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8"/>
  </p:notesMasterIdLst>
  <p:handoutMasterIdLst>
    <p:handoutMasterId r:id="rId79"/>
  </p:handoutMasterIdLst>
  <p:sldIdLst>
    <p:sldId id="276" r:id="rId5"/>
    <p:sldId id="287" r:id="rId6"/>
    <p:sldId id="290" r:id="rId7"/>
    <p:sldId id="307" r:id="rId8"/>
    <p:sldId id="308" r:id="rId9"/>
    <p:sldId id="311" r:id="rId10"/>
    <p:sldId id="312" r:id="rId11"/>
    <p:sldId id="313" r:id="rId12"/>
    <p:sldId id="314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5" r:id="rId22"/>
    <p:sldId id="326" r:id="rId23"/>
    <p:sldId id="327" r:id="rId24"/>
    <p:sldId id="324" r:id="rId25"/>
    <p:sldId id="329" r:id="rId26"/>
    <p:sldId id="330" r:id="rId27"/>
    <p:sldId id="381" r:id="rId28"/>
    <p:sldId id="382" r:id="rId29"/>
    <p:sldId id="336" r:id="rId30"/>
    <p:sldId id="337" r:id="rId31"/>
    <p:sldId id="346" r:id="rId32"/>
    <p:sldId id="338" r:id="rId33"/>
    <p:sldId id="339" r:id="rId34"/>
    <p:sldId id="293" r:id="rId35"/>
    <p:sldId id="295" r:id="rId36"/>
    <p:sldId id="340" r:id="rId37"/>
    <p:sldId id="341" r:id="rId38"/>
    <p:sldId id="342" r:id="rId39"/>
    <p:sldId id="343" r:id="rId40"/>
    <p:sldId id="344" r:id="rId41"/>
    <p:sldId id="296" r:id="rId42"/>
    <p:sldId id="301" r:id="rId43"/>
    <p:sldId id="347" r:id="rId44"/>
    <p:sldId id="349" r:id="rId45"/>
    <p:sldId id="350" r:id="rId46"/>
    <p:sldId id="351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02" r:id="rId57"/>
    <p:sldId id="303" r:id="rId58"/>
    <p:sldId id="362" r:id="rId59"/>
    <p:sldId id="363" r:id="rId60"/>
    <p:sldId id="364" r:id="rId61"/>
    <p:sldId id="365" r:id="rId62"/>
    <p:sldId id="368" r:id="rId63"/>
    <p:sldId id="366" r:id="rId64"/>
    <p:sldId id="367" r:id="rId65"/>
    <p:sldId id="369" r:id="rId66"/>
    <p:sldId id="370" r:id="rId67"/>
    <p:sldId id="371" r:id="rId68"/>
    <p:sldId id="372" r:id="rId69"/>
    <p:sldId id="373" r:id="rId70"/>
    <p:sldId id="374" r:id="rId71"/>
    <p:sldId id="376" r:id="rId72"/>
    <p:sldId id="377" r:id="rId73"/>
    <p:sldId id="378" r:id="rId74"/>
    <p:sldId id="379" r:id="rId75"/>
    <p:sldId id="380" r:id="rId76"/>
    <p:sldId id="305" r:id="rId7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 Aspeslåen Erikstad" initials="IAE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3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5157" autoAdjust="0"/>
  </p:normalViewPr>
  <p:slideViewPr>
    <p:cSldViewPr snapToGrid="0">
      <p:cViewPr varScale="1">
        <p:scale>
          <a:sx n="98" d="100"/>
          <a:sy n="98" d="100"/>
        </p:scale>
        <p:origin x="10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commentAuthors" Target="commentAuthors.xml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die Pedersen" userId="eee76c53-a7c6-4321-8a16-ac0d319d0a31" providerId="ADAL" clId="{E12B6E6D-1C28-4F03-9363-B224E9B8F970}"/>
    <pc:docChg chg="addSld modSld">
      <pc:chgData name="Eddie Pedersen" userId="eee76c53-a7c6-4321-8a16-ac0d319d0a31" providerId="ADAL" clId="{E12B6E6D-1C28-4F03-9363-B224E9B8F970}" dt="2020-01-31T09:21:37.266" v="1"/>
      <pc:docMkLst>
        <pc:docMk/>
      </pc:docMkLst>
      <pc:sldChg chg="modSp">
        <pc:chgData name="Eddie Pedersen" userId="eee76c53-a7c6-4321-8a16-ac0d319d0a31" providerId="ADAL" clId="{E12B6E6D-1C28-4F03-9363-B224E9B8F970}" dt="2020-01-31T08:20:21.116" v="0" actId="14100"/>
        <pc:sldMkLst>
          <pc:docMk/>
          <pc:sldMk cId="1115761199" sldId="318"/>
        </pc:sldMkLst>
        <pc:spChg chg="mod">
          <ac:chgData name="Eddie Pedersen" userId="eee76c53-a7c6-4321-8a16-ac0d319d0a31" providerId="ADAL" clId="{E12B6E6D-1C28-4F03-9363-B224E9B8F970}" dt="2020-01-31T08:20:21.116" v="0" actId="14100"/>
          <ac:spMkLst>
            <pc:docMk/>
            <pc:sldMk cId="1115761199" sldId="318"/>
            <ac:spMk id="6" creationId="{00000000-0000-0000-0000-000000000000}"/>
          </ac:spMkLst>
        </pc:spChg>
      </pc:sldChg>
      <pc:sldChg chg="add">
        <pc:chgData name="Eddie Pedersen" userId="eee76c53-a7c6-4321-8a16-ac0d319d0a31" providerId="ADAL" clId="{E12B6E6D-1C28-4F03-9363-B224E9B8F970}" dt="2020-01-31T09:21:37.266" v="1"/>
        <pc:sldMkLst>
          <pc:docMk/>
          <pc:sldMk cId="439545920" sldId="381"/>
        </pc:sldMkLst>
      </pc:sldChg>
    </pc:docChg>
  </pc:docChgLst>
  <pc:docChgLst>
    <pc:chgData name="Eddie Pedersen" userId="eee76c53-a7c6-4321-8a16-ac0d319d0a31" providerId="ADAL" clId="{18B2C3A9-7F08-48C9-95A3-A70B0C84DAD6}"/>
    <pc:docChg chg="custSel modSld">
      <pc:chgData name="Eddie Pedersen" userId="eee76c53-a7c6-4321-8a16-ac0d319d0a31" providerId="ADAL" clId="{18B2C3A9-7F08-48C9-95A3-A70B0C84DAD6}" dt="2020-02-03T12:06:28.140" v="0" actId="313"/>
      <pc:docMkLst>
        <pc:docMk/>
      </pc:docMkLst>
      <pc:sldChg chg="modNotesTx">
        <pc:chgData name="Eddie Pedersen" userId="eee76c53-a7c6-4321-8a16-ac0d319d0a31" providerId="ADAL" clId="{18B2C3A9-7F08-48C9-95A3-A70B0C84DAD6}" dt="2020-02-03T12:06:28.140" v="0" actId="313"/>
        <pc:sldMkLst>
          <pc:docMk/>
          <pc:sldMk cId="1010819275" sldId="29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91F1-365D-9A44-BAB0-9478600B76DC}" type="datetimeFigureOut">
              <a:t>03.02.2020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96447-93CD-D248-8463-E4F15961411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103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15F3-F8D5-4A64-AADD-6C8711A9C4A2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54B7B-5006-4AAE-B324-0D18C385F14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På dette kurset vil deltagerne</a:t>
            </a:r>
            <a:r>
              <a:rPr lang="nb-NO" b="1" baseline="0" dirty="0"/>
              <a:t> lære å bruke </a:t>
            </a:r>
            <a:r>
              <a:rPr lang="nb-NO" b="1" baseline="0" dirty="0" err="1"/>
              <a:t>Gmail</a:t>
            </a:r>
            <a:r>
              <a:rPr lang="nb-NO" b="1" baseline="0" dirty="0"/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baseline="0" dirty="0"/>
              <a:t>Mange e-posttjenester oppgraderer tjenestene sine med jevne mellomrom. Derfor kan det hende oppretting av konto, innlogging og andre funksjoner ikke ser helt like ut som illustrasjonene i denne presentasjonen. Forsøk derfor å opprette en brukerkonto og å sende og motta e-post med </a:t>
            </a:r>
            <a:r>
              <a:rPr lang="nb-NO" b="1" baseline="0" dirty="0" err="1"/>
              <a:t>Gmail</a:t>
            </a:r>
            <a:r>
              <a:rPr lang="nb-NO" b="1" baseline="0" dirty="0"/>
              <a:t> selv før du holder kurset. Ser du at noe er forandret bør du oppdatere presentasjonen slik at det blir lettere for kursdeltagerne å følge med.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Gå gjennom læringsmålene</a:t>
            </a:r>
            <a:r>
              <a:rPr lang="nb-NO" b="1" baseline="0" dirty="0"/>
              <a:t> med kursdeltakerne før du starter opplæringen. Dette vil gjøre det lettere å fokusere på og huske den viktigste kunnskapen.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9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noen allerede</a:t>
            </a:r>
            <a:r>
              <a:rPr lang="nb-NO" baseline="0" dirty="0"/>
              <a:t> bruker det brukernavnet du har skrevet inn dukker denne beskjeden opp i rød skrift under feltet for brukernavn.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 det allerede er noen som bruker</a:t>
            </a:r>
            <a:r>
              <a:rPr lang="nb-NO" baseline="0" dirty="0"/>
              <a:t> navnet som sitt brukernavn må du forandre litt på  det. Mange velger å legge til et initial eller noen tall på slutten av navnet. Prøv deg frem til du finner et navn som ingen andre bruker. </a:t>
            </a:r>
          </a:p>
          <a:p>
            <a:endParaRPr lang="nb-NO" baseline="0" dirty="0"/>
          </a:p>
          <a:p>
            <a:r>
              <a:rPr lang="nb-NO" b="1" baseline="0" dirty="0"/>
              <a:t>Vent med å gå videre til alle har funnet et ledig brukernavn. Ta deg tid til å hjelpe de som trenger det å finne gode brukernavn for seg.</a:t>
            </a:r>
          </a:p>
          <a:p>
            <a:endParaRPr lang="nb-NO" b="1" baseline="0" dirty="0"/>
          </a:p>
          <a:p>
            <a:r>
              <a:rPr lang="nb-NO" b="0" baseline="0" dirty="0"/>
              <a:t>Nå som alle har et brukernavn kan det være lurt å skrive det ned så vi ikke glemmer det. </a:t>
            </a:r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Klikk eller trykk på det neste feltet for å lage et passord.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 passord må</a:t>
            </a:r>
            <a:r>
              <a:rPr lang="nb-NO" baseline="0" dirty="0"/>
              <a:t> bestå av minst 8 tegn. Et passord må også bestå av minst to forskjellige typer tegn. Det bør være lett for deg å huske, og vanskelig for andre å gjette. </a:t>
            </a:r>
          </a:p>
          <a:p>
            <a:endParaRPr lang="nb-NO" baseline="0" dirty="0"/>
          </a:p>
          <a:p>
            <a:r>
              <a:rPr lang="nb-NO" baseline="0" dirty="0"/>
              <a:t>Et passord kan forandres senere og det er mulig å få tilsendt et nytt passord dersom man glemmer det, men det beste og raskeste er å ha et passord man er sikker på at man kommer til å huske. </a:t>
            </a:r>
          </a:p>
          <a:p>
            <a:endParaRPr lang="nb-NO" baseline="0" dirty="0"/>
          </a:p>
          <a:p>
            <a:r>
              <a:rPr lang="nb-NO" baseline="0" dirty="0"/>
              <a:t>Akkurat som koden til bankkortet er passordet ditt privat.</a:t>
            </a:r>
          </a:p>
          <a:p>
            <a:endParaRPr lang="nb-NO" baseline="0" dirty="0"/>
          </a:p>
          <a:p>
            <a:r>
              <a:rPr lang="nb-NO" baseline="0" dirty="0"/>
              <a:t>Skriv inn passordet du ønsker å bruke. Når du skriver vises ikke tegnene på skjermen. Istedenfor ser en sort prikk per tegn i passordfeltet. Dette er fordi ingen andre skal kunne se hvilket passord du skriver inn.</a:t>
            </a:r>
          </a:p>
          <a:p>
            <a:endParaRPr lang="nb-NO" baseline="0" dirty="0"/>
          </a:p>
          <a:p>
            <a:r>
              <a:rPr lang="nb-NO" baseline="0" dirty="0"/>
              <a:t>Når du er ferdig trykker "</a:t>
            </a:r>
            <a:r>
              <a:rPr lang="nb-NO" baseline="0" dirty="0" err="1"/>
              <a:t>enter</a:t>
            </a:r>
            <a:r>
              <a:rPr lang="nb-NO" baseline="0" dirty="0"/>
              <a:t>" eller "neste" på tastaturet.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Dersom passordet ditt ikke er langt nok eller inneholder nok forskjellige tegn dukker denne beskjeden opp. Da må du prøve</a:t>
            </a:r>
            <a:r>
              <a:rPr lang="nb-NO" baseline="0" dirty="0"/>
              <a:t> igjen.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Husk å holde deg</a:t>
            </a:r>
            <a:r>
              <a:rPr lang="nb-NO" baseline="0" dirty="0"/>
              <a:t> til disse reglene.</a:t>
            </a:r>
          </a:p>
          <a:p>
            <a:endParaRPr lang="nb-NO" baseline="0" dirty="0"/>
          </a:p>
          <a:p>
            <a:r>
              <a:rPr lang="nb-NO" b="1" baseline="0" dirty="0"/>
              <a:t>Vent med å gå videre til alle har skrevet inn et godkjent passord.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det neste feltet skal du skrive inn passordet ditt på nytt. Slik passer tjenesten på at du ikke har tastet feil.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Dersom passordet ditt ikke er langt nok eller inneholder nok forskjellige tegn dukker denne beskjeden opp. Da må du prøve</a:t>
            </a:r>
            <a:r>
              <a:rPr lang="nb-NO" baseline="0" dirty="0"/>
              <a:t> igjen.</a:t>
            </a:r>
          </a:p>
          <a:p>
            <a:endParaRPr lang="nb-NO" baseline="0" dirty="0"/>
          </a:p>
          <a:p>
            <a:r>
              <a:rPr lang="nb-NO" baseline="0" dirty="0"/>
              <a:t>Hvis du fremdeles får beskjed om at passordene ikke samsvarer har du nok en skrivefeil i det første passordfeltet. Da må du gå tilbake å skrive passordet på nytt der før du prøver igjen.</a:t>
            </a:r>
          </a:p>
          <a:p>
            <a:endParaRPr lang="nb-NO" baseline="0" dirty="0"/>
          </a:p>
          <a:p>
            <a:r>
              <a:rPr lang="nb-NO" b="1" baseline="0" dirty="0"/>
              <a:t>Hjelp de som har problemer med å opprette eller bekrefte passordet sitt før du fortsetter kurset.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 neste felt skal vi oppgi fødselsmåned. </a:t>
            </a:r>
            <a:r>
              <a:rPr lang="nb-NO" baseline="0" dirty="0"/>
              <a:t>Da dukker det opp en rullegardinliste.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neste felt skal vi oppgi</a:t>
            </a:r>
            <a:r>
              <a:rPr lang="nb-NO" baseline="0" dirty="0"/>
              <a:t> hvilken dag i måneden du er født.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0669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Så</a:t>
            </a:r>
            <a:r>
              <a:rPr lang="nb-NO" baseline="0" dirty="0"/>
              <a:t> velger vi feltet for år. </a:t>
            </a:r>
            <a:r>
              <a:rPr lang="nb-NO" baseline="0" dirty="0" err="1"/>
              <a:t>Gmail</a:t>
            </a:r>
            <a:r>
              <a:rPr lang="nb-NO" baseline="0" dirty="0"/>
              <a:t>-brukere klikker på feltet og skriver inn fullt årstall.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</a:t>
            </a:r>
            <a:r>
              <a:rPr lang="nb-NO" baseline="0" dirty="0"/>
              <a:t> neste felt må du fylle inn kjønn</a:t>
            </a:r>
            <a:r>
              <a:rPr lang="nb-NO" dirty="0"/>
              <a:t>. For å gjøre det klikker du på pilen helt til høyre i feltet.</a:t>
            </a:r>
            <a:r>
              <a:rPr lang="nb-NO" baseline="0" dirty="0"/>
              <a:t> Da dukker det opp en rullegardinliste. Pek eller klikk på et alternativ for å velge det.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Finn feltet der det står</a:t>
            </a:r>
            <a:r>
              <a:rPr lang="nb-NO" baseline="0" dirty="0"/>
              <a:t> "Mobilnummer". Tjenesten har alt fylt ut landskoden til Norge (+47). Skriv inn ditt telefonnummer. Det bør helst være et mobilnummer.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</a:t>
            </a:r>
            <a:r>
              <a:rPr lang="nb-NO" baseline="0" dirty="0"/>
              <a:t> som har en annen e-postadresse fra før kan skrive den inn i det neste feltet. Det er ikke nødvendig for å få lage en brukerkonto, men kan være lurt hvis man for eksempel glemmer passordet sitt. Da kan </a:t>
            </a:r>
            <a:r>
              <a:rPr lang="nb-NO" baseline="0" dirty="0" err="1"/>
              <a:t>Gmail</a:t>
            </a:r>
            <a:r>
              <a:rPr lang="nb-NO" baseline="0" dirty="0"/>
              <a:t> sende deg et nytt passord til den andre e-postadressen.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dukker det opp et vindu</a:t>
            </a:r>
            <a:r>
              <a:rPr lang="nb-NO" baseline="0" dirty="0"/>
              <a:t> med Googles vilkår for bruk. For å si deg enig i disse må du rulle (</a:t>
            </a:r>
            <a:r>
              <a:rPr lang="nb-NO" baseline="0" dirty="0" err="1"/>
              <a:t>scrolle</a:t>
            </a:r>
            <a:r>
              <a:rPr lang="nb-NO" baseline="0" dirty="0"/>
              <a:t>) ned til bunnen av vinduet.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er "Jeg er enig"-knappen blå. Trykk på den.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</a:t>
            </a:r>
            <a:r>
              <a:rPr lang="nb-NO" baseline="0" dirty="0"/>
              <a:t> dukker det opp en velkomstmeling</a:t>
            </a:r>
            <a:r>
              <a:rPr lang="nb-NO" dirty="0"/>
              <a:t>. Trykk på den blå knappen.</a:t>
            </a:r>
            <a:r>
              <a:rPr lang="nb-NO" baseline="0" dirty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Gratulerer! Dere har nå alle en</a:t>
            </a:r>
            <a:r>
              <a:rPr lang="nb-NO" baseline="0" dirty="0"/>
              <a:t> brukerkonto og en e-postadresse!</a:t>
            </a:r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E-postadressen din er som følger:</a:t>
            </a:r>
          </a:p>
          <a:p>
            <a:endParaRPr lang="nb-NO" baseline="0" dirty="0"/>
          </a:p>
          <a:p>
            <a:r>
              <a:rPr lang="nb-NO" baseline="0" dirty="0"/>
              <a:t>- Først kommer brukernavnet ditt.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Etter</a:t>
            </a:r>
            <a:r>
              <a:rPr lang="nb-NO" baseline="0" dirty="0"/>
              <a:t> brukernavnet kommer det en alfakrøll (@). Alle e-postadresser inneholder en alfakrøll. Det er den som gjør at man kan se forskjell på en e-postadresse og adressen til et nettsted.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kunne sende og motta e-post må man ha en e-postadresse. For å få en slik en må man opprette en konto hos en e-posttjeneste.</a:t>
            </a:r>
            <a:r>
              <a:rPr lang="nb-NO" baseline="0" dirty="0"/>
              <a:t> Prosessen kan være litt tungvint, men dette er heldigvis noe man bare trenger å gjøre en gang. Hold tunga rett i munnen og ikke tenk så mye på å lære denne delen av kurset utenat.</a:t>
            </a:r>
          </a:p>
          <a:p>
            <a:endParaRPr lang="nb-NO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Det finnes mange e-posttjenester. Det går an å ha flere e-postadresser hos flere forskjellige e-posttjenester.</a:t>
            </a:r>
          </a:p>
          <a:p>
            <a:endParaRPr lang="nb-NO" baseline="0" dirty="0"/>
          </a:p>
          <a:p>
            <a:r>
              <a:rPr lang="nb-NO" baseline="0" dirty="0"/>
              <a:t>På dette kurset skal vi lære om </a:t>
            </a:r>
            <a:r>
              <a:rPr lang="nb-NO" baseline="0" dirty="0" err="1"/>
              <a:t>Gmail</a:t>
            </a:r>
            <a:r>
              <a:rPr lang="nb-NO" baseline="0" dirty="0"/>
              <a:t>. </a:t>
            </a:r>
            <a:r>
              <a:rPr lang="nb-NO" baseline="0" dirty="0" err="1"/>
              <a:t>Gmail</a:t>
            </a:r>
            <a:r>
              <a:rPr lang="nb-NO" baseline="0" dirty="0"/>
              <a:t> eies av Google, og er en populær e-posttjeneste. </a:t>
            </a:r>
          </a:p>
          <a:p>
            <a:endParaRPr lang="nb-NO" baseline="0" dirty="0"/>
          </a:p>
          <a:p>
            <a:r>
              <a:rPr lang="nb-NO" baseline="0" dirty="0"/>
              <a:t>For å kunne sende og motta e-post må man først opprette en e-postadresse.</a:t>
            </a:r>
          </a:p>
          <a:p>
            <a:endParaRPr lang="nb-NO" b="1" baseline="0" dirty="0"/>
          </a:p>
          <a:p>
            <a:r>
              <a:rPr lang="nb-NO" dirty="0"/>
              <a:t>For å opprette en e-postadresse åpner du </a:t>
            </a:r>
            <a:r>
              <a:rPr lang="nb-NO" baseline="0" dirty="0"/>
              <a:t>nettleseren din og skrive inn nettadressen til e-posttjenesten.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Etter</a:t>
            </a:r>
            <a:r>
              <a:rPr lang="nb-NO" baseline="0" dirty="0"/>
              <a:t> alfakrøller kommer navnet på e-posttjenesten du bruker (i vårt tilfelle </a:t>
            </a:r>
            <a:r>
              <a:rPr lang="nb-NO" baseline="0" dirty="0" err="1"/>
              <a:t>Gmail</a:t>
            </a:r>
            <a:r>
              <a:rPr lang="nb-NO" baseline="0" dirty="0"/>
              <a:t>) og på slutten et punktum og bokstavene c-o-m.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181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du ser på skjermen nå er Innboksen</a:t>
            </a:r>
            <a:r>
              <a:rPr lang="nb-NO" baseline="0" dirty="0"/>
              <a:t> din. </a:t>
            </a:r>
            <a:r>
              <a:rPr lang="nb-NO" baseline="0"/>
              <a:t>Forskjellige eposttjenere </a:t>
            </a:r>
            <a:r>
              <a:rPr lang="nb-NO" baseline="0" dirty="0"/>
              <a:t>har litt forskjellig utseende, men hovedelementene er de samme. Jeg bruker en forenklet versjon slik at det skal være lettere å se hva dere skal gjøre. </a:t>
            </a:r>
          </a:p>
          <a:p>
            <a:endParaRPr lang="nb-NO" baseline="0" dirty="0"/>
          </a:p>
          <a:p>
            <a:r>
              <a:rPr lang="nb-NO" baseline="0" dirty="0"/>
              <a:t>Innboksen er stedet der e-poster som blir sendt til deg havner. Her finner du også det du trenger for å sende e-post selv. Vi skal se på det litt senere. Nå skal vi logge ut.</a:t>
            </a:r>
          </a:p>
          <a:p>
            <a:endParaRPr lang="nb-NO" baseline="0" dirty="0"/>
          </a:p>
          <a:p>
            <a:r>
              <a:rPr lang="nb-NO" baseline="0" dirty="0"/>
              <a:t>Øverst i høyre hjørne av Innboksen ser ut navnet ditt eller e-postadressen din. Klikk en gang på den.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</a:t>
            </a:r>
            <a:r>
              <a:rPr lang="nb-NO" baseline="0" dirty="0"/>
              <a:t> dukker opp en meny. På den menyen kan du finnet et punkt som heter "Logg av" eller "Logg ut". Klikk på det menypunktet for å logge ut.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6274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Bildet som dukker opp nå</a:t>
            </a:r>
            <a:r>
              <a:rPr lang="nb-NO" b="0" baseline="0" dirty="0"/>
              <a:t> bør ligne på bildet vi så før vi lagde oss en </a:t>
            </a:r>
            <a:r>
              <a:rPr lang="nb-NO" b="0" baseline="0" dirty="0" err="1"/>
              <a:t>e-postkonto</a:t>
            </a:r>
            <a:r>
              <a:rPr lang="nb-NO" b="0" baseline="0" dirty="0"/>
              <a:t>. Vi skal bruke denne siden til å logge oss på </a:t>
            </a:r>
            <a:r>
              <a:rPr lang="nb-NO" b="0" baseline="0" dirty="0" err="1"/>
              <a:t>e-postkontoen</a:t>
            </a:r>
            <a:r>
              <a:rPr lang="nb-NO" b="0" baseline="0" dirty="0"/>
              <a:t> igjen, men først skal vi snakke litt om de forskjellige måter det går an å logge på kontoen sin på.</a:t>
            </a:r>
            <a:endParaRPr lang="nb-NO" b="0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 dette kurset lærer dere å logge på og bruke epostkontoen</a:t>
            </a:r>
            <a:r>
              <a:rPr lang="nb-NO" baseline="0" dirty="0"/>
              <a:t> deres i en nettleser. Da må man først åpne nettleseren, og så skrive inn nettadressen til e-posttjenesten man bruker. Dette gjorde vi på begynnelsen av Del 1 i dette kurset.</a:t>
            </a: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Noen av dere har kanskje et</a:t>
            </a:r>
            <a:r>
              <a:rPr lang="nb-NO" baseline="0" dirty="0"/>
              <a:t> program på datamaskinen eller en </a:t>
            </a:r>
            <a:r>
              <a:rPr lang="nb-NO" baseline="0" dirty="0" err="1"/>
              <a:t>app</a:t>
            </a:r>
            <a:r>
              <a:rPr lang="nb-NO" baseline="0" dirty="0"/>
              <a:t> på nettbrett eller smarttelefon som dere kan bruke til å sjekke mailen med. Det er ofte en grei løsning. Når man først legger inn brukerkontoen og passordet sitt i et slikt program eller </a:t>
            </a:r>
            <a:r>
              <a:rPr lang="nb-NO" baseline="0" dirty="0" err="1"/>
              <a:t>app</a:t>
            </a:r>
            <a:r>
              <a:rPr lang="nb-NO" baseline="0" dirty="0"/>
              <a:t> så slipper man å skrive inn informasjonen hver gang man vil gå inn for å sjekke e-posten sin. Det er en god løsning, men det fungerer bare på din egen datamaskin, din egen smarttelefon og ditt eget nettbrett. Har du ikke disse i nærheten må du gå inn på nettadressen og logge inn derfra. Det tar ofte litt lengre tid, men fordelen er at du da kan sjekke e-posten din på andres maskiner. Husk å logge ut når du er ferdig så ikke andre kan gå inn og lese og sende e-post fra din konto. </a:t>
            </a:r>
            <a:endParaRPr lang="nb-NO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b-NO" b="0" dirty="0"/>
              <a:t>I</a:t>
            </a:r>
            <a:r>
              <a:rPr lang="nb-NO" b="0" baseline="0" dirty="0"/>
              <a:t> dette kurset lærer vi å bruke e-post i nettleseren fordi det da ikke spiller noen rolle om du bruker maskiner som tilhører slektninger, kurslokalene eller noen andre. </a:t>
            </a:r>
            <a:endParaRPr lang="nb-NO" b="0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dirty="0"/>
              <a:t>Nå skal vi logge på </a:t>
            </a:r>
            <a:r>
              <a:rPr lang="nb-NO" b="0" dirty="0" err="1"/>
              <a:t>e-postkontoen</a:t>
            </a:r>
            <a:r>
              <a:rPr lang="nb-NO" b="0" dirty="0"/>
              <a:t> vår igjen. </a:t>
            </a:r>
          </a:p>
          <a:p>
            <a:endParaRPr lang="nb-NO" b="0" dirty="0"/>
          </a:p>
          <a:p>
            <a:r>
              <a:rPr lang="nb-NO" b="0" dirty="0"/>
              <a:t>Mange av de som bruker </a:t>
            </a:r>
            <a:r>
              <a:rPr lang="nb-NO" b="0" dirty="0" err="1"/>
              <a:t>Gmail</a:t>
            </a:r>
            <a:r>
              <a:rPr lang="nb-NO" b="0" baseline="0" dirty="0"/>
              <a:t> vil se at e-postadressen deres alt er fylt inn av tjenesten. De trenger da bare å skrive inn passordet.</a:t>
            </a: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baseline="0" dirty="0"/>
              <a:t>Trykk på den blå "Logg på"-knappen for å logge på.</a:t>
            </a:r>
          </a:p>
          <a:p>
            <a:endParaRPr lang="nb-NO" b="0" baseline="0" dirty="0"/>
          </a:p>
          <a:p>
            <a:r>
              <a:rPr lang="nb-NO" b="0" baseline="0" dirty="0"/>
              <a:t>Nå dukker Innboksen deres opp igjen.</a:t>
            </a:r>
          </a:p>
          <a:p>
            <a:endParaRPr lang="nb-NO" b="0" dirty="0"/>
          </a:p>
          <a:p>
            <a:r>
              <a:rPr lang="nb-NO" b="1" dirty="0"/>
              <a:t>Be</a:t>
            </a:r>
            <a:r>
              <a:rPr lang="nb-NO" b="1" baseline="0" dirty="0"/>
              <a:t> alle om å øve på å logge av og på et par ganger.</a:t>
            </a:r>
            <a:endParaRPr lang="nb-NO" b="1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Pass på</a:t>
            </a:r>
            <a:r>
              <a:rPr lang="nb-NO" b="1" baseline="0" dirty="0"/>
              <a:t> at alle er logget på.</a:t>
            </a:r>
          </a:p>
          <a:p>
            <a:endParaRPr lang="nb-NO" b="1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dirty="0"/>
              <a:t>Alle e-posttjenester har en knapp for</a:t>
            </a:r>
            <a:r>
              <a:rPr lang="nb-NO" b="0" baseline="0" dirty="0"/>
              <a:t> å begynne å skrive en ny e-post.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Knappen ligger i den øverste delen av bildet, mot venstre.</a:t>
            </a:r>
          </a:p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Vinduet</a:t>
            </a:r>
            <a:r>
              <a:rPr lang="nb-NO" baseline="0" dirty="0"/>
              <a:t> </a:t>
            </a:r>
            <a:r>
              <a:rPr lang="nb-NO" dirty="0"/>
              <a:t>som dukker opp nå er det du skal skrive e-posten din i.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Adressen til </a:t>
            </a:r>
            <a:r>
              <a:rPr lang="nb-NO" baseline="0" dirty="0" err="1"/>
              <a:t>Gmail</a:t>
            </a:r>
            <a:r>
              <a:rPr lang="nb-NO" baseline="0" dirty="0"/>
              <a:t> er www.gmail.no.</a:t>
            </a:r>
          </a:p>
          <a:p>
            <a:endParaRPr lang="nb-NO" baseline="0" dirty="0"/>
          </a:p>
          <a:p>
            <a:r>
              <a:rPr lang="nb-NO" b="1" baseline="0" dirty="0"/>
              <a:t>Be alle om å gå til adressen.</a:t>
            </a:r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Hos noen </a:t>
            </a:r>
            <a:r>
              <a:rPr lang="nb-NO" dirty="0" err="1"/>
              <a:t>Gmail</a:t>
            </a:r>
            <a:r>
              <a:rPr lang="nb-NO" dirty="0"/>
              <a:t>-brukere</a:t>
            </a:r>
            <a:r>
              <a:rPr lang="nb-NO" baseline="0" dirty="0"/>
              <a:t> kan vinduet være litt lite. Da kan dere klikke på pilen som går i to retninger øverst til høyre i vinduet som dukket opp. Synes du vinduet har en grei størrelse behøver du ikke gjøre noe.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</a:t>
            </a:r>
            <a:r>
              <a:rPr lang="nb-NO" baseline="0" dirty="0"/>
              <a:t> forenklede vinduet viser alle de viktigste elementene for å sende e-post.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baseline="0" dirty="0"/>
              <a:t>Et "Til"-felt der man skriver e-postadressen til den som skal motta e-posten.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baseline="0" dirty="0"/>
              <a:t>Et "Emne"-felt der man kan skrive tittelen på e-posten.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baseline="0" dirty="0"/>
              <a:t>Størstedelen av vinduet er delen der du skriver beskjeden eller brevteksten.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baseline="0" dirty="0"/>
              <a:t>Til slutt er det en knapp man trykker på når man ønsker å sende e-posten til mottageren.</a:t>
            </a:r>
          </a:p>
          <a:p>
            <a:pPr marL="0" indent="0">
              <a:buFontTx/>
              <a:buNone/>
            </a:pPr>
            <a:endParaRPr lang="nb-NO" baseline="0" dirty="0"/>
          </a:p>
          <a:p>
            <a:pPr marL="0" indent="0">
              <a:buFontTx/>
              <a:buNone/>
            </a:pPr>
            <a:r>
              <a:rPr lang="nb-NO" baseline="0" dirty="0"/>
              <a:t>For at dere skal få sendt deres første e-post skal vi gå gjennom og fylle ut alle feltene steg for steg.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Alle skal nå</a:t>
            </a:r>
            <a:r>
              <a:rPr lang="nb-NO" baseline="0" dirty="0"/>
              <a:t> sende en e-post til meg.</a:t>
            </a:r>
          </a:p>
          <a:p>
            <a:endParaRPr lang="nb-NO" baseline="0" dirty="0"/>
          </a:p>
          <a:p>
            <a:r>
              <a:rPr lang="nb-NO" baseline="0" dirty="0"/>
              <a:t>Vi starter med å fylle ut e-postadressen.</a:t>
            </a:r>
          </a:p>
          <a:p>
            <a:endParaRPr lang="nb-NO" baseline="0" dirty="0"/>
          </a:p>
          <a:p>
            <a:r>
              <a:rPr lang="nb-NO" baseline="0" dirty="0"/>
              <a:t>Finn "Til"-feltet, og trykk på det.</a:t>
            </a:r>
          </a:p>
          <a:p>
            <a:endParaRPr lang="nb-NO" baseline="0" dirty="0"/>
          </a:p>
          <a:p>
            <a:r>
              <a:rPr lang="nb-NO" baseline="0" dirty="0"/>
              <a:t>E-postadressen jeg bruker er: </a:t>
            </a:r>
            <a:r>
              <a:rPr lang="nb-NO" b="1" baseline="0" dirty="0"/>
              <a:t>oppgi din egen e-postadresse eller en e-postadresse du har opprettet til bruk i dette kurset. I forkant av kurset kan du gjerne legge til et lysbilde/slide med e-postadressen på i presentasjonen eller skrive den opp på en tavle slik at alle får skrevet den </a:t>
            </a:r>
            <a:r>
              <a:rPr lang="nb-NO" b="1" baseline="0" dirty="0" err="1"/>
              <a:t>rikig</a:t>
            </a:r>
            <a:r>
              <a:rPr lang="nb-NO" b="1" baseline="0" dirty="0"/>
              <a:t>.</a:t>
            </a:r>
          </a:p>
          <a:p>
            <a:endParaRPr lang="nb-NO" b="1" baseline="0" dirty="0"/>
          </a:p>
          <a:p>
            <a:r>
              <a:rPr lang="nb-NO" b="1" baseline="0" dirty="0"/>
              <a:t>Vent med å gå videre til alle har fylt inn e-postadressen.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kan vi legge til et emne.</a:t>
            </a:r>
          </a:p>
          <a:p>
            <a:endParaRPr lang="nb-NO" dirty="0"/>
          </a:p>
          <a:p>
            <a:r>
              <a:rPr lang="nb-NO" dirty="0"/>
              <a:t>Finn emnefeltet og trykk på det.</a:t>
            </a:r>
          </a:p>
          <a:p>
            <a:endParaRPr lang="nb-NO" dirty="0"/>
          </a:p>
          <a:p>
            <a:r>
              <a:rPr lang="nb-NO" dirty="0"/>
              <a:t>Det er lurt å alltid fylle</a:t>
            </a:r>
            <a:r>
              <a:rPr lang="nb-NO" baseline="0" dirty="0"/>
              <a:t> inn noe i emnefeltet. Det gjør det lettere for mottageren å skjønne formålet med e-posten og gjør den lettere å lete fram senere.</a:t>
            </a:r>
          </a:p>
          <a:p>
            <a:endParaRPr lang="nb-NO" baseline="0" dirty="0"/>
          </a:p>
          <a:p>
            <a:r>
              <a:rPr lang="nb-NO" baseline="0" dirty="0"/>
              <a:t>Siden dere prøver dere fram kan dere kalle denne e-posten for "prøve". Skriv "Prøve" i emnefeltet.</a:t>
            </a:r>
          </a:p>
          <a:p>
            <a:endParaRPr lang="nb-NO" baseline="0" dirty="0"/>
          </a:p>
          <a:p>
            <a:r>
              <a:rPr lang="nb-NO" b="1" baseline="0" dirty="0"/>
              <a:t>Pass på at alle har skrevet inn et emne i feltet før du går videre.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kan vi begynne å skrive selve innholdet i e-posten.</a:t>
            </a:r>
          </a:p>
          <a:p>
            <a:endParaRPr lang="nb-NO" dirty="0"/>
          </a:p>
          <a:p>
            <a:r>
              <a:rPr lang="nb-NO" dirty="0"/>
              <a:t>Klikk på det store</a:t>
            </a:r>
            <a:r>
              <a:rPr lang="nb-NO" baseline="0" dirty="0"/>
              <a:t> hvite feltet.</a:t>
            </a:r>
          </a:p>
          <a:p>
            <a:endParaRPr lang="nb-NO" baseline="0" dirty="0"/>
          </a:p>
          <a:p>
            <a:r>
              <a:rPr lang="nb-NO" baseline="0" dirty="0"/>
              <a:t>Nå kan dere skrive en kort beskjed eller hilsen til meg. Akkurat som når man skriver et brev er det høflig å starte med "Hei" og avslutte med "Hilsen".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49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Når dere er ferdige</a:t>
            </a:r>
            <a:r>
              <a:rPr lang="nb-NO" baseline="0" dirty="0"/>
              <a:t> med å skrive til meg, må dere trykke på "send"-knappen for å sende avgårde e-posten så jeg kan se hva dere har skrevet. </a:t>
            </a:r>
          </a:p>
          <a:p>
            <a:endParaRPr lang="nb-NO" baseline="0" dirty="0"/>
          </a:p>
          <a:p>
            <a:r>
              <a:rPr lang="nb-NO" baseline="0" dirty="0"/>
              <a:t>"Send"-knappen ligger nederst til venstre.</a:t>
            </a:r>
          </a:p>
          <a:p>
            <a:endParaRPr lang="nb-NO" baseline="0" dirty="0"/>
          </a:p>
          <a:p>
            <a:r>
              <a:rPr lang="nb-NO" baseline="0" dirty="0"/>
              <a:t>Trykk på "Send"-knappen.</a:t>
            </a:r>
          </a:p>
          <a:p>
            <a:endParaRPr lang="nb-NO" baseline="0" dirty="0"/>
          </a:p>
          <a:p>
            <a:r>
              <a:rPr lang="nb-NO" b="1" baseline="0" dirty="0"/>
              <a:t>Vent med å gå videre til alle har fått sendt e-posten sin.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Hvis</a:t>
            </a:r>
            <a:r>
              <a:rPr lang="nb-NO" baseline="0" dirty="0"/>
              <a:t> dere har skrevet riktig adresse bør et av disse bildene være på skjermen deres.</a:t>
            </a:r>
          </a:p>
          <a:p>
            <a:endParaRPr lang="nb-NO" baseline="0" dirty="0"/>
          </a:p>
          <a:p>
            <a:r>
              <a:rPr lang="nb-NO" b="1" baseline="0" dirty="0"/>
              <a:t>Pass på at alle har kommet til innloggingssiden før du fortsetter.</a:t>
            </a:r>
          </a:p>
          <a:p>
            <a:endParaRPr lang="nb-NO" b="1" baseline="0" dirty="0"/>
          </a:p>
          <a:p>
            <a:r>
              <a:rPr lang="nb-NO" b="0" baseline="0" dirty="0"/>
              <a:t>Dette er siden som vil møte deg når du skal bruke e-postadressen din fremover, men siden vi ikke har e-postadresser enda må vi først opprette en konto og registrere oss hos tjenesten.</a:t>
            </a:r>
            <a:endParaRPr lang="nb-NO" b="0" dirty="0"/>
          </a:p>
          <a:p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Nå er dere tilbake i Innboksen</a:t>
            </a:r>
            <a:r>
              <a:rPr lang="nb-NO" baseline="0" dirty="0"/>
              <a:t> igjen.</a:t>
            </a:r>
          </a:p>
          <a:p>
            <a:endParaRPr lang="nb-NO" baseline="0" dirty="0"/>
          </a:p>
          <a:p>
            <a:r>
              <a:rPr lang="nb-NO" baseline="0" dirty="0"/>
              <a:t>Prøv å sende meg en e-post til.</a:t>
            </a:r>
          </a:p>
          <a:p>
            <a:endParaRPr lang="nb-NO" baseline="0" dirty="0"/>
          </a:p>
          <a:p>
            <a:r>
              <a:rPr lang="nb-NO" baseline="0" dirty="0"/>
              <a:t>Start med å finne knappen for "Ny" eller "Skriv ny".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Jeg</a:t>
            </a:r>
            <a:r>
              <a:rPr lang="nb-NO" baseline="0" dirty="0"/>
              <a:t> lar denne stå på skjermen så det blir lettere å huske hva dere skal gjøre.</a:t>
            </a:r>
          </a:p>
          <a:p>
            <a:endParaRPr lang="nb-NO" baseline="0" dirty="0"/>
          </a:p>
          <a:p>
            <a:r>
              <a:rPr lang="nb-NO" dirty="0"/>
              <a:t>Mens dere sender e-poster til meg</a:t>
            </a:r>
            <a:r>
              <a:rPr lang="nb-NO" baseline="0" dirty="0"/>
              <a:t> skal jeg forsøke å svare på den e-posten dere sendte meg akkurat, så skal vi lære å åpne og svare på e-poster.</a:t>
            </a:r>
          </a:p>
          <a:p>
            <a:endParaRPr lang="nb-NO" baseline="0" dirty="0"/>
          </a:p>
          <a:p>
            <a:r>
              <a:rPr lang="nb-NO" b="1" baseline="0" dirty="0"/>
              <a:t>Bruk denne tiden til å sende et kort svar på "Prøve"-e-postene du har mottatt fra deltagerne. Forslag til tekst:</a:t>
            </a:r>
          </a:p>
          <a:p>
            <a:endParaRPr lang="nb-NO" b="1" baseline="0" dirty="0"/>
          </a:p>
          <a:p>
            <a:r>
              <a:rPr lang="nb-NO" b="1" baseline="0" dirty="0"/>
              <a:t>"Hei</a:t>
            </a:r>
          </a:p>
          <a:p>
            <a:endParaRPr lang="nb-NO" b="1" baseline="0" dirty="0"/>
          </a:p>
          <a:p>
            <a:r>
              <a:rPr lang="nb-NO" b="1" baseline="0" dirty="0"/>
              <a:t>Jeg har mottatt e-posten du sendte. </a:t>
            </a:r>
          </a:p>
          <a:p>
            <a:endParaRPr lang="nb-NO" b="1" baseline="0" dirty="0"/>
          </a:p>
          <a:p>
            <a:r>
              <a:rPr lang="nb-NO" b="1" baseline="0" dirty="0"/>
              <a:t>Godt jobba!</a:t>
            </a:r>
          </a:p>
          <a:p>
            <a:endParaRPr lang="nb-NO" b="1" baseline="0" dirty="0"/>
          </a:p>
          <a:p>
            <a:r>
              <a:rPr lang="nb-NO" b="1" baseline="0" dirty="0"/>
              <a:t>Hilsen kursleder"</a:t>
            </a:r>
          </a:p>
          <a:p>
            <a:endParaRPr lang="nb-NO" b="1" baseline="0" dirty="0"/>
          </a:p>
          <a:p>
            <a:r>
              <a:rPr lang="nb-NO" b="1" baseline="0" dirty="0"/>
              <a:t>Når du har svart alle og alle har sendt minst en e-post til kan du gå videre med kurset.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81689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Send en e-post til alle på kurset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Pass</a:t>
            </a:r>
            <a:r>
              <a:rPr lang="nb-NO" b="1" baseline="0" dirty="0"/>
              <a:t> på at alle har et vindu med Innboksen sin foran seg.</a:t>
            </a:r>
          </a:p>
          <a:p>
            <a:endParaRPr lang="nb-NO" b="1" baseline="0" dirty="0"/>
          </a:p>
          <a:p>
            <a:r>
              <a:rPr lang="nb-NO" b="0" baseline="0" dirty="0"/>
              <a:t>Til venstre i bildet ser du en oversikt over alle mappene som hører til din </a:t>
            </a:r>
            <a:r>
              <a:rPr lang="nb-NO" b="0" baseline="0" dirty="0" err="1"/>
              <a:t>e-postkonto</a:t>
            </a:r>
            <a:r>
              <a:rPr lang="nb-NO" b="0" baseline="0" dirty="0"/>
              <a:t>. Den viktigste er Innboksen. </a:t>
            </a:r>
          </a:p>
          <a:p>
            <a:endParaRPr lang="nb-NO" b="0" baseline="0" dirty="0"/>
          </a:p>
          <a:p>
            <a:r>
              <a:rPr lang="nb-NO" b="0" baseline="0" dirty="0"/>
              <a:t>Når du har uleste e-poster i Innboksen din dukker det opp et tall bak der det står Innboks i oversikten. Står det ingen tall der betyr det at du ikke har noen nye e-poster som venter på deg.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Oversiktene over alle</a:t>
            </a:r>
            <a:r>
              <a:rPr lang="nb-NO" baseline="0" dirty="0"/>
              <a:t> e-postene du har mottatt ligger som en liste i hoveddelen av bildet. De nyeste e-postene ligger øverst i lista. De eldste ligger lengst ned. </a:t>
            </a:r>
          </a:p>
          <a:p>
            <a:endParaRPr lang="nb-NO" baseline="0" dirty="0"/>
          </a:p>
          <a:p>
            <a:r>
              <a:rPr lang="nb-NO" baseline="0" dirty="0"/>
              <a:t>Hver e-post inneholder navnet eller e-postadressen til avsender og tittelen på e-posten (det avsender har skrevet i emnefeltet).</a:t>
            </a:r>
          </a:p>
          <a:p>
            <a:endParaRPr lang="nb-NO" baseline="0" dirty="0"/>
          </a:p>
          <a:p>
            <a:r>
              <a:rPr lang="nb-NO" baseline="0" dirty="0"/>
              <a:t>En e-post som ikke har vært åpnet har uthevet/fet skrift.</a:t>
            </a:r>
            <a:endParaRPr lang="nb-NO" dirty="0"/>
          </a:p>
          <a:p>
            <a:endParaRPr lang="nb-NO" dirty="0"/>
          </a:p>
          <a:p>
            <a:r>
              <a:rPr lang="nb-NO" dirty="0"/>
              <a:t>For å åpne en e-post og lese innholdet trykker du en gang på enten</a:t>
            </a:r>
            <a:r>
              <a:rPr lang="nb-NO" baseline="0" dirty="0"/>
              <a:t> navnet på avsender eller tittelen.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</a:t>
            </a:r>
            <a:r>
              <a:rPr lang="nb-NO" baseline="0" dirty="0"/>
              <a:t> å åpne en e-post trykker du på avsender eller tittel.</a:t>
            </a:r>
          </a:p>
          <a:p>
            <a:endParaRPr lang="nb-NO" baseline="0" dirty="0"/>
          </a:p>
          <a:p>
            <a:r>
              <a:rPr lang="nb-NO" b="1" baseline="0" dirty="0"/>
              <a:t>Be alle om å trykke på en av e-postene de har i sin Innboks.</a:t>
            </a:r>
            <a:endParaRPr lang="nb-NO" b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Slik ser en typisk e-post ut</a:t>
            </a:r>
            <a:r>
              <a:rPr lang="nb-NO" baseline="0" dirty="0"/>
              <a:t> i Google.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Øverst ser du tittelen på e-posten.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Så ser du navn og/eller e-postadresse til den som har sendt deg e-posten.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59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Under det kommer beskjeden fra avsender.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skrive i et felt må vi trykke eller klikke på det. Trykk eller klikk på det øverste feltet.</a:t>
            </a:r>
            <a:r>
              <a:rPr lang="nb-NO" baseline="0" dirty="0"/>
              <a:t> Der skal du skrive inn fornavnet ditt.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komme tilbake til Innboksen og listen over alle dine mottatte e-poster igjen, Trykker du på "innboks" i menyen til venstre i bildet. </a:t>
            </a:r>
          </a:p>
          <a:p>
            <a:endParaRPr lang="nb-NO" dirty="0"/>
          </a:p>
          <a:p>
            <a:r>
              <a:rPr lang="nb-NO" b="1" dirty="0"/>
              <a:t>Pass på at alle er tilbake i Innboksen igjen før du fortsetter.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baseline="0" dirty="0"/>
              <a:t>Nå kan dere se at tallet "Innboks" i oversikten har blitt lavere.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baseline="0" dirty="0"/>
              <a:t>Du kan også se at den e-posten du har åpnet ikke lenger har fet eller uthevet skrift.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Send en e-post til alle på kurset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42554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svare på en e-post velger du</a:t>
            </a:r>
            <a:r>
              <a:rPr lang="nb-NO" baseline="0" dirty="0"/>
              <a:t> den fra lista i Innboksen.</a:t>
            </a:r>
          </a:p>
          <a:p>
            <a:endParaRPr lang="nb-NO" baseline="0" dirty="0"/>
          </a:p>
          <a:p>
            <a:r>
              <a:rPr lang="nb-NO" baseline="0" dirty="0"/>
              <a:t>Dere skal alle ha mottatt en e-post fra meg med svar på den e-posten dere sendte meg tidligere. Noen har kanskje sett på den allerede.</a:t>
            </a:r>
          </a:p>
          <a:p>
            <a:endParaRPr lang="nb-NO" baseline="0" dirty="0"/>
          </a:p>
          <a:p>
            <a:r>
              <a:rPr lang="nb-NO" baseline="0" dirty="0"/>
              <a:t>Finn denne i lista i Innboksen din og trykk på den.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For å sende meg et svar må </a:t>
            </a:r>
            <a:r>
              <a:rPr lang="nb-NO" baseline="0" dirty="0" err="1"/>
              <a:t>Gmail</a:t>
            </a:r>
            <a:r>
              <a:rPr lang="nb-NO" baseline="0" dirty="0"/>
              <a:t>-brukere klikke i det hvite feltet nederst i vinduet der det står "Klikk her for å svare eller videresende".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 svar-e-post ligner ganske mye på en ny e-post, men her er "til"-</a:t>
            </a:r>
            <a:r>
              <a:rPr lang="nb-NO" baseline="0" dirty="0"/>
              <a:t> </a:t>
            </a:r>
            <a:r>
              <a:rPr lang="nb-NO" baseline="0" dirty="0">
                <a:solidFill>
                  <a:srgbClr val="00B0F0"/>
                </a:solidFill>
              </a:rPr>
              <a:t>feltet ferdig utfylt. </a:t>
            </a:r>
            <a:r>
              <a:rPr lang="nb-NO" b="1" baseline="0" dirty="0">
                <a:solidFill>
                  <a:srgbClr val="00B0F0"/>
                </a:solidFill>
              </a:rPr>
              <a:t>Emnefeltet synes ikke i nye </a:t>
            </a:r>
            <a:r>
              <a:rPr lang="nb-NO" b="1" baseline="0" dirty="0" err="1">
                <a:solidFill>
                  <a:srgbClr val="00B0F0"/>
                </a:solidFill>
              </a:rPr>
              <a:t>Gmail</a:t>
            </a:r>
            <a:endParaRPr lang="nb-NO" b="1" baseline="0" dirty="0">
              <a:solidFill>
                <a:srgbClr val="00B0F0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I tillegg vil teksten til e-posten du svarer på være synlig over eller under det feltet du skal skrive i.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Slik ser</a:t>
            </a:r>
            <a:r>
              <a:rPr lang="nb-NO" baseline="0" dirty="0"/>
              <a:t> det typisk ut i </a:t>
            </a:r>
            <a:r>
              <a:rPr lang="nb-NO" baseline="0" dirty="0" err="1"/>
              <a:t>Gmail</a:t>
            </a:r>
            <a:r>
              <a:rPr lang="nb-NO" baseline="0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69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Dette er teksten fra avsender.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Klikk</a:t>
            </a:r>
            <a:r>
              <a:rPr lang="nb-NO" baseline="0" dirty="0"/>
              <a:t> eller trykk på feltet for etternavn og skriv inn etternavnet ditt der.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Og her skriver du svar-teksten din.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Når du er ferdig med å skrive svaret ditt trykker du på "send"-knappen.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72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924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neste felt skal vi lage oss et brukernavn. Brukernavnet er det som skikker din e-postadresse fra alle</a:t>
            </a:r>
            <a:r>
              <a:rPr lang="nb-NO" baseline="0" dirty="0"/>
              <a:t> andre e-postadresser. Brukernavnet kan være hva du vil det skal være, men det er lurt å ha et brukernavn som minner litt om det vanlige navnet ditt. Slik blir det lettere for både deg og andre å huske brukernavnet og e-postadressen din. </a:t>
            </a:r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Brukernavnet ditt kan ikke inneholde mellomrom eller bokstavene "æ", "ø" og "å". Ønsker du å ha et brukernavn som består av for- og etternavnet ditt må du bytte ut slike bokstaver med for eksempel "</a:t>
            </a:r>
            <a:r>
              <a:rPr lang="nb-NO" baseline="0" dirty="0" err="1"/>
              <a:t>aa</a:t>
            </a:r>
            <a:r>
              <a:rPr lang="nb-NO" baseline="0" dirty="0"/>
              <a:t>" eller "o", og istedenfor mellomrom mellom for- og etternavn er det vanlig å bruke et punktum.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9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Tittel 1"/>
          <p:cNvSpPr txBox="1">
            <a:spLocks/>
          </p:cNvSpPr>
          <p:nvPr userDrawn="1"/>
        </p:nvSpPr>
        <p:spPr>
          <a:xfrm>
            <a:off x="810623" y="1666368"/>
            <a:ext cx="8286372" cy="40532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tx1"/>
                </a:solidFill>
                <a:latin typeface="+mj-lt"/>
                <a:ea typeface="+mj-ea"/>
                <a:cs typeface="Calibri Light"/>
              </a:defRPr>
            </a:lvl1pPr>
          </a:lstStyle>
          <a:p>
            <a:endParaRPr lang="nb-NO" sz="2400">
              <a:solidFill>
                <a:srgbClr val="FFFFFF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40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37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413856" y="2468007"/>
            <a:ext cx="1260969" cy="419077"/>
          </a:xfrm>
        </p:spPr>
        <p:txBody>
          <a:bodyPr anchor="b"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Del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071131" y="2335910"/>
            <a:ext cx="7736949" cy="481694"/>
          </a:xfrm>
        </p:spPr>
        <p:txBody>
          <a:bodyPr>
            <a:noAutofit/>
          </a:bodyPr>
          <a:lstStyle>
            <a:lvl1pPr marL="0" indent="0">
              <a:buNone/>
              <a:defRPr sz="3200" b="0" i="0" baseline="0">
                <a:solidFill>
                  <a:schemeClr val="tx1"/>
                </a:solidFill>
                <a:latin typeface="Calibri Light"/>
                <a:cs typeface="Calibr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98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/>
              <a:t>Tema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 txBox="1">
            <a:spLocks/>
          </p:cNvSpPr>
          <p:nvPr userDrawn="1"/>
        </p:nvSpPr>
        <p:spPr>
          <a:xfrm>
            <a:off x="318454" y="180144"/>
            <a:ext cx="447135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3200" b="0" i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64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978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5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79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951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4FDE1-D63F-4CF7-92C5-7185681D30EC}" type="datetimeFigureOut">
              <a:rPr lang="nb-NO" smtClean="0"/>
              <a:t>03.02.2020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1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9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AutoNum type="arabicPlai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LÆR Å BRUKE E-POST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828637" y="3572540"/>
            <a:ext cx="9839363" cy="2169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b="1" dirty="0">
                <a:solidFill>
                  <a:schemeClr val="tx1"/>
                </a:solidFill>
              </a:rPr>
              <a:t>Læringsmål:</a:t>
            </a:r>
          </a:p>
          <a:p>
            <a:pPr>
              <a:buFontTx/>
              <a:buChar char="-"/>
            </a:pPr>
            <a:r>
              <a:rPr lang="nb-NO" sz="2400" dirty="0"/>
              <a:t>Å kunne logge av og på en </a:t>
            </a:r>
            <a:r>
              <a:rPr lang="nb-NO" sz="2400" dirty="0" err="1"/>
              <a:t>e-postkonto</a:t>
            </a:r>
            <a:endParaRPr lang="nb-NO" sz="2400" dirty="0"/>
          </a:p>
          <a:p>
            <a:pPr>
              <a:buFontTx/>
              <a:buChar char="-"/>
            </a:pPr>
            <a:r>
              <a:rPr lang="nb-NO" sz="2400" dirty="0"/>
              <a:t>Å kunne sende, motta og 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1644683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CD72608-D841-46B1-83EF-D1843DF32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820190"/>
            <a:ext cx="6496253" cy="55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5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086528" y="2551004"/>
            <a:ext cx="39985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rgbClr val="000000"/>
                </a:solidFill>
              </a:rPr>
              <a:t>navn.i.etternavn</a:t>
            </a:r>
          </a:p>
          <a:p>
            <a:endParaRPr lang="nb-NO" sz="3600">
              <a:solidFill>
                <a:srgbClr val="000000"/>
              </a:solidFill>
            </a:endParaRPr>
          </a:p>
          <a:p>
            <a:r>
              <a:rPr lang="nb-NO" sz="3600">
                <a:solidFill>
                  <a:srgbClr val="000000"/>
                </a:solidFill>
              </a:rPr>
              <a:t>navn.etternavn123</a:t>
            </a:r>
          </a:p>
          <a:p>
            <a:pPr algn="ctr"/>
            <a:endParaRPr lang="nb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30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CDEC164-3AB2-4D98-A52B-592244118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73" y="660440"/>
            <a:ext cx="7200900" cy="5676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592828" y="3677055"/>
            <a:ext cx="3739878" cy="64227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761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Minimum 8 tegn</a:t>
            </a:r>
          </a:p>
          <a:p>
            <a:r>
              <a:rPr lang="nb-NO" sz="3200" dirty="0"/>
              <a:t> </a:t>
            </a:r>
          </a:p>
          <a:p>
            <a:r>
              <a:rPr lang="nb-NO" sz="3200" dirty="0"/>
              <a:t>Minimum 2 av disse: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STORE BOKSTAVER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små bokstaver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tall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symboler</a:t>
            </a:r>
          </a:p>
          <a:p>
            <a:pPr algn="ctr"/>
            <a:endParaRPr lang="nb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8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2738927-80D6-4F7A-A2F4-F85D0C2DA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024" y="1148269"/>
            <a:ext cx="6972300" cy="50673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20952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3482979" y="1645615"/>
            <a:ext cx="49541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/>
              <a:t>Minimum 8 tegn</a:t>
            </a:r>
          </a:p>
          <a:p>
            <a:r>
              <a:rPr lang="nb-NO" sz="3200" dirty="0"/>
              <a:t> </a:t>
            </a:r>
          </a:p>
          <a:p>
            <a:r>
              <a:rPr lang="nb-NO" sz="3200" dirty="0"/>
              <a:t>Minimum 2 av disse: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STORE BOKSTAVER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små bokstaver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tall</a:t>
            </a:r>
          </a:p>
          <a:p>
            <a:pPr marL="571500" indent="-571500">
              <a:buFont typeface="Arial"/>
              <a:buChar char="•"/>
            </a:pPr>
            <a:r>
              <a:rPr lang="nb-NO" sz="3200" dirty="0"/>
              <a:t>symboler</a:t>
            </a:r>
          </a:p>
          <a:p>
            <a:pPr algn="ctr"/>
            <a:endParaRPr lang="nb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27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240C92B-E18A-4474-BD7C-7CB31135A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226" y="965999"/>
            <a:ext cx="7191375" cy="55626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4241260" y="3900791"/>
            <a:ext cx="2169268" cy="75901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86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12822"/>
            <a:ext cx="10354031" cy="364473"/>
          </a:xfrm>
        </p:spPr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E64D88A-283E-4EE9-A5DC-B475CEACA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362" y="2714625"/>
            <a:ext cx="41052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02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D277ED3-9F70-4C35-9BAF-AF798EBFE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8" y="784450"/>
            <a:ext cx="5241892" cy="551633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4465681" y="3522531"/>
            <a:ext cx="1215272" cy="39503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502" y="391756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67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832F60E-6AEE-4CAB-9FEA-14B3E988E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88" y="824031"/>
            <a:ext cx="5319714" cy="559823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3224110" y="3623147"/>
            <a:ext cx="1099858" cy="46516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30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1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48485"/>
            <a:ext cx="7736949" cy="481694"/>
          </a:xfrm>
        </p:spPr>
        <p:txBody>
          <a:bodyPr/>
          <a:lstStyle/>
          <a:p>
            <a:r>
              <a:rPr lang="nb-NO" dirty="0">
                <a:solidFill>
                  <a:srgbClr val="000000"/>
                </a:solidFill>
                <a:latin typeface="+mj-lt"/>
                <a:cs typeface="Calibri"/>
              </a:rPr>
              <a:t>Opprette en e-postadresse</a:t>
            </a:r>
          </a:p>
        </p:txBody>
      </p:sp>
    </p:spTree>
    <p:extLst>
      <p:ext uri="{BB962C8B-B14F-4D97-AF65-F5344CB8AC3E}">
        <p14:creationId xmlns:p14="http://schemas.microsoft.com/office/powerpoint/2010/main" val="3396825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5E6379F-B186-4AFD-8673-4F1B7262C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7" y="557212"/>
            <a:ext cx="5457825" cy="57435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5434518" y="3428999"/>
            <a:ext cx="892749" cy="33952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1085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D3CE300-7423-4D02-8AC5-4AED331D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087" y="557212"/>
            <a:ext cx="5457825" cy="57435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Ellipse 8"/>
          <p:cNvSpPr/>
          <p:nvPr/>
        </p:nvSpPr>
        <p:spPr>
          <a:xfrm>
            <a:off x="3526073" y="4017523"/>
            <a:ext cx="2972003" cy="52529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2" y="4542817"/>
            <a:ext cx="463030" cy="6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98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770CAC-B76F-4EF1-AAD8-1AF1800BB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62" y="836579"/>
            <a:ext cx="5395718" cy="567821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4188274" y="2329430"/>
            <a:ext cx="2591905" cy="51104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971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F364164-A062-466C-ABF8-BB425A3E9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716" y="810747"/>
            <a:ext cx="5222436" cy="549586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Ellipse 6"/>
          <p:cNvSpPr/>
          <p:nvPr/>
        </p:nvSpPr>
        <p:spPr>
          <a:xfrm>
            <a:off x="3061993" y="2999841"/>
            <a:ext cx="2443863" cy="40677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3756862" y="2941617"/>
            <a:ext cx="698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4038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41386941-8A14-4276-AC53-F3FF53C0E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21" y="457576"/>
            <a:ext cx="6923054" cy="628136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68" y="6019386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45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96C8698B-1488-48DC-9824-C20454D7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650" y="280987"/>
            <a:ext cx="7124700" cy="62960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Ellipse 9"/>
          <p:cNvSpPr/>
          <p:nvPr/>
        </p:nvSpPr>
        <p:spPr>
          <a:xfrm>
            <a:off x="2237362" y="4280170"/>
            <a:ext cx="5068111" cy="229684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21303">
            <a:off x="7119216" y="5700705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19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C012ACF-A2F2-4DFF-B08D-8CF5A6400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738344"/>
            <a:ext cx="5794443" cy="567674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Ellipse 13"/>
          <p:cNvSpPr/>
          <p:nvPr/>
        </p:nvSpPr>
        <p:spPr>
          <a:xfrm>
            <a:off x="5469728" y="5646187"/>
            <a:ext cx="950985" cy="4734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7427">
            <a:off x="6478290" y="5926450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34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294369" y="2890524"/>
            <a:ext cx="5821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Gratulerer med brukerkonto og e-postadresse!</a:t>
            </a:r>
          </a:p>
        </p:txBody>
      </p:sp>
    </p:spTree>
    <p:extLst>
      <p:ext uri="{BB962C8B-B14F-4D97-AF65-F5344CB8AC3E}">
        <p14:creationId xmlns:p14="http://schemas.microsoft.com/office/powerpoint/2010/main" val="1580327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rgbClr val="000000"/>
                </a:solidFill>
              </a:rPr>
              <a:t>brukernavn</a:t>
            </a:r>
          </a:p>
        </p:txBody>
      </p:sp>
    </p:spTree>
    <p:extLst>
      <p:ext uri="{BB962C8B-B14F-4D97-AF65-F5344CB8AC3E}">
        <p14:creationId xmlns:p14="http://schemas.microsoft.com/office/powerpoint/2010/main" val="1159696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659014" y="2890524"/>
            <a:ext cx="497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rgbClr val="000000"/>
                </a:solidFill>
              </a:rPr>
              <a:t>brukernavn@</a:t>
            </a:r>
          </a:p>
        </p:txBody>
      </p:sp>
    </p:spTree>
    <p:extLst>
      <p:ext uri="{BB962C8B-B14F-4D97-AF65-F5344CB8AC3E}">
        <p14:creationId xmlns:p14="http://schemas.microsoft.com/office/powerpoint/2010/main" val="248935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46" y="2566746"/>
            <a:ext cx="1996961" cy="9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04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659014" y="2890524"/>
            <a:ext cx="4979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>
                <a:solidFill>
                  <a:srgbClr val="000000"/>
                </a:solidFill>
              </a:rPr>
              <a:t>brukernavn@gmail.com</a:t>
            </a:r>
          </a:p>
          <a:p>
            <a:pPr algn="ctr"/>
            <a:endParaRPr lang="nb-NO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66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2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solidFill>
                  <a:srgbClr val="000000"/>
                </a:solidFill>
              </a:rPr>
              <a:t>Logge av og på</a:t>
            </a:r>
          </a:p>
        </p:txBody>
      </p:sp>
    </p:spTree>
    <p:extLst>
      <p:ext uri="{BB962C8B-B14F-4D97-AF65-F5344CB8AC3E}">
        <p14:creationId xmlns:p14="http://schemas.microsoft.com/office/powerpoint/2010/main" val="1251633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134D811E-6C8B-401E-9DAB-81D2BBFF0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251" y="1773110"/>
            <a:ext cx="9858991" cy="339227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Logge av og på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10894979" y="1773111"/>
            <a:ext cx="810666" cy="5809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969" y="2489784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9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7F5B262-2FCE-4367-9277-9E0D16846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85" y="1485900"/>
            <a:ext cx="11329952" cy="366003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Logge av og på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10296391" y="4123958"/>
            <a:ext cx="1307688" cy="4149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807" y="4786156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40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E311251-4FB0-4A19-925D-847B280F8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198" y="856237"/>
            <a:ext cx="43529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9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446" y="2566746"/>
            <a:ext cx="1996961" cy="937702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4652354" y="4412081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000000"/>
                </a:solidFill>
              </a:rPr>
              <a:t>www.gmail.no</a:t>
            </a:r>
          </a:p>
        </p:txBody>
      </p:sp>
    </p:spTree>
    <p:extLst>
      <p:ext uri="{BB962C8B-B14F-4D97-AF65-F5344CB8AC3E}">
        <p14:creationId xmlns:p14="http://schemas.microsoft.com/office/powerpoint/2010/main" val="3202059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5D7349E-8B5B-4B2B-BE26-59442EC34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1005153"/>
            <a:ext cx="4759865" cy="57480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3498935" y="3276583"/>
            <a:ext cx="2450809" cy="490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86619" y="3429000"/>
            <a:ext cx="140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Passord</a:t>
            </a:r>
          </a:p>
        </p:txBody>
      </p:sp>
      <p:cxnSp>
        <p:nvCxnSpPr>
          <p:cNvPr id="8" name="Rett pil 7"/>
          <p:cNvCxnSpPr/>
          <p:nvPr/>
        </p:nvCxnSpPr>
        <p:spPr>
          <a:xfrm>
            <a:off x="1567931" y="3621156"/>
            <a:ext cx="1395705" cy="36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kstSylinder 8"/>
          <p:cNvSpPr txBox="1"/>
          <p:nvPr/>
        </p:nvSpPr>
        <p:spPr>
          <a:xfrm>
            <a:off x="586619" y="2281160"/>
            <a:ext cx="17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</a:rPr>
              <a:t>E-postadressen</a:t>
            </a:r>
          </a:p>
        </p:txBody>
      </p:sp>
      <p:cxnSp>
        <p:nvCxnSpPr>
          <p:cNvPr id="10" name="Rett pil 9"/>
          <p:cNvCxnSpPr/>
          <p:nvPr/>
        </p:nvCxnSpPr>
        <p:spPr>
          <a:xfrm flipV="1">
            <a:off x="2372117" y="2475288"/>
            <a:ext cx="1798072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378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A7C1538-05CF-4518-A6A9-138600CAD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815" y="820327"/>
            <a:ext cx="4759865" cy="57480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Logge av og på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Ellipse 5"/>
          <p:cNvSpPr/>
          <p:nvPr/>
        </p:nvSpPr>
        <p:spPr>
          <a:xfrm>
            <a:off x="5738725" y="4072745"/>
            <a:ext cx="2450809" cy="4904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91" y="4563164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25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3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071131" y="2335910"/>
            <a:ext cx="7736949" cy="481694"/>
          </a:xfrm>
        </p:spPr>
        <p:txBody>
          <a:bodyPr/>
          <a:lstStyle/>
          <a:p>
            <a:r>
              <a:rPr lang="nb-NO" dirty="0"/>
              <a:t>Sende e-post</a:t>
            </a:r>
          </a:p>
        </p:txBody>
      </p:sp>
    </p:spTree>
    <p:extLst>
      <p:ext uri="{BB962C8B-B14F-4D97-AF65-F5344CB8AC3E}">
        <p14:creationId xmlns:p14="http://schemas.microsoft.com/office/powerpoint/2010/main" val="2579246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25A648C-697F-4E96-BC56-1D8E260E8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5" y="1205317"/>
            <a:ext cx="11167354" cy="400870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Ellipse 20"/>
          <p:cNvSpPr/>
          <p:nvPr/>
        </p:nvSpPr>
        <p:spPr>
          <a:xfrm>
            <a:off x="0" y="1801289"/>
            <a:ext cx="1809537" cy="585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90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/>
              <a:t>Opprette en e-postkonto</a:t>
            </a:r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4483530" y="4997611"/>
            <a:ext cx="29045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rgbClr val="000000"/>
                </a:solidFill>
              </a:rPr>
              <a:t>www.gmail.com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1095604-B8F9-4A95-89B8-B6B8F1581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1159796"/>
            <a:ext cx="9277324" cy="4538407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5667E672-0277-4BB8-A39E-E81AC985506B}"/>
              </a:ext>
            </a:extLst>
          </p:cNvPr>
          <p:cNvSpPr/>
          <p:nvPr/>
        </p:nvSpPr>
        <p:spPr>
          <a:xfrm>
            <a:off x="1573838" y="3692976"/>
            <a:ext cx="1207098" cy="55329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316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69DACA7-8E40-4AED-AA16-0C343C667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793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6A880C2-D389-4A56-8D8C-BD1FBE632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6" y="895032"/>
            <a:ext cx="5766285" cy="575096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Ellipse 7"/>
          <p:cNvSpPr/>
          <p:nvPr/>
        </p:nvSpPr>
        <p:spPr>
          <a:xfrm>
            <a:off x="7791855" y="817123"/>
            <a:ext cx="447473" cy="4863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 9"/>
          <p:cNvCxnSpPr>
            <a:cxnSpLocks/>
          </p:cNvCxnSpPr>
          <p:nvPr/>
        </p:nvCxnSpPr>
        <p:spPr>
          <a:xfrm flipH="1" flipV="1">
            <a:off x="8239328" y="1232538"/>
            <a:ext cx="806496" cy="623238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028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AFE533E-D578-4B1D-A186-E22194DA6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04" y="778610"/>
            <a:ext cx="5883017" cy="58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620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BBEFCF2-9B1F-4D12-9587-8AE8AA063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868" y="1204054"/>
            <a:ext cx="5669003" cy="565394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657868" y="599746"/>
            <a:ext cx="6252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cxnSp>
        <p:nvCxnSpPr>
          <p:cNvPr id="14" name="Rett pil 13"/>
          <p:cNvCxnSpPr>
            <a:cxnSpLocks/>
          </p:cNvCxnSpPr>
          <p:nvPr/>
        </p:nvCxnSpPr>
        <p:spPr>
          <a:xfrm>
            <a:off x="3173031" y="969078"/>
            <a:ext cx="0" cy="72520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364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64B4278-25E1-4CB5-95AA-749268B38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06" y="1091494"/>
            <a:ext cx="5411547" cy="53971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2717984" y="576472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cxnSp>
        <p:nvCxnSpPr>
          <p:cNvPr id="14" name="Rett pil 13"/>
          <p:cNvCxnSpPr/>
          <p:nvPr/>
        </p:nvCxnSpPr>
        <p:spPr>
          <a:xfrm>
            <a:off x="3746963" y="1032640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Sylinder 7"/>
          <p:cNvSpPr txBox="1"/>
          <p:nvPr/>
        </p:nvSpPr>
        <p:spPr>
          <a:xfrm>
            <a:off x="5204381" y="576472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Hva handler e-posten om</a:t>
            </a:r>
          </a:p>
        </p:txBody>
      </p:sp>
      <p:cxnSp>
        <p:nvCxnSpPr>
          <p:cNvPr id="9" name="Rett pil 8"/>
          <p:cNvCxnSpPr/>
          <p:nvPr/>
        </p:nvCxnSpPr>
        <p:spPr>
          <a:xfrm flipH="1">
            <a:off x="5473089" y="1008883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044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9A7EDD23-482C-4B97-A5B9-7EACDC7A2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706" y="1091494"/>
            <a:ext cx="5411547" cy="5397173"/>
          </a:xfrm>
          <a:prstGeom prst="rect">
            <a:avLst/>
          </a:prstGeom>
        </p:spPr>
      </p:pic>
      <p:sp>
        <p:nvSpPr>
          <p:cNvPr id="15" name="Tittel 1">
            <a:extLst>
              <a:ext uri="{FF2B5EF4-FFF2-40B4-BE49-F238E27FC236}">
                <a16:creationId xmlns:a16="http://schemas.microsoft.com/office/drawing/2014/main" id="{4E850D9F-36A0-4A17-8360-10AB211732AF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15CDDF12-E971-4FD4-BDFB-F31B679F9B5F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BEB6877B-1802-43DC-B88E-51BD799F1931}"/>
              </a:ext>
            </a:extLst>
          </p:cNvPr>
          <p:cNvSpPr txBox="1"/>
          <p:nvPr/>
        </p:nvSpPr>
        <p:spPr>
          <a:xfrm>
            <a:off x="2679074" y="614711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cxnSp>
        <p:nvCxnSpPr>
          <p:cNvPr id="18" name="Rett pil 13">
            <a:extLst>
              <a:ext uri="{FF2B5EF4-FFF2-40B4-BE49-F238E27FC236}">
                <a16:creationId xmlns:a16="http://schemas.microsoft.com/office/drawing/2014/main" id="{572B2E1B-0C9E-4A48-9091-03DE0DA749B7}"/>
              </a:ext>
            </a:extLst>
          </p:cNvPr>
          <p:cNvCxnSpPr/>
          <p:nvPr/>
        </p:nvCxnSpPr>
        <p:spPr>
          <a:xfrm>
            <a:off x="3746963" y="1032640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CF27CC3-3BC3-4ECD-A710-B55D39995571}"/>
              </a:ext>
            </a:extLst>
          </p:cNvPr>
          <p:cNvSpPr txBox="1"/>
          <p:nvPr/>
        </p:nvSpPr>
        <p:spPr>
          <a:xfrm>
            <a:off x="5204381" y="576472"/>
            <a:ext cx="26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Hva handler e-posten om</a:t>
            </a:r>
          </a:p>
        </p:txBody>
      </p:sp>
      <p:cxnSp>
        <p:nvCxnSpPr>
          <p:cNvPr id="20" name="Rett pil 8">
            <a:extLst>
              <a:ext uri="{FF2B5EF4-FFF2-40B4-BE49-F238E27FC236}">
                <a16:creationId xmlns:a16="http://schemas.microsoft.com/office/drawing/2014/main" id="{923C431E-346C-443F-BBAD-9888ACF4E345}"/>
              </a:ext>
            </a:extLst>
          </p:cNvPr>
          <p:cNvCxnSpPr/>
          <p:nvPr/>
        </p:nvCxnSpPr>
        <p:spPr>
          <a:xfrm flipH="1">
            <a:off x="5473089" y="1008883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3630620" y="3646214"/>
            <a:ext cx="4793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I dette feltet skrives beskjeden eller brevet du </a:t>
            </a:r>
            <a:br>
              <a:rPr lang="nb-NO" dirty="0"/>
            </a:br>
            <a:r>
              <a:rPr lang="nb-NO" dirty="0"/>
              <a:t>ønsker å sende, fra "Hei" til "Hilsen"</a:t>
            </a:r>
          </a:p>
        </p:txBody>
      </p:sp>
      <p:sp>
        <p:nvSpPr>
          <p:cNvPr id="11" name="Ellipse 10"/>
          <p:cNvSpPr/>
          <p:nvPr/>
        </p:nvSpPr>
        <p:spPr>
          <a:xfrm>
            <a:off x="3163705" y="2250895"/>
            <a:ext cx="5256287" cy="36718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22454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>
            <a:extLst>
              <a:ext uri="{FF2B5EF4-FFF2-40B4-BE49-F238E27FC236}">
                <a16:creationId xmlns:a16="http://schemas.microsoft.com/office/drawing/2014/main" id="{49296A0C-957E-4A27-AF7D-B105D5854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73" y="1091494"/>
            <a:ext cx="5277680" cy="539717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3297573" y="5741543"/>
            <a:ext cx="1018488" cy="8928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9E3E99D0-118A-47A2-A21E-DDCA925AAA14}"/>
              </a:ext>
            </a:extLst>
          </p:cNvPr>
          <p:cNvSpPr txBox="1">
            <a:spLocks/>
          </p:cNvSpPr>
          <p:nvPr/>
        </p:nvSpPr>
        <p:spPr>
          <a:xfrm>
            <a:off x="387727" y="128031"/>
            <a:ext cx="756297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DAACCF9-402E-48E1-BC58-E887EF2A424A}"/>
              </a:ext>
            </a:extLst>
          </p:cNvPr>
          <p:cNvSpPr txBox="1"/>
          <p:nvPr/>
        </p:nvSpPr>
        <p:spPr>
          <a:xfrm>
            <a:off x="2744436" y="614711"/>
            <a:ext cx="257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cxnSp>
        <p:nvCxnSpPr>
          <p:cNvPr id="19" name="Rett pil 13">
            <a:extLst>
              <a:ext uri="{FF2B5EF4-FFF2-40B4-BE49-F238E27FC236}">
                <a16:creationId xmlns:a16="http://schemas.microsoft.com/office/drawing/2014/main" id="{5448F9D5-ABC1-4770-88E1-43A31CBA608B}"/>
              </a:ext>
            </a:extLst>
          </p:cNvPr>
          <p:cNvCxnSpPr>
            <a:cxnSpLocks/>
          </p:cNvCxnSpPr>
          <p:nvPr/>
        </p:nvCxnSpPr>
        <p:spPr>
          <a:xfrm>
            <a:off x="3746963" y="1032640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9F99D6C2-4973-477C-8488-BA78CE280482}"/>
              </a:ext>
            </a:extLst>
          </p:cNvPr>
          <p:cNvSpPr txBox="1"/>
          <p:nvPr/>
        </p:nvSpPr>
        <p:spPr>
          <a:xfrm>
            <a:off x="5269743" y="576472"/>
            <a:ext cx="257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Hva handler e-posten om</a:t>
            </a:r>
          </a:p>
        </p:txBody>
      </p:sp>
      <p:cxnSp>
        <p:nvCxnSpPr>
          <p:cNvPr id="21" name="Rett pil 8">
            <a:extLst>
              <a:ext uri="{FF2B5EF4-FFF2-40B4-BE49-F238E27FC236}">
                <a16:creationId xmlns:a16="http://schemas.microsoft.com/office/drawing/2014/main" id="{7FBFEEAF-995F-4E6F-BE0E-282DFD9F8F11}"/>
              </a:ext>
            </a:extLst>
          </p:cNvPr>
          <p:cNvCxnSpPr>
            <a:cxnSpLocks/>
          </p:cNvCxnSpPr>
          <p:nvPr/>
        </p:nvCxnSpPr>
        <p:spPr>
          <a:xfrm flipH="1">
            <a:off x="5473089" y="1008883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tel 1">
            <a:extLst>
              <a:ext uri="{FF2B5EF4-FFF2-40B4-BE49-F238E27FC236}">
                <a16:creationId xmlns:a16="http://schemas.microsoft.com/office/drawing/2014/main" id="{784B3D5B-4CD5-4FFC-858D-1BF62B531278}"/>
              </a:ext>
            </a:extLst>
          </p:cNvPr>
          <p:cNvSpPr txBox="1">
            <a:spLocks/>
          </p:cNvSpPr>
          <p:nvPr/>
        </p:nvSpPr>
        <p:spPr>
          <a:xfrm>
            <a:off x="387727" y="128031"/>
            <a:ext cx="756297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DA8DBA9-53A1-4498-B46F-B2C5C442C582}"/>
              </a:ext>
            </a:extLst>
          </p:cNvPr>
          <p:cNvSpPr txBox="1"/>
          <p:nvPr/>
        </p:nvSpPr>
        <p:spPr>
          <a:xfrm>
            <a:off x="3749208" y="3646214"/>
            <a:ext cx="467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I dette feltet skrives beskjeden eller brevet du </a:t>
            </a:r>
            <a:br>
              <a:rPr lang="nb-NO" dirty="0"/>
            </a:br>
            <a:r>
              <a:rPr lang="nb-NO" dirty="0"/>
              <a:t>ønsker å sende, fra "Hei" til "Hilsen"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585A58CD-6F15-472A-9A85-F83AF3C98B4B}"/>
              </a:ext>
            </a:extLst>
          </p:cNvPr>
          <p:cNvSpPr/>
          <p:nvPr/>
        </p:nvSpPr>
        <p:spPr>
          <a:xfrm>
            <a:off x="3294543" y="2250895"/>
            <a:ext cx="5277681" cy="2863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: venstre 6">
            <a:extLst>
              <a:ext uri="{FF2B5EF4-FFF2-40B4-BE49-F238E27FC236}">
                <a16:creationId xmlns:a16="http://schemas.microsoft.com/office/drawing/2014/main" id="{EB15E422-B8FB-47BC-82CC-3BB7396E7804}"/>
              </a:ext>
            </a:extLst>
          </p:cNvPr>
          <p:cNvSpPr/>
          <p:nvPr/>
        </p:nvSpPr>
        <p:spPr>
          <a:xfrm>
            <a:off x="4524036" y="5904207"/>
            <a:ext cx="1491413" cy="58446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697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AFC37FC-AB9A-45A1-824B-A5DE5C3DF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DFBE0A38-9170-4B71-BF14-1A92ED4C96BF}"/>
              </a:ext>
            </a:extLst>
          </p:cNvPr>
          <p:cNvSpPr/>
          <p:nvPr/>
        </p:nvSpPr>
        <p:spPr>
          <a:xfrm>
            <a:off x="2665813" y="1085001"/>
            <a:ext cx="4061379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194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5C2553A-5498-4225-908D-B2CA6C779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Ellipse 16"/>
          <p:cNvSpPr/>
          <p:nvPr/>
        </p:nvSpPr>
        <p:spPr>
          <a:xfrm>
            <a:off x="2794055" y="1454652"/>
            <a:ext cx="4061379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9153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2435F9D-98CF-4C89-90FA-945DD0093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55" y="791067"/>
            <a:ext cx="5717647" cy="570246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Ellipse 6"/>
          <p:cNvSpPr/>
          <p:nvPr/>
        </p:nvSpPr>
        <p:spPr>
          <a:xfrm>
            <a:off x="2794055" y="2052536"/>
            <a:ext cx="5717648" cy="31809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656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8940E74-F164-4173-8CA4-79903CDAF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851" y="1122960"/>
            <a:ext cx="6655036" cy="51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64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EEBEB8ED-7F1F-41E4-A3AD-BD68744BC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970" y="495304"/>
            <a:ext cx="5883017" cy="530238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" name="Ellipse 5"/>
          <p:cNvSpPr/>
          <p:nvPr/>
        </p:nvSpPr>
        <p:spPr>
          <a:xfrm>
            <a:off x="3046127" y="5243209"/>
            <a:ext cx="942213" cy="5544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67" y="5797685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30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>
                <a:solidFill>
                  <a:schemeClr val="tx1"/>
                </a:solidFill>
              </a:rPr>
              <a:t>Sende e-post</a:t>
            </a:r>
            <a:endParaRPr lang="nb-NO" sz="2400" dirty="0"/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438E837-47C4-4AC2-BEAB-38EECA2E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5" y="1205317"/>
            <a:ext cx="11167354" cy="400870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E497BBFC-4359-4D99-B090-A294EED8ED59}"/>
              </a:ext>
            </a:extLst>
          </p:cNvPr>
          <p:cNvSpPr/>
          <p:nvPr/>
        </p:nvSpPr>
        <p:spPr>
          <a:xfrm>
            <a:off x="368545" y="1799618"/>
            <a:ext cx="942213" cy="5544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147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4492713-0EAC-46AA-B6F4-C912FF831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0A6E924-C1A2-4E77-9328-13E5BCAC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73" y="1091494"/>
            <a:ext cx="5277680" cy="5397173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5BF54492-E76C-4875-8B69-749F11CEB635}"/>
              </a:ext>
            </a:extLst>
          </p:cNvPr>
          <p:cNvSpPr txBox="1">
            <a:spLocks/>
          </p:cNvSpPr>
          <p:nvPr/>
        </p:nvSpPr>
        <p:spPr>
          <a:xfrm>
            <a:off x="1008776" y="211999"/>
            <a:ext cx="10354031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000000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2400">
                <a:solidFill>
                  <a:schemeClr val="tx1"/>
                </a:solidFill>
              </a:rPr>
              <a:t>Sende e-post</a:t>
            </a:r>
            <a:endParaRPr lang="nb-NO" sz="2400"/>
          </a:p>
        </p:txBody>
      </p:sp>
      <p:sp>
        <p:nvSpPr>
          <p:cNvPr id="18" name="Tittel 1">
            <a:extLst>
              <a:ext uri="{FF2B5EF4-FFF2-40B4-BE49-F238E27FC236}">
                <a16:creationId xmlns:a16="http://schemas.microsoft.com/office/drawing/2014/main" id="{BA32C3CC-AF87-4C98-BEDC-FD936FF0C5C9}"/>
              </a:ext>
            </a:extLst>
          </p:cNvPr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309930A-A3CD-4968-9020-E496F09D0B52}"/>
              </a:ext>
            </a:extLst>
          </p:cNvPr>
          <p:cNvSpPr/>
          <p:nvPr/>
        </p:nvSpPr>
        <p:spPr>
          <a:xfrm>
            <a:off x="3297573" y="5741543"/>
            <a:ext cx="1018488" cy="8928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D561D002-A1C0-4B2B-ADB3-9262ED432FA7}"/>
              </a:ext>
            </a:extLst>
          </p:cNvPr>
          <p:cNvSpPr txBox="1">
            <a:spLocks/>
          </p:cNvSpPr>
          <p:nvPr/>
        </p:nvSpPr>
        <p:spPr>
          <a:xfrm>
            <a:off x="387727" y="128031"/>
            <a:ext cx="756297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B3375A76-353D-47FE-8F99-755BBFC6159C}"/>
              </a:ext>
            </a:extLst>
          </p:cNvPr>
          <p:cNvSpPr txBox="1"/>
          <p:nvPr/>
        </p:nvSpPr>
        <p:spPr>
          <a:xfrm>
            <a:off x="2744436" y="614711"/>
            <a:ext cx="257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Mottagers e-postadresse</a:t>
            </a:r>
          </a:p>
        </p:txBody>
      </p:sp>
      <p:cxnSp>
        <p:nvCxnSpPr>
          <p:cNvPr id="22" name="Rett pil 13">
            <a:extLst>
              <a:ext uri="{FF2B5EF4-FFF2-40B4-BE49-F238E27FC236}">
                <a16:creationId xmlns:a16="http://schemas.microsoft.com/office/drawing/2014/main" id="{AF6FAF20-0397-4C27-915D-121B2666D2C8}"/>
              </a:ext>
            </a:extLst>
          </p:cNvPr>
          <p:cNvCxnSpPr>
            <a:cxnSpLocks/>
          </p:cNvCxnSpPr>
          <p:nvPr/>
        </p:nvCxnSpPr>
        <p:spPr>
          <a:xfrm>
            <a:off x="3746963" y="1032640"/>
            <a:ext cx="0" cy="57844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B5DADDF-D7D4-42D7-A324-E404C3B1657B}"/>
              </a:ext>
            </a:extLst>
          </p:cNvPr>
          <p:cNvSpPr txBox="1"/>
          <p:nvPr/>
        </p:nvSpPr>
        <p:spPr>
          <a:xfrm>
            <a:off x="5321334" y="614711"/>
            <a:ext cx="257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Hva handler e-posten om</a:t>
            </a:r>
          </a:p>
        </p:txBody>
      </p:sp>
      <p:cxnSp>
        <p:nvCxnSpPr>
          <p:cNvPr id="24" name="Rett pil 8">
            <a:extLst>
              <a:ext uri="{FF2B5EF4-FFF2-40B4-BE49-F238E27FC236}">
                <a16:creationId xmlns:a16="http://schemas.microsoft.com/office/drawing/2014/main" id="{48D40D5B-62F9-48CB-B9D3-4ACD11CD2292}"/>
              </a:ext>
            </a:extLst>
          </p:cNvPr>
          <p:cNvCxnSpPr>
            <a:cxnSpLocks/>
          </p:cNvCxnSpPr>
          <p:nvPr/>
        </p:nvCxnSpPr>
        <p:spPr>
          <a:xfrm flipH="1">
            <a:off x="5473089" y="1008883"/>
            <a:ext cx="1514" cy="90388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tel 1">
            <a:extLst>
              <a:ext uri="{FF2B5EF4-FFF2-40B4-BE49-F238E27FC236}">
                <a16:creationId xmlns:a16="http://schemas.microsoft.com/office/drawing/2014/main" id="{E5B21801-0232-4C9C-80D6-BA8457043B6F}"/>
              </a:ext>
            </a:extLst>
          </p:cNvPr>
          <p:cNvSpPr txBox="1">
            <a:spLocks/>
          </p:cNvSpPr>
          <p:nvPr/>
        </p:nvSpPr>
        <p:spPr>
          <a:xfrm>
            <a:off x="387727" y="128031"/>
            <a:ext cx="756297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CF4867D8-2358-4F07-AAC0-BDCB944FF2F3}"/>
              </a:ext>
            </a:extLst>
          </p:cNvPr>
          <p:cNvSpPr txBox="1"/>
          <p:nvPr/>
        </p:nvSpPr>
        <p:spPr>
          <a:xfrm>
            <a:off x="3749208" y="3646214"/>
            <a:ext cx="467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I dette feltet skrives beskjeden eller brevet du </a:t>
            </a:r>
            <a:br>
              <a:rPr lang="nb-NO" dirty="0"/>
            </a:br>
            <a:r>
              <a:rPr lang="nb-NO" dirty="0"/>
              <a:t>ønsker å sende, fra "Hei" til "Hilsen"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C0223248-C8D3-4826-9157-4AFAED669EF2}"/>
              </a:ext>
            </a:extLst>
          </p:cNvPr>
          <p:cNvSpPr/>
          <p:nvPr/>
        </p:nvSpPr>
        <p:spPr>
          <a:xfrm>
            <a:off x="3294543" y="2250895"/>
            <a:ext cx="5277681" cy="28636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Pil: venstre 27">
            <a:extLst>
              <a:ext uri="{FF2B5EF4-FFF2-40B4-BE49-F238E27FC236}">
                <a16:creationId xmlns:a16="http://schemas.microsoft.com/office/drawing/2014/main" id="{0C2451A6-4A9E-41D7-9820-349E36EF89A4}"/>
              </a:ext>
            </a:extLst>
          </p:cNvPr>
          <p:cNvSpPr/>
          <p:nvPr/>
        </p:nvSpPr>
        <p:spPr>
          <a:xfrm>
            <a:off x="4524036" y="5904207"/>
            <a:ext cx="1491413" cy="58446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12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4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Åpne e-post</a:t>
            </a:r>
          </a:p>
        </p:txBody>
      </p:sp>
    </p:spTree>
    <p:extLst>
      <p:ext uri="{BB962C8B-B14F-4D97-AF65-F5344CB8AC3E}">
        <p14:creationId xmlns:p14="http://schemas.microsoft.com/office/powerpoint/2010/main" val="1884910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44738C6-B5D3-46E4-9176-2646FE76A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62" y="1760654"/>
            <a:ext cx="10953345" cy="33366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Ellipse 6"/>
          <p:cNvSpPr/>
          <p:nvPr/>
        </p:nvSpPr>
        <p:spPr>
          <a:xfrm>
            <a:off x="368544" y="2800976"/>
            <a:ext cx="1333795" cy="4492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459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01A9A2A-9A9C-4518-9F69-7A0AE3EC3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" y="1573612"/>
            <a:ext cx="10554511" cy="353568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2587558" y="2735144"/>
            <a:ext cx="2363822" cy="961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0861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1F75BFF-6C78-4A6A-916D-07C19878B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44" y="1760654"/>
            <a:ext cx="11236553" cy="33366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Ellipse 7"/>
          <p:cNvSpPr/>
          <p:nvPr/>
        </p:nvSpPr>
        <p:spPr>
          <a:xfrm>
            <a:off x="1770392" y="3005847"/>
            <a:ext cx="3105761" cy="5760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15" y="3581929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259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58B7F95-D384-4CB1-A5CE-5F2575154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063" y="1107076"/>
            <a:ext cx="8949447" cy="47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63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60DEADC-177F-4C6E-9BF5-05A059A64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093" y="1504026"/>
            <a:ext cx="8033395" cy="440470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505210" y="2607260"/>
            <a:ext cx="2112420" cy="4652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114178" y="919262"/>
            <a:ext cx="894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Tittel</a:t>
            </a:r>
          </a:p>
        </p:txBody>
      </p:sp>
      <p:cxnSp>
        <p:nvCxnSpPr>
          <p:cNvPr id="8" name="Rett pil 7"/>
          <p:cNvCxnSpPr>
            <a:cxnSpLocks/>
          </p:cNvCxnSpPr>
          <p:nvPr/>
        </p:nvCxnSpPr>
        <p:spPr>
          <a:xfrm>
            <a:off x="5461296" y="1288594"/>
            <a:ext cx="0" cy="88780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610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94ED08B-35DA-4FD7-AA85-7B499141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2" y="1509713"/>
            <a:ext cx="7000875" cy="38385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4709490" y="2811294"/>
            <a:ext cx="2712714" cy="4721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5367127" y="873577"/>
            <a:ext cx="13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Avsender</a:t>
            </a:r>
          </a:p>
        </p:txBody>
      </p:sp>
      <p:cxnSp>
        <p:nvCxnSpPr>
          <p:cNvPr id="8" name="Rett pil 7"/>
          <p:cNvCxnSpPr>
            <a:cxnSpLocks/>
          </p:cNvCxnSpPr>
          <p:nvPr/>
        </p:nvCxnSpPr>
        <p:spPr>
          <a:xfrm>
            <a:off x="5934168" y="1509712"/>
            <a:ext cx="0" cy="109186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73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42D0236-A42C-4B9A-AF9D-5E8A9294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749030"/>
            <a:ext cx="7343775" cy="55184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782267" y="2402732"/>
            <a:ext cx="1575725" cy="50039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89942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82CE205-4E48-4043-AC95-C52328658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62" y="1509712"/>
            <a:ext cx="7000875" cy="38385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3960789" y="2873963"/>
            <a:ext cx="3847624" cy="160957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4546895" y="1005260"/>
            <a:ext cx="290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Beskjeden fra avsender</a:t>
            </a:r>
          </a:p>
        </p:txBody>
      </p:sp>
      <p:cxnSp>
        <p:nvCxnSpPr>
          <p:cNvPr id="9" name="Rett pil 8"/>
          <p:cNvCxnSpPr/>
          <p:nvPr/>
        </p:nvCxnSpPr>
        <p:spPr>
          <a:xfrm>
            <a:off x="5886233" y="1509712"/>
            <a:ext cx="0" cy="10940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763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2DFB2C6-D908-45C2-82E3-E7F08B83F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18" y="2577830"/>
            <a:ext cx="10397599" cy="222763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614366" y="3326860"/>
            <a:ext cx="1789889" cy="4669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 descr="pil.png">
            <a:extLst>
              <a:ext uri="{FF2B5EF4-FFF2-40B4-BE49-F238E27FC236}">
                <a16:creationId xmlns:a16="http://schemas.microsoft.com/office/drawing/2014/main" id="{51F9C86E-2404-4822-9819-1E91A13FD9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61" y="3988616"/>
            <a:ext cx="547794" cy="81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264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2CE77A1-0157-415C-9CB2-E4CB80801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025" y="2217907"/>
            <a:ext cx="8866809" cy="223257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1144024" y="2937755"/>
            <a:ext cx="1414349" cy="5739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56156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1F7AD4D-2DE0-42EC-BD39-95BEBACA9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47" y="2563163"/>
            <a:ext cx="9445558" cy="26508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Åpne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Ellipse 5"/>
          <p:cNvSpPr/>
          <p:nvPr/>
        </p:nvSpPr>
        <p:spPr>
          <a:xfrm>
            <a:off x="2158929" y="3429001"/>
            <a:ext cx="1897506" cy="1600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02204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 5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Svare på e-post</a:t>
            </a:r>
          </a:p>
        </p:txBody>
      </p:sp>
    </p:spTree>
    <p:extLst>
      <p:ext uri="{BB962C8B-B14F-4D97-AF65-F5344CB8AC3E}">
        <p14:creationId xmlns:p14="http://schemas.microsoft.com/office/powerpoint/2010/main" val="33642435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B9F173C-BC44-4A98-B5B0-9761798D1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9" y="2373550"/>
            <a:ext cx="10188102" cy="27042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7" name="Bilde 6" descr="p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106" y="4064752"/>
            <a:ext cx="482545" cy="7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3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5D851F00-CC8E-4305-8948-5B8A0AF70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528762"/>
            <a:ext cx="11506200" cy="380047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Ellipse 5"/>
          <p:cNvSpPr/>
          <p:nvPr/>
        </p:nvSpPr>
        <p:spPr>
          <a:xfrm>
            <a:off x="2159402" y="4245311"/>
            <a:ext cx="3118335" cy="6790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3528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C70CA4A-DC81-452E-AB73-37861422F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62" y="1684062"/>
            <a:ext cx="10582275" cy="38996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cxnSp>
        <p:nvCxnSpPr>
          <p:cNvPr id="9" name="Rett pil 8"/>
          <p:cNvCxnSpPr/>
          <p:nvPr/>
        </p:nvCxnSpPr>
        <p:spPr>
          <a:xfrm rot="10800000">
            <a:off x="4006125" y="2331907"/>
            <a:ext cx="1684910" cy="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6170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27AAB7D-916F-4FBD-96BD-05DFB5100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295400"/>
            <a:ext cx="11306175" cy="4267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" name="Ellipse 10"/>
          <p:cNvSpPr/>
          <p:nvPr/>
        </p:nvSpPr>
        <p:spPr>
          <a:xfrm>
            <a:off x="1916349" y="2225987"/>
            <a:ext cx="3738720" cy="14997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3400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1F26A96-D5CF-4744-A6AC-9615C4C18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338" y="1410510"/>
            <a:ext cx="10074905" cy="429628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83E38B35-B50C-4C6D-9AD2-6A0FB398B91C}"/>
              </a:ext>
            </a:extLst>
          </p:cNvPr>
          <p:cNvSpPr/>
          <p:nvPr/>
        </p:nvSpPr>
        <p:spPr>
          <a:xfrm>
            <a:off x="2893228" y="3696511"/>
            <a:ext cx="5122363" cy="15488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444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A6605D4-664A-43A9-8DE7-4959887DB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557" y="716896"/>
            <a:ext cx="7180330" cy="555055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4738015" y="2363821"/>
            <a:ext cx="1565507" cy="502054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8007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D04C1BD-48AC-4692-971C-71081153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Ellipse 4"/>
          <p:cNvSpPr/>
          <p:nvPr/>
        </p:nvSpPr>
        <p:spPr>
          <a:xfrm>
            <a:off x="2087273" y="2452094"/>
            <a:ext cx="2778839" cy="14486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4197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64C656E-A26B-4EF7-B695-E00A49D7E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" name="Ellipse 4"/>
          <p:cNvSpPr/>
          <p:nvPr/>
        </p:nvSpPr>
        <p:spPr>
          <a:xfrm>
            <a:off x="2326178" y="3873048"/>
            <a:ext cx="2634927" cy="1320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0572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2B0EE2C-9028-40E5-B2A9-E2B5228BC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985837"/>
            <a:ext cx="11458575" cy="48863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08776" y="237149"/>
            <a:ext cx="10354031" cy="364473"/>
          </a:xfrm>
        </p:spPr>
        <p:txBody>
          <a:bodyPr/>
          <a:lstStyle/>
          <a:p>
            <a:r>
              <a:rPr lang="nb-NO" sz="2400" dirty="0"/>
              <a:t>Svare på e-post</a:t>
            </a:r>
          </a:p>
        </p:txBody>
      </p:sp>
      <p:sp>
        <p:nvSpPr>
          <p:cNvPr id="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Ellipse 8"/>
          <p:cNvSpPr/>
          <p:nvPr/>
        </p:nvSpPr>
        <p:spPr>
          <a:xfrm>
            <a:off x="2750680" y="4964713"/>
            <a:ext cx="1150111" cy="1027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0801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Ferdig – godt jobba alle sammen!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28637" y="3378301"/>
            <a:ext cx="9839363" cy="20176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tx1"/>
                </a:solidFill>
              </a:rPr>
              <a:t>Nå kan dere øve på:</a:t>
            </a:r>
          </a:p>
          <a:p>
            <a:r>
              <a:rPr lang="nb-NO" dirty="0"/>
              <a:t>Be om e-postadressen til sidemannen din slik at dere kan øve på å sende e-post </a:t>
            </a:r>
            <a:br>
              <a:rPr lang="nb-NO" dirty="0"/>
            </a:br>
            <a:r>
              <a:rPr lang="nb-NO" dirty="0"/>
              <a:t>til hverandre, åpne og svare på hverandres e-poster</a:t>
            </a:r>
          </a:p>
          <a:p>
            <a:r>
              <a:rPr lang="nb-NO" dirty="0"/>
              <a:t>Logg av og på </a:t>
            </a:r>
            <a:r>
              <a:rPr lang="nb-NO" dirty="0" err="1"/>
              <a:t>e-postkontoen</a:t>
            </a:r>
            <a:r>
              <a:rPr lang="nb-NO" dirty="0"/>
              <a:t> din</a:t>
            </a:r>
          </a:p>
          <a:p>
            <a:r>
              <a:rPr lang="nb-NO" dirty="0"/>
              <a:t>Lukk nettleseren helt, åpne den igjen, skriv inn adressen til e-posttjenesten og </a:t>
            </a:r>
            <a:br>
              <a:rPr lang="nb-NO" dirty="0"/>
            </a:br>
            <a:r>
              <a:rPr lang="nb-NO" dirty="0"/>
              <a:t>logg den inn på nytt</a:t>
            </a:r>
          </a:p>
          <a:p>
            <a:endParaRPr lang="nb-NO" dirty="0"/>
          </a:p>
        </p:txBody>
      </p:sp>
      <p:sp>
        <p:nvSpPr>
          <p:cNvPr id="4" name="Undertittel 2"/>
          <p:cNvSpPr txBox="1">
            <a:spLocks/>
          </p:cNvSpPr>
          <p:nvPr/>
        </p:nvSpPr>
        <p:spPr>
          <a:xfrm>
            <a:off x="803489" y="5402850"/>
            <a:ext cx="9839363" cy="1266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b-NO" b="1" dirty="0">
                <a:solidFill>
                  <a:schemeClr val="tx1"/>
                </a:solidFill>
              </a:rPr>
              <a:t>Øv hjemme:</a:t>
            </a:r>
          </a:p>
          <a:p>
            <a:r>
              <a:rPr lang="nb-NO" dirty="0"/>
              <a:t>Finn noen å øve med som du kan sende og motta e-post fra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86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3FD7811-6A54-4980-A9AA-BB9745CC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112" y="590550"/>
            <a:ext cx="7343775" cy="56769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Ellipse 5"/>
          <p:cNvSpPr/>
          <p:nvPr/>
        </p:nvSpPr>
        <p:spPr>
          <a:xfrm>
            <a:off x="2424112" y="2904643"/>
            <a:ext cx="2624543" cy="52435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51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400877" y="1760476"/>
            <a:ext cx="3080613" cy="270358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dirty="0"/>
              <a:t>Opprette en </a:t>
            </a:r>
            <a:r>
              <a:rPr lang="nb-NO" sz="2400" dirty="0" err="1"/>
              <a:t>e-postkonto</a:t>
            </a:r>
            <a:endParaRPr lang="nb-NO" sz="24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5130162" y="2136036"/>
            <a:ext cx="29045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æ =&gt; </a:t>
            </a:r>
            <a:r>
              <a:rPr lang="nb-NO" sz="3600" dirty="0" err="1"/>
              <a:t>ae</a:t>
            </a:r>
          </a:p>
          <a:p>
            <a:r>
              <a:rPr lang="nb-NO" sz="3600" dirty="0"/>
              <a:t> ø =&gt; o</a:t>
            </a:r>
          </a:p>
          <a:p>
            <a:r>
              <a:rPr lang="nb-NO" sz="3600" dirty="0"/>
              <a:t> å =&gt; </a:t>
            </a:r>
            <a:r>
              <a:rPr lang="nb-NO" sz="3600" dirty="0" err="1"/>
              <a:t>aa</a:t>
            </a:r>
            <a:endParaRPr lang="nb-NO" sz="36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4237413" y="4713876"/>
            <a:ext cx="338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>
                <a:solidFill>
                  <a:srgbClr val="000000"/>
                </a:solidFill>
              </a:rPr>
              <a:t>navn.etternavn</a:t>
            </a:r>
          </a:p>
        </p:txBody>
      </p:sp>
    </p:spTree>
    <p:extLst>
      <p:ext uri="{BB962C8B-B14F-4D97-AF65-F5344CB8AC3E}">
        <p14:creationId xmlns:p14="http://schemas.microsoft.com/office/powerpoint/2010/main" val="2117478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cfdae-b7db-49af-a969-37a801cfc466">
      <Terms xmlns="http://schemas.microsoft.com/office/infopath/2007/PartnerControls"/>
    </lcf76f155ced4ddcb4097134ff3c332f>
    <TaxCatchAll xmlns="8ce05ccd-f718-4116-8745-425bc5dd2d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66922755D75343AA6FC2D19ACCF025" ma:contentTypeVersion="16" ma:contentTypeDescription="Create a new document." ma:contentTypeScope="" ma:versionID="4e7c78d6704d76da007828982f462f8a">
  <xsd:schema xmlns:xsd="http://www.w3.org/2001/XMLSchema" xmlns:xs="http://www.w3.org/2001/XMLSchema" xmlns:p="http://schemas.microsoft.com/office/2006/metadata/properties" xmlns:ns2="2f7cfdae-b7db-49af-a969-37a801cfc466" xmlns:ns3="8ce05ccd-f718-4116-8745-425bc5dd2d25" targetNamespace="http://schemas.microsoft.com/office/2006/metadata/properties" ma:root="true" ma:fieldsID="395ac007c5a343eee9314ca280217d45" ns2:_="" ns3:_="">
    <xsd:import namespace="2f7cfdae-b7db-49af-a969-37a801cfc466"/>
    <xsd:import namespace="8ce05ccd-f718-4116-8745-425bc5dd2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cfdae-b7db-49af-a969-37a801cfc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05ccd-f718-4116-8745-425bc5dd2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7f2f9-4258-4d96-a1e8-e64302668963}" ma:internalName="TaxCatchAll" ma:showField="CatchAllData" ma:web="8ce05ccd-f718-4116-8745-425bc5dd2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25A0DA-3BE6-4DDD-9E67-4C857EE058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5AB2FF3-4EAC-4EDA-85E6-6C6178770BCA}"/>
</file>

<file path=customXml/itemProps3.xml><?xml version="1.0" encoding="utf-8"?>
<ds:datastoreItem xmlns:ds="http://schemas.openxmlformats.org/officeDocument/2006/customXml" ds:itemID="{5879DCC5-BE15-4485-8249-615F0CF5A0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7099</TotalTime>
  <Words>3414</Words>
  <Application>Microsoft Office PowerPoint</Application>
  <PresentationFormat>Widescreen</PresentationFormat>
  <Paragraphs>464</Paragraphs>
  <Slides>73</Slides>
  <Notes>71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Wingdings</vt:lpstr>
      <vt:lpstr>Office-tema</vt:lpstr>
      <vt:lpstr>LÆR Å BRUKE E-POST</vt:lpstr>
      <vt:lpstr>Del 1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Opprette en e-postkonto</vt:lpstr>
      <vt:lpstr>Del 2</vt:lpstr>
      <vt:lpstr>Logge av og på</vt:lpstr>
      <vt:lpstr>Logge av og på</vt:lpstr>
      <vt:lpstr>Logge av og på</vt:lpstr>
      <vt:lpstr>Logge av og på</vt:lpstr>
      <vt:lpstr>Logge av og på</vt:lpstr>
      <vt:lpstr>Logge av og på</vt:lpstr>
      <vt:lpstr>Del 3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Sende e-post</vt:lpstr>
      <vt:lpstr>PowerPoint-presentasjon</vt:lpstr>
      <vt:lpstr>Del 4</vt:lpstr>
      <vt:lpstr>Åpne e-post</vt:lpstr>
      <vt:lpstr>Åpne e-post</vt:lpstr>
      <vt:lpstr>Åpne e-post</vt:lpstr>
      <vt:lpstr>Åpne e-post</vt:lpstr>
      <vt:lpstr>Åpne e-post</vt:lpstr>
      <vt:lpstr>Åpne e-post</vt:lpstr>
      <vt:lpstr>Åpne e-post</vt:lpstr>
      <vt:lpstr>Åpne e-post</vt:lpstr>
      <vt:lpstr>Åpne e-post</vt:lpstr>
      <vt:lpstr>Åpne e-post</vt:lpstr>
      <vt:lpstr>Del 5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Svare på e-post</vt:lpstr>
      <vt:lpstr>Ferdig – godt jobba alle sammen!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Aspeslåen Erikstad</dc:creator>
  <cp:lastModifiedBy>Eddie Pedersen</cp:lastModifiedBy>
  <cp:revision>561</cp:revision>
  <dcterms:created xsi:type="dcterms:W3CDTF">2015-09-22T07:17:48Z</dcterms:created>
  <dcterms:modified xsi:type="dcterms:W3CDTF">2020-02-03T12:06:38Z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0x010100EA66922755D75343AA6FC2D19ACCF025</vt:lpwstr>
  </property>
</Properties>
</file>