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76" r:id="rId2"/>
    <p:sldId id="287" r:id="rId3"/>
    <p:sldId id="315" r:id="rId4"/>
    <p:sldId id="278" r:id="rId5"/>
    <p:sldId id="316" r:id="rId6"/>
    <p:sldId id="317" r:id="rId7"/>
    <p:sldId id="318" r:id="rId8"/>
    <p:sldId id="319" r:id="rId9"/>
    <p:sldId id="320" r:id="rId10"/>
    <p:sldId id="321" r:id="rId11"/>
    <p:sldId id="322" r:id="rId12"/>
    <p:sldId id="323" r:id="rId13"/>
    <p:sldId id="324" r:id="rId14"/>
    <p:sldId id="293" r:id="rId15"/>
    <p:sldId id="314" r:id="rId16"/>
    <p:sldId id="325" r:id="rId17"/>
    <p:sldId id="326" r:id="rId18"/>
    <p:sldId id="327" r:id="rId19"/>
    <p:sldId id="296" r:id="rId20"/>
    <p:sldId id="313" r:id="rId21"/>
    <p:sldId id="337" r:id="rId22"/>
    <p:sldId id="328" r:id="rId23"/>
    <p:sldId id="329" r:id="rId24"/>
    <p:sldId id="330" r:id="rId25"/>
    <p:sldId id="331" r:id="rId26"/>
    <p:sldId id="332" r:id="rId27"/>
    <p:sldId id="333" r:id="rId28"/>
    <p:sldId id="338" r:id="rId29"/>
    <p:sldId id="334" r:id="rId30"/>
    <p:sldId id="335" r:id="rId31"/>
    <p:sldId id="341" r:id="rId32"/>
    <p:sldId id="342" r:id="rId33"/>
    <p:sldId id="336" r:id="rId34"/>
    <p:sldId id="339" r:id="rId35"/>
    <p:sldId id="340" r:id="rId36"/>
    <p:sldId id="305"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5961" autoAdjust="0"/>
  </p:normalViewPr>
  <p:slideViewPr>
    <p:cSldViewPr snapToGrid="0">
      <p:cViewPr varScale="1">
        <p:scale>
          <a:sx n="52" d="100"/>
          <a:sy n="52" d="100"/>
        </p:scale>
        <p:origin x="287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2/27/2019</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27.02.2019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b="1" kern="1200" dirty="0">
                <a:solidFill>
                  <a:schemeClr val="tx1"/>
                </a:solidFill>
                <a:effectLst/>
                <a:latin typeface="+mn-lt"/>
                <a:ea typeface="+mn-ea"/>
                <a:cs typeface="+mn-cs"/>
              </a:rPr>
              <a:t>پڑھانا شروع کرنے سے پہلے کورس کے شرکاء کے ساتھ تعلیمی اہداف پر بات کریں۔ اس طرح ان کیلئے اہم ترین معلومات پر توجہ دینا اور انہیں یاد رکھنا آسان ہو جاۓ گا۔</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تمام ویب سائیٹس (ویب پیجز) کا ایک ویب ایڈریس ہوتا ہے۔ جب آپ ایڈریس بار میں ویب ایڈریس لکھتے ہیں تو آپ ویب براؤزر کو بتا رہے ہوتے ہیں کہ آپ کونسی سائیٹ پر جانا چاہتے ہیں۔ ہم شاہی خاندان کی ویب سائیٹ کی مثال استعمال کر رہے ہیں:</a:t>
            </a:r>
            <a:r>
              <a:rPr lang="pl-PL" sz="1200" kern="1200" dirty="0">
                <a:solidFill>
                  <a:schemeClr val="tx1"/>
                </a:solidFill>
                <a:effectLst/>
                <a:latin typeface="+mn-lt"/>
                <a:ea typeface="+mn-ea"/>
                <a:cs typeface="+mn-cs"/>
              </a:rPr>
              <a:t> </a:t>
            </a:r>
            <a:r>
              <a:rPr lang="nb-NO" sz="1200" u="sng" kern="1200" dirty="0" err="1">
                <a:solidFill>
                  <a:schemeClr val="tx1"/>
                </a:solidFill>
                <a:effectLst/>
                <a:latin typeface="+mn-lt"/>
                <a:ea typeface="+mn-ea"/>
                <a:cs typeface="+mn-cs"/>
                <a:hlinkClick r:id="rId3"/>
              </a:rPr>
              <a:t>www</a:t>
            </a:r>
            <a:r>
              <a:rPr lang="nb-NO" sz="1200" u="sng" kern="1200" dirty="0">
                <a:solidFill>
                  <a:schemeClr val="tx1"/>
                </a:solidFill>
                <a:effectLst/>
                <a:latin typeface="+mn-lt"/>
                <a:ea typeface="+mn-ea"/>
                <a:cs typeface="+mn-cs"/>
                <a:hlinkClick r:id="rId3"/>
              </a:rPr>
              <a:t>.</a:t>
            </a:r>
            <a:r>
              <a:rPr lang="pl-PL"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کا مطلب ہے کہ یہ انٹرنیٹ کا ایک پیج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"kongehuset" </a:t>
            </a:r>
            <a:r>
              <a:rPr lang="ur-PK" sz="1200" kern="1200" dirty="0">
                <a:solidFill>
                  <a:schemeClr val="tx1"/>
                </a:solidFill>
                <a:effectLst/>
                <a:latin typeface="+mn-lt"/>
                <a:ea typeface="+mn-ea"/>
                <a:cs typeface="+mn-cs"/>
              </a:rPr>
              <a:t>پیج کا نام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no</a:t>
            </a:r>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کا مطلب ہے کہ یہ پیج ناروے کا ہے۔</a:t>
            </a:r>
            <a:endParaRPr lang="pl-PL" sz="1200" kern="1200" dirty="0">
              <a:solidFill>
                <a:schemeClr val="tx1"/>
              </a:solidFill>
              <a:effectLst/>
              <a:latin typeface="+mn-lt"/>
              <a:ea typeface="+mn-ea"/>
              <a:cs typeface="+mn-cs"/>
            </a:endParaRPr>
          </a:p>
          <a:p>
            <a:pPr algn="r"/>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kern="1200" dirty="0">
                <a:solidFill>
                  <a:schemeClr val="tx1"/>
                </a:solidFill>
                <a:effectLst/>
                <a:latin typeface="+mn-lt"/>
                <a:ea typeface="+mn-ea"/>
                <a:cs typeface="+mn-cs"/>
              </a:rPr>
              <a:t>ویب ایڈریس استعمال کرنا تب بالکل آسان ہوتا ہے جب آپکو اس پیج کا پتہ معلوم ہو جو آپ دیکھنا چاہ رہے ہیں۔ تب آپکو پتہ ہوتا ہے کہ آپ درست جگہ پر آۓ ہیں۔ آگے چل کر ہم دیکھیں گے کہ کوئی پیج سرچ کیسے کیا جاتا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ایڈریس بار میں لکھنے کیلئے پہلے بار پر کلک کرنا پڑتا ہے۔ ایڈریس لکھنے کے بعد آپ کی بورڈ/کی پیڈ پر </a:t>
            </a:r>
            <a:r>
              <a:rPr lang="nb-NO" sz="1200" kern="1200" dirty="0">
                <a:solidFill>
                  <a:schemeClr val="tx1"/>
                </a:solidFill>
                <a:effectLst/>
                <a:latin typeface="+mn-lt"/>
                <a:ea typeface="+mn-ea"/>
                <a:cs typeface="+mn-cs"/>
              </a:rPr>
              <a:t>"Enter"</a:t>
            </a:r>
            <a:r>
              <a:rPr lang="nb-NO"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بٹن دباتے ہیں۔ یہ کافی بڑا بٹن ہے جو حروف والے بٹنوں کے دائیں طرف ہوتا ہے۔ کچھ کی بورڈز میں اس بٹن پر </a:t>
            </a:r>
            <a:r>
              <a:rPr lang="nb-NO" sz="1200" kern="1200" dirty="0">
                <a:solidFill>
                  <a:schemeClr val="tx1"/>
                </a:solidFill>
                <a:effectLst/>
                <a:latin typeface="+mn-lt"/>
                <a:ea typeface="+mn-ea"/>
                <a:cs typeface="+mn-cs"/>
              </a:rPr>
              <a:t>"Enter"</a:t>
            </a:r>
            <a:r>
              <a:rPr lang="ar-SA" sz="1200" kern="1200" dirty="0">
                <a:solidFill>
                  <a:schemeClr val="tx1"/>
                </a:solidFill>
                <a:effectLst/>
                <a:latin typeface="+mn-lt"/>
                <a:ea typeface="+mn-ea"/>
                <a:cs typeface="+mn-cs"/>
              </a:rPr>
              <a:t> لکھا ہوتا ہے جبکہ کچھ کی بورڈز میں اس پر </a:t>
            </a:r>
            <a:r>
              <a:rPr lang="nb-NO" sz="1200" kern="1200" dirty="0">
                <a:solidFill>
                  <a:schemeClr val="tx1"/>
                </a:solidFill>
                <a:effectLst/>
                <a:latin typeface="+mn-lt"/>
                <a:ea typeface="+mn-ea"/>
                <a:cs typeface="+mn-cs"/>
              </a:rPr>
              <a:t>"Go"</a:t>
            </a:r>
            <a:r>
              <a:rPr lang="nb-NO" sz="1200" b="1"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یا </a:t>
            </a:r>
            <a:r>
              <a:rPr lang="nb-NO" sz="1200" kern="1200" dirty="0">
                <a:solidFill>
                  <a:schemeClr val="tx1"/>
                </a:solidFill>
                <a:effectLst/>
                <a:latin typeface="+mn-lt"/>
                <a:ea typeface="+mn-ea"/>
                <a:cs typeface="+mn-cs"/>
              </a:rPr>
              <a:t>"Return"</a:t>
            </a:r>
            <a:r>
              <a:rPr lang="ar-SA" sz="1200" kern="1200" dirty="0">
                <a:solidFill>
                  <a:schemeClr val="tx1"/>
                </a:solidFill>
                <a:effectLst/>
                <a:latin typeface="+mn-lt"/>
                <a:ea typeface="+mn-ea"/>
                <a:cs typeface="+mn-cs"/>
              </a:rPr>
              <a:t> لکھا ہوتا ہے۔ کچھ کی بورڈز میں اس بٹن پر ایک مڑتے ہوۓ تیر کی تصویر ہوتی ہے۔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سب لوگوں سے کہیں کہ وہ اپنے ویب براؤزر میں</a:t>
            </a:r>
            <a:r>
              <a:rPr lang="nb-NO" sz="1200" b="1" kern="1200" dirty="0">
                <a:solidFill>
                  <a:schemeClr val="tx1"/>
                </a:solidFill>
                <a:effectLst/>
                <a:latin typeface="+mn-lt"/>
                <a:ea typeface="+mn-ea"/>
                <a:cs typeface="+mn-cs"/>
              </a:rPr>
              <a:t>"www.kongehuset.no"  </a:t>
            </a:r>
            <a:r>
              <a:rPr lang="ar-SA" sz="1200" b="1" kern="1200" dirty="0">
                <a:solidFill>
                  <a:schemeClr val="tx1"/>
                </a:solidFill>
                <a:effectLst/>
                <a:latin typeface="+mn-lt"/>
                <a:ea typeface="+mn-ea"/>
                <a:cs typeface="+mn-cs"/>
              </a:rPr>
              <a:t>لکھیں اور </a:t>
            </a:r>
            <a:r>
              <a:rPr lang="nb-NO" sz="1200" b="1" kern="1200" dirty="0">
                <a:solidFill>
                  <a:schemeClr val="tx1"/>
                </a:solidFill>
                <a:effectLst/>
                <a:latin typeface="+mn-lt"/>
                <a:ea typeface="+mn-ea"/>
                <a:cs typeface="+mn-cs"/>
              </a:rPr>
              <a:t>"Enter"</a:t>
            </a:r>
            <a:r>
              <a:rPr lang="ar-SA" sz="1200" b="1" kern="1200" dirty="0">
                <a:solidFill>
                  <a:schemeClr val="tx1"/>
                </a:solidFill>
                <a:effectLst/>
                <a:latin typeface="+mn-lt"/>
                <a:ea typeface="+mn-ea"/>
                <a:cs typeface="+mn-cs"/>
              </a:rPr>
              <a:t> بٹن دبائیں۔</a:t>
            </a:r>
            <a:endParaRPr lang="pl-PL" sz="1200" b="1"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پیج سامنے آنے میں کچھ وقت لگ سکتا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سب سے پہلے جو صفحہ سامنے آتا ہے وہ ہوم پیج ہے۔ اس پر کچھ معلومات ہوتی ہیں لیکن تمام معلومات نہیں ہوتیں۔ دوسرے موضوعات پر معلومات تلاش کرنے کیلئے آپ اس پیج کا مینو استعمال کر سکتے ہیں۔ عام طور پر مینو سب سے اوپر یا بائیں طرف ہوتا ہے۔ کسی مینو ہیڈنگ (آئٹم) پر کلک کر کے اسے کھولیں۔ مزید پڑھنے کیلئے دوسری چیزوں مثلا" تصویروں اور مضامین پر کلک کرنا بھی ممکن ہوتا ہے۔ ہر وہ چیز جسے دبانا یا کلک کرنا ممکن ہو، وہ ایک لنک ہے۔</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کمپیوٹر استعمال کرنے والے لوگ دیکھیں گے کہ ہر دفعہ جب ماؤس کرزر کسی کلک کیے جا سکنے لنک پر آتا ہے تو اس کی شکل ایک چھوٹے سے ہاتھ جیسی ہو جاتی ہے۔</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سے کہیں کہ وہ پیج پر کچھ چیزیں کلک کر کے دیکھیں۔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کبھی کبھی ہم غلطی سے کسی لنک پر کلک کر دیتے ہیں یا کسی اور وجہ سے واپس وہیں جانا چاہتے ہیں جہاں ہم پہلے کچھ دیکھ رہے تھے۔ اس کیلئے ایڈریس بار کے بالکل بائیں طرف تیروں والے دو بٹن ہیں۔ بائیں طرف اشارہ کرنے والے تیر کو دبا کر آپ واپس جا سکتے ہیں۔</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 آپ دوبارہ آگے جانا چاہتے ہوں تو دائیں اشارہ کرنے والے تیر کو دبائیں۔</a:t>
            </a:r>
            <a:endParaRPr lang="pl-PL" sz="1200" kern="1200" dirty="0">
              <a:solidFill>
                <a:schemeClr val="tx1"/>
              </a:solidFill>
              <a:effectLst/>
              <a:latin typeface="+mn-lt"/>
              <a:ea typeface="+mn-ea"/>
              <a:cs typeface="+mn-cs"/>
            </a:endParaRPr>
          </a:p>
          <a:p>
            <a:pPr lvl="0" algn="r" rtl="1"/>
            <a:r>
              <a:rPr lang="ur-PK"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سے کہیں کہ وہ کچھ لنکس پر کلک کریں اور آگے پیچھے جا کر دیکھیں۔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nb-NO" sz="1200" b="1" i="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ہمیں ہمیشہ اپنی مطلوبہ ویب سائیٹ کا درست پتہ معلوم نہیں ہوتا۔ ایسے میں ہم سرچ کر سکتے ہیں۔ بہت سے سرچ انجن پاۓ جاتے ہیں لیکن گوگل سب سے زیادہ استعمال ہوتا ہے۔ کچھ لوگ انٹرنیٹ سرچ کو "گوگل کرنا" کہتے ہیں۔</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rtl="1"/>
            <a:r>
              <a:rPr lang="ur-PK" sz="1200" b="1" kern="1200" dirty="0">
                <a:solidFill>
                  <a:schemeClr val="tx1"/>
                </a:solidFill>
                <a:effectLst/>
                <a:latin typeface="+mn-lt"/>
                <a:ea typeface="+mn-ea"/>
                <a:cs typeface="+mn-cs"/>
              </a:rPr>
              <a:t>سب لوگوں سے</a:t>
            </a:r>
            <a:r>
              <a:rPr lang="ur-PK" sz="1200" kern="120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google.no</a:t>
            </a:r>
            <a:r>
              <a:rPr lang="ur-PK" sz="1200" b="1" kern="1200" dirty="0">
                <a:solidFill>
                  <a:schemeClr val="tx1"/>
                </a:solidFill>
                <a:effectLst/>
                <a:latin typeface="+mn-lt"/>
                <a:ea typeface="+mn-ea"/>
                <a:cs typeface="+mn-cs"/>
              </a:rPr>
              <a:t>پر جانے کو کہیں۔</a:t>
            </a:r>
            <a:endParaRPr lang="pl-PL" sz="1200" b="1" kern="1200" dirty="0">
              <a:solidFill>
                <a:schemeClr val="tx1"/>
              </a:solidFill>
              <a:effectLst/>
              <a:latin typeface="+mn-lt"/>
              <a:ea typeface="+mn-ea"/>
              <a:cs typeface="+mn-cs"/>
            </a:endParaRPr>
          </a:p>
          <a:p>
            <a:pPr algn="r" rtl="1"/>
            <a:endParaRPr lang="pl-PL" sz="1200" kern="1200" dirty="0">
              <a:solidFill>
                <a:schemeClr val="tx1"/>
              </a:solidFill>
              <a:effectLst/>
              <a:latin typeface="+mn-lt"/>
              <a:ea typeface="+mn-ea"/>
              <a:cs typeface="+mn-cs"/>
            </a:endParaRPr>
          </a:p>
          <a:p>
            <a:pPr algn="r" rtl="1"/>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google.no </a:t>
            </a:r>
            <a:r>
              <a:rPr lang="ur-PK" sz="1200" kern="1200" dirty="0">
                <a:solidFill>
                  <a:schemeClr val="tx1"/>
                </a:solidFill>
                <a:effectLst/>
                <a:latin typeface="+mn-lt"/>
                <a:ea typeface="+mn-ea"/>
                <a:cs typeface="+mn-cs"/>
              </a:rPr>
              <a:t>پر آپکو سکرین کے درمیان میں سرچ کا خانہ نظر آۓ گا۔ جیسا کہ ہم پہلے بات کر رہے تھے کہ ایڈریس بار کو سرچ کے خانے کے طور پر استعمال کیا جا سکتا ہے لیکن اب ہم گوگل استعمال کر رہے ہیں۔</a:t>
            </a:r>
            <a:endParaRPr lang="pl-PL" sz="1200" kern="1200" dirty="0">
              <a:solidFill>
                <a:schemeClr val="tx1"/>
              </a:solidFill>
              <a:effectLst/>
              <a:latin typeface="+mn-lt"/>
              <a:ea typeface="+mn-ea"/>
              <a:cs typeface="+mn-cs"/>
            </a:endParaRPr>
          </a:p>
          <a:p>
            <a:pPr algn="r" rtl="1"/>
            <a:r>
              <a:rPr lang="nb-NO"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nb-NO"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کسی موضوع پر سرچ کرنے کیلئے موضوع کو سرچ کے خانے میں لکھ کر </a:t>
            </a:r>
            <a:r>
              <a:rPr lang="nb-NO" sz="1200" kern="1200" dirty="0">
                <a:solidFill>
                  <a:schemeClr val="tx1"/>
                </a:solidFill>
                <a:effectLst/>
                <a:latin typeface="+mn-lt"/>
                <a:ea typeface="+mn-ea"/>
                <a:cs typeface="+mn-cs"/>
              </a:rPr>
              <a:t>"</a:t>
            </a:r>
            <a:r>
              <a:rPr lang="nb-NO" sz="1200" kern="1200" dirty="0" err="1">
                <a:solidFill>
                  <a:schemeClr val="tx1"/>
                </a:solidFill>
                <a:effectLst/>
                <a:latin typeface="+mn-lt"/>
                <a:ea typeface="+mn-ea"/>
                <a:cs typeface="+mn-cs"/>
              </a:rPr>
              <a:t>enter</a:t>
            </a:r>
            <a:r>
              <a:rPr lang="nb-NO" sz="1200" kern="1200" dirty="0">
                <a:solidFill>
                  <a:schemeClr val="tx1"/>
                </a:solidFill>
                <a:effectLst/>
                <a:latin typeface="+mn-lt"/>
                <a:ea typeface="+mn-ea"/>
                <a:cs typeface="+mn-cs"/>
              </a:rPr>
              <a:t>"</a:t>
            </a:r>
            <a:r>
              <a:rPr lang="nb-NO" sz="1200" b="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دباتے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سرچ کیلئے درست الفاظ استعمال کرنا اہم ہے۔ مثال کے طور پر اگر آپ لفظ </a:t>
            </a:r>
            <a:r>
              <a:rPr lang="nb-NO" sz="1200" kern="1200" dirty="0">
                <a:solidFill>
                  <a:schemeClr val="tx1"/>
                </a:solidFill>
                <a:effectLst/>
                <a:latin typeface="+mn-lt"/>
                <a:ea typeface="+mn-ea"/>
                <a:cs typeface="+mn-cs"/>
              </a:rPr>
              <a:t>"kart"</a:t>
            </a:r>
            <a:r>
              <a:rPr lang="ur-PK" sz="1200" kern="1200" dirty="0">
                <a:solidFill>
                  <a:schemeClr val="tx1"/>
                </a:solidFill>
                <a:effectLst/>
                <a:latin typeface="+mn-lt"/>
                <a:ea typeface="+mn-ea"/>
                <a:cs typeface="+mn-cs"/>
              </a:rPr>
              <a:t> پر سرچ کریں تو آپکو بتایا جاۓ گا کہ دو ارب سے زیادہ ہٹس (نتائج) ملی ہیں۔ اگر مجھے سیبوں کی ریڑھی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eplekart</a:t>
            </a:r>
            <a:r>
              <a:rPr lang="ur-PK" sz="1200" kern="1200" dirty="0">
                <a:solidFill>
                  <a:schemeClr val="tx1"/>
                </a:solidFill>
                <a:effectLst/>
                <a:latin typeface="+mn-lt"/>
                <a:ea typeface="+mn-ea"/>
                <a:cs typeface="+mn-cs"/>
              </a:rPr>
              <a:t>کے بارے میں جاننا ہو تو اس سرچ سے مجھے کوئی خاص فائدہ نہیں ہو گا۔ البتہ اگر آپ </a:t>
            </a:r>
            <a:r>
              <a:rPr lang="nb-NO" sz="1200" kern="1200" dirty="0">
                <a:solidFill>
                  <a:schemeClr val="tx1"/>
                </a:solidFill>
                <a:effectLst/>
                <a:latin typeface="+mn-lt"/>
                <a:ea typeface="+mn-ea"/>
                <a:cs typeface="+mn-cs"/>
              </a:rPr>
              <a:t>eplekart</a:t>
            </a:r>
            <a:r>
              <a:rPr lang="ur-PK" sz="1200" kern="1200" dirty="0">
                <a:solidFill>
                  <a:schemeClr val="tx1"/>
                </a:solidFill>
                <a:effectLst/>
                <a:latin typeface="+mn-lt"/>
                <a:ea typeface="+mn-ea"/>
                <a:cs typeface="+mn-cs"/>
              </a:rPr>
              <a:t> لکھیں تو آپ کو کم ہٹس ملیں گی لیکن زیادہ تر سیب اگانے سے متعلق ہوں گی۔    </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کئی پیجز پر اس سے زیادہ معلومات ہوتی ہیں جتنی معلومات دکھانے کی جگہ سکرین پر ہوتی ہے۔ اس لیے آپکو نیچے رول (سکرول) کر کے سب کچھ دیکھنا پڑتا ہے۔ کمپیوٹر پر ونڈو میں بالکل دائیں طرف ایک سکرول بار ہوتی ہے۔ اسے پکڑ کر اوپر اور نیچے کھینچیں تو آپ پیج پر اوپر اور نیچے جا سکتے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ٹیبلٹ استعمال کرنے والے سکرین پر انگلی کو حرکت دے کر پیج پر اوپر اور نیچے جاتے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اکثر ہم ایک لفظ سے زیادہ استعمال کر کے سرچ کرنا چاہتے ہیں۔ مثلا" اگر آپ</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Moss</a:t>
            </a:r>
            <a:r>
              <a:rPr lang="pl-PL" sz="1200"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جا رہے ہوں اور ہوٹل میں ٹھہرنا چاہتے ہوں تو آپ </a:t>
            </a:r>
            <a:r>
              <a:rPr lang="nb-NO" sz="1200" kern="1200" dirty="0">
                <a:solidFill>
                  <a:schemeClr val="tx1"/>
                </a:solidFill>
                <a:effectLst/>
                <a:latin typeface="+mn-lt"/>
                <a:ea typeface="+mn-ea"/>
                <a:cs typeface="+mn-cs"/>
              </a:rPr>
              <a:t>"Hotell Moss" </a:t>
            </a:r>
            <a:r>
              <a:rPr lang="ur-PK" sz="1200" kern="1200" dirty="0">
                <a:solidFill>
                  <a:schemeClr val="tx1"/>
                </a:solidFill>
                <a:effectLst/>
                <a:latin typeface="+mn-lt"/>
                <a:ea typeface="+mn-ea"/>
                <a:cs typeface="+mn-cs"/>
              </a:rPr>
              <a:t>لکھ کر سرچ کر سکتے ہیں۔ سرچ انجن ہمیں وہ تمام پیجز دکھاۓ گا جن میں </a:t>
            </a:r>
            <a:r>
              <a:rPr lang="nb-NO" sz="1200" kern="1200" dirty="0">
                <a:solidFill>
                  <a:schemeClr val="tx1"/>
                </a:solidFill>
                <a:effectLst/>
                <a:latin typeface="+mn-lt"/>
                <a:ea typeface="+mn-ea"/>
                <a:cs typeface="+mn-cs"/>
              </a:rPr>
              <a:t>"hotell"</a:t>
            </a:r>
            <a:r>
              <a:rPr lang="ur-PK" sz="1200" kern="1200" dirty="0">
                <a:solidFill>
                  <a:schemeClr val="tx1"/>
                </a:solidFill>
                <a:effectLst/>
                <a:latin typeface="+mn-lt"/>
                <a:ea typeface="+mn-ea"/>
                <a:cs typeface="+mn-cs"/>
              </a:rPr>
              <a:t> اور</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"Moss"</a:t>
            </a:r>
            <a:r>
              <a:rPr lang="pl-PL" sz="1200" b="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کے الفاظ استعمال ہوۓ ہوں، خواہ یہ الفاظ ایک دوسرے کے پاس ہوں یا نہ ہوں، یا ایک ہی سلسلے میں استعمال ہوۓ ہوں یا نہیں۔ اس کا مطلب ہے کہ ہمیں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Moss</a:t>
            </a:r>
            <a:r>
              <a:rPr lang="nb-NO" sz="1200" b="1" kern="1200" dirty="0">
                <a:solidFill>
                  <a:schemeClr val="tx1"/>
                </a:solidFill>
                <a:effectLst/>
                <a:latin typeface="+mn-lt"/>
                <a:ea typeface="+mn-ea"/>
                <a:cs typeface="+mn-cs"/>
              </a:rPr>
              <a:t> </a:t>
            </a:r>
            <a:r>
              <a:rPr lang="ur-PK" sz="1200" kern="1200" dirty="0">
                <a:solidFill>
                  <a:schemeClr val="tx1"/>
                </a:solidFill>
                <a:effectLst/>
                <a:latin typeface="+mn-lt"/>
                <a:ea typeface="+mn-ea"/>
                <a:cs typeface="+mn-cs"/>
              </a:rPr>
              <a:t>میں سیاحت کے بارے میں مضامین مل سکتے ہیں، بلدیہ کی ویب سائیٹ، اخباروں کے مضامین اور بہت سی دوسری چیزیں مل سکتی ہیں۔ ظاہر ہے وہ پیجز بھی ملیں گے جو </a:t>
            </a:r>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Moss </a:t>
            </a:r>
            <a:r>
              <a:rPr lang="ur-PK" sz="1200" kern="1200" dirty="0">
                <a:solidFill>
                  <a:schemeClr val="tx1"/>
                </a:solidFill>
                <a:effectLst/>
                <a:latin typeface="+mn-lt"/>
                <a:ea typeface="+mn-ea"/>
                <a:cs typeface="+mn-cs"/>
              </a:rPr>
              <a:t>میں ہوٹلوں کے بارے میں بتاتے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یہ یقینی بنانے کیلئے کہ ہمیں ایسے صفحات زیادہ سے زیادہ ملیں، ہم اس طرح واوین میں </a:t>
            </a:r>
            <a:r>
              <a:rPr lang="nb-NO" sz="1200" kern="1200" dirty="0">
                <a:solidFill>
                  <a:schemeClr val="tx1"/>
                </a:solidFill>
                <a:effectLst/>
                <a:latin typeface="+mn-lt"/>
                <a:ea typeface="+mn-ea"/>
                <a:cs typeface="+mn-cs"/>
              </a:rPr>
              <a:t>"Hotell i Moss"</a:t>
            </a:r>
            <a:r>
              <a:rPr lang="ur-PK" sz="1200" kern="1200" dirty="0">
                <a:solidFill>
                  <a:schemeClr val="tx1"/>
                </a:solidFill>
                <a:effectLst/>
                <a:latin typeface="+mn-lt"/>
                <a:ea typeface="+mn-ea"/>
                <a:cs typeface="+mn-cs"/>
              </a:rPr>
              <a:t> لکھ کر سرچ کر سکتے ہیں اور اب ہمیں سرچ کے صرف وہ نتائج ملیں گے جن میں یہ الفاظ اسی ترتیب سے موجود ہوں۔ اسی طرح کی سرچ تب بھی فائدہ مند ہے جب آپ گیتوں کے بول یا اقوال تلاش کر رہے ہوں۔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سرچ کے ان دونوں طریقوں کو ملا کر استعمال کرنا بھی ممکن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کبھی کبھی شاید آپ کوئی نیا ویب پیج کھولنا چاہتے ہیں لیکن ساتھ ہی یہ سہولت بھی رکھنا چاہتے ہیں کہ ابھی آپ جس پیج پر ہیں، جلدی سے اس پر واپس آ سکیں۔ تب آپ ایک نئی ٹیب </a:t>
            </a:r>
            <a:r>
              <a:rPr lang="nb-NO" sz="1200" kern="1200" dirty="0">
                <a:solidFill>
                  <a:schemeClr val="tx1"/>
                </a:solidFill>
                <a:effectLst/>
                <a:latin typeface="+mn-lt"/>
                <a:ea typeface="+mn-ea"/>
                <a:cs typeface="+mn-cs"/>
              </a:rPr>
              <a:t>("fane") </a:t>
            </a:r>
            <a:r>
              <a:rPr lang="ar-SA" sz="1200" kern="1200" dirty="0">
                <a:solidFill>
                  <a:schemeClr val="tx1"/>
                </a:solidFill>
                <a:effectLst/>
                <a:latin typeface="+mn-lt"/>
                <a:ea typeface="+mn-ea"/>
                <a:cs typeface="+mn-cs"/>
              </a:rPr>
              <a:t>کھول سکتے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ویب </a:t>
            </a:r>
            <a:r>
              <a:rPr lang="ur-PK" sz="1200" kern="1200" dirty="0">
                <a:solidFill>
                  <a:schemeClr val="tx1"/>
                </a:solidFill>
                <a:effectLst/>
                <a:latin typeface="+mn-lt"/>
                <a:ea typeface="+mn-ea"/>
                <a:cs typeface="+mn-cs"/>
              </a:rPr>
              <a:t>براؤزر اس پروگرام کو کہتے ہیں جو ہم انٹرنیٹ پر ویب سائیٹس دیکھنے کیلئے استعمال کرتے ہیں۔ کئی مختلف ویب براؤزر پاۓ جاتے ہیں۔ یہ چار زیادہ عام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نئی ٹیب کھولنے کیلئے آپ یا تو ابھی کھلی ہوئی ٹیب کے برابر میں خالی جگہ پر کلک کرتے ہیں (جہاں موجودہ پیج کا نام لکھا ہے)۔</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یا جن لوگوں کو یہ دستیاب نہ ہو، وہ ایڈریس بار کے دائیں طرف جمع کے نشان کیلئے نظر دوڑائیں اور اس پر کلک کریں۔ </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lvl="0" algn="r" rtl="1"/>
            <a:r>
              <a:rPr lang="ar-SA" sz="1200" b="1" kern="1200" dirty="0">
                <a:solidFill>
                  <a:schemeClr val="tx1"/>
                </a:solidFill>
                <a:effectLst/>
                <a:latin typeface="+mn-lt"/>
                <a:ea typeface="+mn-ea"/>
                <a:cs typeface="+mn-cs"/>
              </a:rPr>
              <a:t>سب لوگوں کو نئی ٹیب کھولنے کیلئے مدد دیں۔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اس نئی ٹیب میں آپ سرچ کر سکتے ہیں یا نیا پیج کھول سکتے ہیں۔</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ur-PK" sz="1200" kern="1200" dirty="0">
                <a:solidFill>
                  <a:schemeClr val="tx1"/>
                </a:solidFill>
                <a:effectLst/>
                <a:latin typeface="+mn-lt"/>
                <a:ea typeface="+mn-ea"/>
                <a:cs typeface="+mn-cs"/>
              </a:rPr>
              <a:t>اگر آپ دوبارہ پہلے والی ٹیب کو دیکھنا چاہیں تو اس پر کلک کریں۔</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اگر آپ واپس نئے پیج پر جانا چاہیں تو اس پیج والی ٹیب پر کلک کریں۔ آپ جتنی چاہیں، ٹیبز کھول سکتے ہیں۔</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AE"/>
              <a:t>ختم </a:t>
            </a:r>
            <a:r>
              <a:rPr lang="ar-AE" dirty="0"/>
              <a:t>شد</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ur-PK" sz="1200" kern="1200" dirty="0">
                <a:solidFill>
                  <a:schemeClr val="tx1"/>
                </a:solidFill>
                <a:effectLst/>
                <a:latin typeface="+mn-lt"/>
                <a:ea typeface="+mn-ea"/>
                <a:cs typeface="+mn-cs"/>
              </a:rPr>
              <a:t>پی سی استعمال کرنے والے لوگوں کا ویب براؤزر بالعموم انکی ٹاسک بار پر ہوتا ہے۔</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pl-PL"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Mac  </a:t>
            </a:r>
            <a:r>
              <a:rPr lang="ur-PK" sz="1200" kern="1200" dirty="0">
                <a:solidFill>
                  <a:schemeClr val="tx1"/>
                </a:solidFill>
                <a:effectLst/>
                <a:latin typeface="+mn-lt"/>
                <a:ea typeface="+mn-ea"/>
                <a:cs typeface="+mn-cs"/>
              </a:rPr>
              <a:t>استعمال کرنے والوں کا ویب براؤزر ڈوک میں ہوتا ہے۔</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ٹیبلٹ استعمال کرنے والوں کو اپنے ڈیسک ٹاپ پر دوسرے آئیکونز کے بیچ ویب براؤزر کا آئیکون دیکھنا ہو گا۔</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ar-SA" sz="1200" kern="1200" dirty="0">
                <a:solidFill>
                  <a:schemeClr val="tx1"/>
                </a:solidFill>
                <a:effectLst/>
                <a:latin typeface="+mn-lt"/>
                <a:ea typeface="+mn-ea"/>
                <a:cs typeface="+mn-cs"/>
              </a:rPr>
              <a:t>ویب براؤزر کا آئیکون تلاش کریں اور اسے دبائیں۔</a:t>
            </a:r>
            <a:endParaRPr lang="pl-PL" sz="1200" kern="1200" dirty="0">
              <a:solidFill>
                <a:schemeClr val="tx1"/>
              </a:solidFill>
              <a:effectLst/>
              <a:latin typeface="+mn-lt"/>
              <a:ea typeface="+mn-ea"/>
              <a:cs typeface="+mn-cs"/>
            </a:endParaRPr>
          </a:p>
          <a:p>
            <a:pPr lvl="0" algn="r" rtl="1"/>
            <a:endParaRPr lang="pl-PL" sz="1200" kern="1200" dirty="0">
              <a:solidFill>
                <a:schemeClr val="tx1"/>
              </a:solidFill>
              <a:effectLst/>
              <a:latin typeface="+mn-lt"/>
              <a:ea typeface="+mn-ea"/>
              <a:cs typeface="+mn-cs"/>
            </a:endParaRPr>
          </a:p>
          <a:p>
            <a:pPr algn="r"/>
            <a:r>
              <a:rPr lang="ar-SA" sz="1200" b="1" kern="1200" dirty="0">
                <a:solidFill>
                  <a:schemeClr val="tx1"/>
                </a:solidFill>
                <a:effectLst/>
                <a:latin typeface="+mn-lt"/>
                <a:ea typeface="+mn-ea"/>
                <a:cs typeface="+mn-cs"/>
              </a:rPr>
              <a:t>سب لوگوں کو آئیکون تلاش کرنے اور ویب براؤزر کھولنے میں مدد دیں۔</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lgn="r" rtl="1"/>
            <a:r>
              <a:rPr lang="ur-PK" sz="1200" kern="1200" dirty="0">
                <a:solidFill>
                  <a:schemeClr val="tx1"/>
                </a:solidFill>
                <a:effectLst/>
                <a:latin typeface="+mn-lt"/>
                <a:ea typeface="+mn-ea"/>
                <a:cs typeface="+mn-cs"/>
              </a:rPr>
              <a:t>اگرچہ مختلف </a:t>
            </a:r>
            <a:r>
              <a:rPr lang="ar-SA" sz="1200" kern="1200" dirty="0">
                <a:solidFill>
                  <a:schemeClr val="tx1"/>
                </a:solidFill>
                <a:effectLst/>
                <a:latin typeface="+mn-lt"/>
                <a:ea typeface="+mn-ea"/>
                <a:cs typeface="+mn-cs"/>
              </a:rPr>
              <a:t>ویب براؤزرز تھوڑے سے مختلف دکھائی دیتے ہیں، ان سب کے بنیادی فیچرز ایک ہی جیسے ہوتے ہیں ۔ سب سے اہم چیز ایڈریس بار ہے۔ یہاں ویب ایڈریس لکھا جاتا ہے یا سرچ کیلئے الفاظ لکھے جاتے ہیں۔ یہاں آپ پی سی، </a:t>
            </a:r>
            <a:r>
              <a:rPr lang="nb-NO" sz="1200" kern="1200" dirty="0">
                <a:solidFill>
                  <a:schemeClr val="tx1"/>
                </a:solidFill>
                <a:effectLst/>
                <a:latin typeface="+mn-lt"/>
                <a:ea typeface="+mn-ea"/>
                <a:cs typeface="+mn-cs"/>
              </a:rPr>
              <a:t>Mac </a:t>
            </a:r>
            <a:r>
              <a:rPr lang="ar-SA" sz="1200" kern="1200" dirty="0">
                <a:solidFill>
                  <a:schemeClr val="tx1"/>
                </a:solidFill>
                <a:effectLst/>
                <a:latin typeface="+mn-lt"/>
                <a:ea typeface="+mn-ea"/>
                <a:cs typeface="+mn-cs"/>
              </a:rPr>
              <a:t>اور ٹیبلٹ پر بالعموم نظر آنے والی ایڈریس بار دیکھ رہے ہیں۔</a:t>
            </a:r>
            <a:endParaRPr lang="pl-PL"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اس کورس میں ہم یہ سادہ ونڈو استعمال کریں گے تاکہ آپ آسانی سے دیکھ سکیں کہ ہم کیا کر رہے ہیں۔</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INTERNETT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nb-NO" sz="2400" b="1" dirty="0">
                <a:solidFill>
                  <a:schemeClr val="tx1"/>
                </a:solidFill>
              </a:rPr>
              <a:t>Læringsmål:</a:t>
            </a:r>
          </a:p>
          <a:p>
            <a:pPr>
              <a:buFontTx/>
              <a:buChar char="-"/>
            </a:pPr>
            <a:r>
              <a:rPr lang="nb-NO" sz="2400" dirty="0"/>
              <a:t>Å kunne åpne nettleseren</a:t>
            </a:r>
          </a:p>
          <a:p>
            <a:pPr>
              <a:buFontTx/>
              <a:buChar char="-"/>
            </a:pPr>
            <a:r>
              <a:rPr lang="nb-NO" sz="2400" dirty="0"/>
              <a:t>Å vite litt om nettadresser</a:t>
            </a:r>
          </a:p>
          <a:p>
            <a:pPr>
              <a:buFontTx/>
              <a:buChar char="-"/>
            </a:pPr>
            <a:r>
              <a:rPr lang="nb-NO" sz="2400" dirty="0"/>
              <a:t>Å kunne orientere seg på en nettside</a:t>
            </a:r>
          </a:p>
          <a:p>
            <a:pPr>
              <a:buFontTx/>
              <a:buChar char="-"/>
            </a:pPr>
            <a:r>
              <a:rPr lang="nb-NO" sz="2400" dirty="0"/>
              <a:t>Å kunne søke med ett og flere ord</a:t>
            </a:r>
          </a:p>
          <a:p>
            <a:pPr>
              <a:buFontTx/>
              <a:buChar char="-"/>
            </a:pPr>
            <a:r>
              <a:rPr lang="nb-NO" sz="2400" dirty="0"/>
              <a:t>Å kunne åpne en ny fane</a:t>
            </a:r>
          </a:p>
          <a:p>
            <a:pPr>
              <a:buFontTx/>
              <a:buChar char="-"/>
            </a:pPr>
            <a:r>
              <a:rPr lang="nb-NO" sz="2400" dirty="0"/>
              <a:t>Å kunne bytte mellom faner</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4161973" y="3055685"/>
            <a:ext cx="1093931" cy="61616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1322245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5243331" y="2929936"/>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2681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3462430" y="2988905"/>
            <a:ext cx="5393041" cy="646331"/>
          </a:xfrm>
          <a:prstGeom prst="rect">
            <a:avLst/>
          </a:prstGeom>
          <a:noFill/>
        </p:spPr>
        <p:txBody>
          <a:bodyPr wrap="square" rtlCol="0">
            <a:spAutoFit/>
          </a:bodyPr>
          <a:lstStyle/>
          <a:p>
            <a:pPr algn="ctr"/>
            <a:r>
              <a:rPr lang="nb-NO" sz="3600">
                <a:solidFill>
                  <a:srgbClr val="000000"/>
                </a:solidFill>
              </a:rPr>
              <a:t>www.kongehuset.no</a:t>
            </a:r>
          </a:p>
        </p:txBody>
      </p:sp>
      <p:sp>
        <p:nvSpPr>
          <p:cNvPr id="7" name="Ellipse 6"/>
          <p:cNvSpPr/>
          <p:nvPr/>
        </p:nvSpPr>
        <p:spPr>
          <a:xfrm>
            <a:off x="7547635" y="3118558"/>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34455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a:solidFill>
                  <a:srgbClr val="000000"/>
                </a:solidFill>
              </a:rPr>
              <a:t>www.kongehuset.no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22950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ar-SA" i="1" dirty="0"/>
              <a:t>ویب سائیٹ پر چیزیں تلاش کرنا</a:t>
            </a:r>
            <a:endParaRPr lang="nb-NO" dirty="0">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1251633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سائیٹ پر چیزیں تلاش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374401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سائیٹ پر چیزیں تلاش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428166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سائیٹ پر چیزیں تلاش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289258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سائیٹ پر چیزیں تلاش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frem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100141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r>
              <a:rPr lang="ar-SA" i="1" dirty="0"/>
              <a:t>ایک لفظ یا کئی الفاظ لکھ کر سرچ کرنا</a:t>
            </a:r>
            <a:endParaRPr lang="nb-NO" dirty="0"/>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257924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ar-SA" i="1" dirty="0"/>
              <a:t>ویب براؤزر کھولنا اور ویب ایڈریسز کے بارے میں سیکھنا</a:t>
            </a:r>
            <a:endParaRPr lang="nb-NO" dirty="0">
              <a:solidFill>
                <a:srgbClr val="000000"/>
              </a:solidFill>
              <a:latin typeface="+mj-lt"/>
              <a:cs typeface="Calibri"/>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og søkefelt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b-NO">
                <a:solidFill>
                  <a:srgbClr val="000000"/>
                </a:solidFill>
              </a:rPr>
              <a:t>Søkefelt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1568975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a:solidFill>
                  <a:srgbClr val="000000"/>
                </a:solidFill>
              </a:rPr>
              <a:t>www.google.no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228766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a:solidFill>
                  <a:srgbClr val="000000"/>
                </a:solidFill>
              </a:rPr>
              <a:t>www.google.no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27763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a:solidFill>
                  <a:srgbClr val="000000"/>
                </a:solidFill>
              </a:rPr>
              <a:t>www.google.no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0791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a:solidFill>
                  <a:srgbClr val="000000"/>
                </a:solidFill>
              </a:rPr>
              <a:t>www.google.no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343831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1428008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3002564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2162717" cy="400110"/>
          </a:xfrm>
          <a:prstGeom prst="rect">
            <a:avLst/>
          </a:prstGeom>
          <a:noFill/>
        </p:spPr>
        <p:txBody>
          <a:bodyPr wrap="square" rtlCol="0">
            <a:spAutoFit/>
          </a:bodyPr>
          <a:lstStyle/>
          <a:p>
            <a:r>
              <a:rPr lang="nb-NO" sz="2000" dirty="0"/>
              <a:t>"</a:t>
            </a:r>
            <a:r>
              <a:rPr lang="nb-NO" sz="2000">
                <a:solidFill>
                  <a:srgbClr val="000000"/>
                </a:solidFill>
              </a:rPr>
              <a:t>Hotell i Moss</a:t>
            </a:r>
            <a:r>
              <a:rPr lang="nb-NO" sz="2000" dirty="0"/>
              <a:t>"</a:t>
            </a:r>
            <a:endParaRPr lang="nb-NO" sz="200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377915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ایک لفظ یا کئی الفاظ لکھ کر سرچ کرنا</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a:solidFill>
                  <a:srgbClr val="000000"/>
                </a:solidFill>
              </a:rPr>
              <a:t>www.google.no</a:t>
            </a:r>
          </a:p>
        </p:txBody>
      </p:sp>
      <p:sp>
        <p:nvSpPr>
          <p:cNvPr id="15" name="TekstSylinder 14"/>
          <p:cNvSpPr txBox="1"/>
          <p:nvPr/>
        </p:nvSpPr>
        <p:spPr>
          <a:xfrm>
            <a:off x="3784753" y="3667943"/>
            <a:ext cx="4476321" cy="400110"/>
          </a:xfrm>
          <a:prstGeom prst="rect">
            <a:avLst/>
          </a:prstGeom>
          <a:noFill/>
        </p:spPr>
        <p:txBody>
          <a:bodyPr wrap="square" rtlCol="0">
            <a:spAutoFit/>
          </a:bodyPr>
          <a:lstStyle/>
          <a:p>
            <a:r>
              <a:rPr lang="nb-NO" sz="2000" dirty="0"/>
              <a:t>"</a:t>
            </a:r>
            <a:r>
              <a:rPr lang="nb-NO" sz="2000" dirty="0">
                <a:solidFill>
                  <a:srgbClr val="000000"/>
                </a:solidFill>
              </a:rPr>
              <a:t>Hotell i Moss</a:t>
            </a:r>
            <a:r>
              <a:rPr lang="nb-NO" sz="2000" dirty="0"/>
              <a:t>” svømmebasseng</a:t>
            </a:r>
            <a:endParaRPr lang="nb-NO" sz="2000" dirty="0">
              <a:solidFill>
                <a:srgbClr val="000000"/>
              </a:solidFill>
            </a:endParaRPr>
          </a:p>
        </p:txBody>
      </p:sp>
      <p:sp>
        <p:nvSpPr>
          <p:cNvPr id="5" name="Plassholder for lysbildenummer 4"/>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278311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a:xfrm>
            <a:off x="4071131" y="2323335"/>
            <a:ext cx="7736949" cy="481694"/>
          </a:xfrm>
        </p:spPr>
        <p:txBody>
          <a:bodyPr/>
          <a:lstStyle/>
          <a:p>
            <a:r>
              <a:rPr lang="ar-SA" i="1" dirty="0"/>
              <a:t>ٹیبز </a:t>
            </a:r>
            <a:r>
              <a:rPr lang="pl-PL" i="1" dirty="0"/>
              <a:t> </a:t>
            </a:r>
            <a:r>
              <a:rPr lang="nb-NO" dirty="0"/>
              <a:t>(</a:t>
            </a:r>
            <a:r>
              <a:rPr lang="pl-PL" dirty="0" err="1"/>
              <a:t>faner</a:t>
            </a:r>
            <a:r>
              <a:rPr lang="nb-NO" dirty="0"/>
              <a: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40010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pic>
        <p:nvPicPr>
          <p:cNvPr id="10" name="Bilde 9"/>
          <p:cNvPicPr>
            <a:picLocks noChangeAspect="1"/>
          </p:cNvPicPr>
          <p:nvPr/>
        </p:nvPicPr>
        <p:blipFill>
          <a:blip r:embed="rId6"/>
          <a:stretch>
            <a:fillRect/>
          </a:stretch>
        </p:blipFill>
        <p:spPr>
          <a:xfrm>
            <a:off x="4093304" y="2657456"/>
            <a:ext cx="1485071" cy="1462570"/>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Explorer</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ar-SA" sz="2400" i="1" dirty="0"/>
              <a:t>ٹیبز</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3403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ar-SA" sz="2400" i="1" dirty="0"/>
              <a:t>ٹیبز</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31</a:t>
            </a:fld>
            <a:endParaRPr lang="nb-NO"/>
          </a:p>
        </p:txBody>
      </p:sp>
    </p:spTree>
    <p:extLst>
      <p:ext uri="{BB962C8B-B14F-4D97-AF65-F5344CB8AC3E}">
        <p14:creationId xmlns:p14="http://schemas.microsoft.com/office/powerpoint/2010/main" val="188738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ar-SA" sz="2400" i="1" dirty="0"/>
              <a:t>ٹیبز</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32</a:t>
            </a:fld>
            <a:endParaRPr lang="nb-NO"/>
          </a:p>
        </p:txBody>
      </p:sp>
    </p:spTree>
    <p:extLst>
      <p:ext uri="{BB962C8B-B14F-4D97-AF65-F5344CB8AC3E}">
        <p14:creationId xmlns:p14="http://schemas.microsoft.com/office/powerpoint/2010/main" val="1031565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r>
              <a:rPr lang="ar-SA" sz="2400" i="1" dirty="0"/>
              <a:t>ٹیبز</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33</a:t>
            </a:fld>
            <a:endParaRPr lang="nb-NO"/>
          </a:p>
        </p:txBody>
      </p:sp>
    </p:spTree>
    <p:extLst>
      <p:ext uri="{BB962C8B-B14F-4D97-AF65-F5344CB8AC3E}">
        <p14:creationId xmlns:p14="http://schemas.microsoft.com/office/powerpoint/2010/main" val="125659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34</a:t>
            </a:fld>
            <a:endParaRPr lang="nb-NO"/>
          </a:p>
        </p:txBody>
      </p:sp>
      <p:sp>
        <p:nvSpPr>
          <p:cNvPr id="11" name="Tittel 1"/>
          <p:cNvSpPr>
            <a:spLocks noGrp="1"/>
          </p:cNvSpPr>
          <p:nvPr>
            <p:ph type="title"/>
          </p:nvPr>
        </p:nvSpPr>
        <p:spPr>
          <a:xfrm>
            <a:off x="1008776" y="211999"/>
            <a:ext cx="10354031" cy="364473"/>
          </a:xfrm>
        </p:spPr>
        <p:txBody>
          <a:bodyPr/>
          <a:lstStyle/>
          <a:p>
            <a:r>
              <a:rPr lang="ar-SA" sz="2400" i="1" dirty="0"/>
              <a:t>ٹیبز</a:t>
            </a:r>
            <a:endParaRPr lang="nb-NO" sz="2400" dirty="0"/>
          </a:p>
        </p:txBody>
      </p:sp>
    </p:spTree>
    <p:extLst>
      <p:ext uri="{BB962C8B-B14F-4D97-AF65-F5344CB8AC3E}">
        <p14:creationId xmlns:p14="http://schemas.microsoft.com/office/powerpoint/2010/main" val="320933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35</a:t>
            </a:fld>
            <a:endParaRPr lang="nb-NO"/>
          </a:p>
        </p:txBody>
      </p:sp>
      <p:sp>
        <p:nvSpPr>
          <p:cNvPr id="13" name="Tittel 1"/>
          <p:cNvSpPr>
            <a:spLocks noGrp="1"/>
          </p:cNvSpPr>
          <p:nvPr>
            <p:ph type="title"/>
          </p:nvPr>
        </p:nvSpPr>
        <p:spPr>
          <a:xfrm>
            <a:off x="1008776" y="211999"/>
            <a:ext cx="10354031" cy="364473"/>
          </a:xfrm>
        </p:spPr>
        <p:txBody>
          <a:bodyPr/>
          <a:lstStyle/>
          <a:p>
            <a:r>
              <a:rPr lang="ar-SA" sz="2400" i="1" dirty="0"/>
              <a:t>ٹیبز</a:t>
            </a:r>
            <a:endParaRPr lang="nb-NO" sz="2400" dirty="0"/>
          </a:p>
        </p:txBody>
      </p:sp>
    </p:spTree>
    <p:extLst>
      <p:ext uri="{BB962C8B-B14F-4D97-AF65-F5344CB8AC3E}">
        <p14:creationId xmlns:p14="http://schemas.microsoft.com/office/powerpoint/2010/main" val="2981699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t>
            </a:r>
            <a:r>
              <a:rPr lang="nb-NO"/>
              <a:t>alle sammen!</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b-NO" sz="2400" b="1" dirty="0">
                <a:solidFill>
                  <a:schemeClr val="tx1"/>
                </a:solidFill>
              </a:rPr>
              <a:t>Nå kan dere øve på å:</a:t>
            </a:r>
          </a:p>
          <a:p>
            <a:pPr>
              <a:buFontTx/>
              <a:buChar char="-"/>
            </a:pPr>
            <a:r>
              <a:rPr lang="nb-NO" sz="2400" dirty="0"/>
              <a:t>Åpne nettleseren</a:t>
            </a:r>
          </a:p>
          <a:p>
            <a:pPr>
              <a:buFontTx/>
              <a:buChar char="-"/>
            </a:pPr>
            <a:r>
              <a:rPr lang="nb-NO" sz="2400" dirty="0"/>
              <a:t>Gå inn på hjemmesider</a:t>
            </a:r>
          </a:p>
          <a:p>
            <a:pPr>
              <a:buFontTx/>
              <a:buChar char="-"/>
            </a:pPr>
            <a:r>
              <a:rPr lang="nb-NO" sz="2400" dirty="0"/>
              <a:t>Søke med ett og flere ord</a:t>
            </a:r>
          </a:p>
          <a:p>
            <a:pPr>
              <a:buFontTx/>
              <a:buChar char="-"/>
            </a:pPr>
            <a:r>
              <a:rPr lang="nb-NO" sz="2400" dirty="0"/>
              <a:t>Åpne en ny fane</a:t>
            </a:r>
          </a:p>
          <a:p>
            <a:pPr>
              <a:buFontTx/>
              <a:buChar char="-"/>
            </a:pPr>
            <a:r>
              <a:rPr lang="nb-NO" sz="2400" dirty="0"/>
              <a:t>Bytte mellom faner</a:t>
            </a:r>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14" name="Plassholder for innhold 3"/>
          <p:cNvPicPr>
            <a:picLocks noChangeAspect="1"/>
          </p:cNvPicPr>
          <p:nvPr/>
        </p:nvPicPr>
        <p:blipFill>
          <a:blip r:embed="rId4"/>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2" name="Bilde 21"/>
          <p:cNvPicPr>
            <a:picLocks noChangeAspect="1"/>
          </p:cNvPicPr>
          <p:nvPr/>
        </p:nvPicPr>
        <p:blipFill>
          <a:blip r:embed="rId5"/>
          <a:stretch>
            <a:fillRect/>
          </a:stretch>
        </p:blipFill>
        <p:spPr>
          <a:xfrm>
            <a:off x="3487442" y="5352648"/>
            <a:ext cx="477822" cy="470582"/>
          </a:xfrm>
          <a:prstGeom prst="rect">
            <a:avLst/>
          </a:prstGeom>
          <a:solidFill>
            <a:srgbClr val="ED7D31"/>
          </a:solidFill>
          <a:ln>
            <a:solidFill>
              <a:srgbClr val="3366FF"/>
            </a:solidFill>
          </a:ln>
        </p:spPr>
      </p:pic>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b-NO">
                <a:solidFill>
                  <a:srgbClr val="000000"/>
                </a:solidFill>
              </a:rPr>
              <a:t>Oppgavelinje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Rektangel 18"/>
          <p:cNvSpPr/>
          <p:nvPr/>
        </p:nvSpPr>
        <p:spPr>
          <a:xfrm>
            <a:off x="2841708" y="930536"/>
            <a:ext cx="7707822"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b-NO">
                <a:solidFill>
                  <a:srgbClr val="000000"/>
                </a:solidFill>
              </a:rPr>
              <a:t>Nettleser</a:t>
            </a:r>
          </a:p>
        </p:txBody>
      </p:sp>
      <p:pic>
        <p:nvPicPr>
          <p:cNvPr id="14" name="Bilde 13"/>
          <p:cNvPicPr>
            <a:picLocks noChangeAspect="1"/>
          </p:cNvPicPr>
          <p:nvPr/>
        </p:nvPicPr>
        <p:blipFill>
          <a:blip r:embed="rId4"/>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7" name="Bilde 26"/>
          <p:cNvPicPr>
            <a:picLocks noChangeAspect="1"/>
          </p:cNvPicPr>
          <p:nvPr/>
        </p:nvPicPr>
        <p:blipFill>
          <a:blip r:embed="rId6"/>
          <a:stretch>
            <a:fillRect/>
          </a:stretch>
        </p:blipFill>
        <p:spPr>
          <a:xfrm>
            <a:off x="4836340" y="4302356"/>
            <a:ext cx="575524" cy="566804"/>
          </a:xfrm>
          <a:prstGeom prst="rect">
            <a:avLst/>
          </a:prstGeom>
          <a:solidFill>
            <a:srgbClr val="ED7D31"/>
          </a:solidFill>
          <a:ln>
            <a:noFill/>
          </a:ln>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b-NO">
                <a:solidFill>
                  <a:srgbClr val="000000"/>
                </a:solidFill>
              </a:rPr>
              <a:t>Nettleser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b-NO">
                <a:solidFill>
                  <a:srgbClr val="000000"/>
                </a:solidFill>
              </a:rPr>
              <a:t>Nettleser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b-NO">
                <a:solidFill>
                  <a:srgbClr val="000000"/>
                </a:solidFill>
              </a:rPr>
              <a:t>Nettleser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b-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0" name="Bilde 9"/>
          <p:cNvPicPr>
            <a:picLocks noChangeAspect="1"/>
          </p:cNvPicPr>
          <p:nvPr/>
        </p:nvPicPr>
        <p:blipFill>
          <a:blip r:embed="rId6"/>
          <a:stretch>
            <a:fillRect/>
          </a:stretch>
        </p:blipFill>
        <p:spPr>
          <a:xfrm>
            <a:off x="4154012" y="2116738"/>
            <a:ext cx="1248328" cy="1229414"/>
          </a:xfrm>
          <a:prstGeom prst="rect">
            <a:avLst/>
          </a:prstGeom>
        </p:spPr>
      </p:pic>
      <p:pic>
        <p:nvPicPr>
          <p:cNvPr id="11" name="Bilde 10" descr="pekehån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b-NO">
                <a:solidFill>
                  <a:srgbClr val="000000"/>
                </a:solidFill>
              </a:rPr>
              <a:t>Adresselinje</a:t>
            </a:r>
          </a:p>
          <a:p>
            <a:r>
              <a:rPr lang="nb-NO">
                <a:solidFill>
                  <a:srgbClr val="000000"/>
                </a:solidFill>
              </a:rPr>
              <a:t>nettbrett</a:t>
            </a:r>
          </a:p>
          <a:p>
            <a:endParaRPr lang="nb-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ar-SA" sz="2400" i="1" dirty="0"/>
              <a:t>ویب براؤزر کھولنا اور ویب ایڈریسز کے بارے میں سیکھنا</a:t>
            </a:r>
            <a:endParaRPr lang="nb-NO" sz="2400" dirty="0">
              <a:solidFill>
                <a:srgbClr val="000000"/>
              </a:solidFill>
            </a:endParaRP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2241</TotalTime>
  <Words>1777</Words>
  <Application>Microsoft Office PowerPoint</Application>
  <PresentationFormat>Widescreen</PresentationFormat>
  <Paragraphs>265</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Office-tema</vt:lpstr>
      <vt:lpstr>LÆR Å BRUKE INTERNETT</vt:lpstr>
      <vt:lpstr>Del 1</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ویب براؤزر کھولنا اور ویب ایڈریسز کے بارے میں سیکھنا</vt:lpstr>
      <vt:lpstr>Del 2</vt:lpstr>
      <vt:lpstr>ویب سائیٹ پر چیزیں تلاش کرنا</vt:lpstr>
      <vt:lpstr>ویب سائیٹ پر چیزیں تلاش کرنا</vt:lpstr>
      <vt:lpstr>ویب سائیٹ پر چیزیں تلاش کرنا</vt:lpstr>
      <vt:lpstr>ویب سائیٹ پر چیزیں تلاش کرنا</vt:lpstr>
      <vt:lpstr>Del 3</vt:lpstr>
      <vt:lpstr>ایک لفظ یا کئی الفاظ لکھ کر سرچ کرنا</vt:lpstr>
      <vt:lpstr>ایک لفظ یا کئی الفاظ لکھ کر سرچ کرنا</vt:lpstr>
      <vt:lpstr>ایک لفظ یا کئی الفاظ لکھ کر سرچ کرنا</vt:lpstr>
      <vt:lpstr>ایک لفظ یا کئی الفاظ لکھ کر سرچ کرنا</vt:lpstr>
      <vt:lpstr>ایک لفظ یا کئی الفاظ لکھ کر سرچ کرنا</vt:lpstr>
      <vt:lpstr>ایک لفظ یا کئی الفاظ لکھ کر سرچ کرنا</vt:lpstr>
      <vt:lpstr>ایک لفظ یا کئی الفاظ لکھ کر سرچ کرنا</vt:lpstr>
      <vt:lpstr>ایک لفظ یا کئی الفاظ لکھ کر سرچ کرنا</vt:lpstr>
      <vt:lpstr>ایک لفظ یا کئی الفاظ لکھ کر سرچ کرنا</vt:lpstr>
      <vt:lpstr>Del 4</vt:lpstr>
      <vt:lpstr>ٹیبز</vt:lpstr>
      <vt:lpstr>ٹیبز</vt:lpstr>
      <vt:lpstr>ٹیبز</vt:lpstr>
      <vt:lpstr>ٹیبز</vt:lpstr>
      <vt:lpstr>ٹیبز</vt:lpstr>
      <vt:lpstr>ٹیبز</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Faiza Syed</cp:lastModifiedBy>
  <cp:revision>432</cp:revision>
  <dcterms:created xsi:type="dcterms:W3CDTF">2015-09-22T07:17:48Z</dcterms:created>
  <dcterms:modified xsi:type="dcterms:W3CDTF">2019-02-27T05:02:35Z</dcterms:modified>
</cp:coreProperties>
</file>