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handoutMasterIdLst>
    <p:handoutMasterId r:id="rId67"/>
  </p:handoutMasterIdLst>
  <p:sldIdLst>
    <p:sldId id="276" r:id="rId5"/>
    <p:sldId id="287" r:id="rId6"/>
    <p:sldId id="290" r:id="rId7"/>
    <p:sldId id="307" r:id="rId8"/>
    <p:sldId id="308" r:id="rId9"/>
    <p:sldId id="309" r:id="rId10"/>
    <p:sldId id="310" r:id="rId11"/>
    <p:sldId id="313" r:id="rId12"/>
    <p:sldId id="314" r:id="rId13"/>
    <p:sldId id="315" r:id="rId14"/>
    <p:sldId id="316" r:id="rId15"/>
    <p:sldId id="317" r:id="rId16"/>
    <p:sldId id="318" r:id="rId17"/>
    <p:sldId id="319" r:id="rId18"/>
    <p:sldId id="326" r:id="rId19"/>
    <p:sldId id="327" r:id="rId20"/>
    <p:sldId id="332" r:id="rId21"/>
    <p:sldId id="337" r:id="rId22"/>
    <p:sldId id="346" r:id="rId23"/>
    <p:sldId id="338" r:id="rId24"/>
    <p:sldId id="339" r:id="rId25"/>
    <p:sldId id="293" r:id="rId26"/>
    <p:sldId id="295" r:id="rId27"/>
    <p:sldId id="340" r:id="rId28"/>
    <p:sldId id="342" r:id="rId29"/>
    <p:sldId id="343" r:id="rId30"/>
    <p:sldId id="344" r:id="rId31"/>
    <p:sldId id="296" r:id="rId32"/>
    <p:sldId id="301" r:id="rId33"/>
    <p:sldId id="345" r:id="rId34"/>
    <p:sldId id="347" r:id="rId35"/>
    <p:sldId id="350" r:id="rId36"/>
    <p:sldId id="351" r:id="rId37"/>
    <p:sldId id="353" r:id="rId38"/>
    <p:sldId id="354" r:id="rId39"/>
    <p:sldId id="355" r:id="rId40"/>
    <p:sldId id="356" r:id="rId41"/>
    <p:sldId id="357" r:id="rId42"/>
    <p:sldId id="358" r:id="rId43"/>
    <p:sldId id="359" r:id="rId44"/>
    <p:sldId id="302" r:id="rId45"/>
    <p:sldId id="303" r:id="rId46"/>
    <p:sldId id="362" r:id="rId47"/>
    <p:sldId id="363" r:id="rId48"/>
    <p:sldId id="364" r:id="rId49"/>
    <p:sldId id="365" r:id="rId50"/>
    <p:sldId id="368" r:id="rId51"/>
    <p:sldId id="366" r:id="rId52"/>
    <p:sldId id="367" r:id="rId53"/>
    <p:sldId id="370" r:id="rId54"/>
    <p:sldId id="371" r:id="rId55"/>
    <p:sldId id="372" r:id="rId56"/>
    <p:sldId id="373" r:id="rId57"/>
    <p:sldId id="374" r:id="rId58"/>
    <p:sldId id="376" r:id="rId59"/>
    <p:sldId id="375" r:id="rId60"/>
    <p:sldId id="377" r:id="rId61"/>
    <p:sldId id="378" r:id="rId62"/>
    <p:sldId id="379" r:id="rId63"/>
    <p:sldId id="380" r:id="rId64"/>
    <p:sldId id="305" r:id="rId6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876" autoAdjust="0"/>
  </p:normalViewPr>
  <p:slideViewPr>
    <p:cSldViewPr snapToGrid="0">
      <p:cViewPr varScale="1">
        <p:scale>
          <a:sx n="44" d="100"/>
          <a:sy n="44" d="100"/>
        </p:scale>
        <p:origin x="152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Pedersen" userId="eee76c53-a7c6-4321-8a16-ac0d319d0a31" providerId="ADAL" clId="{A55DB536-63DB-4D0A-99AB-9F7531594B9D}"/>
    <pc:docChg chg="delSld">
      <pc:chgData name="Eddie Pedersen" userId="eee76c53-a7c6-4321-8a16-ac0d319d0a31" providerId="ADAL" clId="{A55DB536-63DB-4D0A-99AB-9F7531594B9D}" dt="2020-08-05T10:52:13.329" v="17" actId="47"/>
      <pc:docMkLst>
        <pc:docMk/>
      </pc:docMkLst>
      <pc:sldChg chg="del">
        <pc:chgData name="Eddie Pedersen" userId="eee76c53-a7c6-4321-8a16-ac0d319d0a31" providerId="ADAL" clId="{A55DB536-63DB-4D0A-99AB-9F7531594B9D}" dt="2020-08-05T10:51:17.463" v="0" actId="47"/>
        <pc:sldMkLst>
          <pc:docMk/>
          <pc:sldMk cId="3708994211" sldId="311"/>
        </pc:sldMkLst>
      </pc:sldChg>
      <pc:sldChg chg="del">
        <pc:chgData name="Eddie Pedersen" userId="eee76c53-a7c6-4321-8a16-ac0d319d0a31" providerId="ADAL" clId="{A55DB536-63DB-4D0A-99AB-9F7531594B9D}" dt="2020-08-05T10:51:18.986" v="1" actId="47"/>
        <pc:sldMkLst>
          <pc:docMk/>
          <pc:sldMk cId="3835800799" sldId="312"/>
        </pc:sldMkLst>
      </pc:sldChg>
      <pc:sldChg chg="del">
        <pc:chgData name="Eddie Pedersen" userId="eee76c53-a7c6-4321-8a16-ac0d319d0a31" providerId="ADAL" clId="{A55DB536-63DB-4D0A-99AB-9F7531594B9D}" dt="2020-08-05T10:51:24.578" v="2" actId="47"/>
        <pc:sldMkLst>
          <pc:docMk/>
          <pc:sldMk cId="2520952774" sldId="320"/>
        </pc:sldMkLst>
      </pc:sldChg>
      <pc:sldChg chg="del">
        <pc:chgData name="Eddie Pedersen" userId="eee76c53-a7c6-4321-8a16-ac0d319d0a31" providerId="ADAL" clId="{A55DB536-63DB-4D0A-99AB-9F7531594B9D}" dt="2020-08-05T10:51:28.196" v="4" actId="47"/>
        <pc:sldMkLst>
          <pc:docMk/>
          <pc:sldMk cId="2478527513" sldId="321"/>
        </pc:sldMkLst>
      </pc:sldChg>
      <pc:sldChg chg="del">
        <pc:chgData name="Eddie Pedersen" userId="eee76c53-a7c6-4321-8a16-ac0d319d0a31" providerId="ADAL" clId="{A55DB536-63DB-4D0A-99AB-9F7531594B9D}" dt="2020-08-05T10:51:26.745" v="3" actId="47"/>
        <pc:sldMkLst>
          <pc:docMk/>
          <pc:sldMk cId="2508868123" sldId="322"/>
        </pc:sldMkLst>
      </pc:sldChg>
      <pc:sldChg chg="del">
        <pc:chgData name="Eddie Pedersen" userId="eee76c53-a7c6-4321-8a16-ac0d319d0a31" providerId="ADAL" clId="{A55DB536-63DB-4D0A-99AB-9F7531594B9D}" dt="2020-08-05T10:51:30.088" v="5" actId="47"/>
        <pc:sldMkLst>
          <pc:docMk/>
          <pc:sldMk cId="1006502807" sldId="323"/>
        </pc:sldMkLst>
      </pc:sldChg>
      <pc:sldChg chg="del">
        <pc:chgData name="Eddie Pedersen" userId="eee76c53-a7c6-4321-8a16-ac0d319d0a31" providerId="ADAL" clId="{A55DB536-63DB-4D0A-99AB-9F7531594B9D}" dt="2020-08-05T10:51:34.882" v="7" actId="47"/>
        <pc:sldMkLst>
          <pc:docMk/>
          <pc:sldMk cId="3730467991" sldId="325"/>
        </pc:sldMkLst>
      </pc:sldChg>
      <pc:sldChg chg="del">
        <pc:chgData name="Eddie Pedersen" userId="eee76c53-a7c6-4321-8a16-ac0d319d0a31" providerId="ADAL" clId="{A55DB536-63DB-4D0A-99AB-9F7531594B9D}" dt="2020-08-05T10:51:40.137" v="9" actId="47"/>
        <pc:sldMkLst>
          <pc:docMk/>
          <pc:sldMk cId="1819904385" sldId="328"/>
        </pc:sldMkLst>
      </pc:sldChg>
      <pc:sldChg chg="del">
        <pc:chgData name="Eddie Pedersen" userId="eee76c53-a7c6-4321-8a16-ac0d319d0a31" providerId="ADAL" clId="{A55DB536-63DB-4D0A-99AB-9F7531594B9D}" dt="2020-08-05T10:51:41.873" v="10" actId="47"/>
        <pc:sldMkLst>
          <pc:docMk/>
          <pc:sldMk cId="3469971598" sldId="329"/>
        </pc:sldMkLst>
      </pc:sldChg>
      <pc:sldChg chg="del">
        <pc:chgData name="Eddie Pedersen" userId="eee76c53-a7c6-4321-8a16-ac0d319d0a31" providerId="ADAL" clId="{A55DB536-63DB-4D0A-99AB-9F7531594B9D}" dt="2020-08-05T10:51:43.451" v="11" actId="47"/>
        <pc:sldMkLst>
          <pc:docMk/>
          <pc:sldMk cId="1624038258" sldId="330"/>
        </pc:sldMkLst>
      </pc:sldChg>
      <pc:sldChg chg="del">
        <pc:chgData name="Eddie Pedersen" userId="eee76c53-a7c6-4321-8a16-ac0d319d0a31" providerId="ADAL" clId="{A55DB536-63DB-4D0A-99AB-9F7531594B9D}" dt="2020-08-05T10:51:46.867" v="12" actId="47"/>
        <pc:sldMkLst>
          <pc:docMk/>
          <pc:sldMk cId="3242361102" sldId="335"/>
        </pc:sldMkLst>
      </pc:sldChg>
      <pc:sldChg chg="del">
        <pc:chgData name="Eddie Pedersen" userId="eee76c53-a7c6-4321-8a16-ac0d319d0a31" providerId="ADAL" clId="{A55DB536-63DB-4D0A-99AB-9F7531594B9D}" dt="2020-08-05T10:51:48.564" v="13" actId="47"/>
        <pc:sldMkLst>
          <pc:docMk/>
          <pc:sldMk cId="4209134179" sldId="336"/>
        </pc:sldMkLst>
      </pc:sldChg>
      <pc:sldChg chg="del">
        <pc:chgData name="Eddie Pedersen" userId="eee76c53-a7c6-4321-8a16-ac0d319d0a31" providerId="ADAL" clId="{A55DB536-63DB-4D0A-99AB-9F7531594B9D}" dt="2020-08-05T10:51:54.260" v="14" actId="47"/>
        <pc:sldMkLst>
          <pc:docMk/>
          <pc:sldMk cId="2587969980" sldId="341"/>
        </pc:sldMkLst>
      </pc:sldChg>
      <pc:sldChg chg="del">
        <pc:chgData name="Eddie Pedersen" userId="eee76c53-a7c6-4321-8a16-ac0d319d0a31" providerId="ADAL" clId="{A55DB536-63DB-4D0A-99AB-9F7531594B9D}" dt="2020-08-05T10:52:04.081" v="15" actId="47"/>
        <pc:sldMkLst>
          <pc:docMk/>
          <pc:sldMk cId="1200147965" sldId="360"/>
        </pc:sldMkLst>
      </pc:sldChg>
      <pc:sldChg chg="del">
        <pc:chgData name="Eddie Pedersen" userId="eee76c53-a7c6-4321-8a16-ac0d319d0a31" providerId="ADAL" clId="{A55DB536-63DB-4D0A-99AB-9F7531594B9D}" dt="2020-08-05T10:52:05.551" v="16" actId="47"/>
        <pc:sldMkLst>
          <pc:docMk/>
          <pc:sldMk cId="404412313" sldId="361"/>
        </pc:sldMkLst>
      </pc:sldChg>
      <pc:sldChg chg="del">
        <pc:chgData name="Eddie Pedersen" userId="eee76c53-a7c6-4321-8a16-ac0d319d0a31" providerId="ADAL" clId="{A55DB536-63DB-4D0A-99AB-9F7531594B9D}" dt="2020-08-05T10:52:13.329" v="17" actId="47"/>
        <pc:sldMkLst>
          <pc:docMk/>
          <pc:sldMk cId="1805615655" sldId="369"/>
        </pc:sldMkLst>
      </pc:sldChg>
      <pc:sldChg chg="del">
        <pc:chgData name="Eddie Pedersen" userId="eee76c53-a7c6-4321-8a16-ac0d319d0a31" providerId="ADAL" clId="{A55DB536-63DB-4D0A-99AB-9F7531594B9D}" dt="2020-08-05T10:51:31.648" v="6" actId="47"/>
        <pc:sldMkLst>
          <pc:docMk/>
          <pc:sldMk cId="2196247935" sldId="381"/>
        </pc:sldMkLst>
      </pc:sldChg>
      <pc:sldChg chg="del">
        <pc:chgData name="Eddie Pedersen" userId="eee76c53-a7c6-4321-8a16-ac0d319d0a31" providerId="ADAL" clId="{A55DB536-63DB-4D0A-99AB-9F7531594B9D}" dt="2020-08-05T10:51:38.214" v="8" actId="47"/>
        <pc:sldMkLst>
          <pc:docMk/>
          <pc:sldMk cId="1859891998" sldId="3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05.08.2020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05.08.2020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ive.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ur-PK" sz="1200" b="1" kern="1200" dirty="0">
                <a:solidFill>
                  <a:schemeClr val="tx1"/>
                </a:solidFill>
                <a:effectLst/>
                <a:latin typeface="+mn-lt"/>
                <a:ea typeface="+mn-ea"/>
                <a:cs typeface="+mn-cs"/>
              </a:rPr>
              <a:t> </a:t>
            </a:r>
            <a:endParaRPr lang="pl-PL" sz="1200" b="1" kern="1200" dirty="0">
              <a:solidFill>
                <a:schemeClr val="tx1"/>
              </a:solidFill>
              <a:effectLst/>
              <a:latin typeface="+mn-lt"/>
              <a:ea typeface="+mn-ea"/>
              <a:cs typeface="+mn-cs"/>
            </a:endParaRPr>
          </a:p>
          <a:p>
            <a:pPr lvl="0" algn="r" rtl="1"/>
            <a:r>
              <a:rPr lang="ur-PK" sz="1200" b="1" kern="1200" dirty="0">
                <a:solidFill>
                  <a:schemeClr val="tx1"/>
                </a:solidFill>
                <a:effectLst/>
                <a:latin typeface="+mn-lt"/>
                <a:ea typeface="+mn-ea"/>
                <a:cs typeface="+mn-cs"/>
              </a:rPr>
              <a:t>اس کورس کے شرکاء </a:t>
            </a:r>
            <a:r>
              <a:rPr lang="nb-NO" sz="1200" b="1" kern="1200" dirty="0">
                <a:solidFill>
                  <a:schemeClr val="tx1"/>
                </a:solidFill>
                <a:effectLst/>
                <a:latin typeface="+mn-lt"/>
                <a:ea typeface="+mn-ea"/>
                <a:cs typeface="+mn-cs"/>
              </a:rPr>
              <a:t>Outlook</a:t>
            </a:r>
            <a:r>
              <a:rPr lang="ur-PK" sz="1200" b="1" kern="1200" dirty="0">
                <a:solidFill>
                  <a:schemeClr val="tx1"/>
                </a:solidFill>
                <a:effectLst/>
                <a:latin typeface="+mn-lt"/>
                <a:ea typeface="+mn-ea"/>
                <a:cs typeface="+mn-cs"/>
              </a:rPr>
              <a:t> کا استعمال سیکھیں گے</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کئی ای میل سروسز اپنی خدمات کو باقاعدہ وقفوں سے اپ گریڈ کرتی رہتی ہیں۔ اس لیے ممکن ہے اکاؤنٹ بنانا، سائن ان اور دوسرے فنکشنز بالکل ویسے دکھائی نہ دیں جیسے اس پریزینٹیشن کی تصویریں دکھا رہی ہیں۔ اس لیے کورس شروع کروانے سے پہلے خود </a:t>
            </a:r>
            <a:r>
              <a:rPr lang="nb-NO" sz="1200" b="1" kern="1200" dirty="0">
                <a:solidFill>
                  <a:schemeClr val="tx1"/>
                </a:solidFill>
                <a:effectLst/>
                <a:latin typeface="+mn-lt"/>
                <a:ea typeface="+mn-ea"/>
                <a:cs typeface="+mn-cs"/>
              </a:rPr>
              <a:t>Outlook</a:t>
            </a:r>
            <a:r>
              <a:rPr lang="ur-PK" sz="1200" b="1" kern="1200" dirty="0">
                <a:solidFill>
                  <a:schemeClr val="tx1"/>
                </a:solidFill>
                <a:effectLst/>
                <a:latin typeface="+mn-lt"/>
                <a:ea typeface="+mn-ea"/>
                <a:cs typeface="+mn-cs"/>
              </a:rPr>
              <a:t> کا یوزر اکاؤنٹ بنانے اور ای میل بھیجنے اور وصول کرنے کی کوشش کریں۔ اگر آپ کو کوئی تبدیلی نظر آۓ تو پریزینٹیشن میں بھی یہ تبدیلی کریں تاکہ کورس کے شرکاء کیلئے سمجھنا آسان ہو جاۓ۔</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پڑھانا شروع کرنے سے پہلے کورس کے شرکاء کے ساتھ تعلیمی اہداف پر بات کریں۔ اس طرح ان کیلئے اہم ترین معلومات پر توجہ دینا اور انہیں یاد رکھنا آسان ہو جاۓ گا۔</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ur-PK" sz="1200" b="1" kern="1200" dirty="0">
                <a:solidFill>
                  <a:schemeClr val="tx1"/>
                </a:solidFill>
                <a:effectLst/>
                <a:latin typeface="+mn-lt"/>
                <a:ea typeface="+mn-ea"/>
                <a:cs typeface="+mn-cs"/>
              </a:rPr>
              <a:t>سب لوگوں سے کہیں کہ وہ اپنی مرضی کا یوزر نیم خانے میں لکھیں۔</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جب آپ ایک یوزر نیم یہاں لکھ لیں تو کی بورڈ/کی پیڈ پر </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enter</a:t>
            </a:r>
            <a:r>
              <a:rPr lang="nb-NO" sz="1200" kern="1200" dirty="0">
                <a:solidFill>
                  <a:schemeClr val="tx1"/>
                </a:solidFill>
                <a:effectLst/>
                <a:latin typeface="+mn-lt"/>
                <a:ea typeface="+mn-ea"/>
                <a:cs typeface="+mn-cs"/>
              </a:rPr>
              <a:t>"</a:t>
            </a:r>
            <a:r>
              <a:rPr lang="ar-SA" sz="1200" kern="1200" dirty="0">
                <a:solidFill>
                  <a:schemeClr val="tx1"/>
                </a:solidFill>
                <a:effectLst/>
                <a:latin typeface="+mn-lt"/>
                <a:ea typeface="+mn-ea"/>
                <a:cs typeface="+mn-cs"/>
              </a:rPr>
              <a:t> یا</a:t>
            </a:r>
            <a:r>
              <a:rPr lang="nb-NO" sz="1200" kern="1200" dirty="0">
                <a:solidFill>
                  <a:schemeClr val="tx1"/>
                </a:solidFill>
                <a:effectLst/>
                <a:latin typeface="+mn-lt"/>
                <a:ea typeface="+mn-ea"/>
                <a:cs typeface="+mn-cs"/>
              </a:rPr>
              <a:t>"neste"  </a:t>
            </a:r>
            <a:r>
              <a:rPr lang="ar-SA" sz="1200" kern="1200" dirty="0">
                <a:solidFill>
                  <a:schemeClr val="tx1"/>
                </a:solidFill>
                <a:effectLst/>
                <a:latin typeface="+mn-lt"/>
                <a:ea typeface="+mn-ea"/>
                <a:cs typeface="+mn-cs"/>
              </a:rPr>
              <a:t>بٹن دبائیں۔ پھر سروس چیک کرے گی کہ کیا یہ یوزر نیم پہلے ہی کوئی استعمال کر رہا ہے یا آپ نے جیسے ابھی یوزر نیم لکھا ہے، آپ وہ استعمال کر سکتے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اگر کوئی پہلے ہی اس </a:t>
            </a:r>
            <a:r>
              <a:rPr lang="ar-SA" sz="1200" kern="1200" dirty="0">
                <a:solidFill>
                  <a:schemeClr val="tx1"/>
                </a:solidFill>
                <a:effectLst/>
                <a:latin typeface="+mn-lt"/>
                <a:ea typeface="+mn-ea"/>
                <a:cs typeface="+mn-cs"/>
              </a:rPr>
              <a:t>یوزر نیم کو استعمال کر رہا ہو جو آپ نے لکھا ہے تو یوزر نیم کے نیچے والے خانے میں سرخ رنگ میں یہ اطلاع لکھی آ جاۓ گی۔</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اگر کوئی پہلے ہی اس نام کو اپنے </a:t>
            </a:r>
            <a:r>
              <a:rPr lang="ar-SA" sz="1200" kern="1200" dirty="0">
                <a:solidFill>
                  <a:schemeClr val="tx1"/>
                </a:solidFill>
                <a:effectLst/>
                <a:latin typeface="+mn-lt"/>
                <a:ea typeface="+mn-ea"/>
                <a:cs typeface="+mn-cs"/>
              </a:rPr>
              <a:t>یوزر نیم کے طور پر استعمال کر رہا ہو تو آپکو اس میں تھوڑی سی تبدیلی کرنی پڑے گی۔ کئی لوگ اپنے نام کے پہلے حرف یا نام کے آخر میں چند ہندسوں کا اضافہ کر لیتے ہیں۔ آپ بھی مختلف طریقوں سے یوزر نیم کو بدل بدل کر دیکھیں جب تک کہ آپکو کوئی ایسا نام نہ مل جاۓ جو کوئی اور استعمال نہ کر رہا ہو۔</a:t>
            </a:r>
            <a:endParaRPr lang="pl-PL" sz="1200" kern="1200" dirty="0">
              <a:solidFill>
                <a:schemeClr val="tx1"/>
              </a:solidFill>
              <a:effectLst/>
              <a:latin typeface="+mn-lt"/>
              <a:ea typeface="+mn-ea"/>
              <a:cs typeface="+mn-cs"/>
            </a:endParaRPr>
          </a:p>
          <a:p>
            <a:pPr algn="r" rtl="1"/>
            <a:br>
              <a:rPr lang="nb-NO" sz="1200" b="1" kern="1200" dirty="0">
                <a:solidFill>
                  <a:schemeClr val="tx1"/>
                </a:solidFill>
                <a:effectLst/>
                <a:latin typeface="+mn-lt"/>
                <a:ea typeface="+mn-ea"/>
                <a:cs typeface="+mn-cs"/>
              </a:rPr>
            </a:br>
            <a:r>
              <a:rPr lang="ur-PK" sz="1200" b="1" kern="1200" dirty="0">
                <a:solidFill>
                  <a:schemeClr val="tx1"/>
                </a:solidFill>
                <a:effectLst/>
                <a:latin typeface="+mn-lt"/>
                <a:ea typeface="+mn-ea"/>
                <a:cs typeface="+mn-cs"/>
              </a:rPr>
              <a:t>تب تک ٹھہریں کہ سب لوگوں کو کوئی قابل استعمال یوزر نیم مل جاۓ۔ ان لوگوں کی مدد کرنے کیلئے وقت دیں جنہیں اپنے لیے اچھا یوزر نیم ڈھونڈنے میں مدد کی ضرورت ہے۔</a:t>
            </a:r>
            <a:endParaRPr lang="pl-PL" sz="1200" kern="1200" dirty="0">
              <a:solidFill>
                <a:schemeClr val="tx1"/>
              </a:solidFill>
              <a:effectLst/>
              <a:latin typeface="+mn-lt"/>
              <a:ea typeface="+mn-ea"/>
              <a:cs typeface="+mn-cs"/>
            </a:endParaRPr>
          </a:p>
          <a:p>
            <a:pPr algn="r"/>
            <a:br>
              <a:rPr lang="nb-NO" sz="1200" kern="1200" dirty="0">
                <a:solidFill>
                  <a:schemeClr val="tx1"/>
                </a:solidFill>
                <a:effectLst/>
                <a:latin typeface="+mn-lt"/>
                <a:ea typeface="+mn-ea"/>
                <a:cs typeface="+mn-cs"/>
              </a:rPr>
            </a:br>
            <a:r>
              <a:rPr lang="ur-PK" sz="1200" kern="1200" dirty="0">
                <a:solidFill>
                  <a:schemeClr val="tx1"/>
                </a:solidFill>
                <a:effectLst/>
                <a:latin typeface="+mn-lt"/>
                <a:ea typeface="+mn-ea"/>
                <a:cs typeface="+mn-cs"/>
              </a:rPr>
              <a:t>اب آپ سب کا </a:t>
            </a:r>
            <a:r>
              <a:rPr lang="ar-SA" sz="1200" kern="1200" dirty="0">
                <a:solidFill>
                  <a:schemeClr val="tx1"/>
                </a:solidFill>
                <a:effectLst/>
                <a:latin typeface="+mn-lt"/>
                <a:ea typeface="+mn-ea"/>
                <a:cs typeface="+mn-cs"/>
              </a:rPr>
              <a:t>یوزر نیم طے ہو چکا ہے اور اسے لکھ لینا بہتر ہے تاکہ ہم بھول نہ جائیں۔</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اگلے خانے کو دبا کر یا کلک کر کے پاس ورڈ بنائیں۔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پاس ور</a:t>
            </a:r>
            <a:r>
              <a:rPr lang="ur-PK" sz="1200" kern="1200" dirty="0">
                <a:solidFill>
                  <a:schemeClr val="tx1"/>
                </a:solidFill>
                <a:effectLst/>
                <a:latin typeface="+mn-lt"/>
                <a:ea typeface="+mn-ea"/>
                <a:cs typeface="+mn-cs"/>
              </a:rPr>
              <a:t>ڈ میں کم از کم 8 علامات ہونا ضروری ہے۔ ایک </a:t>
            </a:r>
            <a:r>
              <a:rPr lang="ar-SA" sz="1200" kern="1200" dirty="0">
                <a:solidFill>
                  <a:schemeClr val="tx1"/>
                </a:solidFill>
                <a:effectLst/>
                <a:latin typeface="+mn-lt"/>
                <a:ea typeface="+mn-ea"/>
                <a:cs typeface="+mn-cs"/>
              </a:rPr>
              <a:t>پاس ورڈ میں کم از کم دو مختلف قسموں کی علامات ہونا بھی ضروری ہے۔ پاس ورڈ ایسا ہونا چاہیئے کہ آپ اسے آسانی سے یاد رکھ سکتے ہوں لیکن دوسرے لوگوں کیلئے یہ بوجھنا مشکل ہو۔</a:t>
            </a:r>
            <a:endParaRPr lang="pl-PL" sz="1200" kern="1200" dirty="0">
              <a:solidFill>
                <a:schemeClr val="tx1"/>
              </a:solidFill>
              <a:effectLst/>
              <a:latin typeface="+mn-lt"/>
              <a:ea typeface="+mn-ea"/>
              <a:cs typeface="+mn-cs"/>
            </a:endParaRPr>
          </a:p>
          <a:p>
            <a:pPr algn="r"/>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پاس ورڈ کو بعد میں بدلا بھی جا سکتا ہے اور اگر آپ پاس ورڈ بھول جائیں تو آپکو نیا پاس ورڈ بھی مل سکتا ہے لیکن بہتر اور وقت بچانے والا طریقہ یہ ہے کہ آپ ایسا پاس ورڈ رکھیں جو یاد رہ جانے کا آپکو یقین ہو۔</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آپکے بینک کارڈ کے کوڈ کی طرح پاس ورڈ بھی صرف آپکے علم کیلئے ہے اور باقی لوگوں سے خفیہ رکھا جاتا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اپنی مرضی کا </a:t>
            </a:r>
            <a:r>
              <a:rPr lang="ar-SA" sz="1200" kern="1200" dirty="0">
                <a:solidFill>
                  <a:schemeClr val="tx1"/>
                </a:solidFill>
                <a:effectLst/>
                <a:latin typeface="+mn-lt"/>
                <a:ea typeface="+mn-ea"/>
                <a:cs typeface="+mn-cs"/>
              </a:rPr>
              <a:t>پاس ورڈ لکھیں۔ جب آپ پاس ورڈ ٹائپ کر رہے ہوں گے تو علامات سکرین پر نظر نہیں آئیں گی۔ بلکہ پاس ورڈ والے خانے میں ہرعلامت کی جگہ ایک کالا نقطہ دکھائی دے گا۔ اس کی وجہ یہ ہے کہ کوئی دوسرا آپکا پاس ورڈ نہ دیکھ سکے۔</a:t>
            </a:r>
            <a:endParaRPr lang="pl-PL" sz="1200"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پاس ورڈ لکھنے کے بعد کی بورڈ/کی پیڈ پر </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enter</a:t>
            </a:r>
            <a:r>
              <a:rPr lang="nb-NO" sz="1200" kern="1200" dirty="0">
                <a:solidFill>
                  <a:schemeClr val="tx1"/>
                </a:solidFill>
                <a:effectLst/>
                <a:latin typeface="+mn-lt"/>
                <a:ea typeface="+mn-ea"/>
                <a:cs typeface="+mn-cs"/>
              </a:rPr>
              <a:t>"</a:t>
            </a:r>
            <a:r>
              <a:rPr lang="ar-SA" sz="1200" kern="1200" dirty="0">
                <a:solidFill>
                  <a:schemeClr val="tx1"/>
                </a:solidFill>
                <a:effectLst/>
                <a:latin typeface="+mn-lt"/>
                <a:ea typeface="+mn-ea"/>
                <a:cs typeface="+mn-cs"/>
              </a:rPr>
              <a:t> یا</a:t>
            </a:r>
            <a:r>
              <a:rPr lang="nb-NO" sz="1200" kern="1200" dirty="0">
                <a:solidFill>
                  <a:schemeClr val="tx1"/>
                </a:solidFill>
                <a:effectLst/>
                <a:latin typeface="+mn-lt"/>
                <a:ea typeface="+mn-ea"/>
                <a:cs typeface="+mn-cs"/>
              </a:rPr>
              <a:t>"neste" </a:t>
            </a:r>
            <a:r>
              <a:rPr lang="ar-SA" sz="1200" kern="1200" dirty="0">
                <a:solidFill>
                  <a:schemeClr val="tx1"/>
                </a:solidFill>
                <a:effectLst/>
                <a:latin typeface="+mn-lt"/>
                <a:ea typeface="+mn-ea"/>
                <a:cs typeface="+mn-cs"/>
              </a:rPr>
              <a:t> کو دبائیں۔ </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اگلے خانے میں ہمیں پیدائش کا مہینہ چننا ہے۔ ڈراپ ڈاؤن فہرست استعمال کریں۔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پھر ہم سال کا خانہ چنتے ہیں۔ ڈراپ ڈاؤن فہرست استعمال کریں۔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lvl="0" algn="r" rtl="1"/>
            <a:r>
              <a:rPr lang="ar-SA" sz="1200" kern="1200" dirty="0">
                <a:solidFill>
                  <a:schemeClr val="tx1"/>
                </a:solidFill>
                <a:effectLst/>
                <a:latin typeface="+mn-lt"/>
                <a:ea typeface="+mn-ea"/>
                <a:cs typeface="+mn-cs"/>
              </a:rPr>
              <a:t>اس صفحے پر تھوڑا نیچے آپکو کچھ عجیب حروف یا ہندسوں کے ساتھ ایک تصویر دکھائی دے گی۔ ای میل سروس کو ثبوت دینے کیلئے کہ آپ واقعی ایک انسان ہیں اور کوئی سافٹ ویئر نہیں ہیں، آپکو نیچے دیے گئے خانے میں یہ حروف اور ہندسے لکھنے پڑیں گے۔ پھر کی بورڈ/کی پیڈ پر </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enter</a:t>
            </a:r>
            <a:r>
              <a:rPr lang="nb-NO" sz="1200" kern="1200" dirty="0">
                <a:solidFill>
                  <a:schemeClr val="tx1"/>
                </a:solidFill>
                <a:effectLst/>
                <a:latin typeface="+mn-lt"/>
                <a:ea typeface="+mn-ea"/>
                <a:cs typeface="+mn-cs"/>
              </a:rPr>
              <a:t>"</a:t>
            </a:r>
            <a:r>
              <a:rPr lang="ar-SA" sz="1200" kern="1200" dirty="0">
                <a:solidFill>
                  <a:schemeClr val="tx1"/>
                </a:solidFill>
                <a:effectLst/>
                <a:latin typeface="+mn-lt"/>
                <a:ea typeface="+mn-ea"/>
                <a:cs typeface="+mn-cs"/>
              </a:rPr>
              <a:t> یا</a:t>
            </a:r>
            <a:r>
              <a:rPr lang="nb-NO" sz="1200" kern="1200" dirty="0">
                <a:solidFill>
                  <a:schemeClr val="tx1"/>
                </a:solidFill>
                <a:effectLst/>
                <a:latin typeface="+mn-lt"/>
                <a:ea typeface="+mn-ea"/>
                <a:cs typeface="+mn-cs"/>
              </a:rPr>
              <a:t>"neste" </a:t>
            </a:r>
            <a:r>
              <a:rPr lang="ar-SA" sz="1200" kern="1200" dirty="0">
                <a:solidFill>
                  <a:schemeClr val="tx1"/>
                </a:solidFill>
                <a:effectLst/>
                <a:latin typeface="+mn-lt"/>
                <a:ea typeface="+mn-ea"/>
                <a:cs typeface="+mn-cs"/>
              </a:rPr>
              <a:t> کو دبائیں۔ اگر آپ سے لکھنے میں غلطی ہو جاۓ تو آپکو دوبارہ کوشش کرنی ہو گی۔</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کچھ لوگوں کیلئے یہاں دکھائی جانے والی علامات کو پڑھنا مشکل ہو سکتا ہے۔</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آگے بڑھنے سے پہلے ان لوگوں کو درست جواب لکھنے میں مدد دیں۔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مبارک ہو! اب آپ سب کا یوزر اکاؤنٹ اور ای میل ایڈریس بن گیا ہے!</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آپکا ای میل ایڈریس یہ ہے:</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a:r>
              <a:rPr lang="ur-PK" sz="1200" kern="1200" dirty="0">
                <a:solidFill>
                  <a:schemeClr val="tx1"/>
                </a:solidFill>
                <a:effectLst/>
                <a:latin typeface="+mn-lt"/>
                <a:ea typeface="+mn-ea"/>
                <a:cs typeface="+mn-cs"/>
              </a:rPr>
              <a:t>پہلے آپکا یوزر نیم ہو گا۔</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یوزر نیم کے بعد الفا سمبل</a:t>
            </a:r>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ہے۔ سب ای میل ایڈریسز میں الفا سمبل ہوتا ہے۔ اسی کی وجہ سے ہم ایک ای میل ایڈریس اور ایک ویب سائيٹ کے پتے میں فرق دیکھ سکتے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الفا سمبل کے بعد اس ای میل سروس کا نام آتا ہے جو آپ استعمال کر رہے ہیں (ہمارے لیے</a:t>
            </a:r>
            <a:r>
              <a:rPr lang="nb-NO" sz="1200" kern="1200" dirty="0" err="1">
                <a:solidFill>
                  <a:schemeClr val="tx1"/>
                </a:solidFill>
                <a:effectLst/>
                <a:latin typeface="+mn-lt"/>
                <a:ea typeface="+mn-ea"/>
                <a:cs typeface="+mn-cs"/>
              </a:rPr>
              <a:t>outlook</a:t>
            </a:r>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 یا </a:t>
            </a:r>
            <a:r>
              <a:rPr lang="nb-NO" sz="1200" kern="1200" dirty="0">
                <a:solidFill>
                  <a:schemeClr val="tx1"/>
                </a:solidFill>
                <a:effectLst/>
                <a:latin typeface="+mn-lt"/>
                <a:ea typeface="+mn-ea"/>
                <a:cs typeface="+mn-cs"/>
              </a:rPr>
              <a:t>live</a:t>
            </a:r>
            <a:r>
              <a:rPr lang="ur-PK" sz="1200" kern="1200" dirty="0">
                <a:solidFill>
                  <a:schemeClr val="tx1"/>
                </a:solidFill>
                <a:effectLst/>
                <a:latin typeface="+mn-lt"/>
                <a:ea typeface="+mn-ea"/>
                <a:cs typeface="+mn-cs"/>
              </a:rPr>
              <a:t> آۓ گا) اور آخر میں ایک نقطہ اور حروف </a:t>
            </a:r>
            <a:r>
              <a:rPr lang="nb-NO" sz="1200" kern="1200" dirty="0">
                <a:solidFill>
                  <a:schemeClr val="tx1"/>
                </a:solidFill>
                <a:effectLst/>
                <a:latin typeface="+mn-lt"/>
                <a:ea typeface="+mn-ea"/>
                <a:cs typeface="+mn-cs"/>
              </a:rPr>
              <a:t>com</a:t>
            </a:r>
            <a:r>
              <a:rPr lang="ur-PK" sz="1200" kern="1200" dirty="0">
                <a:solidFill>
                  <a:schemeClr val="tx1"/>
                </a:solidFill>
                <a:effectLst/>
                <a:latin typeface="+mn-lt"/>
                <a:ea typeface="+mn-ea"/>
                <a:cs typeface="+mn-cs"/>
              </a:rPr>
              <a:t> آتے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اب آپکو سکرین پر آپکا </a:t>
            </a:r>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نظر آ رہا ہے۔ مختلف ای میل سروسز میں یہ ذرا مختلف نظر آتا ہے لیکن بنیادی چیزیں ایک سی ہوتی ہیں۔ یہاں آپکو ایک سادہ صورت دکھائی جا رہی ہے تاکہ آپ آسانی سے دیکھ سکیں کہ آپ کو کیا کرنا ہے۔</a:t>
            </a:r>
            <a:endParaRPr lang="pl-PL" sz="1200" kern="1200" dirty="0">
              <a:solidFill>
                <a:schemeClr val="tx1"/>
              </a:solidFill>
              <a:effectLst/>
              <a:latin typeface="+mn-lt"/>
              <a:ea typeface="+mn-ea"/>
              <a:cs typeface="+mn-cs"/>
            </a:endParaRPr>
          </a:p>
          <a:p>
            <a:pPr algn="r"/>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وہ جگہ ہے جہاں آپکو بھیجی جانے والی ای میلز آتی ہیں۔ یہاں آپکو وہ چیزیں بھی ملیں گی جو خود آپکے ای میل بھیجنے کیلئے درکار ہیں۔ اس بارے میں ہم تھوڑا آگے چل کر سیکھیں گے۔ ابھی ہم سائن آؤٹ کر رہے ہیں۔</a:t>
            </a:r>
            <a:endParaRPr lang="pl-PL" sz="1200" kern="1200" dirty="0">
              <a:solidFill>
                <a:schemeClr val="tx1"/>
              </a:solidFill>
              <a:effectLst/>
              <a:latin typeface="+mn-lt"/>
              <a:ea typeface="+mn-ea"/>
              <a:cs typeface="+mn-cs"/>
            </a:endParaRPr>
          </a:p>
          <a:p>
            <a:pPr algn="r"/>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کے دائیں کونے میں اوپر آپکا نام یا ای میل ایڈریس نظر آ رہا ہے۔ اس پر ایک بار کلک کریں۔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ایک مینو کھل جاتا ہے۔ مینو میں آپکو لکھا ملے گا جو ہے </a:t>
            </a:r>
            <a:r>
              <a:rPr lang="nb-NO" sz="1200" kern="1200" dirty="0">
                <a:solidFill>
                  <a:schemeClr val="tx1"/>
                </a:solidFill>
                <a:effectLst/>
                <a:latin typeface="+mn-lt"/>
                <a:ea typeface="+mn-ea"/>
                <a:cs typeface="+mn-cs"/>
              </a:rPr>
              <a:t>"Logg av"</a:t>
            </a:r>
            <a:r>
              <a:rPr lang="ur-PK" sz="1200" kern="1200" dirty="0">
                <a:solidFill>
                  <a:schemeClr val="tx1"/>
                </a:solidFill>
                <a:effectLst/>
                <a:latin typeface="+mn-lt"/>
                <a:ea typeface="+mn-ea"/>
                <a:cs typeface="+mn-cs"/>
              </a:rPr>
              <a:t> یا </a:t>
            </a:r>
            <a:r>
              <a:rPr lang="nb-NO" sz="1200" kern="1200" dirty="0">
                <a:solidFill>
                  <a:schemeClr val="tx1"/>
                </a:solidFill>
                <a:effectLst/>
                <a:latin typeface="+mn-lt"/>
                <a:ea typeface="+mn-ea"/>
                <a:cs typeface="+mn-cs"/>
              </a:rPr>
              <a:t>"Logg ut"</a:t>
            </a:r>
            <a:r>
              <a:rPr lang="ur-PK" sz="1200" kern="1200" dirty="0">
                <a:solidFill>
                  <a:schemeClr val="tx1"/>
                </a:solidFill>
                <a:effectLst/>
                <a:latin typeface="+mn-lt"/>
                <a:ea typeface="+mn-ea"/>
                <a:cs typeface="+mn-cs"/>
              </a:rPr>
              <a:t> ("سائن آؤٹ کریں")</a:t>
            </a:r>
            <a:r>
              <a:rPr lang="ar-SA" sz="1200" kern="1200" dirty="0">
                <a:solidFill>
                  <a:schemeClr val="tx1"/>
                </a:solidFill>
                <a:effectLst/>
                <a:latin typeface="+mn-lt"/>
                <a:ea typeface="+mn-ea"/>
                <a:cs typeface="+mn-cs"/>
              </a:rPr>
              <a:t>۔ مینو میں اس جگہ پر کلک کر کے سائن آؤٹ کریں۔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اس کورس میں آپ ویب براؤزر میں اپنے ای میل اکاؤنٹ میں سائن ان کرنا اور اسے استعمال کرنا سیکھ رہے ہیں۔ اس کیلئے پہلے ویب براؤزر کھولنا ہوتا ہے اور اس ای میل سروس کا ویب ایڈریس لکھنا ہوتا ہے جو ہم استعمال کرتے ہیں۔ ہم نے اس کورس کے حصہ 1 کے شروع میں یہ کام کیا تھا۔</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آپ میں سے کچھ لوگوں کے کمپیوٹر پر شاید ایسا سافٹ ویئر یا ٹیبلٹ یا سمارٹ فون پر ایک ایپ ہے جسے آپ ای میل چیک کرنے کیلئے استعمال کر سکتے ہیں۔ یہ طریقہ اکثر اچھا ہوتا ہے۔ جب ہم ایک بار ایسے پروگرام یا ایپ میں اپنا یوزر اکاؤنٹ اور پاس ورڈ ڈال دیں تو ہمیں ہر دفعہ ای میل چیک کرنے کیلئے سائن ان کرنے کی خاطر یہ تفصیلات نہیں لکھنی پڑتیں۔ یہ ایک اچھا حل ہے لیکن یہ صرف آپکے اپنے کمپیوٹر، آپکے اپنے سمارٹ فون اور آپکے اپنے ٹیبلٹ کیلئے مناسب ہے۔ اگر یہ چیزیں آپ کے قریب نہ ہوں تو آپکو ویب سائیٹ پر جا کر وہاں سائن ان کرنا پڑتا ہے۔ اس طرح وقت تو ذرا زیادہ لگتا ہے لیکن فائدہ یہ ہے کہ آپ دوسرے لوگوں کی مشینوں پر اپنی ای میل چیک کر سکتے ہیں۔ فارغ ہونے کے بعد سائن آؤٹ کرنا یاد رکھیں تاکہ دوسرے لوگ آپکے اکاؤنٹ میں جا کر ای میل پڑھ اور بھیج نہ سکیں۔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اس کورس میں ہم ویب براؤزر میں ای میل استعمال کرنا سیکھ رہے ہیں کیونکہ اس طرح اس سے کچھ فرق نہیں پڑتا کہ آپ کسی رشتہ دار، کورس کے ادارے یا کسی اور کی ملکیت مشینیں استعمال کر رہے ہوں۔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اب ہم دوبارہ اپنے ای میل اکاؤنٹ میں سائن ان کریں گے۔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اوپر والے خانے میں اپنا ای میل ایڈریس لکھیں اور اگلے خانے میں پاس ورڈ لکھیں۔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سائن ان کرنے کیلئے نیلے </a:t>
            </a:r>
            <a:r>
              <a:rPr lang="nb-NO" sz="1200" kern="1200" dirty="0">
                <a:solidFill>
                  <a:schemeClr val="tx1"/>
                </a:solidFill>
                <a:effectLst/>
                <a:latin typeface="+mn-lt"/>
                <a:ea typeface="+mn-ea"/>
                <a:cs typeface="+mn-cs"/>
              </a:rPr>
              <a:t>"Logg på"</a:t>
            </a:r>
            <a:r>
              <a:rPr lang="ar-SA" sz="1200" kern="1200" dirty="0">
                <a:solidFill>
                  <a:schemeClr val="tx1"/>
                </a:solidFill>
                <a:effectLst/>
                <a:latin typeface="+mn-lt"/>
                <a:ea typeface="+mn-ea"/>
                <a:cs typeface="+mn-cs"/>
              </a:rPr>
              <a:t> بٹن کو دبائیں۔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اب آپکا </a:t>
            </a:r>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دوبار</a:t>
            </a:r>
            <a:r>
              <a:rPr lang="ur-PK" sz="1200" kern="1200" dirty="0">
                <a:solidFill>
                  <a:schemeClr val="tx1"/>
                </a:solidFill>
                <a:effectLst/>
                <a:latin typeface="+mn-lt"/>
                <a:ea typeface="+mn-ea"/>
                <a:cs typeface="+mn-cs"/>
              </a:rPr>
              <a:t>ہ</a:t>
            </a:r>
            <a:r>
              <a:rPr lang="ar-SA" sz="1200" kern="1200" dirty="0">
                <a:solidFill>
                  <a:schemeClr val="tx1"/>
                </a:solidFill>
                <a:effectLst/>
                <a:latin typeface="+mn-lt"/>
                <a:ea typeface="+mn-ea"/>
                <a:cs typeface="+mn-cs"/>
              </a:rPr>
              <a:t> نظر آ رہا ہے۔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سب لوگوں سے کہیں کہ وہ دو تین بار سائن ان اور سائن آؤٹ کرنے کی مشق کریں۔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b="1" kern="1200" dirty="0">
                <a:solidFill>
                  <a:schemeClr val="tx1"/>
                </a:solidFill>
                <a:effectLst/>
                <a:latin typeface="+mn-lt"/>
                <a:ea typeface="+mn-ea"/>
                <a:cs typeface="+mn-cs"/>
              </a:rPr>
              <a:t>دھیان رکھیں کہ سب لوگوں نے سائن ان کیا ہوا ہے۔</a:t>
            </a:r>
            <a:endParaRPr lang="pl-PL" sz="1200" kern="1200" dirty="0">
              <a:solidFill>
                <a:schemeClr val="tx1"/>
              </a:solidFill>
              <a:effectLst/>
              <a:latin typeface="+mn-lt"/>
              <a:ea typeface="+mn-ea"/>
              <a:cs typeface="+mn-cs"/>
            </a:endParaRPr>
          </a:p>
          <a:p>
            <a:pPr algn="r" rtl="1"/>
            <a:br>
              <a:rPr lang="nb-NO" sz="1200" kern="1200" dirty="0">
                <a:solidFill>
                  <a:schemeClr val="tx1"/>
                </a:solidFill>
                <a:effectLst/>
                <a:latin typeface="+mn-lt"/>
                <a:ea typeface="+mn-ea"/>
                <a:cs typeface="+mn-cs"/>
              </a:rPr>
            </a:br>
            <a:r>
              <a:rPr lang="ur-PK" sz="1200" kern="1200" dirty="0">
                <a:solidFill>
                  <a:schemeClr val="tx1"/>
                </a:solidFill>
                <a:effectLst/>
                <a:latin typeface="+mn-lt"/>
                <a:ea typeface="+mn-ea"/>
                <a:cs typeface="+mn-cs"/>
              </a:rPr>
              <a:t>سب ای میل سروسز میں نئی ای میل لکھنا شروع کرنے کیلئے ایک بٹن ہوتا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اس سروس میں یہ بٹن تصویر میں اوپر، بائیں طرف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nb-NO" sz="1200" kern="1200" dirty="0">
                <a:solidFill>
                  <a:schemeClr val="tx1"/>
                </a:solidFill>
                <a:effectLst/>
                <a:latin typeface="+mn-lt"/>
                <a:ea typeface="+mn-ea"/>
                <a:cs typeface="+mn-cs"/>
              </a:rPr>
              <a:t>Outlook </a:t>
            </a:r>
            <a:r>
              <a:rPr lang="ur-PK" sz="1200" kern="1200" dirty="0">
                <a:solidFill>
                  <a:schemeClr val="tx1"/>
                </a:solidFill>
                <a:effectLst/>
                <a:latin typeface="+mn-lt"/>
                <a:ea typeface="+mn-ea"/>
                <a:cs typeface="+mn-cs"/>
              </a:rPr>
              <a:t> میں ایک نیلا بٹن استعمال ہوتا ہے جس پر جمع کا نشان اور لفظ </a:t>
            </a:r>
            <a:r>
              <a:rPr lang="nb-NO" sz="1200" kern="1200" dirty="0">
                <a:solidFill>
                  <a:schemeClr val="tx1"/>
                </a:solidFill>
                <a:effectLst/>
                <a:latin typeface="+mn-lt"/>
                <a:ea typeface="+mn-ea"/>
                <a:cs typeface="+mn-cs"/>
              </a:rPr>
              <a:t>"Ny"</a:t>
            </a:r>
            <a:r>
              <a:rPr lang="ur-PK" sz="1200" kern="1200" dirty="0">
                <a:solidFill>
                  <a:schemeClr val="tx1"/>
                </a:solidFill>
                <a:effectLst/>
                <a:latin typeface="+mn-lt"/>
                <a:ea typeface="+mn-ea"/>
                <a:cs typeface="+mn-cs"/>
              </a:rPr>
              <a:t> ("نئی") لکھا ہوتا ہے۔</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سب لوگوں سے یہ بٹن دبانے کو کہیں۔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ای میل بھیجنے اور وصول کرنے کیلئے ای میل ایڈریس ہونا ضروری ہے۔ اس کیلئے آپ کسی ای میل سروس کے پاس اپنا اکاؤنٹ بناتے ہیں۔ یہ کام ذرا مشکل ہو سکتا ہے لیکن اچھی بات یہ ہے کہ یہ صرف ایک ہی بار کرنا پڑتا ہے۔ اس لیے بس ابھی دھیان دیں اور کورس کے اس حصے کو زبانی یاد رکھنے کی فکر نہ کریں۔</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بہت سی ای میل سروسز موجود ہیں۔  کئی مختلف ای میل سروسز سے ای میل ایڈریس لینا یعنی اپنے کئی ای میل ایڈریسز رکھنا ممکن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اس کورس میں ہم </a:t>
            </a:r>
            <a:r>
              <a:rPr lang="nb-NO" sz="1200" kern="1200" dirty="0">
                <a:solidFill>
                  <a:schemeClr val="tx1"/>
                </a:solidFill>
                <a:effectLst/>
                <a:latin typeface="+mn-lt"/>
                <a:ea typeface="+mn-ea"/>
                <a:cs typeface="+mn-cs"/>
              </a:rPr>
              <a:t>Livemail  </a:t>
            </a:r>
            <a:r>
              <a:rPr lang="ur-PK" sz="1200" kern="1200" dirty="0">
                <a:solidFill>
                  <a:schemeClr val="tx1"/>
                </a:solidFill>
                <a:effectLst/>
                <a:latin typeface="+mn-lt"/>
                <a:ea typeface="+mn-ea"/>
                <a:cs typeface="+mn-cs"/>
              </a:rPr>
              <a:t>کے بارے میں سیکھیں گے۔ </a:t>
            </a:r>
            <a:r>
              <a:rPr lang="nb-NO" sz="1200" kern="1200" dirty="0">
                <a:solidFill>
                  <a:schemeClr val="tx1"/>
                </a:solidFill>
                <a:effectLst/>
                <a:latin typeface="+mn-lt"/>
                <a:ea typeface="+mn-ea"/>
                <a:cs typeface="+mn-cs"/>
              </a:rPr>
              <a:t>Livemail</a:t>
            </a:r>
            <a:r>
              <a:rPr lang="ur-PK" sz="1200" kern="1200" dirty="0">
                <a:solidFill>
                  <a:schemeClr val="tx1"/>
                </a:solidFill>
                <a:effectLst/>
                <a:latin typeface="+mn-lt"/>
                <a:ea typeface="+mn-ea"/>
                <a:cs typeface="+mn-cs"/>
              </a:rPr>
              <a:t> مائیکروسافٹ کی ملکیت ہے اور ایک مقبول ای میل سروس ہے۔</a:t>
            </a:r>
            <a:r>
              <a:rPr lang="nb-NO" sz="1200" kern="1200" dirty="0">
                <a:solidFill>
                  <a:schemeClr val="tx1"/>
                </a:solidFill>
                <a:effectLst/>
                <a:latin typeface="+mn-lt"/>
                <a:ea typeface="+mn-ea"/>
                <a:cs typeface="+mn-cs"/>
              </a:rPr>
              <a:t>	</a:t>
            </a:r>
            <a:br>
              <a:rPr lang="nb-NO" sz="1200" kern="1200" dirty="0">
                <a:solidFill>
                  <a:schemeClr val="tx1"/>
                </a:solidFill>
                <a:effectLst/>
                <a:latin typeface="+mn-lt"/>
                <a:ea typeface="+mn-ea"/>
                <a:cs typeface="+mn-cs"/>
              </a:rPr>
            </a:br>
            <a:br>
              <a:rPr lang="nb-NO" sz="1200" kern="1200" dirty="0">
                <a:solidFill>
                  <a:schemeClr val="tx1"/>
                </a:solidFill>
                <a:effectLst/>
                <a:latin typeface="+mn-lt"/>
                <a:ea typeface="+mn-ea"/>
                <a:cs typeface="+mn-cs"/>
              </a:rPr>
            </a:br>
            <a:r>
              <a:rPr lang="ur-PK" sz="1200" kern="1200" dirty="0">
                <a:solidFill>
                  <a:schemeClr val="tx1"/>
                </a:solidFill>
                <a:effectLst/>
                <a:latin typeface="+mn-lt"/>
                <a:ea typeface="+mn-ea"/>
                <a:cs typeface="+mn-cs"/>
              </a:rPr>
              <a:t>ای میل بھیجنے اور وصول کرنے کیلئے پہلے ای میل ایڈریس بنانا ضروری ہے۔</a:t>
            </a:r>
            <a:endParaRPr lang="pl-PL" sz="1200"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ای میل ایڈریس بنانے کیلئے آپ اپنا ویب براؤزر کھولیں گے اور ای میل سروس کی ویب سائیٹ کا پتہ لکھیں گے۔</a:t>
            </a:r>
            <a:endParaRPr lang="pl-PL"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اب جو ونڈو کھلی ہے، اس میں آپ اپنی ای میل لکھیں گے۔</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pl-PL"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یہ سادہ ونڈو وہ تمام اہم چیزیں دکھا رہی ہے جن کی مدد سے ای میل بھیجی جاتی ہے۔</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lvl="0" algn="r" rtl="1"/>
            <a:r>
              <a:rPr lang="nb-NO" sz="1200" kern="1200" dirty="0">
                <a:solidFill>
                  <a:schemeClr val="tx1"/>
                </a:solidFill>
                <a:effectLst/>
                <a:latin typeface="+mn-lt"/>
                <a:ea typeface="+mn-ea"/>
                <a:cs typeface="+mn-cs"/>
              </a:rPr>
              <a:t>"Til"</a:t>
            </a:r>
            <a:r>
              <a:rPr lang="ar-SA" sz="1200" kern="1200" dirty="0">
                <a:solidFill>
                  <a:schemeClr val="tx1"/>
                </a:solidFill>
                <a:effectLst/>
                <a:latin typeface="+mn-lt"/>
                <a:ea typeface="+mn-ea"/>
                <a:cs typeface="+mn-cs"/>
              </a:rPr>
              <a:t> (بنام) خانے میں آپ اس شخص کا ای میل ایڈریس لکھتے ہیں جسے آپکی ای میل ملے گی۔</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lvl="0" algn="r" rtl="1"/>
            <a:r>
              <a:rPr lang="nb-NO" sz="1200" kern="1200" dirty="0">
                <a:solidFill>
                  <a:schemeClr val="tx1"/>
                </a:solidFill>
                <a:effectLst/>
                <a:latin typeface="+mn-lt"/>
                <a:ea typeface="+mn-ea"/>
                <a:cs typeface="+mn-cs"/>
              </a:rPr>
              <a:t>"Emne"</a:t>
            </a:r>
            <a:r>
              <a:rPr lang="ar-SA" sz="1200" kern="1200" dirty="0">
                <a:solidFill>
                  <a:schemeClr val="tx1"/>
                </a:solidFill>
                <a:effectLst/>
                <a:latin typeface="+mn-lt"/>
                <a:ea typeface="+mn-ea"/>
                <a:cs typeface="+mn-cs"/>
              </a:rPr>
              <a:t> (سبجیکٹ) میں آپ اپنی ای میل کا عنوان لکھتے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FontTx/>
              <a:buNone/>
            </a:pPr>
            <a:r>
              <a:rPr lang="ar-SA" sz="1200" kern="1200" dirty="0">
                <a:solidFill>
                  <a:schemeClr val="tx1"/>
                </a:solidFill>
                <a:effectLst/>
                <a:latin typeface="+mn-lt"/>
                <a:ea typeface="+mn-ea"/>
                <a:cs typeface="+mn-cs"/>
              </a:rPr>
              <a:t>ونڈو کا بیشتر حصہ وہ ہے جہاں آپ اپنا پیغام یا خط کا مضمون لکھتے ہیں۔</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آخر میں وہ بٹن ہے جسے دبا کر آپ ای میل اس شخص کو بھیج دیتے ہیں جسے بھیجنا چاہتے ہیں۔</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آپ کو اپنی پہلی ای میل بھیجنے کیلئے باری باری ان سب خانوں میں جا کر لکھنا ہو گا۔</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lvl="0" algn="r" rtl="1"/>
            <a:r>
              <a:rPr lang="ur-PK" sz="1200" kern="1200" dirty="0">
                <a:solidFill>
                  <a:schemeClr val="tx1"/>
                </a:solidFill>
                <a:effectLst/>
                <a:latin typeface="+mn-lt"/>
                <a:ea typeface="+mn-ea"/>
                <a:cs typeface="+mn-cs"/>
              </a:rPr>
              <a:t>اب سب لوگ مجھے ایک ای میل بھیجیں۔</a:t>
            </a:r>
            <a:endParaRPr lang="pl-PL" sz="1200" kern="1200" dirty="0">
              <a:solidFill>
                <a:schemeClr val="tx1"/>
              </a:solidFill>
              <a:effectLst/>
              <a:latin typeface="+mn-lt"/>
              <a:ea typeface="+mn-ea"/>
              <a:cs typeface="+mn-cs"/>
            </a:endParaRPr>
          </a:p>
          <a:p>
            <a:pPr algn="r"/>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ہم ای میل ایڈریس لکھنے سے آغاز کرتے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"Til"</a:t>
            </a:r>
            <a:r>
              <a:rPr lang="ur-PK" sz="1200" kern="1200" dirty="0">
                <a:solidFill>
                  <a:schemeClr val="tx1"/>
                </a:solidFill>
                <a:effectLst/>
                <a:latin typeface="+mn-lt"/>
                <a:ea typeface="+mn-ea"/>
                <a:cs typeface="+mn-cs"/>
              </a:rPr>
              <a:t> خانہ تلاش کریں اور اسے دبائیں۔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میرا ای میل ایڈریس یہ ہے: </a:t>
            </a:r>
            <a:r>
              <a:rPr lang="ar-SA" sz="1200" b="1" kern="1200" dirty="0">
                <a:solidFill>
                  <a:schemeClr val="tx1"/>
                </a:solidFill>
                <a:effectLst/>
                <a:latin typeface="+mn-lt"/>
                <a:ea typeface="+mn-ea"/>
                <a:cs typeface="+mn-cs"/>
              </a:rPr>
              <a:t>اپنا ای میل ایڈریس بتائیں یا وہ ای میل ایڈریس بتا دیں جو آپ نے اس کورس کیلئے بنایا ہے۔ بہتر ہو گا کہ آپ کورس سے پہلے پریزینٹیشن کیلئے ایک سلائیڈ بنا کر یہ ای میل ایڈریس لکھ رکھیں یا اسے بورڈ پر لکھ دیں تاکہ سب لوگ اسے دیکھ کر درست ایڈریس لکھ سکیں۔</a:t>
            </a:r>
            <a:endParaRPr lang="pl-PL" sz="1200" kern="1200" dirty="0">
              <a:solidFill>
                <a:schemeClr val="tx1"/>
              </a:solidFill>
              <a:effectLst/>
              <a:latin typeface="+mn-lt"/>
              <a:ea typeface="+mn-ea"/>
              <a:cs typeface="+mn-cs"/>
            </a:endParaRPr>
          </a:p>
          <a:p>
            <a:pPr algn="r"/>
            <a:r>
              <a:rPr lang="ar-SA"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تب تک آگے نہ بڑھیں کہ سب لوگ خانے میں آپ کا ای میل ایڈریس لکھ چکے ہوں۔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lvl="0" algn="r" rtl="1"/>
            <a:r>
              <a:rPr lang="ar-SA" sz="1200" kern="1200" dirty="0">
                <a:solidFill>
                  <a:schemeClr val="tx1"/>
                </a:solidFill>
                <a:effectLst/>
                <a:latin typeface="+mn-lt"/>
                <a:ea typeface="+mn-ea"/>
                <a:cs typeface="+mn-cs"/>
              </a:rPr>
              <a:t>اب ہم ایک عنوان لکھیں گے۔</a:t>
            </a:r>
            <a:br>
              <a:rPr lang="nb-NO" sz="1200" b="1" kern="1200" dirty="0">
                <a:solidFill>
                  <a:schemeClr val="tx1"/>
                </a:solidFill>
                <a:effectLst/>
                <a:latin typeface="+mn-lt"/>
                <a:ea typeface="+mn-ea"/>
                <a:cs typeface="+mn-cs"/>
              </a:rPr>
            </a:b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عنوا</a:t>
            </a:r>
            <a:r>
              <a:rPr lang="ur-PK" sz="1200" kern="1200" dirty="0">
                <a:solidFill>
                  <a:schemeClr val="tx1"/>
                </a:solidFill>
                <a:effectLst/>
                <a:latin typeface="+mn-lt"/>
                <a:ea typeface="+mn-ea"/>
                <a:cs typeface="+mn-cs"/>
              </a:rPr>
              <a:t>ن لکھنے کیلئے خانہ تلاش کریں اور اسے دبائیں۔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عنوان والے خانے میں کچھ لکھنا ہمیشہ اچھا ہوتا ہے۔ اس سے ای میل وصول کرنے والے کو ای میل کا مقصد سمجھنے میں آسانی ہوتی ہے اور وہ بعد میں اس ای میل کو آسانی سے تلاش بھی کر سکتا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چونکہ آپ سب ابھی تجربہ کر کے سیکھ رہے ہیں، آپ اپنی ای میل کو </a:t>
            </a:r>
            <a:r>
              <a:rPr lang="nb-NO" sz="1200" kern="1200" dirty="0">
                <a:solidFill>
                  <a:schemeClr val="tx1"/>
                </a:solidFill>
                <a:effectLst/>
                <a:latin typeface="+mn-lt"/>
                <a:ea typeface="+mn-ea"/>
                <a:cs typeface="+mn-cs"/>
              </a:rPr>
              <a:t>"prøve"</a:t>
            </a:r>
            <a:r>
              <a:rPr lang="ur-PK" sz="1200" kern="1200" dirty="0">
                <a:solidFill>
                  <a:schemeClr val="tx1"/>
                </a:solidFill>
                <a:effectLst/>
                <a:latin typeface="+mn-lt"/>
                <a:ea typeface="+mn-ea"/>
                <a:cs typeface="+mn-cs"/>
              </a:rPr>
              <a:t> کا نام دے سکتے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عنوان والے خانے میں</a:t>
            </a:r>
            <a:r>
              <a:rPr lang="nb-NO" sz="1200" kern="1200" dirty="0">
                <a:solidFill>
                  <a:schemeClr val="tx1"/>
                </a:solidFill>
                <a:effectLst/>
                <a:latin typeface="+mn-lt"/>
                <a:ea typeface="+mn-ea"/>
                <a:cs typeface="+mn-cs"/>
              </a:rPr>
              <a:t>"Prøve" </a:t>
            </a:r>
            <a:r>
              <a:rPr lang="ur-PK" sz="1200" kern="1200" dirty="0">
                <a:solidFill>
                  <a:schemeClr val="tx1"/>
                </a:solidFill>
                <a:effectLst/>
                <a:latin typeface="+mn-lt"/>
                <a:ea typeface="+mn-ea"/>
                <a:cs typeface="+mn-cs"/>
              </a:rPr>
              <a:t> لکھیں۔</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آگے بڑھنے سے پہلے دیکھ لیں کہ سب لوگوں نے خانے میں ایک عنوان لکھ لیا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lvl="0" algn="r" rtl="1"/>
            <a:r>
              <a:rPr lang="ar-SA" sz="1200" kern="1200" dirty="0">
                <a:solidFill>
                  <a:schemeClr val="tx1"/>
                </a:solidFill>
                <a:effectLst/>
                <a:latin typeface="+mn-lt"/>
                <a:ea typeface="+mn-ea"/>
                <a:cs typeface="+mn-cs"/>
              </a:rPr>
              <a:t>اب ہم ایک عنوان لکھیں گے۔</a:t>
            </a:r>
            <a:br>
              <a:rPr lang="nb-NO" sz="1200" b="1" kern="1200" dirty="0">
                <a:solidFill>
                  <a:schemeClr val="tx1"/>
                </a:solidFill>
                <a:effectLst/>
                <a:latin typeface="+mn-lt"/>
                <a:ea typeface="+mn-ea"/>
                <a:cs typeface="+mn-cs"/>
              </a:rPr>
            </a:b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عنوا</a:t>
            </a:r>
            <a:r>
              <a:rPr lang="ur-PK" sz="1200" kern="1200" dirty="0">
                <a:solidFill>
                  <a:schemeClr val="tx1"/>
                </a:solidFill>
                <a:effectLst/>
                <a:latin typeface="+mn-lt"/>
                <a:ea typeface="+mn-ea"/>
                <a:cs typeface="+mn-cs"/>
              </a:rPr>
              <a:t>ن لکھنے کیلئے خانہ تلاش کریں اور اسے دبائیں۔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عنوان والے خانے میں کچھ لکھنا ہمیشہ اچھا ہوتا ہے۔ اس سے ای میل وصول کرنے والے کو ای میل کا مقصد سمجھنے میں آسانی ہوتی ہے اور وہ بعد میں اس ای میل کو آسانی سے تلاش بھی کر سکتا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چونکہ آپ سب ابھی تجربہ کر کے سیکھ رہے ہیں، آپ اپنی ای میل کو </a:t>
            </a:r>
            <a:r>
              <a:rPr lang="nb-NO" sz="1200" kern="1200" dirty="0">
                <a:solidFill>
                  <a:schemeClr val="tx1"/>
                </a:solidFill>
                <a:effectLst/>
                <a:latin typeface="+mn-lt"/>
                <a:ea typeface="+mn-ea"/>
                <a:cs typeface="+mn-cs"/>
              </a:rPr>
              <a:t>"prøve"</a:t>
            </a:r>
            <a:r>
              <a:rPr lang="ur-PK" sz="1200" kern="1200" dirty="0">
                <a:solidFill>
                  <a:schemeClr val="tx1"/>
                </a:solidFill>
                <a:effectLst/>
                <a:latin typeface="+mn-lt"/>
                <a:ea typeface="+mn-ea"/>
                <a:cs typeface="+mn-cs"/>
              </a:rPr>
              <a:t> کا نام دے سکتے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عنوان والے خانے میں</a:t>
            </a:r>
            <a:r>
              <a:rPr lang="nb-NO" sz="1200" kern="1200" dirty="0">
                <a:solidFill>
                  <a:schemeClr val="tx1"/>
                </a:solidFill>
                <a:effectLst/>
                <a:latin typeface="+mn-lt"/>
                <a:ea typeface="+mn-ea"/>
                <a:cs typeface="+mn-cs"/>
              </a:rPr>
              <a:t>"Prøve" </a:t>
            </a:r>
            <a:r>
              <a:rPr lang="ur-PK" sz="1200" kern="1200" dirty="0">
                <a:solidFill>
                  <a:schemeClr val="tx1"/>
                </a:solidFill>
                <a:effectLst/>
                <a:latin typeface="+mn-lt"/>
                <a:ea typeface="+mn-ea"/>
                <a:cs typeface="+mn-cs"/>
              </a:rPr>
              <a:t> لکھیں۔</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آگے بڑھنے سے پہلے دیکھ لیں کہ سب لوگوں نے خانے میں ایک عنوان لکھ لیا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lvl="0" algn="r" rtl="1"/>
            <a:r>
              <a:rPr lang="ar-SA" sz="1200" kern="1200" dirty="0">
                <a:solidFill>
                  <a:schemeClr val="tx1"/>
                </a:solidFill>
                <a:effectLst/>
                <a:latin typeface="+mn-lt"/>
                <a:ea typeface="+mn-ea"/>
                <a:cs typeface="+mn-cs"/>
              </a:rPr>
              <a:t>جب </a:t>
            </a:r>
            <a:r>
              <a:rPr lang="ur-PK" sz="1200" kern="1200" dirty="0">
                <a:solidFill>
                  <a:schemeClr val="tx1"/>
                </a:solidFill>
                <a:effectLst/>
                <a:latin typeface="+mn-lt"/>
                <a:ea typeface="+mn-ea"/>
                <a:cs typeface="+mn-cs"/>
              </a:rPr>
              <a:t>آپ میرے نام اپنا پیغام لکھ لیں تو آپ کو </a:t>
            </a:r>
            <a:r>
              <a:rPr lang="nb-NO" sz="1200" kern="1200" dirty="0">
                <a:solidFill>
                  <a:schemeClr val="tx1"/>
                </a:solidFill>
                <a:effectLst/>
                <a:latin typeface="+mn-lt"/>
                <a:ea typeface="+mn-ea"/>
                <a:cs typeface="+mn-cs"/>
              </a:rPr>
              <a:t>"send" </a:t>
            </a:r>
            <a:r>
              <a:rPr lang="ur-PK" sz="1200" kern="1200" dirty="0">
                <a:solidFill>
                  <a:schemeClr val="tx1"/>
                </a:solidFill>
                <a:effectLst/>
                <a:latin typeface="+mn-lt"/>
                <a:ea typeface="+mn-ea"/>
                <a:cs typeface="+mn-cs"/>
              </a:rPr>
              <a:t>بٹن دبانا ہو گا تاکہ ای میل روانہ ہو جاۓ اور میں دیکھ سکوں کہ آپ لوگوں نے کیا لکھا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"send"</a:t>
            </a:r>
            <a:r>
              <a:rPr lang="ar-SA" sz="1200" kern="1200" dirty="0">
                <a:solidFill>
                  <a:schemeClr val="tx1"/>
                </a:solidFill>
                <a:effectLst/>
                <a:latin typeface="+mn-lt"/>
                <a:ea typeface="+mn-ea"/>
                <a:cs typeface="+mn-cs"/>
              </a:rPr>
              <a:t> بٹن سب سے نیچے بائیں طرف ہے۔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"send"</a:t>
            </a:r>
            <a:r>
              <a:rPr lang="ar-SA" sz="1200" kern="1200" dirty="0">
                <a:solidFill>
                  <a:schemeClr val="tx1"/>
                </a:solidFill>
                <a:effectLst/>
                <a:latin typeface="+mn-lt"/>
                <a:ea typeface="+mn-ea"/>
                <a:cs typeface="+mn-cs"/>
              </a:rPr>
              <a:t> بٹن دبائیں۔</a:t>
            </a:r>
            <a:endParaRPr lang="pl-PL" sz="1200" kern="1200" dirty="0">
              <a:solidFill>
                <a:schemeClr val="tx1"/>
              </a:solidFill>
              <a:effectLst/>
              <a:latin typeface="+mn-lt"/>
              <a:ea typeface="+mn-ea"/>
              <a:cs typeface="+mn-cs"/>
            </a:endParaRPr>
          </a:p>
          <a:p>
            <a:pPr algn="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سب لوگوں کے ای میل بھیج دینے تک ٹھہریں۔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endParaRPr lang="pl-PL" sz="1200" kern="1200" dirty="0">
              <a:solidFill>
                <a:schemeClr val="tx1"/>
              </a:solidFill>
              <a:effectLst/>
              <a:latin typeface="+mn-lt"/>
              <a:ea typeface="+mn-ea"/>
              <a:cs typeface="+mn-cs"/>
            </a:endParaRPr>
          </a:p>
          <a:p>
            <a:pPr lvl="0" algn="r" rtl="1"/>
            <a:r>
              <a:rPr lang="ar-SA" sz="1200" kern="1200" dirty="0">
                <a:solidFill>
                  <a:schemeClr val="tx1"/>
                </a:solidFill>
                <a:effectLst/>
                <a:latin typeface="+mn-lt"/>
                <a:ea typeface="+mn-ea"/>
                <a:cs typeface="+mn-cs"/>
              </a:rPr>
              <a:t> پتہ یہ ہے </a:t>
            </a:r>
            <a:r>
              <a:rPr lang="nb-NO" sz="1200" u="sng" kern="1200" dirty="0">
                <a:solidFill>
                  <a:schemeClr val="tx1"/>
                </a:solidFill>
                <a:effectLst/>
                <a:latin typeface="+mn-lt"/>
                <a:ea typeface="+mn-ea"/>
                <a:cs typeface="+mn-cs"/>
                <a:hlinkClick r:id="rId3"/>
              </a:rPr>
              <a:t>www.live.com</a:t>
            </a:r>
            <a:endParaRPr lang="pl-PL" sz="1200" u="sng"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سب لوگوں سے اس پتے پر جانے کو کہیں۔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p>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nb-NO" sz="1200" i="1" kern="1200" dirty="0">
                <a:solidFill>
                  <a:schemeClr val="tx1"/>
                </a:solidFill>
                <a:effectLst/>
                <a:latin typeface="+mn-lt"/>
                <a:ea typeface="+mn-ea"/>
                <a:cs typeface="+mn-cs"/>
              </a:rPr>
              <a:t> </a:t>
            </a:r>
            <a:r>
              <a:rPr lang="ur-PK" sz="1200" b="1" kern="1200" dirty="0">
                <a:solidFill>
                  <a:schemeClr val="tx1"/>
                </a:solidFill>
                <a:effectLst/>
                <a:latin typeface="+mn-lt"/>
                <a:ea typeface="+mn-ea"/>
                <a:cs typeface="+mn-cs"/>
              </a:rPr>
              <a:t>دھیان رکھیں کہ سب لوگوں کے سامنے ان کے </a:t>
            </a:r>
            <a:r>
              <a:rPr lang="nb-NO" sz="1200" b="1" kern="1200" dirty="0">
                <a:solidFill>
                  <a:schemeClr val="tx1"/>
                </a:solidFill>
                <a:effectLst/>
                <a:latin typeface="+mn-lt"/>
                <a:ea typeface="+mn-ea"/>
                <a:cs typeface="+mn-cs"/>
              </a:rPr>
              <a:t>Innboks</a:t>
            </a:r>
            <a:r>
              <a:rPr lang="ur-PK" sz="1200" b="1" kern="1200" dirty="0">
                <a:solidFill>
                  <a:schemeClr val="tx1"/>
                </a:solidFill>
                <a:effectLst/>
                <a:latin typeface="+mn-lt"/>
                <a:ea typeface="+mn-ea"/>
                <a:cs typeface="+mn-cs"/>
              </a:rPr>
              <a:t> کی ونڈو کھلی ہو۔</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تصویر میں بائیں طرف آپ ان تمام فولڈرز کی فہرست دیکھ رہے ہیں جو آپکے ای میل اکاؤنٹ کا حصہ ہیں۔ سب سے اہم </a:t>
            </a:r>
            <a:r>
              <a:rPr lang="nb-NO" sz="1200" kern="1200" dirty="0">
                <a:solidFill>
                  <a:schemeClr val="tx1"/>
                </a:solidFill>
                <a:effectLst/>
                <a:latin typeface="+mn-lt"/>
                <a:ea typeface="+mn-ea"/>
                <a:cs typeface="+mn-cs"/>
              </a:rPr>
              <a:t>Innboks</a:t>
            </a:r>
            <a:r>
              <a:rPr lang="ur-PK" sz="1200" kern="1200" dirty="0">
                <a:solidFill>
                  <a:schemeClr val="tx1"/>
                </a:solidFill>
                <a:effectLst/>
                <a:latin typeface="+mn-lt"/>
                <a:ea typeface="+mn-ea"/>
                <a:cs typeface="+mn-cs"/>
              </a:rPr>
              <a:t>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جب آپ کے </a:t>
            </a:r>
            <a:r>
              <a:rPr lang="nb-NO" sz="1200" kern="1200" dirty="0">
                <a:solidFill>
                  <a:schemeClr val="tx1"/>
                </a:solidFill>
                <a:effectLst/>
                <a:latin typeface="+mn-lt"/>
                <a:ea typeface="+mn-ea"/>
                <a:cs typeface="+mn-cs"/>
              </a:rPr>
              <a:t>Innboks</a:t>
            </a:r>
            <a:r>
              <a:rPr lang="ur-PK" sz="1200" kern="1200" dirty="0">
                <a:solidFill>
                  <a:schemeClr val="tx1"/>
                </a:solidFill>
                <a:effectLst/>
                <a:latin typeface="+mn-lt"/>
                <a:ea typeface="+mn-ea"/>
                <a:cs typeface="+mn-cs"/>
              </a:rPr>
              <a:t> میں </a:t>
            </a:r>
            <a:r>
              <a:rPr lang="ar-SA" sz="1200" kern="1200" dirty="0">
                <a:solidFill>
                  <a:schemeClr val="tx1"/>
                </a:solidFill>
                <a:effectLst/>
                <a:latin typeface="+mn-lt"/>
                <a:ea typeface="+mn-ea"/>
                <a:cs typeface="+mn-cs"/>
              </a:rPr>
              <a:t>ایسی ای میلز موجود ہوں جو آپ نے پڑھی نہ ہوں تو فہرست میں لفظ </a:t>
            </a:r>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کے بعد ایک ہندسہ موجود ہو گا۔ اگر کوئی ہندسہ نہ ہو تو اس کا مطلب ہے کہ کوئی نئی ای میل نہیں آئی جو آپکو پڑھنے کی ضرورت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تصویر کے مرکزی حصے میں آپکو آنے والی تمام ای میلز ایک فہرست کی شکل میں نظر آ رہی ہیں۔ تازہ ترین ای میلز فہرست میں سب سے اوپر ہیں۔ پرانی ای میلز نیچے ہیں۔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ہر ای میل میں ای میل بھیجنے والے کا نام یا ای میل ایڈریس اور عنوان (جو ای میل بھیجنے والے نے سبجیکٹ کے خانے میں لکھا تھا) ہے۔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جو ای میل ابھی کھولی نہیں گئی، وہ موٹے حروف میں نظر آ رہی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 ای میل کھولنے اور  پڑھنے کیلئے آپ یا تو بھیجنے والے کے نام پر یا عنوان پر ایک دفعہ دباتے ہیں۔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سب لوگوں سے انکے</a:t>
            </a:r>
            <a:r>
              <a:rPr lang="ar-SA"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Innboks</a:t>
            </a:r>
            <a:r>
              <a:rPr lang="ar-SA" sz="1200" b="1" kern="1200" dirty="0">
                <a:solidFill>
                  <a:schemeClr val="tx1"/>
                </a:solidFill>
                <a:effectLst/>
                <a:latin typeface="+mn-lt"/>
                <a:ea typeface="+mn-ea"/>
                <a:cs typeface="+mn-cs"/>
              </a:rPr>
              <a:t> میں موجود کسی ایک ای میل پر دبانے کو کہیں۔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ur-PK"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Outlook</a:t>
            </a:r>
            <a:r>
              <a:rPr lang="ur-PK" sz="1200" kern="1200" dirty="0">
                <a:solidFill>
                  <a:schemeClr val="tx1"/>
                </a:solidFill>
                <a:effectLst/>
                <a:latin typeface="+mn-lt"/>
                <a:ea typeface="+mn-ea"/>
                <a:cs typeface="+mn-cs"/>
              </a:rPr>
              <a:t> میں ای میل بالعموم ایسی دکھائی دیتی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سب سے اوپر آپ ای میل کا عنوان دیکھ رہے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پھر ای میل بھیجنے والے کا نام اور/یا ای میل ایڈریس ہے۔</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اس کے نیچے بھیجنے والے کا پیغام لکھا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واپس </a:t>
            </a:r>
            <a:r>
              <a:rPr lang="nb-NO" sz="1200" kern="1200" dirty="0">
                <a:solidFill>
                  <a:schemeClr val="tx1"/>
                </a:solidFill>
                <a:effectLst/>
                <a:latin typeface="+mn-lt"/>
                <a:ea typeface="+mn-ea"/>
                <a:cs typeface="+mn-cs"/>
              </a:rPr>
              <a:t>Innboks</a:t>
            </a:r>
            <a:r>
              <a:rPr lang="ur-PK" sz="1200" kern="1200" dirty="0">
                <a:solidFill>
                  <a:schemeClr val="tx1"/>
                </a:solidFill>
                <a:effectLst/>
                <a:latin typeface="+mn-lt"/>
                <a:ea typeface="+mn-ea"/>
                <a:cs typeface="+mn-cs"/>
              </a:rPr>
              <a:t> اور آپکو ملنے والی تمام </a:t>
            </a:r>
            <a:r>
              <a:rPr lang="ar-SA" sz="1200" kern="1200" dirty="0">
                <a:solidFill>
                  <a:schemeClr val="tx1"/>
                </a:solidFill>
                <a:effectLst/>
                <a:latin typeface="+mn-lt"/>
                <a:ea typeface="+mn-ea"/>
                <a:cs typeface="+mn-cs"/>
              </a:rPr>
              <a:t>ای میلز کی فہرست تک آنے کیلئے آپ تصویر میں بائیں طرف مینو میں لفظ </a:t>
            </a:r>
            <a:r>
              <a:rPr lang="nb-NO" sz="1200" kern="1200" dirty="0">
                <a:solidFill>
                  <a:schemeClr val="tx1"/>
                </a:solidFill>
                <a:effectLst/>
                <a:latin typeface="+mn-lt"/>
                <a:ea typeface="+mn-ea"/>
                <a:cs typeface="+mn-cs"/>
              </a:rPr>
              <a:t>"Innboks" </a:t>
            </a:r>
            <a:r>
              <a:rPr lang="ar-SA" sz="1200" kern="1200" dirty="0">
                <a:solidFill>
                  <a:schemeClr val="tx1"/>
                </a:solidFill>
                <a:effectLst/>
                <a:latin typeface="+mn-lt"/>
                <a:ea typeface="+mn-ea"/>
                <a:cs typeface="+mn-cs"/>
              </a:rPr>
              <a:t> کو دباتے ہیں۔</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آگے بڑھنے سے پہلے دیکھ لیں کہ سب لوگ واپس </a:t>
            </a:r>
            <a:r>
              <a:rPr lang="nb-NO" sz="1200" b="1" kern="1200" dirty="0">
                <a:solidFill>
                  <a:schemeClr val="tx1"/>
                </a:solidFill>
                <a:effectLst/>
                <a:latin typeface="+mn-lt"/>
                <a:ea typeface="+mn-ea"/>
                <a:cs typeface="+mn-cs"/>
              </a:rPr>
              <a:t>Innboks </a:t>
            </a:r>
            <a:r>
              <a:rPr lang="ar-SA" sz="1200" b="1" kern="1200" dirty="0">
                <a:solidFill>
                  <a:schemeClr val="tx1"/>
                </a:solidFill>
                <a:effectLst/>
                <a:latin typeface="+mn-lt"/>
                <a:ea typeface="+mn-ea"/>
                <a:cs typeface="+mn-cs"/>
              </a:rPr>
              <a:t>میں آ گئے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آپ یہ بھی دیکھ سکتے ہیں کہ جو ای میل آپ نے کھولی تھی، اب وہ موٹے حروف میں نظر نہیں آ رہی ہے۔</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اگر آپ نے درست پتہ لکھا ہے تو </a:t>
            </a:r>
            <a:r>
              <a:rPr lang="ur-PK" sz="1200" kern="1200" dirty="0">
                <a:solidFill>
                  <a:schemeClr val="tx1"/>
                </a:solidFill>
                <a:effectLst/>
                <a:latin typeface="+mn-lt"/>
                <a:ea typeface="+mn-ea"/>
                <a:cs typeface="+mn-cs"/>
              </a:rPr>
              <a:t>یہ </a:t>
            </a:r>
            <a:r>
              <a:rPr lang="ar-SA" sz="1200" kern="1200" dirty="0">
                <a:solidFill>
                  <a:schemeClr val="tx1"/>
                </a:solidFill>
                <a:effectLst/>
                <a:latin typeface="+mn-lt"/>
                <a:ea typeface="+mn-ea"/>
                <a:cs typeface="+mn-cs"/>
              </a:rPr>
              <a:t>تصویر آپکی سکرین پر آ جانی چاہیئے۔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آگے بڑھنے سے پہلے دیکھ لیں کہ سب لوگ سائن ان پیج پر آ گئے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آئندہ جب آپکو اپنا ای میل ایڈریس استعمال کرنا ہو گا تو آپکو یہی صفحہ ملے گا لیکن چونکہ ابھی ہمارا کوئی ای میل ایڈریس نہیں ہے، ہمیں پہلے اکاؤنٹ بنانا ہے اور اس سروس کے ساتھ خود کو رجسٹر کرنا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b="1" dirty="0"/>
              <a:t>کورس کے سب شرکاء کو ایک ای میل بھیجیں۔</a:t>
            </a:r>
            <a:endParaRPr lang="nb-NO" b="1"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کسی ای میل کا جواب دینے کیلئے آپ </a:t>
            </a:r>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میں اس ای میل کو چنیں۔</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آپ سب کو میری طرف سے ایک ای میل آئی ہو گی جو آپ کی پہلی ای میل پر میرا جواب ہے۔ شاید کچھ لوگوں نے پہلے ہی یہ ای میل دیکھ لی ہے۔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اپنے </a:t>
            </a:r>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میں</a:t>
            </a:r>
            <a:r>
              <a:rPr lang="ur-PK" sz="1200" kern="1200" dirty="0">
                <a:solidFill>
                  <a:schemeClr val="tx1"/>
                </a:solidFill>
                <a:effectLst/>
                <a:latin typeface="+mn-lt"/>
                <a:ea typeface="+mn-ea"/>
                <a:cs typeface="+mn-cs"/>
              </a:rPr>
              <a:t> میری ای میل تلاش کریں اور اسے دبائیں۔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مجھے جواب دینے کیلئے </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Outlook </a:t>
            </a:r>
            <a:r>
              <a:rPr lang="ur-PK" sz="1200" kern="1200" dirty="0">
                <a:solidFill>
                  <a:schemeClr val="tx1"/>
                </a:solidFill>
                <a:effectLst/>
                <a:latin typeface="+mn-lt"/>
                <a:ea typeface="+mn-ea"/>
                <a:cs typeface="+mn-cs"/>
              </a:rPr>
              <a:t>استعمال کرنے والوں کو ونڈو میں سب سے اوپر نیلے خانے میں </a:t>
            </a:r>
            <a:r>
              <a:rPr lang="nb-NO" baseline="0" dirty="0"/>
              <a:t>"Svar"</a:t>
            </a:r>
            <a:r>
              <a:rPr lang="ur-PK" sz="1200" kern="1200" dirty="0">
                <a:solidFill>
                  <a:schemeClr val="tx1"/>
                </a:solidFill>
                <a:effectLst/>
                <a:latin typeface="+mn-lt"/>
                <a:ea typeface="+mn-ea"/>
                <a:cs typeface="+mn-cs"/>
              </a:rPr>
              <a:t> ("جواب دیں") بٹن تلاش کرنا ہو گا۔</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ای میل کا جواب کافی حد تک ایک نئی ای میل کی طرح ہی لگتا ہے لیکن یہاں خانے </a:t>
            </a:r>
            <a:r>
              <a:rPr lang="nb-NO" sz="1200" kern="1200" dirty="0">
                <a:solidFill>
                  <a:schemeClr val="tx1"/>
                </a:solidFill>
                <a:effectLst/>
                <a:latin typeface="+mn-lt"/>
                <a:ea typeface="+mn-ea"/>
                <a:cs typeface="+mn-cs"/>
              </a:rPr>
              <a:t>"Til"</a:t>
            </a:r>
            <a:r>
              <a:rPr lang="ar-SA" sz="1200" kern="1200" dirty="0">
                <a:solidFill>
                  <a:schemeClr val="tx1"/>
                </a:solidFill>
                <a:effectLst/>
                <a:latin typeface="+mn-lt"/>
                <a:ea typeface="+mn-ea"/>
                <a:cs typeface="+mn-cs"/>
              </a:rPr>
              <a:t> اور </a:t>
            </a:r>
            <a:r>
              <a:rPr lang="nb-NO" sz="1200" kern="1200" dirty="0">
                <a:solidFill>
                  <a:schemeClr val="tx1"/>
                </a:solidFill>
                <a:effectLst/>
                <a:latin typeface="+mn-lt"/>
                <a:ea typeface="+mn-ea"/>
                <a:cs typeface="+mn-cs"/>
              </a:rPr>
              <a:t>"Emne"</a:t>
            </a:r>
            <a:r>
              <a:rPr lang="ar-SA" sz="1200" kern="1200" dirty="0">
                <a:solidFill>
                  <a:schemeClr val="tx1"/>
                </a:solidFill>
                <a:effectLst/>
                <a:latin typeface="+mn-lt"/>
                <a:ea typeface="+mn-ea"/>
                <a:cs typeface="+mn-cs"/>
              </a:rPr>
              <a:t> پہلے ہی مکمل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اس کے علاوہ آپ جس ای میل کا جواب دے رہے ہیں، وہ بھی آپکے لکھنے کیلئے مہیا خانے کے اوپر یا نیچے لکھی نظر آ رہی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آپ کو بس اتنا کرنا ہے کہ اپنا جواب لکھ دیں۔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Outlook</a:t>
            </a:r>
            <a:r>
              <a:rPr lang="ar-SA" sz="1200" kern="1200" dirty="0">
                <a:solidFill>
                  <a:schemeClr val="tx1"/>
                </a:solidFill>
                <a:effectLst/>
                <a:latin typeface="+mn-lt"/>
                <a:ea typeface="+mn-ea"/>
                <a:cs typeface="+mn-cs"/>
              </a:rPr>
              <a:t>میں بالعموم ایسا نظر آتا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یہ ای میل بھیجنے والے کی تحریر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اور یہاں آپ اپنا جواب لکھتے ہیں۔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جب آپ اپنا جواب لکھ چکیں تو </a:t>
            </a:r>
            <a:r>
              <a:rPr lang="nb-NO" sz="1200" kern="1200" dirty="0">
                <a:solidFill>
                  <a:schemeClr val="tx1"/>
                </a:solidFill>
                <a:effectLst/>
                <a:latin typeface="+mn-lt"/>
                <a:ea typeface="+mn-ea"/>
                <a:cs typeface="+mn-cs"/>
              </a:rPr>
              <a:t>"Send"</a:t>
            </a:r>
            <a:r>
              <a:rPr lang="ar-SA" sz="1200" kern="1200" dirty="0">
                <a:solidFill>
                  <a:schemeClr val="tx1"/>
                </a:solidFill>
                <a:effectLst/>
                <a:latin typeface="+mn-lt"/>
                <a:ea typeface="+mn-ea"/>
                <a:cs typeface="+mn-cs"/>
              </a:rPr>
              <a:t> بٹن کو دبائیں۔ </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خود کو رجسٹر کرنے اور اکاؤنٹ بنانے کیلئے لنک پر کلک کریں۔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AE" dirty="0"/>
              <a:t>ختم شد</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273667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یہ وہ فارم ہے جو یوزر اکاؤنٹ اور ای میل ایڈریس حاصل کرنے کیلئے ہمیں بھرنا ہے۔</a:t>
            </a:r>
            <a:endParaRPr lang="pl-PL" sz="1200" kern="1200" dirty="0">
              <a:solidFill>
                <a:schemeClr val="tx1"/>
              </a:solidFill>
              <a:effectLst/>
              <a:latin typeface="+mn-lt"/>
              <a:ea typeface="+mn-ea"/>
              <a:cs typeface="+mn-cs"/>
            </a:endParaRPr>
          </a:p>
          <a:p>
            <a:pPr algn="r"/>
            <a:r>
              <a:rPr lang="ur-PK" sz="1200" kern="1200" dirty="0">
                <a:solidFill>
                  <a:schemeClr val="tx1"/>
                </a:solidFill>
                <a:effectLst/>
                <a:latin typeface="+mn-lt"/>
                <a:ea typeface="+mn-ea"/>
                <a:cs typeface="+mn-cs"/>
              </a:rPr>
              <a:t>ہم مرحلہ وار اس فارم کو پڑھیں گے اور مکمل کریں گے</a:t>
            </a:r>
            <a:r>
              <a:rPr lang="ar-SA"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اگلے خانے میں ہمیں ایک یوزر نیم بنانا ہے۔ یوزرنیم وہ نام ہے جو آپکے ای میل ایڈریس کو دوسرے تمام ای میل ایڈریسز سے ممتاز کرتا ہے۔ آپ کوئی بھی یوزر نیم رکھ سکتے ہیں لیکن کوئی ایسا یوزر نیم رکھنا اچھا ہو گا جو آپکے عام نام سے کچھ ملتا جلتا ہو۔ اس طرح خود آپ کیلئے بھی اور دوسروں کیلئے بھی آپکا</a:t>
            </a:r>
            <a:r>
              <a:rPr lang="ur-PK" sz="1200" kern="1200" dirty="0">
                <a:solidFill>
                  <a:schemeClr val="tx1"/>
                </a:solidFill>
                <a:effectLst/>
                <a:latin typeface="+mn-lt"/>
                <a:ea typeface="+mn-ea"/>
                <a:cs typeface="+mn-cs"/>
              </a:rPr>
              <a:t> یوزر نیم اور</a:t>
            </a:r>
            <a:r>
              <a:rPr lang="ar-SA" sz="1200" kern="1200" dirty="0">
                <a:solidFill>
                  <a:schemeClr val="tx1"/>
                </a:solidFill>
                <a:effectLst/>
                <a:latin typeface="+mn-lt"/>
                <a:ea typeface="+mn-ea"/>
                <a:cs typeface="+mn-cs"/>
              </a:rPr>
              <a:t> ای میل ایڈریس یاد رکھنا آسان ہو جاتا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آپکے یوزر نیم میں سپیس یا نارویجن حروف </a:t>
            </a:r>
            <a:r>
              <a:rPr lang="nb-NO" sz="1200" kern="1200" dirty="0">
                <a:solidFill>
                  <a:schemeClr val="tx1"/>
                </a:solidFill>
                <a:effectLst/>
                <a:latin typeface="+mn-lt"/>
                <a:ea typeface="+mn-ea"/>
                <a:cs typeface="+mn-cs"/>
              </a:rPr>
              <a:t>"æ"</a:t>
            </a:r>
            <a:r>
              <a:rPr lang="ar-SA"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"ø"</a:t>
            </a:r>
            <a:r>
              <a:rPr lang="ar-SA" sz="1200" kern="1200" dirty="0">
                <a:solidFill>
                  <a:schemeClr val="tx1"/>
                </a:solidFill>
                <a:effectLst/>
                <a:latin typeface="+mn-lt"/>
                <a:ea typeface="+mn-ea"/>
                <a:cs typeface="+mn-cs"/>
              </a:rPr>
              <a:t> اور </a:t>
            </a:r>
            <a:r>
              <a:rPr lang="nb-NO" sz="1200" kern="1200" dirty="0">
                <a:solidFill>
                  <a:schemeClr val="tx1"/>
                </a:solidFill>
                <a:effectLst/>
                <a:latin typeface="+mn-lt"/>
                <a:ea typeface="+mn-ea"/>
                <a:cs typeface="+mn-cs"/>
              </a:rPr>
              <a:t>"å"</a:t>
            </a:r>
            <a:r>
              <a:rPr lang="ar-SA" sz="1200" kern="1200" dirty="0">
                <a:solidFill>
                  <a:schemeClr val="tx1"/>
                </a:solidFill>
                <a:effectLst/>
                <a:latin typeface="+mn-lt"/>
                <a:ea typeface="+mn-ea"/>
                <a:cs typeface="+mn-cs"/>
              </a:rPr>
              <a:t> نہیں ہو سکتے۔ اگر آپ ایسا یوزر نیم چاہتے ہیں جس میں آپکا فرسٹ نیم اور سرنیم ہو تو ایسے حروف کو مثال کے طور پر</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aa</a:t>
            </a:r>
            <a:r>
              <a:rPr lang="nb-NO"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یا </a:t>
            </a:r>
            <a:r>
              <a:rPr lang="nb-NO" sz="1200" kern="1200" dirty="0">
                <a:solidFill>
                  <a:schemeClr val="tx1"/>
                </a:solidFill>
                <a:effectLst/>
                <a:latin typeface="+mn-lt"/>
                <a:ea typeface="+mn-ea"/>
                <a:cs typeface="+mn-cs"/>
              </a:rPr>
              <a:t>"o"</a:t>
            </a:r>
            <a:r>
              <a:rPr lang="ar-SA" sz="1200" kern="1200" dirty="0">
                <a:solidFill>
                  <a:schemeClr val="tx1"/>
                </a:solidFill>
                <a:effectLst/>
                <a:latin typeface="+mn-lt"/>
                <a:ea typeface="+mn-ea"/>
                <a:cs typeface="+mn-cs"/>
              </a:rPr>
              <a:t>سے بدل دیں اور فرسٹ نیم اور سرنیم کے درمیان سپیس کی بجاۓ لوگ عام طور پر ایک نقطہ ڈال دیتے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gif"/></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BRUKE E-POST</a:t>
            </a:r>
          </a:p>
        </p:txBody>
      </p:sp>
      <p:sp>
        <p:nvSpPr>
          <p:cNvPr id="7" name="Undertittel 6"/>
          <p:cNvSpPr>
            <a:spLocks noGrp="1"/>
          </p:cNvSpPr>
          <p:nvPr>
            <p:ph type="subTitle" idx="1"/>
          </p:nvPr>
        </p:nvSpPr>
        <p:spPr/>
        <p:txBody>
          <a:bodyPr>
            <a:noAutofit/>
          </a:bodyPr>
          <a:lstStyle/>
          <a:p>
            <a:pPr marL="0" indent="0">
              <a:buNone/>
            </a:pPr>
            <a:r>
              <a:rPr lang="nb-NO" b="1" dirty="0">
                <a:solidFill>
                  <a:schemeClr val="tx1"/>
                </a:solidFill>
              </a:rPr>
              <a:t>Læringsmål:</a:t>
            </a:r>
          </a:p>
          <a:p>
            <a:pPr>
              <a:buFontTx/>
              <a:buChar char="-"/>
            </a:pPr>
            <a:r>
              <a:rPr lang="nb-NO" dirty="0"/>
              <a:t>Å kunne logge av og på en </a:t>
            </a:r>
            <a:r>
              <a:rPr lang="nb-NO" dirty="0" err="1"/>
              <a:t>e-postkonto</a:t>
            </a:r>
            <a:endParaRPr lang="nb-NO" dirty="0"/>
          </a:p>
          <a:p>
            <a:pPr>
              <a:buFontTx/>
              <a:buChar char="-"/>
            </a:pPr>
            <a:r>
              <a:rPr lang="nb-NO" dirty="0"/>
              <a:t>Å kunne sende, motta og svare på e-post</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464E351-E4BE-48A9-9212-5A33B4125947}"/>
              </a:ext>
            </a:extLst>
          </p:cNvPr>
          <p:cNvPicPr>
            <a:picLocks noChangeAspect="1"/>
          </p:cNvPicPr>
          <p:nvPr/>
        </p:nvPicPr>
        <p:blipFill>
          <a:blip r:embed="rId3"/>
          <a:stretch>
            <a:fillRect/>
          </a:stretch>
        </p:blipFill>
        <p:spPr>
          <a:xfrm>
            <a:off x="2638425" y="1033462"/>
            <a:ext cx="6915150" cy="479107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4228776" y="2658518"/>
            <a:ext cx="1169489" cy="6664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8448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a:extLst>
              <a:ext uri="{FF2B5EF4-FFF2-40B4-BE49-F238E27FC236}">
                <a16:creationId xmlns:a16="http://schemas.microsoft.com/office/drawing/2014/main" id="{38BBEFE3-60CB-402F-9C75-DF3E87A03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1062037"/>
            <a:ext cx="6010275" cy="4733925"/>
          </a:xfrm>
          <a:prstGeom prst="rect">
            <a:avLst/>
          </a:prstGeom>
        </p:spPr>
      </p:pic>
    </p:spTree>
    <p:extLst>
      <p:ext uri="{BB962C8B-B14F-4D97-AF65-F5344CB8AC3E}">
        <p14:creationId xmlns:p14="http://schemas.microsoft.com/office/powerpoint/2010/main" val="81635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4086528" y="2551004"/>
            <a:ext cx="3998511" cy="2123658"/>
          </a:xfrm>
          <a:prstGeom prst="rect">
            <a:avLst/>
          </a:prstGeom>
          <a:noFill/>
        </p:spPr>
        <p:txBody>
          <a:bodyPr wrap="square" rtlCol="0">
            <a:spAutoFit/>
          </a:bodyPr>
          <a:lstStyle/>
          <a:p>
            <a:r>
              <a:rPr lang="nb-NO" sz="3200">
                <a:solidFill>
                  <a:srgbClr val="000000"/>
                </a:solidFill>
              </a:rPr>
              <a:t>navn.i.etternavn</a:t>
            </a:r>
          </a:p>
          <a:p>
            <a:endParaRPr lang="nb-NO" sz="3200">
              <a:solidFill>
                <a:srgbClr val="000000"/>
              </a:solidFill>
            </a:endParaRPr>
          </a:p>
          <a:p>
            <a:r>
              <a:rPr lang="nb-NO" sz="3200">
                <a:solidFill>
                  <a:srgbClr val="000000"/>
                </a:solidFill>
              </a:rPr>
              <a:t>navn.etternavn123</a:t>
            </a:r>
          </a:p>
          <a:p>
            <a:pPr algn="ctr"/>
            <a:endParaRPr lang="nb-NO" sz="360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skjermbilde&#10;&#10;Automatisk generert beskrivelse">
            <a:extLst>
              <a:ext uri="{FF2B5EF4-FFF2-40B4-BE49-F238E27FC236}">
                <a16:creationId xmlns:a16="http://schemas.microsoft.com/office/drawing/2014/main" id="{E62A8A75-C639-40B1-BF7B-0D11EA283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098" y="1211855"/>
            <a:ext cx="6345715" cy="4946574"/>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p:cNvPicPr>
            <a:picLocks noChangeAspect="1"/>
          </p:cNvPicPr>
          <p:nvPr/>
        </p:nvPicPr>
        <p:blipFill>
          <a:blip r:embed="rId4"/>
          <a:stretch>
            <a:fillRect/>
          </a:stretch>
        </p:blipFill>
        <p:spPr>
          <a:xfrm>
            <a:off x="5259641" y="750389"/>
            <a:ext cx="1508112" cy="458991"/>
          </a:xfrm>
          <a:prstGeom prst="rect">
            <a:avLst/>
          </a:prstGeom>
        </p:spPr>
      </p:pic>
      <p:sp>
        <p:nvSpPr>
          <p:cNvPr id="9" name="Ellipse 8"/>
          <p:cNvSpPr/>
          <p:nvPr/>
        </p:nvSpPr>
        <p:spPr>
          <a:xfrm>
            <a:off x="3852645" y="2985571"/>
            <a:ext cx="1902755" cy="57154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76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a:p>
            <a:pPr algn="ctr"/>
            <a:endParaRPr lang="nb-NO" sz="3600">
              <a:solidFill>
                <a:srgbClr val="000000"/>
              </a:solidFill>
            </a:endParaRPr>
          </a:p>
        </p:txBody>
      </p:sp>
    </p:spTree>
    <p:extLst>
      <p:ext uri="{BB962C8B-B14F-4D97-AF65-F5344CB8AC3E}">
        <p14:creationId xmlns:p14="http://schemas.microsoft.com/office/powerpoint/2010/main" val="309638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E807A7A-7F5F-4CF7-B091-37482D31F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89" y="958467"/>
            <a:ext cx="7381473" cy="531374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516913" y="3978657"/>
            <a:ext cx="2927954" cy="52814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4621" y="4247834"/>
            <a:ext cx="429841" cy="640961"/>
          </a:xfrm>
          <a:prstGeom prst="rect">
            <a:avLst/>
          </a:prstGeom>
        </p:spPr>
      </p:pic>
    </p:spTree>
    <p:extLst>
      <p:ext uri="{BB962C8B-B14F-4D97-AF65-F5344CB8AC3E}">
        <p14:creationId xmlns:p14="http://schemas.microsoft.com/office/powerpoint/2010/main" val="414330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2E5D065-21FA-4A86-A36C-DFE6BD62D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89" y="958467"/>
            <a:ext cx="7381473" cy="531374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5785482" y="3966072"/>
            <a:ext cx="2014459" cy="50300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518" y="4469079"/>
            <a:ext cx="429841" cy="640961"/>
          </a:xfrm>
          <a:prstGeom prst="rect">
            <a:avLst/>
          </a:prstGeom>
        </p:spPr>
      </p:pic>
    </p:spTree>
    <p:extLst>
      <p:ext uri="{BB962C8B-B14F-4D97-AF65-F5344CB8AC3E}">
        <p14:creationId xmlns:p14="http://schemas.microsoft.com/office/powerpoint/2010/main" val="407108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4960D7D-3ECB-4B8C-AFA5-4ADEFA7B6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415" y="1183951"/>
            <a:ext cx="5972175" cy="5619750"/>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1" name="Ellipse 10"/>
          <p:cNvSpPr/>
          <p:nvPr/>
        </p:nvSpPr>
        <p:spPr>
          <a:xfrm>
            <a:off x="3910492" y="3429000"/>
            <a:ext cx="1862347" cy="9336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a:cxnSpLocks/>
            <a:stCxn id="11" idx="4"/>
          </p:cNvCxnSpPr>
          <p:nvPr/>
        </p:nvCxnSpPr>
        <p:spPr>
          <a:xfrm>
            <a:off x="4841666" y="4362680"/>
            <a:ext cx="66149" cy="478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AE07D5D6-2413-4ECD-A1CB-755B05D9679C}"/>
              </a:ext>
            </a:extLst>
          </p:cNvPr>
          <p:cNvSpPr txBox="1"/>
          <p:nvPr/>
        </p:nvSpPr>
        <p:spPr>
          <a:xfrm>
            <a:off x="4027785" y="4656589"/>
            <a:ext cx="1153521" cy="369332"/>
          </a:xfrm>
          <a:prstGeom prst="rect">
            <a:avLst/>
          </a:prstGeom>
          <a:noFill/>
        </p:spPr>
        <p:txBody>
          <a:bodyPr wrap="none" rtlCol="0">
            <a:spAutoFit/>
          </a:bodyPr>
          <a:lstStyle/>
          <a:p>
            <a:r>
              <a:rPr lang="nb-NO" dirty="0"/>
              <a:t>mssppjsy6</a:t>
            </a:r>
          </a:p>
        </p:txBody>
      </p:sp>
    </p:spTree>
    <p:extLst>
      <p:ext uri="{BB962C8B-B14F-4D97-AF65-F5344CB8AC3E}">
        <p14:creationId xmlns:p14="http://schemas.microsoft.com/office/powerpoint/2010/main" val="36268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EC2DEA0-F16E-4CB1-ADA0-7BC78FAE0875}"/>
              </a:ext>
            </a:extLst>
          </p:cNvPr>
          <p:cNvPicPr>
            <a:picLocks noChangeAspect="1"/>
          </p:cNvPicPr>
          <p:nvPr/>
        </p:nvPicPr>
        <p:blipFill>
          <a:blip r:embed="rId3"/>
          <a:stretch>
            <a:fillRect/>
          </a:stretch>
        </p:blipFill>
        <p:spPr>
          <a:xfrm>
            <a:off x="1279237" y="1145754"/>
            <a:ext cx="9633525" cy="4777748"/>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4429106" y="2648153"/>
            <a:ext cx="5821731" cy="1077218"/>
          </a:xfrm>
          <a:prstGeom prst="rect">
            <a:avLst/>
          </a:prstGeom>
          <a:noFill/>
        </p:spPr>
        <p:txBody>
          <a:bodyPr wrap="square" rtlCol="0">
            <a:spAutoFit/>
          </a:bodyPr>
          <a:lstStyle/>
          <a:p>
            <a:pPr algn="ctr"/>
            <a:r>
              <a:rPr lang="nb-NO" sz="3200" dirty="0">
                <a:solidFill>
                  <a:srgbClr val="000000"/>
                </a:solidFill>
              </a:rPr>
              <a:t>Gratulerer med brukerkonto og </a:t>
            </a:r>
            <a:br>
              <a:rPr lang="nb-NO" sz="3200" dirty="0">
                <a:solidFill>
                  <a:srgbClr val="000000"/>
                </a:solidFill>
              </a:rPr>
            </a:br>
            <a:r>
              <a:rPr lang="nb-NO" sz="3200" dirty="0">
                <a:solidFill>
                  <a:srgbClr val="000000"/>
                </a:solidFill>
              </a:rPr>
              <a:t>e-postadresse!</a:t>
            </a:r>
          </a:p>
        </p:txBody>
      </p:sp>
    </p:spTree>
    <p:extLst>
      <p:ext uri="{BB962C8B-B14F-4D97-AF65-F5344CB8AC3E}">
        <p14:creationId xmlns:p14="http://schemas.microsoft.com/office/powerpoint/2010/main" val="158032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115969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2348485"/>
            <a:ext cx="7736949" cy="481694"/>
          </a:xfrm>
        </p:spPr>
        <p:txBody>
          <a:bodyPr/>
          <a:lstStyle/>
          <a:p>
            <a:r>
              <a:rPr lang="nb-NO" dirty="0">
                <a:solidFill>
                  <a:srgbClr val="000000"/>
                </a:solidFill>
                <a:latin typeface="+mj-lt"/>
                <a:cs typeface="Calibri"/>
              </a:rPr>
              <a:t>Opprette en e-postadresse</a:t>
            </a: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248935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753691" y="2890524"/>
            <a:ext cx="6475575" cy="1200329"/>
          </a:xfrm>
          <a:prstGeom prst="rect">
            <a:avLst/>
          </a:prstGeom>
          <a:noFill/>
        </p:spPr>
        <p:txBody>
          <a:bodyPr wrap="square" rtlCol="0">
            <a:spAutoFit/>
          </a:bodyPr>
          <a:lstStyle/>
          <a:p>
            <a:pPr algn="ctr"/>
            <a:r>
              <a:rPr lang="nb-NO" sz="3600">
                <a:solidFill>
                  <a:srgbClr val="000000"/>
                </a:solidFill>
              </a:rPr>
              <a:t>brukernavn@live.com</a:t>
            </a:r>
          </a:p>
          <a:p>
            <a:pPr algn="ctr"/>
            <a:endParaRPr lang="nb-NO" sz="360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r>
              <a:rPr lang="nb-NO" dirty="0">
                <a:solidFill>
                  <a:srgbClr val="000000"/>
                </a:solidFill>
              </a:rPr>
              <a:t>Logge av og på</a:t>
            </a:r>
          </a:p>
        </p:txBody>
      </p:sp>
    </p:spTree>
    <p:extLst>
      <p:ext uri="{BB962C8B-B14F-4D97-AF65-F5344CB8AC3E}">
        <p14:creationId xmlns:p14="http://schemas.microsoft.com/office/powerpoint/2010/main" val="1251633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544E81D-B09D-42AA-BD22-A9084017BF8A}"/>
              </a:ext>
            </a:extLst>
          </p:cNvPr>
          <p:cNvPicPr>
            <a:picLocks noChangeAspect="1"/>
          </p:cNvPicPr>
          <p:nvPr/>
        </p:nvPicPr>
        <p:blipFill>
          <a:blip r:embed="rId3"/>
          <a:stretch>
            <a:fillRect/>
          </a:stretch>
        </p:blipFill>
        <p:spPr>
          <a:xfrm>
            <a:off x="471889" y="913023"/>
            <a:ext cx="10890918" cy="5031954"/>
          </a:xfrm>
          <a:prstGeom prst="rect">
            <a:avLst/>
          </a:prstGeom>
        </p:spPr>
      </p:pic>
      <p:sp>
        <p:nvSpPr>
          <p:cNvPr id="2" name="Tittel 1"/>
          <p:cNvSpPr>
            <a:spLocks noGrp="1"/>
          </p:cNvSpPr>
          <p:nvPr>
            <p:ph type="title"/>
          </p:nvPr>
        </p:nvSpPr>
        <p:spPr/>
        <p:txBody>
          <a:bodyPr/>
          <a:lstStyle/>
          <a:p>
            <a:r>
              <a:rPr lang="nb-NO" sz="2400"/>
              <a:t>Logge av og på</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9994945" y="1090028"/>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7566" y="1492879"/>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skjermbilde&#10;&#10;Automatisk generert beskrivelse">
            <a:extLst>
              <a:ext uri="{FF2B5EF4-FFF2-40B4-BE49-F238E27FC236}">
                <a16:creationId xmlns:a16="http://schemas.microsoft.com/office/drawing/2014/main" id="{A652CD00-7149-416B-BFA9-E92A189BC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30" y="988645"/>
            <a:ext cx="11630139" cy="5215514"/>
          </a:xfrm>
          <a:prstGeom prst="rect">
            <a:avLst/>
          </a:prstGeom>
        </p:spPr>
      </p:pic>
      <p:sp>
        <p:nvSpPr>
          <p:cNvPr id="2" name="Tittel 1"/>
          <p:cNvSpPr>
            <a:spLocks noGrp="1"/>
          </p:cNvSpPr>
          <p:nvPr>
            <p:ph type="title"/>
          </p:nvPr>
        </p:nvSpPr>
        <p:spPr/>
        <p:txBody>
          <a:bodyPr/>
          <a:lstStyle/>
          <a:p>
            <a:r>
              <a:rPr lang="nb-NO" sz="2400"/>
              <a:t>Logge av og på</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157417" y="2674657"/>
            <a:ext cx="1307688" cy="414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484" y="2982509"/>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www.live.com</a:t>
            </a:r>
          </a:p>
        </p:txBody>
      </p:sp>
      <p:pic>
        <p:nvPicPr>
          <p:cNvPr id="8" name="Bilde 7"/>
          <p:cNvPicPr>
            <a:picLocks noChangeAspect="1"/>
          </p:cNvPicPr>
          <p:nvPr/>
        </p:nvPicPr>
        <p:blipFill>
          <a:blip r:embed="rId3"/>
          <a:stretch>
            <a:fillRect/>
          </a:stretch>
        </p:blipFill>
        <p:spPr>
          <a:xfrm>
            <a:off x="4592926" y="2730220"/>
            <a:ext cx="2953676" cy="961662"/>
          </a:xfrm>
          <a:prstGeom prst="rect">
            <a:avLst/>
          </a:prstGeom>
        </p:spPr>
      </p:pic>
    </p:spTree>
    <p:extLst>
      <p:ext uri="{BB962C8B-B14F-4D97-AF65-F5344CB8AC3E}">
        <p14:creationId xmlns:p14="http://schemas.microsoft.com/office/powerpoint/2010/main" val="320205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3B5BDA5-28B7-4C5A-B4FC-91CA5F5445F0}"/>
              </a:ext>
            </a:extLst>
          </p:cNvPr>
          <p:cNvSpPr>
            <a:spLocks noGrp="1"/>
          </p:cNvSpPr>
          <p:nvPr>
            <p:ph type="title"/>
          </p:nvPr>
        </p:nvSpPr>
        <p:spPr/>
        <p:txBody>
          <a:bodyPr/>
          <a:lstStyle/>
          <a:p>
            <a:endParaRPr lang="nb-NO"/>
          </a:p>
        </p:txBody>
      </p:sp>
      <p:sp>
        <p:nvSpPr>
          <p:cNvPr id="21" name="Tittel 1">
            <a:extLst>
              <a:ext uri="{FF2B5EF4-FFF2-40B4-BE49-F238E27FC236}">
                <a16:creationId xmlns:a16="http://schemas.microsoft.com/office/drawing/2014/main" id="{D858222A-532E-4ED4-9E29-85F34B650E7D}"/>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dirty="0"/>
              <a:t>Logge av og på</a:t>
            </a:r>
          </a:p>
        </p:txBody>
      </p:sp>
      <p:sp>
        <p:nvSpPr>
          <p:cNvPr id="22" name="Tittel 1">
            <a:extLst>
              <a:ext uri="{FF2B5EF4-FFF2-40B4-BE49-F238E27FC236}">
                <a16:creationId xmlns:a16="http://schemas.microsoft.com/office/drawing/2014/main" id="{5F5C5B02-1ADD-458C-AEAD-ABEE4FDCB16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23" name="Bilde 22" descr="Et bilde som inneholder skjermbilde&#10;&#10;Automatisk generert beskrivelse">
            <a:extLst>
              <a:ext uri="{FF2B5EF4-FFF2-40B4-BE49-F238E27FC236}">
                <a16:creationId xmlns:a16="http://schemas.microsoft.com/office/drawing/2014/main" id="{2771EE5F-CE70-479A-BD8F-50A48AA9A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11" y="645177"/>
            <a:ext cx="3395239" cy="2716191"/>
          </a:xfrm>
          <a:prstGeom prst="rect">
            <a:avLst/>
          </a:prstGeom>
        </p:spPr>
      </p:pic>
      <p:sp>
        <p:nvSpPr>
          <p:cNvPr id="24" name="TekstSylinder 23">
            <a:extLst>
              <a:ext uri="{FF2B5EF4-FFF2-40B4-BE49-F238E27FC236}">
                <a16:creationId xmlns:a16="http://schemas.microsoft.com/office/drawing/2014/main" id="{F4C2EF7F-356C-4D3F-AD94-E1E0724A18A8}"/>
              </a:ext>
            </a:extLst>
          </p:cNvPr>
          <p:cNvSpPr txBox="1"/>
          <p:nvPr/>
        </p:nvSpPr>
        <p:spPr>
          <a:xfrm>
            <a:off x="251276" y="1109721"/>
            <a:ext cx="1785498" cy="369332"/>
          </a:xfrm>
          <a:prstGeom prst="rect">
            <a:avLst/>
          </a:prstGeom>
          <a:noFill/>
        </p:spPr>
        <p:txBody>
          <a:bodyPr wrap="square" rtlCol="0">
            <a:spAutoFit/>
          </a:bodyPr>
          <a:lstStyle/>
          <a:p>
            <a:r>
              <a:rPr lang="nb-NO" dirty="0">
                <a:solidFill>
                  <a:srgbClr val="000000"/>
                </a:solidFill>
              </a:rPr>
              <a:t>E-postadressen</a:t>
            </a:r>
          </a:p>
        </p:txBody>
      </p:sp>
      <p:cxnSp>
        <p:nvCxnSpPr>
          <p:cNvPr id="25" name="Rett pil 9">
            <a:extLst>
              <a:ext uri="{FF2B5EF4-FFF2-40B4-BE49-F238E27FC236}">
                <a16:creationId xmlns:a16="http://schemas.microsoft.com/office/drawing/2014/main" id="{28D0214A-07F6-4771-B8FA-ECE34E399968}"/>
              </a:ext>
            </a:extLst>
          </p:cNvPr>
          <p:cNvCxnSpPr/>
          <p:nvPr/>
        </p:nvCxnSpPr>
        <p:spPr>
          <a:xfrm flipV="1">
            <a:off x="368545" y="1693347"/>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6" name="Bilde 25">
            <a:extLst>
              <a:ext uri="{FF2B5EF4-FFF2-40B4-BE49-F238E27FC236}">
                <a16:creationId xmlns:a16="http://schemas.microsoft.com/office/drawing/2014/main" id="{C580C972-D428-4352-80F5-3CB08C363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244" y="2897436"/>
            <a:ext cx="3915273" cy="3266623"/>
          </a:xfrm>
          <a:prstGeom prst="rect">
            <a:avLst/>
          </a:prstGeom>
        </p:spPr>
      </p:pic>
      <p:sp>
        <p:nvSpPr>
          <p:cNvPr id="27" name="TekstSylinder 26">
            <a:extLst>
              <a:ext uri="{FF2B5EF4-FFF2-40B4-BE49-F238E27FC236}">
                <a16:creationId xmlns:a16="http://schemas.microsoft.com/office/drawing/2014/main" id="{FDBA5CDE-425A-4ED2-AD60-8A5FC6297959}"/>
              </a:ext>
            </a:extLst>
          </p:cNvPr>
          <p:cNvSpPr txBox="1"/>
          <p:nvPr/>
        </p:nvSpPr>
        <p:spPr>
          <a:xfrm>
            <a:off x="3484500" y="3779864"/>
            <a:ext cx="1405859" cy="369332"/>
          </a:xfrm>
          <a:prstGeom prst="rect">
            <a:avLst/>
          </a:prstGeom>
          <a:noFill/>
        </p:spPr>
        <p:txBody>
          <a:bodyPr wrap="square" rtlCol="0">
            <a:spAutoFit/>
          </a:bodyPr>
          <a:lstStyle/>
          <a:p>
            <a:r>
              <a:rPr lang="nb-NO" dirty="0">
                <a:solidFill>
                  <a:srgbClr val="000000"/>
                </a:solidFill>
              </a:rPr>
              <a:t>Passord</a:t>
            </a:r>
          </a:p>
        </p:txBody>
      </p:sp>
      <p:cxnSp>
        <p:nvCxnSpPr>
          <p:cNvPr id="28" name="Rett pil 11">
            <a:extLst>
              <a:ext uri="{FF2B5EF4-FFF2-40B4-BE49-F238E27FC236}">
                <a16:creationId xmlns:a16="http://schemas.microsoft.com/office/drawing/2014/main" id="{DA5DE24B-6D9B-411E-BA90-77B552D9AD05}"/>
              </a:ext>
            </a:extLst>
          </p:cNvPr>
          <p:cNvCxnSpPr/>
          <p:nvPr/>
        </p:nvCxnSpPr>
        <p:spPr>
          <a:xfrm flipV="1">
            <a:off x="3586140" y="4449273"/>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7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7FE042C9-3D7E-4593-9D57-27084AA52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98" y="872635"/>
            <a:ext cx="6381750" cy="5324475"/>
          </a:xfrm>
          <a:prstGeom prst="rect">
            <a:avLst/>
          </a:prstGeom>
        </p:spPr>
      </p:pic>
      <p:sp>
        <p:nvSpPr>
          <p:cNvPr id="2" name="Tittel 1"/>
          <p:cNvSpPr>
            <a:spLocks noGrp="1"/>
          </p:cNvSpPr>
          <p:nvPr>
            <p:ph type="title"/>
          </p:nvPr>
        </p:nvSpPr>
        <p:spPr/>
        <p:txBody>
          <a:bodyPr/>
          <a:lstStyle/>
          <a:p>
            <a:r>
              <a:rPr lang="nb-NO" sz="240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6952120" y="4177181"/>
            <a:ext cx="1307689" cy="6161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49925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35910"/>
            <a:ext cx="7736949" cy="481694"/>
          </a:xfrm>
        </p:spPr>
        <p:txBody>
          <a:bodyPr/>
          <a:lstStyle/>
          <a:p>
            <a:r>
              <a:rPr lang="nb-NO" dirty="0"/>
              <a:t>Sende e-post</a:t>
            </a:r>
          </a:p>
        </p:txBody>
      </p:sp>
    </p:spTree>
    <p:extLst>
      <p:ext uri="{BB962C8B-B14F-4D97-AF65-F5344CB8AC3E}">
        <p14:creationId xmlns:p14="http://schemas.microsoft.com/office/powerpoint/2010/main" val="257924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6A8EECA-A852-434B-B21C-9B417547789A}"/>
              </a:ext>
            </a:extLst>
          </p:cNvPr>
          <p:cNvSpPr>
            <a:spLocks noGrp="1"/>
          </p:cNvSpPr>
          <p:nvPr>
            <p:ph type="title"/>
          </p:nvPr>
        </p:nvSpPr>
        <p:spPr/>
        <p:txBody>
          <a:bodyPr/>
          <a:lstStyle/>
          <a:p>
            <a:endParaRPr lang="nb-NO"/>
          </a:p>
        </p:txBody>
      </p:sp>
      <p:pic>
        <p:nvPicPr>
          <p:cNvPr id="9" name="Bilde 8">
            <a:extLst>
              <a:ext uri="{FF2B5EF4-FFF2-40B4-BE49-F238E27FC236}">
                <a16:creationId xmlns:a16="http://schemas.microsoft.com/office/drawing/2014/main" id="{33D96344-BF50-4DD6-A554-8AD2CB80853F}"/>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10" name="Tittel 1">
            <a:extLst>
              <a:ext uri="{FF2B5EF4-FFF2-40B4-BE49-F238E27FC236}">
                <a16:creationId xmlns:a16="http://schemas.microsoft.com/office/drawing/2014/main" id="{6E41EB2B-B478-4043-A1E3-89247E5C1ABF}"/>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1" name="Tittel 1">
            <a:extLst>
              <a:ext uri="{FF2B5EF4-FFF2-40B4-BE49-F238E27FC236}">
                <a16:creationId xmlns:a16="http://schemas.microsoft.com/office/drawing/2014/main" id="{08CC1C34-FBD7-4B2E-B942-D6502006FFEC}"/>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A1E66F9D-2783-4749-8ED7-E74CA7554171}"/>
              </a:ext>
            </a:extLst>
          </p:cNvPr>
          <p:cNvSpPr/>
          <p:nvPr/>
        </p:nvSpPr>
        <p:spPr>
          <a:xfrm>
            <a:off x="860197" y="1021904"/>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790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p:cNvPicPr>
            <a:picLocks noChangeAspect="1"/>
          </p:cNvPicPr>
          <p:nvPr/>
        </p:nvPicPr>
        <p:blipFill>
          <a:blip r:embed="rId3"/>
          <a:stretch>
            <a:fillRect/>
          </a:stretch>
        </p:blipFill>
        <p:spPr>
          <a:xfrm>
            <a:off x="4643222" y="2541598"/>
            <a:ext cx="2953676" cy="961662"/>
          </a:xfrm>
          <a:prstGeom prst="rect">
            <a:avLst/>
          </a:prstGeom>
        </p:spPr>
      </p:pic>
    </p:spTree>
    <p:extLst>
      <p:ext uri="{BB962C8B-B14F-4D97-AF65-F5344CB8AC3E}">
        <p14:creationId xmlns:p14="http://schemas.microsoft.com/office/powerpoint/2010/main" val="12862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1E71F72-0726-4243-83B3-EDDF1B496D94}"/>
              </a:ext>
            </a:extLst>
          </p:cNvPr>
          <p:cNvSpPr>
            <a:spLocks noGrp="1"/>
          </p:cNvSpPr>
          <p:nvPr>
            <p:ph type="title"/>
          </p:nvPr>
        </p:nvSpPr>
        <p:spPr/>
        <p:txBody>
          <a:bodyPr/>
          <a:lstStyle/>
          <a:p>
            <a:endParaRPr lang="nb-NO"/>
          </a:p>
        </p:txBody>
      </p:sp>
      <p:pic>
        <p:nvPicPr>
          <p:cNvPr id="11" name="Bilde 10">
            <a:extLst>
              <a:ext uri="{FF2B5EF4-FFF2-40B4-BE49-F238E27FC236}">
                <a16:creationId xmlns:a16="http://schemas.microsoft.com/office/drawing/2014/main" id="{19530A58-85A6-43EA-8659-A48BDBB90A7D}"/>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12" name="Tittel 1">
            <a:extLst>
              <a:ext uri="{FF2B5EF4-FFF2-40B4-BE49-F238E27FC236}">
                <a16:creationId xmlns:a16="http://schemas.microsoft.com/office/drawing/2014/main" id="{277ABCB4-7A82-4E1B-AB63-7F5E07737194}"/>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3" name="Tittel 1">
            <a:extLst>
              <a:ext uri="{FF2B5EF4-FFF2-40B4-BE49-F238E27FC236}">
                <a16:creationId xmlns:a16="http://schemas.microsoft.com/office/drawing/2014/main" id="{7D8825B1-C859-4D8C-B118-07A9E6B3E99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4" name="Ellipse 13">
            <a:extLst>
              <a:ext uri="{FF2B5EF4-FFF2-40B4-BE49-F238E27FC236}">
                <a16:creationId xmlns:a16="http://schemas.microsoft.com/office/drawing/2014/main" id="{6EE55047-599A-4B7A-A00E-376930A2C46E}"/>
              </a:ext>
            </a:extLst>
          </p:cNvPr>
          <p:cNvSpPr/>
          <p:nvPr/>
        </p:nvSpPr>
        <p:spPr>
          <a:xfrm>
            <a:off x="860197" y="1065971"/>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pil.png">
            <a:extLst>
              <a:ext uri="{FF2B5EF4-FFF2-40B4-BE49-F238E27FC236}">
                <a16:creationId xmlns:a16="http://schemas.microsoft.com/office/drawing/2014/main" id="{59CA34CE-9ECB-4FE9-B952-B3D0CB021F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415" y="1447011"/>
            <a:ext cx="482545" cy="719551"/>
          </a:xfrm>
          <a:prstGeom prst="rect">
            <a:avLst/>
          </a:prstGeom>
        </p:spPr>
      </p:pic>
    </p:spTree>
    <p:extLst>
      <p:ext uri="{BB962C8B-B14F-4D97-AF65-F5344CB8AC3E}">
        <p14:creationId xmlns:p14="http://schemas.microsoft.com/office/powerpoint/2010/main" val="1591778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D78B4815-248A-4907-8434-ADA95FE25FFA}"/>
              </a:ext>
            </a:extLst>
          </p:cNvPr>
          <p:cNvPicPr>
            <a:picLocks noChangeAspect="1"/>
          </p:cNvPicPr>
          <p:nvPr/>
        </p:nvPicPr>
        <p:blipFill>
          <a:blip r:embed="rId3"/>
          <a:stretch>
            <a:fillRect/>
          </a:stretch>
        </p:blipFill>
        <p:spPr>
          <a:xfrm>
            <a:off x="1393633" y="1116632"/>
            <a:ext cx="9404733" cy="4129754"/>
          </a:xfrm>
          <a:prstGeom prst="rect">
            <a:avLst/>
          </a:prstGeom>
        </p:spPr>
      </p:pic>
    </p:spTree>
    <p:extLst>
      <p:ext uri="{BB962C8B-B14F-4D97-AF65-F5344CB8AC3E}">
        <p14:creationId xmlns:p14="http://schemas.microsoft.com/office/powerpoint/2010/main" val="1197879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5F503EB9-FB19-4CEC-8B0C-929712CF6AB3}"/>
              </a:ext>
            </a:extLst>
          </p:cNvPr>
          <p:cNvPicPr>
            <a:picLocks noChangeAspect="1"/>
          </p:cNvPicPr>
          <p:nvPr/>
        </p:nvPicPr>
        <p:blipFill>
          <a:blip r:embed="rId3"/>
          <a:stretch>
            <a:fillRect/>
          </a:stretch>
        </p:blipFill>
        <p:spPr>
          <a:xfrm>
            <a:off x="1101686" y="1455287"/>
            <a:ext cx="9988627" cy="4386150"/>
          </a:xfrm>
          <a:prstGeom prst="rect">
            <a:avLst/>
          </a:prstGeom>
        </p:spPr>
      </p:pic>
    </p:spTree>
    <p:extLst>
      <p:ext uri="{BB962C8B-B14F-4D97-AF65-F5344CB8AC3E}">
        <p14:creationId xmlns:p14="http://schemas.microsoft.com/office/powerpoint/2010/main" val="2720062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0F2DB75-6987-467F-830B-4B3369B602F6}"/>
              </a:ext>
            </a:extLst>
          </p:cNvPr>
          <p:cNvSpPr>
            <a:spLocks noGrp="1"/>
          </p:cNvSpPr>
          <p:nvPr>
            <p:ph type="title"/>
          </p:nvPr>
        </p:nvSpPr>
        <p:spPr/>
        <p:txBody>
          <a:bodyPr/>
          <a:lstStyle/>
          <a:p>
            <a:endParaRPr lang="nb-NO"/>
          </a:p>
        </p:txBody>
      </p:sp>
      <p:sp>
        <p:nvSpPr>
          <p:cNvPr id="9" name="Tittel 1">
            <a:extLst>
              <a:ext uri="{FF2B5EF4-FFF2-40B4-BE49-F238E27FC236}">
                <a16:creationId xmlns:a16="http://schemas.microsoft.com/office/drawing/2014/main" id="{70CBC87D-9AA8-43B8-AF96-F27B4FE84A75}"/>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0" name="Tittel 1">
            <a:extLst>
              <a:ext uri="{FF2B5EF4-FFF2-40B4-BE49-F238E27FC236}">
                <a16:creationId xmlns:a16="http://schemas.microsoft.com/office/drawing/2014/main" id="{29DE5897-0AB5-452E-B848-43831B1B317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1" name="Bilde 10">
            <a:extLst>
              <a:ext uri="{FF2B5EF4-FFF2-40B4-BE49-F238E27FC236}">
                <a16:creationId xmlns:a16="http://schemas.microsoft.com/office/drawing/2014/main" id="{2472DE99-EF74-4397-899B-47E699EC7D0D}"/>
              </a:ext>
            </a:extLst>
          </p:cNvPr>
          <p:cNvPicPr>
            <a:picLocks noChangeAspect="1"/>
          </p:cNvPicPr>
          <p:nvPr/>
        </p:nvPicPr>
        <p:blipFill>
          <a:blip r:embed="rId3"/>
          <a:stretch>
            <a:fillRect/>
          </a:stretch>
        </p:blipFill>
        <p:spPr>
          <a:xfrm>
            <a:off x="1101686" y="1455287"/>
            <a:ext cx="9988627" cy="4386150"/>
          </a:xfrm>
          <a:prstGeom prst="rect">
            <a:avLst/>
          </a:prstGeom>
        </p:spPr>
      </p:pic>
      <p:sp>
        <p:nvSpPr>
          <p:cNvPr id="12" name="TekstSylinder 11">
            <a:extLst>
              <a:ext uri="{FF2B5EF4-FFF2-40B4-BE49-F238E27FC236}">
                <a16:creationId xmlns:a16="http://schemas.microsoft.com/office/drawing/2014/main" id="{23B0288D-A632-47D7-9C7B-9E0A6E3A439C}"/>
              </a:ext>
            </a:extLst>
          </p:cNvPr>
          <p:cNvSpPr txBox="1"/>
          <p:nvPr/>
        </p:nvSpPr>
        <p:spPr>
          <a:xfrm>
            <a:off x="1651849" y="812774"/>
            <a:ext cx="6252492" cy="369332"/>
          </a:xfrm>
          <a:prstGeom prst="rect">
            <a:avLst/>
          </a:prstGeom>
          <a:noFill/>
        </p:spPr>
        <p:txBody>
          <a:bodyPr wrap="square" rtlCol="0">
            <a:spAutoFit/>
          </a:bodyPr>
          <a:lstStyle/>
          <a:p>
            <a:r>
              <a:rPr lang="nb-NO" dirty="0"/>
              <a:t>Mottagers e-postadresse</a:t>
            </a:r>
          </a:p>
        </p:txBody>
      </p:sp>
      <p:cxnSp>
        <p:nvCxnSpPr>
          <p:cNvPr id="13" name="Rett pil 13">
            <a:extLst>
              <a:ext uri="{FF2B5EF4-FFF2-40B4-BE49-F238E27FC236}">
                <a16:creationId xmlns:a16="http://schemas.microsoft.com/office/drawing/2014/main" id="{25DEA8E4-6BB7-4A5F-8D7B-7DF42D8423A4}"/>
              </a:ext>
            </a:extLst>
          </p:cNvPr>
          <p:cNvCxnSpPr>
            <a:cxnSpLocks/>
          </p:cNvCxnSpPr>
          <p:nvPr/>
        </p:nvCxnSpPr>
        <p:spPr>
          <a:xfrm>
            <a:off x="2089980" y="1182106"/>
            <a:ext cx="0" cy="7454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6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6B6EB81-E4AA-42C0-8377-9DC84DE695D3}"/>
              </a:ext>
            </a:extLst>
          </p:cNvPr>
          <p:cNvSpPr>
            <a:spLocks noGrp="1"/>
          </p:cNvSpPr>
          <p:nvPr>
            <p:ph type="title"/>
          </p:nvPr>
        </p:nvSpPr>
        <p:spPr/>
        <p:txBody>
          <a:bodyPr/>
          <a:lstStyle/>
          <a:p>
            <a:endParaRPr lang="nb-NO"/>
          </a:p>
        </p:txBody>
      </p:sp>
      <p:sp>
        <p:nvSpPr>
          <p:cNvPr id="11" name="Tittel 1">
            <a:extLst>
              <a:ext uri="{FF2B5EF4-FFF2-40B4-BE49-F238E27FC236}">
                <a16:creationId xmlns:a16="http://schemas.microsoft.com/office/drawing/2014/main" id="{1D2B6232-FFC0-4A1F-8C85-BA0E1E812244}"/>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2" name="Tittel 1">
            <a:extLst>
              <a:ext uri="{FF2B5EF4-FFF2-40B4-BE49-F238E27FC236}">
                <a16:creationId xmlns:a16="http://schemas.microsoft.com/office/drawing/2014/main" id="{791C8432-C068-4FC4-8F7D-71A6C6A4E289}"/>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5" name="Bilde 14">
            <a:extLst>
              <a:ext uri="{FF2B5EF4-FFF2-40B4-BE49-F238E27FC236}">
                <a16:creationId xmlns:a16="http://schemas.microsoft.com/office/drawing/2014/main" id="{7E42AD15-F73D-4B11-AED2-410A4FD7AAE7}"/>
              </a:ext>
            </a:extLst>
          </p:cNvPr>
          <p:cNvPicPr>
            <a:picLocks noChangeAspect="1"/>
          </p:cNvPicPr>
          <p:nvPr/>
        </p:nvPicPr>
        <p:blipFill>
          <a:blip r:embed="rId3"/>
          <a:stretch>
            <a:fillRect/>
          </a:stretch>
        </p:blipFill>
        <p:spPr>
          <a:xfrm>
            <a:off x="1144025" y="1474376"/>
            <a:ext cx="9988627" cy="4386150"/>
          </a:xfrm>
          <a:prstGeom prst="rect">
            <a:avLst/>
          </a:prstGeom>
        </p:spPr>
      </p:pic>
      <p:sp>
        <p:nvSpPr>
          <p:cNvPr id="16" name="TekstSylinder 15">
            <a:extLst>
              <a:ext uri="{FF2B5EF4-FFF2-40B4-BE49-F238E27FC236}">
                <a16:creationId xmlns:a16="http://schemas.microsoft.com/office/drawing/2014/main" id="{0871EE56-C1F0-4D9C-806A-29A763A23BED}"/>
              </a:ext>
            </a:extLst>
          </p:cNvPr>
          <p:cNvSpPr txBox="1"/>
          <p:nvPr/>
        </p:nvSpPr>
        <p:spPr>
          <a:xfrm>
            <a:off x="1233208" y="846714"/>
            <a:ext cx="6252492" cy="369332"/>
          </a:xfrm>
          <a:prstGeom prst="rect">
            <a:avLst/>
          </a:prstGeom>
          <a:noFill/>
        </p:spPr>
        <p:txBody>
          <a:bodyPr wrap="square" rtlCol="0">
            <a:spAutoFit/>
          </a:bodyPr>
          <a:lstStyle/>
          <a:p>
            <a:r>
              <a:rPr lang="nb-NO" dirty="0">
                <a:solidFill>
                  <a:schemeClr val="bg1">
                    <a:lumMod val="50000"/>
                  </a:schemeClr>
                </a:solidFill>
              </a:rPr>
              <a:t>Mottagers e-postadresse</a:t>
            </a:r>
          </a:p>
        </p:txBody>
      </p:sp>
      <p:cxnSp>
        <p:nvCxnSpPr>
          <p:cNvPr id="17" name="Rett pil 13">
            <a:extLst>
              <a:ext uri="{FF2B5EF4-FFF2-40B4-BE49-F238E27FC236}">
                <a16:creationId xmlns:a16="http://schemas.microsoft.com/office/drawing/2014/main" id="{75D60EC1-572B-4404-ACA0-252D0B94C741}"/>
              </a:ext>
            </a:extLst>
          </p:cNvPr>
          <p:cNvCxnSpPr/>
          <p:nvPr/>
        </p:nvCxnSpPr>
        <p:spPr>
          <a:xfrm>
            <a:off x="2089980" y="1349068"/>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a:extLst>
              <a:ext uri="{FF2B5EF4-FFF2-40B4-BE49-F238E27FC236}">
                <a16:creationId xmlns:a16="http://schemas.microsoft.com/office/drawing/2014/main" id="{EFB88D27-560C-40E7-A68F-79992D2A189C}"/>
              </a:ext>
            </a:extLst>
          </p:cNvPr>
          <p:cNvSpPr txBox="1"/>
          <p:nvPr/>
        </p:nvSpPr>
        <p:spPr>
          <a:xfrm>
            <a:off x="5262081" y="840758"/>
            <a:ext cx="2642260" cy="369332"/>
          </a:xfrm>
          <a:prstGeom prst="rect">
            <a:avLst/>
          </a:prstGeom>
          <a:noFill/>
        </p:spPr>
        <p:txBody>
          <a:bodyPr wrap="square" rtlCol="0">
            <a:spAutoFit/>
          </a:bodyPr>
          <a:lstStyle/>
          <a:p>
            <a:r>
              <a:rPr lang="nb-NO" dirty="0"/>
              <a:t>Hva handler e-posten om</a:t>
            </a:r>
          </a:p>
        </p:txBody>
      </p:sp>
      <p:cxnSp>
        <p:nvCxnSpPr>
          <p:cNvPr id="19" name="Rett pil 8">
            <a:extLst>
              <a:ext uri="{FF2B5EF4-FFF2-40B4-BE49-F238E27FC236}">
                <a16:creationId xmlns:a16="http://schemas.microsoft.com/office/drawing/2014/main" id="{496C2644-10C6-4D5B-81E0-67AED2B97C51}"/>
              </a:ext>
            </a:extLst>
          </p:cNvPr>
          <p:cNvCxnSpPr/>
          <p:nvPr/>
        </p:nvCxnSpPr>
        <p:spPr>
          <a:xfrm flipH="1">
            <a:off x="6449136" y="1281201"/>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4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A9361FA-D349-40B3-9054-0582A144DAF9}"/>
              </a:ext>
            </a:extLst>
          </p:cNvPr>
          <p:cNvSpPr>
            <a:spLocks noGrp="1"/>
          </p:cNvSpPr>
          <p:nvPr>
            <p:ph type="title"/>
          </p:nvPr>
        </p:nvSpPr>
        <p:spPr/>
        <p:txBody>
          <a:bodyPr/>
          <a:lstStyle/>
          <a:p>
            <a:endParaRPr lang="nb-NO"/>
          </a:p>
        </p:txBody>
      </p:sp>
      <p:sp>
        <p:nvSpPr>
          <p:cNvPr id="13" name="Tittel 1">
            <a:extLst>
              <a:ext uri="{FF2B5EF4-FFF2-40B4-BE49-F238E27FC236}">
                <a16:creationId xmlns:a16="http://schemas.microsoft.com/office/drawing/2014/main" id="{BA88ABD4-010B-4A2E-A88C-AAFE96FF49DC}"/>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5" name="Tittel 1">
            <a:extLst>
              <a:ext uri="{FF2B5EF4-FFF2-40B4-BE49-F238E27FC236}">
                <a16:creationId xmlns:a16="http://schemas.microsoft.com/office/drawing/2014/main" id="{6E711C1F-612D-4B50-9DF4-84AA9105E6E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6" name="Bilde 15">
            <a:extLst>
              <a:ext uri="{FF2B5EF4-FFF2-40B4-BE49-F238E27FC236}">
                <a16:creationId xmlns:a16="http://schemas.microsoft.com/office/drawing/2014/main" id="{390C85EE-65B8-452F-A614-9FCAEF2F36F9}"/>
              </a:ext>
            </a:extLst>
          </p:cNvPr>
          <p:cNvPicPr>
            <a:picLocks noChangeAspect="1"/>
          </p:cNvPicPr>
          <p:nvPr/>
        </p:nvPicPr>
        <p:blipFill>
          <a:blip r:embed="rId3"/>
          <a:stretch>
            <a:fillRect/>
          </a:stretch>
        </p:blipFill>
        <p:spPr>
          <a:xfrm>
            <a:off x="1144025" y="1422154"/>
            <a:ext cx="9988627" cy="4386150"/>
          </a:xfrm>
          <a:prstGeom prst="rect">
            <a:avLst/>
          </a:prstGeom>
        </p:spPr>
      </p:pic>
      <p:sp>
        <p:nvSpPr>
          <p:cNvPr id="17" name="TekstSylinder 16">
            <a:extLst>
              <a:ext uri="{FF2B5EF4-FFF2-40B4-BE49-F238E27FC236}">
                <a16:creationId xmlns:a16="http://schemas.microsoft.com/office/drawing/2014/main" id="{9C1CC115-401C-46F8-BBF4-E528A53AA647}"/>
              </a:ext>
            </a:extLst>
          </p:cNvPr>
          <p:cNvSpPr txBox="1"/>
          <p:nvPr/>
        </p:nvSpPr>
        <p:spPr>
          <a:xfrm>
            <a:off x="1651849" y="812774"/>
            <a:ext cx="6252492" cy="369332"/>
          </a:xfrm>
          <a:prstGeom prst="rect">
            <a:avLst/>
          </a:prstGeom>
          <a:noFill/>
        </p:spPr>
        <p:txBody>
          <a:bodyPr wrap="square" rtlCol="0">
            <a:spAutoFit/>
          </a:bodyPr>
          <a:lstStyle/>
          <a:p>
            <a:r>
              <a:rPr lang="nb-NO" dirty="0">
                <a:solidFill>
                  <a:schemeClr val="bg1">
                    <a:lumMod val="75000"/>
                  </a:schemeClr>
                </a:solidFill>
              </a:rPr>
              <a:t>Mottagers e-postadresse</a:t>
            </a:r>
          </a:p>
        </p:txBody>
      </p:sp>
      <p:cxnSp>
        <p:nvCxnSpPr>
          <p:cNvPr id="18" name="Rett pil 13">
            <a:extLst>
              <a:ext uri="{FF2B5EF4-FFF2-40B4-BE49-F238E27FC236}">
                <a16:creationId xmlns:a16="http://schemas.microsoft.com/office/drawing/2014/main" id="{3A97060A-3799-4778-849B-182F58207CBB}"/>
              </a:ext>
            </a:extLst>
          </p:cNvPr>
          <p:cNvCxnSpPr/>
          <p:nvPr/>
        </p:nvCxnSpPr>
        <p:spPr>
          <a:xfrm>
            <a:off x="2089980" y="1349068"/>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a:extLst>
              <a:ext uri="{FF2B5EF4-FFF2-40B4-BE49-F238E27FC236}">
                <a16:creationId xmlns:a16="http://schemas.microsoft.com/office/drawing/2014/main" id="{823E7A4C-DD89-4B1F-8587-D78FACEA06A2}"/>
              </a:ext>
            </a:extLst>
          </p:cNvPr>
          <p:cNvSpPr txBox="1"/>
          <p:nvPr/>
        </p:nvSpPr>
        <p:spPr>
          <a:xfrm>
            <a:off x="5868009" y="815785"/>
            <a:ext cx="2642260" cy="369332"/>
          </a:xfrm>
          <a:prstGeom prst="rect">
            <a:avLst/>
          </a:prstGeom>
          <a:noFill/>
        </p:spPr>
        <p:txBody>
          <a:bodyPr wrap="square" rtlCol="0">
            <a:spAutoFit/>
          </a:bodyPr>
          <a:lstStyle/>
          <a:p>
            <a:r>
              <a:rPr lang="nb-NO" dirty="0">
                <a:solidFill>
                  <a:schemeClr val="bg1">
                    <a:lumMod val="75000"/>
                  </a:schemeClr>
                </a:solidFill>
              </a:rPr>
              <a:t>Hva handler e-posten om</a:t>
            </a:r>
          </a:p>
        </p:txBody>
      </p:sp>
      <p:cxnSp>
        <p:nvCxnSpPr>
          <p:cNvPr id="20" name="Rett pil 8">
            <a:extLst>
              <a:ext uri="{FF2B5EF4-FFF2-40B4-BE49-F238E27FC236}">
                <a16:creationId xmlns:a16="http://schemas.microsoft.com/office/drawing/2014/main" id="{8BF17914-6CFC-48AF-9E6F-A598225BC619}"/>
              </a:ext>
            </a:extLst>
          </p:cNvPr>
          <p:cNvCxnSpPr/>
          <p:nvPr/>
        </p:nvCxnSpPr>
        <p:spPr>
          <a:xfrm flipH="1">
            <a:off x="6449136" y="1281201"/>
            <a:ext cx="1514" cy="903885"/>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5D35549E-1C24-4938-9BFE-702288411DCE}"/>
              </a:ext>
            </a:extLst>
          </p:cNvPr>
          <p:cNvSpPr/>
          <p:nvPr/>
        </p:nvSpPr>
        <p:spPr>
          <a:xfrm>
            <a:off x="2489639" y="2250895"/>
            <a:ext cx="7104272" cy="23321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5" name="TekstSylinder 24">
            <a:extLst>
              <a:ext uri="{FF2B5EF4-FFF2-40B4-BE49-F238E27FC236}">
                <a16:creationId xmlns:a16="http://schemas.microsoft.com/office/drawing/2014/main" id="{90C6BC1D-D692-4AFC-9FEB-E858FC39DBF1}"/>
              </a:ext>
            </a:extLst>
          </p:cNvPr>
          <p:cNvSpPr txBox="1"/>
          <p:nvPr/>
        </p:nvSpPr>
        <p:spPr>
          <a:xfrm>
            <a:off x="3372260" y="3105834"/>
            <a:ext cx="5532155" cy="646331"/>
          </a:xfrm>
          <a:prstGeom prst="rect">
            <a:avLst/>
          </a:prstGeom>
          <a:noFill/>
        </p:spPr>
        <p:txBody>
          <a:bodyPr wrap="none" rtlCol="0">
            <a:spAutoFit/>
          </a:bodyPr>
          <a:lstStyle/>
          <a:p>
            <a:r>
              <a:rPr lang="nb-NO" dirty="0"/>
              <a:t>I dette feltet skrives det man ønsker som en beskjed eller</a:t>
            </a:r>
          </a:p>
          <a:p>
            <a:r>
              <a:rPr lang="nb-NO" dirty="0"/>
              <a:t>som et brev, fra «Hei» til «Hilsen </a:t>
            </a:r>
          </a:p>
        </p:txBody>
      </p:sp>
    </p:spTree>
    <p:extLst>
      <p:ext uri="{BB962C8B-B14F-4D97-AF65-F5344CB8AC3E}">
        <p14:creationId xmlns:p14="http://schemas.microsoft.com/office/powerpoint/2010/main" val="2382245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3D3AE75A-0DE0-4285-AE0F-D2390C1A091B}"/>
              </a:ext>
            </a:extLst>
          </p:cNvPr>
          <p:cNvSpPr>
            <a:spLocks noGrp="1"/>
          </p:cNvSpPr>
          <p:nvPr>
            <p:ph type="title"/>
          </p:nvPr>
        </p:nvSpPr>
        <p:spPr/>
        <p:txBody>
          <a:bodyPr/>
          <a:lstStyle/>
          <a:p>
            <a:endParaRPr lang="nb-NO"/>
          </a:p>
        </p:txBody>
      </p:sp>
      <p:sp>
        <p:nvSpPr>
          <p:cNvPr id="15" name="Tittel 1">
            <a:extLst>
              <a:ext uri="{FF2B5EF4-FFF2-40B4-BE49-F238E27FC236}">
                <a16:creationId xmlns:a16="http://schemas.microsoft.com/office/drawing/2014/main" id="{D2B3F64E-05A4-435E-AAB8-756ACE283A9B}"/>
              </a:ext>
            </a:extLst>
          </p:cNvPr>
          <p:cNvSpPr txBox="1">
            <a:spLocks/>
          </p:cNvSpPr>
          <p:nvPr/>
        </p:nvSpPr>
        <p:spPr>
          <a:xfrm>
            <a:off x="1008776" y="213027"/>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6" name="Tittel 1">
            <a:extLst>
              <a:ext uri="{FF2B5EF4-FFF2-40B4-BE49-F238E27FC236}">
                <a16:creationId xmlns:a16="http://schemas.microsoft.com/office/drawing/2014/main" id="{137AE39F-BB19-458A-A1B0-48CA614FC451}"/>
              </a:ext>
            </a:extLst>
          </p:cNvPr>
          <p:cNvSpPr txBox="1">
            <a:spLocks/>
          </p:cNvSpPr>
          <p:nvPr/>
        </p:nvSpPr>
        <p:spPr>
          <a:xfrm>
            <a:off x="368545" y="129059"/>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7" name="Bilde 16">
            <a:extLst>
              <a:ext uri="{FF2B5EF4-FFF2-40B4-BE49-F238E27FC236}">
                <a16:creationId xmlns:a16="http://schemas.microsoft.com/office/drawing/2014/main" id="{94178AEF-9C73-4B00-87D0-F58D67A84928}"/>
              </a:ext>
            </a:extLst>
          </p:cNvPr>
          <p:cNvPicPr>
            <a:picLocks noChangeAspect="1"/>
          </p:cNvPicPr>
          <p:nvPr/>
        </p:nvPicPr>
        <p:blipFill>
          <a:blip r:embed="rId3"/>
          <a:stretch>
            <a:fillRect/>
          </a:stretch>
        </p:blipFill>
        <p:spPr>
          <a:xfrm>
            <a:off x="1047461" y="1419436"/>
            <a:ext cx="9988627" cy="4386150"/>
          </a:xfrm>
          <a:prstGeom prst="rect">
            <a:avLst/>
          </a:prstGeom>
        </p:spPr>
      </p:pic>
      <p:sp>
        <p:nvSpPr>
          <p:cNvPr id="18" name="TekstSylinder 17">
            <a:extLst>
              <a:ext uri="{FF2B5EF4-FFF2-40B4-BE49-F238E27FC236}">
                <a16:creationId xmlns:a16="http://schemas.microsoft.com/office/drawing/2014/main" id="{B554749A-B723-49BD-9F61-D4291FD3F663}"/>
              </a:ext>
            </a:extLst>
          </p:cNvPr>
          <p:cNvSpPr txBox="1"/>
          <p:nvPr/>
        </p:nvSpPr>
        <p:spPr>
          <a:xfrm>
            <a:off x="1651849" y="813802"/>
            <a:ext cx="6252492" cy="369332"/>
          </a:xfrm>
          <a:prstGeom prst="rect">
            <a:avLst/>
          </a:prstGeom>
          <a:noFill/>
        </p:spPr>
        <p:txBody>
          <a:bodyPr wrap="square" rtlCol="0">
            <a:spAutoFit/>
          </a:bodyPr>
          <a:lstStyle/>
          <a:p>
            <a:r>
              <a:rPr lang="nb-NO" dirty="0">
                <a:solidFill>
                  <a:schemeClr val="bg1">
                    <a:lumMod val="75000"/>
                  </a:schemeClr>
                </a:solidFill>
              </a:rPr>
              <a:t>Mottagers e-postadresse</a:t>
            </a:r>
          </a:p>
        </p:txBody>
      </p:sp>
      <p:cxnSp>
        <p:nvCxnSpPr>
          <p:cNvPr id="19" name="Rett pil 13">
            <a:extLst>
              <a:ext uri="{FF2B5EF4-FFF2-40B4-BE49-F238E27FC236}">
                <a16:creationId xmlns:a16="http://schemas.microsoft.com/office/drawing/2014/main" id="{5DE97C2C-DA51-4216-BCA6-E91B42DDCFB8}"/>
              </a:ext>
            </a:extLst>
          </p:cNvPr>
          <p:cNvCxnSpPr/>
          <p:nvPr/>
        </p:nvCxnSpPr>
        <p:spPr>
          <a:xfrm>
            <a:off x="2089980" y="1350096"/>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TekstSylinder 19">
            <a:extLst>
              <a:ext uri="{FF2B5EF4-FFF2-40B4-BE49-F238E27FC236}">
                <a16:creationId xmlns:a16="http://schemas.microsoft.com/office/drawing/2014/main" id="{DF844636-473C-4D07-9B0F-E9D8A966D263}"/>
              </a:ext>
            </a:extLst>
          </p:cNvPr>
          <p:cNvSpPr txBox="1"/>
          <p:nvPr/>
        </p:nvSpPr>
        <p:spPr>
          <a:xfrm>
            <a:off x="5868009" y="816813"/>
            <a:ext cx="2642260" cy="369332"/>
          </a:xfrm>
          <a:prstGeom prst="rect">
            <a:avLst/>
          </a:prstGeom>
          <a:noFill/>
        </p:spPr>
        <p:txBody>
          <a:bodyPr wrap="square" rtlCol="0">
            <a:spAutoFit/>
          </a:bodyPr>
          <a:lstStyle/>
          <a:p>
            <a:r>
              <a:rPr lang="nb-NO" dirty="0">
                <a:solidFill>
                  <a:schemeClr val="bg1">
                    <a:lumMod val="75000"/>
                  </a:schemeClr>
                </a:solidFill>
              </a:rPr>
              <a:t>Hva handler e-posten om</a:t>
            </a:r>
          </a:p>
        </p:txBody>
      </p:sp>
      <p:cxnSp>
        <p:nvCxnSpPr>
          <p:cNvPr id="21" name="Rett pil 8">
            <a:extLst>
              <a:ext uri="{FF2B5EF4-FFF2-40B4-BE49-F238E27FC236}">
                <a16:creationId xmlns:a16="http://schemas.microsoft.com/office/drawing/2014/main" id="{7F13E53E-854E-4B0A-9E77-33FFE7640BAD}"/>
              </a:ext>
            </a:extLst>
          </p:cNvPr>
          <p:cNvCxnSpPr/>
          <p:nvPr/>
        </p:nvCxnSpPr>
        <p:spPr>
          <a:xfrm flipH="1">
            <a:off x="6449136" y="1282229"/>
            <a:ext cx="1514" cy="903885"/>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Ellipse 21">
            <a:extLst>
              <a:ext uri="{FF2B5EF4-FFF2-40B4-BE49-F238E27FC236}">
                <a16:creationId xmlns:a16="http://schemas.microsoft.com/office/drawing/2014/main" id="{1135244A-A690-4E3F-9DC8-98441FD773A2}"/>
              </a:ext>
            </a:extLst>
          </p:cNvPr>
          <p:cNvSpPr/>
          <p:nvPr/>
        </p:nvSpPr>
        <p:spPr>
          <a:xfrm>
            <a:off x="2489639" y="2251923"/>
            <a:ext cx="7104272" cy="2332122"/>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TekstSylinder 22">
            <a:extLst>
              <a:ext uri="{FF2B5EF4-FFF2-40B4-BE49-F238E27FC236}">
                <a16:creationId xmlns:a16="http://schemas.microsoft.com/office/drawing/2014/main" id="{6CE0ECAD-17D1-4D46-B68A-C85E16A72C40}"/>
              </a:ext>
            </a:extLst>
          </p:cNvPr>
          <p:cNvSpPr txBox="1"/>
          <p:nvPr/>
        </p:nvSpPr>
        <p:spPr>
          <a:xfrm>
            <a:off x="3372260" y="3106862"/>
            <a:ext cx="5532155" cy="646331"/>
          </a:xfrm>
          <a:prstGeom prst="rect">
            <a:avLst/>
          </a:prstGeom>
          <a:noFill/>
        </p:spPr>
        <p:txBody>
          <a:bodyPr wrap="none" rtlCol="0">
            <a:spAutoFit/>
          </a:bodyPr>
          <a:lstStyle/>
          <a:p>
            <a:r>
              <a:rPr lang="nb-NO" dirty="0"/>
              <a:t>I dette feltet skrives det man ønsker som en beskjed eller</a:t>
            </a:r>
          </a:p>
          <a:p>
            <a:r>
              <a:rPr lang="nb-NO" dirty="0"/>
              <a:t>som et brev, fra «Hei» til «Hilsen </a:t>
            </a:r>
          </a:p>
        </p:txBody>
      </p:sp>
      <p:sp>
        <p:nvSpPr>
          <p:cNvPr id="24" name="Ellipse 23">
            <a:extLst>
              <a:ext uri="{FF2B5EF4-FFF2-40B4-BE49-F238E27FC236}">
                <a16:creationId xmlns:a16="http://schemas.microsoft.com/office/drawing/2014/main" id="{DE1110D6-3280-45D8-8B0A-18035EBBB677}"/>
              </a:ext>
            </a:extLst>
          </p:cNvPr>
          <p:cNvSpPr/>
          <p:nvPr/>
        </p:nvSpPr>
        <p:spPr>
          <a:xfrm>
            <a:off x="937015" y="4976710"/>
            <a:ext cx="1429667" cy="4492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1697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1FFC5A0-D189-4914-A0C4-E08752FDE8AC}"/>
              </a:ext>
            </a:extLst>
          </p:cNvPr>
          <p:cNvPicPr>
            <a:picLocks noChangeAspect="1"/>
          </p:cNvPicPr>
          <p:nvPr/>
        </p:nvPicPr>
        <p:blipFill>
          <a:blip r:embed="rId3"/>
          <a:stretch>
            <a:fillRect/>
          </a:stretch>
        </p:blipFill>
        <p:spPr>
          <a:xfrm>
            <a:off x="0" y="838200"/>
            <a:ext cx="12192000" cy="5181600"/>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368545" y="1177251"/>
            <a:ext cx="3520703" cy="691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17619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5BC19B2-A3D3-4C70-8EED-61A4E4C1696E}"/>
              </a:ext>
            </a:extLst>
          </p:cNvPr>
          <p:cNvSpPr>
            <a:spLocks noGrp="1"/>
          </p:cNvSpPr>
          <p:nvPr>
            <p:ph type="title"/>
          </p:nvPr>
        </p:nvSpPr>
        <p:spPr/>
        <p:txBody>
          <a:bodyPr/>
          <a:lstStyle/>
          <a:p>
            <a:endParaRPr lang="nb-NO"/>
          </a:p>
        </p:txBody>
      </p:sp>
      <p:pic>
        <p:nvPicPr>
          <p:cNvPr id="10" name="Bilde 9">
            <a:extLst>
              <a:ext uri="{FF2B5EF4-FFF2-40B4-BE49-F238E27FC236}">
                <a16:creationId xmlns:a16="http://schemas.microsoft.com/office/drawing/2014/main" id="{89541920-2AB8-4664-A191-AF2CAFEBDB6F}"/>
              </a:ext>
            </a:extLst>
          </p:cNvPr>
          <p:cNvPicPr>
            <a:picLocks noChangeAspect="1"/>
          </p:cNvPicPr>
          <p:nvPr/>
        </p:nvPicPr>
        <p:blipFill>
          <a:blip r:embed="rId3"/>
          <a:stretch>
            <a:fillRect/>
          </a:stretch>
        </p:blipFill>
        <p:spPr>
          <a:xfrm>
            <a:off x="0" y="922168"/>
            <a:ext cx="12192000" cy="5181600"/>
          </a:xfrm>
          <a:prstGeom prst="rect">
            <a:avLst/>
          </a:prstGeom>
        </p:spPr>
      </p:pic>
      <p:sp>
        <p:nvSpPr>
          <p:cNvPr id="11" name="Tittel 1">
            <a:extLst>
              <a:ext uri="{FF2B5EF4-FFF2-40B4-BE49-F238E27FC236}">
                <a16:creationId xmlns:a16="http://schemas.microsoft.com/office/drawing/2014/main" id="{E6C893EC-FEFF-49C6-99DD-CE39495E6E80}"/>
              </a:ext>
            </a:extLst>
          </p:cNvPr>
          <p:cNvSpPr txBox="1">
            <a:spLocks/>
          </p:cNvSpPr>
          <p:nvPr/>
        </p:nvSpPr>
        <p:spPr>
          <a:xfrm>
            <a:off x="1008776" y="295967"/>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2" name="Tittel 1">
            <a:extLst>
              <a:ext uri="{FF2B5EF4-FFF2-40B4-BE49-F238E27FC236}">
                <a16:creationId xmlns:a16="http://schemas.microsoft.com/office/drawing/2014/main" id="{1587413B-4107-429C-96C3-6C29823A3893}"/>
              </a:ext>
            </a:extLst>
          </p:cNvPr>
          <p:cNvSpPr txBox="1">
            <a:spLocks/>
          </p:cNvSpPr>
          <p:nvPr/>
        </p:nvSpPr>
        <p:spPr>
          <a:xfrm>
            <a:off x="368545" y="211999"/>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3" name="Ellipse 12">
            <a:extLst>
              <a:ext uri="{FF2B5EF4-FFF2-40B4-BE49-F238E27FC236}">
                <a16:creationId xmlns:a16="http://schemas.microsoft.com/office/drawing/2014/main" id="{8FDF84DD-5C24-49AF-A4F3-9334871E2D07}"/>
              </a:ext>
            </a:extLst>
          </p:cNvPr>
          <p:cNvSpPr/>
          <p:nvPr/>
        </p:nvSpPr>
        <p:spPr>
          <a:xfrm>
            <a:off x="247359" y="1712911"/>
            <a:ext cx="3520703" cy="691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5915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9E602E2-724A-4FCA-87B0-1D6944C688A2}"/>
              </a:ext>
            </a:extLst>
          </p:cNvPr>
          <p:cNvSpPr>
            <a:spLocks noGrp="1"/>
          </p:cNvSpPr>
          <p:nvPr>
            <p:ph type="title"/>
          </p:nvPr>
        </p:nvSpPr>
        <p:spPr>
          <a:xfrm>
            <a:off x="1008776" y="211999"/>
            <a:ext cx="9889347" cy="364473"/>
          </a:xfrm>
        </p:spPr>
        <p:txBody>
          <a:bodyPr/>
          <a:lstStyle/>
          <a:p>
            <a:endParaRPr lang="nb-NO"/>
          </a:p>
        </p:txBody>
      </p:sp>
      <p:pic>
        <p:nvPicPr>
          <p:cNvPr id="9" name="Bilde 8">
            <a:extLst>
              <a:ext uri="{FF2B5EF4-FFF2-40B4-BE49-F238E27FC236}">
                <a16:creationId xmlns:a16="http://schemas.microsoft.com/office/drawing/2014/main" id="{AECD7B9F-9648-47DC-A094-3F747DED04FD}"/>
              </a:ext>
            </a:extLst>
          </p:cNvPr>
          <p:cNvPicPr>
            <a:picLocks noChangeAspect="1"/>
          </p:cNvPicPr>
          <p:nvPr/>
        </p:nvPicPr>
        <p:blipFill>
          <a:blip r:embed="rId3"/>
          <a:stretch>
            <a:fillRect/>
          </a:stretch>
        </p:blipFill>
        <p:spPr>
          <a:xfrm>
            <a:off x="0" y="1010303"/>
            <a:ext cx="11644829" cy="5181600"/>
          </a:xfrm>
          <a:prstGeom prst="rect">
            <a:avLst/>
          </a:prstGeom>
        </p:spPr>
      </p:pic>
      <p:sp>
        <p:nvSpPr>
          <p:cNvPr id="10" name="Tittel 1">
            <a:extLst>
              <a:ext uri="{FF2B5EF4-FFF2-40B4-BE49-F238E27FC236}">
                <a16:creationId xmlns:a16="http://schemas.microsoft.com/office/drawing/2014/main" id="{9C595E63-FA5E-4CBF-92B6-A1F7FF9F1040}"/>
              </a:ext>
            </a:extLst>
          </p:cNvPr>
          <p:cNvSpPr txBox="1">
            <a:spLocks/>
          </p:cNvSpPr>
          <p:nvPr/>
        </p:nvSpPr>
        <p:spPr>
          <a:xfrm>
            <a:off x="1008776" y="295967"/>
            <a:ext cx="9889347"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1" name="Tittel 1">
            <a:extLst>
              <a:ext uri="{FF2B5EF4-FFF2-40B4-BE49-F238E27FC236}">
                <a16:creationId xmlns:a16="http://schemas.microsoft.com/office/drawing/2014/main" id="{FEBAC1ED-057F-4D1C-B28C-A6A5AF3BE633}"/>
              </a:ext>
            </a:extLst>
          </p:cNvPr>
          <p:cNvSpPr txBox="1">
            <a:spLocks/>
          </p:cNvSpPr>
          <p:nvPr/>
        </p:nvSpPr>
        <p:spPr>
          <a:xfrm>
            <a:off x="368545" y="211999"/>
            <a:ext cx="74067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DF889BB6-D0B9-4D61-B8CD-102E1D891E45}"/>
              </a:ext>
            </a:extLst>
          </p:cNvPr>
          <p:cNvSpPr/>
          <p:nvPr/>
        </p:nvSpPr>
        <p:spPr>
          <a:xfrm>
            <a:off x="1833788" y="2544896"/>
            <a:ext cx="6729595" cy="21593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56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stretch>
            <a:fillRect/>
          </a:stretch>
        </p:blipFill>
        <p:spPr>
          <a:xfrm>
            <a:off x="4643222" y="2541598"/>
            <a:ext cx="2953676" cy="961662"/>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www.live.com</a:t>
            </a:r>
          </a:p>
        </p:txBody>
      </p:sp>
    </p:spTree>
    <p:extLst>
      <p:ext uri="{BB962C8B-B14F-4D97-AF65-F5344CB8AC3E}">
        <p14:creationId xmlns:p14="http://schemas.microsoft.com/office/powerpoint/2010/main" val="34353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B46BFEF1-63B0-4438-8114-7EC38317D403}"/>
              </a:ext>
            </a:extLst>
          </p:cNvPr>
          <p:cNvPicPr>
            <a:picLocks noChangeAspect="1"/>
          </p:cNvPicPr>
          <p:nvPr/>
        </p:nvPicPr>
        <p:blipFill>
          <a:blip r:embed="rId3"/>
          <a:stretch>
            <a:fillRect/>
          </a:stretch>
        </p:blipFill>
        <p:spPr>
          <a:xfrm>
            <a:off x="0" y="1010303"/>
            <a:ext cx="12192000" cy="5181600"/>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Ellipse 5"/>
          <p:cNvSpPr/>
          <p:nvPr/>
        </p:nvSpPr>
        <p:spPr>
          <a:xfrm>
            <a:off x="628494" y="100948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776" y="1331932"/>
            <a:ext cx="482545" cy="719551"/>
          </a:xfrm>
          <a:prstGeom prst="rect">
            <a:avLst/>
          </a:prstGeom>
        </p:spPr>
      </p:pic>
      <p:sp>
        <p:nvSpPr>
          <p:cNvPr id="10" name="Ellipse 9">
            <a:extLst>
              <a:ext uri="{FF2B5EF4-FFF2-40B4-BE49-F238E27FC236}">
                <a16:creationId xmlns:a16="http://schemas.microsoft.com/office/drawing/2014/main" id="{11D566F0-88BB-4EE7-92AF-5B6DE497CF41}"/>
              </a:ext>
            </a:extLst>
          </p:cNvPr>
          <p:cNvSpPr/>
          <p:nvPr/>
        </p:nvSpPr>
        <p:spPr>
          <a:xfrm>
            <a:off x="628493" y="532487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pil.png">
            <a:extLst>
              <a:ext uri="{FF2B5EF4-FFF2-40B4-BE49-F238E27FC236}">
                <a16:creationId xmlns:a16="http://schemas.microsoft.com/office/drawing/2014/main" id="{FDF8EFCA-323A-4D38-A98E-880887523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024" y="5726442"/>
            <a:ext cx="482545" cy="719551"/>
          </a:xfrm>
          <a:prstGeom prst="rect">
            <a:avLst/>
          </a:prstGeom>
        </p:spPr>
      </p:pic>
    </p:spTree>
    <p:extLst>
      <p:ext uri="{BB962C8B-B14F-4D97-AF65-F5344CB8AC3E}">
        <p14:creationId xmlns:p14="http://schemas.microsoft.com/office/powerpoint/2010/main" val="1750230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p:txBody>
          <a:bodyPr/>
          <a:lstStyle/>
          <a:p>
            <a:r>
              <a:rPr lang="nb-NO" dirty="0"/>
              <a:t>Åpne e-post</a:t>
            </a:r>
          </a:p>
        </p:txBody>
      </p:sp>
    </p:spTree>
    <p:extLst>
      <p:ext uri="{BB962C8B-B14F-4D97-AF65-F5344CB8AC3E}">
        <p14:creationId xmlns:p14="http://schemas.microsoft.com/office/powerpoint/2010/main" val="1884910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CB498E1-AA62-461B-95CB-EF2134B77F7A}"/>
              </a:ext>
            </a:extLst>
          </p:cNvPr>
          <p:cNvPicPr>
            <a:picLocks noChangeAspect="1"/>
          </p:cNvPicPr>
          <p:nvPr/>
        </p:nvPicPr>
        <p:blipFill>
          <a:blip r:embed="rId3"/>
          <a:stretch>
            <a:fillRect/>
          </a:stretch>
        </p:blipFill>
        <p:spPr>
          <a:xfrm>
            <a:off x="860197" y="743790"/>
            <a:ext cx="10651187" cy="5913512"/>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Ellipse 6"/>
          <p:cNvSpPr/>
          <p:nvPr/>
        </p:nvSpPr>
        <p:spPr>
          <a:xfrm>
            <a:off x="860197" y="1867976"/>
            <a:ext cx="1783851" cy="5887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A8388418-C05E-4DC1-906E-65DD2040AD28}"/>
              </a:ext>
            </a:extLst>
          </p:cNvPr>
          <p:cNvSpPr/>
          <p:nvPr/>
        </p:nvSpPr>
        <p:spPr>
          <a:xfrm>
            <a:off x="860197" y="3800819"/>
            <a:ext cx="1783851" cy="2856483"/>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16B9CEB-68D4-4FCF-AA0D-E439E645C7C9}"/>
              </a:ext>
            </a:extLst>
          </p:cNvPr>
          <p:cNvPicPr>
            <a:picLocks noChangeAspect="1"/>
          </p:cNvPicPr>
          <p:nvPr/>
        </p:nvPicPr>
        <p:blipFill>
          <a:blip r:embed="rId3"/>
          <a:stretch>
            <a:fillRect/>
          </a:stretch>
        </p:blipFill>
        <p:spPr>
          <a:xfrm>
            <a:off x="2761563" y="601622"/>
            <a:ext cx="7255634" cy="612222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4292907" y="1806766"/>
            <a:ext cx="3334438" cy="19940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45407CE5-ED47-4200-88CF-033E46BC79A7}"/>
              </a:ext>
            </a:extLst>
          </p:cNvPr>
          <p:cNvPicPr>
            <a:picLocks noChangeAspect="1"/>
          </p:cNvPicPr>
          <p:nvPr/>
        </p:nvPicPr>
        <p:blipFill>
          <a:blip r:embed="rId3"/>
          <a:stretch>
            <a:fillRect/>
          </a:stretch>
        </p:blipFill>
        <p:spPr>
          <a:xfrm>
            <a:off x="2761563" y="601622"/>
            <a:ext cx="7255634" cy="612222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4543119" y="1823909"/>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455" y="2356946"/>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5" name="Bilde 4">
            <a:extLst>
              <a:ext uri="{FF2B5EF4-FFF2-40B4-BE49-F238E27FC236}">
                <a16:creationId xmlns:a16="http://schemas.microsoft.com/office/drawing/2014/main" id="{F8998022-D3CB-4787-B6EE-59E6B7B592B0}"/>
              </a:ext>
            </a:extLst>
          </p:cNvPr>
          <p:cNvPicPr>
            <a:picLocks noChangeAspect="1"/>
          </p:cNvPicPr>
          <p:nvPr/>
        </p:nvPicPr>
        <p:blipFill>
          <a:blip r:embed="rId3"/>
          <a:stretch>
            <a:fillRect/>
          </a:stretch>
        </p:blipFill>
        <p:spPr>
          <a:xfrm>
            <a:off x="285750" y="1047750"/>
            <a:ext cx="11620500" cy="4762500"/>
          </a:xfrm>
          <a:prstGeom prst="rect">
            <a:avLst/>
          </a:prstGeom>
        </p:spPr>
      </p:pic>
    </p:spTree>
    <p:extLst>
      <p:ext uri="{BB962C8B-B14F-4D97-AF65-F5344CB8AC3E}">
        <p14:creationId xmlns:p14="http://schemas.microsoft.com/office/powerpoint/2010/main" val="1072636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40CAD5DE-44AC-46EB-BEBB-DCAE28C72860}"/>
              </a:ext>
            </a:extLst>
          </p:cNvPr>
          <p:cNvPicPr>
            <a:picLocks noChangeAspect="1"/>
          </p:cNvPicPr>
          <p:nvPr/>
        </p:nvPicPr>
        <p:blipFill>
          <a:blip r:embed="rId3"/>
          <a:stretch>
            <a:fillRect/>
          </a:stretch>
        </p:blipFill>
        <p:spPr>
          <a:xfrm>
            <a:off x="848376" y="1110523"/>
            <a:ext cx="9793918" cy="4636954"/>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542774" y="1640403"/>
            <a:ext cx="2326177" cy="402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1258620" y="601622"/>
            <a:ext cx="894483" cy="369332"/>
          </a:xfrm>
          <a:prstGeom prst="rect">
            <a:avLst/>
          </a:prstGeom>
          <a:noFill/>
        </p:spPr>
        <p:txBody>
          <a:bodyPr wrap="square" rtlCol="0">
            <a:spAutoFit/>
          </a:bodyPr>
          <a:lstStyle/>
          <a:p>
            <a:r>
              <a:rPr lang="nb-NO" dirty="0"/>
              <a:t>Tittel</a:t>
            </a:r>
          </a:p>
        </p:txBody>
      </p:sp>
      <p:cxnSp>
        <p:nvCxnSpPr>
          <p:cNvPr id="8" name="Rett pil 7"/>
          <p:cNvCxnSpPr/>
          <p:nvPr/>
        </p:nvCxnSpPr>
        <p:spPr>
          <a:xfrm>
            <a:off x="1527470" y="970954"/>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610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E7B1810-1D74-4642-8DD8-B1F6F16CCB38}"/>
              </a:ext>
            </a:extLst>
          </p:cNvPr>
          <p:cNvPicPr>
            <a:picLocks noChangeAspect="1"/>
          </p:cNvPicPr>
          <p:nvPr/>
        </p:nvPicPr>
        <p:blipFill>
          <a:blip r:embed="rId3"/>
          <a:stretch>
            <a:fillRect/>
          </a:stretch>
        </p:blipFill>
        <p:spPr>
          <a:xfrm>
            <a:off x="368545" y="1761934"/>
            <a:ext cx="9667821" cy="47625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18524" y="2788138"/>
            <a:ext cx="1735201" cy="4729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756285" y="1105326"/>
            <a:ext cx="1397440" cy="369332"/>
          </a:xfrm>
          <a:prstGeom prst="rect">
            <a:avLst/>
          </a:prstGeom>
          <a:noFill/>
        </p:spPr>
        <p:txBody>
          <a:bodyPr wrap="square" rtlCol="0">
            <a:spAutoFit/>
          </a:bodyPr>
          <a:lstStyle/>
          <a:p>
            <a:r>
              <a:rPr lang="nb-NO" dirty="0"/>
              <a:t>Avsender</a:t>
            </a:r>
          </a:p>
        </p:txBody>
      </p:sp>
      <p:cxnSp>
        <p:nvCxnSpPr>
          <p:cNvPr id="8" name="Rett pil 7"/>
          <p:cNvCxnSpPr/>
          <p:nvPr/>
        </p:nvCxnSpPr>
        <p:spPr>
          <a:xfrm>
            <a:off x="1267884" y="1761934"/>
            <a:ext cx="0" cy="7922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739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9BF259B8-DC13-447E-9E35-13B515BC9474}"/>
              </a:ext>
            </a:extLst>
          </p:cNvPr>
          <p:cNvPicPr>
            <a:picLocks noChangeAspect="1"/>
          </p:cNvPicPr>
          <p:nvPr/>
        </p:nvPicPr>
        <p:blipFill>
          <a:blip r:embed="rId3"/>
          <a:stretch>
            <a:fillRect/>
          </a:stretch>
        </p:blipFill>
        <p:spPr>
          <a:xfrm>
            <a:off x="2316259" y="1685028"/>
            <a:ext cx="8524338" cy="4030846"/>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049551" y="2779038"/>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2854283" y="1220772"/>
            <a:ext cx="2904578" cy="369332"/>
          </a:xfrm>
          <a:prstGeom prst="rect">
            <a:avLst/>
          </a:prstGeom>
          <a:noFill/>
        </p:spPr>
        <p:txBody>
          <a:bodyPr wrap="square" rtlCol="0">
            <a:spAutoFit/>
          </a:bodyPr>
          <a:lstStyle/>
          <a:p>
            <a:r>
              <a:rPr lang="nb-NO" dirty="0"/>
              <a:t>Beskjeden fra avsender</a:t>
            </a:r>
          </a:p>
        </p:txBody>
      </p:sp>
      <p:cxnSp>
        <p:nvCxnSpPr>
          <p:cNvPr id="9" name="Rett pil 8"/>
          <p:cNvCxnSpPr/>
          <p:nvPr/>
        </p:nvCxnSpPr>
        <p:spPr>
          <a:xfrm>
            <a:off x="3960789" y="1685028"/>
            <a:ext cx="0" cy="10940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763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5CD1ED8D-36F2-4D94-8845-398CE3F0280B}"/>
              </a:ext>
            </a:extLst>
          </p:cNvPr>
          <p:cNvPicPr>
            <a:picLocks noChangeAspect="1"/>
          </p:cNvPicPr>
          <p:nvPr/>
        </p:nvPicPr>
        <p:blipFill>
          <a:blip r:embed="rId3"/>
          <a:stretch>
            <a:fillRect/>
          </a:stretch>
        </p:blipFill>
        <p:spPr>
          <a:xfrm>
            <a:off x="2468183" y="1145937"/>
            <a:ext cx="7255634" cy="5258599"/>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600386" y="2195118"/>
            <a:ext cx="1707209" cy="5440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4700" y="2739433"/>
            <a:ext cx="482545" cy="719551"/>
          </a:xfrm>
          <a:prstGeom prst="rect">
            <a:avLst/>
          </a:prstGeom>
        </p:spPr>
      </p:pic>
    </p:spTree>
    <p:extLst>
      <p:ext uri="{BB962C8B-B14F-4D97-AF65-F5344CB8AC3E}">
        <p14:creationId xmlns:p14="http://schemas.microsoft.com/office/powerpoint/2010/main" val="165182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111F0C20-8A7B-4BAB-BFDF-8E20BC65E8DE}"/>
              </a:ext>
            </a:extLst>
          </p:cNvPr>
          <p:cNvPicPr>
            <a:picLocks noChangeAspect="1"/>
          </p:cNvPicPr>
          <p:nvPr/>
        </p:nvPicPr>
        <p:blipFill>
          <a:blip r:embed="rId3"/>
          <a:stretch>
            <a:fillRect/>
          </a:stretch>
        </p:blipFill>
        <p:spPr>
          <a:xfrm>
            <a:off x="2908452" y="1278169"/>
            <a:ext cx="6184259" cy="4301662"/>
          </a:xfrm>
          <a:prstGeom prst="rect">
            <a:avLst/>
          </a:prstGeom>
        </p:spPr>
      </p:pic>
    </p:spTree>
    <p:extLst>
      <p:ext uri="{BB962C8B-B14F-4D97-AF65-F5344CB8AC3E}">
        <p14:creationId xmlns:p14="http://schemas.microsoft.com/office/powerpoint/2010/main" val="261116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1D20456-4707-4DA8-B134-10800A4A25F5}"/>
              </a:ext>
            </a:extLst>
          </p:cNvPr>
          <p:cNvPicPr>
            <a:picLocks noChangeAspect="1"/>
          </p:cNvPicPr>
          <p:nvPr/>
        </p:nvPicPr>
        <p:blipFill>
          <a:blip r:embed="rId3"/>
          <a:stretch>
            <a:fillRect/>
          </a:stretch>
        </p:blipFill>
        <p:spPr>
          <a:xfrm>
            <a:off x="2468183" y="1145937"/>
            <a:ext cx="7255634" cy="5258599"/>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148662" y="2753421"/>
            <a:ext cx="2571627" cy="10218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5</a:t>
            </a:r>
          </a:p>
        </p:txBody>
      </p:sp>
      <p:sp>
        <p:nvSpPr>
          <p:cNvPr id="3" name="Plassholder for tekst 2"/>
          <p:cNvSpPr>
            <a:spLocks noGrp="1"/>
          </p:cNvSpPr>
          <p:nvPr>
            <p:ph type="body" idx="1"/>
          </p:nvPr>
        </p:nvSpPr>
        <p:spPr/>
        <p:txBody>
          <a:bodyPr/>
          <a:lstStyle/>
          <a:p>
            <a:r>
              <a:rPr lang="nb-NO" dirty="0"/>
              <a:t>Svare på e-post</a:t>
            </a:r>
          </a:p>
        </p:txBody>
      </p:sp>
    </p:spTree>
    <p:extLst>
      <p:ext uri="{BB962C8B-B14F-4D97-AF65-F5344CB8AC3E}">
        <p14:creationId xmlns:p14="http://schemas.microsoft.com/office/powerpoint/2010/main" val="3364243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5F3FEFA-C150-4732-A524-E540DAFBB1A0}"/>
              </a:ext>
            </a:extLst>
          </p:cNvPr>
          <p:cNvPicPr>
            <a:picLocks noChangeAspect="1"/>
          </p:cNvPicPr>
          <p:nvPr/>
        </p:nvPicPr>
        <p:blipFill>
          <a:blip r:embed="rId3"/>
          <a:stretch>
            <a:fillRect/>
          </a:stretch>
        </p:blipFill>
        <p:spPr>
          <a:xfrm>
            <a:off x="1144025" y="1112705"/>
            <a:ext cx="9619455" cy="4583016"/>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760" y="3677638"/>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A694579-78A3-4294-9DEF-353A69096122}"/>
              </a:ext>
            </a:extLst>
          </p:cNvPr>
          <p:cNvPicPr>
            <a:picLocks noChangeAspect="1"/>
          </p:cNvPicPr>
          <p:nvPr/>
        </p:nvPicPr>
        <p:blipFill>
          <a:blip r:embed="rId3"/>
          <a:stretch>
            <a:fillRect/>
          </a:stretch>
        </p:blipFill>
        <p:spPr>
          <a:xfrm>
            <a:off x="300037" y="1519237"/>
            <a:ext cx="11591925" cy="3819525"/>
          </a:xfrm>
          <a:prstGeom prst="rect">
            <a:avLst/>
          </a:prstGeom>
        </p:spPr>
      </p:pic>
      <p:sp>
        <p:nvSpPr>
          <p:cNvPr id="9" name="Ellipse 8"/>
          <p:cNvSpPr/>
          <p:nvPr/>
        </p:nvSpPr>
        <p:spPr>
          <a:xfrm>
            <a:off x="502495" y="1543564"/>
            <a:ext cx="786478" cy="4835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00" y="2051431"/>
            <a:ext cx="482545" cy="719551"/>
          </a:xfrm>
          <a:prstGeom prst="rect">
            <a:avLst/>
          </a:prstGeom>
        </p:spPr>
      </p:pic>
    </p:spTree>
    <p:extLst>
      <p:ext uri="{BB962C8B-B14F-4D97-AF65-F5344CB8AC3E}">
        <p14:creationId xmlns:p14="http://schemas.microsoft.com/office/powerpoint/2010/main" val="3109352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Et bilde som inneholder skjermbilde&#10;&#10;Automatisk generert beskrivelse">
            <a:extLst>
              <a:ext uri="{FF2B5EF4-FFF2-40B4-BE49-F238E27FC236}">
                <a16:creationId xmlns:a16="http://schemas.microsoft.com/office/drawing/2014/main" id="{A5CEC52D-508C-43DC-9869-8C4B00BFC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9" name="Rett pil 8"/>
          <p:cNvCxnSpPr/>
          <p:nvPr/>
        </p:nvCxnSpPr>
        <p:spPr>
          <a:xfrm rot="10800000">
            <a:off x="7353552" y="1422723"/>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kstSylinder 4"/>
          <p:cNvSpPr txBox="1"/>
          <p:nvPr/>
        </p:nvSpPr>
        <p:spPr>
          <a:xfrm>
            <a:off x="4840005" y="1253446"/>
            <a:ext cx="2115383" cy="338554"/>
          </a:xfrm>
          <a:prstGeom prst="rect">
            <a:avLst/>
          </a:prstGeom>
          <a:noFill/>
        </p:spPr>
        <p:txBody>
          <a:bodyPr wrap="none" rtlCol="0">
            <a:spAutoFit/>
          </a:bodyPr>
          <a:lstStyle/>
          <a:p>
            <a:r>
              <a:rPr lang="nb-NO" sz="1600" dirty="0"/>
              <a:t>brukernavn@e.post.no</a:t>
            </a:r>
          </a:p>
        </p:txBody>
      </p:sp>
      <p:sp>
        <p:nvSpPr>
          <p:cNvPr id="12" name="TekstSylinder 11"/>
          <p:cNvSpPr txBox="1"/>
          <p:nvPr/>
        </p:nvSpPr>
        <p:spPr>
          <a:xfrm>
            <a:off x="1489617" y="1746121"/>
            <a:ext cx="963725" cy="338554"/>
          </a:xfrm>
          <a:prstGeom prst="rect">
            <a:avLst/>
          </a:prstGeom>
          <a:noFill/>
        </p:spPr>
        <p:txBody>
          <a:bodyPr wrap="none" rtlCol="0">
            <a:spAutoFit/>
          </a:bodyPr>
          <a:lstStyle/>
          <a:p>
            <a:r>
              <a:rPr lang="nb-NO" sz="1600" dirty="0"/>
              <a:t>Re: Tema</a:t>
            </a:r>
          </a:p>
        </p:txBody>
      </p:sp>
      <p:cxnSp>
        <p:nvCxnSpPr>
          <p:cNvPr id="17" name="Rett pil 16"/>
          <p:cNvCxnSpPr/>
          <p:nvPr/>
        </p:nvCxnSpPr>
        <p:spPr>
          <a:xfrm rot="10800000">
            <a:off x="2946266" y="1915398"/>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617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skjermbilde&#10;&#10;Automatisk generert beskrivelse">
            <a:extLst>
              <a:ext uri="{FF2B5EF4-FFF2-40B4-BE49-F238E27FC236}">
                <a16:creationId xmlns:a16="http://schemas.microsoft.com/office/drawing/2014/main" id="{9D16C3FD-1609-4CF8-9053-EDB616634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110170" y="3547431"/>
            <a:ext cx="3249976" cy="18436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jermbilde&#10;&#10;Automatisk generert beskrivelse">
            <a:extLst>
              <a:ext uri="{FF2B5EF4-FFF2-40B4-BE49-F238E27FC236}">
                <a16:creationId xmlns:a16="http://schemas.microsoft.com/office/drawing/2014/main" id="{2FA286CB-6723-4DC1-B6D5-50B17974B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323850" y="1846609"/>
            <a:ext cx="5004425" cy="11317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57567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6" name="Bilde 5" descr="Et bilde som inneholder skjermbilde&#10;&#10;Automatisk generert beskrivelse">
            <a:extLst>
              <a:ext uri="{FF2B5EF4-FFF2-40B4-BE49-F238E27FC236}">
                <a16:creationId xmlns:a16="http://schemas.microsoft.com/office/drawing/2014/main" id="{8E377518-1C3F-4BD6-AB62-4288EF202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710740"/>
            <a:ext cx="10354032" cy="5663963"/>
          </a:xfrm>
          <a:prstGeom prst="rect">
            <a:avLst/>
          </a:prstGeom>
        </p:spPr>
      </p:pic>
    </p:spTree>
    <p:extLst>
      <p:ext uri="{BB962C8B-B14F-4D97-AF65-F5344CB8AC3E}">
        <p14:creationId xmlns:p14="http://schemas.microsoft.com/office/powerpoint/2010/main" val="2674446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BC273344-812D-4A0F-8959-583C8F43C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025" y="956888"/>
            <a:ext cx="10354031" cy="5663963"/>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5</a:t>
            </a:r>
          </a:p>
        </p:txBody>
      </p:sp>
      <p:sp>
        <p:nvSpPr>
          <p:cNvPr id="5" name="Ellipse 4"/>
          <p:cNvSpPr/>
          <p:nvPr/>
        </p:nvSpPr>
        <p:spPr>
          <a:xfrm>
            <a:off x="756285" y="4467582"/>
            <a:ext cx="2565082" cy="14335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4419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D33F7300-BE9D-4640-A84C-CFE9BABC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710740"/>
            <a:ext cx="10354032" cy="5663963"/>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154238" y="2143233"/>
            <a:ext cx="3094250" cy="12444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605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7E7CB3C-C613-4D04-A71B-EFC6ED27E893}"/>
              </a:ext>
            </a:extLst>
          </p:cNvPr>
          <p:cNvPicPr>
            <a:picLocks noChangeAspect="1"/>
          </p:cNvPicPr>
          <p:nvPr/>
        </p:nvPicPr>
        <p:blipFill>
          <a:blip r:embed="rId3"/>
          <a:stretch>
            <a:fillRect/>
          </a:stretch>
        </p:blipFill>
        <p:spPr>
          <a:xfrm>
            <a:off x="2302525" y="1065559"/>
            <a:ext cx="6795571" cy="4726881"/>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Ellipse 4"/>
          <p:cNvSpPr/>
          <p:nvPr/>
        </p:nvSpPr>
        <p:spPr>
          <a:xfrm>
            <a:off x="7503994" y="943787"/>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25809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skjermbilde&#10;&#10;Automatisk generert beskrivelse">
            <a:extLst>
              <a:ext uri="{FF2B5EF4-FFF2-40B4-BE49-F238E27FC236}">
                <a16:creationId xmlns:a16="http://schemas.microsoft.com/office/drawing/2014/main" id="{E5083CB6-9398-4EB9-9DCB-F211529BF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844" y="767068"/>
            <a:ext cx="9732312" cy="5323864"/>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9" name="Ellipse 8"/>
          <p:cNvSpPr/>
          <p:nvPr/>
        </p:nvSpPr>
        <p:spPr>
          <a:xfrm>
            <a:off x="1144025" y="5348929"/>
            <a:ext cx="968193" cy="9074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764" y="6083150"/>
            <a:ext cx="482545" cy="719551"/>
          </a:xfrm>
          <a:prstGeom prst="rect">
            <a:avLst/>
          </a:prstGeom>
        </p:spPr>
      </p:pic>
    </p:spTree>
    <p:extLst>
      <p:ext uri="{BB962C8B-B14F-4D97-AF65-F5344CB8AC3E}">
        <p14:creationId xmlns:p14="http://schemas.microsoft.com/office/powerpoint/2010/main" val="3569080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378301"/>
            <a:ext cx="9839363" cy="2017655"/>
          </a:xfrm>
        </p:spPr>
        <p:txBody>
          <a:bodyPr>
            <a:normAutofit lnSpcReduction="10000"/>
          </a:bodyPr>
          <a:lstStyle/>
          <a:p>
            <a:pPr marL="0" indent="0">
              <a:buNone/>
            </a:pPr>
            <a:r>
              <a:rPr lang="nb-NO" b="1" dirty="0">
                <a:solidFill>
                  <a:schemeClr val="tx1"/>
                </a:solidFill>
              </a:rPr>
              <a:t>Nå kan dere øve på:</a:t>
            </a:r>
          </a:p>
          <a:p>
            <a:r>
              <a:rPr lang="nb-NO" dirty="0"/>
              <a:t>Be om e-postadressen til sidemannen din slik at dere kan øve på å sende e-post </a:t>
            </a:r>
            <a:br>
              <a:rPr lang="nb-NO" dirty="0"/>
            </a:br>
            <a:r>
              <a:rPr lang="nb-NO" dirty="0"/>
              <a:t>til hverandre, åpne og svare på hverandres e-poster</a:t>
            </a:r>
          </a:p>
          <a:p>
            <a:r>
              <a:rPr lang="nb-NO" dirty="0"/>
              <a:t>Logg av og på </a:t>
            </a:r>
            <a:r>
              <a:rPr lang="nb-NO" dirty="0" err="1"/>
              <a:t>e-postkontoen</a:t>
            </a:r>
            <a:r>
              <a:rPr lang="nb-NO" dirty="0"/>
              <a:t> din</a:t>
            </a:r>
          </a:p>
          <a:p>
            <a:r>
              <a:rPr lang="nb-NO" dirty="0"/>
              <a:t>Lukk nettleseren helt, åpne den igjen, skriv inn adressen til e-posttjenesten og </a:t>
            </a:r>
            <a:br>
              <a:rPr lang="nb-NO" dirty="0"/>
            </a:br>
            <a:r>
              <a:rPr lang="nb-NO" dirty="0"/>
              <a:t>logg den inn på nytt</a:t>
            </a:r>
          </a:p>
          <a:p>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nb-NO" b="1" dirty="0">
                <a:solidFill>
                  <a:schemeClr val="tx1"/>
                </a:solidFill>
              </a:rPr>
              <a:t>Øv hjemme:</a:t>
            </a:r>
          </a:p>
          <a:p>
            <a:r>
              <a:rPr lang="nb-NO" dirty="0"/>
              <a:t>Finn noen å øve med som du kan sende og motta e-post fra</a:t>
            </a:r>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58EE6C5A-5A51-41E4-8819-1DD99AF33349}"/>
              </a:ext>
            </a:extLst>
          </p:cNvPr>
          <p:cNvPicPr>
            <a:picLocks noChangeAspect="1"/>
          </p:cNvPicPr>
          <p:nvPr/>
        </p:nvPicPr>
        <p:blipFill>
          <a:blip r:embed="rId3"/>
          <a:stretch>
            <a:fillRect/>
          </a:stretch>
        </p:blipFill>
        <p:spPr>
          <a:xfrm>
            <a:off x="2738437" y="962025"/>
            <a:ext cx="6715125" cy="4933950"/>
          </a:xfrm>
          <a:prstGeom prst="rect">
            <a:avLst/>
          </a:prstGeom>
        </p:spPr>
      </p:pic>
      <p:sp>
        <p:nvSpPr>
          <p:cNvPr id="7" name="Ellipse 6">
            <a:extLst>
              <a:ext uri="{FF2B5EF4-FFF2-40B4-BE49-F238E27FC236}">
                <a16:creationId xmlns:a16="http://schemas.microsoft.com/office/drawing/2014/main" id="{23BA3193-5360-4911-A639-D685954D4ABA}"/>
              </a:ext>
            </a:extLst>
          </p:cNvPr>
          <p:cNvSpPr/>
          <p:nvPr/>
        </p:nvSpPr>
        <p:spPr>
          <a:xfrm>
            <a:off x="5168418" y="2950130"/>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393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641A103F-70E2-4D75-8BC1-C44DB1E97F78}"/>
              </a:ext>
            </a:extLst>
          </p:cNvPr>
          <p:cNvPicPr>
            <a:picLocks noChangeAspect="1"/>
          </p:cNvPicPr>
          <p:nvPr/>
        </p:nvPicPr>
        <p:blipFill>
          <a:blip r:embed="rId3"/>
          <a:stretch>
            <a:fillRect/>
          </a:stretch>
        </p:blipFill>
        <p:spPr>
          <a:xfrm>
            <a:off x="2891813" y="1033462"/>
            <a:ext cx="6915150" cy="479107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63851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4237413" y="4713876"/>
            <a:ext cx="3382389" cy="646331"/>
          </a:xfrm>
          <a:prstGeom prst="rect">
            <a:avLst/>
          </a:prstGeom>
          <a:noFill/>
        </p:spPr>
        <p:txBody>
          <a:bodyPr wrap="square" rtlCol="0">
            <a:spAutoFit/>
          </a:bodyPr>
          <a:lstStyle/>
          <a:p>
            <a:pPr algn="ctr"/>
            <a:r>
              <a:rPr lang="nb-NO" sz="3600" dirty="0" err="1">
                <a:solidFill>
                  <a:srgbClr val="000000"/>
                </a:solidFill>
              </a:rPr>
              <a:t>navn.etternavn</a:t>
            </a:r>
            <a:endParaRPr lang="nb-NO" sz="3600" dirty="0">
              <a:solidFill>
                <a:srgbClr val="000000"/>
              </a:solidFill>
            </a:endParaRPr>
          </a:p>
        </p:txBody>
      </p:sp>
    </p:spTree>
    <p:extLst>
      <p:ext uri="{BB962C8B-B14F-4D97-AF65-F5344CB8AC3E}">
        <p14:creationId xmlns:p14="http://schemas.microsoft.com/office/powerpoint/2010/main" val="21174780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808285B6FFF76488EBC5F98A01FC3D3" ma:contentTypeVersion="8" ma:contentTypeDescription="Opprett et nytt dokument." ma:contentTypeScope="" ma:versionID="99cd6b0308101fae19e75cbee4e268eb">
  <xsd:schema xmlns:xsd="http://www.w3.org/2001/XMLSchema" xmlns:xs="http://www.w3.org/2001/XMLSchema" xmlns:p="http://schemas.microsoft.com/office/2006/metadata/properties" xmlns:ns3="36033f14-0da9-4a78-a59e-0b3fedf25e1e" xmlns:ns4="4ea1e6d3-71cc-4315-babb-227631781545" targetNamespace="http://schemas.microsoft.com/office/2006/metadata/properties" ma:root="true" ma:fieldsID="ab4a65c0aea70e5ac53677c85b9a6663" ns3:_="" ns4:_="">
    <xsd:import namespace="36033f14-0da9-4a78-a59e-0b3fedf25e1e"/>
    <xsd:import namespace="4ea1e6d3-71cc-4315-babb-2276317815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33f14-0da9-4a78-a59e-0b3fedf25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a1e6d3-71cc-4315-babb-22763178154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DCDA56-72A6-483F-B72A-61FEAF9C3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33f14-0da9-4a78-a59e-0b3fedf25e1e"/>
    <ds:schemaRef ds:uri="4ea1e6d3-71cc-4315-babb-227631781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0162B9-C2C8-48D9-9A59-1F9837366D8E}">
  <ds:schemaRefs>
    <ds:schemaRef ds:uri="http://schemas.microsoft.com/sharepoint/v3/contenttype/forms"/>
  </ds:schemaRefs>
</ds:datastoreItem>
</file>

<file path=customXml/itemProps3.xml><?xml version="1.0" encoding="utf-8"?>
<ds:datastoreItem xmlns:ds="http://schemas.openxmlformats.org/officeDocument/2006/customXml" ds:itemID="{91A7CA09-C47E-4FC3-A167-2662EE2E9CE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7324</TotalTime>
  <Words>3606</Words>
  <Application>Microsoft Office PowerPoint</Application>
  <PresentationFormat>Widescreen</PresentationFormat>
  <Paragraphs>396</Paragraphs>
  <Slides>61</Slides>
  <Notes>60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61</vt:i4>
      </vt:variant>
    </vt:vector>
  </HeadingPairs>
  <TitlesOfParts>
    <vt:vector size="66" baseType="lpstr">
      <vt:lpstr>Arial</vt:lpstr>
      <vt:lpstr>Calibri</vt:lpstr>
      <vt:lpstr>Calibri Light</vt:lpstr>
      <vt:lpstr>Wingdings</vt:lpstr>
      <vt:lpstr>Office-tema</vt:lpstr>
      <vt:lpstr>LÆR Å BRUKE E-POST</vt:lpstr>
      <vt:lpstr>Del 1</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Del 2</vt:lpstr>
      <vt:lpstr>Logge av og på</vt:lpstr>
      <vt:lpstr>Logge av og på</vt:lpstr>
      <vt:lpstr>Logge av og på</vt:lpstr>
      <vt:lpstr>PowerPoint-presentasjon</vt:lpstr>
      <vt:lpstr>Logge av og på</vt:lpstr>
      <vt:lpstr>Del 3</vt:lpstr>
      <vt:lpstr>PowerPoint-presentasjon</vt:lpstr>
      <vt:lpstr>PowerPoint-presentasjon</vt:lpstr>
      <vt:lpstr>Sende e-post</vt:lpstr>
      <vt:lpstr>Sende e-post</vt:lpstr>
      <vt:lpstr>PowerPoint-presentasjon</vt:lpstr>
      <vt:lpstr>PowerPoint-presentasjon</vt:lpstr>
      <vt:lpstr>PowerPoint-presentasjon</vt:lpstr>
      <vt:lpstr>PowerPoint-presentasjon</vt:lpstr>
      <vt:lpstr>Sende e-post</vt:lpstr>
      <vt:lpstr>PowerPoint-presentasjon</vt:lpstr>
      <vt:lpstr>PowerPoint-presentasjon</vt:lpstr>
      <vt:lpstr>Sende e-post</vt:lpstr>
      <vt:lpstr>Del 4</vt:lpstr>
      <vt:lpstr>Åpne e-post</vt:lpstr>
      <vt:lpstr>Åpne e-post</vt:lpstr>
      <vt:lpstr>Åpne e-post</vt:lpstr>
      <vt:lpstr>Åpne e-post</vt:lpstr>
      <vt:lpstr>Åpne e-post</vt:lpstr>
      <vt:lpstr>Åpne e-post</vt:lpstr>
      <vt:lpstr>Åpne e-post</vt:lpstr>
      <vt:lpstr>Åpne e-post</vt:lpstr>
      <vt:lpstr>Åpne e-post</vt:lpstr>
      <vt:lpstr>Del 5</vt:lpstr>
      <vt:lpstr>Svare på e-post</vt:lpstr>
      <vt:lpstr>Svare på e-post</vt:lpstr>
      <vt:lpstr>Svare på e-post</vt:lpstr>
      <vt:lpstr>Svare på e-post</vt:lpstr>
      <vt:lpstr>Svare på e-post</vt:lpstr>
      <vt:lpstr>Svare på e-post</vt:lpstr>
      <vt:lpstr>Svare på e-post</vt:lpstr>
      <vt:lpstr>Svare på e-post</vt:lpstr>
      <vt:lpstr>Svare på e-post</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637</cp:revision>
  <dcterms:created xsi:type="dcterms:W3CDTF">2015-09-22T07:17:48Z</dcterms:created>
  <dcterms:modified xsi:type="dcterms:W3CDTF">2020-08-05T10:52:41Z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0x0101004808285B6FFF76488EBC5F98A01FC3D3</vt:lpwstr>
  </property>
</Properties>
</file>