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09" r:id="rId3"/>
    <p:sldId id="271" r:id="rId4"/>
    <p:sldId id="267" r:id="rId5"/>
    <p:sldId id="270" r:id="rId6"/>
    <p:sldId id="272" r:id="rId7"/>
    <p:sldId id="257" r:id="rId8"/>
    <p:sldId id="273" r:id="rId9"/>
    <p:sldId id="274" r:id="rId10"/>
    <p:sldId id="306" r:id="rId11"/>
    <p:sldId id="263" r:id="rId12"/>
    <p:sldId id="311" r:id="rId13"/>
    <p:sldId id="315" r:id="rId14"/>
    <p:sldId id="312" r:id="rId15"/>
    <p:sldId id="280" r:id="rId16"/>
    <p:sldId id="259" r:id="rId17"/>
    <p:sldId id="281" r:id="rId18"/>
    <p:sldId id="278" r:id="rId19"/>
    <p:sldId id="307" r:id="rId20"/>
    <p:sldId id="313" r:id="rId21"/>
    <p:sldId id="277" r:id="rId22"/>
    <p:sldId id="283" r:id="rId23"/>
    <p:sldId id="314" r:id="rId24"/>
    <p:sldId id="284" r:id="rId25"/>
    <p:sldId id="293" r:id="rId26"/>
    <p:sldId id="286" r:id="rId27"/>
    <p:sldId id="287" r:id="rId28"/>
    <p:sldId id="288" r:id="rId29"/>
    <p:sldId id="262" r:id="rId30"/>
    <p:sldId id="261" r:id="rId31"/>
    <p:sldId id="291" r:id="rId32"/>
    <p:sldId id="294" r:id="rId33"/>
    <p:sldId id="292" r:id="rId34"/>
    <p:sldId id="295" r:id="rId35"/>
    <p:sldId id="296" r:id="rId36"/>
    <p:sldId id="297" r:id="rId37"/>
    <p:sldId id="298" r:id="rId38"/>
    <p:sldId id="299" r:id="rId39"/>
    <p:sldId id="300" r:id="rId40"/>
    <p:sldId id="301" r:id="rId41"/>
    <p:sldId id="302" r:id="rId42"/>
    <p:sldId id="303" r:id="rId43"/>
    <p:sldId id="304" r:id="rId44"/>
    <p:sldId id="269" r:id="rId45"/>
    <p:sldId id="279" r:id="rId46"/>
    <p:sldId id="264" r:id="rId47"/>
    <p:sldId id="285" r:id="rId48"/>
    <p:sldId id="316" r:id="rId49"/>
    <p:sldId id="265" r:id="rId50"/>
    <p:sldId id="310" r:id="rId5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0" autoAdjust="0"/>
    <p:restoredTop sz="65510" autoAdjust="0"/>
  </p:normalViewPr>
  <p:slideViewPr>
    <p:cSldViewPr snapToGrid="0">
      <p:cViewPr varScale="1">
        <p:scale>
          <a:sx n="52" d="100"/>
          <a:sy n="52" d="100"/>
        </p:scale>
        <p:origin x="4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7C00F5-9FCE-4482-AB8B-01DB8B6BFC2C}" type="datetimeFigureOut">
              <a:rPr lang="nb-NO" smtClean="0"/>
              <a:t>26.08.2019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A130-7AD3-495A-A652-7F8C111F255A}" type="slidenum">
              <a:rPr lang="nb-NO" smtClean="0"/>
              <a:t>‹#›</a:t>
            </a:fld>
            <a:endParaRPr lang="nb-NO"/>
          </a:p>
        </p:txBody>
      </p:sp>
    </p:spTree>
    <p:extLst>
      <p:ext uri="{BB962C8B-B14F-4D97-AF65-F5344CB8AC3E}">
        <p14:creationId xmlns:p14="http://schemas.microsoft.com/office/powerpoint/2010/main" val="3884058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استعرض أهداف التعلم مع المشاركين في الدورة قبل بدء الت</a:t>
            </a:r>
            <a:r>
              <a:rPr lang="ku-Arab-IQ" sz="1200" b="1" kern="1200" dirty="0">
                <a:solidFill>
                  <a:schemeClr val="tx1"/>
                </a:solidFill>
                <a:effectLst/>
                <a:latin typeface="+mn-lt"/>
                <a:ea typeface="+mn-ea"/>
                <a:cs typeface="+mn-cs"/>
              </a:rPr>
              <a:t>علیم</a:t>
            </a:r>
            <a:r>
              <a:rPr lang="ar-SA" sz="1200" b="1" kern="1200" dirty="0">
                <a:solidFill>
                  <a:schemeClr val="tx1"/>
                </a:solidFill>
                <a:effectLst/>
                <a:latin typeface="+mn-lt"/>
                <a:ea typeface="+mn-ea"/>
                <a:cs typeface="+mn-cs"/>
              </a:rPr>
              <a:t>. </a:t>
            </a:r>
            <a:endParaRPr lang="nb-NO" sz="1200" b="1"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هذا سيسهل علیهم تعلم أهم المعلومات وتذكرها.</a:t>
            </a:r>
            <a:endParaRPr lang="nb-NO" sz="1200" b="1"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تذكر أن المتاجر عبر الإنترنت مختلفة ولذلك خذ وقتًا کافیا للإجابة على الأسئلة على طول الطريق. </a:t>
            </a:r>
            <a:endParaRPr lang="nb-NO"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قد یکون من الحکمة مطالبة المشاركين في الدورة بإحضار بطاقاتهم المصرفية وبطاقات الائتمان وبطاقات الدفع معهم إلى الصف حتى يتمكنوا من إجراء عملية شراء عند انتهاء الدورة التدريبية.</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a:t>
            </a:fld>
            <a:endParaRPr lang="nb-NO"/>
          </a:p>
        </p:txBody>
      </p:sp>
    </p:spTree>
    <p:extLst>
      <p:ext uri="{BB962C8B-B14F-4D97-AF65-F5344CB8AC3E}">
        <p14:creationId xmlns:p14="http://schemas.microsoft.com/office/powerpoint/2010/main" val="235587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انقر علی سلعة لإختیارها. </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n-NO"/>
          </a:p>
        </p:txBody>
      </p:sp>
    </p:spTree>
    <p:extLst>
      <p:ext uri="{BB962C8B-B14F-4D97-AF65-F5344CB8AC3E}">
        <p14:creationId xmlns:p14="http://schemas.microsoft.com/office/powerpoint/2010/main" val="397572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كما هو الحال في المتجر العادي يمكنك اختيار شراء سلعة واحدة أو أكثر.</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11</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كما هو الحال في المتجر العادي يمكنك اختيار شراء سلعة واحدة أو أكثر</a:t>
            </a:r>
            <a:r>
              <a:rPr lang="nb-NO" sz="1200" kern="1200" dirty="0">
                <a:solidFill>
                  <a:schemeClr val="tx1"/>
                </a:solidFill>
                <a:effectLst/>
                <a:latin typeface="+mn-lt"/>
                <a:ea typeface="+mn-ea"/>
                <a:cs typeface="+mn-cs"/>
              </a:rPr>
              <a:t>.</a:t>
            </a:r>
          </a:p>
        </p:txBody>
      </p:sp>
      <p:sp>
        <p:nvSpPr>
          <p:cNvPr id="4" name="Plassholder for lysbildenummer 3"/>
          <p:cNvSpPr>
            <a:spLocks noGrp="1"/>
          </p:cNvSpPr>
          <p:nvPr>
            <p:ph type="sldNum" sz="quarter" idx="10"/>
          </p:nvPr>
        </p:nvSpPr>
        <p:spPr/>
        <p:txBody>
          <a:bodyPr/>
          <a:lstStyle/>
          <a:p>
            <a:fld id="{88C1A130-7AD3-495A-A652-7F8C111F255A}" type="slidenum">
              <a:rPr lang="nb-NO" smtClean="0"/>
              <a:t>12</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يمكنك أيضا شراء عدة سلع مختلفة.</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13</a:t>
            </a:fld>
            <a:endParaRPr lang="nb-NO"/>
          </a:p>
        </p:txBody>
      </p:sp>
    </p:spTree>
    <p:extLst>
      <p:ext uri="{BB962C8B-B14F-4D97-AF65-F5344CB8AC3E}">
        <p14:creationId xmlns:p14="http://schemas.microsoft.com/office/powerpoint/2010/main" val="169496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عندما تنتهي من وضع كل ما تريد شراؤە في سلة التسوق (</a:t>
            </a:r>
            <a:r>
              <a:rPr lang="nb-NO" sz="1200" kern="1200" dirty="0">
                <a:solidFill>
                  <a:schemeClr val="tx1"/>
                </a:solidFill>
                <a:effectLst/>
                <a:latin typeface="+mn-lt"/>
                <a:ea typeface="+mn-ea"/>
                <a:cs typeface="+mn-cs"/>
              </a:rPr>
              <a:t>handlekurv</a:t>
            </a:r>
            <a:r>
              <a:rPr lang="ar-SA" sz="1200" kern="1200" dirty="0">
                <a:solidFill>
                  <a:schemeClr val="tx1"/>
                </a:solidFill>
                <a:effectLst/>
                <a:latin typeface="+mn-lt"/>
                <a:ea typeface="+mn-ea"/>
                <a:cs typeface="+mn-cs"/>
              </a:rPr>
              <a:t>) الخاصة بك، یجب عليك أن تجد صندوق الدفع لدفع ثمن السلع. </a:t>
            </a:r>
            <a:endParaRPr lang="nb-NO"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إذا قمت بالضغط على "شراء" (</a:t>
            </a:r>
            <a:r>
              <a:rPr lang="nb-NO" sz="1200" kern="1200" dirty="0">
                <a:solidFill>
                  <a:schemeClr val="tx1"/>
                </a:solidFill>
                <a:effectLst/>
                <a:latin typeface="+mn-lt"/>
                <a:ea typeface="+mn-ea"/>
                <a:cs typeface="+mn-cs"/>
              </a:rPr>
              <a:t>kjøp</a:t>
            </a:r>
            <a:r>
              <a:rPr lang="ar-SA" sz="1200" kern="1200" dirty="0">
                <a:solidFill>
                  <a:schemeClr val="tx1"/>
                </a:solidFill>
                <a:effectLst/>
                <a:latin typeface="+mn-lt"/>
                <a:ea typeface="+mn-ea"/>
                <a:cs typeface="+mn-cs"/>
              </a:rPr>
              <a:t>)، فسترى أن السلعة قد تم وضعها في سلة التسوق الخاصة بك.</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14</a:t>
            </a:fld>
            <a:endParaRPr lang="nb-NO"/>
          </a:p>
        </p:txBody>
      </p:sp>
    </p:spTree>
    <p:extLst>
      <p:ext uri="{BB962C8B-B14F-4D97-AF65-F5344CB8AC3E}">
        <p14:creationId xmlns:p14="http://schemas.microsoft.com/office/powerpoint/2010/main" val="149027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إذا قمت بالضغط على "شراء" (</a:t>
            </a:r>
            <a:r>
              <a:rPr lang="nb-NO" sz="1200" kern="1200" dirty="0">
                <a:solidFill>
                  <a:schemeClr val="tx1"/>
                </a:solidFill>
                <a:effectLst/>
                <a:latin typeface="+mn-lt"/>
                <a:ea typeface="+mn-ea"/>
                <a:cs typeface="+mn-cs"/>
              </a:rPr>
              <a:t>kjøp</a:t>
            </a:r>
            <a:r>
              <a:rPr lang="ar-SA" sz="1200" kern="1200" dirty="0">
                <a:solidFill>
                  <a:schemeClr val="tx1"/>
                </a:solidFill>
                <a:effectLst/>
                <a:latin typeface="+mn-lt"/>
                <a:ea typeface="+mn-ea"/>
                <a:cs typeface="+mn-cs"/>
              </a:rPr>
              <a:t>)، فسترى أن السلعة قد تم وضعها في سلة التسوق الخاصة بك.</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n-NO"/>
          </a:p>
        </p:txBody>
      </p:sp>
    </p:spTree>
    <p:extLst>
      <p:ext uri="{BB962C8B-B14F-4D97-AF65-F5344CB8AC3E}">
        <p14:creationId xmlns:p14="http://schemas.microsoft.com/office/powerpoint/2010/main" val="175766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هنا تم وضع سلعة واحدة في سلة التسوق.</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16</a:t>
            </a:fld>
            <a:endParaRPr lang="nb-NO"/>
          </a:p>
        </p:txBody>
      </p:sp>
    </p:spTree>
    <p:extLst>
      <p:ext uri="{BB962C8B-B14F-4D97-AF65-F5344CB8AC3E}">
        <p14:creationId xmlns:p14="http://schemas.microsoft.com/office/powerpoint/2010/main" val="3242496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إذا وضعت عدة سلع في السلة</a:t>
            </a:r>
            <a:r>
              <a:rPr lang="ar-SA" sz="1200" kern="1200" dirty="0">
                <a:solidFill>
                  <a:schemeClr val="tx1"/>
                </a:solidFill>
                <a:effectLst/>
                <a:latin typeface="+mn-lt"/>
                <a:ea typeface="+mn-ea"/>
                <a:cs typeface="+mn-cs"/>
              </a:rPr>
              <a:t>، سيتم تحديث عربة التسوق.</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17</a:t>
            </a:fld>
            <a:endParaRPr lang="nb-NO"/>
          </a:p>
        </p:txBody>
      </p:sp>
    </p:spTree>
    <p:extLst>
      <p:ext uri="{BB962C8B-B14F-4D97-AF65-F5344CB8AC3E}">
        <p14:creationId xmlns:p14="http://schemas.microsoft.com/office/powerpoint/2010/main" val="295381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بالإضافة إلى ذلك، يحتوي متجر الإنترنت على صندوق للدفع " </a:t>
            </a:r>
            <a:r>
              <a:rPr lang="nb-NO" sz="1200" kern="1200" dirty="0">
                <a:solidFill>
                  <a:schemeClr val="tx1"/>
                </a:solidFill>
                <a:effectLst/>
                <a:latin typeface="+mn-lt"/>
                <a:ea typeface="+mn-ea"/>
                <a:cs typeface="+mn-cs"/>
              </a:rPr>
              <a:t>kasse</a:t>
            </a:r>
            <a:r>
              <a:rPr lang="ar-SA" sz="1200" kern="1200" dirty="0">
                <a:solidFill>
                  <a:schemeClr val="tx1"/>
                </a:solidFill>
                <a:effectLst/>
                <a:latin typeface="+mn-lt"/>
                <a:ea typeface="+mn-ea"/>
                <a:cs typeface="+mn-cs"/>
              </a:rPr>
              <a:t>" أو علی میزن ال</a:t>
            </a:r>
            <a:r>
              <a:rPr lang="ku-Arab-IQ" sz="1200" kern="1200" dirty="0">
                <a:solidFill>
                  <a:schemeClr val="tx1"/>
                </a:solidFill>
                <a:effectLst/>
                <a:latin typeface="+mn-lt"/>
                <a:ea typeface="+mn-ea"/>
                <a:cs typeface="+mn-cs"/>
              </a:rPr>
              <a:t>دفع عند المغادرة (</a:t>
            </a:r>
            <a:r>
              <a:rPr lang="nb-NO" sz="1200" kern="1200" dirty="0">
                <a:solidFill>
                  <a:schemeClr val="tx1"/>
                </a:solidFill>
                <a:effectLst/>
                <a:latin typeface="+mn-lt"/>
                <a:ea typeface="+mn-ea"/>
                <a:cs typeface="+mn-cs"/>
              </a:rPr>
              <a:t>utsjekking</a:t>
            </a:r>
            <a:r>
              <a:rPr lang="ku-Arab-IQ" sz="1200" kern="1200" dirty="0">
                <a:solidFill>
                  <a:schemeClr val="tx1"/>
                </a:solidFill>
                <a:effectLst/>
                <a:latin typeface="+mn-lt"/>
                <a:ea typeface="+mn-ea"/>
                <a:cs typeface="+mn-cs"/>
              </a:rPr>
              <a:t>) حیث یجب علیك تأکید الشراء</a:t>
            </a:r>
            <a:r>
              <a:rPr lang="ar-SA" sz="1200" kern="1200" dirty="0">
                <a:solidFill>
                  <a:schemeClr val="tx1"/>
                </a:solidFill>
                <a:effectLst/>
                <a:latin typeface="+mn-lt"/>
                <a:ea typeface="+mn-ea"/>
                <a:cs typeface="+mn-cs"/>
              </a:rPr>
              <a:t>، وتقرر كيف تريد أن یکون الدفع وكيفية تلقي السلعة. هذە سنعود إلیها لاحقا.</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n-NO"/>
          </a:p>
        </p:txBody>
      </p:sp>
    </p:spTree>
    <p:extLst>
      <p:ext uri="{BB962C8B-B14F-4D97-AF65-F5344CB8AC3E}">
        <p14:creationId xmlns:p14="http://schemas.microsoft.com/office/powerpoint/2010/main" val="109744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متاجر الإنترنت مختلفة. </a:t>
            </a:r>
            <a:endParaRPr lang="nb-NO"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يستخدم البعض مصطلحات أخرى غير "عربة التسوق" و "</a:t>
            </a:r>
            <a:r>
              <a:rPr lang="ku-Arab-IQ" sz="1200" kern="1200" dirty="0">
                <a:solidFill>
                  <a:schemeClr val="tx1"/>
                </a:solidFill>
                <a:effectLst/>
                <a:latin typeface="+mn-lt"/>
                <a:ea typeface="+mn-ea"/>
                <a:cs typeface="+mn-cs"/>
              </a:rPr>
              <a:t>صندوق الدفع</a:t>
            </a:r>
            <a:r>
              <a:rPr lang="ar-SA" sz="1200" kern="1200" dirty="0">
                <a:solidFill>
                  <a:schemeClr val="tx1"/>
                </a:solidFill>
                <a:effectLst/>
                <a:latin typeface="+mn-lt"/>
                <a:ea typeface="+mn-ea"/>
                <a:cs typeface="+mn-cs"/>
              </a:rPr>
              <a:t>". في بعض الأماكن تظهر عبارة "أرسل طلبیة" (</a:t>
            </a:r>
            <a:r>
              <a:rPr lang="nb-NO" sz="1200" kern="1200" dirty="0">
                <a:solidFill>
                  <a:schemeClr val="tx1"/>
                </a:solidFill>
                <a:effectLst/>
                <a:latin typeface="+mn-lt"/>
                <a:ea typeface="+mn-ea"/>
                <a:cs typeface="+mn-cs"/>
              </a:rPr>
              <a:t>bestill</a:t>
            </a:r>
            <a:r>
              <a:rPr lang="ar-SA" sz="1200" kern="1200" dirty="0">
                <a:solidFill>
                  <a:schemeClr val="tx1"/>
                </a:solidFill>
                <a:effectLst/>
                <a:latin typeface="+mn-lt"/>
                <a:ea typeface="+mn-ea"/>
                <a:cs typeface="+mn-cs"/>
              </a:rPr>
              <a:t>) أو "إضافة إلى سلة التسوق" (</a:t>
            </a:r>
            <a:r>
              <a:rPr lang="nb-NO" sz="1200" kern="1200" dirty="0">
                <a:solidFill>
                  <a:schemeClr val="tx1"/>
                </a:solidFill>
                <a:effectLst/>
                <a:latin typeface="+mn-lt"/>
                <a:ea typeface="+mn-ea"/>
                <a:cs typeface="+mn-cs"/>
              </a:rPr>
              <a:t>legg i handlevogn</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 بعض متاجر الإنترنت، یشتري المرء أشياء أو ملابس، ولكن يمكنك أيضًا طلب خدمات وشراء سفریات وحجز غرف الفنادق وغير ذلك الكثير.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یتسوق البعض في متاجر على الانترنت لتوفير الوقت والمال. يجد آخرون أنه يمكنهم الحصول على المنتجات والخدمات التي لا يجدونها في أي مكان آخر. </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الخطوة الأولى عندما یرغب المرء في شراء شيء ما عبر الإنترنت هي معرفة أي متجر على الإنترنت سیستخدمه المرء. قد يعرف معظم الناس المتجر الذي يرغبون في استخدامه مسبقًا. إذا كنت تعرف نوع السلعة الذي ترغب في شرائها، لكنك لا تعرف أي المتاجر على الإنترنت تتوفر لدیها مثل هذە السلعة، فحاول البحث عن / استخدام غوغل للعثور علی السلعة في متصفحك ومعرفة ما إذا كانت هناك متاجر يمكن شراء السلعة منها.</a:t>
            </a:r>
            <a:endParaRPr lang="nb-NO" sz="1200" kern="1200" dirty="0">
              <a:solidFill>
                <a:schemeClr val="tx1"/>
              </a:solidFill>
              <a:effectLst/>
              <a:latin typeface="+mn-lt"/>
              <a:ea typeface="+mn-ea"/>
              <a:cs typeface="+mn-cs"/>
            </a:endParaRPr>
          </a:p>
          <a:p>
            <a:pPr algn="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2</a:t>
            </a:fld>
            <a:endParaRPr lang="nb-NO"/>
          </a:p>
        </p:txBody>
      </p:sp>
    </p:spTree>
    <p:extLst>
      <p:ext uri="{BB962C8B-B14F-4D97-AF65-F5344CB8AC3E}">
        <p14:creationId xmlns:p14="http://schemas.microsoft.com/office/powerpoint/2010/main" val="4045310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بعض المتاجر على الإنترنت هي أيضا بلغات أخرى. لكن العملية التي يجب علیك أن تمر بها هي نفسها.</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marL="228600" indent="-228600" algn="r" rtl="1">
              <a:buAutoNum type="arabicPeriod"/>
            </a:pPr>
            <a:r>
              <a:rPr lang="ar-SA" sz="1200" kern="1200" dirty="0">
                <a:solidFill>
                  <a:schemeClr val="tx1"/>
                </a:solidFill>
                <a:effectLst/>
                <a:latin typeface="+mn-lt"/>
                <a:ea typeface="+mn-ea"/>
                <a:cs typeface="+mn-cs"/>
              </a:rPr>
              <a:t>ابحث عن السلعة (السلع) التي ترغب في شرائها.</a:t>
            </a:r>
            <a:endParaRPr lang="nb-NO" sz="1200" kern="1200" dirty="0">
              <a:solidFill>
                <a:schemeClr val="tx1"/>
              </a:solidFill>
              <a:effectLst/>
              <a:latin typeface="+mn-lt"/>
              <a:ea typeface="+mn-ea"/>
              <a:cs typeface="+mn-cs"/>
            </a:endParaRPr>
          </a:p>
          <a:p>
            <a:pPr marL="0" indent="0" algn="r" rtl="1">
              <a:buNone/>
            </a:pP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2. انتقل إلى صندوق الدفع عندما تكون مستعدًا للدفع.</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Y" sz="1200" kern="1200" dirty="0">
                <a:solidFill>
                  <a:schemeClr val="tx1"/>
                </a:solidFill>
                <a:effectLst/>
                <a:latin typeface="+mn-lt"/>
                <a:ea typeface="+mn-ea"/>
                <a:cs typeface="+mn-cs"/>
              </a:rPr>
              <a:t>3.</a:t>
            </a:r>
            <a:r>
              <a:rPr lang="ar-SA" sz="1200" kern="1200" dirty="0">
                <a:solidFill>
                  <a:schemeClr val="tx1"/>
                </a:solidFill>
                <a:effectLst/>
                <a:latin typeface="+mn-lt"/>
                <a:ea typeface="+mn-ea"/>
                <a:cs typeface="+mn-cs"/>
              </a:rPr>
              <a:t> ادفع ثمن البضائع الخاصة بك.</a:t>
            </a:r>
            <a:endParaRPr lang="nb-NO" sz="1200" kern="1200" dirty="0">
              <a:solidFill>
                <a:schemeClr val="tx1"/>
              </a:solidFill>
              <a:effectLst/>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n-NO"/>
          </a:p>
        </p:txBody>
      </p:sp>
    </p:spTree>
    <p:extLst>
      <p:ext uri="{BB962C8B-B14F-4D97-AF65-F5344CB8AC3E}">
        <p14:creationId xmlns:p14="http://schemas.microsoft.com/office/powerpoint/2010/main" val="3866200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21</a:t>
            </a:fld>
            <a:endParaRPr lang="nb-NO"/>
          </a:p>
        </p:txBody>
      </p:sp>
    </p:spTree>
    <p:extLst>
      <p:ext uri="{BB962C8B-B14F-4D97-AF65-F5344CB8AC3E}">
        <p14:creationId xmlns:p14="http://schemas.microsoft.com/office/powerpoint/2010/main" val="1980348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a:t>
            </a:r>
            <a:r>
              <a:rPr lang="ku-Arab-IQ" sz="1200" kern="1200" dirty="0">
                <a:solidFill>
                  <a:schemeClr val="tx1"/>
                </a:solidFill>
                <a:effectLst/>
                <a:latin typeface="+mn-lt"/>
                <a:ea typeface="+mn-ea"/>
                <a:cs typeface="+mn-cs"/>
              </a:rPr>
              <a:t>ل</a:t>
            </a:r>
            <a:r>
              <a:rPr lang="ar-SA" sz="1200" kern="1200" dirty="0">
                <a:solidFill>
                  <a:schemeClr val="tx1"/>
                </a:solidFill>
                <a:effectLst/>
                <a:latin typeface="+mn-lt"/>
                <a:ea typeface="+mn-ea"/>
                <a:cs typeface="+mn-cs"/>
              </a:rPr>
              <a:t>دفع يجب عليك أولا العثور على صندوق الدفع (</a:t>
            </a:r>
            <a:r>
              <a:rPr lang="nb-NO" sz="1200" kern="1200" dirty="0">
                <a:solidFill>
                  <a:schemeClr val="tx1"/>
                </a:solidFill>
                <a:effectLst/>
                <a:latin typeface="+mn-lt"/>
                <a:ea typeface="+mn-ea"/>
                <a:cs typeface="+mn-cs"/>
              </a:rPr>
              <a:t>kasse</a:t>
            </a:r>
            <a:r>
              <a:rPr lang="ku-Arab-IQ"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أسهل طريقة للعثور عليه هي النقر علی سلة التسوق. فبالإضافة إلى عرض السلع التي اخترتها، ستتاح لك الفرصة في أغلب الأحيان للذهاب إلى الصندوق من هنا. ابحث عن زر أو رابط يشير إلى "الدفع عند المغادرة" ("</a:t>
            </a:r>
            <a:r>
              <a:rPr lang="nb-NO" sz="1200" kern="1200" dirty="0">
                <a:solidFill>
                  <a:schemeClr val="tx1"/>
                </a:solidFill>
                <a:effectLst/>
                <a:latin typeface="+mn-lt"/>
                <a:ea typeface="+mn-ea"/>
                <a:cs typeface="+mn-cs"/>
              </a:rPr>
              <a:t>Til kasse</a:t>
            </a:r>
            <a:r>
              <a:rPr lang="ar-SA" sz="1200" kern="1200" dirty="0">
                <a:solidFill>
                  <a:schemeClr val="tx1"/>
                </a:solidFill>
                <a:effectLst/>
                <a:latin typeface="+mn-lt"/>
                <a:ea typeface="+mn-ea"/>
                <a:cs typeface="+mn-cs"/>
              </a:rPr>
              <a:t>") أو </a:t>
            </a:r>
            <a:r>
              <a:rPr lang="ku-Arab-IQ" sz="1200" kern="1200" dirty="0">
                <a:solidFill>
                  <a:schemeClr val="tx1"/>
                </a:solidFill>
                <a:effectLst/>
                <a:latin typeface="+mn-lt"/>
                <a:ea typeface="+mn-ea"/>
                <a:cs typeface="+mn-cs"/>
              </a:rPr>
              <a:t>" اذهب إلی الدفع" (</a:t>
            </a:r>
            <a:r>
              <a:rPr lang="ar-SA" sz="1200"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Gå til betaling</a:t>
            </a:r>
            <a:r>
              <a:rPr lang="ar-SA" sz="1200" kern="1200" dirty="0">
                <a:solidFill>
                  <a:schemeClr val="tx1"/>
                </a:solidFill>
                <a:effectLst/>
                <a:latin typeface="+mn-lt"/>
                <a:ea typeface="+mn-ea"/>
                <a:cs typeface="+mn-cs"/>
              </a:rPr>
              <a:t>") أو "</a:t>
            </a:r>
            <a:r>
              <a:rPr lang="nb-NO" sz="1200" kern="1200" dirty="0">
                <a:solidFill>
                  <a:schemeClr val="tx1"/>
                </a:solidFill>
                <a:effectLst/>
                <a:latin typeface="+mn-lt"/>
                <a:ea typeface="+mn-ea"/>
                <a:cs typeface="+mn-cs"/>
              </a:rPr>
              <a:t>Gå til utsjekking</a:t>
            </a:r>
            <a:r>
              <a:rPr lang="ar-SA" sz="1200" kern="1200" dirty="0">
                <a:solidFill>
                  <a:schemeClr val="tx1"/>
                </a:solidFill>
                <a:effectLst/>
                <a:latin typeface="+mn-lt"/>
                <a:ea typeface="+mn-ea"/>
                <a:cs typeface="+mn-cs"/>
              </a:rPr>
              <a:t>" أو عبارة مشابهة تسمح لك بإتمام ال</a:t>
            </a:r>
            <a:r>
              <a:rPr lang="ku-Arab-IQ" sz="1200" kern="1200" dirty="0">
                <a:solidFill>
                  <a:schemeClr val="tx1"/>
                </a:solidFill>
                <a:effectLst/>
                <a:latin typeface="+mn-lt"/>
                <a:ea typeface="+mn-ea"/>
                <a:cs typeface="+mn-cs"/>
              </a:rPr>
              <a:t>شراء</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ل</a:t>
            </a:r>
            <a:r>
              <a:rPr lang="ku-Arab-IQ" sz="1200" kern="1200" dirty="0">
                <a:solidFill>
                  <a:schemeClr val="tx1"/>
                </a:solidFill>
                <a:effectLst/>
                <a:latin typeface="+mn-lt"/>
                <a:ea typeface="+mn-ea"/>
                <a:cs typeface="+mn-cs"/>
              </a:rPr>
              <a:t>ل</a:t>
            </a:r>
            <a:r>
              <a:rPr lang="ar-SA" sz="1200" kern="1200" dirty="0">
                <a:solidFill>
                  <a:schemeClr val="tx1"/>
                </a:solidFill>
                <a:effectLst/>
                <a:latin typeface="+mn-lt"/>
                <a:ea typeface="+mn-ea"/>
                <a:cs typeface="+mn-cs"/>
              </a:rPr>
              <a:t>دفع يجب عليك أولا العثور على صندوق الدفع (</a:t>
            </a:r>
            <a:r>
              <a:rPr lang="nb-NO" sz="1200" kern="1200" dirty="0">
                <a:solidFill>
                  <a:schemeClr val="tx1"/>
                </a:solidFill>
                <a:effectLst/>
                <a:latin typeface="+mn-lt"/>
                <a:ea typeface="+mn-ea"/>
                <a:cs typeface="+mn-cs"/>
              </a:rPr>
              <a:t>kasse</a:t>
            </a:r>
            <a:r>
              <a:rPr lang="ku-Arab-IQ"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أسهل طريقة للعثور عليه هي النقر علی سلة التسوق. فبالإضافة إلى عرض السلع التي اخترتها، ستتاح لك الفرصة في أغلب الأحيان للذهاب إلى الصندوق من هنا. ابحث عن زر أو رابط يشير إلى "الدفع عند المغادرة" ("</a:t>
            </a:r>
            <a:r>
              <a:rPr lang="nb-NO" sz="1200" kern="1200" dirty="0">
                <a:solidFill>
                  <a:schemeClr val="tx1"/>
                </a:solidFill>
                <a:effectLst/>
                <a:latin typeface="+mn-lt"/>
                <a:ea typeface="+mn-ea"/>
                <a:cs typeface="+mn-cs"/>
              </a:rPr>
              <a:t>Til kasse</a:t>
            </a:r>
            <a:r>
              <a:rPr lang="ar-SA" sz="1200" kern="1200" dirty="0">
                <a:solidFill>
                  <a:schemeClr val="tx1"/>
                </a:solidFill>
                <a:effectLst/>
                <a:latin typeface="+mn-lt"/>
                <a:ea typeface="+mn-ea"/>
                <a:cs typeface="+mn-cs"/>
              </a:rPr>
              <a:t>") أو </a:t>
            </a:r>
            <a:r>
              <a:rPr lang="ku-Arab-IQ" sz="1200" kern="1200" dirty="0">
                <a:solidFill>
                  <a:schemeClr val="tx1"/>
                </a:solidFill>
                <a:effectLst/>
                <a:latin typeface="+mn-lt"/>
                <a:ea typeface="+mn-ea"/>
                <a:cs typeface="+mn-cs"/>
              </a:rPr>
              <a:t>" اذهب إلی الدفع" (</a:t>
            </a:r>
            <a:r>
              <a:rPr lang="ar-SA" sz="1200"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Gå til betaling</a:t>
            </a:r>
            <a:r>
              <a:rPr lang="ar-SA" sz="1200" kern="1200" dirty="0">
                <a:solidFill>
                  <a:schemeClr val="tx1"/>
                </a:solidFill>
                <a:effectLst/>
                <a:latin typeface="+mn-lt"/>
                <a:ea typeface="+mn-ea"/>
                <a:cs typeface="+mn-cs"/>
              </a:rPr>
              <a:t>") أو "</a:t>
            </a:r>
            <a:r>
              <a:rPr lang="nb-NO" sz="1200" kern="1200" dirty="0">
                <a:solidFill>
                  <a:schemeClr val="tx1"/>
                </a:solidFill>
                <a:effectLst/>
                <a:latin typeface="+mn-lt"/>
                <a:ea typeface="+mn-ea"/>
                <a:cs typeface="+mn-cs"/>
              </a:rPr>
              <a:t>Gå til utsjekking</a:t>
            </a:r>
            <a:r>
              <a:rPr lang="ar-SA" sz="1200" kern="1200" dirty="0">
                <a:solidFill>
                  <a:schemeClr val="tx1"/>
                </a:solidFill>
                <a:effectLst/>
                <a:latin typeface="+mn-lt"/>
                <a:ea typeface="+mn-ea"/>
                <a:cs typeface="+mn-cs"/>
              </a:rPr>
              <a:t>" أو عبارة مشابهة تسمح لك بإتمام ال</a:t>
            </a:r>
            <a:r>
              <a:rPr lang="ku-Arab-IQ" sz="1200" kern="1200" dirty="0">
                <a:solidFill>
                  <a:schemeClr val="tx1"/>
                </a:solidFill>
                <a:effectLst/>
                <a:latin typeface="+mn-lt"/>
                <a:ea typeface="+mn-ea"/>
                <a:cs typeface="+mn-cs"/>
              </a:rPr>
              <a:t>شراء</a:t>
            </a:r>
            <a:r>
              <a:rPr lang="ar-SA" sz="1200" kern="1200" dirty="0">
                <a:solidFill>
                  <a:schemeClr val="tx1"/>
                </a:solidFill>
                <a:effectLst/>
                <a:latin typeface="+mn-lt"/>
                <a:ea typeface="+mn-ea"/>
                <a:cs typeface="+mn-cs"/>
              </a:rPr>
              <a:t>.</a:t>
            </a:r>
            <a:endParaRPr lang="nb-NO" sz="1200" kern="1200" dirty="0">
              <a:solidFill>
                <a:schemeClr val="tx1"/>
              </a:solidFill>
              <a:effectLst/>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n-NO"/>
          </a:p>
        </p:txBody>
      </p:sp>
    </p:spTree>
    <p:extLst>
      <p:ext uri="{BB962C8B-B14F-4D97-AF65-F5344CB8AC3E}">
        <p14:creationId xmlns:p14="http://schemas.microsoft.com/office/powerpoint/2010/main" val="2125940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a:buFontTx/>
              <a:buNone/>
            </a:pPr>
            <a:r>
              <a:rPr lang="ar-SA" sz="1200" kern="1200" dirty="0">
                <a:solidFill>
                  <a:schemeClr val="tx1"/>
                </a:solidFill>
                <a:effectLst/>
                <a:latin typeface="+mn-lt"/>
                <a:ea typeface="+mn-ea"/>
                <a:cs typeface="+mn-cs"/>
              </a:rPr>
              <a:t>عند الوصول إلی صندوق الدفع فإنە من الشائع أن تعطي المعلومات التالية إلى متجر الإنترنت حتى تتمكن من إتمام الشراء.</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24</a:t>
            </a:fld>
            <a:endParaRPr lang="nb-NO"/>
          </a:p>
        </p:txBody>
      </p:sp>
    </p:spTree>
    <p:extLst>
      <p:ext uri="{BB962C8B-B14F-4D97-AF65-F5344CB8AC3E}">
        <p14:creationId xmlns:p14="http://schemas.microsoft.com/office/powerpoint/2010/main" val="182529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ku-Arab-IQ" sz="1200" kern="1200" dirty="0">
                <a:solidFill>
                  <a:schemeClr val="tx1"/>
                </a:solidFill>
                <a:effectLst/>
                <a:latin typeface="+mn-lt"/>
                <a:ea typeface="+mn-ea"/>
                <a:cs typeface="+mn-cs"/>
              </a:rPr>
              <a:t>- </a:t>
            </a:r>
            <a:r>
              <a:rPr lang="ar-SA" sz="1200" kern="1200" dirty="0">
                <a:solidFill>
                  <a:schemeClr val="tx1"/>
                </a:solidFill>
                <a:effectLst/>
                <a:latin typeface="+mn-lt"/>
                <a:ea typeface="+mn-ea"/>
                <a:cs typeface="+mn-cs"/>
              </a:rPr>
              <a:t>اسم وعنوان مستلم البضائع (يمكنك اختيار إرسال البضاعة إلى صديق أو أحد أفراد الأسرة).</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25</a:t>
            </a:fld>
            <a:endParaRPr lang="nb-NO"/>
          </a:p>
        </p:txBody>
      </p:sp>
    </p:spTree>
    <p:extLst>
      <p:ext uri="{BB962C8B-B14F-4D97-AF65-F5344CB8AC3E}">
        <p14:creationId xmlns:p14="http://schemas.microsoft.com/office/powerpoint/2010/main" val="4185019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FontTx/>
              <a:buNone/>
            </a:pPr>
            <a:r>
              <a:rPr lang="nb-NO" dirty="0"/>
              <a:t>- </a:t>
            </a:r>
            <a:r>
              <a:rPr lang="ar-SA" sz="1200" kern="1200" dirty="0">
                <a:solidFill>
                  <a:schemeClr val="tx1"/>
                </a:solidFill>
                <a:effectLst/>
                <a:latin typeface="+mn-lt"/>
                <a:ea typeface="+mn-ea"/>
                <a:cs typeface="+mn-cs"/>
              </a:rPr>
              <a:t>اسم وعنوان الدافع، وغالبا ما يطلق عليه عنوان الفاتورة (هذا هو أنت).</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26</a:t>
            </a:fld>
            <a:endParaRPr lang="nb-NO"/>
          </a:p>
        </p:txBody>
      </p:sp>
    </p:spTree>
    <p:extLst>
      <p:ext uri="{BB962C8B-B14F-4D97-AF65-F5344CB8AC3E}">
        <p14:creationId xmlns:p14="http://schemas.microsoft.com/office/powerpoint/2010/main" val="3589215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ku-Arab-IQ" dirty="0"/>
              <a:t>- </a:t>
            </a:r>
            <a:r>
              <a:rPr lang="ar-SA" sz="1200" kern="1200" dirty="0">
                <a:solidFill>
                  <a:schemeClr val="tx1"/>
                </a:solidFill>
                <a:effectLst/>
                <a:latin typeface="+mn-lt"/>
                <a:ea typeface="+mn-ea"/>
                <a:cs typeface="+mn-cs"/>
              </a:rPr>
              <a:t>عنوان بريدك الإلكتروني ورقم هاتفك (ويفضل أن يكون رقم الهاتف المحمول).</a:t>
            </a:r>
            <a:endParaRPr lang="nb-NO" sz="1200" kern="1200" dirty="0">
              <a:solidFill>
                <a:schemeClr val="tx1"/>
              </a:solidFill>
              <a:effectLst/>
              <a:latin typeface="+mn-lt"/>
              <a:ea typeface="+mn-ea"/>
              <a:cs typeface="+mn-cs"/>
            </a:endParaRPr>
          </a:p>
          <a:p>
            <a:pPr marL="0" indent="0" algn="r" rtl="1">
              <a:buFontTx/>
              <a:buNone/>
            </a:pP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27</a:t>
            </a:fld>
            <a:endParaRPr lang="nb-NO"/>
          </a:p>
        </p:txBody>
      </p:sp>
    </p:spTree>
    <p:extLst>
      <p:ext uri="{BB962C8B-B14F-4D97-AF65-F5344CB8AC3E}">
        <p14:creationId xmlns:p14="http://schemas.microsoft.com/office/powerpoint/2010/main" val="2375553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lgn="r" rtl="1">
              <a:buFontTx/>
              <a:buChar char="-"/>
            </a:pPr>
            <a:r>
              <a:rPr lang="ar-SA" sz="1200" kern="1200" dirty="0">
                <a:solidFill>
                  <a:schemeClr val="tx1"/>
                </a:solidFill>
                <a:effectLst/>
                <a:latin typeface="+mn-lt"/>
                <a:ea typeface="+mn-ea"/>
                <a:cs typeface="+mn-cs"/>
              </a:rPr>
              <a:t>نموذج الدفع. غالبًا ما يمكنك الاختيار بين إرسال فاتورة إلیك أو الدفع عن طريق البنك أو بطاقة الائتمان أو أي وسیلة دفع أخری. </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28</a:t>
            </a:fld>
            <a:endParaRPr lang="nb-NO"/>
          </a:p>
        </p:txBody>
      </p:sp>
    </p:spTree>
    <p:extLst>
      <p:ext uri="{BB962C8B-B14F-4D97-AF65-F5344CB8AC3E}">
        <p14:creationId xmlns:p14="http://schemas.microsoft.com/office/powerpoint/2010/main" val="130961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إذا اخترت الدفع عن طريق البنك أو بطاقة الائتمان، سيُطلب منك أيضًا تقديم اسم حامل البطاقة ورقم البطاقة وتاريخ انتهاء الصلاحية (تجدها في الجهة الأمامیة للبطاقة) ورقم </a:t>
            </a:r>
            <a:r>
              <a:rPr lang="nb-NO" sz="1200" kern="1200" dirty="0">
                <a:solidFill>
                  <a:schemeClr val="tx1"/>
                </a:solidFill>
                <a:effectLst/>
                <a:latin typeface="+mn-lt"/>
                <a:ea typeface="+mn-ea"/>
                <a:cs typeface="+mn-cs"/>
              </a:rPr>
              <a:t>CVC</a:t>
            </a:r>
            <a:r>
              <a:rPr lang="ar-SA" sz="1200" kern="1200" dirty="0">
                <a:solidFill>
                  <a:schemeClr val="tx1"/>
                </a:solidFill>
                <a:effectLst/>
                <a:latin typeface="+mn-lt"/>
                <a:ea typeface="+mn-ea"/>
                <a:cs typeface="+mn-cs"/>
              </a:rPr>
              <a:t> (يمكن العثور عليها في ظهر بطاقتك. </a:t>
            </a:r>
            <a:r>
              <a:rPr lang="nb-NO" sz="1200" kern="1200" dirty="0">
                <a:solidFill>
                  <a:schemeClr val="tx1"/>
                </a:solidFill>
                <a:effectLst/>
                <a:latin typeface="+mn-lt"/>
                <a:ea typeface="+mn-ea"/>
                <a:cs typeface="+mn-cs"/>
              </a:rPr>
              <a:t>CVC </a:t>
            </a:r>
            <a:r>
              <a:rPr lang="ar-SA" sz="1200" kern="1200" dirty="0">
                <a:solidFill>
                  <a:schemeClr val="tx1"/>
                </a:solidFill>
                <a:effectLst/>
                <a:latin typeface="+mn-lt"/>
                <a:ea typeface="+mn-ea"/>
                <a:cs typeface="+mn-cs"/>
              </a:rPr>
              <a:t>هي الأرقام الثلاثة الأخيرة إلى أقصى اليمين على نفس السطر حیث یوجد توقيعك).</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29</a:t>
            </a:fld>
            <a:endParaRPr lang="nb-NO"/>
          </a:p>
        </p:txBody>
      </p:sp>
    </p:spTree>
    <p:extLst>
      <p:ext uri="{BB962C8B-B14F-4D97-AF65-F5344CB8AC3E}">
        <p14:creationId xmlns:p14="http://schemas.microsoft.com/office/powerpoint/2010/main" val="181075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فيما يلي بعض الأمثلة على المتاجر المختلفة على الإنترنت.</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a:t>
            </a:fld>
            <a:endParaRPr lang="nb-NO"/>
          </a:p>
        </p:txBody>
      </p:sp>
    </p:spTree>
    <p:extLst>
      <p:ext uri="{BB962C8B-B14F-4D97-AF65-F5344CB8AC3E}">
        <p14:creationId xmlns:p14="http://schemas.microsoft.com/office/powerpoint/2010/main" val="3825753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قبل أن تتمكن من إجراء عملية الشراء، يجب عليك أيضًا الموافقة على شروط الشراء لمتجر الإنترنت الذي تستخدمه.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غالبًا ما تتم كتابة الشروط في قوائم قد تبدو طويلة وتعجیزیة. ومع ذلك، من المهم أن تستخدم بعض الوقت لإلقاء نظرة سريعة علیها حتى تعرف ما الذي توافق عليه.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اقرأ بعناية حول الأجزاء التي تتعلق بالتسليم وإلغاء الشراء وإرجاع البضائع وحق الندم.</a:t>
            </a:r>
            <a:endParaRPr lang="nb-NO" sz="1200" kern="1200" dirty="0">
              <a:solidFill>
                <a:schemeClr val="tx1"/>
              </a:solidFill>
              <a:effectLst/>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nb-NO" b="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30</a:t>
            </a:fld>
            <a:endParaRPr lang="nb-NO"/>
          </a:p>
        </p:txBody>
      </p:sp>
    </p:spTree>
    <p:extLst>
      <p:ext uri="{BB962C8B-B14F-4D97-AF65-F5344CB8AC3E}">
        <p14:creationId xmlns:p14="http://schemas.microsoft.com/office/powerpoint/2010/main" val="3184705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عندما ت</a:t>
            </a:r>
            <a:r>
              <a:rPr lang="ku-Arab-IQ" sz="1200" kern="1200" dirty="0">
                <a:solidFill>
                  <a:schemeClr val="tx1"/>
                </a:solidFill>
                <a:effectLst/>
                <a:latin typeface="+mn-lt"/>
                <a:ea typeface="+mn-ea"/>
                <a:cs typeface="+mn-cs"/>
              </a:rPr>
              <a:t>کون قد </a:t>
            </a:r>
            <a:r>
              <a:rPr lang="ar-SA" sz="1200" kern="1200" dirty="0">
                <a:solidFill>
                  <a:schemeClr val="tx1"/>
                </a:solidFill>
                <a:effectLst/>
                <a:latin typeface="+mn-lt"/>
                <a:ea typeface="+mn-ea"/>
                <a:cs typeface="+mn-cs"/>
              </a:rPr>
              <a:t>تأکدت من هذه الأشياء، يمكنك التأشیر علی أنك موافق على شروط الشراء إذا كنت لا تزال ترغب في شراء البضائع.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جزء مهم من عملية الشراء هو أيضًا أن تلتزم أنت كمشتري بدفع ثمن البضائع. يجب أن يوفر لك متجر الإنترنت الذي تتسوق فيه معلومات واضحة حول هذا وعن حق الندم والرجوع عن الشراء.</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وقد تختلف عملية الدفع قليلاً من متجر إنترنت إلى آخر، لذلك اتبع التعليمات التي تظهر على الشاشة بعناية.</a:t>
            </a:r>
            <a:endParaRPr lang="nb-NO" sz="1200" kern="1200" dirty="0">
              <a:solidFill>
                <a:schemeClr val="tx1"/>
              </a:solidFill>
              <a:effectLst/>
              <a:latin typeface="+mn-lt"/>
              <a:ea typeface="+mn-ea"/>
              <a:cs typeface="+mn-cs"/>
            </a:endParaRPr>
          </a:p>
          <a:p>
            <a:pPr algn="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31</a:t>
            </a:fld>
            <a:endParaRPr lang="nb-NO"/>
          </a:p>
        </p:txBody>
      </p:sp>
    </p:spTree>
    <p:extLst>
      <p:ext uri="{BB962C8B-B14F-4D97-AF65-F5344CB8AC3E}">
        <p14:creationId xmlns:p14="http://schemas.microsoft.com/office/powerpoint/2010/main" val="212149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عند قیامك بإنجاز عملیة الشراء، عادة ما تنتقل إلى صفحة تفيد بأنه قد تم استلام طلبیتك. في كثير من الأحيان سوف تتلقى أيضا رسالة بريد إلكتروني یحتوي علی لمحة عامة عن الطلبیة.  ترسل لك العديد من المتاجر عبر الإنترنت أيضًا رسائل بالبريد الإلكتروني على طول الطريق خلال سیر عملية تجهیز الطرد والشحن حتى تعرف ما يحدث للبضائع الخاصة بك. </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32</a:t>
            </a:fld>
            <a:endParaRPr lang="nb-NO"/>
          </a:p>
        </p:txBody>
      </p:sp>
    </p:spTree>
    <p:extLst>
      <p:ext uri="{BB962C8B-B14F-4D97-AF65-F5344CB8AC3E}">
        <p14:creationId xmlns:p14="http://schemas.microsoft.com/office/powerpoint/2010/main" val="31920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ku-Arab-IQ" sz="1200" kern="1200" dirty="0">
                <a:solidFill>
                  <a:schemeClr val="tx1"/>
                </a:solidFill>
                <a:effectLst/>
                <a:latin typeface="+mn-lt"/>
                <a:ea typeface="+mn-ea"/>
                <a:cs typeface="+mn-cs"/>
              </a:rPr>
              <a:t>باختصار یجب علیك دائما المرور بهذە المراحل من أجل شراء سلعة ما علی الانترنت: </a:t>
            </a:r>
          </a:p>
          <a:p>
            <a:pPr algn="r"/>
            <a:endParaRPr lang="ku-Arab-IQ" sz="1200" kern="1200" dirty="0">
              <a:solidFill>
                <a:schemeClr val="tx1"/>
              </a:solidFill>
              <a:effectLst/>
              <a:latin typeface="+mn-lt"/>
              <a:ea typeface="+mn-ea"/>
              <a:cs typeface="+mn-cs"/>
            </a:endParaRPr>
          </a:p>
          <a:p>
            <a:pPr algn="r"/>
            <a:r>
              <a:rPr lang="ku-Arab-IQ" sz="1200" kern="1200" dirty="0">
                <a:solidFill>
                  <a:schemeClr val="tx1"/>
                </a:solidFill>
                <a:effectLst/>
                <a:latin typeface="+mn-lt"/>
                <a:ea typeface="+mn-ea"/>
                <a:cs typeface="+mn-cs"/>
              </a:rPr>
              <a:t>١. أعثر علی متجر علی الانترنت.</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33</a:t>
            </a:fld>
            <a:endParaRPr lang="nb-NO"/>
          </a:p>
        </p:txBody>
      </p:sp>
    </p:spTree>
    <p:extLst>
      <p:ext uri="{BB962C8B-B14F-4D97-AF65-F5344CB8AC3E}">
        <p14:creationId xmlns:p14="http://schemas.microsoft.com/office/powerpoint/2010/main" val="3937744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ku-Arab-IQ" sz="1200" kern="1200" dirty="0">
                <a:solidFill>
                  <a:schemeClr val="tx1"/>
                </a:solidFill>
                <a:effectLst/>
                <a:latin typeface="+mn-lt"/>
                <a:ea typeface="+mn-ea"/>
                <a:cs typeface="+mn-cs"/>
              </a:rPr>
              <a:t>٢. اختر السلع</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34</a:t>
            </a:fld>
            <a:endParaRPr lang="nb-NO"/>
          </a:p>
        </p:txBody>
      </p:sp>
    </p:spTree>
    <p:extLst>
      <p:ext uri="{BB962C8B-B14F-4D97-AF65-F5344CB8AC3E}">
        <p14:creationId xmlns:p14="http://schemas.microsoft.com/office/powerpoint/2010/main" val="619929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ku-Arab-IQ" baseline="0" dirty="0"/>
              <a:t>٣. </a:t>
            </a:r>
            <a:r>
              <a:rPr lang="ar-SA" sz="1200" kern="1200" dirty="0">
                <a:solidFill>
                  <a:schemeClr val="tx1"/>
                </a:solidFill>
                <a:effectLst/>
                <a:latin typeface="+mn-lt"/>
                <a:ea typeface="+mn-ea"/>
                <a:cs typeface="+mn-cs"/>
              </a:rPr>
              <a:t>ضع السلع في عربة التسوق</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35</a:t>
            </a:fld>
            <a:endParaRPr lang="nb-NO"/>
          </a:p>
        </p:txBody>
      </p:sp>
    </p:spTree>
    <p:extLst>
      <p:ext uri="{BB962C8B-B14F-4D97-AF65-F5344CB8AC3E}">
        <p14:creationId xmlns:p14="http://schemas.microsoft.com/office/powerpoint/2010/main" val="122829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ku-Arab-IQ" baseline="0" dirty="0"/>
              <a:t>٤. </a:t>
            </a:r>
            <a:r>
              <a:rPr lang="ar-SA" sz="1200" kern="1200" dirty="0">
                <a:solidFill>
                  <a:schemeClr val="tx1"/>
                </a:solidFill>
                <a:effectLst/>
                <a:latin typeface="+mn-lt"/>
                <a:ea typeface="+mn-ea"/>
                <a:cs typeface="+mn-cs"/>
              </a:rPr>
              <a:t>اذهب إلى صندوق الدفع</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36</a:t>
            </a:fld>
            <a:endParaRPr lang="nb-NO"/>
          </a:p>
        </p:txBody>
      </p:sp>
    </p:spTree>
    <p:extLst>
      <p:ext uri="{BB962C8B-B14F-4D97-AF65-F5344CB8AC3E}">
        <p14:creationId xmlns:p14="http://schemas.microsoft.com/office/powerpoint/2010/main" val="690823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dirty="0"/>
              <a:t>٥. </a:t>
            </a:r>
            <a:r>
              <a:rPr lang="ar-SA" sz="1200" kern="1200" dirty="0">
                <a:solidFill>
                  <a:schemeClr val="tx1"/>
                </a:solidFill>
                <a:effectLst/>
                <a:latin typeface="+mn-lt"/>
                <a:ea typeface="+mn-ea"/>
                <a:cs typeface="+mn-cs"/>
              </a:rPr>
              <a:t>أدخل عنوان المستلم</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37</a:t>
            </a:fld>
            <a:endParaRPr lang="nb-NO"/>
          </a:p>
        </p:txBody>
      </p:sp>
    </p:spTree>
    <p:extLst>
      <p:ext uri="{BB962C8B-B14F-4D97-AF65-F5344CB8AC3E}">
        <p14:creationId xmlns:p14="http://schemas.microsoft.com/office/powerpoint/2010/main" val="255808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r" rtl="1">
              <a:buNone/>
            </a:pPr>
            <a:r>
              <a:rPr lang="ku-Arab-IQ" baseline="0" dirty="0"/>
              <a:t>٦. </a:t>
            </a:r>
            <a:r>
              <a:rPr lang="ar-SA" sz="1200" kern="1200" dirty="0">
                <a:solidFill>
                  <a:schemeClr val="tx1"/>
                </a:solidFill>
                <a:effectLst/>
                <a:latin typeface="+mn-lt"/>
                <a:ea typeface="+mn-ea"/>
                <a:cs typeface="+mn-cs"/>
              </a:rPr>
              <a:t>أدخل عنوان الفاتورة</a:t>
            </a:r>
            <a:endParaRPr lang="nb-NO" baseline="0"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38</a:t>
            </a:fld>
            <a:endParaRPr lang="nb-NO"/>
          </a:p>
        </p:txBody>
      </p:sp>
    </p:spTree>
    <p:extLst>
      <p:ext uri="{BB962C8B-B14F-4D97-AF65-F5344CB8AC3E}">
        <p14:creationId xmlns:p14="http://schemas.microsoft.com/office/powerpoint/2010/main" val="2493432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ku-Arab-IQ" dirty="0"/>
              <a:t>٧. </a:t>
            </a:r>
            <a:r>
              <a:rPr lang="ar-SA" sz="1200" kern="1200" dirty="0">
                <a:solidFill>
                  <a:schemeClr val="tx1"/>
                </a:solidFill>
                <a:effectLst/>
                <a:latin typeface="+mn-lt"/>
                <a:ea typeface="+mn-ea"/>
                <a:cs typeface="+mn-cs"/>
              </a:rPr>
              <a:t>أدخل رقم الهاتف المحمول والبريد الإلكتروني</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39</a:t>
            </a:fld>
            <a:endParaRPr lang="nb-NO"/>
          </a:p>
        </p:txBody>
      </p:sp>
    </p:spTree>
    <p:extLst>
      <p:ext uri="{BB962C8B-B14F-4D97-AF65-F5344CB8AC3E}">
        <p14:creationId xmlns:p14="http://schemas.microsoft.com/office/powerpoint/2010/main" val="67404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فيما يلي بعض الأمثلة على المتاجر المختلفة على الإنترنت.</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a:t>
            </a:fld>
            <a:endParaRPr lang="nb-NO"/>
          </a:p>
        </p:txBody>
      </p:sp>
    </p:spTree>
    <p:extLst>
      <p:ext uri="{BB962C8B-B14F-4D97-AF65-F5344CB8AC3E}">
        <p14:creationId xmlns:p14="http://schemas.microsoft.com/office/powerpoint/2010/main" val="230833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dirty="0"/>
              <a:t>٨. </a:t>
            </a:r>
            <a:r>
              <a:rPr lang="ar-SA" sz="1200" kern="1200" dirty="0">
                <a:solidFill>
                  <a:schemeClr val="tx1"/>
                </a:solidFill>
                <a:effectLst/>
                <a:latin typeface="+mn-lt"/>
                <a:ea typeface="+mn-ea"/>
                <a:cs typeface="+mn-cs"/>
              </a:rPr>
              <a:t>اختر طريقة الدفع واملأ أي معلومات إضافية متعلقة بهذا</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40</a:t>
            </a:fld>
            <a:endParaRPr lang="nb-NO"/>
          </a:p>
        </p:txBody>
      </p:sp>
    </p:spTree>
    <p:extLst>
      <p:ext uri="{BB962C8B-B14F-4D97-AF65-F5344CB8AC3E}">
        <p14:creationId xmlns:p14="http://schemas.microsoft.com/office/powerpoint/2010/main" val="39838157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dirty="0"/>
              <a:t>٩. </a:t>
            </a:r>
            <a:r>
              <a:rPr lang="ar-SA" sz="1200" kern="1200" dirty="0">
                <a:solidFill>
                  <a:schemeClr val="tx1"/>
                </a:solidFill>
                <a:effectLst/>
                <a:latin typeface="+mn-lt"/>
                <a:ea typeface="+mn-ea"/>
                <a:cs typeface="+mn-cs"/>
              </a:rPr>
              <a:t>اقرأ شروط الشراء</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41</a:t>
            </a:fld>
            <a:endParaRPr lang="nb-NO"/>
          </a:p>
        </p:txBody>
      </p:sp>
    </p:spTree>
    <p:extLst>
      <p:ext uri="{BB962C8B-B14F-4D97-AF65-F5344CB8AC3E}">
        <p14:creationId xmlns:p14="http://schemas.microsoft.com/office/powerpoint/2010/main" val="1828930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dirty="0"/>
              <a:t>١٠. </a:t>
            </a:r>
            <a:r>
              <a:rPr lang="ar-SA" sz="1200" kern="1200" dirty="0">
                <a:solidFill>
                  <a:schemeClr val="tx1"/>
                </a:solidFill>
                <a:effectLst/>
                <a:latin typeface="+mn-lt"/>
                <a:ea typeface="+mn-ea"/>
                <a:cs typeface="+mn-cs"/>
              </a:rPr>
              <a:t>وافق على شروط الشراء</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42</a:t>
            </a:fld>
            <a:endParaRPr lang="nb-NO"/>
          </a:p>
        </p:txBody>
      </p:sp>
    </p:spTree>
    <p:extLst>
      <p:ext uri="{BB962C8B-B14F-4D97-AF65-F5344CB8AC3E}">
        <p14:creationId xmlns:p14="http://schemas.microsoft.com/office/powerpoint/2010/main" val="837984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١١. </a:t>
            </a:r>
            <a:r>
              <a:rPr lang="ar-SA" sz="1200" kern="1200" dirty="0">
                <a:solidFill>
                  <a:schemeClr val="tx1"/>
                </a:solidFill>
                <a:effectLst/>
                <a:latin typeface="+mn-lt"/>
                <a:ea typeface="+mn-ea"/>
                <a:cs typeface="+mn-cs"/>
              </a:rPr>
              <a:t>تأكد من أنك تتلقى تأكيدًا لطلبك.</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قد يبدو لك هذا کثیرا ولكن سرعان من یصبح الأمر أسهل عندما تعتاد عليه.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يخاف البعض من التعرض لل</a:t>
            </a:r>
            <a:r>
              <a:rPr lang="ku-Arab-IQ" sz="1200" kern="1200" dirty="0">
                <a:solidFill>
                  <a:schemeClr val="tx1"/>
                </a:solidFill>
                <a:effectLst/>
                <a:latin typeface="+mn-lt"/>
                <a:ea typeface="+mn-ea"/>
                <a:cs typeface="+mn-cs"/>
              </a:rPr>
              <a:t>احتیال</a:t>
            </a:r>
            <a:r>
              <a:rPr lang="ar-SA" sz="1200" kern="1200" dirty="0">
                <a:solidFill>
                  <a:schemeClr val="tx1"/>
                </a:solidFill>
                <a:effectLst/>
                <a:latin typeface="+mn-lt"/>
                <a:ea typeface="+mn-ea"/>
                <a:cs typeface="+mn-cs"/>
              </a:rPr>
              <a:t> عند التسوق عبر الإنترنت. فرص حدوث ذلك لك عندما تتسوق من خلال متاجر على الإنترنت معروفة ومستخدمة على نطاق واسع صغيرة جدًا، ولكن مع ذلك هناك بعض القواعد التي يجب أن تضعها في اعتبارك.</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43</a:t>
            </a:fld>
            <a:endParaRPr lang="nb-NO"/>
          </a:p>
        </p:txBody>
      </p:sp>
    </p:spTree>
    <p:extLst>
      <p:ext uri="{BB962C8B-B14F-4D97-AF65-F5344CB8AC3E}">
        <p14:creationId xmlns:p14="http://schemas.microsoft.com/office/powerpoint/2010/main" val="19996451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يخشى البعض من التعرض للاحتیال إذا تسوقوا عبر الإنترنت، لكن إذا اتبعت القواعد المجربة، فيمكنك تقليل خطر حدوث ذلك.</a:t>
            </a:r>
            <a:endParaRPr lang="ku-Arab-IQ" sz="1200" kern="1200" dirty="0">
              <a:solidFill>
                <a:schemeClr val="tx1"/>
              </a:solidFill>
              <a:effectLst/>
              <a:latin typeface="+mn-lt"/>
              <a:ea typeface="+mn-ea"/>
              <a:cs typeface="+mn-cs"/>
            </a:endParaRPr>
          </a:p>
          <a:p>
            <a:pPr algn="r" rtl="1"/>
            <a:endParaRPr lang="ku-Arab-IQ"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سنتطرق إلی هذە القواعد الآن. </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44</a:t>
            </a:fld>
            <a:endParaRPr lang="nb-NO"/>
          </a:p>
        </p:txBody>
      </p:sp>
    </p:spTree>
    <p:extLst>
      <p:ext uri="{BB962C8B-B14F-4D97-AF65-F5344CB8AC3E}">
        <p14:creationId xmlns:p14="http://schemas.microsoft.com/office/powerpoint/2010/main" val="2174655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بعض القواعد المجربة الجيدة للتسوق الإلكتروني هي: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يجب ألا تتسوق عند شخص لا تثق به. وإذا لم تكن متأكدًا، فيمكنك دائمًا التحقق مما إذا كان رقم الهاتف وعنوان جهة الاتصال للمتجر عبر الإنترنت حقيقي وصحيح.</a:t>
            </a:r>
            <a:endParaRPr lang="nb-NO" sz="1200" kern="1200" dirty="0">
              <a:solidFill>
                <a:schemeClr val="tx1"/>
              </a:solidFill>
              <a:effectLst/>
              <a:latin typeface="+mn-lt"/>
              <a:ea typeface="+mn-ea"/>
              <a:cs typeface="+mn-cs"/>
            </a:endParaRPr>
          </a:p>
          <a:p>
            <a:pPr algn="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8C1A130-7AD3-495A-A652-7F8C111F255A}" type="slidenum">
              <a:rPr lang="nb-NO" smtClean="0"/>
              <a:t>45</a:t>
            </a:fld>
            <a:endParaRPr lang="nb-NO"/>
          </a:p>
        </p:txBody>
      </p:sp>
    </p:spTree>
    <p:extLst>
      <p:ext uri="{BB962C8B-B14F-4D97-AF65-F5344CB8AC3E}">
        <p14:creationId xmlns:p14="http://schemas.microsoft.com/office/powerpoint/2010/main" val="858456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​​تأكد من التسوق لدی خدمة آمنة. تحقق من عنوان الموقع علی الشبکة (</a:t>
            </a:r>
            <a:r>
              <a:rPr lang="nb-NO" sz="1200" kern="1200" dirty="0">
                <a:solidFill>
                  <a:schemeClr val="tx1"/>
                </a:solidFill>
                <a:effectLst/>
                <a:latin typeface="+mn-lt"/>
                <a:ea typeface="+mn-ea"/>
                <a:cs typeface="+mn-cs"/>
              </a:rPr>
              <a:t>URL</a:t>
            </a:r>
            <a:r>
              <a:rPr lang="ar-SA" sz="1200" kern="1200" dirty="0">
                <a:solidFill>
                  <a:schemeClr val="tx1"/>
                </a:solidFill>
                <a:effectLst/>
                <a:latin typeface="+mn-lt"/>
                <a:ea typeface="+mn-ea"/>
                <a:cs typeface="+mn-cs"/>
              </a:rPr>
              <a:t>) في حقل العنوان. إذا وجدت في العنوان عبارة </a:t>
            </a:r>
            <a:r>
              <a:rPr lang="nb-NO" sz="1200" kern="1200" dirty="0" err="1">
                <a:solidFill>
                  <a:schemeClr val="tx1"/>
                </a:solidFill>
                <a:effectLst/>
                <a:latin typeface="+mn-lt"/>
                <a:ea typeface="+mn-ea"/>
                <a:cs typeface="+mn-cs"/>
              </a:rPr>
              <a:t>https</a:t>
            </a:r>
            <a:r>
              <a:rPr lang="ar-SA" sz="1200" kern="1200" dirty="0">
                <a:solidFill>
                  <a:schemeClr val="tx1"/>
                </a:solidFill>
                <a:effectLst/>
                <a:latin typeface="+mn-lt"/>
                <a:ea typeface="+mn-ea"/>
                <a:cs typeface="+mn-cs"/>
              </a:rPr>
              <a:t> أو رأيت صورة لقفل في شريط العناوين، فإن المعلومات التي تدخلها محمية ولا يمكن للآخرين التقاطها.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لا تعطي معلومات عن نفسك أو عن بطاقة الدفع الخاصة بك إلا إذا لم یکن  الـ </a:t>
            </a:r>
            <a:r>
              <a:rPr lang="nb-NO" sz="1200" kern="1200" dirty="0">
                <a:solidFill>
                  <a:schemeClr val="tx1"/>
                </a:solidFill>
                <a:effectLst/>
                <a:latin typeface="+mn-lt"/>
                <a:ea typeface="+mn-ea"/>
                <a:cs typeface="+mn-cs"/>
              </a:rPr>
              <a:t>s</a:t>
            </a:r>
            <a:r>
              <a:rPr lang="ar-SA" sz="1200" kern="1200" dirty="0">
                <a:solidFill>
                  <a:schemeClr val="tx1"/>
                </a:solidFill>
                <a:effectLst/>
                <a:latin typeface="+mn-lt"/>
                <a:ea typeface="+mn-ea"/>
                <a:cs typeface="+mn-cs"/>
              </a:rPr>
              <a:t> أو القفل موجودًا في حقل العنوان.</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46</a:t>
            </a:fld>
            <a:endParaRPr lang="nb-NO"/>
          </a:p>
        </p:txBody>
      </p:sp>
    </p:spTree>
    <p:extLst>
      <p:ext uri="{BB962C8B-B14F-4D97-AF65-F5344CB8AC3E}">
        <p14:creationId xmlns:p14="http://schemas.microsoft.com/office/powerpoint/2010/main" val="823767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تذكر</a:t>
            </a:r>
            <a:r>
              <a:rPr lang="ar-SA" sz="1200" kern="1200" dirty="0">
                <a:solidFill>
                  <a:schemeClr val="tx1"/>
                </a:solidFill>
                <a:effectLst/>
                <a:latin typeface="+mn-lt"/>
                <a:ea typeface="+mn-ea"/>
                <a:cs typeface="+mn-cs"/>
              </a:rPr>
              <a:t>: فيما يتعلق بالت</a:t>
            </a:r>
            <a:r>
              <a:rPr lang="ku-Arab-IQ" sz="1200" kern="1200" dirty="0">
                <a:solidFill>
                  <a:schemeClr val="tx1"/>
                </a:solidFill>
                <a:effectLst/>
                <a:latin typeface="+mn-lt"/>
                <a:ea typeface="+mn-ea"/>
                <a:cs typeface="+mn-cs"/>
              </a:rPr>
              <a:t>سوق</a:t>
            </a:r>
            <a:r>
              <a:rPr lang="ar-SA" sz="1200" kern="1200" dirty="0">
                <a:solidFill>
                  <a:schemeClr val="tx1"/>
                </a:solidFill>
                <a:effectLst/>
                <a:latin typeface="+mn-lt"/>
                <a:ea typeface="+mn-ea"/>
                <a:cs typeface="+mn-cs"/>
              </a:rPr>
              <a:t> الإلكتروني، يجب عليك إعطاء رقم البطاقة وتاريخ انتهاء الصلاحية للبطاقة ورقم التحكم (</a:t>
            </a:r>
            <a:r>
              <a:rPr lang="nb-NO" sz="1200" kern="1200" dirty="0">
                <a:solidFill>
                  <a:schemeClr val="tx1"/>
                </a:solidFill>
                <a:effectLst/>
                <a:latin typeface="+mn-lt"/>
                <a:ea typeface="+mn-ea"/>
                <a:cs typeface="+mn-cs"/>
              </a:rPr>
              <a:t>CVC</a:t>
            </a:r>
            <a:r>
              <a:rPr lang="ar-SA" sz="1200" kern="1200" dirty="0">
                <a:solidFill>
                  <a:schemeClr val="tx1"/>
                </a:solidFill>
                <a:effectLst/>
                <a:latin typeface="+mn-lt"/>
                <a:ea typeface="+mn-ea"/>
                <a:cs typeface="+mn-cs"/>
              </a:rPr>
              <a:t>) فقط للمتجر عبر الإنترنت الذي تتسوق عندە. إذا تم إعادة توجيهك إلى صفحة حيث يجب عليك إدخال الرمز من رقاقة الرموز (</a:t>
            </a:r>
            <a:r>
              <a:rPr lang="nb-NO" sz="1200" kern="1200" dirty="0">
                <a:solidFill>
                  <a:schemeClr val="tx1"/>
                </a:solidFill>
                <a:effectLst/>
                <a:latin typeface="+mn-lt"/>
                <a:ea typeface="+mn-ea"/>
                <a:cs typeface="+mn-cs"/>
              </a:rPr>
              <a:t>kodebrikke </a:t>
            </a:r>
            <a:r>
              <a:rPr lang="ar-SA" sz="1200" kern="1200" dirty="0">
                <a:solidFill>
                  <a:schemeClr val="tx1"/>
                </a:solidFill>
                <a:effectLst/>
                <a:latin typeface="+mn-lt"/>
                <a:ea typeface="+mn-ea"/>
                <a:cs typeface="+mn-cs"/>
              </a:rPr>
              <a:t>) وكلمة المرور الخاصة بك، يمكنك القيام بذلك أيضًا. </a:t>
            </a:r>
            <a:r>
              <a:rPr lang="ar-SA" sz="1200" b="1" kern="1200" dirty="0">
                <a:solidFill>
                  <a:schemeClr val="tx1"/>
                </a:solidFill>
                <a:effectLst/>
                <a:latin typeface="+mn-lt"/>
                <a:ea typeface="+mn-ea"/>
                <a:cs typeface="+mn-cs"/>
              </a:rPr>
              <a:t>لا تعطي</a:t>
            </a:r>
            <a:r>
              <a:rPr lang="ar-SA" sz="1200" kern="1200" dirty="0">
                <a:solidFill>
                  <a:schemeClr val="tx1"/>
                </a:solidFill>
                <a:effectLst/>
                <a:latin typeface="+mn-lt"/>
                <a:ea typeface="+mn-ea"/>
                <a:cs typeface="+mn-cs"/>
              </a:rPr>
              <a:t> للمتجر رمز الـ </a:t>
            </a:r>
            <a:r>
              <a:rPr lang="nb-NO" sz="1200" kern="1200" dirty="0">
                <a:solidFill>
                  <a:schemeClr val="tx1"/>
                </a:solidFill>
                <a:effectLst/>
                <a:latin typeface="+mn-lt"/>
                <a:ea typeface="+mn-ea"/>
                <a:cs typeface="+mn-cs"/>
              </a:rPr>
              <a:t>PIN</a:t>
            </a:r>
            <a:r>
              <a:rPr lang="ar-SA" sz="1200"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PIN-koden</a:t>
            </a:r>
            <a:r>
              <a:rPr lang="ar-SA" sz="1200" kern="1200" dirty="0">
                <a:solidFill>
                  <a:schemeClr val="tx1"/>
                </a:solidFill>
                <a:effectLst/>
                <a:latin typeface="+mn-lt"/>
                <a:ea typeface="+mn-ea"/>
                <a:cs typeface="+mn-cs"/>
              </a:rPr>
              <a:t>) الخاص بك.</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يُنصح باستخدام بطاقات الائتمان عند التسوق عبر الإنترنت.</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إذا أدخلت معلومات بطاقتك الائتمانية عند التسوق عبر الإنترنت، فلن يتم سحب المبلغ من حسابك المصرفي، ولكن يتم تسجيله في فاتورة بطاقة ال</a:t>
            </a:r>
            <a:r>
              <a:rPr lang="ku-Arab-IQ" sz="1200" kern="1200" dirty="0">
                <a:solidFill>
                  <a:schemeClr val="tx1"/>
                </a:solidFill>
                <a:effectLst/>
                <a:latin typeface="+mn-lt"/>
                <a:ea typeface="+mn-ea"/>
                <a:cs typeface="+mn-cs"/>
              </a:rPr>
              <a:t>إ</a:t>
            </a:r>
            <a:r>
              <a:rPr lang="ar-SA" sz="1200" kern="1200" dirty="0">
                <a:solidFill>
                  <a:schemeClr val="tx1"/>
                </a:solidFill>
                <a:effectLst/>
                <a:latin typeface="+mn-lt"/>
                <a:ea typeface="+mn-ea"/>
                <a:cs typeface="+mn-cs"/>
              </a:rPr>
              <a:t>ئتمان الخاصة بك.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بذلك تحصل على متسع من الوقت للتحقق من المبلغ واستلام البضائع قبل دفع الفاتورة. وإذا لم تتلق السلعة أو إذا كان بها عيب أو نواقص، فلديك بالإضافة إلى ما سلف حقوق جيدة کمستهلك عند الدفع بواسطة بطاقة الائتمان.</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 سواء كنت تستخدم بطاقة ائتمان أو بطاقة بنكية لسداد البضاعة، فلا ينبغي عليك أبدًا إعطاء رمز الـ </a:t>
            </a:r>
            <a:r>
              <a:rPr lang="nb-NO" sz="1200" kern="1200" dirty="0">
                <a:solidFill>
                  <a:schemeClr val="tx1"/>
                </a:solidFill>
                <a:effectLst/>
                <a:latin typeface="+mn-lt"/>
                <a:ea typeface="+mn-ea"/>
                <a:cs typeface="+mn-cs"/>
              </a:rPr>
              <a:t>PIN </a:t>
            </a:r>
            <a:r>
              <a:rPr lang="ar-SA" sz="1200" kern="1200" dirty="0">
                <a:solidFill>
                  <a:schemeClr val="tx1"/>
                </a:solidFill>
                <a:effectLst/>
                <a:latin typeface="+mn-lt"/>
                <a:ea typeface="+mn-ea"/>
                <a:cs typeface="+mn-cs"/>
              </a:rPr>
              <a:t>الخاص بالبطاقة (رمز </a:t>
            </a:r>
            <a:r>
              <a:rPr lang="nb-NO" sz="1200" kern="1200" dirty="0">
                <a:solidFill>
                  <a:schemeClr val="tx1"/>
                </a:solidFill>
                <a:effectLst/>
                <a:latin typeface="+mn-lt"/>
                <a:ea typeface="+mn-ea"/>
                <a:cs typeface="+mn-cs"/>
              </a:rPr>
              <a:t>PIN</a:t>
            </a:r>
            <a:r>
              <a:rPr lang="ar-SA" sz="1200" kern="1200" dirty="0">
                <a:solidFill>
                  <a:schemeClr val="tx1"/>
                </a:solidFill>
                <a:effectLst/>
                <a:latin typeface="+mn-lt"/>
                <a:ea typeface="+mn-ea"/>
                <a:cs typeface="+mn-cs"/>
              </a:rPr>
              <a:t> هو الرمز المكون من 4 أرقام والذي تستخدمه عند استخدام ماكينة الصراف الآلي أو التسوق في المتاجر العادیة).</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اقرأ حرکة المعاملات التجاریة علی حسابك المصرفي بتمعن. إذا رأيت حركات لا تتعرف عليها، أو تعتقد أنها احتیال، فاتصل بالمصرف الذي أنت عمیل لدیە. سیساعدك المصرف لمعرفة ما حدث.</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47</a:t>
            </a:fld>
            <a:endParaRPr lang="nb-NO"/>
          </a:p>
        </p:txBody>
      </p:sp>
    </p:spTree>
    <p:extLst>
      <p:ext uri="{BB962C8B-B14F-4D97-AF65-F5344CB8AC3E}">
        <p14:creationId xmlns:p14="http://schemas.microsoft.com/office/powerpoint/2010/main" val="214921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هناك سبب للشك إذا طُلب منك </a:t>
            </a:r>
            <a:r>
              <a:rPr lang="ar-SA" sz="1200" u="sng" kern="1200" dirty="0">
                <a:solidFill>
                  <a:schemeClr val="tx1"/>
                </a:solidFill>
                <a:effectLst/>
                <a:latin typeface="+mn-lt"/>
                <a:ea typeface="+mn-ea"/>
                <a:cs typeface="+mn-cs"/>
              </a:rPr>
              <a:t>إيداع الأموال في رقم حساب</a:t>
            </a:r>
            <a:r>
              <a:rPr lang="ar-SA" sz="1200" kern="1200" dirty="0">
                <a:solidFill>
                  <a:schemeClr val="tx1"/>
                </a:solidFill>
                <a:effectLst/>
                <a:latin typeface="+mn-lt"/>
                <a:ea typeface="+mn-ea"/>
                <a:cs typeface="+mn-cs"/>
              </a:rPr>
              <a:t> لدفع ثمن السلعة التي ستشتريها. </a:t>
            </a:r>
            <a:endParaRPr lang="ku-Arab-IQ"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kern="1200" dirty="0">
                <a:solidFill>
                  <a:schemeClr val="tx1"/>
                </a:solidFill>
                <a:effectLst/>
                <a:latin typeface="+mn-lt"/>
                <a:ea typeface="+mn-ea"/>
                <a:cs typeface="+mn-cs"/>
              </a:rPr>
              <a:t>إذا اخترت الدفع بهذه الطريقة، فسوف تصبح حقوقك ضعیفة، وقد يكون من الصعب عليك الحصول على مساعدة إذا كنت نادمًا على الشراء أو إذا لم تستلم السلعة.</a:t>
            </a:r>
            <a:endParaRPr lang="nb-NO" sz="1200" kern="1200" dirty="0">
              <a:solidFill>
                <a:schemeClr val="tx1"/>
              </a:solidFill>
              <a:effectLst/>
              <a:latin typeface="+mn-lt"/>
              <a:ea typeface="+mn-ea"/>
              <a:cs typeface="+mn-cs"/>
            </a:endParaRPr>
          </a:p>
          <a:p>
            <a:pPr algn="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48</a:t>
            </a:fld>
            <a:endParaRPr lang="nb-NO"/>
          </a:p>
        </p:txBody>
      </p:sp>
    </p:spTree>
    <p:extLst>
      <p:ext uri="{BB962C8B-B14F-4D97-AF65-F5344CB8AC3E}">
        <p14:creationId xmlns:p14="http://schemas.microsoft.com/office/powerpoint/2010/main" val="76744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a:r>
              <a:rPr lang="ar-SA" sz="1200" kern="1200" dirty="0">
                <a:solidFill>
                  <a:schemeClr val="tx1"/>
                </a:solidFill>
                <a:effectLst/>
                <a:latin typeface="+mn-lt"/>
                <a:ea typeface="+mn-ea"/>
                <a:cs typeface="+mn-cs"/>
              </a:rPr>
              <a:t>اتبع وتأكد من وصول السلعة في الوقت المذکور في شروط الشراء لمتجر الانترنت. وفي حالة عدم وصل السلعة، يجب علیك ألا تدفع ثمنه أيضًا. یجب علیك الاتصال بالبنك الذي تتعامل معه.</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49</a:t>
            </a:fld>
            <a:endParaRPr lang="nb-NO"/>
          </a:p>
        </p:txBody>
      </p:sp>
    </p:spTree>
    <p:extLst>
      <p:ext uri="{BB962C8B-B14F-4D97-AF65-F5344CB8AC3E}">
        <p14:creationId xmlns:p14="http://schemas.microsoft.com/office/powerpoint/2010/main" val="50115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فيما يلي بعض الأمثلة على المتاجر المختلفة على الإنترنت.</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a:t>
            </a:fld>
            <a:endParaRPr lang="nb-NO"/>
          </a:p>
        </p:txBody>
      </p:sp>
    </p:spTree>
    <p:extLst>
      <p:ext uri="{BB962C8B-B14F-4D97-AF65-F5344CB8AC3E}">
        <p14:creationId xmlns:p14="http://schemas.microsoft.com/office/powerpoint/2010/main" val="954166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b="1" kern="1200" dirty="0">
                <a:solidFill>
                  <a:schemeClr val="tx1"/>
                </a:solidFill>
                <a:effectLst/>
                <a:latin typeface="+mn-lt"/>
                <a:ea typeface="+mn-ea"/>
                <a:cs typeface="+mn-cs"/>
              </a:rPr>
              <a:t>خذ وقتا كافيا لمساعدة أولئك الذين يرغبون في طلب شيء ما عبر الإنترنت.</a:t>
            </a:r>
            <a:endParaRPr lang="ku-Arab-IQ" sz="1200" b="1"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a:p>
            <a:pPr algn="r" rtl="1"/>
            <a:r>
              <a:rPr lang="ar-SA" sz="1200" b="1" kern="1200" dirty="0">
                <a:solidFill>
                  <a:schemeClr val="tx1"/>
                </a:solidFill>
                <a:effectLst/>
                <a:latin typeface="+mn-lt"/>
                <a:ea typeface="+mn-ea"/>
                <a:cs typeface="+mn-cs"/>
              </a:rPr>
              <a:t> كما قد یکون من الحکمة طباعة قائمة مرجعیة للتحقق تتضمن مختلف الخطوات والاحتياطات (ويفضل أن تتضمن القائمة رسوم توضيحية) ومشاركتها مع المشاركين في الدورة.</a:t>
            </a:r>
            <a:endParaRPr lang="nb-NO" sz="1200" kern="1200" dirty="0">
              <a:solidFill>
                <a:schemeClr val="tx1"/>
              </a:solidFill>
              <a:effectLst/>
              <a:latin typeface="+mn-lt"/>
              <a:ea typeface="+mn-ea"/>
              <a:cs typeface="+mn-cs"/>
            </a:endParaRPr>
          </a:p>
          <a:p>
            <a:pPr algn="r"/>
            <a:endParaRPr lang="nb-NO" b="1"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50</a:t>
            </a:fld>
            <a:endParaRPr lang="nb-NO"/>
          </a:p>
        </p:txBody>
      </p:sp>
    </p:spTree>
    <p:extLst>
      <p:ext uri="{BB962C8B-B14F-4D97-AF65-F5344CB8AC3E}">
        <p14:creationId xmlns:p14="http://schemas.microsoft.com/office/powerpoint/2010/main" val="153278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فيما يلي بعض الأمثلة على المتاجر المختلفة على الإنترنت.</a:t>
            </a:r>
            <a:endParaRPr lang="nb-NO" dirty="0"/>
          </a:p>
        </p:txBody>
      </p:sp>
      <p:sp>
        <p:nvSpPr>
          <p:cNvPr id="4" name="Plassholder for lysbildenummer 3"/>
          <p:cNvSpPr>
            <a:spLocks noGrp="1"/>
          </p:cNvSpPr>
          <p:nvPr>
            <p:ph type="sldNum" sz="quarter" idx="10"/>
          </p:nvPr>
        </p:nvSpPr>
        <p:spPr/>
        <p:txBody>
          <a:bodyPr/>
          <a:lstStyle/>
          <a:p>
            <a:fld id="{88C1A130-7AD3-495A-A652-7F8C111F255A}" type="slidenum">
              <a:rPr lang="nb-NO" smtClean="0"/>
              <a:t>6</a:t>
            </a:fld>
            <a:endParaRPr lang="nb-NO"/>
          </a:p>
        </p:txBody>
      </p:sp>
    </p:spTree>
    <p:extLst>
      <p:ext uri="{BB962C8B-B14F-4D97-AF65-F5344CB8AC3E}">
        <p14:creationId xmlns:p14="http://schemas.microsoft.com/office/powerpoint/2010/main" val="103704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ku-Arab-IQ" sz="1200" kern="1200" dirty="0">
                <a:solidFill>
                  <a:schemeClr val="tx1"/>
                </a:solidFill>
                <a:effectLst/>
                <a:latin typeface="+mn-lt"/>
                <a:ea typeface="+mn-ea"/>
                <a:cs typeface="+mn-cs"/>
              </a:rPr>
              <a:t>مواقع </a:t>
            </a:r>
            <a:r>
              <a:rPr lang="ar-SA" sz="1200" kern="1200" dirty="0">
                <a:solidFill>
                  <a:schemeClr val="tx1"/>
                </a:solidFill>
                <a:effectLst/>
                <a:latin typeface="+mn-lt"/>
                <a:ea typeface="+mn-ea"/>
                <a:cs typeface="+mn-cs"/>
              </a:rPr>
              <a:t>معظم متاجر الإنترنت مصممة إلی حد کبیر بشكل مشابه.</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n-NO"/>
          </a:p>
        </p:txBody>
      </p:sp>
    </p:spTree>
    <p:extLst>
      <p:ext uri="{BB962C8B-B14F-4D97-AF65-F5344CB8AC3E}">
        <p14:creationId xmlns:p14="http://schemas.microsoft.com/office/powerpoint/2010/main" val="76787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kern="1200" dirty="0">
                <a:solidFill>
                  <a:schemeClr val="tx1"/>
                </a:solidFill>
                <a:effectLst/>
                <a:latin typeface="+mn-lt"/>
                <a:ea typeface="+mn-ea"/>
                <a:cs typeface="+mn-cs"/>
              </a:rPr>
              <a:t>أول ما تراه هو في كثير من الأحيان صفحة حيث يمكنك البحث عن البضائع وقراءة المعلومات عنها.</a:t>
            </a:r>
            <a:endParaRPr lang="nb-NO" sz="1200" kern="1200" dirty="0">
              <a:solidFill>
                <a:schemeClr val="tx1"/>
              </a:solidFill>
              <a:effectLst/>
              <a:latin typeface="+mn-lt"/>
              <a:ea typeface="+mn-ea"/>
              <a:cs typeface="+mn-cs"/>
            </a:endParaRPr>
          </a:p>
          <a:p>
            <a:pPr algn="r" rtl="1"/>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n-NO"/>
          </a:p>
        </p:txBody>
      </p:sp>
    </p:spTree>
    <p:extLst>
      <p:ext uri="{BB962C8B-B14F-4D97-AF65-F5344CB8AC3E}">
        <p14:creationId xmlns:p14="http://schemas.microsoft.com/office/powerpoint/2010/main" val="2214437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r" rtl="1"/>
            <a:r>
              <a:rPr lang="ar-SA" sz="1200" kern="1200" dirty="0">
                <a:solidFill>
                  <a:schemeClr val="tx1"/>
                </a:solidFill>
                <a:effectLst/>
                <a:latin typeface="+mn-lt"/>
                <a:ea typeface="+mn-ea"/>
                <a:cs typeface="+mn-cs"/>
              </a:rPr>
              <a:t>على الصفحة ستجد أيضًا "عربة تسوق" (</a:t>
            </a:r>
            <a:r>
              <a:rPr lang="nb-NO" sz="1200" kern="1200" dirty="0">
                <a:solidFill>
                  <a:schemeClr val="tx1"/>
                </a:solidFill>
                <a:effectLst/>
                <a:latin typeface="+mn-lt"/>
                <a:ea typeface="+mn-ea"/>
                <a:cs typeface="+mn-cs"/>
              </a:rPr>
              <a:t>handlevogn</a:t>
            </a:r>
            <a:r>
              <a:rPr lang="ar-SA" sz="1200" kern="1200" dirty="0">
                <a:solidFill>
                  <a:schemeClr val="tx1"/>
                </a:solidFill>
                <a:effectLst/>
                <a:latin typeface="+mn-lt"/>
                <a:ea typeface="+mn-ea"/>
                <a:cs typeface="+mn-cs"/>
              </a:rPr>
              <a:t>) حيث توضع السلع والخدمات التي تريد شراءها.</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n-NO"/>
          </a:p>
        </p:txBody>
      </p:sp>
    </p:spTree>
    <p:extLst>
      <p:ext uri="{BB962C8B-B14F-4D97-AF65-F5344CB8AC3E}">
        <p14:creationId xmlns:p14="http://schemas.microsoft.com/office/powerpoint/2010/main" val="3330511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7" name="Bilde 6"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9"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13"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6828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26.08.2019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7865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838200" y="1825625"/>
            <a:ext cx="10515600" cy="43513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26.08.2019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931970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26.08.2019</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68866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pic>
        <p:nvPicPr>
          <p:cNvPr id="7" name="Bilde 6"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9"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10"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7286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Hva er en nettbutikk?</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Tree>
    <p:extLst>
      <p:ext uri="{BB962C8B-B14F-4D97-AF65-F5344CB8AC3E}">
        <p14:creationId xmlns:p14="http://schemas.microsoft.com/office/powerpoint/2010/main" val="395198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Slik betaler du</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Tree>
    <p:extLst>
      <p:ext uri="{BB962C8B-B14F-4D97-AF65-F5344CB8AC3E}">
        <p14:creationId xmlns:p14="http://schemas.microsoft.com/office/powerpoint/2010/main" val="17424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7" name="Bilde 6"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8"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Hvordan unngå svindel?</a:t>
            </a: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Tree>
    <p:extLst>
      <p:ext uri="{BB962C8B-B14F-4D97-AF65-F5344CB8AC3E}">
        <p14:creationId xmlns:p14="http://schemas.microsoft.com/office/powerpoint/2010/main" val="316641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26.08.2019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14135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325563"/>
          </a:xfrm>
          <a:prstGeom prst="rect">
            <a:avLst/>
          </a:prstGeom>
        </p:spPr>
        <p:txBody>
          <a:bodyPr/>
          <a:lstStyle/>
          <a:p>
            <a:r>
              <a:rPr lang="nb-NO"/>
              <a:t>Klikk for å redigere tittelstil</a:t>
            </a:r>
          </a:p>
        </p:txBody>
      </p:sp>
      <p:sp>
        <p:nvSpPr>
          <p:cNvPr id="3" name="Plassholder for dato 2"/>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26.08.2019</a:t>
            </a:fld>
            <a:endParaRPr lang="nb-NO"/>
          </a:p>
        </p:txBody>
      </p:sp>
      <p:sp>
        <p:nvSpPr>
          <p:cNvPr id="4" name="Plassholder for bunntekst 3"/>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236961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26.08.2019</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390452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a:prstGeom prst="rect">
            <a:avLst/>
          </a:prstGeo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D3DF2B1C-8510-4C79-A4B3-B22D7E5B398B}" type="datetimeFigureOut">
              <a:rPr lang="nb-NO" smtClean="0"/>
              <a:t>26.08.2019</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a:xfrm>
            <a:off x="8610600" y="6356350"/>
            <a:ext cx="2743200" cy="365125"/>
          </a:xfrm>
          <a:prstGeom prst="rect">
            <a:avLst/>
          </a:prstGeom>
        </p:spPr>
        <p:txBody>
          <a:bodyPr/>
          <a:lstStyle/>
          <a:p>
            <a:fld id="{2399E37E-622B-4855-9E3A-479C33046D28}" type="slidenum">
              <a:rPr lang="nb-NO" smtClean="0"/>
              <a:t>‹#›</a:t>
            </a:fld>
            <a:endParaRPr lang="nb-NO"/>
          </a:p>
        </p:txBody>
      </p:sp>
    </p:spTree>
    <p:extLst>
      <p:ext uri="{BB962C8B-B14F-4D97-AF65-F5344CB8AC3E}">
        <p14:creationId xmlns:p14="http://schemas.microsoft.com/office/powerpoint/2010/main" val="44824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ssholder for tittel 1"/>
          <p:cNvSpPr>
            <a:spLocks noGrp="1"/>
          </p:cNvSpPr>
          <p:nvPr>
            <p:ph type="title"/>
          </p:nvPr>
        </p:nvSpPr>
        <p:spPr>
          <a:xfrm>
            <a:off x="990600" y="5175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11" name="Plassholder for tekst 2"/>
          <p:cNvSpPr>
            <a:spLocks noGrp="1"/>
          </p:cNvSpPr>
          <p:nvPr>
            <p:ph type="body" idx="1"/>
          </p:nvPr>
        </p:nvSpPr>
        <p:spPr>
          <a:xfrm>
            <a:off x="990600" y="19780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13"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9798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1.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jp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eg"/><Relationship Id="rId10" Type="http://schemas.openxmlformats.org/officeDocument/2006/relationships/image" Target="../media/image28.png"/><Relationship Id="rId4" Type="http://schemas.openxmlformats.org/officeDocument/2006/relationships/image" Target="../media/image40.png"/><Relationship Id="rId9"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9.jp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5.png"/><Relationship Id="rId3" Type="http://schemas.openxmlformats.org/officeDocument/2006/relationships/image" Target="../media/image29.jpg"/><Relationship Id="rId7" Type="http://schemas.openxmlformats.org/officeDocument/2006/relationships/image" Target="../media/image42.png"/><Relationship Id="rId12"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28.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41.jpeg"/><Relationship Id="rId12"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9.jpg"/><Relationship Id="rId9" Type="http://schemas.openxmlformats.org/officeDocument/2006/relationships/image" Target="../media/image25.png"/><Relationship Id="rId1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jpeg"/><Relationship Id="rId5" Type="http://schemas.openxmlformats.org/officeDocument/2006/relationships/image" Target="../media/image29.jpg"/><Relationship Id="rId15" Type="http://schemas.openxmlformats.org/officeDocument/2006/relationships/image" Target="../media/image45.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42.png"/><Relationship Id="rId14"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3.jpeg"/><Relationship Id="rId2" Type="http://schemas.openxmlformats.org/officeDocument/2006/relationships/notesSlide" Target="../notesSlides/notesSlide41.xml"/><Relationship Id="rId16"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25.png"/><Relationship Id="rId5" Type="http://schemas.openxmlformats.org/officeDocument/2006/relationships/image" Target="../media/image29.jpg"/><Relationship Id="rId15" Type="http://schemas.openxmlformats.org/officeDocument/2006/relationships/image" Target="../media/image30.png"/><Relationship Id="rId10"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28.png"/></Relationships>
</file>

<file path=ppt/slides/_rels/slide4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2.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37.png"/><Relationship Id="rId17" Type="http://schemas.openxmlformats.org/officeDocument/2006/relationships/image" Target="../media/image28.png"/><Relationship Id="rId2" Type="http://schemas.openxmlformats.org/officeDocument/2006/relationships/notesSlide" Target="../notesSlides/notesSlide42.xml"/><Relationship Id="rId16"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29.jpg"/><Relationship Id="rId15" Type="http://schemas.openxmlformats.org/officeDocument/2006/relationships/image" Target="../media/image43.jpeg"/><Relationship Id="rId10" Type="http://schemas.openxmlformats.org/officeDocument/2006/relationships/image" Target="../media/image45.png"/><Relationship Id="rId4" Type="http://schemas.openxmlformats.org/officeDocument/2006/relationships/image" Target="../media/image32.png"/><Relationship Id="rId9" Type="http://schemas.openxmlformats.org/officeDocument/2006/relationships/image" Target="../media/image30.png"/><Relationship Id="rId1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37.png"/><Relationship Id="rId18" Type="http://schemas.openxmlformats.org/officeDocument/2006/relationships/image" Target="../media/image28.png"/><Relationship Id="rId3" Type="http://schemas.openxmlformats.org/officeDocument/2006/relationships/image" Target="../media/image46.png"/><Relationship Id="rId7" Type="http://schemas.openxmlformats.org/officeDocument/2006/relationships/image" Target="../media/image39.png"/><Relationship Id="rId12" Type="http://schemas.openxmlformats.org/officeDocument/2006/relationships/image" Target="../media/image36.png"/><Relationship Id="rId17" Type="http://schemas.openxmlformats.org/officeDocument/2006/relationships/image" Target="../media/image44.png"/><Relationship Id="rId2" Type="http://schemas.openxmlformats.org/officeDocument/2006/relationships/notesSlide" Target="../notesSlides/notesSlide43.xml"/><Relationship Id="rId16"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45.png"/><Relationship Id="rId5" Type="http://schemas.openxmlformats.org/officeDocument/2006/relationships/image" Target="../media/image32.png"/><Relationship Id="rId1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33.png"/><Relationship Id="rId9" Type="http://schemas.openxmlformats.org/officeDocument/2006/relationships/image" Target="../media/image41.jpeg"/><Relationship Id="rId14" Type="http://schemas.openxmlformats.org/officeDocument/2006/relationships/image" Target="../media/image4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1646963"/>
          </a:xfrm>
        </p:spPr>
        <p:txBody>
          <a:bodyPr/>
          <a:lstStyle/>
          <a:p>
            <a:r>
              <a:rPr lang="ku-Arab-IQ"/>
              <a:t>التسوق الآمن عبر الإنترنت</a:t>
            </a:r>
            <a:br>
              <a:rPr lang="ku-Arab-IQ"/>
            </a:br>
            <a:r>
              <a:rPr lang="nb-NO" dirty="0"/>
              <a:t>Trygg netthandel</a:t>
            </a:r>
          </a:p>
        </p:txBody>
      </p:sp>
      <p:sp>
        <p:nvSpPr>
          <p:cNvPr id="3" name="Undertittel 2"/>
          <p:cNvSpPr>
            <a:spLocks noGrp="1"/>
          </p:cNvSpPr>
          <p:nvPr>
            <p:ph type="subTitle" idx="4294967295"/>
          </p:nvPr>
        </p:nvSpPr>
        <p:spPr>
          <a:xfrm>
            <a:off x="1524000" y="3602038"/>
            <a:ext cx="9144000" cy="2589756"/>
          </a:xfrm>
        </p:spPr>
        <p:txBody>
          <a:bodyPr>
            <a:normAutofit/>
          </a:bodyPr>
          <a:lstStyle/>
          <a:p>
            <a:pPr algn="l"/>
            <a:r>
              <a:rPr lang="nb-NO" b="1" dirty="0"/>
              <a:t>Læringsmål:</a:t>
            </a:r>
          </a:p>
          <a:p>
            <a:pPr marL="342900" indent="-342900" algn="l">
              <a:buFontTx/>
              <a:buChar char="-"/>
            </a:pPr>
            <a:r>
              <a:rPr lang="nb-NO" dirty="0"/>
              <a:t>Lær å kjenne igjen de grunnleggende elementene i nettbutikk</a:t>
            </a:r>
          </a:p>
          <a:p>
            <a:pPr marL="342900" indent="-342900" algn="l">
              <a:buFontTx/>
              <a:buChar char="-"/>
            </a:pPr>
            <a:r>
              <a:rPr lang="nb-NO" dirty="0"/>
              <a:t>Lær hvordan du velger og betaler for varer</a:t>
            </a:r>
          </a:p>
          <a:p>
            <a:pPr marL="342900" indent="-342900" algn="l">
              <a:buFontTx/>
              <a:buChar char="-"/>
            </a:pPr>
            <a:r>
              <a:rPr lang="nb-NO" dirty="0"/>
              <a:t>Lær hvilken informasjon du trygt kan gi fra deg</a:t>
            </a:r>
          </a:p>
          <a:p>
            <a:pPr marL="342900" indent="-342900" algn="l">
              <a:buFontTx/>
              <a:buChar char="-"/>
            </a:pPr>
            <a:r>
              <a:rPr lang="nb-NO" dirty="0"/>
              <a:t>Lær hva du skal ta hensyn til for å unngå svindel og handle trygt på nettet</a:t>
            </a:r>
          </a:p>
        </p:txBody>
      </p:sp>
    </p:spTree>
    <p:extLst>
      <p:ext uri="{BB962C8B-B14F-4D97-AF65-F5344CB8AC3E}">
        <p14:creationId xmlns:p14="http://schemas.microsoft.com/office/powerpoint/2010/main" val="3594708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10</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2362932" y="2665120"/>
            <a:ext cx="2040240" cy="1509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7" name="Bilde 36"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4912" y="2193276"/>
            <a:ext cx="5465265" cy="6830136"/>
          </a:xfrm>
          <a:prstGeom prst="rect">
            <a:avLst/>
          </a:prstGeom>
        </p:spPr>
      </p:pic>
    </p:spTree>
    <p:extLst>
      <p:ext uri="{BB962C8B-B14F-4D97-AF65-F5344CB8AC3E}">
        <p14:creationId xmlns:p14="http://schemas.microsoft.com/office/powerpoint/2010/main" val="16167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en nettbutikk?</a:t>
            </a:r>
          </a:p>
        </p:txBody>
      </p:sp>
      <p:grpSp>
        <p:nvGrpSpPr>
          <p:cNvPr id="14" name="Gruppe 13"/>
          <p:cNvGrpSpPr/>
          <p:nvPr/>
        </p:nvGrpSpPr>
        <p:grpSpPr>
          <a:xfrm>
            <a:off x="3813048" y="1588559"/>
            <a:ext cx="4653343" cy="4013665"/>
            <a:chOff x="3813048" y="1588559"/>
            <a:chExt cx="4653343" cy="4013665"/>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r>
                <a:rPr lang="nb-NO" sz="3200" dirty="0"/>
                <a:t>Ant.</a:t>
              </a:r>
            </a:p>
          </p:txBody>
        </p:sp>
        <p:sp>
          <p:nvSpPr>
            <p:cNvPr id="5" name="TekstSylinder 4"/>
            <p:cNvSpPr txBox="1"/>
            <p:nvPr/>
          </p:nvSpPr>
          <p:spPr>
            <a:xfrm>
              <a:off x="6656832" y="3483864"/>
              <a:ext cx="886968" cy="584775"/>
            </a:xfrm>
            <a:prstGeom prst="rect">
              <a:avLst/>
            </a:prstGeom>
            <a:noFill/>
          </p:spPr>
          <p:txBody>
            <a:bodyPr wrap="square" rtlCol="0">
              <a:spAutoFit/>
            </a:bodyPr>
            <a:lstStyle/>
            <a:p>
              <a:r>
                <a:rPr lang="nb-NO" sz="3200" dirty="0" err="1"/>
                <a:t>Str</a:t>
              </a:r>
              <a:r>
                <a:rPr lang="nb-NO" sz="3200" dirty="0"/>
                <a:t>.</a:t>
              </a: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XX,XX</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grpSp>
    </p:spTree>
    <p:extLst>
      <p:ext uri="{BB962C8B-B14F-4D97-AF65-F5344CB8AC3E}">
        <p14:creationId xmlns:p14="http://schemas.microsoft.com/office/powerpoint/2010/main" val="2346800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a:t>Hva er en nettbutikk?</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spTree>
    <p:extLst>
      <p:ext uri="{BB962C8B-B14F-4D97-AF65-F5344CB8AC3E}">
        <p14:creationId xmlns:p14="http://schemas.microsoft.com/office/powerpoint/2010/main" val="137780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en nettbutikk?</a:t>
            </a:r>
          </a:p>
        </p:txBody>
      </p:sp>
      <p:pic>
        <p:nvPicPr>
          <p:cNvPr id="3" name="Bilde 2"/>
          <p:cNvPicPr>
            <a:picLocks noChangeAspect="1"/>
          </p:cNvPicPr>
          <p:nvPr/>
        </p:nvPicPr>
        <p:blipFill>
          <a:blip r:embed="rId3"/>
          <a:stretch>
            <a:fillRect/>
          </a:stretch>
        </p:blipFill>
        <p:spPr>
          <a:xfrm>
            <a:off x="1583799" y="1779122"/>
            <a:ext cx="4353880" cy="3755368"/>
          </a:xfrm>
          <a:prstGeom prst="rect">
            <a:avLst/>
          </a:prstGeom>
        </p:spPr>
      </p:pic>
      <p:sp>
        <p:nvSpPr>
          <p:cNvPr id="4" name="TekstSylinder 3"/>
          <p:cNvSpPr txBox="1"/>
          <p:nvPr/>
        </p:nvSpPr>
        <p:spPr>
          <a:xfrm>
            <a:off x="4233284" y="2640101"/>
            <a:ext cx="829888" cy="547142"/>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4221995" y="3679089"/>
            <a:ext cx="970894"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pic>
        <p:nvPicPr>
          <p:cNvPr id="8" name="Bilde 7"/>
          <p:cNvPicPr>
            <a:picLocks noChangeAspect="1"/>
          </p:cNvPicPr>
          <p:nvPr/>
        </p:nvPicPr>
        <p:blipFill>
          <a:blip r:embed="rId4"/>
          <a:stretch>
            <a:fillRect/>
          </a:stretch>
        </p:blipFill>
        <p:spPr>
          <a:xfrm>
            <a:off x="2135185" y="2101998"/>
            <a:ext cx="1801388" cy="1724028"/>
          </a:xfrm>
          <a:prstGeom prst="rect">
            <a:avLst/>
          </a:prstGeom>
        </p:spPr>
      </p:pic>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2957" y="4305943"/>
            <a:ext cx="3739066" cy="927421"/>
          </a:xfrm>
          <a:prstGeom prst="rect">
            <a:avLst/>
          </a:prstGeom>
        </p:spPr>
      </p:pic>
      <p:sp>
        <p:nvSpPr>
          <p:cNvPr id="7" name="TekstSylinder 6"/>
          <p:cNvSpPr txBox="1"/>
          <p:nvPr/>
        </p:nvSpPr>
        <p:spPr>
          <a:xfrm>
            <a:off x="1862957" y="4339765"/>
            <a:ext cx="3739066"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2" name="Bilde 11"/>
          <p:cNvPicPr>
            <a:picLocks noChangeAspect="1"/>
          </p:cNvPicPr>
          <p:nvPr/>
        </p:nvPicPr>
        <p:blipFill>
          <a:blip r:embed="rId6"/>
          <a:stretch>
            <a:fillRect/>
          </a:stretch>
        </p:blipFill>
        <p:spPr>
          <a:xfrm>
            <a:off x="6369592" y="1779122"/>
            <a:ext cx="4373343" cy="3755370"/>
          </a:xfrm>
          <a:prstGeom prst="rect">
            <a:avLst/>
          </a:prstGeom>
        </p:spPr>
      </p:pic>
      <p:pic>
        <p:nvPicPr>
          <p:cNvPr id="13" name="Bilde 12"/>
          <p:cNvPicPr>
            <a:picLocks noChangeAspect="1"/>
          </p:cNvPicPr>
          <p:nvPr/>
        </p:nvPicPr>
        <p:blipFill>
          <a:blip r:embed="rId7"/>
          <a:stretch>
            <a:fillRect/>
          </a:stretch>
        </p:blipFill>
        <p:spPr>
          <a:xfrm>
            <a:off x="6796510" y="2054455"/>
            <a:ext cx="1927135" cy="1889348"/>
          </a:xfrm>
          <a:prstGeom prst="rect">
            <a:avLst/>
          </a:prstGeom>
        </p:spPr>
      </p:pic>
      <p:pic>
        <p:nvPicPr>
          <p:cNvPr id="18" name="Bilde 17"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6792" y="4348750"/>
            <a:ext cx="3739066" cy="927421"/>
          </a:xfrm>
          <a:prstGeom prst="rect">
            <a:avLst/>
          </a:prstGeom>
        </p:spPr>
      </p:pic>
      <p:sp>
        <p:nvSpPr>
          <p:cNvPr id="19" name="TekstSylinder 18"/>
          <p:cNvSpPr txBox="1"/>
          <p:nvPr/>
        </p:nvSpPr>
        <p:spPr>
          <a:xfrm>
            <a:off x="6666792" y="4382572"/>
            <a:ext cx="3739066" cy="830997"/>
          </a:xfrm>
          <a:prstGeom prst="rect">
            <a:avLst/>
          </a:prstGeom>
          <a:noFill/>
        </p:spPr>
        <p:txBody>
          <a:bodyPr wrap="square" rtlCol="0">
            <a:spAutoFit/>
          </a:bodyPr>
          <a:lstStyle/>
          <a:p>
            <a:pPr algn="ctr"/>
            <a:r>
              <a:rPr lang="nb-NO" sz="4800" spc="600" dirty="0">
                <a:solidFill>
                  <a:schemeClr val="bg1"/>
                </a:solidFill>
              </a:rPr>
              <a:t>KJØP</a:t>
            </a:r>
          </a:p>
        </p:txBody>
      </p:sp>
      <p:sp>
        <p:nvSpPr>
          <p:cNvPr id="20" name="TekstSylinder 19"/>
          <p:cNvSpPr txBox="1"/>
          <p:nvPr/>
        </p:nvSpPr>
        <p:spPr>
          <a:xfrm>
            <a:off x="2011018" y="3794947"/>
            <a:ext cx="2093976" cy="523220"/>
          </a:xfrm>
          <a:prstGeom prst="rect">
            <a:avLst/>
          </a:prstGeom>
          <a:noFill/>
        </p:spPr>
        <p:txBody>
          <a:bodyPr wrap="square" rtlCol="0">
            <a:spAutoFit/>
          </a:bodyPr>
          <a:lstStyle/>
          <a:p>
            <a:r>
              <a:rPr lang="nb-NO" sz="2800" dirty="0"/>
              <a:t>PRIS: </a:t>
            </a:r>
            <a:r>
              <a:rPr lang="nb-NO" sz="2800" dirty="0">
                <a:solidFill>
                  <a:srgbClr val="FF0000"/>
                </a:solidFill>
              </a:rPr>
              <a:t>99,50</a:t>
            </a:r>
          </a:p>
        </p:txBody>
      </p:sp>
      <p:sp>
        <p:nvSpPr>
          <p:cNvPr id="21" name="TekstSylinder 20"/>
          <p:cNvSpPr txBox="1"/>
          <p:nvPr/>
        </p:nvSpPr>
        <p:spPr>
          <a:xfrm>
            <a:off x="6735667" y="3840063"/>
            <a:ext cx="2093976" cy="523220"/>
          </a:xfrm>
          <a:prstGeom prst="rect">
            <a:avLst/>
          </a:prstGeom>
          <a:noFill/>
        </p:spPr>
        <p:txBody>
          <a:bodyPr wrap="square" rtlCol="0">
            <a:spAutoFit/>
          </a:bodyPr>
          <a:lstStyle/>
          <a:p>
            <a:r>
              <a:rPr lang="nb-NO" sz="2800" dirty="0"/>
              <a:t>PRIS</a:t>
            </a:r>
            <a:r>
              <a:rPr lang="nb-NO" sz="2800"/>
              <a:t>: </a:t>
            </a:r>
            <a:r>
              <a:rPr lang="nb-NO" sz="2800">
                <a:solidFill>
                  <a:srgbClr val="FF0000"/>
                </a:solidFill>
              </a:rPr>
              <a:t>295,-</a:t>
            </a:r>
            <a:endParaRPr lang="nb-NO" sz="2800" dirty="0">
              <a:solidFill>
                <a:srgbClr val="FF0000"/>
              </a:solidFill>
            </a:endParaRPr>
          </a:p>
        </p:txBody>
      </p:sp>
      <p:sp>
        <p:nvSpPr>
          <p:cNvPr id="22" name="TekstSylinder 21"/>
          <p:cNvSpPr txBox="1"/>
          <p:nvPr/>
        </p:nvSpPr>
        <p:spPr>
          <a:xfrm>
            <a:off x="9040498" y="2668926"/>
            <a:ext cx="829888" cy="584775"/>
          </a:xfrm>
          <a:prstGeom prst="rect">
            <a:avLst/>
          </a:prstGeom>
          <a:noFill/>
        </p:spPr>
        <p:txBody>
          <a:bodyPr wrap="square" rtlCol="0">
            <a:spAutoFit/>
          </a:bodyPr>
          <a:lstStyle/>
          <a:p>
            <a:pPr algn="ctr"/>
            <a:r>
              <a:rPr lang="nb-NO" sz="3200" dirty="0">
                <a:solidFill>
                  <a:srgbClr val="FF0000"/>
                </a:solidFill>
              </a:rPr>
              <a:t>4</a:t>
            </a:r>
          </a:p>
        </p:txBody>
      </p:sp>
      <p:sp>
        <p:nvSpPr>
          <p:cNvPr id="23" name="TekstSylinder 22"/>
          <p:cNvSpPr txBox="1"/>
          <p:nvPr/>
        </p:nvSpPr>
        <p:spPr>
          <a:xfrm>
            <a:off x="9006631" y="3707914"/>
            <a:ext cx="863755" cy="338554"/>
          </a:xfrm>
          <a:prstGeom prst="rect">
            <a:avLst/>
          </a:prstGeom>
          <a:noFill/>
        </p:spPr>
        <p:txBody>
          <a:bodyPr wrap="square" rtlCol="0">
            <a:spAutoFit/>
          </a:bodyPr>
          <a:lstStyle/>
          <a:p>
            <a:pPr algn="ctr"/>
            <a:r>
              <a:rPr lang="nb-NO" sz="1600" dirty="0">
                <a:solidFill>
                  <a:srgbClr val="FF0000"/>
                </a:solidFill>
              </a:rPr>
              <a:t>Small</a:t>
            </a:r>
          </a:p>
        </p:txBody>
      </p:sp>
    </p:spTree>
    <p:extLst>
      <p:ext uri="{BB962C8B-B14F-4D97-AF65-F5344CB8AC3E}">
        <p14:creationId xmlns:p14="http://schemas.microsoft.com/office/powerpoint/2010/main" val="59399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813048" y="1588559"/>
            <a:ext cx="4653343" cy="4013665"/>
          </a:xfrm>
          <a:prstGeom prst="rect">
            <a:avLst/>
          </a:prstGeom>
        </p:spPr>
      </p:pic>
      <p:sp>
        <p:nvSpPr>
          <p:cNvPr id="4" name="TekstSylinder 3"/>
          <p:cNvSpPr txBox="1"/>
          <p:nvPr/>
        </p:nvSpPr>
        <p:spPr>
          <a:xfrm>
            <a:off x="6656832" y="2532888"/>
            <a:ext cx="886968" cy="584775"/>
          </a:xfrm>
          <a:prstGeom prst="rect">
            <a:avLst/>
          </a:prstGeom>
          <a:noFill/>
        </p:spPr>
        <p:txBody>
          <a:bodyPr wrap="square" rtlCol="0">
            <a:spAutoFit/>
          </a:bodyPr>
          <a:lstStyle/>
          <a:p>
            <a:pPr algn="ctr"/>
            <a:r>
              <a:rPr lang="nb-NO" sz="3200" dirty="0">
                <a:solidFill>
                  <a:srgbClr val="FF0000"/>
                </a:solidFill>
              </a:rPr>
              <a:t>1</a:t>
            </a:r>
          </a:p>
        </p:txBody>
      </p:sp>
      <p:sp>
        <p:nvSpPr>
          <p:cNvPr id="5" name="TekstSylinder 4"/>
          <p:cNvSpPr txBox="1"/>
          <p:nvPr/>
        </p:nvSpPr>
        <p:spPr>
          <a:xfrm>
            <a:off x="6656832" y="3619207"/>
            <a:ext cx="886968" cy="338554"/>
          </a:xfrm>
          <a:prstGeom prst="rect">
            <a:avLst/>
          </a:prstGeom>
          <a:noFill/>
        </p:spPr>
        <p:txBody>
          <a:bodyPr wrap="square" rtlCol="0">
            <a:spAutoFit/>
          </a:bodyPr>
          <a:lstStyle/>
          <a:p>
            <a:r>
              <a:rPr lang="nb-NO" sz="1600" dirty="0" err="1">
                <a:solidFill>
                  <a:srgbClr val="FF0000"/>
                </a:solidFill>
              </a:rPr>
              <a:t>Medium</a:t>
            </a:r>
            <a:endParaRPr lang="nb-NO" sz="1600" dirty="0">
              <a:solidFill>
                <a:srgbClr val="FF0000"/>
              </a:solidFill>
            </a:endParaRPr>
          </a:p>
        </p:txBody>
      </p:sp>
      <p:sp>
        <p:nvSpPr>
          <p:cNvPr id="6" name="TekstSylinder 5"/>
          <p:cNvSpPr txBox="1"/>
          <p:nvPr/>
        </p:nvSpPr>
        <p:spPr>
          <a:xfrm>
            <a:off x="4233672" y="3675888"/>
            <a:ext cx="2093976" cy="584775"/>
          </a:xfrm>
          <a:prstGeom prst="rect">
            <a:avLst/>
          </a:prstGeom>
          <a:noFill/>
        </p:spPr>
        <p:txBody>
          <a:bodyPr wrap="square" rtlCol="0">
            <a:spAutoFit/>
          </a:bodyPr>
          <a:lstStyle/>
          <a:p>
            <a:r>
              <a:rPr lang="nb-NO" sz="3200" dirty="0"/>
              <a:t>PRIS: </a:t>
            </a:r>
            <a:r>
              <a:rPr lang="nb-NO" sz="3200" dirty="0">
                <a:solidFill>
                  <a:srgbClr val="FF0000"/>
                </a:solidFill>
              </a:rPr>
              <a:t>99,50</a:t>
            </a:r>
          </a:p>
        </p:txBody>
      </p:sp>
      <p:pic>
        <p:nvPicPr>
          <p:cNvPr id="8" name="Bilde 7"/>
          <p:cNvPicPr>
            <a:picLocks noChangeAspect="1"/>
          </p:cNvPicPr>
          <p:nvPr/>
        </p:nvPicPr>
        <p:blipFill>
          <a:blip r:embed="rId4"/>
          <a:stretch>
            <a:fillRect/>
          </a:stretch>
        </p:blipFill>
        <p:spPr>
          <a:xfrm>
            <a:off x="4402359" y="1933643"/>
            <a:ext cx="1925289" cy="1842608"/>
          </a:xfrm>
          <a:prstGeom prst="rect">
            <a:avLst/>
          </a:prstGeom>
        </p:spPr>
      </p:pic>
      <p:sp>
        <p:nvSpPr>
          <p:cNvPr id="2" name="Tittel 1"/>
          <p:cNvSpPr>
            <a:spLocks noGrp="1"/>
          </p:cNvSpPr>
          <p:nvPr>
            <p:ph type="title"/>
          </p:nvPr>
        </p:nvSpPr>
        <p:spPr/>
        <p:txBody>
          <a:bodyPr/>
          <a:lstStyle/>
          <a:p>
            <a:r>
              <a:rPr lang="nb-NO" dirty="0"/>
              <a:t>Hva er en nettbutikk?</a:t>
            </a:r>
          </a:p>
        </p:txBody>
      </p:sp>
      <p:pic>
        <p:nvPicPr>
          <p:cNvPr id="9" name="Bilde 8" descr="knapp.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407" y="4289177"/>
            <a:ext cx="3996242" cy="991210"/>
          </a:xfrm>
          <a:prstGeom prst="rect">
            <a:avLst/>
          </a:prstGeom>
        </p:spPr>
      </p:pic>
      <p:sp>
        <p:nvSpPr>
          <p:cNvPr id="7" name="TekstSylinder 6"/>
          <p:cNvSpPr txBox="1"/>
          <p:nvPr/>
        </p:nvSpPr>
        <p:spPr>
          <a:xfrm>
            <a:off x="5109128" y="4325325"/>
            <a:ext cx="2039112" cy="830997"/>
          </a:xfrm>
          <a:prstGeom prst="rect">
            <a:avLst/>
          </a:prstGeom>
          <a:noFill/>
        </p:spPr>
        <p:txBody>
          <a:bodyPr wrap="square" rtlCol="0">
            <a:spAutoFit/>
          </a:bodyPr>
          <a:lstStyle/>
          <a:p>
            <a:pPr algn="ctr"/>
            <a:r>
              <a:rPr lang="nb-NO" sz="4800" spc="600" dirty="0">
                <a:solidFill>
                  <a:schemeClr val="bg1"/>
                </a:solidFill>
              </a:rPr>
              <a:t>KJØP</a:t>
            </a:r>
          </a:p>
        </p:txBody>
      </p:sp>
      <p:pic>
        <p:nvPicPr>
          <p:cNvPr id="10" name="Bilde 9"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234" y="3304197"/>
            <a:ext cx="5465265" cy="6830136"/>
          </a:xfrm>
          <a:prstGeom prst="rect">
            <a:avLst/>
          </a:prstGeom>
        </p:spPr>
      </p:pic>
      <p:sp>
        <p:nvSpPr>
          <p:cNvPr id="11" name="Ellipse 10"/>
          <p:cNvSpPr/>
          <p:nvPr/>
        </p:nvSpPr>
        <p:spPr>
          <a:xfrm>
            <a:off x="5111811" y="3945629"/>
            <a:ext cx="1966573" cy="16470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169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15</a:t>
            </a:fld>
            <a:endParaRPr lang="nn-NO"/>
          </a:p>
        </p:txBody>
      </p:sp>
      <p:sp>
        <p:nvSpPr>
          <p:cNvPr id="15" name="TekstSylinder 14"/>
          <p:cNvSpPr txBox="1"/>
          <p:nvPr/>
        </p:nvSpPr>
        <p:spPr>
          <a:xfrm>
            <a:off x="7982712" y="2836490"/>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1 x_________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7513996" y="1905145"/>
            <a:ext cx="2822530" cy="21583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p:cNvPicPr>
            <a:picLocks noChangeAspect="1"/>
          </p:cNvPicPr>
          <p:nvPr/>
        </p:nvPicPr>
        <p:blipFill>
          <a:blip r:embed="rId11"/>
          <a:stretch>
            <a:fillRect/>
          </a:stretch>
        </p:blipFill>
        <p:spPr>
          <a:xfrm>
            <a:off x="8419631" y="3368833"/>
            <a:ext cx="365857" cy="350146"/>
          </a:xfrm>
          <a:prstGeom prst="rect">
            <a:avLst/>
          </a:prstGeom>
        </p:spPr>
      </p:pic>
      <p:pic>
        <p:nvPicPr>
          <p:cNvPr id="23" name="Bilde 22" descr="knapp.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596" y="3654130"/>
            <a:ext cx="1343114" cy="333140"/>
          </a:xfrm>
          <a:prstGeom prst="rect">
            <a:avLst/>
          </a:prstGeom>
        </p:spPr>
      </p:pic>
      <p:pic>
        <p:nvPicPr>
          <p:cNvPr id="29" name="Bilde 28" descr="sho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30" name="TekstSylinder 29"/>
          <p:cNvSpPr txBox="1"/>
          <p:nvPr/>
        </p:nvSpPr>
        <p:spPr>
          <a:xfrm>
            <a:off x="2777425" y="3650389"/>
            <a:ext cx="1313467" cy="338554"/>
          </a:xfrm>
          <a:prstGeom prst="rect">
            <a:avLst/>
          </a:prstGeom>
          <a:noFill/>
        </p:spPr>
        <p:txBody>
          <a:bodyPr wrap="square" rtlCol="0">
            <a:spAutoFit/>
          </a:bodyPr>
          <a:lstStyle/>
          <a:p>
            <a:pPr algn="ctr"/>
            <a:r>
              <a:rPr lang="nb-NO" sz="1600" spc="600" dirty="0">
                <a:solidFill>
                  <a:schemeClr val="bg1"/>
                </a:solidFill>
              </a:rPr>
              <a:t>KJØP</a:t>
            </a:r>
          </a:p>
        </p:txBody>
      </p:sp>
      <p:pic>
        <p:nvPicPr>
          <p:cNvPr id="37" name="Bilde 36"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8" name="Bilde 37"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9" name="Bilde 38"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40" name="Bilde 39"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41" name="Bilde 40" descr="knapp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441364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3" name="Tittel 2"/>
          <p:cNvSpPr>
            <a:spLocks noGrp="1"/>
          </p:cNvSpPr>
          <p:nvPr>
            <p:ph type="title"/>
          </p:nvPr>
        </p:nvSpPr>
        <p:spPr/>
        <p:txBody>
          <a:bodyPr/>
          <a:lstStyle/>
          <a:p>
            <a:r>
              <a:rPr lang="nb-NO" dirty="0"/>
              <a:t>Hva er en nettbutikk?</a:t>
            </a:r>
          </a:p>
        </p:txBody>
      </p:sp>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ekstSylinder 1"/>
          <p:cNvSpPr txBox="1"/>
          <p:nvPr/>
        </p:nvSpPr>
        <p:spPr>
          <a:xfrm>
            <a:off x="5528973" y="2796754"/>
            <a:ext cx="964799" cy="1200329"/>
          </a:xfrm>
          <a:prstGeom prst="rect">
            <a:avLst/>
          </a:prstGeom>
          <a:noFill/>
        </p:spPr>
        <p:txBody>
          <a:bodyPr wrap="square" rtlCol="0">
            <a:spAutoFit/>
          </a:bodyPr>
          <a:lstStyle/>
          <a:p>
            <a:pPr algn="ctr"/>
            <a:r>
              <a:rPr lang="nb-NO" sz="7200" dirty="0"/>
              <a:t>1</a:t>
            </a:r>
          </a:p>
        </p:txBody>
      </p:sp>
    </p:spTree>
    <p:extLst>
      <p:ext uri="{BB962C8B-B14F-4D97-AF65-F5344CB8AC3E}">
        <p14:creationId xmlns:p14="http://schemas.microsoft.com/office/powerpoint/2010/main" val="1806304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Hva er en nettbutikk?</a:t>
            </a:r>
          </a:p>
        </p:txBody>
      </p:sp>
      <p:pic>
        <p:nvPicPr>
          <p:cNvPr id="7" name="Bilde 6" descr="shop s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00" y="906117"/>
            <a:ext cx="5395674" cy="5395674"/>
          </a:xfrm>
          <a:prstGeom prst="rect">
            <a:avLst/>
          </a:prstGeom>
        </p:spPr>
      </p:pic>
      <p:sp>
        <p:nvSpPr>
          <p:cNvPr id="8" name="Ellipse 7"/>
          <p:cNvSpPr/>
          <p:nvPr/>
        </p:nvSpPr>
        <p:spPr>
          <a:xfrm>
            <a:off x="5485667" y="2913416"/>
            <a:ext cx="1045082" cy="1045082"/>
          </a:xfrm>
          <a:prstGeom prst="ellipse">
            <a:avLst/>
          </a:prstGeom>
          <a:solidFill>
            <a:schemeClr val="bg1"/>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TekstSylinder 8"/>
          <p:cNvSpPr txBox="1"/>
          <p:nvPr/>
        </p:nvSpPr>
        <p:spPr>
          <a:xfrm>
            <a:off x="5517684" y="2819332"/>
            <a:ext cx="1024354" cy="1200329"/>
          </a:xfrm>
          <a:prstGeom prst="rect">
            <a:avLst/>
          </a:prstGeom>
          <a:noFill/>
        </p:spPr>
        <p:txBody>
          <a:bodyPr wrap="square" rtlCol="0">
            <a:spAutoFit/>
          </a:bodyPr>
          <a:lstStyle/>
          <a:p>
            <a:pPr algn="ctr"/>
            <a:r>
              <a:rPr lang="nb-NO" sz="7200"/>
              <a:t>5</a:t>
            </a:r>
            <a:endParaRPr lang="nb-NO" sz="7200" dirty="0"/>
          </a:p>
        </p:txBody>
      </p:sp>
    </p:spTree>
    <p:extLst>
      <p:ext uri="{BB962C8B-B14F-4D97-AF65-F5344CB8AC3E}">
        <p14:creationId xmlns:p14="http://schemas.microsoft.com/office/powerpoint/2010/main" val="1487394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n-NO"/>
          </a:p>
        </p:txBody>
      </p:sp>
      <p:sp>
        <p:nvSpPr>
          <p:cNvPr id="15" name="TekstSylinder 14"/>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41" name="TekstSylinder 40"/>
          <p:cNvSpPr txBox="1"/>
          <p:nvPr/>
        </p:nvSpPr>
        <p:spPr>
          <a:xfrm>
            <a:off x="8088097" y="5779550"/>
            <a:ext cx="1405268" cy="338554"/>
          </a:xfrm>
          <a:prstGeom prst="rect">
            <a:avLst/>
          </a:prstGeom>
          <a:noFill/>
        </p:spPr>
        <p:txBody>
          <a:bodyPr wrap="square" rtlCol="0">
            <a:spAutoFit/>
          </a:bodyPr>
          <a:lstStyle/>
          <a:p>
            <a:pPr algn="ctr"/>
            <a:r>
              <a:rPr lang="nn-NO" sz="1600" spc="300" dirty="0">
                <a:solidFill>
                  <a:srgbClr val="1FB714"/>
                </a:solidFill>
              </a:rPr>
              <a:t>KASSE</a:t>
            </a:r>
          </a:p>
        </p:txBody>
      </p:sp>
    </p:spTree>
    <p:extLst>
      <p:ext uri="{BB962C8B-B14F-4D97-AF65-F5344CB8AC3E}">
        <p14:creationId xmlns:p14="http://schemas.microsoft.com/office/powerpoint/2010/main" val="176141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769140"/>
            <a:ext cx="1405268" cy="338554"/>
          </a:xfrm>
          <a:prstGeom prst="rect">
            <a:avLst/>
          </a:prstGeom>
          <a:noFill/>
        </p:spPr>
        <p:txBody>
          <a:bodyPr wrap="square" rtlCol="0">
            <a:spAutoFit/>
          </a:bodyPr>
          <a:lstStyle/>
          <a:p>
            <a:pPr algn="ctr"/>
            <a:r>
              <a:rPr lang="nn-NO" sz="1600" spc="300" dirty="0">
                <a:solidFill>
                  <a:srgbClr val="1FB714"/>
                </a:solidFill>
              </a:rPr>
              <a:t>BESTILL</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389476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p:txBody>
          <a:bodyPr/>
          <a:lstStyle/>
          <a:p>
            <a:pPr algn="r" rtl="1"/>
            <a:r>
              <a:rPr lang="ar-SA" b="1" dirty="0"/>
              <a:t>ما هو متجر الإنترنت؟ </a:t>
            </a:r>
            <a:endParaRPr lang="nb-NO" b="1" dirty="0"/>
          </a:p>
        </p:txBody>
      </p:sp>
    </p:spTree>
    <p:extLst>
      <p:ext uri="{BB962C8B-B14F-4D97-AF65-F5344CB8AC3E}">
        <p14:creationId xmlns:p14="http://schemas.microsoft.com/office/powerpoint/2010/main" val="278330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7212424" y="3332232"/>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n-NO" sz="3200" b="1" dirty="0">
                <a:solidFill>
                  <a:schemeClr val="bg1"/>
                </a:solidFill>
              </a:rPr>
              <a:t>4a</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n-NO"/>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7" name="Bilde 26"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8" name="Bilde 27"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5" name="TekstSylinder 34"/>
          <p:cNvSpPr txBox="1"/>
          <p:nvPr/>
        </p:nvSpPr>
        <p:spPr>
          <a:xfrm>
            <a:off x="8098507" y="5810784"/>
            <a:ext cx="1405268" cy="276999"/>
          </a:xfrm>
          <a:prstGeom prst="rect">
            <a:avLst/>
          </a:prstGeom>
          <a:noFill/>
        </p:spPr>
        <p:txBody>
          <a:bodyPr wrap="square" rtlCol="0">
            <a:spAutoFit/>
          </a:bodyPr>
          <a:lstStyle/>
          <a:p>
            <a:pPr algn="ctr"/>
            <a:r>
              <a:rPr lang="nn-NO" sz="1200" dirty="0">
                <a:solidFill>
                  <a:srgbClr val="1FB714"/>
                </a:solidFill>
              </a:rPr>
              <a:t>Legg i handlekurv</a:t>
            </a:r>
          </a:p>
        </p:txBody>
      </p:sp>
      <p:sp>
        <p:nvSpPr>
          <p:cNvPr id="36" name="TekstSylinder 35"/>
          <p:cNvSpPr txBox="1"/>
          <p:nvPr/>
        </p:nvSpPr>
        <p:spPr>
          <a:xfrm>
            <a:off x="7982713" y="2784436"/>
            <a:ext cx="1677202" cy="2879350"/>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spTree>
    <p:extLst>
      <p:ext uri="{BB962C8B-B14F-4D97-AF65-F5344CB8AC3E}">
        <p14:creationId xmlns:p14="http://schemas.microsoft.com/office/powerpoint/2010/main" val="225756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Del 2</a:t>
            </a:r>
          </a:p>
        </p:txBody>
      </p:sp>
      <p:sp>
        <p:nvSpPr>
          <p:cNvPr id="3" name="Plassholder for tekst 2"/>
          <p:cNvSpPr>
            <a:spLocks noGrp="1"/>
          </p:cNvSpPr>
          <p:nvPr>
            <p:ph type="body" idx="1"/>
          </p:nvPr>
        </p:nvSpPr>
        <p:spPr/>
        <p:txBody>
          <a:bodyPr/>
          <a:lstStyle/>
          <a:p>
            <a:pPr algn="r" rtl="1"/>
            <a:r>
              <a:rPr lang="ku-Arab-IQ" b="1" dirty="0"/>
              <a:t>هکذا یتم الدفع</a:t>
            </a:r>
            <a:endParaRPr lang="nb-NO" b="1" dirty="0"/>
          </a:p>
        </p:txBody>
      </p:sp>
    </p:spTree>
    <p:extLst>
      <p:ext uri="{BB962C8B-B14F-4D97-AF65-F5344CB8AC3E}">
        <p14:creationId xmlns:p14="http://schemas.microsoft.com/office/powerpoint/2010/main" val="205049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Slik betaler du</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sp>
        <p:nvSpPr>
          <p:cNvPr id="21" name="Ellipse 20"/>
          <p:cNvSpPr/>
          <p:nvPr/>
        </p:nvSpPr>
        <p:spPr>
          <a:xfrm>
            <a:off x="8473245" y="1939320"/>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76255" y="1209415"/>
            <a:ext cx="5465265" cy="6830136"/>
          </a:xfrm>
          <a:prstGeom prst="rect">
            <a:avLst/>
          </a:prstGeom>
        </p:spPr>
      </p:pic>
    </p:spTree>
    <p:extLst>
      <p:ext uri="{BB962C8B-B14F-4D97-AF65-F5344CB8AC3E}">
        <p14:creationId xmlns:p14="http://schemas.microsoft.com/office/powerpoint/2010/main" val="151308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Slik betaler du</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23</a:t>
            </a:fld>
            <a:endParaRPr lang="nn-NO"/>
          </a:p>
        </p:txBody>
      </p:sp>
      <p:sp>
        <p:nvSpPr>
          <p:cNvPr id="15" name="TekstSylinder 14"/>
          <p:cNvSpPr txBox="1"/>
          <p:nvPr/>
        </p:nvSpPr>
        <p:spPr>
          <a:xfrm>
            <a:off x="7982712" y="2763613"/>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895824"/>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82006" y="2879791"/>
            <a:ext cx="760652" cy="722619"/>
          </a:xfrm>
          <a:prstGeom prst="rect">
            <a:avLst/>
          </a:prstGeom>
        </p:spPr>
      </p:pic>
      <p:pic>
        <p:nvPicPr>
          <p:cNvPr id="18" name="Bilde 17"/>
          <p:cNvPicPr>
            <a:picLocks noChangeAspect="1"/>
          </p:cNvPicPr>
          <p:nvPr/>
        </p:nvPicPr>
        <p:blipFill>
          <a:blip r:embed="rId8"/>
          <a:stretch>
            <a:fillRect/>
          </a:stretch>
        </p:blipFill>
        <p:spPr>
          <a:xfrm>
            <a:off x="6182006" y="4329188"/>
            <a:ext cx="692521" cy="678942"/>
          </a:xfrm>
          <a:prstGeom prst="rect">
            <a:avLst/>
          </a:prstGeom>
        </p:spPr>
      </p:pic>
      <p:pic>
        <p:nvPicPr>
          <p:cNvPr id="19" name="Bilde 18"/>
          <p:cNvPicPr>
            <a:picLocks noChangeAspect="1"/>
          </p:cNvPicPr>
          <p:nvPr/>
        </p:nvPicPr>
        <p:blipFill>
          <a:blip r:embed="rId9"/>
          <a:stretch>
            <a:fillRect/>
          </a:stretch>
        </p:blipFill>
        <p:spPr>
          <a:xfrm>
            <a:off x="4538385" y="4402340"/>
            <a:ext cx="659638" cy="605790"/>
          </a:xfrm>
          <a:prstGeom prst="rect">
            <a:avLst/>
          </a:prstGeom>
        </p:spPr>
      </p:pic>
      <p:pic>
        <p:nvPicPr>
          <p:cNvPr id="20" name="Bilde 19"/>
          <p:cNvPicPr>
            <a:picLocks noChangeAspect="1"/>
          </p:cNvPicPr>
          <p:nvPr/>
        </p:nvPicPr>
        <p:blipFill>
          <a:blip r:embed="rId10"/>
          <a:stretch>
            <a:fillRect/>
          </a:stretch>
        </p:blipFill>
        <p:spPr>
          <a:xfrm>
            <a:off x="2856993" y="4361073"/>
            <a:ext cx="608583" cy="643359"/>
          </a:xfrm>
          <a:prstGeom prst="rect">
            <a:avLst/>
          </a:prstGeom>
        </p:spPr>
      </p:pic>
      <p:pic>
        <p:nvPicPr>
          <p:cNvPr id="28" name="Bilde 27"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29" name="Bilde 28"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98506" y="5792263"/>
            <a:ext cx="1384450" cy="339598"/>
          </a:xfrm>
          <a:prstGeom prst="rect">
            <a:avLst/>
          </a:prstGeom>
        </p:spPr>
      </p:pic>
      <p:sp>
        <p:nvSpPr>
          <p:cNvPr id="37" name="TekstSylinder 36"/>
          <p:cNvSpPr txBox="1"/>
          <p:nvPr/>
        </p:nvSpPr>
        <p:spPr>
          <a:xfrm>
            <a:off x="8098507" y="5769139"/>
            <a:ext cx="1405268" cy="338554"/>
          </a:xfrm>
          <a:prstGeom prst="rect">
            <a:avLst/>
          </a:prstGeom>
          <a:noFill/>
        </p:spPr>
        <p:txBody>
          <a:bodyPr wrap="square" rtlCol="0">
            <a:spAutoFit/>
          </a:bodyPr>
          <a:lstStyle/>
          <a:p>
            <a:pPr algn="ctr"/>
            <a:r>
              <a:rPr lang="nn-NO" sz="1600" dirty="0">
                <a:solidFill>
                  <a:srgbClr val="1FB714"/>
                </a:solidFill>
              </a:rPr>
              <a:t>Til kasse</a:t>
            </a:r>
          </a:p>
        </p:txBody>
      </p:sp>
      <p:sp>
        <p:nvSpPr>
          <p:cNvPr id="21" name="Ellipse 20"/>
          <p:cNvSpPr/>
          <p:nvPr/>
        </p:nvSpPr>
        <p:spPr>
          <a:xfrm>
            <a:off x="8015232" y="5510165"/>
            <a:ext cx="1530180" cy="85552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5" name="Bilde 34" descr="pekehå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8653" y="4894777"/>
            <a:ext cx="5465265" cy="6830136"/>
          </a:xfrm>
          <a:prstGeom prst="rect">
            <a:avLst/>
          </a:prstGeom>
        </p:spPr>
      </p:pic>
    </p:spTree>
    <p:extLst>
      <p:ext uri="{BB962C8B-B14F-4D97-AF65-F5344CB8AC3E}">
        <p14:creationId xmlns:p14="http://schemas.microsoft.com/office/powerpoint/2010/main" val="2015282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3" name="Gruppe 2"/>
          <p:cNvGrpSpPr/>
          <p:nvPr/>
        </p:nvGrpSpPr>
        <p:grpSpPr>
          <a:xfrm>
            <a:off x="2448162" y="1059811"/>
            <a:ext cx="7347621" cy="4592263"/>
            <a:chOff x="2448162" y="1059811"/>
            <a:chExt cx="7347621" cy="4592263"/>
          </a:xfrm>
        </p:grpSpPr>
        <p:pic>
          <p:nvPicPr>
            <p:cNvPr id="5122"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 name="Gruppe 9"/>
            <p:cNvGrpSpPr/>
            <p:nvPr/>
          </p:nvGrpSpPr>
          <p:grpSpPr>
            <a:xfrm>
              <a:off x="4497554" y="1922292"/>
              <a:ext cx="3248836" cy="2129030"/>
              <a:chOff x="4566856" y="1988429"/>
              <a:chExt cx="3424343" cy="2244043"/>
            </a:xfrm>
          </p:grpSpPr>
          <p:pic>
            <p:nvPicPr>
              <p:cNvPr id="11" name="Bilde 10"/>
              <p:cNvPicPr>
                <a:picLocks noChangeAspect="1"/>
              </p:cNvPicPr>
              <p:nvPr/>
            </p:nvPicPr>
            <p:blipFill>
              <a:blip r:embed="rId4"/>
              <a:stretch>
                <a:fillRect/>
              </a:stretch>
            </p:blipFill>
            <p:spPr>
              <a:xfrm>
                <a:off x="5413869" y="2169139"/>
                <a:ext cx="2577330" cy="2063333"/>
              </a:xfrm>
              <a:prstGeom prst="rect">
                <a:avLst/>
              </a:prstGeom>
            </p:spPr>
          </p:pic>
          <p:sp>
            <p:nvSpPr>
              <p:cNvPr id="12" name="Rektangel 11"/>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Bilde 12" descr="man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4" name="Bilde 13" descr="kassa.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5" name="Bilde 14" descr="sort-vog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671173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Slik betaler du</a:t>
            </a:r>
          </a:p>
        </p:txBody>
      </p:sp>
      <p:grpSp>
        <p:nvGrpSpPr>
          <p:cNvPr id="6" name="Gruppe 5"/>
          <p:cNvGrpSpPr/>
          <p:nvPr/>
        </p:nvGrpSpPr>
        <p:grpSpPr>
          <a:xfrm>
            <a:off x="1215496" y="2879064"/>
            <a:ext cx="1489128" cy="1514220"/>
            <a:chOff x="1072168" y="3950038"/>
            <a:chExt cx="1603045" cy="1630057"/>
          </a:xfrm>
        </p:grpSpPr>
        <p:sp>
          <p:nvSpPr>
            <p:cNvPr id="7" name="Ellipse 6"/>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spTree>
    <p:extLst>
      <p:ext uri="{BB962C8B-B14F-4D97-AF65-F5344CB8AC3E}">
        <p14:creationId xmlns:p14="http://schemas.microsoft.com/office/powerpoint/2010/main" val="425932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Slik betaler du</a:t>
            </a:r>
          </a:p>
        </p:txBody>
      </p:sp>
      <p:grpSp>
        <p:nvGrpSpPr>
          <p:cNvPr id="45" name="Gruppe 44"/>
          <p:cNvGrpSpPr/>
          <p:nvPr/>
        </p:nvGrpSpPr>
        <p:grpSpPr>
          <a:xfrm>
            <a:off x="1172813" y="3058678"/>
            <a:ext cx="1489128" cy="1514220"/>
            <a:chOff x="1072168" y="3950038"/>
            <a:chExt cx="1603045" cy="1630057"/>
          </a:xfrm>
        </p:grpSpPr>
        <p:sp>
          <p:nvSpPr>
            <p:cNvPr id="46" name="Ellipse 45"/>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7" name="Bilde 46"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48" name="Gruppe 47"/>
          <p:cNvGrpSpPr/>
          <p:nvPr/>
        </p:nvGrpSpPr>
        <p:grpSpPr>
          <a:xfrm>
            <a:off x="3162508" y="2865894"/>
            <a:ext cx="2064612" cy="1813914"/>
            <a:chOff x="3162508" y="2890332"/>
            <a:chExt cx="1868235" cy="1641382"/>
          </a:xfrm>
        </p:grpSpPr>
        <p:sp>
          <p:nvSpPr>
            <p:cNvPr id="49" name="Avrundet rektangel 4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50" name="Gruppe 49"/>
            <p:cNvGrpSpPr/>
            <p:nvPr/>
          </p:nvGrpSpPr>
          <p:grpSpPr>
            <a:xfrm>
              <a:off x="3475129" y="3004746"/>
              <a:ext cx="1555614" cy="1526968"/>
              <a:chOff x="3676969" y="2285446"/>
              <a:chExt cx="2485391" cy="2559309"/>
            </a:xfrm>
          </p:grpSpPr>
          <p:pic>
            <p:nvPicPr>
              <p:cNvPr id="53" name="Bilde 52" descr="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54" name="Bilde 53" descr="penge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51" name="Rett linje 5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52" name="TekstSylinder 5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66854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a:t>Slik betaler du</a:t>
            </a:r>
          </a:p>
        </p:txBody>
      </p:sp>
      <p:pic>
        <p:nvPicPr>
          <p:cNvPr id="72" name="Bilde 71"/>
          <p:cNvPicPr>
            <a:picLocks noChangeAspect="1"/>
          </p:cNvPicPr>
          <p:nvPr/>
        </p:nvPicPr>
        <p:blipFill>
          <a:blip r:embed="rId3"/>
          <a:stretch>
            <a:fillRect/>
          </a:stretch>
        </p:blipFill>
        <p:spPr>
          <a:xfrm>
            <a:off x="6025615" y="2717799"/>
            <a:ext cx="2142039" cy="1855099"/>
          </a:xfrm>
          <a:prstGeom prst="rect">
            <a:avLst/>
          </a:prstGeom>
        </p:spPr>
      </p:pic>
      <p:grpSp>
        <p:nvGrpSpPr>
          <p:cNvPr id="73" name="Gruppe 72"/>
          <p:cNvGrpSpPr/>
          <p:nvPr/>
        </p:nvGrpSpPr>
        <p:grpSpPr>
          <a:xfrm>
            <a:off x="1172813" y="3058678"/>
            <a:ext cx="1489128" cy="1514220"/>
            <a:chOff x="1072168" y="3950038"/>
            <a:chExt cx="1603045" cy="1630057"/>
          </a:xfrm>
        </p:grpSpPr>
        <p:sp>
          <p:nvSpPr>
            <p:cNvPr id="74" name="Ellipse 73"/>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5" name="Bilde 74"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76" name="Gruppe 75"/>
          <p:cNvGrpSpPr/>
          <p:nvPr/>
        </p:nvGrpSpPr>
        <p:grpSpPr>
          <a:xfrm>
            <a:off x="3162508" y="2865894"/>
            <a:ext cx="2064612" cy="1813914"/>
            <a:chOff x="3162508" y="2890332"/>
            <a:chExt cx="1868235" cy="1641382"/>
          </a:xfrm>
        </p:grpSpPr>
        <p:sp>
          <p:nvSpPr>
            <p:cNvPr id="77" name="Avrundet rektangel 76"/>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8" name="Gruppe 77"/>
            <p:cNvGrpSpPr/>
            <p:nvPr/>
          </p:nvGrpSpPr>
          <p:grpSpPr>
            <a:xfrm>
              <a:off x="3475129" y="3004746"/>
              <a:ext cx="1555614" cy="1526968"/>
              <a:chOff x="3676969" y="2285446"/>
              <a:chExt cx="2485391" cy="2559309"/>
            </a:xfrm>
          </p:grpSpPr>
          <p:pic>
            <p:nvPicPr>
              <p:cNvPr id="81" name="Bilde 80" descr="hu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82" name="Bilde 81" descr="penger.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9" name="Rett linje 78"/>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80" name="TekstSylinder 79"/>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2121296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Slik betaler du</a:t>
            </a:r>
          </a:p>
        </p:txBody>
      </p:sp>
      <p:pic>
        <p:nvPicPr>
          <p:cNvPr id="13" name="Bilde 12"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371" y="3035300"/>
            <a:ext cx="1813343" cy="1475103"/>
          </a:xfrm>
          <a:prstGeom prst="rect">
            <a:avLst/>
          </a:prstGeom>
        </p:spPr>
      </p:pic>
      <p:sp>
        <p:nvSpPr>
          <p:cNvPr id="37" name="TekstSylinder 36"/>
          <p:cNvSpPr txBox="1"/>
          <p:nvPr/>
        </p:nvSpPr>
        <p:spPr>
          <a:xfrm>
            <a:off x="9206335" y="3239497"/>
            <a:ext cx="1359484" cy="1496351"/>
          </a:xfrm>
          <a:prstGeom prst="rect">
            <a:avLst/>
          </a:prstGeom>
          <a:noFill/>
        </p:spPr>
        <p:txBody>
          <a:bodyPr wrap="square" rtlCol="0">
            <a:spAutoFit/>
          </a:bodyPr>
          <a:lstStyle/>
          <a:p>
            <a:pPr algn="ctr"/>
            <a:r>
              <a:rPr lang="nn-NO" sz="9600" dirty="0">
                <a:solidFill>
                  <a:srgbClr val="FF0000"/>
                </a:solidFill>
              </a:rPr>
              <a:t>?</a:t>
            </a:r>
          </a:p>
        </p:txBody>
      </p:sp>
      <p:pic>
        <p:nvPicPr>
          <p:cNvPr id="48" name="Bilde 47"/>
          <p:cNvPicPr>
            <a:picLocks noChangeAspect="1"/>
          </p:cNvPicPr>
          <p:nvPr/>
        </p:nvPicPr>
        <p:blipFill>
          <a:blip r:embed="rId4"/>
          <a:stretch>
            <a:fillRect/>
          </a:stretch>
        </p:blipFill>
        <p:spPr>
          <a:xfrm>
            <a:off x="6025615" y="2717799"/>
            <a:ext cx="2142039" cy="1855099"/>
          </a:xfrm>
          <a:prstGeom prst="rect">
            <a:avLst/>
          </a:prstGeom>
        </p:spPr>
      </p:pic>
      <p:grpSp>
        <p:nvGrpSpPr>
          <p:cNvPr id="49" name="Gruppe 48"/>
          <p:cNvGrpSpPr/>
          <p:nvPr/>
        </p:nvGrpSpPr>
        <p:grpSpPr>
          <a:xfrm>
            <a:off x="1172813" y="3058678"/>
            <a:ext cx="1489128" cy="1514220"/>
            <a:chOff x="1072168" y="3950038"/>
            <a:chExt cx="1603045" cy="1630057"/>
          </a:xfrm>
        </p:grpSpPr>
        <p:sp>
          <p:nvSpPr>
            <p:cNvPr id="50" name="Ellipse 49"/>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1" name="Bilde 50"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grpSp>
        <p:nvGrpSpPr>
          <p:cNvPr id="64" name="Gruppe 63"/>
          <p:cNvGrpSpPr/>
          <p:nvPr/>
        </p:nvGrpSpPr>
        <p:grpSpPr>
          <a:xfrm>
            <a:off x="3162508" y="2865894"/>
            <a:ext cx="2064612" cy="1813914"/>
            <a:chOff x="3162508" y="2890332"/>
            <a:chExt cx="1868235" cy="1641382"/>
          </a:xfrm>
        </p:grpSpPr>
        <p:sp>
          <p:nvSpPr>
            <p:cNvPr id="65" name="Avrundet rektangel 64"/>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6" name="Gruppe 65"/>
            <p:cNvGrpSpPr/>
            <p:nvPr/>
          </p:nvGrpSpPr>
          <p:grpSpPr>
            <a:xfrm>
              <a:off x="3475129" y="3004746"/>
              <a:ext cx="1555614" cy="1526968"/>
              <a:chOff x="3676969" y="2285446"/>
              <a:chExt cx="2485391" cy="2559309"/>
            </a:xfrm>
          </p:grpSpPr>
          <p:pic>
            <p:nvPicPr>
              <p:cNvPr id="69" name="Bilde 68" descr="hu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0" name="Bilde 69" descr="penge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67" name="Rett linje 66"/>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68" name="TekstSylinder 67"/>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399913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1861089" y="2239562"/>
            <a:ext cx="3711049" cy="2498414"/>
            <a:chOff x="2183780" y="2411661"/>
            <a:chExt cx="2976049" cy="2003585"/>
          </a:xfrm>
        </p:grpSpPr>
        <p:pic>
          <p:nvPicPr>
            <p:cNvPr id="4" name="Bilde 3"/>
            <p:cNvPicPr>
              <a:picLocks noChangeAspect="1"/>
            </p:cNvPicPr>
            <p:nvPr/>
          </p:nvPicPr>
          <p:blipFill>
            <a:blip r:embed="rId3"/>
            <a:stretch>
              <a:fillRect/>
            </a:stretch>
          </p:blipFill>
          <p:spPr>
            <a:xfrm>
              <a:off x="2183780" y="2411661"/>
              <a:ext cx="2575783" cy="1577477"/>
            </a:xfrm>
            <a:prstGeom prst="rect">
              <a:avLst/>
            </a:prstGeom>
          </p:spPr>
        </p:pic>
        <p:cxnSp>
          <p:nvCxnSpPr>
            <p:cNvPr id="3" name="Rett pil 2"/>
            <p:cNvCxnSpPr/>
            <p:nvPr/>
          </p:nvCxnSpPr>
          <p:spPr>
            <a:xfrm flipH="1">
              <a:off x="4506686" y="2411661"/>
              <a:ext cx="653143" cy="8279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3779849" y="3653553"/>
              <a:ext cx="1379980" cy="7616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uppe 7"/>
          <p:cNvGrpSpPr/>
          <p:nvPr/>
        </p:nvGrpSpPr>
        <p:grpSpPr>
          <a:xfrm>
            <a:off x="6376563" y="2259105"/>
            <a:ext cx="4156925" cy="1917425"/>
            <a:chOff x="7360265" y="2457385"/>
            <a:chExt cx="3320799" cy="1531753"/>
          </a:xfrm>
        </p:grpSpPr>
        <p:pic>
          <p:nvPicPr>
            <p:cNvPr id="5" name="Bilde 4"/>
            <p:cNvPicPr>
              <a:picLocks noChangeAspect="1"/>
            </p:cNvPicPr>
            <p:nvPr/>
          </p:nvPicPr>
          <p:blipFill>
            <a:blip r:embed="rId4"/>
            <a:stretch>
              <a:fillRect/>
            </a:stretch>
          </p:blipFill>
          <p:spPr>
            <a:xfrm>
              <a:off x="7360265" y="2457385"/>
              <a:ext cx="2552921" cy="1531753"/>
            </a:xfrm>
            <a:prstGeom prst="rect">
              <a:avLst/>
            </a:prstGeom>
          </p:spPr>
        </p:pic>
        <p:cxnSp>
          <p:nvCxnSpPr>
            <p:cNvPr id="9" name="Rett pil 8"/>
            <p:cNvCxnSpPr/>
            <p:nvPr/>
          </p:nvCxnSpPr>
          <p:spPr>
            <a:xfrm flipH="1" flipV="1">
              <a:off x="9588137" y="3239589"/>
              <a:ext cx="1092927" cy="33558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title"/>
          </p:nvPr>
        </p:nvSpPr>
        <p:spPr/>
        <p:txBody>
          <a:bodyPr/>
          <a:lstStyle/>
          <a:p>
            <a:r>
              <a:rPr lang="nb-NO" dirty="0"/>
              <a:t>Slik betaler du</a:t>
            </a:r>
          </a:p>
        </p:txBody>
      </p:sp>
    </p:spTree>
    <p:extLst>
      <p:ext uri="{BB962C8B-B14F-4D97-AF65-F5344CB8AC3E}">
        <p14:creationId xmlns:p14="http://schemas.microsoft.com/office/powerpoint/2010/main" val="234011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395492" y="980005"/>
            <a:ext cx="11358770" cy="5401324"/>
          </a:xfrm>
          <a:prstGeom prst="rect">
            <a:avLst/>
          </a:prstGeom>
        </p:spPr>
      </p:pic>
      <p:sp>
        <p:nvSpPr>
          <p:cNvPr id="2" name="Tittel 1"/>
          <p:cNvSpPr>
            <a:spLocks noGrp="1"/>
          </p:cNvSpPr>
          <p:nvPr>
            <p:ph type="title"/>
          </p:nvPr>
        </p:nvSpPr>
        <p:spPr/>
        <p:txBody>
          <a:bodyPr/>
          <a:lstStyle/>
          <a:p>
            <a:r>
              <a:rPr lang="nb-NO" dirty="0"/>
              <a:t>Hva er en nettbutikk?</a:t>
            </a:r>
          </a:p>
        </p:txBody>
      </p:sp>
    </p:spTree>
    <p:extLst>
      <p:ext uri="{BB962C8B-B14F-4D97-AF65-F5344CB8AC3E}">
        <p14:creationId xmlns:p14="http://schemas.microsoft.com/office/powerpoint/2010/main" val="336062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39667" y="1944192"/>
            <a:ext cx="2695448" cy="2695448"/>
          </a:xfrm>
          <a:prstGeom prst="rect">
            <a:avLst/>
          </a:prstGeom>
        </p:spPr>
      </p:pic>
    </p:spTree>
    <p:extLst>
      <p:ext uri="{BB962C8B-B14F-4D97-AF65-F5344CB8AC3E}">
        <p14:creationId xmlns:p14="http://schemas.microsoft.com/office/powerpoint/2010/main" val="405052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807841" y="1981200"/>
            <a:ext cx="2755900" cy="2755900"/>
          </a:xfrm>
          <a:prstGeom prst="rect">
            <a:avLst/>
          </a:prstGeom>
        </p:spPr>
      </p:pic>
    </p:spTree>
    <p:extLst>
      <p:ext uri="{BB962C8B-B14F-4D97-AF65-F5344CB8AC3E}">
        <p14:creationId xmlns:p14="http://schemas.microsoft.com/office/powerpoint/2010/main" val="3244442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dn.flaticon.com/png/256/276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391" y="2050838"/>
            <a:ext cx="2438400" cy="24384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5" name="Rett linje 4"/>
          <p:cNvCxnSpPr/>
          <p:nvPr/>
        </p:nvCxnSpPr>
        <p:spPr>
          <a:xfrm>
            <a:off x="3489503" y="3386969"/>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flipV="1">
            <a:off x="4102832" y="3741844"/>
            <a:ext cx="831669" cy="4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a:off x="3543932" y="4109781"/>
            <a:ext cx="130628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p:txBody>
          <a:bodyPr/>
          <a:lstStyle/>
          <a:p>
            <a:r>
              <a:rPr lang="nb-NO" dirty="0"/>
              <a:t>Slik betaler du</a:t>
            </a:r>
          </a:p>
        </p:txBody>
      </p:sp>
    </p:spTree>
    <p:extLst>
      <p:ext uri="{BB962C8B-B14F-4D97-AF65-F5344CB8AC3E}">
        <p14:creationId xmlns:p14="http://schemas.microsoft.com/office/powerpoint/2010/main" val="3190936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41" name="Bilde 40"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spTree>
    <p:extLst>
      <p:ext uri="{BB962C8B-B14F-4D97-AF65-F5344CB8AC3E}">
        <p14:creationId xmlns:p14="http://schemas.microsoft.com/office/powerpoint/2010/main" val="1064927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8" name="Bilde 7"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 name="Bilde 8"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511" y="1101283"/>
            <a:ext cx="1427905" cy="1201303"/>
          </a:xfrm>
          <a:prstGeom prst="rect">
            <a:avLst/>
          </a:prstGeom>
        </p:spPr>
      </p:pic>
    </p:spTree>
    <p:extLst>
      <p:ext uri="{BB962C8B-B14F-4D97-AF65-F5344CB8AC3E}">
        <p14:creationId xmlns:p14="http://schemas.microsoft.com/office/powerpoint/2010/main" val="413936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10" name="Bilde 9"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1" name="Bilde 10"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 name="Bilde 5"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spTree>
    <p:extLst>
      <p:ext uri="{BB962C8B-B14F-4D97-AF65-F5344CB8AC3E}">
        <p14:creationId xmlns:p14="http://schemas.microsoft.com/office/powerpoint/2010/main" val="251022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17" name="Bilde 16" descr="Screenshot 2016-03-08 20.57.3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8" name="Bilde 17" descr="Screenshot 2016-03-08 21.01.5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12" name="Bilde 11" descr="shop sto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4" name="Gruppe 13"/>
          <p:cNvGrpSpPr/>
          <p:nvPr/>
        </p:nvGrpSpPr>
        <p:grpSpPr>
          <a:xfrm>
            <a:off x="8578090" y="969178"/>
            <a:ext cx="2263538" cy="1414711"/>
            <a:chOff x="2448162" y="1059811"/>
            <a:chExt cx="7347621" cy="4592263"/>
          </a:xfrm>
        </p:grpSpPr>
        <p:pic>
          <p:nvPicPr>
            <p:cNvPr id="15" name="Picture 2" descr="https://upload.wikimedia.org/wikipedia/commons/0/03/Devicetemplates_computer-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6" name="Gruppe 15"/>
            <p:cNvGrpSpPr/>
            <p:nvPr/>
          </p:nvGrpSpPr>
          <p:grpSpPr>
            <a:xfrm>
              <a:off x="4497554" y="1922292"/>
              <a:ext cx="3248836" cy="2129030"/>
              <a:chOff x="4566856" y="1988429"/>
              <a:chExt cx="3424343" cy="2244043"/>
            </a:xfrm>
          </p:grpSpPr>
          <p:pic>
            <p:nvPicPr>
              <p:cNvPr id="26" name="Bilde 25"/>
              <p:cNvPicPr>
                <a:picLocks noChangeAspect="1"/>
              </p:cNvPicPr>
              <p:nvPr/>
            </p:nvPicPr>
            <p:blipFill>
              <a:blip r:embed="rId7"/>
              <a:stretch>
                <a:fillRect/>
              </a:stretch>
            </p:blipFill>
            <p:spPr>
              <a:xfrm>
                <a:off x="5413869" y="2169139"/>
                <a:ext cx="2577330" cy="2063333"/>
              </a:xfrm>
              <a:prstGeom prst="rect">
                <a:avLst/>
              </a:prstGeom>
            </p:spPr>
          </p:pic>
          <p:sp>
            <p:nvSpPr>
              <p:cNvPr id="27" name="Rektangel 2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8" name="Bilde 27" descr="mann.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29" name="Bilde 28" descr="kassa.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30" name="Bilde 29" descr="sort-vog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541446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67" name="Gruppe 66"/>
          <p:cNvGrpSpPr/>
          <p:nvPr/>
        </p:nvGrpSpPr>
        <p:grpSpPr>
          <a:xfrm>
            <a:off x="1499597" y="3138916"/>
            <a:ext cx="1176004" cy="1195820"/>
            <a:chOff x="1072168" y="3950038"/>
            <a:chExt cx="1603045" cy="1630057"/>
          </a:xfrm>
        </p:grpSpPr>
        <p:sp>
          <p:nvSpPr>
            <p:cNvPr id="68" name="Ellipse 6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9" name="Bilde 68"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15" name="Bilde 14"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16" name="Bilde 15"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23" name="Bilde 22"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33" name="Gruppe 32"/>
          <p:cNvGrpSpPr/>
          <p:nvPr/>
        </p:nvGrpSpPr>
        <p:grpSpPr>
          <a:xfrm>
            <a:off x="8578090" y="994578"/>
            <a:ext cx="2263538" cy="1414711"/>
            <a:chOff x="2448162" y="1059811"/>
            <a:chExt cx="7347621" cy="4592263"/>
          </a:xfrm>
        </p:grpSpPr>
        <p:pic>
          <p:nvPicPr>
            <p:cNvPr id="34"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5" name="Gruppe 34"/>
            <p:cNvGrpSpPr/>
            <p:nvPr/>
          </p:nvGrpSpPr>
          <p:grpSpPr>
            <a:xfrm>
              <a:off x="4497554" y="1922292"/>
              <a:ext cx="3248836" cy="2129030"/>
              <a:chOff x="4566856" y="1988429"/>
              <a:chExt cx="3424343" cy="2244043"/>
            </a:xfrm>
          </p:grpSpPr>
          <p:pic>
            <p:nvPicPr>
              <p:cNvPr id="36" name="Bilde 35"/>
              <p:cNvPicPr>
                <a:picLocks noChangeAspect="1"/>
              </p:cNvPicPr>
              <p:nvPr/>
            </p:nvPicPr>
            <p:blipFill>
              <a:blip r:embed="rId8"/>
              <a:stretch>
                <a:fillRect/>
              </a:stretch>
            </p:blipFill>
            <p:spPr>
              <a:xfrm>
                <a:off x="5413869" y="2169139"/>
                <a:ext cx="2577330" cy="2063333"/>
              </a:xfrm>
              <a:prstGeom prst="rect">
                <a:avLst/>
              </a:prstGeom>
            </p:spPr>
          </p:pic>
          <p:sp>
            <p:nvSpPr>
              <p:cNvPr id="37" name="Rektangel 3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38" name="Bilde 37"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39" name="Bilde 38"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40" name="Bilde 39"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24738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88" name="Gruppe 87"/>
          <p:cNvGrpSpPr/>
          <p:nvPr/>
        </p:nvGrpSpPr>
        <p:grpSpPr>
          <a:xfrm>
            <a:off x="1499597" y="3138916"/>
            <a:ext cx="1176004" cy="1195820"/>
            <a:chOff x="1072168" y="3950038"/>
            <a:chExt cx="1603045" cy="1630057"/>
          </a:xfrm>
        </p:grpSpPr>
        <p:sp>
          <p:nvSpPr>
            <p:cNvPr id="89" name="Ellipse 8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0" name="Bilde 89" descr="adres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91" name="Bilde 90" descr="Screenshot 2016-03-08 20.57.3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92" name="Bilde 91" descr="Screenshot 2016-03-08 21.01.5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99" name="Bilde 98" descr="shop st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107" name="Gruppe 106"/>
          <p:cNvGrpSpPr/>
          <p:nvPr/>
        </p:nvGrpSpPr>
        <p:grpSpPr>
          <a:xfrm>
            <a:off x="8578090" y="994578"/>
            <a:ext cx="2263538" cy="1414711"/>
            <a:chOff x="2448162" y="1059811"/>
            <a:chExt cx="7347621" cy="4592263"/>
          </a:xfrm>
        </p:grpSpPr>
        <p:pic>
          <p:nvPicPr>
            <p:cNvPr id="108" name="Picture 2" descr="https://upload.wikimedia.org/wikipedia/commons/0/03/Devicetemplates_computer-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09" name="Gruppe 108"/>
            <p:cNvGrpSpPr/>
            <p:nvPr/>
          </p:nvGrpSpPr>
          <p:grpSpPr>
            <a:xfrm>
              <a:off x="4497554" y="1922292"/>
              <a:ext cx="3248836" cy="2129030"/>
              <a:chOff x="4566856" y="1988429"/>
              <a:chExt cx="3424343" cy="2244043"/>
            </a:xfrm>
          </p:grpSpPr>
          <p:pic>
            <p:nvPicPr>
              <p:cNvPr id="110" name="Bilde 109"/>
              <p:cNvPicPr>
                <a:picLocks noChangeAspect="1"/>
              </p:cNvPicPr>
              <p:nvPr/>
            </p:nvPicPr>
            <p:blipFill>
              <a:blip r:embed="rId8"/>
              <a:stretch>
                <a:fillRect/>
              </a:stretch>
            </p:blipFill>
            <p:spPr>
              <a:xfrm>
                <a:off x="5413869" y="2169139"/>
                <a:ext cx="2577330" cy="2063333"/>
              </a:xfrm>
              <a:prstGeom prst="rect">
                <a:avLst/>
              </a:prstGeom>
            </p:spPr>
          </p:pic>
          <p:sp>
            <p:nvSpPr>
              <p:cNvPr id="111" name="Rektangel 11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2" name="Bilde 111" descr="mann.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113" name="Bilde 112" descr="kassa.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114" name="Bilde 113" descr="sort-vog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15" name="Gruppe 114"/>
          <p:cNvGrpSpPr/>
          <p:nvPr/>
        </p:nvGrpSpPr>
        <p:grpSpPr>
          <a:xfrm>
            <a:off x="3162508" y="2890332"/>
            <a:ext cx="1868235" cy="1641382"/>
            <a:chOff x="3162508" y="2890332"/>
            <a:chExt cx="1868235" cy="1641382"/>
          </a:xfrm>
        </p:grpSpPr>
        <p:sp>
          <p:nvSpPr>
            <p:cNvPr id="116" name="Avrundet rektangel 115"/>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17" name="Gruppe 116"/>
            <p:cNvGrpSpPr/>
            <p:nvPr/>
          </p:nvGrpSpPr>
          <p:grpSpPr>
            <a:xfrm>
              <a:off x="3475129" y="3004746"/>
              <a:ext cx="1555614" cy="1526968"/>
              <a:chOff x="3676969" y="2285446"/>
              <a:chExt cx="2485391" cy="2559309"/>
            </a:xfrm>
          </p:grpSpPr>
          <p:pic>
            <p:nvPicPr>
              <p:cNvPr id="120" name="Bilde 119" descr="hus.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21" name="Bilde 120" descr="penger.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18" name="Rett linje 117"/>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9" name="TekstSylinder 118"/>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163136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34" name="Bilde 33"/>
          <p:cNvPicPr>
            <a:picLocks noChangeAspect="1"/>
          </p:cNvPicPr>
          <p:nvPr/>
        </p:nvPicPr>
        <p:blipFill>
          <a:blip r:embed="rId3"/>
          <a:stretch>
            <a:fillRect/>
          </a:stretch>
        </p:blipFill>
        <p:spPr>
          <a:xfrm>
            <a:off x="5731310" y="2876398"/>
            <a:ext cx="1855580" cy="1607014"/>
          </a:xfrm>
          <a:prstGeom prst="rect">
            <a:avLst/>
          </a:prstGeom>
        </p:spPr>
      </p:pic>
      <p:grpSp>
        <p:nvGrpSpPr>
          <p:cNvPr id="64" name="Gruppe 63"/>
          <p:cNvGrpSpPr/>
          <p:nvPr/>
        </p:nvGrpSpPr>
        <p:grpSpPr>
          <a:xfrm>
            <a:off x="1499597" y="3138916"/>
            <a:ext cx="1176004" cy="1195820"/>
            <a:chOff x="1072168" y="3950038"/>
            <a:chExt cx="1603045" cy="1630057"/>
          </a:xfrm>
        </p:grpSpPr>
        <p:sp>
          <p:nvSpPr>
            <p:cNvPr id="65" name="Ellipse 64"/>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6" name="Bilde 65" descr="adress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7" name="Bilde 66" descr="Screenshot 2016-03-08 20.57.3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8" name="Bilde 67" descr="Screenshot 2016-03-08 21.01.5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5" name="Bilde 74" descr="shop stor.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83" name="Gruppe 82"/>
          <p:cNvGrpSpPr/>
          <p:nvPr/>
        </p:nvGrpSpPr>
        <p:grpSpPr>
          <a:xfrm>
            <a:off x="8578090" y="994578"/>
            <a:ext cx="2263538" cy="1414711"/>
            <a:chOff x="2448162" y="1059811"/>
            <a:chExt cx="7347621" cy="4592263"/>
          </a:xfrm>
        </p:grpSpPr>
        <p:pic>
          <p:nvPicPr>
            <p:cNvPr id="84" name="Picture 2" descr="https://upload.wikimedia.org/wikipedia/commons/0/03/Devicetemplates_computer-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5" name="Gruppe 84"/>
            <p:cNvGrpSpPr/>
            <p:nvPr/>
          </p:nvGrpSpPr>
          <p:grpSpPr>
            <a:xfrm>
              <a:off x="4497554" y="1922292"/>
              <a:ext cx="3248836" cy="2129030"/>
              <a:chOff x="4566856" y="1988429"/>
              <a:chExt cx="3424343" cy="2244043"/>
            </a:xfrm>
          </p:grpSpPr>
          <p:pic>
            <p:nvPicPr>
              <p:cNvPr id="86" name="Bilde 85"/>
              <p:cNvPicPr>
                <a:picLocks noChangeAspect="1"/>
              </p:cNvPicPr>
              <p:nvPr/>
            </p:nvPicPr>
            <p:blipFill>
              <a:blip r:embed="rId9"/>
              <a:stretch>
                <a:fillRect/>
              </a:stretch>
            </p:blipFill>
            <p:spPr>
              <a:xfrm>
                <a:off x="5413869" y="2169139"/>
                <a:ext cx="2577330" cy="2063333"/>
              </a:xfrm>
              <a:prstGeom prst="rect">
                <a:avLst/>
              </a:prstGeom>
            </p:spPr>
          </p:pic>
          <p:sp>
            <p:nvSpPr>
              <p:cNvPr id="87" name="Rektangel 8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8" name="Bilde 87" descr="mann.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9" name="Bilde 88" descr="kassa.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90" name="Bilde 89" descr="sort-vogn.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103" name="Gruppe 102"/>
          <p:cNvGrpSpPr/>
          <p:nvPr/>
        </p:nvGrpSpPr>
        <p:grpSpPr>
          <a:xfrm>
            <a:off x="3162508" y="2890332"/>
            <a:ext cx="1868235" cy="1641382"/>
            <a:chOff x="3162508" y="2890332"/>
            <a:chExt cx="1868235" cy="1641382"/>
          </a:xfrm>
        </p:grpSpPr>
        <p:sp>
          <p:nvSpPr>
            <p:cNvPr id="104" name="Avrundet rektangel 10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105" name="Gruppe 104"/>
            <p:cNvGrpSpPr/>
            <p:nvPr/>
          </p:nvGrpSpPr>
          <p:grpSpPr>
            <a:xfrm>
              <a:off x="3475129" y="3004746"/>
              <a:ext cx="1555614" cy="1526968"/>
              <a:chOff x="3676969" y="2285446"/>
              <a:chExt cx="2485391" cy="2559309"/>
            </a:xfrm>
          </p:grpSpPr>
          <p:pic>
            <p:nvPicPr>
              <p:cNvPr id="108" name="Bilde 107" descr="hus.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109" name="Bilde 108" descr="peng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106" name="Rett linje 10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7" name="TekstSylinder 10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4916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dirty="0"/>
              <a:t>Hva er en nettbutikk?</a:t>
            </a:r>
          </a:p>
        </p:txBody>
      </p:sp>
      <p:pic>
        <p:nvPicPr>
          <p:cNvPr id="2" name="Plassholder for innhold 3"/>
          <p:cNvPicPr>
            <a:picLocks noGrp="1" noChangeAspect="1"/>
          </p:cNvPicPr>
          <p:nvPr>
            <p:ph idx="4294967295"/>
          </p:nvPr>
        </p:nvPicPr>
        <p:blipFill>
          <a:blip r:embed="rId3"/>
          <a:stretch>
            <a:fillRect/>
          </a:stretch>
        </p:blipFill>
        <p:spPr>
          <a:xfrm>
            <a:off x="476876" y="1070544"/>
            <a:ext cx="11235749" cy="5234572"/>
          </a:xfrm>
          <a:prstGeom prst="rect">
            <a:avLst/>
          </a:prstGeom>
        </p:spPr>
      </p:pic>
    </p:spTree>
    <p:extLst>
      <p:ext uri="{BB962C8B-B14F-4D97-AF65-F5344CB8AC3E}">
        <p14:creationId xmlns:p14="http://schemas.microsoft.com/office/powerpoint/2010/main" val="1614710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3" name="Gruppe 2"/>
          <p:cNvGrpSpPr/>
          <p:nvPr/>
        </p:nvGrpSpPr>
        <p:grpSpPr>
          <a:xfrm>
            <a:off x="8446769" y="3319975"/>
            <a:ext cx="1338614" cy="1380357"/>
            <a:chOff x="9022272" y="3206473"/>
            <a:chExt cx="1338614" cy="1380357"/>
          </a:xfrm>
        </p:grpSpPr>
        <p:pic>
          <p:nvPicPr>
            <p:cNvPr id="106" name="Bilde 105"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107" name="TekstSylinder 106"/>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27" name="Bilde 26"/>
          <p:cNvPicPr>
            <a:picLocks noChangeAspect="1"/>
          </p:cNvPicPr>
          <p:nvPr/>
        </p:nvPicPr>
        <p:blipFill>
          <a:blip r:embed="rId4"/>
          <a:stretch>
            <a:fillRect/>
          </a:stretch>
        </p:blipFill>
        <p:spPr>
          <a:xfrm>
            <a:off x="5731310" y="2876398"/>
            <a:ext cx="1855580" cy="1607014"/>
          </a:xfrm>
          <a:prstGeom prst="rect">
            <a:avLst/>
          </a:prstGeom>
        </p:spPr>
      </p:pic>
      <p:grpSp>
        <p:nvGrpSpPr>
          <p:cNvPr id="28" name="Gruppe 27"/>
          <p:cNvGrpSpPr/>
          <p:nvPr/>
        </p:nvGrpSpPr>
        <p:grpSpPr>
          <a:xfrm>
            <a:off x="1499597" y="3138916"/>
            <a:ext cx="1176004" cy="1195820"/>
            <a:chOff x="1072168" y="3950038"/>
            <a:chExt cx="1603045" cy="1630057"/>
          </a:xfrm>
        </p:grpSpPr>
        <p:sp>
          <p:nvSpPr>
            <p:cNvPr id="29" name="Ellipse 2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0" name="Bilde 29"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31" name="Bilde 30"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32" name="Bilde 31"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39" name="Bilde 38"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47" name="Gruppe 46"/>
          <p:cNvGrpSpPr/>
          <p:nvPr/>
        </p:nvGrpSpPr>
        <p:grpSpPr>
          <a:xfrm>
            <a:off x="8578090" y="994578"/>
            <a:ext cx="2263538" cy="1414711"/>
            <a:chOff x="2448162" y="1059811"/>
            <a:chExt cx="7347621" cy="4592263"/>
          </a:xfrm>
        </p:grpSpPr>
        <p:pic>
          <p:nvPicPr>
            <p:cNvPr id="48" name="Picture 2" descr="https://upload.wikimedia.org/wikipedia/commons/0/03/Devicetemplates_computer-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9" name="Gruppe 48"/>
            <p:cNvGrpSpPr/>
            <p:nvPr/>
          </p:nvGrpSpPr>
          <p:grpSpPr>
            <a:xfrm>
              <a:off x="4497554" y="1922292"/>
              <a:ext cx="3248836" cy="2129030"/>
              <a:chOff x="4566856" y="1988429"/>
              <a:chExt cx="3424343" cy="2244043"/>
            </a:xfrm>
          </p:grpSpPr>
          <p:pic>
            <p:nvPicPr>
              <p:cNvPr id="50" name="Bilde 49"/>
              <p:cNvPicPr>
                <a:picLocks noChangeAspect="1"/>
              </p:cNvPicPr>
              <p:nvPr/>
            </p:nvPicPr>
            <p:blipFill>
              <a:blip r:embed="rId10"/>
              <a:stretch>
                <a:fillRect/>
              </a:stretch>
            </p:blipFill>
            <p:spPr>
              <a:xfrm>
                <a:off x="5413869" y="2169139"/>
                <a:ext cx="2577330" cy="2063333"/>
              </a:xfrm>
              <a:prstGeom prst="rect">
                <a:avLst/>
              </a:prstGeom>
            </p:spPr>
          </p:pic>
          <p:sp>
            <p:nvSpPr>
              <p:cNvPr id="51" name="Rektangel 50"/>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52" name="Bilde 51" descr="mann.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53" name="Bilde 52" descr="kassa.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54" name="Bilde 53" descr="sort-vogn.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67" name="Gruppe 66"/>
          <p:cNvGrpSpPr/>
          <p:nvPr/>
        </p:nvGrpSpPr>
        <p:grpSpPr>
          <a:xfrm>
            <a:off x="3162508" y="2890332"/>
            <a:ext cx="1868235" cy="1641382"/>
            <a:chOff x="3162508" y="2890332"/>
            <a:chExt cx="1868235" cy="1641382"/>
          </a:xfrm>
        </p:grpSpPr>
        <p:sp>
          <p:nvSpPr>
            <p:cNvPr id="68" name="Avrundet rektangel 67"/>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69" name="Gruppe 68"/>
            <p:cNvGrpSpPr/>
            <p:nvPr/>
          </p:nvGrpSpPr>
          <p:grpSpPr>
            <a:xfrm>
              <a:off x="3475129" y="3004746"/>
              <a:ext cx="1555614" cy="1526968"/>
              <a:chOff x="3676969" y="2285446"/>
              <a:chExt cx="2485391" cy="2559309"/>
            </a:xfrm>
          </p:grpSpPr>
          <p:pic>
            <p:nvPicPr>
              <p:cNvPr id="72" name="Bilde 71" descr="hus.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3" name="Bilde 72" descr="peng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0" name="Rett linje 69"/>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1" name="TekstSylinder 70"/>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373211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40" name="Gruppe 39"/>
          <p:cNvGrpSpPr/>
          <p:nvPr/>
        </p:nvGrpSpPr>
        <p:grpSpPr>
          <a:xfrm>
            <a:off x="8446769" y="3319975"/>
            <a:ext cx="1338614" cy="1380357"/>
            <a:chOff x="9022272" y="3206473"/>
            <a:chExt cx="1338614" cy="1380357"/>
          </a:xfrm>
        </p:grpSpPr>
        <p:pic>
          <p:nvPicPr>
            <p:cNvPr id="44" name="Bilde 43"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5" name="TekstSylinder 44"/>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6" name="Bilde 45"/>
          <p:cNvPicPr>
            <a:picLocks noChangeAspect="1"/>
          </p:cNvPicPr>
          <p:nvPr/>
        </p:nvPicPr>
        <p:blipFill>
          <a:blip r:embed="rId4"/>
          <a:stretch>
            <a:fillRect/>
          </a:stretch>
        </p:blipFill>
        <p:spPr>
          <a:xfrm>
            <a:off x="5731310" y="2876398"/>
            <a:ext cx="1855580" cy="1607014"/>
          </a:xfrm>
          <a:prstGeom prst="rect">
            <a:avLst/>
          </a:prstGeom>
        </p:spPr>
      </p:pic>
      <p:grpSp>
        <p:nvGrpSpPr>
          <p:cNvPr id="47" name="Gruppe 46"/>
          <p:cNvGrpSpPr/>
          <p:nvPr/>
        </p:nvGrpSpPr>
        <p:grpSpPr>
          <a:xfrm>
            <a:off x="1499597" y="3138916"/>
            <a:ext cx="1176004" cy="1195820"/>
            <a:chOff x="1072168" y="3950038"/>
            <a:chExt cx="1603045" cy="1630057"/>
          </a:xfrm>
        </p:grpSpPr>
        <p:sp>
          <p:nvSpPr>
            <p:cNvPr id="48" name="Ellipse 47"/>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9" name="Bilde 48"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0" name="Bilde 49"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1" name="Bilde 50"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1" name="Bilde 60"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pic>
        <p:nvPicPr>
          <p:cNvPr id="71" name="Bild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grpSp>
        <p:nvGrpSpPr>
          <p:cNvPr id="73" name="Gruppe 72"/>
          <p:cNvGrpSpPr/>
          <p:nvPr/>
        </p:nvGrpSpPr>
        <p:grpSpPr>
          <a:xfrm>
            <a:off x="8578090" y="994578"/>
            <a:ext cx="2263538" cy="1414711"/>
            <a:chOff x="2448162" y="1059811"/>
            <a:chExt cx="7347621" cy="4592263"/>
          </a:xfrm>
        </p:grpSpPr>
        <p:pic>
          <p:nvPicPr>
            <p:cNvPr id="74" name="Picture 2" descr="https://upload.wikimedia.org/wikipedia/commons/0/03/Devicetemplates_computer-0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5" name="Gruppe 74"/>
            <p:cNvGrpSpPr/>
            <p:nvPr/>
          </p:nvGrpSpPr>
          <p:grpSpPr>
            <a:xfrm>
              <a:off x="4497554" y="1922292"/>
              <a:ext cx="3248836" cy="2129030"/>
              <a:chOff x="4566856" y="1988429"/>
              <a:chExt cx="3424343" cy="2244043"/>
            </a:xfrm>
          </p:grpSpPr>
          <p:pic>
            <p:nvPicPr>
              <p:cNvPr id="76" name="Bilde 75"/>
              <p:cNvPicPr>
                <a:picLocks noChangeAspect="1"/>
              </p:cNvPicPr>
              <p:nvPr/>
            </p:nvPicPr>
            <p:blipFill>
              <a:blip r:embed="rId11"/>
              <a:stretch>
                <a:fillRect/>
              </a:stretch>
            </p:blipFill>
            <p:spPr>
              <a:xfrm>
                <a:off x="5413869" y="2169139"/>
                <a:ext cx="2577330" cy="2063333"/>
              </a:xfrm>
              <a:prstGeom prst="rect">
                <a:avLst/>
              </a:prstGeom>
            </p:spPr>
          </p:pic>
          <p:sp>
            <p:nvSpPr>
              <p:cNvPr id="77" name="Rektangel 76"/>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8" name="Bilde 77" descr="mann.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79" name="Bilde 78" descr="kassa.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0" name="Bilde 79" descr="sort-vogn.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grpSp>
        <p:nvGrpSpPr>
          <p:cNvPr id="93" name="Gruppe 92"/>
          <p:cNvGrpSpPr/>
          <p:nvPr/>
        </p:nvGrpSpPr>
        <p:grpSpPr>
          <a:xfrm>
            <a:off x="3162508" y="2890332"/>
            <a:ext cx="1868235" cy="1641382"/>
            <a:chOff x="3162508" y="2890332"/>
            <a:chExt cx="1868235" cy="1641382"/>
          </a:xfrm>
        </p:grpSpPr>
        <p:sp>
          <p:nvSpPr>
            <p:cNvPr id="94" name="Avrundet rektangel 93"/>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95" name="Gruppe 94"/>
            <p:cNvGrpSpPr/>
            <p:nvPr/>
          </p:nvGrpSpPr>
          <p:grpSpPr>
            <a:xfrm>
              <a:off x="3475129" y="3004746"/>
              <a:ext cx="1555614" cy="1526968"/>
              <a:chOff x="3676969" y="2285446"/>
              <a:chExt cx="2485391" cy="2559309"/>
            </a:xfrm>
          </p:grpSpPr>
          <p:pic>
            <p:nvPicPr>
              <p:cNvPr id="98" name="Bilde 97" descr="hu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99" name="Bilde 98" descr="penger.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96" name="Rett linje 95"/>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97" name="TekstSylinder 96"/>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spTree>
    <p:extLst>
      <p:ext uri="{BB962C8B-B14F-4D97-AF65-F5344CB8AC3E}">
        <p14:creationId xmlns:p14="http://schemas.microsoft.com/office/powerpoint/2010/main" val="764016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grpSp>
        <p:nvGrpSpPr>
          <p:cNvPr id="44" name="Gruppe 43"/>
          <p:cNvGrpSpPr/>
          <p:nvPr/>
        </p:nvGrpSpPr>
        <p:grpSpPr>
          <a:xfrm>
            <a:off x="8446769" y="3319975"/>
            <a:ext cx="1338614" cy="1380357"/>
            <a:chOff x="9022272" y="3206473"/>
            <a:chExt cx="1338614" cy="1380357"/>
          </a:xfrm>
        </p:grpSpPr>
        <p:pic>
          <p:nvPicPr>
            <p:cNvPr id="45" name="Bilde 44" descr="kreditk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46" name="TekstSylinder 45"/>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47" name="Bilde 46"/>
          <p:cNvPicPr>
            <a:picLocks noChangeAspect="1"/>
          </p:cNvPicPr>
          <p:nvPr/>
        </p:nvPicPr>
        <p:blipFill>
          <a:blip r:embed="rId4"/>
          <a:stretch>
            <a:fillRect/>
          </a:stretch>
        </p:blipFill>
        <p:spPr>
          <a:xfrm>
            <a:off x="5731310" y="2876398"/>
            <a:ext cx="1855580" cy="1607014"/>
          </a:xfrm>
          <a:prstGeom prst="rect">
            <a:avLst/>
          </a:prstGeom>
        </p:spPr>
      </p:pic>
      <p:grpSp>
        <p:nvGrpSpPr>
          <p:cNvPr id="48" name="Gruppe 47"/>
          <p:cNvGrpSpPr/>
          <p:nvPr/>
        </p:nvGrpSpPr>
        <p:grpSpPr>
          <a:xfrm>
            <a:off x="1499597" y="3138916"/>
            <a:ext cx="1176004" cy="1195820"/>
            <a:chOff x="1072168" y="3950038"/>
            <a:chExt cx="1603045" cy="1630057"/>
          </a:xfrm>
        </p:grpSpPr>
        <p:sp>
          <p:nvSpPr>
            <p:cNvPr id="49" name="Ellipse 48"/>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3" name="Bilde 52" descr="adres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54" name="Bilde 53" descr="Screenshot 2016-03-08 20.57.31.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55" name="Bilde 54" descr="Screenshot 2016-03-08 21.01.52.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67" name="Bilde 66" descr="shop st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68" name="Gruppe 67"/>
          <p:cNvGrpSpPr/>
          <p:nvPr/>
        </p:nvGrpSpPr>
        <p:grpSpPr>
          <a:xfrm>
            <a:off x="3162508" y="2890332"/>
            <a:ext cx="1868235" cy="1641382"/>
            <a:chOff x="3162508" y="2890332"/>
            <a:chExt cx="1868235" cy="1641382"/>
          </a:xfrm>
        </p:grpSpPr>
        <p:sp>
          <p:nvSpPr>
            <p:cNvPr id="69" name="Avrundet rektangel 68"/>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0" name="Gruppe 69"/>
            <p:cNvGrpSpPr/>
            <p:nvPr/>
          </p:nvGrpSpPr>
          <p:grpSpPr>
            <a:xfrm>
              <a:off x="3475129" y="3004746"/>
              <a:ext cx="1555614" cy="1526968"/>
              <a:chOff x="3676969" y="2285446"/>
              <a:chExt cx="2485391" cy="2559309"/>
            </a:xfrm>
          </p:grpSpPr>
          <p:pic>
            <p:nvPicPr>
              <p:cNvPr id="73" name="Bilde 72" descr="hu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4" name="Bilde 73" descr="penger.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1" name="Rett linje 70"/>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2" name="TekstSylinder 71"/>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8" name="Bild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0" name="Gruppe 79"/>
          <p:cNvGrpSpPr/>
          <p:nvPr/>
        </p:nvGrpSpPr>
        <p:grpSpPr>
          <a:xfrm>
            <a:off x="8578090" y="994578"/>
            <a:ext cx="2263538" cy="1414711"/>
            <a:chOff x="2448162" y="1059811"/>
            <a:chExt cx="7347621" cy="4592263"/>
          </a:xfrm>
        </p:grpSpPr>
        <p:pic>
          <p:nvPicPr>
            <p:cNvPr id="81" name="Picture 2" descr="https://upload.wikimedia.org/wikipedia/commons/0/03/Devicetemplates_computer-0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2" name="Gruppe 81"/>
            <p:cNvGrpSpPr/>
            <p:nvPr/>
          </p:nvGrpSpPr>
          <p:grpSpPr>
            <a:xfrm>
              <a:off x="4497554" y="1922292"/>
              <a:ext cx="3248836" cy="2129030"/>
              <a:chOff x="4566856" y="1988429"/>
              <a:chExt cx="3424343" cy="2244043"/>
            </a:xfrm>
          </p:grpSpPr>
          <p:pic>
            <p:nvPicPr>
              <p:cNvPr id="83" name="Bilde 82"/>
              <p:cNvPicPr>
                <a:picLocks noChangeAspect="1"/>
              </p:cNvPicPr>
              <p:nvPr/>
            </p:nvPicPr>
            <p:blipFill>
              <a:blip r:embed="rId14"/>
              <a:stretch>
                <a:fillRect/>
              </a:stretch>
            </p:blipFill>
            <p:spPr>
              <a:xfrm>
                <a:off x="5413869" y="2169139"/>
                <a:ext cx="2577330" cy="2063333"/>
              </a:xfrm>
              <a:prstGeom prst="rect">
                <a:avLst/>
              </a:prstGeom>
            </p:spPr>
          </p:pic>
          <p:sp>
            <p:nvSpPr>
              <p:cNvPr id="84" name="Rektangel 83"/>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5" name="Bilde 84" descr="mann.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6" name="Bilde 85" descr="kassa.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7" name="Bilde 86" descr="sort-vog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2412367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Slik betaler du</a:t>
            </a:r>
          </a:p>
        </p:txBody>
      </p:sp>
      <p:pic>
        <p:nvPicPr>
          <p:cNvPr id="46" name="Bilde 45"/>
          <p:cNvPicPr>
            <a:picLocks noChangeAspect="1"/>
          </p:cNvPicPr>
          <p:nvPr/>
        </p:nvPicPr>
        <p:blipFill>
          <a:blip r:embed="rId3"/>
          <a:stretch>
            <a:fillRect/>
          </a:stretch>
        </p:blipFill>
        <p:spPr>
          <a:xfrm>
            <a:off x="6804893" y="5114530"/>
            <a:ext cx="1839589" cy="1142421"/>
          </a:xfrm>
          <a:prstGeom prst="rect">
            <a:avLst/>
          </a:prstGeom>
        </p:spPr>
      </p:pic>
      <p:grpSp>
        <p:nvGrpSpPr>
          <p:cNvPr id="56" name="Gruppe 55"/>
          <p:cNvGrpSpPr/>
          <p:nvPr/>
        </p:nvGrpSpPr>
        <p:grpSpPr>
          <a:xfrm>
            <a:off x="8446769" y="3319975"/>
            <a:ext cx="1338614" cy="1380357"/>
            <a:chOff x="9022272" y="3206473"/>
            <a:chExt cx="1338614" cy="1380357"/>
          </a:xfrm>
        </p:grpSpPr>
        <p:pic>
          <p:nvPicPr>
            <p:cNvPr id="57" name="Bilde 56" descr="kreditk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2272" y="3206473"/>
              <a:ext cx="1338614" cy="1088924"/>
            </a:xfrm>
            <a:prstGeom prst="rect">
              <a:avLst/>
            </a:prstGeom>
          </p:spPr>
        </p:pic>
        <p:sp>
          <p:nvSpPr>
            <p:cNvPr id="58" name="TekstSylinder 57"/>
            <p:cNvSpPr txBox="1"/>
            <p:nvPr/>
          </p:nvSpPr>
          <p:spPr>
            <a:xfrm>
              <a:off x="9143199" y="3263391"/>
              <a:ext cx="907460" cy="1323439"/>
            </a:xfrm>
            <a:prstGeom prst="rect">
              <a:avLst/>
            </a:prstGeom>
            <a:noFill/>
          </p:spPr>
          <p:txBody>
            <a:bodyPr wrap="square" rtlCol="0">
              <a:spAutoFit/>
            </a:bodyPr>
            <a:lstStyle/>
            <a:p>
              <a:pPr algn="ctr"/>
              <a:r>
                <a:rPr lang="nn-NO" sz="8000" dirty="0">
                  <a:solidFill>
                    <a:srgbClr val="FF0000"/>
                  </a:solidFill>
                </a:rPr>
                <a:t>?</a:t>
              </a:r>
            </a:p>
          </p:txBody>
        </p:sp>
      </p:grpSp>
      <p:pic>
        <p:nvPicPr>
          <p:cNvPr id="59" name="Bilde 58"/>
          <p:cNvPicPr>
            <a:picLocks noChangeAspect="1"/>
          </p:cNvPicPr>
          <p:nvPr/>
        </p:nvPicPr>
        <p:blipFill>
          <a:blip r:embed="rId5"/>
          <a:stretch>
            <a:fillRect/>
          </a:stretch>
        </p:blipFill>
        <p:spPr>
          <a:xfrm>
            <a:off x="5731310" y="2876398"/>
            <a:ext cx="1855580" cy="1607014"/>
          </a:xfrm>
          <a:prstGeom prst="rect">
            <a:avLst/>
          </a:prstGeom>
        </p:spPr>
      </p:pic>
      <p:grpSp>
        <p:nvGrpSpPr>
          <p:cNvPr id="60" name="Gruppe 59"/>
          <p:cNvGrpSpPr/>
          <p:nvPr/>
        </p:nvGrpSpPr>
        <p:grpSpPr>
          <a:xfrm>
            <a:off x="1499597" y="3138916"/>
            <a:ext cx="1176004" cy="1195820"/>
            <a:chOff x="1072168" y="3950038"/>
            <a:chExt cx="1603045" cy="1630057"/>
          </a:xfrm>
        </p:grpSpPr>
        <p:sp>
          <p:nvSpPr>
            <p:cNvPr id="61" name="Ellipse 60"/>
            <p:cNvSpPr/>
            <p:nvPr/>
          </p:nvSpPr>
          <p:spPr>
            <a:xfrm>
              <a:off x="1072168" y="3950038"/>
              <a:ext cx="1603045" cy="163005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2" name="Bilde 61" descr="adress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0860" y="4280708"/>
              <a:ext cx="1008112" cy="962584"/>
            </a:xfrm>
            <a:prstGeom prst="rect">
              <a:avLst/>
            </a:prstGeom>
          </p:spPr>
        </p:pic>
      </p:grpSp>
      <p:pic>
        <p:nvPicPr>
          <p:cNvPr id="63" name="Bilde 62" descr="Screenshot 2016-03-08 20.57.3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3318" y="925238"/>
            <a:ext cx="2353308" cy="1565808"/>
          </a:xfrm>
          <a:prstGeom prst="rect">
            <a:avLst/>
          </a:prstGeom>
        </p:spPr>
      </p:pic>
      <p:pic>
        <p:nvPicPr>
          <p:cNvPr id="64" name="Bilde 63" descr="Screenshot 2016-03-08 21.01.5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9311" y="1101283"/>
            <a:ext cx="1427905" cy="1201303"/>
          </a:xfrm>
          <a:prstGeom prst="rect">
            <a:avLst/>
          </a:prstGeom>
        </p:spPr>
      </p:pic>
      <p:pic>
        <p:nvPicPr>
          <p:cNvPr id="71" name="Bilde 70" descr="shop stor.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59100" y="899837"/>
            <a:ext cx="1481599" cy="1481599"/>
          </a:xfrm>
          <a:prstGeom prst="rect">
            <a:avLst/>
          </a:prstGeom>
        </p:spPr>
      </p:pic>
      <p:grpSp>
        <p:nvGrpSpPr>
          <p:cNvPr id="72" name="Gruppe 71"/>
          <p:cNvGrpSpPr/>
          <p:nvPr/>
        </p:nvGrpSpPr>
        <p:grpSpPr>
          <a:xfrm>
            <a:off x="3162508" y="2890332"/>
            <a:ext cx="1868235" cy="1641382"/>
            <a:chOff x="3162508" y="2890332"/>
            <a:chExt cx="1868235" cy="1641382"/>
          </a:xfrm>
        </p:grpSpPr>
        <p:sp>
          <p:nvSpPr>
            <p:cNvPr id="73" name="Avrundet rektangel 72"/>
            <p:cNvSpPr/>
            <p:nvPr/>
          </p:nvSpPr>
          <p:spPr>
            <a:xfrm>
              <a:off x="3162508" y="2907633"/>
              <a:ext cx="808712" cy="227238"/>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74" name="Gruppe 73"/>
            <p:cNvGrpSpPr/>
            <p:nvPr/>
          </p:nvGrpSpPr>
          <p:grpSpPr>
            <a:xfrm>
              <a:off x="3475129" y="3004746"/>
              <a:ext cx="1555614" cy="1526968"/>
              <a:chOff x="3676969" y="2285446"/>
              <a:chExt cx="2485391" cy="2559309"/>
            </a:xfrm>
          </p:grpSpPr>
          <p:pic>
            <p:nvPicPr>
              <p:cNvPr id="77" name="Bilde 76" descr="hu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76969" y="2285446"/>
                <a:ext cx="2485391" cy="2263233"/>
              </a:xfrm>
              <a:prstGeom prst="rect">
                <a:avLst/>
              </a:prstGeom>
            </p:spPr>
          </p:pic>
          <p:pic>
            <p:nvPicPr>
              <p:cNvPr id="78" name="Bilde 77" descr="penger.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7318" y="3404276"/>
                <a:ext cx="1440479" cy="1440479"/>
              </a:xfrm>
              <a:prstGeom prst="rect">
                <a:avLst/>
              </a:prstGeom>
            </p:spPr>
          </p:pic>
        </p:grpSp>
        <p:cxnSp>
          <p:nvCxnSpPr>
            <p:cNvPr id="75" name="Rett linje 74"/>
            <p:cNvCxnSpPr/>
            <p:nvPr/>
          </p:nvCxnSpPr>
          <p:spPr>
            <a:xfrm>
              <a:off x="3571625" y="3128188"/>
              <a:ext cx="0" cy="1216389"/>
            </a:xfrm>
            <a:prstGeom prst="line">
              <a:avLst/>
            </a:prstGeom>
            <a:ln w="762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76" name="TekstSylinder 75"/>
            <p:cNvSpPr txBox="1"/>
            <p:nvPr/>
          </p:nvSpPr>
          <p:spPr>
            <a:xfrm>
              <a:off x="3217735" y="2890332"/>
              <a:ext cx="698331" cy="276999"/>
            </a:xfrm>
            <a:prstGeom prst="rect">
              <a:avLst/>
            </a:prstGeom>
            <a:noFill/>
          </p:spPr>
          <p:txBody>
            <a:bodyPr wrap="square" rtlCol="0">
              <a:spAutoFit/>
            </a:bodyPr>
            <a:lstStyle/>
            <a:p>
              <a:pPr algn="ctr"/>
              <a:r>
                <a:rPr lang="nn-NO" sz="1200" dirty="0">
                  <a:solidFill>
                    <a:schemeClr val="bg1"/>
                  </a:solidFill>
                </a:rPr>
                <a:t>Adresse</a:t>
              </a:r>
            </a:p>
          </p:txBody>
        </p:sp>
      </p:grpSp>
      <p:pic>
        <p:nvPicPr>
          <p:cNvPr id="79" name="Bild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767579" y="5068875"/>
            <a:ext cx="1179946" cy="1145531"/>
          </a:xfrm>
          <a:prstGeom prst="rect">
            <a:avLst/>
          </a:prstGeom>
        </p:spPr>
      </p:pic>
      <p:pic>
        <p:nvPicPr>
          <p:cNvPr id="80" name="Bild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007479" y="5081575"/>
            <a:ext cx="1132831" cy="1132831"/>
          </a:xfrm>
          <a:prstGeom prst="rect">
            <a:avLst/>
          </a:prstGeom>
        </p:spPr>
      </p:pic>
      <p:grpSp>
        <p:nvGrpSpPr>
          <p:cNvPr id="81" name="Gruppe 80"/>
          <p:cNvGrpSpPr/>
          <p:nvPr/>
        </p:nvGrpSpPr>
        <p:grpSpPr>
          <a:xfrm>
            <a:off x="8578090" y="994578"/>
            <a:ext cx="2263538" cy="1414711"/>
            <a:chOff x="2448162" y="1059811"/>
            <a:chExt cx="7347621" cy="4592263"/>
          </a:xfrm>
        </p:grpSpPr>
        <p:pic>
          <p:nvPicPr>
            <p:cNvPr id="82" name="Picture 2" descr="https://upload.wikimedia.org/wikipedia/commons/0/03/Devicetemplates_computer-0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48162" y="1059811"/>
              <a:ext cx="7347621" cy="459226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3" name="Gruppe 82"/>
            <p:cNvGrpSpPr/>
            <p:nvPr/>
          </p:nvGrpSpPr>
          <p:grpSpPr>
            <a:xfrm>
              <a:off x="4497554" y="1922292"/>
              <a:ext cx="3248836" cy="2129030"/>
              <a:chOff x="4566856" y="1988429"/>
              <a:chExt cx="3424343" cy="2244043"/>
            </a:xfrm>
          </p:grpSpPr>
          <p:pic>
            <p:nvPicPr>
              <p:cNvPr id="84" name="Bilde 83"/>
              <p:cNvPicPr>
                <a:picLocks noChangeAspect="1"/>
              </p:cNvPicPr>
              <p:nvPr/>
            </p:nvPicPr>
            <p:blipFill>
              <a:blip r:embed="rId15"/>
              <a:stretch>
                <a:fillRect/>
              </a:stretch>
            </p:blipFill>
            <p:spPr>
              <a:xfrm>
                <a:off x="5413869" y="2169139"/>
                <a:ext cx="2577330" cy="2063333"/>
              </a:xfrm>
              <a:prstGeom prst="rect">
                <a:avLst/>
              </a:prstGeom>
            </p:spPr>
          </p:pic>
          <p:sp>
            <p:nvSpPr>
              <p:cNvPr id="85" name="Rektangel 84"/>
              <p:cNvSpPr/>
              <p:nvPr/>
            </p:nvSpPr>
            <p:spPr>
              <a:xfrm>
                <a:off x="5662709" y="2227874"/>
                <a:ext cx="905617" cy="106188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6" name="Bilde 85" descr="mann.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7421" y="1988429"/>
                <a:ext cx="809808" cy="2161517"/>
              </a:xfrm>
              <a:prstGeom prst="rect">
                <a:avLst/>
              </a:prstGeom>
            </p:spPr>
          </p:pic>
          <p:pic>
            <p:nvPicPr>
              <p:cNvPr id="87" name="Bilde 86" descr="kassa.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84069" y="2298313"/>
                <a:ext cx="932875" cy="994519"/>
              </a:xfrm>
              <a:prstGeom prst="rect">
                <a:avLst/>
              </a:prstGeom>
            </p:spPr>
          </p:pic>
          <p:pic>
            <p:nvPicPr>
              <p:cNvPr id="88" name="Bilde 87" descr="sort-vogn.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flipH="1">
                <a:off x="4566856" y="3317083"/>
                <a:ext cx="761776" cy="603073"/>
              </a:xfrm>
              <a:prstGeom prst="rect">
                <a:avLst/>
              </a:prstGeom>
            </p:spPr>
          </p:pic>
        </p:grpSp>
      </p:grpSp>
    </p:spTree>
    <p:extLst>
      <p:ext uri="{BB962C8B-B14F-4D97-AF65-F5344CB8AC3E}">
        <p14:creationId xmlns:p14="http://schemas.microsoft.com/office/powerpoint/2010/main" val="3394905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r"/>
            <a:r>
              <a:rPr lang="nb-NO" dirty="0"/>
              <a:t>3</a:t>
            </a:r>
          </a:p>
        </p:txBody>
      </p:sp>
      <p:sp>
        <p:nvSpPr>
          <p:cNvPr id="3" name="Plassholder for tekst 2"/>
          <p:cNvSpPr>
            <a:spLocks noGrp="1"/>
          </p:cNvSpPr>
          <p:nvPr>
            <p:ph type="body" idx="1"/>
          </p:nvPr>
        </p:nvSpPr>
        <p:spPr/>
        <p:txBody>
          <a:bodyPr/>
          <a:lstStyle/>
          <a:p>
            <a:pPr algn="r"/>
            <a:r>
              <a:rPr lang="ar-SA" b="1" dirty="0"/>
              <a:t>کیفیة تجنب الاحتيال؟</a:t>
            </a:r>
            <a:endParaRPr lang="nb-NO" b="1" dirty="0"/>
          </a:p>
        </p:txBody>
      </p:sp>
    </p:spTree>
    <p:extLst>
      <p:ext uri="{BB962C8B-B14F-4D97-AF65-F5344CB8AC3E}">
        <p14:creationId xmlns:p14="http://schemas.microsoft.com/office/powerpoint/2010/main" val="1040882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mrhousehold.com/around_the_house/no_criminal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997" y="1851343"/>
            <a:ext cx="3200400" cy="32004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tel 1"/>
          <p:cNvSpPr>
            <a:spLocks noGrp="1"/>
          </p:cNvSpPr>
          <p:nvPr>
            <p:ph type="title"/>
          </p:nvPr>
        </p:nvSpPr>
        <p:spPr/>
        <p:txBody>
          <a:bodyPr/>
          <a:lstStyle/>
          <a:p>
            <a:r>
              <a:rPr lang="nb-NO" dirty="0"/>
              <a:t>Hvordan unngå svindel?</a:t>
            </a:r>
          </a:p>
        </p:txBody>
      </p:sp>
    </p:spTree>
    <p:extLst>
      <p:ext uri="{BB962C8B-B14F-4D97-AF65-F5344CB8AC3E}">
        <p14:creationId xmlns:p14="http://schemas.microsoft.com/office/powerpoint/2010/main" val="53911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2747962" y="2243137"/>
            <a:ext cx="6696075" cy="2371725"/>
          </a:xfrm>
          <a:prstGeom prst="rect">
            <a:avLst/>
          </a:prstGeom>
        </p:spPr>
      </p:pic>
      <p:sp>
        <p:nvSpPr>
          <p:cNvPr id="2" name="Ellipse 1"/>
          <p:cNvSpPr/>
          <p:nvPr/>
        </p:nvSpPr>
        <p:spPr>
          <a:xfrm>
            <a:off x="2496312" y="2340863"/>
            <a:ext cx="2400490" cy="23774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p:cNvSpPr/>
          <p:nvPr/>
        </p:nvSpPr>
        <p:spPr>
          <a:xfrm>
            <a:off x="7092696" y="3215639"/>
            <a:ext cx="1274064" cy="13106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4"/>
          <p:cNvSpPr>
            <a:spLocks noGrp="1"/>
          </p:cNvSpPr>
          <p:nvPr>
            <p:ph type="title"/>
          </p:nvPr>
        </p:nvSpPr>
        <p:spPr/>
        <p:txBody>
          <a:bodyPr/>
          <a:lstStyle/>
          <a:p>
            <a:r>
              <a:rPr lang="nb-NO" dirty="0"/>
              <a:t>Hvordan unngå svindel?</a:t>
            </a:r>
          </a:p>
        </p:txBody>
      </p:sp>
    </p:spTree>
    <p:extLst>
      <p:ext uri="{BB962C8B-B14F-4D97-AF65-F5344CB8AC3E}">
        <p14:creationId xmlns:p14="http://schemas.microsoft.com/office/powerpoint/2010/main" val="4238684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unngå svindel?</a:t>
            </a:r>
          </a:p>
        </p:txBody>
      </p:sp>
      <p:pic>
        <p:nvPicPr>
          <p:cNvPr id="7" name="Bilde 6"/>
          <p:cNvPicPr>
            <a:picLocks noChangeAspect="1"/>
          </p:cNvPicPr>
          <p:nvPr/>
        </p:nvPicPr>
        <p:blipFill>
          <a:blip r:embed="rId3"/>
          <a:stretch>
            <a:fillRect/>
          </a:stretch>
        </p:blipFill>
        <p:spPr>
          <a:xfrm>
            <a:off x="2256200" y="2234282"/>
            <a:ext cx="3211929" cy="1967069"/>
          </a:xfrm>
          <a:prstGeom prst="rect">
            <a:avLst/>
          </a:prstGeom>
        </p:spPr>
      </p:pic>
      <p:pic>
        <p:nvPicPr>
          <p:cNvPr id="11" name="Bilde 10"/>
          <p:cNvPicPr>
            <a:picLocks noChangeAspect="1"/>
          </p:cNvPicPr>
          <p:nvPr/>
        </p:nvPicPr>
        <p:blipFill>
          <a:blip r:embed="rId4"/>
          <a:stretch>
            <a:fillRect/>
          </a:stretch>
        </p:blipFill>
        <p:spPr>
          <a:xfrm>
            <a:off x="6376563" y="2259105"/>
            <a:ext cx="3195707" cy="1917425"/>
          </a:xfrm>
          <a:prstGeom prst="rect">
            <a:avLst/>
          </a:prstGeom>
        </p:spPr>
      </p:pic>
    </p:spTree>
    <p:extLst>
      <p:ext uri="{BB962C8B-B14F-4D97-AF65-F5344CB8AC3E}">
        <p14:creationId xmlns:p14="http://schemas.microsoft.com/office/powerpoint/2010/main" val="67419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e 5"/>
          <p:cNvGrpSpPr/>
          <p:nvPr/>
        </p:nvGrpSpPr>
        <p:grpSpPr>
          <a:xfrm>
            <a:off x="2724882" y="1282025"/>
            <a:ext cx="7044753" cy="4402971"/>
            <a:chOff x="2448162" y="1020073"/>
            <a:chExt cx="7347621" cy="4592263"/>
          </a:xfrm>
        </p:grpSpPr>
        <p:pic>
          <p:nvPicPr>
            <p:cNvPr id="7" name="Picture 2" descr="https://upload.wikimedia.org/wikipedia/commons/0/03/Devicetemplates_computer-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162" y="1020073"/>
              <a:ext cx="7347621" cy="459226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ktangel 9"/>
            <p:cNvSpPr/>
            <p:nvPr/>
          </p:nvSpPr>
          <p:spPr>
            <a:xfrm>
              <a:off x="5537244" y="2149465"/>
              <a:ext cx="859202" cy="100746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p:txBody>
          <a:bodyPr/>
          <a:lstStyle/>
          <a:p>
            <a:endParaRPr lang="nb-NO"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924" y="1753776"/>
            <a:ext cx="2678999" cy="2678999"/>
          </a:xfrm>
          <a:prstGeom prst="rect">
            <a:avLst/>
          </a:prstGeom>
        </p:spPr>
      </p:pic>
      <p:sp>
        <p:nvSpPr>
          <p:cNvPr id="19" name="TekstSylinder 18"/>
          <p:cNvSpPr txBox="1"/>
          <p:nvPr/>
        </p:nvSpPr>
        <p:spPr>
          <a:xfrm>
            <a:off x="3504058" y="2807577"/>
            <a:ext cx="5486400" cy="523220"/>
          </a:xfrm>
          <a:prstGeom prst="rect">
            <a:avLst/>
          </a:prstGeom>
          <a:noFill/>
        </p:spPr>
        <p:txBody>
          <a:bodyPr wrap="square" rtlCol="0">
            <a:spAutoFit/>
          </a:bodyPr>
          <a:lstStyle/>
          <a:p>
            <a:pPr algn="ctr"/>
            <a:r>
              <a:rPr lang="nb-NO" sz="2800" b="1" dirty="0"/>
              <a:t>DIREKTE KONTOOVERFØRING</a:t>
            </a:r>
          </a:p>
        </p:txBody>
      </p:sp>
    </p:spTree>
    <p:extLst>
      <p:ext uri="{BB962C8B-B14F-4D97-AF65-F5344CB8AC3E}">
        <p14:creationId xmlns:p14="http://schemas.microsoft.com/office/powerpoint/2010/main" val="131351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Hvordan unngå svindel?</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599" y="1935716"/>
            <a:ext cx="3233184" cy="3233184"/>
          </a:xfrm>
          <a:prstGeom prst="rect">
            <a:avLst/>
          </a:prstGeom>
        </p:spPr>
      </p:pic>
    </p:spTree>
    <p:extLst>
      <p:ext uri="{BB962C8B-B14F-4D97-AF65-F5344CB8AC3E}">
        <p14:creationId xmlns:p14="http://schemas.microsoft.com/office/powerpoint/2010/main" val="443730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573061" y="1036305"/>
            <a:ext cx="11017224" cy="5341890"/>
          </a:xfrm>
          <a:prstGeom prst="rect">
            <a:avLst/>
          </a:prstGeom>
        </p:spPr>
      </p:pic>
      <p:sp>
        <p:nvSpPr>
          <p:cNvPr id="2" name="Tittel 1"/>
          <p:cNvSpPr>
            <a:spLocks noGrp="1"/>
          </p:cNvSpPr>
          <p:nvPr>
            <p:ph type="title"/>
          </p:nvPr>
        </p:nvSpPr>
        <p:spPr/>
        <p:txBody>
          <a:bodyPr/>
          <a:lstStyle/>
          <a:p>
            <a:r>
              <a:rPr lang="nb-NO" dirty="0"/>
              <a:t>Hva er en nettbutikk?</a:t>
            </a:r>
          </a:p>
        </p:txBody>
      </p:sp>
    </p:spTree>
    <p:extLst>
      <p:ext uri="{BB962C8B-B14F-4D97-AF65-F5344CB8AC3E}">
        <p14:creationId xmlns:p14="http://schemas.microsoft.com/office/powerpoint/2010/main" val="3144867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r>
              <a:rPr lang="ku-Arab-IQ"/>
              <a:t>انتهی!</a:t>
            </a:r>
            <a:br>
              <a:rPr lang="ku-Arab-IQ"/>
            </a:br>
            <a:r>
              <a:rPr lang="nb-NO" dirty="0"/>
              <a:t>Ferdig!</a:t>
            </a:r>
          </a:p>
        </p:txBody>
      </p:sp>
      <p:sp>
        <p:nvSpPr>
          <p:cNvPr id="3" name="Undertittel 2"/>
          <p:cNvSpPr>
            <a:spLocks noGrp="1"/>
          </p:cNvSpPr>
          <p:nvPr>
            <p:ph type="subTitle" idx="1"/>
          </p:nvPr>
        </p:nvSpPr>
        <p:spPr/>
        <p:txBody>
          <a:bodyPr/>
          <a:lstStyle/>
          <a:p>
            <a:pPr marL="0" indent="0">
              <a:buNone/>
            </a:pPr>
            <a:r>
              <a:rPr lang="nb-NO" dirty="0"/>
              <a:t>Nå kan de som vil finne en nettbutikk og bestille noen varer.</a:t>
            </a:r>
          </a:p>
          <a:p>
            <a:pPr marL="0" indent="0">
              <a:buNone/>
            </a:pPr>
            <a:r>
              <a:rPr lang="nb-NO" dirty="0"/>
              <a:t>Pass å at du har med det du trenger for å betale for varene.</a:t>
            </a:r>
          </a:p>
          <a:p>
            <a:pPr marL="0" indent="0">
              <a:buNone/>
            </a:pPr>
            <a:endParaRPr lang="nb-NO" dirty="0"/>
          </a:p>
          <a:p>
            <a:pPr marL="0" indent="0">
              <a:buNone/>
            </a:pPr>
            <a:r>
              <a:rPr lang="nb-NO" sz="2400" dirty="0"/>
              <a:t>LYKKE TIL ALLE SAMMEN</a:t>
            </a:r>
            <a:r>
              <a:rPr lang="nb-NO" sz="2400" spc="300" dirty="0"/>
              <a:t>!</a:t>
            </a:r>
          </a:p>
        </p:txBody>
      </p:sp>
    </p:spTree>
    <p:extLst>
      <p:ext uri="{BB962C8B-B14F-4D97-AF65-F5344CB8AC3E}">
        <p14:creationId xmlns:p14="http://schemas.microsoft.com/office/powerpoint/2010/main" val="2994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489785" y="996063"/>
            <a:ext cx="11161240" cy="5471610"/>
          </a:xfrm>
          <a:prstGeom prst="rect">
            <a:avLst/>
          </a:prstGeom>
        </p:spPr>
      </p:pic>
      <p:sp>
        <p:nvSpPr>
          <p:cNvPr id="2" name="Tittel 1"/>
          <p:cNvSpPr>
            <a:spLocks noGrp="1"/>
          </p:cNvSpPr>
          <p:nvPr>
            <p:ph type="title"/>
          </p:nvPr>
        </p:nvSpPr>
        <p:spPr/>
        <p:txBody>
          <a:bodyPr/>
          <a:lstStyle/>
          <a:p>
            <a:r>
              <a:rPr lang="nb-NO" dirty="0"/>
              <a:t>Hva er en nettbutikk?</a:t>
            </a:r>
          </a:p>
        </p:txBody>
      </p:sp>
    </p:spTree>
    <p:extLst>
      <p:ext uri="{BB962C8B-B14F-4D97-AF65-F5344CB8AC3E}">
        <p14:creationId xmlns:p14="http://schemas.microsoft.com/office/powerpoint/2010/main" val="44156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7</a:t>
            </a:fld>
            <a:endParaRPr lang="nn-NO"/>
          </a:p>
        </p:txBody>
      </p:sp>
      <p:grpSp>
        <p:nvGrpSpPr>
          <p:cNvPr id="39" name="Gruppe 38"/>
          <p:cNvGrpSpPr/>
          <p:nvPr/>
        </p:nvGrpSpPr>
        <p:grpSpPr>
          <a:xfrm>
            <a:off x="2250923" y="997500"/>
            <a:ext cx="7949533" cy="5261045"/>
            <a:chOff x="2250923" y="997500"/>
            <a:chExt cx="7949533" cy="5261045"/>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5" name="TekstSylinder 14"/>
            <p:cNvSpPr txBox="1"/>
            <p:nvPr/>
          </p:nvSpPr>
          <p:spPr>
            <a:xfrm>
              <a:off x="7982712" y="2774024"/>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898780"/>
              <a:ext cx="718617" cy="687598"/>
            </a:xfrm>
            <a:prstGeom prst="rect">
              <a:avLst/>
            </a:prstGeom>
          </p:spPr>
        </p:pic>
        <p:pic>
          <p:nvPicPr>
            <p:cNvPr id="17" name="Bilde 16"/>
            <p:cNvPicPr>
              <a:picLocks noChangeAspect="1"/>
            </p:cNvPicPr>
            <p:nvPr/>
          </p:nvPicPr>
          <p:blipFill>
            <a:blip r:embed="rId7"/>
            <a:stretch>
              <a:fillRect/>
            </a:stretch>
          </p:blipFill>
          <p:spPr>
            <a:xfrm>
              <a:off x="6171597"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50010"/>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29" name="Bilde 28"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0" name="Bilde 29"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grpSp>
    </p:spTree>
    <p:extLst>
      <p:ext uri="{BB962C8B-B14F-4D97-AF65-F5344CB8AC3E}">
        <p14:creationId xmlns:p14="http://schemas.microsoft.com/office/powerpoint/2010/main" val="2073668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endParaRPr lang="nn-NO" sz="3200" b="1" dirty="0">
              <a:solidFill>
                <a:schemeClr val="bg1"/>
              </a:solidFill>
            </a:endParaRP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21" name="Tittel 20"/>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8</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
        <p:nvSpPr>
          <p:cNvPr id="16" name="Ellipse 15"/>
          <p:cNvSpPr/>
          <p:nvPr/>
        </p:nvSpPr>
        <p:spPr>
          <a:xfrm>
            <a:off x="1813902" y="2122790"/>
            <a:ext cx="6439112" cy="40245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345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a-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n-NO" sz="1600" dirty="0">
                <a:solidFill>
                  <a:srgbClr val="000000"/>
                </a:solidFill>
              </a:rPr>
              <a:t>Nettbutikk</a:t>
            </a:r>
          </a:p>
        </p:txBody>
      </p:sp>
      <p:sp>
        <p:nvSpPr>
          <p:cNvPr id="16" name="Tittel 15"/>
          <p:cNvSpPr>
            <a:spLocks noGrp="1"/>
          </p:cNvSpPr>
          <p:nvPr>
            <p:ph type="title"/>
          </p:nvPr>
        </p:nvSpPr>
        <p:spPr/>
        <p:txBody>
          <a:bodyPr/>
          <a:lstStyle/>
          <a:p>
            <a:r>
              <a:rPr lang="nb-NO" dirty="0"/>
              <a:t>Hva er en nettbutikk?</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9</a:t>
            </a:fld>
            <a:endParaRPr lang="nn-NO"/>
          </a:p>
        </p:txBody>
      </p:sp>
      <p:sp>
        <p:nvSpPr>
          <p:cNvPr id="15" name="TekstSylinder 14"/>
          <p:cNvSpPr txBox="1"/>
          <p:nvPr/>
        </p:nvSpPr>
        <p:spPr>
          <a:xfrm>
            <a:off x="7982712" y="2794846"/>
            <a:ext cx="1725593" cy="2962425"/>
          </a:xfrm>
          <a:prstGeom prst="rect">
            <a:avLst/>
          </a:prstGeom>
          <a:solidFill>
            <a:schemeClr val="bg2"/>
          </a:solidFill>
          <a:ln>
            <a:solidFill>
              <a:schemeClr val="tx1"/>
            </a:solidFill>
          </a:ln>
        </p:spPr>
        <p:txBody>
          <a:bodyPr wrap="square" rtlCol="0">
            <a:spAutoFit/>
          </a:bodyPr>
          <a:lstStyle/>
          <a:p>
            <a:r>
              <a:rPr lang="nb-NO" dirty="0"/>
              <a:t>VARER</a:t>
            </a:r>
          </a:p>
          <a:p>
            <a:r>
              <a:rPr lang="nb-NO" dirty="0"/>
              <a:t>_________</a:t>
            </a:r>
          </a:p>
          <a:p>
            <a:r>
              <a:rPr lang="nb-NO" dirty="0"/>
              <a:t>_________</a:t>
            </a:r>
          </a:p>
          <a:p>
            <a:r>
              <a:rPr lang="nb-NO" dirty="0"/>
              <a:t>_________</a:t>
            </a:r>
          </a:p>
          <a:p>
            <a:r>
              <a:rPr lang="nb-NO" dirty="0"/>
              <a:t>_______</a:t>
            </a:r>
          </a:p>
          <a:p>
            <a:r>
              <a:rPr lang="nb-NO" dirty="0"/>
              <a:t>_________</a:t>
            </a:r>
          </a:p>
          <a:p>
            <a:r>
              <a:rPr lang="nb-NO" dirty="0"/>
              <a:t>_____</a:t>
            </a:r>
          </a:p>
          <a:p>
            <a:r>
              <a:rPr lang="nb-NO" dirty="0"/>
              <a:t>________</a:t>
            </a:r>
          </a:p>
          <a:p>
            <a:br>
              <a:rPr lang="nb-NO" dirty="0"/>
            </a:br>
            <a:r>
              <a:rPr lang="nb-NO" dirty="0"/>
              <a:t>TOTAL   </a:t>
            </a:r>
            <a:r>
              <a:rPr lang="nb-NO" dirty="0" err="1"/>
              <a:t>xx,xx</a:t>
            </a:r>
            <a:endParaRPr lang="nb-NO" dirty="0"/>
          </a:p>
        </p:txBody>
      </p:sp>
      <p:pic>
        <p:nvPicPr>
          <p:cNvPr id="2" name="Bilde 1"/>
          <p:cNvPicPr>
            <a:picLocks noChangeAspect="1"/>
          </p:cNvPicPr>
          <p:nvPr/>
        </p:nvPicPr>
        <p:blipFill>
          <a:blip r:embed="rId4"/>
          <a:stretch>
            <a:fillRect/>
          </a:stretch>
        </p:blipFill>
        <p:spPr>
          <a:xfrm>
            <a:off x="2633472" y="2728722"/>
            <a:ext cx="1571572" cy="1349502"/>
          </a:xfrm>
          <a:prstGeom prst="rect">
            <a:avLst/>
          </a:prstGeom>
        </p:spPr>
      </p:pic>
      <p:pic>
        <p:nvPicPr>
          <p:cNvPr id="9" name="Bilde 8"/>
          <p:cNvPicPr>
            <a:picLocks noChangeAspect="1"/>
          </p:cNvPicPr>
          <p:nvPr/>
        </p:nvPicPr>
        <p:blipFill>
          <a:blip r:embed="rId4"/>
          <a:stretch>
            <a:fillRect/>
          </a:stretch>
        </p:blipFill>
        <p:spPr>
          <a:xfrm>
            <a:off x="4331032" y="2728722"/>
            <a:ext cx="1571572" cy="1349502"/>
          </a:xfrm>
          <a:prstGeom prst="rect">
            <a:avLst/>
          </a:prstGeom>
        </p:spPr>
      </p:pic>
      <p:pic>
        <p:nvPicPr>
          <p:cNvPr id="11" name="Bilde 10"/>
          <p:cNvPicPr>
            <a:picLocks noChangeAspect="1"/>
          </p:cNvPicPr>
          <p:nvPr/>
        </p:nvPicPr>
        <p:blipFill>
          <a:blip r:embed="rId4"/>
          <a:stretch>
            <a:fillRect/>
          </a:stretch>
        </p:blipFill>
        <p:spPr>
          <a:xfrm>
            <a:off x="6028592" y="2728722"/>
            <a:ext cx="1571572" cy="1349502"/>
          </a:xfrm>
          <a:prstGeom prst="rect">
            <a:avLst/>
          </a:prstGeom>
        </p:spPr>
      </p:pic>
      <p:pic>
        <p:nvPicPr>
          <p:cNvPr id="12" name="Bilde 11"/>
          <p:cNvPicPr>
            <a:picLocks noChangeAspect="1"/>
          </p:cNvPicPr>
          <p:nvPr/>
        </p:nvPicPr>
        <p:blipFill>
          <a:blip r:embed="rId4"/>
          <a:stretch>
            <a:fillRect/>
          </a:stretch>
        </p:blipFill>
        <p:spPr>
          <a:xfrm>
            <a:off x="2633472" y="4161282"/>
            <a:ext cx="1571572" cy="1349502"/>
          </a:xfrm>
          <a:prstGeom prst="rect">
            <a:avLst/>
          </a:prstGeom>
        </p:spPr>
      </p:pic>
      <p:pic>
        <p:nvPicPr>
          <p:cNvPr id="13" name="Bilde 12"/>
          <p:cNvPicPr>
            <a:picLocks noChangeAspect="1"/>
          </p:cNvPicPr>
          <p:nvPr/>
        </p:nvPicPr>
        <p:blipFill>
          <a:blip r:embed="rId4"/>
          <a:stretch>
            <a:fillRect/>
          </a:stretch>
        </p:blipFill>
        <p:spPr>
          <a:xfrm>
            <a:off x="4331032" y="4161282"/>
            <a:ext cx="1571572" cy="1349502"/>
          </a:xfrm>
          <a:prstGeom prst="rect">
            <a:avLst/>
          </a:prstGeom>
        </p:spPr>
      </p:pic>
      <p:pic>
        <p:nvPicPr>
          <p:cNvPr id="14" name="Bilde 13"/>
          <p:cNvPicPr>
            <a:picLocks noChangeAspect="1"/>
          </p:cNvPicPr>
          <p:nvPr/>
        </p:nvPicPr>
        <p:blipFill>
          <a:blip r:embed="rId4"/>
          <a:stretch>
            <a:fillRect/>
          </a:stretch>
        </p:blipFill>
        <p:spPr>
          <a:xfrm>
            <a:off x="6028592" y="4161282"/>
            <a:ext cx="1571572" cy="1349502"/>
          </a:xfrm>
          <a:prstGeom prst="rect">
            <a:avLst/>
          </a:prstGeom>
        </p:spPr>
      </p:pic>
      <p:pic>
        <p:nvPicPr>
          <p:cNvPr id="5" name="Bilde 4"/>
          <p:cNvPicPr>
            <a:picLocks noChangeAspect="1"/>
          </p:cNvPicPr>
          <p:nvPr/>
        </p:nvPicPr>
        <p:blipFill>
          <a:blip r:embed="rId5"/>
          <a:stretch>
            <a:fillRect/>
          </a:stretch>
        </p:blipFill>
        <p:spPr>
          <a:xfrm>
            <a:off x="2786827" y="2906235"/>
            <a:ext cx="751742" cy="690554"/>
          </a:xfrm>
          <a:prstGeom prst="rect">
            <a:avLst/>
          </a:prstGeom>
        </p:spPr>
      </p:pic>
      <p:pic>
        <p:nvPicPr>
          <p:cNvPr id="6" name="Bilde 5"/>
          <p:cNvPicPr>
            <a:picLocks noChangeAspect="1"/>
          </p:cNvPicPr>
          <p:nvPr/>
        </p:nvPicPr>
        <p:blipFill>
          <a:blip r:embed="rId6"/>
          <a:stretch>
            <a:fillRect/>
          </a:stretch>
        </p:blipFill>
        <p:spPr>
          <a:xfrm>
            <a:off x="4479406" y="2909191"/>
            <a:ext cx="718617" cy="687598"/>
          </a:xfrm>
          <a:prstGeom prst="rect">
            <a:avLst/>
          </a:prstGeom>
        </p:spPr>
      </p:pic>
      <p:pic>
        <p:nvPicPr>
          <p:cNvPr id="17" name="Bilde 16"/>
          <p:cNvPicPr>
            <a:picLocks noChangeAspect="1"/>
          </p:cNvPicPr>
          <p:nvPr/>
        </p:nvPicPr>
        <p:blipFill>
          <a:blip r:embed="rId7"/>
          <a:stretch>
            <a:fillRect/>
          </a:stretch>
        </p:blipFill>
        <p:spPr>
          <a:xfrm>
            <a:off x="6182006" y="2890202"/>
            <a:ext cx="760652" cy="722619"/>
          </a:xfrm>
          <a:prstGeom prst="rect">
            <a:avLst/>
          </a:prstGeom>
        </p:spPr>
      </p:pic>
      <p:pic>
        <p:nvPicPr>
          <p:cNvPr id="18" name="Bilde 17"/>
          <p:cNvPicPr>
            <a:picLocks noChangeAspect="1"/>
          </p:cNvPicPr>
          <p:nvPr/>
        </p:nvPicPr>
        <p:blipFill>
          <a:blip r:embed="rId8"/>
          <a:stretch>
            <a:fillRect/>
          </a:stretch>
        </p:blipFill>
        <p:spPr>
          <a:xfrm>
            <a:off x="6182006" y="4339599"/>
            <a:ext cx="692521" cy="678942"/>
          </a:xfrm>
          <a:prstGeom prst="rect">
            <a:avLst/>
          </a:prstGeom>
        </p:spPr>
      </p:pic>
      <p:pic>
        <p:nvPicPr>
          <p:cNvPr id="19" name="Bilde 18"/>
          <p:cNvPicPr>
            <a:picLocks noChangeAspect="1"/>
          </p:cNvPicPr>
          <p:nvPr/>
        </p:nvPicPr>
        <p:blipFill>
          <a:blip r:embed="rId9"/>
          <a:stretch>
            <a:fillRect/>
          </a:stretch>
        </p:blipFill>
        <p:spPr>
          <a:xfrm>
            <a:off x="4538385" y="4412751"/>
            <a:ext cx="659638" cy="605790"/>
          </a:xfrm>
          <a:prstGeom prst="rect">
            <a:avLst/>
          </a:prstGeom>
        </p:spPr>
      </p:pic>
      <p:pic>
        <p:nvPicPr>
          <p:cNvPr id="20" name="Bilde 19"/>
          <p:cNvPicPr>
            <a:picLocks noChangeAspect="1"/>
          </p:cNvPicPr>
          <p:nvPr/>
        </p:nvPicPr>
        <p:blipFill>
          <a:blip r:embed="rId10"/>
          <a:stretch>
            <a:fillRect/>
          </a:stretch>
        </p:blipFill>
        <p:spPr>
          <a:xfrm>
            <a:off x="2856993" y="4371484"/>
            <a:ext cx="608583" cy="643359"/>
          </a:xfrm>
          <a:prstGeom prst="rect">
            <a:avLst/>
          </a:prstGeom>
        </p:spPr>
      </p:pic>
      <p:pic>
        <p:nvPicPr>
          <p:cNvPr id="30" name="Bilde 29" descr="shop.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953034" y="2132856"/>
            <a:ext cx="705908" cy="558844"/>
          </a:xfrm>
          <a:prstGeom prst="rect">
            <a:avLst/>
          </a:prstGeom>
        </p:spPr>
      </p:pic>
      <p:sp>
        <p:nvSpPr>
          <p:cNvPr id="21" name="Ellipse 20"/>
          <p:cNvSpPr/>
          <p:nvPr/>
        </p:nvSpPr>
        <p:spPr>
          <a:xfrm>
            <a:off x="7545224" y="1884324"/>
            <a:ext cx="2999490" cy="42061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442" y="3647673"/>
            <a:ext cx="1384450" cy="339598"/>
          </a:xfrm>
          <a:prstGeom prst="rect">
            <a:avLst/>
          </a:prstGeom>
        </p:spPr>
      </p:pic>
      <p:pic>
        <p:nvPicPr>
          <p:cNvPr id="32" name="Bilde 31"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03173" y="3647673"/>
            <a:ext cx="1384450" cy="339598"/>
          </a:xfrm>
          <a:prstGeom prst="rect">
            <a:avLst/>
          </a:prstGeom>
        </p:spPr>
      </p:pic>
      <p:pic>
        <p:nvPicPr>
          <p:cNvPr id="33" name="Bilde 32"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20722" y="3658084"/>
            <a:ext cx="1384450" cy="339598"/>
          </a:xfrm>
          <a:prstGeom prst="rect">
            <a:avLst/>
          </a:prstGeom>
        </p:spPr>
      </p:pic>
      <p:pic>
        <p:nvPicPr>
          <p:cNvPr id="34" name="Bilde 33"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16851" y="5073929"/>
            <a:ext cx="1384450" cy="339598"/>
          </a:xfrm>
          <a:prstGeom prst="rect">
            <a:avLst/>
          </a:prstGeom>
        </p:spPr>
      </p:pic>
      <p:pic>
        <p:nvPicPr>
          <p:cNvPr id="35" name="Bilde 34"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13582" y="5073929"/>
            <a:ext cx="1384450" cy="339598"/>
          </a:xfrm>
          <a:prstGeom prst="rect">
            <a:avLst/>
          </a:prstGeom>
        </p:spPr>
      </p:pic>
      <p:pic>
        <p:nvPicPr>
          <p:cNvPr id="36" name="Bilde 35" descr="knapp2.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1131" y="5084340"/>
            <a:ext cx="1384450" cy="339598"/>
          </a:xfrm>
          <a:prstGeom prst="rect">
            <a:avLst/>
          </a:prstGeom>
        </p:spPr>
      </p:pic>
    </p:spTree>
    <p:extLst>
      <p:ext uri="{BB962C8B-B14F-4D97-AF65-F5344CB8AC3E}">
        <p14:creationId xmlns:p14="http://schemas.microsoft.com/office/powerpoint/2010/main" val="205694038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3227</TotalTime>
  <Words>2110</Words>
  <Application>Microsoft Office PowerPoint</Application>
  <PresentationFormat>Widescreen</PresentationFormat>
  <Paragraphs>371</Paragraphs>
  <Slides>50</Slides>
  <Notes>50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50</vt:i4>
      </vt:variant>
    </vt:vector>
  </HeadingPairs>
  <TitlesOfParts>
    <vt:vector size="54" baseType="lpstr">
      <vt:lpstr>Arial</vt:lpstr>
      <vt:lpstr>Calibri</vt:lpstr>
      <vt:lpstr>Calibri Light</vt:lpstr>
      <vt:lpstr>Office-tema</vt:lpstr>
      <vt:lpstr>التسوق الآمن عبر الإنترنت Trygg netthandel</vt:lpstr>
      <vt:lpstr>Del 1</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Hva er en nettbutikk?</vt:lpstr>
      <vt:lpstr>Del 2</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Slik betaler du</vt:lpstr>
      <vt:lpstr>3</vt:lpstr>
      <vt:lpstr>Hvordan unngå svindel?</vt:lpstr>
      <vt:lpstr>Hvordan unngå svindel?</vt:lpstr>
      <vt:lpstr>Hvordan unngå svindel?</vt:lpstr>
      <vt:lpstr>PowerPoint-presentasjon</vt:lpstr>
      <vt:lpstr>Hvordan unngå svindel?</vt:lpstr>
      <vt:lpstr>انتهی! Ferdig!</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Goran Hajo</cp:lastModifiedBy>
  <cp:revision>204</cp:revision>
  <dcterms:created xsi:type="dcterms:W3CDTF">2015-11-30T12:29:45Z</dcterms:created>
  <dcterms:modified xsi:type="dcterms:W3CDTF">2019-08-26T15:16:43Z</dcterms:modified>
</cp:coreProperties>
</file>