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</p:sldMasterIdLst>
  <p:notesMasterIdLst>
    <p:notesMasterId r:id="rId34"/>
  </p:notesMasterIdLst>
  <p:sldIdLst>
    <p:sldId id="256" r:id="rId3"/>
    <p:sldId id="336" r:id="rId4"/>
    <p:sldId id="379" r:id="rId5"/>
    <p:sldId id="378" r:id="rId6"/>
    <p:sldId id="367" r:id="rId7"/>
    <p:sldId id="365" r:id="rId8"/>
    <p:sldId id="366" r:id="rId9"/>
    <p:sldId id="376" r:id="rId10"/>
    <p:sldId id="368" r:id="rId11"/>
    <p:sldId id="326" r:id="rId12"/>
    <p:sldId id="328" r:id="rId13"/>
    <p:sldId id="264" r:id="rId14"/>
    <p:sldId id="359" r:id="rId15"/>
    <p:sldId id="360" r:id="rId16"/>
    <p:sldId id="361" r:id="rId17"/>
    <p:sldId id="362" r:id="rId18"/>
    <p:sldId id="363" r:id="rId19"/>
    <p:sldId id="381" r:id="rId20"/>
    <p:sldId id="323" r:id="rId21"/>
    <p:sldId id="375" r:id="rId22"/>
    <p:sldId id="329" r:id="rId23"/>
    <p:sldId id="271" r:id="rId24"/>
    <p:sldId id="377" r:id="rId25"/>
    <p:sldId id="364" r:id="rId26"/>
    <p:sldId id="369" r:id="rId27"/>
    <p:sldId id="370" r:id="rId28"/>
    <p:sldId id="374" r:id="rId29"/>
    <p:sldId id="380" r:id="rId30"/>
    <p:sldId id="373" r:id="rId31"/>
    <p:sldId id="371" r:id="rId32"/>
    <p:sldId id="372" r:id="rId3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246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75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35849B-29BE-47AF-978D-4EA3DF62A93F}" type="doc">
      <dgm:prSet loTypeId="urn:microsoft.com/office/officeart/2005/8/layout/chart3" loCatId="cycle" qsTypeId="urn:microsoft.com/office/officeart/2005/8/quickstyle/simple1" qsCatId="simple" csTypeId="urn:microsoft.com/office/officeart/2005/8/colors/accent1_3" csCatId="accent1" phldr="1"/>
      <dgm:spPr/>
    </dgm:pt>
    <dgm:pt modelId="{FD1E217F-15EB-4EFC-921B-93A5F735F2A4}">
      <dgm:prSet phldrT="[Tekst]"/>
      <dgm:spPr/>
      <dgm:t>
        <a:bodyPr/>
        <a:lstStyle/>
        <a:p>
          <a:r>
            <a:rPr lang="nb-NO" dirty="0"/>
            <a:t>Forsøks-læreplaner i fag</a:t>
          </a:r>
        </a:p>
      </dgm:t>
    </dgm:pt>
    <dgm:pt modelId="{F6E04C09-6B93-4FCE-8906-F9E354B550A0}" type="parTrans" cxnId="{D729B0C0-31D8-4D44-BEEE-7DE55EE490AD}">
      <dgm:prSet/>
      <dgm:spPr/>
      <dgm:t>
        <a:bodyPr/>
        <a:lstStyle/>
        <a:p>
          <a:endParaRPr lang="nb-NO"/>
        </a:p>
      </dgm:t>
    </dgm:pt>
    <dgm:pt modelId="{D808833D-47FC-462C-9EE7-DB588D2D2E8A}" type="sibTrans" cxnId="{D729B0C0-31D8-4D44-BEEE-7DE55EE490AD}">
      <dgm:prSet/>
      <dgm:spPr/>
      <dgm:t>
        <a:bodyPr/>
        <a:lstStyle/>
        <a:p>
          <a:endParaRPr lang="nb-NO"/>
        </a:p>
      </dgm:t>
    </dgm:pt>
    <dgm:pt modelId="{247F7C33-D36C-46D3-B3AD-2B3EF7294CBA}">
      <dgm:prSet phldrT="[Tekst]"/>
      <dgm:spPr/>
      <dgm:t>
        <a:bodyPr/>
        <a:lstStyle/>
        <a:p>
          <a:r>
            <a:rPr lang="nb-NO" dirty="0"/>
            <a:t>Lokale læreplaner</a:t>
          </a:r>
        </a:p>
      </dgm:t>
    </dgm:pt>
    <dgm:pt modelId="{EA73BBB1-ECA1-4DFB-90EF-8CC9C7C29F75}" type="parTrans" cxnId="{7B7D3CEE-1407-4C51-AB00-86533144C06B}">
      <dgm:prSet/>
      <dgm:spPr/>
      <dgm:t>
        <a:bodyPr/>
        <a:lstStyle/>
        <a:p>
          <a:endParaRPr lang="nb-NO"/>
        </a:p>
      </dgm:t>
    </dgm:pt>
    <dgm:pt modelId="{EAF7BCDC-B70F-4DFA-8871-B323C77D2671}" type="sibTrans" cxnId="{7B7D3CEE-1407-4C51-AB00-86533144C06B}">
      <dgm:prSet/>
      <dgm:spPr/>
      <dgm:t>
        <a:bodyPr/>
        <a:lstStyle/>
        <a:p>
          <a:endParaRPr lang="nb-NO"/>
        </a:p>
      </dgm:t>
    </dgm:pt>
    <dgm:pt modelId="{9FDAF12C-83AB-40A4-A9E7-9220C65D7307}">
      <dgm:prSet phldrT="[Tekst]" custT="1"/>
      <dgm:spPr/>
      <dgm:t>
        <a:bodyPr/>
        <a:lstStyle/>
        <a:p>
          <a:r>
            <a:rPr lang="nb-NO" sz="2200" dirty="0"/>
            <a:t>Formåls-paragrafen</a:t>
          </a:r>
        </a:p>
      </dgm:t>
    </dgm:pt>
    <dgm:pt modelId="{9264FF72-11F2-45A5-BF3E-200E10D32717}" type="parTrans" cxnId="{6987B7EB-AA69-499D-91E0-FFF5E2A551A7}">
      <dgm:prSet/>
      <dgm:spPr/>
      <dgm:t>
        <a:bodyPr/>
        <a:lstStyle/>
        <a:p>
          <a:endParaRPr lang="nb-NO"/>
        </a:p>
      </dgm:t>
    </dgm:pt>
    <dgm:pt modelId="{813429F3-D12A-4619-A698-9DB1B85BFD87}" type="sibTrans" cxnId="{6987B7EB-AA69-499D-91E0-FFF5E2A551A7}">
      <dgm:prSet/>
      <dgm:spPr/>
      <dgm:t>
        <a:bodyPr/>
        <a:lstStyle/>
        <a:p>
          <a:endParaRPr lang="nb-NO"/>
        </a:p>
      </dgm:t>
    </dgm:pt>
    <dgm:pt modelId="{FC3D7023-036C-4797-ADB1-4DB22FA60A01}" type="pres">
      <dgm:prSet presAssocID="{2535849B-29BE-47AF-978D-4EA3DF62A93F}" presName="compositeShape" presStyleCnt="0">
        <dgm:presLayoutVars>
          <dgm:chMax val="7"/>
          <dgm:dir/>
          <dgm:resizeHandles val="exact"/>
        </dgm:presLayoutVars>
      </dgm:prSet>
      <dgm:spPr/>
    </dgm:pt>
    <dgm:pt modelId="{5322BB17-816C-413A-8097-2A8CC45F9B8C}" type="pres">
      <dgm:prSet presAssocID="{2535849B-29BE-47AF-978D-4EA3DF62A93F}" presName="wedge1" presStyleLbl="node1" presStyleIdx="0" presStyleCnt="3" custLinFactNeighborX="-4468" custLinFactNeighborY="3057"/>
      <dgm:spPr/>
    </dgm:pt>
    <dgm:pt modelId="{ACD9CF11-64DE-4A08-B556-39350F988DB6}" type="pres">
      <dgm:prSet presAssocID="{2535849B-29BE-47AF-978D-4EA3DF62A93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20D7559-DDA0-4343-9768-1B91687FFA30}" type="pres">
      <dgm:prSet presAssocID="{2535849B-29BE-47AF-978D-4EA3DF62A93F}" presName="wedge2" presStyleLbl="node1" presStyleIdx="1" presStyleCnt="3"/>
      <dgm:spPr/>
    </dgm:pt>
    <dgm:pt modelId="{B6A396F8-A81C-445B-81B7-8C44C1DF3975}" type="pres">
      <dgm:prSet presAssocID="{2535849B-29BE-47AF-978D-4EA3DF62A93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C0070B4-825B-4597-AC02-B27511C9A657}" type="pres">
      <dgm:prSet presAssocID="{2535849B-29BE-47AF-978D-4EA3DF62A93F}" presName="wedge3" presStyleLbl="node1" presStyleIdx="2" presStyleCnt="3" custLinFactNeighborX="-6114" custLinFactNeighborY="-1646"/>
      <dgm:spPr/>
    </dgm:pt>
    <dgm:pt modelId="{AFA4C4D5-D7C8-405C-A642-85E1698647AA}" type="pres">
      <dgm:prSet presAssocID="{2535849B-29BE-47AF-978D-4EA3DF62A93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1256230-F7DF-4103-BBA1-3F6529DF18B8}" type="presOf" srcId="{FD1E217F-15EB-4EFC-921B-93A5F735F2A4}" destId="{ACD9CF11-64DE-4A08-B556-39350F988DB6}" srcOrd="1" destOrd="0" presId="urn:microsoft.com/office/officeart/2005/8/layout/chart3"/>
    <dgm:cxn modelId="{91866145-580E-48DD-9EC2-79BC4034C036}" type="presOf" srcId="{9FDAF12C-83AB-40A4-A9E7-9220C65D7307}" destId="{6C0070B4-825B-4597-AC02-B27511C9A657}" srcOrd="0" destOrd="0" presId="urn:microsoft.com/office/officeart/2005/8/layout/chart3"/>
    <dgm:cxn modelId="{3587F36E-A51C-4707-A33F-FD0C357CFE45}" type="presOf" srcId="{2535849B-29BE-47AF-978D-4EA3DF62A93F}" destId="{FC3D7023-036C-4797-ADB1-4DB22FA60A01}" srcOrd="0" destOrd="0" presId="urn:microsoft.com/office/officeart/2005/8/layout/chart3"/>
    <dgm:cxn modelId="{CB8D4E7C-80D1-489D-BA1E-0CF44C7B1455}" type="presOf" srcId="{FD1E217F-15EB-4EFC-921B-93A5F735F2A4}" destId="{5322BB17-816C-413A-8097-2A8CC45F9B8C}" srcOrd="0" destOrd="0" presId="urn:microsoft.com/office/officeart/2005/8/layout/chart3"/>
    <dgm:cxn modelId="{FE13E98E-877E-4194-8BD5-F3A8CFC84EFB}" type="presOf" srcId="{9FDAF12C-83AB-40A4-A9E7-9220C65D7307}" destId="{AFA4C4D5-D7C8-405C-A642-85E1698647AA}" srcOrd="1" destOrd="0" presId="urn:microsoft.com/office/officeart/2005/8/layout/chart3"/>
    <dgm:cxn modelId="{D729B0C0-31D8-4D44-BEEE-7DE55EE490AD}" srcId="{2535849B-29BE-47AF-978D-4EA3DF62A93F}" destId="{FD1E217F-15EB-4EFC-921B-93A5F735F2A4}" srcOrd="0" destOrd="0" parTransId="{F6E04C09-6B93-4FCE-8906-F9E354B550A0}" sibTransId="{D808833D-47FC-462C-9EE7-DB588D2D2E8A}"/>
    <dgm:cxn modelId="{DE597FE2-C00C-4ACC-BF53-68963B51ADF6}" type="presOf" srcId="{247F7C33-D36C-46D3-B3AD-2B3EF7294CBA}" destId="{B6A396F8-A81C-445B-81B7-8C44C1DF3975}" srcOrd="1" destOrd="0" presId="urn:microsoft.com/office/officeart/2005/8/layout/chart3"/>
    <dgm:cxn modelId="{6987B7EB-AA69-499D-91E0-FFF5E2A551A7}" srcId="{2535849B-29BE-47AF-978D-4EA3DF62A93F}" destId="{9FDAF12C-83AB-40A4-A9E7-9220C65D7307}" srcOrd="2" destOrd="0" parTransId="{9264FF72-11F2-45A5-BF3E-200E10D32717}" sibTransId="{813429F3-D12A-4619-A698-9DB1B85BFD87}"/>
    <dgm:cxn modelId="{7DB596ED-AA18-47D2-AAB9-E844F856A9F7}" type="presOf" srcId="{247F7C33-D36C-46D3-B3AD-2B3EF7294CBA}" destId="{020D7559-DDA0-4343-9768-1B91687FFA30}" srcOrd="0" destOrd="0" presId="urn:microsoft.com/office/officeart/2005/8/layout/chart3"/>
    <dgm:cxn modelId="{7B7D3CEE-1407-4C51-AB00-86533144C06B}" srcId="{2535849B-29BE-47AF-978D-4EA3DF62A93F}" destId="{247F7C33-D36C-46D3-B3AD-2B3EF7294CBA}" srcOrd="1" destOrd="0" parTransId="{EA73BBB1-ECA1-4DFB-90EF-8CC9C7C29F75}" sibTransId="{EAF7BCDC-B70F-4DFA-8871-B323C77D2671}"/>
    <dgm:cxn modelId="{A3270126-0A74-40E1-A597-78212EB89C77}" type="presParOf" srcId="{FC3D7023-036C-4797-ADB1-4DB22FA60A01}" destId="{5322BB17-816C-413A-8097-2A8CC45F9B8C}" srcOrd="0" destOrd="0" presId="urn:microsoft.com/office/officeart/2005/8/layout/chart3"/>
    <dgm:cxn modelId="{5950BE93-4D2A-4DCD-AF65-B7256FECED3B}" type="presParOf" srcId="{FC3D7023-036C-4797-ADB1-4DB22FA60A01}" destId="{ACD9CF11-64DE-4A08-B556-39350F988DB6}" srcOrd="1" destOrd="0" presId="urn:microsoft.com/office/officeart/2005/8/layout/chart3"/>
    <dgm:cxn modelId="{4D657AAC-A04E-48D6-B8D6-BF9E2BC3B48D}" type="presParOf" srcId="{FC3D7023-036C-4797-ADB1-4DB22FA60A01}" destId="{020D7559-DDA0-4343-9768-1B91687FFA30}" srcOrd="2" destOrd="0" presId="urn:microsoft.com/office/officeart/2005/8/layout/chart3"/>
    <dgm:cxn modelId="{D4FE350F-2ACB-42BC-8303-2FD4EE0A7C86}" type="presParOf" srcId="{FC3D7023-036C-4797-ADB1-4DB22FA60A01}" destId="{B6A396F8-A81C-445B-81B7-8C44C1DF3975}" srcOrd="3" destOrd="0" presId="urn:microsoft.com/office/officeart/2005/8/layout/chart3"/>
    <dgm:cxn modelId="{4E9CB7E9-88D0-437B-A994-062177E5AE86}" type="presParOf" srcId="{FC3D7023-036C-4797-ADB1-4DB22FA60A01}" destId="{6C0070B4-825B-4597-AC02-B27511C9A657}" srcOrd="4" destOrd="0" presId="urn:microsoft.com/office/officeart/2005/8/layout/chart3"/>
    <dgm:cxn modelId="{BBD1732D-BE28-4129-81C4-66F8B8C1BEF0}" type="presParOf" srcId="{FC3D7023-036C-4797-ADB1-4DB22FA60A01}" destId="{AFA4C4D5-D7C8-405C-A642-85E1698647AA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35849B-29BE-47AF-978D-4EA3DF62A93F}" type="doc">
      <dgm:prSet loTypeId="urn:microsoft.com/office/officeart/2005/8/layout/chart3" loCatId="cycle" qsTypeId="urn:microsoft.com/office/officeart/2005/8/quickstyle/simple1" qsCatId="simple" csTypeId="urn:microsoft.com/office/officeart/2005/8/colors/accent1_3" csCatId="accent1" phldr="1"/>
      <dgm:spPr/>
    </dgm:pt>
    <dgm:pt modelId="{FD1E217F-15EB-4EFC-921B-93A5F735F2A4}">
      <dgm:prSet phldrT="[Tekst]"/>
      <dgm:spPr/>
      <dgm:t>
        <a:bodyPr/>
        <a:lstStyle/>
        <a:p>
          <a:r>
            <a:rPr lang="nb-NO" dirty="0"/>
            <a:t>Forsøks-læreplaner i fag</a:t>
          </a:r>
        </a:p>
      </dgm:t>
    </dgm:pt>
    <dgm:pt modelId="{F6E04C09-6B93-4FCE-8906-F9E354B550A0}" type="parTrans" cxnId="{D729B0C0-31D8-4D44-BEEE-7DE55EE490AD}">
      <dgm:prSet/>
      <dgm:spPr/>
      <dgm:t>
        <a:bodyPr/>
        <a:lstStyle/>
        <a:p>
          <a:endParaRPr lang="nb-NO"/>
        </a:p>
      </dgm:t>
    </dgm:pt>
    <dgm:pt modelId="{D808833D-47FC-462C-9EE7-DB588D2D2E8A}" type="sibTrans" cxnId="{D729B0C0-31D8-4D44-BEEE-7DE55EE490AD}">
      <dgm:prSet/>
      <dgm:spPr/>
      <dgm:t>
        <a:bodyPr/>
        <a:lstStyle/>
        <a:p>
          <a:endParaRPr lang="nb-NO"/>
        </a:p>
      </dgm:t>
    </dgm:pt>
    <dgm:pt modelId="{247F7C33-D36C-46D3-B3AD-2B3EF7294CBA}">
      <dgm:prSet phldrT="[Tekst]"/>
      <dgm:spPr/>
      <dgm:t>
        <a:bodyPr/>
        <a:lstStyle/>
        <a:p>
          <a:r>
            <a:rPr lang="nb-NO" dirty="0"/>
            <a:t>Lokale læreplaner</a:t>
          </a:r>
        </a:p>
      </dgm:t>
    </dgm:pt>
    <dgm:pt modelId="{EA73BBB1-ECA1-4DFB-90EF-8CC9C7C29F75}" type="parTrans" cxnId="{7B7D3CEE-1407-4C51-AB00-86533144C06B}">
      <dgm:prSet/>
      <dgm:spPr/>
      <dgm:t>
        <a:bodyPr/>
        <a:lstStyle/>
        <a:p>
          <a:endParaRPr lang="nb-NO"/>
        </a:p>
      </dgm:t>
    </dgm:pt>
    <dgm:pt modelId="{EAF7BCDC-B70F-4DFA-8871-B323C77D2671}" type="sibTrans" cxnId="{7B7D3CEE-1407-4C51-AB00-86533144C06B}">
      <dgm:prSet/>
      <dgm:spPr/>
      <dgm:t>
        <a:bodyPr/>
        <a:lstStyle/>
        <a:p>
          <a:endParaRPr lang="nb-NO"/>
        </a:p>
      </dgm:t>
    </dgm:pt>
    <dgm:pt modelId="{9FDAF12C-83AB-40A4-A9E7-9220C65D7307}">
      <dgm:prSet phldrT="[Tekst]" custT="1"/>
      <dgm:spPr/>
      <dgm:t>
        <a:bodyPr/>
        <a:lstStyle/>
        <a:p>
          <a:r>
            <a:rPr lang="nb-NO" sz="2200" dirty="0"/>
            <a:t>Formåls-paragrafen</a:t>
          </a:r>
        </a:p>
      </dgm:t>
    </dgm:pt>
    <dgm:pt modelId="{9264FF72-11F2-45A5-BF3E-200E10D32717}" type="parTrans" cxnId="{6987B7EB-AA69-499D-91E0-FFF5E2A551A7}">
      <dgm:prSet/>
      <dgm:spPr/>
      <dgm:t>
        <a:bodyPr/>
        <a:lstStyle/>
        <a:p>
          <a:endParaRPr lang="nb-NO"/>
        </a:p>
      </dgm:t>
    </dgm:pt>
    <dgm:pt modelId="{813429F3-D12A-4619-A698-9DB1B85BFD87}" type="sibTrans" cxnId="{6987B7EB-AA69-499D-91E0-FFF5E2A551A7}">
      <dgm:prSet/>
      <dgm:spPr/>
      <dgm:t>
        <a:bodyPr/>
        <a:lstStyle/>
        <a:p>
          <a:endParaRPr lang="nb-NO"/>
        </a:p>
      </dgm:t>
    </dgm:pt>
    <dgm:pt modelId="{FC3D7023-036C-4797-ADB1-4DB22FA60A01}" type="pres">
      <dgm:prSet presAssocID="{2535849B-29BE-47AF-978D-4EA3DF62A93F}" presName="compositeShape" presStyleCnt="0">
        <dgm:presLayoutVars>
          <dgm:chMax val="7"/>
          <dgm:dir/>
          <dgm:resizeHandles val="exact"/>
        </dgm:presLayoutVars>
      </dgm:prSet>
      <dgm:spPr/>
    </dgm:pt>
    <dgm:pt modelId="{5322BB17-816C-413A-8097-2A8CC45F9B8C}" type="pres">
      <dgm:prSet presAssocID="{2535849B-29BE-47AF-978D-4EA3DF62A93F}" presName="wedge1" presStyleLbl="node1" presStyleIdx="0" presStyleCnt="3"/>
      <dgm:spPr/>
    </dgm:pt>
    <dgm:pt modelId="{ACD9CF11-64DE-4A08-B556-39350F988DB6}" type="pres">
      <dgm:prSet presAssocID="{2535849B-29BE-47AF-978D-4EA3DF62A93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20D7559-DDA0-4343-9768-1B91687FFA30}" type="pres">
      <dgm:prSet presAssocID="{2535849B-29BE-47AF-978D-4EA3DF62A93F}" presName="wedge2" presStyleLbl="node1" presStyleIdx="1" presStyleCnt="3"/>
      <dgm:spPr/>
    </dgm:pt>
    <dgm:pt modelId="{B6A396F8-A81C-445B-81B7-8C44C1DF3975}" type="pres">
      <dgm:prSet presAssocID="{2535849B-29BE-47AF-978D-4EA3DF62A93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C0070B4-825B-4597-AC02-B27511C9A657}" type="pres">
      <dgm:prSet presAssocID="{2535849B-29BE-47AF-978D-4EA3DF62A93F}" presName="wedge3" presStyleLbl="node1" presStyleIdx="2" presStyleCnt="3"/>
      <dgm:spPr/>
    </dgm:pt>
    <dgm:pt modelId="{AFA4C4D5-D7C8-405C-A642-85E1698647AA}" type="pres">
      <dgm:prSet presAssocID="{2535849B-29BE-47AF-978D-4EA3DF62A93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1256230-F7DF-4103-BBA1-3F6529DF18B8}" type="presOf" srcId="{FD1E217F-15EB-4EFC-921B-93A5F735F2A4}" destId="{ACD9CF11-64DE-4A08-B556-39350F988DB6}" srcOrd="1" destOrd="0" presId="urn:microsoft.com/office/officeart/2005/8/layout/chart3"/>
    <dgm:cxn modelId="{91866145-580E-48DD-9EC2-79BC4034C036}" type="presOf" srcId="{9FDAF12C-83AB-40A4-A9E7-9220C65D7307}" destId="{6C0070B4-825B-4597-AC02-B27511C9A657}" srcOrd="0" destOrd="0" presId="urn:microsoft.com/office/officeart/2005/8/layout/chart3"/>
    <dgm:cxn modelId="{3587F36E-A51C-4707-A33F-FD0C357CFE45}" type="presOf" srcId="{2535849B-29BE-47AF-978D-4EA3DF62A93F}" destId="{FC3D7023-036C-4797-ADB1-4DB22FA60A01}" srcOrd="0" destOrd="0" presId="urn:microsoft.com/office/officeart/2005/8/layout/chart3"/>
    <dgm:cxn modelId="{CB8D4E7C-80D1-489D-BA1E-0CF44C7B1455}" type="presOf" srcId="{FD1E217F-15EB-4EFC-921B-93A5F735F2A4}" destId="{5322BB17-816C-413A-8097-2A8CC45F9B8C}" srcOrd="0" destOrd="0" presId="urn:microsoft.com/office/officeart/2005/8/layout/chart3"/>
    <dgm:cxn modelId="{FE13E98E-877E-4194-8BD5-F3A8CFC84EFB}" type="presOf" srcId="{9FDAF12C-83AB-40A4-A9E7-9220C65D7307}" destId="{AFA4C4D5-D7C8-405C-A642-85E1698647AA}" srcOrd="1" destOrd="0" presId="urn:microsoft.com/office/officeart/2005/8/layout/chart3"/>
    <dgm:cxn modelId="{D729B0C0-31D8-4D44-BEEE-7DE55EE490AD}" srcId="{2535849B-29BE-47AF-978D-4EA3DF62A93F}" destId="{FD1E217F-15EB-4EFC-921B-93A5F735F2A4}" srcOrd="0" destOrd="0" parTransId="{F6E04C09-6B93-4FCE-8906-F9E354B550A0}" sibTransId="{D808833D-47FC-462C-9EE7-DB588D2D2E8A}"/>
    <dgm:cxn modelId="{DE597FE2-C00C-4ACC-BF53-68963B51ADF6}" type="presOf" srcId="{247F7C33-D36C-46D3-B3AD-2B3EF7294CBA}" destId="{B6A396F8-A81C-445B-81B7-8C44C1DF3975}" srcOrd="1" destOrd="0" presId="urn:microsoft.com/office/officeart/2005/8/layout/chart3"/>
    <dgm:cxn modelId="{6987B7EB-AA69-499D-91E0-FFF5E2A551A7}" srcId="{2535849B-29BE-47AF-978D-4EA3DF62A93F}" destId="{9FDAF12C-83AB-40A4-A9E7-9220C65D7307}" srcOrd="2" destOrd="0" parTransId="{9264FF72-11F2-45A5-BF3E-200E10D32717}" sibTransId="{813429F3-D12A-4619-A698-9DB1B85BFD87}"/>
    <dgm:cxn modelId="{7DB596ED-AA18-47D2-AAB9-E844F856A9F7}" type="presOf" srcId="{247F7C33-D36C-46D3-B3AD-2B3EF7294CBA}" destId="{020D7559-DDA0-4343-9768-1B91687FFA30}" srcOrd="0" destOrd="0" presId="urn:microsoft.com/office/officeart/2005/8/layout/chart3"/>
    <dgm:cxn modelId="{7B7D3CEE-1407-4C51-AB00-86533144C06B}" srcId="{2535849B-29BE-47AF-978D-4EA3DF62A93F}" destId="{247F7C33-D36C-46D3-B3AD-2B3EF7294CBA}" srcOrd="1" destOrd="0" parTransId="{EA73BBB1-ECA1-4DFB-90EF-8CC9C7C29F75}" sibTransId="{EAF7BCDC-B70F-4DFA-8871-B323C77D2671}"/>
    <dgm:cxn modelId="{A3270126-0A74-40E1-A597-78212EB89C77}" type="presParOf" srcId="{FC3D7023-036C-4797-ADB1-4DB22FA60A01}" destId="{5322BB17-816C-413A-8097-2A8CC45F9B8C}" srcOrd="0" destOrd="0" presId="urn:microsoft.com/office/officeart/2005/8/layout/chart3"/>
    <dgm:cxn modelId="{5950BE93-4D2A-4DCD-AF65-B7256FECED3B}" type="presParOf" srcId="{FC3D7023-036C-4797-ADB1-4DB22FA60A01}" destId="{ACD9CF11-64DE-4A08-B556-39350F988DB6}" srcOrd="1" destOrd="0" presId="urn:microsoft.com/office/officeart/2005/8/layout/chart3"/>
    <dgm:cxn modelId="{4D657AAC-A04E-48D6-B8D6-BF9E2BC3B48D}" type="presParOf" srcId="{FC3D7023-036C-4797-ADB1-4DB22FA60A01}" destId="{020D7559-DDA0-4343-9768-1B91687FFA30}" srcOrd="2" destOrd="0" presId="urn:microsoft.com/office/officeart/2005/8/layout/chart3"/>
    <dgm:cxn modelId="{D4FE350F-2ACB-42BC-8303-2FD4EE0A7C86}" type="presParOf" srcId="{FC3D7023-036C-4797-ADB1-4DB22FA60A01}" destId="{B6A396F8-A81C-445B-81B7-8C44C1DF3975}" srcOrd="3" destOrd="0" presId="urn:microsoft.com/office/officeart/2005/8/layout/chart3"/>
    <dgm:cxn modelId="{4E9CB7E9-88D0-437B-A994-062177E5AE86}" type="presParOf" srcId="{FC3D7023-036C-4797-ADB1-4DB22FA60A01}" destId="{6C0070B4-825B-4597-AC02-B27511C9A657}" srcOrd="4" destOrd="0" presId="urn:microsoft.com/office/officeart/2005/8/layout/chart3"/>
    <dgm:cxn modelId="{BBD1732D-BE28-4129-81C4-66F8B8C1BEF0}" type="presParOf" srcId="{FC3D7023-036C-4797-ADB1-4DB22FA60A01}" destId="{AFA4C4D5-D7C8-405C-A642-85E1698647AA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35849B-29BE-47AF-978D-4EA3DF62A93F}" type="doc">
      <dgm:prSet loTypeId="urn:microsoft.com/office/officeart/2005/8/layout/chart3" loCatId="cycle" qsTypeId="urn:microsoft.com/office/officeart/2005/8/quickstyle/simple1" qsCatId="simple" csTypeId="urn:microsoft.com/office/officeart/2005/8/colors/accent1_3" csCatId="accent1" phldr="1"/>
      <dgm:spPr/>
    </dgm:pt>
    <dgm:pt modelId="{FD1E217F-15EB-4EFC-921B-93A5F735F2A4}">
      <dgm:prSet phldrT="[Tekst]"/>
      <dgm:spPr/>
      <dgm:t>
        <a:bodyPr/>
        <a:lstStyle/>
        <a:p>
          <a:r>
            <a:rPr lang="nb-NO" dirty="0"/>
            <a:t>Forsøks-læreplaner i fag</a:t>
          </a:r>
        </a:p>
      </dgm:t>
    </dgm:pt>
    <dgm:pt modelId="{F6E04C09-6B93-4FCE-8906-F9E354B550A0}" type="parTrans" cxnId="{D729B0C0-31D8-4D44-BEEE-7DE55EE490AD}">
      <dgm:prSet/>
      <dgm:spPr/>
      <dgm:t>
        <a:bodyPr/>
        <a:lstStyle/>
        <a:p>
          <a:endParaRPr lang="nb-NO"/>
        </a:p>
      </dgm:t>
    </dgm:pt>
    <dgm:pt modelId="{D808833D-47FC-462C-9EE7-DB588D2D2E8A}" type="sibTrans" cxnId="{D729B0C0-31D8-4D44-BEEE-7DE55EE490AD}">
      <dgm:prSet/>
      <dgm:spPr/>
      <dgm:t>
        <a:bodyPr/>
        <a:lstStyle/>
        <a:p>
          <a:endParaRPr lang="nb-NO"/>
        </a:p>
      </dgm:t>
    </dgm:pt>
    <dgm:pt modelId="{247F7C33-D36C-46D3-B3AD-2B3EF7294CBA}">
      <dgm:prSet phldrT="[Tekst]"/>
      <dgm:spPr/>
      <dgm:t>
        <a:bodyPr/>
        <a:lstStyle/>
        <a:p>
          <a:r>
            <a:rPr lang="nb-NO" dirty="0"/>
            <a:t>Lokale læreplaner</a:t>
          </a:r>
        </a:p>
      </dgm:t>
    </dgm:pt>
    <dgm:pt modelId="{EA73BBB1-ECA1-4DFB-90EF-8CC9C7C29F75}" type="parTrans" cxnId="{7B7D3CEE-1407-4C51-AB00-86533144C06B}">
      <dgm:prSet/>
      <dgm:spPr/>
      <dgm:t>
        <a:bodyPr/>
        <a:lstStyle/>
        <a:p>
          <a:endParaRPr lang="nb-NO"/>
        </a:p>
      </dgm:t>
    </dgm:pt>
    <dgm:pt modelId="{EAF7BCDC-B70F-4DFA-8871-B323C77D2671}" type="sibTrans" cxnId="{7B7D3CEE-1407-4C51-AB00-86533144C06B}">
      <dgm:prSet/>
      <dgm:spPr/>
      <dgm:t>
        <a:bodyPr/>
        <a:lstStyle/>
        <a:p>
          <a:endParaRPr lang="nb-NO"/>
        </a:p>
      </dgm:t>
    </dgm:pt>
    <dgm:pt modelId="{9FDAF12C-83AB-40A4-A9E7-9220C65D7307}">
      <dgm:prSet phldrT="[Tekst]" custT="1"/>
      <dgm:spPr/>
      <dgm:t>
        <a:bodyPr/>
        <a:lstStyle/>
        <a:p>
          <a:r>
            <a:rPr lang="nb-NO" sz="2200" dirty="0"/>
            <a:t>Formåls-paragrafen</a:t>
          </a:r>
        </a:p>
      </dgm:t>
    </dgm:pt>
    <dgm:pt modelId="{9264FF72-11F2-45A5-BF3E-200E10D32717}" type="parTrans" cxnId="{6987B7EB-AA69-499D-91E0-FFF5E2A551A7}">
      <dgm:prSet/>
      <dgm:spPr/>
      <dgm:t>
        <a:bodyPr/>
        <a:lstStyle/>
        <a:p>
          <a:endParaRPr lang="nb-NO"/>
        </a:p>
      </dgm:t>
    </dgm:pt>
    <dgm:pt modelId="{813429F3-D12A-4619-A698-9DB1B85BFD87}" type="sibTrans" cxnId="{6987B7EB-AA69-499D-91E0-FFF5E2A551A7}">
      <dgm:prSet/>
      <dgm:spPr/>
      <dgm:t>
        <a:bodyPr/>
        <a:lstStyle/>
        <a:p>
          <a:endParaRPr lang="nb-NO"/>
        </a:p>
      </dgm:t>
    </dgm:pt>
    <dgm:pt modelId="{FC3D7023-036C-4797-ADB1-4DB22FA60A01}" type="pres">
      <dgm:prSet presAssocID="{2535849B-29BE-47AF-978D-4EA3DF62A93F}" presName="compositeShape" presStyleCnt="0">
        <dgm:presLayoutVars>
          <dgm:chMax val="7"/>
          <dgm:dir/>
          <dgm:resizeHandles val="exact"/>
        </dgm:presLayoutVars>
      </dgm:prSet>
      <dgm:spPr/>
    </dgm:pt>
    <dgm:pt modelId="{5322BB17-816C-413A-8097-2A8CC45F9B8C}" type="pres">
      <dgm:prSet presAssocID="{2535849B-29BE-47AF-978D-4EA3DF62A93F}" presName="wedge1" presStyleLbl="node1" presStyleIdx="0" presStyleCnt="3" custLinFactNeighborX="-5174" custLinFactNeighborY="3057"/>
      <dgm:spPr/>
    </dgm:pt>
    <dgm:pt modelId="{ACD9CF11-64DE-4A08-B556-39350F988DB6}" type="pres">
      <dgm:prSet presAssocID="{2535849B-29BE-47AF-978D-4EA3DF62A93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20D7559-DDA0-4343-9768-1B91687FFA30}" type="pres">
      <dgm:prSet presAssocID="{2535849B-29BE-47AF-978D-4EA3DF62A93F}" presName="wedge2" presStyleLbl="node1" presStyleIdx="1" presStyleCnt="3" custLinFactNeighborX="706" custLinFactNeighborY="8036"/>
      <dgm:spPr/>
    </dgm:pt>
    <dgm:pt modelId="{B6A396F8-A81C-445B-81B7-8C44C1DF3975}" type="pres">
      <dgm:prSet presAssocID="{2535849B-29BE-47AF-978D-4EA3DF62A93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C0070B4-825B-4597-AC02-B27511C9A657}" type="pres">
      <dgm:prSet presAssocID="{2535849B-29BE-47AF-978D-4EA3DF62A93F}" presName="wedge3" presStyleLbl="node1" presStyleIdx="2" presStyleCnt="3"/>
      <dgm:spPr/>
    </dgm:pt>
    <dgm:pt modelId="{AFA4C4D5-D7C8-405C-A642-85E1698647AA}" type="pres">
      <dgm:prSet presAssocID="{2535849B-29BE-47AF-978D-4EA3DF62A93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1256230-F7DF-4103-BBA1-3F6529DF18B8}" type="presOf" srcId="{FD1E217F-15EB-4EFC-921B-93A5F735F2A4}" destId="{ACD9CF11-64DE-4A08-B556-39350F988DB6}" srcOrd="1" destOrd="0" presId="urn:microsoft.com/office/officeart/2005/8/layout/chart3"/>
    <dgm:cxn modelId="{91866145-580E-48DD-9EC2-79BC4034C036}" type="presOf" srcId="{9FDAF12C-83AB-40A4-A9E7-9220C65D7307}" destId="{6C0070B4-825B-4597-AC02-B27511C9A657}" srcOrd="0" destOrd="0" presId="urn:microsoft.com/office/officeart/2005/8/layout/chart3"/>
    <dgm:cxn modelId="{3587F36E-A51C-4707-A33F-FD0C357CFE45}" type="presOf" srcId="{2535849B-29BE-47AF-978D-4EA3DF62A93F}" destId="{FC3D7023-036C-4797-ADB1-4DB22FA60A01}" srcOrd="0" destOrd="0" presId="urn:microsoft.com/office/officeart/2005/8/layout/chart3"/>
    <dgm:cxn modelId="{CB8D4E7C-80D1-489D-BA1E-0CF44C7B1455}" type="presOf" srcId="{FD1E217F-15EB-4EFC-921B-93A5F735F2A4}" destId="{5322BB17-816C-413A-8097-2A8CC45F9B8C}" srcOrd="0" destOrd="0" presId="urn:microsoft.com/office/officeart/2005/8/layout/chart3"/>
    <dgm:cxn modelId="{FE13E98E-877E-4194-8BD5-F3A8CFC84EFB}" type="presOf" srcId="{9FDAF12C-83AB-40A4-A9E7-9220C65D7307}" destId="{AFA4C4D5-D7C8-405C-A642-85E1698647AA}" srcOrd="1" destOrd="0" presId="urn:microsoft.com/office/officeart/2005/8/layout/chart3"/>
    <dgm:cxn modelId="{D729B0C0-31D8-4D44-BEEE-7DE55EE490AD}" srcId="{2535849B-29BE-47AF-978D-4EA3DF62A93F}" destId="{FD1E217F-15EB-4EFC-921B-93A5F735F2A4}" srcOrd="0" destOrd="0" parTransId="{F6E04C09-6B93-4FCE-8906-F9E354B550A0}" sibTransId="{D808833D-47FC-462C-9EE7-DB588D2D2E8A}"/>
    <dgm:cxn modelId="{DE597FE2-C00C-4ACC-BF53-68963B51ADF6}" type="presOf" srcId="{247F7C33-D36C-46D3-B3AD-2B3EF7294CBA}" destId="{B6A396F8-A81C-445B-81B7-8C44C1DF3975}" srcOrd="1" destOrd="0" presId="urn:microsoft.com/office/officeart/2005/8/layout/chart3"/>
    <dgm:cxn modelId="{6987B7EB-AA69-499D-91E0-FFF5E2A551A7}" srcId="{2535849B-29BE-47AF-978D-4EA3DF62A93F}" destId="{9FDAF12C-83AB-40A4-A9E7-9220C65D7307}" srcOrd="2" destOrd="0" parTransId="{9264FF72-11F2-45A5-BF3E-200E10D32717}" sibTransId="{813429F3-D12A-4619-A698-9DB1B85BFD87}"/>
    <dgm:cxn modelId="{7DB596ED-AA18-47D2-AAB9-E844F856A9F7}" type="presOf" srcId="{247F7C33-D36C-46D3-B3AD-2B3EF7294CBA}" destId="{020D7559-DDA0-4343-9768-1B91687FFA30}" srcOrd="0" destOrd="0" presId="urn:microsoft.com/office/officeart/2005/8/layout/chart3"/>
    <dgm:cxn modelId="{7B7D3CEE-1407-4C51-AB00-86533144C06B}" srcId="{2535849B-29BE-47AF-978D-4EA3DF62A93F}" destId="{247F7C33-D36C-46D3-B3AD-2B3EF7294CBA}" srcOrd="1" destOrd="0" parTransId="{EA73BBB1-ECA1-4DFB-90EF-8CC9C7C29F75}" sibTransId="{EAF7BCDC-B70F-4DFA-8871-B323C77D2671}"/>
    <dgm:cxn modelId="{A3270126-0A74-40E1-A597-78212EB89C77}" type="presParOf" srcId="{FC3D7023-036C-4797-ADB1-4DB22FA60A01}" destId="{5322BB17-816C-413A-8097-2A8CC45F9B8C}" srcOrd="0" destOrd="0" presId="urn:microsoft.com/office/officeart/2005/8/layout/chart3"/>
    <dgm:cxn modelId="{5950BE93-4D2A-4DCD-AF65-B7256FECED3B}" type="presParOf" srcId="{FC3D7023-036C-4797-ADB1-4DB22FA60A01}" destId="{ACD9CF11-64DE-4A08-B556-39350F988DB6}" srcOrd="1" destOrd="0" presId="urn:microsoft.com/office/officeart/2005/8/layout/chart3"/>
    <dgm:cxn modelId="{4D657AAC-A04E-48D6-B8D6-BF9E2BC3B48D}" type="presParOf" srcId="{FC3D7023-036C-4797-ADB1-4DB22FA60A01}" destId="{020D7559-DDA0-4343-9768-1B91687FFA30}" srcOrd="2" destOrd="0" presId="urn:microsoft.com/office/officeart/2005/8/layout/chart3"/>
    <dgm:cxn modelId="{D4FE350F-2ACB-42BC-8303-2FD4EE0A7C86}" type="presParOf" srcId="{FC3D7023-036C-4797-ADB1-4DB22FA60A01}" destId="{B6A396F8-A81C-445B-81B7-8C44C1DF3975}" srcOrd="3" destOrd="0" presId="urn:microsoft.com/office/officeart/2005/8/layout/chart3"/>
    <dgm:cxn modelId="{4E9CB7E9-88D0-437B-A994-062177E5AE86}" type="presParOf" srcId="{FC3D7023-036C-4797-ADB1-4DB22FA60A01}" destId="{6C0070B4-825B-4597-AC02-B27511C9A657}" srcOrd="4" destOrd="0" presId="urn:microsoft.com/office/officeart/2005/8/layout/chart3"/>
    <dgm:cxn modelId="{BBD1732D-BE28-4129-81C4-66F8B8C1BEF0}" type="presParOf" srcId="{FC3D7023-036C-4797-ADB1-4DB22FA60A01}" destId="{AFA4C4D5-D7C8-405C-A642-85E1698647AA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2BB17-816C-413A-8097-2A8CC45F9B8C}">
      <dsp:nvSpPr>
        <dsp:cNvPr id="0" name=""/>
        <dsp:cNvSpPr/>
      </dsp:nvSpPr>
      <dsp:spPr>
        <a:xfrm>
          <a:off x="3177764" y="444651"/>
          <a:ext cx="4008501" cy="4008501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 dirty="0"/>
            <a:t>Forsøks-læreplaner i fag</a:t>
          </a:r>
        </a:p>
      </dsp:txBody>
      <dsp:txXfrm>
        <a:off x="5357147" y="1184315"/>
        <a:ext cx="1360027" cy="1336167"/>
      </dsp:txXfrm>
    </dsp:sp>
    <dsp:sp modelId="{020D7559-DDA0-4343-9768-1B91687FFA30}">
      <dsp:nvSpPr>
        <dsp:cNvPr id="0" name=""/>
        <dsp:cNvSpPr/>
      </dsp:nvSpPr>
      <dsp:spPr>
        <a:xfrm>
          <a:off x="3150235" y="441412"/>
          <a:ext cx="4008501" cy="4008501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shade val="80000"/>
            <a:hueOff val="374199"/>
            <a:satOff val="-40003"/>
            <a:lumOff val="203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 dirty="0"/>
            <a:t>Lokale læreplaner</a:t>
          </a:r>
        </a:p>
      </dsp:txBody>
      <dsp:txXfrm>
        <a:off x="4247800" y="2970585"/>
        <a:ext cx="1813369" cy="1240726"/>
      </dsp:txXfrm>
    </dsp:sp>
    <dsp:sp modelId="{6C0070B4-825B-4597-AC02-B27511C9A657}">
      <dsp:nvSpPr>
        <dsp:cNvPr id="0" name=""/>
        <dsp:cNvSpPr/>
      </dsp:nvSpPr>
      <dsp:spPr>
        <a:xfrm>
          <a:off x="2905155" y="375432"/>
          <a:ext cx="4008501" cy="4008501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shade val="80000"/>
            <a:hueOff val="748399"/>
            <a:satOff val="-80006"/>
            <a:lumOff val="407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/>
            <a:t>Formåls-paragrafen</a:t>
          </a:r>
        </a:p>
      </dsp:txBody>
      <dsp:txXfrm>
        <a:off x="3334637" y="1162816"/>
        <a:ext cx="1360027" cy="13361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2BB17-816C-413A-8097-2A8CC45F9B8C}">
      <dsp:nvSpPr>
        <dsp:cNvPr id="0" name=""/>
        <dsp:cNvSpPr/>
      </dsp:nvSpPr>
      <dsp:spPr>
        <a:xfrm>
          <a:off x="3356863" y="322111"/>
          <a:ext cx="4008501" cy="4008501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 dirty="0"/>
            <a:t>Forsøks-læreplaner i fag</a:t>
          </a:r>
        </a:p>
      </dsp:txBody>
      <dsp:txXfrm>
        <a:off x="5536247" y="1061775"/>
        <a:ext cx="1360027" cy="1336167"/>
      </dsp:txXfrm>
    </dsp:sp>
    <dsp:sp modelId="{020D7559-DDA0-4343-9768-1B91687FFA30}">
      <dsp:nvSpPr>
        <dsp:cNvPr id="0" name=""/>
        <dsp:cNvSpPr/>
      </dsp:nvSpPr>
      <dsp:spPr>
        <a:xfrm>
          <a:off x="3150235" y="441412"/>
          <a:ext cx="4008501" cy="4008501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shade val="80000"/>
            <a:hueOff val="374199"/>
            <a:satOff val="-40003"/>
            <a:lumOff val="203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 dirty="0"/>
            <a:t>Lokale læreplaner</a:t>
          </a:r>
        </a:p>
      </dsp:txBody>
      <dsp:txXfrm>
        <a:off x="4247800" y="2970585"/>
        <a:ext cx="1813369" cy="1240726"/>
      </dsp:txXfrm>
    </dsp:sp>
    <dsp:sp modelId="{6C0070B4-825B-4597-AC02-B27511C9A657}">
      <dsp:nvSpPr>
        <dsp:cNvPr id="0" name=""/>
        <dsp:cNvSpPr/>
      </dsp:nvSpPr>
      <dsp:spPr>
        <a:xfrm>
          <a:off x="3150235" y="441412"/>
          <a:ext cx="4008501" cy="4008501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shade val="80000"/>
            <a:hueOff val="748399"/>
            <a:satOff val="-80006"/>
            <a:lumOff val="407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/>
            <a:t>Formåls-paragrafen</a:t>
          </a:r>
        </a:p>
      </dsp:txBody>
      <dsp:txXfrm>
        <a:off x="3579717" y="1228796"/>
        <a:ext cx="1360027" cy="13361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2BB17-816C-413A-8097-2A8CC45F9B8C}">
      <dsp:nvSpPr>
        <dsp:cNvPr id="0" name=""/>
        <dsp:cNvSpPr/>
      </dsp:nvSpPr>
      <dsp:spPr>
        <a:xfrm>
          <a:off x="3149463" y="444651"/>
          <a:ext cx="4008501" cy="4008501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 dirty="0"/>
            <a:t>Forsøks-læreplaner i fag</a:t>
          </a:r>
        </a:p>
      </dsp:txBody>
      <dsp:txXfrm>
        <a:off x="5328847" y="1184315"/>
        <a:ext cx="1360027" cy="1336167"/>
      </dsp:txXfrm>
    </dsp:sp>
    <dsp:sp modelId="{020D7559-DDA0-4343-9768-1B91687FFA30}">
      <dsp:nvSpPr>
        <dsp:cNvPr id="0" name=""/>
        <dsp:cNvSpPr/>
      </dsp:nvSpPr>
      <dsp:spPr>
        <a:xfrm>
          <a:off x="3178535" y="763535"/>
          <a:ext cx="4008501" cy="4008501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shade val="80000"/>
            <a:hueOff val="374199"/>
            <a:satOff val="-40003"/>
            <a:lumOff val="203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 dirty="0"/>
            <a:t>Lokale læreplaner</a:t>
          </a:r>
        </a:p>
      </dsp:txBody>
      <dsp:txXfrm>
        <a:off x="4276100" y="3292708"/>
        <a:ext cx="1813369" cy="1240726"/>
      </dsp:txXfrm>
    </dsp:sp>
    <dsp:sp modelId="{6C0070B4-825B-4597-AC02-B27511C9A657}">
      <dsp:nvSpPr>
        <dsp:cNvPr id="0" name=""/>
        <dsp:cNvSpPr/>
      </dsp:nvSpPr>
      <dsp:spPr>
        <a:xfrm>
          <a:off x="3150235" y="441412"/>
          <a:ext cx="4008501" cy="4008501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shade val="80000"/>
            <a:hueOff val="748399"/>
            <a:satOff val="-80006"/>
            <a:lumOff val="407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/>
            <a:t>Formåls-paragrafen</a:t>
          </a:r>
        </a:p>
      </dsp:txBody>
      <dsp:txXfrm>
        <a:off x="3579717" y="1228796"/>
        <a:ext cx="1360027" cy="13361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3D14D-108D-DA49-ADF2-20FD4839C7E6}" type="datetimeFigureOut">
              <a:rPr lang="nb-NO" smtClean="0"/>
              <a:t>13.06.2019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F1B15-0B0A-FB4E-95E9-0B5F10908B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8025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7648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F1B15-0B0A-FB4E-95E9-0B5F10908BE3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6848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Å undervise effektivt og smart: </a:t>
            </a:r>
          </a:p>
          <a:p>
            <a:r>
              <a:rPr lang="nb-NO" b="1" dirty="0"/>
              <a:t>F.eks. </a:t>
            </a:r>
          </a:p>
          <a:p>
            <a:pPr marL="171450" indent="-171450">
              <a:buFontTx/>
              <a:buChar char="-"/>
            </a:pPr>
            <a:r>
              <a:rPr lang="nb-NO" b="1" dirty="0"/>
              <a:t>Koble kompetansemål sammen i forhold til tema og innhold</a:t>
            </a:r>
          </a:p>
          <a:p>
            <a:pPr marL="171450" indent="-171450">
              <a:buFontTx/>
              <a:buChar char="-"/>
            </a:pPr>
            <a:r>
              <a:rPr lang="nb-NO" b="1" dirty="0"/>
              <a:t>Undervise samtidig mot kompetansemål som støtter og beriker hverandre på tvers av fag</a:t>
            </a:r>
          </a:p>
          <a:p>
            <a:pPr marL="171450" indent="-171450">
              <a:buFontTx/>
              <a:buChar char="-"/>
            </a:pPr>
            <a:r>
              <a:rPr lang="nb-NO" b="1" dirty="0"/>
              <a:t>Utnytte spiralprinsippet for å bygge ut kompetanse gjennom en periode, eller på tvers av moduler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F1B15-0B0A-FB4E-95E9-0B5F10908BE3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5812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78559"/>
            <a:ext cx="12217401" cy="570180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0" y="4534292"/>
            <a:ext cx="9144000" cy="890379"/>
          </a:xfrm>
        </p:spPr>
        <p:txBody>
          <a:bodyPr lIns="360000" anchor="ctr">
            <a:norm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0" y="5424670"/>
            <a:ext cx="9144000" cy="467081"/>
          </a:xfrm>
        </p:spPr>
        <p:txBody>
          <a:bodyPr lIns="360000" rIns="90000"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85" y="259810"/>
            <a:ext cx="2822471" cy="62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97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D7D-C14D-9741-A65B-3D9ABEEA27EE}" type="datetimeFigureOut">
              <a:rPr lang="nb-NO" smtClean="0"/>
              <a:t>13.06.2019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5B03-EF36-E640-AC01-217201FB9E2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514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D7D-C14D-9741-A65B-3D9ABEEA27EE}" type="datetimeFigureOut">
              <a:rPr lang="nb-NO" smtClean="0"/>
              <a:t>13.06.2019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5B03-EF36-E640-AC01-217201FB9E2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404594"/>
            <a:ext cx="5181600" cy="477236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404594"/>
            <a:ext cx="5181600" cy="477236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92564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78559"/>
            <a:ext cx="12217401" cy="570180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0" y="4534292"/>
            <a:ext cx="9144000" cy="890379"/>
          </a:xfrm>
        </p:spPr>
        <p:txBody>
          <a:bodyPr lIns="360000" anchor="ctr">
            <a:norm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0" y="5424670"/>
            <a:ext cx="9144000" cy="467081"/>
          </a:xfrm>
        </p:spPr>
        <p:txBody>
          <a:bodyPr lIns="360000" rIns="90000"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85" y="259810"/>
            <a:ext cx="2822471" cy="62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72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23.03.2017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5B03-EF36-E640-AC01-217201FB9E2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7188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23.03.2017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5B03-EF36-E640-AC01-217201FB9E2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404594"/>
            <a:ext cx="5181600" cy="477236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404594"/>
            <a:ext cx="5181600" cy="4772369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62714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1"/>
          </p:nvPr>
        </p:nvSpPr>
        <p:spPr>
          <a:xfrm>
            <a:off x="2830487" y="6356350"/>
            <a:ext cx="1121789" cy="365125"/>
          </a:xfrm>
        </p:spPr>
        <p:txBody>
          <a:bodyPr/>
          <a:lstStyle/>
          <a:p>
            <a:r>
              <a:rPr lang="nb-NO"/>
              <a:t>23.03.2017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20312" y="6356350"/>
            <a:ext cx="833487" cy="365125"/>
          </a:xfrm>
        </p:spPr>
        <p:txBody>
          <a:bodyPr/>
          <a:lstStyle/>
          <a:p>
            <a:fld id="{B79A5B03-EF36-E640-AC01-217201FB9E2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2877499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404594"/>
            <a:ext cx="10515600" cy="4772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830487" y="6356350"/>
            <a:ext cx="1121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D24617"/>
                </a:solidFill>
              </a:defRPr>
            </a:lvl1pPr>
          </a:lstStyle>
          <a:p>
            <a:fld id="{6DED6D7D-C14D-9741-A65B-3D9ABEEA27EE}" type="datetimeFigureOut">
              <a:rPr lang="nb-NO" smtClean="0"/>
              <a:pPr/>
              <a:t>13.06.2019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364182" y="6356350"/>
            <a:ext cx="58450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D24617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520312" y="6356350"/>
            <a:ext cx="833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D24617"/>
                </a:solidFill>
              </a:defRPr>
            </a:lvl1pPr>
          </a:lstStyle>
          <a:p>
            <a:fld id="{B79A5B03-EF36-E640-AC01-217201FB9E2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5" y="6348867"/>
            <a:ext cx="1720785" cy="38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7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D24617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404594"/>
            <a:ext cx="10515600" cy="4772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830487" y="6356350"/>
            <a:ext cx="1121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D24617"/>
                </a:solidFill>
              </a:defRPr>
            </a:lvl1pPr>
          </a:lstStyle>
          <a:p>
            <a:r>
              <a:rPr lang="nb-NO"/>
              <a:t>23.03.2017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364182" y="6356350"/>
            <a:ext cx="58450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D24617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520312" y="6356350"/>
            <a:ext cx="833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D24617"/>
                </a:solidFill>
              </a:defRPr>
            </a:lvl1pPr>
          </a:lstStyle>
          <a:p>
            <a:fld id="{B79A5B03-EF36-E640-AC01-217201FB9E2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5" y="6348867"/>
            <a:ext cx="1720785" cy="38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2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D24617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dir.no/laring-og-trivsel/lareplanverket/stottemateriell-til-overordnet-del/film-kompetansebegrepe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ompetansenorge.no/Karriereveiledning/karriereveiledning-for-integrering/ressurser-for-veiledning/#ob=20463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-1" y="4534292"/>
            <a:ext cx="10492033" cy="890379"/>
          </a:xfrm>
        </p:spPr>
        <p:txBody>
          <a:bodyPr>
            <a:normAutofit/>
          </a:bodyPr>
          <a:lstStyle/>
          <a:p>
            <a:r>
              <a:rPr lang="nb-NO" dirty="0"/>
              <a:t>Bli kjent med forsøkslæreplanene for </a:t>
            </a:r>
            <a:r>
              <a:rPr lang="nb-NO" dirty="0" err="1"/>
              <a:t>FVO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0" y="5424670"/>
            <a:ext cx="9144000" cy="780187"/>
          </a:xfrm>
        </p:spPr>
        <p:txBody>
          <a:bodyPr>
            <a:noAutofit/>
          </a:bodyPr>
          <a:lstStyle/>
          <a:p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1713737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0238" y="573206"/>
            <a:ext cx="10515600" cy="680559"/>
          </a:xfrm>
        </p:spPr>
        <p:txBody>
          <a:bodyPr>
            <a:normAutofit fontScale="90000"/>
          </a:bodyPr>
          <a:lstStyle/>
          <a:p>
            <a:r>
              <a:rPr lang="nb-NO" sz="4900" dirty="0"/>
              <a:t>Progresjon gjennom modulstrukturen</a:t>
            </a:r>
            <a:br>
              <a:rPr lang="nb-NO" dirty="0"/>
            </a:br>
            <a:endParaRPr lang="nb-NO" dirty="0"/>
          </a:p>
        </p:txBody>
      </p:sp>
      <p:graphicFrame>
        <p:nvGraphicFramePr>
          <p:cNvPr id="7" name="Tabell 6"/>
          <p:cNvGraphicFramePr>
            <a:graphicFrameLocks noGrp="1"/>
          </p:cNvGraphicFramePr>
          <p:nvPr/>
        </p:nvGraphicFramePr>
        <p:xfrm>
          <a:off x="1407122" y="1824892"/>
          <a:ext cx="7790144" cy="3460683"/>
        </p:xfrm>
        <a:graphic>
          <a:graphicData uri="http://schemas.openxmlformats.org/drawingml/2006/table">
            <a:tbl>
              <a:tblPr firstRow="1" firstCol="1" bandRow="1"/>
              <a:tblGrid>
                <a:gridCol w="1501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2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6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77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3778">
                  <a:extLst>
                    <a:ext uri="{9D8B030D-6E8A-4147-A177-3AD203B41FA5}">
                      <a16:colId xmlns:a16="http://schemas.microsoft.com/office/drawing/2014/main" val="3795715058"/>
                    </a:ext>
                  </a:extLst>
                </a:gridCol>
              </a:tblGrid>
              <a:tr h="716622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nb-NO" sz="13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nb-NO" sz="13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Norsk for språklige minoriteter</a:t>
                      </a: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nb-NO" sz="13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9" marR="61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nb-NO" sz="13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nb-NO" sz="13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Matematikk</a:t>
                      </a:r>
                    </a:p>
                  </a:txBody>
                  <a:tcPr marL="61709" marR="61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nb-NO" sz="13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nb-NO" sz="13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Naturfag</a:t>
                      </a:r>
                    </a:p>
                  </a:txBody>
                  <a:tcPr marL="61709" marR="61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nb-NO" sz="13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nb-NO" sz="13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Samfunnsfag</a:t>
                      </a:r>
                    </a:p>
                  </a:txBody>
                  <a:tcPr marL="61709" marR="61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nb-NO" sz="13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nb-NO" sz="13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Engelsk</a:t>
                      </a:r>
                    </a:p>
                  </a:txBody>
                  <a:tcPr marL="61709" marR="61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nb-NO" sz="13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nb-NO" sz="13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Norsk </a:t>
                      </a:r>
                    </a:p>
                  </a:txBody>
                  <a:tcPr marL="61709" marR="61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697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Modul 4</a:t>
                      </a:r>
                    </a:p>
                  </a:txBody>
                  <a:tcPr marL="61709" marR="61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Modul 4</a:t>
                      </a:r>
                    </a:p>
                  </a:txBody>
                  <a:tcPr marL="61709" marR="61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Modul 4</a:t>
                      </a:r>
                    </a:p>
                  </a:txBody>
                  <a:tcPr marL="61709" marR="61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Modul 4</a:t>
                      </a:r>
                    </a:p>
                  </a:txBody>
                  <a:tcPr marL="61709" marR="61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Modul 4</a:t>
                      </a:r>
                    </a:p>
                  </a:txBody>
                  <a:tcPr marL="61709" marR="61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Modul 4</a:t>
                      </a:r>
                    </a:p>
                  </a:txBody>
                  <a:tcPr marL="61709" marR="61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192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Modul 3</a:t>
                      </a:r>
                    </a:p>
                  </a:txBody>
                  <a:tcPr marL="61709" marR="61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Modul 3</a:t>
                      </a:r>
                    </a:p>
                  </a:txBody>
                  <a:tcPr marL="61709" marR="61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Modul 3</a:t>
                      </a:r>
                    </a:p>
                  </a:txBody>
                  <a:tcPr marL="61709" marR="61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Modul 3</a:t>
                      </a:r>
                    </a:p>
                  </a:txBody>
                  <a:tcPr marL="61709" marR="61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Modul 3</a:t>
                      </a:r>
                    </a:p>
                  </a:txBody>
                  <a:tcPr marL="61709" marR="61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Modul 3</a:t>
                      </a:r>
                    </a:p>
                  </a:txBody>
                  <a:tcPr marL="61709" marR="61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697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Modul 2</a:t>
                      </a:r>
                    </a:p>
                  </a:txBody>
                  <a:tcPr marL="61709" marR="61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Modul 2</a:t>
                      </a:r>
                    </a:p>
                  </a:txBody>
                  <a:tcPr marL="61709" marR="61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Modul 2</a:t>
                      </a:r>
                    </a:p>
                  </a:txBody>
                  <a:tcPr marL="61709" marR="61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Modul 2</a:t>
                      </a:r>
                    </a:p>
                  </a:txBody>
                  <a:tcPr marL="61709" marR="61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Modul 2</a:t>
                      </a:r>
                    </a:p>
                  </a:txBody>
                  <a:tcPr marL="61709" marR="61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Modul 2</a:t>
                      </a:r>
                    </a:p>
                  </a:txBody>
                  <a:tcPr marL="61709" marR="61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697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Modul 1</a:t>
                      </a:r>
                    </a:p>
                  </a:txBody>
                  <a:tcPr marL="61709" marR="61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Modul 1</a:t>
                      </a:r>
                    </a:p>
                  </a:txBody>
                  <a:tcPr marL="61709" marR="61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Modul 1</a:t>
                      </a:r>
                    </a:p>
                  </a:txBody>
                  <a:tcPr marL="61709" marR="61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Modul 1</a:t>
                      </a:r>
                    </a:p>
                  </a:txBody>
                  <a:tcPr marL="61709" marR="61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Modul 1</a:t>
                      </a:r>
                    </a:p>
                  </a:txBody>
                  <a:tcPr marL="61709" marR="61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Modul 1</a:t>
                      </a:r>
                    </a:p>
                  </a:txBody>
                  <a:tcPr marL="61709" marR="61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192">
                <a:tc gridSpan="4"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nb-NO" sz="13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nb-NO" sz="13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Grunnmodul (alfabetisering)</a:t>
                      </a: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709" marR="61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709" marR="6170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A5B03-EF36-E640-AC01-217201FB9E2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D2461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D2461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nakkeboble: oval 2">
            <a:extLst>
              <a:ext uri="{FF2B5EF4-FFF2-40B4-BE49-F238E27FC236}">
                <a16:creationId xmlns:a16="http://schemas.microsoft.com/office/drawing/2014/main" id="{478FA679-3598-420B-9009-D25A7A2CB4C0}"/>
              </a:ext>
            </a:extLst>
          </p:cNvPr>
          <p:cNvSpPr/>
          <p:nvPr/>
        </p:nvSpPr>
        <p:spPr>
          <a:xfrm>
            <a:off x="8318076" y="764010"/>
            <a:ext cx="3897297" cy="2121763"/>
          </a:xfrm>
          <a:prstGeom prst="wedgeEllipseCallout">
            <a:avLst>
              <a:gd name="adj1" fmla="val -33570"/>
              <a:gd name="adj2" fmla="val 921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Læreplanene har en innebygget progresjon i fagenes hovedområder, norskspråklige ferdigheter og grunnleggende ferdigheter.</a:t>
            </a:r>
          </a:p>
        </p:txBody>
      </p:sp>
    </p:spTree>
    <p:extLst>
      <p:ext uri="{BB962C8B-B14F-4D97-AF65-F5344CB8AC3E}">
        <p14:creationId xmlns:p14="http://schemas.microsoft.com/office/powerpoint/2010/main" val="1606218498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Felles for alle fagplanene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758299" y="1253766"/>
            <a:ext cx="10515600" cy="4772369"/>
          </a:xfrm>
        </p:spPr>
        <p:txBody>
          <a:bodyPr>
            <a:normAutofit fontScale="85000" lnSpcReduction="20000"/>
          </a:bodyPr>
          <a:lstStyle/>
          <a:p>
            <a:endParaRPr lang="nb-NO" dirty="0"/>
          </a:p>
          <a:p>
            <a:r>
              <a:rPr lang="nb-NO" dirty="0"/>
              <a:t>Det er utviklet læringsutbyttebeskrivelser (</a:t>
            </a:r>
            <a:r>
              <a:rPr lang="nb-NO" dirty="0" err="1"/>
              <a:t>LUB</a:t>
            </a:r>
            <a:r>
              <a:rPr lang="nb-NO" dirty="0"/>
              <a:t>) for hver modul.</a:t>
            </a:r>
            <a:br>
              <a:rPr lang="nb-NO" dirty="0"/>
            </a:br>
            <a:r>
              <a:rPr lang="nb-NO" dirty="0" err="1"/>
              <a:t>LUB</a:t>
            </a:r>
            <a:r>
              <a:rPr lang="nb-NO" dirty="0"/>
              <a:t>-en kommuniserer på en kortfattet, overordnet måte til eksterne samarbeidspartnere hva deltakerne skal kunne etter hver modul.</a:t>
            </a:r>
            <a:br>
              <a:rPr lang="nb-NO" dirty="0"/>
            </a:br>
            <a:endParaRPr lang="nb-NO" dirty="0"/>
          </a:p>
          <a:p>
            <a:r>
              <a:rPr lang="nb-NO" dirty="0"/>
              <a:t>Første modul er mindre omfattende enn de andre modulene, slik at deltakerne som starter på denne modulen, skal oppleve størst mulig grad av mestring og progresjon.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Grunnleggende ferdigheter inngår i alle fag og moduler.</a:t>
            </a:r>
            <a:br>
              <a:rPr lang="nb-NO" dirty="0"/>
            </a:br>
            <a:endParaRPr lang="nb-NO" dirty="0"/>
          </a:p>
          <a:p>
            <a:r>
              <a:rPr lang="nb-NO" dirty="0"/>
              <a:t>Voksenperspektivet er gjennomgående. Innholdet skal være relevant, autentisk og tilpasset voksne, i praksis voksne </a:t>
            </a:r>
            <a:r>
              <a:rPr lang="nb-NO" dirty="0" err="1"/>
              <a:t>andrespråksbrukere</a:t>
            </a:r>
            <a:r>
              <a:rPr lang="nb-NO" dirty="0"/>
              <a:t>.</a:t>
            </a:r>
            <a:br>
              <a:rPr lang="nb-NO" dirty="0"/>
            </a:b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A5B03-EF36-E640-AC01-217201FB9E2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D2461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D2461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943536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1CFD0F-ABEB-4C03-9588-CB76BC557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 struktur i fagenes læreplaner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E656AB3-3F31-4AA7-A226-0E851E103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dirty="0"/>
              <a:t>Formål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Grunnleggende ferdigheter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Hovedområder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Læringsutbytte og kompetansemål</a:t>
            </a:r>
          </a:p>
          <a:p>
            <a:pPr marL="514350" indent="-514350">
              <a:buFont typeface="+mj-lt"/>
              <a:buAutoNum type="arabicPeriod"/>
            </a:pPr>
            <a:r>
              <a:rPr lang="nb-NO"/>
              <a:t>Vurdering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4B27854-E850-488A-8E2A-F9136A6521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46" t="14926" r="34851" b="5324"/>
          <a:stretch/>
        </p:blipFill>
        <p:spPr>
          <a:xfrm>
            <a:off x="5792583" y="4033375"/>
            <a:ext cx="1648664" cy="2452456"/>
          </a:xfrm>
          <a:prstGeom prst="rect">
            <a:avLst/>
          </a:prstGeom>
        </p:spPr>
      </p:pic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D75B86E6-3046-4A25-83BF-9E9D9B4B13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31" t="15363" r="43712" b="4890"/>
          <a:stretch/>
        </p:blipFill>
        <p:spPr>
          <a:xfrm rot="1206211">
            <a:off x="4254992" y="4118475"/>
            <a:ext cx="1605532" cy="228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32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7835F7-472B-4F4B-9CFA-67EF1E8E9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Formål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74D4CD-F24F-4D2E-A759-AE54922DD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I formålet beskrives: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 fagets plass i samfunnet</a:t>
            </a:r>
          </a:p>
          <a:p>
            <a:r>
              <a:rPr lang="nb-NO" dirty="0"/>
              <a:t> fagets egenart</a:t>
            </a:r>
          </a:p>
          <a:p>
            <a:r>
              <a:rPr lang="nb-NO" dirty="0"/>
              <a:t> fagets metoder og tenkemåter</a:t>
            </a:r>
            <a:br>
              <a:rPr lang="nb-NO" dirty="0"/>
            </a:br>
            <a:endParaRPr lang="nb-NO" dirty="0"/>
          </a:p>
          <a:p>
            <a:pPr marL="0" indent="0">
              <a:buNone/>
            </a:pPr>
            <a:r>
              <a:rPr lang="nb-NO" dirty="0"/>
              <a:t>Formålsbeskrivelsen skal være retningsgivende for arbeid med kompetansemålene.</a:t>
            </a:r>
          </a:p>
        </p:txBody>
      </p:sp>
    </p:spTree>
    <p:extLst>
      <p:ext uri="{BB962C8B-B14F-4D97-AF65-F5344CB8AC3E}">
        <p14:creationId xmlns:p14="http://schemas.microsoft.com/office/powerpoint/2010/main" val="2842207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E3BB73-5596-4E4B-A1D9-1DD2E5218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Grunnleggende ferdigheter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EA94954-BBDA-489D-88C1-2B2BE26EE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dirty="0"/>
              <a:t>Grunnleggende ferdigheter er integrert i kompetansemålene, der de bidrar til utvikling av, og er en del av, fagkompetansen.</a:t>
            </a:r>
            <a:br>
              <a:rPr lang="nb-NO" dirty="0"/>
            </a:br>
            <a:endParaRPr lang="nb-NO" dirty="0"/>
          </a:p>
          <a:p>
            <a:r>
              <a:rPr lang="nb-NO" dirty="0"/>
              <a:t>Det er fem grunnleggende ferdigheter:</a:t>
            </a:r>
          </a:p>
          <a:p>
            <a:pPr lvl="1"/>
            <a:r>
              <a:rPr lang="nb-NO" dirty="0"/>
              <a:t>Å ha muntlige ferdigheter</a:t>
            </a:r>
          </a:p>
          <a:p>
            <a:pPr lvl="1"/>
            <a:r>
              <a:rPr lang="nb-NO" dirty="0"/>
              <a:t>Å kunne skrive</a:t>
            </a:r>
          </a:p>
          <a:p>
            <a:pPr lvl="1"/>
            <a:r>
              <a:rPr lang="nb-NO" dirty="0"/>
              <a:t>Å kunne lese</a:t>
            </a:r>
          </a:p>
          <a:p>
            <a:pPr lvl="1"/>
            <a:r>
              <a:rPr lang="nb-NO" dirty="0"/>
              <a:t>Å kunne regne</a:t>
            </a:r>
          </a:p>
          <a:p>
            <a:pPr lvl="1"/>
            <a:r>
              <a:rPr lang="nb-NO" dirty="0"/>
              <a:t>Å ha digitale ferdigheter</a:t>
            </a:r>
          </a:p>
          <a:p>
            <a:pPr lvl="1"/>
            <a:endParaRPr lang="nb-NO" dirty="0"/>
          </a:p>
          <a:p>
            <a:r>
              <a:rPr lang="nb-NO" dirty="0"/>
              <a:t>Undervisning i grunnleggende ferdigheter skal være på fagenes premisser</a:t>
            </a:r>
          </a:p>
          <a:p>
            <a:pPr lvl="1"/>
            <a:r>
              <a:rPr lang="nb-NO" dirty="0"/>
              <a:t>For eksempel det å lese i naturfag vs. det å lese i norsk</a:t>
            </a:r>
          </a:p>
          <a:p>
            <a:pPr marL="457200" lvl="1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72811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BD6885-8C74-4F9B-8C28-F3815BD7A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Hovedområder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B93A577-0AEC-473A-AA36-AB3F195F9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Hvert fag er strukturert i hovedområder.</a:t>
            </a:r>
          </a:p>
          <a:p>
            <a:r>
              <a:rPr lang="nb-NO" dirty="0"/>
              <a:t>For hvert hovedområde er det formulert kompetansemål. </a:t>
            </a:r>
          </a:p>
          <a:p>
            <a:r>
              <a:rPr lang="nb-NO" dirty="0"/>
              <a:t>Hovedområdene utfyller hverandre og må ses i sammenheng. </a:t>
            </a:r>
          </a:p>
        </p:txBody>
      </p:sp>
    </p:spTree>
    <p:extLst>
      <p:ext uri="{BB962C8B-B14F-4D97-AF65-F5344CB8AC3E}">
        <p14:creationId xmlns:p14="http://schemas.microsoft.com/office/powerpoint/2010/main" val="2706864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7DFE48-C921-4C7F-9E2A-4AD5ABB82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Læringsutbytte og kompetansemål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84AD47B-4745-41A8-A04E-0B668A8A8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/>
              <a:t>Det er utviklet læringsutbyttebeskrivelser (</a:t>
            </a:r>
            <a:r>
              <a:rPr lang="nb-NO" dirty="0" err="1"/>
              <a:t>LUB</a:t>
            </a:r>
            <a:r>
              <a:rPr lang="nb-NO" dirty="0"/>
              <a:t>) for hver modul.</a:t>
            </a:r>
            <a:br>
              <a:rPr lang="nb-NO" dirty="0"/>
            </a:br>
            <a:endParaRPr lang="nb-NO" dirty="0"/>
          </a:p>
          <a:p>
            <a:r>
              <a:rPr lang="nb-NO" dirty="0" err="1"/>
              <a:t>LUB</a:t>
            </a:r>
            <a:r>
              <a:rPr lang="nb-NO" dirty="0"/>
              <a:t> er en kort syntese av hvilken kompetanse deltakeren skal ha etter avsluttet modul.</a:t>
            </a:r>
            <a:br>
              <a:rPr lang="nb-NO" dirty="0"/>
            </a:br>
            <a:endParaRPr lang="nb-NO" dirty="0"/>
          </a:p>
          <a:p>
            <a:r>
              <a:rPr lang="nb-NO" dirty="0"/>
              <a:t>Kompetansemålene skal leses i lys av </a:t>
            </a:r>
            <a:r>
              <a:rPr lang="nb-NO" dirty="0" err="1"/>
              <a:t>LUB</a:t>
            </a:r>
            <a:r>
              <a:rPr lang="nb-NO" dirty="0"/>
              <a:t>.</a:t>
            </a:r>
            <a:br>
              <a:rPr lang="nb-NO" dirty="0"/>
            </a:br>
            <a:endParaRPr lang="nb-NO" dirty="0"/>
          </a:p>
          <a:p>
            <a:r>
              <a:rPr lang="nb-NO" dirty="0"/>
              <a:t>Kompetansemålene beskriver hva deltakeren skal mestre etter endt opplæring i den enkelte modul. </a:t>
            </a:r>
            <a:br>
              <a:rPr lang="nb-NO" dirty="0"/>
            </a:br>
            <a:endParaRPr lang="nb-NO" dirty="0"/>
          </a:p>
          <a:p>
            <a:r>
              <a:rPr lang="nb-NO" dirty="0"/>
              <a:t>De samlede kompetansemålene er grunnlaget for vurdering av deltakerens kompetanse i faget. </a:t>
            </a:r>
            <a:br>
              <a:rPr lang="nb-NO" dirty="0"/>
            </a:br>
            <a:endParaRPr lang="nb-NO" dirty="0"/>
          </a:p>
          <a:p>
            <a:r>
              <a:rPr lang="nb-NO" dirty="0"/>
              <a:t>Deltakerne vil i ulik grad nå de fastsatte kompetansemålene.</a:t>
            </a:r>
            <a:br>
              <a:rPr lang="nb-NO" dirty="0"/>
            </a:b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03074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E3D24D-9741-498F-9517-77B71877E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Vurdering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35645198-F6AC-45FB-86F2-2A6F4B0BE77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2375308"/>
              </p:ext>
            </p:extLst>
          </p:nvPr>
        </p:nvGraphicFramePr>
        <p:xfrm>
          <a:off x="1034303" y="1567206"/>
          <a:ext cx="10571714" cy="372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Dokument" r:id="rId3" imgW="7787636" imgH="2742825" progId="Word.Document.12">
                  <p:embed/>
                </p:oleObj>
              </mc:Choice>
              <mc:Fallback>
                <p:oleObj name="Dokument" r:id="rId3" imgW="7787636" imgH="2742825" progId="Word.Document.12">
                  <p:embed/>
                  <p:pic>
                    <p:nvPicPr>
                      <p:cNvPr id="8" name="Objek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4303" y="1567206"/>
                        <a:ext cx="10571714" cy="3723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9750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0120C2-D598-4125-847E-3D499B013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 dirty="0"/>
            </a:br>
            <a:r>
              <a:rPr lang="nb-NO" dirty="0"/>
              <a:t>Eksamen etter modul 4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24AA6D9-C3F7-47A6-83E2-A88C1865C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/>
              <a:t>Skriftlig eksamen</a:t>
            </a:r>
          </a:p>
          <a:p>
            <a:r>
              <a:rPr lang="nb-NO" dirty="0"/>
              <a:t>Deltakerne trekkes ut til ett av fagene norsk for språklige minoriteter/norsk, matematikk eller engelsk.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Skriftlig eksamen blir utarbeidet og sensurert sentralt. </a:t>
            </a:r>
            <a:br>
              <a:rPr lang="nb-NO" dirty="0"/>
            </a:br>
            <a:endParaRPr lang="nb-NO" dirty="0"/>
          </a:p>
          <a:p>
            <a:pPr marL="0" indent="0">
              <a:buNone/>
            </a:pPr>
            <a:r>
              <a:rPr lang="nb-NO" b="1" dirty="0"/>
              <a:t>Muntlig eksamen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Deltakerne trekkes ut til ett av fagene norsk for språklige minoriteter/norsk, matematikk, engelsk, naturfag eller samfunnsfag.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Muntlig eksamen blir utarbeidet og sensurert lokalt.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35289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Kompetansebegrepet</a:t>
            </a:r>
            <a:br>
              <a:rPr lang="nb-NO" dirty="0"/>
            </a:b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838200" y="1404594"/>
            <a:ext cx="10685106" cy="5182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«Kompetanse forstås som evnen til å løse oppgaver og mestre utfordringer og bruke de i konkrete situasjoner. Kompetanse inkluderer en persons kunnskap, ferdigheter og holdninger, og hvordan disse  brukes i samspill» (Meld.St.16, 2015-16).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5B03-EF36-E640-AC01-217201FB9E29}" type="slidenum">
              <a:rPr lang="nb-NO" smtClean="0"/>
              <a:t>19</a:t>
            </a:fld>
            <a:endParaRPr lang="nb-NO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86298FAB-48C5-4E90-9AEE-61E5D44CB597}"/>
              </a:ext>
            </a:extLst>
          </p:cNvPr>
          <p:cNvSpPr/>
          <p:nvPr/>
        </p:nvSpPr>
        <p:spPr>
          <a:xfrm>
            <a:off x="838200" y="3995906"/>
            <a:ext cx="94348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dirty="0">
                <a:solidFill>
                  <a:srgbClr val="000000"/>
                </a:solidFill>
              </a:rPr>
              <a:t>Se </a:t>
            </a:r>
            <a:r>
              <a:rPr lang="nb-NO" sz="2800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filmen </a:t>
            </a:r>
            <a:r>
              <a:rPr lang="nb-NO" sz="2800" dirty="0">
                <a:solidFill>
                  <a:srgbClr val="000000"/>
                </a:solidFill>
              </a:rPr>
              <a:t>fra Utdanningsdirektoratet om kompetansebegrepet i fagfornyelsen. </a:t>
            </a:r>
          </a:p>
        </p:txBody>
      </p:sp>
    </p:spTree>
    <p:extLst>
      <p:ext uri="{BB962C8B-B14F-4D97-AF65-F5344CB8AC3E}">
        <p14:creationId xmlns:p14="http://schemas.microsoft.com/office/powerpoint/2010/main" val="460639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CDD4AA-7AED-40A8-8C62-8558AD7FB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Innhold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EEA6C58-9AE6-41E8-8AD2-A6A15A5A6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Formålsparagrafen</a:t>
            </a:r>
          </a:p>
          <a:p>
            <a:r>
              <a:rPr lang="nb-NO" dirty="0"/>
              <a:t>Struktur og innhold i forsøkslæreplanene</a:t>
            </a:r>
          </a:p>
          <a:p>
            <a:r>
              <a:rPr lang="nb-NO" dirty="0"/>
              <a:t>Kompetansebegrepet</a:t>
            </a:r>
          </a:p>
          <a:p>
            <a:r>
              <a:rPr lang="nb-NO" dirty="0"/>
              <a:t>Lokalt læreplanarbeid</a:t>
            </a:r>
            <a:br>
              <a:rPr lang="nb-NO" dirty="0"/>
            </a:b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74232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2CDC1E-0823-4006-AF70-757FAC80D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 dirty="0"/>
            </a:br>
            <a:r>
              <a:rPr lang="nb-NO" dirty="0"/>
              <a:t>Kompetansemålene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44884BC-99A8-4D06-9B3E-1EF939013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b-NO" sz="3200" dirty="0"/>
              <a:t>Omhandler både faglig og språklig kompetanse</a:t>
            </a:r>
            <a:br>
              <a:rPr lang="nb-NO" sz="3200" dirty="0"/>
            </a:br>
            <a:endParaRPr lang="nb-NO" sz="3200" dirty="0"/>
          </a:p>
          <a:p>
            <a:pPr lvl="1"/>
            <a:r>
              <a:rPr lang="nb-NO" sz="3200" dirty="0"/>
              <a:t>Beskriver høy måloppnåelse innenfor hvert hovedområde</a:t>
            </a:r>
          </a:p>
          <a:p>
            <a:pPr marL="457200" lvl="1" indent="0">
              <a:buNone/>
            </a:pPr>
            <a:endParaRPr lang="nb-NO" sz="3200" dirty="0"/>
          </a:p>
          <a:p>
            <a:pPr lvl="1"/>
            <a:r>
              <a:rPr lang="nb-NO" sz="3200" dirty="0"/>
              <a:t>Har grunnleggende ferdigheter integrert i målene</a:t>
            </a:r>
          </a:p>
          <a:p>
            <a:pPr marL="457200" lvl="1" indent="0">
              <a:buNone/>
            </a:pPr>
            <a:endParaRPr lang="nb-NO" sz="3200" dirty="0"/>
          </a:p>
          <a:p>
            <a:pPr lvl="1"/>
            <a:r>
              <a:rPr lang="nb-NO" sz="3200" dirty="0"/>
              <a:t>Er utformet slik at de kan benyttes både når opplæring foregår i regi av skole og i arbeidsmarkedstiltak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64177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52487"/>
            <a:ext cx="10515600" cy="829559"/>
          </a:xfrm>
        </p:spPr>
        <p:txBody>
          <a:bodyPr>
            <a:normAutofit fontScale="90000"/>
          </a:bodyPr>
          <a:lstStyle/>
          <a:p>
            <a:br>
              <a:rPr lang="nb-NO" dirty="0"/>
            </a:br>
            <a:br>
              <a:rPr lang="nb-NO" dirty="0"/>
            </a:br>
            <a:r>
              <a:rPr lang="nb-NO" dirty="0"/>
              <a:t>En analyse av kompetansemålene i fagene</a:t>
            </a:r>
            <a:br>
              <a:rPr lang="nb-NO" dirty="0"/>
            </a:br>
            <a:br>
              <a:rPr lang="nb-NO" dirty="0"/>
            </a:br>
            <a:r>
              <a:rPr lang="nb-NO" sz="3100" b="0" dirty="0">
                <a:solidFill>
                  <a:srgbClr val="000000"/>
                </a:solidFill>
              </a:rPr>
              <a:t>Nivå på norskspråklige ferdigheter som forutsetning for </a:t>
            </a:r>
            <a:r>
              <a:rPr lang="nb-NO" sz="3100" dirty="0">
                <a:solidFill>
                  <a:srgbClr val="000000"/>
                </a:solidFill>
              </a:rPr>
              <a:t>høy måloppnåelse </a:t>
            </a:r>
            <a:r>
              <a:rPr lang="nb-NO" sz="3100" b="0" dirty="0">
                <a:solidFill>
                  <a:srgbClr val="000000"/>
                </a:solidFill>
              </a:rPr>
              <a:t>i kompetansemålene: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7068003"/>
              </p:ext>
            </p:extLst>
          </p:nvPr>
        </p:nvGraphicFramePr>
        <p:xfrm>
          <a:off x="838200" y="2483818"/>
          <a:ext cx="10658303" cy="339425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305182">
                  <a:extLst>
                    <a:ext uri="{9D8B030D-6E8A-4147-A177-3AD203B41FA5}">
                      <a16:colId xmlns:a16="http://schemas.microsoft.com/office/drawing/2014/main" val="448218249"/>
                    </a:ext>
                  </a:extLst>
                </a:gridCol>
                <a:gridCol w="1524076">
                  <a:extLst>
                    <a:ext uri="{9D8B030D-6E8A-4147-A177-3AD203B41FA5}">
                      <a16:colId xmlns:a16="http://schemas.microsoft.com/office/drawing/2014/main" val="3973511427"/>
                    </a:ext>
                  </a:extLst>
                </a:gridCol>
                <a:gridCol w="1212113">
                  <a:extLst>
                    <a:ext uri="{9D8B030D-6E8A-4147-A177-3AD203B41FA5}">
                      <a16:colId xmlns:a16="http://schemas.microsoft.com/office/drawing/2014/main" val="2926615503"/>
                    </a:ext>
                  </a:extLst>
                </a:gridCol>
                <a:gridCol w="1977195">
                  <a:extLst>
                    <a:ext uri="{9D8B030D-6E8A-4147-A177-3AD203B41FA5}">
                      <a16:colId xmlns:a16="http://schemas.microsoft.com/office/drawing/2014/main" val="3366779365"/>
                    </a:ext>
                  </a:extLst>
                </a:gridCol>
                <a:gridCol w="1322958">
                  <a:extLst>
                    <a:ext uri="{9D8B030D-6E8A-4147-A177-3AD203B41FA5}">
                      <a16:colId xmlns:a16="http://schemas.microsoft.com/office/drawing/2014/main" val="101087900"/>
                    </a:ext>
                  </a:extLst>
                </a:gridCol>
                <a:gridCol w="1867372">
                  <a:extLst>
                    <a:ext uri="{9D8B030D-6E8A-4147-A177-3AD203B41FA5}">
                      <a16:colId xmlns:a16="http://schemas.microsoft.com/office/drawing/2014/main" val="4253847637"/>
                    </a:ext>
                  </a:extLst>
                </a:gridCol>
                <a:gridCol w="1449407">
                  <a:extLst>
                    <a:ext uri="{9D8B030D-6E8A-4147-A177-3AD203B41FA5}">
                      <a16:colId xmlns:a16="http://schemas.microsoft.com/office/drawing/2014/main" val="978765899"/>
                    </a:ext>
                  </a:extLst>
                </a:gridCol>
              </a:tblGrid>
              <a:tr h="575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 </a:t>
                      </a:r>
                      <a:endParaRPr lang="nb-NO" sz="2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Norsk for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 err="1">
                          <a:effectLst/>
                        </a:rPr>
                        <a:t>spr</a:t>
                      </a:r>
                      <a:r>
                        <a:rPr lang="nb-NO" sz="2400" dirty="0">
                          <a:effectLst/>
                        </a:rPr>
                        <a:t>. min. </a:t>
                      </a:r>
                      <a:endParaRPr lang="nb-NO" sz="2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Norsk</a:t>
                      </a:r>
                      <a:endParaRPr lang="nb-NO" sz="2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Samfunnsfag</a:t>
                      </a:r>
                      <a:endParaRPr lang="nb-NO" sz="2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Naturfag</a:t>
                      </a:r>
                      <a:endParaRPr lang="nb-NO" sz="2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Matematikk</a:t>
                      </a:r>
                      <a:endParaRPr lang="nb-NO" sz="2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Engelsk</a:t>
                      </a:r>
                      <a:endParaRPr lang="nb-NO" sz="2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097556"/>
                  </a:ext>
                </a:extLst>
              </a:tr>
              <a:tr h="442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 </a:t>
                      </a:r>
                      <a:endParaRPr lang="nb-NO" sz="2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rgbClr val="000000"/>
                          </a:solidFill>
                          <a:effectLst/>
                        </a:rPr>
                        <a:t>Mål</a:t>
                      </a:r>
                      <a:endParaRPr lang="nb-NO" sz="2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rgbClr val="000000"/>
                          </a:solidFill>
                          <a:effectLst/>
                        </a:rPr>
                        <a:t>Mål</a:t>
                      </a:r>
                      <a:endParaRPr lang="nb-NO" sz="2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Mål</a:t>
                      </a:r>
                      <a:endParaRPr lang="nb-NO" sz="2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rgbClr val="000000"/>
                          </a:solidFill>
                          <a:effectLst/>
                        </a:rPr>
                        <a:t>Mål</a:t>
                      </a:r>
                      <a:endParaRPr lang="nb-NO" sz="2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rgbClr val="000000"/>
                          </a:solidFill>
                          <a:effectLst/>
                        </a:rPr>
                        <a:t>Mål</a:t>
                      </a:r>
                      <a:endParaRPr lang="nb-NO" sz="2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rgbClr val="000000"/>
                          </a:solidFill>
                          <a:effectLst/>
                        </a:rPr>
                        <a:t>Mål</a:t>
                      </a:r>
                      <a:endParaRPr lang="nb-NO" sz="2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609057"/>
                  </a:ext>
                </a:extLst>
              </a:tr>
              <a:tr h="5831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Modul 4</a:t>
                      </a:r>
                      <a:endParaRPr lang="nb-NO" sz="2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rgbClr val="000000"/>
                          </a:solidFill>
                          <a:effectLst/>
                        </a:rPr>
                        <a:t>B2</a:t>
                      </a:r>
                      <a:endParaRPr lang="nb-NO" sz="2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rgbClr val="000000"/>
                          </a:solidFill>
                          <a:effectLst/>
                        </a:rPr>
                        <a:t>B2(+)</a:t>
                      </a:r>
                      <a:endParaRPr lang="nb-NO" sz="2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rgbClr val="000000"/>
                          </a:solidFill>
                          <a:effectLst/>
                        </a:rPr>
                        <a:t>B2</a:t>
                      </a:r>
                      <a:endParaRPr lang="nb-NO" sz="2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rgbClr val="000000"/>
                          </a:solidFill>
                          <a:effectLst/>
                        </a:rPr>
                        <a:t>B2</a:t>
                      </a:r>
                      <a:endParaRPr lang="nb-NO" sz="2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rgbClr val="000000"/>
                          </a:solidFill>
                          <a:effectLst/>
                        </a:rPr>
                        <a:t>4S: B2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rgbClr val="000000"/>
                          </a:solidFill>
                          <a:effectLst/>
                        </a:rPr>
                        <a:t>4Y: B2</a:t>
                      </a:r>
                      <a:endParaRPr lang="nb-NO" sz="2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rgbClr val="000000"/>
                          </a:solidFill>
                          <a:effectLst/>
                        </a:rPr>
                        <a:t>B1/B2</a:t>
                      </a:r>
                      <a:endParaRPr lang="nb-NO" sz="2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645256"/>
                  </a:ext>
                </a:extLst>
              </a:tr>
              <a:tr h="442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Modul 3</a:t>
                      </a:r>
                      <a:endParaRPr lang="nb-NO" sz="2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rgbClr val="000000"/>
                          </a:solidFill>
                          <a:effectLst/>
                        </a:rPr>
                        <a:t>B1+</a:t>
                      </a:r>
                      <a:endParaRPr lang="nb-NO" sz="2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rgbClr val="000000"/>
                          </a:solidFill>
                          <a:effectLst/>
                        </a:rPr>
                        <a:t>B2</a:t>
                      </a:r>
                      <a:endParaRPr lang="nb-NO" sz="2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rgbClr val="000000"/>
                          </a:solidFill>
                          <a:effectLst/>
                        </a:rPr>
                        <a:t>B2</a:t>
                      </a:r>
                      <a:endParaRPr lang="nb-NO" sz="2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rgbClr val="000000"/>
                          </a:solidFill>
                          <a:effectLst/>
                        </a:rPr>
                        <a:t>B1/B2</a:t>
                      </a:r>
                      <a:endParaRPr lang="nb-NO" sz="2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rgbClr val="000000"/>
                          </a:solidFill>
                          <a:effectLst/>
                        </a:rPr>
                        <a:t>B1/B2</a:t>
                      </a:r>
                      <a:endParaRPr lang="nb-NO" sz="2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rgbClr val="000000"/>
                          </a:solidFill>
                          <a:effectLst/>
                        </a:rPr>
                        <a:t>B1</a:t>
                      </a:r>
                      <a:endParaRPr lang="nb-NO" sz="2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167678"/>
                  </a:ext>
                </a:extLst>
              </a:tr>
              <a:tr h="442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Modul 2</a:t>
                      </a:r>
                      <a:endParaRPr lang="nb-NO" sz="2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rgbClr val="000000"/>
                          </a:solidFill>
                          <a:effectLst/>
                        </a:rPr>
                        <a:t>A2/B1</a:t>
                      </a:r>
                      <a:endParaRPr lang="nb-NO" sz="2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rgbClr val="000000"/>
                          </a:solidFill>
                          <a:effectLst/>
                        </a:rPr>
                        <a:t>B2</a:t>
                      </a:r>
                      <a:endParaRPr lang="nb-NO" sz="2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rgbClr val="000000"/>
                          </a:solidFill>
                          <a:effectLst/>
                        </a:rPr>
                        <a:t>B1</a:t>
                      </a:r>
                      <a:endParaRPr lang="nb-NO" sz="2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rgbClr val="000000"/>
                          </a:solidFill>
                          <a:effectLst/>
                        </a:rPr>
                        <a:t>B1-</a:t>
                      </a:r>
                      <a:endParaRPr lang="nb-NO" sz="2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rgbClr val="000000"/>
                          </a:solidFill>
                          <a:effectLst/>
                        </a:rPr>
                        <a:t>B1</a:t>
                      </a:r>
                      <a:endParaRPr lang="nb-NO" sz="2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rgbClr val="000000"/>
                          </a:solidFill>
                          <a:effectLst/>
                        </a:rPr>
                        <a:t>A2+</a:t>
                      </a:r>
                      <a:endParaRPr lang="nb-NO" sz="2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333546"/>
                  </a:ext>
                </a:extLst>
              </a:tr>
              <a:tr h="442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Modul 1</a:t>
                      </a:r>
                      <a:endParaRPr lang="nb-NO" sz="2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rgbClr val="000000"/>
                          </a:solidFill>
                          <a:effectLst/>
                        </a:rPr>
                        <a:t>A1/A2</a:t>
                      </a:r>
                      <a:endParaRPr lang="nb-NO" sz="2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rgbClr val="000000"/>
                          </a:solidFill>
                          <a:effectLst/>
                        </a:rPr>
                        <a:t>A2/B1</a:t>
                      </a:r>
                      <a:endParaRPr lang="nb-NO" sz="2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rgbClr val="000000"/>
                          </a:solidFill>
                          <a:effectLst/>
                        </a:rPr>
                        <a:t>A2/B1</a:t>
                      </a:r>
                      <a:endParaRPr lang="nb-NO" sz="2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rgbClr val="000000"/>
                          </a:solidFill>
                          <a:effectLst/>
                        </a:rPr>
                        <a:t>A2</a:t>
                      </a:r>
                      <a:endParaRPr lang="nb-NO" sz="2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rgbClr val="000000"/>
                          </a:solidFill>
                          <a:effectLst/>
                        </a:rPr>
                        <a:t>A2</a:t>
                      </a:r>
                      <a:endParaRPr lang="nb-NO" sz="2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rgbClr val="000000"/>
                          </a:solidFill>
                          <a:effectLst/>
                        </a:rPr>
                        <a:t>A1/A2</a:t>
                      </a:r>
                      <a:endParaRPr lang="nb-NO" sz="2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016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396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95712A-AC3E-41A1-A3CC-EB3F1D0B1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Karrierelæring integrert i læreplaner i fag på modul 3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1B60D0-C7FB-4437-A56A-BC6DE3C33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1631"/>
            <a:ext cx="10515600" cy="47723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Kompetanse Norge definerer karrierelæring på følgende måte:</a:t>
            </a:r>
          </a:p>
          <a:p>
            <a:pPr marL="457200" lvl="1" indent="0">
              <a:buNone/>
            </a:pPr>
            <a:r>
              <a:rPr lang="nb-NO" dirty="0"/>
              <a:t>«</a:t>
            </a:r>
            <a:r>
              <a:rPr lang="nb-NO" i="1" dirty="0"/>
              <a:t>Karrierelæring </a:t>
            </a:r>
            <a:r>
              <a:rPr lang="nb-NO" dirty="0"/>
              <a:t>er en læringsprosess der deltakerne utvikler ferdigheter, kunnskaper, holdninger og egenskaper som de trenger for å kunne ta et reflektert utdannings- eller jobbvalg, og for å mestre overganger til arbeidslivet. Den kompetansen den enkelte utvikler kalles </a:t>
            </a:r>
            <a:r>
              <a:rPr lang="nb-NO" i="1" dirty="0"/>
              <a:t>karrierekompetanse</a:t>
            </a:r>
            <a:r>
              <a:rPr lang="nb-NO" dirty="0"/>
              <a:t>.»</a:t>
            </a:r>
          </a:p>
          <a:p>
            <a:pPr marL="457200" lvl="1" indent="0">
              <a:buNone/>
            </a:pPr>
            <a:r>
              <a:rPr lang="nb-NO" sz="1800" dirty="0"/>
              <a:t>(Se </a:t>
            </a:r>
            <a:r>
              <a:rPr lang="nb-NO" sz="1800" dirty="0">
                <a:hlinkClick r:id="rId2"/>
              </a:rPr>
              <a:t>https://www.kompetansenorge.no/Karriereveiledning/karriereveiledning-for-integrering/ressurser-for-veiledning/#ob=20463</a:t>
            </a:r>
            <a:r>
              <a:rPr lang="nb-NO" sz="1800" dirty="0"/>
              <a:t> for mer informasjon).</a:t>
            </a:r>
          </a:p>
          <a:p>
            <a:pPr marL="457200" lvl="1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Karrierelæring er integrert i fagene norsk for språklige minoriteter/ norsk, samfunnsfag og engelsk på modul 3.</a:t>
            </a:r>
            <a:br>
              <a:rPr lang="nb-NO" dirty="0"/>
            </a:b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8995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FBE40C-49E2-4941-B745-1412B341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Forsøkslæreplanene inngår i en sammenheng (3)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7146D566-A2B5-411B-AC62-C37FE41B4F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299979"/>
              </p:ext>
            </p:extLst>
          </p:nvPr>
        </p:nvGraphicFramePr>
        <p:xfrm>
          <a:off x="838200" y="1404938"/>
          <a:ext cx="10515600" cy="4772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3593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79D44A-A491-45A3-BD31-C93DD979C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Lokalt arbeid med læreplanene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8CB228-1036-4207-A1AA-CC75300A7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Skolene skal på bakgrunn av læreplanene i fagene utarbeide lokale læreplaner. </a:t>
            </a:r>
            <a:br>
              <a:rPr lang="nb-NO" dirty="0"/>
            </a:br>
            <a:endParaRPr lang="nb-NO" dirty="0"/>
          </a:p>
          <a:p>
            <a:r>
              <a:rPr lang="nb-NO" dirty="0"/>
              <a:t>De lokale læreplanene bør konkretisere:</a:t>
            </a:r>
          </a:p>
          <a:p>
            <a:pPr lvl="1"/>
            <a:r>
              <a:rPr lang="nb-NO" dirty="0"/>
              <a:t>innholdet i opplæringen</a:t>
            </a:r>
          </a:p>
          <a:p>
            <a:pPr lvl="1"/>
            <a:r>
              <a:rPr lang="nb-NO" dirty="0"/>
              <a:t>organisering av opplæringen</a:t>
            </a:r>
          </a:p>
          <a:p>
            <a:pPr lvl="1"/>
            <a:r>
              <a:rPr lang="nb-NO" dirty="0"/>
              <a:t>hvilke arbeidsmåter som skal brukes</a:t>
            </a:r>
          </a:p>
        </p:txBody>
      </p:sp>
    </p:spTree>
    <p:extLst>
      <p:ext uri="{BB962C8B-B14F-4D97-AF65-F5344CB8AC3E}">
        <p14:creationId xmlns:p14="http://schemas.microsoft.com/office/powerpoint/2010/main" val="3134748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D19C78-25D7-479A-8C49-ACF3AE093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Å sikre progresjon i de lokale læreplanene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102F16-B2A2-4A74-9657-0D5376CAC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Hvilke kompetansemål bør komme når?</a:t>
            </a:r>
          </a:p>
          <a:p>
            <a:r>
              <a:rPr lang="nb-NO" dirty="0"/>
              <a:t>Hvilke kompetansemål bør deltakerne jobbe med flere ganger?</a:t>
            </a:r>
          </a:p>
          <a:p>
            <a:r>
              <a:rPr lang="nb-NO" dirty="0"/>
              <a:t>Hvilke kompetansemål bør deltakerne arbeide med samtidig?</a:t>
            </a:r>
          </a:p>
          <a:p>
            <a:r>
              <a:rPr lang="nb-NO" dirty="0"/>
              <a:t>Hvilke kompetansemål bør deltakerne arbeide med på tvers av hovedområder?</a:t>
            </a:r>
          </a:p>
          <a:p>
            <a:r>
              <a:rPr lang="nb-NO" dirty="0"/>
              <a:t>Hvilke hovedområder bør deltakerne arbeide med på tvers av fag?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				</a:t>
            </a:r>
            <a:r>
              <a:rPr lang="nb-NO" sz="2400" dirty="0"/>
              <a:t>(Hentet fra Utdanningsdirektoratet om progresjon)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49237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CA5D3A-3565-4D09-A182-BD8196AC6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Å skape gode overganger mellom modulene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96F51AA-021F-4F2A-9117-DBB7E531A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Det lokale arbeidet med læreplaner for fag handler blant annet om å lese læreplanen med tanke på progresjon. </a:t>
            </a:r>
            <a:br>
              <a:rPr lang="nb-NO" dirty="0"/>
            </a:br>
            <a:endParaRPr lang="nb-NO" dirty="0"/>
          </a:p>
          <a:p>
            <a:r>
              <a:rPr lang="nb-NO" dirty="0"/>
              <a:t>Det er viktig å sette seg inn i kompetansemålene for alle moduler i det aktuelle faget. Kompetansemålene på en lavere modul gir informasjon om forventet kompetanse ved oppstart av opplæringen på en høyere modul.</a:t>
            </a:r>
            <a:br>
              <a:rPr lang="nb-NO" dirty="0"/>
            </a:br>
            <a:endParaRPr lang="nb-NO" dirty="0"/>
          </a:p>
          <a:p>
            <a:r>
              <a:rPr lang="nb-NO" dirty="0"/>
              <a:t>For deltakernes læring er det viktig at kunnskap om deltakernes kompetanse overføres ved overgang fra en modul til en annen.</a:t>
            </a:r>
          </a:p>
        </p:txBody>
      </p:sp>
    </p:spTree>
    <p:extLst>
      <p:ext uri="{BB962C8B-B14F-4D97-AF65-F5344CB8AC3E}">
        <p14:creationId xmlns:p14="http://schemas.microsoft.com/office/powerpoint/2010/main" val="2239431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D6DF88-54C1-42FD-AE41-068F132D8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på progresjon i samfunnsfag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EA4CFC2C-5673-4925-8AFF-DE0F808852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2503943"/>
              </p:ext>
            </p:extLst>
          </p:nvPr>
        </p:nvGraphicFramePr>
        <p:xfrm>
          <a:off x="838200" y="1404938"/>
          <a:ext cx="105156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73556846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2867992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4.2 Kompetansemål etter modul 1 </a:t>
                      </a:r>
                    </a:p>
                    <a:p>
                      <a:r>
                        <a:rPr lang="nb-NO" dirty="0"/>
                        <a:t>4.2.1 DEMOKRATI OG MEDBORGERSKAP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4.4 Kompetansemål etter modul 2 </a:t>
                      </a:r>
                    </a:p>
                    <a:p>
                      <a:r>
                        <a:rPr lang="nb-NO" dirty="0"/>
                        <a:t>4.4.1 DEMOKRATI OG MEDBORGERSKAP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658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Mål for opplæringen er at deltakeren skal kunne </a:t>
                      </a:r>
                      <a:br>
                        <a:rPr lang="nb-NO" dirty="0"/>
                      </a:br>
                      <a:endParaRPr lang="nb-NO" dirty="0"/>
                    </a:p>
                    <a:p>
                      <a:r>
                        <a:rPr lang="nb-NO" dirty="0"/>
                        <a:t>• samtale med støtte om hva begrepene samfunn og demokrati betyr, og gi eksempler på ulike samfunn man selv er deltaker 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Mål for opplæringen er at deltakeren skal kunne </a:t>
                      </a:r>
                      <a:br>
                        <a:rPr lang="nb-NO" dirty="0"/>
                      </a:br>
                      <a:endParaRPr lang="nb-NO" dirty="0"/>
                    </a:p>
                    <a:p>
                      <a:r>
                        <a:rPr lang="nb-NO" dirty="0"/>
                        <a:t>• sammenligne trekk ved demokratiske og udemokratiske samfunn </a:t>
                      </a:r>
                      <a:br>
                        <a:rPr lang="nb-NO" dirty="0"/>
                      </a:br>
                      <a:endParaRPr lang="nb-NO" dirty="0"/>
                    </a:p>
                    <a:p>
                      <a:r>
                        <a:rPr lang="nb-NO" dirty="0"/>
                        <a:t>• gjøre greie for statsmaktene i Norge og prinsippet om maktfordeling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837611"/>
                  </a:ext>
                </a:extLst>
              </a:tr>
            </a:tbl>
          </a:graphicData>
        </a:graphic>
      </p:graphicFrame>
      <p:sp>
        <p:nvSpPr>
          <p:cNvPr id="5" name="Ellipse 4">
            <a:extLst>
              <a:ext uri="{FF2B5EF4-FFF2-40B4-BE49-F238E27FC236}">
                <a16:creationId xmlns:a16="http://schemas.microsoft.com/office/drawing/2014/main" id="{5508C1C1-626D-4940-9DA4-862C7CF2B7A4}"/>
              </a:ext>
            </a:extLst>
          </p:cNvPr>
          <p:cNvSpPr/>
          <p:nvPr/>
        </p:nvSpPr>
        <p:spPr>
          <a:xfrm>
            <a:off x="838200" y="2459736"/>
            <a:ext cx="2142744" cy="577406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1CAFB55-A57A-4020-A354-757692E106C3}"/>
              </a:ext>
            </a:extLst>
          </p:cNvPr>
          <p:cNvSpPr/>
          <p:nvPr/>
        </p:nvSpPr>
        <p:spPr>
          <a:xfrm>
            <a:off x="6096000" y="3428999"/>
            <a:ext cx="1803662" cy="47149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4F0BAE24-1F13-4CB4-9190-054EF9C6D3A0}"/>
              </a:ext>
            </a:extLst>
          </p:cNvPr>
          <p:cNvSpPr txBox="1"/>
          <p:nvPr/>
        </p:nvSpPr>
        <p:spPr>
          <a:xfrm flipH="1">
            <a:off x="838200" y="4681728"/>
            <a:ext cx="10125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rgbClr val="000000"/>
                </a:solidFill>
              </a:rPr>
              <a:t>Verbene beskriver ulikt nivå på kompetansen.</a:t>
            </a:r>
          </a:p>
          <a:p>
            <a:endParaRPr lang="nb-NO" b="1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nb-NO" dirty="0">
                <a:solidFill>
                  <a:srgbClr val="000000"/>
                </a:solidFill>
              </a:rPr>
              <a:t>Hvordan kan man konkretisere kompetansemålene lokalt på en slik måte at man sikrer tilpasset progresjon og gode overganger? </a:t>
            </a:r>
          </a:p>
          <a:p>
            <a:pPr marL="285750" indent="-285750">
              <a:buFontTx/>
              <a:buChar char="-"/>
            </a:pPr>
            <a:r>
              <a:rPr lang="nb-NO" dirty="0">
                <a:solidFill>
                  <a:srgbClr val="000000"/>
                </a:solidFill>
              </a:rPr>
              <a:t>Hvordan planlegge for å undervise effektivt? </a:t>
            </a:r>
          </a:p>
          <a:p>
            <a:pPr marL="285750" indent="-285750">
              <a:buFontTx/>
              <a:buChar char="-"/>
            </a:pP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2D7A5A2-8314-44B1-8673-AFCD5432D996}"/>
              </a:ext>
            </a:extLst>
          </p:cNvPr>
          <p:cNvSpPr/>
          <p:nvPr/>
        </p:nvSpPr>
        <p:spPr>
          <a:xfrm>
            <a:off x="6096000" y="2461880"/>
            <a:ext cx="2142744" cy="577406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3586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C4CC29-2561-49E6-AC3F-20ABC018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 dirty="0"/>
            </a:br>
            <a:r>
              <a:rPr lang="nb-NO" dirty="0"/>
              <a:t>Eksempel på hvordan man kan planlegge for å  undervise effektivt 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35D4740-1BE5-4FFA-8BD7-BA64F7341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Koble sammen kompetansemål som støtter og beriker hverandre</a:t>
            </a:r>
          </a:p>
          <a:p>
            <a:pPr lvl="1"/>
            <a:r>
              <a:rPr lang="nb-NO" dirty="0"/>
              <a:t>innenfor et hovedområde</a:t>
            </a:r>
          </a:p>
          <a:p>
            <a:pPr lvl="1"/>
            <a:r>
              <a:rPr lang="nb-NO" dirty="0"/>
              <a:t>på tvers av hovedområder i faget</a:t>
            </a:r>
          </a:p>
          <a:p>
            <a:pPr lvl="1"/>
            <a:r>
              <a:rPr lang="nb-NO" dirty="0"/>
              <a:t>på tvers av fag</a:t>
            </a:r>
          </a:p>
          <a:p>
            <a:pPr lvl="1"/>
            <a:endParaRPr lang="nb-NO" dirty="0"/>
          </a:p>
          <a:p>
            <a:r>
              <a:rPr lang="nb-NO" dirty="0"/>
              <a:t>Utnytte spiralprinsippet </a:t>
            </a:r>
          </a:p>
          <a:p>
            <a:pPr lvl="1"/>
            <a:r>
              <a:rPr lang="nb-NO" dirty="0"/>
              <a:t>for å bygge ut språkferdigheter over tid innenfor rammen av en modul eller over flere moduler</a:t>
            </a:r>
          </a:p>
          <a:p>
            <a:pPr lvl="1"/>
            <a:r>
              <a:rPr lang="nb-NO" dirty="0"/>
              <a:t>for å utvikle forståelse for komplekse faglige begreper gjennom flere perioder i en modul og/eller gjennom flere moduler</a:t>
            </a:r>
          </a:p>
        </p:txBody>
      </p:sp>
    </p:spTree>
    <p:extLst>
      <p:ext uri="{BB962C8B-B14F-4D97-AF65-F5344CB8AC3E}">
        <p14:creationId xmlns:p14="http://schemas.microsoft.com/office/powerpoint/2010/main" val="5187226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855CDF-DC09-4C97-8B87-24D25070F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500250"/>
          </a:xfrm>
        </p:spPr>
        <p:txBody>
          <a:bodyPr>
            <a:normAutofit fontScale="90000"/>
          </a:bodyPr>
          <a:lstStyle/>
          <a:p>
            <a:r>
              <a:rPr lang="nb-NO" dirty="0"/>
              <a:t>Hvordan kan skolen legge til rette for gode overganger mellom modulene?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7BAE81A-AE15-4F64-8FC0-7EA5618F6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0505"/>
            <a:ext cx="10515600" cy="477236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nb-NO" dirty="0"/>
              <a:t>Diskutere hvordan man forstår kompetanse i fag etter endt opplæring på en modul</a:t>
            </a:r>
          </a:p>
          <a:p>
            <a:pPr lvl="1"/>
            <a:r>
              <a:rPr lang="nb-NO" dirty="0"/>
              <a:t>i fagteam</a:t>
            </a:r>
          </a:p>
          <a:p>
            <a:pPr lvl="1"/>
            <a:r>
              <a:rPr lang="nb-NO" dirty="0"/>
              <a:t>blant lærerne som underviser på samme modul</a:t>
            </a:r>
          </a:p>
          <a:p>
            <a:pPr lvl="1"/>
            <a:r>
              <a:rPr lang="nb-NO" dirty="0"/>
              <a:t>felles for hele kollegiet</a:t>
            </a:r>
            <a:br>
              <a:rPr lang="nb-NO" dirty="0"/>
            </a:br>
            <a:endParaRPr lang="nb-NO" dirty="0"/>
          </a:p>
          <a:p>
            <a:r>
              <a:rPr lang="nb-NO" dirty="0"/>
              <a:t>Lærerne på ulike moduler drøfter hva som er nødvendig kompetanse ved overgang til neste modul.</a:t>
            </a:r>
          </a:p>
          <a:p>
            <a:pPr lvl="1"/>
            <a:r>
              <a:rPr lang="nb-NO" dirty="0"/>
              <a:t>Ta utgangspunkt i vurderingsveilederne/elevbesvarelser/elevtekster for å utvikle en felles forståelse av laveste nivå for godkjent og for karaktersetting.</a:t>
            </a:r>
            <a:br>
              <a:rPr lang="nb-NO" dirty="0"/>
            </a:br>
            <a:endParaRPr lang="nb-NO" dirty="0"/>
          </a:p>
          <a:p>
            <a:r>
              <a:rPr lang="nb-NO" dirty="0"/>
              <a:t>Etablere et system for overføringsmøter</a:t>
            </a:r>
          </a:p>
          <a:p>
            <a:pPr lvl="1"/>
            <a:r>
              <a:rPr lang="nb-NO" dirty="0"/>
              <a:t>Overføre informasjon om deltakernes oppnådde kompetanse</a:t>
            </a:r>
          </a:p>
          <a:p>
            <a:pPr lvl="1"/>
            <a:r>
              <a:rPr lang="nb-NO" dirty="0"/>
              <a:t>Drøfte hvordan man kan sikre progresjon for den enkelte</a:t>
            </a:r>
            <a:br>
              <a:rPr lang="nb-NO" dirty="0"/>
            </a:b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13872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FB650A-AD67-4E96-9490-21A2D8DE1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Forsøkslæreplanene i </a:t>
            </a:r>
            <a:r>
              <a:rPr lang="nb-NO" dirty="0" err="1"/>
              <a:t>FVO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80CD399-C954-4496-8FF7-8C8B9F486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Formålsparagrafen (§1-1 i Opplæringslova) er førende for opplæringen i forsøket, på samme måte som for øvrig grunnopplæring.</a:t>
            </a:r>
          </a:p>
          <a:p>
            <a:r>
              <a:rPr lang="nb-NO" dirty="0"/>
              <a:t>Forsøkslæreplanene er utviklet for forsøket med modulisert opplæring i </a:t>
            </a:r>
            <a:r>
              <a:rPr lang="nb-NO" dirty="0" err="1"/>
              <a:t>FVO</a:t>
            </a:r>
            <a:r>
              <a:rPr lang="nb-NO" dirty="0"/>
              <a:t>.</a:t>
            </a:r>
          </a:p>
          <a:p>
            <a:r>
              <a:rPr lang="nb-NO" dirty="0"/>
              <a:t>Læreplanene i fag består av fire moduler.</a:t>
            </a:r>
          </a:p>
          <a:p>
            <a:r>
              <a:rPr lang="nb-NO" dirty="0"/>
              <a:t>Deltakerne i forsøket er i all hovedsak voksne som skal lære norsk språk og fag samtidig. </a:t>
            </a:r>
          </a:p>
          <a:p>
            <a:r>
              <a:rPr lang="nb-NO" dirty="0"/>
              <a:t>Skolene skal med utgangspunkt i forsøkslæreplanene i fag utarbeide lokale læreplaner som er tilpasset målgruppen.</a:t>
            </a:r>
          </a:p>
        </p:txBody>
      </p:sp>
    </p:spTree>
    <p:extLst>
      <p:ext uri="{BB962C8B-B14F-4D97-AF65-F5344CB8AC3E}">
        <p14:creationId xmlns:p14="http://schemas.microsoft.com/office/powerpoint/2010/main" val="23615730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131087-01CB-4BA0-BEA5-EA6CE769A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Deltakernes rolle i arbeid med lokale læreplaner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EE8D601-2EE6-43CB-8E19-92C1B71DA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/>
              <a:t>«Elevane og lærlingane skal utvikle kunnskap, dugleik og </a:t>
            </a:r>
            <a:r>
              <a:rPr lang="nb-NO" dirty="0" err="1"/>
              <a:t>holdningar</a:t>
            </a:r>
            <a:r>
              <a:rPr lang="nb-NO" dirty="0"/>
              <a:t> for å kunne mestre liva sine og kunne delta i arbeid og fellesskap i samfunnet.»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«Skolen og lærebedrifta skal møte elevane og lærlingane med tillit, respekt og krav, og gi dei utfordringar som fremjer </a:t>
            </a:r>
            <a:r>
              <a:rPr lang="nb-NO" dirty="0">
                <a:solidFill>
                  <a:schemeClr val="bg1">
                    <a:lumMod val="75000"/>
                  </a:schemeClr>
                </a:solidFill>
              </a:rPr>
              <a:t>danning</a:t>
            </a:r>
            <a:r>
              <a:rPr lang="nb-NO" dirty="0"/>
              <a:t> </a:t>
            </a:r>
            <a:r>
              <a:rPr lang="nb-NO" dirty="0">
                <a:solidFill>
                  <a:schemeClr val="bg1">
                    <a:lumMod val="75000"/>
                  </a:schemeClr>
                </a:solidFill>
              </a:rPr>
              <a:t>og</a:t>
            </a:r>
            <a:r>
              <a:rPr lang="nb-NO" dirty="0"/>
              <a:t> lærelyst.»</a:t>
            </a:r>
            <a:br>
              <a:rPr lang="nb-NO" dirty="0"/>
            </a:br>
            <a:endParaRPr lang="nb-NO" dirty="0"/>
          </a:p>
          <a:p>
            <a:pPr marL="914400" lvl="2" indent="0" algn="r">
              <a:buNone/>
            </a:pPr>
            <a:r>
              <a:rPr lang="nb-NO" dirty="0"/>
              <a:t>(Fra opplæringslovas §1-1)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Når og på hvilken måte kan man involvere deltakerne i planarbeidet? </a:t>
            </a:r>
          </a:p>
          <a:p>
            <a:pPr marL="0" indent="0">
              <a:buNone/>
            </a:pPr>
            <a:r>
              <a:rPr lang="nb-NO" dirty="0"/>
              <a:t>               </a:t>
            </a:r>
          </a:p>
          <a:p>
            <a:pPr lvl="1"/>
            <a:r>
              <a:rPr lang="nb-NO" dirty="0"/>
              <a:t>Samtale med deltakerne om hva kompetansemålene betyr </a:t>
            </a:r>
          </a:p>
          <a:p>
            <a:pPr lvl="1"/>
            <a:r>
              <a:rPr lang="nb-NO" dirty="0"/>
              <a:t>Bryte ned kompetansemål og formulere mål i korte tidsspenn sammen med deltakerne.</a:t>
            </a:r>
          </a:p>
        </p:txBody>
      </p:sp>
    </p:spTree>
    <p:extLst>
      <p:ext uri="{BB962C8B-B14F-4D97-AF65-F5344CB8AC3E}">
        <p14:creationId xmlns:p14="http://schemas.microsoft.com/office/powerpoint/2010/main" val="39805562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CB57AE-52A9-4B01-ADCA-CA57994B3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939162"/>
          </a:xfrm>
        </p:spPr>
        <p:txBody>
          <a:bodyPr>
            <a:normAutofit/>
          </a:bodyPr>
          <a:lstStyle/>
          <a:p>
            <a:r>
              <a:rPr lang="nb-NO" dirty="0"/>
              <a:t>Hvordan legge til rette for deling av ressurser og erfaringsbasert læring i opplæringen etter forsøkslæreplanene?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BBEC54-4D10-40EB-BA5F-C5549F2AF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5768"/>
            <a:ext cx="10515600" cy="3461195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Eks.</a:t>
            </a:r>
          </a:p>
          <a:p>
            <a:pPr marL="0" indent="0">
              <a:buNone/>
            </a:pPr>
            <a:r>
              <a:rPr lang="nb-NO" dirty="0"/>
              <a:t>Bruke delingsverktøy og plattformer for</a:t>
            </a:r>
          </a:p>
          <a:p>
            <a:r>
              <a:rPr lang="nb-NO" dirty="0"/>
              <a:t>OneNote</a:t>
            </a:r>
          </a:p>
          <a:p>
            <a:r>
              <a:rPr lang="nb-NO" dirty="0"/>
              <a:t>Chromebook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0495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FBE40C-49E2-4941-B745-1412B341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Forsøkslæreplanene inngår i en sammenheng (1)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7146D566-A2B5-411B-AC62-C37FE41B4F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823339"/>
              </p:ext>
            </p:extLst>
          </p:nvPr>
        </p:nvGraphicFramePr>
        <p:xfrm>
          <a:off x="838200" y="1404938"/>
          <a:ext cx="10515600" cy="4772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1655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DA7A56-C313-48F0-AFB7-D5CF2E5A3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Opplæringslovas § 4A-6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0930BFA-3C02-45B3-B27D-A803D7AE2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b="1" i="1" dirty="0"/>
              <a:t>Innhaldet i opplæringa</a:t>
            </a:r>
            <a:br>
              <a:rPr lang="nn-NO" b="1" i="1" dirty="0"/>
            </a:br>
            <a:br>
              <a:rPr lang="nn-NO" b="1" i="1" dirty="0"/>
            </a:br>
            <a:r>
              <a:rPr lang="nn-NO" dirty="0"/>
              <a:t>§ 1-1 gjeld så langt det passar for opplæring etter dette </a:t>
            </a:r>
            <a:r>
              <a:rPr lang="nn-NO" dirty="0" err="1"/>
              <a:t>kapitlet</a:t>
            </a:r>
            <a:r>
              <a:rPr lang="nn-NO" dirty="0"/>
              <a:t>. […]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4295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A1E4A4-9117-4A17-B017-0AE7B2C6C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Formålsparagrafen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55E90A97-1D6B-46F7-9D7D-AB60CE7BBD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00" t="8100" r="985" b="12712"/>
          <a:stretch/>
        </p:blipFill>
        <p:spPr>
          <a:xfrm>
            <a:off x="620724" y="1253766"/>
            <a:ext cx="10986209" cy="5131838"/>
          </a:xfrm>
          <a:prstGeom prst="rect">
            <a:avLst/>
          </a:prstGeom>
        </p:spPr>
      </p:pic>
      <p:sp>
        <p:nvSpPr>
          <p:cNvPr id="5" name="Bildeforklaring: linje 4">
            <a:extLst>
              <a:ext uri="{FF2B5EF4-FFF2-40B4-BE49-F238E27FC236}">
                <a16:creationId xmlns:a16="http://schemas.microsoft.com/office/drawing/2014/main" id="{26A3067A-D7C4-4921-8DDB-DBE74B02E34B}"/>
              </a:ext>
            </a:extLst>
          </p:cNvPr>
          <p:cNvSpPr/>
          <p:nvPr/>
        </p:nvSpPr>
        <p:spPr>
          <a:xfrm>
            <a:off x="8512786" y="2434173"/>
            <a:ext cx="3033108" cy="438539"/>
          </a:xfrm>
          <a:prstGeom prst="borderCallout1">
            <a:avLst>
              <a:gd name="adj1" fmla="val 35772"/>
              <a:gd name="adj2" fmla="val -27"/>
              <a:gd name="adj3" fmla="val 112500"/>
              <a:gd name="adj4" fmla="val -38333"/>
            </a:avLst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…,</a:t>
            </a:r>
            <a:r>
              <a:rPr lang="nb-NO" dirty="0" err="1"/>
              <a:t>opne</a:t>
            </a:r>
            <a:r>
              <a:rPr lang="nb-NO" dirty="0"/>
              <a:t> dører mot verda og framtida…..</a:t>
            </a:r>
          </a:p>
        </p:txBody>
      </p:sp>
      <p:sp>
        <p:nvSpPr>
          <p:cNvPr id="6" name="Bildeforklaring: linje 5">
            <a:extLst>
              <a:ext uri="{FF2B5EF4-FFF2-40B4-BE49-F238E27FC236}">
                <a16:creationId xmlns:a16="http://schemas.microsoft.com/office/drawing/2014/main" id="{76F82FFF-91B7-4B34-8C4B-0A1B17244C15}"/>
              </a:ext>
            </a:extLst>
          </p:cNvPr>
          <p:cNvSpPr/>
          <p:nvPr/>
        </p:nvSpPr>
        <p:spPr>
          <a:xfrm>
            <a:off x="8950573" y="3320497"/>
            <a:ext cx="2949022" cy="998376"/>
          </a:xfrm>
          <a:prstGeom prst="borderCallout1">
            <a:avLst>
              <a:gd name="adj1" fmla="val 31834"/>
              <a:gd name="adj2" fmla="val -739"/>
              <a:gd name="adj3" fmla="val 112500"/>
              <a:gd name="adj4" fmla="val -38333"/>
            </a:avLst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Ho skal </a:t>
            </a:r>
            <a:r>
              <a:rPr lang="nb-NO" dirty="0" err="1"/>
              <a:t>fremje</a:t>
            </a:r>
            <a:r>
              <a:rPr lang="nb-NO" dirty="0"/>
              <a:t> demokrati, likestilling og </a:t>
            </a:r>
            <a:r>
              <a:rPr lang="nb-NO" dirty="0" err="1"/>
              <a:t>vitskapleg</a:t>
            </a:r>
            <a:r>
              <a:rPr lang="nb-NO" dirty="0"/>
              <a:t> </a:t>
            </a:r>
            <a:r>
              <a:rPr lang="nb-NO" dirty="0" err="1"/>
              <a:t>tenkjemåte</a:t>
            </a:r>
            <a:r>
              <a:rPr lang="nb-NO" dirty="0"/>
              <a:t>.</a:t>
            </a:r>
          </a:p>
        </p:txBody>
      </p:sp>
      <p:sp>
        <p:nvSpPr>
          <p:cNvPr id="7" name="Bildeforklaring: linje 6">
            <a:extLst>
              <a:ext uri="{FF2B5EF4-FFF2-40B4-BE49-F238E27FC236}">
                <a16:creationId xmlns:a16="http://schemas.microsoft.com/office/drawing/2014/main" id="{67F95A22-963F-47AB-B2E3-ACAA58E533DB}"/>
              </a:ext>
            </a:extLst>
          </p:cNvPr>
          <p:cNvSpPr/>
          <p:nvPr/>
        </p:nvSpPr>
        <p:spPr>
          <a:xfrm>
            <a:off x="8073793" y="5196452"/>
            <a:ext cx="3679471" cy="1404258"/>
          </a:xfrm>
          <a:prstGeom prst="borderCallout1">
            <a:avLst>
              <a:gd name="adj1" fmla="val 54920"/>
              <a:gd name="adj2" fmla="val 115"/>
              <a:gd name="adj3" fmla="val -11427"/>
              <a:gd name="adj4" fmla="val -45903"/>
            </a:avLst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Elevane og lærlingane skal utvikle kunnskap, dugleik og </a:t>
            </a:r>
            <a:r>
              <a:rPr lang="nb-NO" dirty="0" err="1"/>
              <a:t>holdningar</a:t>
            </a:r>
            <a:r>
              <a:rPr lang="nb-NO" dirty="0"/>
              <a:t> for å kunne </a:t>
            </a:r>
            <a:r>
              <a:rPr lang="nb-NO" dirty="0" err="1"/>
              <a:t>meistre</a:t>
            </a:r>
            <a:r>
              <a:rPr lang="nb-NO" dirty="0"/>
              <a:t> liva sine og kunne delta i arbeid og fellesskap i samfunnet.</a:t>
            </a:r>
          </a:p>
        </p:txBody>
      </p:sp>
    </p:spTree>
    <p:extLst>
      <p:ext uri="{BB962C8B-B14F-4D97-AF65-F5344CB8AC3E}">
        <p14:creationId xmlns:p14="http://schemas.microsoft.com/office/powerpoint/2010/main" val="142019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CC6108-8F19-4142-A5C7-893463DB0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Formålsparagrafen og læreplanene i fag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6FCB9F-1577-4693-BCC3-38407C4B3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«Formålsparagrafen er grunnmuren for skolens praksis. Temaer som defineres i læreplanverket må være knyttet til samfunnsutfordringer som er aktuelle over tid, være overordnede og reflektere innholdet i formålsparagrafen.» (Meld.st.28 2015-16, s.7)</a:t>
            </a:r>
          </a:p>
          <a:p>
            <a:endParaRPr lang="nb-NO" dirty="0"/>
          </a:p>
          <a:p>
            <a:r>
              <a:rPr lang="nb-NO" dirty="0"/>
              <a:t>Læreplanene i fag bør leses og forstås i lys av formålsparagrafen.</a:t>
            </a:r>
            <a:br>
              <a:rPr lang="nb-NO" dirty="0"/>
            </a:br>
            <a:endParaRPr lang="nb-NO" dirty="0"/>
          </a:p>
          <a:p>
            <a:r>
              <a:rPr lang="nb-NO" dirty="0"/>
              <a:t>Forståelse av de overordnede formålene med opplæringen kan bidra til at det blir enklere å se flere kompetansemål i sammenheng.</a:t>
            </a:r>
          </a:p>
        </p:txBody>
      </p:sp>
    </p:spTree>
    <p:extLst>
      <p:ext uri="{BB962C8B-B14F-4D97-AF65-F5344CB8AC3E}">
        <p14:creationId xmlns:p14="http://schemas.microsoft.com/office/powerpoint/2010/main" val="2559602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FBE40C-49E2-4941-B745-1412B341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Forsøkslæreplanene inngår i en sammenheng (2)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7146D566-A2B5-411B-AC62-C37FE41B4FC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404938"/>
          <a:ext cx="10515600" cy="4772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6361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E8DB27-A059-4D13-9F94-FE2742F37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Forsøkslæreplanene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F2FC39EA-D242-42C0-A075-A044887326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346" t="35139" r="10045" b="14861"/>
          <a:stretch/>
        </p:blipFill>
        <p:spPr>
          <a:xfrm>
            <a:off x="838200" y="1502173"/>
            <a:ext cx="10515600" cy="457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94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mpetanse Norge">
      <a:dk1>
        <a:srgbClr val="D24617"/>
      </a:dk1>
      <a:lt1>
        <a:sysClr val="window" lastClr="FFFFFF"/>
      </a:lt1>
      <a:dk2>
        <a:srgbClr val="D24617"/>
      </a:dk2>
      <a:lt2>
        <a:srgbClr val="F2F2F2"/>
      </a:lt2>
      <a:accent1>
        <a:srgbClr val="005D8B"/>
      </a:accent1>
      <a:accent2>
        <a:srgbClr val="979A19"/>
      </a:accent2>
      <a:accent3>
        <a:srgbClr val="0F7C9A"/>
      </a:accent3>
      <a:accent4>
        <a:srgbClr val="2B513D"/>
      </a:accent4>
      <a:accent5>
        <a:srgbClr val="7D2F60"/>
      </a:accent5>
      <a:accent6>
        <a:srgbClr val="4D4D4D"/>
      </a:accent6>
      <a:hlink>
        <a:srgbClr val="000000"/>
      </a:hlink>
      <a:folHlink>
        <a:srgbClr val="A5A5A5"/>
      </a:folHlink>
    </a:clrScheme>
    <a:fontScheme name="Kompetanse Norg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mal_grafisk_bokmal.potx" id="{6038554D-6CFD-4483-9758-5D0F220B80FE}" vid="{28964B6F-D10D-4630-B3DC-3C3C9E152B09}"/>
    </a:ext>
  </a:extLst>
</a:theme>
</file>

<file path=ppt/theme/theme2.xml><?xml version="1.0" encoding="utf-8"?>
<a:theme xmlns:a="http://schemas.openxmlformats.org/drawingml/2006/main" name="1_Office-tema">
  <a:themeElements>
    <a:clrScheme name="Kompetanse Norge">
      <a:dk1>
        <a:srgbClr val="D24617"/>
      </a:dk1>
      <a:lt1>
        <a:sysClr val="window" lastClr="FFFFFF"/>
      </a:lt1>
      <a:dk2>
        <a:srgbClr val="D24617"/>
      </a:dk2>
      <a:lt2>
        <a:srgbClr val="F2F2F2"/>
      </a:lt2>
      <a:accent1>
        <a:srgbClr val="005D8B"/>
      </a:accent1>
      <a:accent2>
        <a:srgbClr val="979A19"/>
      </a:accent2>
      <a:accent3>
        <a:srgbClr val="0F7C9A"/>
      </a:accent3>
      <a:accent4>
        <a:srgbClr val="2B513D"/>
      </a:accent4>
      <a:accent5>
        <a:srgbClr val="7D2F60"/>
      </a:accent5>
      <a:accent6>
        <a:srgbClr val="4D4D4D"/>
      </a:accent6>
      <a:hlink>
        <a:srgbClr val="000000"/>
      </a:hlink>
      <a:folHlink>
        <a:srgbClr val="A5A5A5"/>
      </a:folHlink>
    </a:clrScheme>
    <a:fontScheme name="Kompetanse Norg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mal_grafisk_bokmal.potx" id="{6038554D-6CFD-4483-9758-5D0F220B80FE}" vid="{28964B6F-D10D-4630-B3DC-3C3C9E152B09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powerpointmal_grafisk_bokmal</Template>
  <TotalTime>1782</TotalTime>
  <Words>1101</Words>
  <Application>Microsoft Office PowerPoint</Application>
  <PresentationFormat>Widescreen</PresentationFormat>
  <Paragraphs>268</Paragraphs>
  <Slides>31</Slides>
  <Notes>3</Notes>
  <HiddenSlides>0</HiddenSlides>
  <MMClips>0</MMClips>
  <ScaleCrop>false</ScaleCrop>
  <HeadingPairs>
    <vt:vector size="8" baseType="variant">
      <vt:variant>
        <vt:lpstr>Brukte skrifter</vt:lpstr>
      </vt:variant>
      <vt:variant>
        <vt:i4>3</vt:i4>
      </vt:variant>
      <vt:variant>
        <vt:lpstr>Tema</vt:lpstr>
      </vt:variant>
      <vt:variant>
        <vt:i4>2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31</vt:i4>
      </vt:variant>
    </vt:vector>
  </HeadingPairs>
  <TitlesOfParts>
    <vt:vector size="37" baseType="lpstr">
      <vt:lpstr>Arial</vt:lpstr>
      <vt:lpstr>Calibri</vt:lpstr>
      <vt:lpstr>Verdana</vt:lpstr>
      <vt:lpstr>Office-tema</vt:lpstr>
      <vt:lpstr>1_Office-tema</vt:lpstr>
      <vt:lpstr>Dokument</vt:lpstr>
      <vt:lpstr>Bli kjent med forsøkslæreplanene for FVO</vt:lpstr>
      <vt:lpstr>Innhold</vt:lpstr>
      <vt:lpstr>Forsøkslæreplanene i FVO</vt:lpstr>
      <vt:lpstr>Forsøkslæreplanene inngår i en sammenheng (1)</vt:lpstr>
      <vt:lpstr>Opplæringslovas § 4A-6</vt:lpstr>
      <vt:lpstr>Formålsparagrafen</vt:lpstr>
      <vt:lpstr>Formålsparagrafen og læreplanene i fag</vt:lpstr>
      <vt:lpstr>Forsøkslæreplanene inngår i en sammenheng (2)</vt:lpstr>
      <vt:lpstr>Forsøkslæreplanene</vt:lpstr>
      <vt:lpstr>Progresjon gjennom modulstrukturen </vt:lpstr>
      <vt:lpstr>Felles for alle fagplanene</vt:lpstr>
      <vt:lpstr>Samme struktur i fagenes læreplaner</vt:lpstr>
      <vt:lpstr>Formål</vt:lpstr>
      <vt:lpstr>Grunnleggende ferdigheter</vt:lpstr>
      <vt:lpstr>Hovedområder</vt:lpstr>
      <vt:lpstr>Læringsutbytte og kompetansemål</vt:lpstr>
      <vt:lpstr>Vurdering</vt:lpstr>
      <vt:lpstr> Eksamen etter modul 4 </vt:lpstr>
      <vt:lpstr>Kompetansebegrepet </vt:lpstr>
      <vt:lpstr> Kompetansemålene </vt:lpstr>
      <vt:lpstr>  En analyse av kompetansemålene i fagene  Nivå på norskspråklige ferdigheter som forutsetning for høy måloppnåelse i kompetansemålene:</vt:lpstr>
      <vt:lpstr>Karrierelæring integrert i læreplaner i fag på modul 3</vt:lpstr>
      <vt:lpstr>Forsøkslæreplanene inngår i en sammenheng (3)</vt:lpstr>
      <vt:lpstr>Lokalt arbeid med læreplanene</vt:lpstr>
      <vt:lpstr>Å sikre progresjon i de lokale læreplanene</vt:lpstr>
      <vt:lpstr>Å skape gode overganger mellom modulene</vt:lpstr>
      <vt:lpstr>Eksempel på progresjon i samfunnsfag</vt:lpstr>
      <vt:lpstr> Eksempel på hvordan man kan planlegge for å  undervise effektivt  </vt:lpstr>
      <vt:lpstr>Hvordan kan skolen legge til rette for gode overganger mellom modulene? </vt:lpstr>
      <vt:lpstr>Deltakernes rolle i arbeid med lokale læreplaner</vt:lpstr>
      <vt:lpstr>Hvordan legge til rette for deling av ressurser og erfaringsbasert læring i opplæringen etter forsøkslæreplanene?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Læreplanforståelse FVO</dc:title>
  <dc:creator>Trine Hauger</dc:creator>
  <cp:lastModifiedBy>Tove Dina Røynestad</cp:lastModifiedBy>
  <cp:revision>163</cp:revision>
  <dcterms:created xsi:type="dcterms:W3CDTF">2018-12-06T13:26:41Z</dcterms:created>
  <dcterms:modified xsi:type="dcterms:W3CDTF">2019-06-13T09:16:11Z</dcterms:modified>
</cp:coreProperties>
</file>