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9"/>
  </p:notesMasterIdLst>
  <p:sldIdLst>
    <p:sldId id="256" r:id="rId6"/>
    <p:sldId id="257" r:id="rId7"/>
    <p:sldId id="259" r:id="rId8"/>
    <p:sldId id="263" r:id="rId9"/>
    <p:sldId id="275" r:id="rId10"/>
    <p:sldId id="277" r:id="rId11"/>
    <p:sldId id="270" r:id="rId12"/>
    <p:sldId id="282" r:id="rId13"/>
    <p:sldId id="280" r:id="rId14"/>
    <p:sldId id="260" r:id="rId15"/>
    <p:sldId id="264" r:id="rId16"/>
    <p:sldId id="274" r:id="rId17"/>
    <p:sldId id="278" r:id="rId18"/>
    <p:sldId id="261" r:id="rId19"/>
    <p:sldId id="281" r:id="rId20"/>
    <p:sldId id="266" r:id="rId21"/>
    <p:sldId id="283" r:id="rId22"/>
    <p:sldId id="271" r:id="rId23"/>
    <p:sldId id="267" r:id="rId24"/>
    <p:sldId id="268" r:id="rId25"/>
    <p:sldId id="276" r:id="rId26"/>
    <p:sldId id="279" r:id="rId27"/>
    <p:sldId id="265" r:id="rId28"/>
  </p:sldIdLst>
  <p:sldSz cx="12192000" cy="6858000"/>
  <p:notesSz cx="6807200" cy="99393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4BCC23-9D5A-0C73-5CC7-43C1C2D672EC}" name="Iben Møller" initials="IM" userId="S::iben.moller@ideas2evidence.com::ebc94321-c04b-43f8-849a-2fd8d839a541" providerId="AD"/>
  <p188:author id="{DC1D94A3-4A0E-066C-36DF-8357714E1DE1}" name="Inger Nordhagen" initials="IN" userId="S::inger.nordhagen@ideas2evidence.com::eaad5639-2850-42cc-98e4-08703c33d197" providerId="AD"/>
  <p188:author id="{A8E744CA-8CC8-6F7B-CEC7-85B01AC47A08}" name="Malin Dahle" initials="MD" userId="S::malin.dahle@ideas2evidence.com::f3507a27-ff1b-4b0d-b54e-a048d00b76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FB"/>
    <a:srgbClr val="02C2F1"/>
    <a:srgbClr val="02C9F8"/>
    <a:srgbClr val="02ACD4"/>
    <a:srgbClr val="F0F0F0"/>
    <a:srgbClr val="F07C3C"/>
    <a:srgbClr val="EB6115"/>
    <a:srgbClr val="E8F0F0"/>
    <a:srgbClr val="0070C0"/>
    <a:srgbClr val="0184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A82DE-369F-4791-8F37-3303AC73C1FC}" v="16" dt="2024-02-19T10:10:03.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420" autoAdjust="0"/>
  </p:normalViewPr>
  <p:slideViewPr>
    <p:cSldViewPr snapToGrid="0">
      <p:cViewPr varScale="1">
        <p:scale>
          <a:sx n="81" d="100"/>
          <a:sy n="81" d="100"/>
        </p:scale>
        <p:origin x="126" y="786"/>
      </p:cViewPr>
      <p:guideLst/>
    </p:cSldViewPr>
  </p:slideViewPr>
  <p:outlineViewPr>
    <p:cViewPr>
      <p:scale>
        <a:sx n="33" d="100"/>
        <a:sy n="33" d="100"/>
      </p:scale>
      <p:origin x="0" y="-583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e Utgård" userId="8d0c916a-70eb-4ede-98f5-be44423a9a57" providerId="ADAL" clId="{028A82DE-369F-4791-8F37-3303AC73C1FC}"/>
    <pc:docChg chg="modSld">
      <pc:chgData name="Katrine Utgård" userId="8d0c916a-70eb-4ede-98f5-be44423a9a57" providerId="ADAL" clId="{028A82DE-369F-4791-8F37-3303AC73C1FC}" dt="2024-02-19T10:10:03.890" v="70" actId="114"/>
      <pc:docMkLst>
        <pc:docMk/>
      </pc:docMkLst>
      <pc:sldChg chg="modSp mod">
        <pc:chgData name="Katrine Utgård" userId="8d0c916a-70eb-4ede-98f5-be44423a9a57" providerId="ADAL" clId="{028A82DE-369F-4791-8F37-3303AC73C1FC}" dt="2024-02-19T10:07:10.680" v="50" actId="962"/>
        <pc:sldMkLst>
          <pc:docMk/>
          <pc:sldMk cId="2660699979" sldId="256"/>
        </pc:sldMkLst>
        <pc:spChg chg="mod">
          <ac:chgData name="Katrine Utgård" userId="8d0c916a-70eb-4ede-98f5-be44423a9a57" providerId="ADAL" clId="{028A82DE-369F-4791-8F37-3303AC73C1FC}" dt="2024-02-19T10:06:50.902" v="0" actId="962"/>
          <ac:spMkLst>
            <pc:docMk/>
            <pc:sldMk cId="2660699979" sldId="256"/>
            <ac:spMk id="8" creationId="{BD1BDED6-CBAB-B3A7-E9B7-C6F894BC104F}"/>
          </ac:spMkLst>
        </pc:spChg>
        <pc:picChg chg="mod">
          <ac:chgData name="Katrine Utgård" userId="8d0c916a-70eb-4ede-98f5-be44423a9a57" providerId="ADAL" clId="{028A82DE-369F-4791-8F37-3303AC73C1FC}" dt="2024-02-19T10:07:10.680" v="50" actId="962"/>
          <ac:picMkLst>
            <pc:docMk/>
            <pc:sldMk cId="2660699979" sldId="256"/>
            <ac:picMk id="4" creationId="{00C9D8E5-7A23-2A07-DA97-46394E0BECDE}"/>
          </ac:picMkLst>
        </pc:picChg>
      </pc:sldChg>
      <pc:sldChg chg="modSp mod">
        <pc:chgData name="Katrine Utgård" userId="8d0c916a-70eb-4ede-98f5-be44423a9a57" providerId="ADAL" clId="{028A82DE-369F-4791-8F37-3303AC73C1FC}" dt="2024-02-19T10:08:28.141" v="53" actId="207"/>
        <pc:sldMkLst>
          <pc:docMk/>
          <pc:sldMk cId="3955125835" sldId="257"/>
        </pc:sldMkLst>
        <pc:spChg chg="mod">
          <ac:chgData name="Katrine Utgård" userId="8d0c916a-70eb-4ede-98f5-be44423a9a57" providerId="ADAL" clId="{028A82DE-369F-4791-8F37-3303AC73C1FC}" dt="2024-02-19T10:08:28.141" v="53" actId="207"/>
          <ac:spMkLst>
            <pc:docMk/>
            <pc:sldMk cId="3955125835" sldId="257"/>
            <ac:spMk id="6" creationId="{E225AABE-BA87-28CF-00D8-834CB67C0D54}"/>
          </ac:spMkLst>
        </pc:spChg>
      </pc:sldChg>
      <pc:sldChg chg="modSp mod">
        <pc:chgData name="Katrine Utgård" userId="8d0c916a-70eb-4ede-98f5-be44423a9a57" providerId="ADAL" clId="{028A82DE-369F-4791-8F37-3303AC73C1FC}" dt="2024-02-19T10:08:55.729" v="54" actId="962"/>
        <pc:sldMkLst>
          <pc:docMk/>
          <pc:sldMk cId="2207086487" sldId="275"/>
        </pc:sldMkLst>
        <pc:picChg chg="mod">
          <ac:chgData name="Katrine Utgård" userId="8d0c916a-70eb-4ede-98f5-be44423a9a57" providerId="ADAL" clId="{028A82DE-369F-4791-8F37-3303AC73C1FC}" dt="2024-02-19T10:08:55.729" v="54" actId="962"/>
          <ac:picMkLst>
            <pc:docMk/>
            <pc:sldMk cId="2207086487" sldId="275"/>
            <ac:picMk id="4" creationId="{4D350B61-BA01-042A-6DB6-A038E8AD2085}"/>
          </ac:picMkLst>
        </pc:picChg>
      </pc:sldChg>
      <pc:sldChg chg="modSp">
        <pc:chgData name="Katrine Utgård" userId="8d0c916a-70eb-4ede-98f5-be44423a9a57" providerId="ADAL" clId="{028A82DE-369F-4791-8F37-3303AC73C1FC}" dt="2024-02-19T10:10:03.890" v="70" actId="114"/>
        <pc:sldMkLst>
          <pc:docMk/>
          <pc:sldMk cId="2287829623" sldId="282"/>
        </pc:sldMkLst>
        <pc:spChg chg="mod">
          <ac:chgData name="Katrine Utgård" userId="8d0c916a-70eb-4ede-98f5-be44423a9a57" providerId="ADAL" clId="{028A82DE-369F-4791-8F37-3303AC73C1FC}" dt="2024-02-19T10:10:03.890" v="70" actId="114"/>
          <ac:spMkLst>
            <pc:docMk/>
            <pc:sldMk cId="2287829623" sldId="282"/>
            <ac:spMk id="3" creationId="{F1C51DD7-48D0-5023-0859-BDE1E2D7CB59}"/>
          </ac:spMkLst>
        </pc:spChg>
      </pc:sldChg>
      <pc:sldChg chg="modSp">
        <pc:chgData name="Katrine Utgård" userId="8d0c916a-70eb-4ede-98f5-be44423a9a57" providerId="ADAL" clId="{028A82DE-369F-4791-8F37-3303AC73C1FC}" dt="2024-02-19T10:09:31.514" v="69" actId="114"/>
        <pc:sldMkLst>
          <pc:docMk/>
          <pc:sldMk cId="3092346544" sldId="283"/>
        </pc:sldMkLst>
        <pc:spChg chg="mod">
          <ac:chgData name="Katrine Utgård" userId="8d0c916a-70eb-4ede-98f5-be44423a9a57" providerId="ADAL" clId="{028A82DE-369F-4791-8F37-3303AC73C1FC}" dt="2024-02-19T10:09:31.514" v="69" actId="114"/>
          <ac:spMkLst>
            <pc:docMk/>
            <pc:sldMk cId="3092346544" sldId="283"/>
            <ac:spMk id="3" creationId="{0C13CA75-C85F-662B-E2CA-F4E9A05A5C01}"/>
          </ac:spMkLst>
        </pc:spChg>
      </pc:sldChg>
    </pc:docChg>
  </pc:docChgLst>
  <pc:docChgLst>
    <pc:chgData name="Katrine Utgård" userId="S::katrine.utgard@hkdir.no::8d0c916a-70eb-4ede-98f5-be44423a9a57" providerId="AD" clId="Web-{C943C9AB-C67C-4C36-BA24-7627AEB4035F}"/>
    <pc:docChg chg="modSld">
      <pc:chgData name="Katrine Utgård" userId="S::katrine.utgard@hkdir.no::8d0c916a-70eb-4ede-98f5-be44423a9a57" providerId="AD" clId="Web-{C943C9AB-C67C-4C36-BA24-7627AEB4035F}" dt="2024-02-16T12:22:06.810" v="16"/>
      <pc:docMkLst>
        <pc:docMk/>
      </pc:docMkLst>
      <pc:sldChg chg="addSp delSp modSp addAnim delAnim modNotes">
        <pc:chgData name="Katrine Utgård" userId="S::katrine.utgard@hkdir.no::8d0c916a-70eb-4ede-98f5-be44423a9a57" providerId="AD" clId="Web-{C943C9AB-C67C-4C36-BA24-7627AEB4035F}" dt="2024-02-16T12:20:05.309" v="7"/>
        <pc:sldMkLst>
          <pc:docMk/>
          <pc:sldMk cId="3955125835" sldId="257"/>
        </pc:sldMkLst>
        <pc:spChg chg="add del">
          <ac:chgData name="Katrine Utgård" userId="S::katrine.utgard@hkdir.no::8d0c916a-70eb-4ede-98f5-be44423a9a57" providerId="AD" clId="Web-{C943C9AB-C67C-4C36-BA24-7627AEB4035F}" dt="2024-02-16T12:19:36.199" v="1"/>
          <ac:spMkLst>
            <pc:docMk/>
            <pc:sldMk cId="3955125835" sldId="257"/>
            <ac:spMk id="3" creationId="{2B92A189-62FD-8B5F-A804-F48FE351A8D4}"/>
          </ac:spMkLst>
        </pc:spChg>
        <pc:spChg chg="add del mod">
          <ac:chgData name="Katrine Utgård" userId="S::katrine.utgard@hkdir.no::8d0c916a-70eb-4ede-98f5-be44423a9a57" providerId="AD" clId="Web-{C943C9AB-C67C-4C36-BA24-7627AEB4035F}" dt="2024-02-16T12:19:36.199" v="1"/>
          <ac:spMkLst>
            <pc:docMk/>
            <pc:sldMk cId="3955125835" sldId="257"/>
            <ac:spMk id="8" creationId="{BDFCE85B-6113-4275-42D9-A0086F0A2749}"/>
          </ac:spMkLst>
        </pc:spChg>
      </pc:sldChg>
      <pc:sldChg chg="modNotes">
        <pc:chgData name="Katrine Utgård" userId="S::katrine.utgard@hkdir.no::8d0c916a-70eb-4ede-98f5-be44423a9a57" providerId="AD" clId="Web-{C943C9AB-C67C-4C36-BA24-7627AEB4035F}" dt="2024-02-16T12:22:06.810" v="16"/>
        <pc:sldMkLst>
          <pc:docMk/>
          <pc:sldMk cId="633349737" sldId="265"/>
        </pc:sldMkLst>
      </pc:sldChg>
      <pc:sldChg chg="modNotes">
        <pc:chgData name="Katrine Utgård" userId="S::katrine.utgard@hkdir.no::8d0c916a-70eb-4ede-98f5-be44423a9a57" providerId="AD" clId="Web-{C943C9AB-C67C-4C36-BA24-7627AEB4035F}" dt="2024-02-16T12:21:57.998" v="15"/>
        <pc:sldMkLst>
          <pc:docMk/>
          <pc:sldMk cId="1073206891" sldId="276"/>
        </pc:sldMkLst>
      </pc:sldChg>
      <pc:sldChg chg="modNotes">
        <pc:chgData name="Katrine Utgård" userId="S::katrine.utgard@hkdir.no::8d0c916a-70eb-4ede-98f5-be44423a9a57" providerId="AD" clId="Web-{C943C9AB-C67C-4C36-BA24-7627AEB4035F}" dt="2024-02-16T12:20:43.481" v="10"/>
        <pc:sldMkLst>
          <pc:docMk/>
          <pc:sldMk cId="2287829623"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B04EAC4-8376-4568-A95C-929F00D4A509}" type="datetimeFigureOut">
              <a:rPr lang="nb-NO" smtClean="0"/>
              <a:t>19.02.2024</a:t>
            </a:fld>
            <a:endParaRPr lang="nb-NO"/>
          </a:p>
        </p:txBody>
      </p:sp>
      <p:sp>
        <p:nvSpPr>
          <p:cNvPr id="4" name="Plassholder for lysbilde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60741E0F-E54B-49FE-953C-D8BC98A08DF6}" type="slidenum">
              <a:rPr lang="nb-NO" smtClean="0"/>
              <a:t>‹#›</a:t>
            </a:fld>
            <a:endParaRPr lang="nb-NO"/>
          </a:p>
        </p:txBody>
      </p:sp>
    </p:spTree>
    <p:extLst>
      <p:ext uri="{BB962C8B-B14F-4D97-AF65-F5344CB8AC3E}">
        <p14:creationId xmlns:p14="http://schemas.microsoft.com/office/powerpoint/2010/main" val="113801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Ideas2evidence har fulgt forsøkene med modulstrukturert voksenopplæring fra starten i 2017 og frem til 2023. Vi har gjennomført dette oppdraget i samarbeid med professor Marte Monsen fra Høgskolen i Innlandet og forskningsmiljøet SNF.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denne presentasjonen oppsummerer vi noen av hovedfunnene fra evalueringen, med særlig vekt på hvilke erfaringer som blir viktige å ta med seg videre i innføringen av modulstrukturert opplæring som hovedmodell i opplæringen for voksne. </a:t>
            </a:r>
          </a:p>
          <a:p>
            <a:endParaRPr lang="nb-NO" dirty="0"/>
          </a:p>
          <a:p>
            <a:r>
              <a:rPr lang="nb-NO" dirty="0"/>
              <a:t>Jeg begynner med å si noe overordnet om evalueringen vår, før jeg går inn på funn fra evalueringen av Forberedende voksenopplæring, deretter skal Inger presentere funn fra Modulstrukturert fag- og yrkesopplæring og til sist kombinasjonsforsøket. </a:t>
            </a:r>
          </a:p>
          <a:p>
            <a:endParaRPr lang="nb-NO" dirty="0"/>
          </a:p>
          <a:p>
            <a:endParaRPr lang="nb-NO" dirty="0"/>
          </a:p>
        </p:txBody>
      </p:sp>
      <p:sp>
        <p:nvSpPr>
          <p:cNvPr id="4" name="Plassholder for lysbildenummer 3"/>
          <p:cNvSpPr>
            <a:spLocks noGrp="1"/>
          </p:cNvSpPr>
          <p:nvPr>
            <p:ph type="sldNum" sz="quarter" idx="5"/>
          </p:nvPr>
        </p:nvSpPr>
        <p:spPr/>
        <p:txBody>
          <a:bodyPr/>
          <a:lstStyle/>
          <a:p>
            <a:fld id="{60741E0F-E54B-49FE-953C-D8BC98A08DF6}" type="slidenum">
              <a:rPr lang="nb-NO" smtClean="0"/>
              <a:t>1</a:t>
            </a:fld>
            <a:endParaRPr lang="nb-NO"/>
          </a:p>
        </p:txBody>
      </p:sp>
    </p:spTree>
    <p:extLst>
      <p:ext uri="{BB962C8B-B14F-4D97-AF65-F5344CB8AC3E}">
        <p14:creationId xmlns:p14="http://schemas.microsoft.com/office/powerpoint/2010/main" val="2935491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nb-NO" sz="1200" kern="100" dirty="0">
                <a:effectLst/>
                <a:latin typeface="Aptos" panose="020B0004020202020204" pitchFamily="34" charset="0"/>
                <a:ea typeface="Aptos" panose="020B0004020202020204" pitchFamily="34" charset="0"/>
                <a:cs typeface="Times New Roman" panose="02020603050405020304" pitchFamily="18" charset="0"/>
              </a:rPr>
              <a:t>Til sist skal vi trekke fram noen viktige læringspunkter fra forsøket.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nb-NO"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nb-NO" sz="1200" kern="100" dirty="0">
                <a:effectLst/>
                <a:latin typeface="Aptos" panose="020B0004020202020204" pitchFamily="34" charset="0"/>
                <a:ea typeface="Aptos" panose="020B0004020202020204" pitchFamily="34" charset="0"/>
                <a:cs typeface="Times New Roman" panose="02020603050405020304" pitchFamily="18" charset="0"/>
              </a:rPr>
              <a:t>Å tilby et så fleksibelt og individuelt tilpasset opplæringsløp som det FVO har vært, krever en annen tilnærming til organisering og individuell tilrettelegging fra lærere og skoleledere lokalt, enn det ordinær grunnskole gjør. </a:t>
            </a:r>
          </a:p>
          <a:p>
            <a:pPr>
              <a:lnSpc>
                <a:spcPct val="115000"/>
              </a:lnSpc>
              <a:spcAft>
                <a:spcPts val="800"/>
              </a:spcAft>
            </a:pPr>
            <a:endParaRPr lang="nb-NO"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nb-NO" sz="1200" kern="100" dirty="0">
                <a:effectLst/>
                <a:latin typeface="Aptos" panose="020B0004020202020204" pitchFamily="34" charset="0"/>
                <a:ea typeface="Aptos" panose="020B0004020202020204" pitchFamily="34" charset="0"/>
                <a:cs typeface="Times New Roman" panose="02020603050405020304" pitchFamily="18" charset="0"/>
              </a:rPr>
              <a:t>Vi har for eksempel sett at det å </a:t>
            </a:r>
            <a:r>
              <a:rPr lang="nb-NO" sz="1200" kern="100" dirty="0" err="1">
                <a:effectLst/>
                <a:latin typeface="Aptos" panose="020B0004020202020204" pitchFamily="34" charset="0"/>
                <a:ea typeface="Aptos" panose="020B0004020202020204" pitchFamily="34" charset="0"/>
                <a:cs typeface="Times New Roman" panose="02020603050405020304" pitchFamily="18" charset="0"/>
              </a:rPr>
              <a:t>parallellegge</a:t>
            </a:r>
            <a:r>
              <a:rPr lang="nb-NO" sz="1200" kern="100" dirty="0">
                <a:effectLst/>
                <a:latin typeface="Aptos" panose="020B0004020202020204" pitchFamily="34" charset="0"/>
                <a:ea typeface="Aptos" panose="020B0004020202020204" pitchFamily="34" charset="0"/>
                <a:cs typeface="Times New Roman" panose="02020603050405020304" pitchFamily="18" charset="0"/>
              </a:rPr>
              <a:t> timeplanen har vært et viktig grep for at deltakere skal kunne kombinere opplæring på ulike moduler i ulike fag. Det har ikke vært like lett for alle å få til, blant annet på grunn av få deltakere, få lærerressurser eller rombegrensninger. En del steder har løst det ved å samle deltakere på ulike moduler i samme gruppe.  </a:t>
            </a:r>
          </a:p>
          <a:p>
            <a:pPr>
              <a:lnSpc>
                <a:spcPct val="115000"/>
              </a:lnSpc>
              <a:spcAft>
                <a:spcPts val="800"/>
              </a:spcAft>
            </a:pPr>
            <a:endParaRPr lang="nb-NO"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nb-NO" sz="1200" kern="100" dirty="0">
                <a:effectLst/>
                <a:latin typeface="Aptos" panose="020B0004020202020204" pitchFamily="34" charset="0"/>
                <a:ea typeface="Aptos" panose="020B0004020202020204" pitchFamily="34" charset="0"/>
                <a:cs typeface="Times New Roman" panose="02020603050405020304" pitchFamily="18" charset="0"/>
              </a:rPr>
              <a:t>Et annet viktig læringspunkt, er behovet for å legge godt til rette for deltakere som har lite skolebakgrunn, manglende lese- og skriveferdigheter og et lavt språknivå i norsk.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nb-NO"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nb-NO" sz="1200" kern="100" dirty="0">
                <a:effectLst/>
                <a:latin typeface="Aptos" panose="020B0004020202020204" pitchFamily="34" charset="0"/>
                <a:ea typeface="Aptos" panose="020B0004020202020204" pitchFamily="34" charset="0"/>
                <a:cs typeface="Times New Roman" panose="02020603050405020304" pitchFamily="18" charset="0"/>
              </a:rPr>
              <a:t>Lokalt har man prøvd ut ulike grep, både for å legge til rette for denne gruppen spesielt, men også for å dempe læringstrykket generelt. Det å styrke tverrfagligheten og skape bedre sammenheng mellom fagene er et eksempel. Å intensivere opplæringen i enkeltfag i perioder, eller å utsette oppstarten av enkelte fag, er andre eksempler.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nb-NO"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nb-NO" sz="1200" kern="100" dirty="0">
                <a:effectLst/>
                <a:latin typeface="Aptos" panose="020B0004020202020204" pitchFamily="34" charset="0"/>
                <a:ea typeface="Aptos" panose="020B0004020202020204" pitchFamily="34" charset="0"/>
                <a:cs typeface="Times New Roman" panose="02020603050405020304" pitchFamily="18" charset="0"/>
              </a:rPr>
              <a:t>Og så mener vi det blir særlig viktig å styrke norskopplæringen i alle fag, for alle deltakere.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nb-NO"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nb-NO" sz="1200" kern="100" dirty="0">
                <a:effectLst/>
                <a:latin typeface="Aptos" panose="020B0004020202020204" pitchFamily="34" charset="0"/>
                <a:ea typeface="Aptos" panose="020B0004020202020204" pitchFamily="34" charset="0"/>
                <a:cs typeface="Times New Roman" panose="02020603050405020304" pitchFamily="18" charset="0"/>
              </a:rPr>
              <a:t>Et annen ting vi vil trekke fram, som vi ser som et utviklingsområde, er bruk av arbeidslivet som </a:t>
            </a:r>
            <a:r>
              <a:rPr lang="nb-NO" sz="1200" kern="100" dirty="0" err="1">
                <a:effectLst/>
                <a:latin typeface="Aptos" panose="020B0004020202020204" pitchFamily="34" charset="0"/>
                <a:ea typeface="Aptos" panose="020B0004020202020204" pitchFamily="34" charset="0"/>
                <a:cs typeface="Times New Roman" panose="02020603050405020304" pitchFamily="18" charset="0"/>
              </a:rPr>
              <a:t>opplæringsarena</a:t>
            </a:r>
            <a:r>
              <a:rPr lang="nb-NO" sz="1200" kern="100" dirty="0">
                <a:effectLst/>
                <a:latin typeface="Aptos" panose="020B0004020202020204" pitchFamily="34" charset="0"/>
                <a:ea typeface="Aptos" panose="020B0004020202020204" pitchFamily="34" charset="0"/>
                <a:cs typeface="Times New Roman" panose="02020603050405020304" pitchFamily="18" charset="0"/>
              </a:rPr>
              <a:t> i FVO. Dette har i liten grad blitt prøvd ut i forsøket, men vi tror det vil være nyttig for en del deltakere, så lenge opplæringen er tilpasset deltakerens behov og tett fulgt opp.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nb-NO"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nb-NO" sz="1200" kern="100" dirty="0">
                <a:effectLst/>
                <a:latin typeface="Aptos" panose="020B0004020202020204" pitchFamily="34" charset="0"/>
                <a:ea typeface="Aptos" panose="020B0004020202020204" pitchFamily="34" charset="0"/>
                <a:cs typeface="Times New Roman" panose="02020603050405020304" pitchFamily="18" charset="0"/>
              </a:rPr>
              <a:t>Til sist vil jeg trekke fram betydningen av god forankring lokalt og bred involvering i kollegiet. Flere av opplæringssentre som har deltatt i forsøket, har hatt stor nytte av å drøfte viktige problemstillinger i et felles pedagogisk utviklingsarbeid. Mange har også trukket frem at det har vært verdifullt å samarbeide med andre opplæringssentre gjennom forsøket.</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nb-NO"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nb-NO" sz="1200" kern="100" dirty="0">
                <a:effectLst/>
                <a:latin typeface="Aptos" panose="020B0004020202020204" pitchFamily="34" charset="0"/>
                <a:ea typeface="Aptos" panose="020B0004020202020204" pitchFamily="34" charset="0"/>
                <a:cs typeface="Times New Roman" panose="02020603050405020304" pitchFamily="18" charset="0"/>
              </a:rPr>
              <a:t>Oppsummert har FVO altså vært et viktig utviklingsprosjekt i grunnopplæringen for voksne, som har truffet en bred gruppe deltakere, og som har vist seg å være bedre tilpasset voksnes kompetansebehov.</a:t>
            </a:r>
          </a:p>
          <a:p>
            <a:pPr>
              <a:lnSpc>
                <a:spcPct val="115000"/>
              </a:lnSpc>
              <a:spcAft>
                <a:spcPts val="800"/>
              </a:spcAft>
            </a:pPr>
            <a:endParaRPr lang="nb-NO"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nb-NO"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60741E0F-E54B-49FE-953C-D8BC98A08DF6}" type="slidenum">
              <a:rPr lang="nb-NO" smtClean="0"/>
              <a:t>10</a:t>
            </a:fld>
            <a:endParaRPr lang="nb-NO"/>
          </a:p>
        </p:txBody>
      </p:sp>
    </p:spTree>
    <p:extLst>
      <p:ext uri="{BB962C8B-B14F-4D97-AF65-F5344CB8AC3E}">
        <p14:creationId xmlns:p14="http://schemas.microsoft.com/office/powerpoint/2010/main" val="368552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Nå skal Inger si litt om erfaringer fra modulstrukturert fag – og yrkesopplæring og fra kombinasjonsforsøket. </a:t>
            </a:r>
          </a:p>
        </p:txBody>
      </p:sp>
      <p:sp>
        <p:nvSpPr>
          <p:cNvPr id="4" name="Plassholder for lysbildenummer 3"/>
          <p:cNvSpPr>
            <a:spLocks noGrp="1"/>
          </p:cNvSpPr>
          <p:nvPr>
            <p:ph type="sldNum" sz="quarter" idx="5"/>
          </p:nvPr>
        </p:nvSpPr>
        <p:spPr/>
        <p:txBody>
          <a:bodyPr/>
          <a:lstStyle/>
          <a:p>
            <a:fld id="{60741E0F-E54B-49FE-953C-D8BC98A08DF6}" type="slidenum">
              <a:rPr lang="nb-NO" smtClean="0"/>
              <a:t>11</a:t>
            </a:fld>
            <a:endParaRPr lang="nb-NO"/>
          </a:p>
        </p:txBody>
      </p:sp>
    </p:spTree>
    <p:extLst>
      <p:ext uri="{BB962C8B-B14F-4D97-AF65-F5344CB8AC3E}">
        <p14:creationId xmlns:p14="http://schemas.microsoft.com/office/powerpoint/2010/main" val="911125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22275" y="1243013"/>
            <a:ext cx="5962650" cy="3354387"/>
          </a:xfrm>
        </p:spPr>
      </p:sp>
      <p:sp>
        <p:nvSpPr>
          <p:cNvPr id="3" name="Plassholder for notater 2"/>
          <p:cNvSpPr>
            <a:spLocks noGrp="1"/>
          </p:cNvSpPr>
          <p:nvPr>
            <p:ph type="body" idx="1"/>
          </p:nvPr>
        </p:nvSpPr>
        <p:spPr/>
        <p:txBody>
          <a:bodyPr/>
          <a:lstStyle/>
          <a:p>
            <a:pPr>
              <a:defRPr/>
            </a:pPr>
            <a:r>
              <a:rPr lang="nb-NO" sz="1200">
                <a:cs typeface="Calibri"/>
              </a:rPr>
              <a:t>Først litt om hvem som har deltatt i forsøket. </a:t>
            </a:r>
          </a:p>
          <a:p>
            <a:pPr>
              <a:defRPr/>
            </a:pPr>
            <a:endParaRPr lang="nb-NO" sz="1200">
              <a:cs typeface="Calibri"/>
            </a:endParaRPr>
          </a:p>
          <a:p>
            <a:pPr>
              <a:defRPr/>
            </a:pPr>
            <a:r>
              <a:rPr lang="nb-NO" sz="1200">
                <a:cs typeface="Calibri"/>
              </a:rPr>
              <a:t>Forsøket er gjennomført ved 21 voksenopplæringssentre i fem fylker</a:t>
            </a:r>
          </a:p>
          <a:p>
            <a:pPr>
              <a:defRPr/>
            </a:pPr>
            <a:endParaRPr lang="nb-NO" sz="1200"/>
          </a:p>
          <a:p>
            <a:pPr>
              <a:defRPr/>
            </a:pPr>
            <a:r>
              <a:rPr lang="nb-NO" sz="1200"/>
              <a:t>Siden oppstart og til og med juli 2023 har 977 deltakere blitt tatt inn </a:t>
            </a:r>
            <a:endParaRPr lang="nb-NO" sz="1200">
              <a:cs typeface="Calibri" panose="020F0502020204030204"/>
            </a:endParaRPr>
          </a:p>
          <a:p>
            <a:endParaRPr lang="nb-NO" sz="1200"/>
          </a:p>
          <a:p>
            <a:r>
              <a:rPr lang="nb-NO" sz="1200"/>
              <a:t>Målgruppen var primært personer uten varig tilknytning til arbeid, men det ble også åpnet for at personer som er i arbeid, men ikke har fagbrev kunne delta. </a:t>
            </a:r>
            <a:endParaRPr lang="nb-NO" sz="1200">
              <a:cs typeface="Calibri"/>
            </a:endParaRPr>
          </a:p>
          <a:p>
            <a:endParaRPr lang="nb-NO" sz="1200"/>
          </a:p>
          <a:p>
            <a:r>
              <a:rPr lang="nb-NO" sz="1200"/>
              <a:t>Vi ser at deltakere rekruttert fra bedrift har utgjort en relativt stor gruppe i forsøket, omtrent 30 prosent. </a:t>
            </a:r>
            <a:endParaRPr lang="nb-NO" sz="1200">
              <a:cs typeface="Calibri"/>
            </a:endParaRPr>
          </a:p>
          <a:p>
            <a:endParaRPr lang="nb-NO" sz="1200"/>
          </a:p>
          <a:p>
            <a:pPr>
              <a:defRPr/>
            </a:pPr>
            <a:r>
              <a:rPr lang="nb-NO" sz="1200"/>
              <a:t>Det har vært et mål at MFY skal kunne benyttes av deltakere fra NAV og introduksjonsprogrammet. At halvparten av deltakerne er rekruttert fra NAV og introduksjonsprogrammet er en indikasjon på at man har lykkes med det.</a:t>
            </a:r>
            <a:endParaRPr lang="nb-NO" sz="1200">
              <a:cs typeface="Calibri"/>
            </a:endParaRPr>
          </a:p>
          <a:p>
            <a:endParaRPr lang="nb-NO" sz="1200"/>
          </a:p>
          <a:p>
            <a:pPr>
              <a:defRPr/>
            </a:pPr>
            <a:r>
              <a:rPr lang="nb-NO" sz="1200"/>
              <a:t>To tredjedeler av deltakerne i forsøket er innvandrere, og en tredjedel har norsk bakgrunn. Av innvandrerne har de fleste begrenset erfaring fra norsk skole, men en del har noe erfaring fra arbeidslivet.  1/3 av dem har norskferdigheter på nivå A2 eller lavere ved oppstart. </a:t>
            </a:r>
            <a:endParaRPr lang="nb-NO" sz="1200">
              <a:cs typeface="Calibri"/>
            </a:endParaRPr>
          </a:p>
          <a:p>
            <a:endParaRPr lang="nb-NO" sz="1200"/>
          </a:p>
          <a:p>
            <a:r>
              <a:rPr lang="nb-NO" sz="1200"/>
              <a:t>Det er med andre ord en sammensatt gruppe, med ulike språklige og faglige forutsetninger, og ulike behov for fleksibilitet og tilpasning. </a:t>
            </a:r>
          </a:p>
          <a:p>
            <a:endParaRPr lang="nb-NO" sz="1200"/>
          </a:p>
          <a:p>
            <a:endParaRPr lang="nb-NO"/>
          </a:p>
        </p:txBody>
      </p:sp>
      <p:sp>
        <p:nvSpPr>
          <p:cNvPr id="4" name="Plassholder for lysbildenummer 3"/>
          <p:cNvSpPr>
            <a:spLocks noGrp="1"/>
          </p:cNvSpPr>
          <p:nvPr>
            <p:ph type="sldNum" sz="quarter" idx="5"/>
          </p:nvPr>
        </p:nvSpPr>
        <p:spPr/>
        <p:txBody>
          <a:bodyPr/>
          <a:lstStyle/>
          <a:p>
            <a:fld id="{60741E0F-E54B-49FE-953C-D8BC98A08DF6}" type="slidenum">
              <a:rPr lang="nb-NO" smtClean="0"/>
              <a:t>12</a:t>
            </a:fld>
            <a:endParaRPr lang="nb-NO"/>
          </a:p>
        </p:txBody>
      </p:sp>
    </p:spTree>
    <p:extLst>
      <p:ext uri="{BB962C8B-B14F-4D97-AF65-F5344CB8AC3E}">
        <p14:creationId xmlns:p14="http://schemas.microsoft.com/office/powerpoint/2010/main" val="2217632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t>Så skal vi se litt på hvilke resultater opplæringen har gitt. </a:t>
            </a:r>
          </a:p>
          <a:p>
            <a:endParaRPr lang="nb-NO" sz="1200"/>
          </a:p>
          <a:p>
            <a:r>
              <a:rPr lang="nb-NO" sz="1200"/>
              <a:t>-Per juli 2023 hadde 30 prosent av deltakere gått opp til og bestått fag- eller svenneprøven. Av disse var det bare to som ikke besto. </a:t>
            </a:r>
          </a:p>
          <a:p>
            <a:r>
              <a:rPr lang="nb-NO" sz="1200"/>
              <a:t>- 30 % hadde avsluttet uten fag- eller svennebrev, men en stor andel av disse har fått godkjent enkeltmoduler.</a:t>
            </a:r>
            <a:endParaRPr lang="nb-NO" sz="12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p>
          <a:p>
            <a:r>
              <a:rPr lang="nb-NO" sz="1200"/>
              <a:t>-Resten av deltakerne var fremdeles i opplæring på det tidspunktet.</a:t>
            </a:r>
          </a:p>
          <a:p>
            <a:endParaRPr lang="nb-NO"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Vi ser en klar tendens til at deltakernes medbrakte kompetanse og erfaring har betydning for resultatene de oppnår. De som er rekruttert fra bedrifter og de med noe videregående opplæring fra før, har høyere fullføringsgrad og lavere frafall enn andre. </a:t>
            </a:r>
          </a:p>
          <a:p>
            <a:endParaRPr lang="nb-NO"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Også de med norskferdigheter på B1 eller høyere ved inntak, har høyere fullføringsgrad og lavere frafall enn andre. </a:t>
            </a:r>
          </a:p>
          <a:p>
            <a:endParaRPr lang="nb-NO" sz="1200"/>
          </a:p>
          <a:p>
            <a:r>
              <a:rPr lang="nb-NO" sz="1200"/>
              <a:t>-Foreløpige funn tyder også på at MFY bidrar til relativt korte og effektive opplæringsløp. </a:t>
            </a:r>
          </a:p>
          <a:p>
            <a:endParaRPr lang="nb-NO" sz="1200"/>
          </a:p>
        </p:txBody>
      </p:sp>
      <p:sp>
        <p:nvSpPr>
          <p:cNvPr id="4" name="Plassholder for lysbildenummer 3"/>
          <p:cNvSpPr>
            <a:spLocks noGrp="1"/>
          </p:cNvSpPr>
          <p:nvPr>
            <p:ph type="sldNum" sz="quarter" idx="5"/>
          </p:nvPr>
        </p:nvSpPr>
        <p:spPr/>
        <p:txBody>
          <a:bodyPr/>
          <a:lstStyle/>
          <a:p>
            <a:fld id="{60741E0F-E54B-49FE-953C-D8BC98A08DF6}" type="slidenum">
              <a:rPr lang="nb-NO" smtClean="0"/>
              <a:t>13</a:t>
            </a:fld>
            <a:endParaRPr lang="nb-NO"/>
          </a:p>
        </p:txBody>
      </p:sp>
    </p:spTree>
    <p:extLst>
      <p:ext uri="{BB962C8B-B14F-4D97-AF65-F5344CB8AC3E}">
        <p14:creationId xmlns:p14="http://schemas.microsoft.com/office/powerpoint/2010/main" val="2397162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22275" y="1243013"/>
            <a:ext cx="5962650" cy="3354387"/>
          </a:xfrm>
        </p:spPr>
      </p:sp>
      <p:sp>
        <p:nvSpPr>
          <p:cNvPr id="3" name="Plassholder for notater 2"/>
          <p:cNvSpPr>
            <a:spLocks noGrp="1"/>
          </p:cNvSpPr>
          <p:nvPr>
            <p:ph type="body" idx="1"/>
          </p:nvPr>
        </p:nvSpPr>
        <p:spPr/>
        <p:txBody>
          <a:bodyPr/>
          <a:lstStyle/>
          <a:p>
            <a:pPr>
              <a:lnSpc>
                <a:spcPct val="115000"/>
              </a:lnSpc>
              <a:spcBef>
                <a:spcPts val="750"/>
              </a:spcBef>
              <a:spcAft>
                <a:spcPts val="750"/>
              </a:spcAft>
            </a:pPr>
            <a:r>
              <a:rPr lang="nb-NO" sz="1200">
                <a:solidFill>
                  <a:schemeClr val="tx1"/>
                </a:solidFill>
              </a:rPr>
              <a:t>Har MFY lagt til rette for en fleksibel opplæring? </a:t>
            </a:r>
          </a:p>
          <a:p>
            <a:pPr>
              <a:lnSpc>
                <a:spcPct val="115000"/>
              </a:lnSpc>
              <a:spcBef>
                <a:spcPts val="750"/>
              </a:spcBef>
              <a:spcAft>
                <a:spcPts val="750"/>
              </a:spcAft>
            </a:pPr>
            <a:r>
              <a:rPr lang="nb-NO" sz="1200">
                <a:solidFill>
                  <a:schemeClr val="tx1"/>
                </a:solidFill>
              </a:rPr>
              <a:t>Vi mener det.</a:t>
            </a:r>
          </a:p>
          <a:p>
            <a:pPr>
              <a:lnSpc>
                <a:spcPct val="115000"/>
              </a:lnSpc>
              <a:spcBef>
                <a:spcPts val="750"/>
              </a:spcBef>
              <a:spcAft>
                <a:spcPts val="750"/>
              </a:spcAft>
            </a:pPr>
            <a:endParaRPr lang="nb-NO" sz="1200">
              <a:solidFill>
                <a:schemeClr val="tx1"/>
              </a:solidFill>
              <a:effectLst/>
              <a:latin typeface="Calibri Light" panose="020F0302020204030204" pitchFamily="34" charset="0"/>
              <a:ea typeface="Yu Mincho" panose="02020400000000000000" pitchFamily="18" charset="-128"/>
              <a:cs typeface="Calibri Light" panose="020F0302020204030204" pitchFamily="34" charset="0"/>
            </a:endParaRPr>
          </a:p>
          <a:p>
            <a:pPr>
              <a:lnSpc>
                <a:spcPct val="115000"/>
              </a:lnSpc>
              <a:spcBef>
                <a:spcPts val="750"/>
              </a:spcBef>
              <a:spcAft>
                <a:spcPts val="750"/>
              </a:spcAft>
            </a:pPr>
            <a:r>
              <a:rPr lang="nb-NO" sz="1200">
                <a:solidFill>
                  <a:schemeClr val="tx1"/>
                </a:solidFill>
                <a:effectLst/>
                <a:latin typeface="Calibri Light" panose="020F0302020204030204" pitchFamily="34" charset="0"/>
                <a:ea typeface="Yu Mincho" panose="02020400000000000000" pitchFamily="18" charset="-128"/>
                <a:cs typeface="Calibri Light" panose="020F0302020204030204" pitchFamily="34" charset="0"/>
              </a:rPr>
              <a:t>Kombinasjonen av en modulstruktur, der læreplanen er inndelt i mindre moduler, og bruk av realkompetansevurdering, bidrar til at deltakerne får et </a:t>
            </a:r>
            <a:r>
              <a:rPr lang="nb-NO" sz="1200">
                <a:solidFill>
                  <a:schemeClr val="tx1"/>
                </a:solidFill>
              </a:rPr>
              <a:t>opplæringsløp som er bedre tilpasset ens medbrakte kompetanse. Dette bidrar til </a:t>
            </a:r>
            <a:r>
              <a:rPr lang="nb-NO" sz="1200" err="1">
                <a:solidFill>
                  <a:schemeClr val="tx1"/>
                </a:solidFill>
              </a:rPr>
              <a:t>avkorting</a:t>
            </a:r>
            <a:r>
              <a:rPr lang="nb-NO" sz="1200">
                <a:solidFill>
                  <a:schemeClr val="tx1"/>
                </a:solidFill>
              </a:rPr>
              <a:t> og effektivisering av opplæringsløpet. </a:t>
            </a:r>
          </a:p>
          <a:p>
            <a:pPr>
              <a:lnSpc>
                <a:spcPct val="115000"/>
              </a:lnSpc>
              <a:spcBef>
                <a:spcPts val="750"/>
              </a:spcBef>
              <a:spcAft>
                <a:spcPts val="750"/>
              </a:spcAft>
            </a:pPr>
            <a:endParaRPr lang="nb-NO" sz="1200">
              <a:solidFill>
                <a:schemeClr val="tx1"/>
              </a:solidFill>
              <a:latin typeface="Calibri Light"/>
              <a:ea typeface="Yu Mincho"/>
              <a:cs typeface="Calibri Light"/>
            </a:endParaRPr>
          </a:p>
          <a:p>
            <a:pPr>
              <a:lnSpc>
                <a:spcPct val="115000"/>
              </a:lnSpc>
              <a:spcBef>
                <a:spcPts val="750"/>
              </a:spcBef>
              <a:spcAft>
                <a:spcPts val="750"/>
              </a:spcAft>
            </a:pPr>
            <a:r>
              <a:rPr lang="nb-NO" sz="1200">
                <a:solidFill>
                  <a:schemeClr val="tx1"/>
                </a:solidFill>
                <a:latin typeface="Calibri Light"/>
                <a:ea typeface="Yu Mincho"/>
                <a:cs typeface="Calibri Light"/>
              </a:rPr>
              <a:t>Vi har også sett at fylkene har tatt en rekke grep for å legge til rette for fleksible og individuelt tilpassete opplæringsløp, særlig når det gjelder deltakernes progresjon. </a:t>
            </a:r>
            <a:r>
              <a:rPr lang="nb-NO" sz="1200">
                <a:solidFill>
                  <a:schemeClr val="tx1"/>
                </a:solidFill>
                <a:effectLst/>
                <a:latin typeface="Calibri Light"/>
                <a:ea typeface="Yu Mincho"/>
                <a:cs typeface="Calibri Light"/>
              </a:rPr>
              <a:t>Et eksempel er det å fastsette en sluttdato for opplæringen ved oppstart, som kan justeres underveis. </a:t>
            </a:r>
          </a:p>
          <a:p>
            <a:pPr marL="0" marR="0" lvl="0" indent="0" algn="l" defTabSz="914400" rtl="0" eaLnBrk="1" fontAlgn="auto" latinLnBrk="0" hangingPunct="1">
              <a:lnSpc>
                <a:spcPct val="115000"/>
              </a:lnSpc>
              <a:spcBef>
                <a:spcPts val="750"/>
              </a:spcBef>
              <a:spcAft>
                <a:spcPts val="750"/>
              </a:spcAft>
              <a:buClrTx/>
              <a:buSzTx/>
              <a:buFontTx/>
              <a:buNone/>
              <a:tabLst/>
              <a:defRPr/>
            </a:pPr>
            <a:endParaRPr lang="nb-NO" sz="1200">
              <a:effectLst/>
              <a:latin typeface="Calibri Light"/>
              <a:ea typeface="Yu Mincho"/>
              <a:cs typeface="Calibri Light"/>
            </a:endParaRPr>
          </a:p>
          <a:p>
            <a:pPr>
              <a:lnSpc>
                <a:spcPct val="115000"/>
              </a:lnSpc>
              <a:spcBef>
                <a:spcPts val="750"/>
              </a:spcBef>
              <a:spcAft>
                <a:spcPts val="750"/>
              </a:spcAft>
            </a:pPr>
            <a:endParaRPr lang="nb-NO" sz="1400">
              <a:effectLst/>
              <a:latin typeface="Calibri Light" panose="020F0302020204030204" pitchFamily="34" charset="0"/>
              <a:ea typeface="Yu Mincho" panose="02020400000000000000" pitchFamily="18" charset="-128"/>
              <a:cs typeface="Calibri Light" panose="020F0302020204030204" pitchFamily="34" charset="0"/>
            </a:endParaRPr>
          </a:p>
          <a:p>
            <a:pPr>
              <a:lnSpc>
                <a:spcPct val="115000"/>
              </a:lnSpc>
              <a:spcBef>
                <a:spcPts val="750"/>
              </a:spcBef>
              <a:spcAft>
                <a:spcPts val="750"/>
              </a:spcAft>
            </a:pPr>
            <a:endParaRPr lang="nb-NO" sz="1400">
              <a:effectLst/>
              <a:latin typeface="Calibri Light" panose="020F0302020204030204" pitchFamily="34" charset="0"/>
              <a:ea typeface="Yu Mincho" panose="02020400000000000000" pitchFamily="18" charset="-128"/>
              <a:cs typeface="Calibri Light" panose="020F0302020204030204" pitchFamily="34" charset="0"/>
            </a:endParaRPr>
          </a:p>
          <a:p>
            <a:pPr>
              <a:lnSpc>
                <a:spcPct val="115000"/>
              </a:lnSpc>
              <a:spcBef>
                <a:spcPts val="750"/>
              </a:spcBef>
              <a:spcAft>
                <a:spcPts val="750"/>
              </a:spcAft>
            </a:pPr>
            <a:endParaRPr lang="nb-NO" sz="1400">
              <a:effectLst/>
              <a:latin typeface="Calibri Light" panose="020F0302020204030204" pitchFamily="34" charset="0"/>
              <a:ea typeface="Yu Mincho" panose="02020400000000000000" pitchFamily="18" charset="-128"/>
              <a:cs typeface="Calibri Light" panose="020F0302020204030204" pitchFamily="34" charset="0"/>
            </a:endParaRPr>
          </a:p>
          <a:p>
            <a:endParaRPr lang="nb-NO" sz="1800">
              <a:latin typeface="Calibri Light" panose="020F0302020204030204" pitchFamily="34" charset="0"/>
              <a:ea typeface="Yu Mincho" panose="02020400000000000000" pitchFamily="18" charset="-128"/>
              <a:cs typeface="Calibri Light" panose="020F0302020204030204" pitchFamily="34" charset="0"/>
            </a:endParaRPr>
          </a:p>
        </p:txBody>
      </p:sp>
      <p:sp>
        <p:nvSpPr>
          <p:cNvPr id="4" name="Plassholder for lysbildenummer 3"/>
          <p:cNvSpPr>
            <a:spLocks noGrp="1"/>
          </p:cNvSpPr>
          <p:nvPr>
            <p:ph type="sldNum" sz="quarter" idx="5"/>
          </p:nvPr>
        </p:nvSpPr>
        <p:spPr/>
        <p:txBody>
          <a:bodyPr/>
          <a:lstStyle/>
          <a:p>
            <a:fld id="{60741E0F-E54B-49FE-953C-D8BC98A08DF6}" type="slidenum">
              <a:rPr lang="nb-NO" smtClean="0"/>
              <a:t>14</a:t>
            </a:fld>
            <a:endParaRPr lang="nb-NO"/>
          </a:p>
        </p:txBody>
      </p:sp>
    </p:spTree>
    <p:extLst>
      <p:ext uri="{BB962C8B-B14F-4D97-AF65-F5344CB8AC3E}">
        <p14:creationId xmlns:p14="http://schemas.microsoft.com/office/powerpoint/2010/main" val="1137187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9ED97-24FD-B59D-8BC2-543D2C85372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B19C49E-FD40-E96E-1D08-99337B8EFAE6}"/>
              </a:ext>
            </a:extLst>
          </p:cNvPr>
          <p:cNvSpPr>
            <a:spLocks noGrp="1" noRot="1" noChangeAspect="1"/>
          </p:cNvSpPr>
          <p:nvPr>
            <p:ph type="sldImg"/>
          </p:nvPr>
        </p:nvSpPr>
        <p:spPr>
          <a:xfrm>
            <a:off x="422275" y="1243013"/>
            <a:ext cx="5962650" cy="3354387"/>
          </a:xfrm>
        </p:spPr>
      </p:sp>
      <p:sp>
        <p:nvSpPr>
          <p:cNvPr id="3" name="Plassholder for notater 2">
            <a:extLst>
              <a:ext uri="{FF2B5EF4-FFF2-40B4-BE49-F238E27FC236}">
                <a16:creationId xmlns:a16="http://schemas.microsoft.com/office/drawing/2014/main" id="{15A615EF-48F6-B7CC-61EE-F6AA10A685ED}"/>
              </a:ext>
            </a:extLst>
          </p:cNvPr>
          <p:cNvSpPr>
            <a:spLocks noGrp="1"/>
          </p:cNvSpPr>
          <p:nvPr>
            <p:ph type="body" idx="1"/>
          </p:nvPr>
        </p:nvSpPr>
        <p:spPr/>
        <p:txBody>
          <a:bodyPr/>
          <a:lstStyle/>
          <a:p>
            <a:pPr>
              <a:lnSpc>
                <a:spcPct val="115000"/>
              </a:lnSpc>
              <a:spcBef>
                <a:spcPts val="750"/>
              </a:spcBef>
              <a:spcAft>
                <a:spcPts val="750"/>
              </a:spcAft>
            </a:pPr>
            <a:r>
              <a:rPr lang="nb-NO" sz="1200">
                <a:latin typeface="Calibri Light"/>
                <a:ea typeface="Yu Mincho"/>
                <a:cs typeface="Calibri Light"/>
              </a:rPr>
              <a:t>For</a:t>
            </a:r>
            <a:r>
              <a:rPr lang="nb-NO" sz="1200">
                <a:effectLst/>
                <a:latin typeface="Calibri Light"/>
                <a:ea typeface="Yu Mincho"/>
                <a:cs typeface="Calibri Light"/>
              </a:rPr>
              <a:t> å legge til rette for fleksible og tilpassede løp, er det noen læringspunkter å ta med seg:</a:t>
            </a:r>
            <a:r>
              <a:rPr lang="nb-NO" sz="1200">
                <a:latin typeface="Calibri Light"/>
                <a:ea typeface="Yu Mincho"/>
                <a:cs typeface="Calibri Light"/>
              </a:rPr>
              <a:t> </a:t>
            </a:r>
          </a:p>
          <a:p>
            <a:pPr>
              <a:lnSpc>
                <a:spcPct val="115000"/>
              </a:lnSpc>
              <a:spcBef>
                <a:spcPts val="750"/>
              </a:spcBef>
              <a:spcAft>
                <a:spcPts val="750"/>
              </a:spcAft>
            </a:pPr>
            <a:endParaRPr lang="nb-NO" sz="1200">
              <a:latin typeface="Calibri Light"/>
              <a:ea typeface="Yu Mincho"/>
              <a:cs typeface="Calibri Light"/>
            </a:endParaRPr>
          </a:p>
          <a:p>
            <a:pPr>
              <a:lnSpc>
                <a:spcPct val="115000"/>
              </a:lnSpc>
              <a:spcBef>
                <a:spcPts val="750"/>
              </a:spcBef>
              <a:spcAft>
                <a:spcPts val="750"/>
              </a:spcAft>
            </a:pPr>
            <a:r>
              <a:rPr lang="nb-NO" sz="1200">
                <a:latin typeface="Calibri Light"/>
                <a:ea typeface="Yu Mincho"/>
                <a:cs typeface="Calibri Light"/>
              </a:rPr>
              <a:t>For det første er det viktig å bruke realkompetansevurdering</a:t>
            </a:r>
            <a:r>
              <a:rPr lang="nb-NO" sz="1200">
                <a:effectLst/>
                <a:latin typeface="Calibri Light"/>
                <a:ea typeface="Yu Mincho"/>
                <a:cs typeface="Calibri Light"/>
              </a:rPr>
              <a:t> for å tilpasse opplæringsløpet til den enkeltes behov. Vi har sett at realkompetansevurdering har blitt benyttet i betydelig høyere grad i forsøket enn </a:t>
            </a:r>
            <a:r>
              <a:rPr lang="nb-NO" sz="1200">
                <a:latin typeface="Calibri Light"/>
                <a:ea typeface="Yu Mincho"/>
                <a:cs typeface="Calibri Light"/>
              </a:rPr>
              <a:t>i annen</a:t>
            </a:r>
            <a:r>
              <a:rPr lang="nb-NO" sz="1200">
                <a:effectLst/>
                <a:latin typeface="Calibri Light"/>
                <a:ea typeface="Yu Mincho"/>
                <a:cs typeface="Calibri Light"/>
              </a:rPr>
              <a:t> fag- og yrkesopplæring for voksne, men tilbudet har variert, og mange deltakere</a:t>
            </a:r>
            <a:r>
              <a:rPr lang="nb-NO" sz="1200">
                <a:latin typeface="Calibri Light"/>
                <a:ea typeface="Yu Mincho"/>
                <a:cs typeface="Calibri Light"/>
              </a:rPr>
              <a:t> har</a:t>
            </a:r>
            <a:r>
              <a:rPr lang="nb-NO" sz="1200">
                <a:effectLst/>
                <a:latin typeface="Calibri Light"/>
                <a:ea typeface="Yu Mincho"/>
                <a:cs typeface="Calibri Light"/>
              </a:rPr>
              <a:t> ikke fått denne muligheten.</a:t>
            </a:r>
            <a:r>
              <a:rPr lang="nb-NO" sz="1200">
                <a:latin typeface="Calibri Light"/>
                <a:ea typeface="Yu Mincho"/>
                <a:cs typeface="Calibri Light"/>
              </a:rPr>
              <a:t> Det betyr ikke nødvendigvis at de ikke får et avkortet løp, enkelte f</a:t>
            </a:r>
            <a:r>
              <a:rPr lang="nb-NO"/>
              <a:t>ått avkortede løp uten at det er blitt foretatt en fullstendig realkompetansevurdering. </a:t>
            </a:r>
            <a:r>
              <a:rPr lang="nb-NO" sz="1200">
                <a:effectLst/>
                <a:latin typeface="Calibri Light"/>
                <a:ea typeface="Yu Mincho"/>
                <a:cs typeface="Calibri Light"/>
              </a:rPr>
              <a:t>Men v</a:t>
            </a:r>
            <a:r>
              <a:rPr lang="nb-NO"/>
              <a:t>åre funn tyder på at realkompetansevurdering også er viktig for fullføring, selv om det ikke resulterer i et avkortet løp. </a:t>
            </a:r>
            <a:endParaRPr lang="nb-NO" sz="1200">
              <a:effectLst/>
              <a:latin typeface="Calibri Light"/>
              <a:ea typeface="Yu Mincho"/>
              <a:cs typeface="Calibri Light"/>
            </a:endParaRPr>
          </a:p>
          <a:p>
            <a:pPr>
              <a:lnSpc>
                <a:spcPct val="115000"/>
              </a:lnSpc>
              <a:spcBef>
                <a:spcPts val="750"/>
              </a:spcBef>
              <a:spcAft>
                <a:spcPts val="750"/>
              </a:spcAft>
            </a:pPr>
            <a:endParaRPr lang="nb-NO" sz="1200">
              <a:effectLst/>
              <a:latin typeface="Calibri Light"/>
              <a:ea typeface="Yu Mincho"/>
              <a:cs typeface="Calibri Light"/>
            </a:endParaRPr>
          </a:p>
          <a:p>
            <a:pPr>
              <a:lnSpc>
                <a:spcPct val="115000"/>
              </a:lnSpc>
              <a:spcBef>
                <a:spcPts val="750"/>
              </a:spcBef>
              <a:spcAft>
                <a:spcPts val="750"/>
              </a:spcAft>
            </a:pPr>
            <a:r>
              <a:rPr lang="nb-NO" sz="1200">
                <a:effectLst/>
                <a:latin typeface="Calibri Light" panose="020F0302020204030204" pitchFamily="34" charset="0"/>
                <a:ea typeface="Yu Mincho" panose="02020400000000000000" pitchFamily="18" charset="-128"/>
                <a:cs typeface="Calibri Light" panose="020F0302020204030204" pitchFamily="34" charset="0"/>
              </a:rPr>
              <a:t>Vi har også sett at det å gi løpende underveisvurdering og godkjenning av moduler, samt tett oppfølging fra lærer kan bidra til god progresjon og er motiverende for deltakerne.</a:t>
            </a:r>
          </a:p>
          <a:p>
            <a:pPr>
              <a:lnSpc>
                <a:spcPct val="115000"/>
              </a:lnSpc>
              <a:spcBef>
                <a:spcPts val="750"/>
              </a:spcBef>
              <a:spcAft>
                <a:spcPts val="750"/>
              </a:spcAft>
            </a:pPr>
            <a:endParaRPr lang="nb-NO" sz="1200">
              <a:effectLst/>
              <a:latin typeface="Calibri Light" panose="020F0302020204030204" pitchFamily="34" charset="0"/>
              <a:ea typeface="Yu Mincho" panose="02020400000000000000" pitchFamily="18" charset="-128"/>
              <a:cs typeface="Calibri Light" panose="020F0302020204030204" pitchFamily="34" charset="0"/>
            </a:endParaRPr>
          </a:p>
          <a:p>
            <a:pPr>
              <a:lnSpc>
                <a:spcPct val="115000"/>
              </a:lnSpc>
              <a:spcBef>
                <a:spcPts val="750"/>
              </a:spcBef>
              <a:spcAft>
                <a:spcPts val="750"/>
              </a:spcAft>
            </a:pPr>
            <a:r>
              <a:rPr lang="nb-NO" sz="1200">
                <a:latin typeface="Calibri Light"/>
                <a:ea typeface="Yu Mincho"/>
                <a:cs typeface="Calibri Light"/>
              </a:rPr>
              <a:t>Jo flere</a:t>
            </a:r>
            <a:r>
              <a:rPr lang="nb-NO" sz="1200">
                <a:effectLst/>
                <a:latin typeface="Calibri Light"/>
                <a:ea typeface="Yu Mincho"/>
                <a:cs typeface="Calibri Light"/>
              </a:rPr>
              <a:t> av disse grepene som brukes, jo bedre legger det til rette for at deltakerne fullfører.</a:t>
            </a:r>
            <a:r>
              <a:rPr lang="nb-NO" sz="1200">
                <a:latin typeface="Calibri Light"/>
                <a:ea typeface="Yu Mincho"/>
                <a:cs typeface="Calibri Light"/>
              </a:rPr>
              <a:t> </a:t>
            </a:r>
            <a:endParaRPr lang="nb-NO" sz="1200">
              <a:effectLst/>
              <a:latin typeface="Calibri Light" panose="020F0302020204030204" pitchFamily="34" charset="0"/>
              <a:ea typeface="Yu Mincho" panose="02020400000000000000" pitchFamily="18" charset="-128"/>
              <a:cs typeface="Calibri Light"/>
            </a:endParaRPr>
          </a:p>
          <a:p>
            <a:pPr>
              <a:lnSpc>
                <a:spcPct val="115000"/>
              </a:lnSpc>
              <a:spcBef>
                <a:spcPts val="750"/>
              </a:spcBef>
              <a:spcAft>
                <a:spcPts val="750"/>
              </a:spcAft>
            </a:pPr>
            <a:endParaRPr lang="nb-NO" sz="1200">
              <a:effectLst/>
              <a:latin typeface="Calibri Light" panose="020F0302020204030204" pitchFamily="34" charset="0"/>
              <a:ea typeface="Yu Mincho" panose="02020400000000000000" pitchFamily="18" charset="-128"/>
              <a:cs typeface="Calibri Light"/>
            </a:endParaRPr>
          </a:p>
          <a:p>
            <a:pPr>
              <a:lnSpc>
                <a:spcPct val="115000"/>
              </a:lnSpc>
              <a:spcBef>
                <a:spcPts val="750"/>
              </a:spcBef>
              <a:spcAft>
                <a:spcPts val="750"/>
              </a:spcAft>
            </a:pPr>
            <a:r>
              <a:rPr lang="nb-NO" sz="1800">
                <a:effectLst/>
                <a:latin typeface="Calibri Light"/>
                <a:ea typeface="Yu Mincho"/>
                <a:cs typeface="Calibri Light"/>
              </a:rPr>
              <a:t>I tillegg tror vi det å legge opp til en fleksibel progresjon er viktig. </a:t>
            </a:r>
            <a:r>
              <a:rPr lang="nb-NO" sz="1800">
                <a:latin typeface="Calibri Light"/>
                <a:ea typeface="Yu Mincho"/>
                <a:cs typeface="Calibri Light"/>
              </a:rPr>
              <a:t>Mange av deltakerne vi har snakket med opplever at det senker forventningspresset, samtidig som det er motiverende at de kan gjennomføre raskere enn planlagt om de jobber godt. </a:t>
            </a:r>
            <a:endParaRPr lang="nb-NO" sz="1800">
              <a:effectLst/>
              <a:latin typeface="Calibri Light" panose="020F0302020204030204" pitchFamily="34" charset="0"/>
              <a:ea typeface="Yu Mincho" panose="02020400000000000000" pitchFamily="18" charset="-128"/>
            </a:endParaRPr>
          </a:p>
          <a:p>
            <a:pPr>
              <a:lnSpc>
                <a:spcPct val="115000"/>
              </a:lnSpc>
              <a:spcBef>
                <a:spcPts val="750"/>
              </a:spcBef>
              <a:spcAft>
                <a:spcPts val="750"/>
              </a:spcAft>
            </a:pPr>
            <a:endParaRPr lang="nb-NO" sz="1800">
              <a:effectLst/>
              <a:latin typeface="Calibri Light" panose="020F0302020204030204" pitchFamily="34" charset="0"/>
              <a:ea typeface="Yu Mincho" panose="02020400000000000000" pitchFamily="18" charset="-128"/>
              <a:cs typeface="Calibri Light" panose="020F0302020204030204" pitchFamily="34" charset="0"/>
            </a:endParaRPr>
          </a:p>
          <a:p>
            <a:endParaRPr lang="nb-NO" sz="1800">
              <a:effectLst/>
              <a:latin typeface="Calibri Light" panose="020F0302020204030204" pitchFamily="34" charset="0"/>
              <a:ea typeface="Yu Mincho" panose="02020400000000000000" pitchFamily="18" charset="-128"/>
            </a:endParaRPr>
          </a:p>
        </p:txBody>
      </p:sp>
      <p:sp>
        <p:nvSpPr>
          <p:cNvPr id="4" name="Plassholder for lysbildenummer 3">
            <a:extLst>
              <a:ext uri="{FF2B5EF4-FFF2-40B4-BE49-F238E27FC236}">
                <a16:creationId xmlns:a16="http://schemas.microsoft.com/office/drawing/2014/main" id="{764FE1A7-7B59-00DB-EB5B-B623FCC3F2B7}"/>
              </a:ext>
            </a:extLst>
          </p:cNvPr>
          <p:cNvSpPr>
            <a:spLocks noGrp="1"/>
          </p:cNvSpPr>
          <p:nvPr>
            <p:ph type="sldNum" sz="quarter" idx="5"/>
          </p:nvPr>
        </p:nvSpPr>
        <p:spPr/>
        <p:txBody>
          <a:bodyPr/>
          <a:lstStyle/>
          <a:p>
            <a:fld id="{60741E0F-E54B-49FE-953C-D8BC98A08DF6}" type="slidenum">
              <a:rPr lang="nb-NO" smtClean="0"/>
              <a:t>15</a:t>
            </a:fld>
            <a:endParaRPr lang="nb-NO"/>
          </a:p>
        </p:txBody>
      </p:sp>
    </p:spTree>
    <p:extLst>
      <p:ext uri="{BB962C8B-B14F-4D97-AF65-F5344CB8AC3E}">
        <p14:creationId xmlns:p14="http://schemas.microsoft.com/office/powerpoint/2010/main" val="974749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22275" y="1243013"/>
            <a:ext cx="5962650" cy="3354387"/>
          </a:xfrm>
        </p:spPr>
      </p:sp>
      <p:sp>
        <p:nvSpPr>
          <p:cNvPr id="3" name="Plassholder for notater 2"/>
          <p:cNvSpPr>
            <a:spLocks noGrp="1"/>
          </p:cNvSpPr>
          <p:nvPr>
            <p:ph type="body" idx="1"/>
          </p:nvPr>
        </p:nvSpPr>
        <p:spPr/>
        <p:txBody>
          <a:bodyPr/>
          <a:lstStyle/>
          <a:p>
            <a:r>
              <a:rPr lang="nb-NO" sz="1200">
                <a:latin typeface="Calibri Light"/>
                <a:ea typeface="Yu Mincho"/>
                <a:cs typeface="Calibri Light"/>
              </a:rPr>
              <a:t>Forskning på voksnes læring viser at voksne </a:t>
            </a:r>
            <a:r>
              <a:rPr lang="nb-NO" sz="1200">
                <a:effectLst/>
                <a:latin typeface="Calibri Light"/>
                <a:ea typeface="Yu Mincho"/>
                <a:cs typeface="Calibri Light"/>
              </a:rPr>
              <a:t>motiveres av opplæring som er relevant for fremtidig yrkesdeltakelse, og som er erfarings- og praksisbasert.</a:t>
            </a:r>
            <a:r>
              <a:rPr lang="nb-NO" sz="1200">
                <a:latin typeface="Calibri Light"/>
                <a:ea typeface="Yu Mincho"/>
                <a:cs typeface="Calibri Light"/>
              </a:rPr>
              <a:t> </a:t>
            </a:r>
            <a:endParaRPr lang="nb-NO" sz="1200">
              <a:effectLst/>
              <a:latin typeface="Calibri Light" panose="020F0302020204030204" pitchFamily="34" charset="0"/>
              <a:ea typeface="Yu Mincho" panose="02020400000000000000" pitchFamily="18" charset="-128"/>
            </a:endParaRPr>
          </a:p>
          <a:p>
            <a:endParaRPr lang="nb-NO" sz="1200">
              <a:effectLst/>
              <a:latin typeface="Calibri Light" panose="020F0302020204030204" pitchFamily="34" charset="0"/>
              <a:ea typeface="Yu Mincho" panose="02020400000000000000" pitchFamily="18" charset="-128"/>
            </a:endParaRPr>
          </a:p>
          <a:p>
            <a:r>
              <a:rPr lang="nb-NO" sz="1200">
                <a:effectLst/>
                <a:latin typeface="Calibri Light"/>
                <a:ea typeface="Yu Mincho"/>
                <a:cs typeface="Calibri Light"/>
              </a:rPr>
              <a:t>En opplæring som tar utgangspunkt i den enkeltes medbrakte kompetanse vil </a:t>
            </a:r>
            <a:r>
              <a:rPr lang="nb-NO" sz="1200">
                <a:latin typeface="Calibri Light"/>
                <a:ea typeface="Yu Mincho"/>
                <a:cs typeface="Calibri Light"/>
              </a:rPr>
              <a:t>oppleves </a:t>
            </a:r>
            <a:r>
              <a:rPr lang="nb-NO" sz="1200">
                <a:effectLst/>
                <a:latin typeface="Calibri Light"/>
                <a:ea typeface="Yu Mincho"/>
                <a:cs typeface="Calibri Light"/>
              </a:rPr>
              <a:t>som mer relevant, fordi den blir tilpasset den enkeltes faktiske opplæringsbehov.</a:t>
            </a:r>
          </a:p>
          <a:p>
            <a:endParaRPr lang="nb-NO" sz="1200">
              <a:effectLst/>
              <a:latin typeface="Calibri Light"/>
              <a:ea typeface="Yu Mincho"/>
              <a:cs typeface="Calibri Light"/>
            </a:endParaRPr>
          </a:p>
          <a:p>
            <a:r>
              <a:rPr lang="nb-NO" sz="1200">
                <a:effectLst/>
                <a:latin typeface="Calibri Light" panose="020F0302020204030204" pitchFamily="34" charset="0"/>
                <a:ea typeface="Yu Mincho" panose="02020400000000000000" pitchFamily="18" charset="-128"/>
              </a:rPr>
              <a:t>I forsøket har det dessuten vært to hovedvirkemidler som skulle bidra til en mer relevant opplæring: </a:t>
            </a:r>
          </a:p>
          <a:p>
            <a:endParaRPr lang="nb-NO" sz="1200">
              <a:effectLst/>
              <a:latin typeface="Calibri Light" panose="020F0302020204030204" pitchFamily="34" charset="0"/>
              <a:ea typeface="Yu Mincho" panose="02020400000000000000" pitchFamily="18" charset="-128"/>
            </a:endParaRPr>
          </a:p>
          <a:p>
            <a:r>
              <a:rPr lang="nb-NO" sz="1200">
                <a:effectLst/>
                <a:latin typeface="Calibri Light" panose="020F0302020204030204" pitchFamily="34" charset="0"/>
                <a:ea typeface="Yu Mincho" panose="02020400000000000000" pitchFamily="18" charset="-128"/>
              </a:rPr>
              <a:t>- Det er prøvd ut læreplaner som kombinerer alle kompetansemål fra VG3 med yrkesrelevante kompetansemål i fellesfag og .</a:t>
            </a:r>
          </a:p>
          <a:p>
            <a:endParaRPr lang="nb-NO" sz="1200">
              <a:effectLst/>
              <a:latin typeface="Calibri Light" panose="020F0302020204030204" pitchFamily="34" charset="0"/>
              <a:ea typeface="Yu Mincho" panose="02020400000000000000" pitchFamily="18" charset="-128"/>
            </a:endParaRPr>
          </a:p>
          <a:p>
            <a:r>
              <a:rPr lang="nb-NO" sz="1200">
                <a:latin typeface="Calibri Light"/>
                <a:ea typeface="Yu Mincho"/>
                <a:cs typeface="Calibri Light"/>
              </a:rPr>
              <a:t>- og opplæringen </a:t>
            </a:r>
            <a:r>
              <a:rPr lang="nb-NO" sz="1200">
                <a:effectLst/>
                <a:latin typeface="Calibri Light"/>
                <a:ea typeface="Yu Mincho"/>
                <a:cs typeface="Calibri Light"/>
              </a:rPr>
              <a:t>har i hovedsak foregått i bedrift. I deler av forsøket har det vært et krav at opplæringen skal foregå i godkjent lærebedrift</a:t>
            </a:r>
            <a:r>
              <a:rPr lang="nb-NO" sz="1200">
                <a:latin typeface="Calibri Light"/>
                <a:ea typeface="Yu Mincho"/>
                <a:cs typeface="Calibri Light"/>
              </a:rPr>
              <a:t> </a:t>
            </a:r>
            <a:endParaRPr lang="nb-NO" sz="1200">
              <a:effectLst/>
              <a:latin typeface="Calibri Light" panose="020F0302020204030204" pitchFamily="34" charset="0"/>
              <a:ea typeface="Yu Mincho" panose="02020400000000000000" pitchFamily="18" charset="-128"/>
              <a:cs typeface="Calibri Light"/>
            </a:endParaRPr>
          </a:p>
          <a:p>
            <a:endParaRPr lang="nb-NO" sz="1200" dirty="0">
              <a:effectLst/>
              <a:latin typeface="Calibri Light" panose="020F0302020204030204" pitchFamily="34" charset="0"/>
              <a:ea typeface="Yu Mincho" panose="02020400000000000000" pitchFamily="18" charset="-128"/>
            </a:endParaRPr>
          </a:p>
          <a:p>
            <a:r>
              <a:rPr lang="nb-NO" sz="1200">
                <a:effectLst/>
                <a:latin typeface="Calibri Light" panose="020F0302020204030204" pitchFamily="34" charset="0"/>
                <a:ea typeface="Yu Mincho" panose="02020400000000000000" pitchFamily="18" charset="-128"/>
              </a:rPr>
              <a:t>Evalueringen viser at </a:t>
            </a:r>
          </a:p>
          <a:p>
            <a:r>
              <a:rPr lang="nb-NO" sz="1200">
                <a:effectLst/>
                <a:latin typeface="Calibri Light" panose="020F0302020204030204" pitchFamily="34" charset="0"/>
                <a:ea typeface="Yu Mincho" panose="02020400000000000000" pitchFamily="18" charset="-128"/>
              </a:rPr>
              <a:t>-</a:t>
            </a:r>
            <a:r>
              <a:rPr lang="nb-NO" sz="1200" dirty="0">
                <a:effectLst/>
                <a:latin typeface="Calibri Light" panose="020F0302020204030204" pitchFamily="34" charset="0"/>
                <a:ea typeface="Yu Mincho" panose="02020400000000000000" pitchFamily="18" charset="-128"/>
              </a:rPr>
              <a:t>  Forsøkslæreplanene </a:t>
            </a:r>
            <a:r>
              <a:rPr lang="nb-NO" sz="1200">
                <a:effectLst/>
                <a:latin typeface="Calibri Light" panose="020F0302020204030204" pitchFamily="34" charset="0"/>
                <a:ea typeface="Yu Mincho" panose="02020400000000000000" pitchFamily="18" charset="-128"/>
              </a:rPr>
              <a:t>er bedre tilpasset voksne enn de ordinære læreplanene for kunnskapsløftet.</a:t>
            </a:r>
          </a:p>
          <a:p>
            <a:endParaRPr lang="nb-NO" sz="1200">
              <a:effectLst/>
              <a:latin typeface="Calibri Light" panose="020F0302020204030204" pitchFamily="34" charset="0"/>
              <a:ea typeface="Yu Mincho" panose="02020400000000000000" pitchFamily="18" charset="-128"/>
            </a:endParaRPr>
          </a:p>
          <a:p>
            <a:r>
              <a:rPr lang="nb-NO" sz="1200">
                <a:effectLst/>
                <a:latin typeface="Calibri Light" panose="020F0302020204030204" pitchFamily="34" charset="0"/>
                <a:ea typeface="Yu Mincho" panose="02020400000000000000" pitchFamily="18" charset="-128"/>
              </a:rPr>
              <a:t>Samtidig har vi trukket frem noen forbedringspunkter til utviklingen av de nye læreplanene. Vi har påpekt at språklæringsperspektivet bør ivaretas enda tydeligere ved at norskopplæringen strekkes ut i tid og foregår parallelt med de andre modulene. Og fellesfagene bør i enda større grad knyttes opp mot lærefaget</a:t>
            </a:r>
            <a:r>
              <a:rPr lang="nb-NO" sz="1200" dirty="0">
                <a:effectLst/>
                <a:latin typeface="Calibri Light" panose="020F0302020204030204" pitchFamily="34" charset="0"/>
                <a:ea typeface="Yu Mincho" panose="02020400000000000000" pitchFamily="18"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effectLst/>
              <a:latin typeface="Calibri Light" panose="020F03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Light" panose="020F0302020204030204" pitchFamily="34" charset="0"/>
                <a:ea typeface="Yu Mincho" panose="02020400000000000000" pitchFamily="18" charset="-128"/>
              </a:rPr>
              <a:t>-Evalueringen viser også at det oppleves som en styrke ved modellen at opplæringen hovedsakelig foregår i bedrift. </a:t>
            </a:r>
            <a:r>
              <a:rPr lang="nb-NO" sz="1800">
                <a:effectLst/>
                <a:latin typeface="Calibri Light" panose="020F0302020204030204" pitchFamily="34" charset="0"/>
                <a:ea typeface="Yu Mincho" panose="02020400000000000000" pitchFamily="18" charset="-128"/>
              </a:rPr>
              <a:t> </a:t>
            </a:r>
            <a:endParaRPr lang="nb-NO" sz="1800" dirty="0">
              <a:effectLst/>
              <a:latin typeface="Calibri Light" panose="020F0302020204030204" pitchFamily="34" charset="0"/>
              <a:ea typeface="Yu Mincho"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Calibri Light" panose="020F0302020204030204" pitchFamily="34" charset="0"/>
                <a:ea typeface="Yu Mincho" panose="02020400000000000000" pitchFamily="18" charset="-128"/>
              </a:rPr>
              <a:t>Den praksisbaserte opplæringen har blant annet gitt nye muligheter til deltakere som tidligere hadde gitt opp forsøk på videregående opplæring. Sitatet på neste side er fra en av disse deltakerne.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Calibri Light" panose="020F0302020204030204" pitchFamily="34" charset="0"/>
              <a:ea typeface="Yu Mincho" panose="02020400000000000000" pitchFamily="18" charset="-128"/>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60741E0F-E54B-49FE-953C-D8BC98A08DF6}" type="slidenum">
              <a:rPr lang="nb-NO" smtClean="0"/>
              <a:t>16</a:t>
            </a:fld>
            <a:endParaRPr lang="nb-NO"/>
          </a:p>
        </p:txBody>
      </p:sp>
    </p:spTree>
    <p:extLst>
      <p:ext uri="{BB962C8B-B14F-4D97-AF65-F5344CB8AC3E}">
        <p14:creationId xmlns:p14="http://schemas.microsoft.com/office/powerpoint/2010/main" val="4046209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8649D-DC0A-63F9-AB42-B69087A9868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0218D22-D9AB-B41F-4047-361101184DA6}"/>
              </a:ext>
            </a:extLst>
          </p:cNvPr>
          <p:cNvSpPr>
            <a:spLocks noGrp="1" noRot="1" noChangeAspect="1"/>
          </p:cNvSpPr>
          <p:nvPr>
            <p:ph type="sldImg"/>
          </p:nvPr>
        </p:nvSpPr>
        <p:spPr>
          <a:xfrm>
            <a:off x="422275" y="1243013"/>
            <a:ext cx="5962650" cy="3354387"/>
          </a:xfrm>
        </p:spPr>
      </p:sp>
      <p:sp>
        <p:nvSpPr>
          <p:cNvPr id="3" name="Plassholder for notater 2">
            <a:extLst>
              <a:ext uri="{FF2B5EF4-FFF2-40B4-BE49-F238E27FC236}">
                <a16:creationId xmlns:a16="http://schemas.microsoft.com/office/drawing/2014/main" id="{AE47FB3E-62DE-B30F-BA01-0690FEF675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Calibri Light" panose="020F0302020204030204" pitchFamily="34" charset="0"/>
                <a:ea typeface="Yu Mincho" panose="02020400000000000000" pitchFamily="18" charset="-128"/>
                <a:cs typeface="Arial" panose="020B0604020202020204" pitchFamily="34" charset="0"/>
              </a:rPr>
              <a:t>LES sitatet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Calibri Light" panose="020F03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a:solidFill>
                  <a:schemeClr val="tx1">
                    <a:lumMod val="75000"/>
                    <a:lumOff val="25000"/>
                  </a:schemeClr>
                </a:solidFill>
                <a:latin typeface="Arial Nova Light" panose="020B0304020202020204" pitchFamily="34" charset="0"/>
              </a:rPr>
              <a:t>«Det positive er at som voksen kan jeg endelig ta utdanning, og en utdanning som jeg kan jobbe fysisk med. Kan jobbe hver dag og ha skole på si, i stedet for å være på skolen og jobbe på si. Det fungerer veldig bra for min del. Jeg har aldri vært en person som kan sitte på skolebenken i flere timer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Calibri Light" panose="020F0302020204030204" pitchFamily="34" charset="0"/>
              <a:ea typeface="Yu Mincho" panose="02020400000000000000" pitchFamily="18" charset="-128"/>
              <a:cs typeface="Arial" panose="020B0604020202020204" pitchFamily="34" charset="0"/>
            </a:endParaRPr>
          </a:p>
        </p:txBody>
      </p:sp>
      <p:sp>
        <p:nvSpPr>
          <p:cNvPr id="4" name="Plassholder for lysbildenummer 3">
            <a:extLst>
              <a:ext uri="{FF2B5EF4-FFF2-40B4-BE49-F238E27FC236}">
                <a16:creationId xmlns:a16="http://schemas.microsoft.com/office/drawing/2014/main" id="{BCA28AB1-7569-99F5-DB5E-02C4744114ED}"/>
              </a:ext>
            </a:extLst>
          </p:cNvPr>
          <p:cNvSpPr>
            <a:spLocks noGrp="1"/>
          </p:cNvSpPr>
          <p:nvPr>
            <p:ph type="sldNum" sz="quarter" idx="5"/>
          </p:nvPr>
        </p:nvSpPr>
        <p:spPr/>
        <p:txBody>
          <a:bodyPr/>
          <a:lstStyle/>
          <a:p>
            <a:fld id="{60741E0F-E54B-49FE-953C-D8BC98A08DF6}" type="slidenum">
              <a:rPr lang="nb-NO" smtClean="0"/>
              <a:t>17</a:t>
            </a:fld>
            <a:endParaRPr lang="nb-NO"/>
          </a:p>
        </p:txBody>
      </p:sp>
    </p:spTree>
    <p:extLst>
      <p:ext uri="{BB962C8B-B14F-4D97-AF65-F5344CB8AC3E}">
        <p14:creationId xmlns:p14="http://schemas.microsoft.com/office/powerpoint/2010/main" val="3565942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22275" y="1243013"/>
            <a:ext cx="5962650" cy="3354387"/>
          </a:xfrm>
        </p:spPr>
      </p:sp>
      <p:sp>
        <p:nvSpPr>
          <p:cNvPr id="3" name="Plassholder for notater 2"/>
          <p:cNvSpPr>
            <a:spLocks noGrp="1"/>
          </p:cNvSpPr>
          <p:nvPr>
            <p:ph type="body" idx="1"/>
          </p:nvPr>
        </p:nvSpPr>
        <p:spPr/>
        <p:txBody>
          <a:bodyPr/>
          <a:lstStyle/>
          <a:p>
            <a:r>
              <a:rPr lang="nb-NO" sz="1200">
                <a:latin typeface="+mn-lt"/>
              </a:rPr>
              <a:t>Bedriftenes rolle er svært viktig i MFY, og å gi oppmerksomhet til bedriftenes behov, og samspillet mellom bedrift og voksenopplæringen blir avgjørende for å lykkes med denne modellen.</a:t>
            </a:r>
          </a:p>
          <a:p>
            <a:endParaRPr lang="nb-NO" sz="1200">
              <a:latin typeface="+mn-lt"/>
            </a:endParaRPr>
          </a:p>
          <a:p>
            <a:r>
              <a:rPr lang="nb-NO" sz="1200">
                <a:latin typeface="+mn-lt"/>
              </a:rPr>
              <a:t>Siden den modulbaserte opplæringen skiller seg en god del fra den ordinære 2+2 modellen, er det viktig å gi god informasjon om hvordan opplæringsmodellen fungerer, og hvilken rolle bedriftene har. </a:t>
            </a:r>
          </a:p>
          <a:p>
            <a:endParaRPr lang="nb-NO" sz="1200">
              <a:latin typeface="+mn-lt"/>
            </a:endParaRPr>
          </a:p>
          <a:p>
            <a:r>
              <a:rPr lang="nb-NO" sz="1200">
                <a:latin typeface="+mn-lt"/>
                <a:ea typeface="Yu Mincho"/>
                <a:cs typeface="Calibri Light"/>
              </a:rPr>
              <a:t>Instruktør</a:t>
            </a:r>
            <a:r>
              <a:rPr lang="nb-NO" sz="1200">
                <a:effectLst/>
                <a:latin typeface="+mn-lt"/>
                <a:ea typeface="Yu Mincho"/>
                <a:cs typeface="Calibri Light"/>
              </a:rPr>
              <a:t> og faglig leder har en spesielt viktig rolle i oppfølgingen av deltakerne. Tett oppfølging av </a:t>
            </a:r>
            <a:r>
              <a:rPr lang="nb-NO" sz="1200">
                <a:latin typeface="+mn-lt"/>
                <a:ea typeface="Yu Mincho"/>
                <a:cs typeface="Calibri Light"/>
              </a:rPr>
              <a:t>deltakere</a:t>
            </a:r>
            <a:r>
              <a:rPr lang="nb-NO" sz="1200">
                <a:effectLst/>
                <a:latin typeface="+mn-lt"/>
                <a:ea typeface="Yu Mincho"/>
                <a:cs typeface="Calibri Light"/>
              </a:rPr>
              <a:t> og </a:t>
            </a:r>
            <a:r>
              <a:rPr lang="nb-NO" sz="1200">
                <a:latin typeface="+mn-lt"/>
                <a:ea typeface="Yu Mincho"/>
                <a:cs typeface="Calibri Light"/>
              </a:rPr>
              <a:t>bedrifter</a:t>
            </a:r>
            <a:r>
              <a:rPr lang="nb-NO" sz="1200">
                <a:effectLst/>
                <a:latin typeface="+mn-lt"/>
                <a:ea typeface="Yu Mincho"/>
                <a:cs typeface="Calibri Light"/>
              </a:rPr>
              <a:t>, samt styrking og støtte av </a:t>
            </a:r>
            <a:r>
              <a:rPr lang="nb-NO" sz="1200">
                <a:latin typeface="+mn-lt"/>
                <a:ea typeface="Yu Mincho"/>
                <a:cs typeface="Calibri Light"/>
              </a:rPr>
              <a:t>instruktørene </a:t>
            </a:r>
            <a:r>
              <a:rPr lang="nb-NO" sz="1200">
                <a:effectLst/>
                <a:latin typeface="+mn-lt"/>
                <a:ea typeface="Yu Mincho"/>
                <a:cs typeface="Calibri Light"/>
              </a:rPr>
              <a:t>er derfor et område som bør prioriteres fremover.</a:t>
            </a:r>
            <a:endParaRPr lang="nb-NO" sz="1200">
              <a:latin typeface="+mn-lt"/>
              <a:ea typeface="Yu Mincho"/>
              <a:cs typeface="Calibri Light"/>
            </a:endParaRPr>
          </a:p>
          <a:p>
            <a:endParaRPr lang="nb-NO"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mn-lt"/>
                <a:ea typeface="Yu Mincho" panose="02020400000000000000" pitchFamily="18" charset="-128"/>
                <a:cs typeface="Arial" panose="020B0604020202020204" pitchFamily="34" charset="0"/>
              </a:rPr>
              <a:t>Vi har også sett at bruk av utprøvingsperiode i bedrift er et godt grep. Mange bedrifter har tatt imot deltakere som de trolig ikke ville ha gitt praksisplass til, uten en utprøvingsperiode først.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mn-lt"/>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mn-lt"/>
                <a:ea typeface="Yu Mincho" panose="02020400000000000000" pitchFamily="18" charset="-128"/>
                <a:cs typeface="Arial" panose="020B0604020202020204" pitchFamily="34" charset="0"/>
              </a:rPr>
              <a:t>En annen erfaring fra MFY er at vekselvirkningen mellom teori og praksis har vært viktig.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mn-lt"/>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mn-lt"/>
                <a:ea typeface="Yu Mincho"/>
                <a:cs typeface="Calibri Light"/>
              </a:rPr>
              <a:t>Vi har sett at læringsutbyttet og den faglige forståelsen hos</a:t>
            </a:r>
            <a:r>
              <a:rPr lang="nb-NO" sz="1200">
                <a:latin typeface="+mn-lt"/>
              </a:rPr>
              <a:t> enkelte deltakere kan bli enda større ved å kombinere den bedriftsbaserte opplæringen med noe opplæring i skole, tilpasset den enkeltes behov. På denne måten knyttes praksis og teori sammen på en måte som bidrar til økt faglig forståelse hos deltakerne.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mn-lt"/>
              <a:ea typeface="Yu Mincho" panose="02020400000000000000" pitchFamily="18" charset="-128"/>
              <a:cs typeface="Arial" panose="020B0604020202020204" pitchFamily="34" charset="0"/>
            </a:endParaRPr>
          </a:p>
          <a:p>
            <a:pPr>
              <a:defRPr/>
            </a:pPr>
            <a:r>
              <a:rPr lang="nb-NO" sz="1200">
                <a:effectLst/>
                <a:latin typeface="+mn-lt"/>
                <a:ea typeface="Yu Mincho"/>
                <a:cs typeface="Calibri Light"/>
              </a:rPr>
              <a:t>Et annet grep for å få til målrettet og yrkesrettet opplæring er å legge til rette for lærersamarbeid, både mellom fellesfaglærere, og mellom fellesfaglærere og programfaglærere. VI har sett flere </a:t>
            </a:r>
            <a:r>
              <a:rPr lang="nb-NO" sz="1200" err="1">
                <a:effectLst/>
                <a:latin typeface="+mn-lt"/>
                <a:ea typeface="Yu Mincho"/>
                <a:cs typeface="Calibri Light"/>
              </a:rPr>
              <a:t>forsøkssteder</a:t>
            </a:r>
            <a:r>
              <a:rPr lang="nb-NO" sz="1200">
                <a:effectLst/>
                <a:latin typeface="+mn-lt"/>
                <a:ea typeface="Yu Mincho"/>
                <a:cs typeface="Calibri Light"/>
              </a:rPr>
              <a:t> som gjennom lærersamarbeid har fått til å </a:t>
            </a:r>
            <a:r>
              <a:rPr lang="nb-NO" sz="1200" err="1">
                <a:effectLst/>
                <a:latin typeface="+mn-lt"/>
                <a:ea typeface="Yu Mincho"/>
                <a:cs typeface="Calibri Light"/>
              </a:rPr>
              <a:t>yrkesrette</a:t>
            </a:r>
            <a:r>
              <a:rPr lang="nb-NO" sz="1200">
                <a:effectLst/>
                <a:latin typeface="+mn-lt"/>
                <a:ea typeface="Yu Mincho"/>
                <a:cs typeface="Calibri Light"/>
              </a:rPr>
              <a:t> fellesfagene, og å legge til rette for norsklæring både i programfagene og de andre fellesfagene. </a:t>
            </a:r>
            <a:endParaRPr lang="nb-NO" sz="1200">
              <a:effectLst/>
              <a:latin typeface="+mn-lt"/>
              <a:ea typeface="Yu Mincho" panose="02020400000000000000" pitchFamily="18" charset="-128"/>
              <a:cs typeface="Calibri Light"/>
            </a:endParaRPr>
          </a:p>
        </p:txBody>
      </p:sp>
      <p:sp>
        <p:nvSpPr>
          <p:cNvPr id="4" name="Plassholder for lysbildenummer 3"/>
          <p:cNvSpPr>
            <a:spLocks noGrp="1"/>
          </p:cNvSpPr>
          <p:nvPr>
            <p:ph type="sldNum" sz="quarter" idx="5"/>
          </p:nvPr>
        </p:nvSpPr>
        <p:spPr/>
        <p:txBody>
          <a:bodyPr/>
          <a:lstStyle/>
          <a:p>
            <a:fld id="{60741E0F-E54B-49FE-953C-D8BC98A08DF6}" type="slidenum">
              <a:rPr lang="nb-NO" smtClean="0"/>
              <a:t>18</a:t>
            </a:fld>
            <a:endParaRPr lang="nb-NO"/>
          </a:p>
        </p:txBody>
      </p:sp>
    </p:spTree>
    <p:extLst>
      <p:ext uri="{BB962C8B-B14F-4D97-AF65-F5344CB8AC3E}">
        <p14:creationId xmlns:p14="http://schemas.microsoft.com/office/powerpoint/2010/main" val="3614315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a:latin typeface="Calibri Light"/>
                <a:ea typeface="Yu Mincho"/>
                <a:cs typeface="Calibri Light"/>
              </a:rPr>
              <a:t>Så skal vi si litt om kombinasjonsforsøket til slutt. </a:t>
            </a:r>
          </a:p>
          <a:p>
            <a:pPr>
              <a:defRPr/>
            </a:pPr>
            <a:endParaRPr lang="nb-NO" sz="1200">
              <a:latin typeface="Calibri Light"/>
              <a:ea typeface="Yu Mincho"/>
              <a:cs typeface="Calibri Light"/>
            </a:endParaRPr>
          </a:p>
          <a:p>
            <a:pPr>
              <a:defRPr/>
            </a:pPr>
            <a:r>
              <a:rPr lang="nb-NO" sz="1200">
                <a:effectLst/>
                <a:latin typeface="Calibri Light"/>
                <a:ea typeface="Yu Mincho"/>
                <a:cs typeface="Calibri Light"/>
              </a:rPr>
              <a:t>Kombinasjonsforsøket gir deltakere som har mål om fag- eller svennebrev, men behov for opplæring i grunnskolefag, mulighet til å kombinere opplæring i FVO med opplæring i MFY.</a:t>
            </a:r>
            <a:r>
              <a:rPr lang="nb-NO" sz="1200">
                <a:latin typeface="Calibri Light"/>
                <a:ea typeface="Yu Mincho"/>
                <a:cs typeface="Calibri Light"/>
              </a:rPr>
              <a:t> </a:t>
            </a:r>
            <a:endParaRPr lang="nb-NO"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Calibri Light" panose="020F03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Calibri Light" panose="020F0302020204030204" pitchFamily="34" charset="0"/>
                <a:ea typeface="Yu Mincho" panose="02020400000000000000" pitchFamily="18" charset="-128"/>
                <a:cs typeface="Arial" panose="020B0604020202020204" pitchFamily="34" charset="0"/>
              </a:rPr>
              <a:t>Målet er å korte ned og effektivisere det samlede opplæringsløpet mot deltakernes ønskede sluttkompetanse.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Calibri Light" panose="020F0302020204030204" pitchFamily="34" charset="0"/>
                <a:ea typeface="Yu Mincho" panose="02020400000000000000" pitchFamily="18" charset="-128"/>
                <a:cs typeface="Arial" panose="020B0604020202020204" pitchFamily="34" charset="0"/>
              </a:rPr>
              <a:t>Det krever tett samarbeid mellom opplæringsnivåene og god samordning mellom de ulike delene av opplæringen slik at løpet framstår helhetlig for deltakerne</a:t>
            </a:r>
            <a:r>
              <a:rPr lang="nb-NO" sz="1400">
                <a:effectLst/>
                <a:latin typeface="Calibri Light" panose="020F0302020204030204" pitchFamily="34" charset="0"/>
                <a:ea typeface="Yu Mincho" panose="02020400000000000000" pitchFamily="18" charset="-128"/>
                <a:cs typeface="Arial" panose="020B0604020202020204" pitchFamily="34" charset="0"/>
              </a:rPr>
              <a:t>. </a:t>
            </a:r>
          </a:p>
          <a:p>
            <a:endParaRPr lang="nb-NO"/>
          </a:p>
        </p:txBody>
      </p:sp>
      <p:sp>
        <p:nvSpPr>
          <p:cNvPr id="4" name="Plassholder for lysbildenummer 3"/>
          <p:cNvSpPr>
            <a:spLocks noGrp="1"/>
          </p:cNvSpPr>
          <p:nvPr>
            <p:ph type="sldNum" sz="quarter" idx="5"/>
          </p:nvPr>
        </p:nvSpPr>
        <p:spPr/>
        <p:txBody>
          <a:bodyPr/>
          <a:lstStyle/>
          <a:p>
            <a:fld id="{60741E0F-E54B-49FE-953C-D8BC98A08DF6}" type="slidenum">
              <a:rPr lang="nb-NO" smtClean="0"/>
              <a:t>19</a:t>
            </a:fld>
            <a:endParaRPr lang="nb-NO"/>
          </a:p>
        </p:txBody>
      </p:sp>
    </p:spTree>
    <p:extLst>
      <p:ext uri="{BB962C8B-B14F-4D97-AF65-F5344CB8AC3E}">
        <p14:creationId xmlns:p14="http://schemas.microsoft.com/office/powerpoint/2010/main" val="365089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22275" y="1243013"/>
            <a:ext cx="5962650" cy="3354387"/>
          </a:xfrm>
        </p:spPr>
      </p:sp>
      <p:sp>
        <p:nvSpPr>
          <p:cNvPr id="3" name="Plassholder for notater 2"/>
          <p:cNvSpPr>
            <a:spLocks noGrp="1"/>
          </p:cNvSpPr>
          <p:nvPr>
            <p:ph type="body" idx="1"/>
          </p:nvPr>
        </p:nvSpPr>
        <p:spPr/>
        <p:txBody>
          <a:bodyPr/>
          <a:lstStyle/>
          <a:p>
            <a:pPr>
              <a:defRPr/>
            </a:pPr>
            <a:r>
              <a:rPr lang="nb-NO" dirty="0"/>
              <a:t>Som Hege innledet med, var hensikten med FVO, MFY og kombinasjonsforsøket å teste ut en opplæring som var mer </a:t>
            </a:r>
            <a:r>
              <a:rPr lang="nb-NO" b="1" dirty="0"/>
              <a:t>relevant</a:t>
            </a:r>
            <a:r>
              <a:rPr lang="nb-NO" dirty="0"/>
              <a:t> for voksne, mer </a:t>
            </a:r>
            <a:r>
              <a:rPr lang="nb-NO" b="1" dirty="0"/>
              <a:t>fleksibel</a:t>
            </a:r>
            <a:r>
              <a:rPr lang="nb-NO" dirty="0"/>
              <a:t> og enklere å tilpasse voksnes livssituasjon og kompetansebehov. Den skulle også </a:t>
            </a:r>
            <a:r>
              <a:rPr lang="nb-NO" b="1" dirty="0"/>
              <a:t>samordnes</a:t>
            </a:r>
            <a:r>
              <a:rPr lang="nb-NO" dirty="0"/>
              <a:t> bedre med ordninger under integreringsloven og tiltak i NAV. Det samlede opplæringsløpet skulle dermed bli kortere, og flere voksne skulle delta i og fullføre grunnskole og fag- og yrkesopplæring, og på sikt få en varig tilknytning til arbeidslivet.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dirty="0"/>
              <a:t>I følgeevalueringen har vi lagt vekt på den første delen av denne modellen, og undersøkt om opplæringen voksne har fått i forsøket faktisk er relevant, fleksibel og godt samordnet med andre ordninger. I tillegg har vi lagt vekt på å identifisere sentrale barrierer og suksesskriterier for å lykkes med dette.  </a:t>
            </a:r>
          </a:p>
          <a:p>
            <a:endParaRPr lang="nb-NO" dirty="0"/>
          </a:p>
          <a:p>
            <a:pPr marL="0" indent="0">
              <a:buNone/>
            </a:pPr>
            <a:r>
              <a:rPr lang="nb-NO" dirty="0"/>
              <a:t>En del av oppdraget vårt var også å gjennomføre en effektevaluering av forsøkene, for å undersøke blant annet om forsøkene fører til at flere går over til utdanning eller arbeid og på sikt får en varig tilknytning til arbeidslivet. Denne delen av oppdraget skal gjennomføres noen år etter forsøket er avsluttet og vil resultere i en separat rapport i 2026. Denne delen av evalueringen er det SNF som har et hovedansvar for.</a:t>
            </a:r>
          </a:p>
          <a:p>
            <a:pPr marL="0" indent="0">
              <a:buNone/>
            </a:pPr>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F208A767-41DE-4778-ACC2-516709BB40B0}" type="slidenum">
              <a:rPr lang="nb-NO" smtClean="0"/>
              <a:t>2</a:t>
            </a:fld>
            <a:endParaRPr lang="nb-NO"/>
          </a:p>
        </p:txBody>
      </p:sp>
    </p:spTree>
    <p:extLst>
      <p:ext uri="{BB962C8B-B14F-4D97-AF65-F5344CB8AC3E}">
        <p14:creationId xmlns:p14="http://schemas.microsoft.com/office/powerpoint/2010/main" val="364040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Bef>
                <a:spcPts val="750"/>
              </a:spcBef>
              <a:spcAft>
                <a:spcPts val="750"/>
              </a:spcAft>
            </a:pPr>
            <a:r>
              <a:rPr lang="nb-NO" sz="1200">
                <a:effectLst/>
                <a:latin typeface="Calibri Light"/>
                <a:ea typeface="Yu Mincho"/>
                <a:cs typeface="Calibri Light"/>
              </a:rPr>
              <a:t>Først litt om hvem som har deltatt i forsøket og resultatene så langt. </a:t>
            </a:r>
          </a:p>
          <a:p>
            <a:pPr>
              <a:lnSpc>
                <a:spcPct val="115000"/>
              </a:lnSpc>
              <a:spcBef>
                <a:spcPts val="750"/>
              </a:spcBef>
              <a:spcAft>
                <a:spcPts val="750"/>
              </a:spcAft>
            </a:pPr>
            <a:endParaRPr lang="nb-NO" sz="1200">
              <a:effectLst/>
              <a:latin typeface="Calibri Light"/>
              <a:ea typeface="Yu Mincho"/>
              <a:cs typeface="Calibri Light"/>
            </a:endParaRPr>
          </a:p>
          <a:p>
            <a:pPr>
              <a:lnSpc>
                <a:spcPct val="115000"/>
              </a:lnSpc>
              <a:spcBef>
                <a:spcPts val="750"/>
              </a:spcBef>
              <a:spcAft>
                <a:spcPts val="750"/>
              </a:spcAft>
            </a:pPr>
            <a:r>
              <a:rPr lang="nb-NO" sz="1200">
                <a:effectLst/>
                <a:latin typeface="Calibri Light"/>
                <a:ea typeface="Yu Mincho"/>
                <a:cs typeface="Calibri Light"/>
              </a:rPr>
              <a:t>Frem til juli 2023 har til sammen 128 deltakere vært inne i kombinasjonsforsøket. </a:t>
            </a:r>
          </a:p>
          <a:p>
            <a:pPr>
              <a:lnSpc>
                <a:spcPct val="115000"/>
              </a:lnSpc>
              <a:spcBef>
                <a:spcPts val="750"/>
              </a:spcBef>
              <a:spcAft>
                <a:spcPts val="750"/>
              </a:spcAft>
            </a:pPr>
            <a:endParaRPr lang="nb-NO" sz="1200">
              <a:effectLst/>
              <a:latin typeface="Calibri Light"/>
              <a:ea typeface="Yu Mincho"/>
              <a:cs typeface="Calibri Light"/>
            </a:endParaRPr>
          </a:p>
          <a:p>
            <a:pPr>
              <a:lnSpc>
                <a:spcPct val="115000"/>
              </a:lnSpc>
              <a:spcBef>
                <a:spcPts val="750"/>
              </a:spcBef>
              <a:spcAft>
                <a:spcPts val="750"/>
              </a:spcAft>
            </a:pPr>
            <a:r>
              <a:rPr lang="nb-NO" sz="1200">
                <a:effectLst/>
                <a:latin typeface="Calibri Light"/>
                <a:ea typeface="Yu Mincho"/>
                <a:cs typeface="Calibri Light"/>
              </a:rPr>
              <a:t>Et stort flertall av deltakerne er kvinner med omsorgs- eller forsørgeransvar. Det store flertallet har fluktbakgrunn, og en god del har bodd mindre enn tre år i Norge. Et flertall har gått noen år på skole i Norge, men </a:t>
            </a:r>
            <a:r>
              <a:rPr lang="nb-NO" sz="1200">
                <a:latin typeface="Calibri Light"/>
                <a:ea typeface="Yu Mincho"/>
                <a:cs typeface="Calibri Light"/>
              </a:rPr>
              <a:t>har lite </a:t>
            </a:r>
            <a:r>
              <a:rPr lang="nb-NO" sz="1200">
                <a:effectLst/>
                <a:latin typeface="Calibri Light"/>
                <a:ea typeface="Yu Mincho"/>
                <a:cs typeface="Calibri Light"/>
              </a:rPr>
              <a:t>eller ingen erfaring fra norsk arbeidsliv.</a:t>
            </a:r>
            <a:r>
              <a:rPr lang="nb-NO" sz="1200">
                <a:latin typeface="Calibri Light"/>
                <a:ea typeface="Yu Mincho"/>
                <a:cs typeface="Calibri Light"/>
              </a:rPr>
              <a:t> </a:t>
            </a:r>
            <a:endParaRPr lang="nb-NO" sz="1200">
              <a:effectLst/>
              <a:latin typeface="Calibri Light" panose="020F0302020204030204" pitchFamily="34" charset="0"/>
              <a:ea typeface="Yu Mincho" panose="02020400000000000000" pitchFamily="18" charset="-128"/>
              <a:cs typeface="Arial" panose="020B0604020202020204" pitchFamily="34" charset="0"/>
            </a:endParaRPr>
          </a:p>
          <a:p>
            <a:pPr>
              <a:lnSpc>
                <a:spcPct val="115000"/>
              </a:lnSpc>
              <a:spcBef>
                <a:spcPts val="750"/>
              </a:spcBef>
              <a:spcAft>
                <a:spcPts val="750"/>
              </a:spcAft>
            </a:pPr>
            <a:endParaRPr lang="nb-NO" sz="1200">
              <a:effectLst/>
              <a:latin typeface="Calibri Light" panose="020F0302020204030204" pitchFamily="34" charset="0"/>
              <a:ea typeface="Yu Mincho" panose="02020400000000000000" pitchFamily="18" charset="-128"/>
              <a:cs typeface="Arial" panose="020B0604020202020204" pitchFamily="34" charset="0"/>
            </a:endParaRPr>
          </a:p>
          <a:p>
            <a:pPr>
              <a:lnSpc>
                <a:spcPct val="115000"/>
              </a:lnSpc>
              <a:spcBef>
                <a:spcPts val="750"/>
              </a:spcBef>
              <a:spcAft>
                <a:spcPts val="750"/>
              </a:spcAft>
            </a:pPr>
            <a:r>
              <a:rPr lang="nb-NO" sz="1200">
                <a:latin typeface="Calibri Light"/>
                <a:ea typeface="Yu Mincho"/>
                <a:cs typeface="Calibri Light"/>
              </a:rPr>
              <a:t>Frem til i dag har 22 deltakere </a:t>
            </a:r>
            <a:r>
              <a:rPr lang="nb-NO" sz="1200">
                <a:effectLst/>
                <a:latin typeface="Calibri Light"/>
                <a:ea typeface="Yu Mincho"/>
                <a:cs typeface="Calibri Light"/>
              </a:rPr>
              <a:t>i kombinasjonsforsøket fått fagbrev. De deltakerne som har fått fagbrev, har gjort dette på kortere tid enn om de skulle tatt ordinær grunnskole for voksne og deretter fag- og yrkesopplæring for voksne.</a:t>
            </a:r>
          </a:p>
          <a:p>
            <a:pPr>
              <a:lnSpc>
                <a:spcPct val="115000"/>
              </a:lnSpc>
              <a:spcBef>
                <a:spcPts val="750"/>
              </a:spcBef>
              <a:spcAft>
                <a:spcPts val="750"/>
              </a:spcAft>
            </a:pPr>
            <a:endParaRPr lang="nb-NO" sz="1200">
              <a:effectLst/>
              <a:latin typeface="Calibri Light"/>
              <a:ea typeface="Yu Mincho"/>
              <a:cs typeface="Calibri Light"/>
            </a:endParaRPr>
          </a:p>
          <a:p>
            <a:pPr>
              <a:lnSpc>
                <a:spcPct val="115000"/>
              </a:lnSpc>
              <a:spcBef>
                <a:spcPts val="750"/>
              </a:spcBef>
              <a:spcAft>
                <a:spcPts val="750"/>
              </a:spcAft>
            </a:pPr>
            <a:r>
              <a:rPr lang="nb-NO" sz="1200">
                <a:effectLst/>
                <a:latin typeface="Calibri Light" panose="020F0302020204030204" pitchFamily="34" charset="0"/>
                <a:ea typeface="Yu Mincho" panose="02020400000000000000" pitchFamily="18" charset="-128"/>
                <a:cs typeface="Arial" panose="020B0604020202020204" pitchFamily="34" charset="0"/>
              </a:rPr>
              <a:t>40 prosent av deltakerne, har avbrutt opplæringen i kombinasjonsforsøket. </a:t>
            </a:r>
            <a:endParaRPr lang="nb-NO" sz="1200"/>
          </a:p>
        </p:txBody>
      </p:sp>
      <p:sp>
        <p:nvSpPr>
          <p:cNvPr id="4" name="Plassholder for lysbildenummer 3"/>
          <p:cNvSpPr>
            <a:spLocks noGrp="1"/>
          </p:cNvSpPr>
          <p:nvPr>
            <p:ph type="sldNum" sz="quarter" idx="5"/>
          </p:nvPr>
        </p:nvSpPr>
        <p:spPr/>
        <p:txBody>
          <a:bodyPr/>
          <a:lstStyle/>
          <a:p>
            <a:fld id="{60741E0F-E54B-49FE-953C-D8BC98A08DF6}" type="slidenum">
              <a:rPr lang="nb-NO" smtClean="0"/>
              <a:t>20</a:t>
            </a:fld>
            <a:endParaRPr lang="nb-NO"/>
          </a:p>
        </p:txBody>
      </p:sp>
    </p:spTree>
    <p:extLst>
      <p:ext uri="{BB962C8B-B14F-4D97-AF65-F5344CB8AC3E}">
        <p14:creationId xmlns:p14="http://schemas.microsoft.com/office/powerpoint/2010/main" val="983872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dirty="0">
                <a:effectLst/>
                <a:latin typeface="Calibri Light"/>
                <a:ea typeface="Yu Mincho"/>
                <a:cs typeface="Calibri Light"/>
              </a:rPr>
              <a:t>Erfaringen blant lærestedene er at ordningen bidrar til tiltrengt fleksibilitet og effektivisering av et opplæringsløp som ellers ville vært for langt for mange voksne.</a:t>
            </a:r>
            <a:r>
              <a:rPr lang="nb-NO" dirty="0">
                <a:latin typeface="Calibri Light"/>
                <a:ea typeface="Yu Mincho"/>
                <a:cs typeface="Calibri Light"/>
              </a:rPr>
              <a:t> </a:t>
            </a:r>
            <a:endParaRPr lang="nb-NO" sz="1200">
              <a:effectLst/>
              <a:latin typeface="Calibri Light" panose="020F03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Calibri Light" panose="020F0302020204030204" pitchFamily="34" charset="0"/>
              <a:ea typeface="Yu Mincho" panose="02020400000000000000" pitchFamily="18" charset="-128"/>
              <a:cs typeface="Arial" panose="020B0604020202020204" pitchFamily="34" charset="0"/>
            </a:endParaRPr>
          </a:p>
          <a:p>
            <a:pPr>
              <a:defRPr/>
            </a:pPr>
            <a:r>
              <a:rPr lang="nb-NO" sz="1200" dirty="0">
                <a:effectLst/>
                <a:latin typeface="Calibri Light"/>
                <a:ea typeface="Yu Mincho"/>
                <a:cs typeface="Calibri Light"/>
              </a:rPr>
              <a:t>De fylkene og kommunene som har deltatt, ser dette som en mulighet for deltakere som trolig ellers ville hatt store utfordringer med å oppnå et fagbrev.</a:t>
            </a:r>
            <a:r>
              <a:rPr lang="nb-NO" dirty="0">
                <a:latin typeface="Calibri Light"/>
                <a:ea typeface="Yu Mincho"/>
                <a:cs typeface="Calibri Light"/>
              </a:rPr>
              <a:t> </a:t>
            </a:r>
            <a:endParaRPr lang="nb-NO" sz="1200" dirty="0">
              <a:effectLst/>
              <a:latin typeface="Calibri Light" panose="020F0302020204030204" pitchFamily="34" charset="0"/>
              <a:ea typeface="Yu Mincho" panose="02020400000000000000" pitchFamily="18" charset="-128"/>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Calibri Light" panose="020F0302020204030204" pitchFamily="34" charset="0"/>
              <a:ea typeface="Yu Mincho" panose="02020400000000000000" pitchFamily="18" charset="-128"/>
              <a:cs typeface="Arial" panose="020B0604020202020204" pitchFamily="34" charset="0"/>
            </a:endParaRPr>
          </a:p>
          <a:p>
            <a:pPr>
              <a:defRPr/>
            </a:pPr>
            <a:r>
              <a:rPr lang="nb-NO" sz="1200" dirty="0">
                <a:latin typeface="Calibri Light"/>
                <a:ea typeface="Yu Mincho"/>
                <a:cs typeface="Calibri Light"/>
              </a:rPr>
              <a:t>For deltakere vi har intervjuet har en forkorting av opplæringsløpet virket motiverende.</a:t>
            </a:r>
            <a:r>
              <a:rPr lang="nb-NO" dirty="0">
                <a:latin typeface="Calibri Light"/>
                <a:ea typeface="Yu Mincho"/>
                <a:cs typeface="Calibri Light"/>
              </a:rPr>
              <a:t> </a:t>
            </a:r>
            <a:endParaRPr lang="nb-NO" sz="1200" dirty="0">
              <a:latin typeface="Calibri Light"/>
              <a:ea typeface="Yu Mincho"/>
              <a:cs typeface="Calibri Light"/>
            </a:endParaRPr>
          </a:p>
          <a:p>
            <a:pPr>
              <a:defRPr/>
            </a:pPr>
            <a:endParaRPr lang="nb-NO" sz="1200">
              <a:latin typeface="Calibri Light"/>
              <a:ea typeface="Yu Mincho"/>
              <a:cs typeface="Calibri Light"/>
            </a:endParaRPr>
          </a:p>
          <a:p>
            <a:pPr>
              <a:defRPr/>
            </a:pPr>
            <a:r>
              <a:rPr lang="nb-NO" sz="1200" dirty="0">
                <a:latin typeface="Calibri Light"/>
                <a:ea typeface="Yu Mincho"/>
                <a:cs typeface="Calibri Light"/>
              </a:rPr>
              <a:t>Sitatet på sliden er fra en deltaker som peker på betydningen av det kombinerte løpet for å både kunne gjennomføre grunnskole og fag – og yrkesopplæring som voksen.</a:t>
            </a:r>
            <a:r>
              <a:rPr lang="nb-NO" dirty="0">
                <a:latin typeface="Calibri Light"/>
                <a:ea typeface="Yu Mincho"/>
                <a:cs typeface="Calibri Light"/>
              </a:rPr>
              <a:t> </a:t>
            </a:r>
            <a:endParaRPr lang="nb-NO" sz="1200">
              <a:effectLst/>
              <a:latin typeface="Calibri Light" panose="020F0302020204030204" pitchFamily="34" charset="0"/>
              <a:ea typeface="Yu Mincho" panose="02020400000000000000" pitchFamily="18" charset="-128"/>
              <a:cs typeface="Calibri Light"/>
            </a:endParaRPr>
          </a:p>
          <a:p>
            <a:pPr marL="0" marR="0" lvl="0" indent="0" algn="l" defTabSz="914400">
              <a:lnSpc>
                <a:spcPct val="100000"/>
              </a:lnSpc>
              <a:spcBef>
                <a:spcPts val="0"/>
              </a:spcBef>
              <a:spcAft>
                <a:spcPts val="0"/>
              </a:spcAft>
              <a:buClrTx/>
              <a:buSzTx/>
              <a:buFontTx/>
              <a:buNone/>
              <a:tabLst/>
              <a:defRPr/>
            </a:pPr>
            <a:endParaRPr lang="nb-NO" sz="1200">
              <a:effectLst/>
              <a:latin typeface="Calibri Light" panose="020F0302020204030204" pitchFamily="34" charset="0"/>
              <a:ea typeface="Yu Mincho" panose="02020400000000000000" pitchFamily="18" charset="-128"/>
              <a:cs typeface="Calibri Light"/>
            </a:endParaRPr>
          </a:p>
          <a:p>
            <a:pPr>
              <a:defRPr/>
            </a:pPr>
            <a:r>
              <a:rPr lang="nb-NO" sz="1200" dirty="0">
                <a:effectLst/>
                <a:latin typeface="Calibri Light"/>
                <a:ea typeface="Yu Mincho"/>
                <a:cs typeface="Calibri Light"/>
              </a:rPr>
              <a:t>[</a:t>
            </a:r>
            <a:r>
              <a:rPr lang="nb-NO" dirty="0">
                <a:latin typeface="Calibri Light"/>
                <a:ea typeface="Yu Mincho"/>
                <a:cs typeface="Calibri Light"/>
              </a:rPr>
              <a:t>Sitatet leses</a:t>
            </a:r>
            <a:r>
              <a:rPr lang="nb-NO" sz="1200" dirty="0">
                <a:effectLst/>
                <a:latin typeface="Calibri Light"/>
                <a:ea typeface="Yu Mincho"/>
                <a:cs typeface="Calibri Light"/>
              </a:rPr>
              <a:t>]</a:t>
            </a:r>
          </a:p>
          <a:p>
            <a:pPr marL="0" marR="0" lvl="0" indent="0" algn="l" defTabSz="914400">
              <a:lnSpc>
                <a:spcPct val="100000"/>
              </a:lnSpc>
              <a:spcBef>
                <a:spcPts val="0"/>
              </a:spcBef>
              <a:spcAft>
                <a:spcPts val="0"/>
              </a:spcAft>
              <a:buClrTx/>
              <a:buSzTx/>
              <a:buFontTx/>
              <a:buNone/>
              <a:tabLst/>
              <a:defRPr/>
            </a:pPr>
            <a:endParaRPr lang="nb-NO" sz="1200">
              <a:effectLst/>
              <a:latin typeface="Calibri Light" panose="020F0302020204030204" pitchFamily="34" charset="0"/>
              <a:ea typeface="Yu Mincho" panose="02020400000000000000" pitchFamily="18" charset="-128"/>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0" dirty="0">
                <a:solidFill>
                  <a:schemeClr val="tx1">
                    <a:lumMod val="75000"/>
                    <a:lumOff val="25000"/>
                  </a:schemeClr>
                </a:solidFill>
                <a:latin typeface="Arial Nova Light"/>
              </a:rPr>
              <a:t>Kombinasjonsforsøket er veldig, veldig bra for voksne. Vi kan gjøre alt samtidig og bli ferdig (…). Litt vanskelig å få alt samtidig, skole og praksis, men helt ok. Det er veldig fint, kort vei. Hvis jeg skulle fortsatt på grunnskole, ville hatt 2,5 år på grunnskole, og så fire på videregående. Veldig lenge. Jeg er voksen, må tenke på fremtiden.</a:t>
            </a:r>
          </a:p>
          <a:p>
            <a:pPr marL="0" marR="0" lvl="0" indent="0" algn="l" defTabSz="914400">
              <a:lnSpc>
                <a:spcPct val="100000"/>
              </a:lnSpc>
              <a:spcBef>
                <a:spcPts val="0"/>
              </a:spcBef>
              <a:spcAft>
                <a:spcPts val="0"/>
              </a:spcAft>
              <a:buClrTx/>
              <a:buSzTx/>
              <a:buFontTx/>
              <a:buNone/>
              <a:tabLst/>
              <a:defRPr/>
            </a:pPr>
            <a:endParaRPr lang="nb-NO" sz="1200" i="0">
              <a:effectLst/>
              <a:latin typeface="Calibri Light" panose="020F0302020204030204" pitchFamily="34" charset="0"/>
              <a:ea typeface="Yu Mincho" panose="02020400000000000000" pitchFamily="18" charset="-128"/>
              <a:cs typeface="Calibri Light"/>
            </a:endParaRPr>
          </a:p>
          <a:p>
            <a:pPr>
              <a:defRPr/>
            </a:pPr>
            <a:endParaRPr lang="nb-NO" sz="1200">
              <a:effectLst/>
              <a:latin typeface="Calibri Light"/>
              <a:ea typeface="Yu Mincho"/>
              <a:cs typeface="Calibri Light"/>
            </a:endParaRPr>
          </a:p>
        </p:txBody>
      </p:sp>
      <p:sp>
        <p:nvSpPr>
          <p:cNvPr id="4" name="Plassholder for lysbildenummer 3"/>
          <p:cNvSpPr>
            <a:spLocks noGrp="1"/>
          </p:cNvSpPr>
          <p:nvPr>
            <p:ph type="sldNum" sz="quarter" idx="5"/>
          </p:nvPr>
        </p:nvSpPr>
        <p:spPr/>
        <p:txBody>
          <a:bodyPr/>
          <a:lstStyle/>
          <a:p>
            <a:fld id="{60741E0F-E54B-49FE-953C-D8BC98A08DF6}" type="slidenum">
              <a:rPr lang="nb-NO" smtClean="0"/>
              <a:t>21</a:t>
            </a:fld>
            <a:endParaRPr lang="nb-NO"/>
          </a:p>
        </p:txBody>
      </p:sp>
    </p:spTree>
    <p:extLst>
      <p:ext uri="{BB962C8B-B14F-4D97-AF65-F5344CB8AC3E}">
        <p14:creationId xmlns:p14="http://schemas.microsoft.com/office/powerpoint/2010/main" val="1065260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a:effectLst/>
                <a:latin typeface="Calibri Light" panose="020F0302020204030204" pitchFamily="34" charset="0"/>
                <a:ea typeface="Yu Mincho" panose="02020400000000000000" pitchFamily="18" charset="-128"/>
                <a:cs typeface="Calibri Light"/>
              </a:rPr>
              <a:t>Vi har likevel pekt på noen forbedringsområder. Blant annet å få opplæringen til å fremstå enda mer helhetlig og integrert for deltakerne. Da bør også opplæringen på FVO-nivå i enda større grad rettes inn mot deltakernes sluttkompetanse og yrket de skal ut i. </a:t>
            </a:r>
            <a:r>
              <a:rPr lang="nb-NO" sz="1200">
                <a:latin typeface="Calibri Light"/>
                <a:ea typeface="Yu Mincho"/>
                <a:cs typeface="Calibri Light"/>
              </a:rPr>
              <a:t>Det kan bidra til å redusere det faglige spranget fra FVO til MFY som noen deltakere opplever. </a:t>
            </a:r>
            <a:endParaRPr lang="nb-NO" sz="1200">
              <a:effectLst/>
              <a:latin typeface="Calibri Light" panose="020F03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Calibri Light" panose="020F03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Calibri Light" panose="020F0302020204030204" pitchFamily="34" charset="0"/>
                <a:ea typeface="Yu Mincho" panose="02020400000000000000" pitchFamily="18" charset="-128"/>
                <a:cs typeface="Arial" panose="020B0604020202020204" pitchFamily="34" charset="0"/>
              </a:rPr>
              <a:t>Det å utvikle f</a:t>
            </a:r>
            <a:r>
              <a:rPr lang="nb-NO" sz="1200">
                <a:effectLst/>
                <a:latin typeface="Calibri Light"/>
                <a:ea typeface="Yu Mincho"/>
                <a:cs typeface="Calibri Light"/>
              </a:rPr>
              <a:t>elles opplæringsplaner, at FVO- og MFY-lærere samarbeider om fellesfag</a:t>
            </a:r>
            <a:r>
              <a:rPr lang="nb-NO" sz="1200">
                <a:latin typeface="Calibri Light"/>
                <a:ea typeface="Yu Mincho"/>
                <a:cs typeface="Calibri Light"/>
              </a:rPr>
              <a:t>,</a:t>
            </a:r>
            <a:r>
              <a:rPr lang="nb-NO" sz="1200">
                <a:effectLst/>
                <a:latin typeface="Calibri Light"/>
                <a:ea typeface="Yu Mincho"/>
                <a:cs typeface="Calibri Light"/>
              </a:rPr>
              <a:t> og at FVO-lærere følger opp deltakere i bedrift</a:t>
            </a:r>
            <a:r>
              <a:rPr lang="nb-NO" sz="1200">
                <a:latin typeface="Calibri Light"/>
                <a:ea typeface="Yu Mincho"/>
                <a:cs typeface="Calibri Light"/>
              </a:rPr>
              <a:t>,</a:t>
            </a:r>
            <a:r>
              <a:rPr lang="nb-NO" sz="1200">
                <a:effectLst/>
                <a:latin typeface="Calibri Light"/>
                <a:ea typeface="Yu Mincho"/>
                <a:cs typeface="Calibri Light"/>
              </a:rPr>
              <a:t> er grep som kan bidra til gode og helhetlige løp.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Calibri Light"/>
              <a:ea typeface="Yu Mincho"/>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Calibri Light"/>
                <a:ea typeface="Yu Mincho"/>
                <a:cs typeface="Calibri Light"/>
              </a:rPr>
              <a:t>Det blir også viktig å bruke tid på grundig avklaring og informasjon til deltakerne før de tas inn i forsøket, og å sikre god oppfølging av deltakerne underveis, også mens deltakerne er i bedrift.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Calibri Light"/>
              <a:ea typeface="Yu Mincho"/>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Calibri Light"/>
                <a:ea typeface="Yu Mincho"/>
                <a:cs typeface="Calibri Light"/>
              </a:rPr>
              <a:t>I tillegg er god informasjon og støtte til bedriftene som tar inn deltakerne viktig. </a:t>
            </a:r>
          </a:p>
          <a:p>
            <a:pPr>
              <a:defRPr/>
            </a:pPr>
            <a:endParaRPr lang="nb-NO" sz="1200">
              <a:latin typeface="Calibri Light" panose="020F03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Calibri Light" panose="020F0302020204030204" pitchFamily="34" charset="0"/>
                <a:ea typeface="Yu Mincho" panose="02020400000000000000" pitchFamily="18" charset="-128"/>
                <a:cs typeface="Arial" panose="020B0604020202020204" pitchFamily="34" charset="0"/>
              </a:rPr>
              <a:t>Et løp som kombinerer to opplæringsnivåer vil</a:t>
            </a:r>
            <a:r>
              <a:rPr lang="nb-NO" sz="1200">
                <a:effectLst/>
                <a:latin typeface="Calibri Light"/>
                <a:ea typeface="Yu Mincho"/>
                <a:cs typeface="Calibri Light"/>
              </a:rPr>
              <a:t> kreve</a:t>
            </a:r>
            <a:r>
              <a:rPr lang="nb-NO" sz="1200">
                <a:effectLst/>
                <a:latin typeface="Calibri Light" panose="020F0302020204030204" pitchFamily="34" charset="0"/>
                <a:ea typeface="Yu Mincho" panose="02020400000000000000" pitchFamily="18" charset="-128"/>
                <a:cs typeface="Arial" panose="020B0604020202020204" pitchFamily="34" charset="0"/>
              </a:rPr>
              <a:t> et utviklingsarbeid fra begge nivåer. De fylkene og kommunene som har deltatt i forsøket, har</a:t>
            </a:r>
            <a:r>
              <a:rPr lang="nb-NO" sz="1200">
                <a:effectLst/>
                <a:latin typeface="Calibri Light"/>
                <a:ea typeface="Yu Mincho"/>
                <a:cs typeface="Calibri Light"/>
              </a:rPr>
              <a:t> lagt ned mye arbeid og ressurser i å bygge tillit og en felles forståelse for hverandre og for målet med samarbeidet.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effectLst/>
              <a:latin typeface="Calibri Light"/>
              <a:ea typeface="Yu Mincho"/>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ffectLst/>
                <a:latin typeface="Calibri Light"/>
                <a:ea typeface="Yu Mincho"/>
                <a:cs typeface="Calibri Light"/>
              </a:rPr>
              <a:t>Faste møtestrukturer, rutiner og tydelig oppgavedeling har vært avgjørende, både på et overordnet nivå og på det mer operative planet i laget rundt deltakeren. </a:t>
            </a:r>
          </a:p>
          <a:p>
            <a:pPr>
              <a:defRPr/>
            </a:pPr>
            <a:endParaRPr lang="nb-NO" sz="1200">
              <a:latin typeface="Calibri Light"/>
              <a:ea typeface="Yu Mincho"/>
              <a:cs typeface="Calibri Light"/>
            </a:endParaRPr>
          </a:p>
        </p:txBody>
      </p:sp>
      <p:sp>
        <p:nvSpPr>
          <p:cNvPr id="4" name="Plassholder for lysbildenummer 3"/>
          <p:cNvSpPr>
            <a:spLocks noGrp="1"/>
          </p:cNvSpPr>
          <p:nvPr>
            <p:ph type="sldNum" sz="quarter" idx="5"/>
          </p:nvPr>
        </p:nvSpPr>
        <p:spPr/>
        <p:txBody>
          <a:bodyPr/>
          <a:lstStyle/>
          <a:p>
            <a:fld id="{60741E0F-E54B-49FE-953C-D8BC98A08DF6}" type="slidenum">
              <a:rPr lang="nb-NO" smtClean="0"/>
              <a:t>22</a:t>
            </a:fld>
            <a:endParaRPr lang="nb-NO"/>
          </a:p>
        </p:txBody>
      </p:sp>
    </p:spTree>
    <p:extLst>
      <p:ext uri="{BB962C8B-B14F-4D97-AF65-F5344CB8AC3E}">
        <p14:creationId xmlns:p14="http://schemas.microsoft.com/office/powerpoint/2010/main" val="1552036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22275" y="1243013"/>
            <a:ext cx="5962650" cy="3354387"/>
          </a:xfrm>
        </p:spPr>
      </p:sp>
      <p:sp>
        <p:nvSpPr>
          <p:cNvPr id="3" name="Plassholder for notater 2"/>
          <p:cNvSpPr>
            <a:spLocks noGrp="1"/>
          </p:cNvSpPr>
          <p:nvPr>
            <p:ph type="body" idx="1"/>
          </p:nvPr>
        </p:nvSpPr>
        <p:spPr/>
        <p:txBody>
          <a:bodyPr/>
          <a:lstStyle/>
          <a:p>
            <a:r>
              <a:rPr lang="nb-NO"/>
              <a:t>Det var det vi hadde tid til i dag. </a:t>
            </a:r>
          </a:p>
          <a:p>
            <a:endParaRPr lang="nb-NO"/>
          </a:p>
          <a:p>
            <a:r>
              <a:rPr lang="nb-NO" dirty="0"/>
              <a:t>Hvis dere vil lese mer om våre funn kan dere finne rapportene på våre eller </a:t>
            </a:r>
            <a:r>
              <a:rPr lang="nb-NO"/>
              <a:t>Hk-dir</a:t>
            </a:r>
            <a:r>
              <a:rPr lang="nb-NO" dirty="0"/>
              <a:t> sine nettsider.</a:t>
            </a:r>
            <a:endParaRPr lang="nb-NO" dirty="0">
              <a:cs typeface="Calibri"/>
            </a:endParaRPr>
          </a:p>
          <a:p>
            <a:endParaRPr lang="nb-NO"/>
          </a:p>
          <a:p>
            <a:r>
              <a:rPr lang="nb-NO"/>
              <a:t>Takk for oss!</a:t>
            </a:r>
          </a:p>
        </p:txBody>
      </p:sp>
      <p:sp>
        <p:nvSpPr>
          <p:cNvPr id="4" name="Plassholder for lysbildenummer 3"/>
          <p:cNvSpPr>
            <a:spLocks noGrp="1"/>
          </p:cNvSpPr>
          <p:nvPr>
            <p:ph type="sldNum" sz="quarter" idx="5"/>
          </p:nvPr>
        </p:nvSpPr>
        <p:spPr/>
        <p:txBody>
          <a:bodyPr/>
          <a:lstStyle/>
          <a:p>
            <a:fld id="{60741E0F-E54B-49FE-953C-D8BC98A08DF6}" type="slidenum">
              <a:rPr lang="nb-NO" smtClean="0"/>
              <a:t>23</a:t>
            </a:fld>
            <a:endParaRPr lang="nb-NO"/>
          </a:p>
        </p:txBody>
      </p:sp>
    </p:spTree>
    <p:extLst>
      <p:ext uri="{BB962C8B-B14F-4D97-AF65-F5344CB8AC3E}">
        <p14:creationId xmlns:p14="http://schemas.microsoft.com/office/powerpoint/2010/main" val="168243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22275" y="1243013"/>
            <a:ext cx="5962650" cy="3354387"/>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a:solidFill>
                  <a:schemeClr val="tx1"/>
                </a:solidFill>
              </a:rPr>
              <a:t>Konklusjonene er basert på et omfattende kvantitativt og kvalitativt datamateriale.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a:solidFill>
                  <a:schemeClr val="tx1"/>
                </a:solidFill>
              </a:rPr>
              <a:t>Vi har samlet individdata om deltakernes bakgrunn, opplæringsløp og resultater i opplæringen.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a:solidFill>
                  <a:schemeClr val="tx1"/>
                </a:solidFill>
              </a:rPr>
              <a:t>Vi har gjennomført spørreundersøkelser til lokale prosjektledere, lærere og bedrifter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a:solidFill>
                <a:schemeClr val="tx1"/>
              </a:solidFill>
            </a:endParaRPr>
          </a:p>
          <a:p>
            <a:pPr marL="0" indent="0">
              <a:buFont typeface="Arial" panose="020B0604020202020204" pitchFamily="34" charset="0"/>
              <a:buNone/>
            </a:pPr>
            <a:r>
              <a:rPr lang="nb-NO">
                <a:solidFill>
                  <a:schemeClr val="tx1"/>
                </a:solidFill>
              </a:rPr>
              <a:t>Vi har gjennomført casestudier i tre omganger, der vi har intervjuet prosjektledere, lærere, deltakere, i tillegg til NAV og flyktningetjenesten, og bedrifter </a:t>
            </a:r>
          </a:p>
          <a:p>
            <a:pPr marL="0" indent="0">
              <a:buFont typeface="Arial" panose="020B0604020202020204" pitchFamily="34" charset="0"/>
              <a:buNone/>
            </a:pPr>
            <a:endParaRPr lang="nb-NO">
              <a:solidFill>
                <a:schemeClr val="tx1"/>
              </a:solidFill>
            </a:endParaRPr>
          </a:p>
          <a:p>
            <a:pPr marL="0" indent="0">
              <a:buFont typeface="Arial" panose="020B0604020202020204" pitchFamily="34" charset="0"/>
              <a:buNone/>
            </a:pPr>
            <a:r>
              <a:rPr lang="nb-NO">
                <a:solidFill>
                  <a:schemeClr val="tx1"/>
                </a:solidFill>
              </a:rPr>
              <a:t>Og vi har intervjuet relevante departementer, direktorater, representanter for Samarbeidsrådet for yrkesopplæringen, og faglige råd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a:solidFill>
                <a:schemeClr val="tx1"/>
              </a:solidFill>
            </a:endParaRPr>
          </a:p>
          <a:p>
            <a:endParaRPr lang="nb-NO"/>
          </a:p>
        </p:txBody>
      </p:sp>
      <p:sp>
        <p:nvSpPr>
          <p:cNvPr id="4" name="Plassholder for lysbildenummer 3"/>
          <p:cNvSpPr>
            <a:spLocks noGrp="1"/>
          </p:cNvSpPr>
          <p:nvPr>
            <p:ph type="sldNum" sz="quarter" idx="5"/>
          </p:nvPr>
        </p:nvSpPr>
        <p:spPr/>
        <p:txBody>
          <a:bodyPr/>
          <a:lstStyle/>
          <a:p>
            <a:fld id="{60741E0F-E54B-49FE-953C-D8BC98A08DF6}" type="slidenum">
              <a:rPr lang="nb-NO" smtClean="0"/>
              <a:t>3</a:t>
            </a:fld>
            <a:endParaRPr lang="nb-NO"/>
          </a:p>
        </p:txBody>
      </p:sp>
    </p:spTree>
    <p:extLst>
      <p:ext uri="{BB962C8B-B14F-4D97-AF65-F5344CB8AC3E}">
        <p14:creationId xmlns:p14="http://schemas.microsoft.com/office/powerpoint/2010/main" val="326553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Hva har vært erfaringene fra forsøket med Forberedende voksenopplæring?</a:t>
            </a:r>
          </a:p>
          <a:p>
            <a:endParaRPr lang="nb-NO"/>
          </a:p>
        </p:txBody>
      </p:sp>
      <p:sp>
        <p:nvSpPr>
          <p:cNvPr id="4" name="Plassholder for lysbildenummer 3"/>
          <p:cNvSpPr>
            <a:spLocks noGrp="1"/>
          </p:cNvSpPr>
          <p:nvPr>
            <p:ph type="sldNum" sz="quarter" idx="5"/>
          </p:nvPr>
        </p:nvSpPr>
        <p:spPr/>
        <p:txBody>
          <a:bodyPr/>
          <a:lstStyle/>
          <a:p>
            <a:fld id="{60741E0F-E54B-49FE-953C-D8BC98A08DF6}" type="slidenum">
              <a:rPr lang="nb-NO" smtClean="0"/>
              <a:t>4</a:t>
            </a:fld>
            <a:endParaRPr lang="nb-NO"/>
          </a:p>
        </p:txBody>
      </p:sp>
    </p:spTree>
    <p:extLst>
      <p:ext uri="{BB962C8B-B14F-4D97-AF65-F5344CB8AC3E}">
        <p14:creationId xmlns:p14="http://schemas.microsoft.com/office/powerpoint/2010/main" val="354719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22275" y="1243013"/>
            <a:ext cx="5962650" cy="3354387"/>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første jeg vil si noe om, er deltakelsen i forsøket.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Samlet sett har FVO nådd ut til en bred og sammensatt gruppe voksne. Vi mener det henger sammen med at forsøket har lagt godt til rette for bredere deltakelse, blant annet gjennom en egen grunnmodul for deltakere med behov for grunnleggende lese- og skriveopplæring, og gjennom muligheten til å få norskopplæring integrert i FVO. Flere opplæringssentre opplever at grunnskolen har blitt tilgjengelig for flere voksne gjennom forsøket.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Til sammen har FVO blitt prøvd ut i 39 kommuner, 42 opplæringssentre og to fylkeskommuner.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de seks skoleårene forsøket har pågått, har ca. 12 000 voksne gått i forberedende opplæring for voksne/FVO, og nesten alle deltakere har minoritetsspråklig bakgrunn.</a:t>
            </a:r>
          </a:p>
          <a:p>
            <a:endParaRPr lang="nb-NO" dirty="0"/>
          </a:p>
          <a:p>
            <a:r>
              <a:rPr lang="nb-NO" dirty="0"/>
              <a:t>Våre analyser av hva som kjennetegner deltakerne og resultatene deres, baserer seg på data til og med våren 2022, og på deltakere som har samtykket til å gi oss persondata. Det utgjør om lag 5400 deltakere.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finner at FVO særlig har truffet kvinner med omsorgsansvar. 60 prosent av deltakerne i forsøket har vært kvinner, og kvinneandelen har vært økende gjennom forsøksperioden.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har vært et mål at FVO skulle nå ut til voksne som har rettigheter etter introduksjons- eller integreringsloven, og samlet sett har én av tre deltakere i FVO vært rekruttert fra introduksjonsprogrammet.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har også sett at deltakergruppen er sammensatt når det gjelder hvilke språklige og faglige forutsetninger de har.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dirty="0"/>
              <a:t>De siste årene har det vært en økning i andelen deltakere som har lite skolegang fra hjemlandet, og andelen deltakere som har et norskspråklig nivå under A1. Samtidig er det en god del deltakere som har et høyt språknivå i norsk og mye skolegang fra hjemlandet.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betyr at deltakerne vil ha ulike behov for fleksibilitet og tilpasning.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60741E0F-E54B-49FE-953C-D8BC98A08DF6}" type="slidenum">
              <a:rPr lang="nb-NO" smtClean="0"/>
              <a:t>5</a:t>
            </a:fld>
            <a:endParaRPr lang="nb-NO"/>
          </a:p>
        </p:txBody>
      </p:sp>
    </p:spTree>
    <p:extLst>
      <p:ext uri="{BB962C8B-B14F-4D97-AF65-F5344CB8AC3E}">
        <p14:creationId xmlns:p14="http://schemas.microsoft.com/office/powerpoint/2010/main" val="129991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Så kan vi se på noen av resultatene fra FVO-forsøket så langt.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Her er det viktig å understreke at det fremdeles er mange deltakere som er i opplæring og at resultatene derfor kan endre seg. Det gjelder også de resultatene vi skal presentere for MFY og </a:t>
            </a:r>
            <a:r>
              <a:rPr lang="nb-NO" err="1"/>
              <a:t>kombi</a:t>
            </a:r>
            <a:r>
              <a:rPr lang="nb-NO"/>
              <a:t> om litt. </a:t>
            </a:r>
          </a:p>
          <a:p>
            <a:endParaRPr lang="nb-NO"/>
          </a:p>
          <a:p>
            <a:r>
              <a:rPr lang="nb-NO"/>
              <a:t>Av de som startet opplæring i ett av de to første forsøksårene, har halvparten fullført opplæringsløpet de har planlagt. Det omfatter både deltakere som har hatt plan om  å oppnå et grunnskolevitnemål, og deltakere som har hatt plan om å avslutte løpet tidligere. </a:t>
            </a:r>
          </a:p>
          <a:p>
            <a:endParaRPr lang="nb-NO"/>
          </a:p>
          <a:p>
            <a:r>
              <a:rPr lang="nb-NO"/>
              <a:t>I tillegg til de som har tatt et fullt grunnskoleløp er det altså relevant å se på hvor mange som har oppnådd en delkompetanse i form av en eller flere godkjente moduler. </a:t>
            </a:r>
          </a:p>
          <a:p>
            <a:endParaRPr lang="nb-NO"/>
          </a:p>
          <a:p>
            <a:r>
              <a:rPr lang="nb-NO"/>
              <a:t>For eksempel har en av tre av de som ikke hadde fått et vitnemål på registreringstidspunktet, fått godkjent modul 4. Mange av disse vil nok ha fått utstedt vitnemål i ettertid. </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Vi har også sett på standpunkt- og eksamenskarakterene som deltakerne har oppnådd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På standpunkt er gjennomsnittet 3 på tvers av fag, mens gjennomsnittet på eksamen er 2,6.</a:t>
            </a:r>
          </a:p>
          <a:p>
            <a:endParaRPr lang="nb-NO"/>
          </a:p>
          <a:p>
            <a:endParaRPr lang="nb-NO"/>
          </a:p>
        </p:txBody>
      </p:sp>
      <p:sp>
        <p:nvSpPr>
          <p:cNvPr id="4" name="Plassholder for lysbildenummer 3"/>
          <p:cNvSpPr>
            <a:spLocks noGrp="1"/>
          </p:cNvSpPr>
          <p:nvPr>
            <p:ph type="sldNum" sz="quarter" idx="5"/>
          </p:nvPr>
        </p:nvSpPr>
        <p:spPr/>
        <p:txBody>
          <a:bodyPr/>
          <a:lstStyle/>
          <a:p>
            <a:fld id="{60741E0F-E54B-49FE-953C-D8BC98A08DF6}" type="slidenum">
              <a:rPr lang="nb-NO" smtClean="0"/>
              <a:t>6</a:t>
            </a:fld>
            <a:endParaRPr lang="nb-NO"/>
          </a:p>
        </p:txBody>
      </p:sp>
    </p:spTree>
    <p:extLst>
      <p:ext uri="{BB962C8B-B14F-4D97-AF65-F5344CB8AC3E}">
        <p14:creationId xmlns:p14="http://schemas.microsoft.com/office/powerpoint/2010/main" val="330333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22275" y="1243013"/>
            <a:ext cx="5962650" cy="3354387"/>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Har opplæringen blitt mer fleksibel og tilpasset den enkeltes behov? Både ja og nei.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Et mål med å dele inn læreplanen i mindre opplæringsenheter, eller moduler, har vært å gjøre det enklere å tilpasse opplæringen til den enkeltes behov. Deltakere skal kunne få opplæring i bare de modulene og fagene de har behov for, og de skal kunne innplasseres på ulike moduler i ulike fag, tilpasset sitt kompetansenivå. For eksempel kan de begynne med modul 2 i norsk og modul 3 i matte. Det har også vært et mål at deltakerne skal kunne gå videre til neste modul når de er klare for det, fremfor å følge en fastlagt progresjon.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effectLst/>
              <a:latin typeface="Calibri Light" panose="020F0302020204030204" pitchFamily="34" charset="0"/>
              <a:ea typeface="Yu Mincho"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Modulstrukturen har altså vært det sentrale virkemiddelet for fleksibilitet.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Evalueringen har vist at opplæringssentrene har brukt modulstrukturen til å gi god individuell tilpasning av antall fag og moduler som deltakerne skal 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Muligheten til å kombinere ulike moduler på tvers av fag er også der, men vi har sett at den har vært noe mer begrenset, og gjerne avgrenset til noen fag.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Fleksibilitet kan også innebære å gi</a:t>
            </a:r>
            <a:r>
              <a:rPr lang="nb-NO" sz="1200" dirty="0">
                <a:effectLst/>
                <a:latin typeface="Calibri Light" panose="020F0302020204030204" pitchFamily="34" charset="0"/>
                <a:ea typeface="Yu Mincho" panose="02020400000000000000" pitchFamily="18" charset="-128"/>
              </a:rPr>
              <a:t> opplæring andre steder enn på skolen og på andre tidspunkter, dvs. kveld og helg. Praksis og opplæring i bedrift kan derfor være et annet virkemiddel for fleksibilitet og tilpasning til voksnes behov</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er likevel få opplæringssentre som har prøvd ut bedrift som </a:t>
            </a:r>
            <a:r>
              <a:rPr lang="nb-NO" dirty="0" err="1"/>
              <a:t>opplæringsarena</a:t>
            </a:r>
            <a:r>
              <a:rPr lang="nb-NO" dirty="0"/>
              <a:t> i FVO. Mange deltakere er i praksis, blant annet som en del av introduksjonsprogrammet sitt, men praksisen er i liten grad koblet til opplæringen i FVO.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er også få eksempler på fjernundervisning, eller tilbud på kveldstid eller i helger.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dirty="0"/>
              <a:t>Det er altså fremdeles slik at opplæringen i all hovedsak foregår på dagtid i skolen</a:t>
            </a:r>
          </a:p>
          <a:p>
            <a:endParaRPr lang="nb-NO" dirty="0"/>
          </a:p>
          <a:p>
            <a:endParaRPr lang="nb-NO" dirty="0"/>
          </a:p>
        </p:txBody>
      </p:sp>
      <p:sp>
        <p:nvSpPr>
          <p:cNvPr id="4" name="Plassholder for lysbildenummer 3"/>
          <p:cNvSpPr>
            <a:spLocks noGrp="1"/>
          </p:cNvSpPr>
          <p:nvPr>
            <p:ph type="sldNum" sz="quarter" idx="5"/>
          </p:nvPr>
        </p:nvSpPr>
        <p:spPr/>
        <p:txBody>
          <a:bodyPr/>
          <a:lstStyle/>
          <a:p>
            <a:fld id="{60741E0F-E54B-49FE-953C-D8BC98A08DF6}" type="slidenum">
              <a:rPr lang="nb-NO" smtClean="0"/>
              <a:t>7</a:t>
            </a:fld>
            <a:endParaRPr lang="nb-NO"/>
          </a:p>
        </p:txBody>
      </p:sp>
    </p:spTree>
    <p:extLst>
      <p:ext uri="{BB962C8B-B14F-4D97-AF65-F5344CB8AC3E}">
        <p14:creationId xmlns:p14="http://schemas.microsoft.com/office/powerpoint/2010/main" val="2640201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F62F3-D129-B0AD-6B43-3C077AD3884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1D5C847-31C9-0916-38D3-FA8745EB0B31}"/>
              </a:ext>
            </a:extLst>
          </p:cNvPr>
          <p:cNvSpPr>
            <a:spLocks noGrp="1" noRot="1" noChangeAspect="1"/>
          </p:cNvSpPr>
          <p:nvPr>
            <p:ph type="sldImg"/>
          </p:nvPr>
        </p:nvSpPr>
        <p:spPr>
          <a:xfrm>
            <a:off x="422275" y="1243013"/>
            <a:ext cx="5962650" cy="3354387"/>
          </a:xfrm>
        </p:spPr>
      </p:sp>
      <p:sp>
        <p:nvSpPr>
          <p:cNvPr id="3" name="Plassholder for notater 2">
            <a:extLst>
              <a:ext uri="{FF2B5EF4-FFF2-40B4-BE49-F238E27FC236}">
                <a16:creationId xmlns:a16="http://schemas.microsoft.com/office/drawing/2014/main" id="{CF963C99-BC08-9AB2-D2C1-4ACF85DB1836}"/>
              </a:ext>
            </a:extLst>
          </p:cNvPr>
          <p:cNvSpPr>
            <a:spLocks noGrp="1"/>
          </p:cNvSpPr>
          <p:nvPr>
            <p:ph type="body" idx="1"/>
          </p:nvPr>
        </p:nvSpPr>
        <p:spPr/>
        <p:txBody>
          <a:bodyPr/>
          <a:lstStyle/>
          <a:p>
            <a:r>
              <a:rPr lang="nb-NO" dirty="0"/>
              <a:t>Likevel er erfaringen blant opplæringssentrene som har deltatt i forsøket, at FVO gir mer fleksible og tilpassede opplæringsløp</a:t>
            </a:r>
          </a:p>
          <a:p>
            <a:endParaRPr lang="nb-NO" dirty="0"/>
          </a:p>
          <a:p>
            <a:r>
              <a:rPr lang="nb-NO" dirty="0"/>
              <a:t>Vi har tatt med et sitat fra en prosjektleder som gir uttrykk for dette. På spørsmål om hva som har vært det viktigste som er oppnådd med forsøket, sier vedkommende dette</a:t>
            </a:r>
          </a:p>
          <a:p>
            <a:endParaRPr lang="nb-NO" dirty="0">
              <a:cs typeface="Calibri" panose="020F0502020204030204"/>
            </a:endParaRPr>
          </a:p>
          <a:p>
            <a:pPr marL="344170" lvl="1">
              <a:spcBef>
                <a:spcPct val="20000"/>
              </a:spcBef>
              <a:spcAft>
                <a:spcPts val="600"/>
              </a:spcAft>
            </a:pPr>
            <a:r>
              <a:rPr lang="nb-NO" i="1"/>
              <a:t>«Det viktigste er at deltakerne har blitt kartlagt og blitt modulinnplassert etter nivå og behov, og at det er mulighet til å ta noen fag på ulike moduler (der fagene er parallellagt). Deltakerne har fått tett oppfølging, og vi har hatt søkelys på progresjon. Deltakerne kommer raskere gjennom grunnskoleløpet.»</a:t>
            </a:r>
            <a:endParaRPr lang="en-US"/>
          </a:p>
          <a:p>
            <a:pPr marL="344170" lvl="1">
              <a:spcBef>
                <a:spcPct val="20000"/>
              </a:spcBef>
              <a:spcAft>
                <a:spcPts val="600"/>
              </a:spcAft>
            </a:pPr>
            <a:endParaRPr lang="nb-NO" dirty="0"/>
          </a:p>
          <a:p>
            <a:pPr marL="344170" lvl="1">
              <a:spcBef>
                <a:spcPct val="20000"/>
              </a:spcBef>
              <a:spcAft>
                <a:spcPts val="600"/>
              </a:spcAft>
            </a:pPr>
            <a:r>
              <a:rPr lang="nb-NO" dirty="0"/>
              <a:t>Prosjektleder FVO</a:t>
            </a:r>
          </a:p>
        </p:txBody>
      </p:sp>
      <p:sp>
        <p:nvSpPr>
          <p:cNvPr id="4" name="Plassholder for lysbildenummer 3">
            <a:extLst>
              <a:ext uri="{FF2B5EF4-FFF2-40B4-BE49-F238E27FC236}">
                <a16:creationId xmlns:a16="http://schemas.microsoft.com/office/drawing/2014/main" id="{592480DA-C7B4-71FE-FA71-5B79FB3FB72F}"/>
              </a:ext>
            </a:extLst>
          </p:cNvPr>
          <p:cNvSpPr>
            <a:spLocks noGrp="1"/>
          </p:cNvSpPr>
          <p:nvPr>
            <p:ph type="sldNum" sz="quarter" idx="5"/>
          </p:nvPr>
        </p:nvSpPr>
        <p:spPr/>
        <p:txBody>
          <a:bodyPr/>
          <a:lstStyle/>
          <a:p>
            <a:fld id="{60741E0F-E54B-49FE-953C-D8BC98A08DF6}" type="slidenum">
              <a:rPr lang="nb-NO" smtClean="0"/>
              <a:t>8</a:t>
            </a:fld>
            <a:endParaRPr lang="nb-NO"/>
          </a:p>
        </p:txBody>
      </p:sp>
    </p:spTree>
    <p:extLst>
      <p:ext uri="{BB962C8B-B14F-4D97-AF65-F5344CB8AC3E}">
        <p14:creationId xmlns:p14="http://schemas.microsoft.com/office/powerpoint/2010/main" val="3210099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evalueringen konkluderer vi med at opplæringen for voksne  har blitt mer relevant med FVO. </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Den viktigste grunnen til det er at det har blitt utviklet nye forsøkslæreplaner tilpasset voksne med integrert </a:t>
            </a:r>
            <a:r>
              <a:rPr lang="nb-NO" err="1"/>
              <a:t>andrespråksperspektiv</a:t>
            </a:r>
            <a:r>
              <a:rPr lang="nb-NO"/>
              <a:t>, og det har blitt utviklet eksamensoppgaver etter forsøkslæreplanene.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I tillegg har det blitt prøvd ut en egen forsøkslæreplan i norsk for språklige minoriteter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Forsøkslæreplanene har blitt svært godt mottatt i kommunene. Samtidig har vi identifisert noen forbedringsområder: </a:t>
            </a:r>
          </a:p>
          <a:p>
            <a:endParaRPr lang="nb-NO"/>
          </a:p>
          <a:p>
            <a:r>
              <a:rPr lang="nb-NO"/>
              <a:t>Blant annet har erfaringen hos opplæringssentrene vært at omfang og læringstrykk blir svært høyt for deltakere med mangelfulle lese- og skriveferdigheter, lite skolegang og et lavt språknivå i norsk. </a:t>
            </a:r>
          </a:p>
          <a:p>
            <a:endParaRPr lang="nb-NO"/>
          </a:p>
          <a:p>
            <a:r>
              <a:rPr lang="nb-NO"/>
              <a:t>Bedre overgang mellom grunnmodulen og de øvrige modulene, tydeligere vektlegging av språklæringsperspektivet og mer arbeidsrettede kompetansemål er blant forbedringsområder vi har pekt på.</a:t>
            </a:r>
          </a:p>
          <a:p>
            <a:endParaRPr lang="nb-NO"/>
          </a:p>
          <a:p>
            <a:r>
              <a:rPr lang="nb-NO"/>
              <a:t>Dette ser ut til å være bedre ivaretatt i de nye læreplanene for FOV. </a:t>
            </a:r>
          </a:p>
          <a:p>
            <a:endParaRPr lang="nb-NO"/>
          </a:p>
          <a:p>
            <a:r>
              <a:rPr lang="nb-NO"/>
              <a:t>Sentrene har også etterspurt tydeligere føringer og veiledning for bruk av vurderingsuttrykkene, spesielt på de laveste modulene. </a:t>
            </a:r>
          </a:p>
          <a:p>
            <a:endParaRPr lang="nb-NO"/>
          </a:p>
        </p:txBody>
      </p:sp>
      <p:sp>
        <p:nvSpPr>
          <p:cNvPr id="4" name="Plassholder for lysbildenummer 3"/>
          <p:cNvSpPr>
            <a:spLocks noGrp="1"/>
          </p:cNvSpPr>
          <p:nvPr>
            <p:ph type="sldNum" sz="quarter" idx="5"/>
          </p:nvPr>
        </p:nvSpPr>
        <p:spPr/>
        <p:txBody>
          <a:bodyPr/>
          <a:lstStyle/>
          <a:p>
            <a:fld id="{60741E0F-E54B-49FE-953C-D8BC98A08DF6}" type="slidenum">
              <a:rPr lang="nb-NO" smtClean="0"/>
              <a:t>9</a:t>
            </a:fld>
            <a:endParaRPr lang="nb-NO"/>
          </a:p>
        </p:txBody>
      </p:sp>
    </p:spTree>
    <p:extLst>
      <p:ext uri="{BB962C8B-B14F-4D97-AF65-F5344CB8AC3E}">
        <p14:creationId xmlns:p14="http://schemas.microsoft.com/office/powerpoint/2010/main" val="3455691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420589" y="1628801"/>
            <a:ext cx="8267700" cy="1125537"/>
          </a:xfrm>
        </p:spPr>
        <p:txBody>
          <a:bodyPr/>
          <a:lstStyle>
            <a:lvl1pPr algn="r">
              <a:defRPr sz="3200">
                <a:solidFill>
                  <a:srgbClr val="02C2F1"/>
                </a:solidFill>
              </a:defRPr>
            </a:lvl1pPr>
          </a:lstStyle>
          <a:p>
            <a:r>
              <a:rPr lang="nb-NO" altLang="en-US"/>
              <a:t>Klikk for å redigere tittelstil</a:t>
            </a:r>
            <a:endParaRPr lang="en-US" altLang="en-US"/>
          </a:p>
        </p:txBody>
      </p:sp>
      <p:sp>
        <p:nvSpPr>
          <p:cNvPr id="7171" name="Rectangle 3"/>
          <p:cNvSpPr>
            <a:spLocks noGrp="1" noChangeArrowheads="1"/>
          </p:cNvSpPr>
          <p:nvPr>
            <p:ph type="subTitle" idx="1"/>
          </p:nvPr>
        </p:nvSpPr>
        <p:spPr>
          <a:xfrm>
            <a:off x="1102785" y="2852738"/>
            <a:ext cx="7556500" cy="2362200"/>
          </a:xfrm>
        </p:spPr>
        <p:txBody>
          <a:bodyPr/>
          <a:lstStyle>
            <a:lvl1pPr marL="0" indent="0" algn="r">
              <a:buFont typeface="Wingdings" pitchFamily="2" charset="2"/>
              <a:buNone/>
              <a:defRPr sz="2200">
                <a:solidFill>
                  <a:schemeClr val="bg1">
                    <a:lumMod val="50000"/>
                  </a:schemeClr>
                </a:solidFill>
              </a:defRPr>
            </a:lvl1pPr>
          </a:lstStyle>
          <a:p>
            <a:r>
              <a:rPr lang="nb-NO" altLang="en-US"/>
              <a:t>Klikk for å redigere undertittelstil i malen</a:t>
            </a:r>
            <a:endParaRPr lang="en-US" altLang="en-US"/>
          </a:p>
        </p:txBody>
      </p:sp>
      <p:sp>
        <p:nvSpPr>
          <p:cNvPr id="7" name="Rectangle 4"/>
          <p:cNvSpPr>
            <a:spLocks noGrp="1" noChangeArrowheads="1"/>
          </p:cNvSpPr>
          <p:nvPr>
            <p:ph type="dt" sz="half" idx="10"/>
          </p:nvPr>
        </p:nvSpPr>
        <p:spPr/>
        <p:txBody>
          <a:bodyPr/>
          <a:lstStyle>
            <a:lvl1pPr>
              <a:defRPr/>
            </a:lvl1pPr>
          </a:lstStyle>
          <a:p>
            <a:fld id="{35B1ECA3-ED28-4FA7-B90B-5A7467172E31}" type="datetimeFigureOut">
              <a:rPr lang="nb-NO" smtClean="0"/>
              <a:t>19.02.2024</a:t>
            </a:fld>
            <a:endParaRPr lang="nb-NO"/>
          </a:p>
        </p:txBody>
      </p:sp>
      <p:sp>
        <p:nvSpPr>
          <p:cNvPr id="8" name="Rectangle 5"/>
          <p:cNvSpPr>
            <a:spLocks noGrp="1" noChangeArrowheads="1"/>
          </p:cNvSpPr>
          <p:nvPr>
            <p:ph type="ftr" sz="quarter" idx="11"/>
          </p:nvPr>
        </p:nvSpPr>
        <p:spPr/>
        <p:txBody>
          <a:bodyPr/>
          <a:lstStyle>
            <a:lvl1pPr>
              <a:defRPr/>
            </a:lvl1pPr>
          </a:lstStyle>
          <a:p>
            <a:endParaRPr lang="nb-NO"/>
          </a:p>
        </p:txBody>
      </p:sp>
      <p:sp>
        <p:nvSpPr>
          <p:cNvPr id="9" name="Rectangle 6"/>
          <p:cNvSpPr>
            <a:spLocks noGrp="1" noChangeArrowheads="1"/>
          </p:cNvSpPr>
          <p:nvPr>
            <p:ph type="sldNum" sz="quarter" idx="12"/>
          </p:nvPr>
        </p:nvSpPr>
        <p:spPr/>
        <p:txBody>
          <a:bodyPr/>
          <a:lstStyle>
            <a:lvl1pPr>
              <a:defRPr/>
            </a:lvl1pPr>
          </a:lstStyle>
          <a:p>
            <a:fld id="{B01D6A19-7398-44A9-9743-804DE68A4930}" type="slidenum">
              <a:rPr lang="nb-NO" smtClean="0"/>
              <a:t>‹#›</a:t>
            </a:fld>
            <a:endParaRPr lang="nb-NO"/>
          </a:p>
        </p:txBody>
      </p:sp>
      <p:pic>
        <p:nvPicPr>
          <p:cNvPr id="1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0856" y="131662"/>
            <a:ext cx="1823411" cy="85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182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ln/>
        </p:spPr>
        <p:txBody>
          <a:bodyPr/>
          <a:lstStyle>
            <a:lvl1pPr>
              <a:defRPr/>
            </a:lvl1pPr>
          </a:lstStyle>
          <a:p>
            <a:fld id="{35B1ECA3-ED28-4FA7-B90B-5A7467172E31}" type="datetimeFigureOut">
              <a:rPr lang="nb-NO" smtClean="0"/>
              <a:t>19.02.2024</a:t>
            </a:fld>
            <a:endParaRPr lang="nb-NO"/>
          </a:p>
        </p:txBody>
      </p:sp>
      <p:sp>
        <p:nvSpPr>
          <p:cNvPr id="5" name="Rectangle 5"/>
          <p:cNvSpPr>
            <a:spLocks noGrp="1" noChangeArrowheads="1"/>
          </p:cNvSpPr>
          <p:nvPr>
            <p:ph type="ftr" sz="quarter" idx="11"/>
          </p:nvPr>
        </p:nvSpPr>
        <p:spPr>
          <a:ln/>
        </p:spPr>
        <p:txBody>
          <a:bodyPr/>
          <a:lstStyle>
            <a:lvl1pPr>
              <a:defRPr/>
            </a:lvl1pPr>
          </a:lstStyle>
          <a:p>
            <a:endParaRPr lang="nb-NO"/>
          </a:p>
        </p:txBody>
      </p:sp>
      <p:sp>
        <p:nvSpPr>
          <p:cNvPr id="6" name="Rectangle 6"/>
          <p:cNvSpPr>
            <a:spLocks noGrp="1" noChangeArrowheads="1"/>
          </p:cNvSpPr>
          <p:nvPr>
            <p:ph type="sldNum" sz="quarter" idx="12"/>
          </p:nvPr>
        </p:nvSpPr>
        <p:spPr>
          <a:ln/>
        </p:spPr>
        <p:txBody>
          <a:bodyPr/>
          <a:lstStyle>
            <a:lvl1pPr>
              <a:defRPr/>
            </a:lvl1pPr>
          </a:lstStyle>
          <a:p>
            <a:fld id="{B01D6A19-7398-44A9-9743-804DE68A4930}" type="slidenum">
              <a:rPr lang="nb-NO" smtClean="0"/>
              <a:t>‹#›</a:t>
            </a:fld>
            <a:endParaRPr lang="nb-NO"/>
          </a:p>
        </p:txBody>
      </p:sp>
    </p:spTree>
    <p:extLst>
      <p:ext uri="{BB962C8B-B14F-4D97-AF65-F5344CB8AC3E}">
        <p14:creationId xmlns:p14="http://schemas.microsoft.com/office/powerpoint/2010/main" val="69102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122239"/>
            <a:ext cx="2743200" cy="6008687"/>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122239"/>
            <a:ext cx="8026400" cy="600868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ln/>
        </p:spPr>
        <p:txBody>
          <a:bodyPr/>
          <a:lstStyle>
            <a:lvl1pPr>
              <a:defRPr/>
            </a:lvl1pPr>
          </a:lstStyle>
          <a:p>
            <a:fld id="{35B1ECA3-ED28-4FA7-B90B-5A7467172E31}" type="datetimeFigureOut">
              <a:rPr lang="nb-NO" smtClean="0"/>
              <a:t>19.02.2024</a:t>
            </a:fld>
            <a:endParaRPr lang="nb-NO"/>
          </a:p>
        </p:txBody>
      </p:sp>
      <p:sp>
        <p:nvSpPr>
          <p:cNvPr id="5" name="Rectangle 5"/>
          <p:cNvSpPr>
            <a:spLocks noGrp="1" noChangeArrowheads="1"/>
          </p:cNvSpPr>
          <p:nvPr>
            <p:ph type="ftr" sz="quarter" idx="11"/>
          </p:nvPr>
        </p:nvSpPr>
        <p:spPr>
          <a:ln/>
        </p:spPr>
        <p:txBody>
          <a:bodyPr/>
          <a:lstStyle>
            <a:lvl1pPr>
              <a:defRPr/>
            </a:lvl1pPr>
          </a:lstStyle>
          <a:p>
            <a:endParaRPr lang="nb-NO"/>
          </a:p>
        </p:txBody>
      </p:sp>
      <p:sp>
        <p:nvSpPr>
          <p:cNvPr id="6" name="Rectangle 6"/>
          <p:cNvSpPr>
            <a:spLocks noGrp="1" noChangeArrowheads="1"/>
          </p:cNvSpPr>
          <p:nvPr>
            <p:ph type="sldNum" sz="quarter" idx="12"/>
          </p:nvPr>
        </p:nvSpPr>
        <p:spPr>
          <a:ln/>
        </p:spPr>
        <p:txBody>
          <a:bodyPr/>
          <a:lstStyle>
            <a:lvl1pPr>
              <a:defRPr/>
            </a:lvl1pPr>
          </a:lstStyle>
          <a:p>
            <a:fld id="{B01D6A19-7398-44A9-9743-804DE68A4930}" type="slidenum">
              <a:rPr lang="nb-NO" smtClean="0"/>
              <a:t>‹#›</a:t>
            </a:fld>
            <a:endParaRPr lang="nb-NO"/>
          </a:p>
        </p:txBody>
      </p:sp>
    </p:spTree>
    <p:extLst>
      <p:ext uri="{BB962C8B-B14F-4D97-AF65-F5344CB8AC3E}">
        <p14:creationId xmlns:p14="http://schemas.microsoft.com/office/powerpoint/2010/main" val="3518935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Picture 7" descr="logo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5533" y="1765300"/>
            <a:ext cx="2641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8"/>
          <p:cNvSpPr>
            <a:spLocks noChangeShapeType="1"/>
          </p:cNvSpPr>
          <p:nvPr/>
        </p:nvSpPr>
        <p:spPr bwMode="auto">
          <a:xfrm>
            <a:off x="9745133" y="1773238"/>
            <a:ext cx="8467" cy="3789362"/>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nb-NO" sz="1800"/>
          </a:p>
        </p:txBody>
      </p:sp>
      <p:sp>
        <p:nvSpPr>
          <p:cNvPr id="6" name="Line 9"/>
          <p:cNvSpPr>
            <a:spLocks noChangeShapeType="1"/>
          </p:cNvSpPr>
          <p:nvPr/>
        </p:nvSpPr>
        <p:spPr bwMode="auto">
          <a:xfrm>
            <a:off x="419100" y="2825751"/>
            <a:ext cx="11328400" cy="1746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nb-NO" sz="1800"/>
          </a:p>
        </p:txBody>
      </p:sp>
      <p:sp>
        <p:nvSpPr>
          <p:cNvPr id="7170" name="Rectangle 2"/>
          <p:cNvSpPr>
            <a:spLocks noGrp="1" noChangeArrowheads="1"/>
          </p:cNvSpPr>
          <p:nvPr>
            <p:ph type="ctrTitle"/>
          </p:nvPr>
        </p:nvSpPr>
        <p:spPr>
          <a:xfrm>
            <a:off x="431801" y="1700214"/>
            <a:ext cx="8267700" cy="1125537"/>
          </a:xfrm>
        </p:spPr>
        <p:txBody>
          <a:bodyPr/>
          <a:lstStyle>
            <a:lvl1pPr algn="r">
              <a:defRPr sz="3700"/>
            </a:lvl1pPr>
          </a:lstStyle>
          <a:p>
            <a:r>
              <a:rPr lang="nb-NO" altLang="en-US"/>
              <a:t>Klikk for å redigere tittelstil</a:t>
            </a:r>
            <a:endParaRPr lang="en-US" altLang="en-US"/>
          </a:p>
        </p:txBody>
      </p:sp>
      <p:sp>
        <p:nvSpPr>
          <p:cNvPr id="7171" name="Rectangle 3"/>
          <p:cNvSpPr>
            <a:spLocks noGrp="1" noChangeArrowheads="1"/>
          </p:cNvSpPr>
          <p:nvPr>
            <p:ph type="subTitle" idx="1"/>
          </p:nvPr>
        </p:nvSpPr>
        <p:spPr>
          <a:xfrm>
            <a:off x="1102785" y="2852738"/>
            <a:ext cx="7556500" cy="2362200"/>
          </a:xfrm>
        </p:spPr>
        <p:txBody>
          <a:bodyPr/>
          <a:lstStyle>
            <a:lvl1pPr marL="0" indent="0" algn="r">
              <a:buFont typeface="Wingdings" pitchFamily="2" charset="2"/>
              <a:buNone/>
              <a:defRPr sz="2200"/>
            </a:lvl1pPr>
          </a:lstStyle>
          <a:p>
            <a:r>
              <a:rPr lang="nb-NO" altLang="en-US"/>
              <a:t>Klikk for å redigere undertittelstil i malen</a:t>
            </a:r>
            <a:endParaRPr lang="en-US" altLang="en-US"/>
          </a:p>
        </p:txBody>
      </p:sp>
      <p:sp>
        <p:nvSpPr>
          <p:cNvPr id="7" name="Rectangle 4"/>
          <p:cNvSpPr>
            <a:spLocks noGrp="1" noChangeArrowheads="1"/>
          </p:cNvSpPr>
          <p:nvPr>
            <p:ph type="dt" sz="half" idx="10"/>
          </p:nvPr>
        </p:nvSpPr>
        <p:spPr/>
        <p:txBody>
          <a:bodyPr/>
          <a:lstStyle>
            <a:lvl1pPr fontAlgn="base">
              <a:spcBef>
                <a:spcPct val="0"/>
              </a:spcBef>
              <a:spcAft>
                <a:spcPct val="0"/>
              </a:spcAft>
              <a:defRPr smtClean="0">
                <a:latin typeface="Arial" charset="0"/>
                <a:cs typeface="Arial" charset="0"/>
              </a:defRPr>
            </a:lvl1pPr>
          </a:lstStyle>
          <a:p>
            <a:pPr>
              <a:defRPr/>
            </a:pPr>
            <a:fld id="{A5B3827B-A681-4F1B-A6BF-B8ACE9AA8D23}" type="datetimeFigureOut">
              <a:rPr lang="en-US"/>
              <a:pPr>
                <a:defRPr/>
              </a:pPr>
              <a:t>2/19/2024</a:t>
            </a:fld>
            <a:endParaRPr lang="en-US"/>
          </a:p>
        </p:txBody>
      </p:sp>
      <p:sp>
        <p:nvSpPr>
          <p:cNvPr id="8" name="Rectangle 5"/>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mtClean="0">
                <a:latin typeface="Arial" charset="0"/>
                <a:cs typeface="Arial" charset="0"/>
              </a:defRPr>
            </a:lvl1pPr>
          </a:lstStyle>
          <a:p>
            <a:pPr>
              <a:defRPr/>
            </a:pPr>
            <a:fld id="{A15B62E0-691C-453C-BD0C-C029CD617A30}" type="slidenum">
              <a:rPr lang="en-US"/>
              <a:pPr>
                <a:defRPr/>
              </a:pPr>
              <a:t>‹#›</a:t>
            </a:fld>
            <a:endParaRPr lang="en-US"/>
          </a:p>
        </p:txBody>
      </p:sp>
    </p:spTree>
    <p:extLst>
      <p:ext uri="{BB962C8B-B14F-4D97-AF65-F5344CB8AC3E}">
        <p14:creationId xmlns:p14="http://schemas.microsoft.com/office/powerpoint/2010/main" val="1088337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p:txBody>
          <a:bodyPr/>
          <a:lstStyle>
            <a:lvl1pPr fontAlgn="base">
              <a:spcBef>
                <a:spcPct val="0"/>
              </a:spcBef>
              <a:spcAft>
                <a:spcPct val="0"/>
              </a:spcAft>
              <a:defRPr smtClean="0">
                <a:latin typeface="Arial" charset="0"/>
                <a:cs typeface="Arial" charset="0"/>
              </a:defRPr>
            </a:lvl1pPr>
          </a:lstStyle>
          <a:p>
            <a:pPr>
              <a:defRPr/>
            </a:pPr>
            <a:fld id="{9328A15F-BF52-441A-82D1-D18389752A25}" type="datetimeFigureOut">
              <a:rPr lang="en-US"/>
              <a:pPr>
                <a:defRPr/>
              </a:pPr>
              <a:t>2/19/2024</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smtClean="0">
                <a:latin typeface="Arial" charset="0"/>
                <a:cs typeface="Arial" charset="0"/>
              </a:defRPr>
            </a:lvl1pPr>
          </a:lstStyle>
          <a:p>
            <a:pPr>
              <a:defRPr/>
            </a:pPr>
            <a:fld id="{FED39B53-F26F-4676-B6F7-DF736EE8FC7D}" type="slidenum">
              <a:rPr lang="en-US"/>
              <a:pPr>
                <a:defRPr/>
              </a:pPr>
              <a:t>‹#›</a:t>
            </a:fld>
            <a:endParaRPr lang="en-US"/>
          </a:p>
        </p:txBody>
      </p:sp>
    </p:spTree>
    <p:extLst>
      <p:ext uri="{BB962C8B-B14F-4D97-AF65-F5344CB8AC3E}">
        <p14:creationId xmlns:p14="http://schemas.microsoft.com/office/powerpoint/2010/main" val="2933059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p:cNvSpPr>
            <a:spLocks noGrp="1" noChangeArrowheads="1"/>
          </p:cNvSpPr>
          <p:nvPr>
            <p:ph type="dt" sz="half" idx="10"/>
          </p:nvPr>
        </p:nvSpPr>
        <p:spPr/>
        <p:txBody>
          <a:bodyPr/>
          <a:lstStyle>
            <a:lvl1pPr fontAlgn="base">
              <a:spcBef>
                <a:spcPct val="0"/>
              </a:spcBef>
              <a:spcAft>
                <a:spcPct val="0"/>
              </a:spcAft>
              <a:defRPr smtClean="0">
                <a:latin typeface="Arial" charset="0"/>
                <a:cs typeface="Arial" charset="0"/>
              </a:defRPr>
            </a:lvl1pPr>
          </a:lstStyle>
          <a:p>
            <a:pPr>
              <a:defRPr/>
            </a:pPr>
            <a:fld id="{B7DE6B1A-D47B-4DA2-B41A-4F1AFC2432A8}" type="datetimeFigureOut">
              <a:rPr lang="en-US"/>
              <a:pPr>
                <a:defRPr/>
              </a:pPr>
              <a:t>2/19/2024</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smtClean="0">
                <a:latin typeface="Arial" charset="0"/>
                <a:cs typeface="Arial" charset="0"/>
              </a:defRPr>
            </a:lvl1pPr>
          </a:lstStyle>
          <a:p>
            <a:pPr>
              <a:defRPr/>
            </a:pPr>
            <a:fld id="{D5D3E667-DE51-4122-87B3-733CA5295EEC}" type="slidenum">
              <a:rPr lang="en-US"/>
              <a:pPr>
                <a:defRPr/>
              </a:pPr>
              <a:t>‹#›</a:t>
            </a:fld>
            <a:endParaRPr lang="en-US"/>
          </a:p>
        </p:txBody>
      </p:sp>
    </p:spTree>
    <p:extLst>
      <p:ext uri="{BB962C8B-B14F-4D97-AF65-F5344CB8AC3E}">
        <p14:creationId xmlns:p14="http://schemas.microsoft.com/office/powerpoint/2010/main" val="221138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4"/>
          <p:cNvSpPr>
            <a:spLocks noGrp="1" noChangeArrowheads="1"/>
          </p:cNvSpPr>
          <p:nvPr>
            <p:ph type="dt" sz="half" idx="10"/>
          </p:nvPr>
        </p:nvSpPr>
        <p:spPr/>
        <p:txBody>
          <a:bodyPr/>
          <a:lstStyle>
            <a:lvl1pPr fontAlgn="base">
              <a:spcBef>
                <a:spcPct val="0"/>
              </a:spcBef>
              <a:spcAft>
                <a:spcPct val="0"/>
              </a:spcAft>
              <a:defRPr smtClean="0">
                <a:latin typeface="Arial" charset="0"/>
                <a:cs typeface="Arial" charset="0"/>
              </a:defRPr>
            </a:lvl1pPr>
          </a:lstStyle>
          <a:p>
            <a:pPr>
              <a:defRPr/>
            </a:pPr>
            <a:fld id="{88671AC4-EBAA-40A4-999A-EAEA00E32D1D}" type="datetimeFigureOut">
              <a:rPr lang="en-US"/>
              <a:pPr>
                <a:defRPr/>
              </a:pPr>
              <a:t>2/19/2024</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smtClean="0">
                <a:latin typeface="Arial" charset="0"/>
                <a:cs typeface="Arial" charset="0"/>
              </a:defRPr>
            </a:lvl1pPr>
          </a:lstStyle>
          <a:p>
            <a:pPr>
              <a:defRPr/>
            </a:pPr>
            <a:fld id="{90184505-5B1A-4E90-84AD-547C78E78196}" type="slidenum">
              <a:rPr lang="en-US"/>
              <a:pPr>
                <a:defRPr/>
              </a:pPr>
              <a:t>‹#›</a:t>
            </a:fld>
            <a:endParaRPr lang="en-US"/>
          </a:p>
        </p:txBody>
      </p:sp>
    </p:spTree>
    <p:extLst>
      <p:ext uri="{BB962C8B-B14F-4D97-AF65-F5344CB8AC3E}">
        <p14:creationId xmlns:p14="http://schemas.microsoft.com/office/powerpoint/2010/main" val="2612432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4"/>
          <p:cNvSpPr>
            <a:spLocks noGrp="1" noChangeArrowheads="1"/>
          </p:cNvSpPr>
          <p:nvPr>
            <p:ph type="dt" sz="half" idx="10"/>
          </p:nvPr>
        </p:nvSpPr>
        <p:spPr/>
        <p:txBody>
          <a:bodyPr/>
          <a:lstStyle>
            <a:lvl1pPr fontAlgn="base">
              <a:spcBef>
                <a:spcPct val="0"/>
              </a:spcBef>
              <a:spcAft>
                <a:spcPct val="0"/>
              </a:spcAft>
              <a:defRPr smtClean="0">
                <a:latin typeface="Arial" charset="0"/>
                <a:cs typeface="Arial" charset="0"/>
              </a:defRPr>
            </a:lvl1pPr>
          </a:lstStyle>
          <a:p>
            <a:pPr>
              <a:defRPr/>
            </a:pPr>
            <a:fld id="{062CCBC4-E713-4E16-8487-25F3A3D5779A}" type="datetimeFigureOut">
              <a:rPr lang="en-US"/>
              <a:pPr>
                <a:defRPr/>
              </a:pPr>
              <a:t>2/19/2024</a:t>
            </a:fld>
            <a:endParaRPr lang="en-US"/>
          </a:p>
        </p:txBody>
      </p:sp>
      <p:sp>
        <p:nvSpPr>
          <p:cNvPr id="8" name="Rectangle 5"/>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mtClean="0">
                <a:latin typeface="Arial" charset="0"/>
                <a:cs typeface="Arial" charset="0"/>
              </a:defRPr>
            </a:lvl1pPr>
          </a:lstStyle>
          <a:p>
            <a:pPr>
              <a:defRPr/>
            </a:pPr>
            <a:fld id="{C6C46F3C-964C-44DE-BDE5-D8580F277A78}" type="slidenum">
              <a:rPr lang="en-US"/>
              <a:pPr>
                <a:defRPr/>
              </a:pPr>
              <a:t>‹#›</a:t>
            </a:fld>
            <a:endParaRPr lang="en-US"/>
          </a:p>
        </p:txBody>
      </p:sp>
    </p:spTree>
    <p:extLst>
      <p:ext uri="{BB962C8B-B14F-4D97-AF65-F5344CB8AC3E}">
        <p14:creationId xmlns:p14="http://schemas.microsoft.com/office/powerpoint/2010/main" val="2753159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4"/>
          <p:cNvSpPr>
            <a:spLocks noGrp="1" noChangeArrowheads="1"/>
          </p:cNvSpPr>
          <p:nvPr>
            <p:ph type="dt" sz="half" idx="10"/>
          </p:nvPr>
        </p:nvSpPr>
        <p:spPr/>
        <p:txBody>
          <a:bodyPr/>
          <a:lstStyle>
            <a:lvl1pPr fontAlgn="base">
              <a:spcBef>
                <a:spcPct val="0"/>
              </a:spcBef>
              <a:spcAft>
                <a:spcPct val="0"/>
              </a:spcAft>
              <a:defRPr smtClean="0">
                <a:latin typeface="Arial" charset="0"/>
                <a:cs typeface="Arial" charset="0"/>
              </a:defRPr>
            </a:lvl1pPr>
          </a:lstStyle>
          <a:p>
            <a:pPr>
              <a:defRPr/>
            </a:pPr>
            <a:fld id="{F54E61B7-499C-4B69-AD11-5AAF7F547E54}" type="datetimeFigureOut">
              <a:rPr lang="en-US"/>
              <a:pPr>
                <a:defRPr/>
              </a:pPr>
              <a:t>2/19/2024</a:t>
            </a:fld>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smtClean="0">
                <a:latin typeface="Arial" charset="0"/>
                <a:cs typeface="Arial" charset="0"/>
              </a:defRPr>
            </a:lvl1pPr>
          </a:lstStyle>
          <a:p>
            <a:pPr>
              <a:defRPr/>
            </a:pPr>
            <a:fld id="{81FEF73C-8BD1-4F87-BB6E-5BA19DF53AC8}" type="slidenum">
              <a:rPr lang="en-US"/>
              <a:pPr>
                <a:defRPr/>
              </a:pPr>
              <a:t>‹#›</a:t>
            </a:fld>
            <a:endParaRPr lang="en-US"/>
          </a:p>
        </p:txBody>
      </p:sp>
    </p:spTree>
    <p:extLst>
      <p:ext uri="{BB962C8B-B14F-4D97-AF65-F5344CB8AC3E}">
        <p14:creationId xmlns:p14="http://schemas.microsoft.com/office/powerpoint/2010/main" val="343802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smtClean="0">
                <a:latin typeface="Arial" charset="0"/>
                <a:cs typeface="Arial" charset="0"/>
              </a:defRPr>
            </a:lvl1pPr>
          </a:lstStyle>
          <a:p>
            <a:pPr>
              <a:defRPr/>
            </a:pPr>
            <a:fld id="{74A65346-9FBA-4E72-B90F-C54A89E0EFBE}" type="datetimeFigureOut">
              <a:rPr lang="en-US"/>
              <a:pPr>
                <a:defRPr/>
              </a:pPr>
              <a:t>2/19/2024</a:t>
            </a:fld>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a:spcBef>
                <a:spcPct val="0"/>
              </a:spcBef>
              <a:spcAft>
                <a:spcPct val="0"/>
              </a:spcAft>
              <a:defRPr smtClean="0">
                <a:latin typeface="Arial" charset="0"/>
                <a:cs typeface="Arial" charset="0"/>
              </a:defRPr>
            </a:lvl1pPr>
          </a:lstStyle>
          <a:p>
            <a:pPr>
              <a:defRPr/>
            </a:pPr>
            <a:fld id="{304E03B5-37B6-4EED-9CEE-8C70614EB21B}" type="slidenum">
              <a:rPr lang="en-US"/>
              <a:pPr>
                <a:defRPr/>
              </a:pPr>
              <a:t>‹#›</a:t>
            </a:fld>
            <a:endParaRPr lang="en-US"/>
          </a:p>
        </p:txBody>
      </p:sp>
    </p:spTree>
    <p:extLst>
      <p:ext uri="{BB962C8B-B14F-4D97-AF65-F5344CB8AC3E}">
        <p14:creationId xmlns:p14="http://schemas.microsoft.com/office/powerpoint/2010/main" val="3903150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sz="half" idx="10"/>
          </p:nvPr>
        </p:nvSpPr>
        <p:spPr/>
        <p:txBody>
          <a:bodyPr/>
          <a:lstStyle>
            <a:lvl1pPr fontAlgn="base">
              <a:spcBef>
                <a:spcPct val="0"/>
              </a:spcBef>
              <a:spcAft>
                <a:spcPct val="0"/>
              </a:spcAft>
              <a:defRPr smtClean="0">
                <a:latin typeface="Arial" charset="0"/>
                <a:cs typeface="Arial" charset="0"/>
              </a:defRPr>
            </a:lvl1pPr>
          </a:lstStyle>
          <a:p>
            <a:pPr>
              <a:defRPr/>
            </a:pPr>
            <a:fld id="{89797C27-2FFD-4760-A6B3-FF89D88FFC26}" type="datetimeFigureOut">
              <a:rPr lang="en-US"/>
              <a:pPr>
                <a:defRPr/>
              </a:pPr>
              <a:t>2/19/2024</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smtClean="0">
                <a:latin typeface="Arial" charset="0"/>
                <a:cs typeface="Arial" charset="0"/>
              </a:defRPr>
            </a:lvl1pPr>
          </a:lstStyle>
          <a:p>
            <a:pPr>
              <a:defRPr/>
            </a:pPr>
            <a:fld id="{66C42763-DC4F-4566-B935-4EAEFD1804D1}" type="slidenum">
              <a:rPr lang="en-US"/>
              <a:pPr>
                <a:defRPr/>
              </a:pPr>
              <a:t>‹#›</a:t>
            </a:fld>
            <a:endParaRPr lang="en-US"/>
          </a:p>
        </p:txBody>
      </p:sp>
    </p:spTree>
    <p:extLst>
      <p:ext uri="{BB962C8B-B14F-4D97-AF65-F5344CB8AC3E}">
        <p14:creationId xmlns:p14="http://schemas.microsoft.com/office/powerpoint/2010/main" val="331024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200"/>
            </a:lvl1p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ln/>
        </p:spPr>
        <p:txBody>
          <a:bodyPr/>
          <a:lstStyle>
            <a:lvl1pPr>
              <a:defRPr/>
            </a:lvl1pPr>
          </a:lstStyle>
          <a:p>
            <a:fld id="{35B1ECA3-ED28-4FA7-B90B-5A7467172E31}" type="datetimeFigureOut">
              <a:rPr lang="nb-NO" smtClean="0"/>
              <a:t>19.02.2024</a:t>
            </a:fld>
            <a:endParaRPr lang="nb-NO"/>
          </a:p>
        </p:txBody>
      </p:sp>
      <p:sp>
        <p:nvSpPr>
          <p:cNvPr id="5" name="Rectangle 5"/>
          <p:cNvSpPr>
            <a:spLocks noGrp="1" noChangeArrowheads="1"/>
          </p:cNvSpPr>
          <p:nvPr>
            <p:ph type="ftr" sz="quarter" idx="11"/>
          </p:nvPr>
        </p:nvSpPr>
        <p:spPr>
          <a:ln/>
        </p:spPr>
        <p:txBody>
          <a:bodyPr/>
          <a:lstStyle>
            <a:lvl1pPr>
              <a:defRPr/>
            </a:lvl1pPr>
          </a:lstStyle>
          <a:p>
            <a:endParaRPr lang="nb-NO"/>
          </a:p>
        </p:txBody>
      </p:sp>
      <p:sp>
        <p:nvSpPr>
          <p:cNvPr id="6" name="Rectangle 6"/>
          <p:cNvSpPr>
            <a:spLocks noGrp="1" noChangeArrowheads="1"/>
          </p:cNvSpPr>
          <p:nvPr>
            <p:ph type="sldNum" sz="quarter" idx="12"/>
          </p:nvPr>
        </p:nvSpPr>
        <p:spPr>
          <a:ln/>
        </p:spPr>
        <p:txBody>
          <a:bodyPr/>
          <a:lstStyle>
            <a:lvl1pPr>
              <a:defRPr/>
            </a:lvl1pPr>
          </a:lstStyle>
          <a:p>
            <a:fld id="{B01D6A19-7398-44A9-9743-804DE68A4930}" type="slidenum">
              <a:rPr lang="nb-NO" smtClean="0"/>
              <a:t>‹#›</a:t>
            </a:fld>
            <a:endParaRPr lang="nb-NO"/>
          </a:p>
        </p:txBody>
      </p:sp>
    </p:spTree>
    <p:extLst>
      <p:ext uri="{BB962C8B-B14F-4D97-AF65-F5344CB8AC3E}">
        <p14:creationId xmlns:p14="http://schemas.microsoft.com/office/powerpoint/2010/main" val="1948867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sz="half" idx="10"/>
          </p:nvPr>
        </p:nvSpPr>
        <p:spPr/>
        <p:txBody>
          <a:bodyPr/>
          <a:lstStyle>
            <a:lvl1pPr fontAlgn="base">
              <a:spcBef>
                <a:spcPct val="0"/>
              </a:spcBef>
              <a:spcAft>
                <a:spcPct val="0"/>
              </a:spcAft>
              <a:defRPr smtClean="0">
                <a:latin typeface="Arial" charset="0"/>
                <a:cs typeface="Arial" charset="0"/>
              </a:defRPr>
            </a:lvl1pPr>
          </a:lstStyle>
          <a:p>
            <a:pPr>
              <a:defRPr/>
            </a:pPr>
            <a:fld id="{6ADFB7D7-7972-4858-9C25-F6BA4B976FE7}" type="datetimeFigureOut">
              <a:rPr lang="en-US"/>
              <a:pPr>
                <a:defRPr/>
              </a:pPr>
              <a:t>2/19/2024</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smtClean="0">
                <a:latin typeface="Arial" charset="0"/>
                <a:cs typeface="Arial" charset="0"/>
              </a:defRPr>
            </a:lvl1pPr>
          </a:lstStyle>
          <a:p>
            <a:pPr>
              <a:defRPr/>
            </a:pPr>
            <a:fld id="{833FE63C-A43C-418C-A170-02E2A4DD84ED}" type="slidenum">
              <a:rPr lang="en-US"/>
              <a:pPr>
                <a:defRPr/>
              </a:pPr>
              <a:t>‹#›</a:t>
            </a:fld>
            <a:endParaRPr lang="en-US"/>
          </a:p>
        </p:txBody>
      </p:sp>
    </p:spTree>
    <p:extLst>
      <p:ext uri="{BB962C8B-B14F-4D97-AF65-F5344CB8AC3E}">
        <p14:creationId xmlns:p14="http://schemas.microsoft.com/office/powerpoint/2010/main" val="621313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p:txBody>
          <a:bodyPr/>
          <a:lstStyle>
            <a:lvl1pPr fontAlgn="base">
              <a:spcBef>
                <a:spcPct val="0"/>
              </a:spcBef>
              <a:spcAft>
                <a:spcPct val="0"/>
              </a:spcAft>
              <a:defRPr smtClean="0">
                <a:latin typeface="Arial" charset="0"/>
                <a:cs typeface="Arial" charset="0"/>
              </a:defRPr>
            </a:lvl1pPr>
          </a:lstStyle>
          <a:p>
            <a:pPr>
              <a:defRPr/>
            </a:pPr>
            <a:fld id="{E0D52B15-5378-43C3-8D5E-221F7B5CB65B}" type="datetimeFigureOut">
              <a:rPr lang="en-US"/>
              <a:pPr>
                <a:defRPr/>
              </a:pPr>
              <a:t>2/19/2024</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smtClean="0">
                <a:latin typeface="Arial" charset="0"/>
                <a:cs typeface="Arial" charset="0"/>
              </a:defRPr>
            </a:lvl1pPr>
          </a:lstStyle>
          <a:p>
            <a:pPr>
              <a:defRPr/>
            </a:pPr>
            <a:fld id="{5C53B4C1-288D-4115-B158-BEC211EB1067}" type="slidenum">
              <a:rPr lang="en-US"/>
              <a:pPr>
                <a:defRPr/>
              </a:pPr>
              <a:t>‹#›</a:t>
            </a:fld>
            <a:endParaRPr lang="en-US"/>
          </a:p>
        </p:txBody>
      </p:sp>
    </p:spTree>
    <p:extLst>
      <p:ext uri="{BB962C8B-B14F-4D97-AF65-F5344CB8AC3E}">
        <p14:creationId xmlns:p14="http://schemas.microsoft.com/office/powerpoint/2010/main" val="401417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122239"/>
            <a:ext cx="2743200" cy="6008687"/>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122239"/>
            <a:ext cx="8026400" cy="600868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p:txBody>
          <a:bodyPr/>
          <a:lstStyle>
            <a:lvl1pPr fontAlgn="base">
              <a:spcBef>
                <a:spcPct val="0"/>
              </a:spcBef>
              <a:spcAft>
                <a:spcPct val="0"/>
              </a:spcAft>
              <a:defRPr smtClean="0">
                <a:latin typeface="Arial" charset="0"/>
                <a:cs typeface="Arial" charset="0"/>
              </a:defRPr>
            </a:lvl1pPr>
          </a:lstStyle>
          <a:p>
            <a:pPr>
              <a:defRPr/>
            </a:pPr>
            <a:fld id="{02DB515F-2BDA-4738-9CEF-008277E3D99F}" type="datetimeFigureOut">
              <a:rPr lang="en-US"/>
              <a:pPr>
                <a:defRPr/>
              </a:pPr>
              <a:t>2/19/2024</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smtClean="0">
                <a:latin typeface="Arial" charset="0"/>
                <a:cs typeface="Arial" charset="0"/>
              </a:defRPr>
            </a:lvl1pPr>
          </a:lstStyle>
          <a:p>
            <a:pPr>
              <a:defRPr/>
            </a:pPr>
            <a:fld id="{C217BE80-FE69-4C5A-AFEB-BAA7B4DC7B52}" type="slidenum">
              <a:rPr lang="en-US"/>
              <a:pPr>
                <a:defRPr/>
              </a:pPr>
              <a:t>‹#›</a:t>
            </a:fld>
            <a:endParaRPr lang="en-US"/>
          </a:p>
        </p:txBody>
      </p:sp>
    </p:spTree>
    <p:extLst>
      <p:ext uri="{BB962C8B-B14F-4D97-AF65-F5344CB8AC3E}">
        <p14:creationId xmlns:p14="http://schemas.microsoft.com/office/powerpoint/2010/main" val="2798065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fld id="{35B1ECA3-ED28-4FA7-B90B-5A7467172E31}" type="datetimeFigureOut">
              <a:rPr lang="nb-NO" smtClean="0"/>
              <a:t>19.02.2024</a:t>
            </a:fld>
            <a:endParaRPr lang="nb-NO"/>
          </a:p>
        </p:txBody>
      </p:sp>
      <p:sp>
        <p:nvSpPr>
          <p:cNvPr id="5" name="Rectangle 5"/>
          <p:cNvSpPr>
            <a:spLocks noGrp="1" noChangeArrowheads="1"/>
          </p:cNvSpPr>
          <p:nvPr>
            <p:ph type="ftr" sz="quarter" idx="11"/>
          </p:nvPr>
        </p:nvSpPr>
        <p:spPr>
          <a:ln/>
        </p:spPr>
        <p:txBody>
          <a:bodyPr/>
          <a:lstStyle>
            <a:lvl1pPr>
              <a:defRPr/>
            </a:lvl1pPr>
          </a:lstStyle>
          <a:p>
            <a:endParaRPr lang="nb-NO"/>
          </a:p>
        </p:txBody>
      </p:sp>
      <p:sp>
        <p:nvSpPr>
          <p:cNvPr id="6" name="Rectangle 6"/>
          <p:cNvSpPr>
            <a:spLocks noGrp="1" noChangeArrowheads="1"/>
          </p:cNvSpPr>
          <p:nvPr>
            <p:ph type="sldNum" sz="quarter" idx="12"/>
          </p:nvPr>
        </p:nvSpPr>
        <p:spPr>
          <a:ln/>
        </p:spPr>
        <p:txBody>
          <a:bodyPr/>
          <a:lstStyle>
            <a:lvl1pPr>
              <a:defRPr/>
            </a:lvl1pPr>
          </a:lstStyle>
          <a:p>
            <a:fld id="{B01D6A19-7398-44A9-9743-804DE68A4930}" type="slidenum">
              <a:rPr lang="nb-NO" smtClean="0"/>
              <a:t>‹#›</a:t>
            </a:fld>
            <a:endParaRPr lang="nb-NO"/>
          </a:p>
        </p:txBody>
      </p:sp>
    </p:spTree>
    <p:extLst>
      <p:ext uri="{BB962C8B-B14F-4D97-AF65-F5344CB8AC3E}">
        <p14:creationId xmlns:p14="http://schemas.microsoft.com/office/powerpoint/2010/main" val="308791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4"/>
          <p:cNvSpPr>
            <a:spLocks noGrp="1" noChangeArrowheads="1"/>
          </p:cNvSpPr>
          <p:nvPr>
            <p:ph type="dt" sz="half" idx="10"/>
          </p:nvPr>
        </p:nvSpPr>
        <p:spPr>
          <a:ln/>
        </p:spPr>
        <p:txBody>
          <a:bodyPr/>
          <a:lstStyle>
            <a:lvl1pPr>
              <a:defRPr/>
            </a:lvl1pPr>
          </a:lstStyle>
          <a:p>
            <a:fld id="{35B1ECA3-ED28-4FA7-B90B-5A7467172E31}" type="datetimeFigureOut">
              <a:rPr lang="nb-NO" smtClean="0"/>
              <a:t>19.02.2024</a:t>
            </a:fld>
            <a:endParaRPr lang="nb-NO"/>
          </a:p>
        </p:txBody>
      </p:sp>
      <p:sp>
        <p:nvSpPr>
          <p:cNvPr id="6" name="Rectangle 5"/>
          <p:cNvSpPr>
            <a:spLocks noGrp="1" noChangeArrowheads="1"/>
          </p:cNvSpPr>
          <p:nvPr>
            <p:ph type="ftr" sz="quarter" idx="11"/>
          </p:nvPr>
        </p:nvSpPr>
        <p:spPr>
          <a:ln/>
        </p:spPr>
        <p:txBody>
          <a:bodyPr/>
          <a:lstStyle>
            <a:lvl1pPr>
              <a:defRPr/>
            </a:lvl1pPr>
          </a:lstStyle>
          <a:p>
            <a:endParaRPr lang="nb-NO"/>
          </a:p>
        </p:txBody>
      </p:sp>
      <p:sp>
        <p:nvSpPr>
          <p:cNvPr id="7" name="Rectangle 6"/>
          <p:cNvSpPr>
            <a:spLocks noGrp="1" noChangeArrowheads="1"/>
          </p:cNvSpPr>
          <p:nvPr>
            <p:ph type="sldNum" sz="quarter" idx="12"/>
          </p:nvPr>
        </p:nvSpPr>
        <p:spPr>
          <a:ln/>
        </p:spPr>
        <p:txBody>
          <a:bodyPr/>
          <a:lstStyle>
            <a:lvl1pPr>
              <a:defRPr/>
            </a:lvl1pPr>
          </a:lstStyle>
          <a:p>
            <a:fld id="{B01D6A19-7398-44A9-9743-804DE68A4930}" type="slidenum">
              <a:rPr lang="nb-NO" smtClean="0"/>
              <a:t>‹#›</a:t>
            </a:fld>
            <a:endParaRPr lang="nb-NO"/>
          </a:p>
        </p:txBody>
      </p:sp>
    </p:spTree>
    <p:extLst>
      <p:ext uri="{BB962C8B-B14F-4D97-AF65-F5344CB8AC3E}">
        <p14:creationId xmlns:p14="http://schemas.microsoft.com/office/powerpoint/2010/main" val="3599251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4"/>
          <p:cNvSpPr>
            <a:spLocks noGrp="1" noChangeArrowheads="1"/>
          </p:cNvSpPr>
          <p:nvPr>
            <p:ph type="dt" sz="half" idx="10"/>
          </p:nvPr>
        </p:nvSpPr>
        <p:spPr>
          <a:ln/>
        </p:spPr>
        <p:txBody>
          <a:bodyPr/>
          <a:lstStyle>
            <a:lvl1pPr>
              <a:defRPr/>
            </a:lvl1pPr>
          </a:lstStyle>
          <a:p>
            <a:fld id="{35B1ECA3-ED28-4FA7-B90B-5A7467172E31}" type="datetimeFigureOut">
              <a:rPr lang="nb-NO" smtClean="0"/>
              <a:t>19.02.2024</a:t>
            </a:fld>
            <a:endParaRPr lang="nb-NO"/>
          </a:p>
        </p:txBody>
      </p:sp>
      <p:sp>
        <p:nvSpPr>
          <p:cNvPr id="8" name="Rectangle 5"/>
          <p:cNvSpPr>
            <a:spLocks noGrp="1" noChangeArrowheads="1"/>
          </p:cNvSpPr>
          <p:nvPr>
            <p:ph type="ftr" sz="quarter" idx="11"/>
          </p:nvPr>
        </p:nvSpPr>
        <p:spPr>
          <a:ln/>
        </p:spPr>
        <p:txBody>
          <a:bodyPr/>
          <a:lstStyle>
            <a:lvl1pPr>
              <a:defRPr/>
            </a:lvl1pPr>
          </a:lstStyle>
          <a:p>
            <a:endParaRPr lang="nb-NO"/>
          </a:p>
        </p:txBody>
      </p:sp>
      <p:sp>
        <p:nvSpPr>
          <p:cNvPr id="9" name="Rectangle 6"/>
          <p:cNvSpPr>
            <a:spLocks noGrp="1" noChangeArrowheads="1"/>
          </p:cNvSpPr>
          <p:nvPr>
            <p:ph type="sldNum" sz="quarter" idx="12"/>
          </p:nvPr>
        </p:nvSpPr>
        <p:spPr>
          <a:ln/>
        </p:spPr>
        <p:txBody>
          <a:bodyPr/>
          <a:lstStyle>
            <a:lvl1pPr>
              <a:defRPr/>
            </a:lvl1pPr>
          </a:lstStyle>
          <a:p>
            <a:fld id="{B01D6A19-7398-44A9-9743-804DE68A4930}" type="slidenum">
              <a:rPr lang="nb-NO" smtClean="0"/>
              <a:t>‹#›</a:t>
            </a:fld>
            <a:endParaRPr lang="nb-NO"/>
          </a:p>
        </p:txBody>
      </p:sp>
    </p:spTree>
    <p:extLst>
      <p:ext uri="{BB962C8B-B14F-4D97-AF65-F5344CB8AC3E}">
        <p14:creationId xmlns:p14="http://schemas.microsoft.com/office/powerpoint/2010/main" val="781473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4"/>
          <p:cNvSpPr>
            <a:spLocks noGrp="1" noChangeArrowheads="1"/>
          </p:cNvSpPr>
          <p:nvPr>
            <p:ph type="dt" sz="half" idx="10"/>
          </p:nvPr>
        </p:nvSpPr>
        <p:spPr>
          <a:ln/>
        </p:spPr>
        <p:txBody>
          <a:bodyPr/>
          <a:lstStyle>
            <a:lvl1pPr>
              <a:defRPr/>
            </a:lvl1pPr>
          </a:lstStyle>
          <a:p>
            <a:fld id="{35B1ECA3-ED28-4FA7-B90B-5A7467172E31}" type="datetimeFigureOut">
              <a:rPr lang="nb-NO" smtClean="0"/>
              <a:t>19.02.2024</a:t>
            </a:fld>
            <a:endParaRPr lang="nb-NO"/>
          </a:p>
        </p:txBody>
      </p:sp>
      <p:sp>
        <p:nvSpPr>
          <p:cNvPr id="4" name="Rectangle 5"/>
          <p:cNvSpPr>
            <a:spLocks noGrp="1" noChangeArrowheads="1"/>
          </p:cNvSpPr>
          <p:nvPr>
            <p:ph type="ftr" sz="quarter" idx="11"/>
          </p:nvPr>
        </p:nvSpPr>
        <p:spPr>
          <a:ln/>
        </p:spPr>
        <p:txBody>
          <a:bodyPr/>
          <a:lstStyle>
            <a:lvl1pPr>
              <a:defRPr/>
            </a:lvl1pPr>
          </a:lstStyle>
          <a:p>
            <a:endParaRPr lang="nb-NO"/>
          </a:p>
        </p:txBody>
      </p:sp>
      <p:sp>
        <p:nvSpPr>
          <p:cNvPr id="5" name="Rectangle 6"/>
          <p:cNvSpPr>
            <a:spLocks noGrp="1" noChangeArrowheads="1"/>
          </p:cNvSpPr>
          <p:nvPr>
            <p:ph type="sldNum" sz="quarter" idx="12"/>
          </p:nvPr>
        </p:nvSpPr>
        <p:spPr>
          <a:ln/>
        </p:spPr>
        <p:txBody>
          <a:bodyPr/>
          <a:lstStyle>
            <a:lvl1pPr>
              <a:defRPr/>
            </a:lvl1pPr>
          </a:lstStyle>
          <a:p>
            <a:fld id="{B01D6A19-7398-44A9-9743-804DE68A4930}" type="slidenum">
              <a:rPr lang="nb-NO" smtClean="0"/>
              <a:t>‹#›</a:t>
            </a:fld>
            <a:endParaRPr lang="nb-NO"/>
          </a:p>
        </p:txBody>
      </p:sp>
    </p:spTree>
    <p:extLst>
      <p:ext uri="{BB962C8B-B14F-4D97-AF65-F5344CB8AC3E}">
        <p14:creationId xmlns:p14="http://schemas.microsoft.com/office/powerpoint/2010/main" val="3389722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35B1ECA3-ED28-4FA7-B90B-5A7467172E31}" type="datetimeFigureOut">
              <a:rPr lang="nb-NO" smtClean="0"/>
              <a:t>19.02.2024</a:t>
            </a:fld>
            <a:endParaRPr lang="nb-NO"/>
          </a:p>
        </p:txBody>
      </p:sp>
      <p:sp>
        <p:nvSpPr>
          <p:cNvPr id="3" name="Rectangle 5"/>
          <p:cNvSpPr>
            <a:spLocks noGrp="1" noChangeArrowheads="1"/>
          </p:cNvSpPr>
          <p:nvPr>
            <p:ph type="ftr" sz="quarter" idx="11"/>
          </p:nvPr>
        </p:nvSpPr>
        <p:spPr>
          <a:ln/>
        </p:spPr>
        <p:txBody>
          <a:bodyPr/>
          <a:lstStyle>
            <a:lvl1pPr>
              <a:defRPr/>
            </a:lvl1pPr>
          </a:lstStyle>
          <a:p>
            <a:endParaRPr lang="nb-NO"/>
          </a:p>
        </p:txBody>
      </p:sp>
      <p:sp>
        <p:nvSpPr>
          <p:cNvPr id="4" name="Rectangle 6"/>
          <p:cNvSpPr>
            <a:spLocks noGrp="1" noChangeArrowheads="1"/>
          </p:cNvSpPr>
          <p:nvPr>
            <p:ph type="sldNum" sz="quarter" idx="12"/>
          </p:nvPr>
        </p:nvSpPr>
        <p:spPr>
          <a:ln/>
        </p:spPr>
        <p:txBody>
          <a:bodyPr/>
          <a:lstStyle>
            <a:lvl1pPr>
              <a:defRPr/>
            </a:lvl1pPr>
          </a:lstStyle>
          <a:p>
            <a:fld id="{B01D6A19-7398-44A9-9743-804DE68A4930}" type="slidenum">
              <a:rPr lang="nb-NO" smtClean="0"/>
              <a:t>‹#›</a:t>
            </a:fld>
            <a:endParaRPr lang="nb-NO"/>
          </a:p>
        </p:txBody>
      </p:sp>
    </p:spTree>
    <p:extLst>
      <p:ext uri="{BB962C8B-B14F-4D97-AF65-F5344CB8AC3E}">
        <p14:creationId xmlns:p14="http://schemas.microsoft.com/office/powerpoint/2010/main" val="4047591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fld id="{35B1ECA3-ED28-4FA7-B90B-5A7467172E31}" type="datetimeFigureOut">
              <a:rPr lang="nb-NO" smtClean="0"/>
              <a:t>19.02.2024</a:t>
            </a:fld>
            <a:endParaRPr lang="nb-NO"/>
          </a:p>
        </p:txBody>
      </p:sp>
      <p:sp>
        <p:nvSpPr>
          <p:cNvPr id="6" name="Rectangle 5"/>
          <p:cNvSpPr>
            <a:spLocks noGrp="1" noChangeArrowheads="1"/>
          </p:cNvSpPr>
          <p:nvPr>
            <p:ph type="ftr" sz="quarter" idx="11"/>
          </p:nvPr>
        </p:nvSpPr>
        <p:spPr>
          <a:ln/>
        </p:spPr>
        <p:txBody>
          <a:bodyPr/>
          <a:lstStyle>
            <a:lvl1pPr>
              <a:defRPr/>
            </a:lvl1pPr>
          </a:lstStyle>
          <a:p>
            <a:endParaRPr lang="nb-NO"/>
          </a:p>
        </p:txBody>
      </p:sp>
      <p:sp>
        <p:nvSpPr>
          <p:cNvPr id="7" name="Rectangle 6"/>
          <p:cNvSpPr>
            <a:spLocks noGrp="1" noChangeArrowheads="1"/>
          </p:cNvSpPr>
          <p:nvPr>
            <p:ph type="sldNum" sz="quarter" idx="12"/>
          </p:nvPr>
        </p:nvSpPr>
        <p:spPr>
          <a:ln/>
        </p:spPr>
        <p:txBody>
          <a:bodyPr/>
          <a:lstStyle>
            <a:lvl1pPr>
              <a:defRPr/>
            </a:lvl1pPr>
          </a:lstStyle>
          <a:p>
            <a:fld id="{B01D6A19-7398-44A9-9743-804DE68A4930}" type="slidenum">
              <a:rPr lang="nb-NO" smtClean="0"/>
              <a:t>‹#›</a:t>
            </a:fld>
            <a:endParaRPr lang="nb-NO"/>
          </a:p>
        </p:txBody>
      </p:sp>
    </p:spTree>
    <p:extLst>
      <p:ext uri="{BB962C8B-B14F-4D97-AF65-F5344CB8AC3E}">
        <p14:creationId xmlns:p14="http://schemas.microsoft.com/office/powerpoint/2010/main" val="26587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på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fld id="{35B1ECA3-ED28-4FA7-B90B-5A7467172E31}" type="datetimeFigureOut">
              <a:rPr lang="nb-NO" smtClean="0"/>
              <a:t>19.02.2024</a:t>
            </a:fld>
            <a:endParaRPr lang="nb-NO"/>
          </a:p>
        </p:txBody>
      </p:sp>
      <p:sp>
        <p:nvSpPr>
          <p:cNvPr id="6" name="Rectangle 5"/>
          <p:cNvSpPr>
            <a:spLocks noGrp="1" noChangeArrowheads="1"/>
          </p:cNvSpPr>
          <p:nvPr>
            <p:ph type="ftr" sz="quarter" idx="11"/>
          </p:nvPr>
        </p:nvSpPr>
        <p:spPr>
          <a:ln/>
        </p:spPr>
        <p:txBody>
          <a:bodyPr/>
          <a:lstStyle>
            <a:lvl1pPr>
              <a:defRPr/>
            </a:lvl1pPr>
          </a:lstStyle>
          <a:p>
            <a:endParaRPr lang="nb-NO"/>
          </a:p>
        </p:txBody>
      </p:sp>
      <p:sp>
        <p:nvSpPr>
          <p:cNvPr id="7" name="Rectangle 6"/>
          <p:cNvSpPr>
            <a:spLocks noGrp="1" noChangeArrowheads="1"/>
          </p:cNvSpPr>
          <p:nvPr>
            <p:ph type="sldNum" sz="quarter" idx="12"/>
          </p:nvPr>
        </p:nvSpPr>
        <p:spPr>
          <a:ln/>
        </p:spPr>
        <p:txBody>
          <a:bodyPr/>
          <a:lstStyle>
            <a:lvl1pPr>
              <a:defRPr/>
            </a:lvl1pPr>
          </a:lstStyle>
          <a:p>
            <a:fld id="{B01D6A19-7398-44A9-9743-804DE68A4930}" type="slidenum">
              <a:rPr lang="nb-NO" smtClean="0"/>
              <a:t>‹#›</a:t>
            </a:fld>
            <a:endParaRPr lang="nb-NO"/>
          </a:p>
        </p:txBody>
      </p:sp>
    </p:spTree>
    <p:extLst>
      <p:ext uri="{BB962C8B-B14F-4D97-AF65-F5344CB8AC3E}">
        <p14:creationId xmlns:p14="http://schemas.microsoft.com/office/powerpoint/2010/main" val="1912826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22239"/>
            <a:ext cx="8655051"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nb-NO" altLang="en-US"/>
              <a:t>Klikk for å redigere tittelstil</a:t>
            </a:r>
            <a:endParaRPr lang="en-US" altLang="en-US"/>
          </a:p>
        </p:txBody>
      </p:sp>
      <p:sp>
        <p:nvSpPr>
          <p:cNvPr id="1027" name="Rectangle 3"/>
          <p:cNvSpPr>
            <a:spLocks noGrp="1" noChangeArrowheads="1"/>
          </p:cNvSpPr>
          <p:nvPr>
            <p:ph type="body" idx="1"/>
          </p:nvPr>
        </p:nvSpPr>
        <p:spPr bwMode="auto">
          <a:xfrm>
            <a:off x="609600" y="1719263"/>
            <a:ext cx="109728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en-US"/>
              <a:t>Klikk for å redigere tekststiler i malen</a:t>
            </a:r>
          </a:p>
          <a:p>
            <a:pPr lvl="1"/>
            <a:r>
              <a:rPr lang="nb-NO" altLang="en-US"/>
              <a:t>Andre nivå</a:t>
            </a:r>
          </a:p>
          <a:p>
            <a:pPr lvl="2"/>
            <a:r>
              <a:rPr lang="nb-NO" altLang="en-US"/>
              <a:t>Tredje nivå</a:t>
            </a:r>
          </a:p>
          <a:p>
            <a:pPr lvl="3"/>
            <a:r>
              <a:rPr lang="nb-NO" altLang="en-US"/>
              <a:t>Fjerde nivå</a:t>
            </a:r>
          </a:p>
          <a:p>
            <a:pPr lvl="4"/>
            <a:r>
              <a:rPr lang="nb-NO" altLang="en-US"/>
              <a:t>Femte nivå</a:t>
            </a:r>
            <a:endParaRPr lang="en-US" altLang="en-US"/>
          </a:p>
        </p:txBody>
      </p:sp>
      <p:sp>
        <p:nvSpPr>
          <p:cNvPr id="6148"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a:solidFill>
                  <a:srgbClr val="000000"/>
                </a:solidFill>
                <a:latin typeface="+mn-lt"/>
                <a:cs typeface="+mn-cs"/>
              </a:defRPr>
            </a:lvl1pPr>
          </a:lstStyle>
          <a:p>
            <a:fld id="{35B1ECA3-ED28-4FA7-B90B-5A7467172E31}" type="datetimeFigureOut">
              <a:rPr lang="nb-NO" smtClean="0"/>
              <a:t>19.02.2024</a:t>
            </a:fld>
            <a:endParaRPr lang="nb-NO"/>
          </a:p>
        </p:txBody>
      </p:sp>
      <p:sp>
        <p:nvSpPr>
          <p:cNvPr id="614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00">
                <a:solidFill>
                  <a:srgbClr val="000000"/>
                </a:solidFill>
                <a:latin typeface="+mn-lt"/>
                <a:cs typeface="+mn-cs"/>
              </a:defRPr>
            </a:lvl1pPr>
          </a:lstStyle>
          <a:p>
            <a:endParaRPr lang="nb-NO"/>
          </a:p>
        </p:txBody>
      </p:sp>
      <p:sp>
        <p:nvSpPr>
          <p:cNvPr id="6150"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000">
                <a:solidFill>
                  <a:srgbClr val="000000"/>
                </a:solidFill>
                <a:latin typeface="+mn-lt"/>
                <a:cs typeface="+mn-cs"/>
              </a:defRPr>
            </a:lvl1pPr>
          </a:lstStyle>
          <a:p>
            <a:fld id="{B01D6A19-7398-44A9-9743-804DE68A4930}" type="slidenum">
              <a:rPr lang="nb-NO" smtClean="0"/>
              <a:t>‹#›</a:t>
            </a:fld>
            <a:endParaRPr lang="nb-NO"/>
          </a:p>
        </p:txBody>
      </p:sp>
      <p:pic>
        <p:nvPicPr>
          <p:cNvPr id="103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20470" y="140071"/>
            <a:ext cx="1727399" cy="80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lang="en-US" altLang="en-US" sz="3700" b="1" dirty="0" smtClean="0">
          <a:solidFill>
            <a:srgbClr val="02C2F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cs typeface="Arial" charset="0"/>
        </a:defRPr>
      </a:lvl2pPr>
      <a:lvl3pPr algn="l" rtl="0" eaLnBrk="1" fontAlgn="base" hangingPunct="1">
        <a:spcBef>
          <a:spcPct val="0"/>
        </a:spcBef>
        <a:spcAft>
          <a:spcPct val="0"/>
        </a:spcAft>
        <a:defRPr sz="3200" b="1">
          <a:solidFill>
            <a:schemeClr val="tx2"/>
          </a:solidFill>
          <a:latin typeface="Arial" charset="0"/>
          <a:cs typeface="Arial" charset="0"/>
        </a:defRPr>
      </a:lvl3pPr>
      <a:lvl4pPr algn="l" rtl="0" eaLnBrk="1" fontAlgn="base" hangingPunct="1">
        <a:spcBef>
          <a:spcPct val="0"/>
        </a:spcBef>
        <a:spcAft>
          <a:spcPct val="0"/>
        </a:spcAft>
        <a:defRPr sz="3200" b="1">
          <a:solidFill>
            <a:schemeClr val="tx2"/>
          </a:solidFill>
          <a:latin typeface="Arial" charset="0"/>
          <a:cs typeface="Arial" charset="0"/>
        </a:defRPr>
      </a:lvl4pPr>
      <a:lvl5pPr algn="l" rtl="0" eaLnBrk="1" fontAlgn="base" hangingPunct="1">
        <a:spcBef>
          <a:spcPct val="0"/>
        </a:spcBef>
        <a:spcAft>
          <a:spcPct val="0"/>
        </a:spcAft>
        <a:defRPr sz="3200" b="1">
          <a:solidFill>
            <a:schemeClr val="tx2"/>
          </a:solidFill>
          <a:latin typeface="Arial" charset="0"/>
          <a:cs typeface="Arial" charset="0"/>
        </a:defRPr>
      </a:lvl5pPr>
      <a:lvl6pPr marL="457200" algn="l" rtl="0" eaLnBrk="1" fontAlgn="base" hangingPunct="1">
        <a:spcBef>
          <a:spcPct val="0"/>
        </a:spcBef>
        <a:spcAft>
          <a:spcPct val="0"/>
        </a:spcAft>
        <a:defRPr sz="3200" b="1">
          <a:solidFill>
            <a:schemeClr val="tx2"/>
          </a:solidFill>
          <a:latin typeface="Arial" charset="0"/>
          <a:cs typeface="Arial" charset="0"/>
        </a:defRPr>
      </a:lvl6pPr>
      <a:lvl7pPr marL="914400" algn="l" rtl="0" eaLnBrk="1" fontAlgn="base" hangingPunct="1">
        <a:spcBef>
          <a:spcPct val="0"/>
        </a:spcBef>
        <a:spcAft>
          <a:spcPct val="0"/>
        </a:spcAft>
        <a:defRPr sz="3200" b="1">
          <a:solidFill>
            <a:schemeClr val="tx2"/>
          </a:solidFill>
          <a:latin typeface="Arial" charset="0"/>
          <a:cs typeface="Arial" charset="0"/>
        </a:defRPr>
      </a:lvl7pPr>
      <a:lvl8pPr marL="1371600" algn="l" rtl="0" eaLnBrk="1" fontAlgn="base" hangingPunct="1">
        <a:spcBef>
          <a:spcPct val="0"/>
        </a:spcBef>
        <a:spcAft>
          <a:spcPct val="0"/>
        </a:spcAft>
        <a:defRPr sz="3200" b="1">
          <a:solidFill>
            <a:schemeClr val="tx2"/>
          </a:solidFill>
          <a:latin typeface="Arial" charset="0"/>
          <a:cs typeface="Arial" charset="0"/>
        </a:defRPr>
      </a:lvl8pPr>
      <a:lvl9pPr marL="1828800" algn="l" rtl="0" eaLnBrk="1" fontAlgn="base" hangingPunct="1">
        <a:spcBef>
          <a:spcPct val="0"/>
        </a:spcBef>
        <a:spcAft>
          <a:spcPct val="0"/>
        </a:spcAft>
        <a:defRPr sz="3200" b="1">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lr>
          <a:srgbClr val="02C2F1"/>
        </a:buClr>
        <a:buSzPct val="70000"/>
        <a:buFont typeface="Wingdings" pitchFamily="2" charset="2"/>
        <a:buChar char="l"/>
        <a:defRPr sz="2000">
          <a:solidFill>
            <a:schemeClr val="bg1">
              <a:lumMod val="50000"/>
            </a:schemeClr>
          </a:solidFill>
          <a:latin typeface="+mn-lt"/>
          <a:ea typeface="+mn-ea"/>
          <a:cs typeface="+mn-cs"/>
        </a:defRPr>
      </a:lvl1pPr>
      <a:lvl2pPr marL="692150" indent="-347663" algn="l" rtl="0" eaLnBrk="1" fontAlgn="base" hangingPunct="1">
        <a:spcBef>
          <a:spcPct val="20000"/>
        </a:spcBef>
        <a:spcAft>
          <a:spcPct val="0"/>
        </a:spcAft>
        <a:buClr>
          <a:schemeClr val="bg1">
            <a:lumMod val="50000"/>
          </a:schemeClr>
        </a:buClr>
        <a:buSzPct val="70000"/>
        <a:buFont typeface="Wingdings" pitchFamily="2" charset="2"/>
        <a:buChar char="l"/>
        <a:defRPr>
          <a:solidFill>
            <a:schemeClr val="bg1">
              <a:lumMod val="50000"/>
            </a:schemeClr>
          </a:solidFill>
          <a:latin typeface="+mn-lt"/>
          <a:cs typeface="+mn-cs"/>
        </a:defRPr>
      </a:lvl2pPr>
      <a:lvl3pPr marL="987425" indent="-293688" algn="l" rtl="0" eaLnBrk="1" fontAlgn="base" hangingPunct="1">
        <a:spcBef>
          <a:spcPct val="20000"/>
        </a:spcBef>
        <a:spcAft>
          <a:spcPct val="0"/>
        </a:spcAft>
        <a:buClr>
          <a:schemeClr val="bg1">
            <a:lumMod val="50000"/>
          </a:schemeClr>
        </a:buClr>
        <a:buSzPct val="70000"/>
        <a:buFont typeface="Wingdings" pitchFamily="2" charset="2"/>
        <a:buChar char="l"/>
        <a:defRPr sz="1600">
          <a:solidFill>
            <a:schemeClr val="bg1">
              <a:lumMod val="50000"/>
            </a:schemeClr>
          </a:solidFill>
          <a:latin typeface="+mn-lt"/>
          <a:cs typeface="+mn-cs"/>
        </a:defRPr>
      </a:lvl3pPr>
      <a:lvl4pPr marL="1281113" indent="-292100" algn="l" rtl="0" eaLnBrk="1" fontAlgn="base" hangingPunct="1">
        <a:spcBef>
          <a:spcPct val="20000"/>
        </a:spcBef>
        <a:spcAft>
          <a:spcPct val="0"/>
        </a:spcAft>
        <a:buClr>
          <a:schemeClr val="bg1">
            <a:lumMod val="50000"/>
          </a:schemeClr>
        </a:buClr>
        <a:buSzPct val="75000"/>
        <a:buFont typeface="Wingdings" pitchFamily="2" charset="2"/>
        <a:buChar char="§"/>
        <a:defRPr sz="1400">
          <a:solidFill>
            <a:schemeClr val="bg1">
              <a:lumMod val="50000"/>
            </a:schemeClr>
          </a:solidFill>
          <a:latin typeface="+mn-lt"/>
          <a:cs typeface="+mn-cs"/>
        </a:defRPr>
      </a:lvl4pPr>
      <a:lvl5pPr marL="15986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bg1">
              <a:lumMod val="50000"/>
            </a:schemeClr>
          </a:solidFill>
          <a:latin typeface="+mn-lt"/>
          <a:cs typeface="+mn-cs"/>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122239"/>
            <a:ext cx="8655051"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nb-NO" altLang="en-US"/>
              <a:t>Klikk for å redigere tittelstil</a:t>
            </a:r>
            <a:endParaRPr lang="en-US" altLang="en-US"/>
          </a:p>
        </p:txBody>
      </p:sp>
      <p:sp>
        <p:nvSpPr>
          <p:cNvPr id="2051" name="Rectangle 3"/>
          <p:cNvSpPr>
            <a:spLocks noGrp="1" noChangeArrowheads="1"/>
          </p:cNvSpPr>
          <p:nvPr>
            <p:ph type="body" idx="1"/>
          </p:nvPr>
        </p:nvSpPr>
        <p:spPr bwMode="auto">
          <a:xfrm>
            <a:off x="609600" y="1719263"/>
            <a:ext cx="109728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en-US"/>
              <a:t>Klikk for å redigere tekststiler i malen</a:t>
            </a:r>
          </a:p>
          <a:p>
            <a:pPr lvl="1"/>
            <a:r>
              <a:rPr lang="nb-NO" altLang="en-US"/>
              <a:t>Andre nivå</a:t>
            </a:r>
          </a:p>
          <a:p>
            <a:pPr lvl="2"/>
            <a:r>
              <a:rPr lang="nb-NO" altLang="en-US"/>
              <a:t>Tredje nivå</a:t>
            </a:r>
          </a:p>
          <a:p>
            <a:pPr lvl="3"/>
            <a:r>
              <a:rPr lang="nb-NO" altLang="en-US"/>
              <a:t>Fjerde nivå</a:t>
            </a:r>
          </a:p>
          <a:p>
            <a:pPr lvl="4"/>
            <a:r>
              <a:rPr lang="nb-NO" altLang="en-US"/>
              <a:t>Femte nivå</a:t>
            </a:r>
            <a:endParaRPr lang="en-US" altLang="en-US"/>
          </a:p>
        </p:txBody>
      </p:sp>
      <p:sp>
        <p:nvSpPr>
          <p:cNvPr id="6148" name="Rectangle 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smtClean="0">
                <a:solidFill>
                  <a:srgbClr val="000000"/>
                </a:solidFill>
                <a:latin typeface="Arial"/>
                <a:cs typeface="Arial"/>
              </a:defRPr>
            </a:lvl1pPr>
          </a:lstStyle>
          <a:p>
            <a:pPr>
              <a:defRPr/>
            </a:pPr>
            <a:fld id="{45FA16F1-C2D3-4F5F-A38B-93B84DFB96A7}" type="datetimeFigureOut">
              <a:rPr lang="en-US"/>
              <a:pPr>
                <a:defRPr/>
              </a:pPr>
              <a:t>2/19/2024</a:t>
            </a:fld>
            <a:endParaRPr lang="en-US"/>
          </a:p>
        </p:txBody>
      </p:sp>
      <p:sp>
        <p:nvSpPr>
          <p:cNvPr id="614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00">
                <a:solidFill>
                  <a:srgbClr val="000000"/>
                </a:solidFill>
                <a:latin typeface="Arial"/>
                <a:cs typeface="Arial"/>
              </a:defRPr>
            </a:lvl1pPr>
          </a:lstStyle>
          <a:p>
            <a:pPr>
              <a:defRPr/>
            </a:pPr>
            <a:endParaRPr lang="en-US"/>
          </a:p>
        </p:txBody>
      </p:sp>
      <p:sp>
        <p:nvSpPr>
          <p:cNvPr id="6150" name="Rectangle 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000" smtClean="0">
                <a:solidFill>
                  <a:srgbClr val="000000"/>
                </a:solidFill>
                <a:latin typeface="Arial"/>
                <a:cs typeface="Arial"/>
              </a:defRPr>
            </a:lvl1pPr>
          </a:lstStyle>
          <a:p>
            <a:pPr>
              <a:defRPr/>
            </a:pPr>
            <a:fld id="{8E82F18B-2838-4D38-BC9F-F068132B4A58}" type="slidenum">
              <a:rPr lang="en-US"/>
              <a:pPr>
                <a:defRPr/>
              </a:pPr>
              <a:t>‹#›</a:t>
            </a:fld>
            <a:endParaRPr lang="en-US"/>
          </a:p>
        </p:txBody>
      </p:sp>
      <p:pic>
        <p:nvPicPr>
          <p:cNvPr id="2055" name="Picture 7" descr="logo30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47767" y="188914"/>
            <a:ext cx="2353733"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cs typeface="Arial" charset="0"/>
        </a:defRPr>
      </a:lvl2pPr>
      <a:lvl3pPr algn="l" rtl="0" eaLnBrk="1" fontAlgn="base" hangingPunct="1">
        <a:spcBef>
          <a:spcPct val="0"/>
        </a:spcBef>
        <a:spcAft>
          <a:spcPct val="0"/>
        </a:spcAft>
        <a:defRPr sz="3200" b="1">
          <a:solidFill>
            <a:schemeClr val="tx2"/>
          </a:solidFill>
          <a:latin typeface="Arial" charset="0"/>
          <a:cs typeface="Arial" charset="0"/>
        </a:defRPr>
      </a:lvl3pPr>
      <a:lvl4pPr algn="l" rtl="0" eaLnBrk="1" fontAlgn="base" hangingPunct="1">
        <a:spcBef>
          <a:spcPct val="0"/>
        </a:spcBef>
        <a:spcAft>
          <a:spcPct val="0"/>
        </a:spcAft>
        <a:defRPr sz="3200" b="1">
          <a:solidFill>
            <a:schemeClr val="tx2"/>
          </a:solidFill>
          <a:latin typeface="Arial" charset="0"/>
          <a:cs typeface="Arial" charset="0"/>
        </a:defRPr>
      </a:lvl4pPr>
      <a:lvl5pPr algn="l" rtl="0" eaLnBrk="1" fontAlgn="base" hangingPunct="1">
        <a:spcBef>
          <a:spcPct val="0"/>
        </a:spcBef>
        <a:spcAft>
          <a:spcPct val="0"/>
        </a:spcAft>
        <a:defRPr sz="3200" b="1">
          <a:solidFill>
            <a:schemeClr val="tx2"/>
          </a:solidFill>
          <a:latin typeface="Arial" charset="0"/>
          <a:cs typeface="Arial" charset="0"/>
        </a:defRPr>
      </a:lvl5pPr>
      <a:lvl6pPr marL="457200" algn="l" rtl="0" eaLnBrk="1" fontAlgn="base" hangingPunct="1">
        <a:spcBef>
          <a:spcPct val="0"/>
        </a:spcBef>
        <a:spcAft>
          <a:spcPct val="0"/>
        </a:spcAft>
        <a:defRPr sz="3200" b="1">
          <a:solidFill>
            <a:schemeClr val="tx2"/>
          </a:solidFill>
          <a:latin typeface="Arial" charset="0"/>
          <a:cs typeface="Arial" charset="0"/>
        </a:defRPr>
      </a:lvl6pPr>
      <a:lvl7pPr marL="914400" algn="l" rtl="0" eaLnBrk="1" fontAlgn="base" hangingPunct="1">
        <a:spcBef>
          <a:spcPct val="0"/>
        </a:spcBef>
        <a:spcAft>
          <a:spcPct val="0"/>
        </a:spcAft>
        <a:defRPr sz="3200" b="1">
          <a:solidFill>
            <a:schemeClr val="tx2"/>
          </a:solidFill>
          <a:latin typeface="Arial" charset="0"/>
          <a:cs typeface="Arial" charset="0"/>
        </a:defRPr>
      </a:lvl7pPr>
      <a:lvl8pPr marL="1371600" algn="l" rtl="0" eaLnBrk="1" fontAlgn="base" hangingPunct="1">
        <a:spcBef>
          <a:spcPct val="0"/>
        </a:spcBef>
        <a:spcAft>
          <a:spcPct val="0"/>
        </a:spcAft>
        <a:defRPr sz="3200" b="1">
          <a:solidFill>
            <a:schemeClr val="tx2"/>
          </a:solidFill>
          <a:latin typeface="Arial" charset="0"/>
          <a:cs typeface="Arial" charset="0"/>
        </a:defRPr>
      </a:lvl8pPr>
      <a:lvl9pPr marL="1828800" algn="l" rtl="0" eaLnBrk="1" fontAlgn="base" hangingPunct="1">
        <a:spcBef>
          <a:spcPct val="0"/>
        </a:spcBef>
        <a:spcAft>
          <a:spcPct val="0"/>
        </a:spcAft>
        <a:defRPr sz="3200" b="1">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lr>
          <a:schemeClr val="tx2"/>
        </a:buClr>
        <a:buSzPct val="70000"/>
        <a:buFont typeface="Wingdings" pitchFamily="2" charset="2"/>
        <a:buChar char="l"/>
        <a:defRPr sz="2000">
          <a:solidFill>
            <a:schemeClr val="tx1"/>
          </a:solidFill>
          <a:latin typeface="+mn-lt"/>
          <a:ea typeface="+mn-ea"/>
          <a:cs typeface="+mn-cs"/>
        </a:defRPr>
      </a:lvl1pPr>
      <a:lvl2pPr marL="692150" indent="-347663" algn="l" rtl="0" eaLnBrk="1" fontAlgn="base" hangingPunct="1">
        <a:spcBef>
          <a:spcPct val="20000"/>
        </a:spcBef>
        <a:spcAft>
          <a:spcPct val="0"/>
        </a:spcAft>
        <a:buClr>
          <a:schemeClr val="accent2"/>
        </a:buClr>
        <a:buSzPct val="70000"/>
        <a:buFont typeface="Wingdings" pitchFamily="2" charset="2"/>
        <a:buChar char="l"/>
        <a:defRPr>
          <a:solidFill>
            <a:schemeClr val="tx1"/>
          </a:solidFill>
          <a:latin typeface="+mn-lt"/>
          <a:cs typeface="+mn-cs"/>
        </a:defRPr>
      </a:lvl2pPr>
      <a:lvl3pPr marL="987425" indent="-293688" algn="l" rtl="0" eaLnBrk="1" fontAlgn="base" hangingPunct="1">
        <a:spcBef>
          <a:spcPct val="20000"/>
        </a:spcBef>
        <a:spcAft>
          <a:spcPct val="0"/>
        </a:spcAft>
        <a:buClr>
          <a:schemeClr val="accent1"/>
        </a:buClr>
        <a:buSzPct val="70000"/>
        <a:buFont typeface="Wingdings" pitchFamily="2" charset="2"/>
        <a:buChar char="l"/>
        <a:defRPr sz="1600">
          <a:solidFill>
            <a:schemeClr val="tx1"/>
          </a:solidFill>
          <a:latin typeface="+mn-lt"/>
          <a:cs typeface="+mn-cs"/>
        </a:defRPr>
      </a:lvl3pPr>
      <a:lvl4pPr marL="1281113" indent="-292100" algn="l" rtl="0" eaLnBrk="1" fontAlgn="base" hangingPunct="1">
        <a:spcBef>
          <a:spcPct val="20000"/>
        </a:spcBef>
        <a:spcAft>
          <a:spcPct val="0"/>
        </a:spcAft>
        <a:buClr>
          <a:schemeClr val="tx2"/>
        </a:buClr>
        <a:buSzPct val="75000"/>
        <a:buFont typeface="Wingdings" pitchFamily="2" charset="2"/>
        <a:buChar char="§"/>
        <a:defRPr sz="1400">
          <a:solidFill>
            <a:schemeClr val="tx1"/>
          </a:solidFill>
          <a:latin typeface="+mn-lt"/>
          <a:cs typeface="+mn-cs"/>
        </a:defRPr>
      </a:lvl4pPr>
      <a:lvl5pPr marL="15986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mailto:inger.nordhagen@ideas2evidence.com" TargetMode="External"/><Relationship Id="rId5" Type="http://schemas.openxmlformats.org/officeDocument/2006/relationships/hyperlink" Target="mailto:malin.dahle@ideas2evidence.com"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pic>
        <p:nvPicPr>
          <p:cNvPr id="6" name="Bilde 5" descr="Et bilde som inneholder person, kontorforsyninger, innendørs, klær&#10;&#10;Automatisk generert beskrivelse">
            <a:extLst>
              <a:ext uri="{FF2B5EF4-FFF2-40B4-BE49-F238E27FC236}">
                <a16:creationId xmlns:a16="http://schemas.microsoft.com/office/drawing/2014/main" id="{BE26FD69-5007-6A76-2DB0-0C9CA401F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34A60E71-53DB-EC16-7CA5-57ADAA9F0D59}"/>
              </a:ext>
            </a:extLst>
          </p:cNvPr>
          <p:cNvSpPr>
            <a:spLocks noGrp="1"/>
          </p:cNvSpPr>
          <p:nvPr>
            <p:ph type="ctrTitle"/>
          </p:nvPr>
        </p:nvSpPr>
        <p:spPr>
          <a:xfrm>
            <a:off x="-46431" y="1376769"/>
            <a:ext cx="12234314" cy="943249"/>
          </a:xfrm>
          <a:solidFill>
            <a:schemeClr val="accent3">
              <a:lumMod val="95000"/>
              <a:alpha val="80000"/>
            </a:schemeClr>
          </a:solidFill>
        </p:spPr>
        <p:txBody>
          <a:bodyPr anchor="ctr"/>
          <a:lstStyle/>
          <a:p>
            <a:pPr algn="ctr"/>
            <a:r>
              <a:rPr lang="nb-NO" sz="4400">
                <a:solidFill>
                  <a:srgbClr val="00B0F0"/>
                </a:solidFill>
                <a:latin typeface="Arial Nova Light" panose="020B0304020202020204" pitchFamily="34" charset="0"/>
              </a:rPr>
              <a:t>Hva har vi lært?</a:t>
            </a:r>
          </a:p>
        </p:txBody>
      </p:sp>
      <p:sp>
        <p:nvSpPr>
          <p:cNvPr id="3" name="Undertittel 2">
            <a:extLst>
              <a:ext uri="{FF2B5EF4-FFF2-40B4-BE49-F238E27FC236}">
                <a16:creationId xmlns:a16="http://schemas.microsoft.com/office/drawing/2014/main" id="{6CB66921-3D58-D1F6-2161-172DD7662023}"/>
              </a:ext>
            </a:extLst>
          </p:cNvPr>
          <p:cNvSpPr>
            <a:spLocks noGrp="1"/>
          </p:cNvSpPr>
          <p:nvPr>
            <p:ph type="subTitle" idx="1"/>
          </p:nvPr>
        </p:nvSpPr>
        <p:spPr>
          <a:xfrm>
            <a:off x="-46430" y="2320018"/>
            <a:ext cx="12234314" cy="1231753"/>
          </a:xfrm>
          <a:solidFill>
            <a:schemeClr val="accent3">
              <a:lumMod val="95000"/>
              <a:alpha val="80000"/>
            </a:schemeClr>
          </a:solidFill>
        </p:spPr>
        <p:txBody>
          <a:bodyPr/>
          <a:lstStyle/>
          <a:p>
            <a:pPr algn="ctr"/>
            <a:r>
              <a:rPr lang="nb-NO" sz="3400">
                <a:solidFill>
                  <a:srgbClr val="00B0F0"/>
                </a:solidFill>
                <a:latin typeface="Arial Nova Light" panose="020B0304020202020204" pitchFamily="34" charset="0"/>
              </a:rPr>
              <a:t>Hovedfunn fra evaluering av </a:t>
            </a:r>
          </a:p>
          <a:p>
            <a:pPr algn="ctr"/>
            <a:r>
              <a:rPr lang="nb-NO" sz="3400">
                <a:solidFill>
                  <a:srgbClr val="00B0F0"/>
                </a:solidFill>
                <a:latin typeface="Arial Nova Light" panose="020B0304020202020204" pitchFamily="34" charset="0"/>
              </a:rPr>
              <a:t>forsøkene med modulstrukturert voksenopplæring</a:t>
            </a:r>
          </a:p>
        </p:txBody>
      </p:sp>
      <p:sp>
        <p:nvSpPr>
          <p:cNvPr id="8" name="Tittel 1">
            <a:extLst>
              <a:ext uri="{FF2B5EF4-FFF2-40B4-BE49-F238E27FC236}">
                <a16:creationId xmlns:a16="http://schemas.microsoft.com/office/drawing/2014/main" id="{BD1BDED6-CBAB-B3A7-E9B7-C6F894BC104F}"/>
              </a:ext>
              <a:ext uri="{C183D7F6-B498-43B3-948B-1728B52AA6E4}">
                <adec:decorative xmlns:adec="http://schemas.microsoft.com/office/drawing/2017/decorative" val="1"/>
              </a:ext>
            </a:extLst>
          </p:cNvPr>
          <p:cNvSpPr txBox="1">
            <a:spLocks/>
          </p:cNvSpPr>
          <p:nvPr/>
        </p:nvSpPr>
        <p:spPr bwMode="auto">
          <a:xfrm>
            <a:off x="1" y="6302788"/>
            <a:ext cx="12191999" cy="555212"/>
          </a:xfrm>
          <a:prstGeom prst="rect">
            <a:avLst/>
          </a:prstGeom>
          <a:solidFill>
            <a:srgbClr val="FFFEFB">
              <a:alpha val="80000"/>
            </a:srgbClr>
          </a:solidFill>
          <a:ln>
            <a:noFill/>
          </a:ln>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lang="en-US" altLang="en-US" sz="3200" b="1">
                <a:solidFill>
                  <a:srgbClr val="02C2F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cs typeface="Arial" charset="0"/>
              </a:defRPr>
            </a:lvl2pPr>
            <a:lvl3pPr algn="l" rtl="0" eaLnBrk="1" fontAlgn="base" hangingPunct="1">
              <a:spcBef>
                <a:spcPct val="0"/>
              </a:spcBef>
              <a:spcAft>
                <a:spcPct val="0"/>
              </a:spcAft>
              <a:defRPr sz="3200" b="1">
                <a:solidFill>
                  <a:schemeClr val="tx2"/>
                </a:solidFill>
                <a:latin typeface="Arial" charset="0"/>
                <a:cs typeface="Arial" charset="0"/>
              </a:defRPr>
            </a:lvl3pPr>
            <a:lvl4pPr algn="l" rtl="0" eaLnBrk="1" fontAlgn="base" hangingPunct="1">
              <a:spcBef>
                <a:spcPct val="0"/>
              </a:spcBef>
              <a:spcAft>
                <a:spcPct val="0"/>
              </a:spcAft>
              <a:defRPr sz="3200" b="1">
                <a:solidFill>
                  <a:schemeClr val="tx2"/>
                </a:solidFill>
                <a:latin typeface="Arial" charset="0"/>
                <a:cs typeface="Arial" charset="0"/>
              </a:defRPr>
            </a:lvl4pPr>
            <a:lvl5pPr algn="l" rtl="0" eaLnBrk="1" fontAlgn="base" hangingPunct="1">
              <a:spcBef>
                <a:spcPct val="0"/>
              </a:spcBef>
              <a:spcAft>
                <a:spcPct val="0"/>
              </a:spcAft>
              <a:defRPr sz="3200" b="1">
                <a:solidFill>
                  <a:schemeClr val="tx2"/>
                </a:solidFill>
                <a:latin typeface="Arial" charset="0"/>
                <a:cs typeface="Arial" charset="0"/>
              </a:defRPr>
            </a:lvl5pPr>
            <a:lvl6pPr marL="457200" algn="l" rtl="0" eaLnBrk="1" fontAlgn="base" hangingPunct="1">
              <a:spcBef>
                <a:spcPct val="0"/>
              </a:spcBef>
              <a:spcAft>
                <a:spcPct val="0"/>
              </a:spcAft>
              <a:defRPr sz="3200" b="1">
                <a:solidFill>
                  <a:schemeClr val="tx2"/>
                </a:solidFill>
                <a:latin typeface="Arial" charset="0"/>
                <a:cs typeface="Arial" charset="0"/>
              </a:defRPr>
            </a:lvl6pPr>
            <a:lvl7pPr marL="914400" algn="l" rtl="0" eaLnBrk="1" fontAlgn="base" hangingPunct="1">
              <a:spcBef>
                <a:spcPct val="0"/>
              </a:spcBef>
              <a:spcAft>
                <a:spcPct val="0"/>
              </a:spcAft>
              <a:defRPr sz="3200" b="1">
                <a:solidFill>
                  <a:schemeClr val="tx2"/>
                </a:solidFill>
                <a:latin typeface="Arial" charset="0"/>
                <a:cs typeface="Arial" charset="0"/>
              </a:defRPr>
            </a:lvl7pPr>
            <a:lvl8pPr marL="1371600" algn="l" rtl="0" eaLnBrk="1" fontAlgn="base" hangingPunct="1">
              <a:spcBef>
                <a:spcPct val="0"/>
              </a:spcBef>
              <a:spcAft>
                <a:spcPct val="0"/>
              </a:spcAft>
              <a:defRPr sz="3200" b="1">
                <a:solidFill>
                  <a:schemeClr val="tx2"/>
                </a:solidFill>
                <a:latin typeface="Arial" charset="0"/>
                <a:cs typeface="Arial" charset="0"/>
              </a:defRPr>
            </a:lvl8pPr>
            <a:lvl9pPr marL="1828800" algn="l" rtl="0" eaLnBrk="1" fontAlgn="base" hangingPunct="1">
              <a:spcBef>
                <a:spcPct val="0"/>
              </a:spcBef>
              <a:spcAft>
                <a:spcPct val="0"/>
              </a:spcAft>
              <a:defRPr sz="3200" b="1">
                <a:solidFill>
                  <a:schemeClr val="tx2"/>
                </a:solidFill>
                <a:latin typeface="Arial" charset="0"/>
                <a:cs typeface="Arial" charset="0"/>
              </a:defRPr>
            </a:lvl9pPr>
          </a:lstStyle>
          <a:p>
            <a:endParaRPr lang="nb-NO" sz="4400" kern="0">
              <a:solidFill>
                <a:srgbClr val="00B0F0"/>
              </a:solidFill>
              <a:latin typeface="Arial Nova Light" panose="020B0304020202020204" pitchFamily="34" charset="0"/>
            </a:endParaRPr>
          </a:p>
        </p:txBody>
      </p:sp>
      <p:pic>
        <p:nvPicPr>
          <p:cNvPr id="4" name="Picture 1782978606" descr="Høgskolen i Innlandet">
            <a:extLst>
              <a:ext uri="{FF2B5EF4-FFF2-40B4-BE49-F238E27FC236}">
                <a16:creationId xmlns:a16="http://schemas.microsoft.com/office/drawing/2014/main" id="{00C9D8E5-7A23-2A07-DA97-46394E0BEC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9680" y="6400507"/>
            <a:ext cx="1578279" cy="359773"/>
          </a:xfrm>
          <a:prstGeom prst="rect">
            <a:avLst/>
          </a:prstGeom>
          <a:noFill/>
          <a:ln>
            <a:noFill/>
          </a:ln>
          <a:effectLst/>
        </p:spPr>
      </p:pic>
      <p:pic>
        <p:nvPicPr>
          <p:cNvPr id="10" name="Bilde 9" descr="Et bilde som inneholder tekst, Font, Grafikk, skjermbilde&#10;&#10;Automatisk generert beskrivelse">
            <a:extLst>
              <a:ext uri="{FF2B5EF4-FFF2-40B4-BE49-F238E27FC236}">
                <a16:creationId xmlns:a16="http://schemas.microsoft.com/office/drawing/2014/main" id="{E504D4E6-8F04-BD21-EADF-75B2E38D5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1337" y="6320687"/>
            <a:ext cx="1991639" cy="519412"/>
          </a:xfrm>
          <a:prstGeom prst="rect">
            <a:avLst/>
          </a:prstGeom>
        </p:spPr>
      </p:pic>
      <p:pic>
        <p:nvPicPr>
          <p:cNvPr id="12" name="Bilde 11" descr="Et bilde som inneholder Font, Grafikk, logo, grafisk design&#10;&#10;Automatisk generert beskrivelse">
            <a:extLst>
              <a:ext uri="{FF2B5EF4-FFF2-40B4-BE49-F238E27FC236}">
                <a16:creationId xmlns:a16="http://schemas.microsoft.com/office/drawing/2014/main" id="{3FD00274-D77F-23EA-699B-68CD1C50B9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4671" y="6349830"/>
            <a:ext cx="1215119" cy="410450"/>
          </a:xfrm>
          <a:prstGeom prst="rect">
            <a:avLst/>
          </a:prstGeom>
        </p:spPr>
      </p:pic>
    </p:spTree>
    <p:extLst>
      <p:ext uri="{BB962C8B-B14F-4D97-AF65-F5344CB8AC3E}">
        <p14:creationId xmlns:p14="http://schemas.microsoft.com/office/powerpoint/2010/main" val="266069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58602F-77E7-E4C0-4850-7A8E07182866}"/>
              </a:ext>
            </a:extLst>
          </p:cNvPr>
          <p:cNvSpPr>
            <a:spLocks noGrp="1"/>
          </p:cNvSpPr>
          <p:nvPr>
            <p:ph type="title"/>
          </p:nvPr>
        </p:nvSpPr>
        <p:spPr>
          <a:xfrm>
            <a:off x="756844" y="879642"/>
            <a:ext cx="3203510" cy="685801"/>
          </a:xfrm>
        </p:spPr>
        <p:txBody>
          <a:bodyPr/>
          <a:lstStyle/>
          <a:p>
            <a:r>
              <a:rPr lang="nb-NO">
                <a:latin typeface="Arial Nova Light" panose="020B0304020202020204" pitchFamily="34" charset="0"/>
              </a:rPr>
              <a:t>Læringspunkter</a:t>
            </a:r>
          </a:p>
        </p:txBody>
      </p:sp>
      <p:sp>
        <p:nvSpPr>
          <p:cNvPr id="3" name="Plassholder for innhold 2">
            <a:extLst>
              <a:ext uri="{FF2B5EF4-FFF2-40B4-BE49-F238E27FC236}">
                <a16:creationId xmlns:a16="http://schemas.microsoft.com/office/drawing/2014/main" id="{A2DA07AA-621B-E8BD-65D9-0E785007CC71}"/>
              </a:ext>
            </a:extLst>
          </p:cNvPr>
          <p:cNvSpPr>
            <a:spLocks noGrp="1"/>
          </p:cNvSpPr>
          <p:nvPr>
            <p:ph idx="1"/>
          </p:nvPr>
        </p:nvSpPr>
        <p:spPr>
          <a:xfrm>
            <a:off x="756844" y="1918316"/>
            <a:ext cx="10972800" cy="4411662"/>
          </a:xfrm>
        </p:spPr>
        <p:txBody>
          <a:bodyPr/>
          <a:lstStyle/>
          <a:p>
            <a:pPr>
              <a:spcAft>
                <a:spcPts val="600"/>
              </a:spcAft>
            </a:pPr>
            <a:r>
              <a:rPr lang="nb-NO" err="1">
                <a:solidFill>
                  <a:schemeClr val="tx1">
                    <a:lumMod val="75000"/>
                    <a:lumOff val="25000"/>
                  </a:schemeClr>
                </a:solidFill>
                <a:latin typeface="Arial Nova Light" panose="020B0304020202020204" pitchFamily="34" charset="0"/>
              </a:rPr>
              <a:t>Parallellegge</a:t>
            </a:r>
            <a:r>
              <a:rPr lang="nb-NO">
                <a:solidFill>
                  <a:schemeClr val="tx1">
                    <a:lumMod val="75000"/>
                    <a:lumOff val="25000"/>
                  </a:schemeClr>
                </a:solidFill>
                <a:latin typeface="Arial Nova Light" panose="020B0304020202020204" pitchFamily="34" charset="0"/>
              </a:rPr>
              <a:t> timeplanen – eller andre tilpasninger som muliggjør modulkombinasjoner</a:t>
            </a:r>
          </a:p>
          <a:p>
            <a:pPr>
              <a:spcAft>
                <a:spcPts val="600"/>
              </a:spcAft>
            </a:pPr>
            <a:r>
              <a:rPr lang="nb-NO">
                <a:solidFill>
                  <a:schemeClr val="tx1">
                    <a:lumMod val="75000"/>
                    <a:lumOff val="25000"/>
                  </a:schemeClr>
                </a:solidFill>
                <a:latin typeface="Arial Nova Light" panose="020B0304020202020204" pitchFamily="34" charset="0"/>
              </a:rPr>
              <a:t>Tilrettelegge for deltakere med lite skolegang, manglende lese- og skriveferdigheter og lave norskferdigheter</a:t>
            </a:r>
          </a:p>
          <a:p>
            <a:pPr lvl="1">
              <a:spcAft>
                <a:spcPts val="600"/>
              </a:spcAft>
            </a:pPr>
            <a:r>
              <a:rPr lang="nb-NO">
                <a:solidFill>
                  <a:schemeClr val="tx1">
                    <a:lumMod val="75000"/>
                    <a:lumOff val="25000"/>
                  </a:schemeClr>
                </a:solidFill>
                <a:latin typeface="Arial Nova Light" panose="020B0304020202020204" pitchFamily="34" charset="0"/>
              </a:rPr>
              <a:t>Vektlegge tverrfaglighet</a:t>
            </a:r>
          </a:p>
          <a:p>
            <a:pPr lvl="1">
              <a:spcAft>
                <a:spcPts val="600"/>
              </a:spcAft>
            </a:pPr>
            <a:r>
              <a:rPr lang="nb-NO">
                <a:solidFill>
                  <a:schemeClr val="tx1">
                    <a:lumMod val="75000"/>
                    <a:lumOff val="25000"/>
                  </a:schemeClr>
                </a:solidFill>
                <a:latin typeface="Arial Nova Light" panose="020B0304020202020204" pitchFamily="34" charset="0"/>
              </a:rPr>
              <a:t>Perioder med fordypning i enkeltfag</a:t>
            </a:r>
          </a:p>
          <a:p>
            <a:pPr lvl="1">
              <a:spcAft>
                <a:spcPts val="600"/>
              </a:spcAft>
            </a:pPr>
            <a:r>
              <a:rPr lang="nb-NO">
                <a:solidFill>
                  <a:schemeClr val="tx1">
                    <a:lumMod val="75000"/>
                    <a:lumOff val="25000"/>
                  </a:schemeClr>
                </a:solidFill>
                <a:latin typeface="Arial Nova Light" panose="020B0304020202020204" pitchFamily="34" charset="0"/>
              </a:rPr>
              <a:t>Utsette oppstart av enkelte fag</a:t>
            </a:r>
          </a:p>
          <a:p>
            <a:pPr>
              <a:spcAft>
                <a:spcPts val="600"/>
              </a:spcAft>
            </a:pPr>
            <a:r>
              <a:rPr lang="nb-NO">
                <a:solidFill>
                  <a:schemeClr val="tx1">
                    <a:lumMod val="75000"/>
                    <a:lumOff val="25000"/>
                  </a:schemeClr>
                </a:solidFill>
                <a:latin typeface="Arial Nova Light" panose="020B0304020202020204" pitchFamily="34" charset="0"/>
              </a:rPr>
              <a:t>Styrke norskopplæring i alle fag</a:t>
            </a:r>
          </a:p>
          <a:p>
            <a:pPr>
              <a:spcAft>
                <a:spcPts val="600"/>
              </a:spcAft>
            </a:pPr>
            <a:r>
              <a:rPr lang="nb-NO">
                <a:solidFill>
                  <a:schemeClr val="tx1">
                    <a:lumMod val="75000"/>
                    <a:lumOff val="25000"/>
                  </a:schemeClr>
                </a:solidFill>
                <a:latin typeface="Arial Nova Light" panose="020B0304020202020204" pitchFamily="34" charset="0"/>
              </a:rPr>
              <a:t>Opplæring i bedrift </a:t>
            </a:r>
          </a:p>
          <a:p>
            <a:pPr>
              <a:spcAft>
                <a:spcPts val="600"/>
              </a:spcAft>
            </a:pPr>
            <a:r>
              <a:rPr lang="nb-NO">
                <a:solidFill>
                  <a:schemeClr val="tx1">
                    <a:lumMod val="75000"/>
                    <a:lumOff val="25000"/>
                  </a:schemeClr>
                </a:solidFill>
                <a:latin typeface="Arial Nova Light" panose="020B0304020202020204" pitchFamily="34" charset="0"/>
              </a:rPr>
              <a:t>Viktig med lokal forankring og utviklingsarbeid</a:t>
            </a:r>
          </a:p>
          <a:p>
            <a:pPr marL="0" indent="0">
              <a:spcAft>
                <a:spcPts val="600"/>
              </a:spcAft>
              <a:buNone/>
            </a:pPr>
            <a:endParaRPr lang="nb-NO">
              <a:solidFill>
                <a:schemeClr val="tx1">
                  <a:lumMod val="75000"/>
                  <a:lumOff val="25000"/>
                </a:schemeClr>
              </a:solidFill>
              <a:latin typeface="Arial Nova Light" panose="020B0304020202020204" pitchFamily="34" charset="0"/>
            </a:endParaRPr>
          </a:p>
        </p:txBody>
      </p:sp>
    </p:spTree>
    <p:extLst>
      <p:ext uri="{BB962C8B-B14F-4D97-AF65-F5344CB8AC3E}">
        <p14:creationId xmlns:p14="http://schemas.microsoft.com/office/powerpoint/2010/main" val="3756572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klær, person, Menneskeansikt, hjelm&#10;&#10;Automatisk generert beskrivelse">
            <a:extLst>
              <a:ext uri="{FF2B5EF4-FFF2-40B4-BE49-F238E27FC236}">
                <a16:creationId xmlns:a16="http://schemas.microsoft.com/office/drawing/2014/main" id="{65007616-39FB-17A2-F85A-11632F70D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867"/>
          </a:xfrm>
          <a:prstGeom prst="rect">
            <a:avLst/>
          </a:prstGeom>
        </p:spPr>
      </p:pic>
      <p:sp>
        <p:nvSpPr>
          <p:cNvPr id="2" name="Tittel 1">
            <a:extLst>
              <a:ext uri="{FF2B5EF4-FFF2-40B4-BE49-F238E27FC236}">
                <a16:creationId xmlns:a16="http://schemas.microsoft.com/office/drawing/2014/main" id="{B09CB082-63A5-ADF7-5CDB-957C8C88406E}"/>
              </a:ext>
            </a:extLst>
          </p:cNvPr>
          <p:cNvSpPr>
            <a:spLocks noGrp="1"/>
          </p:cNvSpPr>
          <p:nvPr>
            <p:ph type="ctrTitle"/>
          </p:nvPr>
        </p:nvSpPr>
        <p:spPr>
          <a:xfrm>
            <a:off x="0" y="5321084"/>
            <a:ext cx="12192000" cy="1188000"/>
          </a:xfrm>
          <a:solidFill>
            <a:schemeClr val="accent3">
              <a:lumMod val="95000"/>
              <a:alpha val="78000"/>
            </a:schemeClr>
          </a:solidFill>
        </p:spPr>
        <p:txBody>
          <a:bodyPr anchor="ctr"/>
          <a:lstStyle/>
          <a:p>
            <a:r>
              <a:rPr lang="nb-NO" sz="3800">
                <a:latin typeface="Arial Nova Light" panose="020B0304020202020204" pitchFamily="34" charset="0"/>
              </a:rPr>
              <a:t>Modulstrukturert fag – og yrkesopplæring</a:t>
            </a:r>
          </a:p>
        </p:txBody>
      </p:sp>
    </p:spTree>
    <p:extLst>
      <p:ext uri="{BB962C8B-B14F-4D97-AF65-F5344CB8AC3E}">
        <p14:creationId xmlns:p14="http://schemas.microsoft.com/office/powerpoint/2010/main" val="3913584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256598-2729-D6DC-7038-E448625FFAD9}"/>
              </a:ext>
            </a:extLst>
          </p:cNvPr>
          <p:cNvSpPr>
            <a:spLocks noGrp="1"/>
          </p:cNvSpPr>
          <p:nvPr>
            <p:ph type="title"/>
          </p:nvPr>
        </p:nvSpPr>
        <p:spPr>
          <a:xfrm>
            <a:off x="756844" y="958332"/>
            <a:ext cx="10651958" cy="607111"/>
          </a:xfrm>
        </p:spPr>
        <p:txBody>
          <a:bodyPr/>
          <a:lstStyle/>
          <a:p>
            <a:r>
              <a:rPr lang="nb-NO">
                <a:latin typeface="Arial Nova Light" panose="020B0304020202020204" pitchFamily="34" charset="0"/>
              </a:rPr>
              <a:t>MFY har nådd ut til en bred og sammensatt deltakergruppe</a:t>
            </a:r>
            <a:endParaRPr lang="nb-NO"/>
          </a:p>
        </p:txBody>
      </p:sp>
      <p:sp>
        <p:nvSpPr>
          <p:cNvPr id="3" name="Plassholder for innhold 2">
            <a:extLst>
              <a:ext uri="{FF2B5EF4-FFF2-40B4-BE49-F238E27FC236}">
                <a16:creationId xmlns:a16="http://schemas.microsoft.com/office/drawing/2014/main" id="{237C2FF1-1D63-8A5E-1945-2F7FBD7940FE}"/>
              </a:ext>
            </a:extLst>
          </p:cNvPr>
          <p:cNvSpPr>
            <a:spLocks noGrp="1"/>
          </p:cNvSpPr>
          <p:nvPr>
            <p:ph idx="1"/>
          </p:nvPr>
        </p:nvSpPr>
        <p:spPr>
          <a:xfrm>
            <a:off x="756844" y="1970128"/>
            <a:ext cx="10972800" cy="2917744"/>
          </a:xfrm>
        </p:spPr>
        <p:txBody>
          <a:bodyPr/>
          <a:lstStyle/>
          <a:p>
            <a:pPr>
              <a:spcBef>
                <a:spcPts val="1000"/>
              </a:spcBef>
              <a:spcAft>
                <a:spcPts val="600"/>
              </a:spcAft>
            </a:pPr>
            <a:r>
              <a:rPr lang="nb-NO">
                <a:solidFill>
                  <a:schemeClr val="tx1">
                    <a:lumMod val="75000"/>
                    <a:lumOff val="25000"/>
                  </a:schemeClr>
                </a:solidFill>
                <a:latin typeface="Arial Nova Light" panose="020B0304020202020204" pitchFamily="34" charset="0"/>
              </a:rPr>
              <a:t>Fem fylker, 21 fylkeskommunale voksenopplæringssentre</a:t>
            </a:r>
          </a:p>
          <a:p>
            <a:pPr>
              <a:spcBef>
                <a:spcPts val="1000"/>
              </a:spcBef>
              <a:spcAft>
                <a:spcPts val="600"/>
              </a:spcAft>
            </a:pPr>
            <a:r>
              <a:rPr lang="nb-NO">
                <a:solidFill>
                  <a:schemeClr val="tx1">
                    <a:lumMod val="75000"/>
                    <a:lumOff val="25000"/>
                  </a:schemeClr>
                </a:solidFill>
                <a:latin typeface="Arial Nova Light" panose="020B0304020202020204" pitchFamily="34" charset="0"/>
              </a:rPr>
              <a:t>977 deltakere </a:t>
            </a:r>
          </a:p>
          <a:p>
            <a:pPr>
              <a:spcBef>
                <a:spcPts val="1000"/>
              </a:spcBef>
              <a:spcAft>
                <a:spcPts val="600"/>
              </a:spcAft>
            </a:pPr>
            <a:r>
              <a:rPr lang="nb-NO">
                <a:solidFill>
                  <a:schemeClr val="tx1">
                    <a:lumMod val="75000"/>
                    <a:lumOff val="25000"/>
                  </a:schemeClr>
                </a:solidFill>
                <a:latin typeface="Arial Nova Light" panose="020B0304020202020204" pitchFamily="34" charset="0"/>
              </a:rPr>
              <a:t>Rekruttert fra bedrift: 30 prosent</a:t>
            </a:r>
          </a:p>
          <a:p>
            <a:pPr>
              <a:spcBef>
                <a:spcPts val="1000"/>
              </a:spcBef>
              <a:spcAft>
                <a:spcPts val="600"/>
              </a:spcAft>
            </a:pPr>
            <a:r>
              <a:rPr lang="nb-NO">
                <a:solidFill>
                  <a:schemeClr val="tx1">
                    <a:lumMod val="75000"/>
                    <a:lumOff val="25000"/>
                  </a:schemeClr>
                </a:solidFill>
                <a:latin typeface="Arial Nova Light" panose="020B0304020202020204" pitchFamily="34" charset="0"/>
              </a:rPr>
              <a:t>Rekruttert fra NAV:  40 prosent. </a:t>
            </a:r>
          </a:p>
          <a:p>
            <a:pPr>
              <a:spcBef>
                <a:spcPts val="1000"/>
              </a:spcBef>
              <a:spcAft>
                <a:spcPts val="600"/>
              </a:spcAft>
            </a:pPr>
            <a:r>
              <a:rPr lang="nb-NO">
                <a:solidFill>
                  <a:schemeClr val="tx1">
                    <a:lumMod val="75000"/>
                    <a:lumOff val="25000"/>
                  </a:schemeClr>
                </a:solidFill>
                <a:latin typeface="Arial Nova Light" panose="020B0304020202020204" pitchFamily="34" charset="0"/>
              </a:rPr>
              <a:t>Rekruttert fra introduksjonsprogram: 15 prosent. </a:t>
            </a:r>
          </a:p>
          <a:p>
            <a:pPr>
              <a:spcBef>
                <a:spcPts val="1000"/>
              </a:spcBef>
              <a:spcAft>
                <a:spcPts val="600"/>
              </a:spcAft>
            </a:pPr>
            <a:r>
              <a:rPr lang="nb-NO">
                <a:solidFill>
                  <a:schemeClr val="tx1">
                    <a:lumMod val="75000"/>
                    <a:lumOff val="25000"/>
                  </a:schemeClr>
                </a:solidFill>
                <a:latin typeface="Arial Nova Light" panose="020B0304020202020204" pitchFamily="34" charset="0"/>
              </a:rPr>
              <a:t>2/3 innvandrere, 1/3 norsk bakgrunn</a:t>
            </a:r>
          </a:p>
          <a:p>
            <a:endParaRPr lang="nb-NO"/>
          </a:p>
          <a:p>
            <a:endParaRPr lang="nb-NO"/>
          </a:p>
          <a:p>
            <a:endParaRPr lang="nb-NO"/>
          </a:p>
          <a:p>
            <a:endParaRPr lang="nb-NO"/>
          </a:p>
          <a:p>
            <a:pPr marL="0" indent="0">
              <a:buNone/>
            </a:pPr>
            <a:endParaRPr lang="nb-NO"/>
          </a:p>
        </p:txBody>
      </p:sp>
      <p:pic>
        <p:nvPicPr>
          <p:cNvPr id="6" name="Bilde 5" descr="Et bilde som inneholder sketch, kunst, tegning, sort og hvit&#10;&#10;Automatisk generert beskrivelse">
            <a:extLst>
              <a:ext uri="{FF2B5EF4-FFF2-40B4-BE49-F238E27FC236}">
                <a16:creationId xmlns:a16="http://schemas.microsoft.com/office/drawing/2014/main" id="{783470F5-AEDA-2E45-3753-AD32074D4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8413" y="3636081"/>
            <a:ext cx="3923145" cy="2615429"/>
          </a:xfrm>
          <a:prstGeom prst="rect">
            <a:avLst/>
          </a:prstGeom>
        </p:spPr>
      </p:pic>
    </p:spTree>
    <p:extLst>
      <p:ext uri="{BB962C8B-B14F-4D97-AF65-F5344CB8AC3E}">
        <p14:creationId xmlns:p14="http://schemas.microsoft.com/office/powerpoint/2010/main" val="1441258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01BDAA-4224-5378-0A59-8E958BE7BBF3}"/>
              </a:ext>
            </a:extLst>
          </p:cNvPr>
          <p:cNvSpPr>
            <a:spLocks noGrp="1"/>
          </p:cNvSpPr>
          <p:nvPr>
            <p:ph type="title"/>
          </p:nvPr>
        </p:nvSpPr>
        <p:spPr>
          <a:xfrm>
            <a:off x="756844" y="1293238"/>
            <a:ext cx="9677400" cy="607970"/>
          </a:xfrm>
        </p:spPr>
        <p:txBody>
          <a:bodyPr/>
          <a:lstStyle/>
          <a:p>
            <a:r>
              <a:rPr lang="nb-NO">
                <a:latin typeface="Arial Nova Light" panose="020B0304020202020204" pitchFamily="34" charset="0"/>
              </a:rPr>
              <a:t>Nesten alle som har gått opp til fag-/svenneprøven, har bestått</a:t>
            </a:r>
          </a:p>
        </p:txBody>
      </p:sp>
      <p:sp>
        <p:nvSpPr>
          <p:cNvPr id="3" name="Plassholder for innhold 2">
            <a:extLst>
              <a:ext uri="{FF2B5EF4-FFF2-40B4-BE49-F238E27FC236}">
                <a16:creationId xmlns:a16="http://schemas.microsoft.com/office/drawing/2014/main" id="{A6932039-FE78-ED5C-98FF-BCC4254C7EEE}"/>
              </a:ext>
            </a:extLst>
          </p:cNvPr>
          <p:cNvSpPr>
            <a:spLocks noGrp="1"/>
          </p:cNvSpPr>
          <p:nvPr>
            <p:ph idx="1"/>
          </p:nvPr>
        </p:nvSpPr>
        <p:spPr>
          <a:xfrm>
            <a:off x="756844" y="2465854"/>
            <a:ext cx="10972800" cy="2958179"/>
          </a:xfrm>
        </p:spPr>
        <p:txBody>
          <a:bodyPr/>
          <a:lstStyle/>
          <a:p>
            <a:pPr>
              <a:spcAft>
                <a:spcPts val="600"/>
              </a:spcAft>
            </a:pPr>
            <a:r>
              <a:rPr lang="nb-NO">
                <a:solidFill>
                  <a:schemeClr val="tx1">
                    <a:lumMod val="75000"/>
                    <a:lumOff val="25000"/>
                  </a:schemeClr>
                </a:solidFill>
                <a:latin typeface="Arial Nova Light"/>
              </a:rPr>
              <a:t>30 % gått opp til og bestått fag-/svenneprøven (292 personer gått opp, 290 bestått)</a:t>
            </a:r>
          </a:p>
          <a:p>
            <a:pPr>
              <a:spcAft>
                <a:spcPts val="600"/>
              </a:spcAft>
            </a:pPr>
            <a:r>
              <a:rPr lang="nb-NO">
                <a:solidFill>
                  <a:schemeClr val="tx1">
                    <a:lumMod val="75000"/>
                    <a:lumOff val="25000"/>
                  </a:schemeClr>
                </a:solidFill>
                <a:latin typeface="Arial Nova Light"/>
              </a:rPr>
              <a:t>30 % avsluttet uten fag-/svennebrev, men mange har flere godkjente moduler</a:t>
            </a:r>
          </a:p>
          <a:p>
            <a:pPr>
              <a:spcAft>
                <a:spcPts val="600"/>
              </a:spcAft>
            </a:pPr>
            <a:r>
              <a:rPr lang="nb-NO">
                <a:solidFill>
                  <a:schemeClr val="tx1">
                    <a:lumMod val="75000"/>
                    <a:lumOff val="25000"/>
                  </a:schemeClr>
                </a:solidFill>
                <a:latin typeface="Arial Nova Light" panose="020B0304020202020204" pitchFamily="34" charset="0"/>
              </a:rPr>
              <a:t>Medbrakt kompetanse og erfaring har betydning for resultatene</a:t>
            </a:r>
          </a:p>
          <a:p>
            <a:pPr>
              <a:spcAft>
                <a:spcPts val="600"/>
              </a:spcAft>
            </a:pPr>
            <a:r>
              <a:rPr lang="nb-NO">
                <a:solidFill>
                  <a:schemeClr val="tx1">
                    <a:lumMod val="75000"/>
                    <a:lumOff val="25000"/>
                  </a:schemeClr>
                </a:solidFill>
                <a:latin typeface="Arial Nova Light" panose="020B0304020202020204" pitchFamily="34" charset="0"/>
              </a:rPr>
              <a:t>Foreløpige funn tyder på at MFY bidrar til effektive opplæringsløp</a:t>
            </a:r>
          </a:p>
          <a:p>
            <a:pPr>
              <a:spcAft>
                <a:spcPts val="600"/>
              </a:spcAft>
            </a:pPr>
            <a:endParaRPr lang="nb-NO">
              <a:solidFill>
                <a:schemeClr val="tx1">
                  <a:lumMod val="75000"/>
                  <a:lumOff val="25000"/>
                </a:schemeClr>
              </a:solidFill>
              <a:latin typeface="Arial Nova Light" panose="020B0304020202020204" pitchFamily="34" charset="0"/>
            </a:endParaRPr>
          </a:p>
        </p:txBody>
      </p:sp>
    </p:spTree>
    <p:extLst>
      <p:ext uri="{BB962C8B-B14F-4D97-AF65-F5344CB8AC3E}">
        <p14:creationId xmlns:p14="http://schemas.microsoft.com/office/powerpoint/2010/main" val="2135070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CFB612-721E-D0E2-23BB-66ED06D67565}"/>
              </a:ext>
            </a:extLst>
          </p:cNvPr>
          <p:cNvSpPr>
            <a:spLocks noGrp="1"/>
          </p:cNvSpPr>
          <p:nvPr>
            <p:ph type="title"/>
          </p:nvPr>
        </p:nvSpPr>
        <p:spPr>
          <a:xfrm>
            <a:off x="769285" y="290681"/>
            <a:ext cx="8655051" cy="1290637"/>
          </a:xfrm>
        </p:spPr>
        <p:txBody>
          <a:bodyPr/>
          <a:lstStyle/>
          <a:p>
            <a:r>
              <a:rPr lang="nb-NO">
                <a:latin typeface="Arial Nova Light" panose="020B0304020202020204" pitchFamily="34" charset="0"/>
              </a:rPr>
              <a:t>En mer fleksibel vei til fag-/svennebrev</a:t>
            </a:r>
          </a:p>
        </p:txBody>
      </p:sp>
      <p:sp>
        <p:nvSpPr>
          <p:cNvPr id="3" name="Plassholder for innhold 2">
            <a:extLst>
              <a:ext uri="{FF2B5EF4-FFF2-40B4-BE49-F238E27FC236}">
                <a16:creationId xmlns:a16="http://schemas.microsoft.com/office/drawing/2014/main" id="{118FC123-79DF-C5AF-13D7-C0FB61799626}"/>
              </a:ext>
            </a:extLst>
          </p:cNvPr>
          <p:cNvSpPr>
            <a:spLocks noGrp="1"/>
          </p:cNvSpPr>
          <p:nvPr>
            <p:ph idx="1"/>
          </p:nvPr>
        </p:nvSpPr>
        <p:spPr>
          <a:xfrm>
            <a:off x="769285" y="2080047"/>
            <a:ext cx="10972800" cy="4411662"/>
          </a:xfrm>
        </p:spPr>
        <p:txBody>
          <a:bodyPr/>
          <a:lstStyle/>
          <a:p>
            <a:pPr>
              <a:spcAft>
                <a:spcPts val="600"/>
              </a:spcAft>
            </a:pPr>
            <a:r>
              <a:rPr lang="nb-NO">
                <a:solidFill>
                  <a:schemeClr val="tx1">
                    <a:lumMod val="75000"/>
                    <a:lumOff val="25000"/>
                  </a:schemeClr>
                </a:solidFill>
                <a:latin typeface="Arial Nova Light" panose="020B0304020202020204" pitchFamily="34" charset="0"/>
              </a:rPr>
              <a:t>Mange har fått avkortete opplæringsløp og fleksibel progresjon</a:t>
            </a:r>
          </a:p>
          <a:p>
            <a:pPr>
              <a:spcAft>
                <a:spcPts val="600"/>
              </a:spcAft>
            </a:pPr>
            <a:endParaRPr lang="nb-NO">
              <a:solidFill>
                <a:schemeClr val="tx1">
                  <a:lumMod val="75000"/>
                  <a:lumOff val="25000"/>
                </a:schemeClr>
              </a:solidFill>
              <a:latin typeface="Arial Nova Light" panose="020B0304020202020204" pitchFamily="34" charset="0"/>
            </a:endParaRPr>
          </a:p>
          <a:p>
            <a:pPr>
              <a:spcAft>
                <a:spcPts val="600"/>
              </a:spcAft>
            </a:pPr>
            <a:r>
              <a:rPr lang="nb-NO">
                <a:solidFill>
                  <a:schemeClr val="tx1">
                    <a:lumMod val="75000"/>
                    <a:lumOff val="25000"/>
                  </a:schemeClr>
                </a:solidFill>
                <a:latin typeface="Arial Nova Light" panose="020B0304020202020204" pitchFamily="34" charset="0"/>
              </a:rPr>
              <a:t>Viktige virkemidler: </a:t>
            </a:r>
          </a:p>
          <a:p>
            <a:pPr lvl="1">
              <a:spcAft>
                <a:spcPts val="600"/>
              </a:spcAft>
            </a:pPr>
            <a:r>
              <a:rPr lang="nb-NO">
                <a:solidFill>
                  <a:schemeClr val="tx1">
                    <a:lumMod val="75000"/>
                    <a:lumOff val="25000"/>
                  </a:schemeClr>
                </a:solidFill>
                <a:latin typeface="Arial Nova Light" panose="020B0304020202020204" pitchFamily="34" charset="0"/>
              </a:rPr>
              <a:t>Modulstruktur</a:t>
            </a:r>
          </a:p>
          <a:p>
            <a:pPr lvl="1">
              <a:spcAft>
                <a:spcPts val="600"/>
              </a:spcAft>
            </a:pPr>
            <a:r>
              <a:rPr lang="nb-NO">
                <a:solidFill>
                  <a:schemeClr val="tx1">
                    <a:lumMod val="75000"/>
                    <a:lumOff val="25000"/>
                  </a:schemeClr>
                </a:solidFill>
                <a:latin typeface="Arial Nova Light" panose="020B0304020202020204" pitchFamily="34" charset="0"/>
              </a:rPr>
              <a:t>Realkompetansevurdering</a:t>
            </a:r>
          </a:p>
          <a:p>
            <a:endParaRPr lang="nb-NO"/>
          </a:p>
          <a:p>
            <a:endParaRPr lang="nb-NO"/>
          </a:p>
        </p:txBody>
      </p:sp>
      <p:pic>
        <p:nvPicPr>
          <p:cNvPr id="6" name="Bilde 5" descr="Et bilde som inneholder sketch, tegning, kunst, illustrasjon&#10;&#10;Automatisk generert beskrivelse">
            <a:extLst>
              <a:ext uri="{FF2B5EF4-FFF2-40B4-BE49-F238E27FC236}">
                <a16:creationId xmlns:a16="http://schemas.microsoft.com/office/drawing/2014/main" id="{D5B99D61-2096-36CD-0878-BE6CF7F8F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035" y="3284375"/>
            <a:ext cx="3670784" cy="2978275"/>
          </a:xfrm>
          <a:prstGeom prst="rect">
            <a:avLst/>
          </a:prstGeom>
        </p:spPr>
      </p:pic>
    </p:spTree>
    <p:extLst>
      <p:ext uri="{BB962C8B-B14F-4D97-AF65-F5344CB8AC3E}">
        <p14:creationId xmlns:p14="http://schemas.microsoft.com/office/powerpoint/2010/main" val="4033080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a:extLst>
            <a:ext uri="{FF2B5EF4-FFF2-40B4-BE49-F238E27FC236}">
              <a16:creationId xmlns:a16="http://schemas.microsoft.com/office/drawing/2014/main" id="{AFEE240E-15E9-B982-4C07-19F87E39C94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3FB6D56-B44D-4D22-99AE-FAE068FBDF81}"/>
              </a:ext>
            </a:extLst>
          </p:cNvPr>
          <p:cNvSpPr>
            <a:spLocks noGrp="1"/>
          </p:cNvSpPr>
          <p:nvPr>
            <p:ph type="title"/>
          </p:nvPr>
        </p:nvSpPr>
        <p:spPr>
          <a:xfrm>
            <a:off x="756844" y="278927"/>
            <a:ext cx="8655051" cy="1290637"/>
          </a:xfrm>
        </p:spPr>
        <p:txBody>
          <a:bodyPr/>
          <a:lstStyle/>
          <a:p>
            <a:r>
              <a:rPr lang="nb-NO" dirty="0">
                <a:latin typeface="Arial Nova Light" panose="020B0304020202020204" pitchFamily="34" charset="0"/>
              </a:rPr>
              <a:t>Læringspunkter</a:t>
            </a:r>
          </a:p>
        </p:txBody>
      </p:sp>
      <p:sp>
        <p:nvSpPr>
          <p:cNvPr id="3" name="Plassholder for innhold 2">
            <a:extLst>
              <a:ext uri="{FF2B5EF4-FFF2-40B4-BE49-F238E27FC236}">
                <a16:creationId xmlns:a16="http://schemas.microsoft.com/office/drawing/2014/main" id="{F5AF770B-D81C-78BC-05F8-D4297DF0629B}"/>
              </a:ext>
            </a:extLst>
          </p:cNvPr>
          <p:cNvSpPr>
            <a:spLocks noGrp="1"/>
          </p:cNvSpPr>
          <p:nvPr>
            <p:ph idx="1"/>
          </p:nvPr>
        </p:nvSpPr>
        <p:spPr>
          <a:xfrm>
            <a:off x="756844" y="2036504"/>
            <a:ext cx="10002416" cy="4411662"/>
          </a:xfrm>
        </p:spPr>
        <p:txBody>
          <a:bodyPr/>
          <a:lstStyle/>
          <a:p>
            <a:pPr>
              <a:spcAft>
                <a:spcPts val="600"/>
              </a:spcAft>
            </a:pPr>
            <a:r>
              <a:rPr lang="nb-NO">
                <a:solidFill>
                  <a:schemeClr val="tx1">
                    <a:lumMod val="75000"/>
                    <a:lumOff val="25000"/>
                  </a:schemeClr>
                </a:solidFill>
                <a:latin typeface="Arial Nova Light" panose="020B0304020202020204" pitchFamily="34" charset="0"/>
              </a:rPr>
              <a:t>Vektlegge realkompetansevurdering</a:t>
            </a:r>
          </a:p>
          <a:p>
            <a:pPr>
              <a:spcAft>
                <a:spcPts val="600"/>
              </a:spcAft>
            </a:pPr>
            <a:r>
              <a:rPr lang="nb-NO">
                <a:solidFill>
                  <a:schemeClr val="tx1">
                    <a:lumMod val="75000"/>
                    <a:lumOff val="25000"/>
                  </a:schemeClr>
                </a:solidFill>
                <a:latin typeface="Arial Nova Light"/>
              </a:rPr>
              <a:t>Sørge for løpende underveisvurdering og godkjenning av moduler (motiverende)</a:t>
            </a:r>
          </a:p>
          <a:p>
            <a:pPr>
              <a:spcAft>
                <a:spcPts val="600"/>
              </a:spcAft>
            </a:pPr>
            <a:r>
              <a:rPr lang="nb-NO">
                <a:solidFill>
                  <a:schemeClr val="tx1">
                    <a:lumMod val="75000"/>
                    <a:lumOff val="25000"/>
                  </a:schemeClr>
                </a:solidFill>
                <a:latin typeface="Arial Nova Light" panose="020B0304020202020204" pitchFamily="34" charset="0"/>
              </a:rPr>
              <a:t>Tett oppfølging</a:t>
            </a:r>
            <a:endParaRPr lang="nb-NO"/>
          </a:p>
          <a:p>
            <a:pPr>
              <a:spcAft>
                <a:spcPts val="600"/>
              </a:spcAft>
            </a:pPr>
            <a:r>
              <a:rPr lang="nb-NO">
                <a:solidFill>
                  <a:schemeClr val="tx1">
                    <a:lumMod val="75000"/>
                    <a:lumOff val="25000"/>
                  </a:schemeClr>
                </a:solidFill>
                <a:latin typeface="Arial Nova Light"/>
              </a:rPr>
              <a:t>Fleksibel progresjon med jevnlig justering av sluttdato</a:t>
            </a:r>
          </a:p>
          <a:p>
            <a:endParaRPr lang="nb-NO"/>
          </a:p>
        </p:txBody>
      </p:sp>
    </p:spTree>
    <p:extLst>
      <p:ext uri="{BB962C8B-B14F-4D97-AF65-F5344CB8AC3E}">
        <p14:creationId xmlns:p14="http://schemas.microsoft.com/office/powerpoint/2010/main" val="1069044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9F1245-ED10-AF69-FA82-A83EA2301738}"/>
              </a:ext>
            </a:extLst>
          </p:cNvPr>
          <p:cNvSpPr>
            <a:spLocks noGrp="1"/>
          </p:cNvSpPr>
          <p:nvPr>
            <p:ph type="title"/>
          </p:nvPr>
        </p:nvSpPr>
        <p:spPr>
          <a:xfrm>
            <a:off x="756844" y="312976"/>
            <a:ext cx="8655051" cy="1290637"/>
          </a:xfrm>
        </p:spPr>
        <p:txBody>
          <a:bodyPr/>
          <a:lstStyle/>
          <a:p>
            <a:r>
              <a:rPr lang="nb-NO" dirty="0">
                <a:latin typeface="Arial Nova Light" panose="020B0304020202020204" pitchFamily="34" charset="0"/>
              </a:rPr>
              <a:t>Mer relevant for voksne</a:t>
            </a:r>
          </a:p>
        </p:txBody>
      </p:sp>
      <p:sp>
        <p:nvSpPr>
          <p:cNvPr id="3" name="Plassholder for innhold 2">
            <a:extLst>
              <a:ext uri="{FF2B5EF4-FFF2-40B4-BE49-F238E27FC236}">
                <a16:creationId xmlns:a16="http://schemas.microsoft.com/office/drawing/2014/main" id="{176121BD-179C-945B-632E-D0DD4C4C335B}"/>
              </a:ext>
            </a:extLst>
          </p:cNvPr>
          <p:cNvSpPr>
            <a:spLocks noGrp="1"/>
          </p:cNvSpPr>
          <p:nvPr>
            <p:ph idx="1"/>
          </p:nvPr>
        </p:nvSpPr>
        <p:spPr>
          <a:xfrm>
            <a:off x="756844" y="1960316"/>
            <a:ext cx="10630678" cy="3287851"/>
          </a:xfrm>
        </p:spPr>
        <p:txBody>
          <a:bodyPr/>
          <a:lstStyle/>
          <a:p>
            <a:pPr>
              <a:spcAft>
                <a:spcPts val="600"/>
              </a:spcAft>
            </a:pPr>
            <a:r>
              <a:rPr lang="nb-NO">
                <a:solidFill>
                  <a:schemeClr val="tx1">
                    <a:lumMod val="75000"/>
                    <a:lumOff val="25000"/>
                  </a:schemeClr>
                </a:solidFill>
                <a:latin typeface="Arial Nova Light" panose="020B0304020202020204" pitchFamily="34" charset="0"/>
              </a:rPr>
              <a:t>Voksne motiveres av opplæring som er relevant for fremtidig yrkesdeltakelse, og som er erfarings- og praksisbasert. </a:t>
            </a:r>
          </a:p>
          <a:p>
            <a:pPr>
              <a:spcAft>
                <a:spcPts val="600"/>
              </a:spcAft>
            </a:pPr>
            <a:endParaRPr lang="nb-NO">
              <a:solidFill>
                <a:schemeClr val="tx1">
                  <a:lumMod val="75000"/>
                  <a:lumOff val="25000"/>
                </a:schemeClr>
              </a:solidFill>
              <a:latin typeface="Arial Nova Light" panose="020B0304020202020204" pitchFamily="34" charset="0"/>
            </a:endParaRPr>
          </a:p>
          <a:p>
            <a:pPr>
              <a:spcAft>
                <a:spcPts val="600"/>
              </a:spcAft>
            </a:pPr>
            <a:r>
              <a:rPr lang="nb-NO">
                <a:solidFill>
                  <a:schemeClr val="tx1">
                    <a:lumMod val="75000"/>
                    <a:lumOff val="25000"/>
                  </a:schemeClr>
                </a:solidFill>
                <a:highlight>
                  <a:srgbClr val="FFFEFB"/>
                </a:highlight>
                <a:latin typeface="Arial Nova Light" panose="020B0304020202020204" pitchFamily="34" charset="0"/>
              </a:rPr>
              <a:t>Virkemidler for økt relevans: </a:t>
            </a:r>
          </a:p>
          <a:p>
            <a:pPr lvl="1">
              <a:spcAft>
                <a:spcPts val="600"/>
              </a:spcAft>
            </a:pPr>
            <a:r>
              <a:rPr lang="nb-NO">
                <a:solidFill>
                  <a:schemeClr val="tx1">
                    <a:lumMod val="75000"/>
                    <a:lumOff val="25000"/>
                  </a:schemeClr>
                </a:solidFill>
                <a:latin typeface="Arial Nova Light" panose="020B0304020202020204" pitchFamily="34" charset="0"/>
              </a:rPr>
              <a:t>Læreplanene kombinerer VG3 med </a:t>
            </a:r>
            <a:r>
              <a:rPr lang="nb-NO" b="1">
                <a:solidFill>
                  <a:schemeClr val="tx1">
                    <a:lumMod val="75000"/>
                    <a:lumOff val="25000"/>
                  </a:schemeClr>
                </a:solidFill>
                <a:latin typeface="Arial Nova Light" panose="020B0304020202020204" pitchFamily="34" charset="0"/>
              </a:rPr>
              <a:t>yrkesrelevante</a:t>
            </a:r>
            <a:r>
              <a:rPr lang="nb-NO">
                <a:solidFill>
                  <a:schemeClr val="tx1">
                    <a:lumMod val="75000"/>
                    <a:lumOff val="25000"/>
                  </a:schemeClr>
                </a:solidFill>
                <a:latin typeface="Arial Nova Light" panose="020B0304020202020204" pitchFamily="34" charset="0"/>
              </a:rPr>
              <a:t> kompetansemål fra fellesfag og utvalgte kompetansemål fra programfag fra VG1 og VG2.</a:t>
            </a:r>
          </a:p>
          <a:p>
            <a:pPr lvl="1">
              <a:spcAft>
                <a:spcPts val="600"/>
              </a:spcAft>
            </a:pPr>
            <a:r>
              <a:rPr lang="nb-NO">
                <a:solidFill>
                  <a:schemeClr val="tx1">
                    <a:lumMod val="75000"/>
                    <a:lumOff val="25000"/>
                  </a:schemeClr>
                </a:solidFill>
                <a:latin typeface="Arial Nova Light" panose="020B0304020202020204" pitchFamily="34" charset="0"/>
              </a:rPr>
              <a:t>Opplæring i (lære)bedrift</a:t>
            </a:r>
          </a:p>
          <a:p>
            <a:pPr lvl="1">
              <a:spcAft>
                <a:spcPts val="600"/>
              </a:spcAft>
            </a:pPr>
            <a:endParaRPr lang="nb-NO">
              <a:solidFill>
                <a:schemeClr val="tx1">
                  <a:lumMod val="75000"/>
                  <a:lumOff val="25000"/>
                </a:schemeClr>
              </a:solidFill>
              <a:latin typeface="Arial Nova Light" panose="020B0304020202020204" pitchFamily="34" charset="0"/>
            </a:endParaRPr>
          </a:p>
          <a:p>
            <a:pPr>
              <a:spcAft>
                <a:spcPts val="600"/>
              </a:spcAft>
            </a:pPr>
            <a:r>
              <a:rPr lang="nb-NO">
                <a:solidFill>
                  <a:schemeClr val="tx1">
                    <a:lumMod val="75000"/>
                    <a:lumOff val="25000"/>
                  </a:schemeClr>
                </a:solidFill>
                <a:highlight>
                  <a:srgbClr val="FFFEFB"/>
                </a:highlight>
                <a:latin typeface="Arial Nova Light" panose="020B0304020202020204" pitchFamily="34" charset="0"/>
              </a:rPr>
              <a:t>Evalueringen viser at </a:t>
            </a:r>
          </a:p>
          <a:p>
            <a:pPr lvl="1">
              <a:spcAft>
                <a:spcPts val="600"/>
              </a:spcAft>
            </a:pPr>
            <a:r>
              <a:rPr lang="nb-NO" dirty="0">
                <a:solidFill>
                  <a:schemeClr val="tx1">
                    <a:lumMod val="75000"/>
                    <a:lumOff val="25000"/>
                  </a:schemeClr>
                </a:solidFill>
                <a:highlight>
                  <a:srgbClr val="FFFEFB"/>
                </a:highlight>
                <a:latin typeface="Arial Nova Light" panose="020B0304020202020204" pitchFamily="34" charset="0"/>
              </a:rPr>
              <a:t>Læreplanene er bedre tilpasset voksne</a:t>
            </a:r>
          </a:p>
          <a:p>
            <a:pPr lvl="1">
              <a:spcAft>
                <a:spcPts val="600"/>
              </a:spcAft>
            </a:pPr>
            <a:r>
              <a:rPr lang="nb-NO">
                <a:solidFill>
                  <a:schemeClr val="tx1">
                    <a:lumMod val="75000"/>
                    <a:lumOff val="25000"/>
                  </a:schemeClr>
                </a:solidFill>
                <a:highlight>
                  <a:srgbClr val="FFFEFB"/>
                </a:highlight>
                <a:latin typeface="Arial Nova Light" panose="020B0304020202020204" pitchFamily="34" charset="0"/>
              </a:rPr>
              <a:t>Det oppleves som en styrke ved modellen at opplæringen hovedsakelig foregår i bedrift </a:t>
            </a:r>
          </a:p>
          <a:p>
            <a:pPr marL="344487" lvl="1" indent="0">
              <a:spcAft>
                <a:spcPts val="600"/>
              </a:spcAft>
              <a:buNone/>
            </a:pPr>
            <a:endParaRPr lang="nb-NO">
              <a:solidFill>
                <a:schemeClr val="tx1">
                  <a:lumMod val="75000"/>
                  <a:lumOff val="25000"/>
                </a:schemeClr>
              </a:solidFill>
              <a:latin typeface="Arial Nova Light" panose="020B0304020202020204" pitchFamily="34" charset="0"/>
            </a:endParaRPr>
          </a:p>
          <a:p>
            <a:pPr lvl="1">
              <a:spcAft>
                <a:spcPts val="600"/>
              </a:spcAft>
            </a:pPr>
            <a:endParaRPr lang="nb-NO">
              <a:solidFill>
                <a:schemeClr val="tx1">
                  <a:lumMod val="75000"/>
                  <a:lumOff val="25000"/>
                </a:schemeClr>
              </a:solidFill>
              <a:latin typeface="Arial Nova Light" panose="020B0304020202020204" pitchFamily="34" charset="0"/>
            </a:endParaRPr>
          </a:p>
        </p:txBody>
      </p:sp>
    </p:spTree>
    <p:extLst>
      <p:ext uri="{BB962C8B-B14F-4D97-AF65-F5344CB8AC3E}">
        <p14:creationId xmlns:p14="http://schemas.microsoft.com/office/powerpoint/2010/main" val="450048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a:extLst>
            <a:ext uri="{FF2B5EF4-FFF2-40B4-BE49-F238E27FC236}">
              <a16:creationId xmlns:a16="http://schemas.microsoft.com/office/drawing/2014/main" id="{095B5117-4CFB-DDFF-B585-2A5B43469EE4}"/>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C13CA75-C85F-662B-E2CA-F4E9A05A5C01}"/>
              </a:ext>
            </a:extLst>
          </p:cNvPr>
          <p:cNvSpPr>
            <a:spLocks noGrp="1"/>
          </p:cNvSpPr>
          <p:nvPr>
            <p:ph idx="1"/>
          </p:nvPr>
        </p:nvSpPr>
        <p:spPr>
          <a:xfrm>
            <a:off x="756844" y="1960316"/>
            <a:ext cx="10630678" cy="3287851"/>
          </a:xfrm>
        </p:spPr>
        <p:txBody>
          <a:bodyPr/>
          <a:lstStyle/>
          <a:p>
            <a:pPr marL="344487" lvl="1" indent="0">
              <a:spcAft>
                <a:spcPts val="600"/>
              </a:spcAft>
              <a:buNone/>
            </a:pPr>
            <a:endParaRPr lang="nb-NO" dirty="0">
              <a:solidFill>
                <a:schemeClr val="tx1">
                  <a:lumMod val="75000"/>
                  <a:lumOff val="25000"/>
                </a:schemeClr>
              </a:solidFill>
              <a:latin typeface="Arial Nova Light" panose="020B0304020202020204" pitchFamily="34" charset="0"/>
            </a:endParaRPr>
          </a:p>
          <a:p>
            <a:pPr marL="344487" lvl="1" indent="0">
              <a:spcAft>
                <a:spcPts val="600"/>
              </a:spcAft>
              <a:buNone/>
            </a:pPr>
            <a:endParaRPr lang="nb-NO" dirty="0">
              <a:solidFill>
                <a:schemeClr val="tx1">
                  <a:lumMod val="75000"/>
                  <a:lumOff val="25000"/>
                </a:schemeClr>
              </a:solidFill>
              <a:latin typeface="Arial Nova Light" panose="020B0304020202020204" pitchFamily="34" charset="0"/>
            </a:endParaRPr>
          </a:p>
          <a:p>
            <a:pPr marL="344487" lvl="1" indent="0">
              <a:spcAft>
                <a:spcPts val="600"/>
              </a:spcAft>
              <a:buNone/>
            </a:pPr>
            <a:r>
              <a:rPr lang="nb-NO" sz="2200" dirty="0">
                <a:solidFill>
                  <a:schemeClr val="tx1">
                    <a:lumMod val="75000"/>
                    <a:lumOff val="25000"/>
                  </a:schemeClr>
                </a:solidFill>
                <a:latin typeface="Arial Nova Light" panose="020B0304020202020204" pitchFamily="34" charset="0"/>
              </a:rPr>
              <a:t>Sitat: </a:t>
            </a:r>
            <a:r>
              <a:rPr lang="nb-NO" sz="2200" i="1" dirty="0">
                <a:solidFill>
                  <a:schemeClr val="tx1">
                    <a:lumMod val="75000"/>
                    <a:lumOff val="25000"/>
                  </a:schemeClr>
                </a:solidFill>
                <a:latin typeface="Arial Nova Light" panose="020B0304020202020204" pitchFamily="34" charset="0"/>
              </a:rPr>
              <a:t>«Det positive er at som voksen kan jeg endelig ta utdanning, og en utdanning som jeg kan jobbe fysisk med. Kan jobbe hver dag og ha skole på si, i stedet for å være på skolen og jobbe på si. Det fungerer veldig bra for min del. Jeg har aldri vært en person som kan sitte på skolebenken i flere timer (…)» </a:t>
            </a:r>
          </a:p>
          <a:p>
            <a:pPr marL="344487" lvl="1" indent="0">
              <a:spcAft>
                <a:spcPts val="600"/>
              </a:spcAft>
              <a:buNone/>
            </a:pPr>
            <a:r>
              <a:rPr lang="nb-NO" sz="2200" i="1" dirty="0">
                <a:solidFill>
                  <a:schemeClr val="tx1">
                    <a:lumMod val="75000"/>
                    <a:lumOff val="25000"/>
                  </a:schemeClr>
                </a:solidFill>
                <a:latin typeface="Arial Nova Light" panose="020B0304020202020204" pitchFamily="34" charset="0"/>
              </a:rPr>
              <a:t>								</a:t>
            </a:r>
            <a:r>
              <a:rPr lang="nb-NO" sz="2200" dirty="0">
                <a:solidFill>
                  <a:schemeClr val="tx1">
                    <a:lumMod val="75000"/>
                    <a:lumOff val="25000"/>
                  </a:schemeClr>
                </a:solidFill>
                <a:latin typeface="Arial Nova Light" panose="020B0304020202020204" pitchFamily="34" charset="0"/>
              </a:rPr>
              <a:t>Deltaker, MFY</a:t>
            </a:r>
          </a:p>
        </p:txBody>
      </p:sp>
    </p:spTree>
    <p:extLst>
      <p:ext uri="{BB962C8B-B14F-4D97-AF65-F5344CB8AC3E}">
        <p14:creationId xmlns:p14="http://schemas.microsoft.com/office/powerpoint/2010/main" val="3092346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2528DD-66AA-14E1-F4F5-04A47895E10B}"/>
              </a:ext>
            </a:extLst>
          </p:cNvPr>
          <p:cNvSpPr>
            <a:spLocks noGrp="1"/>
          </p:cNvSpPr>
          <p:nvPr>
            <p:ph type="title"/>
          </p:nvPr>
        </p:nvSpPr>
        <p:spPr>
          <a:xfrm>
            <a:off x="756844" y="263749"/>
            <a:ext cx="8655051" cy="1290637"/>
          </a:xfrm>
        </p:spPr>
        <p:txBody>
          <a:bodyPr/>
          <a:lstStyle/>
          <a:p>
            <a:r>
              <a:rPr lang="nb-NO" dirty="0">
                <a:solidFill>
                  <a:srgbClr val="02C9F8"/>
                </a:solidFill>
                <a:latin typeface="Arial Nova Light" panose="020B0304020202020204" pitchFamily="34" charset="0"/>
              </a:rPr>
              <a:t>Læringspunkter</a:t>
            </a:r>
          </a:p>
        </p:txBody>
      </p:sp>
      <p:sp>
        <p:nvSpPr>
          <p:cNvPr id="3" name="Plassholder for innhold 2">
            <a:extLst>
              <a:ext uri="{FF2B5EF4-FFF2-40B4-BE49-F238E27FC236}">
                <a16:creationId xmlns:a16="http://schemas.microsoft.com/office/drawing/2014/main" id="{E6B60482-EF5A-C596-98E9-18AE1F19F122}"/>
              </a:ext>
            </a:extLst>
          </p:cNvPr>
          <p:cNvSpPr>
            <a:spLocks noGrp="1"/>
          </p:cNvSpPr>
          <p:nvPr>
            <p:ph idx="1"/>
          </p:nvPr>
        </p:nvSpPr>
        <p:spPr>
          <a:xfrm>
            <a:off x="756844" y="1812569"/>
            <a:ext cx="10091548" cy="4411662"/>
          </a:xfrm>
        </p:spPr>
        <p:txBody>
          <a:bodyPr/>
          <a:lstStyle/>
          <a:p>
            <a:pPr>
              <a:spcAft>
                <a:spcPts val="600"/>
              </a:spcAft>
            </a:pPr>
            <a:r>
              <a:rPr lang="nb-NO">
                <a:solidFill>
                  <a:schemeClr val="tx1">
                    <a:lumMod val="75000"/>
                    <a:lumOff val="25000"/>
                  </a:schemeClr>
                </a:solidFill>
                <a:latin typeface="Arial Nova Light" panose="020B0304020202020204" pitchFamily="34" charset="0"/>
              </a:rPr>
              <a:t>Oppmerksomhet på samarbeidet med opplæringsbedriftene</a:t>
            </a:r>
          </a:p>
          <a:p>
            <a:pPr lvl="1" indent="-347345">
              <a:spcAft>
                <a:spcPts val="600"/>
              </a:spcAft>
            </a:pPr>
            <a:r>
              <a:rPr lang="nb-NO">
                <a:solidFill>
                  <a:schemeClr val="tx1">
                    <a:lumMod val="75000"/>
                    <a:lumOff val="25000"/>
                  </a:schemeClr>
                </a:solidFill>
                <a:latin typeface="Arial Nova Light" panose="020B0304020202020204" pitchFamily="34" charset="0"/>
              </a:rPr>
              <a:t>God informasjon til bedriftene</a:t>
            </a:r>
          </a:p>
          <a:p>
            <a:pPr lvl="1" indent="-347345">
              <a:spcAft>
                <a:spcPts val="600"/>
              </a:spcAft>
            </a:pPr>
            <a:r>
              <a:rPr lang="nb-NO">
                <a:solidFill>
                  <a:schemeClr val="tx1">
                    <a:lumMod val="75000"/>
                    <a:lumOff val="25000"/>
                  </a:schemeClr>
                </a:solidFill>
                <a:latin typeface="Arial Nova Light" panose="020B0304020202020204" pitchFamily="34" charset="0"/>
              </a:rPr>
              <a:t>Forventningsavklaring og tydelige planer for opplæringen</a:t>
            </a:r>
          </a:p>
          <a:p>
            <a:pPr lvl="1" indent="-347345">
              <a:spcAft>
                <a:spcPts val="600"/>
              </a:spcAft>
            </a:pPr>
            <a:r>
              <a:rPr lang="nb-NO">
                <a:solidFill>
                  <a:schemeClr val="tx1">
                    <a:lumMod val="75000"/>
                    <a:lumOff val="25000"/>
                  </a:schemeClr>
                </a:solidFill>
                <a:latin typeface="Arial Nova Light" panose="020B0304020202020204" pitchFamily="34" charset="0"/>
              </a:rPr>
              <a:t>Tett oppfølging fra lærere i bedrift</a:t>
            </a:r>
          </a:p>
          <a:p>
            <a:pPr lvl="1" indent="-347345">
              <a:spcAft>
                <a:spcPts val="600"/>
              </a:spcAft>
            </a:pPr>
            <a:r>
              <a:rPr lang="nb-NO">
                <a:solidFill>
                  <a:schemeClr val="tx1">
                    <a:lumMod val="75000"/>
                    <a:lumOff val="25000"/>
                  </a:schemeClr>
                </a:solidFill>
                <a:latin typeface="Arial Nova Light"/>
              </a:rPr>
              <a:t>Styrke og støtte instruktører</a:t>
            </a:r>
            <a:endParaRPr lang="nb-NO">
              <a:solidFill>
                <a:schemeClr val="tx1">
                  <a:lumMod val="75000"/>
                  <a:lumOff val="25000"/>
                </a:schemeClr>
              </a:solidFill>
              <a:latin typeface="Arial Nova Light" panose="020B0304020202020204" pitchFamily="34" charset="0"/>
            </a:endParaRPr>
          </a:p>
          <a:p>
            <a:pPr lvl="1" indent="-347345">
              <a:spcAft>
                <a:spcPts val="600"/>
              </a:spcAft>
            </a:pPr>
            <a:r>
              <a:rPr lang="nb-NO">
                <a:solidFill>
                  <a:schemeClr val="tx1">
                    <a:lumMod val="75000"/>
                    <a:lumOff val="25000"/>
                  </a:schemeClr>
                </a:solidFill>
                <a:latin typeface="Arial Nova Light" panose="020B0304020202020204" pitchFamily="34" charset="0"/>
              </a:rPr>
              <a:t>Utprøvingsperiode i bedrift</a:t>
            </a:r>
          </a:p>
          <a:p>
            <a:pPr>
              <a:spcAft>
                <a:spcPts val="600"/>
              </a:spcAft>
            </a:pPr>
            <a:r>
              <a:rPr lang="nb-NO">
                <a:solidFill>
                  <a:schemeClr val="tx1">
                    <a:lumMod val="75000"/>
                    <a:lumOff val="25000"/>
                  </a:schemeClr>
                </a:solidFill>
                <a:latin typeface="Arial Nova Light" panose="020B0304020202020204" pitchFamily="34" charset="0"/>
              </a:rPr>
              <a:t>Vekselvirkning teori og praksis</a:t>
            </a:r>
          </a:p>
          <a:p>
            <a:pPr lvl="1" indent="-347345">
              <a:spcAft>
                <a:spcPts val="600"/>
              </a:spcAft>
            </a:pPr>
            <a:r>
              <a:rPr lang="nb-NO">
                <a:solidFill>
                  <a:schemeClr val="tx1">
                    <a:lumMod val="75000"/>
                    <a:lumOff val="25000"/>
                  </a:schemeClr>
                </a:solidFill>
                <a:latin typeface="Arial Nova Light" panose="020B0304020202020204" pitchFamily="34" charset="0"/>
              </a:rPr>
              <a:t>Kombinere bedriftsopplæring med noe skolebasert opplæring for økt faglig forståelse</a:t>
            </a:r>
          </a:p>
          <a:p>
            <a:pPr lvl="1" indent="-347345">
              <a:spcAft>
                <a:spcPts val="600"/>
              </a:spcAft>
            </a:pPr>
            <a:r>
              <a:rPr lang="nb-NO">
                <a:solidFill>
                  <a:schemeClr val="tx1">
                    <a:lumMod val="75000"/>
                    <a:lumOff val="25000"/>
                  </a:schemeClr>
                </a:solidFill>
                <a:latin typeface="Arial Nova Light" panose="020B0304020202020204" pitchFamily="34" charset="0"/>
              </a:rPr>
              <a:t>Lærersamarbeid og yrkesretting</a:t>
            </a:r>
          </a:p>
        </p:txBody>
      </p:sp>
    </p:spTree>
    <p:extLst>
      <p:ext uri="{BB962C8B-B14F-4D97-AF65-F5344CB8AC3E}">
        <p14:creationId xmlns:p14="http://schemas.microsoft.com/office/powerpoint/2010/main" val="749290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skjermbilde, mann, Menneskeansikt, klær&#10;&#10;Automatisk generert beskrivelse">
            <a:extLst>
              <a:ext uri="{FF2B5EF4-FFF2-40B4-BE49-F238E27FC236}">
                <a16:creationId xmlns:a16="http://schemas.microsoft.com/office/drawing/2014/main" id="{BCBD50CF-FF99-7A6A-C14A-A1C07DD03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673" y="-6126102"/>
            <a:ext cx="23868737" cy="17825230"/>
          </a:xfrm>
          <a:prstGeom prst="rect">
            <a:avLst/>
          </a:prstGeom>
        </p:spPr>
      </p:pic>
      <p:sp>
        <p:nvSpPr>
          <p:cNvPr id="2" name="Tittel 1">
            <a:extLst>
              <a:ext uri="{FF2B5EF4-FFF2-40B4-BE49-F238E27FC236}">
                <a16:creationId xmlns:a16="http://schemas.microsoft.com/office/drawing/2014/main" id="{EAE52F12-8EF4-46E5-DCE7-100DB2E09E28}"/>
              </a:ext>
            </a:extLst>
          </p:cNvPr>
          <p:cNvSpPr>
            <a:spLocks noGrp="1"/>
          </p:cNvSpPr>
          <p:nvPr>
            <p:ph type="ctrTitle"/>
          </p:nvPr>
        </p:nvSpPr>
        <p:spPr>
          <a:xfrm>
            <a:off x="6900529" y="5443869"/>
            <a:ext cx="4940595" cy="1034081"/>
          </a:xfrm>
          <a:solidFill>
            <a:schemeClr val="bg1">
              <a:alpha val="80000"/>
            </a:schemeClr>
          </a:solidFill>
        </p:spPr>
        <p:txBody>
          <a:bodyPr anchor="ctr"/>
          <a:lstStyle/>
          <a:p>
            <a:r>
              <a:rPr lang="nb-NO" sz="3800" dirty="0">
                <a:latin typeface="Arial Nova Light" panose="020B0304020202020204" pitchFamily="34" charset="0"/>
              </a:rPr>
              <a:t>Kombinasjonsforsøket</a:t>
            </a:r>
          </a:p>
        </p:txBody>
      </p:sp>
    </p:spTree>
    <p:extLst>
      <p:ext uri="{BB962C8B-B14F-4D97-AF65-F5344CB8AC3E}">
        <p14:creationId xmlns:p14="http://schemas.microsoft.com/office/powerpoint/2010/main" val="360327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7275A1-1358-4EB9-82D3-F3358EBE242B}"/>
              </a:ext>
            </a:extLst>
          </p:cNvPr>
          <p:cNvSpPr>
            <a:spLocks noGrp="1"/>
          </p:cNvSpPr>
          <p:nvPr>
            <p:ph type="title"/>
          </p:nvPr>
        </p:nvSpPr>
        <p:spPr>
          <a:xfrm>
            <a:off x="701251" y="910421"/>
            <a:ext cx="8748215" cy="700424"/>
          </a:xfrm>
        </p:spPr>
        <p:txBody>
          <a:bodyPr/>
          <a:lstStyle/>
          <a:p>
            <a:r>
              <a:rPr lang="nb-NO">
                <a:solidFill>
                  <a:srgbClr val="02C9F8"/>
                </a:solidFill>
                <a:latin typeface="Arial Nova Light" panose="020B0304020202020204" pitchFamily="34" charset="0"/>
              </a:rPr>
              <a:t>Evalueringens formål</a:t>
            </a:r>
          </a:p>
        </p:txBody>
      </p:sp>
      <p:grpSp>
        <p:nvGrpSpPr>
          <p:cNvPr id="13" name="Gruppe 12">
            <a:extLst>
              <a:ext uri="{FF2B5EF4-FFF2-40B4-BE49-F238E27FC236}">
                <a16:creationId xmlns:a16="http://schemas.microsoft.com/office/drawing/2014/main" id="{5DECE4CD-5530-2B6A-F425-3454B64CE273}"/>
              </a:ext>
            </a:extLst>
          </p:cNvPr>
          <p:cNvGrpSpPr/>
          <p:nvPr/>
        </p:nvGrpSpPr>
        <p:grpSpPr>
          <a:xfrm>
            <a:off x="701251" y="1658730"/>
            <a:ext cx="9096499" cy="3950500"/>
            <a:chOff x="1354610" y="2146698"/>
            <a:chExt cx="8700719" cy="3803329"/>
          </a:xfrm>
        </p:grpSpPr>
        <p:sp>
          <p:nvSpPr>
            <p:cNvPr id="5" name="Pil: høyre 4">
              <a:extLst>
                <a:ext uri="{FF2B5EF4-FFF2-40B4-BE49-F238E27FC236}">
                  <a16:creationId xmlns:a16="http://schemas.microsoft.com/office/drawing/2014/main" id="{267F33DD-7E1B-314D-F3EB-1CFA1E5E5E30}"/>
                </a:ext>
              </a:extLst>
            </p:cNvPr>
            <p:cNvSpPr/>
            <p:nvPr/>
          </p:nvSpPr>
          <p:spPr>
            <a:xfrm>
              <a:off x="1966302" y="2146698"/>
              <a:ext cx="7435982" cy="3803329"/>
            </a:xfrm>
            <a:prstGeom prst="rightArrow">
              <a:avLst/>
            </a:prstGeom>
            <a:solidFill>
              <a:schemeClr val="accent3">
                <a:lumMod val="65000"/>
              </a:schemeClr>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nb-NO"/>
            </a:p>
          </p:txBody>
        </p:sp>
        <p:sp>
          <p:nvSpPr>
            <p:cNvPr id="6" name="Frihåndsform: figur 5">
              <a:extLst>
                <a:ext uri="{FF2B5EF4-FFF2-40B4-BE49-F238E27FC236}">
                  <a16:creationId xmlns:a16="http://schemas.microsoft.com/office/drawing/2014/main" id="{E225AABE-BA87-28CF-00D8-834CB67C0D54}"/>
                </a:ext>
              </a:extLst>
            </p:cNvPr>
            <p:cNvSpPr/>
            <p:nvPr/>
          </p:nvSpPr>
          <p:spPr>
            <a:xfrm>
              <a:off x="1354610" y="3287696"/>
              <a:ext cx="2043755" cy="1521331"/>
            </a:xfrm>
            <a:custGeom>
              <a:avLst/>
              <a:gdLst>
                <a:gd name="connsiteX0" fmla="*/ 0 w 2043755"/>
                <a:gd name="connsiteY0" fmla="*/ 253560 h 1521331"/>
                <a:gd name="connsiteX1" fmla="*/ 253560 w 2043755"/>
                <a:gd name="connsiteY1" fmla="*/ 0 h 1521331"/>
                <a:gd name="connsiteX2" fmla="*/ 1790195 w 2043755"/>
                <a:gd name="connsiteY2" fmla="*/ 0 h 1521331"/>
                <a:gd name="connsiteX3" fmla="*/ 2043755 w 2043755"/>
                <a:gd name="connsiteY3" fmla="*/ 253560 h 1521331"/>
                <a:gd name="connsiteX4" fmla="*/ 2043755 w 2043755"/>
                <a:gd name="connsiteY4" fmla="*/ 1267771 h 1521331"/>
                <a:gd name="connsiteX5" fmla="*/ 1790195 w 2043755"/>
                <a:gd name="connsiteY5" fmla="*/ 1521331 h 1521331"/>
                <a:gd name="connsiteX6" fmla="*/ 253560 w 2043755"/>
                <a:gd name="connsiteY6" fmla="*/ 1521331 h 1521331"/>
                <a:gd name="connsiteX7" fmla="*/ 0 w 2043755"/>
                <a:gd name="connsiteY7" fmla="*/ 1267771 h 1521331"/>
                <a:gd name="connsiteX8" fmla="*/ 0 w 2043755"/>
                <a:gd name="connsiteY8" fmla="*/ 253560 h 152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5" h="1521331">
                  <a:moveTo>
                    <a:pt x="0" y="253560"/>
                  </a:moveTo>
                  <a:cubicBezTo>
                    <a:pt x="0" y="113523"/>
                    <a:pt x="113523" y="0"/>
                    <a:pt x="253560" y="0"/>
                  </a:cubicBezTo>
                  <a:lnTo>
                    <a:pt x="1790195" y="0"/>
                  </a:lnTo>
                  <a:cubicBezTo>
                    <a:pt x="1930232" y="0"/>
                    <a:pt x="2043755" y="113523"/>
                    <a:pt x="2043755" y="253560"/>
                  </a:cubicBezTo>
                  <a:lnTo>
                    <a:pt x="2043755" y="1267771"/>
                  </a:lnTo>
                  <a:cubicBezTo>
                    <a:pt x="2043755" y="1407808"/>
                    <a:pt x="1930232" y="1521331"/>
                    <a:pt x="1790195" y="1521331"/>
                  </a:cubicBezTo>
                  <a:lnTo>
                    <a:pt x="253560" y="1521331"/>
                  </a:lnTo>
                  <a:cubicBezTo>
                    <a:pt x="113523" y="1521331"/>
                    <a:pt x="0" y="1407808"/>
                    <a:pt x="0" y="1267771"/>
                  </a:cubicBezTo>
                  <a:lnTo>
                    <a:pt x="0" y="253560"/>
                  </a:lnTo>
                  <a:close/>
                </a:path>
              </a:pathLst>
            </a:custGeom>
            <a:solidFill>
              <a:schemeClr val="accent6">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845" tIns="142845" rIns="142845" bIns="142845" numCol="1" spcCol="1270" anchor="ctr" anchorCtr="0">
              <a:noAutofit/>
            </a:bodyPr>
            <a:lstStyle/>
            <a:p>
              <a:pPr marL="0" lvl="0" indent="0" algn="ctr" defTabSz="800100">
                <a:lnSpc>
                  <a:spcPct val="90000"/>
                </a:lnSpc>
                <a:spcBef>
                  <a:spcPct val="0"/>
                </a:spcBef>
                <a:spcAft>
                  <a:spcPct val="35000"/>
                </a:spcAft>
                <a:buNone/>
              </a:pPr>
              <a:r>
                <a:rPr lang="nb-NO" sz="1800" kern="1200">
                  <a:solidFill>
                    <a:schemeClr val="tx1"/>
                  </a:solidFill>
                  <a:latin typeface="Arial Nova Light" panose="020B0304020202020204" pitchFamily="34" charset="0"/>
                </a:rPr>
                <a:t>Relevant</a:t>
              </a:r>
            </a:p>
            <a:p>
              <a:pPr marL="0" lvl="0" indent="0" algn="ctr" defTabSz="800100">
                <a:lnSpc>
                  <a:spcPct val="90000"/>
                </a:lnSpc>
                <a:spcBef>
                  <a:spcPct val="0"/>
                </a:spcBef>
                <a:spcAft>
                  <a:spcPct val="35000"/>
                </a:spcAft>
                <a:buNone/>
              </a:pPr>
              <a:r>
                <a:rPr lang="nb-NO" sz="1800" kern="1200">
                  <a:solidFill>
                    <a:schemeClr val="tx1"/>
                  </a:solidFill>
                  <a:latin typeface="Arial Nova Light" panose="020B0304020202020204" pitchFamily="34" charset="0"/>
                </a:rPr>
                <a:t>Fleksibel</a:t>
              </a:r>
            </a:p>
            <a:p>
              <a:pPr marL="0" lvl="0" indent="0" algn="ctr" defTabSz="800100">
                <a:lnSpc>
                  <a:spcPct val="90000"/>
                </a:lnSpc>
                <a:spcBef>
                  <a:spcPct val="0"/>
                </a:spcBef>
                <a:spcAft>
                  <a:spcPct val="35000"/>
                </a:spcAft>
                <a:buNone/>
              </a:pPr>
              <a:r>
                <a:rPr lang="nb-NO" sz="1800" kern="1200">
                  <a:solidFill>
                    <a:schemeClr val="tx1"/>
                  </a:solidFill>
                  <a:latin typeface="Arial Nova Light" panose="020B0304020202020204" pitchFamily="34" charset="0"/>
                </a:rPr>
                <a:t>Samordnet</a:t>
              </a:r>
            </a:p>
          </p:txBody>
        </p:sp>
        <p:sp>
          <p:nvSpPr>
            <p:cNvPr id="7" name="Frihåndsform: figur 6">
              <a:extLst>
                <a:ext uri="{FF2B5EF4-FFF2-40B4-BE49-F238E27FC236}">
                  <a16:creationId xmlns:a16="http://schemas.microsoft.com/office/drawing/2014/main" id="{DB2A0D0F-5273-7240-27FE-B20FBC8020F3}"/>
                </a:ext>
              </a:extLst>
            </p:cNvPr>
            <p:cNvSpPr/>
            <p:nvPr/>
          </p:nvSpPr>
          <p:spPr>
            <a:xfrm>
              <a:off x="3546028" y="3287696"/>
              <a:ext cx="2043755" cy="1521331"/>
            </a:xfrm>
            <a:custGeom>
              <a:avLst/>
              <a:gdLst>
                <a:gd name="connsiteX0" fmla="*/ 0 w 2043755"/>
                <a:gd name="connsiteY0" fmla="*/ 253560 h 1521331"/>
                <a:gd name="connsiteX1" fmla="*/ 253560 w 2043755"/>
                <a:gd name="connsiteY1" fmla="*/ 0 h 1521331"/>
                <a:gd name="connsiteX2" fmla="*/ 1790195 w 2043755"/>
                <a:gd name="connsiteY2" fmla="*/ 0 h 1521331"/>
                <a:gd name="connsiteX3" fmla="*/ 2043755 w 2043755"/>
                <a:gd name="connsiteY3" fmla="*/ 253560 h 1521331"/>
                <a:gd name="connsiteX4" fmla="*/ 2043755 w 2043755"/>
                <a:gd name="connsiteY4" fmla="*/ 1267771 h 1521331"/>
                <a:gd name="connsiteX5" fmla="*/ 1790195 w 2043755"/>
                <a:gd name="connsiteY5" fmla="*/ 1521331 h 1521331"/>
                <a:gd name="connsiteX6" fmla="*/ 253560 w 2043755"/>
                <a:gd name="connsiteY6" fmla="*/ 1521331 h 1521331"/>
                <a:gd name="connsiteX7" fmla="*/ 0 w 2043755"/>
                <a:gd name="connsiteY7" fmla="*/ 1267771 h 1521331"/>
                <a:gd name="connsiteX8" fmla="*/ 0 w 2043755"/>
                <a:gd name="connsiteY8" fmla="*/ 253560 h 152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5" h="1521331">
                  <a:moveTo>
                    <a:pt x="0" y="253560"/>
                  </a:moveTo>
                  <a:cubicBezTo>
                    <a:pt x="0" y="113523"/>
                    <a:pt x="113523" y="0"/>
                    <a:pt x="253560" y="0"/>
                  </a:cubicBezTo>
                  <a:lnTo>
                    <a:pt x="1790195" y="0"/>
                  </a:lnTo>
                  <a:cubicBezTo>
                    <a:pt x="1930232" y="0"/>
                    <a:pt x="2043755" y="113523"/>
                    <a:pt x="2043755" y="253560"/>
                  </a:cubicBezTo>
                  <a:lnTo>
                    <a:pt x="2043755" y="1267771"/>
                  </a:lnTo>
                  <a:cubicBezTo>
                    <a:pt x="2043755" y="1407808"/>
                    <a:pt x="1930232" y="1521331"/>
                    <a:pt x="1790195" y="1521331"/>
                  </a:cubicBezTo>
                  <a:lnTo>
                    <a:pt x="253560" y="1521331"/>
                  </a:lnTo>
                  <a:cubicBezTo>
                    <a:pt x="113523" y="1521331"/>
                    <a:pt x="0" y="1407808"/>
                    <a:pt x="0" y="1267771"/>
                  </a:cubicBezTo>
                  <a:lnTo>
                    <a:pt x="0" y="253560"/>
                  </a:lnTo>
                  <a:close/>
                </a:path>
              </a:pathLst>
            </a:custGeom>
            <a:solidFill>
              <a:schemeClr val="accent6"/>
            </a:solidFill>
          </p:spPr>
          <p:style>
            <a:lnRef idx="2">
              <a:schemeClr val="lt1">
                <a:hueOff val="0"/>
                <a:satOff val="0"/>
                <a:lumOff val="0"/>
                <a:alphaOff val="0"/>
              </a:schemeClr>
            </a:lnRef>
            <a:fillRef idx="1">
              <a:schemeClr val="accent5">
                <a:hueOff val="2400000"/>
                <a:satOff val="-9707"/>
                <a:lumOff val="-10850"/>
                <a:alphaOff val="0"/>
              </a:schemeClr>
            </a:fillRef>
            <a:effectRef idx="0">
              <a:schemeClr val="accent5">
                <a:hueOff val="2400000"/>
                <a:satOff val="-9707"/>
                <a:lumOff val="-10850"/>
                <a:alphaOff val="0"/>
              </a:schemeClr>
            </a:effectRef>
            <a:fontRef idx="minor">
              <a:schemeClr val="lt1"/>
            </a:fontRef>
          </p:style>
          <p:txBody>
            <a:bodyPr spcFirstLastPara="0" vert="horz" wrap="square" lIns="142845" tIns="142845" rIns="142845" bIns="142845" numCol="1" spcCol="1270" anchor="ctr" anchorCtr="0">
              <a:noAutofit/>
            </a:bodyPr>
            <a:lstStyle/>
            <a:p>
              <a:pPr marL="0" lvl="0" indent="0" algn="ctr" defTabSz="800100">
                <a:lnSpc>
                  <a:spcPct val="90000"/>
                </a:lnSpc>
                <a:spcBef>
                  <a:spcPct val="0"/>
                </a:spcBef>
                <a:spcAft>
                  <a:spcPct val="35000"/>
                </a:spcAft>
                <a:buNone/>
              </a:pPr>
              <a:r>
                <a:rPr lang="nb-NO" sz="1800" kern="1200">
                  <a:solidFill>
                    <a:schemeClr val="bg1"/>
                  </a:solidFill>
                  <a:latin typeface="Arial Nova Light" panose="020B0304020202020204" pitchFamily="34" charset="0"/>
                </a:rPr>
                <a:t>Effektiv</a:t>
              </a:r>
            </a:p>
          </p:txBody>
        </p:sp>
        <p:sp>
          <p:nvSpPr>
            <p:cNvPr id="10" name="Frihåndsform: figur 9">
              <a:extLst>
                <a:ext uri="{FF2B5EF4-FFF2-40B4-BE49-F238E27FC236}">
                  <a16:creationId xmlns:a16="http://schemas.microsoft.com/office/drawing/2014/main" id="{69A6ABDD-AE8C-7A60-16C6-B9F72ABD99FF}"/>
                </a:ext>
              </a:extLst>
            </p:cNvPr>
            <p:cNvSpPr/>
            <p:nvPr/>
          </p:nvSpPr>
          <p:spPr>
            <a:xfrm>
              <a:off x="5778801" y="3287696"/>
              <a:ext cx="2043755" cy="1521331"/>
            </a:xfrm>
            <a:custGeom>
              <a:avLst/>
              <a:gdLst>
                <a:gd name="connsiteX0" fmla="*/ 0 w 2043755"/>
                <a:gd name="connsiteY0" fmla="*/ 253560 h 1521331"/>
                <a:gd name="connsiteX1" fmla="*/ 253560 w 2043755"/>
                <a:gd name="connsiteY1" fmla="*/ 0 h 1521331"/>
                <a:gd name="connsiteX2" fmla="*/ 1790195 w 2043755"/>
                <a:gd name="connsiteY2" fmla="*/ 0 h 1521331"/>
                <a:gd name="connsiteX3" fmla="*/ 2043755 w 2043755"/>
                <a:gd name="connsiteY3" fmla="*/ 253560 h 1521331"/>
                <a:gd name="connsiteX4" fmla="*/ 2043755 w 2043755"/>
                <a:gd name="connsiteY4" fmla="*/ 1267771 h 1521331"/>
                <a:gd name="connsiteX5" fmla="*/ 1790195 w 2043755"/>
                <a:gd name="connsiteY5" fmla="*/ 1521331 h 1521331"/>
                <a:gd name="connsiteX6" fmla="*/ 253560 w 2043755"/>
                <a:gd name="connsiteY6" fmla="*/ 1521331 h 1521331"/>
                <a:gd name="connsiteX7" fmla="*/ 0 w 2043755"/>
                <a:gd name="connsiteY7" fmla="*/ 1267771 h 1521331"/>
                <a:gd name="connsiteX8" fmla="*/ 0 w 2043755"/>
                <a:gd name="connsiteY8" fmla="*/ 253560 h 152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5" h="1521331">
                  <a:moveTo>
                    <a:pt x="0" y="253560"/>
                  </a:moveTo>
                  <a:cubicBezTo>
                    <a:pt x="0" y="113523"/>
                    <a:pt x="113523" y="0"/>
                    <a:pt x="253560" y="0"/>
                  </a:cubicBezTo>
                  <a:lnTo>
                    <a:pt x="1790195" y="0"/>
                  </a:lnTo>
                  <a:cubicBezTo>
                    <a:pt x="1930232" y="0"/>
                    <a:pt x="2043755" y="113523"/>
                    <a:pt x="2043755" y="253560"/>
                  </a:cubicBezTo>
                  <a:lnTo>
                    <a:pt x="2043755" y="1267771"/>
                  </a:lnTo>
                  <a:cubicBezTo>
                    <a:pt x="2043755" y="1407808"/>
                    <a:pt x="1930232" y="1521331"/>
                    <a:pt x="1790195" y="1521331"/>
                  </a:cubicBezTo>
                  <a:lnTo>
                    <a:pt x="253560" y="1521331"/>
                  </a:lnTo>
                  <a:cubicBezTo>
                    <a:pt x="113523" y="1521331"/>
                    <a:pt x="0" y="1407808"/>
                    <a:pt x="0" y="1267771"/>
                  </a:cubicBezTo>
                  <a:lnTo>
                    <a:pt x="0" y="253560"/>
                  </a:lnTo>
                  <a:close/>
                </a:path>
              </a:pathLst>
            </a:custGeom>
            <a:solidFill>
              <a:schemeClr val="accent6">
                <a:lumMod val="75000"/>
              </a:schemeClr>
            </a:solidFill>
          </p:spPr>
          <p:style>
            <a:lnRef idx="2">
              <a:schemeClr val="lt1">
                <a:hueOff val="0"/>
                <a:satOff val="0"/>
                <a:lumOff val="0"/>
                <a:alphaOff val="0"/>
              </a:schemeClr>
            </a:lnRef>
            <a:fillRef idx="1">
              <a:schemeClr val="accent5">
                <a:hueOff val="4800000"/>
                <a:satOff val="-19415"/>
                <a:lumOff val="-21699"/>
                <a:alphaOff val="0"/>
              </a:schemeClr>
            </a:fillRef>
            <a:effectRef idx="0">
              <a:schemeClr val="accent5">
                <a:hueOff val="4800000"/>
                <a:satOff val="-19415"/>
                <a:lumOff val="-21699"/>
                <a:alphaOff val="0"/>
              </a:schemeClr>
            </a:effectRef>
            <a:fontRef idx="minor">
              <a:schemeClr val="lt1"/>
            </a:fontRef>
          </p:style>
          <p:txBody>
            <a:bodyPr spcFirstLastPara="0" vert="horz" wrap="square" lIns="142845" tIns="142845" rIns="142845" bIns="142845" numCol="1" spcCol="1270" anchor="ctr" anchorCtr="0">
              <a:noAutofit/>
            </a:bodyPr>
            <a:lstStyle/>
            <a:p>
              <a:pPr marL="0" lvl="0" indent="0" algn="ctr" defTabSz="800100">
                <a:lnSpc>
                  <a:spcPct val="90000"/>
                </a:lnSpc>
                <a:spcBef>
                  <a:spcPct val="0"/>
                </a:spcBef>
                <a:spcAft>
                  <a:spcPct val="35000"/>
                </a:spcAft>
                <a:buNone/>
              </a:pPr>
              <a:r>
                <a:rPr lang="nb-NO" sz="1800" kern="1200">
                  <a:latin typeface="Arial Nova Light" panose="020B0304020202020204" pitchFamily="34" charset="0"/>
                </a:rPr>
                <a:t>Flere voksne deltar i og fullfører grunnskole og fag- og yrkesopplæring</a:t>
              </a:r>
            </a:p>
          </p:txBody>
        </p:sp>
        <p:sp>
          <p:nvSpPr>
            <p:cNvPr id="12" name="Frihåndsform: figur 11">
              <a:extLst>
                <a:ext uri="{FF2B5EF4-FFF2-40B4-BE49-F238E27FC236}">
                  <a16:creationId xmlns:a16="http://schemas.microsoft.com/office/drawing/2014/main" id="{7B4D0592-59CC-B899-92BE-544097AB6128}"/>
                </a:ext>
              </a:extLst>
            </p:cNvPr>
            <p:cNvSpPr/>
            <p:nvPr/>
          </p:nvSpPr>
          <p:spPr>
            <a:xfrm>
              <a:off x="8011574" y="3287696"/>
              <a:ext cx="2043755" cy="1521331"/>
            </a:xfrm>
            <a:custGeom>
              <a:avLst/>
              <a:gdLst>
                <a:gd name="connsiteX0" fmla="*/ 0 w 2043755"/>
                <a:gd name="connsiteY0" fmla="*/ 253560 h 1521331"/>
                <a:gd name="connsiteX1" fmla="*/ 253560 w 2043755"/>
                <a:gd name="connsiteY1" fmla="*/ 0 h 1521331"/>
                <a:gd name="connsiteX2" fmla="*/ 1790195 w 2043755"/>
                <a:gd name="connsiteY2" fmla="*/ 0 h 1521331"/>
                <a:gd name="connsiteX3" fmla="*/ 2043755 w 2043755"/>
                <a:gd name="connsiteY3" fmla="*/ 253560 h 1521331"/>
                <a:gd name="connsiteX4" fmla="*/ 2043755 w 2043755"/>
                <a:gd name="connsiteY4" fmla="*/ 1267771 h 1521331"/>
                <a:gd name="connsiteX5" fmla="*/ 1790195 w 2043755"/>
                <a:gd name="connsiteY5" fmla="*/ 1521331 h 1521331"/>
                <a:gd name="connsiteX6" fmla="*/ 253560 w 2043755"/>
                <a:gd name="connsiteY6" fmla="*/ 1521331 h 1521331"/>
                <a:gd name="connsiteX7" fmla="*/ 0 w 2043755"/>
                <a:gd name="connsiteY7" fmla="*/ 1267771 h 1521331"/>
                <a:gd name="connsiteX8" fmla="*/ 0 w 2043755"/>
                <a:gd name="connsiteY8" fmla="*/ 253560 h 152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5" h="1521331">
                  <a:moveTo>
                    <a:pt x="0" y="253560"/>
                  </a:moveTo>
                  <a:cubicBezTo>
                    <a:pt x="0" y="113523"/>
                    <a:pt x="113523" y="0"/>
                    <a:pt x="253560" y="0"/>
                  </a:cubicBezTo>
                  <a:lnTo>
                    <a:pt x="1790195" y="0"/>
                  </a:lnTo>
                  <a:cubicBezTo>
                    <a:pt x="1930232" y="0"/>
                    <a:pt x="2043755" y="113523"/>
                    <a:pt x="2043755" y="253560"/>
                  </a:cubicBezTo>
                  <a:lnTo>
                    <a:pt x="2043755" y="1267771"/>
                  </a:lnTo>
                  <a:cubicBezTo>
                    <a:pt x="2043755" y="1407808"/>
                    <a:pt x="1930232" y="1521331"/>
                    <a:pt x="1790195" y="1521331"/>
                  </a:cubicBezTo>
                  <a:lnTo>
                    <a:pt x="253560" y="1521331"/>
                  </a:lnTo>
                  <a:cubicBezTo>
                    <a:pt x="113523" y="1521331"/>
                    <a:pt x="0" y="1407808"/>
                    <a:pt x="0" y="1267771"/>
                  </a:cubicBezTo>
                  <a:lnTo>
                    <a:pt x="0" y="253560"/>
                  </a:lnTo>
                  <a:close/>
                </a:path>
              </a:pathLst>
            </a:custGeom>
            <a:solidFill>
              <a:schemeClr val="accent6">
                <a:lumMod val="50000"/>
              </a:schemeClr>
            </a:solidFill>
          </p:spPr>
          <p:style>
            <a:lnRef idx="2">
              <a:schemeClr val="lt1">
                <a:hueOff val="0"/>
                <a:satOff val="0"/>
                <a:lumOff val="0"/>
                <a:alphaOff val="0"/>
              </a:schemeClr>
            </a:lnRef>
            <a:fillRef idx="1">
              <a:schemeClr val="accent5">
                <a:hueOff val="7200000"/>
                <a:satOff val="-29122"/>
                <a:lumOff val="-32549"/>
                <a:alphaOff val="0"/>
              </a:schemeClr>
            </a:fillRef>
            <a:effectRef idx="0">
              <a:schemeClr val="accent5">
                <a:hueOff val="7200000"/>
                <a:satOff val="-29122"/>
                <a:lumOff val="-32549"/>
                <a:alphaOff val="0"/>
              </a:schemeClr>
            </a:effectRef>
            <a:fontRef idx="minor">
              <a:schemeClr val="lt1"/>
            </a:fontRef>
          </p:style>
          <p:txBody>
            <a:bodyPr spcFirstLastPara="0" vert="horz" wrap="square" lIns="142845" tIns="142845" rIns="142845" bIns="142845" numCol="1" spcCol="1270" anchor="ctr" anchorCtr="0">
              <a:noAutofit/>
            </a:bodyPr>
            <a:lstStyle/>
            <a:p>
              <a:pPr marL="0" lvl="0" indent="0" algn="ctr" defTabSz="800100">
                <a:lnSpc>
                  <a:spcPct val="90000"/>
                </a:lnSpc>
                <a:spcBef>
                  <a:spcPct val="0"/>
                </a:spcBef>
                <a:spcAft>
                  <a:spcPct val="35000"/>
                </a:spcAft>
                <a:buNone/>
              </a:pPr>
              <a:r>
                <a:rPr lang="nb-NO" sz="1800" kern="1200">
                  <a:latin typeface="Arial Nova Light" panose="020B0304020202020204" pitchFamily="34" charset="0"/>
                </a:rPr>
                <a:t>Flere voksne får varig tilknytning til arbeidslivet</a:t>
              </a:r>
            </a:p>
          </p:txBody>
        </p:sp>
      </p:grpSp>
      <p:sp>
        <p:nvSpPr>
          <p:cNvPr id="11" name="Ellipse 10">
            <a:extLst>
              <a:ext uri="{FF2B5EF4-FFF2-40B4-BE49-F238E27FC236}">
                <a16:creationId xmlns:a16="http://schemas.microsoft.com/office/drawing/2014/main" id="{29DDDE8B-0FAC-F5CB-249D-5C580FE082A0}"/>
              </a:ext>
            </a:extLst>
          </p:cNvPr>
          <p:cNvSpPr>
            <a:spLocks/>
          </p:cNvSpPr>
          <p:nvPr/>
        </p:nvSpPr>
        <p:spPr>
          <a:xfrm>
            <a:off x="1038362" y="2937218"/>
            <a:ext cx="1462500" cy="139351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 name="Plassholder for innhold 2">
            <a:extLst>
              <a:ext uri="{FF2B5EF4-FFF2-40B4-BE49-F238E27FC236}">
                <a16:creationId xmlns:a16="http://schemas.microsoft.com/office/drawing/2014/main" id="{2B92A189-62FD-8B5F-A804-F48FE351A8D4}"/>
              </a:ext>
            </a:extLst>
          </p:cNvPr>
          <p:cNvSpPr>
            <a:spLocks noGrp="1"/>
          </p:cNvSpPr>
          <p:nvPr>
            <p:ph idx="1"/>
          </p:nvPr>
        </p:nvSpPr>
        <p:spPr>
          <a:xfrm>
            <a:off x="701251" y="5486302"/>
            <a:ext cx="10972800" cy="872901"/>
          </a:xfrm>
        </p:spPr>
        <p:txBody>
          <a:bodyPr/>
          <a:lstStyle/>
          <a:p>
            <a:pPr>
              <a:spcAft>
                <a:spcPts val="600"/>
              </a:spcAft>
            </a:pPr>
            <a:r>
              <a:rPr lang="nb-NO" sz="1800" dirty="0">
                <a:solidFill>
                  <a:schemeClr val="tx1">
                    <a:lumMod val="75000"/>
                    <a:lumOff val="25000"/>
                  </a:schemeClr>
                </a:solidFill>
                <a:latin typeface="Arial Nova Light" panose="020B0304020202020204" pitchFamily="34" charset="0"/>
              </a:rPr>
              <a:t>Har opplæringen blitt mer relevant, fleksibel og samordnet?</a:t>
            </a:r>
          </a:p>
          <a:p>
            <a:pPr>
              <a:spcAft>
                <a:spcPts val="600"/>
              </a:spcAft>
            </a:pPr>
            <a:r>
              <a:rPr lang="nb-NO" sz="1800" dirty="0">
                <a:solidFill>
                  <a:schemeClr val="tx1">
                    <a:lumMod val="75000"/>
                    <a:lumOff val="25000"/>
                  </a:schemeClr>
                </a:solidFill>
                <a:latin typeface="Arial Nova Light" panose="020B0304020202020204" pitchFamily="34" charset="0"/>
              </a:rPr>
              <a:t>Hva har vært barrierer og suksesskriterier?</a:t>
            </a:r>
          </a:p>
          <a:p>
            <a:pPr>
              <a:spcAft>
                <a:spcPts val="600"/>
              </a:spcAft>
            </a:pPr>
            <a:endParaRPr lang="nb-NO" dirty="0">
              <a:solidFill>
                <a:schemeClr val="tx1">
                  <a:lumMod val="75000"/>
                  <a:lumOff val="25000"/>
                </a:schemeClr>
              </a:solidFill>
              <a:latin typeface="Arial Nova Light" panose="020B0304020202020204" pitchFamily="34" charset="0"/>
            </a:endParaRPr>
          </a:p>
        </p:txBody>
      </p:sp>
    </p:spTree>
    <p:extLst>
      <p:ext uri="{BB962C8B-B14F-4D97-AF65-F5344CB8AC3E}">
        <p14:creationId xmlns:p14="http://schemas.microsoft.com/office/powerpoint/2010/main" val="3955125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E9AFE5-0068-3CBB-D7B4-E2CA53BAF231}"/>
              </a:ext>
            </a:extLst>
          </p:cNvPr>
          <p:cNvSpPr>
            <a:spLocks noGrp="1"/>
          </p:cNvSpPr>
          <p:nvPr>
            <p:ph type="title"/>
          </p:nvPr>
        </p:nvSpPr>
        <p:spPr>
          <a:xfrm>
            <a:off x="750624" y="274806"/>
            <a:ext cx="8655051" cy="1290637"/>
          </a:xfrm>
        </p:spPr>
        <p:txBody>
          <a:bodyPr/>
          <a:lstStyle/>
          <a:p>
            <a:r>
              <a:rPr lang="nb-NO">
                <a:latin typeface="Arial Nova Light" panose="020B0304020202020204" pitchFamily="34" charset="0"/>
              </a:rPr>
              <a:t>Deltakere og resultater</a:t>
            </a:r>
          </a:p>
        </p:txBody>
      </p:sp>
      <p:sp>
        <p:nvSpPr>
          <p:cNvPr id="3" name="Plassholder for innhold 2">
            <a:extLst>
              <a:ext uri="{FF2B5EF4-FFF2-40B4-BE49-F238E27FC236}">
                <a16:creationId xmlns:a16="http://schemas.microsoft.com/office/drawing/2014/main" id="{8060798A-9E68-72D2-6945-85DEDF4F8EB8}"/>
              </a:ext>
            </a:extLst>
          </p:cNvPr>
          <p:cNvSpPr>
            <a:spLocks noGrp="1"/>
          </p:cNvSpPr>
          <p:nvPr>
            <p:ph idx="1"/>
          </p:nvPr>
        </p:nvSpPr>
        <p:spPr>
          <a:xfrm>
            <a:off x="750624" y="1725483"/>
            <a:ext cx="10194758" cy="4411662"/>
          </a:xfrm>
        </p:spPr>
        <p:txBody>
          <a:bodyPr/>
          <a:lstStyle/>
          <a:p>
            <a:pPr>
              <a:spcAft>
                <a:spcPts val="600"/>
              </a:spcAft>
            </a:pPr>
            <a:r>
              <a:rPr lang="nb-NO">
                <a:solidFill>
                  <a:schemeClr val="tx1">
                    <a:lumMod val="75000"/>
                    <a:lumOff val="25000"/>
                  </a:schemeClr>
                </a:solidFill>
                <a:latin typeface="Arial Nova Light" panose="020B0304020202020204" pitchFamily="34" charset="0"/>
              </a:rPr>
              <a:t>128 deltakere </a:t>
            </a:r>
          </a:p>
          <a:p>
            <a:pPr>
              <a:spcAft>
                <a:spcPts val="600"/>
              </a:spcAft>
            </a:pPr>
            <a:r>
              <a:rPr lang="nb-NO">
                <a:solidFill>
                  <a:schemeClr val="tx1">
                    <a:lumMod val="75000"/>
                    <a:lumOff val="25000"/>
                  </a:schemeClr>
                </a:solidFill>
                <a:latin typeface="Arial Nova Light" panose="020B0304020202020204" pitchFamily="34" charset="0"/>
              </a:rPr>
              <a:t>Flertallet er kvinner med omsorgsansvar</a:t>
            </a:r>
          </a:p>
          <a:p>
            <a:pPr>
              <a:spcAft>
                <a:spcPts val="600"/>
              </a:spcAft>
            </a:pPr>
            <a:r>
              <a:rPr lang="nb-NO">
                <a:solidFill>
                  <a:schemeClr val="tx1">
                    <a:lumMod val="75000"/>
                    <a:lumOff val="25000"/>
                  </a:schemeClr>
                </a:solidFill>
                <a:latin typeface="Arial Nova Light" panose="020B0304020202020204" pitchFamily="34" charset="0"/>
              </a:rPr>
              <a:t>Flertallet har fluktbakgrunn</a:t>
            </a:r>
          </a:p>
          <a:p>
            <a:pPr>
              <a:spcAft>
                <a:spcPts val="600"/>
              </a:spcAft>
            </a:pPr>
            <a:r>
              <a:rPr lang="nb-NO">
                <a:solidFill>
                  <a:schemeClr val="tx1">
                    <a:lumMod val="75000"/>
                    <a:lumOff val="25000"/>
                  </a:schemeClr>
                </a:solidFill>
                <a:latin typeface="Arial Nova Light" panose="020B0304020202020204" pitchFamily="34" charset="0"/>
              </a:rPr>
              <a:t>Mange har bodd kort tid i Norge</a:t>
            </a:r>
          </a:p>
          <a:p>
            <a:pPr>
              <a:spcAft>
                <a:spcPts val="600"/>
              </a:spcAft>
            </a:pPr>
            <a:r>
              <a:rPr lang="nb-NO">
                <a:solidFill>
                  <a:schemeClr val="tx1">
                    <a:lumMod val="75000"/>
                    <a:lumOff val="25000"/>
                  </a:schemeClr>
                </a:solidFill>
                <a:latin typeface="Arial Nova Light" panose="020B0304020202020204" pitchFamily="34" charset="0"/>
              </a:rPr>
              <a:t>Flertall har lite eller ingen erfaring fra norsk arbeidsliv</a:t>
            </a:r>
          </a:p>
          <a:p>
            <a:pPr marL="0" indent="0">
              <a:buNone/>
            </a:pPr>
            <a:endParaRPr lang="nb-NO">
              <a:solidFill>
                <a:schemeClr val="tx1">
                  <a:lumMod val="75000"/>
                  <a:lumOff val="25000"/>
                </a:schemeClr>
              </a:solidFill>
              <a:latin typeface="Arial Nova Light" panose="020B0304020202020204" pitchFamily="34" charset="0"/>
            </a:endParaRPr>
          </a:p>
          <a:p>
            <a:pPr>
              <a:spcAft>
                <a:spcPts val="600"/>
              </a:spcAft>
            </a:pPr>
            <a:r>
              <a:rPr lang="nb-NO">
                <a:solidFill>
                  <a:schemeClr val="tx1">
                    <a:lumMod val="75000"/>
                    <a:lumOff val="25000"/>
                  </a:schemeClr>
                </a:solidFill>
                <a:latin typeface="Arial Nova Light" panose="020B0304020202020204" pitchFamily="34" charset="0"/>
              </a:rPr>
              <a:t>22 deltakere oppnådd fag-/svennebrev </a:t>
            </a:r>
            <a:endParaRPr lang="nb-NO">
              <a:solidFill>
                <a:schemeClr val="tx1">
                  <a:lumMod val="75000"/>
                  <a:lumOff val="25000"/>
                </a:schemeClr>
              </a:solidFill>
              <a:highlight>
                <a:srgbClr val="FFFF00"/>
              </a:highlight>
              <a:latin typeface="Arial Nova Light" panose="020B0304020202020204" pitchFamily="34" charset="0"/>
            </a:endParaRPr>
          </a:p>
          <a:p>
            <a:pPr>
              <a:spcAft>
                <a:spcPts val="600"/>
              </a:spcAft>
            </a:pPr>
            <a:r>
              <a:rPr lang="nb-NO">
                <a:solidFill>
                  <a:schemeClr val="tx1">
                    <a:lumMod val="75000"/>
                    <a:lumOff val="25000"/>
                  </a:schemeClr>
                </a:solidFill>
                <a:highlight>
                  <a:srgbClr val="FFFEFB"/>
                </a:highlight>
                <a:latin typeface="Arial Nova Light"/>
              </a:rPr>
              <a:t>Fag-/svennebrevet er oppnådd på kortere tid enn om de først skulle tatt grunnskole og så fag- og yrkesopplæring.</a:t>
            </a:r>
          </a:p>
          <a:p>
            <a:endParaRPr lang="nb-NO">
              <a:solidFill>
                <a:schemeClr val="tx1">
                  <a:lumMod val="75000"/>
                  <a:lumOff val="25000"/>
                </a:schemeClr>
              </a:solidFill>
              <a:latin typeface="Arial Nova Light" panose="020B0304020202020204" pitchFamily="34" charset="0"/>
            </a:endParaRPr>
          </a:p>
          <a:p>
            <a:r>
              <a:rPr lang="nb-NO">
                <a:solidFill>
                  <a:schemeClr val="tx1">
                    <a:lumMod val="75000"/>
                    <a:lumOff val="25000"/>
                  </a:schemeClr>
                </a:solidFill>
                <a:latin typeface="Arial Nova Light" panose="020B0304020202020204" pitchFamily="34" charset="0"/>
              </a:rPr>
              <a:t>40 prosent av deltakerne har avbrutt opplæringen</a:t>
            </a:r>
          </a:p>
        </p:txBody>
      </p:sp>
    </p:spTree>
    <p:extLst>
      <p:ext uri="{BB962C8B-B14F-4D97-AF65-F5344CB8AC3E}">
        <p14:creationId xmlns:p14="http://schemas.microsoft.com/office/powerpoint/2010/main" val="597761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BFBD6A-9089-4378-631D-279F643EDFA9}"/>
              </a:ext>
            </a:extLst>
          </p:cNvPr>
          <p:cNvSpPr>
            <a:spLocks noGrp="1"/>
          </p:cNvSpPr>
          <p:nvPr>
            <p:ph type="title"/>
          </p:nvPr>
        </p:nvSpPr>
        <p:spPr>
          <a:xfrm>
            <a:off x="756844" y="274806"/>
            <a:ext cx="8655051" cy="1290637"/>
          </a:xfrm>
        </p:spPr>
        <p:txBody>
          <a:bodyPr/>
          <a:lstStyle/>
          <a:p>
            <a:r>
              <a:rPr lang="nb-NO">
                <a:latin typeface="Arial Nova Light" panose="020B0304020202020204" pitchFamily="34" charset="0"/>
              </a:rPr>
              <a:t>Unik og fleksibel vei til fagbrev</a:t>
            </a:r>
          </a:p>
        </p:txBody>
      </p:sp>
      <p:sp>
        <p:nvSpPr>
          <p:cNvPr id="3" name="Plassholder for innhold 2">
            <a:extLst>
              <a:ext uri="{FF2B5EF4-FFF2-40B4-BE49-F238E27FC236}">
                <a16:creationId xmlns:a16="http://schemas.microsoft.com/office/drawing/2014/main" id="{8A978F94-F728-DA2E-0E97-9825ABAE3D94}"/>
              </a:ext>
            </a:extLst>
          </p:cNvPr>
          <p:cNvSpPr>
            <a:spLocks noGrp="1"/>
          </p:cNvSpPr>
          <p:nvPr>
            <p:ph idx="1"/>
          </p:nvPr>
        </p:nvSpPr>
        <p:spPr>
          <a:xfrm>
            <a:off x="756844" y="1960520"/>
            <a:ext cx="10972800" cy="4622674"/>
          </a:xfrm>
        </p:spPr>
        <p:txBody>
          <a:bodyPr/>
          <a:lstStyle/>
          <a:p>
            <a:r>
              <a:rPr lang="nb-NO">
                <a:solidFill>
                  <a:schemeClr val="tx1">
                    <a:lumMod val="75000"/>
                    <a:lumOff val="25000"/>
                  </a:schemeClr>
                </a:solidFill>
                <a:latin typeface="Arial Nova Light" panose="020B0304020202020204" pitchFamily="34" charset="0"/>
              </a:rPr>
              <a:t>Forsøket gir fleksibilitet og kortere løp</a:t>
            </a:r>
          </a:p>
          <a:p>
            <a:pPr marL="0" indent="0">
              <a:buNone/>
            </a:pPr>
            <a:endParaRPr lang="nb-NO">
              <a:solidFill>
                <a:schemeClr val="tx1">
                  <a:lumMod val="75000"/>
                  <a:lumOff val="25000"/>
                </a:schemeClr>
              </a:solidFill>
              <a:latin typeface="Arial Nova Light" panose="020B0304020202020204" pitchFamily="34" charset="0"/>
            </a:endParaRPr>
          </a:p>
          <a:p>
            <a:r>
              <a:rPr lang="nb-NO">
                <a:solidFill>
                  <a:schemeClr val="tx1">
                    <a:lumMod val="75000"/>
                    <a:lumOff val="25000"/>
                  </a:schemeClr>
                </a:solidFill>
                <a:latin typeface="Arial Nova Light" panose="020B0304020202020204" pitchFamily="34" charset="0"/>
              </a:rPr>
              <a:t>Unik mulighet for deltakere som ellers ville hatt store utfordringer med å oppnå et fagbrev</a:t>
            </a:r>
          </a:p>
          <a:p>
            <a:pPr marL="0" indent="0">
              <a:buNone/>
            </a:pPr>
            <a:endParaRPr lang="nb-NO">
              <a:solidFill>
                <a:schemeClr val="tx1">
                  <a:lumMod val="75000"/>
                  <a:lumOff val="25000"/>
                </a:schemeClr>
              </a:solidFill>
              <a:latin typeface="Arial Nova Light" panose="020B0304020202020204" pitchFamily="34" charset="0"/>
            </a:endParaRPr>
          </a:p>
          <a:p>
            <a:endParaRPr lang="nb-NO">
              <a:solidFill>
                <a:schemeClr val="tx1">
                  <a:lumMod val="75000"/>
                  <a:lumOff val="25000"/>
                </a:schemeClr>
              </a:solidFill>
              <a:latin typeface="Arial Nova Light" panose="020B0304020202020204" pitchFamily="34" charset="0"/>
            </a:endParaRPr>
          </a:p>
          <a:p>
            <a:pPr marL="0" indent="0">
              <a:buNone/>
            </a:pPr>
            <a:r>
              <a:rPr lang="nb-NO" sz="2200" i="1">
                <a:solidFill>
                  <a:schemeClr val="tx1">
                    <a:lumMod val="75000"/>
                    <a:lumOff val="25000"/>
                  </a:schemeClr>
                </a:solidFill>
                <a:latin typeface="Arial Nova Light" panose="020B0304020202020204" pitchFamily="34" charset="0"/>
              </a:rPr>
              <a:t>Kombinasjonsforsøket er veldig, veldig bra for voksne. Vi kan gjøre alt samtidig og bli ferdig (…). Litt vanskelig å få alt samtidig, skole og praksis, men helt ok. Det er veldig fint, kort vei. Hvis jeg skulle fortsatt på grunnskole, ville hatt 2,5 år på grunnskole, og så fire på videregående. Veldig lenge. Jeg er voksen, må tenke på fremtiden.</a:t>
            </a:r>
          </a:p>
          <a:p>
            <a:pPr marL="0" indent="0">
              <a:buNone/>
            </a:pPr>
            <a:r>
              <a:rPr lang="nb-NO" sz="2200" i="1">
                <a:solidFill>
                  <a:schemeClr val="tx1">
                    <a:lumMod val="75000"/>
                    <a:lumOff val="25000"/>
                  </a:schemeClr>
                </a:solidFill>
                <a:latin typeface="Arial Nova Light" panose="020B0304020202020204" pitchFamily="34" charset="0"/>
              </a:rPr>
              <a:t>							</a:t>
            </a:r>
          </a:p>
          <a:p>
            <a:pPr marL="0" indent="0">
              <a:buNone/>
            </a:pPr>
            <a:r>
              <a:rPr lang="nb-NO" sz="2200" i="1">
                <a:solidFill>
                  <a:schemeClr val="tx1">
                    <a:lumMod val="75000"/>
                    <a:lumOff val="25000"/>
                  </a:schemeClr>
                </a:solidFill>
                <a:latin typeface="Arial Nova Light" panose="020B0304020202020204" pitchFamily="34" charset="0"/>
              </a:rPr>
              <a:t>								</a:t>
            </a:r>
            <a:r>
              <a:rPr lang="nb-NO">
                <a:solidFill>
                  <a:schemeClr val="tx1">
                    <a:lumMod val="75000"/>
                    <a:lumOff val="25000"/>
                  </a:schemeClr>
                </a:solidFill>
                <a:latin typeface="Arial Nova Light" panose="020B0304020202020204" pitchFamily="34" charset="0"/>
              </a:rPr>
              <a:t>Deltaker, kombinasjonsforsøket</a:t>
            </a:r>
          </a:p>
          <a:p>
            <a:pPr marL="0" indent="0">
              <a:buNone/>
            </a:pPr>
            <a:endParaRPr lang="nb-NO">
              <a:solidFill>
                <a:schemeClr val="tx1">
                  <a:lumMod val="75000"/>
                  <a:lumOff val="25000"/>
                </a:schemeClr>
              </a:solidFill>
              <a:latin typeface="Arial Nova Light" panose="020B0304020202020204" pitchFamily="34" charset="0"/>
            </a:endParaRPr>
          </a:p>
          <a:p>
            <a:endParaRPr lang="nb-NO"/>
          </a:p>
          <a:p>
            <a:pPr marL="0" indent="0">
              <a:buNone/>
            </a:pPr>
            <a:endParaRPr lang="nb-NO"/>
          </a:p>
          <a:p>
            <a:endParaRPr lang="nb-NO"/>
          </a:p>
        </p:txBody>
      </p:sp>
    </p:spTree>
    <p:extLst>
      <p:ext uri="{BB962C8B-B14F-4D97-AF65-F5344CB8AC3E}">
        <p14:creationId xmlns:p14="http://schemas.microsoft.com/office/powerpoint/2010/main" val="1073206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533946-393B-87F6-6505-7495D9F4DF7B}"/>
              </a:ext>
            </a:extLst>
          </p:cNvPr>
          <p:cNvSpPr>
            <a:spLocks noGrp="1"/>
          </p:cNvSpPr>
          <p:nvPr>
            <p:ph type="title"/>
          </p:nvPr>
        </p:nvSpPr>
        <p:spPr>
          <a:xfrm>
            <a:off x="756844" y="263749"/>
            <a:ext cx="8655051" cy="1290637"/>
          </a:xfrm>
        </p:spPr>
        <p:txBody>
          <a:bodyPr/>
          <a:lstStyle/>
          <a:p>
            <a:r>
              <a:rPr lang="nb-NO">
                <a:solidFill>
                  <a:srgbClr val="02C9F8"/>
                </a:solidFill>
                <a:latin typeface="Arial Nova Light" panose="020B0304020202020204" pitchFamily="34" charset="0"/>
              </a:rPr>
              <a:t>Læringspunkter</a:t>
            </a:r>
          </a:p>
        </p:txBody>
      </p:sp>
      <p:sp>
        <p:nvSpPr>
          <p:cNvPr id="3" name="Plassholder for innhold 2">
            <a:extLst>
              <a:ext uri="{FF2B5EF4-FFF2-40B4-BE49-F238E27FC236}">
                <a16:creationId xmlns:a16="http://schemas.microsoft.com/office/drawing/2014/main" id="{39F00CB0-FB27-E40D-A4E3-FFAA555E4D7F}"/>
              </a:ext>
            </a:extLst>
          </p:cNvPr>
          <p:cNvSpPr>
            <a:spLocks noGrp="1"/>
          </p:cNvSpPr>
          <p:nvPr>
            <p:ph idx="1"/>
          </p:nvPr>
        </p:nvSpPr>
        <p:spPr>
          <a:xfrm>
            <a:off x="756844" y="1874773"/>
            <a:ext cx="10972800" cy="4411662"/>
          </a:xfrm>
        </p:spPr>
        <p:txBody>
          <a:bodyPr/>
          <a:lstStyle/>
          <a:p>
            <a:r>
              <a:rPr lang="nb-NO">
                <a:solidFill>
                  <a:schemeClr val="tx1">
                    <a:lumMod val="75000"/>
                    <a:lumOff val="25000"/>
                  </a:schemeClr>
                </a:solidFill>
                <a:latin typeface="Arial Nova Light" panose="020B0304020202020204" pitchFamily="34" charset="0"/>
              </a:rPr>
              <a:t>Skape helhetlige løp, f.eks. gjennom: </a:t>
            </a:r>
          </a:p>
          <a:p>
            <a:pPr lvl="1"/>
            <a:r>
              <a:rPr lang="nb-NO" err="1">
                <a:solidFill>
                  <a:schemeClr val="tx1">
                    <a:lumMod val="75000"/>
                    <a:lumOff val="25000"/>
                  </a:schemeClr>
                </a:solidFill>
                <a:latin typeface="Arial Nova Light" panose="020B0304020202020204" pitchFamily="34" charset="0"/>
              </a:rPr>
              <a:t>Yrkesrette</a:t>
            </a:r>
            <a:r>
              <a:rPr lang="nb-NO">
                <a:solidFill>
                  <a:schemeClr val="tx1">
                    <a:lumMod val="75000"/>
                    <a:lumOff val="25000"/>
                  </a:schemeClr>
                </a:solidFill>
                <a:latin typeface="Arial Nova Light" panose="020B0304020202020204" pitchFamily="34" charset="0"/>
              </a:rPr>
              <a:t> FVO-opplæringen</a:t>
            </a:r>
          </a:p>
          <a:p>
            <a:pPr lvl="1"/>
            <a:r>
              <a:rPr lang="nb-NO">
                <a:solidFill>
                  <a:schemeClr val="tx1">
                    <a:lumMod val="75000"/>
                    <a:lumOff val="25000"/>
                  </a:schemeClr>
                </a:solidFill>
                <a:latin typeface="Arial Nova Light" panose="020B0304020202020204" pitchFamily="34" charset="0"/>
              </a:rPr>
              <a:t>Felles opplæringsplaner</a:t>
            </a:r>
          </a:p>
          <a:p>
            <a:pPr lvl="1"/>
            <a:r>
              <a:rPr lang="nb-NO">
                <a:solidFill>
                  <a:schemeClr val="tx1">
                    <a:lumMod val="75000"/>
                    <a:lumOff val="25000"/>
                  </a:schemeClr>
                </a:solidFill>
                <a:latin typeface="Arial Nova Light" panose="020B0304020202020204" pitchFamily="34" charset="0"/>
              </a:rPr>
              <a:t>Samarbeid mellom FVO- og MF-lærere om fellesfag</a:t>
            </a:r>
          </a:p>
          <a:p>
            <a:pPr lvl="1"/>
            <a:r>
              <a:rPr lang="nb-NO">
                <a:solidFill>
                  <a:schemeClr val="tx1">
                    <a:lumMod val="75000"/>
                    <a:lumOff val="25000"/>
                  </a:schemeClr>
                </a:solidFill>
                <a:latin typeface="Arial Nova Light" panose="020B0304020202020204" pitchFamily="34" charset="0"/>
              </a:rPr>
              <a:t>Oppfølging i bedrift fra FVO-lærerne</a:t>
            </a:r>
          </a:p>
          <a:p>
            <a:endParaRPr lang="nb-NO">
              <a:solidFill>
                <a:schemeClr val="tx1">
                  <a:lumMod val="75000"/>
                  <a:lumOff val="25000"/>
                </a:schemeClr>
              </a:solidFill>
              <a:latin typeface="Arial Nova Light" panose="020B0304020202020204" pitchFamily="34" charset="0"/>
            </a:endParaRPr>
          </a:p>
          <a:p>
            <a:r>
              <a:rPr lang="nb-NO">
                <a:solidFill>
                  <a:schemeClr val="tx1">
                    <a:lumMod val="75000"/>
                    <a:lumOff val="25000"/>
                  </a:schemeClr>
                </a:solidFill>
                <a:latin typeface="Arial Nova Light" panose="020B0304020202020204" pitchFamily="34" charset="0"/>
              </a:rPr>
              <a:t>God informasjon, avklaring og tett oppfølging</a:t>
            </a:r>
          </a:p>
          <a:p>
            <a:endParaRPr lang="nb-NO">
              <a:solidFill>
                <a:schemeClr val="tx1">
                  <a:lumMod val="75000"/>
                  <a:lumOff val="25000"/>
                </a:schemeClr>
              </a:solidFill>
              <a:latin typeface="Arial Nova Light" panose="020B0304020202020204" pitchFamily="34" charset="0"/>
            </a:endParaRPr>
          </a:p>
          <a:p>
            <a:r>
              <a:rPr lang="nb-NO">
                <a:solidFill>
                  <a:schemeClr val="tx1">
                    <a:lumMod val="75000"/>
                    <a:lumOff val="25000"/>
                  </a:schemeClr>
                </a:solidFill>
                <a:latin typeface="Arial Nova Light" panose="020B0304020202020204" pitchFamily="34" charset="0"/>
              </a:rPr>
              <a:t>Samarbeid mellom utdanningsnivåene må bygge på</a:t>
            </a:r>
          </a:p>
          <a:p>
            <a:pPr lvl="1"/>
            <a:r>
              <a:rPr lang="nb-NO">
                <a:solidFill>
                  <a:schemeClr val="tx1">
                    <a:lumMod val="75000"/>
                    <a:lumOff val="25000"/>
                  </a:schemeClr>
                </a:solidFill>
                <a:latin typeface="Arial Nova Light" panose="020B0304020202020204" pitchFamily="34" charset="0"/>
              </a:rPr>
              <a:t>Felles forståelse</a:t>
            </a:r>
          </a:p>
          <a:p>
            <a:pPr lvl="1"/>
            <a:r>
              <a:rPr lang="nb-NO">
                <a:solidFill>
                  <a:schemeClr val="tx1">
                    <a:lumMod val="75000"/>
                    <a:lumOff val="25000"/>
                  </a:schemeClr>
                </a:solidFill>
                <a:latin typeface="Arial Nova Light" panose="020B0304020202020204" pitchFamily="34" charset="0"/>
              </a:rPr>
              <a:t>Gode strukturer</a:t>
            </a:r>
          </a:p>
          <a:p>
            <a:pPr lvl="1"/>
            <a:r>
              <a:rPr lang="nb-NO">
                <a:solidFill>
                  <a:schemeClr val="tx1">
                    <a:lumMod val="75000"/>
                    <a:lumOff val="25000"/>
                  </a:schemeClr>
                </a:solidFill>
                <a:latin typeface="Arial Nova Light" panose="020B0304020202020204" pitchFamily="34" charset="0"/>
              </a:rPr>
              <a:t>Oppgavedeling</a:t>
            </a:r>
          </a:p>
          <a:p>
            <a:pPr marL="0" indent="0">
              <a:buNone/>
            </a:pPr>
            <a:endParaRPr lang="nb-NO">
              <a:solidFill>
                <a:schemeClr val="tx1">
                  <a:lumMod val="75000"/>
                  <a:lumOff val="25000"/>
                </a:schemeClr>
              </a:solidFill>
              <a:latin typeface="Arial Nova Light" panose="020B0304020202020204" pitchFamily="34" charset="0"/>
            </a:endParaRPr>
          </a:p>
        </p:txBody>
      </p:sp>
      <p:pic>
        <p:nvPicPr>
          <p:cNvPr id="5" name="Bilde 4" descr="Et bilde som inneholder sketch, tegning, sort, kunst&#10;&#10;Automatisk generert beskrivelse">
            <a:extLst>
              <a:ext uri="{FF2B5EF4-FFF2-40B4-BE49-F238E27FC236}">
                <a16:creationId xmlns:a16="http://schemas.microsoft.com/office/drawing/2014/main" id="{E31556BC-9DF3-CD62-6E8E-E922CF827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259" y="4080604"/>
            <a:ext cx="3250281" cy="2275728"/>
          </a:xfrm>
          <a:prstGeom prst="rect">
            <a:avLst/>
          </a:prstGeom>
        </p:spPr>
      </p:pic>
    </p:spTree>
    <p:extLst>
      <p:ext uri="{BB962C8B-B14F-4D97-AF65-F5344CB8AC3E}">
        <p14:creationId xmlns:p14="http://schemas.microsoft.com/office/powerpoint/2010/main" val="3625363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pic>
        <p:nvPicPr>
          <p:cNvPr id="5" name="Bilde 4" descr="Et bilde som inneholder tekst, skjermbilde, Nettsted, Nettside&#10;&#10;Automatisk generert beskrivelse">
            <a:extLst>
              <a:ext uri="{FF2B5EF4-FFF2-40B4-BE49-F238E27FC236}">
                <a16:creationId xmlns:a16="http://schemas.microsoft.com/office/drawing/2014/main" id="{22BAE84F-8A4D-97B1-9F25-CBB2C8CA0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721" y="2686149"/>
            <a:ext cx="2061980" cy="2894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tel 1">
            <a:extLst>
              <a:ext uri="{FF2B5EF4-FFF2-40B4-BE49-F238E27FC236}">
                <a16:creationId xmlns:a16="http://schemas.microsoft.com/office/drawing/2014/main" id="{1385381D-E355-BDB8-2C9D-F5824004D59F}"/>
              </a:ext>
            </a:extLst>
          </p:cNvPr>
          <p:cNvSpPr>
            <a:spLocks noGrp="1"/>
          </p:cNvSpPr>
          <p:nvPr>
            <p:ph type="title"/>
          </p:nvPr>
        </p:nvSpPr>
        <p:spPr>
          <a:xfrm>
            <a:off x="4859711" y="1186862"/>
            <a:ext cx="2472575" cy="620058"/>
          </a:xfrm>
        </p:spPr>
        <p:txBody>
          <a:bodyPr/>
          <a:lstStyle/>
          <a:p>
            <a:r>
              <a:rPr lang="nb-NO">
                <a:latin typeface="Arial Nova Light" panose="020B0304020202020204" pitchFamily="34" charset="0"/>
              </a:rPr>
              <a:t>Takk for oss</a:t>
            </a:r>
          </a:p>
        </p:txBody>
      </p:sp>
      <p:sp>
        <p:nvSpPr>
          <p:cNvPr id="3" name="Plassholder for innhold 2">
            <a:extLst>
              <a:ext uri="{FF2B5EF4-FFF2-40B4-BE49-F238E27FC236}">
                <a16:creationId xmlns:a16="http://schemas.microsoft.com/office/drawing/2014/main" id="{36C4FEBC-088D-4563-C6C4-CB6B73A13EB9}"/>
              </a:ext>
            </a:extLst>
          </p:cNvPr>
          <p:cNvSpPr>
            <a:spLocks noGrp="1"/>
          </p:cNvSpPr>
          <p:nvPr>
            <p:ph idx="1"/>
          </p:nvPr>
        </p:nvSpPr>
        <p:spPr>
          <a:xfrm>
            <a:off x="2410645" y="2018957"/>
            <a:ext cx="7370706" cy="429577"/>
          </a:xfrm>
        </p:spPr>
        <p:txBody>
          <a:bodyPr/>
          <a:lstStyle/>
          <a:p>
            <a:pPr marL="0" indent="0">
              <a:buNone/>
            </a:pPr>
            <a:r>
              <a:rPr lang="nb-NO">
                <a:solidFill>
                  <a:schemeClr val="tx1">
                    <a:lumMod val="75000"/>
                    <a:lumOff val="25000"/>
                  </a:schemeClr>
                </a:solidFill>
                <a:latin typeface="Arial Nova Light" panose="020B0304020202020204" pitchFamily="34" charset="0"/>
              </a:rPr>
              <a:t>Rapportene kan du finne på </a:t>
            </a:r>
            <a:r>
              <a:rPr lang="nb-NO" u="sng">
                <a:solidFill>
                  <a:schemeClr val="tx1">
                    <a:lumMod val="75000"/>
                    <a:lumOff val="25000"/>
                  </a:schemeClr>
                </a:solidFill>
                <a:latin typeface="Arial Nova Light" panose="020B0304020202020204" pitchFamily="34" charset="0"/>
              </a:rPr>
              <a:t>hkdir.</a:t>
            </a:r>
            <a:r>
              <a:rPr lang="nb-NO" u="sng" err="1">
                <a:solidFill>
                  <a:schemeClr val="tx1">
                    <a:lumMod val="75000"/>
                    <a:lumOff val="25000"/>
                  </a:schemeClr>
                </a:solidFill>
                <a:latin typeface="Arial Nova Light" panose="020B0304020202020204" pitchFamily="34" charset="0"/>
              </a:rPr>
              <a:t>no</a:t>
            </a:r>
            <a:r>
              <a:rPr lang="nb-NO" u="sng">
                <a:solidFill>
                  <a:schemeClr val="tx1">
                    <a:lumMod val="75000"/>
                    <a:lumOff val="25000"/>
                  </a:schemeClr>
                </a:solidFill>
                <a:latin typeface="Arial Nova Light" panose="020B0304020202020204" pitchFamily="34" charset="0"/>
              </a:rPr>
              <a:t> </a:t>
            </a:r>
            <a:r>
              <a:rPr lang="nb-NO">
                <a:solidFill>
                  <a:schemeClr val="tx1">
                    <a:lumMod val="75000"/>
                    <a:lumOff val="25000"/>
                  </a:schemeClr>
                </a:solidFill>
                <a:latin typeface="Arial Nova Light" panose="020B0304020202020204" pitchFamily="34" charset="0"/>
              </a:rPr>
              <a:t>og </a:t>
            </a:r>
            <a:r>
              <a:rPr lang="nb-NO" u="sng">
                <a:solidFill>
                  <a:schemeClr val="tx1">
                    <a:lumMod val="75000"/>
                    <a:lumOff val="25000"/>
                  </a:schemeClr>
                </a:solidFill>
                <a:latin typeface="Arial Nova Light" panose="020B0304020202020204" pitchFamily="34" charset="0"/>
              </a:rPr>
              <a:t>ideas2evidence.no</a:t>
            </a:r>
          </a:p>
          <a:p>
            <a:pPr marL="0" indent="0">
              <a:buNone/>
            </a:pPr>
            <a:endParaRPr lang="nb-NO"/>
          </a:p>
        </p:txBody>
      </p:sp>
      <p:pic>
        <p:nvPicPr>
          <p:cNvPr id="7" name="Bilde 6" descr="Et bilde som inneholder tekst, skjermbilde, Nettsted, Nettside&#10;&#10;Automatisk generert beskrivelse">
            <a:extLst>
              <a:ext uri="{FF2B5EF4-FFF2-40B4-BE49-F238E27FC236}">
                <a16:creationId xmlns:a16="http://schemas.microsoft.com/office/drawing/2014/main" id="{CD173A75-C52A-EE38-A728-803CDA136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605" y="2686149"/>
            <a:ext cx="2026493" cy="2894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Plassholder for innhold 2">
            <a:extLst>
              <a:ext uri="{FF2B5EF4-FFF2-40B4-BE49-F238E27FC236}">
                <a16:creationId xmlns:a16="http://schemas.microsoft.com/office/drawing/2014/main" id="{2BC068A0-DA01-CEE7-9FF3-50C3CE3ABF68}"/>
              </a:ext>
            </a:extLst>
          </p:cNvPr>
          <p:cNvSpPr txBox="1">
            <a:spLocks/>
          </p:cNvSpPr>
          <p:nvPr/>
        </p:nvSpPr>
        <p:spPr bwMode="auto">
          <a:xfrm>
            <a:off x="1776984" y="5818753"/>
            <a:ext cx="8638031" cy="78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2C2F1"/>
              </a:buClr>
              <a:buSzPct val="70000"/>
              <a:buFont typeface="Wingdings" pitchFamily="2" charset="2"/>
              <a:buChar char="l"/>
              <a:defRPr sz="2000">
                <a:solidFill>
                  <a:schemeClr val="bg1">
                    <a:lumMod val="50000"/>
                  </a:schemeClr>
                </a:solidFill>
                <a:latin typeface="+mn-lt"/>
                <a:ea typeface="+mn-ea"/>
                <a:cs typeface="+mn-cs"/>
              </a:defRPr>
            </a:lvl1pPr>
            <a:lvl2pPr marL="692150" indent="-347663" algn="l" rtl="0" eaLnBrk="1" fontAlgn="base" hangingPunct="1">
              <a:spcBef>
                <a:spcPct val="20000"/>
              </a:spcBef>
              <a:spcAft>
                <a:spcPct val="0"/>
              </a:spcAft>
              <a:buClr>
                <a:schemeClr val="bg1">
                  <a:lumMod val="50000"/>
                </a:schemeClr>
              </a:buClr>
              <a:buSzPct val="70000"/>
              <a:buFont typeface="Wingdings" pitchFamily="2" charset="2"/>
              <a:buChar char="l"/>
              <a:defRPr>
                <a:solidFill>
                  <a:schemeClr val="bg1">
                    <a:lumMod val="50000"/>
                  </a:schemeClr>
                </a:solidFill>
                <a:latin typeface="+mn-lt"/>
                <a:cs typeface="+mn-cs"/>
              </a:defRPr>
            </a:lvl2pPr>
            <a:lvl3pPr marL="987425" indent="-293688" algn="l" rtl="0" eaLnBrk="1" fontAlgn="base" hangingPunct="1">
              <a:spcBef>
                <a:spcPct val="20000"/>
              </a:spcBef>
              <a:spcAft>
                <a:spcPct val="0"/>
              </a:spcAft>
              <a:buClr>
                <a:schemeClr val="bg1">
                  <a:lumMod val="50000"/>
                </a:schemeClr>
              </a:buClr>
              <a:buSzPct val="70000"/>
              <a:buFont typeface="Wingdings" pitchFamily="2" charset="2"/>
              <a:buChar char="l"/>
              <a:defRPr sz="1600">
                <a:solidFill>
                  <a:schemeClr val="bg1">
                    <a:lumMod val="50000"/>
                  </a:schemeClr>
                </a:solidFill>
                <a:latin typeface="+mn-lt"/>
                <a:cs typeface="+mn-cs"/>
              </a:defRPr>
            </a:lvl3pPr>
            <a:lvl4pPr marL="1281113" indent="-292100" algn="l" rtl="0" eaLnBrk="1" fontAlgn="base" hangingPunct="1">
              <a:spcBef>
                <a:spcPct val="20000"/>
              </a:spcBef>
              <a:spcAft>
                <a:spcPct val="0"/>
              </a:spcAft>
              <a:buClr>
                <a:schemeClr val="bg1">
                  <a:lumMod val="50000"/>
                </a:schemeClr>
              </a:buClr>
              <a:buSzPct val="75000"/>
              <a:buFont typeface="Wingdings" pitchFamily="2" charset="2"/>
              <a:buChar char="§"/>
              <a:defRPr sz="1400">
                <a:solidFill>
                  <a:schemeClr val="bg1">
                    <a:lumMod val="50000"/>
                  </a:schemeClr>
                </a:solidFill>
                <a:latin typeface="+mn-lt"/>
                <a:cs typeface="+mn-cs"/>
              </a:defRPr>
            </a:lvl4pPr>
            <a:lvl5pPr marL="15986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bg1">
                    <a:lumMod val="50000"/>
                  </a:schemeClr>
                </a:solidFill>
                <a:latin typeface="+mn-lt"/>
                <a:cs typeface="+mn-cs"/>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1200">
                <a:solidFill>
                  <a:schemeClr val="tx1"/>
                </a:solidFill>
                <a:latin typeface="+mn-lt"/>
                <a:cs typeface="+mn-cs"/>
              </a:defRPr>
            </a:lvl9pPr>
          </a:lstStyle>
          <a:p>
            <a:pPr marL="0" indent="0" algn="ctr">
              <a:buFont typeface="Wingdings" pitchFamily="2" charset="2"/>
              <a:buNone/>
            </a:pPr>
            <a:r>
              <a:rPr lang="nb-NO" sz="1800" kern="0">
                <a:solidFill>
                  <a:schemeClr val="tx1">
                    <a:lumMod val="75000"/>
                    <a:lumOff val="25000"/>
                  </a:schemeClr>
                </a:solidFill>
                <a:latin typeface="Arial Nova Light" panose="020B0304020202020204" pitchFamily="34" charset="0"/>
              </a:rPr>
              <a:t>Kontakt oss gjerne på </a:t>
            </a:r>
          </a:p>
          <a:p>
            <a:pPr marL="0" indent="0" algn="ctr">
              <a:buFont typeface="Wingdings" pitchFamily="2" charset="2"/>
              <a:buNone/>
            </a:pPr>
            <a:r>
              <a:rPr lang="nb-NO" sz="1800" kern="0">
                <a:solidFill>
                  <a:srgbClr val="02C2F1"/>
                </a:solidFill>
                <a:latin typeface="Arial Nova Light" panose="020B0304020202020204" pitchFamily="34" charset="0"/>
                <a:hlinkClick r:id="rId5">
                  <a:extLst>
                    <a:ext uri="{A12FA001-AC4F-418D-AE19-62706E023703}">
                      <ahyp:hlinkClr xmlns:ahyp="http://schemas.microsoft.com/office/drawing/2018/hyperlinkcolor" val="tx"/>
                    </a:ext>
                  </a:extLst>
                </a:hlinkClick>
              </a:rPr>
              <a:t>malin.dahle@ideas2evidence.com</a:t>
            </a:r>
            <a:r>
              <a:rPr lang="nb-NO" sz="1800" kern="0">
                <a:solidFill>
                  <a:srgbClr val="02C2F1"/>
                </a:solidFill>
                <a:latin typeface="Arial Nova Light" panose="020B0304020202020204" pitchFamily="34" charset="0"/>
              </a:rPr>
              <a:t> </a:t>
            </a:r>
            <a:r>
              <a:rPr lang="nb-NO" sz="1800" kern="0">
                <a:solidFill>
                  <a:schemeClr val="tx1">
                    <a:lumMod val="75000"/>
                    <a:lumOff val="25000"/>
                  </a:schemeClr>
                </a:solidFill>
                <a:latin typeface="Arial Nova Light" panose="020B0304020202020204" pitchFamily="34" charset="0"/>
              </a:rPr>
              <a:t>og </a:t>
            </a:r>
            <a:r>
              <a:rPr lang="nb-NO" sz="1800" kern="0">
                <a:solidFill>
                  <a:srgbClr val="02C2F1"/>
                </a:solidFill>
                <a:latin typeface="Arial Nova Light" panose="020B0304020202020204" pitchFamily="34" charset="0"/>
                <a:hlinkClick r:id="rId6">
                  <a:extLst>
                    <a:ext uri="{A12FA001-AC4F-418D-AE19-62706E023703}">
                      <ahyp:hlinkClr xmlns:ahyp="http://schemas.microsoft.com/office/drawing/2018/hyperlinkcolor" val="tx"/>
                    </a:ext>
                  </a:extLst>
                </a:hlinkClick>
              </a:rPr>
              <a:t>inger.nordhagen@ideas2evidence.com</a:t>
            </a:r>
            <a:r>
              <a:rPr lang="nb-NO" sz="1800" kern="0">
                <a:solidFill>
                  <a:srgbClr val="02C2F1"/>
                </a:solidFill>
                <a:latin typeface="Arial Nova Light" panose="020B0304020202020204" pitchFamily="34" charset="0"/>
              </a:rPr>
              <a:t> </a:t>
            </a:r>
          </a:p>
          <a:p>
            <a:pPr marL="0" indent="0">
              <a:buFont typeface="Wingdings" pitchFamily="2" charset="2"/>
              <a:buNone/>
            </a:pPr>
            <a:endParaRPr lang="nb-NO" u="sng" kern="0">
              <a:solidFill>
                <a:schemeClr val="tx1">
                  <a:lumMod val="75000"/>
                  <a:lumOff val="25000"/>
                </a:schemeClr>
              </a:solidFill>
              <a:latin typeface="Arial Nova Light" panose="020B0304020202020204" pitchFamily="34" charset="0"/>
            </a:endParaRPr>
          </a:p>
          <a:p>
            <a:pPr marL="0" indent="0">
              <a:buFont typeface="Wingdings" pitchFamily="2" charset="2"/>
              <a:buNone/>
            </a:pPr>
            <a:endParaRPr lang="nb-NO" kern="0"/>
          </a:p>
        </p:txBody>
      </p:sp>
    </p:spTree>
    <p:extLst>
      <p:ext uri="{BB962C8B-B14F-4D97-AF65-F5344CB8AC3E}">
        <p14:creationId xmlns:p14="http://schemas.microsoft.com/office/powerpoint/2010/main" val="633349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49CAF2-33AA-2BEB-7DB9-2E6102A5B338}"/>
              </a:ext>
            </a:extLst>
          </p:cNvPr>
          <p:cNvSpPr>
            <a:spLocks noGrp="1"/>
          </p:cNvSpPr>
          <p:nvPr>
            <p:ph type="title"/>
          </p:nvPr>
        </p:nvSpPr>
        <p:spPr>
          <a:xfrm>
            <a:off x="756844" y="914400"/>
            <a:ext cx="7913588" cy="651043"/>
          </a:xfrm>
        </p:spPr>
        <p:txBody>
          <a:bodyPr/>
          <a:lstStyle/>
          <a:p>
            <a:r>
              <a:rPr lang="nb-NO" dirty="0">
                <a:latin typeface="Arial Nova Light" panose="020B0304020202020204" pitchFamily="34" charset="0"/>
              </a:rPr>
              <a:t>Hva er konklusjonene våre bygget på?</a:t>
            </a:r>
          </a:p>
        </p:txBody>
      </p:sp>
      <p:sp>
        <p:nvSpPr>
          <p:cNvPr id="7" name="Rektangel: avrundede hjørner 6">
            <a:extLst>
              <a:ext uri="{FF2B5EF4-FFF2-40B4-BE49-F238E27FC236}">
                <a16:creationId xmlns:a16="http://schemas.microsoft.com/office/drawing/2014/main" id="{8AFB0423-E044-311C-F6B1-5C72DFA1D9A7}"/>
              </a:ext>
            </a:extLst>
          </p:cNvPr>
          <p:cNvSpPr/>
          <p:nvPr/>
        </p:nvSpPr>
        <p:spPr>
          <a:xfrm>
            <a:off x="2009274" y="2158310"/>
            <a:ext cx="3063140" cy="983741"/>
          </a:xfrm>
          <a:prstGeom prst="round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avrundede hjørner 10">
            <a:extLst>
              <a:ext uri="{FF2B5EF4-FFF2-40B4-BE49-F238E27FC236}">
                <a16:creationId xmlns:a16="http://schemas.microsoft.com/office/drawing/2014/main" id="{B0F55D93-1599-C891-A767-4445546E182F}"/>
              </a:ext>
            </a:extLst>
          </p:cNvPr>
          <p:cNvSpPr/>
          <p:nvPr/>
        </p:nvSpPr>
        <p:spPr>
          <a:xfrm>
            <a:off x="5084040" y="2247246"/>
            <a:ext cx="5227022" cy="785372"/>
          </a:xfrm>
          <a:prstGeom prst="roundRect">
            <a:avLst/>
          </a:prstGeom>
          <a:solidFill>
            <a:srgbClr val="02ACD4"/>
          </a:solidFill>
          <a:ln>
            <a:solidFill>
              <a:srgbClr val="02AC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91D6CDCC-ED17-E45B-4510-B4384EC7646E}"/>
              </a:ext>
            </a:extLst>
          </p:cNvPr>
          <p:cNvSpPr txBox="1"/>
          <p:nvPr/>
        </p:nvSpPr>
        <p:spPr>
          <a:xfrm>
            <a:off x="5100613" y="2221648"/>
            <a:ext cx="2603252" cy="830997"/>
          </a:xfrm>
          <a:prstGeom prst="rect">
            <a:avLst/>
          </a:prstGeom>
          <a:noFill/>
        </p:spPr>
        <p:txBody>
          <a:bodyPr wrap="square" rtlCol="0">
            <a:spAutoFit/>
          </a:bodyPr>
          <a:lstStyle/>
          <a:p>
            <a:pPr marL="285750" indent="-285750">
              <a:buFont typeface="Arial" panose="020B0604020202020204" pitchFamily="34" charset="0"/>
              <a:buChar char="•"/>
            </a:pPr>
            <a:r>
              <a:rPr lang="nb-NO" sz="1600">
                <a:solidFill>
                  <a:schemeClr val="bg1"/>
                </a:solidFill>
                <a:latin typeface="Arial Nova Light" panose="020B0304020202020204" pitchFamily="34" charset="0"/>
              </a:rPr>
              <a:t>Bakgrunn</a:t>
            </a:r>
          </a:p>
          <a:p>
            <a:pPr marL="285750" indent="-285750">
              <a:buFont typeface="Arial" panose="020B0604020202020204" pitchFamily="34" charset="0"/>
              <a:buChar char="•"/>
            </a:pPr>
            <a:r>
              <a:rPr lang="nb-NO" sz="1600">
                <a:solidFill>
                  <a:schemeClr val="bg1"/>
                </a:solidFill>
                <a:latin typeface="Arial Nova Light" panose="020B0304020202020204" pitchFamily="34" charset="0"/>
              </a:rPr>
              <a:t>Opplæringsløp</a:t>
            </a:r>
          </a:p>
          <a:p>
            <a:pPr marL="285750" indent="-285750">
              <a:buFont typeface="Arial" panose="020B0604020202020204" pitchFamily="34" charset="0"/>
              <a:buChar char="•"/>
            </a:pPr>
            <a:r>
              <a:rPr lang="nb-NO" sz="1600">
                <a:solidFill>
                  <a:schemeClr val="bg1"/>
                </a:solidFill>
                <a:latin typeface="Arial Nova Light" panose="020B0304020202020204" pitchFamily="34" charset="0"/>
              </a:rPr>
              <a:t>Resultater</a:t>
            </a:r>
          </a:p>
        </p:txBody>
      </p:sp>
      <p:sp>
        <p:nvSpPr>
          <p:cNvPr id="23" name="TekstSylinder 22">
            <a:extLst>
              <a:ext uri="{FF2B5EF4-FFF2-40B4-BE49-F238E27FC236}">
                <a16:creationId xmlns:a16="http://schemas.microsoft.com/office/drawing/2014/main" id="{495EE7E2-3304-DCF5-AD68-551D60323011}"/>
              </a:ext>
            </a:extLst>
          </p:cNvPr>
          <p:cNvSpPr txBox="1"/>
          <p:nvPr/>
        </p:nvSpPr>
        <p:spPr>
          <a:xfrm>
            <a:off x="2186277" y="2465514"/>
            <a:ext cx="2709133" cy="369332"/>
          </a:xfrm>
          <a:prstGeom prst="rect">
            <a:avLst/>
          </a:prstGeom>
          <a:noFill/>
        </p:spPr>
        <p:txBody>
          <a:bodyPr wrap="square" rtlCol="0">
            <a:spAutoFit/>
          </a:bodyPr>
          <a:lstStyle/>
          <a:p>
            <a:pPr algn="ctr"/>
            <a:r>
              <a:rPr lang="nb-NO" b="1">
                <a:solidFill>
                  <a:schemeClr val="bg1"/>
                </a:solidFill>
                <a:latin typeface="Arial Nova Light" panose="020B0304020202020204" pitchFamily="34" charset="0"/>
              </a:rPr>
              <a:t>Individdata om deltakerne</a:t>
            </a:r>
            <a:endParaRPr lang="nb-NO" sz="2000" b="1">
              <a:solidFill>
                <a:schemeClr val="bg1"/>
              </a:solidFill>
              <a:latin typeface="Arial Nova Light" panose="020B0304020202020204" pitchFamily="34" charset="0"/>
            </a:endParaRPr>
          </a:p>
        </p:txBody>
      </p:sp>
      <p:sp>
        <p:nvSpPr>
          <p:cNvPr id="24" name="Rektangel: avrundede hjørner 23">
            <a:extLst>
              <a:ext uri="{FF2B5EF4-FFF2-40B4-BE49-F238E27FC236}">
                <a16:creationId xmlns:a16="http://schemas.microsoft.com/office/drawing/2014/main" id="{5CCFAA1F-8D05-B61A-0888-B95AEDEAB04A}"/>
              </a:ext>
            </a:extLst>
          </p:cNvPr>
          <p:cNvSpPr/>
          <p:nvPr/>
        </p:nvSpPr>
        <p:spPr>
          <a:xfrm>
            <a:off x="2029187" y="3198724"/>
            <a:ext cx="3063140" cy="983741"/>
          </a:xfrm>
          <a:prstGeom prst="round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kstSylinder 21">
            <a:extLst>
              <a:ext uri="{FF2B5EF4-FFF2-40B4-BE49-F238E27FC236}">
                <a16:creationId xmlns:a16="http://schemas.microsoft.com/office/drawing/2014/main" id="{3AADD563-47E6-3FA3-26D3-2C09640DB05C}"/>
              </a:ext>
            </a:extLst>
          </p:cNvPr>
          <p:cNvSpPr txBox="1"/>
          <p:nvPr/>
        </p:nvSpPr>
        <p:spPr>
          <a:xfrm>
            <a:off x="2234901" y="3499777"/>
            <a:ext cx="2603252" cy="369332"/>
          </a:xfrm>
          <a:prstGeom prst="rect">
            <a:avLst/>
          </a:prstGeom>
          <a:noFill/>
        </p:spPr>
        <p:txBody>
          <a:bodyPr wrap="square" rtlCol="0">
            <a:spAutoFit/>
          </a:bodyPr>
          <a:lstStyle/>
          <a:p>
            <a:pPr algn="ctr"/>
            <a:r>
              <a:rPr lang="nb-NO" b="1">
                <a:solidFill>
                  <a:schemeClr val="bg1">
                    <a:lumMod val="95000"/>
                  </a:schemeClr>
                </a:solidFill>
                <a:latin typeface="Arial Nova Light" panose="020B0304020202020204" pitchFamily="34" charset="0"/>
              </a:rPr>
              <a:t>Spørreundersøkelser</a:t>
            </a:r>
            <a:endParaRPr lang="nb-NO" sz="2000" b="1">
              <a:solidFill>
                <a:schemeClr val="bg1">
                  <a:lumMod val="95000"/>
                </a:schemeClr>
              </a:solidFill>
              <a:latin typeface="Arial Nova Light" panose="020B0304020202020204" pitchFamily="34" charset="0"/>
            </a:endParaRPr>
          </a:p>
        </p:txBody>
      </p:sp>
      <p:sp>
        <p:nvSpPr>
          <p:cNvPr id="25" name="Rektangel: avrundede hjørner 24">
            <a:extLst>
              <a:ext uri="{FF2B5EF4-FFF2-40B4-BE49-F238E27FC236}">
                <a16:creationId xmlns:a16="http://schemas.microsoft.com/office/drawing/2014/main" id="{EC01EEE4-98D9-858C-8EC2-B4E2FC7071F9}"/>
              </a:ext>
            </a:extLst>
          </p:cNvPr>
          <p:cNvSpPr/>
          <p:nvPr/>
        </p:nvSpPr>
        <p:spPr>
          <a:xfrm>
            <a:off x="2029187" y="4283461"/>
            <a:ext cx="3063140" cy="983741"/>
          </a:xfrm>
          <a:prstGeom prst="round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avrundede hjørner 25">
            <a:extLst>
              <a:ext uri="{FF2B5EF4-FFF2-40B4-BE49-F238E27FC236}">
                <a16:creationId xmlns:a16="http://schemas.microsoft.com/office/drawing/2014/main" id="{4F8FF959-A1C4-F5E4-3237-E44EBD892683}"/>
              </a:ext>
            </a:extLst>
          </p:cNvPr>
          <p:cNvSpPr/>
          <p:nvPr/>
        </p:nvSpPr>
        <p:spPr>
          <a:xfrm>
            <a:off x="2009274" y="5365973"/>
            <a:ext cx="3063140" cy="983741"/>
          </a:xfrm>
          <a:prstGeom prst="roundRect">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TekstSylinder 20">
            <a:extLst>
              <a:ext uri="{FF2B5EF4-FFF2-40B4-BE49-F238E27FC236}">
                <a16:creationId xmlns:a16="http://schemas.microsoft.com/office/drawing/2014/main" id="{A46B0157-3F0A-69D7-151C-5BCCBB36D387}"/>
              </a:ext>
            </a:extLst>
          </p:cNvPr>
          <p:cNvSpPr txBox="1"/>
          <p:nvPr/>
        </p:nvSpPr>
        <p:spPr>
          <a:xfrm>
            <a:off x="2260282" y="4419533"/>
            <a:ext cx="2603252" cy="646331"/>
          </a:xfrm>
          <a:prstGeom prst="rect">
            <a:avLst/>
          </a:prstGeom>
          <a:noFill/>
        </p:spPr>
        <p:txBody>
          <a:bodyPr wrap="square" rtlCol="0">
            <a:spAutoFit/>
          </a:bodyPr>
          <a:lstStyle/>
          <a:p>
            <a:pPr algn="ctr"/>
            <a:r>
              <a:rPr lang="nb-NO" b="1">
                <a:solidFill>
                  <a:schemeClr val="bg1">
                    <a:lumMod val="95000"/>
                  </a:schemeClr>
                </a:solidFill>
                <a:latin typeface="Arial Nova Light" panose="020B0304020202020204" pitchFamily="34" charset="0"/>
              </a:rPr>
              <a:t>Casestudier med kvalitative intervjuer</a:t>
            </a:r>
            <a:endParaRPr lang="nb-NO" sz="2000" b="1">
              <a:solidFill>
                <a:schemeClr val="bg1">
                  <a:lumMod val="95000"/>
                </a:schemeClr>
              </a:solidFill>
              <a:latin typeface="Arial Nova Light" panose="020B0304020202020204" pitchFamily="34" charset="0"/>
            </a:endParaRPr>
          </a:p>
        </p:txBody>
      </p:sp>
      <p:sp>
        <p:nvSpPr>
          <p:cNvPr id="20" name="TekstSylinder 19">
            <a:extLst>
              <a:ext uri="{FF2B5EF4-FFF2-40B4-BE49-F238E27FC236}">
                <a16:creationId xmlns:a16="http://schemas.microsoft.com/office/drawing/2014/main" id="{17A04379-3346-99FF-E06F-F9D4459CFE84}"/>
              </a:ext>
            </a:extLst>
          </p:cNvPr>
          <p:cNvSpPr txBox="1"/>
          <p:nvPr/>
        </p:nvSpPr>
        <p:spPr>
          <a:xfrm>
            <a:off x="2267417" y="5558052"/>
            <a:ext cx="2603252" cy="646331"/>
          </a:xfrm>
          <a:prstGeom prst="rect">
            <a:avLst/>
          </a:prstGeom>
          <a:noFill/>
        </p:spPr>
        <p:txBody>
          <a:bodyPr wrap="square" rtlCol="0">
            <a:spAutoFit/>
          </a:bodyPr>
          <a:lstStyle/>
          <a:p>
            <a:pPr algn="ctr"/>
            <a:r>
              <a:rPr lang="nb-NO" b="1">
                <a:solidFill>
                  <a:schemeClr val="bg1">
                    <a:lumMod val="95000"/>
                  </a:schemeClr>
                </a:solidFill>
                <a:latin typeface="Arial Nova Light" panose="020B0304020202020204" pitchFamily="34" charset="0"/>
              </a:rPr>
              <a:t>Intervjuer med sentrale aktører</a:t>
            </a:r>
          </a:p>
        </p:txBody>
      </p:sp>
      <p:sp>
        <p:nvSpPr>
          <p:cNvPr id="27" name="Rektangel: avrundede hjørner 26">
            <a:extLst>
              <a:ext uri="{FF2B5EF4-FFF2-40B4-BE49-F238E27FC236}">
                <a16:creationId xmlns:a16="http://schemas.microsoft.com/office/drawing/2014/main" id="{4138D577-DFEE-0021-CF24-80BA40D82612}"/>
              </a:ext>
            </a:extLst>
          </p:cNvPr>
          <p:cNvSpPr/>
          <p:nvPr/>
        </p:nvSpPr>
        <p:spPr>
          <a:xfrm>
            <a:off x="5117434" y="3291757"/>
            <a:ext cx="5193628" cy="785372"/>
          </a:xfrm>
          <a:prstGeom prst="roundRect">
            <a:avLst/>
          </a:prstGeom>
          <a:solidFill>
            <a:srgbClr val="02ACD4"/>
          </a:solidFill>
          <a:ln>
            <a:solidFill>
              <a:srgbClr val="02AC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kstSylinder 15">
            <a:extLst>
              <a:ext uri="{FF2B5EF4-FFF2-40B4-BE49-F238E27FC236}">
                <a16:creationId xmlns:a16="http://schemas.microsoft.com/office/drawing/2014/main" id="{E57B0D3A-882B-9C63-7F87-E8566C942E9C}"/>
              </a:ext>
            </a:extLst>
          </p:cNvPr>
          <p:cNvSpPr txBox="1"/>
          <p:nvPr/>
        </p:nvSpPr>
        <p:spPr>
          <a:xfrm>
            <a:off x="5117434" y="3277963"/>
            <a:ext cx="2603252" cy="861774"/>
          </a:xfrm>
          <a:prstGeom prst="rect">
            <a:avLst/>
          </a:prstGeom>
          <a:noFill/>
        </p:spPr>
        <p:txBody>
          <a:bodyPr wrap="square" rtlCol="0">
            <a:spAutoFit/>
          </a:bodyPr>
          <a:lstStyle/>
          <a:p>
            <a:pPr marL="285750" indent="-285750">
              <a:buFont typeface="Arial" panose="020B0604020202020204" pitchFamily="34" charset="0"/>
              <a:buChar char="•"/>
            </a:pPr>
            <a:r>
              <a:rPr lang="nb-NO" sz="1600">
                <a:solidFill>
                  <a:schemeClr val="bg1">
                    <a:lumMod val="95000"/>
                  </a:schemeClr>
                </a:solidFill>
                <a:latin typeface="Arial Nova Light" panose="020B0304020202020204" pitchFamily="34" charset="0"/>
              </a:rPr>
              <a:t>Lokale prosjektledere</a:t>
            </a:r>
          </a:p>
          <a:p>
            <a:pPr marL="285750" indent="-285750">
              <a:buFont typeface="Arial" panose="020B0604020202020204" pitchFamily="34" charset="0"/>
              <a:buChar char="•"/>
            </a:pPr>
            <a:r>
              <a:rPr lang="nb-NO" sz="1600">
                <a:solidFill>
                  <a:schemeClr val="bg1">
                    <a:lumMod val="95000"/>
                  </a:schemeClr>
                </a:solidFill>
                <a:latin typeface="Arial Nova Light" panose="020B0304020202020204" pitchFamily="34" charset="0"/>
              </a:rPr>
              <a:t>Lærere</a:t>
            </a:r>
          </a:p>
          <a:p>
            <a:pPr marL="285750" indent="-285750">
              <a:buFont typeface="Arial" panose="020B0604020202020204" pitchFamily="34" charset="0"/>
              <a:buChar char="•"/>
            </a:pPr>
            <a:r>
              <a:rPr lang="nb-NO" sz="1600">
                <a:solidFill>
                  <a:schemeClr val="bg1">
                    <a:lumMod val="95000"/>
                  </a:schemeClr>
                </a:solidFill>
                <a:latin typeface="Arial Nova Light" panose="020B0304020202020204" pitchFamily="34" charset="0"/>
              </a:rPr>
              <a:t>Bedrifter</a:t>
            </a:r>
          </a:p>
        </p:txBody>
      </p:sp>
      <p:sp>
        <p:nvSpPr>
          <p:cNvPr id="28" name="Rektangel: avrundede hjørner 27">
            <a:extLst>
              <a:ext uri="{FF2B5EF4-FFF2-40B4-BE49-F238E27FC236}">
                <a16:creationId xmlns:a16="http://schemas.microsoft.com/office/drawing/2014/main" id="{54DF3C4E-FCAC-09F5-CE0A-E971CD453EB2}"/>
              </a:ext>
            </a:extLst>
          </p:cNvPr>
          <p:cNvSpPr/>
          <p:nvPr/>
        </p:nvSpPr>
        <p:spPr>
          <a:xfrm>
            <a:off x="5107174" y="4350012"/>
            <a:ext cx="5227023" cy="785372"/>
          </a:xfrm>
          <a:prstGeom prst="roundRect">
            <a:avLst/>
          </a:prstGeom>
          <a:solidFill>
            <a:srgbClr val="02ACD4"/>
          </a:solidFill>
          <a:ln>
            <a:solidFill>
              <a:srgbClr val="02AC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avrundede hjørner 28">
            <a:extLst>
              <a:ext uri="{FF2B5EF4-FFF2-40B4-BE49-F238E27FC236}">
                <a16:creationId xmlns:a16="http://schemas.microsoft.com/office/drawing/2014/main" id="{7485BFA1-1EBC-D686-585F-6AEB641C9E2B}"/>
              </a:ext>
            </a:extLst>
          </p:cNvPr>
          <p:cNvSpPr/>
          <p:nvPr/>
        </p:nvSpPr>
        <p:spPr>
          <a:xfrm>
            <a:off x="5092327" y="5445180"/>
            <a:ext cx="5241870" cy="785372"/>
          </a:xfrm>
          <a:prstGeom prst="roundRect">
            <a:avLst/>
          </a:prstGeom>
          <a:solidFill>
            <a:srgbClr val="02ACD4"/>
          </a:solidFill>
          <a:ln>
            <a:solidFill>
              <a:srgbClr val="02AC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kstSylinder 18">
            <a:extLst>
              <a:ext uri="{FF2B5EF4-FFF2-40B4-BE49-F238E27FC236}">
                <a16:creationId xmlns:a16="http://schemas.microsoft.com/office/drawing/2014/main" id="{E918EBBD-3B80-1084-E278-C8A02E9A7AC9}"/>
              </a:ext>
            </a:extLst>
          </p:cNvPr>
          <p:cNvSpPr txBox="1"/>
          <p:nvPr/>
        </p:nvSpPr>
        <p:spPr>
          <a:xfrm>
            <a:off x="5117434" y="5558052"/>
            <a:ext cx="4969695" cy="584775"/>
          </a:xfrm>
          <a:prstGeom prst="rect">
            <a:avLst/>
          </a:prstGeom>
          <a:noFill/>
        </p:spPr>
        <p:txBody>
          <a:bodyPr wrap="square" rtlCol="0">
            <a:spAutoFit/>
          </a:bodyPr>
          <a:lstStyle/>
          <a:p>
            <a:pPr marL="285750" indent="-285750">
              <a:buFont typeface="Arial" panose="020B0604020202020204" pitchFamily="34" charset="0"/>
              <a:buChar char="•"/>
            </a:pPr>
            <a:r>
              <a:rPr lang="nb-NO" sz="1600" kern="1200">
                <a:solidFill>
                  <a:schemeClr val="bg1">
                    <a:lumMod val="95000"/>
                  </a:schemeClr>
                </a:solidFill>
                <a:latin typeface="Arial Nova Light" panose="020B0304020202020204" pitchFamily="34" charset="0"/>
              </a:rPr>
              <a:t>Departementer, direktorater, Samarbeidsrådet for yrkesopplæringen (SRY), faglige råd</a:t>
            </a:r>
          </a:p>
        </p:txBody>
      </p:sp>
      <p:sp>
        <p:nvSpPr>
          <p:cNvPr id="17" name="TekstSylinder 16">
            <a:extLst>
              <a:ext uri="{FF2B5EF4-FFF2-40B4-BE49-F238E27FC236}">
                <a16:creationId xmlns:a16="http://schemas.microsoft.com/office/drawing/2014/main" id="{5FF4E61A-CD05-2D82-199B-2827AA2601CF}"/>
              </a:ext>
            </a:extLst>
          </p:cNvPr>
          <p:cNvSpPr txBox="1"/>
          <p:nvPr/>
        </p:nvSpPr>
        <p:spPr>
          <a:xfrm>
            <a:off x="5084040" y="4336268"/>
            <a:ext cx="2514600" cy="830997"/>
          </a:xfrm>
          <a:prstGeom prst="rect">
            <a:avLst/>
          </a:prstGeom>
          <a:noFill/>
        </p:spPr>
        <p:txBody>
          <a:bodyPr wrap="square" rtlCol="0">
            <a:spAutoFit/>
          </a:bodyPr>
          <a:lstStyle/>
          <a:p>
            <a:pPr marL="285750" indent="-285750">
              <a:buFont typeface="Arial" panose="020B0604020202020204" pitchFamily="34" charset="0"/>
              <a:buChar char="•"/>
            </a:pPr>
            <a:r>
              <a:rPr lang="nb-NO" sz="1600">
                <a:solidFill>
                  <a:schemeClr val="bg1">
                    <a:lumMod val="95000"/>
                  </a:schemeClr>
                </a:solidFill>
                <a:latin typeface="Arial Nova Light" panose="020B0304020202020204" pitchFamily="34" charset="0"/>
              </a:rPr>
              <a:t>Lokale prosjektledere</a:t>
            </a:r>
          </a:p>
          <a:p>
            <a:pPr marL="285750" indent="-285750">
              <a:buFont typeface="Arial" panose="020B0604020202020204" pitchFamily="34" charset="0"/>
              <a:buChar char="•"/>
            </a:pPr>
            <a:r>
              <a:rPr lang="nb-NO" sz="1600">
                <a:solidFill>
                  <a:schemeClr val="bg1">
                    <a:lumMod val="95000"/>
                  </a:schemeClr>
                </a:solidFill>
                <a:latin typeface="Arial Nova Light" panose="020B0304020202020204" pitchFamily="34" charset="0"/>
              </a:rPr>
              <a:t>Lærere</a:t>
            </a:r>
          </a:p>
          <a:p>
            <a:pPr marL="285750" indent="-285750">
              <a:buFont typeface="Arial" panose="020B0604020202020204" pitchFamily="34" charset="0"/>
              <a:buChar char="•"/>
            </a:pPr>
            <a:r>
              <a:rPr lang="nb-NO" sz="1600">
                <a:solidFill>
                  <a:schemeClr val="bg1">
                    <a:lumMod val="95000"/>
                  </a:schemeClr>
                </a:solidFill>
                <a:latin typeface="Arial Nova Light" panose="020B0304020202020204" pitchFamily="34" charset="0"/>
              </a:rPr>
              <a:t>Bedrifter</a:t>
            </a:r>
          </a:p>
        </p:txBody>
      </p:sp>
      <p:sp>
        <p:nvSpPr>
          <p:cNvPr id="18" name="TekstSylinder 17">
            <a:extLst>
              <a:ext uri="{FF2B5EF4-FFF2-40B4-BE49-F238E27FC236}">
                <a16:creationId xmlns:a16="http://schemas.microsoft.com/office/drawing/2014/main" id="{8ED3AC83-5DC5-928B-488D-EDAD61F6BEBC}"/>
              </a:ext>
            </a:extLst>
          </p:cNvPr>
          <p:cNvSpPr txBox="1"/>
          <p:nvPr/>
        </p:nvSpPr>
        <p:spPr>
          <a:xfrm>
            <a:off x="7485462" y="4350127"/>
            <a:ext cx="2863582" cy="830997"/>
          </a:xfrm>
          <a:prstGeom prst="rect">
            <a:avLst/>
          </a:prstGeom>
          <a:noFill/>
        </p:spPr>
        <p:txBody>
          <a:bodyPr wrap="square" rtlCol="0">
            <a:spAutoFit/>
          </a:bodyPr>
          <a:lstStyle/>
          <a:p>
            <a:pPr marL="285750" indent="-285750">
              <a:buFont typeface="Arial" panose="020B0604020202020204" pitchFamily="34" charset="0"/>
              <a:buChar char="•"/>
            </a:pPr>
            <a:r>
              <a:rPr lang="nb-NO" sz="1600">
                <a:solidFill>
                  <a:schemeClr val="bg1">
                    <a:lumMod val="95000"/>
                  </a:schemeClr>
                </a:solidFill>
                <a:latin typeface="Arial Nova Light" panose="020B0304020202020204" pitchFamily="34" charset="0"/>
              </a:rPr>
              <a:t>NAV og flyktningetjenesten</a:t>
            </a:r>
          </a:p>
          <a:p>
            <a:pPr marL="285750" indent="-285750">
              <a:buFont typeface="Arial" panose="020B0604020202020204" pitchFamily="34" charset="0"/>
              <a:buChar char="•"/>
            </a:pPr>
            <a:r>
              <a:rPr lang="nb-NO" sz="1600">
                <a:solidFill>
                  <a:schemeClr val="bg1">
                    <a:lumMod val="95000"/>
                  </a:schemeClr>
                </a:solidFill>
                <a:latin typeface="Arial Nova Light" panose="020B0304020202020204" pitchFamily="34" charset="0"/>
              </a:rPr>
              <a:t>Deltakere</a:t>
            </a:r>
          </a:p>
          <a:p>
            <a:pPr marL="285750" indent="-285750">
              <a:buFont typeface="Arial" panose="020B0604020202020204" pitchFamily="34" charset="0"/>
              <a:buChar char="•"/>
            </a:pPr>
            <a:endParaRPr lang="nb-NO" sz="1600">
              <a:solidFill>
                <a:schemeClr val="bg1">
                  <a:lumMod val="95000"/>
                </a:schemeClr>
              </a:solidFill>
              <a:latin typeface="Arial Nova Light" panose="020B0304020202020204" pitchFamily="34" charset="0"/>
            </a:endParaRPr>
          </a:p>
        </p:txBody>
      </p:sp>
    </p:spTree>
    <p:extLst>
      <p:ext uri="{BB962C8B-B14F-4D97-AF65-F5344CB8AC3E}">
        <p14:creationId xmlns:p14="http://schemas.microsoft.com/office/powerpoint/2010/main" val="2125381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person, klær, kontorforsyninger, innendørs&#10;&#10;Automatisk generert beskrivelse">
            <a:extLst>
              <a:ext uri="{FF2B5EF4-FFF2-40B4-BE49-F238E27FC236}">
                <a16:creationId xmlns:a16="http://schemas.microsoft.com/office/drawing/2014/main" id="{2F7D667A-0F11-1FA2-5E52-BA5AB645E2A3}"/>
              </a:ext>
            </a:extLst>
          </p:cNvPr>
          <p:cNvPicPr>
            <a:picLocks noChangeAspect="1"/>
          </p:cNvPicPr>
          <p:nvPr/>
        </p:nvPicPr>
        <p:blipFill rotWithShape="1">
          <a:blip r:embed="rId3">
            <a:extLst>
              <a:ext uri="{28A0092B-C50C-407E-A947-70E740481C1C}">
                <a14:useLocalDpi xmlns:a14="http://schemas.microsoft.com/office/drawing/2010/main" val="0"/>
              </a:ext>
            </a:extLst>
          </a:blip>
          <a:srcRect t="2375" b="3877"/>
          <a:stretch/>
        </p:blipFill>
        <p:spPr>
          <a:xfrm>
            <a:off x="0" y="0"/>
            <a:ext cx="12192000" cy="6858000"/>
          </a:xfrm>
          <a:prstGeom prst="rect">
            <a:avLst/>
          </a:prstGeom>
        </p:spPr>
      </p:pic>
      <p:sp>
        <p:nvSpPr>
          <p:cNvPr id="2" name="Tittel 1">
            <a:extLst>
              <a:ext uri="{FF2B5EF4-FFF2-40B4-BE49-F238E27FC236}">
                <a16:creationId xmlns:a16="http://schemas.microsoft.com/office/drawing/2014/main" id="{A53214B2-83D7-9838-22C6-5468F4ACD493}"/>
              </a:ext>
            </a:extLst>
          </p:cNvPr>
          <p:cNvSpPr>
            <a:spLocks noGrp="1"/>
          </p:cNvSpPr>
          <p:nvPr>
            <p:ph type="ctrTitle"/>
          </p:nvPr>
        </p:nvSpPr>
        <p:spPr>
          <a:xfrm>
            <a:off x="1" y="226422"/>
            <a:ext cx="12191999" cy="1188000"/>
          </a:xfrm>
          <a:solidFill>
            <a:schemeClr val="bg1">
              <a:alpha val="80000"/>
            </a:schemeClr>
          </a:solidFill>
        </p:spPr>
        <p:txBody>
          <a:bodyPr anchor="ctr"/>
          <a:lstStyle/>
          <a:p>
            <a:r>
              <a:rPr lang="nb-NO" sz="3800">
                <a:solidFill>
                  <a:srgbClr val="02C9F8"/>
                </a:solidFill>
                <a:latin typeface="Arial Nova Light" panose="020B0304020202020204" pitchFamily="34" charset="0"/>
              </a:rPr>
              <a:t>Forberedende voksenopplæring (FVO)</a:t>
            </a:r>
          </a:p>
        </p:txBody>
      </p:sp>
    </p:spTree>
    <p:extLst>
      <p:ext uri="{BB962C8B-B14F-4D97-AF65-F5344CB8AC3E}">
        <p14:creationId xmlns:p14="http://schemas.microsoft.com/office/powerpoint/2010/main" val="99675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BE7100-EDD7-DFFF-7BCC-C6C326200129}"/>
              </a:ext>
            </a:extLst>
          </p:cNvPr>
          <p:cNvSpPr>
            <a:spLocks noGrp="1"/>
          </p:cNvSpPr>
          <p:nvPr>
            <p:ph type="title"/>
          </p:nvPr>
        </p:nvSpPr>
        <p:spPr>
          <a:xfrm>
            <a:off x="756844" y="909068"/>
            <a:ext cx="10276114" cy="656375"/>
          </a:xfrm>
        </p:spPr>
        <p:txBody>
          <a:bodyPr/>
          <a:lstStyle/>
          <a:p>
            <a:r>
              <a:rPr lang="nb-NO" altLang="en-US" dirty="0">
                <a:latin typeface="Arial Nova Light" panose="020B0304020202020204" pitchFamily="34" charset="0"/>
              </a:rPr>
              <a:t>FVO har nådd ut til en svært sammensatt gruppe voksne</a:t>
            </a:r>
          </a:p>
        </p:txBody>
      </p:sp>
      <p:sp>
        <p:nvSpPr>
          <p:cNvPr id="3" name="Plassholder for innhold 2">
            <a:extLst>
              <a:ext uri="{FF2B5EF4-FFF2-40B4-BE49-F238E27FC236}">
                <a16:creationId xmlns:a16="http://schemas.microsoft.com/office/drawing/2014/main" id="{0D0BD6DF-D98A-CE04-7B56-0A0423B6089E}"/>
              </a:ext>
            </a:extLst>
          </p:cNvPr>
          <p:cNvSpPr>
            <a:spLocks noGrp="1"/>
          </p:cNvSpPr>
          <p:nvPr>
            <p:ph idx="1"/>
          </p:nvPr>
        </p:nvSpPr>
        <p:spPr>
          <a:xfrm>
            <a:off x="756844" y="2033357"/>
            <a:ext cx="10972800" cy="2791285"/>
          </a:xfrm>
        </p:spPr>
        <p:txBody>
          <a:bodyPr/>
          <a:lstStyle/>
          <a:p>
            <a:pPr>
              <a:spcAft>
                <a:spcPts val="600"/>
              </a:spcAft>
            </a:pPr>
            <a:r>
              <a:rPr lang="nb-NO">
                <a:solidFill>
                  <a:schemeClr val="tx1">
                    <a:lumMod val="75000"/>
                    <a:lumOff val="25000"/>
                  </a:schemeClr>
                </a:solidFill>
                <a:latin typeface="Arial Nova Light" panose="020B0304020202020204" pitchFamily="34" charset="0"/>
              </a:rPr>
              <a:t>39 kommuner, 42 opplæringssentre + 2 fylkeskommuner</a:t>
            </a:r>
          </a:p>
          <a:p>
            <a:pPr>
              <a:spcAft>
                <a:spcPts val="600"/>
              </a:spcAft>
            </a:pPr>
            <a:r>
              <a:rPr lang="nb-NO">
                <a:solidFill>
                  <a:schemeClr val="tx1">
                    <a:lumMod val="75000"/>
                    <a:lumOff val="25000"/>
                  </a:schemeClr>
                </a:solidFill>
                <a:latin typeface="Arial Nova Light" panose="020B0304020202020204" pitchFamily="34" charset="0"/>
              </a:rPr>
              <a:t>Ca. 12.000 deltakere  </a:t>
            </a:r>
          </a:p>
          <a:p>
            <a:pPr>
              <a:spcAft>
                <a:spcPts val="600"/>
              </a:spcAft>
            </a:pPr>
            <a:r>
              <a:rPr lang="nb-NO">
                <a:solidFill>
                  <a:schemeClr val="tx1">
                    <a:lumMod val="75000"/>
                    <a:lumOff val="25000"/>
                  </a:schemeClr>
                </a:solidFill>
                <a:latin typeface="Arial Nova Light" panose="020B0304020202020204" pitchFamily="34" charset="0"/>
              </a:rPr>
              <a:t>Mange kvinner med omsorgsansvar</a:t>
            </a:r>
          </a:p>
          <a:p>
            <a:pPr>
              <a:spcAft>
                <a:spcPts val="600"/>
              </a:spcAft>
            </a:pPr>
            <a:r>
              <a:rPr lang="nb-NO">
                <a:solidFill>
                  <a:schemeClr val="tx1">
                    <a:lumMod val="75000"/>
                    <a:lumOff val="25000"/>
                  </a:schemeClr>
                </a:solidFill>
                <a:latin typeface="Arial Nova Light" panose="020B0304020202020204" pitchFamily="34" charset="0"/>
              </a:rPr>
              <a:t>1 av 3 deltakere fra introduksjonsprogram</a:t>
            </a:r>
          </a:p>
          <a:p>
            <a:pPr>
              <a:spcAft>
                <a:spcPts val="600"/>
              </a:spcAft>
            </a:pPr>
            <a:r>
              <a:rPr lang="nb-NO">
                <a:solidFill>
                  <a:schemeClr val="tx1">
                    <a:lumMod val="75000"/>
                    <a:lumOff val="25000"/>
                  </a:schemeClr>
                </a:solidFill>
                <a:latin typeface="Arial Nova Light" panose="020B0304020202020204" pitchFamily="34" charset="0"/>
              </a:rPr>
              <a:t>Svært ulike forutsetninger og behov </a:t>
            </a:r>
          </a:p>
          <a:p>
            <a:pPr>
              <a:spcAft>
                <a:spcPts val="600"/>
              </a:spcAft>
            </a:pPr>
            <a:r>
              <a:rPr lang="nb-NO">
                <a:solidFill>
                  <a:schemeClr val="tx1">
                    <a:lumMod val="75000"/>
                    <a:lumOff val="25000"/>
                  </a:schemeClr>
                </a:solidFill>
                <a:latin typeface="Arial Nova Light" panose="020B0304020202020204" pitchFamily="34" charset="0"/>
              </a:rPr>
              <a:t>Økende andel deltakere med lavt norsknivå og lite skolebakgrunn</a:t>
            </a:r>
          </a:p>
        </p:txBody>
      </p:sp>
      <p:pic>
        <p:nvPicPr>
          <p:cNvPr id="4" name="Bilde 3">
            <a:extLst>
              <a:ext uri="{FF2B5EF4-FFF2-40B4-BE49-F238E27FC236}">
                <a16:creationId xmlns:a16="http://schemas.microsoft.com/office/drawing/2014/main" id="{4D350B61-BA01-042A-6DB6-A038E8AD208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72536" y="4139332"/>
            <a:ext cx="3462620" cy="2306448"/>
          </a:xfrm>
          <a:prstGeom prst="rect">
            <a:avLst/>
          </a:prstGeom>
        </p:spPr>
      </p:pic>
    </p:spTree>
    <p:extLst>
      <p:ext uri="{BB962C8B-B14F-4D97-AF65-F5344CB8AC3E}">
        <p14:creationId xmlns:p14="http://schemas.microsoft.com/office/powerpoint/2010/main" val="2207086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37B0C5-1FDF-5D90-BA6F-FB0031A0573B}"/>
              </a:ext>
            </a:extLst>
          </p:cNvPr>
          <p:cNvSpPr>
            <a:spLocks noGrp="1"/>
          </p:cNvSpPr>
          <p:nvPr>
            <p:ph type="title"/>
          </p:nvPr>
        </p:nvSpPr>
        <p:spPr>
          <a:xfrm>
            <a:off x="763065" y="960359"/>
            <a:ext cx="8655051" cy="618792"/>
          </a:xfrm>
        </p:spPr>
        <p:txBody>
          <a:bodyPr/>
          <a:lstStyle/>
          <a:p>
            <a:r>
              <a:rPr lang="nb-NO">
                <a:latin typeface="Arial Nova Light" panose="020B0304020202020204" pitchFamily="34" charset="0"/>
              </a:rPr>
              <a:t>Noen resultater så langt</a:t>
            </a:r>
          </a:p>
        </p:txBody>
      </p:sp>
      <p:sp>
        <p:nvSpPr>
          <p:cNvPr id="3" name="Plassholder for innhold 2">
            <a:extLst>
              <a:ext uri="{FF2B5EF4-FFF2-40B4-BE49-F238E27FC236}">
                <a16:creationId xmlns:a16="http://schemas.microsoft.com/office/drawing/2014/main" id="{AAFD565D-D750-F6CA-7886-26398D07BF6F}"/>
              </a:ext>
            </a:extLst>
          </p:cNvPr>
          <p:cNvSpPr>
            <a:spLocks noGrp="1"/>
          </p:cNvSpPr>
          <p:nvPr>
            <p:ph idx="1"/>
          </p:nvPr>
        </p:nvSpPr>
        <p:spPr>
          <a:xfrm>
            <a:off x="763065" y="2046285"/>
            <a:ext cx="10972800" cy="2765429"/>
          </a:xfrm>
        </p:spPr>
        <p:txBody>
          <a:bodyPr/>
          <a:lstStyle/>
          <a:p>
            <a:pPr>
              <a:spcBef>
                <a:spcPts val="600"/>
              </a:spcBef>
              <a:spcAft>
                <a:spcPts val="600"/>
              </a:spcAft>
            </a:pPr>
            <a:r>
              <a:rPr lang="nb-NO">
                <a:solidFill>
                  <a:schemeClr val="tx1">
                    <a:lumMod val="75000"/>
                    <a:lumOff val="25000"/>
                  </a:schemeClr>
                </a:solidFill>
                <a:latin typeface="Arial Nova Light" panose="020B0304020202020204" pitchFamily="34" charset="0"/>
                <a:ea typeface="ADLaM Display" panose="020F0502020204030204" pitchFamily="2" charset="0"/>
                <a:cs typeface="ADLaM Display" panose="020F0502020204030204" pitchFamily="2" charset="0"/>
              </a:rPr>
              <a:t>Halvparten av de som startet i 2017 eller 2018, har fullført planlagt opplæringsløp </a:t>
            </a:r>
          </a:p>
          <a:p>
            <a:pPr>
              <a:spcBef>
                <a:spcPts val="600"/>
              </a:spcBef>
              <a:spcAft>
                <a:spcPts val="600"/>
              </a:spcAft>
            </a:pPr>
            <a:r>
              <a:rPr lang="nb-NO">
                <a:solidFill>
                  <a:schemeClr val="tx1">
                    <a:lumMod val="75000"/>
                    <a:lumOff val="25000"/>
                  </a:schemeClr>
                </a:solidFill>
                <a:latin typeface="Arial Nova Light" panose="020B0304020202020204" pitchFamily="34" charset="0"/>
                <a:ea typeface="ADLaM Display" panose="020F0502020204030204" pitchFamily="2" charset="0"/>
                <a:cs typeface="ADLaM Display" panose="020F0502020204030204" pitchFamily="2" charset="0"/>
              </a:rPr>
              <a:t>Mange har oppnådd en delkompetanse</a:t>
            </a:r>
          </a:p>
          <a:p>
            <a:pPr>
              <a:spcBef>
                <a:spcPts val="600"/>
              </a:spcBef>
              <a:spcAft>
                <a:spcPts val="600"/>
              </a:spcAft>
            </a:pPr>
            <a:r>
              <a:rPr lang="nb-NO">
                <a:solidFill>
                  <a:schemeClr val="tx1">
                    <a:lumMod val="75000"/>
                    <a:lumOff val="25000"/>
                  </a:schemeClr>
                </a:solidFill>
                <a:latin typeface="Arial Nova Light" panose="020B0304020202020204" pitchFamily="34" charset="0"/>
                <a:ea typeface="ADLaM Display" panose="020F0502020204030204" pitchFamily="2" charset="0"/>
                <a:cs typeface="ADLaM Display" panose="020F0502020204030204" pitchFamily="2" charset="0"/>
              </a:rPr>
              <a:t>Gjennomsnittlig standpunktkarakter 3</a:t>
            </a:r>
          </a:p>
          <a:p>
            <a:pPr>
              <a:spcBef>
                <a:spcPts val="600"/>
              </a:spcBef>
              <a:spcAft>
                <a:spcPts val="600"/>
              </a:spcAft>
            </a:pPr>
            <a:r>
              <a:rPr lang="nb-NO">
                <a:solidFill>
                  <a:schemeClr val="tx1">
                    <a:lumMod val="75000"/>
                    <a:lumOff val="25000"/>
                  </a:schemeClr>
                </a:solidFill>
                <a:latin typeface="Arial Nova Light" panose="020B0304020202020204" pitchFamily="34" charset="0"/>
                <a:ea typeface="ADLaM Display" panose="020F0502020204030204" pitchFamily="2" charset="0"/>
                <a:cs typeface="ADLaM Display" panose="020F0502020204030204" pitchFamily="2" charset="0"/>
              </a:rPr>
              <a:t>Gjennomsnittlig eksamenskarakter 2,6</a:t>
            </a:r>
          </a:p>
        </p:txBody>
      </p:sp>
      <p:pic>
        <p:nvPicPr>
          <p:cNvPr id="6" name="Bilde 5" descr="Et bilde som inneholder sort, sketch, mørke, sort og hvit&#10;&#10;Automatisk generert beskrivelse">
            <a:extLst>
              <a:ext uri="{FF2B5EF4-FFF2-40B4-BE49-F238E27FC236}">
                <a16:creationId xmlns:a16="http://schemas.microsoft.com/office/drawing/2014/main" id="{F0B9BA8C-52B1-24E8-3F03-BEB80EB4F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6933" y="3663821"/>
            <a:ext cx="3211069" cy="2407297"/>
          </a:xfrm>
          <a:prstGeom prst="rect">
            <a:avLst/>
          </a:prstGeom>
        </p:spPr>
      </p:pic>
    </p:spTree>
    <p:extLst>
      <p:ext uri="{BB962C8B-B14F-4D97-AF65-F5344CB8AC3E}">
        <p14:creationId xmlns:p14="http://schemas.microsoft.com/office/powerpoint/2010/main" val="2194765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0262821-9D1B-D043-58AB-B47E33F6D764}"/>
              </a:ext>
            </a:extLst>
          </p:cNvPr>
          <p:cNvSpPr>
            <a:spLocks noGrp="1"/>
          </p:cNvSpPr>
          <p:nvPr>
            <p:ph idx="1"/>
          </p:nvPr>
        </p:nvSpPr>
        <p:spPr>
          <a:xfrm>
            <a:off x="750504" y="1777683"/>
            <a:ext cx="10010801" cy="3863584"/>
          </a:xfrm>
        </p:spPr>
        <p:txBody>
          <a:bodyPr/>
          <a:lstStyle/>
          <a:p>
            <a:pPr>
              <a:spcAft>
                <a:spcPts val="0"/>
              </a:spcAft>
            </a:pPr>
            <a:r>
              <a:rPr lang="nb-NO" dirty="0">
                <a:solidFill>
                  <a:schemeClr val="tx1">
                    <a:lumMod val="75000"/>
                    <a:lumOff val="25000"/>
                  </a:schemeClr>
                </a:solidFill>
                <a:latin typeface="Arial Nova Light" panose="020B0304020202020204" pitchFamily="34" charset="0"/>
              </a:rPr>
              <a:t>Mål: opplæring tilpasset den enkeltes behov</a:t>
            </a:r>
          </a:p>
          <a:p>
            <a:pPr lvl="1">
              <a:spcAft>
                <a:spcPts val="600"/>
              </a:spcAft>
            </a:pPr>
            <a:r>
              <a:rPr lang="nb-NO" dirty="0">
                <a:solidFill>
                  <a:schemeClr val="tx1">
                    <a:lumMod val="75000"/>
                    <a:lumOff val="25000"/>
                  </a:schemeClr>
                </a:solidFill>
                <a:latin typeface="Arial Nova Light" panose="020B0304020202020204" pitchFamily="34" charset="0"/>
              </a:rPr>
              <a:t>Antall moduler og fag</a:t>
            </a:r>
          </a:p>
          <a:p>
            <a:pPr lvl="1">
              <a:spcAft>
                <a:spcPts val="600"/>
              </a:spcAft>
            </a:pPr>
            <a:r>
              <a:rPr lang="nb-NO" dirty="0">
                <a:solidFill>
                  <a:schemeClr val="tx1">
                    <a:lumMod val="75000"/>
                    <a:lumOff val="25000"/>
                  </a:schemeClr>
                </a:solidFill>
                <a:latin typeface="Arial Nova Light" panose="020B0304020202020204" pitchFamily="34" charset="0"/>
              </a:rPr>
              <a:t>Tid og sted </a:t>
            </a:r>
          </a:p>
          <a:p>
            <a:pPr marL="344487" lvl="1" indent="0">
              <a:buNone/>
            </a:pPr>
            <a:endParaRPr lang="nb-NO" dirty="0">
              <a:solidFill>
                <a:schemeClr val="tx1">
                  <a:lumMod val="75000"/>
                  <a:lumOff val="25000"/>
                </a:schemeClr>
              </a:solidFill>
              <a:latin typeface="Arial Nova Light" panose="020B0304020202020204" pitchFamily="34" charset="0"/>
            </a:endParaRPr>
          </a:p>
          <a:p>
            <a:pPr>
              <a:spcAft>
                <a:spcPts val="0"/>
              </a:spcAft>
            </a:pPr>
            <a:r>
              <a:rPr lang="nb-NO" dirty="0">
                <a:solidFill>
                  <a:schemeClr val="tx1">
                    <a:lumMod val="75000"/>
                    <a:lumOff val="25000"/>
                  </a:schemeClr>
                </a:solidFill>
                <a:latin typeface="Arial Nova Light" panose="020B0304020202020204" pitchFamily="34" charset="0"/>
              </a:rPr>
              <a:t>Virkemidler: </a:t>
            </a:r>
          </a:p>
          <a:p>
            <a:pPr lvl="1">
              <a:spcAft>
                <a:spcPts val="600"/>
              </a:spcAft>
            </a:pPr>
            <a:r>
              <a:rPr lang="nb-NO" dirty="0">
                <a:solidFill>
                  <a:schemeClr val="tx1">
                    <a:lumMod val="75000"/>
                    <a:lumOff val="25000"/>
                  </a:schemeClr>
                </a:solidFill>
                <a:latin typeface="Arial Nova Light" panose="020B0304020202020204" pitchFamily="34" charset="0"/>
              </a:rPr>
              <a:t>Modulstruktur som muliggjør innplassering og progresjon etter individuelle opplæringsbehov</a:t>
            </a:r>
          </a:p>
          <a:p>
            <a:pPr lvl="1">
              <a:spcAft>
                <a:spcPts val="600"/>
              </a:spcAft>
            </a:pPr>
            <a:r>
              <a:rPr lang="nb-NO" dirty="0">
                <a:solidFill>
                  <a:schemeClr val="tx1">
                    <a:lumMod val="75000"/>
                    <a:lumOff val="25000"/>
                  </a:schemeClr>
                </a:solidFill>
                <a:latin typeface="Arial Nova Light" panose="020B0304020202020204" pitchFamily="34" charset="0"/>
              </a:rPr>
              <a:t>Opplæring i bedrift, opplæring på kveld og i helg</a:t>
            </a:r>
          </a:p>
          <a:p>
            <a:endParaRPr lang="nb-NO" dirty="0">
              <a:solidFill>
                <a:schemeClr val="tx1">
                  <a:lumMod val="75000"/>
                  <a:lumOff val="25000"/>
                </a:schemeClr>
              </a:solidFill>
              <a:latin typeface="Arial Nova Light" panose="020B0304020202020204" pitchFamily="34" charset="0"/>
            </a:endParaRPr>
          </a:p>
          <a:p>
            <a:pPr>
              <a:spcAft>
                <a:spcPts val="0"/>
              </a:spcAft>
            </a:pPr>
            <a:r>
              <a:rPr lang="nb-NO" dirty="0">
                <a:solidFill>
                  <a:schemeClr val="tx1">
                    <a:lumMod val="75000"/>
                    <a:lumOff val="25000"/>
                  </a:schemeClr>
                </a:solidFill>
                <a:latin typeface="Arial Nova Light" panose="020B0304020202020204" pitchFamily="34" charset="0"/>
              </a:rPr>
              <a:t>Våre funn:</a:t>
            </a:r>
          </a:p>
          <a:p>
            <a:pPr lvl="1">
              <a:spcAft>
                <a:spcPts val="600"/>
              </a:spcAft>
            </a:pPr>
            <a:r>
              <a:rPr lang="nb-NO" dirty="0">
                <a:solidFill>
                  <a:schemeClr val="tx1">
                    <a:lumMod val="75000"/>
                    <a:lumOff val="25000"/>
                  </a:schemeClr>
                </a:solidFill>
                <a:latin typeface="Arial Nova Light" panose="020B0304020202020204" pitchFamily="34" charset="0"/>
              </a:rPr>
              <a:t>God individuell tilpasning i antall fag moduler </a:t>
            </a:r>
          </a:p>
          <a:p>
            <a:pPr lvl="1">
              <a:spcAft>
                <a:spcPts val="600"/>
              </a:spcAft>
            </a:pPr>
            <a:r>
              <a:rPr lang="nb-NO" dirty="0">
                <a:solidFill>
                  <a:schemeClr val="tx1">
                    <a:lumMod val="75000"/>
                    <a:lumOff val="25000"/>
                  </a:schemeClr>
                </a:solidFill>
                <a:latin typeface="Arial Nova Light" panose="020B0304020202020204" pitchFamily="34" charset="0"/>
              </a:rPr>
              <a:t>Få endringer i tidspunkt og arena for opplæring</a:t>
            </a:r>
          </a:p>
        </p:txBody>
      </p:sp>
      <p:sp>
        <p:nvSpPr>
          <p:cNvPr id="2" name="Tittel 1">
            <a:extLst>
              <a:ext uri="{FF2B5EF4-FFF2-40B4-BE49-F238E27FC236}">
                <a16:creationId xmlns:a16="http://schemas.microsoft.com/office/drawing/2014/main" id="{EC7FFC77-10BE-85D8-47E8-48012F3D7581}"/>
              </a:ext>
            </a:extLst>
          </p:cNvPr>
          <p:cNvSpPr>
            <a:spLocks noGrp="1"/>
          </p:cNvSpPr>
          <p:nvPr>
            <p:ph type="title"/>
          </p:nvPr>
        </p:nvSpPr>
        <p:spPr>
          <a:xfrm>
            <a:off x="750504" y="974558"/>
            <a:ext cx="8611209" cy="622733"/>
          </a:xfrm>
        </p:spPr>
        <p:txBody>
          <a:bodyPr/>
          <a:lstStyle/>
          <a:p>
            <a:r>
              <a:rPr lang="nb-NO">
                <a:latin typeface="Arial Nova Light" panose="020B0304020202020204" pitchFamily="34" charset="0"/>
              </a:rPr>
              <a:t>Mer tilpasset den enkeltes kompetansebehov, men fortsatt relativt standardiserte løp</a:t>
            </a:r>
          </a:p>
        </p:txBody>
      </p:sp>
    </p:spTree>
    <p:extLst>
      <p:ext uri="{BB962C8B-B14F-4D97-AF65-F5344CB8AC3E}">
        <p14:creationId xmlns:p14="http://schemas.microsoft.com/office/powerpoint/2010/main" val="2210328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a:extLst>
            <a:ext uri="{FF2B5EF4-FFF2-40B4-BE49-F238E27FC236}">
              <a16:creationId xmlns:a16="http://schemas.microsoft.com/office/drawing/2014/main" id="{29D76F36-F186-19E4-DC70-D90BF3D477CE}"/>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1C51DD7-48D0-5023-0859-BDE1E2D7CB59}"/>
              </a:ext>
            </a:extLst>
          </p:cNvPr>
          <p:cNvSpPr>
            <a:spLocks noGrp="1"/>
          </p:cNvSpPr>
          <p:nvPr>
            <p:ph idx="1"/>
          </p:nvPr>
        </p:nvSpPr>
        <p:spPr>
          <a:xfrm>
            <a:off x="750504" y="1777683"/>
            <a:ext cx="10010801" cy="3863584"/>
          </a:xfrm>
        </p:spPr>
        <p:txBody>
          <a:bodyPr/>
          <a:lstStyle/>
          <a:p>
            <a:pPr marL="344487" lvl="1" indent="0">
              <a:spcAft>
                <a:spcPts val="600"/>
              </a:spcAft>
              <a:buNone/>
            </a:pPr>
            <a:endParaRPr lang="nb-NO" sz="2200" i="1" dirty="0">
              <a:solidFill>
                <a:schemeClr val="tx1">
                  <a:lumMod val="75000"/>
                  <a:lumOff val="25000"/>
                </a:schemeClr>
              </a:solidFill>
              <a:latin typeface="Arial Nova Light" panose="020B0304020202020204" pitchFamily="34" charset="0"/>
            </a:endParaRPr>
          </a:p>
          <a:p>
            <a:pPr marL="344487" lvl="1" indent="0">
              <a:spcAft>
                <a:spcPts val="600"/>
              </a:spcAft>
              <a:buNone/>
            </a:pPr>
            <a:endParaRPr lang="nb-NO" sz="2200" i="1" dirty="0">
              <a:solidFill>
                <a:schemeClr val="tx1">
                  <a:lumMod val="75000"/>
                  <a:lumOff val="25000"/>
                </a:schemeClr>
              </a:solidFill>
              <a:latin typeface="Arial Nova Light" panose="020B0304020202020204" pitchFamily="34" charset="0"/>
            </a:endParaRPr>
          </a:p>
          <a:p>
            <a:pPr marL="344487" lvl="1" indent="0">
              <a:spcAft>
                <a:spcPts val="600"/>
              </a:spcAft>
              <a:buNone/>
            </a:pPr>
            <a:r>
              <a:rPr lang="nb-NO" sz="2200" dirty="0">
                <a:solidFill>
                  <a:schemeClr val="tx1">
                    <a:lumMod val="75000"/>
                    <a:lumOff val="25000"/>
                  </a:schemeClr>
                </a:solidFill>
                <a:latin typeface="Arial Nova Light" panose="020B0304020202020204" pitchFamily="34" charset="0"/>
              </a:rPr>
              <a:t>Sitat: </a:t>
            </a:r>
            <a:r>
              <a:rPr lang="nb-NO" sz="2200" i="1" dirty="0">
                <a:solidFill>
                  <a:schemeClr val="tx1">
                    <a:lumMod val="75000"/>
                    <a:lumOff val="25000"/>
                  </a:schemeClr>
                </a:solidFill>
                <a:latin typeface="Arial Nova Light" panose="020B0304020202020204" pitchFamily="34" charset="0"/>
              </a:rPr>
              <a:t>«Det viktigste er at deltakerne har blitt kartlagt og blitt modulinnplassert etter nivå og behov, og at det er mulighet til å ta noen fag på ulike moduler (der fagene er parallellagt). Deltakerne har fått tett oppfølging, og vi har hatt søkelys på progresjon. Deltakerne kommer raskere gjennom grunnskoleløpet.»</a:t>
            </a:r>
          </a:p>
          <a:p>
            <a:pPr marL="344487" lvl="1" indent="0">
              <a:spcAft>
                <a:spcPts val="600"/>
              </a:spcAft>
              <a:buNone/>
            </a:pPr>
            <a:endParaRPr lang="nb-NO" sz="2000" i="1" dirty="0">
              <a:solidFill>
                <a:schemeClr val="tx1">
                  <a:lumMod val="75000"/>
                  <a:lumOff val="25000"/>
                </a:schemeClr>
              </a:solidFill>
              <a:latin typeface="Arial Nova Light" panose="020B0304020202020204" pitchFamily="34" charset="0"/>
            </a:endParaRPr>
          </a:p>
          <a:p>
            <a:pPr marL="344487" lvl="1" indent="0">
              <a:spcAft>
                <a:spcPts val="600"/>
              </a:spcAft>
              <a:buNone/>
            </a:pPr>
            <a:r>
              <a:rPr lang="nb-NO" sz="2000" i="1" dirty="0">
                <a:solidFill>
                  <a:schemeClr val="tx1">
                    <a:lumMod val="75000"/>
                    <a:lumOff val="25000"/>
                  </a:schemeClr>
                </a:solidFill>
                <a:latin typeface="Arial Nova Light" panose="020B0304020202020204" pitchFamily="34" charset="0"/>
              </a:rPr>
              <a:t>							</a:t>
            </a:r>
            <a:r>
              <a:rPr lang="nb-NO" sz="2000" dirty="0">
                <a:solidFill>
                  <a:schemeClr val="tx1">
                    <a:lumMod val="75000"/>
                    <a:lumOff val="25000"/>
                  </a:schemeClr>
                </a:solidFill>
                <a:latin typeface="Arial Nova Light" panose="020B0304020202020204" pitchFamily="34" charset="0"/>
              </a:rPr>
              <a:t>Prosjektleder FVO</a:t>
            </a:r>
          </a:p>
        </p:txBody>
      </p:sp>
    </p:spTree>
    <p:extLst>
      <p:ext uri="{BB962C8B-B14F-4D97-AF65-F5344CB8AC3E}">
        <p14:creationId xmlns:p14="http://schemas.microsoft.com/office/powerpoint/2010/main" val="228782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D264D3-2F65-D107-BC4E-22D0A320A072}"/>
              </a:ext>
            </a:extLst>
          </p:cNvPr>
          <p:cNvSpPr>
            <a:spLocks noGrp="1"/>
          </p:cNvSpPr>
          <p:nvPr>
            <p:ph type="title"/>
          </p:nvPr>
        </p:nvSpPr>
        <p:spPr>
          <a:xfrm>
            <a:off x="721567" y="1033473"/>
            <a:ext cx="9713495" cy="600687"/>
          </a:xfrm>
        </p:spPr>
        <p:txBody>
          <a:bodyPr/>
          <a:lstStyle/>
          <a:p>
            <a:r>
              <a:rPr lang="nb-NO">
                <a:latin typeface="Arial Nova Light" panose="020B0304020202020204" pitchFamily="34" charset="0"/>
              </a:rPr>
              <a:t>Mer relevant opplæring, med noen forbedringspunkter</a:t>
            </a:r>
          </a:p>
        </p:txBody>
      </p:sp>
      <p:sp>
        <p:nvSpPr>
          <p:cNvPr id="3" name="Plassholder for innhold 2">
            <a:extLst>
              <a:ext uri="{FF2B5EF4-FFF2-40B4-BE49-F238E27FC236}">
                <a16:creationId xmlns:a16="http://schemas.microsoft.com/office/drawing/2014/main" id="{B0B6CE37-2AE0-2AE9-D211-DB78865813A7}"/>
              </a:ext>
            </a:extLst>
          </p:cNvPr>
          <p:cNvSpPr>
            <a:spLocks noGrp="1"/>
          </p:cNvSpPr>
          <p:nvPr>
            <p:ph idx="1"/>
          </p:nvPr>
        </p:nvSpPr>
        <p:spPr>
          <a:xfrm>
            <a:off x="721567" y="1827925"/>
            <a:ext cx="10972800" cy="3940618"/>
          </a:xfrm>
        </p:spPr>
        <p:txBody>
          <a:bodyPr/>
          <a:lstStyle/>
          <a:p>
            <a:r>
              <a:rPr lang="nb-NO">
                <a:solidFill>
                  <a:schemeClr val="tx1">
                    <a:lumMod val="75000"/>
                    <a:lumOff val="25000"/>
                  </a:schemeClr>
                </a:solidFill>
                <a:latin typeface="Arial Nova Light" panose="020B0304020202020204" pitchFamily="34" charset="0"/>
              </a:rPr>
              <a:t>Virkemidler:</a:t>
            </a:r>
          </a:p>
          <a:p>
            <a:pPr lvl="1">
              <a:spcAft>
                <a:spcPts val="600"/>
              </a:spcAft>
            </a:pPr>
            <a:r>
              <a:rPr lang="nb-NO">
                <a:solidFill>
                  <a:schemeClr val="tx1">
                    <a:lumMod val="75000"/>
                    <a:lumOff val="25000"/>
                  </a:schemeClr>
                </a:solidFill>
                <a:latin typeface="Arial Nova Light" panose="020B0304020202020204" pitchFamily="34" charset="0"/>
              </a:rPr>
              <a:t>Læreplaner tilpasset voksne med integrert </a:t>
            </a:r>
            <a:r>
              <a:rPr lang="nb-NO" err="1">
                <a:solidFill>
                  <a:schemeClr val="tx1">
                    <a:lumMod val="75000"/>
                    <a:lumOff val="25000"/>
                  </a:schemeClr>
                </a:solidFill>
                <a:latin typeface="Arial Nova Light" panose="020B0304020202020204" pitchFamily="34" charset="0"/>
              </a:rPr>
              <a:t>andrespråksperspektiv</a:t>
            </a:r>
            <a:endParaRPr lang="nb-NO">
              <a:solidFill>
                <a:schemeClr val="tx1">
                  <a:lumMod val="75000"/>
                  <a:lumOff val="25000"/>
                </a:schemeClr>
              </a:solidFill>
              <a:latin typeface="Arial Nova Light" panose="020B0304020202020204" pitchFamily="34" charset="0"/>
            </a:endParaRPr>
          </a:p>
          <a:p>
            <a:pPr lvl="1">
              <a:spcAft>
                <a:spcPts val="600"/>
              </a:spcAft>
            </a:pPr>
            <a:r>
              <a:rPr lang="nb-NO">
                <a:solidFill>
                  <a:schemeClr val="tx1">
                    <a:lumMod val="75000"/>
                    <a:lumOff val="25000"/>
                  </a:schemeClr>
                </a:solidFill>
                <a:latin typeface="Arial Nova Light" panose="020B0304020202020204" pitchFamily="34" charset="0"/>
              </a:rPr>
              <a:t>Læreplan i norsk for språklige minoriteter</a:t>
            </a:r>
          </a:p>
          <a:p>
            <a:pPr lvl="1">
              <a:spcAft>
                <a:spcPts val="600"/>
              </a:spcAft>
            </a:pPr>
            <a:r>
              <a:rPr lang="nb-NO">
                <a:solidFill>
                  <a:schemeClr val="tx1">
                    <a:lumMod val="75000"/>
                    <a:lumOff val="25000"/>
                  </a:schemeClr>
                </a:solidFill>
                <a:latin typeface="Arial Nova Light" panose="020B0304020202020204" pitchFamily="34" charset="0"/>
              </a:rPr>
              <a:t>Eksamensoppgaver etter forsøkslæreplanene</a:t>
            </a:r>
          </a:p>
          <a:p>
            <a:endParaRPr lang="nb-NO">
              <a:solidFill>
                <a:schemeClr val="tx1">
                  <a:lumMod val="75000"/>
                  <a:lumOff val="25000"/>
                </a:schemeClr>
              </a:solidFill>
              <a:latin typeface="Arial Nova Light" panose="020B0304020202020204" pitchFamily="34" charset="0"/>
            </a:endParaRPr>
          </a:p>
          <a:p>
            <a:r>
              <a:rPr lang="nb-NO">
                <a:solidFill>
                  <a:schemeClr val="tx1">
                    <a:lumMod val="75000"/>
                    <a:lumOff val="25000"/>
                  </a:schemeClr>
                </a:solidFill>
                <a:latin typeface="Arial Nova Light" panose="020B0304020202020204" pitchFamily="34" charset="0"/>
              </a:rPr>
              <a:t>Forsøkslæreplanene godt mottatt, men: </a:t>
            </a:r>
          </a:p>
          <a:p>
            <a:pPr lvl="1">
              <a:spcAft>
                <a:spcPts val="600"/>
              </a:spcAft>
            </a:pPr>
            <a:r>
              <a:rPr lang="nb-NO">
                <a:solidFill>
                  <a:schemeClr val="tx1">
                    <a:lumMod val="75000"/>
                    <a:lumOff val="25000"/>
                  </a:schemeClr>
                </a:solidFill>
                <a:latin typeface="Arial Nova Light" panose="020B0304020202020204" pitchFamily="34" charset="0"/>
              </a:rPr>
              <a:t>Høyt læringstrykk for deltakere som ikke kan lese/skrive, har lite skolegang og lavt norsknivå</a:t>
            </a:r>
          </a:p>
          <a:p>
            <a:pPr lvl="1">
              <a:spcAft>
                <a:spcPts val="600"/>
              </a:spcAft>
            </a:pPr>
            <a:r>
              <a:rPr lang="nb-NO">
                <a:solidFill>
                  <a:schemeClr val="tx1">
                    <a:lumMod val="75000"/>
                    <a:lumOff val="25000"/>
                  </a:schemeClr>
                </a:solidFill>
                <a:latin typeface="Arial Nova Light" panose="020B0304020202020204" pitchFamily="34" charset="0"/>
              </a:rPr>
              <a:t>Ikke god nok overgang mellom grunnmodul og øvrige moduler</a:t>
            </a:r>
          </a:p>
          <a:p>
            <a:pPr lvl="1">
              <a:spcAft>
                <a:spcPts val="600"/>
              </a:spcAft>
            </a:pPr>
            <a:r>
              <a:rPr lang="nb-NO">
                <a:solidFill>
                  <a:schemeClr val="tx1">
                    <a:lumMod val="75000"/>
                    <a:lumOff val="25000"/>
                  </a:schemeClr>
                </a:solidFill>
                <a:latin typeface="Arial Nova Light" panose="020B0304020202020204" pitchFamily="34" charset="0"/>
              </a:rPr>
              <a:t>Tydeligere språklæringsperspektiv</a:t>
            </a:r>
          </a:p>
          <a:p>
            <a:pPr lvl="1">
              <a:spcAft>
                <a:spcPts val="600"/>
              </a:spcAft>
            </a:pPr>
            <a:r>
              <a:rPr lang="nb-NO">
                <a:solidFill>
                  <a:schemeClr val="tx1">
                    <a:lumMod val="75000"/>
                    <a:lumOff val="25000"/>
                  </a:schemeClr>
                </a:solidFill>
                <a:latin typeface="Arial Nova Light" panose="020B0304020202020204" pitchFamily="34" charset="0"/>
              </a:rPr>
              <a:t>Mer arbeidsrettede kompetansemål</a:t>
            </a:r>
          </a:p>
          <a:p>
            <a:pPr lvl="1"/>
            <a:endParaRPr lang="nb-NO">
              <a:solidFill>
                <a:schemeClr val="tx1">
                  <a:lumMod val="75000"/>
                  <a:lumOff val="25000"/>
                </a:schemeClr>
              </a:solidFill>
              <a:latin typeface="Arial Nova Light" panose="020B0304020202020204" pitchFamily="34" charset="0"/>
            </a:endParaRPr>
          </a:p>
          <a:p>
            <a:r>
              <a:rPr lang="nb-NO">
                <a:solidFill>
                  <a:schemeClr val="tx1">
                    <a:lumMod val="75000"/>
                    <a:lumOff val="25000"/>
                  </a:schemeClr>
                </a:solidFill>
                <a:latin typeface="Arial Nova Light" panose="020B0304020202020204" pitchFamily="34" charset="0"/>
              </a:rPr>
              <a:t>Ønske om tydeligere føringer og veiledning for bruk av vurderingsuttrykk</a:t>
            </a:r>
          </a:p>
        </p:txBody>
      </p:sp>
    </p:spTree>
    <p:extLst>
      <p:ext uri="{BB962C8B-B14F-4D97-AF65-F5344CB8AC3E}">
        <p14:creationId xmlns:p14="http://schemas.microsoft.com/office/powerpoint/2010/main" val="3382641782"/>
      </p:ext>
    </p:extLst>
  </p:cSld>
  <p:clrMapOvr>
    <a:masterClrMapping/>
  </p:clrMapOvr>
</p:sld>
</file>

<file path=ppt/theme/theme1.xml><?xml version="1.0" encoding="utf-8"?>
<a:theme xmlns:a="http://schemas.openxmlformats.org/drawingml/2006/main" name="Tema1">
  <a:themeElements>
    <a:clrScheme name="i2e white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i2e whi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2e white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i2e white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i2e white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i2e white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i2e white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i2e white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i2e white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i2e white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i2e white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i2e white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9EF0953E-AF73-402A-83C8-30441F0EBB4A}" vid="{BAE0195B-B155-4A83-AFA4-FA26F1A7F3B5}"/>
    </a:ext>
  </a:extLst>
</a:theme>
</file>

<file path=ppt/theme/theme2.xml><?xml version="1.0" encoding="utf-8"?>
<a:theme xmlns:a="http://schemas.openxmlformats.org/drawingml/2006/main" name="1_Tema1">
  <a:themeElements>
    <a:clrScheme name="i2e white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i2e whi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2e white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i2e white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i2e white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i2e white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i2e white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i2e white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i2e white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i2e white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i2e white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i2e white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sjon1" id="{0AC75DC4-56EB-4FD5-95DE-300F359B2843}" vid="{E2C23E58-ECD1-4594-9FD7-E13238D92DF3}"/>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8ceb90b-b19b-421b-aa39-1955100b9c41" xsi:nil="true"/>
    <lcf76f155ced4ddcb4097134ff3c332f xmlns="f2ec445f-28ff-4c41-b9fa-fa26a7c4df0b">
      <Terms xmlns="http://schemas.microsoft.com/office/infopath/2007/PartnerControls"/>
    </lcf76f155ced4ddcb4097134ff3c332f>
    <ArchivedBy xmlns="55beb1c8-1796-4899-bbff-57580d79a9bc" xsi:nil="true"/>
    <ArchivedTo xmlns="55beb1c8-1796-4899-bbff-57580d79a9bc">
      <Url xsi:nil="true"/>
      <Description xsi:nil="true"/>
    </ArchivedTo>
    <Archived xmlns="55beb1c8-1796-4899-bbff-57580d79a9b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E159E1240FAB419F08E72AD4C8706A" ma:contentTypeVersion="9" ma:contentTypeDescription="Opprett et nytt dokument." ma:contentTypeScope="" ma:versionID="c93e3b1e8c1990b2fba787bf748843e3">
  <xsd:schema xmlns:xsd="http://www.w3.org/2001/XMLSchema" xmlns:xs="http://www.w3.org/2001/XMLSchema" xmlns:p="http://schemas.microsoft.com/office/2006/metadata/properties" xmlns:ns2="f3175cd3-cb18-47f4-9cad-445803710a34" xmlns:ns3="55beb1c8-1796-4899-bbff-57580d79a9bc" xmlns:ns4="f2ec445f-28ff-4c41-b9fa-fa26a7c4df0b" xmlns:ns5="f8ceb90b-b19b-421b-aa39-1955100b9c41" targetNamespace="http://schemas.microsoft.com/office/2006/metadata/properties" ma:root="true" ma:fieldsID="f03b1c34f58561ef518b1ba857482ca0" ns2:_="" ns3:_="" ns4:_="" ns5:_="">
    <xsd:import namespace="f3175cd3-cb18-47f4-9cad-445803710a34"/>
    <xsd:import namespace="55beb1c8-1796-4899-bbff-57580d79a9bc"/>
    <xsd:import namespace="f2ec445f-28ff-4c41-b9fa-fa26a7c4df0b"/>
    <xsd:import namespace="f8ceb90b-b19b-421b-aa39-1955100b9c41"/>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Archived" minOccurs="0"/>
                <xsd:element ref="ns3:ArchivedBy" minOccurs="0"/>
                <xsd:element ref="ns3:ArchivedTo" minOccurs="0"/>
                <xsd:element ref="ns2:MediaServiceDateTaken" minOccurs="0"/>
                <xsd:element ref="ns4:MediaLengthInSeconds" minOccurs="0"/>
                <xsd:element ref="ns4:lcf76f155ced4ddcb4097134ff3c332f" minOccurs="0"/>
                <xsd:element ref="ns5:TaxCatchAll"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75cd3-cb18-47f4-9cad-445803710a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beb1c8-1796-4899-bbff-57580d79a9bc"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element name="Archived" ma:index="18" nillable="true" ma:displayName="Arkivert" ma:format="DateTime" ma:internalName="Archived">
      <xsd:simpleType>
        <xsd:restriction base="dms:DateTime"/>
      </xsd:simpleType>
    </xsd:element>
    <xsd:element name="ArchivedBy" ma:index="19" nillable="true" ma:displayName="Arkivert av" ma:internalName="ArchivedBy">
      <xsd:simpleType>
        <xsd:restriction base="dms:Text"/>
      </xsd:simpleType>
    </xsd:element>
    <xsd:element name="ArchivedTo" ma:index="20" nillable="true" ma:displayName="Arkivert til" ma:format="Hyperlink" ma:internalName="ArchivedTo">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2ec445f-28ff-4c41-b9fa-fa26a7c4df0b" elementFormDefault="qualified">
    <xsd:import namespace="http://schemas.microsoft.com/office/2006/documentManagement/types"/>
    <xsd:import namespace="http://schemas.microsoft.com/office/infopath/2007/PartnerControls"/>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5a638eb-336d-4a77-9d4b-1a2ff89923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ceb90b-b19b-421b-aa39-1955100b9c41"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7be6853b-e8eb-4944-939d-326e9a011508}" ma:internalName="TaxCatchAll" ma:showField="CatchAllData" ma:web="425051f4-9146-44b3-9075-0818b37102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46112C-0222-477B-BC75-A36D39564394}">
  <ds:schemaRefs>
    <ds:schemaRef ds:uri="http://schemas.microsoft.com/sharepoint/v3/contenttype/forms"/>
  </ds:schemaRefs>
</ds:datastoreItem>
</file>

<file path=customXml/itemProps2.xml><?xml version="1.0" encoding="utf-8"?>
<ds:datastoreItem xmlns:ds="http://schemas.openxmlformats.org/officeDocument/2006/customXml" ds:itemID="{48CA03B7-F365-4E33-965A-D7096E9A6587}">
  <ds:schemaRefs>
    <ds:schemaRef ds:uri="http://schemas.openxmlformats.org/package/2006/metadata/core-properties"/>
    <ds:schemaRef ds:uri="http://www.w3.org/XML/1998/namespace"/>
    <ds:schemaRef ds:uri="http://purl.org/dc/elements/1.1/"/>
    <ds:schemaRef ds:uri="http://schemas.microsoft.com/office/2006/documentManagement/types"/>
    <ds:schemaRef ds:uri="http://purl.org/dc/dcmitype/"/>
    <ds:schemaRef ds:uri="http://schemas.microsoft.com/office/2006/metadata/properties"/>
    <ds:schemaRef ds:uri="f2ec445f-28ff-4c41-b9fa-fa26a7c4df0b"/>
    <ds:schemaRef ds:uri="http://purl.org/dc/terms/"/>
    <ds:schemaRef ds:uri="f3175cd3-cb18-47f4-9cad-445803710a34"/>
    <ds:schemaRef ds:uri="http://schemas.microsoft.com/office/infopath/2007/PartnerControls"/>
    <ds:schemaRef ds:uri="f8ceb90b-b19b-421b-aa39-1955100b9c41"/>
    <ds:schemaRef ds:uri="55beb1c8-1796-4899-bbff-57580d79a9bc"/>
  </ds:schemaRefs>
</ds:datastoreItem>
</file>

<file path=customXml/itemProps3.xml><?xml version="1.0" encoding="utf-8"?>
<ds:datastoreItem xmlns:ds="http://schemas.openxmlformats.org/officeDocument/2006/customXml" ds:itemID="{EB0E41FF-5A85-4A71-8CAF-0062D901CE18}"/>
</file>

<file path=docProps/app.xml><?xml version="1.0" encoding="utf-8"?>
<Properties xmlns="http://schemas.openxmlformats.org/officeDocument/2006/extended-properties" xmlns:vt="http://schemas.openxmlformats.org/officeDocument/2006/docPropsVTypes">
  <Template>i2e-powerpointmal</Template>
  <TotalTime>15</TotalTime>
  <Words>4844</Words>
  <Application>Microsoft Office PowerPoint</Application>
  <PresentationFormat>Widescreen</PresentationFormat>
  <Paragraphs>428</Paragraphs>
  <Slides>23</Slides>
  <Notes>23</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23</vt:i4>
      </vt:variant>
    </vt:vector>
  </HeadingPairs>
  <TitlesOfParts>
    <vt:vector size="31" baseType="lpstr">
      <vt:lpstr>Aptos</vt:lpstr>
      <vt:lpstr>Arial</vt:lpstr>
      <vt:lpstr>Arial Nova Light</vt:lpstr>
      <vt:lpstr>Calibri</vt:lpstr>
      <vt:lpstr>Calibri Light</vt:lpstr>
      <vt:lpstr>Wingdings</vt:lpstr>
      <vt:lpstr>Tema1</vt:lpstr>
      <vt:lpstr>1_Tema1</vt:lpstr>
      <vt:lpstr>Hva har vi lært?</vt:lpstr>
      <vt:lpstr>Evalueringens formål</vt:lpstr>
      <vt:lpstr>Hva er konklusjonene våre bygget på?</vt:lpstr>
      <vt:lpstr>Forberedende voksenopplæring (FVO)</vt:lpstr>
      <vt:lpstr>FVO har nådd ut til en svært sammensatt gruppe voksne</vt:lpstr>
      <vt:lpstr>Noen resultater så langt</vt:lpstr>
      <vt:lpstr>Mer tilpasset den enkeltes kompetansebehov, men fortsatt relativt standardiserte løp</vt:lpstr>
      <vt:lpstr>PowerPoint-presentasjon</vt:lpstr>
      <vt:lpstr>Mer relevant opplæring, med noen forbedringspunkter</vt:lpstr>
      <vt:lpstr>Læringspunkter</vt:lpstr>
      <vt:lpstr>Modulstrukturert fag – og yrkesopplæring</vt:lpstr>
      <vt:lpstr>MFY har nådd ut til en bred og sammensatt deltakergruppe</vt:lpstr>
      <vt:lpstr>Nesten alle som har gått opp til fag-/svenneprøven, har bestått</vt:lpstr>
      <vt:lpstr>En mer fleksibel vei til fag-/svennebrev</vt:lpstr>
      <vt:lpstr>Læringspunkter</vt:lpstr>
      <vt:lpstr>Mer relevant for voksne</vt:lpstr>
      <vt:lpstr>PowerPoint-presentasjon</vt:lpstr>
      <vt:lpstr>Læringspunkter</vt:lpstr>
      <vt:lpstr>Kombinasjonsforsøket</vt:lpstr>
      <vt:lpstr>Deltakere og resultater</vt:lpstr>
      <vt:lpstr>Unik og fleksibel vei til fagbrev</vt:lpstr>
      <vt:lpstr>Læringspunkter</vt:lpstr>
      <vt:lpstr>Takk for oss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Linn Synnøve Skutlaberg</dc:creator>
  <cp:lastModifiedBy>Katrine Utgård</cp:lastModifiedBy>
  <cp:revision>13</cp:revision>
  <cp:lastPrinted>2024-02-15T13:52:13Z</cp:lastPrinted>
  <dcterms:created xsi:type="dcterms:W3CDTF">2022-08-10T05:48:59Z</dcterms:created>
  <dcterms:modified xsi:type="dcterms:W3CDTF">2024-02-19T10:10:12Z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0x010100C6E159E1240FAB419F08E72AD4C8706A</vt:lpwstr>
  </property>
  <property fmtid="{D5CDD505-2E9C-101B-9397-08002B2CF9AE}" pid="4" name="MSIP_Label_4012811f-b717-4099-a412-3cacd3519ab9_Enabled">
    <vt:lpwstr>true</vt:lpwstr>
  </property>
  <property fmtid="{D5CDD505-2E9C-101B-9397-08002B2CF9AE}" pid="5" name="MSIP_Label_4012811f-b717-4099-a412-3cacd3519ab9_SetDate">
    <vt:lpwstr>2024-02-16T07:45:16Z</vt:lpwstr>
  </property>
  <property fmtid="{D5CDD505-2E9C-101B-9397-08002B2CF9AE}" pid="6" name="MSIP_Label_4012811f-b717-4099-a412-3cacd3519ab9_Method">
    <vt:lpwstr>Privileged</vt:lpwstr>
  </property>
  <property fmtid="{D5CDD505-2E9C-101B-9397-08002B2CF9AE}" pid="7" name="MSIP_Label_4012811f-b717-4099-a412-3cacd3519ab9_Name">
    <vt:lpwstr>Åpen</vt:lpwstr>
  </property>
  <property fmtid="{D5CDD505-2E9C-101B-9397-08002B2CF9AE}" pid="8" name="MSIP_Label_4012811f-b717-4099-a412-3cacd3519ab9_SiteId">
    <vt:lpwstr>1ec46890-73f8-4a2a-9b2c-9a6611f1c922</vt:lpwstr>
  </property>
  <property fmtid="{D5CDD505-2E9C-101B-9397-08002B2CF9AE}" pid="9" name="MSIP_Label_4012811f-b717-4099-a412-3cacd3519ab9_ActionId">
    <vt:lpwstr>c2afa5b0-fdd1-4d73-8356-0cc70ceca5aa</vt:lpwstr>
  </property>
  <property fmtid="{D5CDD505-2E9C-101B-9397-08002B2CF9AE}" pid="10" name="MSIP_Label_4012811f-b717-4099-a412-3cacd3519ab9_ContentBits">
    <vt:lpwstr>0</vt:lpwstr>
  </property>
</Properties>
</file>