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2" d="100"/>
          <a:sy n="122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55D0DA-03A9-4B44-F372-66CD3C954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3A66035-ED48-3A1B-1D48-F528E92B6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BDD835-4BB1-00CA-274D-A9363C17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85FDA1-D7D1-AE6B-F4EE-2DBBD405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EC47A9-9070-D612-E62D-E5213E7A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456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E6207C-12BF-E3A8-BEEA-F701E348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7426A19-0A7F-F774-1FA9-8A51928EC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BB5CF8-642A-EE7F-C163-7C75BF89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9F3A19-A217-CA79-F172-F85D06EE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8AF047-A41E-C842-ED0E-E30A154F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604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43BE75E-9BBE-E665-526C-AFD6D262C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92EAA33-5A60-8A6F-FDC6-E0E4D6DF1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6A8E45-C6F1-C179-E3DA-E09C1F4E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80D666-423F-187C-285E-106E7FFA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210124-026C-B841-F4C1-251B3D7E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964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113996-3C21-D0F5-D209-D56D8ACD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513EC2-1E60-CDC8-7D43-11B6C1A8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18C554-E419-D8B1-16B2-0C5BB9665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C58A31-E324-17BF-CBB9-E24C5A4A0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7044E6-2D0B-9536-C0F2-E2A48B4C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79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0AD14B-C6D8-EE87-17DC-ACF9DC487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8644D4-0C32-76BB-E091-F38C4BF43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5282A6-4AEA-BA39-2297-BA5F64AF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C86AB8-1B95-7676-FD9C-2A090723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AEB06F-F818-9BA1-32A6-9CD5A675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22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51F4C-FC3D-C102-1ED6-A15F0311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02787A-E240-3202-89D8-CBE3D0501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AD8419E-D047-ABD4-74E1-77AE5CF3F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045A4B-7CBA-4ADF-D2EE-6C3FB74D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80C8134-D99C-05D7-23AB-F451D46B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0CEF901-5C07-F8B5-D1A2-0B3900BA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123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76E7E6-3F92-1206-ED9F-770FA5956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9521CF7-29A5-3816-3D61-833130A08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75ECA83-C38E-E18F-690A-4343404E0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14776F2-4185-17E4-7215-2670BF618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8F96753-8936-4716-E443-9F3C5770B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2CA2F7B-BDEE-542C-3151-F6B013BC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D138A65-207A-4C14-3F99-024A6DB3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0E5DAEC-4969-3804-1059-DC55E54C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29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7D7F07-E431-F0D9-DFE9-51632070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EFCD87A-BBC2-05BE-A9F7-CA427FBB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A9EAB35-38AC-1AFE-0FAD-FD0D2739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BE29A30-078C-6596-9498-8540C45D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390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10CCEF1-54BB-A36A-4AB5-A98E77A3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438C262-EC86-45F9-85EF-DC8C0B37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C2279CF-9365-6010-8A8F-059A623E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556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E853A4-3EF6-7B5F-1FAD-75703DF4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AEBC74-78CA-2221-3223-A08853DB7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F5466F6-08BA-86AB-BC26-E75020C2E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A49A71-CFA3-FAA6-B850-88620780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6B1D2B9-6818-C0B9-02C5-1A1F64B4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B0402D6-4D72-36B2-4112-5DD5D388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687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6BB7FF-9A6A-FF90-B961-79816395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D14984A-7004-4351-4A02-2276F0A96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E3329EC-1833-04FA-B71E-D857E2F96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21D64FB-41B6-60E4-3B0A-D46410F2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3EED663-5BDF-09AE-4180-C95C7D3C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5C82AC-6837-728B-0031-D199EC99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174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BCF9617-038F-0845-D807-12006AA5B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FE5ACD8-3791-A0D5-F18A-CCA5F962D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854BA0-18EF-A87F-9EBD-79FD2A431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E7F8-C4DF-2D4B-8AF5-ADE41B3A1883}" type="datetimeFigureOut">
              <a:rPr lang="nb-NO" smtClean="0"/>
              <a:t>26.09.2022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A771CF-89D3-0E85-1FED-D1F418A4E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2DA77E-50B5-2D34-8098-ADEF277F1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FDA2B-C70E-214F-B254-A4BADDE681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929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61BED2-E05D-628A-F1ED-BFC8F30C2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2670"/>
            <a:ext cx="9144000" cy="2387600"/>
          </a:xfrm>
        </p:spPr>
        <p:txBody>
          <a:bodyPr/>
          <a:lstStyle/>
          <a:p>
            <a:r>
              <a:rPr lang="nb-NO" dirty="0"/>
              <a:t>Det europeiske menneskerettighetssystemet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7B66BFC-133A-BE7E-F1AA-B3BEB654C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 descr="Et bilde som inneholder himmel, bygning, utendørs, kuppel&#10;&#10;Automatisk generert beskrivelse">
            <a:extLst>
              <a:ext uri="{FF2B5EF4-FFF2-40B4-BE49-F238E27FC236}">
                <a16:creationId xmlns:a16="http://schemas.microsoft.com/office/drawing/2014/main" id="{77FDC48A-8B72-48B7-D25B-C40D8F39C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3429000"/>
            <a:ext cx="50800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42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2C8D8C-AC55-4559-B369-659E006D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Kjappe fakta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BA5EF6-D153-F2C1-2B89-476EDA884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0F124B"/>
                </a:solidFill>
                <a:effectLst/>
                <a:latin typeface="Rubik"/>
              </a:rPr>
              <a:t>Det mest avanserte menneskerettighetssystemet i verden</a:t>
            </a:r>
          </a:p>
          <a:p>
            <a:pPr marL="0" indent="0">
              <a:buNone/>
            </a:pPr>
            <a:endParaRPr lang="nb-NO" b="0" i="0" dirty="0">
              <a:solidFill>
                <a:srgbClr val="0F124B"/>
              </a:solidFill>
              <a:effectLst/>
              <a:latin typeface="Rubik"/>
            </a:endParaRPr>
          </a:p>
          <a:p>
            <a:pPr marL="0" indent="0">
              <a:buNone/>
            </a:pPr>
            <a:endParaRPr lang="nb-NO" b="0" i="0" dirty="0">
              <a:solidFill>
                <a:srgbClr val="0F124B"/>
              </a:solidFill>
              <a:effectLst/>
              <a:latin typeface="Rubik"/>
            </a:endParaRPr>
          </a:p>
          <a:p>
            <a:pPr marL="0" indent="0">
              <a:buNone/>
            </a:pPr>
            <a:r>
              <a:rPr lang="nb-NO" b="1" dirty="0">
                <a:solidFill>
                  <a:srgbClr val="0F124B"/>
                </a:solidFill>
                <a:latin typeface="Rubik"/>
              </a:rPr>
              <a:t>Milepæler:</a:t>
            </a:r>
          </a:p>
          <a:p>
            <a:r>
              <a:rPr lang="nb-NO" dirty="0">
                <a:solidFill>
                  <a:srgbClr val="0F124B"/>
                </a:solidFill>
                <a:latin typeface="Rubik"/>
              </a:rPr>
              <a:t>Europarådet (1949)</a:t>
            </a:r>
          </a:p>
          <a:p>
            <a:r>
              <a:rPr lang="nb-NO" dirty="0">
                <a:solidFill>
                  <a:srgbClr val="0F124B"/>
                </a:solidFill>
                <a:latin typeface="Rubik"/>
              </a:rPr>
              <a:t>Den europeiske menneskerettighetskonvensjonen (1950)</a:t>
            </a:r>
          </a:p>
          <a:p>
            <a:r>
              <a:rPr lang="nb-NO" dirty="0">
                <a:solidFill>
                  <a:srgbClr val="0F124B"/>
                </a:solidFill>
                <a:latin typeface="Rubik"/>
              </a:rPr>
              <a:t>Den europeiske menneskerettighetsdomstolen</a:t>
            </a:r>
            <a:r>
              <a:rPr lang="nb-NO" b="0" i="0" dirty="0">
                <a:solidFill>
                  <a:srgbClr val="0F124B"/>
                </a:solidFill>
                <a:effectLst/>
                <a:latin typeface="Rubik"/>
              </a:rPr>
              <a:t> (1959)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563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05F848-6455-8762-BB50-CED2D9B3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Europarådet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A142E4-105B-288B-874B-02212033A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>
                <a:solidFill>
                  <a:srgbClr val="0F124B"/>
                </a:solidFill>
                <a:latin typeface="Rubik"/>
              </a:rPr>
              <a:t>Etablert av 10 land (inkl. Norge) i 1949 (Strasbourg, Frankrike) – kjølvannet av andre verdenskrig. </a:t>
            </a:r>
          </a:p>
          <a:p>
            <a:pPr marL="0" indent="0">
              <a:buNone/>
            </a:pPr>
            <a:endParaRPr lang="nb-NO" sz="2000" dirty="0">
              <a:solidFill>
                <a:srgbClr val="0F124B"/>
              </a:solidFill>
              <a:latin typeface="Rubik"/>
            </a:endParaRPr>
          </a:p>
          <a:p>
            <a:r>
              <a:rPr lang="nb-NO" sz="2000" dirty="0">
                <a:solidFill>
                  <a:srgbClr val="0F124B"/>
                </a:solidFill>
                <a:latin typeface="Rubik"/>
              </a:rPr>
              <a:t>I dag: 46 medlemsstater (800 millioner mennesker)</a:t>
            </a:r>
          </a:p>
          <a:p>
            <a:endParaRPr lang="nb-NO" sz="2000" dirty="0">
              <a:solidFill>
                <a:srgbClr val="0F124B"/>
              </a:solidFill>
              <a:latin typeface="Rubik"/>
            </a:endParaRPr>
          </a:p>
          <a:p>
            <a:r>
              <a:rPr lang="nb-NO" sz="2000" dirty="0">
                <a:solidFill>
                  <a:srgbClr val="0F124B"/>
                </a:solidFill>
                <a:latin typeface="Rubik"/>
              </a:rPr>
              <a:t>Formål: Skape varig fred ved å fremme menneskerettigheter, demokrati og rettsstatsprinsipper i Europa</a:t>
            </a:r>
          </a:p>
          <a:p>
            <a:endParaRPr lang="nb-NO" sz="2000" dirty="0">
              <a:solidFill>
                <a:srgbClr val="0F124B"/>
              </a:solidFill>
              <a:latin typeface="Rubik"/>
            </a:endParaRPr>
          </a:p>
          <a:p>
            <a:r>
              <a:rPr lang="nb-NO" sz="2000" dirty="0">
                <a:solidFill>
                  <a:srgbClr val="0F124B"/>
                </a:solidFill>
                <a:latin typeface="Rubik"/>
              </a:rPr>
              <a:t>Vedtatt flere konvensjoner og resolusjoner. Den mest sentrale er den europeiske menneskerettighetskonvensjonen. </a:t>
            </a:r>
          </a:p>
          <a:p>
            <a:pPr marL="0" indent="0">
              <a:buNone/>
            </a:pPr>
            <a:endParaRPr lang="nb-NO" dirty="0">
              <a:solidFill>
                <a:srgbClr val="0F124B"/>
              </a:solidFill>
              <a:latin typeface="Rubik"/>
            </a:endParaRPr>
          </a:p>
          <a:p>
            <a:pPr marL="0" indent="0">
              <a:buNone/>
            </a:pPr>
            <a:endParaRPr lang="nb-NO" dirty="0">
              <a:solidFill>
                <a:srgbClr val="0F124B"/>
              </a:solidFill>
              <a:latin typeface="Rubik"/>
            </a:endParaRPr>
          </a:p>
          <a:p>
            <a:endParaRPr lang="nb-NO" dirty="0">
              <a:solidFill>
                <a:srgbClr val="0F124B"/>
              </a:solidFill>
              <a:latin typeface="Rubik"/>
            </a:endParaRPr>
          </a:p>
          <a:p>
            <a:endParaRPr lang="nb-NO" dirty="0">
              <a:solidFill>
                <a:srgbClr val="0F124B"/>
              </a:solidFill>
              <a:latin typeface="Rubik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471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E3E3AB-FE1E-50C2-2E28-F0FB3249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b-NO" dirty="0"/>
              <a:t>Den europeiske menneskerettighetskonvensjonen (EMK)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0721AD-48C8-4CF9-9B7B-F987472E4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Vedtatt i 1950, trådte i kraft i 1953. Norge tilsluttet seg EMK i 1952. Del av menneskerettighetsloven i 1999.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EMK er obligatorisk for alle Europarådets medlemsstater å forplikte seg til.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009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DF93C0-389B-F5BC-76DD-71DECA902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europeiske menneskerettighetsdomstolen (EMD)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62D99F-098B-F8C8-BBAE-4D5AF4B68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000" dirty="0"/>
              <a:t>Etablert av Europarådet i 1959. Håndhever den europeiske menneskerettighetskonvensjonen (EMK). </a:t>
            </a:r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Første internasjonale menneskerettighetsdomstol. </a:t>
            </a:r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Enkeltpersoner kan klage Europarådets medlemsstater inn for domstolen («individuell klagerett»). </a:t>
            </a:r>
            <a:r>
              <a:rPr lang="nb-NO" sz="2000" dirty="0" err="1"/>
              <a:t>F.eks</a:t>
            </a:r>
            <a:r>
              <a:rPr lang="nb-NO" sz="2000" dirty="0"/>
              <a:t> Hansen v. Norge. Stater kan dømmes for brudd på EMK, og må deretter reparere følgene av menneskerettighetskrenkelsen.</a:t>
            </a:r>
          </a:p>
          <a:p>
            <a:pPr marL="0" indent="0">
              <a:buNone/>
            </a:pPr>
            <a:endParaRPr lang="nb-NO" sz="2000" dirty="0"/>
          </a:p>
          <a:p>
            <a:r>
              <a:rPr lang="nb-NO" sz="2000" b="0" i="0" dirty="0">
                <a:solidFill>
                  <a:srgbClr val="0F124B"/>
                </a:solidFill>
                <a:effectLst/>
                <a:latin typeface="Rubik"/>
              </a:rPr>
              <a:t>20 725 avgjørelser siden 1959 (per 31.12.21). Avgjørelsene bindende for statene.  </a:t>
            </a:r>
          </a:p>
          <a:p>
            <a:pPr marL="0" indent="0">
              <a:buNone/>
            </a:pPr>
            <a:endParaRPr lang="nb-NO" sz="2000" b="0" i="0" dirty="0">
              <a:solidFill>
                <a:srgbClr val="0F124B"/>
              </a:solidFill>
              <a:effectLst/>
              <a:latin typeface="Rubik"/>
            </a:endParaRPr>
          </a:p>
          <a:p>
            <a:r>
              <a:rPr lang="nb-NO" sz="2000" dirty="0">
                <a:solidFill>
                  <a:srgbClr val="0F124B"/>
                </a:solidFill>
                <a:latin typeface="Rubik"/>
              </a:rPr>
              <a:t>Utfordring: lang behandlingstid. </a:t>
            </a:r>
            <a:endParaRPr lang="nb-NO" sz="2000" b="0" i="0" dirty="0">
              <a:solidFill>
                <a:srgbClr val="0F124B"/>
              </a:solidFill>
              <a:effectLst/>
              <a:latin typeface="Rubik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622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211</Words>
  <Application>Microsoft Macintosh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Rubik</vt:lpstr>
      <vt:lpstr>Office-tema</vt:lpstr>
      <vt:lpstr>Det europeiske menneskerettighetssystemet</vt:lpstr>
      <vt:lpstr>Kjappe fakta</vt:lpstr>
      <vt:lpstr>Europarådet</vt:lpstr>
      <vt:lpstr>Den europeiske menneskerettighetskonvensjonen (EMK) </vt:lpstr>
      <vt:lpstr>Den europeiske menneskerettighetsdomstolen (EMD)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europeiske menneskerettighetssystemet</dc:title>
  <dc:creator>Marit Langmyr</dc:creator>
  <cp:lastModifiedBy>Marit Langmyr</cp:lastModifiedBy>
  <cp:revision>1</cp:revision>
  <dcterms:created xsi:type="dcterms:W3CDTF">2022-09-26T12:25:13Z</dcterms:created>
  <dcterms:modified xsi:type="dcterms:W3CDTF">2022-09-27T07:48:54Z</dcterms:modified>
</cp:coreProperties>
</file>