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6"/>
  </p:notesMasterIdLst>
  <p:sldIdLst>
    <p:sldId id="256" r:id="rId2"/>
    <p:sldId id="257" r:id="rId3"/>
    <p:sldId id="258" r:id="rId4"/>
    <p:sldId id="259" r:id="rId5"/>
  </p:sldIdLst>
  <p:sldSz cx="9144000" cy="5143500" type="screen16x9"/>
  <p:notesSz cx="6858000" cy="9144000"/>
  <p:embeddedFontLst>
    <p:embeddedFont>
      <p:font typeface="Archivo Black" panose="020B0604020202020204" charset="0"/>
      <p:regular r:id="rId7"/>
    </p:embeddedFont>
    <p:embeddedFont>
      <p:font typeface="Bebas Neue" panose="020B0606020202050201" pitchFamily="34" charset="0"/>
      <p:regular r:id="rId8"/>
    </p:embeddedFont>
    <p:embeddedFont>
      <p:font typeface="Helvetica Neue" panose="02000A03050000020004"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3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8da54b651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8da54b65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da54b651a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da54b651a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8da54b651a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8da54b651a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8da54b651a_1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8da54b651a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CUSTOM_8">
    <p:bg>
      <p:bgPr>
        <a:solidFill>
          <a:srgbClr val="10E4F9"/>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Message">
  <p:cSld name="CUSTOM_4_1">
    <p:bg>
      <p:bgPr>
        <a:solidFill>
          <a:schemeClr val="dk1"/>
        </a:solidFill>
        <a:effectLst/>
      </p:bgPr>
    </p:bg>
    <p:spTree>
      <p:nvGrpSpPr>
        <p:cNvPr id="1" name="Shape 52"/>
        <p:cNvGrpSpPr/>
        <p:nvPr/>
      </p:nvGrpSpPr>
      <p:grpSpPr>
        <a:xfrm>
          <a:off x="0" y="0"/>
          <a:ext cx="0" cy="0"/>
          <a:chOff x="0" y="0"/>
          <a:chExt cx="0" cy="0"/>
        </a:xfrm>
      </p:grpSpPr>
      <p:sp>
        <p:nvSpPr>
          <p:cNvPr id="53" name="Google Shape;53;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54" name="Google Shape;54;p14"/>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55" name="Google Shape;55;p14"/>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solidFill>
                  <a:srgbClr val="FAFAFA"/>
                </a:solidFill>
                <a:latin typeface="Helvetica Neue"/>
                <a:ea typeface="Helvetica Neue"/>
                <a:cs typeface="Helvetica Neue"/>
                <a:sym typeface="Helvetica Neue"/>
              </a:defRPr>
            </a:lvl1pPr>
            <a:lvl2pPr lvl="1" algn="r" rtl="0">
              <a:buNone/>
              <a:defRPr sz="700">
                <a:solidFill>
                  <a:srgbClr val="FAFAFA"/>
                </a:solidFill>
                <a:latin typeface="Helvetica Neue"/>
                <a:ea typeface="Helvetica Neue"/>
                <a:cs typeface="Helvetica Neue"/>
                <a:sym typeface="Helvetica Neue"/>
              </a:defRPr>
            </a:lvl2pPr>
            <a:lvl3pPr lvl="2" algn="r" rtl="0">
              <a:buNone/>
              <a:defRPr sz="700">
                <a:solidFill>
                  <a:srgbClr val="FAFAFA"/>
                </a:solidFill>
                <a:latin typeface="Helvetica Neue"/>
                <a:ea typeface="Helvetica Neue"/>
                <a:cs typeface="Helvetica Neue"/>
                <a:sym typeface="Helvetica Neue"/>
              </a:defRPr>
            </a:lvl3pPr>
            <a:lvl4pPr lvl="3" algn="r" rtl="0">
              <a:buNone/>
              <a:defRPr sz="700">
                <a:solidFill>
                  <a:srgbClr val="FAFAFA"/>
                </a:solidFill>
                <a:latin typeface="Helvetica Neue"/>
                <a:ea typeface="Helvetica Neue"/>
                <a:cs typeface="Helvetica Neue"/>
                <a:sym typeface="Helvetica Neue"/>
              </a:defRPr>
            </a:lvl4pPr>
            <a:lvl5pPr lvl="4" algn="r" rtl="0">
              <a:buNone/>
              <a:defRPr sz="700">
                <a:solidFill>
                  <a:srgbClr val="FAFAFA"/>
                </a:solidFill>
                <a:latin typeface="Helvetica Neue"/>
                <a:ea typeface="Helvetica Neue"/>
                <a:cs typeface="Helvetica Neue"/>
                <a:sym typeface="Helvetica Neue"/>
              </a:defRPr>
            </a:lvl5pPr>
            <a:lvl6pPr lvl="5" algn="r" rtl="0">
              <a:buNone/>
              <a:defRPr sz="700">
                <a:solidFill>
                  <a:srgbClr val="FAFAFA"/>
                </a:solidFill>
                <a:latin typeface="Helvetica Neue"/>
                <a:ea typeface="Helvetica Neue"/>
                <a:cs typeface="Helvetica Neue"/>
                <a:sym typeface="Helvetica Neue"/>
              </a:defRPr>
            </a:lvl6pPr>
            <a:lvl7pPr lvl="6" algn="r" rtl="0">
              <a:buNone/>
              <a:defRPr sz="700">
                <a:solidFill>
                  <a:srgbClr val="FAFAFA"/>
                </a:solidFill>
                <a:latin typeface="Helvetica Neue"/>
                <a:ea typeface="Helvetica Neue"/>
                <a:cs typeface="Helvetica Neue"/>
                <a:sym typeface="Helvetica Neue"/>
              </a:defRPr>
            </a:lvl7pPr>
            <a:lvl8pPr lvl="7" algn="r" rtl="0">
              <a:buNone/>
              <a:defRPr sz="700">
                <a:solidFill>
                  <a:srgbClr val="FAFAFA"/>
                </a:solidFill>
                <a:latin typeface="Helvetica Neue"/>
                <a:ea typeface="Helvetica Neue"/>
                <a:cs typeface="Helvetica Neue"/>
                <a:sym typeface="Helvetica Neue"/>
              </a:defRPr>
            </a:lvl8pPr>
            <a:lvl9pPr lvl="8" algn="r" rtl="0">
              <a:buNone/>
              <a:defRPr sz="700">
                <a:solidFill>
                  <a:srgbClr val="FAFAFA"/>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pic>
        <p:nvPicPr>
          <p:cNvPr id="56" name="Google Shape;56;p14"/>
          <p:cNvPicPr preferRelativeResize="0"/>
          <p:nvPr/>
        </p:nvPicPr>
        <p:blipFill rotWithShape="1">
          <a:blip r:embed="rId3">
            <a:alphaModFix/>
          </a:blip>
          <a:srcRect t="29535" r="24653" b="20606"/>
          <a:stretch/>
        </p:blipFill>
        <p:spPr>
          <a:xfrm rot="5400000">
            <a:off x="4862512" y="862012"/>
            <a:ext cx="5153024" cy="3409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ype + Full Photo Image">
  <p:cSld name="CUSTOM_2">
    <p:bg>
      <p:bgPr>
        <a:solidFill>
          <a:schemeClr val="dk1"/>
        </a:solidFill>
        <a:effectLst/>
      </p:bgPr>
    </p:bg>
    <p:spTree>
      <p:nvGrpSpPr>
        <p:cNvPr id="1" name="Shape 57"/>
        <p:cNvGrpSpPr/>
        <p:nvPr/>
      </p:nvGrpSpPr>
      <p:grpSpPr>
        <a:xfrm>
          <a:off x="0" y="0"/>
          <a:ext cx="0" cy="0"/>
          <a:chOff x="0" y="0"/>
          <a:chExt cx="0" cy="0"/>
        </a:xfrm>
      </p:grpSpPr>
      <p:sp>
        <p:nvSpPr>
          <p:cNvPr id="58" name="Google Shape;58;p15"/>
          <p:cNvSpPr/>
          <p:nvPr/>
        </p:nvSpPr>
        <p:spPr>
          <a:xfrm>
            <a:off x="0" y="-8775"/>
            <a:ext cx="9144300" cy="393600"/>
          </a:xfrm>
          <a:prstGeom prst="rect">
            <a:avLst/>
          </a:prstGeom>
          <a:solidFill>
            <a:srgbClr val="10E4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5"/>
          <p:cNvPicPr preferRelativeResize="0"/>
          <p:nvPr/>
        </p:nvPicPr>
        <p:blipFill rotWithShape="1">
          <a:blip r:embed="rId2">
            <a:alphaModFix/>
          </a:blip>
          <a:srcRect/>
          <a:stretch/>
        </p:blipFill>
        <p:spPr>
          <a:xfrm>
            <a:off x="142875" y="83250"/>
            <a:ext cx="209550" cy="209550"/>
          </a:xfrm>
          <a:prstGeom prst="rect">
            <a:avLst/>
          </a:prstGeom>
          <a:noFill/>
          <a:ln>
            <a:noFill/>
          </a:ln>
        </p:spPr>
      </p:pic>
      <p:sp>
        <p:nvSpPr>
          <p:cNvPr id="60" name="Google Shape;60;p15"/>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lvl1pPr lvl="0" algn="r" rtl="0">
              <a:buNone/>
              <a:defRPr sz="700">
                <a:latin typeface="Helvetica Neue"/>
                <a:ea typeface="Helvetica Neue"/>
                <a:cs typeface="Helvetica Neue"/>
                <a:sym typeface="Helvetica Neue"/>
              </a:defRPr>
            </a:lvl1pPr>
            <a:lvl2pPr lvl="1" algn="r" rtl="0">
              <a:buNone/>
              <a:defRPr sz="700">
                <a:latin typeface="Helvetica Neue"/>
                <a:ea typeface="Helvetica Neue"/>
                <a:cs typeface="Helvetica Neue"/>
                <a:sym typeface="Helvetica Neue"/>
              </a:defRPr>
            </a:lvl2pPr>
            <a:lvl3pPr lvl="2" algn="r" rtl="0">
              <a:buNone/>
              <a:defRPr sz="700">
                <a:latin typeface="Helvetica Neue"/>
                <a:ea typeface="Helvetica Neue"/>
                <a:cs typeface="Helvetica Neue"/>
                <a:sym typeface="Helvetica Neue"/>
              </a:defRPr>
            </a:lvl3pPr>
            <a:lvl4pPr lvl="3" algn="r" rtl="0">
              <a:buNone/>
              <a:defRPr sz="700">
                <a:latin typeface="Helvetica Neue"/>
                <a:ea typeface="Helvetica Neue"/>
                <a:cs typeface="Helvetica Neue"/>
                <a:sym typeface="Helvetica Neue"/>
              </a:defRPr>
            </a:lvl4pPr>
            <a:lvl5pPr lvl="4" algn="r" rtl="0">
              <a:buNone/>
              <a:defRPr sz="700">
                <a:latin typeface="Helvetica Neue"/>
                <a:ea typeface="Helvetica Neue"/>
                <a:cs typeface="Helvetica Neue"/>
                <a:sym typeface="Helvetica Neue"/>
              </a:defRPr>
            </a:lvl5pPr>
            <a:lvl6pPr lvl="5" algn="r" rtl="0">
              <a:buNone/>
              <a:defRPr sz="700">
                <a:latin typeface="Helvetica Neue"/>
                <a:ea typeface="Helvetica Neue"/>
                <a:cs typeface="Helvetica Neue"/>
                <a:sym typeface="Helvetica Neue"/>
              </a:defRPr>
            </a:lvl6pPr>
            <a:lvl7pPr lvl="6" algn="r" rtl="0">
              <a:buNone/>
              <a:defRPr sz="700">
                <a:latin typeface="Helvetica Neue"/>
                <a:ea typeface="Helvetica Neue"/>
                <a:cs typeface="Helvetica Neue"/>
                <a:sym typeface="Helvetica Neue"/>
              </a:defRPr>
            </a:lvl7pPr>
            <a:lvl8pPr lvl="7" algn="r" rtl="0">
              <a:buNone/>
              <a:defRPr sz="700">
                <a:latin typeface="Helvetica Neue"/>
                <a:ea typeface="Helvetica Neue"/>
                <a:cs typeface="Helvetica Neue"/>
                <a:sym typeface="Helvetica Neue"/>
              </a:defRPr>
            </a:lvl8pPr>
            <a:lvl9pPr lvl="8" algn="r" rtl="0">
              <a:buNone/>
              <a:defRPr sz="70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riotgames.com/en/legal"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mailto:creatorsupport@riotgames.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6"/>
          <p:cNvPicPr preferRelativeResize="0"/>
          <p:nvPr/>
        </p:nvPicPr>
        <p:blipFill rotWithShape="1">
          <a:blip r:embed="rId3">
            <a:alphaModFix/>
          </a:blip>
          <a:srcRect t="6224" b="6233"/>
          <a:stretch/>
        </p:blipFill>
        <p:spPr>
          <a:xfrm>
            <a:off x="0" y="0"/>
            <a:ext cx="9144003" cy="2001285"/>
          </a:xfrm>
          <a:prstGeom prst="rect">
            <a:avLst/>
          </a:prstGeom>
          <a:noFill/>
          <a:ln>
            <a:noFill/>
          </a:ln>
        </p:spPr>
      </p:pic>
      <p:sp>
        <p:nvSpPr>
          <p:cNvPr id="66" name="Google Shape;66;p16"/>
          <p:cNvSpPr txBox="1"/>
          <p:nvPr/>
        </p:nvSpPr>
        <p:spPr>
          <a:xfrm>
            <a:off x="228599" y="4695350"/>
            <a:ext cx="4499811" cy="363900"/>
          </a:xfrm>
          <a:prstGeom prst="rect">
            <a:avLst/>
          </a:prstGeom>
          <a:noFill/>
          <a:ln>
            <a:noFill/>
          </a:ln>
        </p:spPr>
        <p:txBody>
          <a:bodyPr spcFirstLastPara="1" wrap="square" lIns="91425" tIns="91425" rIns="91425" bIns="91425" anchor="ctr" anchorCtr="0">
            <a:noAutofit/>
          </a:bodyPr>
          <a:lstStyle/>
          <a:p>
            <a:pPr marL="0" lvl="0" indent="0" algn="l" rtl="0">
              <a:lnSpc>
                <a:spcPct val="70000"/>
              </a:lnSpc>
              <a:spcBef>
                <a:spcPts val="0"/>
              </a:spcBef>
              <a:spcAft>
                <a:spcPts val="0"/>
              </a:spcAft>
              <a:buNone/>
            </a:pPr>
            <a:r>
              <a:rPr lang="fr" sz="1200" b="1" i="0" u="none" baseline="0" dirty="0">
                <a:latin typeface="Archivo Black"/>
                <a:ea typeface="Archivo Black"/>
                <a:cs typeface="Archivo Black"/>
                <a:sym typeface="Archivo Black"/>
              </a:rPr>
              <a:t>CONSEILS POUR LES CRÉATEURS ET CRÉATRICES</a:t>
            </a:r>
            <a:endParaRPr sz="1200" b="1" dirty="0">
              <a:latin typeface="Archivo Black"/>
              <a:ea typeface="Archivo Black"/>
              <a:cs typeface="Archivo Black"/>
              <a:sym typeface="Archivo Black"/>
            </a:endParaRPr>
          </a:p>
        </p:txBody>
      </p:sp>
      <p:sp>
        <p:nvSpPr>
          <p:cNvPr id="67" name="Google Shape;67;p16"/>
          <p:cNvSpPr txBox="1"/>
          <p:nvPr/>
        </p:nvSpPr>
        <p:spPr>
          <a:xfrm>
            <a:off x="6894150" y="4695350"/>
            <a:ext cx="2048400" cy="363900"/>
          </a:xfrm>
          <a:prstGeom prst="rect">
            <a:avLst/>
          </a:prstGeom>
          <a:noFill/>
          <a:ln>
            <a:noFill/>
          </a:ln>
        </p:spPr>
        <p:txBody>
          <a:bodyPr spcFirstLastPara="1" wrap="square" lIns="91425" tIns="91425" rIns="91425" bIns="91425" anchor="ctr" anchorCtr="0">
            <a:noAutofit/>
          </a:bodyPr>
          <a:lstStyle/>
          <a:p>
            <a:pPr marL="0" lvl="0" indent="0" algn="r" rtl="0">
              <a:lnSpc>
                <a:spcPct val="70000"/>
              </a:lnSpc>
              <a:spcBef>
                <a:spcPts val="0"/>
              </a:spcBef>
              <a:spcAft>
                <a:spcPts val="0"/>
              </a:spcAft>
              <a:buNone/>
            </a:pPr>
            <a:r>
              <a:rPr lang="fr" sz="1200" b="1" i="0" u="none" baseline="0">
                <a:latin typeface="Archivo Black"/>
                <a:ea typeface="Archivo Black"/>
                <a:cs typeface="Archivo Black"/>
                <a:sym typeface="Archivo Black"/>
              </a:rPr>
              <a:t>MARS 2025</a:t>
            </a:r>
            <a:endParaRPr sz="1200" b="1">
              <a:latin typeface="Archivo Black"/>
              <a:ea typeface="Archivo Black"/>
              <a:cs typeface="Archivo Black"/>
              <a:sym typeface="Archiv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7"/>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3" name="Google Shape;73;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2</a:t>
            </a:fld>
            <a:endParaRPr/>
          </a:p>
        </p:txBody>
      </p:sp>
      <p:sp>
        <p:nvSpPr>
          <p:cNvPr id="74" name="Google Shape;74;p17"/>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fr" sz="700" b="0" i="0" u="none" baseline="0">
                <a:solidFill>
                  <a:srgbClr val="FAFAFA"/>
                </a:solidFill>
                <a:latin typeface="Helvetica Neue"/>
                <a:ea typeface="Helvetica Neue"/>
                <a:cs typeface="Helvetica Neue"/>
                <a:sym typeface="Helvetica Neue"/>
              </a:rPr>
              <a:t>Conseils pour les créateurs et créatrices</a:t>
            </a:r>
            <a:endParaRPr sz="700">
              <a:solidFill>
                <a:srgbClr val="FAFAFA"/>
              </a:solidFill>
              <a:latin typeface="Helvetica Neue"/>
              <a:ea typeface="Helvetica Neue"/>
              <a:cs typeface="Helvetica Neue"/>
              <a:sym typeface="Helvetica Neue"/>
            </a:endParaRPr>
          </a:p>
        </p:txBody>
      </p:sp>
      <p:sp>
        <p:nvSpPr>
          <p:cNvPr id="75" name="Google Shape;75;p17"/>
          <p:cNvSpPr txBox="1"/>
          <p:nvPr/>
        </p:nvSpPr>
        <p:spPr>
          <a:xfrm>
            <a:off x="0" y="765375"/>
            <a:ext cx="8776500" cy="9927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fr" sz="7000" b="1" i="0" u="none" baseline="0">
                <a:solidFill>
                  <a:srgbClr val="FAFAFA"/>
                </a:solidFill>
                <a:latin typeface="Bebas Neue"/>
                <a:ea typeface="Bebas Neue"/>
                <a:cs typeface="Bebas Neue"/>
                <a:sym typeface="Bebas Neue"/>
              </a:rPr>
              <a:t>Règles et conseils de base</a:t>
            </a:r>
            <a:endParaRPr sz="7000" b="1">
              <a:solidFill>
                <a:srgbClr val="FAFAFA"/>
              </a:solidFill>
              <a:latin typeface="Bebas Neue"/>
              <a:ea typeface="Bebas Neue"/>
              <a:cs typeface="Bebas Neue"/>
              <a:sym typeface="Bebas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sldNum" idx="1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3</a:t>
            </a:fld>
            <a:endParaRPr/>
          </a:p>
        </p:txBody>
      </p:sp>
      <p:sp>
        <p:nvSpPr>
          <p:cNvPr id="81" name="Google Shape;81;p18"/>
          <p:cNvSpPr txBox="1"/>
          <p:nvPr/>
        </p:nvSpPr>
        <p:spPr>
          <a:xfrm>
            <a:off x="226899" y="583200"/>
            <a:ext cx="8794403" cy="5886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fr" sz="3500" b="1" i="0" u="none" baseline="0" dirty="0">
                <a:solidFill>
                  <a:srgbClr val="FAFAFA"/>
                </a:solidFill>
                <a:latin typeface="Bebas Neue"/>
                <a:ea typeface="Bebas Neue"/>
                <a:cs typeface="Bebas Neue"/>
                <a:sym typeface="Bebas Neue"/>
              </a:rPr>
              <a:t>Règles de base pour les événements internationaux 2025</a:t>
            </a:r>
            <a:endParaRPr sz="3500" b="1" dirty="0">
              <a:solidFill>
                <a:srgbClr val="FAFAFA"/>
              </a:solidFill>
              <a:latin typeface="Bebas Neue"/>
              <a:ea typeface="Bebas Neue"/>
              <a:cs typeface="Bebas Neue"/>
              <a:sym typeface="Bebas Neue"/>
            </a:endParaRPr>
          </a:p>
        </p:txBody>
      </p:sp>
      <p:sp>
        <p:nvSpPr>
          <p:cNvPr id="82" name="Google Shape;82;p18"/>
          <p:cNvSpPr txBox="1"/>
          <p:nvPr/>
        </p:nvSpPr>
        <p:spPr>
          <a:xfrm>
            <a:off x="263350" y="1058500"/>
            <a:ext cx="8303134" cy="4619696"/>
          </a:xfrm>
          <a:prstGeom prst="rect">
            <a:avLst/>
          </a:prstGeom>
          <a:noFill/>
          <a:ln>
            <a:noFill/>
          </a:ln>
        </p:spPr>
        <p:txBody>
          <a:bodyPr spcFirstLastPara="1" wrap="square" lIns="91425" tIns="91425" rIns="91425" bIns="91425" anchor="t" anchorCtr="0">
            <a:spAutoFit/>
          </a:bodyPr>
          <a:lstStyle/>
          <a:p>
            <a:pPr marL="0" lvl="0" indent="0" algn="just" rtl="0">
              <a:lnSpc>
                <a:spcPct val="110000"/>
              </a:lnSpc>
              <a:spcBef>
                <a:spcPts val="0"/>
              </a:spcBef>
              <a:spcAft>
                <a:spcPts val="0"/>
              </a:spcAft>
              <a:buClr>
                <a:schemeClr val="dk1"/>
              </a:buClr>
              <a:buSzPts val="1100"/>
              <a:buFont typeface="Arial"/>
              <a:buNone/>
            </a:pPr>
            <a:r>
              <a:rPr lang="fr" sz="1100" b="0" i="0" u="none" baseline="0" dirty="0">
                <a:solidFill>
                  <a:schemeClr val="lt1"/>
                </a:solidFill>
                <a:latin typeface="Helvetica Neue"/>
                <a:ea typeface="Helvetica Neue"/>
                <a:cs typeface="Helvetica Neue"/>
                <a:sym typeface="Helvetica Neue"/>
              </a:rPr>
              <a:t>Riot encourage sa communauté de créateurs et créatrices à produire du contenu autour de nos ligues et événements. Cependant, nous vous demandons de respecter les conseils de base suivants :</a:t>
            </a:r>
            <a:endParaRPr sz="1100" dirty="0">
              <a:solidFill>
                <a:schemeClr val="lt1"/>
              </a:solidFill>
              <a:latin typeface="Helvetica Neue"/>
              <a:ea typeface="Helvetica Neue"/>
              <a:cs typeface="Helvetica Neue"/>
              <a:sym typeface="Helvetica Neue"/>
            </a:endParaRPr>
          </a:p>
          <a:p>
            <a:pPr marL="0" lvl="0" indent="0" algn="just" rtl="0">
              <a:lnSpc>
                <a:spcPct val="110000"/>
              </a:lnSpc>
              <a:spcBef>
                <a:spcPts val="0"/>
              </a:spcBef>
              <a:spcAft>
                <a:spcPts val="0"/>
              </a:spcAft>
              <a:buClr>
                <a:schemeClr val="dk1"/>
              </a:buClr>
              <a:buSzPts val="1100"/>
              <a:buFont typeface="Arial"/>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0000"/>
              </a:lnSpc>
              <a:spcBef>
                <a:spcPts val="0"/>
              </a:spcBef>
              <a:spcAft>
                <a:spcPts val="0"/>
              </a:spcAft>
              <a:buClr>
                <a:schemeClr val="lt1"/>
              </a:buClr>
              <a:buSzPts val="1100"/>
              <a:buFont typeface="Helvetica Neue"/>
              <a:buChar char="●"/>
            </a:pPr>
            <a:r>
              <a:rPr lang="fr" sz="1100" b="1" i="0" u="none" baseline="0" dirty="0">
                <a:solidFill>
                  <a:schemeClr val="lt1"/>
                </a:solidFill>
                <a:latin typeface="Helvetica Neue"/>
                <a:ea typeface="Helvetica Neue"/>
                <a:cs typeface="Helvetica Neue"/>
                <a:sym typeface="Helvetica Neue"/>
              </a:rPr>
              <a:t>Vous pouvez publier de courtes VOD et/ou du contenu de réaction aux événements internationaux sur les réseaux sociaux </a:t>
            </a:r>
            <a:r>
              <a:rPr lang="fr" sz="1100" b="1" i="1" u="sng" baseline="0" dirty="0">
                <a:solidFill>
                  <a:schemeClr val="lt1"/>
                </a:solidFill>
                <a:latin typeface="Helvetica Neue"/>
                <a:ea typeface="Helvetica Neue"/>
                <a:cs typeface="Helvetica Neue"/>
                <a:sym typeface="Helvetica Neue"/>
              </a:rPr>
              <a:t>à tout moment</a:t>
            </a:r>
            <a:r>
              <a:rPr lang="fr" sz="1100" b="1" i="0" u="none" baseline="0" dirty="0">
                <a:solidFill>
                  <a:schemeClr val="lt1"/>
                </a:solidFill>
                <a:latin typeface="Helvetica Neue"/>
                <a:ea typeface="Helvetica Neue"/>
                <a:cs typeface="Helvetica Neue"/>
                <a:sym typeface="Helvetica Neue"/>
              </a:rPr>
              <a:t> pendant les diffusions en direct en utilisant uniquement de courts extraits de livestreams (c’est à dire 60 secondes ou moins). Vous pouvez publier jusqu’à cinq (5) publications de réaction de ce type par diffusion d’un événement international donné.  </a:t>
            </a:r>
            <a:endParaRPr sz="1100" b="1" dirty="0">
              <a:solidFill>
                <a:schemeClr val="lt1"/>
              </a:solidFill>
              <a:latin typeface="Helvetica Neue"/>
              <a:ea typeface="Helvetica Neue"/>
              <a:cs typeface="Helvetica Neue"/>
              <a:sym typeface="Helvetica Neue"/>
            </a:endParaRPr>
          </a:p>
          <a:p>
            <a:pPr marL="457200" lvl="0" indent="0" algn="just" rtl="0">
              <a:lnSpc>
                <a:spcPct val="110000"/>
              </a:lnSpc>
              <a:spcBef>
                <a:spcPts val="0"/>
              </a:spcBef>
              <a:spcAft>
                <a:spcPts val="0"/>
              </a:spcAft>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0000"/>
              </a:lnSpc>
              <a:spcBef>
                <a:spcPts val="0"/>
              </a:spcBef>
              <a:spcAft>
                <a:spcPts val="0"/>
              </a:spcAft>
              <a:buClr>
                <a:schemeClr val="lt1"/>
              </a:buClr>
              <a:buSzPts val="1100"/>
              <a:buFont typeface="Helvetica Neue"/>
              <a:buChar char="●"/>
            </a:pPr>
            <a:r>
              <a:rPr lang="fr" sz="1100" b="1" i="0" u="none" baseline="0" dirty="0">
                <a:solidFill>
                  <a:schemeClr val="lt1"/>
                </a:solidFill>
                <a:latin typeface="Helvetica Neue"/>
                <a:ea typeface="Helvetica Neue"/>
                <a:cs typeface="Helvetica Neue"/>
                <a:sym typeface="Helvetica Neue"/>
              </a:rPr>
              <a:t>8 heures après la fin de la diffusion de chaque événement international, vous pouvez inclure des extraits plus longs de la diffusion de l’événement (c’est à dire plus de 60 secondes) lors de streams ou de VOD d’analyse de l’événement international.</a:t>
            </a:r>
            <a:endParaRPr sz="1100" b="1" dirty="0">
              <a:solidFill>
                <a:schemeClr val="lt1"/>
              </a:solidFill>
              <a:latin typeface="Helvetica Neue"/>
              <a:ea typeface="Helvetica Neue"/>
              <a:cs typeface="Helvetica Neue"/>
              <a:sym typeface="Helvetica Neue"/>
            </a:endParaRPr>
          </a:p>
          <a:p>
            <a:pPr marL="457200" lvl="0" indent="0" algn="just" rtl="0">
              <a:lnSpc>
                <a:spcPct val="110000"/>
              </a:lnSpc>
              <a:spcBef>
                <a:spcPts val="0"/>
              </a:spcBef>
              <a:spcAft>
                <a:spcPts val="0"/>
              </a:spcAft>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0000"/>
              </a:lnSpc>
              <a:spcBef>
                <a:spcPts val="0"/>
              </a:spcBef>
              <a:spcAft>
                <a:spcPts val="0"/>
              </a:spcAft>
              <a:buClr>
                <a:schemeClr val="lt1"/>
              </a:buClr>
              <a:buSzPts val="1100"/>
              <a:buFont typeface="Helvetica Neue"/>
              <a:buChar char="●"/>
            </a:pPr>
            <a:r>
              <a:rPr lang="fr" sz="1100" b="1" i="0" u="none" baseline="0" dirty="0">
                <a:solidFill>
                  <a:schemeClr val="lt1"/>
                </a:solidFill>
                <a:latin typeface="Helvetica Neue"/>
                <a:ea typeface="Helvetica Neue"/>
                <a:cs typeface="Helvetica Neue"/>
                <a:sym typeface="Helvetica Neue"/>
              </a:rPr>
              <a:t>Les logos des partenaires ne doivent pas être cachés, supprimés ou modifiés d’une quelconque manière.</a:t>
            </a:r>
            <a:endParaRPr sz="1100" b="1" dirty="0">
              <a:solidFill>
                <a:schemeClr val="lt1"/>
              </a:solidFill>
              <a:latin typeface="Helvetica Neue"/>
              <a:ea typeface="Helvetica Neue"/>
              <a:cs typeface="Helvetica Neue"/>
              <a:sym typeface="Helvetica Neue"/>
            </a:endParaRPr>
          </a:p>
          <a:p>
            <a:pPr marL="457200" lvl="0" indent="0" algn="just" rtl="0">
              <a:lnSpc>
                <a:spcPct val="110000"/>
              </a:lnSpc>
              <a:spcBef>
                <a:spcPts val="0"/>
              </a:spcBef>
              <a:spcAft>
                <a:spcPts val="0"/>
              </a:spcAft>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0000"/>
              </a:lnSpc>
              <a:spcBef>
                <a:spcPts val="0"/>
              </a:spcBef>
              <a:spcAft>
                <a:spcPts val="0"/>
              </a:spcAft>
              <a:buClr>
                <a:schemeClr val="lt1"/>
              </a:buClr>
              <a:buSzPts val="1100"/>
              <a:buFont typeface="Helvetica Neue"/>
              <a:buChar char="●"/>
            </a:pPr>
            <a:r>
              <a:rPr lang="fr" sz="1100" b="1" i="0" u="none" baseline="0" dirty="0">
                <a:solidFill>
                  <a:schemeClr val="lt1"/>
                </a:solidFill>
                <a:latin typeface="Helvetica Neue"/>
                <a:ea typeface="Helvetica Neue"/>
                <a:cs typeface="Helvetica Neue"/>
                <a:sym typeface="Helvetica Neue"/>
              </a:rPr>
              <a:t>Le son du jeu utilisé pendant la diffusion et les images de gameplay peuvent être utilisés et publiés. Toutefois, la musique de la diffusion devra être retirée ou coupée.</a:t>
            </a:r>
            <a:endParaRPr sz="1100" b="1" dirty="0">
              <a:solidFill>
                <a:schemeClr val="lt1"/>
              </a:solidFill>
              <a:latin typeface="Helvetica Neue"/>
              <a:ea typeface="Helvetica Neue"/>
              <a:cs typeface="Helvetica Neue"/>
              <a:sym typeface="Helvetica Neue"/>
            </a:endParaRPr>
          </a:p>
          <a:p>
            <a:pPr marL="457200" lvl="0" indent="0" algn="just" rtl="0">
              <a:lnSpc>
                <a:spcPct val="110000"/>
              </a:lnSpc>
              <a:spcBef>
                <a:spcPts val="0"/>
              </a:spcBef>
              <a:spcAft>
                <a:spcPts val="0"/>
              </a:spcAft>
              <a:buNone/>
            </a:pPr>
            <a:endParaRPr sz="700" b="1" dirty="0">
              <a:solidFill>
                <a:schemeClr val="lt1"/>
              </a:solidFill>
              <a:latin typeface="Helvetica Neue"/>
              <a:ea typeface="Helvetica Neue"/>
              <a:cs typeface="Helvetica Neue"/>
              <a:sym typeface="Helvetica Neue"/>
            </a:endParaRPr>
          </a:p>
          <a:p>
            <a:pPr marL="457200" lvl="0" indent="-298450" algn="just" rtl="0">
              <a:lnSpc>
                <a:spcPct val="110000"/>
              </a:lnSpc>
              <a:spcBef>
                <a:spcPts val="0"/>
              </a:spcBef>
              <a:spcAft>
                <a:spcPts val="0"/>
              </a:spcAft>
              <a:buClr>
                <a:schemeClr val="lt1"/>
              </a:buClr>
              <a:buSzPts val="1100"/>
              <a:buFont typeface="Helvetica Neue"/>
              <a:buChar char="●"/>
            </a:pPr>
            <a:r>
              <a:rPr lang="fr" sz="1100" b="1" i="0" u="none" baseline="0" dirty="0">
                <a:solidFill>
                  <a:schemeClr val="lt1"/>
                </a:solidFill>
                <a:latin typeface="Helvetica Neue"/>
                <a:ea typeface="Helvetica Neue"/>
                <a:cs typeface="Helvetica Neue"/>
                <a:sym typeface="Helvetica Neue"/>
              </a:rPr>
              <a:t>En outre, tout le contenu devra suivre les règles définies dans le </a:t>
            </a:r>
            <a:r>
              <a:rPr lang="fr" sz="1100" b="1" i="0" u="sng" baseline="0" dirty="0">
                <a:solidFill>
                  <a:schemeClr val="hlink"/>
                </a:solidFill>
                <a:latin typeface="Helvetica Neue"/>
                <a:ea typeface="Helvetica Neue"/>
                <a:cs typeface="Helvetica Neue"/>
                <a:sym typeface="Helvetica Neue"/>
                <a:hlinkClick r:id="rId3"/>
              </a:rPr>
              <a:t>« Jargon juridique » de Riot Games</a:t>
            </a:r>
            <a:r>
              <a:rPr lang="fr" sz="1100" b="1" i="0" u="none" baseline="0" dirty="0">
                <a:solidFill>
                  <a:schemeClr val="lt1"/>
                </a:solidFill>
                <a:latin typeface="Helvetica Neue"/>
                <a:ea typeface="Helvetica Neue"/>
                <a:cs typeface="Helvetica Neue"/>
                <a:sym typeface="Helvetica Neue"/>
              </a:rPr>
              <a:t>.</a:t>
            </a:r>
            <a:endParaRPr sz="1100" b="1" dirty="0">
              <a:solidFill>
                <a:schemeClr val="lt1"/>
              </a:solidFill>
              <a:latin typeface="Helvetica Neue"/>
              <a:ea typeface="Helvetica Neue"/>
              <a:cs typeface="Helvetica Neue"/>
              <a:sym typeface="Helvetica Neue"/>
            </a:endParaRPr>
          </a:p>
          <a:p>
            <a:pPr marL="0" lvl="0" indent="0" algn="just" rtl="0">
              <a:lnSpc>
                <a:spcPct val="110000"/>
              </a:lnSpc>
              <a:spcBef>
                <a:spcPts val="0"/>
              </a:spcBef>
              <a:spcAft>
                <a:spcPts val="0"/>
              </a:spcAft>
              <a:buNone/>
            </a:pPr>
            <a:endParaRPr sz="700" dirty="0">
              <a:solidFill>
                <a:schemeClr val="lt1"/>
              </a:solidFill>
              <a:latin typeface="Helvetica Neue"/>
              <a:ea typeface="Helvetica Neue"/>
              <a:cs typeface="Helvetica Neue"/>
              <a:sym typeface="Helvetica Neue"/>
            </a:endParaRPr>
          </a:p>
          <a:p>
            <a:pPr marL="0" lvl="0" indent="0" algn="just" rtl="0">
              <a:lnSpc>
                <a:spcPct val="110000"/>
              </a:lnSpc>
              <a:spcBef>
                <a:spcPts val="0"/>
              </a:spcBef>
              <a:spcAft>
                <a:spcPts val="0"/>
              </a:spcAft>
              <a:buNone/>
            </a:pPr>
            <a:r>
              <a:rPr lang="fr" sz="1100" b="0" i="0" u="none" baseline="0" dirty="0">
                <a:solidFill>
                  <a:schemeClr val="lt1"/>
                </a:solidFill>
                <a:latin typeface="Helvetica Neue"/>
                <a:ea typeface="Helvetica Neue"/>
                <a:cs typeface="Helvetica Neue"/>
                <a:sym typeface="Helvetica Neue"/>
              </a:rPr>
              <a:t>Ces conseils sont conformes aux recommandations concernant les événements internationaux passés et s’appliquent aux créateurs et autres tiers qui ne sont </a:t>
            </a:r>
            <a:r>
              <a:rPr lang="fr" sz="1100" b="0" i="1" u="sng" baseline="0" dirty="0">
                <a:solidFill>
                  <a:schemeClr val="lt1"/>
                </a:solidFill>
                <a:latin typeface="Helvetica Neue"/>
                <a:ea typeface="Helvetica Neue"/>
                <a:cs typeface="Helvetica Neue"/>
                <a:sym typeface="Helvetica Neue"/>
              </a:rPr>
              <a:t>PAS</a:t>
            </a:r>
            <a:r>
              <a:rPr lang="fr" sz="1100" b="0" i="0" u="none" baseline="0" dirty="0">
                <a:solidFill>
                  <a:schemeClr val="lt1"/>
                </a:solidFill>
                <a:latin typeface="Helvetica Neue"/>
                <a:ea typeface="Helvetica Neue"/>
                <a:cs typeface="Helvetica Neue"/>
                <a:sym typeface="Helvetica Neue"/>
              </a:rPr>
              <a:t> des partenaires officiels de Riot pour les événements internationaux. Si vous avez le moindre doute sur l’utilisation de quelque élément que ce soit, ou sur la manière dont il doit être utilisé, veuillez nous contacter à l’adresse </a:t>
            </a:r>
            <a:r>
              <a:rPr lang="fr" sz="1100" b="1" i="0" u="sng" baseline="0" dirty="0">
                <a:solidFill>
                  <a:schemeClr val="lt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creatorsupport@riotgames.com</a:t>
            </a:r>
            <a:r>
              <a:rPr lang="fr" sz="1100" b="0" i="0" u="none" baseline="0" dirty="0">
                <a:solidFill>
                  <a:schemeClr val="lt1"/>
                </a:solidFill>
                <a:latin typeface="Helvetica Neue"/>
                <a:ea typeface="Helvetica Neue"/>
                <a:cs typeface="Helvetica Neue"/>
                <a:sym typeface="Helvetica Neue"/>
              </a:rPr>
              <a:t>. </a:t>
            </a:r>
            <a:endParaRPr sz="1100" dirty="0">
              <a:solidFill>
                <a:schemeClr val="lt1"/>
              </a:solidFill>
              <a:latin typeface="Helvetica Neue"/>
              <a:ea typeface="Helvetica Neue"/>
              <a:cs typeface="Helvetica Neue"/>
              <a:sym typeface="Helvetica Neue"/>
            </a:endParaRPr>
          </a:p>
          <a:p>
            <a:pPr marL="0" lvl="0" indent="0" algn="just" rtl="0">
              <a:lnSpc>
                <a:spcPct val="110000"/>
              </a:lnSpc>
              <a:spcBef>
                <a:spcPts val="0"/>
              </a:spcBef>
              <a:spcAft>
                <a:spcPts val="0"/>
              </a:spcAft>
              <a:buNone/>
            </a:pPr>
            <a:endParaRPr sz="1100" dirty="0">
              <a:solidFill>
                <a:schemeClr val="lt1"/>
              </a:solidFill>
              <a:latin typeface="Helvetica Neue"/>
              <a:ea typeface="Helvetica Neue"/>
              <a:cs typeface="Helvetica Neue"/>
              <a:sym typeface="Helvetica Neue"/>
            </a:endParaRPr>
          </a:p>
          <a:p>
            <a:pPr marL="0" lvl="0" indent="0" algn="just" rtl="0">
              <a:lnSpc>
                <a:spcPct val="110000"/>
              </a:lnSpc>
              <a:spcBef>
                <a:spcPts val="0"/>
              </a:spcBef>
              <a:spcAft>
                <a:spcPts val="0"/>
              </a:spcAft>
              <a:buNone/>
            </a:pPr>
            <a:endParaRPr sz="1100" dirty="0">
              <a:solidFill>
                <a:schemeClr val="lt1"/>
              </a:solidFill>
              <a:latin typeface="Helvetica Neue"/>
              <a:ea typeface="Helvetica Neue"/>
              <a:cs typeface="Helvetica Neue"/>
              <a:sym typeface="Helvetica Neue"/>
            </a:endParaRPr>
          </a:p>
          <a:p>
            <a:pPr marL="0" lvl="0" indent="0" algn="just" rtl="0">
              <a:lnSpc>
                <a:spcPct val="110000"/>
              </a:lnSpc>
              <a:spcBef>
                <a:spcPts val="0"/>
              </a:spcBef>
              <a:spcAft>
                <a:spcPts val="0"/>
              </a:spcAft>
              <a:buNone/>
            </a:pPr>
            <a:endParaRPr sz="1100" dirty="0">
              <a:solidFill>
                <a:schemeClr val="lt1"/>
              </a:solidFill>
              <a:latin typeface="Helvetica Neue"/>
              <a:ea typeface="Helvetica Neue"/>
              <a:cs typeface="Helvetica Neue"/>
              <a:sym typeface="Helvetica Neue"/>
            </a:endParaRPr>
          </a:p>
        </p:txBody>
      </p:sp>
      <p:sp>
        <p:nvSpPr>
          <p:cNvPr id="83" name="Google Shape;83;p18"/>
          <p:cNvSpPr txBox="1"/>
          <p:nvPr/>
        </p:nvSpPr>
        <p:spPr>
          <a:xfrm>
            <a:off x="3826925" y="65350"/>
            <a:ext cx="1302300" cy="3462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fr" sz="700" b="0" i="0" u="none" baseline="0">
                <a:solidFill>
                  <a:schemeClr val="dk1"/>
                </a:solidFill>
                <a:latin typeface="Helvetica Neue"/>
                <a:ea typeface="Helvetica Neue"/>
                <a:cs typeface="Helvetica Neue"/>
                <a:sym typeface="Helvetica Neue"/>
              </a:rPr>
              <a:t>Règles de base</a:t>
            </a:r>
            <a:endParaRPr sz="700">
              <a:solidFill>
                <a:schemeClr val="dk1"/>
              </a:solidFill>
              <a:latin typeface="Helvetica Neue"/>
              <a:ea typeface="Helvetica Neue"/>
              <a:cs typeface="Helvetica Neue"/>
              <a:sym typeface="Helvetica Neue"/>
            </a:endParaRPr>
          </a:p>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
        <p:nvSpPr>
          <p:cNvPr id="84" name="Google Shape;84;p18"/>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fr" sz="700" b="0" i="0" u="none" baseline="0">
                <a:solidFill>
                  <a:schemeClr val="dk1"/>
                </a:solidFill>
                <a:latin typeface="Helvetica Neue"/>
                <a:ea typeface="Helvetica Neue"/>
                <a:cs typeface="Helvetica Neue"/>
                <a:sym typeface="Helvetica Neue"/>
              </a:rPr>
              <a:t>Conseils pour les créateurs et créatrices</a:t>
            </a:r>
            <a:endParaRPr sz="700">
              <a:latin typeface="Helvetica Neue"/>
              <a:ea typeface="Helvetica Neue"/>
              <a:cs typeface="Helvetica Neue"/>
              <a:sym typeface="Helvetica Neue"/>
            </a:endParaRPr>
          </a:p>
        </p:txBody>
      </p:sp>
      <p:sp>
        <p:nvSpPr>
          <p:cNvPr id="85" name="Google Shape;85;p18"/>
          <p:cNvSpPr txBox="1"/>
          <p:nvPr/>
        </p:nvSpPr>
        <p:spPr>
          <a:xfrm>
            <a:off x="5100325" y="65350"/>
            <a:ext cx="14148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endParaRPr sz="700">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sldNum" idx="2"/>
          </p:nvPr>
        </p:nvSpPr>
        <p:spPr>
          <a:xfrm>
            <a:off x="8686803" y="1288"/>
            <a:ext cx="3345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1" name="Google Shape;9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a:t>4</a:t>
            </a:fld>
            <a:endParaRPr/>
          </a:p>
        </p:txBody>
      </p:sp>
      <p:sp>
        <p:nvSpPr>
          <p:cNvPr id="92" name="Google Shape;92;p19"/>
          <p:cNvSpPr txBox="1"/>
          <p:nvPr/>
        </p:nvSpPr>
        <p:spPr>
          <a:xfrm>
            <a:off x="670550" y="65350"/>
            <a:ext cx="1896600" cy="2655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fr" sz="700" b="0" i="0" u="none" baseline="0">
                <a:solidFill>
                  <a:srgbClr val="FAFAFA"/>
                </a:solidFill>
                <a:latin typeface="Helvetica Neue"/>
                <a:ea typeface="Helvetica Neue"/>
                <a:cs typeface="Helvetica Neue"/>
                <a:sym typeface="Helvetica Neue"/>
              </a:rPr>
              <a:t>Conseils pour les créateurs et créatrices</a:t>
            </a:r>
            <a:endParaRPr sz="700">
              <a:solidFill>
                <a:srgbClr val="FAFAFA"/>
              </a:solidFill>
              <a:latin typeface="Helvetica Neue"/>
              <a:ea typeface="Helvetica Neue"/>
              <a:cs typeface="Helvetica Neue"/>
              <a:sym typeface="Helvetica Neue"/>
            </a:endParaRPr>
          </a:p>
        </p:txBody>
      </p:sp>
      <p:sp>
        <p:nvSpPr>
          <p:cNvPr id="93" name="Google Shape;93;p19"/>
          <p:cNvSpPr txBox="1"/>
          <p:nvPr/>
        </p:nvSpPr>
        <p:spPr>
          <a:xfrm>
            <a:off x="636675" y="555425"/>
            <a:ext cx="7653900" cy="1165800"/>
          </a:xfrm>
          <a:prstGeom prst="rect">
            <a:avLst/>
          </a:prstGeom>
          <a:noFill/>
          <a:ln>
            <a:noFill/>
          </a:ln>
        </p:spPr>
        <p:txBody>
          <a:bodyPr spcFirstLastPara="1" wrap="square" lIns="91425" tIns="91425" rIns="91425" bIns="91425" anchor="t" anchorCtr="0">
            <a:spAutoFit/>
          </a:bodyPr>
          <a:lstStyle/>
          <a:p>
            <a:pPr marL="0" lvl="0" indent="0" algn="l" rtl="0">
              <a:lnSpc>
                <a:spcPct val="75000"/>
              </a:lnSpc>
              <a:spcBef>
                <a:spcPts val="0"/>
              </a:spcBef>
              <a:spcAft>
                <a:spcPts val="0"/>
              </a:spcAft>
              <a:buNone/>
            </a:pPr>
            <a:r>
              <a:rPr lang="fr" sz="8500" b="1" i="0" u="none" baseline="0">
                <a:solidFill>
                  <a:srgbClr val="FAFAFA"/>
                </a:solidFill>
                <a:latin typeface="Bebas Neue"/>
                <a:ea typeface="Bebas Neue"/>
                <a:cs typeface="Bebas Neue"/>
                <a:sym typeface="Bebas Neue"/>
              </a:rPr>
              <a:t>Merci, bonne chance et amusez-vous bien !</a:t>
            </a:r>
            <a:endParaRPr sz="8500" b="1">
              <a:solidFill>
                <a:srgbClr val="FAFAFA"/>
              </a:solidFill>
              <a:latin typeface="Bebas Neue"/>
              <a:ea typeface="Bebas Neue"/>
              <a:cs typeface="Bebas Neue"/>
              <a:sym typeface="Bebas Neu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Words>
  <Application>Microsoft Office PowerPoint</Application>
  <PresentationFormat>Presentación en pantalla (16:9)</PresentationFormat>
  <Paragraphs>28</Paragraphs>
  <Slides>4</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Archivo Black</vt:lpstr>
      <vt:lpstr>Helvetica Neue</vt:lpstr>
      <vt:lpstr>Arial</vt:lpstr>
      <vt:lpstr>Bebas Neue</vt:lpstr>
      <vt:lpstr>Simple Light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Karen Rosas Ramos</cp:lastModifiedBy>
  <cp:revision>1</cp:revision>
  <dcterms:modified xsi:type="dcterms:W3CDTF">2025-03-12T18:59:01Z</dcterms:modified>
</cp:coreProperties>
</file>