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Archivo Black" panose="020B0604020202020204" charset="0"/>
      <p:regular r:id="rId7"/>
    </p:embeddedFont>
    <p:embeddedFont>
      <p:font typeface="Bebas Neue" panose="020B0606020202050201" pitchFamily="34" charset="0"/>
      <p:regular r:id="rId8"/>
    </p:embeddedFont>
    <p:embeddedFont>
      <p:font typeface="Helvetica Neue" panose="02000A03050000020004"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03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8da54b651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8da54b65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da54b651a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da54b651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da54b651a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da54b651a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da54b651a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da54b651a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CUSTOM_8">
    <p:bg>
      <p:bgPr>
        <a:solidFill>
          <a:srgbClr val="10E4F9"/>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Message">
  <p:cSld name="CUSTOM_4_1">
    <p:bg>
      <p:bgPr>
        <a:solidFill>
          <a:schemeClr val="dk1"/>
        </a:solidFill>
        <a:effectLst/>
      </p:bgPr>
    </p:bg>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54" name="Google Shape;54;p14"/>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55" name="Google Shape;55;p14"/>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solidFill>
                  <a:srgbClr val="FAFAFA"/>
                </a:solidFill>
                <a:latin typeface="Helvetica Neue"/>
                <a:ea typeface="Helvetica Neue"/>
                <a:cs typeface="Helvetica Neue"/>
                <a:sym typeface="Helvetica Neue"/>
              </a:defRPr>
            </a:lvl1pPr>
            <a:lvl2pPr lvl="1" algn="r" rtl="0">
              <a:buNone/>
              <a:defRPr sz="700">
                <a:solidFill>
                  <a:srgbClr val="FAFAFA"/>
                </a:solidFill>
                <a:latin typeface="Helvetica Neue"/>
                <a:ea typeface="Helvetica Neue"/>
                <a:cs typeface="Helvetica Neue"/>
                <a:sym typeface="Helvetica Neue"/>
              </a:defRPr>
            </a:lvl2pPr>
            <a:lvl3pPr lvl="2" algn="r" rtl="0">
              <a:buNone/>
              <a:defRPr sz="700">
                <a:solidFill>
                  <a:srgbClr val="FAFAFA"/>
                </a:solidFill>
                <a:latin typeface="Helvetica Neue"/>
                <a:ea typeface="Helvetica Neue"/>
                <a:cs typeface="Helvetica Neue"/>
                <a:sym typeface="Helvetica Neue"/>
              </a:defRPr>
            </a:lvl3pPr>
            <a:lvl4pPr lvl="3" algn="r" rtl="0">
              <a:buNone/>
              <a:defRPr sz="700">
                <a:solidFill>
                  <a:srgbClr val="FAFAFA"/>
                </a:solidFill>
                <a:latin typeface="Helvetica Neue"/>
                <a:ea typeface="Helvetica Neue"/>
                <a:cs typeface="Helvetica Neue"/>
                <a:sym typeface="Helvetica Neue"/>
              </a:defRPr>
            </a:lvl4pPr>
            <a:lvl5pPr lvl="4" algn="r" rtl="0">
              <a:buNone/>
              <a:defRPr sz="700">
                <a:solidFill>
                  <a:srgbClr val="FAFAFA"/>
                </a:solidFill>
                <a:latin typeface="Helvetica Neue"/>
                <a:ea typeface="Helvetica Neue"/>
                <a:cs typeface="Helvetica Neue"/>
                <a:sym typeface="Helvetica Neue"/>
              </a:defRPr>
            </a:lvl5pPr>
            <a:lvl6pPr lvl="5" algn="r" rtl="0">
              <a:buNone/>
              <a:defRPr sz="700">
                <a:solidFill>
                  <a:srgbClr val="FAFAFA"/>
                </a:solidFill>
                <a:latin typeface="Helvetica Neue"/>
                <a:ea typeface="Helvetica Neue"/>
                <a:cs typeface="Helvetica Neue"/>
                <a:sym typeface="Helvetica Neue"/>
              </a:defRPr>
            </a:lvl6pPr>
            <a:lvl7pPr lvl="6" algn="r" rtl="0">
              <a:buNone/>
              <a:defRPr sz="700">
                <a:solidFill>
                  <a:srgbClr val="FAFAFA"/>
                </a:solidFill>
                <a:latin typeface="Helvetica Neue"/>
                <a:ea typeface="Helvetica Neue"/>
                <a:cs typeface="Helvetica Neue"/>
                <a:sym typeface="Helvetica Neue"/>
              </a:defRPr>
            </a:lvl7pPr>
            <a:lvl8pPr lvl="7" algn="r" rtl="0">
              <a:buNone/>
              <a:defRPr sz="700">
                <a:solidFill>
                  <a:srgbClr val="FAFAFA"/>
                </a:solidFill>
                <a:latin typeface="Helvetica Neue"/>
                <a:ea typeface="Helvetica Neue"/>
                <a:cs typeface="Helvetica Neue"/>
                <a:sym typeface="Helvetica Neue"/>
              </a:defRPr>
            </a:lvl8pPr>
            <a:lvl9pPr lvl="8" algn="r" rtl="0">
              <a:buNone/>
              <a:defRPr sz="700">
                <a:solidFill>
                  <a:srgbClr val="FAFAFA"/>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56" name="Google Shape;56;p14"/>
          <p:cNvPicPr preferRelativeResize="0"/>
          <p:nvPr/>
        </p:nvPicPr>
        <p:blipFill rotWithShape="1">
          <a:blip r:embed="rId3">
            <a:alphaModFix/>
          </a:blip>
          <a:srcRect t="29535" r="24653" b="20606"/>
          <a:stretch/>
        </p:blipFill>
        <p:spPr>
          <a:xfrm rot="5400000">
            <a:off x="4862512" y="862012"/>
            <a:ext cx="5153024" cy="3409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ype + Full Photo Image">
  <p:cSld name="CUSTOM_2">
    <p:bg>
      <p:bgPr>
        <a:solidFill>
          <a:schemeClr val="dk1"/>
        </a:solidFill>
        <a:effectLst/>
      </p:bgPr>
    </p:bg>
    <p:spTree>
      <p:nvGrpSpPr>
        <p:cNvPr id="1" name="Shape 57"/>
        <p:cNvGrpSpPr/>
        <p:nvPr/>
      </p:nvGrpSpPr>
      <p:grpSpPr>
        <a:xfrm>
          <a:off x="0" y="0"/>
          <a:ext cx="0" cy="0"/>
          <a:chOff x="0" y="0"/>
          <a:chExt cx="0" cy="0"/>
        </a:xfrm>
      </p:grpSpPr>
      <p:sp>
        <p:nvSpPr>
          <p:cNvPr id="58" name="Google Shape;58;p15"/>
          <p:cNvSpPr/>
          <p:nvPr/>
        </p:nvSpPr>
        <p:spPr>
          <a:xfrm>
            <a:off x="0" y="-8775"/>
            <a:ext cx="9144300" cy="393600"/>
          </a:xfrm>
          <a:prstGeom prst="rect">
            <a:avLst/>
          </a:prstGeom>
          <a:solidFill>
            <a:srgbClr val="10E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5"/>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60" name="Google Shape;60;p15"/>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latin typeface="Helvetica Neue"/>
                <a:ea typeface="Helvetica Neue"/>
                <a:cs typeface="Helvetica Neue"/>
                <a:sym typeface="Helvetica Neue"/>
              </a:defRPr>
            </a:lvl1pPr>
            <a:lvl2pPr lvl="1" algn="r" rtl="0">
              <a:buNone/>
              <a:defRPr sz="700">
                <a:latin typeface="Helvetica Neue"/>
                <a:ea typeface="Helvetica Neue"/>
                <a:cs typeface="Helvetica Neue"/>
                <a:sym typeface="Helvetica Neue"/>
              </a:defRPr>
            </a:lvl2pPr>
            <a:lvl3pPr lvl="2" algn="r" rtl="0">
              <a:buNone/>
              <a:defRPr sz="700">
                <a:latin typeface="Helvetica Neue"/>
                <a:ea typeface="Helvetica Neue"/>
                <a:cs typeface="Helvetica Neue"/>
                <a:sym typeface="Helvetica Neue"/>
              </a:defRPr>
            </a:lvl3pPr>
            <a:lvl4pPr lvl="3" algn="r" rtl="0">
              <a:buNone/>
              <a:defRPr sz="700">
                <a:latin typeface="Helvetica Neue"/>
                <a:ea typeface="Helvetica Neue"/>
                <a:cs typeface="Helvetica Neue"/>
                <a:sym typeface="Helvetica Neue"/>
              </a:defRPr>
            </a:lvl4pPr>
            <a:lvl5pPr lvl="4" algn="r" rtl="0">
              <a:buNone/>
              <a:defRPr sz="700">
                <a:latin typeface="Helvetica Neue"/>
                <a:ea typeface="Helvetica Neue"/>
                <a:cs typeface="Helvetica Neue"/>
                <a:sym typeface="Helvetica Neue"/>
              </a:defRPr>
            </a:lvl5pPr>
            <a:lvl6pPr lvl="5" algn="r" rtl="0">
              <a:buNone/>
              <a:defRPr sz="700">
                <a:latin typeface="Helvetica Neue"/>
                <a:ea typeface="Helvetica Neue"/>
                <a:cs typeface="Helvetica Neue"/>
                <a:sym typeface="Helvetica Neue"/>
              </a:defRPr>
            </a:lvl6pPr>
            <a:lvl7pPr lvl="6" algn="r" rtl="0">
              <a:buNone/>
              <a:defRPr sz="700">
                <a:latin typeface="Helvetica Neue"/>
                <a:ea typeface="Helvetica Neue"/>
                <a:cs typeface="Helvetica Neue"/>
                <a:sym typeface="Helvetica Neue"/>
              </a:defRPr>
            </a:lvl7pPr>
            <a:lvl8pPr lvl="7" algn="r" rtl="0">
              <a:buNone/>
              <a:defRPr sz="700">
                <a:latin typeface="Helvetica Neue"/>
                <a:ea typeface="Helvetica Neue"/>
                <a:cs typeface="Helvetica Neue"/>
                <a:sym typeface="Helvetica Neue"/>
              </a:defRPr>
            </a:lvl8pPr>
            <a:lvl9pPr lvl="8" algn="r" rtl="0">
              <a:buNone/>
              <a:defRPr sz="7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riotgames.com/en/lega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mailto:creatorsupport@riotgam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6"/>
          <p:cNvPicPr preferRelativeResize="0"/>
          <p:nvPr/>
        </p:nvPicPr>
        <p:blipFill rotWithShape="1">
          <a:blip r:embed="rId3">
            <a:alphaModFix/>
          </a:blip>
          <a:srcRect t="6224" b="6233"/>
          <a:stretch/>
        </p:blipFill>
        <p:spPr>
          <a:xfrm>
            <a:off x="0" y="0"/>
            <a:ext cx="9144003" cy="2001285"/>
          </a:xfrm>
          <a:prstGeom prst="rect">
            <a:avLst/>
          </a:prstGeom>
          <a:noFill/>
          <a:ln>
            <a:noFill/>
          </a:ln>
        </p:spPr>
      </p:pic>
      <p:sp>
        <p:nvSpPr>
          <p:cNvPr id="66" name="Google Shape;66;p16"/>
          <p:cNvSpPr txBox="1"/>
          <p:nvPr/>
        </p:nvSpPr>
        <p:spPr>
          <a:xfrm>
            <a:off x="228600" y="4695350"/>
            <a:ext cx="2648100" cy="363900"/>
          </a:xfrm>
          <a:prstGeom prst="rect">
            <a:avLst/>
          </a:prstGeom>
          <a:noFill/>
          <a:ln>
            <a:noFill/>
          </a:ln>
        </p:spPr>
        <p:txBody>
          <a:bodyPr spcFirstLastPara="1" wrap="square" lIns="91425" tIns="91425" rIns="91425" bIns="91425" anchor="ctr" anchorCtr="0">
            <a:noAutofit/>
          </a:bodyPr>
          <a:lstStyle/>
          <a:p>
            <a:pPr marL="0" lvl="0" indent="0" algn="l" rtl="0">
              <a:lnSpc>
                <a:spcPct val="70000"/>
              </a:lnSpc>
              <a:spcBef>
                <a:spcPts val="0"/>
              </a:spcBef>
              <a:spcAft>
                <a:spcPts val="0"/>
              </a:spcAft>
              <a:buNone/>
            </a:pPr>
            <a:r>
              <a:rPr lang="id" sz="1200" b="1" i="0" u="none" baseline="0">
                <a:latin typeface="Archivo Black"/>
                <a:ea typeface="Archivo Black"/>
                <a:cs typeface="Archivo Black"/>
                <a:sym typeface="Archivo Black"/>
              </a:rPr>
              <a:t>PANDUAN KREATOR</a:t>
            </a:r>
            <a:endParaRPr sz="1200" b="1">
              <a:latin typeface="Archivo Black"/>
              <a:ea typeface="Archivo Black"/>
              <a:cs typeface="Archivo Black"/>
              <a:sym typeface="Archivo Black"/>
            </a:endParaRPr>
          </a:p>
        </p:txBody>
      </p:sp>
      <p:sp>
        <p:nvSpPr>
          <p:cNvPr id="67" name="Google Shape;67;p16"/>
          <p:cNvSpPr txBox="1"/>
          <p:nvPr/>
        </p:nvSpPr>
        <p:spPr>
          <a:xfrm>
            <a:off x="6894150" y="4695350"/>
            <a:ext cx="2048400" cy="363900"/>
          </a:xfrm>
          <a:prstGeom prst="rect">
            <a:avLst/>
          </a:prstGeom>
          <a:noFill/>
          <a:ln>
            <a:noFill/>
          </a:ln>
        </p:spPr>
        <p:txBody>
          <a:bodyPr spcFirstLastPara="1" wrap="square" lIns="91425" tIns="91425" rIns="91425" bIns="91425" anchor="ctr" anchorCtr="0">
            <a:noAutofit/>
          </a:bodyPr>
          <a:lstStyle/>
          <a:p>
            <a:pPr marL="0" lvl="0" indent="0" algn="r" rtl="0">
              <a:lnSpc>
                <a:spcPct val="70000"/>
              </a:lnSpc>
              <a:spcBef>
                <a:spcPts val="0"/>
              </a:spcBef>
              <a:spcAft>
                <a:spcPts val="0"/>
              </a:spcAft>
              <a:buNone/>
            </a:pPr>
            <a:r>
              <a:rPr lang="id" sz="1200" b="1" i="0" u="none" baseline="0">
                <a:latin typeface="Archivo Black"/>
                <a:ea typeface="Archivo Black"/>
                <a:cs typeface="Archivo Black"/>
                <a:sym typeface="Archivo Black"/>
              </a:rPr>
              <a:t>MARET 2025</a:t>
            </a:r>
            <a:endParaRPr sz="1200" b="1">
              <a:latin typeface="Archivo Black"/>
              <a:ea typeface="Archivo Black"/>
              <a:cs typeface="Archivo Black"/>
              <a:sym typeface="Archiv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7"/>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3" name="Google Shape;7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4" name="Google Shape;74;p17"/>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id" sz="700" b="0" i="0" u="none" baseline="0">
                <a:solidFill>
                  <a:srgbClr val="FAFAFA"/>
                </a:solidFill>
                <a:latin typeface="Helvetica Neue"/>
                <a:ea typeface="Helvetica Neue"/>
                <a:cs typeface="Helvetica Neue"/>
                <a:sym typeface="Helvetica Neue"/>
              </a:rPr>
              <a:t>Panduan Kreator</a:t>
            </a:r>
            <a:endParaRPr sz="700">
              <a:solidFill>
                <a:srgbClr val="FAFAFA"/>
              </a:solidFill>
              <a:latin typeface="Helvetica Neue"/>
              <a:ea typeface="Helvetica Neue"/>
              <a:cs typeface="Helvetica Neue"/>
              <a:sym typeface="Helvetica Neue"/>
            </a:endParaRPr>
          </a:p>
        </p:txBody>
      </p:sp>
      <p:sp>
        <p:nvSpPr>
          <p:cNvPr id="75" name="Google Shape;75;p17"/>
          <p:cNvSpPr txBox="1"/>
          <p:nvPr/>
        </p:nvSpPr>
        <p:spPr>
          <a:xfrm>
            <a:off x="0" y="765375"/>
            <a:ext cx="8776500" cy="9927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id" sz="7000" b="1" i="0" u="none" baseline="0">
                <a:solidFill>
                  <a:srgbClr val="FAFAFA"/>
                </a:solidFill>
                <a:latin typeface="Bebas Neue"/>
                <a:ea typeface="Bebas Neue"/>
                <a:cs typeface="Bebas Neue"/>
                <a:sym typeface="Bebas Neue"/>
              </a:rPr>
              <a:t>Aturan &amp; Panduan Dasar</a:t>
            </a:r>
            <a:endParaRPr sz="7000" b="1">
              <a:solidFill>
                <a:srgbClr val="FAFAFA"/>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3</a:t>
            </a:fld>
            <a:endParaRPr/>
          </a:p>
        </p:txBody>
      </p:sp>
      <p:sp>
        <p:nvSpPr>
          <p:cNvPr id="81" name="Google Shape;81;p18"/>
          <p:cNvSpPr txBox="1"/>
          <p:nvPr/>
        </p:nvSpPr>
        <p:spPr>
          <a:xfrm>
            <a:off x="226900" y="583200"/>
            <a:ext cx="5189400" cy="5886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id" sz="3500" b="1" i="0" u="none" baseline="0">
                <a:solidFill>
                  <a:srgbClr val="FAFAFA"/>
                </a:solidFill>
                <a:latin typeface="Bebas Neue"/>
                <a:ea typeface="Bebas Neue"/>
                <a:cs typeface="Bebas Neue"/>
                <a:sym typeface="Bebas Neue"/>
              </a:rPr>
              <a:t>Aturan Dasar event global 2025</a:t>
            </a:r>
            <a:endParaRPr sz="3500" b="1">
              <a:solidFill>
                <a:srgbClr val="FAFAFA"/>
              </a:solidFill>
              <a:latin typeface="Bebas Neue"/>
              <a:ea typeface="Bebas Neue"/>
              <a:cs typeface="Bebas Neue"/>
              <a:sym typeface="Bebas Neue"/>
            </a:endParaRPr>
          </a:p>
        </p:txBody>
      </p:sp>
      <p:sp>
        <p:nvSpPr>
          <p:cNvPr id="82" name="Google Shape;82;p18"/>
          <p:cNvSpPr txBox="1"/>
          <p:nvPr/>
        </p:nvSpPr>
        <p:spPr>
          <a:xfrm>
            <a:off x="263350" y="1058500"/>
            <a:ext cx="8109000" cy="4700744"/>
          </a:xfrm>
          <a:prstGeom prst="rect">
            <a:avLst/>
          </a:prstGeom>
          <a:noFill/>
          <a:ln>
            <a:noFill/>
          </a:ln>
        </p:spPr>
        <p:txBody>
          <a:bodyPr spcFirstLastPara="1" wrap="square" lIns="91425" tIns="91425" rIns="91425" bIns="91425" anchor="t" anchorCtr="0">
            <a:spAutoFit/>
          </a:bodyPr>
          <a:lstStyle/>
          <a:p>
            <a:pPr marL="0" lvl="0" indent="0" algn="just" rtl="0">
              <a:lnSpc>
                <a:spcPct val="112000"/>
              </a:lnSpc>
              <a:spcBef>
                <a:spcPts val="0"/>
              </a:spcBef>
              <a:spcAft>
                <a:spcPts val="0"/>
              </a:spcAft>
              <a:buClr>
                <a:schemeClr val="dk1"/>
              </a:buClr>
              <a:buSzPts val="1100"/>
              <a:buFont typeface="Arial"/>
              <a:buNone/>
            </a:pPr>
            <a:r>
              <a:rPr lang="id" sz="1100" b="0" i="0" u="none" baseline="0" dirty="0">
                <a:solidFill>
                  <a:schemeClr val="lt1"/>
                </a:solidFill>
                <a:latin typeface="Helvetica Neue"/>
                <a:ea typeface="Helvetica Neue"/>
                <a:cs typeface="Helvetica Neue"/>
                <a:sym typeface="Helvetica Neue"/>
              </a:rPr>
              <a:t>Riot mendorong komunitas kreator kami untuk membuat konten seputar turnamen dan event kami. Namun, kami meminta kreator untuk mematuhi panduan dasar berikut:</a:t>
            </a:r>
            <a:endParaRPr sz="1100" dirty="0">
              <a:solidFill>
                <a:schemeClr val="lt1"/>
              </a:solidFill>
              <a:latin typeface="Helvetica Neue"/>
              <a:ea typeface="Helvetica Neue"/>
              <a:cs typeface="Helvetica Neue"/>
              <a:sym typeface="Helvetica Neue"/>
            </a:endParaRPr>
          </a:p>
          <a:p>
            <a:pPr marL="0" lvl="0" indent="0" algn="just" rtl="0">
              <a:lnSpc>
                <a:spcPct val="112000"/>
              </a:lnSpc>
              <a:spcBef>
                <a:spcPts val="0"/>
              </a:spcBef>
              <a:spcAft>
                <a:spcPts val="0"/>
              </a:spcAft>
              <a:buClr>
                <a:schemeClr val="dk1"/>
              </a:buClr>
              <a:buSzPts val="1100"/>
              <a:buFont typeface="Arial"/>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2000"/>
              </a:lnSpc>
              <a:spcBef>
                <a:spcPts val="0"/>
              </a:spcBef>
              <a:spcAft>
                <a:spcPts val="0"/>
              </a:spcAft>
              <a:buClr>
                <a:schemeClr val="lt1"/>
              </a:buClr>
              <a:buSzPts val="1100"/>
              <a:buFont typeface="Helvetica Neue"/>
              <a:buChar char="●"/>
            </a:pPr>
            <a:r>
              <a:rPr lang="id" sz="1100" b="1" i="0" u="none" baseline="0" dirty="0">
                <a:solidFill>
                  <a:schemeClr val="lt1"/>
                </a:solidFill>
                <a:latin typeface="Helvetica Neue"/>
                <a:ea typeface="Helvetica Neue"/>
                <a:cs typeface="Helvetica Neue"/>
                <a:sym typeface="Helvetica Neue"/>
              </a:rPr>
              <a:t>Kreator dapat memposting VOD singkat dan/atau konten reaksi Event Global ke media sosial </a:t>
            </a:r>
            <a:r>
              <a:rPr lang="id" sz="1100" b="1" i="1" u="sng" baseline="0" dirty="0">
                <a:solidFill>
                  <a:schemeClr val="lt1"/>
                </a:solidFill>
                <a:latin typeface="Helvetica Neue"/>
                <a:ea typeface="Helvetica Neue"/>
                <a:cs typeface="Helvetica Neue"/>
                <a:sym typeface="Helvetica Neue"/>
              </a:rPr>
              <a:t>kapan pun</a:t>
            </a:r>
            <a:r>
              <a:rPr lang="id" sz="1100" b="1" i="0" u="none" baseline="0" dirty="0">
                <a:solidFill>
                  <a:schemeClr val="lt1"/>
                </a:solidFill>
                <a:latin typeface="Helvetica Neue"/>
                <a:ea typeface="Helvetica Neue"/>
                <a:cs typeface="Helvetica Neue"/>
                <a:sym typeface="Helvetica Neue"/>
              </a:rPr>
              <a:t> selama siaran langsung hanya menggunakan klip cuplikan siaran singkat (“singkat” berarti 60 detik atau kurang). Kreator hanya boleh memposting maksimal lima (5) postingan reaksi seperti itu per siaran Event Global.  </a:t>
            </a:r>
            <a:endParaRPr sz="1100" b="1" dirty="0">
              <a:solidFill>
                <a:schemeClr val="lt1"/>
              </a:solidFill>
              <a:latin typeface="Helvetica Neue"/>
              <a:ea typeface="Helvetica Neue"/>
              <a:cs typeface="Helvetica Neue"/>
              <a:sym typeface="Helvetica Neue"/>
            </a:endParaRPr>
          </a:p>
          <a:p>
            <a:pPr marL="457200" lvl="0" indent="0" algn="just" rtl="0">
              <a:lnSpc>
                <a:spcPct val="112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2000"/>
              </a:lnSpc>
              <a:spcBef>
                <a:spcPts val="0"/>
              </a:spcBef>
              <a:spcAft>
                <a:spcPts val="0"/>
              </a:spcAft>
              <a:buClr>
                <a:schemeClr val="lt1"/>
              </a:buClr>
              <a:buSzPts val="1100"/>
              <a:buFont typeface="Helvetica Neue"/>
              <a:buChar char="●"/>
            </a:pPr>
            <a:r>
              <a:rPr lang="id" sz="1100" b="1" i="0" u="none" baseline="0" dirty="0">
                <a:solidFill>
                  <a:schemeClr val="lt1"/>
                </a:solidFill>
                <a:latin typeface="Helvetica Neue"/>
                <a:ea typeface="Helvetica Neue"/>
                <a:cs typeface="Helvetica Neue"/>
                <a:sym typeface="Helvetica Neue"/>
              </a:rPr>
              <a:t>8 jam setelah setiap siaran Event Global berakhir, kreator dapat menyertakan klip cuplikan siaran Event Global yang lebih panjang (“lebih lama” berarti lebih dari 60 detik) dalam streaming atau diskusi VOD Event Global.</a:t>
            </a:r>
            <a:endParaRPr sz="1100" b="1" dirty="0">
              <a:solidFill>
                <a:schemeClr val="lt1"/>
              </a:solidFill>
              <a:latin typeface="Helvetica Neue"/>
              <a:ea typeface="Helvetica Neue"/>
              <a:cs typeface="Helvetica Neue"/>
              <a:sym typeface="Helvetica Neue"/>
            </a:endParaRPr>
          </a:p>
          <a:p>
            <a:pPr marL="457200" lvl="0" indent="0" algn="just" rtl="0">
              <a:lnSpc>
                <a:spcPct val="112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2000"/>
              </a:lnSpc>
              <a:spcBef>
                <a:spcPts val="0"/>
              </a:spcBef>
              <a:spcAft>
                <a:spcPts val="0"/>
              </a:spcAft>
              <a:buClr>
                <a:schemeClr val="lt1"/>
              </a:buClr>
              <a:buSzPts val="1100"/>
              <a:buFont typeface="Helvetica Neue"/>
              <a:buChar char="●"/>
            </a:pPr>
            <a:r>
              <a:rPr lang="id" sz="1100" b="1" i="0" u="none" baseline="0" dirty="0">
                <a:solidFill>
                  <a:schemeClr val="lt1"/>
                </a:solidFill>
                <a:latin typeface="Helvetica Neue"/>
                <a:ea typeface="Helvetica Neue"/>
                <a:cs typeface="Helvetica Neue"/>
                <a:sym typeface="Helvetica Neue"/>
              </a:rPr>
              <a:t>Logo partner tidak boleh disamarkan, dihapus, atau dimodifikasi dengan cara apa pun.</a:t>
            </a:r>
            <a:endParaRPr sz="1100" b="1" dirty="0">
              <a:solidFill>
                <a:schemeClr val="lt1"/>
              </a:solidFill>
              <a:latin typeface="Helvetica Neue"/>
              <a:ea typeface="Helvetica Neue"/>
              <a:cs typeface="Helvetica Neue"/>
              <a:sym typeface="Helvetica Neue"/>
            </a:endParaRPr>
          </a:p>
          <a:p>
            <a:pPr marL="457200" lvl="0" indent="0" algn="just" rtl="0">
              <a:lnSpc>
                <a:spcPct val="112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2000"/>
              </a:lnSpc>
              <a:spcBef>
                <a:spcPts val="0"/>
              </a:spcBef>
              <a:spcAft>
                <a:spcPts val="0"/>
              </a:spcAft>
              <a:buClr>
                <a:schemeClr val="lt1"/>
              </a:buClr>
              <a:buSzPts val="1100"/>
              <a:buFont typeface="Helvetica Neue"/>
              <a:buChar char="●"/>
            </a:pPr>
            <a:r>
              <a:rPr lang="id" sz="1100" b="1" i="0" u="none" baseline="0" dirty="0">
                <a:solidFill>
                  <a:schemeClr val="lt1"/>
                </a:solidFill>
                <a:latin typeface="Helvetica Neue"/>
                <a:ea typeface="Helvetica Neue"/>
                <a:cs typeface="Helvetica Neue"/>
                <a:sym typeface="Helvetica Neue"/>
              </a:rPr>
              <a:t>Audio dalam game dari siaran dan cuplikan gameplay dapat digunakan dan dipublikasikan. Namun, musik dari siaran harus dihapus atau dibisukan.</a:t>
            </a:r>
            <a:endParaRPr sz="1100" b="1" dirty="0">
              <a:solidFill>
                <a:schemeClr val="lt1"/>
              </a:solidFill>
              <a:latin typeface="Helvetica Neue"/>
              <a:ea typeface="Helvetica Neue"/>
              <a:cs typeface="Helvetica Neue"/>
              <a:sym typeface="Helvetica Neue"/>
            </a:endParaRPr>
          </a:p>
          <a:p>
            <a:pPr marL="457200" lvl="0" indent="0" algn="just" rtl="0">
              <a:lnSpc>
                <a:spcPct val="112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2000"/>
              </a:lnSpc>
              <a:spcBef>
                <a:spcPts val="0"/>
              </a:spcBef>
              <a:spcAft>
                <a:spcPts val="0"/>
              </a:spcAft>
              <a:buClr>
                <a:schemeClr val="lt1"/>
              </a:buClr>
              <a:buSzPts val="1100"/>
              <a:buFont typeface="Helvetica Neue"/>
              <a:buChar char="●"/>
            </a:pPr>
            <a:r>
              <a:rPr lang="id" sz="1100" b="1" i="0" u="none" baseline="0" dirty="0">
                <a:solidFill>
                  <a:schemeClr val="lt1"/>
                </a:solidFill>
                <a:latin typeface="Helvetica Neue"/>
                <a:ea typeface="Helvetica Neue"/>
                <a:cs typeface="Helvetica Neue"/>
                <a:sym typeface="Helvetica Neue"/>
              </a:rPr>
              <a:t>Selain itu, semua konten harus mengikuti aturan yang dijelaskan dalam </a:t>
            </a:r>
            <a:r>
              <a:rPr lang="id" sz="1100" b="1" i="0" u="sng" baseline="0" dirty="0">
                <a:solidFill>
                  <a:schemeClr val="hlink"/>
                </a:solidFill>
                <a:latin typeface="Helvetica Neue"/>
                <a:ea typeface="Helvetica Neue"/>
                <a:cs typeface="Helvetica Neue"/>
                <a:sym typeface="Helvetica Neue"/>
                <a:hlinkClick r:id="rId3"/>
              </a:rPr>
              <a:t>Celotehan Hukum Riot</a:t>
            </a:r>
            <a:r>
              <a:rPr lang="id" sz="1100" b="1" i="0" u="none" baseline="0" dirty="0">
                <a:solidFill>
                  <a:schemeClr val="lt1"/>
                </a:solidFill>
                <a:latin typeface="Helvetica Neue"/>
                <a:ea typeface="Helvetica Neue"/>
                <a:cs typeface="Helvetica Neue"/>
                <a:sym typeface="Helvetica Neue"/>
              </a:rPr>
              <a:t>.</a:t>
            </a:r>
            <a:endParaRPr sz="1100" b="1" dirty="0">
              <a:solidFill>
                <a:schemeClr val="lt1"/>
              </a:solidFill>
              <a:latin typeface="Helvetica Neue"/>
              <a:ea typeface="Helvetica Neue"/>
              <a:cs typeface="Helvetica Neue"/>
              <a:sym typeface="Helvetica Neue"/>
            </a:endParaRPr>
          </a:p>
          <a:p>
            <a:pPr marL="0" lvl="0" indent="0" algn="just" rtl="0">
              <a:lnSpc>
                <a:spcPct val="112000"/>
              </a:lnSpc>
              <a:spcBef>
                <a:spcPts val="0"/>
              </a:spcBef>
              <a:spcAft>
                <a:spcPts val="0"/>
              </a:spcAft>
              <a:buNone/>
            </a:pPr>
            <a:endParaRPr sz="700" dirty="0">
              <a:solidFill>
                <a:schemeClr val="lt1"/>
              </a:solidFill>
              <a:latin typeface="Helvetica Neue"/>
              <a:ea typeface="Helvetica Neue"/>
              <a:cs typeface="Helvetica Neue"/>
              <a:sym typeface="Helvetica Neue"/>
            </a:endParaRPr>
          </a:p>
          <a:p>
            <a:pPr marL="0" lvl="0" indent="0" algn="just" rtl="0">
              <a:lnSpc>
                <a:spcPct val="112000"/>
              </a:lnSpc>
              <a:spcBef>
                <a:spcPts val="0"/>
              </a:spcBef>
              <a:spcAft>
                <a:spcPts val="0"/>
              </a:spcAft>
              <a:buNone/>
            </a:pPr>
            <a:r>
              <a:rPr lang="id" sz="1100" b="0" i="0" u="none" baseline="0" dirty="0">
                <a:solidFill>
                  <a:schemeClr val="lt1"/>
                </a:solidFill>
                <a:latin typeface="Helvetica Neue"/>
                <a:ea typeface="Helvetica Neue"/>
                <a:cs typeface="Helvetica Neue"/>
                <a:sym typeface="Helvetica Neue"/>
              </a:rPr>
              <a:t>Panduan ini sejalan dengan panduan seputar event global sebelumnya dan berlaku untuk kreator dan pihak ketiga lainnya yang </a:t>
            </a:r>
            <a:r>
              <a:rPr lang="id" sz="1100" b="0" i="1" u="sng" baseline="0" dirty="0">
                <a:solidFill>
                  <a:schemeClr val="lt1"/>
                </a:solidFill>
                <a:latin typeface="Helvetica Neue"/>
                <a:ea typeface="Helvetica Neue"/>
                <a:cs typeface="Helvetica Neue"/>
                <a:sym typeface="Helvetica Neue"/>
              </a:rPr>
              <a:t>TIDAK</a:t>
            </a:r>
            <a:r>
              <a:rPr lang="id" sz="1100" b="0" i="0" u="none" baseline="0" dirty="0">
                <a:solidFill>
                  <a:schemeClr val="lt1"/>
                </a:solidFill>
                <a:latin typeface="Helvetica Neue"/>
                <a:ea typeface="Helvetica Neue"/>
                <a:cs typeface="Helvetica Neue"/>
                <a:sym typeface="Helvetica Neue"/>
              </a:rPr>
              <a:t> secara resmi bermitra dengan Riot untuk Event Global. Jika ragu apakah sesuatu boleh atau tidak boleh digunakan atau cara menggunakannya, silakan hubungi </a:t>
            </a:r>
            <a:r>
              <a:rPr lang="id" sz="1100" b="1" i="0" u="sng" baseline="0" dirty="0">
                <a:solidFill>
                  <a:schemeClr val="lt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creatorsupport@riotgames.com</a:t>
            </a:r>
            <a:r>
              <a:rPr lang="id" sz="1100" b="0" i="0" u="none" baseline="0" dirty="0">
                <a:solidFill>
                  <a:schemeClr val="lt1"/>
                </a:solidFill>
                <a:latin typeface="Helvetica Neue"/>
                <a:ea typeface="Helvetica Neue"/>
                <a:cs typeface="Helvetica Neue"/>
                <a:sym typeface="Helvetica Neue"/>
              </a:rPr>
              <a:t>. </a:t>
            </a:r>
            <a:endParaRPr sz="1100" dirty="0">
              <a:solidFill>
                <a:schemeClr val="lt1"/>
              </a:solidFill>
              <a:latin typeface="Helvetica Neue"/>
              <a:ea typeface="Helvetica Neue"/>
              <a:cs typeface="Helvetica Neue"/>
              <a:sym typeface="Helvetica Neue"/>
            </a:endParaRPr>
          </a:p>
          <a:p>
            <a:pPr marL="0" lvl="0" indent="0" algn="just" rtl="0">
              <a:lnSpc>
                <a:spcPct val="112000"/>
              </a:lnSpc>
              <a:spcBef>
                <a:spcPts val="0"/>
              </a:spcBef>
              <a:spcAft>
                <a:spcPts val="0"/>
              </a:spcAft>
              <a:buNone/>
            </a:pPr>
            <a:endParaRPr sz="1100" dirty="0">
              <a:solidFill>
                <a:schemeClr val="lt1"/>
              </a:solidFill>
              <a:latin typeface="Helvetica Neue"/>
              <a:ea typeface="Helvetica Neue"/>
              <a:cs typeface="Helvetica Neue"/>
              <a:sym typeface="Helvetica Neue"/>
            </a:endParaRPr>
          </a:p>
          <a:p>
            <a:pPr marL="0" lvl="0" indent="0" algn="just" rtl="0">
              <a:lnSpc>
                <a:spcPct val="112000"/>
              </a:lnSpc>
              <a:spcBef>
                <a:spcPts val="0"/>
              </a:spcBef>
              <a:spcAft>
                <a:spcPts val="0"/>
              </a:spcAft>
              <a:buNone/>
            </a:pPr>
            <a:endParaRPr sz="1100" dirty="0">
              <a:solidFill>
                <a:schemeClr val="lt1"/>
              </a:solidFill>
              <a:latin typeface="Helvetica Neue"/>
              <a:ea typeface="Helvetica Neue"/>
              <a:cs typeface="Helvetica Neue"/>
              <a:sym typeface="Helvetica Neue"/>
            </a:endParaRPr>
          </a:p>
          <a:p>
            <a:pPr marL="0" lvl="0" indent="0" algn="just" rtl="0">
              <a:lnSpc>
                <a:spcPct val="112000"/>
              </a:lnSpc>
              <a:spcBef>
                <a:spcPts val="0"/>
              </a:spcBef>
              <a:spcAft>
                <a:spcPts val="0"/>
              </a:spcAft>
              <a:buNone/>
            </a:pPr>
            <a:endParaRPr sz="1100" dirty="0">
              <a:solidFill>
                <a:schemeClr val="lt1"/>
              </a:solidFill>
              <a:latin typeface="Helvetica Neue"/>
              <a:ea typeface="Helvetica Neue"/>
              <a:cs typeface="Helvetica Neue"/>
              <a:sym typeface="Helvetica Neue"/>
            </a:endParaRPr>
          </a:p>
        </p:txBody>
      </p:sp>
      <p:sp>
        <p:nvSpPr>
          <p:cNvPr id="83" name="Google Shape;83;p18"/>
          <p:cNvSpPr txBox="1"/>
          <p:nvPr/>
        </p:nvSpPr>
        <p:spPr>
          <a:xfrm>
            <a:off x="3826925" y="65350"/>
            <a:ext cx="1302300" cy="3462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id" sz="700" b="0" i="0" u="none" baseline="0">
                <a:solidFill>
                  <a:schemeClr val="dk1"/>
                </a:solidFill>
                <a:latin typeface="Helvetica Neue"/>
                <a:ea typeface="Helvetica Neue"/>
                <a:cs typeface="Helvetica Neue"/>
                <a:sym typeface="Helvetica Neue"/>
              </a:rPr>
              <a:t>Aturan Dasar</a:t>
            </a:r>
            <a:endParaRPr sz="700">
              <a:solidFill>
                <a:schemeClr val="dk1"/>
              </a:solidFill>
              <a:latin typeface="Helvetica Neue"/>
              <a:ea typeface="Helvetica Neue"/>
              <a:cs typeface="Helvetica Neue"/>
              <a:sym typeface="Helvetica Neue"/>
            </a:endParaRPr>
          </a:p>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
        <p:nvSpPr>
          <p:cNvPr id="84" name="Google Shape;84;p18"/>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id" sz="700" b="0" i="0" u="none" baseline="0">
                <a:solidFill>
                  <a:schemeClr val="dk1"/>
                </a:solidFill>
                <a:latin typeface="Helvetica Neue"/>
                <a:ea typeface="Helvetica Neue"/>
                <a:cs typeface="Helvetica Neue"/>
                <a:sym typeface="Helvetica Neue"/>
              </a:rPr>
              <a:t>Panduan Kreator</a:t>
            </a:r>
            <a:endParaRPr sz="700">
              <a:latin typeface="Helvetica Neue"/>
              <a:ea typeface="Helvetica Neue"/>
              <a:cs typeface="Helvetica Neue"/>
              <a:sym typeface="Helvetica Neue"/>
            </a:endParaRPr>
          </a:p>
        </p:txBody>
      </p:sp>
      <p:sp>
        <p:nvSpPr>
          <p:cNvPr id="85" name="Google Shape;85;p18"/>
          <p:cNvSpPr txBox="1"/>
          <p:nvPr/>
        </p:nvSpPr>
        <p:spPr>
          <a:xfrm>
            <a:off x="5100325" y="65350"/>
            <a:ext cx="14148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1" name="Google Shape;9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2" name="Google Shape;92;p19"/>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id" sz="700" b="0" i="0" u="none" baseline="0">
                <a:solidFill>
                  <a:srgbClr val="FAFAFA"/>
                </a:solidFill>
                <a:latin typeface="Helvetica Neue"/>
                <a:ea typeface="Helvetica Neue"/>
                <a:cs typeface="Helvetica Neue"/>
                <a:sym typeface="Helvetica Neue"/>
              </a:rPr>
              <a:t>Panduan Kreator</a:t>
            </a:r>
            <a:endParaRPr sz="700">
              <a:solidFill>
                <a:srgbClr val="FAFAFA"/>
              </a:solidFill>
              <a:latin typeface="Helvetica Neue"/>
              <a:ea typeface="Helvetica Neue"/>
              <a:cs typeface="Helvetica Neue"/>
              <a:sym typeface="Helvetica Neue"/>
            </a:endParaRPr>
          </a:p>
        </p:txBody>
      </p:sp>
      <p:sp>
        <p:nvSpPr>
          <p:cNvPr id="93" name="Google Shape;93;p19"/>
          <p:cNvSpPr txBox="1"/>
          <p:nvPr/>
        </p:nvSpPr>
        <p:spPr>
          <a:xfrm>
            <a:off x="636675" y="555425"/>
            <a:ext cx="8384628" cy="11658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id" sz="8500" b="1" i="0" u="none" baseline="0" dirty="0">
                <a:solidFill>
                  <a:srgbClr val="FAFAFA"/>
                </a:solidFill>
                <a:latin typeface="Bebas Neue"/>
                <a:ea typeface="Bebas Neue"/>
                <a:cs typeface="Bebas Neue"/>
                <a:sym typeface="Bebas Neue"/>
              </a:rPr>
              <a:t>Terima kasih dan GLHF!</a:t>
            </a:r>
            <a:endParaRPr sz="8500" b="1" dirty="0">
              <a:solidFill>
                <a:srgbClr val="FAFAFA"/>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Presentación en pantalla (16:9)</PresentationFormat>
  <Paragraphs>28</Paragraphs>
  <Slides>4</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Archivo Black</vt:lpstr>
      <vt:lpstr>Helvetica Neue</vt:lpstr>
      <vt:lpstr>Arial</vt:lpstr>
      <vt:lpstr>Bebas Neue</vt:lpstr>
      <vt:lpstr>Simple Light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Karen Rosas Ramos</cp:lastModifiedBy>
  <cp:revision>1</cp:revision>
  <dcterms:modified xsi:type="dcterms:W3CDTF">2025-03-12T19:16:19Z</dcterms:modified>
</cp:coreProperties>
</file>