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Helvetica Neue" panose="02000A03050000020004" pitchFamily="2"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03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8da54b651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8da54b651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8da54b651a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8da54b651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8da54b651a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8da54b651a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8da54b651a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8da54b651a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2">
  <p:cSld name="CUSTOM_8">
    <p:bg>
      <p:bgPr>
        <a:solidFill>
          <a:srgbClr val="10E4F9"/>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Message">
  <p:cSld name="CUSTOM_4_1">
    <p:bg>
      <p:bgPr>
        <a:solidFill>
          <a:schemeClr val="dk1"/>
        </a:solidFill>
        <a:effectLst/>
      </p:bgPr>
    </p:bg>
    <p:spTree>
      <p:nvGrpSpPr>
        <p:cNvPr id="1" name="Shape 52"/>
        <p:cNvGrpSpPr/>
        <p:nvPr/>
      </p:nvGrpSpPr>
      <p:grpSpPr>
        <a:xfrm>
          <a:off x="0" y="0"/>
          <a:ext cx="0" cy="0"/>
          <a:chOff x="0" y="0"/>
          <a:chExt cx="0" cy="0"/>
        </a:xfrm>
      </p:grpSpPr>
      <p:sp>
        <p:nvSpPr>
          <p:cNvPr id="53" name="Google Shape;53;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pic>
        <p:nvPicPr>
          <p:cNvPr id="54" name="Google Shape;54;p14"/>
          <p:cNvPicPr preferRelativeResize="0"/>
          <p:nvPr/>
        </p:nvPicPr>
        <p:blipFill rotWithShape="1">
          <a:blip r:embed="rId2">
            <a:alphaModFix/>
          </a:blip>
          <a:srcRect/>
          <a:stretch/>
        </p:blipFill>
        <p:spPr>
          <a:xfrm>
            <a:off x="142875" y="83250"/>
            <a:ext cx="209550" cy="209550"/>
          </a:xfrm>
          <a:prstGeom prst="rect">
            <a:avLst/>
          </a:prstGeom>
          <a:noFill/>
          <a:ln>
            <a:noFill/>
          </a:ln>
        </p:spPr>
      </p:pic>
      <p:sp>
        <p:nvSpPr>
          <p:cNvPr id="55" name="Google Shape;55;p14"/>
          <p:cNvSpPr txBox="1">
            <a:spLocks noGrp="1"/>
          </p:cNvSpPr>
          <p:nvPr>
            <p:ph type="sldNum" idx="2"/>
          </p:nvPr>
        </p:nvSpPr>
        <p:spPr>
          <a:xfrm>
            <a:off x="8686803" y="1288"/>
            <a:ext cx="334500" cy="393600"/>
          </a:xfrm>
          <a:prstGeom prst="rect">
            <a:avLst/>
          </a:prstGeom>
        </p:spPr>
        <p:txBody>
          <a:bodyPr spcFirstLastPara="1" wrap="square" lIns="91425" tIns="91425" rIns="91425" bIns="91425" anchor="ctr" anchorCtr="0">
            <a:normAutofit/>
          </a:bodyPr>
          <a:lstStyle>
            <a:lvl1pPr lvl="0" algn="r" rtl="0">
              <a:buNone/>
              <a:defRPr sz="700">
                <a:solidFill>
                  <a:srgbClr val="FAFAFA"/>
                </a:solidFill>
                <a:latin typeface="Helvetica Neue"/>
                <a:ea typeface="Helvetica Neue"/>
                <a:cs typeface="Helvetica Neue"/>
                <a:sym typeface="Helvetica Neue"/>
              </a:defRPr>
            </a:lvl1pPr>
            <a:lvl2pPr lvl="1" algn="r" rtl="0">
              <a:buNone/>
              <a:defRPr sz="700">
                <a:solidFill>
                  <a:srgbClr val="FAFAFA"/>
                </a:solidFill>
                <a:latin typeface="Helvetica Neue"/>
                <a:ea typeface="Helvetica Neue"/>
                <a:cs typeface="Helvetica Neue"/>
                <a:sym typeface="Helvetica Neue"/>
              </a:defRPr>
            </a:lvl2pPr>
            <a:lvl3pPr lvl="2" algn="r" rtl="0">
              <a:buNone/>
              <a:defRPr sz="700">
                <a:solidFill>
                  <a:srgbClr val="FAFAFA"/>
                </a:solidFill>
                <a:latin typeface="Helvetica Neue"/>
                <a:ea typeface="Helvetica Neue"/>
                <a:cs typeface="Helvetica Neue"/>
                <a:sym typeface="Helvetica Neue"/>
              </a:defRPr>
            </a:lvl3pPr>
            <a:lvl4pPr lvl="3" algn="r" rtl="0">
              <a:buNone/>
              <a:defRPr sz="700">
                <a:solidFill>
                  <a:srgbClr val="FAFAFA"/>
                </a:solidFill>
                <a:latin typeface="Helvetica Neue"/>
                <a:ea typeface="Helvetica Neue"/>
                <a:cs typeface="Helvetica Neue"/>
                <a:sym typeface="Helvetica Neue"/>
              </a:defRPr>
            </a:lvl4pPr>
            <a:lvl5pPr lvl="4" algn="r" rtl="0">
              <a:buNone/>
              <a:defRPr sz="700">
                <a:solidFill>
                  <a:srgbClr val="FAFAFA"/>
                </a:solidFill>
                <a:latin typeface="Helvetica Neue"/>
                <a:ea typeface="Helvetica Neue"/>
                <a:cs typeface="Helvetica Neue"/>
                <a:sym typeface="Helvetica Neue"/>
              </a:defRPr>
            </a:lvl5pPr>
            <a:lvl6pPr lvl="5" algn="r" rtl="0">
              <a:buNone/>
              <a:defRPr sz="700">
                <a:solidFill>
                  <a:srgbClr val="FAFAFA"/>
                </a:solidFill>
                <a:latin typeface="Helvetica Neue"/>
                <a:ea typeface="Helvetica Neue"/>
                <a:cs typeface="Helvetica Neue"/>
                <a:sym typeface="Helvetica Neue"/>
              </a:defRPr>
            </a:lvl6pPr>
            <a:lvl7pPr lvl="6" algn="r" rtl="0">
              <a:buNone/>
              <a:defRPr sz="700">
                <a:solidFill>
                  <a:srgbClr val="FAFAFA"/>
                </a:solidFill>
                <a:latin typeface="Helvetica Neue"/>
                <a:ea typeface="Helvetica Neue"/>
                <a:cs typeface="Helvetica Neue"/>
                <a:sym typeface="Helvetica Neue"/>
              </a:defRPr>
            </a:lvl7pPr>
            <a:lvl8pPr lvl="7" algn="r" rtl="0">
              <a:buNone/>
              <a:defRPr sz="700">
                <a:solidFill>
                  <a:srgbClr val="FAFAFA"/>
                </a:solidFill>
                <a:latin typeface="Helvetica Neue"/>
                <a:ea typeface="Helvetica Neue"/>
                <a:cs typeface="Helvetica Neue"/>
                <a:sym typeface="Helvetica Neue"/>
              </a:defRPr>
            </a:lvl8pPr>
            <a:lvl9pPr lvl="8" algn="r" rtl="0">
              <a:buNone/>
              <a:defRPr sz="700">
                <a:solidFill>
                  <a:srgbClr val="FAFAFA"/>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56" name="Google Shape;56;p14"/>
          <p:cNvPicPr preferRelativeResize="0"/>
          <p:nvPr/>
        </p:nvPicPr>
        <p:blipFill rotWithShape="1">
          <a:blip r:embed="rId3">
            <a:alphaModFix/>
          </a:blip>
          <a:srcRect t="29535" r="24653" b="20606"/>
          <a:stretch/>
        </p:blipFill>
        <p:spPr>
          <a:xfrm rot="5400000">
            <a:off x="4862512" y="862012"/>
            <a:ext cx="5153024" cy="3409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ype + Full Photo Image">
  <p:cSld name="CUSTOM_2">
    <p:bg>
      <p:bgPr>
        <a:solidFill>
          <a:schemeClr val="dk1"/>
        </a:solidFill>
        <a:effectLst/>
      </p:bgPr>
    </p:bg>
    <p:spTree>
      <p:nvGrpSpPr>
        <p:cNvPr id="1" name="Shape 57"/>
        <p:cNvGrpSpPr/>
        <p:nvPr/>
      </p:nvGrpSpPr>
      <p:grpSpPr>
        <a:xfrm>
          <a:off x="0" y="0"/>
          <a:ext cx="0" cy="0"/>
          <a:chOff x="0" y="0"/>
          <a:chExt cx="0" cy="0"/>
        </a:xfrm>
      </p:grpSpPr>
      <p:sp>
        <p:nvSpPr>
          <p:cNvPr id="58" name="Google Shape;58;p15"/>
          <p:cNvSpPr/>
          <p:nvPr/>
        </p:nvSpPr>
        <p:spPr>
          <a:xfrm>
            <a:off x="0" y="-8775"/>
            <a:ext cx="9144300" cy="393600"/>
          </a:xfrm>
          <a:prstGeom prst="rect">
            <a:avLst/>
          </a:prstGeom>
          <a:solidFill>
            <a:srgbClr val="10E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5"/>
          <p:cNvPicPr preferRelativeResize="0"/>
          <p:nvPr/>
        </p:nvPicPr>
        <p:blipFill rotWithShape="1">
          <a:blip r:embed="rId2">
            <a:alphaModFix/>
          </a:blip>
          <a:srcRect/>
          <a:stretch/>
        </p:blipFill>
        <p:spPr>
          <a:xfrm>
            <a:off x="142875" y="83250"/>
            <a:ext cx="209550" cy="209550"/>
          </a:xfrm>
          <a:prstGeom prst="rect">
            <a:avLst/>
          </a:prstGeom>
          <a:noFill/>
          <a:ln>
            <a:noFill/>
          </a:ln>
        </p:spPr>
      </p:pic>
      <p:sp>
        <p:nvSpPr>
          <p:cNvPr id="60" name="Google Shape;60;p15"/>
          <p:cNvSpPr txBox="1">
            <a:spLocks noGrp="1"/>
          </p:cNvSpPr>
          <p:nvPr>
            <p:ph type="sldNum" idx="12"/>
          </p:nvPr>
        </p:nvSpPr>
        <p:spPr>
          <a:xfrm>
            <a:off x="8686803" y="1288"/>
            <a:ext cx="334500" cy="393600"/>
          </a:xfrm>
          <a:prstGeom prst="rect">
            <a:avLst/>
          </a:prstGeom>
        </p:spPr>
        <p:txBody>
          <a:bodyPr spcFirstLastPara="1" wrap="square" lIns="91425" tIns="91425" rIns="91425" bIns="91425" anchor="ctr" anchorCtr="0">
            <a:normAutofit/>
          </a:bodyPr>
          <a:lstStyle>
            <a:lvl1pPr lvl="0" algn="r" rtl="0">
              <a:buNone/>
              <a:defRPr sz="700">
                <a:latin typeface="Helvetica Neue"/>
                <a:ea typeface="Helvetica Neue"/>
                <a:cs typeface="Helvetica Neue"/>
                <a:sym typeface="Helvetica Neue"/>
              </a:defRPr>
            </a:lvl1pPr>
            <a:lvl2pPr lvl="1" algn="r" rtl="0">
              <a:buNone/>
              <a:defRPr sz="700">
                <a:latin typeface="Helvetica Neue"/>
                <a:ea typeface="Helvetica Neue"/>
                <a:cs typeface="Helvetica Neue"/>
                <a:sym typeface="Helvetica Neue"/>
              </a:defRPr>
            </a:lvl2pPr>
            <a:lvl3pPr lvl="2" algn="r" rtl="0">
              <a:buNone/>
              <a:defRPr sz="700">
                <a:latin typeface="Helvetica Neue"/>
                <a:ea typeface="Helvetica Neue"/>
                <a:cs typeface="Helvetica Neue"/>
                <a:sym typeface="Helvetica Neue"/>
              </a:defRPr>
            </a:lvl3pPr>
            <a:lvl4pPr lvl="3" algn="r" rtl="0">
              <a:buNone/>
              <a:defRPr sz="700">
                <a:latin typeface="Helvetica Neue"/>
                <a:ea typeface="Helvetica Neue"/>
                <a:cs typeface="Helvetica Neue"/>
                <a:sym typeface="Helvetica Neue"/>
              </a:defRPr>
            </a:lvl4pPr>
            <a:lvl5pPr lvl="4" algn="r" rtl="0">
              <a:buNone/>
              <a:defRPr sz="700">
                <a:latin typeface="Helvetica Neue"/>
                <a:ea typeface="Helvetica Neue"/>
                <a:cs typeface="Helvetica Neue"/>
                <a:sym typeface="Helvetica Neue"/>
              </a:defRPr>
            </a:lvl5pPr>
            <a:lvl6pPr lvl="5" algn="r" rtl="0">
              <a:buNone/>
              <a:defRPr sz="700">
                <a:latin typeface="Helvetica Neue"/>
                <a:ea typeface="Helvetica Neue"/>
                <a:cs typeface="Helvetica Neue"/>
                <a:sym typeface="Helvetica Neue"/>
              </a:defRPr>
            </a:lvl6pPr>
            <a:lvl7pPr lvl="6" algn="r" rtl="0">
              <a:buNone/>
              <a:defRPr sz="700">
                <a:latin typeface="Helvetica Neue"/>
                <a:ea typeface="Helvetica Neue"/>
                <a:cs typeface="Helvetica Neue"/>
                <a:sym typeface="Helvetica Neue"/>
              </a:defRPr>
            </a:lvl7pPr>
            <a:lvl8pPr lvl="7" algn="r" rtl="0">
              <a:buNone/>
              <a:defRPr sz="700">
                <a:latin typeface="Helvetica Neue"/>
                <a:ea typeface="Helvetica Neue"/>
                <a:cs typeface="Helvetica Neue"/>
                <a:sym typeface="Helvetica Neue"/>
              </a:defRPr>
            </a:lvl8pPr>
            <a:lvl9pPr lvl="8" algn="r" rtl="0">
              <a:buNone/>
              <a:defRPr sz="70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riotgames.com/en/legal"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mailto:creatorsupport@riotgames.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6"/>
          <p:cNvPicPr preferRelativeResize="0"/>
          <p:nvPr/>
        </p:nvPicPr>
        <p:blipFill rotWithShape="1">
          <a:blip r:embed="rId3">
            <a:alphaModFix/>
          </a:blip>
          <a:srcRect t="6224" b="6233"/>
          <a:stretch/>
        </p:blipFill>
        <p:spPr>
          <a:xfrm>
            <a:off x="0" y="0"/>
            <a:ext cx="9144003" cy="2001285"/>
          </a:xfrm>
          <a:prstGeom prst="rect">
            <a:avLst/>
          </a:prstGeom>
          <a:noFill/>
          <a:ln>
            <a:noFill/>
          </a:ln>
        </p:spPr>
      </p:pic>
      <p:sp>
        <p:nvSpPr>
          <p:cNvPr id="66" name="Google Shape;66;p16"/>
          <p:cNvSpPr txBox="1"/>
          <p:nvPr/>
        </p:nvSpPr>
        <p:spPr>
          <a:xfrm>
            <a:off x="228600" y="4695350"/>
            <a:ext cx="2648100" cy="363900"/>
          </a:xfrm>
          <a:prstGeom prst="rect">
            <a:avLst/>
          </a:prstGeom>
          <a:noFill/>
          <a:ln>
            <a:noFill/>
          </a:ln>
        </p:spPr>
        <p:txBody>
          <a:bodyPr spcFirstLastPara="1" wrap="square" lIns="91425" tIns="91425" rIns="91425" bIns="91425" anchor="ctr" anchorCtr="0">
            <a:noAutofit/>
          </a:bodyPr>
          <a:lstStyle/>
          <a:p>
            <a:pPr marL="0" lvl="0" indent="0" algn="l" rtl="0">
              <a:lnSpc>
                <a:spcPct val="70000"/>
              </a:lnSpc>
              <a:spcBef>
                <a:spcPts val="0"/>
              </a:spcBef>
              <a:spcAft>
                <a:spcPts val="0"/>
              </a:spcAft>
              <a:buNone/>
            </a:pPr>
            <a:r>
              <a:rPr lang="ja" sz="1200" b="1" i="0" u="none" baseline="0" dirty="0">
                <a:latin typeface="MS PGothic" panose="020B0600070205080204" pitchFamily="34" charset="-128"/>
                <a:ea typeface="MS PGothic" panose="020B0600070205080204" pitchFamily="34" charset="-128"/>
                <a:cs typeface="Archivo Black"/>
                <a:sym typeface="Archivo Black"/>
              </a:rPr>
              <a:t>クリエイターガイドライン</a:t>
            </a:r>
            <a:endParaRPr sz="1200" b="1" dirty="0">
              <a:latin typeface="MS PGothic" panose="020B0600070205080204" pitchFamily="34" charset="-128"/>
              <a:ea typeface="MS PGothic" panose="020B0600070205080204" pitchFamily="34" charset="-128"/>
              <a:cs typeface="Archivo Black"/>
              <a:sym typeface="Archivo Black"/>
            </a:endParaRPr>
          </a:p>
        </p:txBody>
      </p:sp>
      <p:sp>
        <p:nvSpPr>
          <p:cNvPr id="67" name="Google Shape;67;p16"/>
          <p:cNvSpPr txBox="1"/>
          <p:nvPr/>
        </p:nvSpPr>
        <p:spPr>
          <a:xfrm>
            <a:off x="6894150" y="4695350"/>
            <a:ext cx="2048400" cy="363900"/>
          </a:xfrm>
          <a:prstGeom prst="rect">
            <a:avLst/>
          </a:prstGeom>
          <a:noFill/>
          <a:ln>
            <a:noFill/>
          </a:ln>
        </p:spPr>
        <p:txBody>
          <a:bodyPr spcFirstLastPara="1" wrap="square" lIns="91425" tIns="91425" rIns="91425" bIns="91425" anchor="ctr" anchorCtr="0">
            <a:noAutofit/>
          </a:bodyPr>
          <a:lstStyle/>
          <a:p>
            <a:pPr marL="0" lvl="0" indent="0" algn="r" rtl="0">
              <a:lnSpc>
                <a:spcPct val="70000"/>
              </a:lnSpc>
              <a:spcBef>
                <a:spcPts val="0"/>
              </a:spcBef>
              <a:spcAft>
                <a:spcPts val="0"/>
              </a:spcAft>
              <a:buNone/>
            </a:pPr>
            <a:r>
              <a:rPr lang="ja" sz="1200" b="1" i="0" u="none" baseline="0">
                <a:latin typeface="+mj-lt"/>
                <a:ea typeface="MS PGothic" panose="020B0600070205080204" pitchFamily="34" charset="-128"/>
                <a:cs typeface="Archivo Black"/>
                <a:sym typeface="Archivo Black"/>
              </a:rPr>
              <a:t>2025年3月</a:t>
            </a:r>
            <a:endParaRPr sz="1200" b="1">
              <a:latin typeface="+mj-lt"/>
              <a:ea typeface="MS PGothic" panose="020B0600070205080204" pitchFamily="34" charset="-128"/>
              <a:cs typeface="Archivo Black"/>
              <a:sym typeface="Archivo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7"/>
          <p:cNvSpPr txBox="1">
            <a:spLocks noGrp="1"/>
          </p:cNvSpPr>
          <p:nvPr>
            <p:ph type="sldNum" idx="2"/>
          </p:nvPr>
        </p:nvSpPr>
        <p:spPr>
          <a:xfrm>
            <a:off x="8686803" y="1288"/>
            <a:ext cx="3345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2</a:t>
            </a:fld>
            <a:endParaRPr/>
          </a:p>
        </p:txBody>
      </p:sp>
      <p:sp>
        <p:nvSpPr>
          <p:cNvPr id="73" name="Google Shape;73;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2</a:t>
            </a:fld>
            <a:endParaRPr/>
          </a:p>
        </p:txBody>
      </p:sp>
      <p:sp>
        <p:nvSpPr>
          <p:cNvPr id="74" name="Google Shape;74;p17"/>
          <p:cNvSpPr txBox="1"/>
          <p:nvPr/>
        </p:nvSpPr>
        <p:spPr>
          <a:xfrm>
            <a:off x="670550" y="65350"/>
            <a:ext cx="18966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ja" sz="700" b="0" i="0" u="none" baseline="0">
                <a:solidFill>
                  <a:srgbClr val="FAFAFA"/>
                </a:solidFill>
                <a:latin typeface="Helvetica Neue"/>
                <a:ea typeface="Helvetica Neue"/>
                <a:cs typeface="Helvetica Neue"/>
                <a:sym typeface="Helvetica Neue"/>
              </a:rPr>
              <a:t>クリエイターガイドライン</a:t>
            </a:r>
            <a:endParaRPr sz="700">
              <a:solidFill>
                <a:srgbClr val="FAFAFA"/>
              </a:solidFill>
              <a:latin typeface="Helvetica Neue"/>
              <a:ea typeface="Helvetica Neue"/>
              <a:cs typeface="Helvetica Neue"/>
              <a:sym typeface="Helvetica Neue"/>
            </a:endParaRPr>
          </a:p>
        </p:txBody>
      </p:sp>
      <p:sp>
        <p:nvSpPr>
          <p:cNvPr id="75" name="Google Shape;75;p17"/>
          <p:cNvSpPr txBox="1"/>
          <p:nvPr/>
        </p:nvSpPr>
        <p:spPr>
          <a:xfrm>
            <a:off x="0" y="765375"/>
            <a:ext cx="8776500" cy="877133"/>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ja" sz="6000" b="1" i="0" u="none" baseline="0" dirty="0">
                <a:solidFill>
                  <a:srgbClr val="FAFAFA"/>
                </a:solidFill>
                <a:latin typeface="MS PGothic" panose="020B0600070205080204" pitchFamily="34" charset="-128"/>
                <a:ea typeface="MS PGothic" panose="020B0600070205080204" pitchFamily="34" charset="-128"/>
                <a:cs typeface="Bebas Neue"/>
                <a:sym typeface="Bebas Neue"/>
              </a:rPr>
              <a:t>基本ルール＆ガイドライン</a:t>
            </a:r>
            <a:endParaRPr sz="6000" b="1" dirty="0">
              <a:solidFill>
                <a:srgbClr val="FAFAFA"/>
              </a:solidFill>
              <a:latin typeface="MS PGothic" panose="020B0600070205080204" pitchFamily="34" charset="-128"/>
              <a:ea typeface="MS PGothic" panose="020B0600070205080204" pitchFamily="34" charset="-128"/>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8"/>
          <p:cNvSpPr txBox="1">
            <a:spLocks noGrp="1"/>
          </p:cNvSpPr>
          <p:nvPr>
            <p:ph type="sldNum" idx="12"/>
          </p:nvPr>
        </p:nvSpPr>
        <p:spPr>
          <a:xfrm>
            <a:off x="8686803" y="1288"/>
            <a:ext cx="3345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3</a:t>
            </a:fld>
            <a:endParaRPr/>
          </a:p>
        </p:txBody>
      </p:sp>
      <p:sp>
        <p:nvSpPr>
          <p:cNvPr id="81" name="Google Shape;81;p18"/>
          <p:cNvSpPr txBox="1"/>
          <p:nvPr/>
        </p:nvSpPr>
        <p:spPr>
          <a:xfrm>
            <a:off x="226900" y="583200"/>
            <a:ext cx="8653750" cy="5886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ja" sz="3500" b="1" i="0" u="none" baseline="0" dirty="0">
                <a:solidFill>
                  <a:srgbClr val="FAFAFA"/>
                </a:solidFill>
                <a:latin typeface="+mj-lt"/>
                <a:ea typeface="MS PGothic" panose="020B0600070205080204" pitchFamily="34" charset="-128"/>
                <a:cs typeface="Bebas Neue"/>
                <a:sym typeface="Bebas Neue"/>
              </a:rPr>
              <a:t>2025年グローバルイベントの基本ルール</a:t>
            </a:r>
            <a:endParaRPr sz="3500" b="1" dirty="0">
              <a:solidFill>
                <a:srgbClr val="FAFAFA"/>
              </a:solidFill>
              <a:latin typeface="+mj-lt"/>
              <a:ea typeface="MS PGothic" panose="020B0600070205080204" pitchFamily="34" charset="-128"/>
              <a:cs typeface="Bebas Neue"/>
              <a:sym typeface="Bebas Neue"/>
            </a:endParaRPr>
          </a:p>
        </p:txBody>
      </p:sp>
      <p:sp>
        <p:nvSpPr>
          <p:cNvPr id="82" name="Google Shape;82;p18"/>
          <p:cNvSpPr txBox="1"/>
          <p:nvPr/>
        </p:nvSpPr>
        <p:spPr>
          <a:xfrm>
            <a:off x="263349" y="1058500"/>
            <a:ext cx="8423453" cy="466201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ja" sz="1100" b="0" i="0" u="none" baseline="0" dirty="0">
                <a:solidFill>
                  <a:schemeClr val="lt1"/>
                </a:solidFill>
                <a:latin typeface="+mj-lt"/>
                <a:ea typeface="MS PGothic" panose="020B0600070205080204" pitchFamily="34" charset="-128"/>
                <a:cs typeface="Helvetica Neue"/>
                <a:sym typeface="Helvetica Neue"/>
              </a:rPr>
              <a:t>ライアットは、ライアットのリーグやイベントに関するコンテンツの作成をクリエイターコミュニティーに奨励しています。クリエイターの皆様には、以下の基本的なガイドラインを遵守していただくようお願いいたします。</a:t>
            </a:r>
            <a:endParaRPr sz="1100" dirty="0">
              <a:solidFill>
                <a:schemeClr val="lt1"/>
              </a:solidFill>
              <a:latin typeface="+mj-lt"/>
              <a:ea typeface="MS PGothic" panose="020B0600070205080204" pitchFamily="34" charset="-128"/>
              <a:cs typeface="Helvetica Neue"/>
              <a:sym typeface="Helvetica Neue"/>
            </a:endParaRPr>
          </a:p>
          <a:p>
            <a:pPr marL="0" lvl="0" indent="0" algn="just" rtl="0">
              <a:lnSpc>
                <a:spcPct val="115000"/>
              </a:lnSpc>
              <a:spcBef>
                <a:spcPts val="0"/>
              </a:spcBef>
              <a:spcAft>
                <a:spcPts val="0"/>
              </a:spcAft>
              <a:buClr>
                <a:schemeClr val="dk1"/>
              </a:buClr>
              <a:buSzPts val="1100"/>
              <a:buFont typeface="Arial"/>
              <a:buNone/>
            </a:pPr>
            <a:endParaRPr sz="1100" b="1" dirty="0">
              <a:solidFill>
                <a:schemeClr val="lt1"/>
              </a:solidFill>
              <a:latin typeface="+mj-lt"/>
              <a:ea typeface="MS PGothic" panose="020B0600070205080204" pitchFamily="34" charset="-128"/>
              <a:cs typeface="Helvetica Neue"/>
              <a:sym typeface="Helvetica Neue"/>
            </a:endParaRPr>
          </a:p>
          <a:p>
            <a:pPr marL="457200" lvl="0" indent="-298450" algn="just" rtl="0">
              <a:lnSpc>
                <a:spcPct val="115000"/>
              </a:lnSpc>
              <a:spcBef>
                <a:spcPts val="0"/>
              </a:spcBef>
              <a:spcAft>
                <a:spcPts val="0"/>
              </a:spcAft>
              <a:buClr>
                <a:schemeClr val="lt1"/>
              </a:buClr>
              <a:buSzPts val="1100"/>
              <a:buFont typeface="Helvetica Neue"/>
              <a:buChar char="●"/>
            </a:pPr>
            <a:r>
              <a:rPr lang="ja" sz="1100" b="1" i="0" u="none" baseline="0" dirty="0">
                <a:solidFill>
                  <a:schemeClr val="lt1"/>
                </a:solidFill>
                <a:latin typeface="+mj-lt"/>
                <a:ea typeface="MS PGothic" panose="020B0600070205080204" pitchFamily="34" charset="-128"/>
                <a:cs typeface="Helvetica Neue"/>
                <a:sym typeface="Helvetica Neue"/>
              </a:rPr>
              <a:t>クリエイターはライブ配信中</a:t>
            </a:r>
            <a:r>
              <a:rPr lang="ja" sz="1100" b="1" i="1" u="sng" baseline="0" dirty="0">
                <a:solidFill>
                  <a:schemeClr val="lt1"/>
                </a:solidFill>
                <a:latin typeface="+mj-lt"/>
                <a:ea typeface="MS PGothic" panose="020B0600070205080204" pitchFamily="34" charset="-128"/>
                <a:cs typeface="Helvetica Neue"/>
                <a:sym typeface="Helvetica Neue"/>
              </a:rPr>
              <a:t>いつでも</a:t>
            </a:r>
            <a:r>
              <a:rPr lang="ja" sz="1100" b="1" i="0" u="none" baseline="0" dirty="0">
                <a:solidFill>
                  <a:schemeClr val="lt1"/>
                </a:solidFill>
                <a:latin typeface="+mj-lt"/>
                <a:ea typeface="MS PGothic" panose="020B0600070205080204" pitchFamily="34" charset="-128"/>
                <a:cs typeface="Helvetica Neue"/>
                <a:sym typeface="Helvetica Neue"/>
              </a:rPr>
              <a:t>、短い配信映像クリップ（「短い」= 60秒以内）を使用して、短いVODやグローバルイベントのリアクションコンテンツをSNSに投稿できます。クリエイターは、1回のグローバルイベント配信につき、そのようなリアクションを5つまでしか投稿できません。  </a:t>
            </a:r>
            <a:endParaRPr sz="1100" b="1" dirty="0">
              <a:solidFill>
                <a:schemeClr val="lt1"/>
              </a:solidFill>
              <a:latin typeface="+mj-lt"/>
              <a:ea typeface="MS PGothic" panose="020B0600070205080204" pitchFamily="34" charset="-128"/>
              <a:cs typeface="Helvetica Neue"/>
              <a:sym typeface="Helvetica Neue"/>
            </a:endParaRPr>
          </a:p>
          <a:p>
            <a:pPr marL="457200" lvl="0" indent="0" algn="just" rtl="0">
              <a:lnSpc>
                <a:spcPct val="115000"/>
              </a:lnSpc>
              <a:spcBef>
                <a:spcPts val="0"/>
              </a:spcBef>
              <a:spcAft>
                <a:spcPts val="0"/>
              </a:spcAft>
              <a:buNone/>
            </a:pPr>
            <a:endParaRPr sz="1100" b="1" dirty="0">
              <a:solidFill>
                <a:schemeClr val="lt1"/>
              </a:solidFill>
              <a:latin typeface="+mj-lt"/>
              <a:ea typeface="MS PGothic" panose="020B0600070205080204" pitchFamily="34" charset="-128"/>
              <a:cs typeface="Helvetica Neue"/>
              <a:sym typeface="Helvetica Neue"/>
            </a:endParaRPr>
          </a:p>
          <a:p>
            <a:pPr marL="457200" lvl="0" indent="-298450" algn="just" rtl="0">
              <a:lnSpc>
                <a:spcPct val="115000"/>
              </a:lnSpc>
              <a:spcBef>
                <a:spcPts val="0"/>
              </a:spcBef>
              <a:spcAft>
                <a:spcPts val="0"/>
              </a:spcAft>
              <a:buClr>
                <a:schemeClr val="lt1"/>
              </a:buClr>
              <a:buSzPts val="1100"/>
              <a:buFont typeface="Helvetica Neue"/>
              <a:buChar char="●"/>
            </a:pPr>
            <a:r>
              <a:rPr lang="ja" sz="1100" b="1" i="0" u="none" baseline="0" dirty="0">
                <a:solidFill>
                  <a:schemeClr val="lt1"/>
                </a:solidFill>
                <a:latin typeface="+mj-lt"/>
                <a:ea typeface="MS PGothic" panose="020B0600070205080204" pitchFamily="34" charset="-128"/>
                <a:cs typeface="Helvetica Neue"/>
                <a:sym typeface="Helvetica Neue"/>
              </a:rPr>
              <a:t>各グローバルイベントの配信が終了してから8時間後、グローバルイベントのより長い配信映像クリップ（「長い」= 60秒以上）を配信またはグローバルイベントのVODレビューに含めることができます。</a:t>
            </a:r>
            <a:endParaRPr sz="1100" b="1" dirty="0">
              <a:solidFill>
                <a:schemeClr val="lt1"/>
              </a:solidFill>
              <a:latin typeface="+mj-lt"/>
              <a:ea typeface="MS PGothic" panose="020B0600070205080204" pitchFamily="34" charset="-128"/>
              <a:cs typeface="Helvetica Neue"/>
              <a:sym typeface="Helvetica Neue"/>
            </a:endParaRPr>
          </a:p>
          <a:p>
            <a:pPr marL="457200" lvl="0" indent="0" algn="just" rtl="0">
              <a:lnSpc>
                <a:spcPct val="115000"/>
              </a:lnSpc>
              <a:spcBef>
                <a:spcPts val="0"/>
              </a:spcBef>
              <a:spcAft>
                <a:spcPts val="0"/>
              </a:spcAft>
              <a:buNone/>
            </a:pPr>
            <a:endParaRPr sz="1100" b="1" dirty="0">
              <a:solidFill>
                <a:schemeClr val="lt1"/>
              </a:solidFill>
              <a:latin typeface="+mj-lt"/>
              <a:ea typeface="MS PGothic" panose="020B0600070205080204" pitchFamily="34" charset="-128"/>
              <a:cs typeface="Helvetica Neue"/>
              <a:sym typeface="Helvetica Neue"/>
            </a:endParaRPr>
          </a:p>
          <a:p>
            <a:pPr marL="457200" lvl="0" indent="-298450" algn="just" rtl="0">
              <a:lnSpc>
                <a:spcPct val="115000"/>
              </a:lnSpc>
              <a:spcBef>
                <a:spcPts val="0"/>
              </a:spcBef>
              <a:spcAft>
                <a:spcPts val="0"/>
              </a:spcAft>
              <a:buClr>
                <a:schemeClr val="lt1"/>
              </a:buClr>
              <a:buSzPts val="1100"/>
              <a:buFont typeface="Helvetica Neue"/>
              <a:buChar char="●"/>
            </a:pPr>
            <a:r>
              <a:rPr lang="ja" sz="1100" b="1" i="0" u="none" baseline="0" dirty="0">
                <a:solidFill>
                  <a:schemeClr val="lt1"/>
                </a:solidFill>
                <a:latin typeface="+mj-lt"/>
                <a:ea typeface="MS PGothic" panose="020B0600070205080204" pitchFamily="34" charset="-128"/>
                <a:cs typeface="Helvetica Neue"/>
                <a:sym typeface="Helvetica Neue"/>
              </a:rPr>
              <a:t>パートナーロゴはいかなる方法でも隠したり、外したり、改変することはできません。</a:t>
            </a:r>
            <a:endParaRPr sz="1100" b="1" dirty="0">
              <a:solidFill>
                <a:schemeClr val="lt1"/>
              </a:solidFill>
              <a:latin typeface="+mj-lt"/>
              <a:ea typeface="MS PGothic" panose="020B0600070205080204" pitchFamily="34" charset="-128"/>
              <a:cs typeface="Helvetica Neue"/>
              <a:sym typeface="Helvetica Neue"/>
            </a:endParaRPr>
          </a:p>
          <a:p>
            <a:pPr marL="457200" lvl="0" indent="0" algn="just" rtl="0">
              <a:lnSpc>
                <a:spcPct val="115000"/>
              </a:lnSpc>
              <a:spcBef>
                <a:spcPts val="0"/>
              </a:spcBef>
              <a:spcAft>
                <a:spcPts val="0"/>
              </a:spcAft>
              <a:buNone/>
            </a:pPr>
            <a:endParaRPr sz="1100" b="1" dirty="0">
              <a:solidFill>
                <a:schemeClr val="lt1"/>
              </a:solidFill>
              <a:latin typeface="+mj-lt"/>
              <a:ea typeface="MS PGothic" panose="020B0600070205080204" pitchFamily="34" charset="-128"/>
              <a:cs typeface="Helvetica Neue"/>
              <a:sym typeface="Helvetica Neue"/>
            </a:endParaRPr>
          </a:p>
          <a:p>
            <a:pPr marL="457200" lvl="0" indent="-298450" algn="just" rtl="0">
              <a:lnSpc>
                <a:spcPct val="115000"/>
              </a:lnSpc>
              <a:spcBef>
                <a:spcPts val="0"/>
              </a:spcBef>
              <a:spcAft>
                <a:spcPts val="0"/>
              </a:spcAft>
              <a:buClr>
                <a:schemeClr val="lt1"/>
              </a:buClr>
              <a:buSzPts val="1100"/>
              <a:buFont typeface="Helvetica Neue"/>
              <a:buChar char="●"/>
            </a:pPr>
            <a:r>
              <a:rPr lang="ja" sz="1100" b="1" i="0" u="none" baseline="0" dirty="0">
                <a:solidFill>
                  <a:schemeClr val="lt1"/>
                </a:solidFill>
                <a:latin typeface="+mj-lt"/>
                <a:ea typeface="MS PGothic" panose="020B0600070205080204" pitchFamily="34" charset="-128"/>
                <a:cs typeface="Helvetica Neue"/>
                <a:sym typeface="Helvetica Neue"/>
              </a:rPr>
              <a:t>放送で流れたゲーム内音声やゲームプレイ映像を使用、公開することは可能ですが、放送で流れた音楽は必ず削除またはミュートする必要があります。</a:t>
            </a:r>
            <a:endParaRPr sz="1100" b="1" dirty="0">
              <a:solidFill>
                <a:schemeClr val="lt1"/>
              </a:solidFill>
              <a:latin typeface="+mj-lt"/>
              <a:ea typeface="MS PGothic" panose="020B0600070205080204" pitchFamily="34" charset="-128"/>
              <a:cs typeface="Helvetica Neue"/>
              <a:sym typeface="Helvetica Neue"/>
            </a:endParaRPr>
          </a:p>
          <a:p>
            <a:pPr marL="457200" lvl="0" indent="0" algn="just" rtl="0">
              <a:lnSpc>
                <a:spcPct val="115000"/>
              </a:lnSpc>
              <a:spcBef>
                <a:spcPts val="0"/>
              </a:spcBef>
              <a:spcAft>
                <a:spcPts val="0"/>
              </a:spcAft>
              <a:buNone/>
            </a:pPr>
            <a:endParaRPr sz="1100" b="1" dirty="0">
              <a:solidFill>
                <a:schemeClr val="lt1"/>
              </a:solidFill>
              <a:latin typeface="+mj-lt"/>
              <a:ea typeface="MS PGothic" panose="020B0600070205080204" pitchFamily="34" charset="-128"/>
              <a:cs typeface="Helvetica Neue"/>
              <a:sym typeface="Helvetica Neue"/>
            </a:endParaRPr>
          </a:p>
          <a:p>
            <a:pPr marL="457200" lvl="0" indent="-298450" algn="just" rtl="0">
              <a:lnSpc>
                <a:spcPct val="115000"/>
              </a:lnSpc>
              <a:spcBef>
                <a:spcPts val="0"/>
              </a:spcBef>
              <a:spcAft>
                <a:spcPts val="0"/>
              </a:spcAft>
              <a:buClr>
                <a:schemeClr val="lt1"/>
              </a:buClr>
              <a:buSzPts val="1100"/>
              <a:buFont typeface="Helvetica Neue"/>
              <a:buChar char="●"/>
            </a:pPr>
            <a:r>
              <a:rPr lang="ja" sz="1100" b="1" i="0" u="none" baseline="0" dirty="0">
                <a:solidFill>
                  <a:schemeClr val="lt1"/>
                </a:solidFill>
                <a:latin typeface="+mj-lt"/>
                <a:ea typeface="MS PGothic" panose="020B0600070205080204" pitchFamily="34" charset="-128"/>
                <a:cs typeface="Helvetica Neue"/>
                <a:sym typeface="Helvetica Neue"/>
              </a:rPr>
              <a:t>上記に加え、すべてのコンテンツが</a:t>
            </a:r>
            <a:r>
              <a:rPr lang="ja" sz="1100" b="1" i="0" u="sng" baseline="0" dirty="0">
                <a:solidFill>
                  <a:schemeClr val="hlink"/>
                </a:solidFill>
                <a:latin typeface="+mj-lt"/>
                <a:ea typeface="MS PGothic" panose="020B0600070205080204" pitchFamily="34" charset="-128"/>
                <a:cs typeface="Helvetica Neue"/>
                <a:sym typeface="Helvetica Neue"/>
                <a:hlinkClick r:id="rId3"/>
              </a:rPr>
              <a:t>ライアットのLegal Jibber Jabber</a:t>
            </a:r>
            <a:r>
              <a:rPr lang="ja" sz="1100" b="1" i="0" u="none" baseline="0" dirty="0">
                <a:solidFill>
                  <a:schemeClr val="lt1"/>
                </a:solidFill>
                <a:latin typeface="+mj-lt"/>
                <a:ea typeface="MS PGothic" panose="020B0600070205080204" pitchFamily="34" charset="-128"/>
                <a:cs typeface="Helvetica Neue"/>
                <a:sym typeface="Helvetica Neue"/>
              </a:rPr>
              <a:t>に記載されているルールに沿っている必要があります。</a:t>
            </a:r>
            <a:endParaRPr sz="1100" b="1" dirty="0">
              <a:solidFill>
                <a:schemeClr val="lt1"/>
              </a:solidFill>
              <a:latin typeface="+mj-lt"/>
              <a:ea typeface="MS PGothic" panose="020B0600070205080204" pitchFamily="34" charset="-128"/>
              <a:cs typeface="Helvetica Neue"/>
              <a:sym typeface="Helvetica Neue"/>
            </a:endParaRPr>
          </a:p>
          <a:p>
            <a:pPr marL="0" lvl="0" indent="0" algn="just" rtl="0">
              <a:lnSpc>
                <a:spcPct val="115000"/>
              </a:lnSpc>
              <a:spcBef>
                <a:spcPts val="0"/>
              </a:spcBef>
              <a:spcAft>
                <a:spcPts val="0"/>
              </a:spcAft>
              <a:buNone/>
            </a:pPr>
            <a:endParaRPr sz="1100" dirty="0">
              <a:solidFill>
                <a:schemeClr val="lt1"/>
              </a:solidFill>
              <a:latin typeface="+mj-lt"/>
              <a:ea typeface="MS PGothic" panose="020B0600070205080204" pitchFamily="34" charset="-128"/>
              <a:cs typeface="Helvetica Neue"/>
              <a:sym typeface="Helvetica Neue"/>
            </a:endParaRPr>
          </a:p>
          <a:p>
            <a:pPr marL="0" lvl="0" indent="0" algn="just" rtl="0">
              <a:lnSpc>
                <a:spcPct val="115000"/>
              </a:lnSpc>
              <a:spcBef>
                <a:spcPts val="0"/>
              </a:spcBef>
              <a:spcAft>
                <a:spcPts val="0"/>
              </a:spcAft>
              <a:buNone/>
            </a:pPr>
            <a:r>
              <a:rPr lang="ja" sz="1100" b="0" i="0" u="none" baseline="0" dirty="0">
                <a:solidFill>
                  <a:schemeClr val="lt1"/>
                </a:solidFill>
                <a:latin typeface="+mj-lt"/>
                <a:ea typeface="MS PGothic" panose="020B0600070205080204" pitchFamily="34" charset="-128"/>
                <a:cs typeface="Helvetica Neue"/>
                <a:sym typeface="Helvetica Neue"/>
              </a:rPr>
              <a:t>これらのガイドラインは過去のグローバルイベントに関するガイダンスに沿ったものであり、グローバルイベントに関してライアットと公式に提携して</a:t>
            </a:r>
            <a:r>
              <a:rPr lang="ja" sz="1100" b="0" i="1" u="sng" baseline="0" dirty="0">
                <a:solidFill>
                  <a:schemeClr val="lt1"/>
                </a:solidFill>
                <a:latin typeface="+mj-lt"/>
                <a:ea typeface="MS PGothic" panose="020B0600070205080204" pitchFamily="34" charset="-128"/>
                <a:cs typeface="Helvetica Neue"/>
                <a:sym typeface="Helvetica Neue"/>
              </a:rPr>
              <a:t>いない</a:t>
            </a:r>
            <a:r>
              <a:rPr lang="ja" sz="1100" b="0" i="0" u="none" baseline="0" dirty="0">
                <a:solidFill>
                  <a:schemeClr val="lt1"/>
                </a:solidFill>
                <a:latin typeface="+mj-lt"/>
                <a:ea typeface="MS PGothic" panose="020B0600070205080204" pitchFamily="34" charset="-128"/>
                <a:cs typeface="Helvetica Neue"/>
                <a:sym typeface="Helvetica Neue"/>
              </a:rPr>
              <a:t>クリエイターおよびその他のサードパーティに適用されます。使用すべきか否か、また使用方法についてご不明な点がありましたら、</a:t>
            </a:r>
            <a:r>
              <a:rPr lang="ja" sz="1100" b="1" i="0" u="sng" baseline="0" dirty="0">
                <a:solidFill>
                  <a:schemeClr val="lt1"/>
                </a:solidFill>
                <a:latin typeface="+mj-lt"/>
                <a:ea typeface="MS PGothic" panose="020B0600070205080204" pitchFamily="34" charset="-128"/>
                <a:cs typeface="Helvetica Neue"/>
                <a:sym typeface="Helvetica Neue"/>
                <a:hlinkClick r:id="rId4">
                  <a:extLst>
                    <a:ext uri="{A12FA001-AC4F-418D-AE19-62706E023703}">
                      <ahyp:hlinkClr xmlns:ahyp="http://schemas.microsoft.com/office/drawing/2018/hyperlinkcolor" val="tx"/>
                    </a:ext>
                  </a:extLst>
                </a:hlinkClick>
              </a:rPr>
              <a:t>creatorsupport@riotgames.com</a:t>
            </a:r>
            <a:r>
              <a:rPr lang="ja" sz="1100" b="0" i="0" u="none" baseline="0" dirty="0">
                <a:solidFill>
                  <a:schemeClr val="lt1"/>
                </a:solidFill>
                <a:latin typeface="+mj-lt"/>
                <a:ea typeface="MS PGothic" panose="020B0600070205080204" pitchFamily="34" charset="-128"/>
                <a:cs typeface="Helvetica Neue"/>
                <a:sym typeface="Helvetica Neue"/>
              </a:rPr>
              <a:t>までお問い合わせください。 </a:t>
            </a:r>
            <a:endParaRPr sz="1100" dirty="0">
              <a:solidFill>
                <a:schemeClr val="lt1"/>
              </a:solidFill>
              <a:latin typeface="+mj-lt"/>
              <a:ea typeface="MS PGothic" panose="020B0600070205080204" pitchFamily="34" charset="-128"/>
              <a:cs typeface="Helvetica Neue"/>
              <a:sym typeface="Helvetica Neue"/>
            </a:endParaRPr>
          </a:p>
          <a:p>
            <a:pPr marL="0" lvl="0" indent="0" algn="just" rtl="0">
              <a:lnSpc>
                <a:spcPct val="115000"/>
              </a:lnSpc>
              <a:spcBef>
                <a:spcPts val="0"/>
              </a:spcBef>
              <a:spcAft>
                <a:spcPts val="0"/>
              </a:spcAft>
              <a:buNone/>
            </a:pPr>
            <a:endParaRPr sz="1100" dirty="0">
              <a:solidFill>
                <a:schemeClr val="lt1"/>
              </a:solidFill>
              <a:latin typeface="+mj-lt"/>
              <a:ea typeface="MS PGothic" panose="020B0600070205080204" pitchFamily="34" charset="-128"/>
              <a:cs typeface="Helvetica Neue"/>
              <a:sym typeface="Helvetica Neue"/>
            </a:endParaRPr>
          </a:p>
          <a:p>
            <a:pPr marL="0" lvl="0" indent="0" algn="just" rtl="0">
              <a:lnSpc>
                <a:spcPct val="115000"/>
              </a:lnSpc>
              <a:spcBef>
                <a:spcPts val="0"/>
              </a:spcBef>
              <a:spcAft>
                <a:spcPts val="0"/>
              </a:spcAft>
              <a:buNone/>
            </a:pPr>
            <a:endParaRPr sz="1100" dirty="0">
              <a:solidFill>
                <a:schemeClr val="lt1"/>
              </a:solidFill>
              <a:latin typeface="+mj-lt"/>
              <a:ea typeface="MS PGothic" panose="020B0600070205080204" pitchFamily="34" charset="-128"/>
              <a:cs typeface="Helvetica Neue"/>
              <a:sym typeface="Helvetica Neue"/>
            </a:endParaRPr>
          </a:p>
          <a:p>
            <a:pPr marL="0" lvl="0" indent="0" algn="just" rtl="0">
              <a:lnSpc>
                <a:spcPct val="115000"/>
              </a:lnSpc>
              <a:spcBef>
                <a:spcPts val="0"/>
              </a:spcBef>
              <a:spcAft>
                <a:spcPts val="0"/>
              </a:spcAft>
              <a:buNone/>
            </a:pPr>
            <a:endParaRPr sz="1100" dirty="0">
              <a:solidFill>
                <a:schemeClr val="lt1"/>
              </a:solidFill>
              <a:latin typeface="+mj-lt"/>
              <a:ea typeface="MS PGothic" panose="020B0600070205080204" pitchFamily="34" charset="-128"/>
              <a:cs typeface="Helvetica Neue"/>
              <a:sym typeface="Helvetica Neue"/>
            </a:endParaRPr>
          </a:p>
        </p:txBody>
      </p:sp>
      <p:sp>
        <p:nvSpPr>
          <p:cNvPr id="83" name="Google Shape;83;p18"/>
          <p:cNvSpPr txBox="1"/>
          <p:nvPr/>
        </p:nvSpPr>
        <p:spPr>
          <a:xfrm>
            <a:off x="3826925" y="65350"/>
            <a:ext cx="1302300" cy="3462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ja" sz="700" b="0" i="0" u="none" baseline="0">
                <a:solidFill>
                  <a:schemeClr val="dk1"/>
                </a:solidFill>
                <a:latin typeface="Helvetica Neue"/>
                <a:ea typeface="Helvetica Neue"/>
                <a:cs typeface="Helvetica Neue"/>
                <a:sym typeface="Helvetica Neue"/>
              </a:rPr>
              <a:t>基本ルール</a:t>
            </a:r>
            <a:endParaRPr sz="700">
              <a:solidFill>
                <a:schemeClr val="dk1"/>
              </a:solidFill>
              <a:latin typeface="Helvetica Neue"/>
              <a:ea typeface="Helvetica Neue"/>
              <a:cs typeface="Helvetica Neue"/>
              <a:sym typeface="Helvetica Neue"/>
            </a:endParaRPr>
          </a:p>
          <a:p>
            <a:pPr marL="0" lvl="0" indent="0" algn="l" rtl="0">
              <a:lnSpc>
                <a:spcPct val="75000"/>
              </a:lnSpc>
              <a:spcBef>
                <a:spcPts val="0"/>
              </a:spcBef>
              <a:spcAft>
                <a:spcPts val="0"/>
              </a:spcAft>
              <a:buNone/>
            </a:pPr>
            <a:endParaRPr sz="700">
              <a:latin typeface="Helvetica Neue"/>
              <a:ea typeface="Helvetica Neue"/>
              <a:cs typeface="Helvetica Neue"/>
              <a:sym typeface="Helvetica Neue"/>
            </a:endParaRPr>
          </a:p>
        </p:txBody>
      </p:sp>
      <p:sp>
        <p:nvSpPr>
          <p:cNvPr id="84" name="Google Shape;84;p18"/>
          <p:cNvSpPr txBox="1"/>
          <p:nvPr/>
        </p:nvSpPr>
        <p:spPr>
          <a:xfrm>
            <a:off x="670550" y="65350"/>
            <a:ext cx="18966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ja" sz="700" b="0" i="0" u="none" baseline="0">
                <a:solidFill>
                  <a:schemeClr val="dk1"/>
                </a:solidFill>
                <a:latin typeface="Helvetica Neue"/>
                <a:ea typeface="Helvetica Neue"/>
                <a:cs typeface="Helvetica Neue"/>
                <a:sym typeface="Helvetica Neue"/>
              </a:rPr>
              <a:t>クリエイターガイドライン</a:t>
            </a:r>
            <a:endParaRPr sz="700">
              <a:latin typeface="Helvetica Neue"/>
              <a:ea typeface="Helvetica Neue"/>
              <a:cs typeface="Helvetica Neue"/>
              <a:sym typeface="Helvetica Neue"/>
            </a:endParaRPr>
          </a:p>
        </p:txBody>
      </p:sp>
      <p:sp>
        <p:nvSpPr>
          <p:cNvPr id="85" name="Google Shape;85;p18"/>
          <p:cNvSpPr txBox="1"/>
          <p:nvPr/>
        </p:nvSpPr>
        <p:spPr>
          <a:xfrm>
            <a:off x="5100325" y="65350"/>
            <a:ext cx="14148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endParaRPr sz="700">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sldNum" idx="2"/>
          </p:nvPr>
        </p:nvSpPr>
        <p:spPr>
          <a:xfrm>
            <a:off x="8686803" y="1288"/>
            <a:ext cx="3345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4</a:t>
            </a:fld>
            <a:endParaRPr/>
          </a:p>
        </p:txBody>
      </p:sp>
      <p:sp>
        <p:nvSpPr>
          <p:cNvPr id="91" name="Google Shape;91;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4</a:t>
            </a:fld>
            <a:endParaRPr/>
          </a:p>
        </p:txBody>
      </p:sp>
      <p:sp>
        <p:nvSpPr>
          <p:cNvPr id="92" name="Google Shape;92;p19"/>
          <p:cNvSpPr txBox="1"/>
          <p:nvPr/>
        </p:nvSpPr>
        <p:spPr>
          <a:xfrm>
            <a:off x="670550" y="65350"/>
            <a:ext cx="18966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ja" sz="700" b="0" i="0" u="none" baseline="0">
                <a:solidFill>
                  <a:srgbClr val="FAFAFA"/>
                </a:solidFill>
                <a:latin typeface="Helvetica Neue"/>
                <a:ea typeface="Helvetica Neue"/>
                <a:cs typeface="Helvetica Neue"/>
                <a:sym typeface="Helvetica Neue"/>
              </a:rPr>
              <a:t>クリエイターガイドライン</a:t>
            </a:r>
            <a:endParaRPr sz="700">
              <a:solidFill>
                <a:srgbClr val="FAFAFA"/>
              </a:solidFill>
              <a:latin typeface="Helvetica Neue"/>
              <a:ea typeface="Helvetica Neue"/>
              <a:cs typeface="Helvetica Neue"/>
              <a:sym typeface="Helvetica Neue"/>
            </a:endParaRPr>
          </a:p>
        </p:txBody>
      </p:sp>
      <p:sp>
        <p:nvSpPr>
          <p:cNvPr id="93" name="Google Shape;93;p19"/>
          <p:cNvSpPr txBox="1"/>
          <p:nvPr/>
        </p:nvSpPr>
        <p:spPr>
          <a:xfrm>
            <a:off x="636675" y="555425"/>
            <a:ext cx="7653900" cy="1685046"/>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ja" sz="6500" b="1" i="0" u="none" baseline="0" dirty="0">
                <a:solidFill>
                  <a:srgbClr val="FAFAFA"/>
                </a:solidFill>
                <a:latin typeface="+mj-lt"/>
                <a:ea typeface="MS PGothic" panose="020B0600070205080204" pitchFamily="34" charset="-128"/>
                <a:cs typeface="Bebas Neue"/>
                <a:sym typeface="Bebas Neue"/>
              </a:rPr>
              <a:t>ありがとうございます。そしてGLHF！</a:t>
            </a:r>
            <a:endParaRPr sz="6500" b="1" dirty="0">
              <a:solidFill>
                <a:srgbClr val="FAFAFA"/>
              </a:solidFill>
              <a:latin typeface="+mj-lt"/>
              <a:ea typeface="MS PGothic" panose="020B0600070205080204" pitchFamily="34" charset="-128"/>
              <a:cs typeface="Bebas Neue"/>
              <a:sym typeface="Bebas Neu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791</Words>
  <Application>Microsoft Office PowerPoint</Application>
  <PresentationFormat>Presentación en pantalla (16:9)</PresentationFormat>
  <Paragraphs>28</Paragraphs>
  <Slides>4</Slides>
  <Notes>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MS PGothic</vt:lpstr>
      <vt:lpstr>Arial</vt:lpstr>
      <vt:lpstr>Helvetica Neue</vt:lpstr>
      <vt:lpstr>Simple Light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Karen Rosas Ramos</cp:lastModifiedBy>
  <cp:revision>1</cp:revision>
  <dcterms:modified xsi:type="dcterms:W3CDTF">2025-03-12T19:20:25Z</dcterms:modified>
</cp:coreProperties>
</file>