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rchivo Black" panose="020B0604020202020204" charset="0"/>
      <p:regular r:id="rId7"/>
    </p:embeddedFont>
    <p:embeddedFont>
      <p:font typeface="Bebas Neue" panose="020B0604020202020204" charset="0"/>
      <p:regular r:id="rId8"/>
    </p:embeddedFont>
    <p:embeddedFont>
      <p:font typeface="Helvetica Neue"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Forgiarini" userId="5ff26c6d-b538-4d18-9d6a-51cabcfb9a49" providerId="ADAL" clId="{50B06081-36DA-4B28-97AA-F1A7755F75EC}"/>
    <pc:docChg chg="modSld">
      <pc:chgData name="Franco Forgiarini" userId="5ff26c6d-b538-4d18-9d6a-51cabcfb9a49" providerId="ADAL" clId="{50B06081-36DA-4B28-97AA-F1A7755F75EC}" dt="2025-03-12T19:12:20.310" v="5" actId="1076"/>
      <pc:docMkLst>
        <pc:docMk/>
      </pc:docMkLst>
      <pc:sldChg chg="modSp mod">
        <pc:chgData name="Franco Forgiarini" userId="5ff26c6d-b538-4d18-9d6a-51cabcfb9a49" providerId="ADAL" clId="{50B06081-36DA-4B28-97AA-F1A7755F75EC}" dt="2025-03-12T19:11:51.599" v="1" actId="1076"/>
        <pc:sldMkLst>
          <pc:docMk/>
          <pc:sldMk cId="0" sldId="257"/>
        </pc:sldMkLst>
        <pc:spChg chg="mod">
          <ac:chgData name="Franco Forgiarini" userId="5ff26c6d-b538-4d18-9d6a-51cabcfb9a49" providerId="ADAL" clId="{50B06081-36DA-4B28-97AA-F1A7755F75EC}" dt="2025-03-12T19:11:51.599" v="1" actId="1076"/>
          <ac:spMkLst>
            <pc:docMk/>
            <pc:sldMk cId="0" sldId="257"/>
            <ac:spMk id="75" creationId="{00000000-0000-0000-0000-000000000000}"/>
          </ac:spMkLst>
        </pc:spChg>
      </pc:sldChg>
      <pc:sldChg chg="modSp mod">
        <pc:chgData name="Franco Forgiarini" userId="5ff26c6d-b538-4d18-9d6a-51cabcfb9a49" providerId="ADAL" clId="{50B06081-36DA-4B28-97AA-F1A7755F75EC}" dt="2025-03-12T19:12:07.968" v="4" actId="255"/>
        <pc:sldMkLst>
          <pc:docMk/>
          <pc:sldMk cId="0" sldId="258"/>
        </pc:sldMkLst>
        <pc:spChg chg="mod">
          <ac:chgData name="Franco Forgiarini" userId="5ff26c6d-b538-4d18-9d6a-51cabcfb9a49" providerId="ADAL" clId="{50B06081-36DA-4B28-97AA-F1A7755F75EC}" dt="2025-03-12T19:11:59.385" v="3" actId="14100"/>
          <ac:spMkLst>
            <pc:docMk/>
            <pc:sldMk cId="0" sldId="258"/>
            <ac:spMk id="81" creationId="{00000000-0000-0000-0000-000000000000}"/>
          </ac:spMkLst>
        </pc:spChg>
        <pc:spChg chg="mod">
          <ac:chgData name="Franco Forgiarini" userId="5ff26c6d-b538-4d18-9d6a-51cabcfb9a49" providerId="ADAL" clId="{50B06081-36DA-4B28-97AA-F1A7755F75EC}" dt="2025-03-12T19:12:07.968" v="4" actId="255"/>
          <ac:spMkLst>
            <pc:docMk/>
            <pc:sldMk cId="0" sldId="258"/>
            <ac:spMk id="82" creationId="{00000000-0000-0000-0000-000000000000}"/>
          </ac:spMkLst>
        </pc:spChg>
      </pc:sldChg>
      <pc:sldChg chg="modSp mod">
        <pc:chgData name="Franco Forgiarini" userId="5ff26c6d-b538-4d18-9d6a-51cabcfb9a49" providerId="ADAL" clId="{50B06081-36DA-4B28-97AA-F1A7755F75EC}" dt="2025-03-12T19:12:20.310" v="5" actId="1076"/>
        <pc:sldMkLst>
          <pc:docMk/>
          <pc:sldMk cId="0" sldId="259"/>
        </pc:sldMkLst>
        <pc:spChg chg="mod">
          <ac:chgData name="Franco Forgiarini" userId="5ff26c6d-b538-4d18-9d6a-51cabcfb9a49" providerId="ADAL" clId="{50B06081-36DA-4B28-97AA-F1A7755F75EC}" dt="2025-03-12T19:12:20.310" v="5" actId="1076"/>
          <ac:spMkLst>
            <pc:docMk/>
            <pc:sldMk cId="0" sldId="259"/>
            <ac:spMk id="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600" y="4695350"/>
            <a:ext cx="2648100"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ro" sz="1200" b="1" i="0" u="none" baseline="0">
                <a:latin typeface="Archivo Black"/>
                <a:ea typeface="Archivo Black"/>
                <a:cs typeface="Archivo Black"/>
                <a:sym typeface="Archivo Black"/>
              </a:rPr>
              <a:t>GHID PENTRU CREATORI</a:t>
            </a:r>
            <a:endParaRPr sz="1200" b="1">
              <a:latin typeface="Archivo Black"/>
              <a:ea typeface="Archivo Black"/>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ro" sz="1200" b="1" i="0" u="none" baseline="0">
                <a:latin typeface="Archivo Black"/>
                <a:ea typeface="Archivo Black"/>
                <a:cs typeface="Archivo Black"/>
                <a:sym typeface="Archivo Black"/>
              </a:rPr>
              <a:t>MARTIE 2025</a:t>
            </a:r>
            <a:endParaRPr sz="1200" b="1">
              <a:latin typeface="Archivo Black"/>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700" b="0" i="0" u="none" baseline="0">
                <a:solidFill>
                  <a:srgbClr val="FAFAFA"/>
                </a:solidFill>
                <a:latin typeface="Helvetica Neue"/>
                <a:ea typeface="Helvetica Neue"/>
                <a:cs typeface="Helvetica Neue"/>
                <a:sym typeface="Helvetica Neue"/>
              </a:rPr>
              <a:t>Ghid pentru creatori</a:t>
            </a:r>
            <a:endParaRPr sz="700">
              <a:solidFill>
                <a:srgbClr val="FAFAFA"/>
              </a:solidFill>
              <a:latin typeface="Helvetica Neue"/>
              <a:ea typeface="Helvetica Neue"/>
              <a:cs typeface="Helvetica Neue"/>
              <a:sym typeface="Helvetica Neue"/>
            </a:endParaRPr>
          </a:p>
        </p:txBody>
      </p:sp>
      <p:sp>
        <p:nvSpPr>
          <p:cNvPr id="75" name="Google Shape;75;p17"/>
          <p:cNvSpPr txBox="1"/>
          <p:nvPr/>
        </p:nvSpPr>
        <p:spPr>
          <a:xfrm>
            <a:off x="291254" y="582495"/>
            <a:ext cx="4748107" cy="1800463"/>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7000" b="1" i="0" u="none" baseline="0" dirty="0">
                <a:solidFill>
                  <a:srgbClr val="FAFAFA"/>
                </a:solidFill>
                <a:latin typeface="Bebas Neue"/>
                <a:ea typeface="Bebas Neue"/>
                <a:cs typeface="Bebas Neue"/>
                <a:sym typeface="Bebas Neue"/>
              </a:rPr>
              <a:t>Reguli de bază și instrucțiuni</a:t>
            </a:r>
            <a:endParaRPr sz="7000" b="1" dirty="0">
              <a:solidFill>
                <a:srgbClr val="FAFAFA"/>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899" y="583200"/>
            <a:ext cx="8009474" cy="588592"/>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3500" b="1" i="0" u="none" baseline="0" dirty="0">
                <a:solidFill>
                  <a:srgbClr val="FAFAFA"/>
                </a:solidFill>
                <a:latin typeface="Bebas Neue"/>
                <a:ea typeface="Bebas Neue"/>
                <a:cs typeface="Bebas Neue"/>
                <a:sym typeface="Bebas Neue"/>
              </a:rPr>
              <a:t>Reguli de bază pentru evenimentele globale din 2025</a:t>
            </a:r>
            <a:endParaRPr sz="3500" b="1" dirty="0">
              <a:solidFill>
                <a:srgbClr val="FAFAFA"/>
              </a:solidFill>
              <a:latin typeface="Bebas Neue"/>
              <a:ea typeface="Bebas Neue"/>
              <a:cs typeface="Bebas Neue"/>
              <a:sym typeface="Bebas Neue"/>
            </a:endParaRPr>
          </a:p>
        </p:txBody>
      </p:sp>
      <p:sp>
        <p:nvSpPr>
          <p:cNvPr id="82" name="Google Shape;82;p18"/>
          <p:cNvSpPr txBox="1"/>
          <p:nvPr/>
        </p:nvSpPr>
        <p:spPr>
          <a:xfrm>
            <a:off x="263350" y="1058500"/>
            <a:ext cx="8109000" cy="425498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ro" sz="1000" b="0" i="0" u="none" baseline="0" dirty="0">
                <a:solidFill>
                  <a:schemeClr val="lt1"/>
                </a:solidFill>
                <a:latin typeface="Helvetica Neue"/>
                <a:ea typeface="Helvetica Neue"/>
                <a:cs typeface="Helvetica Neue"/>
                <a:sym typeface="Helvetica Neue"/>
              </a:rPr>
              <a:t>Riot încurajează comunitatea noastră de creatori să genereze conținut legat de ligile și evenimente noastre. Cu toate acestea, solicităm creatorilor să respecte următoarele instrucțiuni esențiale:</a:t>
            </a: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Clr>
                <a:schemeClr val="dk1"/>
              </a:buClr>
              <a:buSzPts val="1100"/>
              <a:buFont typeface="Arial"/>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ro" sz="1000" b="1" i="0" u="none" baseline="0" dirty="0">
                <a:solidFill>
                  <a:schemeClr val="lt1"/>
                </a:solidFill>
                <a:latin typeface="Helvetica Neue"/>
                <a:ea typeface="Helvetica Neue"/>
                <a:cs typeface="Helvetica Neue"/>
                <a:sym typeface="Helvetica Neue"/>
              </a:rPr>
              <a:t>Creatorii pot posta VOD-uri scurte și/sau conținut de reacție la evenimentele globale pe rețelele de socializare </a:t>
            </a:r>
            <a:r>
              <a:rPr lang="ro" sz="1000" b="1" i="1" u="sng" baseline="0" dirty="0">
                <a:solidFill>
                  <a:schemeClr val="lt1"/>
                </a:solidFill>
                <a:latin typeface="Helvetica Neue"/>
                <a:ea typeface="Helvetica Neue"/>
                <a:cs typeface="Helvetica Neue"/>
                <a:sym typeface="Helvetica Neue"/>
              </a:rPr>
              <a:t>în orice moment</a:t>
            </a:r>
            <a:r>
              <a:rPr lang="ro" sz="1000" b="1" i="0" u="none" baseline="0" dirty="0">
                <a:solidFill>
                  <a:schemeClr val="lt1"/>
                </a:solidFill>
                <a:latin typeface="Helvetica Neue"/>
                <a:ea typeface="Helvetica Neue"/>
                <a:cs typeface="Helvetica Neue"/>
                <a:sym typeface="Helvetica Neue"/>
              </a:rPr>
              <a:t> în timpul transmisiunilor live, folosind doar fragmente scurte din materialul transmis ("scurt" = 60 de secunde sau mai puțin). Creatorii pot publica maximum cinci (5) astfel de postări de reacție pentru o anumită transmisiune a unui eveniment global.  </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ro" sz="1000" b="1" i="0" u="none" baseline="0" dirty="0">
                <a:solidFill>
                  <a:schemeClr val="lt1"/>
                </a:solidFill>
                <a:latin typeface="Helvetica Neue"/>
                <a:ea typeface="Helvetica Neue"/>
                <a:cs typeface="Helvetica Neue"/>
                <a:sym typeface="Helvetica Neue"/>
              </a:rPr>
              <a:t>La 8 ore după încheierea fiecărei transmisiuni a evenimentului global, creatorii pot include clipuri mai lungi din transmisiunea evenimentului global ("mai lungi" = mai mult de 60 de secunde) în stream-uri sau recenzii VOD ale evenimentului global.</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ro" sz="1000" b="1" i="0" u="none" baseline="0" dirty="0">
                <a:solidFill>
                  <a:schemeClr val="lt1"/>
                </a:solidFill>
                <a:latin typeface="Helvetica Neue"/>
                <a:ea typeface="Helvetica Neue"/>
                <a:cs typeface="Helvetica Neue"/>
                <a:sym typeface="Helvetica Neue"/>
              </a:rPr>
              <a:t>Logo-urile partenerilor nu pot fi ascunse, eliminate sau modificate în niciun fel.</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ro" sz="1000" b="1" i="0" u="none" baseline="0" dirty="0">
                <a:solidFill>
                  <a:schemeClr val="lt1"/>
                </a:solidFill>
                <a:latin typeface="Helvetica Neue"/>
                <a:ea typeface="Helvetica Neue"/>
                <a:cs typeface="Helvetica Neue"/>
                <a:sym typeface="Helvetica Neue"/>
              </a:rPr>
              <a:t>Efectele sonore din joc din cadrul transmisiunii și filmările de gameplay pot fi folosite și publicate. Totuși, muzica din cadrul transmisiunii trebuie eliminată sau dată pe modul silențios.</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ro" sz="1000" b="1" i="0" u="none" baseline="0" dirty="0">
                <a:solidFill>
                  <a:schemeClr val="lt1"/>
                </a:solidFill>
                <a:latin typeface="Helvetica Neue"/>
                <a:ea typeface="Helvetica Neue"/>
                <a:cs typeface="Helvetica Neue"/>
                <a:sym typeface="Helvetica Neue"/>
              </a:rPr>
              <a:t>În plus, tot conținutul trebuie să respecte regulile prezentate în </a:t>
            </a:r>
            <a:r>
              <a:rPr lang="ro" sz="1000" b="1" i="0" u="sng" baseline="0" dirty="0">
                <a:solidFill>
                  <a:schemeClr val="hlink"/>
                </a:solidFill>
                <a:latin typeface="Helvetica Neue"/>
                <a:ea typeface="Helvetica Neue"/>
                <a:cs typeface="Helvetica Neue"/>
                <a:sym typeface="Helvetica Neue"/>
                <a:hlinkClick r:id="rId3"/>
              </a:rPr>
              <a:t>politica Riot "Legal Jibber Jabber"</a:t>
            </a:r>
            <a:r>
              <a:rPr lang="ro" sz="1000" b="1" i="0" u="none" baseline="0" dirty="0">
                <a:solidFill>
                  <a:schemeClr val="lt1"/>
                </a:solidFill>
                <a:latin typeface="Helvetica Neue"/>
                <a:ea typeface="Helvetica Neue"/>
                <a:cs typeface="Helvetica Neue"/>
                <a:sym typeface="Helvetica Neue"/>
              </a:rPr>
              <a:t>.</a:t>
            </a:r>
            <a:endParaRPr sz="1000" b="1"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r>
              <a:rPr lang="ro" sz="1000" b="0" i="0" u="none" baseline="0" dirty="0">
                <a:solidFill>
                  <a:schemeClr val="lt1"/>
                </a:solidFill>
                <a:latin typeface="Helvetica Neue"/>
                <a:ea typeface="Helvetica Neue"/>
                <a:cs typeface="Helvetica Neue"/>
                <a:sym typeface="Helvetica Neue"/>
              </a:rPr>
              <a:t>Aceste instrucțiuni sunt în conformitate cu îndrumările privind evenimentele globale anterioare și se aplică creatorilor și altor terțe părți care </a:t>
            </a:r>
            <a:r>
              <a:rPr lang="ro" sz="1000" b="0" i="1" u="sng" baseline="0" dirty="0">
                <a:solidFill>
                  <a:schemeClr val="lt1"/>
                </a:solidFill>
                <a:latin typeface="Helvetica Neue"/>
                <a:ea typeface="Helvetica Neue"/>
                <a:cs typeface="Helvetica Neue"/>
                <a:sym typeface="Helvetica Neue"/>
              </a:rPr>
              <a:t>NU</a:t>
            </a:r>
            <a:r>
              <a:rPr lang="ro" sz="1000" b="0" i="0" u="none" baseline="0" dirty="0">
                <a:solidFill>
                  <a:schemeClr val="lt1"/>
                </a:solidFill>
                <a:latin typeface="Helvetica Neue"/>
                <a:ea typeface="Helvetica Neue"/>
                <a:cs typeface="Helvetica Neue"/>
                <a:sym typeface="Helvetica Neue"/>
              </a:rPr>
              <a:t> sunt parteneri oficiali cu Riot pentru evenimente globale. Dacă există vreo îndoială cu privire la utilizarea sau neutilizarea unui element sau la modul în care acesta este utilizat, te rugăm să contactezi </a:t>
            </a:r>
            <a:r>
              <a:rPr lang="ro" sz="1000" b="1" i="0" u="sng" baseline="0" dirty="0">
                <a:solidFill>
                  <a:schemeClr val="lt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ro" sz="1000" b="0" i="0" u="none" baseline="0" dirty="0">
                <a:solidFill>
                  <a:schemeClr val="lt1"/>
                </a:solidFill>
                <a:latin typeface="Helvetica Neue"/>
                <a:ea typeface="Helvetica Neue"/>
                <a:cs typeface="Helvetica Neue"/>
                <a:sym typeface="Helvetica Neue"/>
              </a:rPr>
              <a:t>. </a:t>
            </a: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700" b="0" i="0" u="none" baseline="0">
                <a:solidFill>
                  <a:schemeClr val="dk1"/>
                </a:solidFill>
                <a:latin typeface="Helvetica Neue"/>
                <a:ea typeface="Helvetica Neue"/>
                <a:cs typeface="Helvetica Neue"/>
                <a:sym typeface="Helvetica Neue"/>
              </a:rPr>
              <a:t>Reguli de bază</a:t>
            </a:r>
            <a:endParaRPr sz="700">
              <a:solidFill>
                <a:schemeClr val="dk1"/>
              </a:solidFill>
              <a:latin typeface="Helvetica Neue"/>
              <a:ea typeface="Helvetica Neue"/>
              <a:cs typeface="Helvetica Neue"/>
              <a:sym typeface="Helvetica Neue"/>
            </a:endParaRPr>
          </a:p>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
        <p:nvSpPr>
          <p:cNvPr id="84" name="Google Shape;84;p18"/>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700" b="0" i="0" u="none" baseline="0">
                <a:solidFill>
                  <a:schemeClr val="dk1"/>
                </a:solidFill>
                <a:latin typeface="Helvetica Neue"/>
                <a:ea typeface="Helvetica Neue"/>
                <a:cs typeface="Helvetica Neue"/>
                <a:sym typeface="Helvetica Neue"/>
              </a:rPr>
              <a:t>Ghid pentru creatori</a:t>
            </a:r>
            <a:endParaRPr sz="70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700" b="0" i="0" u="none" baseline="0">
                <a:solidFill>
                  <a:srgbClr val="FAFAFA"/>
                </a:solidFill>
                <a:latin typeface="Helvetica Neue"/>
                <a:ea typeface="Helvetica Neue"/>
                <a:cs typeface="Helvetica Neue"/>
                <a:sym typeface="Helvetica Neue"/>
              </a:rPr>
              <a:t>Ghid pentru creatori</a:t>
            </a:r>
            <a:endParaRPr sz="700">
              <a:solidFill>
                <a:srgbClr val="FAFAFA"/>
              </a:solidFill>
              <a:latin typeface="Helvetica Neue"/>
              <a:ea typeface="Helvetica Neue"/>
              <a:cs typeface="Helvetica Neue"/>
              <a:sym typeface="Helvetica Neue"/>
            </a:endParaRPr>
          </a:p>
        </p:txBody>
      </p:sp>
      <p:sp>
        <p:nvSpPr>
          <p:cNvPr id="93" name="Google Shape;93;p19"/>
          <p:cNvSpPr txBox="1"/>
          <p:nvPr/>
        </p:nvSpPr>
        <p:spPr>
          <a:xfrm>
            <a:off x="304782" y="636705"/>
            <a:ext cx="7653900" cy="11658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ro" sz="8500" b="1" i="0" u="none" baseline="0" dirty="0">
                <a:solidFill>
                  <a:srgbClr val="FAFAFA"/>
                </a:solidFill>
                <a:latin typeface="Bebas Neue"/>
                <a:ea typeface="Bebas Neue"/>
                <a:cs typeface="Bebas Neue"/>
                <a:sym typeface="Bebas Neue"/>
              </a:rPr>
              <a:t>Mulțumim și GLHF!</a:t>
            </a:r>
            <a:endParaRPr sz="8500" b="1" dirty="0">
              <a:solidFill>
                <a:srgbClr val="FAFA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Bebas Neue</vt:lpstr>
      <vt:lpstr>Archivo Black</vt:lpstr>
      <vt:lpstr>Helvetica Neue</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Franco Forgiarini</cp:lastModifiedBy>
  <cp:revision>1</cp:revision>
  <dcterms:modified xsi:type="dcterms:W3CDTF">2025-03-12T19:12:27Z</dcterms:modified>
</cp:coreProperties>
</file>