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sldIdLst>
    <p:sldId id="256" r:id="rId2"/>
    <p:sldId id="257" r:id="rId3"/>
    <p:sldId id="258" r:id="rId4"/>
    <p:sldId id="259" r:id="rId5"/>
    <p:sldId id="263" r:id="rId6"/>
    <p:sldId id="264" r:id="rId7"/>
    <p:sldId id="260" r:id="rId8"/>
    <p:sldId id="261" r:id="rId9"/>
    <p:sldId id="273" r:id="rId10"/>
    <p:sldId id="274" r:id="rId11"/>
    <p:sldId id="262" r:id="rId12"/>
    <p:sldId id="272" r:id="rId13"/>
    <p:sldId id="265" r:id="rId14"/>
    <p:sldId id="266" r:id="rId15"/>
    <p:sldId id="267" r:id="rId16"/>
    <p:sldId id="268"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B4FE4C-F8E4-45A6-ACFE-7004F84AAD3B}" type="datetimeFigureOut">
              <a:rPr lang="en-US" smtClean="0"/>
              <a:pPr/>
              <a:t>3/26/2019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E5A610-D2F4-4DA0-BBC5-31CB7531E7B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4EA62B1-8608-4587-B8D5-AB2C8CDD4488}" type="datetime1">
              <a:rPr lang="en-US" smtClean="0"/>
              <a:pPr/>
              <a:t>3/26/2019</a:t>
            </a:fld>
            <a:endParaRPr lang="en-US" dirty="0"/>
          </a:p>
        </p:txBody>
      </p:sp>
      <p:sp>
        <p:nvSpPr>
          <p:cNvPr id="19" name="Footer Placeholder 18"/>
          <p:cNvSpPr>
            <a:spLocks noGrp="1"/>
          </p:cNvSpPr>
          <p:nvPr>
            <p:ph type="ftr" sz="quarter" idx="11"/>
          </p:nvPr>
        </p:nvSpPr>
        <p:spPr/>
        <p:txBody>
          <a:bodyPr/>
          <a:lstStyle/>
          <a:p>
            <a:r>
              <a:rPr lang="en-US" smtClean="0"/>
              <a:t>Florida Association of Fire Rescue Cadets</a:t>
            </a:r>
            <a:endParaRPr lang="en-US" dirty="0"/>
          </a:p>
        </p:txBody>
      </p:sp>
      <p:sp>
        <p:nvSpPr>
          <p:cNvPr id="27" name="Slide Number Placeholder 26"/>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C3D8A32-41E0-4B52-BD7A-89A44BDF5263}" type="datetime1">
              <a:rPr lang="en-US" smtClean="0"/>
              <a:pPr/>
              <a:t>3/26/2019</a:t>
            </a:fld>
            <a:endParaRPr lang="en-US" dirty="0"/>
          </a:p>
        </p:txBody>
      </p:sp>
      <p:sp>
        <p:nvSpPr>
          <p:cNvPr id="5" name="Footer Placeholder 4"/>
          <p:cNvSpPr>
            <a:spLocks noGrp="1"/>
          </p:cNvSpPr>
          <p:nvPr>
            <p:ph type="ftr" sz="quarter" idx="11"/>
          </p:nvPr>
        </p:nvSpPr>
        <p:spPr/>
        <p:txBody>
          <a:bodyPr/>
          <a:lstStyle/>
          <a:p>
            <a:r>
              <a:rPr lang="en-US" smtClean="0"/>
              <a:t>Florida Association of Fire Rescue Cadets</a:t>
            </a:r>
            <a:endParaRPr lang="en-US" dirty="0"/>
          </a:p>
        </p:txBody>
      </p:sp>
      <p:sp>
        <p:nvSpPr>
          <p:cNvPr id="6" name="Slide Number Placeholder 5"/>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C8D91F-C554-4645-BC9A-A2B301631D79}" type="datetime1">
              <a:rPr lang="en-US" smtClean="0"/>
              <a:pPr/>
              <a:t>3/26/2019</a:t>
            </a:fld>
            <a:endParaRPr lang="en-US" dirty="0"/>
          </a:p>
        </p:txBody>
      </p:sp>
      <p:sp>
        <p:nvSpPr>
          <p:cNvPr id="5" name="Footer Placeholder 4"/>
          <p:cNvSpPr>
            <a:spLocks noGrp="1"/>
          </p:cNvSpPr>
          <p:nvPr>
            <p:ph type="ftr" sz="quarter" idx="11"/>
          </p:nvPr>
        </p:nvSpPr>
        <p:spPr/>
        <p:txBody>
          <a:bodyPr/>
          <a:lstStyle/>
          <a:p>
            <a:r>
              <a:rPr lang="en-US" smtClean="0"/>
              <a:t>Florida Association of Fire Rescue Cadets</a:t>
            </a:r>
            <a:endParaRPr lang="en-US" dirty="0"/>
          </a:p>
        </p:txBody>
      </p:sp>
      <p:sp>
        <p:nvSpPr>
          <p:cNvPr id="6" name="Slide Number Placeholder 5"/>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2739EAB-F0AD-4A73-9DA1-9BEDA8B15570}" type="datetime1">
              <a:rPr lang="en-US" smtClean="0"/>
              <a:pPr/>
              <a:t>3/26/2019</a:t>
            </a:fld>
            <a:endParaRPr lang="en-US" dirty="0"/>
          </a:p>
        </p:txBody>
      </p:sp>
      <p:sp>
        <p:nvSpPr>
          <p:cNvPr id="5" name="Footer Placeholder 4"/>
          <p:cNvSpPr>
            <a:spLocks noGrp="1"/>
          </p:cNvSpPr>
          <p:nvPr>
            <p:ph type="ftr" sz="quarter" idx="11"/>
          </p:nvPr>
        </p:nvSpPr>
        <p:spPr/>
        <p:txBody>
          <a:bodyPr/>
          <a:lstStyle/>
          <a:p>
            <a:r>
              <a:rPr lang="en-US" smtClean="0"/>
              <a:t>Florida Association of Fire Rescue Cadets</a:t>
            </a:r>
            <a:endParaRPr lang="en-US" dirty="0"/>
          </a:p>
        </p:txBody>
      </p:sp>
      <p:sp>
        <p:nvSpPr>
          <p:cNvPr id="6" name="Slide Number Placeholder 5"/>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7483004-9576-4322-AE32-641197218241}" type="datetime1">
              <a:rPr lang="en-US" smtClean="0"/>
              <a:pPr/>
              <a:t>3/26/2019</a:t>
            </a:fld>
            <a:endParaRPr lang="en-US" dirty="0"/>
          </a:p>
        </p:txBody>
      </p:sp>
      <p:sp>
        <p:nvSpPr>
          <p:cNvPr id="5" name="Footer Placeholder 4"/>
          <p:cNvSpPr>
            <a:spLocks noGrp="1"/>
          </p:cNvSpPr>
          <p:nvPr>
            <p:ph type="ftr" sz="quarter" idx="11"/>
          </p:nvPr>
        </p:nvSpPr>
        <p:spPr/>
        <p:txBody>
          <a:bodyPr/>
          <a:lstStyle/>
          <a:p>
            <a:r>
              <a:rPr lang="en-US" smtClean="0"/>
              <a:t>Florida Association of Fire Rescue Cadets</a:t>
            </a:r>
            <a:endParaRPr lang="en-US" dirty="0"/>
          </a:p>
        </p:txBody>
      </p:sp>
      <p:sp>
        <p:nvSpPr>
          <p:cNvPr id="6" name="Slide Number Placeholder 5"/>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F3424B6-2A8D-4CFE-B4EE-F0926E97430B}" type="datetime1">
              <a:rPr lang="en-US" smtClean="0"/>
              <a:pPr/>
              <a:t>3/26/2019</a:t>
            </a:fld>
            <a:endParaRPr lang="en-US" dirty="0"/>
          </a:p>
        </p:txBody>
      </p:sp>
      <p:sp>
        <p:nvSpPr>
          <p:cNvPr id="6" name="Footer Placeholder 5"/>
          <p:cNvSpPr>
            <a:spLocks noGrp="1"/>
          </p:cNvSpPr>
          <p:nvPr>
            <p:ph type="ftr" sz="quarter" idx="11"/>
          </p:nvPr>
        </p:nvSpPr>
        <p:spPr/>
        <p:txBody>
          <a:bodyPr/>
          <a:lstStyle/>
          <a:p>
            <a:r>
              <a:rPr lang="en-US" smtClean="0"/>
              <a:t>Florida Association of Fire Rescue Cadets</a:t>
            </a:r>
            <a:endParaRPr lang="en-US" dirty="0"/>
          </a:p>
        </p:txBody>
      </p:sp>
      <p:sp>
        <p:nvSpPr>
          <p:cNvPr id="7" name="Slide Number Placeholder 6"/>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089A978-12FC-4913-8CC4-9E374430D70E}" type="datetime1">
              <a:rPr lang="en-US" smtClean="0"/>
              <a:pPr/>
              <a:t>3/26/2019</a:t>
            </a:fld>
            <a:endParaRPr lang="en-US" dirty="0"/>
          </a:p>
        </p:txBody>
      </p:sp>
      <p:sp>
        <p:nvSpPr>
          <p:cNvPr id="8" name="Footer Placeholder 7"/>
          <p:cNvSpPr>
            <a:spLocks noGrp="1"/>
          </p:cNvSpPr>
          <p:nvPr>
            <p:ph type="ftr" sz="quarter" idx="11"/>
          </p:nvPr>
        </p:nvSpPr>
        <p:spPr/>
        <p:txBody>
          <a:bodyPr/>
          <a:lstStyle/>
          <a:p>
            <a:r>
              <a:rPr lang="en-US" smtClean="0"/>
              <a:t>Florida Association of Fire Rescue Cadets</a:t>
            </a:r>
            <a:endParaRPr lang="en-US" dirty="0"/>
          </a:p>
        </p:txBody>
      </p:sp>
      <p:sp>
        <p:nvSpPr>
          <p:cNvPr id="9" name="Slide Number Placeholder 8"/>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6C0E04F-D515-4857-9931-23CE7B8EC10A}" type="datetime1">
              <a:rPr lang="en-US" smtClean="0"/>
              <a:pPr/>
              <a:t>3/26/2019</a:t>
            </a:fld>
            <a:endParaRPr lang="en-US" dirty="0"/>
          </a:p>
        </p:txBody>
      </p:sp>
      <p:sp>
        <p:nvSpPr>
          <p:cNvPr id="8" name="Slide Number Placeholder 7"/>
          <p:cNvSpPr>
            <a:spLocks noGrp="1"/>
          </p:cNvSpPr>
          <p:nvPr>
            <p:ph type="sldNum" sz="quarter" idx="11"/>
          </p:nvPr>
        </p:nvSpPr>
        <p:spPr/>
        <p:txBody>
          <a:bodyPr/>
          <a:lstStyle/>
          <a:p>
            <a:fld id="{C2E8E7D5-3EC7-4EF7-99F6-1DF76FAA6601}"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Florida Association of Fire Rescue Cadets</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E66519-1E74-4B1F-BB68-E48E68DA5E68}" type="datetime1">
              <a:rPr lang="en-US" smtClean="0"/>
              <a:pPr/>
              <a:t>3/26/2019</a:t>
            </a:fld>
            <a:endParaRPr lang="en-US" dirty="0"/>
          </a:p>
        </p:txBody>
      </p:sp>
      <p:sp>
        <p:nvSpPr>
          <p:cNvPr id="3" name="Footer Placeholder 2"/>
          <p:cNvSpPr>
            <a:spLocks noGrp="1"/>
          </p:cNvSpPr>
          <p:nvPr>
            <p:ph type="ftr" sz="quarter" idx="11"/>
          </p:nvPr>
        </p:nvSpPr>
        <p:spPr/>
        <p:txBody>
          <a:bodyPr/>
          <a:lstStyle/>
          <a:p>
            <a:r>
              <a:rPr lang="en-US" smtClean="0"/>
              <a:t>Florida Association of Fire Rescue Cadets</a:t>
            </a:r>
            <a:endParaRPr lang="en-US" dirty="0"/>
          </a:p>
        </p:txBody>
      </p:sp>
      <p:sp>
        <p:nvSpPr>
          <p:cNvPr id="4" name="Slide Number Placeholder 3"/>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C5BA04-10BD-43A6-9DCC-804995733072}" type="datetime1">
              <a:rPr lang="en-US" smtClean="0"/>
              <a:pPr/>
              <a:t>3/26/2019</a:t>
            </a:fld>
            <a:endParaRPr lang="en-US" dirty="0"/>
          </a:p>
        </p:txBody>
      </p:sp>
      <p:sp>
        <p:nvSpPr>
          <p:cNvPr id="6" name="Footer Placeholder 5"/>
          <p:cNvSpPr>
            <a:spLocks noGrp="1"/>
          </p:cNvSpPr>
          <p:nvPr>
            <p:ph type="ftr" sz="quarter" idx="11"/>
          </p:nvPr>
        </p:nvSpPr>
        <p:spPr/>
        <p:txBody>
          <a:bodyPr/>
          <a:lstStyle/>
          <a:p>
            <a:r>
              <a:rPr lang="en-US" smtClean="0"/>
              <a:t>Florida Association of Fire Rescue Cadets</a:t>
            </a:r>
            <a:endParaRPr lang="en-US" dirty="0"/>
          </a:p>
        </p:txBody>
      </p:sp>
      <p:sp>
        <p:nvSpPr>
          <p:cNvPr id="7" name="Slide Number Placeholder 6"/>
          <p:cNvSpPr>
            <a:spLocks noGrp="1"/>
          </p:cNvSpPr>
          <p:nvPr>
            <p:ph type="sldNum" sz="quarter" idx="12"/>
          </p:nvPr>
        </p:nvSpPr>
        <p:spPr>
          <a:xfrm>
            <a:off x="8156448" y="6422064"/>
            <a:ext cx="762000" cy="365125"/>
          </a:xfrm>
        </p:spPr>
        <p:txBody>
          <a:bodyPr/>
          <a:lstStyle/>
          <a:p>
            <a:fld id="{C2E8E7D5-3EC7-4EF7-99F6-1DF76FAA6601}"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44325FA3-78F3-47F5-AF4A-F9B3D3E85C30}" type="datetime1">
              <a:rPr lang="en-US" smtClean="0"/>
              <a:pPr/>
              <a:t>3/26/2019</a:t>
            </a:fld>
            <a:endParaRPr lang="en-US" dirty="0"/>
          </a:p>
        </p:txBody>
      </p:sp>
      <p:sp>
        <p:nvSpPr>
          <p:cNvPr id="6" name="Footer Placeholder 5"/>
          <p:cNvSpPr>
            <a:spLocks noGrp="1"/>
          </p:cNvSpPr>
          <p:nvPr>
            <p:ph type="ftr" sz="quarter" idx="11"/>
          </p:nvPr>
        </p:nvSpPr>
        <p:spPr/>
        <p:txBody>
          <a:bodyPr/>
          <a:lstStyle/>
          <a:p>
            <a:r>
              <a:rPr lang="en-US" smtClean="0"/>
              <a:t>Florida Association of Fire Rescue Cadets</a:t>
            </a:r>
            <a:endParaRPr lang="en-US" dirty="0"/>
          </a:p>
        </p:txBody>
      </p:sp>
      <p:sp>
        <p:nvSpPr>
          <p:cNvPr id="7" name="Slide Number Placeholder 6"/>
          <p:cNvSpPr>
            <a:spLocks noGrp="1"/>
          </p:cNvSpPr>
          <p:nvPr>
            <p:ph type="sldNum" sz="quarter" idx="12"/>
          </p:nvPr>
        </p:nvSpPr>
        <p:spPr/>
        <p:txBody>
          <a:bodyPr/>
          <a:lstStyle/>
          <a:p>
            <a:fld id="{C2E8E7D5-3EC7-4EF7-99F6-1DF76FAA6601}"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dirty="0"/>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dirty="0"/>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DCA44F9-F14B-4148-ADE9-2D352A09307F}" type="datetime1">
              <a:rPr lang="en-US" smtClean="0"/>
              <a:pPr/>
              <a:t>3/26/2019</a:t>
            </a:fld>
            <a:endParaRPr lang="en-US" dirty="0"/>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r>
              <a:rPr lang="en-US" smtClean="0"/>
              <a:t>Florida Association of Fire Rescue Cadets</a:t>
            </a:r>
            <a:endParaRPr lang="en-US" dirty="0"/>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C2E8E7D5-3EC7-4EF7-99F6-1DF76FAA6601}"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2209800"/>
            <a:ext cx="7013448" cy="1524000"/>
          </a:xfrm>
        </p:spPr>
        <p:txBody>
          <a:bodyPr>
            <a:noAutofit/>
          </a:bodyPr>
          <a:lstStyle/>
          <a:p>
            <a:pPr algn="ctr"/>
            <a:r>
              <a:rPr lang="en-US" sz="4800" dirty="0" smtClean="0">
                <a:solidFill>
                  <a:srgbClr val="00B0F0"/>
                </a:solidFill>
              </a:rPr>
              <a:t>Protecting our youth </a:t>
            </a:r>
            <a:endParaRPr lang="en-US" sz="4800" dirty="0">
              <a:solidFill>
                <a:srgbClr val="00B0F0"/>
              </a:solidFill>
            </a:endParaRPr>
          </a:p>
        </p:txBody>
      </p:sp>
      <p:pic>
        <p:nvPicPr>
          <p:cNvPr id="10" name="Picture 9" descr="cadet.jpg"/>
          <p:cNvPicPr>
            <a:picLocks noChangeAspect="1"/>
          </p:cNvPicPr>
          <p:nvPr/>
        </p:nvPicPr>
        <p:blipFill>
          <a:blip r:embed="rId2" cstate="print">
            <a:clrChange>
              <a:clrFrom>
                <a:srgbClr val="FFFFFF"/>
              </a:clrFrom>
              <a:clrTo>
                <a:srgbClr val="FFFFFF">
                  <a:alpha val="0"/>
                </a:srgbClr>
              </a:clrTo>
            </a:clrChange>
          </a:blip>
          <a:stretch>
            <a:fillRect/>
          </a:stretch>
        </p:blipFill>
        <p:spPr>
          <a:xfrm>
            <a:off x="7620000" y="5257800"/>
            <a:ext cx="1371600" cy="1400783"/>
          </a:xfrm>
          <a:prstGeom prst="rect">
            <a:avLst/>
          </a:prstGeom>
        </p:spPr>
      </p:pic>
      <p:sp>
        <p:nvSpPr>
          <p:cNvPr id="3" name="Subtitle 2"/>
          <p:cNvSpPr>
            <a:spLocks noGrp="1"/>
          </p:cNvSpPr>
          <p:nvPr>
            <p:ph type="subTitle" idx="1"/>
          </p:nvPr>
        </p:nvSpPr>
        <p:spPr>
          <a:xfrm>
            <a:off x="685800" y="3048000"/>
            <a:ext cx="7620000" cy="457200"/>
          </a:xfrm>
        </p:spPr>
        <p:txBody>
          <a:bodyPr/>
          <a:lstStyle/>
          <a:p>
            <a:pPr algn="ctr"/>
            <a:r>
              <a:rPr lang="en-US" dirty="0" smtClean="0"/>
              <a:t>   </a:t>
            </a:r>
            <a:r>
              <a:rPr lang="en-US" b="1" dirty="0" smtClean="0"/>
              <a:t>Florida Association of Fire Rescue Cadets</a:t>
            </a:r>
            <a:endParaRPr lang="en-US" dirty="0"/>
          </a:p>
        </p:txBody>
      </p:sp>
      <p:pic>
        <p:nvPicPr>
          <p:cNvPr id="18434" name="Picture 2" descr="http://www.ffca.org/images/Logos/FFCA_Color_Logo_with_transparent_background.png"/>
          <p:cNvPicPr>
            <a:picLocks noChangeAspect="1" noChangeArrowheads="1"/>
          </p:cNvPicPr>
          <p:nvPr/>
        </p:nvPicPr>
        <p:blipFill>
          <a:blip r:embed="rId3" cstate="print"/>
          <a:srcRect/>
          <a:stretch>
            <a:fillRect/>
          </a:stretch>
        </p:blipFill>
        <p:spPr bwMode="auto">
          <a:xfrm>
            <a:off x="228600" y="5410200"/>
            <a:ext cx="1576813" cy="1245523"/>
          </a:xfrm>
          <a:prstGeom prst="rect">
            <a:avLst/>
          </a:prstGeom>
          <a:noFill/>
        </p:spPr>
      </p:pic>
      <p:sp>
        <p:nvSpPr>
          <p:cNvPr id="4" name="TextBox 3"/>
          <p:cNvSpPr txBox="1"/>
          <p:nvPr/>
        </p:nvSpPr>
        <p:spPr>
          <a:xfrm>
            <a:off x="3733800" y="6378724"/>
            <a:ext cx="3657600" cy="276999"/>
          </a:xfrm>
          <a:prstGeom prst="rect">
            <a:avLst/>
          </a:prstGeom>
          <a:noFill/>
        </p:spPr>
        <p:txBody>
          <a:bodyPr wrap="square" rtlCol="0">
            <a:spAutoFit/>
          </a:bodyPr>
          <a:lstStyle/>
          <a:p>
            <a:r>
              <a:rPr lang="en-US" sz="1200" dirty="0" smtClean="0"/>
              <a:t>Updated May 2018</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B0F0"/>
                </a:solidFill>
              </a:rPr>
              <a:t>Signs of Abuse</a:t>
            </a:r>
            <a:endParaRPr lang="en-US" dirty="0">
              <a:solidFill>
                <a:srgbClr val="00B0F0"/>
              </a:solidFill>
            </a:endParaRPr>
          </a:p>
        </p:txBody>
      </p:sp>
      <p:sp>
        <p:nvSpPr>
          <p:cNvPr id="3" name="Content Placeholder 2"/>
          <p:cNvSpPr>
            <a:spLocks noGrp="1"/>
          </p:cNvSpPr>
          <p:nvPr>
            <p:ph idx="1"/>
          </p:nvPr>
        </p:nvSpPr>
        <p:spPr>
          <a:xfrm>
            <a:off x="762000" y="1905000"/>
            <a:ext cx="7467600" cy="4525963"/>
          </a:xfrm>
        </p:spPr>
        <p:txBody>
          <a:bodyPr/>
          <a:lstStyle/>
          <a:p>
            <a:pPr>
              <a:buFont typeface="Wingdings" pitchFamily="2" charset="2"/>
              <a:buChar char="v"/>
            </a:pPr>
            <a:r>
              <a:rPr lang="en-US" sz="2800" dirty="0" smtClean="0"/>
              <a:t>Reactions to abuse can include crying, clinging, withdrawal from activities, depression, or aggression.</a:t>
            </a:r>
          </a:p>
          <a:p>
            <a:pPr>
              <a:buFont typeface="Wingdings" pitchFamily="2" charset="2"/>
              <a:buChar char="v"/>
            </a:pPr>
            <a:r>
              <a:rPr lang="en-US" sz="2800" dirty="0" smtClean="0"/>
              <a:t>Abuse is a cause of stress and the signs and symptoms will be very similar to other stressful events.</a:t>
            </a:r>
          </a:p>
          <a:p>
            <a:endParaRPr lang="en-US" dirty="0"/>
          </a:p>
        </p:txBody>
      </p:sp>
      <p:sp>
        <p:nvSpPr>
          <p:cNvPr id="4" name="Footer Placeholder 3"/>
          <p:cNvSpPr>
            <a:spLocks noGrp="1"/>
          </p:cNvSpPr>
          <p:nvPr>
            <p:ph type="ftr" sz="quarter" idx="11"/>
          </p:nvPr>
        </p:nvSpPr>
        <p:spPr>
          <a:xfrm>
            <a:off x="2514600" y="6248400"/>
            <a:ext cx="36576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467600" cy="1143000"/>
          </a:xfrm>
        </p:spPr>
        <p:txBody>
          <a:bodyPr/>
          <a:lstStyle/>
          <a:p>
            <a:pPr algn="ctr"/>
            <a:r>
              <a:rPr lang="en-US" sz="4400" b="1" dirty="0" smtClean="0">
                <a:solidFill>
                  <a:srgbClr val="00B0F0"/>
                </a:solidFill>
              </a:rPr>
              <a:t>Date Rape</a:t>
            </a:r>
            <a:r>
              <a:rPr lang="en-US" dirty="0" smtClean="0">
                <a:solidFill>
                  <a:srgbClr val="00B0F0"/>
                </a:solidFill>
              </a:rPr>
              <a:t>	</a:t>
            </a:r>
            <a:endParaRPr lang="en-US" dirty="0">
              <a:solidFill>
                <a:srgbClr val="00B0F0"/>
              </a:solidFill>
            </a:endParaRPr>
          </a:p>
        </p:txBody>
      </p:sp>
      <p:sp>
        <p:nvSpPr>
          <p:cNvPr id="3" name="Content Placeholder 2"/>
          <p:cNvSpPr>
            <a:spLocks noGrp="1"/>
          </p:cNvSpPr>
          <p:nvPr>
            <p:ph idx="1"/>
          </p:nvPr>
        </p:nvSpPr>
        <p:spPr>
          <a:xfrm>
            <a:off x="685800" y="1905000"/>
            <a:ext cx="7467600" cy="4525963"/>
          </a:xfrm>
        </p:spPr>
        <p:txBody>
          <a:bodyPr/>
          <a:lstStyle/>
          <a:p>
            <a:pPr>
              <a:buFont typeface="Wingdings" pitchFamily="2" charset="2"/>
              <a:buChar char="v"/>
            </a:pPr>
            <a:r>
              <a:rPr lang="en-US" sz="2800" dirty="0" smtClean="0"/>
              <a:t>Date or acquaintance rape is a real concern for high school aged youth programs.</a:t>
            </a:r>
          </a:p>
          <a:p>
            <a:pPr>
              <a:buFont typeface="Wingdings" pitchFamily="2" charset="2"/>
              <a:buChar char="v"/>
            </a:pPr>
            <a:r>
              <a:rPr lang="en-US" sz="2800" dirty="0" smtClean="0"/>
              <a:t>More than half of all rape victims are adolescent females.</a:t>
            </a:r>
          </a:p>
          <a:p>
            <a:pPr>
              <a:buFont typeface="Wingdings" pitchFamily="2" charset="2"/>
              <a:buChar char="v"/>
            </a:pPr>
            <a:r>
              <a:rPr lang="en-US" sz="2800" dirty="0" smtClean="0"/>
              <a:t>The greatest risk is from social relationships, such as boyfriends or dates.</a:t>
            </a:r>
          </a:p>
          <a:p>
            <a:endParaRPr lang="en-US" dirty="0"/>
          </a:p>
        </p:txBody>
      </p:sp>
      <p:sp>
        <p:nvSpPr>
          <p:cNvPr id="4" name="Footer Placeholder 3"/>
          <p:cNvSpPr>
            <a:spLocks noGrp="1"/>
          </p:cNvSpPr>
          <p:nvPr>
            <p:ph type="ftr" sz="quarter" idx="11"/>
          </p:nvPr>
        </p:nvSpPr>
        <p:spPr>
          <a:xfrm>
            <a:off x="2667000" y="6248400"/>
            <a:ext cx="37338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0" y="2286000"/>
            <a:ext cx="7470648" cy="1143000"/>
          </a:xfrm>
        </p:spPr>
        <p:txBody>
          <a:bodyPr>
            <a:noAutofit/>
          </a:bodyPr>
          <a:lstStyle/>
          <a:p>
            <a:pPr algn="ctr"/>
            <a:r>
              <a:rPr lang="en-US" sz="5400" b="1" dirty="0" smtClean="0">
                <a:solidFill>
                  <a:srgbClr val="00B0F0"/>
                </a:solidFill>
              </a:rPr>
              <a:t>Prevention Practices</a:t>
            </a:r>
            <a:endParaRPr lang="en-US" sz="5400" b="1" dirty="0">
              <a:solidFill>
                <a:srgbClr val="00B0F0"/>
              </a:solidFill>
            </a:endParaRPr>
          </a:p>
        </p:txBody>
      </p:sp>
      <p:sp>
        <p:nvSpPr>
          <p:cNvPr id="4" name="Footer Placeholder 3"/>
          <p:cNvSpPr>
            <a:spLocks noGrp="1"/>
          </p:cNvSpPr>
          <p:nvPr>
            <p:ph type="ftr" sz="quarter" idx="12"/>
          </p:nvPr>
        </p:nvSpPr>
        <p:spPr>
          <a:xfrm>
            <a:off x="2514600" y="6324600"/>
            <a:ext cx="3733800" cy="365125"/>
          </a:xfrm>
        </p:spPr>
        <p:txBody>
          <a:bodyPr/>
          <a:lstStyle/>
          <a:p>
            <a:r>
              <a:rPr lang="en-US" smtClean="0"/>
              <a:t>Florida Association of Fire Rescue Cadets</a:t>
            </a:r>
            <a:endParaRPr lang="en-US" dirty="0"/>
          </a:p>
        </p:txBody>
      </p:sp>
      <p:sp>
        <p:nvSpPr>
          <p:cNvPr id="6" name="Slide Number Placeholder 5"/>
          <p:cNvSpPr>
            <a:spLocks noGrp="1"/>
          </p:cNvSpPr>
          <p:nvPr>
            <p:ph type="sldNum" sz="quarter" idx="11"/>
          </p:nvPr>
        </p:nvSpPr>
        <p:spPr/>
        <p:txBody>
          <a:bodyPr/>
          <a:lstStyle/>
          <a:p>
            <a:fld id="{C2E8E7D5-3EC7-4EF7-99F6-1DF76FAA6601}" type="slidenum">
              <a:rPr lang="en-US" smtClean="0"/>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solidFill>
                  <a:srgbClr val="00B0F0"/>
                </a:solidFill>
              </a:rPr>
              <a:t>Fraternization</a:t>
            </a:r>
            <a:endParaRPr lang="en-US" sz="4400" b="1" dirty="0">
              <a:solidFill>
                <a:srgbClr val="00B0F0"/>
              </a:solidFill>
            </a:endParaRPr>
          </a:p>
        </p:txBody>
      </p:sp>
      <p:sp>
        <p:nvSpPr>
          <p:cNvPr id="3" name="Content Placeholder 2"/>
          <p:cNvSpPr>
            <a:spLocks noGrp="1"/>
          </p:cNvSpPr>
          <p:nvPr>
            <p:ph idx="1"/>
          </p:nvPr>
        </p:nvSpPr>
        <p:spPr/>
        <p:txBody>
          <a:bodyPr/>
          <a:lstStyle/>
          <a:p>
            <a:pPr>
              <a:buFont typeface="Wingdings" pitchFamily="2" charset="2"/>
              <a:buChar char="v"/>
            </a:pPr>
            <a:r>
              <a:rPr lang="en-US" sz="2800" dirty="0" smtClean="0"/>
              <a:t>Because the program involves high school aged students, there is often small differences between the ages of the adult leaders and the youth involved.</a:t>
            </a:r>
          </a:p>
          <a:p>
            <a:pPr>
              <a:buFont typeface="Wingdings" pitchFamily="2" charset="2"/>
              <a:buChar char="v"/>
            </a:pPr>
            <a:r>
              <a:rPr lang="en-US" sz="2800" dirty="0" smtClean="0"/>
              <a:t>Any close relationships, such as dating, between adult leaders and the youth participants is not permitted.</a:t>
            </a:r>
          </a:p>
          <a:p>
            <a:pPr>
              <a:buNone/>
            </a:pPr>
            <a:endParaRPr lang="en-US" dirty="0"/>
          </a:p>
        </p:txBody>
      </p:sp>
      <p:sp>
        <p:nvSpPr>
          <p:cNvPr id="4" name="Footer Placeholder 3"/>
          <p:cNvSpPr>
            <a:spLocks noGrp="1"/>
          </p:cNvSpPr>
          <p:nvPr>
            <p:ph type="ftr" sz="quarter" idx="11"/>
          </p:nvPr>
        </p:nvSpPr>
        <p:spPr>
          <a:xfrm>
            <a:off x="2514600" y="6324600"/>
            <a:ext cx="37338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467600" cy="1143000"/>
          </a:xfrm>
        </p:spPr>
        <p:txBody>
          <a:bodyPr>
            <a:normAutofit/>
          </a:bodyPr>
          <a:lstStyle/>
          <a:p>
            <a:pPr algn="ctr"/>
            <a:r>
              <a:rPr lang="en-US" sz="4400" b="1" dirty="0" smtClean="0">
                <a:solidFill>
                  <a:srgbClr val="00B0F0"/>
                </a:solidFill>
              </a:rPr>
              <a:t>Creating Barriers</a:t>
            </a:r>
            <a:endParaRPr lang="en-US" sz="4400" b="1" dirty="0">
              <a:solidFill>
                <a:srgbClr val="00B0F0"/>
              </a:solidFill>
            </a:endParaRPr>
          </a:p>
        </p:txBody>
      </p:sp>
      <p:sp>
        <p:nvSpPr>
          <p:cNvPr id="3" name="Content Placeholder 2"/>
          <p:cNvSpPr>
            <a:spLocks noGrp="1"/>
          </p:cNvSpPr>
          <p:nvPr>
            <p:ph idx="1"/>
          </p:nvPr>
        </p:nvSpPr>
        <p:spPr>
          <a:xfrm>
            <a:off x="457200" y="1600200"/>
            <a:ext cx="8153400" cy="4525963"/>
          </a:xfrm>
        </p:spPr>
        <p:txBody>
          <a:bodyPr>
            <a:normAutofit fontScale="92500" lnSpcReduction="10000"/>
          </a:bodyPr>
          <a:lstStyle/>
          <a:p>
            <a:pPr>
              <a:buFont typeface="Wingdings" pitchFamily="2" charset="2"/>
              <a:buChar char="v"/>
            </a:pPr>
            <a:r>
              <a:rPr lang="en-US" sz="2800" dirty="0" smtClean="0"/>
              <a:t>Two adult leaders are required on all overnight trips and outings.</a:t>
            </a:r>
          </a:p>
          <a:p>
            <a:pPr>
              <a:buFont typeface="Wingdings" pitchFamily="2" charset="2"/>
              <a:buChar char="v"/>
            </a:pPr>
            <a:r>
              <a:rPr lang="en-US" sz="2800" dirty="0"/>
              <a:t>There should be no one-on-one contact </a:t>
            </a:r>
            <a:r>
              <a:rPr lang="en-US" sz="2800" dirty="0" smtClean="0"/>
              <a:t>between adults and youth except </a:t>
            </a:r>
            <a:r>
              <a:rPr lang="en-US" sz="2800" dirty="0"/>
              <a:t>on </a:t>
            </a:r>
            <a:r>
              <a:rPr lang="en-US" sz="2800" dirty="0" smtClean="0"/>
              <a:t>department approved programs.</a:t>
            </a:r>
          </a:p>
          <a:p>
            <a:pPr>
              <a:buFont typeface="Wingdings" pitchFamily="2" charset="2"/>
              <a:buChar char="v"/>
            </a:pPr>
            <a:r>
              <a:rPr lang="en-US" sz="2800" dirty="0" smtClean="0"/>
              <a:t>If male and female youth are involved in these trips, then a male and female adult leader are required to chaperone the trip.</a:t>
            </a:r>
          </a:p>
          <a:p>
            <a:pPr>
              <a:buFont typeface="Wingdings" pitchFamily="2" charset="2"/>
              <a:buChar char="v"/>
            </a:pPr>
            <a:r>
              <a:rPr lang="en-US" sz="2800" dirty="0" smtClean="0"/>
              <a:t>Separate adult and youth, and separate male and female bathrooms and showers shall be utilized on overnight trips or outings.</a:t>
            </a:r>
            <a:endParaRPr lang="en-US" sz="2800" dirty="0"/>
          </a:p>
        </p:txBody>
      </p:sp>
      <p:sp>
        <p:nvSpPr>
          <p:cNvPr id="4" name="Footer Placeholder 3"/>
          <p:cNvSpPr>
            <a:spLocks noGrp="1"/>
          </p:cNvSpPr>
          <p:nvPr>
            <p:ph type="ftr" sz="quarter" idx="11"/>
          </p:nvPr>
        </p:nvSpPr>
        <p:spPr>
          <a:xfrm>
            <a:off x="2362200" y="6324600"/>
            <a:ext cx="38862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467600" cy="1143000"/>
          </a:xfrm>
        </p:spPr>
        <p:txBody>
          <a:bodyPr>
            <a:normAutofit/>
          </a:bodyPr>
          <a:lstStyle/>
          <a:p>
            <a:pPr algn="ctr"/>
            <a:r>
              <a:rPr lang="en-US" sz="4400" b="1" dirty="0" smtClean="0">
                <a:solidFill>
                  <a:srgbClr val="00B0F0"/>
                </a:solidFill>
              </a:rPr>
              <a:t>Creating Barriers</a:t>
            </a:r>
            <a:endParaRPr lang="en-US" sz="4400" b="1" dirty="0">
              <a:solidFill>
                <a:srgbClr val="00B0F0"/>
              </a:solidFill>
            </a:endParaRPr>
          </a:p>
        </p:txBody>
      </p:sp>
      <p:sp>
        <p:nvSpPr>
          <p:cNvPr id="3" name="Content Placeholder 2"/>
          <p:cNvSpPr>
            <a:spLocks noGrp="1"/>
          </p:cNvSpPr>
          <p:nvPr>
            <p:ph idx="1"/>
          </p:nvPr>
        </p:nvSpPr>
        <p:spPr/>
        <p:txBody>
          <a:bodyPr/>
          <a:lstStyle/>
          <a:p>
            <a:r>
              <a:rPr lang="en-US" dirty="0" smtClean="0"/>
              <a:t>Hazing is not tolerated.</a:t>
            </a:r>
          </a:p>
          <a:p>
            <a:r>
              <a:rPr lang="en-US" dirty="0" smtClean="0"/>
              <a:t>Youth leaders should always be monitored by the adult leaders.</a:t>
            </a:r>
          </a:p>
          <a:p>
            <a:r>
              <a:rPr lang="en-US" dirty="0" smtClean="0"/>
              <a:t>Discipline should be constructive and be done in a manner that promotes education and leadership development.</a:t>
            </a:r>
          </a:p>
          <a:p>
            <a:r>
              <a:rPr lang="en-US" dirty="0" smtClean="0"/>
              <a:t>No secret meetings or organizations are allowed, parents and guardians should always be welcome to visit.</a:t>
            </a:r>
            <a:endParaRPr lang="en-US" dirty="0"/>
          </a:p>
        </p:txBody>
      </p:sp>
      <p:sp>
        <p:nvSpPr>
          <p:cNvPr id="4" name="Footer Placeholder 3"/>
          <p:cNvSpPr>
            <a:spLocks noGrp="1"/>
          </p:cNvSpPr>
          <p:nvPr>
            <p:ph type="ftr" sz="quarter" idx="11"/>
          </p:nvPr>
        </p:nvSpPr>
        <p:spPr>
          <a:xfrm>
            <a:off x="2438400" y="6324600"/>
            <a:ext cx="37338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solidFill>
                  <a:srgbClr val="00B0F0"/>
                </a:solidFill>
              </a:rPr>
              <a:t>The Florida Statutes</a:t>
            </a:r>
            <a:endParaRPr lang="en-US" sz="4400" b="1" dirty="0">
              <a:solidFill>
                <a:srgbClr val="00B0F0"/>
              </a:solidFill>
            </a:endParaRPr>
          </a:p>
        </p:txBody>
      </p:sp>
      <p:sp>
        <p:nvSpPr>
          <p:cNvPr id="3" name="Content Placeholder 2"/>
          <p:cNvSpPr>
            <a:spLocks noGrp="1"/>
          </p:cNvSpPr>
          <p:nvPr>
            <p:ph idx="1"/>
          </p:nvPr>
        </p:nvSpPr>
        <p:spPr/>
        <p:txBody>
          <a:bodyPr>
            <a:normAutofit fontScale="92500" lnSpcReduction="20000"/>
          </a:bodyPr>
          <a:lstStyle/>
          <a:p>
            <a:pPr>
              <a:buNone/>
            </a:pPr>
            <a:r>
              <a:rPr lang="en-US" sz="2800" b="1" dirty="0" smtClean="0"/>
              <a:t>    39.201  Mandatory reports of child abuse, abandonment, or neglect; mandatory reports of death; central abuse hotline.</a:t>
            </a:r>
          </a:p>
          <a:p>
            <a:pPr>
              <a:buNone/>
            </a:pPr>
            <a:r>
              <a:rPr lang="en-US" sz="2800" dirty="0" smtClean="0"/>
              <a:t> </a:t>
            </a:r>
          </a:p>
          <a:p>
            <a:pPr lvl="1">
              <a:buNone/>
            </a:pPr>
            <a:r>
              <a:rPr lang="en-US" sz="2400" i="1" dirty="0" smtClean="0">
                <a:solidFill>
                  <a:srgbClr val="00B0F0"/>
                </a:solidFill>
              </a:rPr>
              <a:t>    (1)(a)  Any person who knows, or has reasonable cause to suspect, that a child is abused, abandoned, or neglected by a parent, legal custodian, caregiver, or other person responsible for the child's welfare, as defined in this chapter, or that a child is in need of supervision and care and has no parent, legal custodian, or responsible adult relative immediately known and available to provide supervision and care shall report such knowledge or suspicion to the department in the manner prescribed in subsection (2). </a:t>
            </a:r>
          </a:p>
          <a:p>
            <a:endParaRPr lang="en-US" dirty="0"/>
          </a:p>
        </p:txBody>
      </p:sp>
      <p:sp>
        <p:nvSpPr>
          <p:cNvPr id="4" name="Footer Placeholder 3"/>
          <p:cNvSpPr>
            <a:spLocks noGrp="1"/>
          </p:cNvSpPr>
          <p:nvPr>
            <p:ph type="ftr" sz="quarter" idx="11"/>
          </p:nvPr>
        </p:nvSpPr>
        <p:spPr>
          <a:xfrm>
            <a:off x="2514600" y="6248400"/>
            <a:ext cx="36576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2819400" y="6324600"/>
            <a:ext cx="3733800" cy="365125"/>
          </a:xfrm>
        </p:spPr>
        <p:txBody>
          <a:bodyPr/>
          <a:lstStyle/>
          <a:p>
            <a:r>
              <a:rPr lang="en-US" smtClean="0"/>
              <a:t>Florida Association of Fire Rescue Cadets</a:t>
            </a:r>
            <a:endParaRPr lang="en-US" dirty="0"/>
          </a:p>
        </p:txBody>
      </p:sp>
      <p:pic>
        <p:nvPicPr>
          <p:cNvPr id="6146" name="Picture 2" descr="Telephone"/>
          <p:cNvPicPr>
            <a:picLocks noChangeAspect="1" noChangeArrowheads="1"/>
          </p:cNvPicPr>
          <p:nvPr/>
        </p:nvPicPr>
        <p:blipFill>
          <a:blip r:embed="rId2" cstate="print"/>
          <a:srcRect/>
          <a:stretch>
            <a:fillRect/>
          </a:stretch>
        </p:blipFill>
        <p:spPr bwMode="auto">
          <a:xfrm>
            <a:off x="762000" y="2438400"/>
            <a:ext cx="2743200" cy="2596244"/>
          </a:xfrm>
          <a:prstGeom prst="rect">
            <a:avLst/>
          </a:prstGeom>
          <a:noFill/>
        </p:spPr>
      </p:pic>
      <p:sp>
        <p:nvSpPr>
          <p:cNvPr id="5" name="Rectangle 4"/>
          <p:cNvSpPr/>
          <p:nvPr/>
        </p:nvSpPr>
        <p:spPr>
          <a:xfrm>
            <a:off x="990600" y="1295400"/>
            <a:ext cx="7620000" cy="2400657"/>
          </a:xfrm>
          <a:prstGeom prst="rect">
            <a:avLst/>
          </a:prstGeom>
        </p:spPr>
        <p:txBody>
          <a:bodyPr wrap="square">
            <a:spAutoFit/>
          </a:bodyPr>
          <a:lstStyle/>
          <a:p>
            <a:pPr algn="ctr"/>
            <a:r>
              <a:rPr lang="en-US" sz="5400" b="1" dirty="0" smtClean="0">
                <a:solidFill>
                  <a:srgbClr val="00B0F0"/>
                </a:solidFill>
              </a:rPr>
              <a:t>Florida Abuse Hotline</a:t>
            </a:r>
          </a:p>
          <a:p>
            <a:pPr algn="ctr"/>
            <a:r>
              <a:rPr lang="en-US" sz="4800" dirty="0" smtClean="0"/>
              <a:t>           </a:t>
            </a:r>
          </a:p>
          <a:p>
            <a:pPr algn="ctr"/>
            <a:r>
              <a:rPr lang="en-US" sz="4800" dirty="0" smtClean="0"/>
              <a:t>              1-800-962-2873</a:t>
            </a:r>
            <a:endParaRPr lang="en-US" sz="4800" dirty="0"/>
          </a:p>
        </p:txBody>
      </p:sp>
      <p:sp>
        <p:nvSpPr>
          <p:cNvPr id="6" name="Slide Number Placeholder 5"/>
          <p:cNvSpPr>
            <a:spLocks noGrp="1"/>
          </p:cNvSpPr>
          <p:nvPr>
            <p:ph type="sldNum" sz="quarter" idx="12"/>
          </p:nvPr>
        </p:nvSpPr>
        <p:spPr/>
        <p:txBody>
          <a:bodyPr/>
          <a:lstStyle/>
          <a:p>
            <a:fld id="{C2E8E7D5-3EC7-4EF7-99F6-1DF76FAA6601}" type="slidenum">
              <a:rPr lang="en-US" smtClean="0"/>
              <a:pPr/>
              <a:t>17</a:t>
            </a:fld>
            <a:endParaRPr lang="en-US" dirty="0"/>
          </a:p>
        </p:txBody>
      </p:sp>
      <p:sp>
        <p:nvSpPr>
          <p:cNvPr id="7" name="Rectangle 6"/>
          <p:cNvSpPr/>
          <p:nvPr/>
        </p:nvSpPr>
        <p:spPr>
          <a:xfrm>
            <a:off x="381000" y="5105400"/>
            <a:ext cx="8153400" cy="923330"/>
          </a:xfrm>
          <a:prstGeom prst="rect">
            <a:avLst/>
          </a:prstGeom>
        </p:spPr>
        <p:txBody>
          <a:bodyPr wrap="square">
            <a:spAutoFit/>
          </a:bodyPr>
          <a:lstStyle/>
          <a:p>
            <a:r>
              <a:rPr lang="en-US" i="1" dirty="0" smtClean="0"/>
              <a:t>Penalties for those who suspect a child is being abused but fail to report it have been increased from a misdemeanor to a felony. Financial penalties also have increased.</a:t>
            </a:r>
            <a:endParaRPr lang="en-US" i="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0" y="1828800"/>
            <a:ext cx="8610600" cy="4068763"/>
          </a:xfrm>
        </p:spPr>
        <p:txBody>
          <a:bodyPr/>
          <a:lstStyle/>
          <a:p>
            <a:pPr algn="ctr">
              <a:buNone/>
            </a:pPr>
            <a:r>
              <a:rPr lang="en-US" dirty="0" smtClean="0"/>
              <a:t>    </a:t>
            </a:r>
            <a:r>
              <a:rPr lang="en-US" sz="2800" b="1" i="1" dirty="0" smtClean="0">
                <a:solidFill>
                  <a:srgbClr val="00B0F0"/>
                </a:solidFill>
              </a:rPr>
              <a:t>The FFCA Fire Rescue Cadet Section will not tolerate any form of abuse or hazing in a Cadet program and will take all necessary steps to remove offenders from the program.</a:t>
            </a:r>
            <a:endParaRPr lang="en-US" sz="2800" b="1" i="1" dirty="0">
              <a:solidFill>
                <a:srgbClr val="00B0F0"/>
              </a:solidFill>
            </a:endParaRPr>
          </a:p>
        </p:txBody>
      </p:sp>
      <p:sp>
        <p:nvSpPr>
          <p:cNvPr id="4" name="Footer Placeholder 3"/>
          <p:cNvSpPr>
            <a:spLocks noGrp="1"/>
          </p:cNvSpPr>
          <p:nvPr>
            <p:ph type="ftr" sz="quarter" idx="11"/>
          </p:nvPr>
        </p:nvSpPr>
        <p:spPr>
          <a:xfrm>
            <a:off x="2590800" y="6324600"/>
            <a:ext cx="3657600" cy="365125"/>
          </a:xfrm>
        </p:spPr>
        <p:txBody>
          <a:bodyPr/>
          <a:lstStyle/>
          <a:p>
            <a:r>
              <a:rPr lang="en-US" dirty="0"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18</a:t>
            </a:fld>
            <a:endParaRPr lang="en-US" dirty="0"/>
          </a:p>
        </p:txBody>
      </p:sp>
      <p:pic>
        <p:nvPicPr>
          <p:cNvPr id="7" name="Picture 6" descr="cadet.jpg"/>
          <p:cNvPicPr>
            <a:picLocks noChangeAspect="1"/>
          </p:cNvPicPr>
          <p:nvPr/>
        </p:nvPicPr>
        <p:blipFill>
          <a:blip r:embed="rId2" cstate="print">
            <a:clrChange>
              <a:clrFrom>
                <a:srgbClr val="FFFFFF"/>
              </a:clrFrom>
              <a:clrTo>
                <a:srgbClr val="FFFFFF">
                  <a:alpha val="0"/>
                </a:srgbClr>
              </a:clrTo>
            </a:clrChange>
          </a:blip>
          <a:stretch>
            <a:fillRect/>
          </a:stretch>
        </p:blipFill>
        <p:spPr>
          <a:xfrm>
            <a:off x="7620000" y="5257800"/>
            <a:ext cx="1371600" cy="1400783"/>
          </a:xfrm>
          <a:prstGeom prst="rect">
            <a:avLst/>
          </a:prstGeom>
        </p:spPr>
      </p:pic>
      <p:pic>
        <p:nvPicPr>
          <p:cNvPr id="8" name="Picture 2" descr="http://www.ffca.org/images/Logos/FFCA_Color_Logo_with_transparent_background.png"/>
          <p:cNvPicPr>
            <a:picLocks noChangeAspect="1" noChangeArrowheads="1"/>
          </p:cNvPicPr>
          <p:nvPr/>
        </p:nvPicPr>
        <p:blipFill>
          <a:blip r:embed="rId3" cstate="print"/>
          <a:srcRect/>
          <a:stretch>
            <a:fillRect/>
          </a:stretch>
        </p:blipFill>
        <p:spPr bwMode="auto">
          <a:xfrm>
            <a:off x="228600" y="5410200"/>
            <a:ext cx="1576813" cy="1245523"/>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467600" cy="1143000"/>
          </a:xfrm>
        </p:spPr>
        <p:txBody>
          <a:bodyPr>
            <a:normAutofit/>
          </a:bodyPr>
          <a:lstStyle/>
          <a:p>
            <a:pPr algn="ctr"/>
            <a:r>
              <a:rPr lang="en-US" sz="4400" b="1" dirty="0" smtClean="0">
                <a:solidFill>
                  <a:srgbClr val="00B0F0"/>
                </a:solidFill>
              </a:rPr>
              <a:t>Who is required to take this?</a:t>
            </a:r>
            <a:endParaRPr lang="en-US" sz="4400" b="1" dirty="0">
              <a:solidFill>
                <a:srgbClr val="00B0F0"/>
              </a:solidFill>
            </a:endParaRPr>
          </a:p>
        </p:txBody>
      </p:sp>
      <p:sp>
        <p:nvSpPr>
          <p:cNvPr id="7" name="Content Placeholder 6"/>
          <p:cNvSpPr>
            <a:spLocks noGrp="1"/>
          </p:cNvSpPr>
          <p:nvPr>
            <p:ph idx="1"/>
          </p:nvPr>
        </p:nvSpPr>
        <p:spPr>
          <a:xfrm>
            <a:off x="381000" y="2332037"/>
            <a:ext cx="7467600" cy="4525963"/>
          </a:xfrm>
        </p:spPr>
        <p:txBody>
          <a:bodyPr/>
          <a:lstStyle/>
          <a:p>
            <a:pPr>
              <a:buFont typeface="Wingdings" pitchFamily="2" charset="2"/>
              <a:buChar char="v"/>
            </a:pPr>
            <a:r>
              <a:rPr lang="en-US" sz="2800" dirty="0" smtClean="0"/>
              <a:t>All members of a Fire Department with a Cadet Program.</a:t>
            </a:r>
          </a:p>
          <a:p>
            <a:pPr>
              <a:buFont typeface="Wingdings" pitchFamily="2" charset="2"/>
              <a:buChar char="v"/>
            </a:pPr>
            <a:r>
              <a:rPr lang="en-US" sz="2800" dirty="0" smtClean="0"/>
              <a:t>Any adults who assist with the program (adult is considered anyone 21 years of age and older). </a:t>
            </a:r>
          </a:p>
          <a:p>
            <a:endParaRPr lang="en-US" dirty="0" smtClean="0"/>
          </a:p>
          <a:p>
            <a:pPr>
              <a:buNone/>
            </a:pPr>
            <a:endParaRPr lang="en-US" dirty="0"/>
          </a:p>
        </p:txBody>
      </p:sp>
      <p:sp>
        <p:nvSpPr>
          <p:cNvPr id="8" name="Footer Placeholder 7"/>
          <p:cNvSpPr>
            <a:spLocks noGrp="1"/>
          </p:cNvSpPr>
          <p:nvPr>
            <p:ph type="ftr" sz="quarter" idx="11"/>
          </p:nvPr>
        </p:nvSpPr>
        <p:spPr>
          <a:xfrm>
            <a:off x="2590800" y="6248400"/>
            <a:ext cx="3505200" cy="365125"/>
          </a:xfrm>
        </p:spPr>
        <p:txBody>
          <a:bodyPr/>
          <a:lstStyle/>
          <a:p>
            <a:r>
              <a:rPr lang="en-US" b="1" dirty="0"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a:bodyPr>
          <a:lstStyle/>
          <a:p>
            <a:pPr algn="ctr"/>
            <a:r>
              <a:rPr lang="en-US" sz="4400" b="1" dirty="0" smtClean="0">
                <a:solidFill>
                  <a:srgbClr val="00B0F0"/>
                </a:solidFill>
              </a:rPr>
              <a:t>What does this training cover?</a:t>
            </a:r>
            <a:endParaRPr lang="en-US" sz="4400" b="1" dirty="0">
              <a:solidFill>
                <a:srgbClr val="00B0F0"/>
              </a:solidFill>
            </a:endParaRPr>
          </a:p>
        </p:txBody>
      </p:sp>
      <p:sp>
        <p:nvSpPr>
          <p:cNvPr id="3" name="Content Placeholder 2"/>
          <p:cNvSpPr>
            <a:spLocks noGrp="1"/>
          </p:cNvSpPr>
          <p:nvPr>
            <p:ph idx="1"/>
          </p:nvPr>
        </p:nvSpPr>
        <p:spPr>
          <a:xfrm>
            <a:off x="1219200" y="2133600"/>
            <a:ext cx="7467600" cy="4525963"/>
          </a:xfrm>
        </p:spPr>
        <p:txBody>
          <a:bodyPr>
            <a:normAutofit/>
          </a:bodyPr>
          <a:lstStyle/>
          <a:p>
            <a:pPr>
              <a:buFont typeface="Wingdings" pitchFamily="2" charset="2"/>
              <a:buChar char="v"/>
            </a:pPr>
            <a:r>
              <a:rPr lang="en-US" sz="2800" dirty="0" smtClean="0"/>
              <a:t>Child Molesters</a:t>
            </a:r>
          </a:p>
          <a:p>
            <a:pPr>
              <a:buFont typeface="Wingdings" pitchFamily="2" charset="2"/>
              <a:buChar char="v"/>
            </a:pPr>
            <a:r>
              <a:rPr lang="en-US" sz="2800" dirty="0" smtClean="0"/>
              <a:t>Signs of Abuse</a:t>
            </a:r>
          </a:p>
          <a:p>
            <a:pPr>
              <a:buFont typeface="Wingdings" pitchFamily="2" charset="2"/>
              <a:buChar char="v"/>
            </a:pPr>
            <a:r>
              <a:rPr lang="en-US" sz="2800" dirty="0" smtClean="0"/>
              <a:t>Reporting Suspected Abuse</a:t>
            </a:r>
          </a:p>
          <a:p>
            <a:pPr>
              <a:buFont typeface="Wingdings" pitchFamily="2" charset="2"/>
              <a:buChar char="v"/>
            </a:pPr>
            <a:r>
              <a:rPr lang="en-US" sz="2800" dirty="0" smtClean="0"/>
              <a:t>Prevention Practices</a:t>
            </a:r>
          </a:p>
        </p:txBody>
      </p:sp>
      <p:sp>
        <p:nvSpPr>
          <p:cNvPr id="4" name="Footer Placeholder 3"/>
          <p:cNvSpPr>
            <a:spLocks noGrp="1"/>
          </p:cNvSpPr>
          <p:nvPr>
            <p:ph type="ftr" sz="quarter" idx="11"/>
          </p:nvPr>
        </p:nvSpPr>
        <p:spPr>
          <a:xfrm>
            <a:off x="2590800" y="6324600"/>
            <a:ext cx="34290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467600" cy="1143000"/>
          </a:xfrm>
        </p:spPr>
        <p:txBody>
          <a:bodyPr>
            <a:normAutofit/>
          </a:bodyPr>
          <a:lstStyle/>
          <a:p>
            <a:pPr algn="ctr"/>
            <a:r>
              <a:rPr lang="en-US" sz="4400" b="1" dirty="0" smtClean="0">
                <a:solidFill>
                  <a:srgbClr val="00B0F0"/>
                </a:solidFill>
              </a:rPr>
              <a:t>Child Molesters</a:t>
            </a:r>
            <a:r>
              <a:rPr lang="en-US" dirty="0" smtClean="0"/>
              <a:t>	</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u="sng" dirty="0" smtClean="0"/>
              <a:t>Facts:</a:t>
            </a:r>
          </a:p>
          <a:p>
            <a:pPr>
              <a:buFont typeface="Wingdings" pitchFamily="2" charset="2"/>
              <a:buChar char="v"/>
            </a:pPr>
            <a:r>
              <a:rPr lang="en-US" dirty="0" smtClean="0"/>
              <a:t>Mostly men, but women also molest children.</a:t>
            </a:r>
          </a:p>
          <a:p>
            <a:pPr>
              <a:buFont typeface="Wingdings" pitchFamily="2" charset="2"/>
              <a:buChar char="v"/>
            </a:pPr>
            <a:r>
              <a:rPr lang="en-US" dirty="0" smtClean="0"/>
              <a:t>Utilize easy access to children through organized activities.</a:t>
            </a:r>
          </a:p>
          <a:p>
            <a:pPr>
              <a:buFont typeface="Wingdings" pitchFamily="2" charset="2"/>
              <a:buChar char="v"/>
            </a:pPr>
            <a:r>
              <a:rPr lang="en-US" dirty="0" smtClean="0"/>
              <a:t>Can be well-respected citizens of a community.</a:t>
            </a:r>
          </a:p>
          <a:p>
            <a:pPr>
              <a:buFont typeface="Wingdings" pitchFamily="2" charset="2"/>
              <a:buChar char="v"/>
            </a:pPr>
            <a:r>
              <a:rPr lang="en-US" dirty="0" smtClean="0"/>
              <a:t>Most children molested by someone they know or by a family member.</a:t>
            </a:r>
          </a:p>
          <a:p>
            <a:pPr>
              <a:buFont typeface="Wingdings" pitchFamily="2" charset="2"/>
              <a:buChar char="v"/>
            </a:pPr>
            <a:r>
              <a:rPr lang="en-US" dirty="0" smtClean="0"/>
              <a:t>Older youths are responsible for approximately 1/3 of molestation cases.</a:t>
            </a:r>
            <a:endParaRPr lang="en-US" dirty="0"/>
          </a:p>
        </p:txBody>
      </p:sp>
      <p:sp>
        <p:nvSpPr>
          <p:cNvPr id="4" name="Footer Placeholder 3"/>
          <p:cNvSpPr>
            <a:spLocks noGrp="1"/>
          </p:cNvSpPr>
          <p:nvPr>
            <p:ph type="ftr" sz="quarter" idx="11"/>
          </p:nvPr>
        </p:nvSpPr>
        <p:spPr>
          <a:xfrm>
            <a:off x="2286000" y="6324600"/>
            <a:ext cx="37338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467600" cy="1143000"/>
          </a:xfrm>
        </p:spPr>
        <p:txBody>
          <a:bodyPr>
            <a:normAutofit/>
          </a:bodyPr>
          <a:lstStyle/>
          <a:p>
            <a:pPr algn="ctr"/>
            <a:r>
              <a:rPr lang="en-US" sz="4400" b="1" dirty="0" smtClean="0">
                <a:solidFill>
                  <a:srgbClr val="00B0F0"/>
                </a:solidFill>
              </a:rPr>
              <a:t>Tactics for Child Molesters</a:t>
            </a:r>
            <a:endParaRPr lang="en-US" sz="4400" b="1" dirty="0">
              <a:solidFill>
                <a:srgbClr val="00B0F0"/>
              </a:solidFill>
            </a:endParaRPr>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v"/>
            </a:pPr>
            <a:r>
              <a:rPr lang="en-US" dirty="0" smtClean="0"/>
              <a:t>Form relationships with children and their parents within the organization and then extends that relationship outside of the program.</a:t>
            </a:r>
          </a:p>
          <a:p>
            <a:pPr>
              <a:buFont typeface="Wingdings" pitchFamily="2" charset="2"/>
              <a:buChar char="v"/>
            </a:pPr>
            <a:r>
              <a:rPr lang="en-US" dirty="0" smtClean="0"/>
              <a:t>Uses secrecy to avoid exposure.</a:t>
            </a:r>
          </a:p>
          <a:p>
            <a:pPr>
              <a:buFont typeface="Wingdings" pitchFamily="2" charset="2"/>
              <a:buChar char="v"/>
            </a:pPr>
            <a:r>
              <a:rPr lang="en-US" dirty="0" smtClean="0"/>
              <a:t>Uses “courtship” instead of force to set-up potential victims.</a:t>
            </a:r>
          </a:p>
          <a:p>
            <a:pPr>
              <a:buFont typeface="Wingdings" pitchFamily="2" charset="2"/>
              <a:buChar char="v"/>
            </a:pPr>
            <a:r>
              <a:rPr lang="en-US" dirty="0" smtClean="0"/>
              <a:t>Gives gifts or money to potential victims for no special reason.</a:t>
            </a:r>
          </a:p>
          <a:p>
            <a:pPr>
              <a:buFont typeface="Wingdings" pitchFamily="2" charset="2"/>
              <a:buChar char="v"/>
            </a:pPr>
            <a:r>
              <a:rPr lang="en-US" dirty="0" smtClean="0"/>
              <a:t>Invites victims to molester's home.</a:t>
            </a:r>
          </a:p>
          <a:p>
            <a:endParaRPr lang="en-US" dirty="0"/>
          </a:p>
        </p:txBody>
      </p:sp>
      <p:sp>
        <p:nvSpPr>
          <p:cNvPr id="4" name="Footer Placeholder 3"/>
          <p:cNvSpPr>
            <a:spLocks noGrp="1"/>
          </p:cNvSpPr>
          <p:nvPr>
            <p:ph type="ftr" sz="quarter" idx="11"/>
          </p:nvPr>
        </p:nvSpPr>
        <p:spPr>
          <a:xfrm>
            <a:off x="2362200" y="6324600"/>
            <a:ext cx="38100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467600" cy="1143000"/>
          </a:xfrm>
        </p:spPr>
        <p:txBody>
          <a:bodyPr>
            <a:normAutofit/>
          </a:bodyPr>
          <a:lstStyle/>
          <a:p>
            <a:pPr algn="ctr"/>
            <a:r>
              <a:rPr lang="en-US" sz="4400" b="1" dirty="0" smtClean="0">
                <a:solidFill>
                  <a:srgbClr val="00B0F0"/>
                </a:solidFill>
              </a:rPr>
              <a:t>Who are Child Abusers?</a:t>
            </a:r>
            <a:endParaRPr lang="en-US" sz="4400" b="1" dirty="0">
              <a:solidFill>
                <a:srgbClr val="00B0F0"/>
              </a:solidFill>
            </a:endParaRPr>
          </a:p>
        </p:txBody>
      </p:sp>
      <p:sp>
        <p:nvSpPr>
          <p:cNvPr id="3" name="Content Placeholder 2"/>
          <p:cNvSpPr>
            <a:spLocks noGrp="1"/>
          </p:cNvSpPr>
          <p:nvPr>
            <p:ph idx="1"/>
          </p:nvPr>
        </p:nvSpPr>
        <p:spPr/>
        <p:txBody>
          <a:bodyPr>
            <a:normAutofit/>
          </a:bodyPr>
          <a:lstStyle/>
          <a:p>
            <a:pPr>
              <a:buFont typeface="Wingdings" pitchFamily="2" charset="2"/>
              <a:buChar char="v"/>
            </a:pPr>
            <a:r>
              <a:rPr lang="en-US" sz="2800" dirty="0" smtClean="0"/>
              <a:t>Usually individuals who cannot meet the needs of a child.</a:t>
            </a:r>
          </a:p>
          <a:p>
            <a:pPr>
              <a:buFont typeface="Wingdings" pitchFamily="2" charset="2"/>
              <a:buChar char="v"/>
            </a:pPr>
            <a:r>
              <a:rPr lang="en-US" sz="2800" dirty="0" smtClean="0"/>
              <a:t>Have a low self-esteem.</a:t>
            </a:r>
          </a:p>
          <a:p>
            <a:pPr>
              <a:buFont typeface="Wingdings" pitchFamily="2" charset="2"/>
              <a:buChar char="v"/>
            </a:pPr>
            <a:r>
              <a:rPr lang="en-US" sz="2800" dirty="0" smtClean="0"/>
              <a:t>Often have a substance abuse problem.</a:t>
            </a:r>
          </a:p>
          <a:p>
            <a:pPr>
              <a:buFont typeface="Wingdings" pitchFamily="2" charset="2"/>
              <a:buChar char="v"/>
            </a:pPr>
            <a:r>
              <a:rPr lang="en-US" sz="2800" dirty="0" smtClean="0"/>
              <a:t>Often come from abusive homes or relationships.</a:t>
            </a:r>
          </a:p>
          <a:p>
            <a:pPr>
              <a:buFont typeface="Wingdings" pitchFamily="2" charset="2"/>
              <a:buChar char="v"/>
            </a:pPr>
            <a:r>
              <a:rPr lang="en-US" sz="2800" dirty="0" smtClean="0"/>
              <a:t>Can have unrealistic expectations of a child, making it difficult for a child to meet the expected goals.</a:t>
            </a:r>
          </a:p>
          <a:p>
            <a:endParaRPr lang="en-US" dirty="0"/>
          </a:p>
        </p:txBody>
      </p:sp>
      <p:sp>
        <p:nvSpPr>
          <p:cNvPr id="4" name="Footer Placeholder 3"/>
          <p:cNvSpPr>
            <a:spLocks noGrp="1"/>
          </p:cNvSpPr>
          <p:nvPr>
            <p:ph type="ftr" sz="quarter" idx="11"/>
          </p:nvPr>
        </p:nvSpPr>
        <p:spPr>
          <a:xfrm>
            <a:off x="2743200" y="6248400"/>
            <a:ext cx="33528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4800"/>
            <a:ext cx="7467600" cy="1143000"/>
          </a:xfrm>
        </p:spPr>
        <p:txBody>
          <a:bodyPr>
            <a:normAutofit/>
          </a:bodyPr>
          <a:lstStyle/>
          <a:p>
            <a:pPr algn="ctr"/>
            <a:r>
              <a:rPr lang="en-US" sz="4400" b="1" dirty="0" smtClean="0">
                <a:solidFill>
                  <a:srgbClr val="00B0F0"/>
                </a:solidFill>
              </a:rPr>
              <a:t>Child Abuse and Neglect</a:t>
            </a:r>
            <a:endParaRPr lang="en-US" sz="4400" b="1" dirty="0">
              <a:solidFill>
                <a:srgbClr val="00B0F0"/>
              </a:solidFill>
            </a:endParaRPr>
          </a:p>
        </p:txBody>
      </p:sp>
      <p:sp>
        <p:nvSpPr>
          <p:cNvPr id="3" name="Content Placeholder 2"/>
          <p:cNvSpPr>
            <a:spLocks noGrp="1"/>
          </p:cNvSpPr>
          <p:nvPr>
            <p:ph idx="1"/>
          </p:nvPr>
        </p:nvSpPr>
        <p:spPr/>
        <p:txBody>
          <a:bodyPr>
            <a:normAutofit fontScale="92500" lnSpcReduction="10000"/>
          </a:bodyPr>
          <a:lstStyle/>
          <a:p>
            <a:pPr>
              <a:buNone/>
            </a:pPr>
            <a:r>
              <a:rPr lang="en-US" sz="2600" dirty="0" smtClean="0"/>
              <a:t>    Child abuse and neglect are defined by Federal and State laws. The Federal Child Abuse Prevention and Treatment Act (CAPTA) provides minimum standards that states must incorporate in their statutory definitions of child abuse and neglect. The CAPTA definition of "child abuse and neglect," at a minimum, refers to: </a:t>
            </a:r>
          </a:p>
          <a:p>
            <a:pPr>
              <a:buNone/>
            </a:pPr>
            <a:endParaRPr lang="en-US" dirty="0" smtClean="0"/>
          </a:p>
          <a:p>
            <a:pPr lvl="2">
              <a:buNone/>
            </a:pPr>
            <a:r>
              <a:rPr lang="en-US" i="1" dirty="0" smtClean="0"/>
              <a:t>    </a:t>
            </a:r>
            <a:r>
              <a:rPr lang="en-US" sz="2200" i="1" dirty="0" smtClean="0">
                <a:solidFill>
                  <a:srgbClr val="00B0F0"/>
                </a:solidFill>
              </a:rPr>
              <a:t>"Any recent act or failure to act on the part of a parent or caretaker, which results in death, serious physical or emotional harm, sexual abuse, or exploitation, or an act or failure to act which presents an imminent risk of serious harm"</a:t>
            </a:r>
          </a:p>
          <a:p>
            <a:pPr>
              <a:buNone/>
            </a:pPr>
            <a:endParaRPr lang="en-US" dirty="0"/>
          </a:p>
        </p:txBody>
      </p:sp>
      <p:sp>
        <p:nvSpPr>
          <p:cNvPr id="4" name="Footer Placeholder 3"/>
          <p:cNvSpPr>
            <a:spLocks noGrp="1"/>
          </p:cNvSpPr>
          <p:nvPr>
            <p:ph type="ftr" sz="quarter" idx="11"/>
          </p:nvPr>
        </p:nvSpPr>
        <p:spPr>
          <a:xfrm>
            <a:off x="2438400" y="6324600"/>
            <a:ext cx="36576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467600" cy="1143000"/>
          </a:xfrm>
        </p:spPr>
        <p:txBody>
          <a:bodyPr>
            <a:normAutofit/>
          </a:bodyPr>
          <a:lstStyle/>
          <a:p>
            <a:pPr algn="ctr"/>
            <a:r>
              <a:rPr lang="en-US" sz="4400" b="1" dirty="0" smtClean="0">
                <a:solidFill>
                  <a:srgbClr val="00B0F0"/>
                </a:solidFill>
              </a:rPr>
              <a:t>Sexual Abuse</a:t>
            </a:r>
            <a:endParaRPr lang="en-US" sz="4400" b="1" dirty="0">
              <a:solidFill>
                <a:srgbClr val="00B0F0"/>
              </a:solidFill>
            </a:endParaRPr>
          </a:p>
        </p:txBody>
      </p:sp>
      <p:sp>
        <p:nvSpPr>
          <p:cNvPr id="3" name="Content Placeholder 2"/>
          <p:cNvSpPr>
            <a:spLocks noGrp="1"/>
          </p:cNvSpPr>
          <p:nvPr>
            <p:ph idx="1"/>
          </p:nvPr>
        </p:nvSpPr>
        <p:spPr/>
        <p:txBody>
          <a:bodyPr>
            <a:normAutofit/>
          </a:bodyPr>
          <a:lstStyle/>
          <a:p>
            <a:pPr>
              <a:buNone/>
            </a:pPr>
            <a:r>
              <a:rPr lang="en-US" sz="2800" dirty="0" smtClean="0"/>
              <a:t>   </a:t>
            </a:r>
            <a:r>
              <a:rPr lang="en-US" sz="2400" dirty="0" smtClean="0"/>
              <a:t>The CAPTA definition of "sexual abuse" includes: </a:t>
            </a:r>
          </a:p>
          <a:p>
            <a:pPr>
              <a:buNone/>
            </a:pPr>
            <a:endParaRPr lang="en-US" sz="2400" dirty="0" smtClean="0"/>
          </a:p>
          <a:p>
            <a:pPr>
              <a:buFont typeface="Wingdings" pitchFamily="2" charset="2"/>
              <a:buChar char="v"/>
            </a:pPr>
            <a:r>
              <a:rPr lang="en-US" sz="2000" i="1" dirty="0" smtClean="0">
                <a:solidFill>
                  <a:srgbClr val="00B0F0"/>
                </a:solidFill>
              </a:rPr>
              <a:t>"The employment, use, persuasion, inducement, enticement, or coercion of any child to engage in, or assist any other person to engage in, any sexually explicit conduct or simulation of such conduct for the purpose of producing a visual depiction of such conduct; or</a:t>
            </a:r>
          </a:p>
          <a:p>
            <a:pPr>
              <a:buFont typeface="Wingdings" pitchFamily="2" charset="2"/>
              <a:buChar char="v"/>
            </a:pPr>
            <a:r>
              <a:rPr lang="en-US" sz="2000" i="1" dirty="0" smtClean="0">
                <a:solidFill>
                  <a:srgbClr val="00B0F0"/>
                </a:solidFill>
              </a:rPr>
              <a:t>The rape, and in cases of caretaker or interfamilial relationships, statutory rape, molestation, prostitution, or other form of sexual exploitation of children, or incest with children"</a:t>
            </a:r>
          </a:p>
          <a:p>
            <a:endParaRPr lang="en-US" dirty="0"/>
          </a:p>
        </p:txBody>
      </p:sp>
      <p:sp>
        <p:nvSpPr>
          <p:cNvPr id="4" name="Footer Placeholder 3"/>
          <p:cNvSpPr>
            <a:spLocks noGrp="1"/>
          </p:cNvSpPr>
          <p:nvPr>
            <p:ph type="ftr" sz="quarter" idx="11"/>
          </p:nvPr>
        </p:nvSpPr>
        <p:spPr>
          <a:xfrm>
            <a:off x="2743200" y="6324600"/>
            <a:ext cx="35814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04800"/>
            <a:ext cx="7467600" cy="1143000"/>
          </a:xfrm>
        </p:spPr>
        <p:txBody>
          <a:bodyPr>
            <a:normAutofit/>
          </a:bodyPr>
          <a:lstStyle/>
          <a:p>
            <a:pPr algn="ctr"/>
            <a:r>
              <a:rPr lang="en-US" sz="4400" b="1" dirty="0" smtClean="0">
                <a:solidFill>
                  <a:srgbClr val="00B0F0"/>
                </a:solidFill>
              </a:rPr>
              <a:t>Signs of Abuse</a:t>
            </a:r>
            <a:endParaRPr lang="en-US" sz="4400" b="1" dirty="0">
              <a:solidFill>
                <a:srgbClr val="00B0F0"/>
              </a:solidFill>
            </a:endParaRPr>
          </a:p>
        </p:txBody>
      </p:sp>
      <p:sp>
        <p:nvSpPr>
          <p:cNvPr id="3" name="Content Placeholder 2"/>
          <p:cNvSpPr>
            <a:spLocks noGrp="1"/>
          </p:cNvSpPr>
          <p:nvPr>
            <p:ph idx="1"/>
          </p:nvPr>
        </p:nvSpPr>
        <p:spPr>
          <a:xfrm>
            <a:off x="762000" y="1828800"/>
            <a:ext cx="7467600" cy="4525963"/>
          </a:xfrm>
        </p:spPr>
        <p:txBody>
          <a:bodyPr>
            <a:normAutofit/>
          </a:bodyPr>
          <a:lstStyle/>
          <a:p>
            <a:pPr>
              <a:buFont typeface="Wingdings" pitchFamily="2" charset="2"/>
              <a:buChar char="v"/>
            </a:pPr>
            <a:r>
              <a:rPr lang="en-US" sz="2800" dirty="0" smtClean="0"/>
              <a:t>Some children will show no signs of abuse.</a:t>
            </a:r>
          </a:p>
          <a:p>
            <a:pPr>
              <a:buFont typeface="Wingdings" pitchFamily="2" charset="2"/>
              <a:buChar char="v"/>
            </a:pPr>
            <a:r>
              <a:rPr lang="en-US" sz="2800" dirty="0" smtClean="0"/>
              <a:t>Many children do not even realize that they are being abused, especially in sexual abuse cases.</a:t>
            </a:r>
          </a:p>
          <a:p>
            <a:pPr>
              <a:buFont typeface="Wingdings" pitchFamily="2" charset="2"/>
              <a:buChar char="v"/>
            </a:pPr>
            <a:r>
              <a:rPr lang="en-US" sz="2800" dirty="0" smtClean="0"/>
              <a:t>The behaviors of the abuser are often more obvious than the behaviors of the child being abused.</a:t>
            </a:r>
            <a:endParaRPr lang="en-US" sz="2800" dirty="0"/>
          </a:p>
        </p:txBody>
      </p:sp>
      <p:sp>
        <p:nvSpPr>
          <p:cNvPr id="4" name="Footer Placeholder 3"/>
          <p:cNvSpPr>
            <a:spLocks noGrp="1"/>
          </p:cNvSpPr>
          <p:nvPr>
            <p:ph type="ftr" sz="quarter" idx="11"/>
          </p:nvPr>
        </p:nvSpPr>
        <p:spPr>
          <a:xfrm>
            <a:off x="2743200" y="6248400"/>
            <a:ext cx="3505200" cy="365125"/>
          </a:xfrm>
        </p:spPr>
        <p:txBody>
          <a:bodyPr/>
          <a:lstStyle/>
          <a:p>
            <a:r>
              <a:rPr lang="en-US" smtClean="0"/>
              <a:t>Florida Association of Fire Rescue Cadets</a:t>
            </a:r>
            <a:endParaRPr lang="en-US" dirty="0"/>
          </a:p>
        </p:txBody>
      </p:sp>
      <p:sp>
        <p:nvSpPr>
          <p:cNvPr id="5" name="Slide Number Placeholder 4"/>
          <p:cNvSpPr>
            <a:spLocks noGrp="1"/>
          </p:cNvSpPr>
          <p:nvPr>
            <p:ph type="sldNum" sz="quarter" idx="12"/>
          </p:nvPr>
        </p:nvSpPr>
        <p:spPr/>
        <p:txBody>
          <a:bodyPr/>
          <a:lstStyle/>
          <a:p>
            <a:fld id="{C2E8E7D5-3EC7-4EF7-99F6-1DF76FAA6601}"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172</TotalTime>
  <Words>950</Words>
  <Application>Microsoft Office PowerPoint</Application>
  <PresentationFormat>On-screen Show (4:3)</PresentationFormat>
  <Paragraphs>107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Franklin Gothic Book</vt:lpstr>
      <vt:lpstr>Wingdings</vt:lpstr>
      <vt:lpstr>Wingdings 2</vt:lpstr>
      <vt:lpstr>Technic</vt:lpstr>
      <vt:lpstr>Protecting our youth </vt:lpstr>
      <vt:lpstr>Who is required to take this?</vt:lpstr>
      <vt:lpstr>What does this training cover?</vt:lpstr>
      <vt:lpstr>Child Molesters </vt:lpstr>
      <vt:lpstr>Tactics for Child Molesters</vt:lpstr>
      <vt:lpstr>Who are Child Abusers?</vt:lpstr>
      <vt:lpstr>Child Abuse and Neglect</vt:lpstr>
      <vt:lpstr>Sexual Abuse</vt:lpstr>
      <vt:lpstr>Signs of Abuse</vt:lpstr>
      <vt:lpstr>Signs of Abuse</vt:lpstr>
      <vt:lpstr>Date Rape </vt:lpstr>
      <vt:lpstr>Prevention Practices</vt:lpstr>
      <vt:lpstr>Fraternization</vt:lpstr>
      <vt:lpstr>Creating Barriers</vt:lpstr>
      <vt:lpstr>Creating Barriers</vt:lpstr>
      <vt:lpstr>The Florida Statutes</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Protecting our youth</dc:title>
  <dc:creator>Coulter, Todd</dc:creator>
  <cp:lastModifiedBy>Coulter, Todd</cp:lastModifiedBy>
  <cp:revision>24</cp:revision>
  <dcterms:created xsi:type="dcterms:W3CDTF">2011-03-03T16:52:47Z</dcterms:created>
  <dcterms:modified xsi:type="dcterms:W3CDTF">2019-03-26T17:01:01Z</dcterms:modified>
</cp:coreProperties>
</file>