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4262" r:id="rId1"/>
  </p:sldMasterIdLst>
  <p:notesMasterIdLst>
    <p:notesMasterId r:id="rId28"/>
  </p:notesMasterIdLst>
  <p:sldIdLst>
    <p:sldId id="287" r:id="rId2"/>
    <p:sldId id="397" r:id="rId3"/>
    <p:sldId id="320" r:id="rId4"/>
    <p:sldId id="384" r:id="rId5"/>
    <p:sldId id="348" r:id="rId6"/>
    <p:sldId id="378" r:id="rId7"/>
    <p:sldId id="363" r:id="rId8"/>
    <p:sldId id="381" r:id="rId9"/>
    <p:sldId id="382" r:id="rId10"/>
    <p:sldId id="383" r:id="rId11"/>
    <p:sldId id="353" r:id="rId12"/>
    <p:sldId id="339" r:id="rId13"/>
    <p:sldId id="366" r:id="rId14"/>
    <p:sldId id="346" r:id="rId15"/>
    <p:sldId id="385" r:id="rId16"/>
    <p:sldId id="386" r:id="rId17"/>
    <p:sldId id="387" r:id="rId18"/>
    <p:sldId id="390" r:id="rId19"/>
    <p:sldId id="388" r:id="rId20"/>
    <p:sldId id="389" r:id="rId21"/>
    <p:sldId id="395" r:id="rId22"/>
    <p:sldId id="392" r:id="rId23"/>
    <p:sldId id="393" r:id="rId24"/>
    <p:sldId id="394" r:id="rId25"/>
    <p:sldId id="391" r:id="rId26"/>
    <p:sldId id="396"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16" autoAdjust="0"/>
    <p:restoredTop sz="94654"/>
  </p:normalViewPr>
  <p:slideViewPr>
    <p:cSldViewPr>
      <p:cViewPr varScale="1">
        <p:scale>
          <a:sx n="88" d="100"/>
          <a:sy n="88" d="100"/>
        </p:scale>
        <p:origin x="2352"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08C2E0-E38C-440F-99DB-90855FB36270}" type="datetimeFigureOut">
              <a:rPr lang="en-AU" smtClean="0"/>
              <a:t>28/06/2024</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FB84E2-F297-43BE-81CC-9D96D9364AD4}" type="slidenum">
              <a:rPr lang="en-AU" smtClean="0"/>
              <a:t>‹#›</a:t>
            </a:fld>
            <a:endParaRPr lang="en-AU"/>
          </a:p>
        </p:txBody>
      </p:sp>
    </p:spTree>
    <p:extLst>
      <p:ext uri="{BB962C8B-B14F-4D97-AF65-F5344CB8AC3E}">
        <p14:creationId xmlns:p14="http://schemas.microsoft.com/office/powerpoint/2010/main" val="594795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3748E61-24D0-4D0A-8E33-6B0A252470F5}" type="datetimeFigureOut">
              <a:rPr lang="en-AU" smtClean="0"/>
              <a:t>28/06/2024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FA480DE-C763-4197-A172-507598009125}" type="slidenum">
              <a:rPr lang="en-AU" smtClean="0"/>
              <a:t>‹#›</a:t>
            </a:fld>
            <a:endParaRPr lang="en-AU"/>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3844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748E61-24D0-4D0A-8E33-6B0A252470F5}" type="datetimeFigureOut">
              <a:rPr lang="en-AU" smtClean="0"/>
              <a:t>28/06/2024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FA480DE-C763-4197-A172-507598009125}" type="slidenum">
              <a:rPr lang="en-AU" smtClean="0"/>
              <a:t>‹#›</a:t>
            </a:fld>
            <a:endParaRPr lang="en-AU"/>
          </a:p>
        </p:txBody>
      </p:sp>
    </p:spTree>
    <p:extLst>
      <p:ext uri="{BB962C8B-B14F-4D97-AF65-F5344CB8AC3E}">
        <p14:creationId xmlns:p14="http://schemas.microsoft.com/office/powerpoint/2010/main" val="3252629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748E61-24D0-4D0A-8E33-6B0A252470F5}" type="datetimeFigureOut">
              <a:rPr lang="en-AU" smtClean="0"/>
              <a:t>28/06/2024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FA480DE-C763-4197-A172-507598009125}" type="slidenum">
              <a:rPr lang="en-AU" smtClean="0"/>
              <a:t>‹#›</a:t>
            </a:fld>
            <a:endParaRPr lang="en-AU"/>
          </a:p>
        </p:txBody>
      </p:sp>
    </p:spTree>
    <p:extLst>
      <p:ext uri="{BB962C8B-B14F-4D97-AF65-F5344CB8AC3E}">
        <p14:creationId xmlns:p14="http://schemas.microsoft.com/office/powerpoint/2010/main" val="1453951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748E61-24D0-4D0A-8E33-6B0A252470F5}" type="datetimeFigureOut">
              <a:rPr lang="en-AU" smtClean="0"/>
              <a:t>28/06/2024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FA480DE-C763-4197-A172-507598009125}" type="slidenum">
              <a:rPr lang="en-AU" smtClean="0"/>
              <a:t>‹#›</a:t>
            </a:fld>
            <a:endParaRPr lang="en-AU"/>
          </a:p>
        </p:txBody>
      </p:sp>
    </p:spTree>
    <p:extLst>
      <p:ext uri="{BB962C8B-B14F-4D97-AF65-F5344CB8AC3E}">
        <p14:creationId xmlns:p14="http://schemas.microsoft.com/office/powerpoint/2010/main" val="1991850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3748E61-24D0-4D0A-8E33-6B0A252470F5}" type="datetimeFigureOut">
              <a:rPr lang="en-AU" smtClean="0"/>
              <a:t>28/06/2024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FA480DE-C763-4197-A172-507598009125}" type="slidenum">
              <a:rPr lang="en-AU" smtClean="0"/>
              <a:t>‹#›</a:t>
            </a:fld>
            <a:endParaRPr lang="en-AU"/>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3753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748E61-24D0-4D0A-8E33-6B0A252470F5}" type="datetimeFigureOut">
              <a:rPr lang="en-AU" smtClean="0"/>
              <a:t>28/06/2024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FA480DE-C763-4197-A172-507598009125}" type="slidenum">
              <a:rPr lang="en-AU" smtClean="0"/>
              <a:t>‹#›</a:t>
            </a:fld>
            <a:endParaRPr lang="en-AU"/>
          </a:p>
        </p:txBody>
      </p:sp>
    </p:spTree>
    <p:extLst>
      <p:ext uri="{BB962C8B-B14F-4D97-AF65-F5344CB8AC3E}">
        <p14:creationId xmlns:p14="http://schemas.microsoft.com/office/powerpoint/2010/main" val="2201269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748E61-24D0-4D0A-8E33-6B0A252470F5}" type="datetimeFigureOut">
              <a:rPr lang="en-AU" smtClean="0"/>
              <a:t>28/06/2024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3FA480DE-C763-4197-A172-507598009125}" type="slidenum">
              <a:rPr lang="en-AU" smtClean="0"/>
              <a:t>‹#›</a:t>
            </a:fld>
            <a:endParaRPr lang="en-AU"/>
          </a:p>
        </p:txBody>
      </p:sp>
    </p:spTree>
    <p:extLst>
      <p:ext uri="{BB962C8B-B14F-4D97-AF65-F5344CB8AC3E}">
        <p14:creationId xmlns:p14="http://schemas.microsoft.com/office/powerpoint/2010/main" val="3171219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748E61-24D0-4D0A-8E33-6B0A252470F5}" type="datetimeFigureOut">
              <a:rPr lang="en-AU" smtClean="0"/>
              <a:t>28/06/2024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3FA480DE-C763-4197-A172-507598009125}" type="slidenum">
              <a:rPr lang="en-AU" smtClean="0"/>
              <a:t>‹#›</a:t>
            </a:fld>
            <a:endParaRPr lang="en-AU"/>
          </a:p>
        </p:txBody>
      </p:sp>
    </p:spTree>
    <p:extLst>
      <p:ext uri="{BB962C8B-B14F-4D97-AF65-F5344CB8AC3E}">
        <p14:creationId xmlns:p14="http://schemas.microsoft.com/office/powerpoint/2010/main" val="368328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3748E61-24D0-4D0A-8E33-6B0A252470F5}" type="datetimeFigureOut">
              <a:rPr lang="en-AU" smtClean="0"/>
              <a:t>28/06/2024</a:t>
            </a:fld>
            <a:endParaRPr lang="en-A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AU"/>
          </a:p>
        </p:txBody>
      </p:sp>
      <p:sp>
        <p:nvSpPr>
          <p:cNvPr id="9" name="Slide Number Placeholder 8"/>
          <p:cNvSpPr>
            <a:spLocks noGrp="1"/>
          </p:cNvSpPr>
          <p:nvPr>
            <p:ph type="sldNum" sz="quarter" idx="12"/>
          </p:nvPr>
        </p:nvSpPr>
        <p:spPr/>
        <p:txBody>
          <a:bodyPr/>
          <a:lstStyle/>
          <a:p>
            <a:fld id="{3FA480DE-C763-4197-A172-507598009125}" type="slidenum">
              <a:rPr lang="en-AU" smtClean="0"/>
              <a:t>‹#›</a:t>
            </a:fld>
            <a:endParaRPr lang="en-AU"/>
          </a:p>
        </p:txBody>
      </p:sp>
    </p:spTree>
    <p:extLst>
      <p:ext uri="{BB962C8B-B14F-4D97-AF65-F5344CB8AC3E}">
        <p14:creationId xmlns:p14="http://schemas.microsoft.com/office/powerpoint/2010/main" val="3992927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53748E61-24D0-4D0A-8E33-6B0A252470F5}" type="datetimeFigureOut">
              <a:rPr lang="en-AU" smtClean="0"/>
              <a:t>28/06/2024</a:t>
            </a:fld>
            <a:endParaRPr lang="en-AU"/>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A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FA480DE-C763-4197-A172-507598009125}" type="slidenum">
              <a:rPr lang="en-AU" smtClean="0"/>
              <a:t>‹#›</a:t>
            </a:fld>
            <a:endParaRPr lang="en-AU"/>
          </a:p>
        </p:txBody>
      </p:sp>
    </p:spTree>
    <p:extLst>
      <p:ext uri="{BB962C8B-B14F-4D97-AF65-F5344CB8AC3E}">
        <p14:creationId xmlns:p14="http://schemas.microsoft.com/office/powerpoint/2010/main" val="3993097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3748E61-24D0-4D0A-8E33-6B0A252470F5}" type="datetimeFigureOut">
              <a:rPr lang="en-AU" smtClean="0"/>
              <a:t>28/06/2024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FA480DE-C763-4197-A172-507598009125}" type="slidenum">
              <a:rPr lang="en-AU" smtClean="0"/>
              <a:t>‹#›</a:t>
            </a:fld>
            <a:endParaRPr lang="en-AU"/>
          </a:p>
        </p:txBody>
      </p:sp>
    </p:spTree>
    <p:extLst>
      <p:ext uri="{BB962C8B-B14F-4D97-AF65-F5344CB8AC3E}">
        <p14:creationId xmlns:p14="http://schemas.microsoft.com/office/powerpoint/2010/main" val="160026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53748E61-24D0-4D0A-8E33-6B0A252470F5}" type="datetimeFigureOut">
              <a:rPr lang="en-AU" smtClean="0"/>
              <a:t>28/06/2024</a:t>
            </a:fld>
            <a:endParaRPr lang="en-AU"/>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AU"/>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3FA480DE-C763-4197-A172-507598009125}" type="slidenum">
              <a:rPr lang="en-AU" smtClean="0"/>
              <a:t>‹#›</a:t>
            </a:fld>
            <a:endParaRPr lang="en-AU"/>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2004681"/>
      </p:ext>
    </p:extLst>
  </p:cSld>
  <p:clrMap bg1="lt1" tx1="dk1" bg2="lt2" tx2="dk2" accent1="accent1" accent2="accent2" accent3="accent3" accent4="accent4" accent5="accent5" accent6="accent6" hlink="hlink" folHlink="folHlink"/>
  <p:sldLayoutIdLst>
    <p:sldLayoutId id="2147484263" r:id="rId1"/>
    <p:sldLayoutId id="2147484264" r:id="rId2"/>
    <p:sldLayoutId id="2147484265" r:id="rId3"/>
    <p:sldLayoutId id="2147484266" r:id="rId4"/>
    <p:sldLayoutId id="2147484267" r:id="rId5"/>
    <p:sldLayoutId id="2147484268" r:id="rId6"/>
    <p:sldLayoutId id="2147484269" r:id="rId7"/>
    <p:sldLayoutId id="2147484270" r:id="rId8"/>
    <p:sldLayoutId id="2147484271" r:id="rId9"/>
    <p:sldLayoutId id="2147484272" r:id="rId10"/>
    <p:sldLayoutId id="214748427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hyperlink" Target="mailto:secretariat@bnc.bahai.org.au"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hyperlink" Target="https://www.bing.com/images/search?view=detailV2&amp;ccid=EW0vlMHI&amp;id=04E2C9388C3950C1A5B4D5BD4DB808238901DCA9&amp;thid=OIP.EW0vlMHIT5ZXGq_TEi9A3QHaHI&amp;mediaurl=http://upload.wikimedia.org/wikipedia/commons/thumb/0/00/Break_dance.svg/1064px-Break_dance.svg.png&amp;exph=1024&amp;expw=1064&amp;q=silhouette+youth&amp;simid=608029014618737867&amp;selectedIndex=13&amp;qft=+filterui:license-L2_L3_L4_L5_L6_L7" TargetMode="Externa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hyperlink" Target="http://www.cppt.bahai.oprg.au/"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www.lifeline.org.au/" TargetMode="External"/><Relationship Id="rId2" Type="http://schemas.openxmlformats.org/officeDocument/2006/relationships/hyperlink" Target="mailto:helpline@blueknot.org.au" TargetMode="External"/><Relationship Id="rId1" Type="http://schemas.openxmlformats.org/officeDocument/2006/relationships/slideLayout" Target="../slideLayouts/slideLayout2.xml"/><Relationship Id="rId4" Type="http://schemas.openxmlformats.org/officeDocument/2006/relationships/hyperlink" Target="http://www.childhood.org.au/"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bing.com/images/search?view=detailV2&amp;ccid=j1hDJir1&amp;id=ED38763166FFF4ADDF8D5DB55A538CFFCDE880CC&amp;thid=OIP.j1hDJir1qhvyTlXYTRBvnwAAAA&amp;mediaurl=http://poetryvoice.files.wordpress.com/2011/07/silhouette-female2-e1311003704858.jpg?w%3d300%26h%3d225&amp;exph=364&amp;expw=300&amp;q=silhouette+youth&amp;simid=608032862955898694&amp;selectedIndex=17&amp;qft=+filterui:license-L2_L3_L4_L5_L6_L7" TargetMode="Externa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a:bodyPr>
          <a:lstStyle/>
          <a:p>
            <a:r>
              <a:rPr lang="en-AU" dirty="0"/>
              <a:t>Creating Child Safe Environments</a:t>
            </a:r>
          </a:p>
        </p:txBody>
      </p:sp>
      <p:sp>
        <p:nvSpPr>
          <p:cNvPr id="5" name="Subtitle 4"/>
          <p:cNvSpPr>
            <a:spLocks noGrp="1"/>
          </p:cNvSpPr>
          <p:nvPr>
            <p:ph type="subTitle" idx="1"/>
          </p:nvPr>
        </p:nvSpPr>
        <p:spPr/>
        <p:txBody>
          <a:bodyPr/>
          <a:lstStyle/>
          <a:p>
            <a:r>
              <a:rPr lang="en-AU" dirty="0"/>
              <a:t>Child Safe Environment Policy Training REFRESHER POWER POINT</a:t>
            </a:r>
          </a:p>
        </p:txBody>
      </p:sp>
      <p:sp>
        <p:nvSpPr>
          <p:cNvPr id="4" name="AutoShape 2" descr="data:image/jpeg;base64,/9j/4AAQSkZJRgABAQAAAQABAAD/2wCEAAkGBxQQEhUUEBQUFBUWGBQUFxUYGBYVFRQWFBUWFxYUFxoYHCggGhwnHBQUIjEjJiwrLi4uGB8zODMsNygtLisBCgoKDg0OGhAQGzAkICQtLDQvLy0sLC8tMC8sLCwsLC40LCwsLCwsLCwsLCwvLC0tLCwsLCwsLCwsLCwsLCwsLP/AABEIALoA0gMBIgACEQEDEQH/xAAbAAABBQEBAAAAAAAAAAAAAAAAAQMEBQYCB//EADoQAAIBAwIEAwYFAwMEAwAAAAECAwAEERIhBRMxQQYiURQyYXGBkSNCUmKhB7HwM8HRU4LC8RZyc//EABoBAAIDAQEAAAAAAAAAAAAAAAADAQIEBQb/xAAzEQACAQMDAwICCQQDAAAAAAAAAQIDBBESITETQVEFFGFxFSIjMlKBkbHRM6Hw8ULB4f/aAAwDAQACEQMRAD8A9xoorkmgBTXDSAUzJNnpTVXUBMqq7DxuPQVzzzTdFX0oU5yfc7Mp9aTmn1rmijCDXLyd80+tHOPrXFFGlBrl5HOcaOeaboo0oNcvI5zjRzzTdFGlBrl5HOefhS88/CmqKNKDqSHOefhQZjTdFGlBrl5O+caOca4oo0oNb8nfONLzjTVLUYQa5eR0Tmu1mBqPRQ4IlVGTqBTEEnY0/SmsGmMsoWiiigkTNR7h+1PmoROatBCqssLAUUUU0zhRRRQQFFFFABRRRQAUUVGvLkppCKGZ20qCdI6EnJwcAAE9D6UMnGTiW+wxVEeQrs2gDCnAOCSQM47D1FIOJoVUjUSxIChWL5U4YFcZGCRknAGac4LBJGHWVVGZHZSra9Qc6sklRuCSMY6AUljcQ6+YkcivOzRkmN1OYNQBbI8q+U4JwDkY60vUx6pLud2t2smdJOQcMCCrKT2ZTuM9qfqBxC4WO5Vn1KBEwd9LaMFhoUuBjbDnfpntmpwNWi8i6kNItJmlpgY5h93VpH/3xluv7cj7g1YoP0UylwCcDUfe30nTlTgjPTrVX4pvxHBIoZg7LsFGWC6gGPwyNQBO2cVSc1FZZaEHKSj5JHFXkAR4nUBZEEi7EurOqsoPY+YnHfak4CrqkiySNIVmlUO3UqCP7EkfSsFbc23ysRZmQq2Gj2mwVeGLCkEEFS2TuAD2rVeE76VmaJ18iojhyvLOuQsWVlydyd98Hc7VmpXcKksLk2V7SdJPul3NNRSClrYYAFTEbIqHUi2O2KpNDqT3wPZooopY84mOxqHUq46VGpkDPV5CiiuVcHYEH6jarizqikpaACiiigAooooAKYvLbmLjJUghlYdVYdCPXqdu4JFP0UMOCutVe4E0Vw4LI66Si8tkAAZJRlm3JyfTyketSh7So0/gv6SEuhHxZAp1H5MAf21zcWYchgzI42DpgNjrpOchhnsRUeL2iLUq6ZgTqV5H0sucZUgLuAQcY7H4UpxZojUXcmidLeICWUEgbliMsWztjrvuAOvbemOFRlIY1YYIUeX9Pov0Fc2nDwpLyaXlY6mk0jOdgAvcKAAAM/HvUyrxQqpPItNyRkkEHAGcjA8wI6Z6j1pyirFSDApGlXJXSdKAt55CoI1E6vOCDnGM5G9QOMcLF4SAYiq+RtnZ87MUyrqp/KcHOCavCoOMjONx8D6j0o0/5/vVHHKwyVJp5RiG8IyLEiI7kNq16nAMZd9RGw8y4OD3OlRnFbK1tliXTGoVfRRgZ9dqdJquF+7ANHCWj66tSh2HZkQ9QfiQSKpGjCDbXcvOpOaSZZCg1VWMIvBzXBaNiwjjOQoVWK6nXbLEgnfpttThh9nlRUyI5CylMkhXCalZc9AdJGBtkg7b0zUU04LGnbc701XcR3FTLgIbSJeaKM0lJNQ1c9Kj1IuKYpkeDPU5Knjt8ER0Bk16VLctWdkRmwzeUHBIDYz6V3xCwt44tatFblACkx0roJ90vkgsp7gnfJ79C8ma1aSdVEiFVLrqCsrINIYE7FSuM5xjTnucdcQsclmkhE0cqxiWPAYq0eSrDPvDfp6gEdSKrJjKaWBIuH27B9MmqWM4klD5kjk06vPvhdsHSdsHpipVhIXijdtmZFY7YGSBnr9/rUXhVhEHm5dty45tTTF10tK5wuNOemNWc7bjFC26w3CJCAqtG5dB7o0soRsfl6sM9/pRFkzSwWOKKWimmYSilooJEopaKAEopcUuKjIYfY5xRXWKSjIaWJRS4oqQEoxS0Ef7/wA0NgVV3ctMkiQxswKvHzMqq6iCp05OTg9/+KmTXKW1uZbg6Fjj1SdwoUb9OvSoPD7p4DFbmF3IAXWrJo5a7GU5OodsjHU4FWPEHdWDaTJEVKyIBqIyfeC/mHUEdaVJj4RIw8Twc+CBSzPcRmaMhWKaApbLNjC+6etWF5YpMuHUMMg/UdCMfOoUnEIjukbu+kqFELg4P5SWUBBt3IqdwuAxQojdVUA+g+APpVRkkmV1nlJGiLFlCh1LHLqCSuhidz8Cd8bb4BqwXqKruERgc3O7c2RS53LgNlfsGC/Q1YrTVwZnzsS8UUtFLNIzcdqZxT89M1ePAipycOgIIO4OxB3BB6jFVzQ3EKaYHRlUqVV1Jk0ggtGG1YPlyAxGRtnPWrSipayQm1wQJp5JsIqPEpILuxCtgHOhApJycYJ2wCaetLJIslQctjUzEszYzjLHc9T96k0VCWCZSbExRilpKtkpgKjX9/HAuqZ1QfE9fkOp+lZnj/jHS3KswJZD5deMqD6KB7x/iofD/DDStzb5mdz+QnOPgx/2GKw3F9Ckdaj6biKnXelPhd3/AAT5vGJkOmzgaXtrbKIPp1rkNxCX3pEhB7Ioz92yauIwkYwoCgdht/am3u1HQZrkT9QrT+6E7q0obRSXz3ZWDgcjD8S6nb5OR/bFct4XQ9Z7jP8A+h/3qxN/6AfU1yOIH9v+fWla7p77/oI+moLhv8l/4U8nhJh/p3Uw+Zz/AGIqJNw7iEH+nM0gHoxJ+z/81plv/UD6Gno7xT8PnUe4rw5NNH1uEnhtP5pfwYuDxndwtpmCvjqrqUf7jH3xWs4F4shuiF3jkPRG/Mf2nofl1p6+sY510yKGH8j5HtWI494WeAGSEl0G5H50x326j49a3W9/JvDOiqVjerS46JdmuD1DNFZHwR4kM45MxzIo8rf9RR1B9WrXiuzTqKcco89dWs7ao6c+f3IEwaOYyhWdWRUIXdkKlmDAdwde+PQdaWXjYRC3Knwu7ExlAB3J14+ewNTqRlyMeu1WwKU2PiYYySAPn29flVJFeXEmt41ieJmPKJLIyooUam2OsFgzDGNiKdHBYf0kj9BdzH6+4Tp/ip4WoUSznsR7G25SBc5IySf1MzFmb6kmpIFFAFWFolUUCilmnI3PTVOzU1V48CZ8hRRRUlQooooARjgZJwO5PQfGvPPEPiKS8f2ezyUJwWGxk9Tnsn96e8d8eLt7LAfhIRuWJ6RDH8/aoM/EoODxMGKNdsnMCvqRHH/TWTTgdOn8jNc66uJN6IcnetbeFrSVxVWZP7q/7NBwLgUdmuT5pD1b/wAV9B/epVxedh/nzrO8D8Vrfr7vLk0hymcgoTs0bYGpcjBOxztVu0axpzJm0J2/Ux9FHeq2fpXU+0rv5JHEu7q4uarjHORu5ugqs7sFVQWZjsFUdST2FV83iC0SMStcIUb3Spzk+mw6juMbVUeKOJNdQvDEpRGwiqvmZ3J8ms9xkb9AAD6Vlm8Iy89YjPGHZHYph2jRjjyK3TWw1N8uxrpXEqNlJQ0pbZ+Jop+ixgk60sN9luehnjcQ90Z+OM/ya5/+QL+77CpHhi3t5EKmHRLEVSRGOvGVBV1YjzIw3DYHQjGRXPiacRlIIEVZHBcvoVuVHhgshDbbuAuNzgMcVud5bRp9TGw/2VnxiT/MSPjMbfmH/cKnxTKw/wCNx/yP5rzy6mizpNzI8epC2lC6kbc1TLGgODjbB8uT1qTwS4ZJRHDMJUaPmRHtLhn1RKc/iMqAZ/NsfSssbmzupdPTz5Qmv6TSl/T2+D3PQkcp8R6emano4YbdOny+fpVBwy/Eg22PQg/lPx/bUxb1ITmRlRCcEsyqAfmx61wfU/TXbzTjx2+Bz6NWpbVenPj9jI8esTaz64sqQRKh+AO/1B2I9N/WvR+C8RFzCkq48w3How2YfcGs74lthcW/MhZXMfnUqQ4bGzLkdcgmo/8ATq9w0kOfKwEqD0/K6/cUywruWz57/M9NeRVzZ9TmUP2NzRRRXXPOhRRRQAUCilHWhkpEkUUUUocNzU1TktcYq8eBcuRKKDS1OSMEHi/FobSPm3LiNMhdRz1J2AwOtY7jH9SYo5zBAFmBQaZ0cMnNcEouB29TVv8A1Gs0msmV8hi8QiI7Ss4VCf25Y5+Ga874b4QWF5m9n9rhjCB3wvMjkKs76EBwVAKkqPMCwxmqyjJ/IbTq0YNak5PnHyNJ4I4VrJuJMk5wue5O7P8APrXHjrgXttxbKjnmKWOks3LEa7mYgdwxC7e9kjsCJPhe4eB1ixMLWRWaIzqUaORMExgudbIVOoFhtg713f3bxXKujInOie3R5ATGs2pZIQ4GNnyw6jfSBua5Kt6nuX3SRruvUHcVIy4z28Y7EK08JrA4eG9KyoNIDRxezHmNgR6cDOWQggPq2FdQw3F9PILnCNCwRwu6rkApys76WXBBPx9Ks7mCa5hNu1qIAxBdy8bRp5g7SRaTqL56EgYO59Kd4ZfRSXV3IkkeFEMJ8651RCQvI2+2NYXUdvKfSupZV5UpYQyFXpSc1+oxxfhSh7OJJOQplcawqudZiYBfNtqI1AE53xsaWRbGSF4RIkaRuXaUziO8jmVccxldch8hRg7Mp6EbVmeMWjTMJL6758cYMyQW2kyhFOpXd0wiDyj8UhSNOARvVpZQXBVGluCXwDqaG3eVMj3RIyZ26ZIJ2prourNyxuc64v4J5m+SbwG3RbzSkszyPaRPIJyglAaRzGpVFVQVBckYz5hnqKgf1M4VJ+DMGULvbsvmBIkJfBIPunRpIPYkjcmqk8NSSKGeVLyG51hVuoTzFupg+ghwDqR20Y30jpuQMVr+Ny+32bIiOkQXWbmYhWjMPmLqo3d1KnrpU79qTJfZumkWh/VVTJ5oLiXTq5TYVZGISSBl025HNIBYMPfUdM7jFXngexdr5W2VUR52jBJBcgxA+mSrbnH5BjvUOHw7O+l2ht2ZgrF9RU5IHvLpJBG22SK0PgeQW5BuQUmudLRydYZFUnTbo2NnHmJVt2JJFc2xUJ1fs8bc75Old13CnmW7fBZ+IrYW5NynugZlH7R1PwNQuGRPKFke1dp5Mee4VUiiDYwsYJyygY90ZYjcjta+M+HyzJpWZIYGRxLqYRltfl/1MEBQM5GBn12rNcG8RCTQvtVtzoQIWjlYC3uRHnRPbyA4WQg7+9jpjYGujf8A29OMJdv7/oJbVTE8b45O+HWvs1u0sWFntWkW6QDSs6Biz60G2WjbWjdQRjJGRTvB2FvfAD3Q4K9sxzAD/wAkP0rjxRf2hiXYSykLA8sDOyRo+VdXlyFkOnUAjEktjYV14juIxJbXMJ1ROihSvVgNlAHdiGAA9RXJjB0qiec5b/1/BtsppudJvZp/qj0m6ukiUvK6RoMZZ2CqMnAyScDJNPZrzC8/p/dXlxPPPc8hZmWTkD8YL+FpAcE4yvwqj4b4hu+EX3stzIkpdoI8szmMRlgAygZKEAnY9dvWuv1N8HI6WUe10UUU0RgKVOtGKVOtD4BD1FGKKWOwNy9aYuJljVnchVUFmY9FVRkk/ACn5KzXju7eO3/CkkjfUCrJFzgdPVZB00noQTvUuWI5KqOqWDO+Jf6hmGTTCE0hlIb3+fE0ZZXi0ndS3lz/AGp/wd469qm5MhDu5AQKpUoqRI0kjBtwC7lR66TXn3CyCiyBVRpcsFUHlxht+WgJOlB6ZHU0/LctHieIjnQHWGH6lwzIfUMNiPjXK99irp3xk6zs10847HrfjSy5tnKA4jZAJldjhVeIh1LHBwMr6Hr0rEWXia0bEbxKqBQognuOSyuxJkE8cxAlbUAdY1Z9B39B4vJbyW7i6ZRCyguGbTgbHHlOc5x03zivOLueF+IwywqyRRSQQqhQxkvJqR2aNgGH+quMgdz6V05YexzaNPU2hnjV1HcThbkzohX2jmLBqhYtiEKokQlY0VMBiBlnY7DAqVdcQtxbmGBDLGytDC2C0DlMBvxO+kZOeuc46YGp8RcPMqK8biOaE8yJ2OEzjzRyHujDY+mx7VQCGKW3eeOII8mGIG5BOzYx5TnSBqHvACtVvSaqNZ22KzpRVxDVxlfuY+3uJtBjkuJ3Csy6TI2MA5AxnOMEdSdqsPDdjFLPyJU2n0mORVUPDPCAylSwOzIvQgg6N6tOMcJheSKVI7lojJFDcMrJHCWK8k6BtI5D6M6MjysPWpyeHJrSef2WOZFJVoZIfZ3cZUBlaS4YsqBgToA/McHfFFSrTimksHWu7y3lb9GMMPz8i/4h4a5VnyLNFJaRJJSxVDMOYJJNTBcebcYAGAdqpYReSQGdYIQoV2IaY6hozqB0xnfKkVuLYyGJRKVEpQB2ToHI3K57ZO1Zq08KvFZtbrLGWaZZjlG5LYK5jaPXkq+nLb7szGs8LvR91nn6lCnVxr7B4N4UZbaT2pYHhndLmJFbmqmpVZvNpH511DHctvVp4otD7DLDBHsUWPQulcREgSBdRC50ats1I4DY+zQ8vIJLO7aRoQNIxZgi/lXJOBv86q/EfCZLiQHRFNEYuXy5Hki5bliTKpQHJKkDsRp2O9KlWjLKb5HRaWxQnirLGkr2t0kbaNBCLJnWQEGI2J3JHX1qw4Hw/n2JguY5ERmnRQ6mOTQ0hMbgHdGGvbuNNT+I8DkewjthIrvHyMl9knEDqxjfG6htOMjp6UnBuEMkzSCJLZCoXko7OrMGLGQjAVTgkbDfv0FZbK1t7ablB8jbm4lVhh9jJeJYIeE2ynCTXM7OI3dVCxYQAuqbqDsGJ/MzZ715u4GN9+pOe+dyT88163dPPfOltPbLyxcK0iNDKNEUZLZ5rZjkVsL0IODjG1ZPxp4dtY7oRQ6oAYwXC5KcyRyEXzZVTpXOnbqNq1VKEq8koM7Xo97ToxcJxy33LPwfKtjDCl1vbzKJAWXUI5ZBqkhYAHY+8vXfI9KuPEnF7RXsWE0JVLmBtKsp/Dfyq+B0UMVP0qT7DG8aRlTpAQrglWBUAqQVIIPXcVQ/1ECQmCERrHb6GfCp5C3uYkx7oCnYnYls9qRXt4q6jHjv8ODjWDdWvOnw2zYzcVkt3f2uOUe8sd1CjzQ6CxKa411FHXYEkENtvvpHF9bQ3Fzw+VFEkmp5dZQq/KEDoXZWAI8zR4BGxIx0rC8I45fppjtp2aJFaVgUSWRYIyvMETMMswVhpG/Yb16TwKKCSJ3tbj2hpBpa55iSyZ0+XJXyrjIIUAAemTWuUGnuOuaMqM3CXPwJXGeNw2aqZ3wXOlEALSSN6Io3JrySPxlcW3EnubpbgxEyxiLBCaduSq5OjOynIOdzWg4dbJGZ7fibc+RnW2VnZjHtCksa623iLs5Zf3DAOwFN+JuCtBC34vNhVoebHPG0nKR2HnWRChcKd89R3NZKtxJTSSChGCT1d/7Gv8E+JG4lA0rRcrTI0YAbWGCgHUDgeuPmDWkjG9Zb+m6FbIRnGI5biNSoIUoJWIxkkkDJGcn3etapOta4yzHJmmlreEPUUlFBYaes3xbjvD5dVvcyxaTn/UJjjkMbeZUkOFdlbAYKSRnetK4rP8G8Kx2xTMkkwiRooRLoIgjYgsq6VBJOlPM2T5Rv1zPKKd8nmHF7ZIZmSz1XMLsSggSR3h1EkoQq40Z90g7dMdDT3BODmbGuPRAp3VuspVt0wCSBqB1FjnbHqa9nxXnvHLeWxkmYRFreRllEuVEduZDibm76tAY68gH3m6Yrk39pPS50F9b/ADc6FC7eNE3sROCcJtoZfZ7i2ikinYrFPoHNRzl+RI483XJSQbjGCc4JsPGPhwJEr25kDglmlZmkdTGoeORi5OymIfLNc3nDp7NvaoHF1IE0yIyDSik5Mlsq7ggZJXJLgDerrgt1LNETOQ2WcK2gxcyP8rNG265329MHvTadWUKC6jzLvgySuIU6muC28GW4DwxL5LpLtZJyVUo80moFJosqAEOmNgwY+6GAZCR63nhK0uYs+0GQDQi6ZTCzmUbM6GEYVMYwDv16VcWtukS6Y1VFyThQFGT1OBtmntVKldvLw+THUr6nkh2nBIIpDIkfmLM+SWYKzkligYkJkk5wB1NWeqmddGqlOtnkW5tjwamrmZlRii62AJCg4LEDZfqaTVVRxzj6WpRNLSSSZ0RruSB1Y+g6VaEnOWIrJempTliKyT+F3/OTJUo4JV0bIZGwDg9OoII+dEF8zzOoQcpABzdQ3k/MirjcDIyfXbsaw8/jcRNK0kTRTFOWIj5tbrnlMDjtrYEHsBT8PilofZhmF0k0qY0BMiBmA1lydzliTkbkdN61+3qYbwa3ZV1zF/5ub8NRqpjVS6qw9UwOWB4tVZd8EgllErplwVJ8zBGKHKF0B0uV7ZBqbqpNVSqzXDJ6jIHG+ECeFkjIic6cMAcYUg6WAIypAKnGDgmsfx3gUlvE8rtFozApQNM0ca8xg8haQsyRjmAkDYBc1v8AVSHB67g9R1BHpTPct/e3G0biVKWuPJl/6YcKSJJy6gTCWSNwrs8YDBZByxnSFYMCCAMjGemyz8BtLZjBbRtNOQrHVK4WCIDCcwoRhABhVwWb1xkjRWdukC6YUWNck6UCqMnqcAYyayC3jcQuFLIbRohKzXCEiaMJskU3MQJjLFseZSFODW6jcRn+Q5V+pLMh8eFeSHaGQSNIPx45wXt51HQac5i0j3SM476qgHis0MMUUNuVN2EEXPneeEcxguhCVOPK+rS+MjscECwjv7q4glWOIThudBFdwNHynYApzCjOCoDEjYsPIT0xW7t7cKiJgYUKBtsNIAGPtT6lOnN5H1JxS+qYqRL+1SGG2gEUcaYQRabgSOCDonLIpjRhq8y9z2xg7yH4/wCGjFdRirYwhCeWd4opaKgucNXNdtTU0gUEmjKSyyktjiaUIMms34jMk8eiMBgzKHjLmMPGffTWASMjr8ARtmpM9yXOT9PhTequFceoycvqcIxTuN9iNw2MWtvGjuMRqFLEkj4AFskgbAZ32Hc0+b9dQAOdWMEAldxkZYbDP+daqZ5XlfCMwGUeMlMxMVO4Y4yCfXOMGpfsCYZRkKzq5GfTT5R6A6f5NZZ1MvLfIlzyWMU6sMqQw6ZBBG3UbV3qqikVocaC5LPq0oi6Av5s4/aAOo3q0hmDqGU7EZH1qkp4I1ErVSaqZ10a6r1Q1D+qs54pstxdpIInhQqSyl1ZSThcAHfLbDfOfWrzXTN1EsisjjKsMEf+t6bRuXTmpZGUa7py1I8qebms3tMTPcORyzkqVcggeQYz5d8fCtF4L4WJNYljAMM0ch1KQ5ZQGUD9uVB+Yq2uuAxtcLIcuw0nLSHmEZw7g7EaRowR1333q7tLdIgQgxk6iSSxY9Mkk5JrrXXq0ZU3GHLO5eeudSi6VOOlPHfwsE4PRqqHcXAQZPcqo7+Z2Crt6ZIptYM6S7MzLuDkqCTv0GAR8DmuMqmd2ef1FjqpNVQbKXKjJLEEqWIC6ipxnA2xtUjVUOph4DUPaqNVRkk3OcfD16Dr9c13rqOoGoeLVF4pai4ieIsV1AeYYJBUhgcHYjIGx2PSnNdIXqY1mmsAptDfA7X2VWAbUzu0r4ARSzYB0oNlGwOPXJ71obe4D/P0rJNdStqMXLOksug5DZHQk5wM7EDuMb713zmgYMDIy4OrJB0nIwwB+Z2FbqF9OMvrPKY6Fdp7mxrpKi2V0JB8e9S1ruRqKcco2wed0LRRRUjAqq42/lA9T/araol/a8xcd+1Z7qEp0nGPIupFyi0jOUZruaIofMMf2pvNeRlFweGcdxa5K/hsUik6gVU58uVKKcndOrb+hwPQCrKkoolJyeSpF4mpMZAXUTtp3wT2zgjb605ZxlEVSSSAAe+/p8qeoo1PGAFpKWiqgJRS0UAMXEZ95Ause6WzjfGRt64pXuFVgpOC3u5zv8Aemfh1p2g1bO25OSNcyZDBGTWoDYOCFIwwLDsPj9e1KJi4GnPmUnWMEKcfHqfT5U9oGc4GT3/2+NI8ecbkYIOxx07H4fCralwTk6H3/v8AWkdwBknAG+TsBXOlsncYxsMHIPrnO4+FciA7a2LEZzsApyepX4VG3kDqHpkgAnc43z2G/fYCnaQCiqtkNhSNS0UJ7kEWytygOoLqPVhnLfFs967vYda4wp6e9uB+76U9T8Foz9B9e1NjCpOWIrctGLlwOcFGllUdAMfQDqa0QFQ7CxEe/U9zU4V6axoypUtMjrUIOEMMSilorYOCkpaKAOHjB6jNRn4bGfy/baplFLlShL7yKuKfKKuTg69iR/NR24O3ZhV3RWWdhbv/AIi3b032M+3C5B2B+tNnh8n6f5FaMUtJfpNF+Rbs6ZmPZJP0muTA36W+1ag0hpb9Hp9myvs4eTLmJv0n7Gk5Teh+xrVAUYqPoaP4mVdlHyZXlt6H7GlETfpP2NakCkxQvRo/iD2UfJl+S36T9jXQt3P5W+1aYCgCj6Ih+JlvZR8maFnJ+g12OHyfp/kVoxS0xekUu7ZPs4GfHC5PQfeuxwl/UCrw0tMXpdBc5Le0plMvBz3b+Kfj4Onck1ZUU2NjQjxEuremuxHiskXoop8LXVFaowjHhDUkuAoooqxIUUUUAf/Z"/>
          <p:cNvSpPr>
            <a:spLocks noChangeAspect="1" noChangeArrowheads="1"/>
          </p:cNvSpPr>
          <p:nvPr/>
        </p:nvSpPr>
        <p:spPr bwMode="auto">
          <a:xfrm>
            <a:off x="909896" y="1558643"/>
            <a:ext cx="2286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dirty="0"/>
          </a:p>
        </p:txBody>
      </p:sp>
      <p:sp>
        <p:nvSpPr>
          <p:cNvPr id="10" name="Rectangle 9"/>
          <p:cNvSpPr>
            <a:spLocks noChangeArrowheads="1"/>
          </p:cNvSpPr>
          <p:nvPr/>
        </p:nvSpPr>
        <p:spPr bwMode="auto">
          <a:xfrm>
            <a:off x="6732240" y="4365104"/>
            <a:ext cx="2016224" cy="1787669"/>
          </a:xfrm>
          <a:prstGeom prst="rect">
            <a:avLst/>
          </a:prstGeom>
          <a:noFill/>
          <a:extLst>
            <a:ext uri="{909E8E84-426E-40DD-AFC4-6F175D3DCCD1}">
              <a14:hiddenFill xmlns:a14="http://schemas.microsoft.com/office/drawing/2010/main">
                <a:solidFill>
                  <a:srgbClr val="FFFFFF">
                    <a:alpha val="80000"/>
                  </a:srgbClr>
                </a:solidFill>
              </a14:hiddenFill>
            </a:ext>
            <a:ext uri="{91240B29-F687-4F45-9708-019B960494DF}">
              <a14:hiddenLine xmlns:a14="http://schemas.microsoft.com/office/drawing/2010/main" w="12700">
                <a:solidFill>
                  <a:srgbClr val="FFFFFF"/>
                </a:solidFill>
                <a:miter lim="800000"/>
                <a:headEnd/>
                <a:tailEnd/>
              </a14:hiddenLine>
            </a:ext>
            <a:ext uri="{AF507438-7753-43E0-B8FC-AC1667EBCBE1}">
              <a14:hiddenEffects xmlns:a14="http://schemas.microsoft.com/office/drawing/2010/main">
                <a:effectLst>
                  <a:outerShdw dist="53882" dir="2700000" algn="ctr" rotWithShape="0">
                    <a:srgbClr val="D8D8D8"/>
                  </a:outerShdw>
                </a:effectLst>
              </a14:hiddenEffects>
            </a:ext>
          </a:extLst>
        </p:spPr>
        <p:txBody>
          <a:bodyPr rot="0" vert="horz" wrap="square" lIns="365760" tIns="182880" rIns="182880" bIns="182880" anchor="b" anchorCtr="0" upright="1">
            <a:noAutofit/>
          </a:bodyPr>
          <a:lstStyle/>
          <a:p>
            <a:pPr>
              <a:lnSpc>
                <a:spcPct val="150000"/>
              </a:lnSpc>
              <a:spcAft>
                <a:spcPts val="0"/>
              </a:spcAft>
            </a:pPr>
            <a:r>
              <a:rPr lang="en-AU" sz="1100" dirty="0">
                <a:solidFill>
                  <a:srgbClr val="FFFFFF"/>
                </a:solidFill>
                <a:latin typeface="Calibri"/>
                <a:ea typeface="Times New Roman"/>
                <a:cs typeface="Arial"/>
              </a:rPr>
              <a:t>N</a:t>
            </a:r>
            <a:r>
              <a:rPr lang="en-AU" sz="1100" dirty="0">
                <a:solidFill>
                  <a:srgbClr val="FFFFFF"/>
                </a:solidFill>
                <a:effectLst/>
                <a:latin typeface="Calibri"/>
                <a:ea typeface="Times New Roman"/>
                <a:cs typeface="Arial"/>
              </a:rPr>
              <a:t>ational Bahá’í Centre </a:t>
            </a:r>
            <a:endParaRPr lang="en-AU" sz="1100" dirty="0">
              <a:effectLst/>
              <a:latin typeface="Calibri"/>
              <a:ea typeface="Times New Roman"/>
              <a:cs typeface="Arial"/>
            </a:endParaRPr>
          </a:p>
          <a:p>
            <a:pPr>
              <a:lnSpc>
                <a:spcPct val="150000"/>
              </a:lnSpc>
              <a:spcAft>
                <a:spcPts val="0"/>
              </a:spcAft>
            </a:pPr>
            <a:r>
              <a:rPr lang="en-AU" sz="800" dirty="0">
                <a:solidFill>
                  <a:srgbClr val="FFFFFF"/>
                </a:solidFill>
                <a:effectLst/>
                <a:latin typeface="Calibri"/>
                <a:ea typeface="Calibri"/>
                <a:cs typeface="Arial"/>
              </a:rPr>
              <a:t>     </a:t>
            </a:r>
            <a:endParaRPr lang="en-AU" sz="1100" dirty="0">
              <a:effectLst/>
              <a:latin typeface="Calibri"/>
              <a:ea typeface="Times New Roman"/>
              <a:cs typeface="Arial"/>
            </a:endParaRPr>
          </a:p>
          <a:p>
            <a:pPr>
              <a:lnSpc>
                <a:spcPct val="150000"/>
              </a:lnSpc>
              <a:spcAft>
                <a:spcPts val="0"/>
              </a:spcAft>
            </a:pPr>
            <a:r>
              <a:rPr lang="en-US" sz="1100" dirty="0">
                <a:solidFill>
                  <a:srgbClr val="FFFFFF"/>
                </a:solidFill>
                <a:effectLst/>
                <a:latin typeface="Calibri"/>
                <a:ea typeface="Times New Roman"/>
                <a:cs typeface="Arial"/>
              </a:rPr>
              <a:t>PowerPoint August 2020 </a:t>
            </a:r>
            <a:r>
              <a:rPr lang="en-AU" sz="1100" dirty="0">
                <a:solidFill>
                  <a:srgbClr val="FFFFFF"/>
                </a:solidFill>
                <a:latin typeface="Calibri"/>
                <a:ea typeface="Times New Roman"/>
                <a:cs typeface="Arial"/>
              </a:rPr>
              <a:t>DRAFT version 1</a:t>
            </a:r>
            <a:endParaRPr lang="en-AU" sz="1100" dirty="0">
              <a:effectLst/>
              <a:latin typeface="Calibri"/>
              <a:ea typeface="Times New Roman"/>
              <a:cs typeface="Arial"/>
            </a:endParaRPr>
          </a:p>
          <a:p>
            <a:pPr>
              <a:lnSpc>
                <a:spcPct val="150000"/>
              </a:lnSpc>
              <a:spcAft>
                <a:spcPts val="0"/>
              </a:spcAft>
            </a:pPr>
            <a:r>
              <a:rPr lang="en-AU" sz="800" dirty="0">
                <a:solidFill>
                  <a:srgbClr val="FFFFFF"/>
                </a:solidFill>
                <a:effectLst/>
                <a:latin typeface="Calibri"/>
                <a:ea typeface="Times New Roman"/>
                <a:cs typeface="Arial"/>
              </a:rPr>
              <a:t>Photos are Copyright © Bahá'í International Community</a:t>
            </a:r>
            <a:endParaRPr lang="en-AU" sz="1100" dirty="0">
              <a:effectLst/>
              <a:latin typeface="Calibri"/>
              <a:ea typeface="Times New Roman"/>
              <a:cs typeface="Arial"/>
            </a:endParaRPr>
          </a:p>
        </p:txBody>
      </p:sp>
      <p:pic>
        <p:nvPicPr>
          <p:cNvPr id="9" name="Picture 8" descr="C:\Users\otiav\AppData\Local\Microsoft\Windows\Temporary Internet Files\Content.MSO\20B791CA.tmp"/>
          <p:cNvPicPr/>
          <p:nvPr/>
        </p:nvPicPr>
        <p:blipFill>
          <a:blip r:embed="rId2">
            <a:extLst>
              <a:ext uri="{28A0092B-C50C-407E-A947-70E740481C1C}">
                <a14:useLocalDpi xmlns:a14="http://schemas.microsoft.com/office/drawing/2010/main" val="0"/>
              </a:ext>
            </a:extLst>
          </a:blip>
          <a:srcRect/>
          <a:stretch>
            <a:fillRect/>
          </a:stretch>
        </p:blipFill>
        <p:spPr bwMode="auto">
          <a:xfrm>
            <a:off x="3526150" y="2204864"/>
            <a:ext cx="2137420" cy="1038564"/>
          </a:xfrm>
          <a:prstGeom prst="rect">
            <a:avLst/>
          </a:prstGeom>
          <a:noFill/>
          <a:ln>
            <a:noFill/>
          </a:ln>
        </p:spPr>
      </p:pic>
    </p:spTree>
    <p:extLst>
      <p:ext uri="{BB962C8B-B14F-4D97-AF65-F5344CB8AC3E}">
        <p14:creationId xmlns:p14="http://schemas.microsoft.com/office/powerpoint/2010/main" val="41739519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a:t>What is child abuse/harm?</a:t>
            </a:r>
          </a:p>
        </p:txBody>
      </p:sp>
      <p:sp>
        <p:nvSpPr>
          <p:cNvPr id="5" name="Content Placeholder 4"/>
          <p:cNvSpPr>
            <a:spLocks noGrp="1"/>
          </p:cNvSpPr>
          <p:nvPr>
            <p:ph idx="1"/>
          </p:nvPr>
        </p:nvSpPr>
        <p:spPr/>
        <p:txBody>
          <a:bodyPr>
            <a:normAutofit/>
          </a:bodyPr>
          <a:lstStyle/>
          <a:p>
            <a:r>
              <a:rPr lang="en-US" dirty="0">
                <a:solidFill>
                  <a:schemeClr val="tx1"/>
                </a:solidFill>
              </a:rPr>
              <a:t>Harm is physical harm or psychological harm to a child or young person under 18.  This includes harm caused by sexual, physical, mental or emotional abuse or neglect. </a:t>
            </a:r>
          </a:p>
          <a:p>
            <a:r>
              <a:rPr lang="en-US" dirty="0">
                <a:solidFill>
                  <a:schemeClr val="tx1"/>
                </a:solidFill>
              </a:rPr>
              <a:t>Child abuse is an action or inaction that causes injury, death, emotional harm or risk of harm to a child under 18. </a:t>
            </a:r>
          </a:p>
          <a:p>
            <a:r>
              <a:rPr lang="en-AU" dirty="0">
                <a:solidFill>
                  <a:schemeClr val="tx1"/>
                </a:solidFill>
              </a:rPr>
              <a:t>Abuse can be separated into 4 different categories:</a:t>
            </a:r>
          </a:p>
          <a:p>
            <a:pPr>
              <a:buFont typeface="Arial" panose="020B0604020202020204" pitchFamily="34" charset="0"/>
              <a:buChar char="•"/>
            </a:pPr>
            <a:r>
              <a:rPr lang="en-AU" dirty="0">
                <a:solidFill>
                  <a:schemeClr val="tx1"/>
                </a:solidFill>
              </a:rPr>
              <a:t>Physical abuse</a:t>
            </a:r>
          </a:p>
          <a:p>
            <a:pPr>
              <a:buFont typeface="Arial" panose="020B0604020202020204" pitchFamily="34" charset="0"/>
              <a:buChar char="•"/>
            </a:pPr>
            <a:r>
              <a:rPr lang="en-AU" dirty="0">
                <a:solidFill>
                  <a:schemeClr val="tx1"/>
                </a:solidFill>
              </a:rPr>
              <a:t>Sexual abuse</a:t>
            </a:r>
          </a:p>
          <a:p>
            <a:pPr>
              <a:buFont typeface="Arial" panose="020B0604020202020204" pitchFamily="34" charset="0"/>
              <a:buChar char="•"/>
            </a:pPr>
            <a:r>
              <a:rPr lang="en-AU" dirty="0">
                <a:solidFill>
                  <a:schemeClr val="tx1"/>
                </a:solidFill>
              </a:rPr>
              <a:t>Emotional abuse</a:t>
            </a:r>
          </a:p>
          <a:p>
            <a:pPr>
              <a:buFont typeface="Arial" panose="020B0604020202020204" pitchFamily="34" charset="0"/>
              <a:buChar char="•"/>
            </a:pPr>
            <a:r>
              <a:rPr lang="en-AU" dirty="0">
                <a:solidFill>
                  <a:schemeClr val="tx1"/>
                </a:solidFill>
              </a:rPr>
              <a:t>Neglect</a:t>
            </a:r>
          </a:p>
        </p:txBody>
      </p:sp>
    </p:spTree>
    <p:extLst>
      <p:ext uri="{BB962C8B-B14F-4D97-AF65-F5344CB8AC3E}">
        <p14:creationId xmlns:p14="http://schemas.microsoft.com/office/powerpoint/2010/main" val="180841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Physical Abuse</a:t>
            </a:r>
            <a:endParaRPr lang="en-AU" sz="1600" dirty="0"/>
          </a:p>
        </p:txBody>
      </p:sp>
      <p:sp>
        <p:nvSpPr>
          <p:cNvPr id="3" name="Content Placeholder 2"/>
          <p:cNvSpPr>
            <a:spLocks noGrp="1"/>
          </p:cNvSpPr>
          <p:nvPr>
            <p:ph idx="1"/>
          </p:nvPr>
        </p:nvSpPr>
        <p:spPr/>
        <p:txBody>
          <a:bodyPr>
            <a:normAutofit fontScale="40000" lnSpcReduction="20000"/>
          </a:bodyPr>
          <a:lstStyle/>
          <a:p>
            <a:pPr marL="0" indent="0">
              <a:lnSpc>
                <a:spcPct val="120000"/>
              </a:lnSpc>
              <a:spcAft>
                <a:spcPts val="1000"/>
              </a:spcAft>
              <a:buNone/>
            </a:pPr>
            <a:r>
              <a:rPr lang="en-AU" sz="6200" dirty="0"/>
              <a:t>Physical abuse is the non-accidental use of physical force against a child that results in harm to the child. </a:t>
            </a:r>
          </a:p>
          <a:p>
            <a:pPr marL="0" indent="0">
              <a:lnSpc>
                <a:spcPct val="120000"/>
              </a:lnSpc>
              <a:spcAft>
                <a:spcPts val="1000"/>
              </a:spcAft>
              <a:buNone/>
            </a:pPr>
            <a:r>
              <a:rPr lang="en-AU" sz="6200" dirty="0"/>
              <a:t>Physical abuse can be punching, kicking or slapping, biting, strangling or choking, shaking, burning or poisoning.</a:t>
            </a:r>
          </a:p>
          <a:p>
            <a:pPr marL="0" indent="0">
              <a:lnSpc>
                <a:spcPct val="120000"/>
              </a:lnSpc>
              <a:spcAft>
                <a:spcPts val="1000"/>
              </a:spcAft>
              <a:buNone/>
            </a:pPr>
            <a:r>
              <a:rPr lang="en-AU" sz="6200" dirty="0"/>
              <a:t>Discipline can become abuse when it causes injury, is extreme or unnecessary, or makes the child fearful.</a:t>
            </a:r>
          </a:p>
          <a:p>
            <a:pPr marL="0" indent="0">
              <a:lnSpc>
                <a:spcPct val="120000"/>
              </a:lnSpc>
              <a:spcAft>
                <a:spcPts val="1000"/>
              </a:spcAft>
              <a:buNone/>
            </a:pPr>
            <a:r>
              <a:rPr lang="en-AU" sz="1500" b="1" dirty="0"/>
              <a:t>Image: Attribution 3.0 </a:t>
            </a:r>
            <a:r>
              <a:rPr lang="en-AU" sz="1500" b="1" dirty="0" err="1"/>
              <a:t>Unported</a:t>
            </a:r>
            <a:r>
              <a:rPr lang="en-AU" sz="1500" b="1" dirty="0"/>
              <a:t> (CC BY 3.0)</a:t>
            </a:r>
          </a:p>
          <a:p>
            <a:pPr marL="0" indent="0">
              <a:lnSpc>
                <a:spcPct val="120000"/>
              </a:lnSpc>
              <a:spcAft>
                <a:spcPts val="1000"/>
              </a:spcAft>
              <a:buNone/>
            </a:pPr>
            <a:endParaRPr lang="en-AU" dirty="0"/>
          </a:p>
        </p:txBody>
      </p:sp>
      <p:pic>
        <p:nvPicPr>
          <p:cNvPr id="4100" name="Picture 4" descr="Image result for physical abuse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2160" y="188640"/>
            <a:ext cx="1548721" cy="15487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6300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Sexual Abuse</a:t>
            </a:r>
          </a:p>
        </p:txBody>
      </p:sp>
      <p:sp>
        <p:nvSpPr>
          <p:cNvPr id="3" name="Content Placeholder 2"/>
          <p:cNvSpPr>
            <a:spLocks noGrp="1"/>
          </p:cNvSpPr>
          <p:nvPr>
            <p:ph idx="1"/>
          </p:nvPr>
        </p:nvSpPr>
        <p:spPr>
          <a:xfrm>
            <a:off x="822959" y="1845734"/>
            <a:ext cx="7543801" cy="4895634"/>
          </a:xfrm>
        </p:spPr>
        <p:txBody>
          <a:bodyPr>
            <a:noAutofit/>
          </a:bodyPr>
          <a:lstStyle/>
          <a:p>
            <a:pPr>
              <a:lnSpc>
                <a:spcPct val="100000"/>
              </a:lnSpc>
              <a:spcAft>
                <a:spcPts val="1000"/>
              </a:spcAft>
            </a:pPr>
            <a:r>
              <a:rPr lang="en-AU" dirty="0"/>
              <a:t>Sexual abuse is when someone involves a child in or exposes a child to any sort of sexual activity by using their power over them or taking advantage of their trust. This includes sexual offences against, with or in the presence of a child.</a:t>
            </a:r>
          </a:p>
          <a:p>
            <a:pPr>
              <a:lnSpc>
                <a:spcPct val="100000"/>
              </a:lnSpc>
              <a:spcAft>
                <a:spcPts val="1000"/>
              </a:spcAft>
            </a:pPr>
            <a:r>
              <a:rPr lang="en-AU" dirty="0"/>
              <a:t>The sexual activity can be physical but it can also involve no contact, such as:</a:t>
            </a:r>
          </a:p>
          <a:p>
            <a:pPr>
              <a:lnSpc>
                <a:spcPct val="100000"/>
              </a:lnSpc>
              <a:spcAft>
                <a:spcPts val="1000"/>
              </a:spcAft>
              <a:buFont typeface="Arial" panose="020B0604020202020204" pitchFamily="34" charset="0"/>
              <a:buChar char="•"/>
            </a:pPr>
            <a:r>
              <a:rPr lang="en-AU" dirty="0"/>
              <a:t>flashing</a:t>
            </a:r>
          </a:p>
          <a:p>
            <a:pPr>
              <a:lnSpc>
                <a:spcPct val="100000"/>
              </a:lnSpc>
              <a:spcAft>
                <a:spcPts val="1000"/>
              </a:spcAft>
              <a:buFont typeface="Arial" panose="020B0604020202020204" pitchFamily="34" charset="0"/>
              <a:buChar char="•"/>
            </a:pPr>
            <a:r>
              <a:rPr lang="en-AU" dirty="0"/>
              <a:t>talking in a sexual way</a:t>
            </a:r>
          </a:p>
          <a:p>
            <a:pPr>
              <a:lnSpc>
                <a:spcPct val="100000"/>
              </a:lnSpc>
              <a:spcAft>
                <a:spcPts val="1000"/>
              </a:spcAft>
              <a:buFont typeface="Arial" panose="020B0604020202020204" pitchFamily="34" charset="0"/>
              <a:buChar char="•"/>
            </a:pPr>
            <a:r>
              <a:rPr lang="en-AU" dirty="0"/>
              <a:t>making obscene phone calls</a:t>
            </a:r>
          </a:p>
          <a:p>
            <a:pPr>
              <a:lnSpc>
                <a:spcPct val="100000"/>
              </a:lnSpc>
              <a:spcAft>
                <a:spcPts val="1000"/>
              </a:spcAft>
              <a:buFont typeface="Arial" panose="020B0604020202020204" pitchFamily="34" charset="0"/>
              <a:buChar char="•"/>
            </a:pPr>
            <a:r>
              <a:rPr lang="en-AU" dirty="0"/>
              <a:t>sending sexually explicit text messages or emails to a child</a:t>
            </a:r>
          </a:p>
          <a:p>
            <a:pPr marL="0" indent="0">
              <a:lnSpc>
                <a:spcPct val="100000"/>
              </a:lnSpc>
              <a:spcAft>
                <a:spcPts val="1000"/>
              </a:spcAft>
              <a:buNone/>
            </a:pPr>
            <a:r>
              <a:rPr lang="en-AU" sz="600" b="1" dirty="0"/>
              <a:t>Image: Attribution 3.0 </a:t>
            </a:r>
            <a:r>
              <a:rPr lang="en-AU" sz="600" b="1" dirty="0" err="1"/>
              <a:t>Unported</a:t>
            </a:r>
            <a:r>
              <a:rPr lang="en-AU" sz="600" b="1" dirty="0"/>
              <a:t> (CC BY 3.0)</a:t>
            </a:r>
          </a:p>
          <a:p>
            <a:pPr>
              <a:lnSpc>
                <a:spcPct val="100000"/>
              </a:lnSpc>
              <a:spcAft>
                <a:spcPts val="1000"/>
              </a:spcAft>
              <a:buFont typeface="Arial" panose="020B0604020202020204" pitchFamily="34" charset="0"/>
              <a:buChar char="•"/>
            </a:pPr>
            <a:endParaRPr lang="en-AU" dirty="0">
              <a:latin typeface="Times New Roman" panose="02020603050405020304" pitchFamily="18" charset="0"/>
              <a:cs typeface="Times New Roman" panose="02020603050405020304" pitchFamily="18" charset="0"/>
            </a:endParaRPr>
          </a:p>
        </p:txBody>
      </p:sp>
      <p:pic>
        <p:nvPicPr>
          <p:cNvPr id="5122" name="Picture 2" descr="Image result for physical abuse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117542"/>
            <a:ext cx="1728192" cy="172819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mobile web - &quot;Send by text/SMS&quot; - is there a standard icon ..."/>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56076" y="3789040"/>
            <a:ext cx="1944216" cy="1944216"/>
          </a:xfrm>
          <a:prstGeom prst="rect">
            <a:avLst/>
          </a:prstGeom>
        </p:spPr>
      </p:pic>
    </p:spTree>
    <p:extLst>
      <p:ext uri="{BB962C8B-B14F-4D97-AF65-F5344CB8AC3E}">
        <p14:creationId xmlns:p14="http://schemas.microsoft.com/office/powerpoint/2010/main" val="1619805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withEffect">
                                  <p:stCondLst>
                                    <p:cond delay="0"/>
                                  </p:stCondLst>
                                  <p:childTnLst>
                                    <p:animRot by="21600000">
                                      <p:cBhvr>
                                        <p:cTn id="6" dur="4000" fill="hold"/>
                                        <p:tgtEl>
                                          <p:spTgt spid="5122"/>
                                        </p:tgtEl>
                                        <p:attrNameLst>
                                          <p:attrName>r</p:attrName>
                                        </p:attrNameLst>
                                      </p:cBhvr>
                                    </p:animRot>
                                  </p:childTnLst>
                                </p:cTn>
                              </p:par>
                              <p:par>
                                <p:cTn id="7" presetID="42"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animEffect transition="in" filter="fade">
                                      <p:cBhvr>
                                        <p:cTn id="9" dur="3000"/>
                                        <p:tgtEl>
                                          <p:spTgt spid="4"/>
                                        </p:tgtEl>
                                      </p:cBhvr>
                                    </p:animEffect>
                                    <p:anim calcmode="lin" valueType="num">
                                      <p:cBhvr>
                                        <p:cTn id="10" dur="3000" fill="hold"/>
                                        <p:tgtEl>
                                          <p:spTgt spid="4"/>
                                        </p:tgtEl>
                                        <p:attrNameLst>
                                          <p:attrName>ppt_x</p:attrName>
                                        </p:attrNameLst>
                                      </p:cBhvr>
                                      <p:tavLst>
                                        <p:tav tm="0">
                                          <p:val>
                                            <p:strVal val="#ppt_x"/>
                                          </p:val>
                                        </p:tav>
                                        <p:tav tm="100000">
                                          <p:val>
                                            <p:strVal val="#ppt_x"/>
                                          </p:val>
                                        </p:tav>
                                      </p:tavLst>
                                    </p:anim>
                                    <p:anim calcmode="lin" valueType="num">
                                      <p:cBhvr>
                                        <p:cTn id="11" dur="3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AU" dirty="0"/>
              <a:t>Emotional Abuse</a:t>
            </a:r>
          </a:p>
        </p:txBody>
      </p:sp>
      <p:sp>
        <p:nvSpPr>
          <p:cNvPr id="4" name="Content Placeholder 3"/>
          <p:cNvSpPr>
            <a:spLocks noGrp="1"/>
          </p:cNvSpPr>
          <p:nvPr>
            <p:ph idx="1"/>
          </p:nvPr>
        </p:nvSpPr>
        <p:spPr>
          <a:xfrm>
            <a:off x="822959" y="1845734"/>
            <a:ext cx="7543801" cy="5012266"/>
          </a:xfrm>
        </p:spPr>
        <p:txBody>
          <a:bodyPr>
            <a:noAutofit/>
          </a:bodyPr>
          <a:lstStyle/>
          <a:p>
            <a:pPr>
              <a:lnSpc>
                <a:spcPct val="100000"/>
              </a:lnSpc>
              <a:spcAft>
                <a:spcPts val="1000"/>
              </a:spcAft>
            </a:pPr>
            <a:r>
              <a:rPr lang="en-AU" dirty="0"/>
              <a:t>Emotional abuse is behaviour by a person towards a child which causes intentional and inappropriate mental anguish damaging the child’s emotional and psychological development. </a:t>
            </a:r>
          </a:p>
          <a:p>
            <a:pPr>
              <a:lnSpc>
                <a:spcPct val="100000"/>
              </a:lnSpc>
              <a:spcAft>
                <a:spcPts val="1000"/>
              </a:spcAft>
            </a:pPr>
            <a:r>
              <a:rPr lang="en-AU" dirty="0"/>
              <a:t>Emotional abuse can be:</a:t>
            </a:r>
          </a:p>
          <a:p>
            <a:pPr>
              <a:lnSpc>
                <a:spcPct val="100000"/>
              </a:lnSpc>
              <a:spcAft>
                <a:spcPts val="1000"/>
              </a:spcAft>
              <a:buFont typeface="Arial" panose="020B0604020202020204" pitchFamily="34" charset="0"/>
              <a:buChar char="•"/>
            </a:pPr>
            <a:r>
              <a:rPr lang="en-AU" dirty="0"/>
              <a:t>rejection</a:t>
            </a:r>
          </a:p>
          <a:p>
            <a:pPr>
              <a:lnSpc>
                <a:spcPct val="100000"/>
              </a:lnSpc>
              <a:spcAft>
                <a:spcPts val="1000"/>
              </a:spcAft>
              <a:buFont typeface="Arial" panose="020B0604020202020204" pitchFamily="34" charset="0"/>
              <a:buChar char="•"/>
            </a:pPr>
            <a:r>
              <a:rPr lang="en-AU" dirty="0"/>
              <a:t>teasing or bullying</a:t>
            </a:r>
          </a:p>
          <a:p>
            <a:pPr>
              <a:lnSpc>
                <a:spcPct val="100000"/>
              </a:lnSpc>
              <a:spcAft>
                <a:spcPts val="1000"/>
              </a:spcAft>
              <a:buFont typeface="Arial" panose="020B0604020202020204" pitchFamily="34" charset="0"/>
              <a:buChar char="•"/>
            </a:pPr>
            <a:r>
              <a:rPr lang="en-AU" dirty="0"/>
              <a:t>yelling and verbal abuse</a:t>
            </a:r>
          </a:p>
          <a:p>
            <a:pPr>
              <a:lnSpc>
                <a:spcPct val="100000"/>
              </a:lnSpc>
              <a:spcAft>
                <a:spcPts val="1000"/>
              </a:spcAft>
              <a:buFont typeface="Arial" panose="020B0604020202020204" pitchFamily="34" charset="0"/>
              <a:buChar char="•"/>
            </a:pPr>
            <a:r>
              <a:rPr lang="en-AU" dirty="0"/>
              <a:t>criticism</a:t>
            </a:r>
          </a:p>
          <a:p>
            <a:pPr>
              <a:lnSpc>
                <a:spcPct val="100000"/>
              </a:lnSpc>
              <a:spcAft>
                <a:spcPts val="1000"/>
              </a:spcAft>
              <a:buFont typeface="Arial" panose="020B0604020202020204" pitchFamily="34" charset="0"/>
              <a:buChar char="•"/>
            </a:pPr>
            <a:r>
              <a:rPr lang="en-AU" dirty="0"/>
              <a:t>exposing a child to domestic and family violence</a:t>
            </a:r>
          </a:p>
          <a:p>
            <a:pPr marL="0" indent="0">
              <a:lnSpc>
                <a:spcPct val="100000"/>
              </a:lnSpc>
              <a:spcAft>
                <a:spcPts val="1000"/>
              </a:spcAft>
              <a:buNone/>
            </a:pPr>
            <a:r>
              <a:rPr lang="en-AU" sz="600" b="1" dirty="0"/>
              <a:t>Image: Attribution 3.0 </a:t>
            </a:r>
            <a:r>
              <a:rPr lang="en-AU" sz="600" b="1" dirty="0" err="1"/>
              <a:t>Unported</a:t>
            </a:r>
            <a:r>
              <a:rPr lang="en-AU" sz="600" b="1" dirty="0"/>
              <a:t> (CC BY 3.0)</a:t>
            </a:r>
          </a:p>
          <a:p>
            <a:pPr>
              <a:lnSpc>
                <a:spcPct val="100000"/>
              </a:lnSpc>
              <a:spcAft>
                <a:spcPts val="1000"/>
              </a:spcAft>
              <a:buFont typeface="Arial" panose="020B0604020202020204" pitchFamily="34" charset="0"/>
              <a:buChar char="•"/>
            </a:pPr>
            <a:endParaRPr lang="en-AU" dirty="0"/>
          </a:p>
        </p:txBody>
      </p:sp>
      <p:pic>
        <p:nvPicPr>
          <p:cNvPr id="8" name="Picture 4" descr="Image result for physical abuse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117542"/>
            <a:ext cx="1728192" cy="1728192"/>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Domestic Violence Icons - Download Free Vector Icons | Noun Projec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0192" y="4797152"/>
            <a:ext cx="1400944" cy="14009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46690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Neglect</a:t>
            </a:r>
          </a:p>
        </p:txBody>
      </p:sp>
      <p:sp>
        <p:nvSpPr>
          <p:cNvPr id="3" name="Content Placeholder 2"/>
          <p:cNvSpPr>
            <a:spLocks noGrp="1"/>
          </p:cNvSpPr>
          <p:nvPr>
            <p:ph idx="1"/>
          </p:nvPr>
        </p:nvSpPr>
        <p:spPr>
          <a:xfrm>
            <a:off x="611560" y="2060848"/>
            <a:ext cx="7994848" cy="4176464"/>
          </a:xfrm>
        </p:spPr>
        <p:txBody>
          <a:bodyPr>
            <a:normAutofit fontScale="25000" lnSpcReduction="20000"/>
          </a:bodyPr>
          <a:lstStyle/>
          <a:p>
            <a:pPr>
              <a:lnSpc>
                <a:spcPct val="115000"/>
              </a:lnSpc>
              <a:spcAft>
                <a:spcPts val="1000"/>
              </a:spcAft>
            </a:pPr>
            <a:r>
              <a:rPr lang="en-AU" sz="8000" dirty="0"/>
              <a:t>Neglect refers to a situation in which a person does not meet their obligations and responsibilities to keep a child safe or meet a child’s basic necessities of life, and the child’s health and development are significantly affected. </a:t>
            </a:r>
          </a:p>
          <a:p>
            <a:r>
              <a:rPr lang="en-AU" sz="8000" dirty="0"/>
              <a:t>Neglect can include:</a:t>
            </a:r>
          </a:p>
          <a:p>
            <a:pPr>
              <a:buFont typeface="Arial" panose="020B0604020202020204" pitchFamily="34" charset="0"/>
              <a:buChar char="•"/>
            </a:pPr>
            <a:r>
              <a:rPr lang="en-AU" sz="8000" dirty="0"/>
              <a:t>lack of food</a:t>
            </a:r>
          </a:p>
          <a:p>
            <a:pPr>
              <a:buFont typeface="Arial" panose="020B0604020202020204" pitchFamily="34" charset="0"/>
              <a:buChar char="•"/>
            </a:pPr>
            <a:r>
              <a:rPr lang="en-AU" sz="8000" dirty="0"/>
              <a:t>poor shelter and unhygienic living conditions</a:t>
            </a:r>
          </a:p>
          <a:p>
            <a:pPr>
              <a:buFont typeface="Arial" panose="020B0604020202020204" pitchFamily="34" charset="0"/>
              <a:buChar char="•"/>
            </a:pPr>
            <a:r>
              <a:rPr lang="en-AU" sz="8000" dirty="0"/>
              <a:t>lack of health care and medical treatment</a:t>
            </a:r>
          </a:p>
          <a:p>
            <a:pPr>
              <a:buFont typeface="Arial" panose="020B0604020202020204" pitchFamily="34" charset="0"/>
              <a:buChar char="•"/>
            </a:pPr>
            <a:r>
              <a:rPr lang="en-AU" sz="8000" dirty="0"/>
              <a:t>inadequate clothing</a:t>
            </a:r>
          </a:p>
          <a:p>
            <a:pPr>
              <a:buFont typeface="Arial" panose="020B0604020202020204" pitchFamily="34" charset="0"/>
              <a:buChar char="•"/>
            </a:pPr>
            <a:r>
              <a:rPr lang="en-AU" sz="8000" dirty="0"/>
              <a:t>lack of personal hygiene</a:t>
            </a:r>
          </a:p>
          <a:p>
            <a:pPr>
              <a:buFont typeface="Arial" panose="020B0604020202020204" pitchFamily="34" charset="0"/>
              <a:buChar char="•"/>
            </a:pPr>
            <a:r>
              <a:rPr lang="en-AU" sz="8000" dirty="0"/>
              <a:t>inadequate supervision</a:t>
            </a:r>
          </a:p>
          <a:p>
            <a:pPr>
              <a:lnSpc>
                <a:spcPct val="115000"/>
              </a:lnSpc>
              <a:spcAft>
                <a:spcPts val="1000"/>
              </a:spcAft>
            </a:pPr>
            <a:r>
              <a:rPr lang="en-AU" sz="1000" b="1" dirty="0"/>
              <a:t>Image : Attribution 3.0 </a:t>
            </a:r>
            <a:r>
              <a:rPr lang="en-AU" sz="1000" b="1" dirty="0" err="1"/>
              <a:t>Unported</a:t>
            </a:r>
            <a:r>
              <a:rPr lang="en-AU" sz="1000" b="1" dirty="0"/>
              <a:t> (CC BY 3.0)</a:t>
            </a:r>
            <a:endParaRPr lang="en-AU" dirty="0"/>
          </a:p>
        </p:txBody>
      </p:sp>
      <p:pic>
        <p:nvPicPr>
          <p:cNvPr id="7172" name="Picture 4" descr="Image result for child abuse icon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168" y="227856"/>
            <a:ext cx="1905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12822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Impacts of abuse and neglect</a:t>
            </a:r>
          </a:p>
        </p:txBody>
      </p:sp>
      <p:sp>
        <p:nvSpPr>
          <p:cNvPr id="3" name="Content Placeholder 2"/>
          <p:cNvSpPr>
            <a:spLocks noGrp="1"/>
          </p:cNvSpPr>
          <p:nvPr>
            <p:ph idx="1"/>
          </p:nvPr>
        </p:nvSpPr>
        <p:spPr/>
        <p:txBody>
          <a:bodyPr>
            <a:normAutofit/>
          </a:bodyPr>
          <a:lstStyle/>
          <a:p>
            <a:r>
              <a:rPr lang="en-AU" dirty="0"/>
              <a:t>Child abuse and neglect can have both short- and long-term impacts for children. The younger the child and the more vulnerable they are, the more serious the consequences are likely to be.</a:t>
            </a:r>
          </a:p>
          <a:p>
            <a:r>
              <a:rPr lang="en-AU" dirty="0"/>
              <a:t>Serious and lasting impacts can happen when nobody responds to the abuse and no support is offered to the child and family.</a:t>
            </a:r>
          </a:p>
          <a:p>
            <a:r>
              <a:rPr lang="en-AU" dirty="0"/>
              <a:t>However, children have the best opportunity to recover from the effects of abuse and neglect when they receive the right support early on. </a:t>
            </a:r>
          </a:p>
          <a:p>
            <a:r>
              <a:rPr lang="en-AU" dirty="0"/>
              <a:t>Support and counselling can also help them learn ways to stay safe and ask for help if they need it in the future.</a:t>
            </a:r>
          </a:p>
          <a:p>
            <a:endParaRPr lang="en-AU" sz="600" dirty="0"/>
          </a:p>
          <a:p>
            <a:endParaRPr lang="en-AU" sz="600" dirty="0"/>
          </a:p>
          <a:p>
            <a:r>
              <a:rPr lang="en-AU" sz="600" dirty="0"/>
              <a:t>Image: Attribution 3.0 </a:t>
            </a:r>
            <a:r>
              <a:rPr lang="en-AU" sz="600" dirty="0" err="1"/>
              <a:t>Unported</a:t>
            </a:r>
            <a:r>
              <a:rPr lang="en-AU" sz="600" dirty="0"/>
              <a:t> (CC BY 3.0)</a:t>
            </a:r>
          </a:p>
          <a:p>
            <a:endParaRPr lang="en-AU" dirty="0"/>
          </a:p>
        </p:txBody>
      </p:sp>
      <p:pic>
        <p:nvPicPr>
          <p:cNvPr id="2052" name="Picture 4" descr="Image result for counselling icon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4797152"/>
            <a:ext cx="1544960" cy="1544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29696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How do you know if a child is being abused?</a:t>
            </a:r>
          </a:p>
        </p:txBody>
      </p:sp>
      <p:sp>
        <p:nvSpPr>
          <p:cNvPr id="3" name="Content Placeholder 2"/>
          <p:cNvSpPr>
            <a:spLocks noGrp="1"/>
          </p:cNvSpPr>
          <p:nvPr>
            <p:ph idx="1"/>
          </p:nvPr>
        </p:nvSpPr>
        <p:spPr/>
        <p:txBody>
          <a:bodyPr>
            <a:normAutofit fontScale="85000" lnSpcReduction="10000"/>
          </a:bodyPr>
          <a:lstStyle/>
          <a:p>
            <a:r>
              <a:rPr lang="en-AU" sz="2100" dirty="0"/>
              <a:t>You are not expected to be an expert in recognising child abuse however it is helpful to know what sorts of things you might notice if a child is being abused or neglected. Noting that every child may react differently, this could include:</a:t>
            </a:r>
          </a:p>
          <a:p>
            <a:pPr>
              <a:buFont typeface="Arial" panose="020B0604020202020204" pitchFamily="34" charset="0"/>
              <a:buChar char="•"/>
            </a:pPr>
            <a:r>
              <a:rPr lang="en-AU" sz="2100" dirty="0"/>
              <a:t>wariness and distrust of adults</a:t>
            </a:r>
          </a:p>
          <a:p>
            <a:pPr>
              <a:buFont typeface="Arial" panose="020B0604020202020204" pitchFamily="34" charset="0"/>
              <a:buChar char="•"/>
            </a:pPr>
            <a:r>
              <a:rPr lang="en-AU" sz="2100" dirty="0"/>
              <a:t>bedwetting, soiling or night terrors</a:t>
            </a:r>
          </a:p>
          <a:p>
            <a:pPr>
              <a:buFont typeface="Arial" panose="020B0604020202020204" pitchFamily="34" charset="0"/>
              <a:buChar char="•"/>
            </a:pPr>
            <a:r>
              <a:rPr lang="en-AU" sz="2100" dirty="0"/>
              <a:t>aggressive behaviour, sexualised behaviour</a:t>
            </a:r>
          </a:p>
          <a:p>
            <a:pPr>
              <a:buFont typeface="Arial" panose="020B0604020202020204" pitchFamily="34" charset="0"/>
              <a:buChar char="•"/>
            </a:pPr>
            <a:r>
              <a:rPr lang="en-AU" sz="2100" dirty="0"/>
              <a:t>low self-esteem, feeling suicidal, substance abuse</a:t>
            </a:r>
          </a:p>
          <a:p>
            <a:pPr>
              <a:buFont typeface="Arial" panose="020B0604020202020204" pitchFamily="34" charset="0"/>
              <a:buChar char="•"/>
            </a:pPr>
            <a:r>
              <a:rPr lang="en-AU" sz="2100" dirty="0"/>
              <a:t>fear, intense sadness, withdrawn</a:t>
            </a:r>
          </a:p>
          <a:p>
            <a:pPr>
              <a:buFont typeface="Arial" panose="020B0604020202020204" pitchFamily="34" charset="0"/>
              <a:buChar char="•"/>
            </a:pPr>
            <a:r>
              <a:rPr lang="en-AU" sz="2100" dirty="0"/>
              <a:t>unexplained injuries</a:t>
            </a:r>
          </a:p>
          <a:p>
            <a:pPr>
              <a:buFont typeface="Arial" panose="020B0604020202020204" pitchFamily="34" charset="0"/>
              <a:buChar char="•"/>
            </a:pPr>
            <a:r>
              <a:rPr lang="en-AU" sz="2100" dirty="0"/>
              <a:t>poor hygiene and physical presentation, stealing or hoarding food</a:t>
            </a:r>
          </a:p>
          <a:p>
            <a:pPr marL="0" indent="0">
              <a:buNone/>
            </a:pPr>
            <a:endParaRPr lang="en-AU" sz="600" dirty="0"/>
          </a:p>
          <a:p>
            <a:pPr marL="0" indent="0">
              <a:buNone/>
            </a:pPr>
            <a:r>
              <a:rPr lang="en-AU" sz="600" dirty="0"/>
              <a:t>Image: Attribution 3.0 </a:t>
            </a:r>
            <a:r>
              <a:rPr lang="en-AU" sz="600" dirty="0" err="1"/>
              <a:t>Unported</a:t>
            </a:r>
            <a:r>
              <a:rPr lang="en-AU" sz="600" dirty="0"/>
              <a:t> (CC BY 3.0)</a:t>
            </a:r>
          </a:p>
        </p:txBody>
      </p:sp>
      <p:pic>
        <p:nvPicPr>
          <p:cNvPr id="9218" name="Picture 2" descr="Image result for substance abuse icon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2914" y="3245346"/>
            <a:ext cx="1224136" cy="1224136"/>
          </a:xfrm>
          <a:prstGeom prst="rect">
            <a:avLst/>
          </a:prstGeom>
          <a:noFill/>
          <a:extLst>
            <a:ext uri="{909E8E84-426E-40DD-AFC4-6F175D3DCCD1}">
              <a14:hiddenFill xmlns:a14="http://schemas.microsoft.com/office/drawing/2010/main">
                <a:solidFill>
                  <a:srgbClr val="FFFFFF"/>
                </a:solidFill>
              </a14:hiddenFill>
            </a:ext>
          </a:extLst>
        </p:spPr>
      </p:pic>
      <p:pic>
        <p:nvPicPr>
          <p:cNvPr id="9220" name="Picture 4" descr="Image result for imapact abuse ico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87159" y="2633737"/>
            <a:ext cx="1392089" cy="1392089"/>
          </a:xfrm>
          <a:prstGeom prst="rect">
            <a:avLst/>
          </a:prstGeom>
          <a:noFill/>
          <a:extLst>
            <a:ext uri="{909E8E84-426E-40DD-AFC4-6F175D3DCCD1}">
              <a14:hiddenFill xmlns:a14="http://schemas.microsoft.com/office/drawing/2010/main">
                <a:solidFill>
                  <a:srgbClr val="FFFFFF"/>
                </a:solidFill>
              </a14:hiddenFill>
            </a:ext>
          </a:extLst>
        </p:spPr>
      </p:pic>
      <p:pic>
        <p:nvPicPr>
          <p:cNvPr id="9222" name="Picture 6" descr="Image result for sad icon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6136" y="4025826"/>
            <a:ext cx="1104057" cy="11040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6221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a:t>How can I help?</a:t>
            </a:r>
          </a:p>
        </p:txBody>
      </p:sp>
      <p:sp>
        <p:nvSpPr>
          <p:cNvPr id="5" name="Text Placeholder 4"/>
          <p:cNvSpPr>
            <a:spLocks noGrp="1"/>
          </p:cNvSpPr>
          <p:nvPr>
            <p:ph type="body" idx="1"/>
          </p:nvPr>
        </p:nvSpPr>
        <p:spPr/>
        <p:txBody>
          <a:bodyPr/>
          <a:lstStyle/>
          <a:p>
            <a:endParaRPr lang="en-AU"/>
          </a:p>
        </p:txBody>
      </p:sp>
      <p:pic>
        <p:nvPicPr>
          <p:cNvPr id="5122" name="Picture 2" descr="Help Icons - Download Free Vector Icons | Noun Projec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1124744"/>
            <a:ext cx="1905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58765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1600200" y="287338"/>
            <a:ext cx="7543800" cy="1449387"/>
          </a:xfrm>
        </p:spPr>
        <p:txBody>
          <a:bodyPr>
            <a:normAutofit/>
          </a:bodyPr>
          <a:lstStyle/>
          <a:p>
            <a:pPr marL="91440" lvl="0" indent="-91440">
              <a:lnSpc>
                <a:spcPct val="90000"/>
              </a:lnSpc>
              <a:spcBef>
                <a:spcPts val="1200"/>
              </a:spcBef>
              <a:spcAft>
                <a:spcPts val="200"/>
              </a:spcAft>
            </a:pPr>
            <a:br>
              <a:rPr lang="en-AU" sz="1400" spc="0" dirty="0">
                <a:solidFill>
                  <a:srgbClr val="000000">
                    <a:lumMod val="75000"/>
                    <a:lumOff val="25000"/>
                  </a:srgbClr>
                </a:solidFill>
                <a:latin typeface="Calibri" panose="020F0502020204030204"/>
                <a:ea typeface="+mn-ea"/>
                <a:cs typeface="+mn-cs"/>
              </a:rPr>
            </a:br>
            <a:br>
              <a:rPr lang="en-AU" sz="1400" spc="0" dirty="0">
                <a:solidFill>
                  <a:srgbClr val="000000">
                    <a:lumMod val="75000"/>
                    <a:lumOff val="25000"/>
                  </a:srgbClr>
                </a:solidFill>
                <a:latin typeface="Calibri" panose="020F0502020204030204"/>
                <a:ea typeface="+mn-ea"/>
                <a:cs typeface="+mn-cs"/>
              </a:rPr>
            </a:br>
            <a:br>
              <a:rPr lang="en-AU" sz="1400" spc="0" dirty="0">
                <a:solidFill>
                  <a:srgbClr val="000000">
                    <a:lumMod val="75000"/>
                    <a:lumOff val="25000"/>
                  </a:srgbClr>
                </a:solidFill>
                <a:latin typeface="Calibri" panose="020F0502020204030204"/>
                <a:ea typeface="+mn-ea"/>
                <a:cs typeface="+mn-cs"/>
              </a:rPr>
            </a:br>
            <a:endParaRPr lang="en-AU" dirty="0"/>
          </a:p>
        </p:txBody>
      </p:sp>
      <p:sp>
        <p:nvSpPr>
          <p:cNvPr id="5" name="Content Placeholder 4"/>
          <p:cNvSpPr>
            <a:spLocks noGrp="1"/>
          </p:cNvSpPr>
          <p:nvPr>
            <p:ph idx="4294967295"/>
          </p:nvPr>
        </p:nvSpPr>
        <p:spPr>
          <a:xfrm>
            <a:off x="755576" y="476672"/>
            <a:ext cx="7543800" cy="5616623"/>
          </a:xfrm>
        </p:spPr>
        <p:txBody>
          <a:bodyPr>
            <a:normAutofit/>
          </a:bodyPr>
          <a:lstStyle/>
          <a:p>
            <a:pPr marL="0" lvl="0" indent="0">
              <a:buNone/>
            </a:pPr>
            <a:r>
              <a:rPr lang="en-AU" dirty="0">
                <a:solidFill>
                  <a:srgbClr val="000000">
                    <a:lumMod val="75000"/>
                    <a:lumOff val="25000"/>
                  </a:srgbClr>
                </a:solidFill>
              </a:rPr>
              <a:t>There are a number of people and organisations involved in supporting children and their families. Everyone is responsible for protecting children. In the context of the community building activities in the neighbourhood, such as the programs for the spiritual education of children and the spiritual empowerment of youth, or community events supported by the Baha’is, who </a:t>
            </a:r>
            <a:r>
              <a:rPr lang="en-AU" i="1" dirty="0">
                <a:solidFill>
                  <a:srgbClr val="000000">
                    <a:lumMod val="75000"/>
                    <a:lumOff val="25000"/>
                  </a:srgbClr>
                </a:solidFill>
              </a:rPr>
              <a:t>may</a:t>
            </a:r>
            <a:r>
              <a:rPr lang="en-AU" dirty="0">
                <a:solidFill>
                  <a:srgbClr val="000000">
                    <a:lumMod val="75000"/>
                    <a:lumOff val="25000"/>
                  </a:srgbClr>
                </a:solidFill>
              </a:rPr>
              <a:t> get involved in protecting children?</a:t>
            </a:r>
          </a:p>
          <a:p>
            <a:pPr>
              <a:buFont typeface="Arial" panose="020B0604020202020204" pitchFamily="34" charset="0"/>
              <a:buChar char="•"/>
            </a:pPr>
            <a:r>
              <a:rPr lang="en-AU" dirty="0">
                <a:solidFill>
                  <a:srgbClr val="000000">
                    <a:lumMod val="75000"/>
                    <a:lumOff val="25000"/>
                  </a:srgbClr>
                </a:solidFill>
              </a:rPr>
              <a:t> </a:t>
            </a:r>
            <a:r>
              <a:rPr lang="en-AU" dirty="0"/>
              <a:t>A child’s family </a:t>
            </a:r>
          </a:p>
          <a:p>
            <a:pPr lvl="0">
              <a:buFont typeface="Arial" panose="020B0604020202020204" pitchFamily="34" charset="0"/>
              <a:buChar char="•"/>
            </a:pPr>
            <a:r>
              <a:rPr lang="en-AU" dirty="0"/>
              <a:t> Local Child Safety Services</a:t>
            </a:r>
          </a:p>
          <a:p>
            <a:pPr lvl="0">
              <a:buFont typeface="Arial" panose="020B0604020202020204" pitchFamily="34" charset="0"/>
              <a:buChar char="•"/>
            </a:pPr>
            <a:r>
              <a:rPr lang="en-AU" dirty="0"/>
              <a:t> The Local Police Service</a:t>
            </a:r>
          </a:p>
          <a:p>
            <a:pPr lvl="0">
              <a:buFont typeface="Arial" panose="020B0604020202020204" pitchFamily="34" charset="0"/>
              <a:buChar char="•"/>
            </a:pPr>
            <a:r>
              <a:rPr lang="en-AU" dirty="0"/>
              <a:t> The Local Spiritual Assembly of the Baha’is: an annually elected body that administers the affairs of the local Baha’i community and is concerned with the wellbeing of everyone in the locality</a:t>
            </a:r>
          </a:p>
          <a:p>
            <a:pPr lvl="0">
              <a:buFont typeface="Arial" panose="020B0604020202020204" pitchFamily="34" charset="0"/>
              <a:buChar char="•"/>
            </a:pPr>
            <a:r>
              <a:rPr lang="en-AU" dirty="0"/>
              <a:t> Auxiliary Board members: adults, aged 21 and over, appointed, amongst other responsibilities, to support community building activities at the grassroots in a specific area</a:t>
            </a:r>
          </a:p>
          <a:p>
            <a:pPr lvl="0">
              <a:buFont typeface="Arial" panose="020B0604020202020204" pitchFamily="34" charset="0"/>
              <a:buChar char="•"/>
            </a:pPr>
            <a:r>
              <a:rPr lang="en-AU" dirty="0"/>
              <a:t> You</a:t>
            </a:r>
          </a:p>
          <a:p>
            <a:endParaRPr lang="en-AU" dirty="0"/>
          </a:p>
        </p:txBody>
      </p:sp>
      <p:pic>
        <p:nvPicPr>
          <p:cNvPr id="8198" name="Picture 6" descr="Image result for group ic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6136" y="5229200"/>
            <a:ext cx="1512168" cy="15121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76508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a:t>Reporting to child safety services</a:t>
            </a:r>
          </a:p>
        </p:txBody>
      </p:sp>
      <p:sp>
        <p:nvSpPr>
          <p:cNvPr id="5" name="Content Placeholder 4"/>
          <p:cNvSpPr>
            <a:spLocks noGrp="1"/>
          </p:cNvSpPr>
          <p:nvPr>
            <p:ph idx="1"/>
          </p:nvPr>
        </p:nvSpPr>
        <p:spPr>
          <a:xfrm>
            <a:off x="539553" y="1845734"/>
            <a:ext cx="7827208" cy="4463586"/>
          </a:xfrm>
        </p:spPr>
        <p:txBody>
          <a:bodyPr>
            <a:normAutofit fontScale="25000" lnSpcReduction="20000"/>
          </a:bodyPr>
          <a:lstStyle/>
          <a:p>
            <a:r>
              <a:rPr lang="en-AU" sz="5000" dirty="0">
                <a:solidFill>
                  <a:srgbClr val="FF0000"/>
                </a:solidFill>
                <a:cs typeface="Arial" panose="020B0604020202020204" pitchFamily="34" charset="0"/>
              </a:rPr>
              <a:t>If a child is in immediate danger, contact Emergency Services on 000. </a:t>
            </a:r>
          </a:p>
          <a:p>
            <a:r>
              <a:rPr lang="en-AU" sz="5000" dirty="0">
                <a:solidFill>
                  <a:srgbClr val="2D313A"/>
                </a:solidFill>
                <a:cs typeface="Arial" panose="020B0604020202020204" pitchFamily="34" charset="0"/>
              </a:rPr>
              <a:t>If you suspect a child has been harmed or is at risk of harm, contact the appropriate government agency for advice. </a:t>
            </a:r>
          </a:p>
          <a:p>
            <a:pPr>
              <a:buFont typeface="Arial" panose="020B0604020202020204" pitchFamily="34" charset="0"/>
              <a:buChar char="•"/>
            </a:pPr>
            <a:r>
              <a:rPr lang="en-US" sz="5000" dirty="0">
                <a:cs typeface="Arial" panose="020B0604020202020204" pitchFamily="34" charset="0"/>
              </a:rPr>
              <a:t>ACT	Child and Youth Protection Services		1300 556 729</a:t>
            </a:r>
          </a:p>
          <a:p>
            <a:pPr>
              <a:buFont typeface="Arial" panose="020B0604020202020204" pitchFamily="34" charset="0"/>
              <a:buChar char="•"/>
            </a:pPr>
            <a:r>
              <a:rPr lang="en-US" sz="5000" dirty="0">
                <a:cs typeface="Arial" panose="020B0604020202020204" pitchFamily="34" charset="0"/>
              </a:rPr>
              <a:t>NSW	Communities &amp; Justice (Child Protection Helpline)	13 21 11</a:t>
            </a:r>
          </a:p>
          <a:p>
            <a:pPr>
              <a:buFont typeface="Arial" panose="020B0604020202020204" pitchFamily="34" charset="0"/>
              <a:buChar char="•"/>
            </a:pPr>
            <a:r>
              <a:rPr lang="en-US" sz="5000" dirty="0">
                <a:cs typeface="Arial" panose="020B0604020202020204" pitchFamily="34" charset="0"/>
              </a:rPr>
              <a:t>NT 	Territory Families…			1800 700 250   </a:t>
            </a:r>
          </a:p>
          <a:p>
            <a:pPr>
              <a:buFont typeface="Arial" panose="020B0604020202020204" pitchFamily="34" charset="0"/>
              <a:buChar char="•"/>
            </a:pPr>
            <a:r>
              <a:rPr lang="en-US" sz="5000" dirty="0">
                <a:cs typeface="Arial" panose="020B0604020202020204" pitchFamily="34" charset="0"/>
              </a:rPr>
              <a:t>QLD 	Dept. of Children, Youth Justice…		1800 177 135</a:t>
            </a:r>
          </a:p>
          <a:p>
            <a:pPr>
              <a:buFont typeface="Arial" panose="020B0604020202020204" pitchFamily="34" charset="0"/>
              <a:buChar char="•"/>
            </a:pPr>
            <a:r>
              <a:rPr lang="en-US" sz="5000" dirty="0">
                <a:cs typeface="Arial" panose="020B0604020202020204" pitchFamily="34" charset="0"/>
              </a:rPr>
              <a:t>TAS 	Dept. of Communities (Advice and Referral Line)	1800 000 123		   </a:t>
            </a:r>
          </a:p>
          <a:p>
            <a:pPr>
              <a:buFont typeface="Arial" panose="020B0604020202020204" pitchFamily="34" charset="0"/>
              <a:buChar char="•"/>
            </a:pPr>
            <a:r>
              <a:rPr lang="en-US" sz="5000" dirty="0">
                <a:cs typeface="Arial" panose="020B0604020202020204" pitchFamily="34" charset="0"/>
              </a:rPr>
              <a:t>SA 	Dept. of Child Protection (Child abuse report line)	13 14 78</a:t>
            </a:r>
          </a:p>
          <a:p>
            <a:pPr>
              <a:buFont typeface="Arial" panose="020B0604020202020204" pitchFamily="34" charset="0"/>
              <a:buChar char="•"/>
            </a:pPr>
            <a:r>
              <a:rPr lang="en-US" sz="5000" dirty="0">
                <a:cs typeface="Arial" panose="020B0604020202020204" pitchFamily="34" charset="0"/>
              </a:rPr>
              <a:t>VIC	Dept. of Families … 		https://services.dffh.vic.gov.au/reporting-child-abuse					After hours: 13 12 78</a:t>
            </a:r>
          </a:p>
          <a:p>
            <a:pPr>
              <a:buFont typeface="Arial" panose="020B0604020202020204" pitchFamily="34" charset="0"/>
              <a:buChar char="•"/>
            </a:pPr>
            <a:r>
              <a:rPr lang="en-US" sz="5000" dirty="0">
                <a:cs typeface="Arial" panose="020B0604020202020204" pitchFamily="34" charset="0"/>
              </a:rPr>
              <a:t>WA	Dept. of Communities (Central Intake Team)	1800 273 889</a:t>
            </a:r>
          </a:p>
          <a:p>
            <a:pPr marL="0" indent="0">
              <a:buNone/>
            </a:pPr>
            <a:r>
              <a:rPr lang="en-US" sz="5000" dirty="0">
                <a:cs typeface="Arial" panose="020B0604020202020204" pitchFamily="34" charset="0"/>
              </a:rPr>
              <a:t>		 (After hours Crisis Care)		1800 199 008</a:t>
            </a:r>
            <a:endParaRPr lang="en-AU" sz="5000" dirty="0">
              <a:solidFill>
                <a:srgbClr val="2D313A"/>
              </a:solidFill>
              <a:cs typeface="Arial" panose="020B0604020202020204" pitchFamily="34" charset="0"/>
            </a:endParaRPr>
          </a:p>
          <a:p>
            <a:r>
              <a:rPr lang="en-AU" sz="5000" dirty="0">
                <a:solidFill>
                  <a:srgbClr val="2D313A"/>
                </a:solidFill>
                <a:cs typeface="Arial" panose="020B0604020202020204" pitchFamily="34" charset="0"/>
              </a:rPr>
              <a:t>They may refer you to a community support service or give you advice on how you can support the family or get involved directly themselves. </a:t>
            </a:r>
          </a:p>
          <a:p>
            <a:r>
              <a:rPr lang="en-AU" sz="5000" dirty="0">
                <a:cs typeface="Arial" panose="020B0604020202020204" pitchFamily="34" charset="0"/>
              </a:rPr>
              <a:t>Once you have contacted the agency, make a note of what you have said and what advice they have given, including a reference number, and inform the Local Spiritual Assembly (or Auxiliary Board member for Protection).  </a:t>
            </a:r>
          </a:p>
          <a:p>
            <a:r>
              <a:rPr lang="en-AU" sz="1300" dirty="0" err="1">
                <a:cs typeface="Arial" panose="020B0604020202020204" pitchFamily="34" charset="0"/>
              </a:rPr>
              <a:t>Image:Attribution</a:t>
            </a:r>
            <a:r>
              <a:rPr lang="en-AU" sz="1300" dirty="0">
                <a:cs typeface="Arial" panose="020B0604020202020204" pitchFamily="34" charset="0"/>
              </a:rPr>
              <a:t> 3.0 </a:t>
            </a:r>
            <a:r>
              <a:rPr lang="en-AU" sz="1300" dirty="0" err="1">
                <a:cs typeface="Arial" panose="020B0604020202020204" pitchFamily="34" charset="0"/>
              </a:rPr>
              <a:t>Unported</a:t>
            </a:r>
            <a:r>
              <a:rPr lang="en-AU" sz="1300" dirty="0">
                <a:cs typeface="Arial" panose="020B0604020202020204" pitchFamily="34" charset="0"/>
              </a:rPr>
              <a:t> (CC BY 3.0)</a:t>
            </a:r>
            <a:endParaRPr lang="en-AU" dirty="0"/>
          </a:p>
        </p:txBody>
      </p:sp>
      <p:pic>
        <p:nvPicPr>
          <p:cNvPr id="3080" name="Picture 8" descr="Image result for child safety icon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192" y="2636912"/>
            <a:ext cx="1616968" cy="16169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833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DED46-493D-4FD9-8135-EADFA92C88CE}"/>
              </a:ext>
            </a:extLst>
          </p:cNvPr>
          <p:cNvSpPr>
            <a:spLocks noGrp="1"/>
          </p:cNvSpPr>
          <p:nvPr>
            <p:ph type="title"/>
          </p:nvPr>
        </p:nvSpPr>
        <p:spPr/>
        <p:txBody>
          <a:bodyPr/>
          <a:lstStyle/>
          <a:p>
            <a:r>
              <a:rPr lang="en-US" dirty="0"/>
              <a:t>Contents</a:t>
            </a:r>
            <a:endParaRPr lang="en-AU" dirty="0"/>
          </a:p>
        </p:txBody>
      </p:sp>
      <p:sp>
        <p:nvSpPr>
          <p:cNvPr id="3" name="Content Placeholder 2"/>
          <p:cNvSpPr>
            <a:spLocks noGrp="1"/>
          </p:cNvSpPr>
          <p:nvPr>
            <p:ph idx="1"/>
          </p:nvPr>
        </p:nvSpPr>
        <p:spPr/>
        <p:txBody>
          <a:bodyPr/>
          <a:lstStyle/>
          <a:p>
            <a:pPr fontAlgn="base">
              <a:buFont typeface="Arial" panose="020B0604020202020204" pitchFamily="34" charset="0"/>
              <a:buChar char="•"/>
            </a:pPr>
            <a:endParaRPr lang="en-AU" dirty="0"/>
          </a:p>
          <a:p>
            <a:pPr fontAlgn="base">
              <a:buFont typeface="Arial" panose="020B0604020202020204" pitchFamily="34" charset="0"/>
              <a:buChar char="•"/>
            </a:pPr>
            <a:r>
              <a:rPr lang="en-AU" dirty="0"/>
              <a:t> your role in keeping children safe</a:t>
            </a:r>
          </a:p>
          <a:p>
            <a:pPr fontAlgn="base">
              <a:buFont typeface="Arial" panose="020B0604020202020204" pitchFamily="34" charset="0"/>
              <a:buChar char="•"/>
            </a:pPr>
            <a:r>
              <a:rPr lang="en-AU" dirty="0"/>
              <a:t> responding to a child who tells you about harm or abuse</a:t>
            </a:r>
          </a:p>
          <a:p>
            <a:pPr fontAlgn="base">
              <a:buFont typeface="Arial" panose="020B0604020202020204" pitchFamily="34" charset="0"/>
              <a:buChar char="•"/>
            </a:pPr>
            <a:r>
              <a:rPr lang="en-AU" dirty="0"/>
              <a:t> child abuse/harm and neglect</a:t>
            </a:r>
          </a:p>
          <a:p>
            <a:pPr fontAlgn="base">
              <a:buFont typeface="Arial" panose="020B0604020202020204" pitchFamily="34" charset="0"/>
              <a:buChar char="•"/>
            </a:pPr>
            <a:r>
              <a:rPr lang="en-AU" dirty="0"/>
              <a:t> how you can help a child or family you're worried about</a:t>
            </a:r>
          </a:p>
          <a:p>
            <a:pPr lvl="1" fontAlgn="base">
              <a:buFont typeface="Arial" panose="020B0604020202020204" pitchFamily="34" charset="0"/>
              <a:buChar char="•"/>
            </a:pPr>
            <a:r>
              <a:rPr lang="en-AU" sz="2000" dirty="0"/>
              <a:t>reporting requirements</a:t>
            </a:r>
          </a:p>
          <a:p>
            <a:pPr fontAlgn="base">
              <a:buFont typeface="Arial" panose="020B0604020202020204" pitchFamily="34" charset="0"/>
              <a:buChar char="•"/>
            </a:pPr>
            <a:r>
              <a:rPr lang="en-AU" dirty="0"/>
              <a:t> ways to keep children safe in the community</a:t>
            </a:r>
          </a:p>
          <a:p>
            <a:endParaRPr lang="en-AU" dirty="0"/>
          </a:p>
        </p:txBody>
      </p:sp>
      <p:pic>
        <p:nvPicPr>
          <p:cNvPr id="1026" name="Picture 2" descr="Learn Icons - Download Free Vector Icons | Noun Projec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3322" y="3952464"/>
            <a:ext cx="1905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48185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Mandatory Reporting </a:t>
            </a:r>
          </a:p>
        </p:txBody>
      </p:sp>
      <p:sp>
        <p:nvSpPr>
          <p:cNvPr id="3" name="Content Placeholder 2"/>
          <p:cNvSpPr>
            <a:spLocks noGrp="1"/>
          </p:cNvSpPr>
          <p:nvPr>
            <p:ph idx="1"/>
          </p:nvPr>
        </p:nvSpPr>
        <p:spPr>
          <a:xfrm>
            <a:off x="822959" y="1845734"/>
            <a:ext cx="7543801" cy="4319570"/>
          </a:xfrm>
        </p:spPr>
        <p:txBody>
          <a:bodyPr>
            <a:normAutofit/>
          </a:bodyPr>
          <a:lstStyle/>
          <a:p>
            <a:r>
              <a:rPr lang="en-AU" dirty="0"/>
              <a:t>Reporting child abuse and neglect is often mandatory and is a requirement under the Child Protection Policy.</a:t>
            </a:r>
          </a:p>
          <a:p>
            <a:pPr marL="457200" indent="-457200">
              <a:buFont typeface="+mj-lt"/>
              <a:buAutoNum type="arabicPeriod"/>
            </a:pPr>
            <a:r>
              <a:rPr lang="en-AU" dirty="0"/>
              <a:t>Pick up the phone to the government agency! </a:t>
            </a:r>
          </a:p>
          <a:p>
            <a:pPr marL="457200" indent="-457200">
              <a:buFont typeface="+mj-lt"/>
              <a:buAutoNum type="arabicPeriod"/>
            </a:pPr>
            <a:r>
              <a:rPr lang="en-AU" dirty="0"/>
              <a:t>Make a record of the conversation!</a:t>
            </a:r>
          </a:p>
          <a:p>
            <a:pPr marL="457200" indent="-457200">
              <a:buFont typeface="+mj-lt"/>
              <a:buAutoNum type="arabicPeriod"/>
            </a:pPr>
            <a:r>
              <a:rPr lang="en-AU" dirty="0"/>
              <a:t>Send the report to the Local Spiritual Assembly or directly to the National Spiritual Assembly at </a:t>
            </a:r>
            <a:r>
              <a:rPr lang="en-AU" dirty="0">
                <a:hlinkClick r:id="rId2"/>
              </a:rPr>
              <a:t>secretariat@bnc.bahai.org.au</a:t>
            </a:r>
            <a:r>
              <a:rPr lang="en-AU" dirty="0"/>
              <a:t> </a:t>
            </a:r>
          </a:p>
          <a:p>
            <a:r>
              <a:rPr lang="en-AU" dirty="0"/>
              <a:t>In some cases, the Local Spiritual Assembly may need to ask the person accused of abuse to stand aside from working with children while the matter is under investigation. This of course is for the safety of children and not a presumption of guilt. </a:t>
            </a:r>
          </a:p>
          <a:p>
            <a:r>
              <a:rPr lang="en-AU" sz="600" dirty="0" err="1"/>
              <a:t>Image:Attribution</a:t>
            </a:r>
            <a:r>
              <a:rPr lang="en-AU" sz="600" dirty="0"/>
              <a:t> 3.0 </a:t>
            </a:r>
            <a:r>
              <a:rPr lang="en-AU" sz="600" dirty="0" err="1"/>
              <a:t>Unported</a:t>
            </a:r>
            <a:r>
              <a:rPr lang="en-AU" sz="600" dirty="0"/>
              <a:t> (CC BY 3.0)</a:t>
            </a:r>
            <a:endParaRPr lang="en-AU" dirty="0"/>
          </a:p>
        </p:txBody>
      </p:sp>
      <p:pic>
        <p:nvPicPr>
          <p:cNvPr id="6146" name="Picture 2" descr="Call Log Icons - Download Free Vector Icons | Noun Projec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00" y="116632"/>
            <a:ext cx="1905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31813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Respect</a:t>
            </a:r>
          </a:p>
        </p:txBody>
      </p:sp>
      <p:sp>
        <p:nvSpPr>
          <p:cNvPr id="3" name="Content Placeholder 2"/>
          <p:cNvSpPr>
            <a:spLocks noGrp="1"/>
          </p:cNvSpPr>
          <p:nvPr>
            <p:ph idx="1"/>
          </p:nvPr>
        </p:nvSpPr>
        <p:spPr/>
        <p:txBody>
          <a:bodyPr>
            <a:normAutofit/>
          </a:bodyPr>
          <a:lstStyle/>
          <a:p>
            <a:r>
              <a:rPr lang="en-AU" dirty="0"/>
              <a:t>After reporting, keep the matter strictly confidential and private !!!</a:t>
            </a:r>
          </a:p>
          <a:p>
            <a:r>
              <a:rPr lang="en-AU" dirty="0"/>
              <a:t>Be available as a good listener to the child</a:t>
            </a:r>
          </a:p>
          <a:p>
            <a:r>
              <a:rPr lang="en-AU" dirty="0"/>
              <a:t>It is not your role to investigate or decide who should know, which is left to child protection agencies and the Local Spiritual Assembly.  </a:t>
            </a:r>
          </a:p>
          <a:p>
            <a:r>
              <a:rPr lang="en-AU" dirty="0"/>
              <a:t>If the you feel the parents need to know of your report out of courtesy or for the safety of the child, ask the child protection agencies for advice on this. </a:t>
            </a:r>
          </a:p>
          <a:p>
            <a:r>
              <a:rPr lang="en-AU" dirty="0"/>
              <a:t>You can of course seek counselling if you are feeling anxious or upset.</a:t>
            </a:r>
          </a:p>
          <a:p>
            <a:endParaRPr lang="en-AU" i="1" dirty="0"/>
          </a:p>
        </p:txBody>
      </p:sp>
      <p:pic>
        <p:nvPicPr>
          <p:cNvPr id="4" name="Picture 3" descr="¿Cómo ayuda saber inglés en un viaje por Latinoamérica? 5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36097" y="386762"/>
            <a:ext cx="1512168" cy="1512168"/>
          </a:xfrm>
          <a:prstGeom prst="rect">
            <a:avLst/>
          </a:prstGeom>
        </p:spPr>
      </p:pic>
    </p:spTree>
    <p:extLst>
      <p:ext uri="{BB962C8B-B14F-4D97-AF65-F5344CB8AC3E}">
        <p14:creationId xmlns:p14="http://schemas.microsoft.com/office/powerpoint/2010/main" val="27202049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a:t>How can we keep children safe in the community?</a:t>
            </a:r>
          </a:p>
        </p:txBody>
      </p:sp>
      <p:sp>
        <p:nvSpPr>
          <p:cNvPr id="5" name="Text Placeholder 4"/>
          <p:cNvSpPr>
            <a:spLocks noGrp="1"/>
          </p:cNvSpPr>
          <p:nvPr>
            <p:ph type="body" idx="1"/>
          </p:nvPr>
        </p:nvSpPr>
        <p:spPr/>
        <p:txBody>
          <a:bodyPr/>
          <a:lstStyle/>
          <a:p>
            <a:endParaRPr lang="en-AU"/>
          </a:p>
        </p:txBody>
      </p:sp>
    </p:spTree>
    <p:extLst>
      <p:ext uri="{BB962C8B-B14F-4D97-AF65-F5344CB8AC3E}">
        <p14:creationId xmlns:p14="http://schemas.microsoft.com/office/powerpoint/2010/main" val="38569713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4294967295"/>
          </p:nvPr>
        </p:nvSpPr>
        <p:spPr>
          <a:xfrm>
            <a:off x="611560" y="620688"/>
            <a:ext cx="7543800" cy="5318869"/>
          </a:xfrm>
        </p:spPr>
        <p:txBody>
          <a:bodyPr>
            <a:normAutofit/>
          </a:bodyPr>
          <a:lstStyle/>
          <a:p>
            <a:pPr>
              <a:buFont typeface="Arial" panose="020B0604020202020204" pitchFamily="34" charset="0"/>
              <a:buChar char="•"/>
            </a:pPr>
            <a:r>
              <a:rPr lang="en-AU" b="1" dirty="0"/>
              <a:t>Check </a:t>
            </a:r>
            <a:r>
              <a:rPr lang="en-AU" dirty="0"/>
              <a:t>that anyone working with children and young people has a </a:t>
            </a:r>
            <a:r>
              <a:rPr lang="en-AU" b="1" dirty="0"/>
              <a:t>working with children check </a:t>
            </a:r>
            <a:r>
              <a:rPr lang="en-AU" dirty="0"/>
              <a:t>and is accredited under the Baha’i Child Safe Environments Policy.</a:t>
            </a:r>
          </a:p>
          <a:p>
            <a:pPr>
              <a:buFont typeface="Arial" panose="020B0604020202020204" pitchFamily="34" charset="0"/>
              <a:buChar char="•"/>
            </a:pPr>
            <a:r>
              <a:rPr lang="en-AU" b="1" dirty="0"/>
              <a:t>Be familiar </a:t>
            </a:r>
            <a:r>
              <a:rPr lang="en-AU" dirty="0"/>
              <a:t>with the </a:t>
            </a:r>
            <a:r>
              <a:rPr lang="en-AU" b="1" dirty="0"/>
              <a:t>standards of conduct </a:t>
            </a:r>
            <a:r>
              <a:rPr lang="en-AU" dirty="0"/>
              <a:t>for working with children and young people and undertake further training in child-safety</a:t>
            </a:r>
          </a:p>
          <a:p>
            <a:pPr>
              <a:buFont typeface="Arial" panose="020B0604020202020204" pitchFamily="34" charset="0"/>
              <a:buChar char="•"/>
            </a:pPr>
            <a:r>
              <a:rPr lang="en-AU" b="1" dirty="0"/>
              <a:t>Assess and mitigate risks of harm </a:t>
            </a:r>
            <a:r>
              <a:rPr lang="en-AU" dirty="0"/>
              <a:t>when planning overnight activities, high-risk excursions or special events</a:t>
            </a:r>
          </a:p>
          <a:p>
            <a:pPr>
              <a:buFont typeface="Arial" panose="020B0604020202020204" pitchFamily="34" charset="0"/>
              <a:buChar char="•"/>
            </a:pPr>
            <a:r>
              <a:rPr lang="en-AU" dirty="0"/>
              <a:t>Where no supervision is formally provided at activities and events, </a:t>
            </a:r>
            <a:r>
              <a:rPr lang="en-AU" b="1" dirty="0"/>
              <a:t>encourage parents to actively supervise their children</a:t>
            </a:r>
            <a:r>
              <a:rPr lang="en-AU" dirty="0"/>
              <a:t>, making sure their child is in safe spaces with people that they trust.</a:t>
            </a:r>
          </a:p>
          <a:p>
            <a:pPr>
              <a:buFont typeface="Arial" panose="020B0604020202020204" pitchFamily="34" charset="0"/>
              <a:buChar char="•"/>
            </a:pPr>
            <a:r>
              <a:rPr lang="en-US" b="1" dirty="0"/>
              <a:t>Report any significant misconduct </a:t>
            </a:r>
            <a:r>
              <a:rPr lang="en-US" dirty="0"/>
              <a:t>with children or in the presence of children (including state/territory specific reportable conduct) that you observe of a co-volunteer to the Baha'i institution endorsing the activity/event. In NSW this is a legal obligation. </a:t>
            </a:r>
            <a:endParaRPr lang="en-AU" dirty="0"/>
          </a:p>
          <a:p>
            <a:pPr marL="0" indent="0">
              <a:buNone/>
            </a:pPr>
            <a:endParaRPr lang="en-AU" sz="600" dirty="0"/>
          </a:p>
          <a:p>
            <a:pPr marL="0" indent="0">
              <a:buNone/>
            </a:pPr>
            <a:r>
              <a:rPr lang="en-AU" sz="600" dirty="0" err="1"/>
              <a:t>Image:Attribution</a:t>
            </a:r>
            <a:r>
              <a:rPr lang="en-AU" sz="600" dirty="0"/>
              <a:t> 3.0 </a:t>
            </a:r>
            <a:r>
              <a:rPr lang="en-AU" sz="600" dirty="0" err="1"/>
              <a:t>Unported</a:t>
            </a:r>
            <a:r>
              <a:rPr lang="en-AU" sz="600" dirty="0"/>
              <a:t> (CC BY 3.0)</a:t>
            </a:r>
          </a:p>
          <a:p>
            <a:pPr>
              <a:buFont typeface="Arial" panose="020B0604020202020204" pitchFamily="34" charset="0"/>
              <a:buChar char="•"/>
            </a:pPr>
            <a:endParaRPr lang="en-AU" dirty="0"/>
          </a:p>
        </p:txBody>
      </p:sp>
      <p:pic>
        <p:nvPicPr>
          <p:cNvPr id="11266" name="Picture 2" descr="Image result for check list icon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4581128"/>
            <a:ext cx="1872208" cy="18722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74665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Working with Children and young people?</a:t>
            </a:r>
          </a:p>
        </p:txBody>
      </p:sp>
      <p:sp>
        <p:nvSpPr>
          <p:cNvPr id="3" name="Text Placeholder 2"/>
          <p:cNvSpPr>
            <a:spLocks noGrp="1"/>
          </p:cNvSpPr>
          <p:nvPr>
            <p:ph type="body" idx="1"/>
          </p:nvPr>
        </p:nvSpPr>
        <p:spPr/>
        <p:txBody>
          <a:bodyPr/>
          <a:lstStyle/>
          <a:p>
            <a:endParaRPr lang="en-AU"/>
          </a:p>
        </p:txBody>
      </p:sp>
      <p:pic>
        <p:nvPicPr>
          <p:cNvPr id="4" name="Picture 3" descr="Image result for silhouette youth">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6660232" y="1196752"/>
            <a:ext cx="1781175" cy="1647825"/>
          </a:xfrm>
          <a:prstGeom prst="rect">
            <a:avLst/>
          </a:prstGeom>
          <a:noFill/>
          <a:ln>
            <a:noFill/>
          </a:ln>
        </p:spPr>
      </p:pic>
    </p:spTree>
    <p:extLst>
      <p:ext uri="{BB962C8B-B14F-4D97-AF65-F5344CB8AC3E}">
        <p14:creationId xmlns:p14="http://schemas.microsoft.com/office/powerpoint/2010/main" val="37443501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755576" y="1268760"/>
            <a:ext cx="7543800" cy="4022725"/>
          </a:xfrm>
        </p:spPr>
        <p:txBody>
          <a:bodyPr>
            <a:normAutofit fontScale="92500" lnSpcReduction="20000"/>
          </a:bodyPr>
          <a:lstStyle/>
          <a:p>
            <a:pPr algn="ctr"/>
            <a:endParaRPr lang="en-AU" sz="3000" dirty="0"/>
          </a:p>
          <a:p>
            <a:pPr algn="ctr"/>
            <a:r>
              <a:rPr lang="en-AU" sz="3000" dirty="0"/>
              <a:t>Take time to complete the Child Safe Environments Policy Accreditation Application Form</a:t>
            </a:r>
          </a:p>
          <a:p>
            <a:pPr algn="ctr"/>
            <a:r>
              <a:rPr lang="en-AU" sz="3000" dirty="0"/>
              <a:t>You will need to have read the outline of the Child Safe Environments Policy and Standards of Conduct (</a:t>
            </a:r>
            <a:r>
              <a:rPr lang="en-AU" sz="3000" dirty="0">
                <a:hlinkClick r:id="rId2"/>
              </a:rPr>
              <a:t>www.cppt.bahai.org.au</a:t>
            </a:r>
            <a:r>
              <a:rPr lang="en-AU" sz="3000" dirty="0"/>
              <a:t>) and submit a Working with Children Check.</a:t>
            </a:r>
          </a:p>
          <a:p>
            <a:pPr algn="ctr"/>
            <a:endParaRPr lang="en-AU" sz="3000" dirty="0"/>
          </a:p>
          <a:p>
            <a:pPr algn="ctr"/>
            <a:endParaRPr lang="en-AU" sz="3000" dirty="0"/>
          </a:p>
          <a:p>
            <a:r>
              <a:rPr lang="en-AU" sz="600" dirty="0"/>
              <a:t>Image: Attribution 4.0 International (CC BY 4.0)</a:t>
            </a:r>
          </a:p>
          <a:p>
            <a:pPr algn="ctr"/>
            <a:endParaRPr lang="en-AU" sz="3000" dirty="0"/>
          </a:p>
          <a:p>
            <a:pPr algn="ctr"/>
            <a:endParaRPr lang="en-AU" sz="3000" dirty="0"/>
          </a:p>
        </p:txBody>
      </p:sp>
      <p:pic>
        <p:nvPicPr>
          <p:cNvPr id="14338" name="Picture 2" descr="Image result for working with children check ico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0072" y="4149080"/>
            <a:ext cx="2184177" cy="21841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82026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AU" dirty="0"/>
              <a:t>THANK YOU!</a:t>
            </a:r>
          </a:p>
        </p:txBody>
      </p:sp>
      <p:sp>
        <p:nvSpPr>
          <p:cNvPr id="6" name="Content Placeholder 5"/>
          <p:cNvSpPr>
            <a:spLocks noGrp="1"/>
          </p:cNvSpPr>
          <p:nvPr>
            <p:ph idx="1"/>
          </p:nvPr>
        </p:nvSpPr>
        <p:spPr/>
        <p:txBody>
          <a:bodyPr>
            <a:normAutofit/>
          </a:bodyPr>
          <a:lstStyle/>
          <a:p>
            <a:r>
              <a:rPr lang="en-AU" dirty="0"/>
              <a:t>If having participated in this training module, you feel distressed, here are some counselling and support services to contact that may have email and chat options too:</a:t>
            </a:r>
          </a:p>
          <a:p>
            <a:endParaRPr lang="en-AU" dirty="0"/>
          </a:p>
          <a:p>
            <a:pPr>
              <a:buFont typeface="Arial" panose="020B0604020202020204" pitchFamily="34" charset="0"/>
              <a:buChar char="•"/>
            </a:pPr>
            <a:r>
              <a:rPr lang="en-AU" dirty="0"/>
              <a:t>If you have experienced childhood trauma, you can speak with a Blue Knot Helpline trauma counsellor : 1300 657 380 or via email </a:t>
            </a:r>
            <a:r>
              <a:rPr lang="en-AU" dirty="0">
                <a:hlinkClick r:id="rId2"/>
              </a:rPr>
              <a:t>helpline@blueknot.org.au</a:t>
            </a:r>
            <a:endParaRPr lang="en-AU" dirty="0"/>
          </a:p>
          <a:p>
            <a:pPr>
              <a:buFont typeface="Arial" panose="020B0604020202020204" pitchFamily="34" charset="0"/>
              <a:buChar char="•"/>
            </a:pPr>
            <a:r>
              <a:rPr lang="en-AU" dirty="0"/>
              <a:t>Lifeline: 13 11 14; </a:t>
            </a:r>
            <a:r>
              <a:rPr lang="en-AU" dirty="0">
                <a:hlinkClick r:id="rId3"/>
              </a:rPr>
              <a:t>www.lifeline.org.au</a:t>
            </a:r>
            <a:endParaRPr lang="en-AU" dirty="0"/>
          </a:p>
          <a:p>
            <a:pPr>
              <a:buFont typeface="Arial" panose="020B0604020202020204" pitchFamily="34" charset="0"/>
              <a:buChar char="•"/>
            </a:pPr>
            <a:r>
              <a:rPr lang="en-AU" dirty="0"/>
              <a:t>Australian Childhood Foundation:1800 174 453; </a:t>
            </a:r>
            <a:r>
              <a:rPr lang="en-AU" dirty="0">
                <a:hlinkClick r:id="rId4"/>
              </a:rPr>
              <a:t>www.childhood.org.au</a:t>
            </a:r>
            <a:endParaRPr lang="en-AU" dirty="0"/>
          </a:p>
          <a:p>
            <a:endParaRPr lang="en-AU" dirty="0"/>
          </a:p>
        </p:txBody>
      </p:sp>
    </p:spTree>
    <p:extLst>
      <p:ext uri="{BB962C8B-B14F-4D97-AF65-F5344CB8AC3E}">
        <p14:creationId xmlns:p14="http://schemas.microsoft.com/office/powerpoint/2010/main" val="3380040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endParaRPr lang="en-AU" dirty="0"/>
          </a:p>
        </p:txBody>
      </p:sp>
      <p:sp>
        <p:nvSpPr>
          <p:cNvPr id="3" name="Content Placeholder 2"/>
          <p:cNvSpPr>
            <a:spLocks noGrp="1"/>
          </p:cNvSpPr>
          <p:nvPr>
            <p:ph idx="1"/>
          </p:nvPr>
        </p:nvSpPr>
        <p:spPr/>
        <p:txBody>
          <a:bodyPr>
            <a:normAutofit/>
          </a:bodyPr>
          <a:lstStyle/>
          <a:p>
            <a:pPr marL="0" indent="0">
              <a:buNone/>
            </a:pPr>
            <a:r>
              <a:rPr lang="en-AU" dirty="0">
                <a:solidFill>
                  <a:srgbClr val="FF0000"/>
                </a:solidFill>
              </a:rPr>
              <a:t>Warning! If you believe a child is in immediate danger, contact 000.</a:t>
            </a:r>
          </a:p>
          <a:p>
            <a:pPr marL="0" indent="0">
              <a:buNone/>
            </a:pPr>
            <a:r>
              <a:rPr lang="en-AU" dirty="0"/>
              <a:t>The materials in this workshop can be confronting for some people. It can be upsetting to think about vulnerable children being mistreated. It may also bring up experiences of your own childhood which may include memories of abuse, neglect or difficult emotions.</a:t>
            </a:r>
          </a:p>
          <a:p>
            <a:pPr marL="0" indent="0">
              <a:buNone/>
            </a:pPr>
            <a:r>
              <a:rPr lang="en-AU" dirty="0"/>
              <a:t>It is important to pay attention to your emotions while completing this training module, to care for your own wellbeing and to take a break if you need to. </a:t>
            </a:r>
          </a:p>
          <a:p>
            <a:pPr marL="0" indent="0">
              <a:buNone/>
            </a:pPr>
            <a:endParaRPr lang="en-US" dirty="0"/>
          </a:p>
          <a:p>
            <a:endParaRPr lang="en-US" dirty="0"/>
          </a:p>
        </p:txBody>
      </p:sp>
      <p:pic>
        <p:nvPicPr>
          <p:cNvPr id="2050" name="Picture 2" descr="Warning Icons - Download Free Vector Icons | Noun Projec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4128" y="317606"/>
            <a:ext cx="1440160" cy="1440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771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What’s my role?</a:t>
            </a:r>
          </a:p>
        </p:txBody>
      </p:sp>
      <p:sp>
        <p:nvSpPr>
          <p:cNvPr id="4" name="Text Placeholder 3"/>
          <p:cNvSpPr>
            <a:spLocks noGrp="1"/>
          </p:cNvSpPr>
          <p:nvPr>
            <p:ph type="body" idx="1"/>
          </p:nvPr>
        </p:nvSpPr>
        <p:spPr/>
        <p:txBody>
          <a:bodyPr/>
          <a:lstStyle/>
          <a:p>
            <a:endParaRPr lang="en-AU"/>
          </a:p>
        </p:txBody>
      </p:sp>
      <p:pic>
        <p:nvPicPr>
          <p:cNvPr id="5" name="Picture 4" descr="C:\Users\otiav\AppData\Local\Microsoft\Windows\Temporary Internet Files\Content.MSO\9BDD3C68.tmp"/>
          <p:cNvPicPr/>
          <p:nvPr/>
        </p:nvPicPr>
        <p:blipFill>
          <a:blip r:embed="rId2">
            <a:extLst>
              <a:ext uri="{28A0092B-C50C-407E-A947-70E740481C1C}">
                <a14:useLocalDpi xmlns:a14="http://schemas.microsoft.com/office/drawing/2010/main" val="0"/>
              </a:ext>
            </a:extLst>
          </a:blip>
          <a:srcRect/>
          <a:stretch>
            <a:fillRect/>
          </a:stretch>
        </p:blipFill>
        <p:spPr bwMode="auto">
          <a:xfrm>
            <a:off x="3347864" y="630936"/>
            <a:ext cx="2448272" cy="2438024"/>
          </a:xfrm>
          <a:prstGeom prst="rect">
            <a:avLst/>
          </a:prstGeom>
          <a:noFill/>
          <a:ln>
            <a:noFill/>
          </a:ln>
        </p:spPr>
      </p:pic>
    </p:spTree>
    <p:extLst>
      <p:ext uri="{BB962C8B-B14F-4D97-AF65-F5344CB8AC3E}">
        <p14:creationId xmlns:p14="http://schemas.microsoft.com/office/powerpoint/2010/main" val="18323380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11560" y="4869160"/>
            <a:ext cx="7543800" cy="1152128"/>
          </a:xfrm>
        </p:spPr>
        <p:txBody>
          <a:bodyPr>
            <a:normAutofit/>
          </a:bodyPr>
          <a:lstStyle/>
          <a:p>
            <a:pPr marL="0" indent="0">
              <a:buNone/>
            </a:pPr>
            <a:r>
              <a:rPr lang="en-AU" dirty="0">
                <a:solidFill>
                  <a:schemeClr val="tx1"/>
                </a:solidFill>
              </a:rPr>
              <a:t>A child is any person under the age of 18 for the purpose of the Child Safe Environments Policy.</a:t>
            </a:r>
          </a:p>
          <a:p>
            <a:pPr marL="0" indent="0">
              <a:buNone/>
            </a:pPr>
            <a:endParaRPr lang="en-AU" sz="2800" dirty="0"/>
          </a:p>
          <a:p>
            <a:pPr marL="0" indent="0">
              <a:buNone/>
            </a:pPr>
            <a:endParaRPr lang="en-AU" sz="2400" dirty="0"/>
          </a:p>
          <a:p>
            <a:pPr marL="0" indent="0">
              <a:buNone/>
            </a:pPr>
            <a:endParaRPr lang="en-AU" sz="2400" dirty="0"/>
          </a:p>
          <a:p>
            <a:pPr marL="0" indent="0">
              <a:buNone/>
            </a:pPr>
            <a:endParaRPr lang="en-AU" sz="2400" dirty="0"/>
          </a:p>
          <a:p>
            <a:pPr marL="0" indent="0">
              <a:buNone/>
            </a:pPr>
            <a:endParaRPr lang="en-AU" sz="2400" dirty="0"/>
          </a:p>
          <a:p>
            <a:pPr marL="0" indent="0">
              <a:buNone/>
            </a:pPr>
            <a:endParaRPr lang="en-AU" sz="2400" dirty="0"/>
          </a:p>
          <a:p>
            <a:pPr marL="0" indent="0">
              <a:buNone/>
            </a:pPr>
            <a:endParaRPr lang="en-NZ" dirty="0"/>
          </a:p>
        </p:txBody>
      </p:sp>
      <p:sp>
        <p:nvSpPr>
          <p:cNvPr id="5" name="Title 4"/>
          <p:cNvSpPr>
            <a:spLocks noGrp="1"/>
          </p:cNvSpPr>
          <p:nvPr>
            <p:ph type="title" idx="4294967295"/>
          </p:nvPr>
        </p:nvSpPr>
        <p:spPr>
          <a:xfrm>
            <a:off x="539552" y="476672"/>
            <a:ext cx="7543800" cy="1584176"/>
          </a:xfrm>
        </p:spPr>
        <p:txBody>
          <a:bodyPr>
            <a:normAutofit/>
          </a:bodyPr>
          <a:lstStyle/>
          <a:p>
            <a:pPr marL="0" indent="0"/>
            <a:br>
              <a:rPr lang="en-AU" sz="2000" dirty="0">
                <a:solidFill>
                  <a:schemeClr val="tx1"/>
                </a:solidFill>
                <a:latin typeface="+mn-lt"/>
              </a:rPr>
            </a:br>
            <a:r>
              <a:rPr lang="en-AU" sz="2000" dirty="0">
                <a:solidFill>
                  <a:schemeClr val="tx1"/>
                </a:solidFill>
                <a:latin typeface="+mn-lt"/>
              </a:rPr>
              <a:t>All children should have loving care and should feel safe.</a:t>
            </a:r>
            <a:br>
              <a:rPr lang="en-AU" sz="2000" dirty="0">
                <a:solidFill>
                  <a:schemeClr val="tx1"/>
                </a:solidFill>
                <a:latin typeface="+mn-lt"/>
              </a:rPr>
            </a:br>
            <a:r>
              <a:rPr lang="en-AU" sz="2000" dirty="0">
                <a:solidFill>
                  <a:schemeClr val="tx1"/>
                </a:solidFill>
                <a:latin typeface="+mn-lt"/>
              </a:rPr>
              <a:t> </a:t>
            </a:r>
            <a:br>
              <a:rPr lang="en-AU" sz="2000" dirty="0">
                <a:solidFill>
                  <a:schemeClr val="tx1"/>
                </a:solidFill>
                <a:latin typeface="+mn-lt"/>
              </a:rPr>
            </a:br>
            <a:r>
              <a:rPr lang="en-AU" sz="2000" dirty="0">
                <a:solidFill>
                  <a:schemeClr val="tx1"/>
                </a:solidFill>
                <a:latin typeface="+mn-lt"/>
              </a:rPr>
              <a:t>We can all work together to keep children safe, because protecting children is everyone’s business.</a:t>
            </a:r>
          </a:p>
        </p:txBody>
      </p:sp>
      <p:pic>
        <p:nvPicPr>
          <p:cNvPr id="12290" name="Picture 2" descr="Image result for all children ico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6136" y="2636912"/>
            <a:ext cx="1905000" cy="190500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485308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Responding to a child who tells you about harm or abuse</a:t>
            </a:r>
          </a:p>
        </p:txBody>
      </p:sp>
      <p:sp>
        <p:nvSpPr>
          <p:cNvPr id="3" name="Text Placeholder 2"/>
          <p:cNvSpPr>
            <a:spLocks noGrp="1"/>
          </p:cNvSpPr>
          <p:nvPr>
            <p:ph type="body" idx="1"/>
          </p:nvPr>
        </p:nvSpPr>
        <p:spPr/>
        <p:txBody>
          <a:bodyPr/>
          <a:lstStyle/>
          <a:p>
            <a:endParaRPr lang="en-AU"/>
          </a:p>
        </p:txBody>
      </p:sp>
      <p:pic>
        <p:nvPicPr>
          <p:cNvPr id="5" name="Picture 6" descr="Image result for conversation icon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192" y="4453128"/>
            <a:ext cx="1362707" cy="13627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4224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683568" y="548680"/>
            <a:ext cx="7467600" cy="5544616"/>
          </a:xfrm>
        </p:spPr>
        <p:txBody>
          <a:bodyPr>
            <a:noAutofit/>
          </a:bodyPr>
          <a:lstStyle/>
          <a:p>
            <a:pPr marL="0" indent="0">
              <a:buNone/>
            </a:pPr>
            <a:r>
              <a:rPr lang="en-AU" dirty="0">
                <a:solidFill>
                  <a:schemeClr val="tx1"/>
                </a:solidFill>
              </a:rPr>
              <a:t>You may have noticed some warning signs of abuse or neglect of a child. Or a child may directly tell you about abuse or harm they are suffering. For example that they are scared to go home because their father is hitting them. </a:t>
            </a:r>
          </a:p>
          <a:p>
            <a:pPr marL="0" indent="0">
              <a:buNone/>
            </a:pPr>
            <a:endParaRPr lang="en-AU" dirty="0">
              <a:solidFill>
                <a:schemeClr val="tx1"/>
              </a:solidFill>
            </a:endParaRPr>
          </a:p>
          <a:p>
            <a:pPr marL="0" indent="0">
              <a:buNone/>
            </a:pPr>
            <a:endParaRPr lang="en-AU" dirty="0">
              <a:solidFill>
                <a:schemeClr val="tx1"/>
              </a:solidFill>
            </a:endParaRPr>
          </a:p>
          <a:p>
            <a:pPr marL="0" indent="0">
              <a:buNone/>
            </a:pPr>
            <a:r>
              <a:rPr lang="en-AU" dirty="0">
                <a:solidFill>
                  <a:schemeClr val="tx1"/>
                </a:solidFill>
              </a:rPr>
              <a:t>Here are some guidelines on how to make sure the child feels supported and safe:</a:t>
            </a:r>
          </a:p>
          <a:p>
            <a:pPr lvl="0">
              <a:buFont typeface="Arial" panose="020B0604020202020204" pitchFamily="34" charset="0"/>
              <a:buChar char="•"/>
            </a:pPr>
            <a:r>
              <a:rPr lang="en-US" b="1" dirty="0">
                <a:solidFill>
                  <a:schemeClr val="tx1"/>
                </a:solidFill>
              </a:rPr>
              <a:t>Listen. </a:t>
            </a:r>
            <a:r>
              <a:rPr lang="en-US" dirty="0">
                <a:solidFill>
                  <a:schemeClr val="tx1"/>
                </a:solidFill>
              </a:rPr>
              <a:t>Listen calmly, patiently, and supportively. Let the child or young person use their own words. </a:t>
            </a:r>
          </a:p>
          <a:p>
            <a:pPr lvl="0">
              <a:buFont typeface="Arial" panose="020B0604020202020204" pitchFamily="34" charset="0"/>
              <a:buChar char="•"/>
            </a:pPr>
            <a:r>
              <a:rPr lang="en-US" b="1" dirty="0">
                <a:solidFill>
                  <a:schemeClr val="tx1"/>
                </a:solidFill>
              </a:rPr>
              <a:t>Reassure. </a:t>
            </a:r>
            <a:r>
              <a:rPr lang="en-US" dirty="0">
                <a:solidFill>
                  <a:schemeClr val="tx1"/>
                </a:solidFill>
              </a:rPr>
              <a:t>Let the child or young person know that they are doing the right thing by speaking up. Tell them that what has happened to them is not their fault. </a:t>
            </a:r>
          </a:p>
          <a:p>
            <a:pPr lvl="0">
              <a:buFont typeface="Arial" panose="020B0604020202020204" pitchFamily="34" charset="0"/>
              <a:buChar char="•"/>
            </a:pPr>
            <a:r>
              <a:rPr lang="en-US" b="1" dirty="0">
                <a:solidFill>
                  <a:schemeClr val="tx1"/>
                </a:solidFill>
              </a:rPr>
              <a:t>Inform. </a:t>
            </a:r>
            <a:r>
              <a:rPr lang="en-US" dirty="0">
                <a:solidFill>
                  <a:schemeClr val="tx1"/>
                </a:solidFill>
              </a:rPr>
              <a:t>Do not make promises you cannot keep, such as keeping the disclosure confidential. Tell them that you will need to talk to someone whose job it is to keep them safe. </a:t>
            </a:r>
          </a:p>
          <a:p>
            <a:pPr marL="0" indent="0">
              <a:buNone/>
            </a:pPr>
            <a:endParaRPr lang="en-AU" dirty="0"/>
          </a:p>
          <a:p>
            <a:pPr marL="0" indent="0">
              <a:buNone/>
            </a:pPr>
            <a:endParaRPr lang="en-AU" dirty="0"/>
          </a:p>
        </p:txBody>
      </p:sp>
      <p:pic>
        <p:nvPicPr>
          <p:cNvPr id="4" name="Picture 3" descr="Image result for silhouette youth">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6804248" y="1484784"/>
            <a:ext cx="1152128" cy="1196752"/>
          </a:xfrm>
          <a:prstGeom prst="rect">
            <a:avLst/>
          </a:prstGeom>
          <a:noFill/>
          <a:ln>
            <a:noFill/>
          </a:ln>
        </p:spPr>
      </p:pic>
    </p:spTree>
    <p:custDataLst>
      <p:tags r:id="rId1"/>
    </p:custDataLst>
    <p:extLst>
      <p:ext uri="{BB962C8B-B14F-4D97-AF65-F5344CB8AC3E}">
        <p14:creationId xmlns:p14="http://schemas.microsoft.com/office/powerpoint/2010/main" val="1630367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755576" y="692696"/>
            <a:ext cx="7543800" cy="4814813"/>
          </a:xfrm>
        </p:spPr>
        <p:txBody>
          <a:bodyPr>
            <a:normAutofit fontScale="70000" lnSpcReduction="20000"/>
          </a:bodyPr>
          <a:lstStyle/>
          <a:p>
            <a:pPr lvl="0"/>
            <a:endParaRPr lang="en-AU" b="1" dirty="0">
              <a:solidFill>
                <a:schemeClr val="tx1"/>
              </a:solidFill>
            </a:endParaRPr>
          </a:p>
          <a:p>
            <a:pPr lvl="0"/>
            <a:r>
              <a:rPr lang="en-US" sz="3100" b="1" dirty="0">
                <a:solidFill>
                  <a:schemeClr val="tx1"/>
                </a:solidFill>
              </a:rPr>
              <a:t>Do not quiz. </a:t>
            </a:r>
            <a:r>
              <a:rPr lang="en-US" sz="3100" dirty="0">
                <a:solidFill>
                  <a:schemeClr val="tx1"/>
                </a:solidFill>
              </a:rPr>
              <a:t>It is ok to encourage a child to open up by asking some open questions such as  ‘Can you tell me what happened’ or ‘Can you tell me more about that’ however quizzing a child for details or asking them to repeat their story can create the impression that you doubt what they have said and could have unintended consequences if any criminal or child protection action is subsequently taken. </a:t>
            </a:r>
          </a:p>
          <a:p>
            <a:r>
              <a:rPr lang="en-AU" sz="3100" b="1" dirty="0"/>
              <a:t>Respect.</a:t>
            </a:r>
            <a:r>
              <a:rPr lang="en-AU" sz="3100" dirty="0"/>
              <a:t>  Ask them what they need from you so that they can feel safe and involved in the process.  Do not however attempt to investigate or mediate an outcome, which is left to the appropriate institutions and trained people as follows.</a:t>
            </a:r>
          </a:p>
          <a:p>
            <a:pPr lvl="0"/>
            <a:endParaRPr lang="en-AU" dirty="0">
              <a:solidFill>
                <a:schemeClr val="tx1"/>
              </a:solidFill>
            </a:endParaRPr>
          </a:p>
          <a:p>
            <a:pPr lvl="0"/>
            <a:endParaRPr lang="en-AU" dirty="0">
              <a:solidFill>
                <a:schemeClr val="tx1"/>
              </a:solidFill>
            </a:endParaRPr>
          </a:p>
          <a:p>
            <a:pPr lvl="0"/>
            <a:endParaRPr lang="en-AU" dirty="0">
              <a:solidFill>
                <a:schemeClr val="tx1"/>
              </a:solidFill>
            </a:endParaRPr>
          </a:p>
          <a:p>
            <a:pPr lvl="0"/>
            <a:endParaRPr lang="en-AU" dirty="0">
              <a:solidFill>
                <a:schemeClr val="tx1"/>
              </a:solidFill>
            </a:endParaRPr>
          </a:p>
          <a:p>
            <a:r>
              <a:rPr lang="en-AU" sz="600" dirty="0"/>
              <a:t>Image: Attribution 4.0 International (CC BY 4.0)</a:t>
            </a:r>
          </a:p>
          <a:p>
            <a:pPr lvl="0"/>
            <a:endParaRPr lang="en-AU" dirty="0">
              <a:solidFill>
                <a:schemeClr val="tx1"/>
              </a:solidFill>
            </a:endParaRPr>
          </a:p>
          <a:p>
            <a:endParaRPr lang="en-AU" dirty="0"/>
          </a:p>
        </p:txBody>
      </p:sp>
      <p:pic>
        <p:nvPicPr>
          <p:cNvPr id="13314" name="Picture 2" descr="Image result for quiz icon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91961" y="4644080"/>
            <a:ext cx="1003975" cy="1003975"/>
          </a:xfrm>
          <a:prstGeom prst="rect">
            <a:avLst/>
          </a:prstGeom>
          <a:noFill/>
          <a:extLst>
            <a:ext uri="{909E8E84-426E-40DD-AFC4-6F175D3DCCD1}">
              <a14:hiddenFill xmlns:a14="http://schemas.microsoft.com/office/drawing/2010/main">
                <a:solidFill>
                  <a:srgbClr val="FFFFFF"/>
                </a:solidFill>
              </a14:hiddenFill>
            </a:ext>
          </a:extLst>
        </p:spPr>
      </p:pic>
      <p:pic>
        <p:nvPicPr>
          <p:cNvPr id="13316" name="Picture 4" descr="Image result for quiz icon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70381" y="4626917"/>
            <a:ext cx="1043200" cy="1043201"/>
          </a:xfrm>
          <a:prstGeom prst="rect">
            <a:avLst/>
          </a:prstGeom>
          <a:noFill/>
          <a:extLst>
            <a:ext uri="{909E8E84-426E-40DD-AFC4-6F175D3DCCD1}">
              <a14:hiddenFill xmlns:a14="http://schemas.microsoft.com/office/drawing/2010/main">
                <a:solidFill>
                  <a:srgbClr val="FFFFFF"/>
                </a:solidFill>
              </a14:hiddenFill>
            </a:ext>
          </a:extLst>
        </p:spPr>
      </p:pic>
      <p:pic>
        <p:nvPicPr>
          <p:cNvPr id="13318" name="Picture 6" descr="Image result for quiz icon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88025" y="4644080"/>
            <a:ext cx="1043200" cy="10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09791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Child abuse/harm and neglect</a:t>
            </a:r>
          </a:p>
        </p:txBody>
      </p:sp>
      <p:sp>
        <p:nvSpPr>
          <p:cNvPr id="3" name="Text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8150375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1.1|11.4"/>
</p:tagLst>
</file>

<file path=ppt/tags/tag2.xml><?xml version="1.0" encoding="utf-8"?>
<p:tagLst xmlns:a="http://schemas.openxmlformats.org/drawingml/2006/main" xmlns:r="http://schemas.openxmlformats.org/officeDocument/2006/relationships" xmlns:p="http://schemas.openxmlformats.org/presentationml/2006/main">
  <p:tag name="TIMING" val="|0.6"/>
</p:tagLst>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2446</TotalTime>
  <Words>2113</Words>
  <Application>Microsoft Office PowerPoint</Application>
  <PresentationFormat>On-screen Show (4:3)</PresentationFormat>
  <Paragraphs>159</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Times New Roman</vt:lpstr>
      <vt:lpstr>Retrospect</vt:lpstr>
      <vt:lpstr>Creating Child Safe Environments</vt:lpstr>
      <vt:lpstr>Contents</vt:lpstr>
      <vt:lpstr>PowerPoint Presentation</vt:lpstr>
      <vt:lpstr>What’s my role?</vt:lpstr>
      <vt:lpstr> All children should have loving care and should feel safe.   We can all work together to keep children safe, because protecting children is everyone’s business.</vt:lpstr>
      <vt:lpstr>Responding to a child who tells you about harm or abuse</vt:lpstr>
      <vt:lpstr>PowerPoint Presentation</vt:lpstr>
      <vt:lpstr>PowerPoint Presentation</vt:lpstr>
      <vt:lpstr>Child abuse/harm and neglect</vt:lpstr>
      <vt:lpstr>What is child abuse/harm?</vt:lpstr>
      <vt:lpstr>Physical Abuse</vt:lpstr>
      <vt:lpstr>Sexual Abuse</vt:lpstr>
      <vt:lpstr>Emotional Abuse</vt:lpstr>
      <vt:lpstr>Neglect</vt:lpstr>
      <vt:lpstr>Impacts of abuse and neglect</vt:lpstr>
      <vt:lpstr>How do you know if a child is being abused?</vt:lpstr>
      <vt:lpstr>How can I help?</vt:lpstr>
      <vt:lpstr>   </vt:lpstr>
      <vt:lpstr>Reporting to child safety services</vt:lpstr>
      <vt:lpstr>Mandatory Reporting </vt:lpstr>
      <vt:lpstr>Respect</vt:lpstr>
      <vt:lpstr>How can we keep children safe in the community?</vt:lpstr>
      <vt:lpstr>PowerPoint Presentation</vt:lpstr>
      <vt:lpstr>Working with Children and young people?</vt:lpstr>
      <vt:lpstr>PowerPoint Presentation</vt:lpstr>
      <vt:lpstr>THANK YOU!</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 Protection Accreditation in Queensland 2015</dc:title>
  <dc:creator>Eldridge</dc:creator>
  <cp:lastModifiedBy>Vafa Otia</cp:lastModifiedBy>
  <cp:revision>211</cp:revision>
  <dcterms:created xsi:type="dcterms:W3CDTF">2015-07-29T02:09:25Z</dcterms:created>
  <dcterms:modified xsi:type="dcterms:W3CDTF">2024-06-28T00:14:16Z</dcterms:modified>
</cp:coreProperties>
</file>