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18">
  <p:sldMasterIdLst>
    <p:sldMasterId id="2147484421" r:id="rId1"/>
  </p:sldMasterIdLst>
  <p:notesMasterIdLst>
    <p:notesMasterId r:id="rId130"/>
  </p:notesMasterIdLst>
  <p:sldIdLst>
    <p:sldId id="287" r:id="rId2"/>
    <p:sldId id="416" r:id="rId3"/>
    <p:sldId id="362" r:id="rId4"/>
    <p:sldId id="482" r:id="rId5"/>
    <p:sldId id="411" r:id="rId6"/>
    <p:sldId id="419" r:id="rId7"/>
    <p:sldId id="320" r:id="rId8"/>
    <p:sldId id="420" r:id="rId9"/>
    <p:sldId id="412" r:id="rId10"/>
    <p:sldId id="421" r:id="rId11"/>
    <p:sldId id="413" r:id="rId12"/>
    <p:sldId id="422" r:id="rId13"/>
    <p:sldId id="363" r:id="rId14"/>
    <p:sldId id="423" r:id="rId15"/>
    <p:sldId id="364" r:id="rId16"/>
    <p:sldId id="424" r:id="rId17"/>
    <p:sldId id="378" r:id="rId18"/>
    <p:sldId id="483" r:id="rId19"/>
    <p:sldId id="379" r:id="rId20"/>
    <p:sldId id="484" r:id="rId21"/>
    <p:sldId id="349" r:id="rId22"/>
    <p:sldId id="428" r:id="rId23"/>
    <p:sldId id="336" r:id="rId24"/>
    <p:sldId id="429" r:id="rId25"/>
    <p:sldId id="377" r:id="rId26"/>
    <p:sldId id="430" r:id="rId27"/>
    <p:sldId id="338" r:id="rId28"/>
    <p:sldId id="431" r:id="rId29"/>
    <p:sldId id="357" r:id="rId30"/>
    <p:sldId id="432" r:id="rId31"/>
    <p:sldId id="361" r:id="rId32"/>
    <p:sldId id="433" r:id="rId33"/>
    <p:sldId id="380" r:id="rId34"/>
    <p:sldId id="434" r:id="rId35"/>
    <p:sldId id="381" r:id="rId36"/>
    <p:sldId id="435" r:id="rId37"/>
    <p:sldId id="382" r:id="rId38"/>
    <p:sldId id="436" r:id="rId39"/>
    <p:sldId id="365" r:id="rId40"/>
    <p:sldId id="341" r:id="rId41"/>
    <p:sldId id="438" r:id="rId42"/>
    <p:sldId id="437" r:id="rId43"/>
    <p:sldId id="383" r:id="rId44"/>
    <p:sldId id="439" r:id="rId45"/>
    <p:sldId id="384" r:id="rId46"/>
    <p:sldId id="440" r:id="rId47"/>
    <p:sldId id="386" r:id="rId48"/>
    <p:sldId id="441" r:id="rId49"/>
    <p:sldId id="385" r:id="rId50"/>
    <p:sldId id="442" r:id="rId51"/>
    <p:sldId id="387" r:id="rId52"/>
    <p:sldId id="443" r:id="rId53"/>
    <p:sldId id="388" r:id="rId54"/>
    <p:sldId id="444" r:id="rId55"/>
    <p:sldId id="389" r:id="rId56"/>
    <p:sldId id="445" r:id="rId57"/>
    <p:sldId id="390" r:id="rId58"/>
    <p:sldId id="446" r:id="rId59"/>
    <p:sldId id="391" r:id="rId60"/>
    <p:sldId id="447" r:id="rId61"/>
    <p:sldId id="340" r:id="rId62"/>
    <p:sldId id="448" r:id="rId63"/>
    <p:sldId id="343" r:id="rId64"/>
    <p:sldId id="451" r:id="rId65"/>
    <p:sldId id="410" r:id="rId66"/>
    <p:sldId id="452" r:id="rId67"/>
    <p:sldId id="396" r:id="rId68"/>
    <p:sldId id="453" r:id="rId69"/>
    <p:sldId id="354" r:id="rId70"/>
    <p:sldId id="454" r:id="rId71"/>
    <p:sldId id="392" r:id="rId72"/>
    <p:sldId id="455" r:id="rId73"/>
    <p:sldId id="393" r:id="rId74"/>
    <p:sldId id="456" r:id="rId75"/>
    <p:sldId id="394" r:id="rId76"/>
    <p:sldId id="457" r:id="rId77"/>
    <p:sldId id="395" r:id="rId78"/>
    <p:sldId id="458" r:id="rId79"/>
    <p:sldId id="367" r:id="rId80"/>
    <p:sldId id="459" r:id="rId81"/>
    <p:sldId id="397" r:id="rId82"/>
    <p:sldId id="460" r:id="rId83"/>
    <p:sldId id="366" r:id="rId84"/>
    <p:sldId id="461" r:id="rId85"/>
    <p:sldId id="346" r:id="rId86"/>
    <p:sldId id="462" r:id="rId87"/>
    <p:sldId id="353" r:id="rId88"/>
    <p:sldId id="463" r:id="rId89"/>
    <p:sldId id="339" r:id="rId90"/>
    <p:sldId id="464" r:id="rId91"/>
    <p:sldId id="398" r:id="rId92"/>
    <p:sldId id="465" r:id="rId93"/>
    <p:sldId id="368" r:id="rId94"/>
    <p:sldId id="466" r:id="rId95"/>
    <p:sldId id="399" r:id="rId96"/>
    <p:sldId id="467" r:id="rId97"/>
    <p:sldId id="400" r:id="rId98"/>
    <p:sldId id="468" r:id="rId99"/>
    <p:sldId id="414" r:id="rId100"/>
    <p:sldId id="469" r:id="rId101"/>
    <p:sldId id="371" r:id="rId102"/>
    <p:sldId id="470" r:id="rId103"/>
    <p:sldId id="370" r:id="rId104"/>
    <p:sldId id="474" r:id="rId105"/>
    <p:sldId id="401" r:id="rId106"/>
    <p:sldId id="475" r:id="rId107"/>
    <p:sldId id="372" r:id="rId108"/>
    <p:sldId id="476" r:id="rId109"/>
    <p:sldId id="402" r:id="rId110"/>
    <p:sldId id="477" r:id="rId111"/>
    <p:sldId id="403" r:id="rId112"/>
    <p:sldId id="478" r:id="rId113"/>
    <p:sldId id="404" r:id="rId114"/>
    <p:sldId id="479" r:id="rId115"/>
    <p:sldId id="405" r:id="rId116"/>
    <p:sldId id="480" r:id="rId117"/>
    <p:sldId id="406" r:id="rId118"/>
    <p:sldId id="481" r:id="rId119"/>
    <p:sldId id="376" r:id="rId120"/>
    <p:sldId id="471" r:id="rId121"/>
    <p:sldId id="407" r:id="rId122"/>
    <p:sldId id="450" r:id="rId123"/>
    <p:sldId id="408" r:id="rId124"/>
    <p:sldId id="472" r:id="rId125"/>
    <p:sldId id="449" r:id="rId126"/>
    <p:sldId id="375" r:id="rId127"/>
    <p:sldId id="409" r:id="rId128"/>
    <p:sldId id="473" r:id="rId1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771" autoAdjust="0"/>
    <p:restoredTop sz="86469" autoAdjust="0"/>
  </p:normalViewPr>
  <p:slideViewPr>
    <p:cSldViewPr>
      <p:cViewPr varScale="1">
        <p:scale>
          <a:sx n="80" d="100"/>
          <a:sy n="80" d="100"/>
        </p:scale>
        <p:origin x="2448" y="9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tableStyles" Target="tableStyle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notesMaster" Target="notesMasters/notesMaster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viewProps" Target="view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108C2E0-E38C-440F-99DB-90855FB36270}" type="datetimeFigureOut">
              <a:rPr lang="en-AU" smtClean="0"/>
              <a:t>17/07/2024</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FB84E2-F297-43BE-81CC-9D96D9364AD4}" type="slidenum">
              <a:rPr lang="en-AU" smtClean="0"/>
              <a:t>‹#›</a:t>
            </a:fld>
            <a:endParaRPr lang="en-AU"/>
          </a:p>
        </p:txBody>
      </p:sp>
    </p:spTree>
    <p:extLst>
      <p:ext uri="{BB962C8B-B14F-4D97-AF65-F5344CB8AC3E}">
        <p14:creationId xmlns:p14="http://schemas.microsoft.com/office/powerpoint/2010/main" val="5947952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6FB84E2-F297-43BE-81CC-9D96D9364AD4}" type="slidenum">
              <a:rPr lang="en-AU" smtClean="0"/>
              <a:t>2</a:t>
            </a:fld>
            <a:endParaRPr lang="en-AU"/>
          </a:p>
        </p:txBody>
      </p:sp>
    </p:spTree>
    <p:extLst>
      <p:ext uri="{BB962C8B-B14F-4D97-AF65-F5344CB8AC3E}">
        <p14:creationId xmlns:p14="http://schemas.microsoft.com/office/powerpoint/2010/main" val="2553894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i="1" kern="1200" dirty="0">
                <a:solidFill>
                  <a:schemeClr val="tx1"/>
                </a:solidFill>
                <a:effectLst/>
                <a:latin typeface="+mn-lt"/>
                <a:ea typeface="+mn-ea"/>
                <a:cs typeface="+mn-cs"/>
              </a:rPr>
              <a:t>Note: A, D, L do not demonstrate mutual respect, and F may not be possible. </a:t>
            </a:r>
            <a:endParaRPr lang="en-AU" dirty="0"/>
          </a:p>
        </p:txBody>
      </p:sp>
      <p:sp>
        <p:nvSpPr>
          <p:cNvPr id="4" name="Slide Number Placeholder 3"/>
          <p:cNvSpPr>
            <a:spLocks noGrp="1"/>
          </p:cNvSpPr>
          <p:nvPr>
            <p:ph type="sldNum" sz="quarter" idx="10"/>
          </p:nvPr>
        </p:nvSpPr>
        <p:spPr/>
        <p:txBody>
          <a:bodyPr/>
          <a:lstStyle/>
          <a:p>
            <a:fld id="{46FB84E2-F297-43BE-81CC-9D96D9364AD4}" type="slidenum">
              <a:rPr lang="en-AU" smtClean="0"/>
              <a:t>25</a:t>
            </a:fld>
            <a:endParaRPr lang="en-AU"/>
          </a:p>
        </p:txBody>
      </p:sp>
    </p:spTree>
    <p:extLst>
      <p:ext uri="{BB962C8B-B14F-4D97-AF65-F5344CB8AC3E}">
        <p14:creationId xmlns:p14="http://schemas.microsoft.com/office/powerpoint/2010/main" val="26644063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i="1" kern="1200" dirty="0">
                <a:solidFill>
                  <a:schemeClr val="tx1"/>
                </a:solidFill>
                <a:effectLst/>
                <a:latin typeface="+mn-lt"/>
                <a:ea typeface="+mn-ea"/>
                <a:cs typeface="+mn-cs"/>
              </a:rPr>
              <a:t>Note: A, D, L do not demonstrate mutual respect, and F may not be possible. </a:t>
            </a:r>
            <a:endParaRPr lang="en-AU" dirty="0"/>
          </a:p>
        </p:txBody>
      </p:sp>
      <p:sp>
        <p:nvSpPr>
          <p:cNvPr id="4" name="Slide Number Placeholder 3"/>
          <p:cNvSpPr>
            <a:spLocks noGrp="1"/>
          </p:cNvSpPr>
          <p:nvPr>
            <p:ph type="sldNum" sz="quarter" idx="10"/>
          </p:nvPr>
        </p:nvSpPr>
        <p:spPr/>
        <p:txBody>
          <a:bodyPr/>
          <a:lstStyle/>
          <a:p>
            <a:fld id="{46FB84E2-F297-43BE-81CC-9D96D9364AD4}" type="slidenum">
              <a:rPr lang="en-AU" smtClean="0"/>
              <a:t>26</a:t>
            </a:fld>
            <a:endParaRPr lang="en-AU"/>
          </a:p>
        </p:txBody>
      </p:sp>
    </p:spTree>
    <p:extLst>
      <p:ext uri="{BB962C8B-B14F-4D97-AF65-F5344CB8AC3E}">
        <p14:creationId xmlns:p14="http://schemas.microsoft.com/office/powerpoint/2010/main" val="385494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As you will no doubt know, we generally need to be mindful of the language and conversations we are having when children are present even if not directed towards them. It would never be appropriate to use coarse language in front of children.  The quote above from </a:t>
            </a:r>
            <a:r>
              <a:rPr lang="en-AU" sz="1200" kern="1200" dirty="0" err="1">
                <a:solidFill>
                  <a:schemeClr val="tx1"/>
                </a:solidFill>
                <a:effectLst/>
                <a:latin typeface="+mn-lt"/>
                <a:ea typeface="+mn-ea"/>
                <a:cs typeface="+mn-cs"/>
              </a:rPr>
              <a:t>Ruhi</a:t>
            </a:r>
            <a:r>
              <a:rPr lang="en-AU" sz="1200" kern="1200" dirty="0">
                <a:solidFill>
                  <a:schemeClr val="tx1"/>
                </a:solidFill>
                <a:effectLst/>
                <a:latin typeface="+mn-lt"/>
                <a:ea typeface="+mn-ea"/>
                <a:cs typeface="+mn-cs"/>
              </a:rPr>
              <a:t> Book 1 reminds us of the effects of using kind, encouraging, and positive words and a pleasant and sincere tone of voice with children and young people. </a:t>
            </a:r>
          </a:p>
          <a:p>
            <a:r>
              <a:rPr lang="en-AU" sz="1200" kern="1200" dirty="0">
                <a:solidFill>
                  <a:schemeClr val="tx1"/>
                </a:solidFill>
                <a:effectLst/>
                <a:latin typeface="+mn-lt"/>
                <a:ea typeface="+mn-ea"/>
                <a:cs typeface="+mn-cs"/>
              </a:rPr>
              <a:t>We should encourage children in their efforts to show forth upright conduct and discourage undesirable behaviour. Both harsh punishment and absolute freedom, permitting children to do as they wish, should be avoided.  It is a requirement as part of the Standards of Conduct that the moderate approaches explored in Book 3 Unit 1 are used. This includes, amongst many strategies, the use of positive reinforcement, the importance of counselling, being firm and respectful if you need to admonish a child, the use of fair rewards, and applying explicit and reasonable sanctions if needed. Sometimes it may be necessary to express verbal disapproval of misconduct of a child, especially if a child is disrupting an activity. This should be done in a tone of voice that is firm and respectful, without showing the least trace of anger or impatience.</a:t>
            </a:r>
            <a:r>
              <a:rPr lang="en-AU" sz="1200" strike="sngStrike"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Usually when a teacher loses patience, it is because they do not have a workable solution in mind. If you ever find yourself in this position, we suggest you review Book 3 in consultation with the person supporting you in your activity. It can also be helpful to draw on the assistance of co-teachers and parents. </a:t>
            </a:r>
          </a:p>
          <a:p>
            <a:r>
              <a:rPr lang="en-AU" sz="1200" kern="1200" dirty="0">
                <a:solidFill>
                  <a:schemeClr val="tx1"/>
                </a:solidFill>
                <a:effectLst/>
                <a:latin typeface="+mn-lt"/>
                <a:ea typeface="+mn-ea"/>
                <a:cs typeface="+mn-cs"/>
              </a:rPr>
              <a:t>You can also seek advice and further support from the Local Spiritual Assembly or Auxiliary Board member. </a:t>
            </a:r>
          </a:p>
          <a:p>
            <a:endParaRPr lang="en-AU" dirty="0"/>
          </a:p>
        </p:txBody>
      </p:sp>
      <p:sp>
        <p:nvSpPr>
          <p:cNvPr id="4" name="Slide Number Placeholder 3"/>
          <p:cNvSpPr>
            <a:spLocks noGrp="1"/>
          </p:cNvSpPr>
          <p:nvPr>
            <p:ph type="sldNum" sz="quarter" idx="10"/>
          </p:nvPr>
        </p:nvSpPr>
        <p:spPr/>
        <p:txBody>
          <a:bodyPr/>
          <a:lstStyle/>
          <a:p>
            <a:fld id="{46FB84E2-F297-43BE-81CC-9D96D9364AD4}" type="slidenum">
              <a:rPr lang="en-AU" smtClean="0"/>
              <a:t>27</a:t>
            </a:fld>
            <a:endParaRPr lang="en-AU"/>
          </a:p>
        </p:txBody>
      </p:sp>
    </p:spTree>
    <p:extLst>
      <p:ext uri="{BB962C8B-B14F-4D97-AF65-F5344CB8AC3E}">
        <p14:creationId xmlns:p14="http://schemas.microsoft.com/office/powerpoint/2010/main" val="26181705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As you will no doubt know, we generally need to be mindful of the language and conversations we are having when children are present even if not directed towards them. It would never be appropriate to use coarse language in front of children.  The quote above from </a:t>
            </a:r>
            <a:r>
              <a:rPr lang="en-AU" sz="1200" kern="1200" dirty="0" err="1">
                <a:solidFill>
                  <a:schemeClr val="tx1"/>
                </a:solidFill>
                <a:effectLst/>
                <a:latin typeface="+mn-lt"/>
                <a:ea typeface="+mn-ea"/>
                <a:cs typeface="+mn-cs"/>
              </a:rPr>
              <a:t>Ruhi</a:t>
            </a:r>
            <a:r>
              <a:rPr lang="en-AU" sz="1200" kern="1200" dirty="0">
                <a:solidFill>
                  <a:schemeClr val="tx1"/>
                </a:solidFill>
                <a:effectLst/>
                <a:latin typeface="+mn-lt"/>
                <a:ea typeface="+mn-ea"/>
                <a:cs typeface="+mn-cs"/>
              </a:rPr>
              <a:t> Book 1 reminds us of the effects of using kind, encouraging, and positive words and a pleasant and sincere tone of voice with children and young people. </a:t>
            </a:r>
          </a:p>
          <a:p>
            <a:r>
              <a:rPr lang="en-AU" sz="1200" kern="1200" dirty="0">
                <a:solidFill>
                  <a:schemeClr val="tx1"/>
                </a:solidFill>
                <a:effectLst/>
                <a:latin typeface="+mn-lt"/>
                <a:ea typeface="+mn-ea"/>
                <a:cs typeface="+mn-cs"/>
              </a:rPr>
              <a:t>We should encourage children in their efforts to show forth upright conduct and discourage undesirable behaviour. Both harsh punishment and absolute freedom, permitting children to do as they wish, should be avoided.  It is a requirement as part of the Standards of Conduct that the moderate approaches explored in Book 3 Unit 1 are used. This includes, amongst many strategies, the use of positive reinforcement, the importance of counselling, being firm and respectful if you need to admonish a child, the use of fair rewards, and applying explicit and reasonable sanctions if needed. Sometimes it may be necessary to express verbal disapproval of misconduct of a child, especially if a child is disrupting an activity. This should be done in a tone of voice that is firm and respectful, without showing the least trace of anger or impatience.</a:t>
            </a:r>
            <a:r>
              <a:rPr lang="en-AU" sz="1200" strike="sngStrike"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Usually when a teacher loses patience, it is because they do not have a workable solution in mind. If you ever find yourself in this position, we suggest you review Book 3 in consultation with the person supporting you in your activity. It can also be helpful to draw on the assistance of co-teachers and parents. </a:t>
            </a:r>
          </a:p>
          <a:p>
            <a:r>
              <a:rPr lang="en-AU" sz="1200" kern="1200" dirty="0">
                <a:solidFill>
                  <a:schemeClr val="tx1"/>
                </a:solidFill>
                <a:effectLst/>
                <a:latin typeface="+mn-lt"/>
                <a:ea typeface="+mn-ea"/>
                <a:cs typeface="+mn-cs"/>
              </a:rPr>
              <a:t>You can also seek advice and further support from the Local Spiritual Assembly or Auxiliary Board member. </a:t>
            </a:r>
          </a:p>
          <a:p>
            <a:endParaRPr lang="en-AU" dirty="0"/>
          </a:p>
        </p:txBody>
      </p:sp>
      <p:sp>
        <p:nvSpPr>
          <p:cNvPr id="4" name="Slide Number Placeholder 3"/>
          <p:cNvSpPr>
            <a:spLocks noGrp="1"/>
          </p:cNvSpPr>
          <p:nvPr>
            <p:ph type="sldNum" sz="quarter" idx="10"/>
          </p:nvPr>
        </p:nvSpPr>
        <p:spPr/>
        <p:txBody>
          <a:bodyPr/>
          <a:lstStyle/>
          <a:p>
            <a:fld id="{46FB84E2-F297-43BE-81CC-9D96D9364AD4}" type="slidenum">
              <a:rPr lang="en-AU" smtClean="0"/>
              <a:t>28</a:t>
            </a:fld>
            <a:endParaRPr lang="en-AU"/>
          </a:p>
        </p:txBody>
      </p:sp>
    </p:spTree>
    <p:extLst>
      <p:ext uri="{BB962C8B-B14F-4D97-AF65-F5344CB8AC3E}">
        <p14:creationId xmlns:p14="http://schemas.microsoft.com/office/powerpoint/2010/main" val="11545311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6FB84E2-F297-43BE-81CC-9D96D9364AD4}" type="slidenum">
              <a:rPr lang="en-AU" smtClean="0"/>
              <a:t>29</a:t>
            </a:fld>
            <a:endParaRPr lang="en-AU"/>
          </a:p>
        </p:txBody>
      </p:sp>
    </p:spTree>
    <p:extLst>
      <p:ext uri="{BB962C8B-B14F-4D97-AF65-F5344CB8AC3E}">
        <p14:creationId xmlns:p14="http://schemas.microsoft.com/office/powerpoint/2010/main" val="32916911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6FB84E2-F297-43BE-81CC-9D96D9364AD4}" type="slidenum">
              <a:rPr lang="en-AU" smtClean="0"/>
              <a:t>30</a:t>
            </a:fld>
            <a:endParaRPr lang="en-AU"/>
          </a:p>
        </p:txBody>
      </p:sp>
    </p:spTree>
    <p:extLst>
      <p:ext uri="{BB962C8B-B14F-4D97-AF65-F5344CB8AC3E}">
        <p14:creationId xmlns:p14="http://schemas.microsoft.com/office/powerpoint/2010/main" val="5520088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6FB84E2-F297-43BE-81CC-9D96D9364AD4}" type="slidenum">
              <a:rPr lang="en-AU" smtClean="0"/>
              <a:t>31</a:t>
            </a:fld>
            <a:endParaRPr lang="en-AU"/>
          </a:p>
        </p:txBody>
      </p:sp>
    </p:spTree>
    <p:extLst>
      <p:ext uri="{BB962C8B-B14F-4D97-AF65-F5344CB8AC3E}">
        <p14:creationId xmlns:p14="http://schemas.microsoft.com/office/powerpoint/2010/main" val="25048003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6FB84E2-F297-43BE-81CC-9D96D9364AD4}" type="slidenum">
              <a:rPr lang="en-AU" smtClean="0"/>
              <a:t>32</a:t>
            </a:fld>
            <a:endParaRPr lang="en-AU"/>
          </a:p>
        </p:txBody>
      </p:sp>
    </p:spTree>
    <p:extLst>
      <p:ext uri="{BB962C8B-B14F-4D97-AF65-F5344CB8AC3E}">
        <p14:creationId xmlns:p14="http://schemas.microsoft.com/office/powerpoint/2010/main" val="5694056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i="1" kern="1200" dirty="0">
                <a:solidFill>
                  <a:schemeClr val="tx1"/>
                </a:solidFill>
                <a:effectLst/>
                <a:latin typeface="+mn-lt"/>
                <a:ea typeface="+mn-ea"/>
                <a:cs typeface="+mn-cs"/>
              </a:rPr>
              <a:t>Answers: Medical and cleaning cabinets are unlocked and within children’s reach; there is an open fire on the stove;  knife, iron and a hot drink are within the children’s reach; broken glass and slippery floor.</a:t>
            </a:r>
            <a:endParaRPr lang="en-AU" sz="1200" kern="1200" dirty="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46FB84E2-F297-43BE-81CC-9D96D9364AD4}" type="slidenum">
              <a:rPr lang="en-AU" smtClean="0"/>
              <a:t>39</a:t>
            </a:fld>
            <a:endParaRPr lang="en-AU"/>
          </a:p>
        </p:txBody>
      </p:sp>
    </p:spTree>
    <p:extLst>
      <p:ext uri="{BB962C8B-B14F-4D97-AF65-F5344CB8AC3E}">
        <p14:creationId xmlns:p14="http://schemas.microsoft.com/office/powerpoint/2010/main" val="19956568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i="1" kern="1200" dirty="0">
                <a:solidFill>
                  <a:schemeClr val="tx1"/>
                </a:solidFill>
                <a:effectLst/>
                <a:latin typeface="+mn-lt"/>
                <a:ea typeface="+mn-ea"/>
                <a:cs typeface="+mn-cs"/>
              </a:rPr>
              <a:t>Answers: Medical and cleaning cabinets are unlocked and within children’s reach; there is an open fire on the stove;  knife, iron and a hot drink are within the children’s reach; broken glass and slippery floor.</a:t>
            </a:r>
            <a:endParaRPr lang="en-AU" sz="1200" kern="1200" dirty="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46FB84E2-F297-43BE-81CC-9D96D9364AD4}" type="slidenum">
              <a:rPr lang="en-AU" smtClean="0"/>
              <a:t>41</a:t>
            </a:fld>
            <a:endParaRPr lang="en-AU"/>
          </a:p>
        </p:txBody>
      </p:sp>
    </p:spTree>
    <p:extLst>
      <p:ext uri="{BB962C8B-B14F-4D97-AF65-F5344CB8AC3E}">
        <p14:creationId xmlns:p14="http://schemas.microsoft.com/office/powerpoint/2010/main" val="13670430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6FB84E2-F297-43BE-81CC-9D96D9364AD4}" type="slidenum">
              <a:rPr lang="en-AU" smtClean="0"/>
              <a:t>3</a:t>
            </a:fld>
            <a:endParaRPr lang="en-AU"/>
          </a:p>
        </p:txBody>
      </p:sp>
    </p:spTree>
    <p:extLst>
      <p:ext uri="{BB962C8B-B14F-4D97-AF65-F5344CB8AC3E}">
        <p14:creationId xmlns:p14="http://schemas.microsoft.com/office/powerpoint/2010/main" val="39505179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The Guidelines for Working with Children and Young People (and Part IB Child Safe Environments Training) has more information on this, which is helpful for those working with older children and young people who may have their own phone or social media applications. </a:t>
            </a:r>
          </a:p>
          <a:p>
            <a:endParaRPr lang="en-AU" dirty="0"/>
          </a:p>
        </p:txBody>
      </p:sp>
      <p:sp>
        <p:nvSpPr>
          <p:cNvPr id="4" name="Slide Number Placeholder 3"/>
          <p:cNvSpPr>
            <a:spLocks noGrp="1"/>
          </p:cNvSpPr>
          <p:nvPr>
            <p:ph type="sldNum" sz="quarter" idx="10"/>
          </p:nvPr>
        </p:nvSpPr>
        <p:spPr/>
        <p:txBody>
          <a:bodyPr/>
          <a:lstStyle/>
          <a:p>
            <a:fld id="{46FB84E2-F297-43BE-81CC-9D96D9364AD4}" type="slidenum">
              <a:rPr lang="en-AU" smtClean="0"/>
              <a:t>53</a:t>
            </a:fld>
            <a:endParaRPr lang="en-AU"/>
          </a:p>
        </p:txBody>
      </p:sp>
    </p:spTree>
    <p:extLst>
      <p:ext uri="{BB962C8B-B14F-4D97-AF65-F5344CB8AC3E}">
        <p14:creationId xmlns:p14="http://schemas.microsoft.com/office/powerpoint/2010/main" val="19964144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The Guidelines for Working with Children and Young People (and Part IB Child Safe Environments Training) has more information on this, which is helpful for those working with older children and young people who may have their own phone or social media applications. </a:t>
            </a:r>
          </a:p>
          <a:p>
            <a:endParaRPr lang="en-AU" dirty="0"/>
          </a:p>
        </p:txBody>
      </p:sp>
      <p:sp>
        <p:nvSpPr>
          <p:cNvPr id="4" name="Slide Number Placeholder 3"/>
          <p:cNvSpPr>
            <a:spLocks noGrp="1"/>
          </p:cNvSpPr>
          <p:nvPr>
            <p:ph type="sldNum" sz="quarter" idx="10"/>
          </p:nvPr>
        </p:nvSpPr>
        <p:spPr/>
        <p:txBody>
          <a:bodyPr/>
          <a:lstStyle/>
          <a:p>
            <a:fld id="{46FB84E2-F297-43BE-81CC-9D96D9364AD4}" type="slidenum">
              <a:rPr lang="en-AU" smtClean="0"/>
              <a:t>54</a:t>
            </a:fld>
            <a:endParaRPr lang="en-AU"/>
          </a:p>
        </p:txBody>
      </p:sp>
    </p:spTree>
    <p:extLst>
      <p:ext uri="{BB962C8B-B14F-4D97-AF65-F5344CB8AC3E}">
        <p14:creationId xmlns:p14="http://schemas.microsoft.com/office/powerpoint/2010/main" val="3913064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AU" i="1" dirty="0"/>
              <a:t>Now, check that you have ticked all the boxes as these are all definitions of or examples of significant misconduct. </a:t>
            </a:r>
            <a:endParaRPr lang="en-AU" dirty="0"/>
          </a:p>
          <a:p>
            <a:endParaRPr lang="en-AU" dirty="0"/>
          </a:p>
          <a:p>
            <a:endParaRPr lang="en-AU" dirty="0"/>
          </a:p>
        </p:txBody>
      </p:sp>
      <p:sp>
        <p:nvSpPr>
          <p:cNvPr id="4" name="Slide Number Placeholder 3"/>
          <p:cNvSpPr>
            <a:spLocks noGrp="1"/>
          </p:cNvSpPr>
          <p:nvPr>
            <p:ph type="sldNum" sz="quarter" idx="10"/>
          </p:nvPr>
        </p:nvSpPr>
        <p:spPr/>
        <p:txBody>
          <a:bodyPr/>
          <a:lstStyle/>
          <a:p>
            <a:fld id="{46FB84E2-F297-43BE-81CC-9D96D9364AD4}" type="slidenum">
              <a:rPr lang="en-AU" smtClean="0"/>
              <a:t>55</a:t>
            </a:fld>
            <a:endParaRPr lang="en-AU"/>
          </a:p>
        </p:txBody>
      </p:sp>
    </p:spTree>
    <p:extLst>
      <p:ext uri="{BB962C8B-B14F-4D97-AF65-F5344CB8AC3E}">
        <p14:creationId xmlns:p14="http://schemas.microsoft.com/office/powerpoint/2010/main" val="12378476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AU" i="1" dirty="0"/>
              <a:t>Now, check that you have ticked all the boxes as these are all definitions of or examples of significant misconduct. </a:t>
            </a:r>
            <a:endParaRPr lang="en-AU" dirty="0"/>
          </a:p>
          <a:p>
            <a:endParaRPr lang="en-AU" dirty="0"/>
          </a:p>
          <a:p>
            <a:endParaRPr lang="en-AU" dirty="0"/>
          </a:p>
        </p:txBody>
      </p:sp>
      <p:sp>
        <p:nvSpPr>
          <p:cNvPr id="4" name="Slide Number Placeholder 3"/>
          <p:cNvSpPr>
            <a:spLocks noGrp="1"/>
          </p:cNvSpPr>
          <p:nvPr>
            <p:ph type="sldNum" sz="quarter" idx="10"/>
          </p:nvPr>
        </p:nvSpPr>
        <p:spPr/>
        <p:txBody>
          <a:bodyPr/>
          <a:lstStyle/>
          <a:p>
            <a:fld id="{46FB84E2-F297-43BE-81CC-9D96D9364AD4}" type="slidenum">
              <a:rPr lang="en-AU" smtClean="0"/>
              <a:t>56</a:t>
            </a:fld>
            <a:endParaRPr lang="en-AU"/>
          </a:p>
        </p:txBody>
      </p:sp>
    </p:spTree>
    <p:extLst>
      <p:ext uri="{BB962C8B-B14F-4D97-AF65-F5344CB8AC3E}">
        <p14:creationId xmlns:p14="http://schemas.microsoft.com/office/powerpoint/2010/main" val="33837581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When such environments are created children will often feel safe to turn to you with any challenges they are facing. The question of how you respond when a child shares with you a serious concern for their safety or the safety of another child is addressed in the next section.</a:t>
            </a:r>
          </a:p>
          <a:p>
            <a:endParaRPr lang="en-AU" dirty="0"/>
          </a:p>
        </p:txBody>
      </p:sp>
      <p:sp>
        <p:nvSpPr>
          <p:cNvPr id="4" name="Slide Number Placeholder 3"/>
          <p:cNvSpPr>
            <a:spLocks noGrp="1"/>
          </p:cNvSpPr>
          <p:nvPr>
            <p:ph type="sldNum" sz="quarter" idx="10"/>
          </p:nvPr>
        </p:nvSpPr>
        <p:spPr/>
        <p:txBody>
          <a:bodyPr/>
          <a:lstStyle/>
          <a:p>
            <a:fld id="{46FB84E2-F297-43BE-81CC-9D96D9364AD4}" type="slidenum">
              <a:rPr lang="en-AU" smtClean="0"/>
              <a:t>59</a:t>
            </a:fld>
            <a:endParaRPr lang="en-AU"/>
          </a:p>
        </p:txBody>
      </p:sp>
    </p:spTree>
    <p:extLst>
      <p:ext uri="{BB962C8B-B14F-4D97-AF65-F5344CB8AC3E}">
        <p14:creationId xmlns:p14="http://schemas.microsoft.com/office/powerpoint/2010/main" val="14759442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When such environments are created children will often feel safe to turn to you with any challenges they are facing. The question of how you respond when a child shares with you a serious concern for their safety or the safety of another child is addressed in the next section.</a:t>
            </a:r>
          </a:p>
          <a:p>
            <a:endParaRPr lang="en-AU" dirty="0"/>
          </a:p>
        </p:txBody>
      </p:sp>
      <p:sp>
        <p:nvSpPr>
          <p:cNvPr id="4" name="Slide Number Placeholder 3"/>
          <p:cNvSpPr>
            <a:spLocks noGrp="1"/>
          </p:cNvSpPr>
          <p:nvPr>
            <p:ph type="sldNum" sz="quarter" idx="10"/>
          </p:nvPr>
        </p:nvSpPr>
        <p:spPr/>
        <p:txBody>
          <a:bodyPr/>
          <a:lstStyle/>
          <a:p>
            <a:fld id="{46FB84E2-F297-43BE-81CC-9D96D9364AD4}" type="slidenum">
              <a:rPr lang="en-AU" smtClean="0"/>
              <a:t>60</a:t>
            </a:fld>
            <a:endParaRPr lang="en-AU"/>
          </a:p>
        </p:txBody>
      </p:sp>
    </p:spTree>
    <p:extLst>
      <p:ext uri="{BB962C8B-B14F-4D97-AF65-F5344CB8AC3E}">
        <p14:creationId xmlns:p14="http://schemas.microsoft.com/office/powerpoint/2010/main" val="25088940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6FB84E2-F297-43BE-81CC-9D96D9364AD4}" type="slidenum">
              <a:rPr lang="en-AU" smtClean="0"/>
              <a:t>63</a:t>
            </a:fld>
            <a:endParaRPr lang="en-AU"/>
          </a:p>
        </p:txBody>
      </p:sp>
    </p:spTree>
    <p:extLst>
      <p:ext uri="{BB962C8B-B14F-4D97-AF65-F5344CB8AC3E}">
        <p14:creationId xmlns:p14="http://schemas.microsoft.com/office/powerpoint/2010/main" val="39731335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6FB84E2-F297-43BE-81CC-9D96D9364AD4}" type="slidenum">
              <a:rPr lang="en-AU" smtClean="0"/>
              <a:t>64</a:t>
            </a:fld>
            <a:endParaRPr lang="en-AU"/>
          </a:p>
        </p:txBody>
      </p:sp>
    </p:spTree>
    <p:extLst>
      <p:ext uri="{BB962C8B-B14F-4D97-AF65-F5344CB8AC3E}">
        <p14:creationId xmlns:p14="http://schemas.microsoft.com/office/powerpoint/2010/main" val="19331469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Note: With regards to activities being conducted within State Schools, we are requested to notify the principal and follow school policies with regards to reporting of child abuse matters.</a:t>
            </a:r>
          </a:p>
          <a:p>
            <a:r>
              <a:rPr lang="en-AU" sz="1200" kern="1200" dirty="0">
                <a:solidFill>
                  <a:schemeClr val="tx1"/>
                </a:solidFill>
                <a:effectLst/>
                <a:latin typeface="+mn-lt"/>
                <a:ea typeface="+mn-ea"/>
                <a:cs typeface="+mn-cs"/>
              </a:rPr>
              <a:t>Note: In cases involving Aboriginal children and young people, support may be provided by an Aboriginal team, via the above agencies (e.g. South Australia has support provided by </a:t>
            </a:r>
            <a:r>
              <a:rPr lang="en-AU" sz="1200" kern="1200" dirty="0" err="1">
                <a:solidFill>
                  <a:schemeClr val="tx1"/>
                </a:solidFill>
                <a:effectLst/>
                <a:latin typeface="+mn-lt"/>
                <a:ea typeface="+mn-ea"/>
                <a:cs typeface="+mn-cs"/>
              </a:rPr>
              <a:t>Yaitya</a:t>
            </a:r>
            <a:r>
              <a:rPr lang="en-AU" sz="1200" kern="1200" dirty="0">
                <a:solidFill>
                  <a:schemeClr val="tx1"/>
                </a:solidFill>
                <a:effectLst/>
                <a:latin typeface="+mn-lt"/>
                <a:ea typeface="+mn-ea"/>
                <a:cs typeface="+mn-cs"/>
              </a:rPr>
              <a:t> </a:t>
            </a:r>
            <a:r>
              <a:rPr lang="en-AU" sz="1200" kern="1200" dirty="0" err="1">
                <a:solidFill>
                  <a:schemeClr val="tx1"/>
                </a:solidFill>
                <a:effectLst/>
                <a:latin typeface="+mn-lt"/>
                <a:ea typeface="+mn-ea"/>
                <a:cs typeface="+mn-cs"/>
              </a:rPr>
              <a:t>Tirramangkotti</a:t>
            </a:r>
            <a:r>
              <a:rPr lang="en-AU" sz="1200" kern="1200" dirty="0">
                <a:solidFill>
                  <a:schemeClr val="tx1"/>
                </a:solidFill>
                <a:effectLst/>
                <a:latin typeface="+mn-lt"/>
                <a:ea typeface="+mn-ea"/>
                <a:cs typeface="+mn-cs"/>
              </a:rPr>
              <a:t>).</a:t>
            </a:r>
          </a:p>
          <a:p>
            <a:r>
              <a:rPr lang="en-AU" sz="1200" kern="1200" dirty="0">
                <a:solidFill>
                  <a:schemeClr val="tx1"/>
                </a:solidFill>
                <a:effectLst/>
                <a:latin typeface="+mn-lt"/>
                <a:ea typeface="+mn-ea"/>
                <a:cs typeface="+mn-cs"/>
              </a:rPr>
              <a:t>Note: In New South Wales, Northern Territory, South Australia, and Tasmania, you should act as a mandated reporter when reporting. You cannot pass the concern on to another person to determine if it is a reportable matter. In New South Wales, the Mandatory Reporter Guide is an important tool that can be used: https://reporter.childstory.nsw.gov.au/s/mrg.  </a:t>
            </a:r>
          </a:p>
          <a:p>
            <a:r>
              <a:rPr lang="en-AU" sz="1200" kern="1200" dirty="0">
                <a:solidFill>
                  <a:schemeClr val="tx1"/>
                </a:solidFill>
                <a:effectLst/>
                <a:latin typeface="+mn-lt"/>
                <a:ea typeface="+mn-ea"/>
                <a:cs typeface="+mn-cs"/>
              </a:rPr>
              <a:t>Note: You may in some circumstances ask the Local Spiritual Assembly to report on your behalf, </a:t>
            </a:r>
            <a:r>
              <a:rPr lang="en-AU" sz="1200" b="1" kern="1200" dirty="0">
                <a:solidFill>
                  <a:schemeClr val="tx1"/>
                </a:solidFill>
                <a:effectLst/>
                <a:latin typeface="+mn-lt"/>
                <a:ea typeface="+mn-ea"/>
                <a:cs typeface="+mn-cs"/>
              </a:rPr>
              <a:t>only</a:t>
            </a:r>
            <a:r>
              <a:rPr lang="en-AU" sz="1200" kern="1200" dirty="0">
                <a:solidFill>
                  <a:schemeClr val="tx1"/>
                </a:solidFill>
                <a:effectLst/>
                <a:latin typeface="+mn-lt"/>
                <a:ea typeface="+mn-ea"/>
                <a:cs typeface="+mn-cs"/>
              </a:rPr>
              <a:t> if you have any valid and serious hesitation to directly contact the police or government agencies, for example for fear of family retribution.  Local Assemblies act as mandatory reporters of child abuse/harm in all states and territories (except for Qld.).</a:t>
            </a:r>
          </a:p>
          <a:p>
            <a:r>
              <a:rPr lang="en-AU" sz="1200" kern="1200" dirty="0">
                <a:solidFill>
                  <a:schemeClr val="tx1"/>
                </a:solidFill>
                <a:effectLst/>
                <a:latin typeface="+mn-lt"/>
                <a:ea typeface="+mn-ea"/>
                <a:cs typeface="+mn-cs"/>
              </a:rPr>
              <a:t>Note: In ACT, NSW, Queensland and Victoria, there are failure to report offences, for not reporting sexual offences against a child to the police. When calling the above agencies, check if you need to make a secondary report to the police. </a:t>
            </a:r>
          </a:p>
          <a:p>
            <a:endParaRPr lang="en-AU" dirty="0"/>
          </a:p>
        </p:txBody>
      </p:sp>
      <p:sp>
        <p:nvSpPr>
          <p:cNvPr id="4" name="Slide Number Placeholder 3"/>
          <p:cNvSpPr>
            <a:spLocks noGrp="1"/>
          </p:cNvSpPr>
          <p:nvPr>
            <p:ph type="sldNum" sz="quarter" idx="10"/>
          </p:nvPr>
        </p:nvSpPr>
        <p:spPr/>
        <p:txBody>
          <a:bodyPr/>
          <a:lstStyle/>
          <a:p>
            <a:fld id="{46FB84E2-F297-43BE-81CC-9D96D9364AD4}" type="slidenum">
              <a:rPr lang="en-AU" smtClean="0"/>
              <a:t>71</a:t>
            </a:fld>
            <a:endParaRPr lang="en-AU"/>
          </a:p>
        </p:txBody>
      </p:sp>
    </p:spTree>
    <p:extLst>
      <p:ext uri="{BB962C8B-B14F-4D97-AF65-F5344CB8AC3E}">
        <p14:creationId xmlns:p14="http://schemas.microsoft.com/office/powerpoint/2010/main" val="15186722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Note: With regards to activities being conducted within State Schools, we are requested to notify the principal and follow school policies with regards to reporting of child abuse matters.</a:t>
            </a:r>
          </a:p>
          <a:p>
            <a:r>
              <a:rPr lang="en-AU" sz="1200" kern="1200" dirty="0">
                <a:solidFill>
                  <a:schemeClr val="tx1"/>
                </a:solidFill>
                <a:effectLst/>
                <a:latin typeface="+mn-lt"/>
                <a:ea typeface="+mn-ea"/>
                <a:cs typeface="+mn-cs"/>
              </a:rPr>
              <a:t>Note: In cases involving Aboriginal children and young people, support may be provided by an Aboriginal team, via the above agencies (e.g. South Australia has support provided by </a:t>
            </a:r>
            <a:r>
              <a:rPr lang="en-AU" sz="1200" kern="1200" dirty="0" err="1">
                <a:solidFill>
                  <a:schemeClr val="tx1"/>
                </a:solidFill>
                <a:effectLst/>
                <a:latin typeface="+mn-lt"/>
                <a:ea typeface="+mn-ea"/>
                <a:cs typeface="+mn-cs"/>
              </a:rPr>
              <a:t>Yaitya</a:t>
            </a:r>
            <a:r>
              <a:rPr lang="en-AU" sz="1200" kern="1200" dirty="0">
                <a:solidFill>
                  <a:schemeClr val="tx1"/>
                </a:solidFill>
                <a:effectLst/>
                <a:latin typeface="+mn-lt"/>
                <a:ea typeface="+mn-ea"/>
                <a:cs typeface="+mn-cs"/>
              </a:rPr>
              <a:t> </a:t>
            </a:r>
            <a:r>
              <a:rPr lang="en-AU" sz="1200" kern="1200" dirty="0" err="1">
                <a:solidFill>
                  <a:schemeClr val="tx1"/>
                </a:solidFill>
                <a:effectLst/>
                <a:latin typeface="+mn-lt"/>
                <a:ea typeface="+mn-ea"/>
                <a:cs typeface="+mn-cs"/>
              </a:rPr>
              <a:t>Tirramangkotti</a:t>
            </a:r>
            <a:r>
              <a:rPr lang="en-AU" sz="1200" kern="1200" dirty="0">
                <a:solidFill>
                  <a:schemeClr val="tx1"/>
                </a:solidFill>
                <a:effectLst/>
                <a:latin typeface="+mn-lt"/>
                <a:ea typeface="+mn-ea"/>
                <a:cs typeface="+mn-cs"/>
              </a:rPr>
              <a:t>).</a:t>
            </a:r>
          </a:p>
          <a:p>
            <a:r>
              <a:rPr lang="en-AU" sz="1200" kern="1200" dirty="0">
                <a:solidFill>
                  <a:schemeClr val="tx1"/>
                </a:solidFill>
                <a:effectLst/>
                <a:latin typeface="+mn-lt"/>
                <a:ea typeface="+mn-ea"/>
                <a:cs typeface="+mn-cs"/>
              </a:rPr>
              <a:t>Note: In New South Wales, Northern Territory, South Australia, and Tasmania, you should act as a mandated reporter when reporting. You cannot pass the concern on to another person to determine if it is a reportable matter. In New South Wales, the Mandatory Reporter Guide is an important tool that can be used: https://reporter.childstory.nsw.gov.au/s/mrg.  </a:t>
            </a:r>
          </a:p>
          <a:p>
            <a:r>
              <a:rPr lang="en-AU" sz="1200" kern="1200" dirty="0">
                <a:solidFill>
                  <a:schemeClr val="tx1"/>
                </a:solidFill>
                <a:effectLst/>
                <a:latin typeface="+mn-lt"/>
                <a:ea typeface="+mn-ea"/>
                <a:cs typeface="+mn-cs"/>
              </a:rPr>
              <a:t>Note: You may in some circumstances ask the Local Spiritual Assembly to report on your behalf, </a:t>
            </a:r>
            <a:r>
              <a:rPr lang="en-AU" sz="1200" b="1" kern="1200" dirty="0">
                <a:solidFill>
                  <a:schemeClr val="tx1"/>
                </a:solidFill>
                <a:effectLst/>
                <a:latin typeface="+mn-lt"/>
                <a:ea typeface="+mn-ea"/>
                <a:cs typeface="+mn-cs"/>
              </a:rPr>
              <a:t>only</a:t>
            </a:r>
            <a:r>
              <a:rPr lang="en-AU" sz="1200" kern="1200" dirty="0">
                <a:solidFill>
                  <a:schemeClr val="tx1"/>
                </a:solidFill>
                <a:effectLst/>
                <a:latin typeface="+mn-lt"/>
                <a:ea typeface="+mn-ea"/>
                <a:cs typeface="+mn-cs"/>
              </a:rPr>
              <a:t> if you have any valid and serious hesitation to directly contact the police or government agencies, for example for fear of family retribution.  Local Assemblies act as mandatory reporters of child abuse/harm in all states and territories (except for Qld.).</a:t>
            </a:r>
          </a:p>
          <a:p>
            <a:r>
              <a:rPr lang="en-AU" sz="1200" kern="1200" dirty="0">
                <a:solidFill>
                  <a:schemeClr val="tx1"/>
                </a:solidFill>
                <a:effectLst/>
                <a:latin typeface="+mn-lt"/>
                <a:ea typeface="+mn-ea"/>
                <a:cs typeface="+mn-cs"/>
              </a:rPr>
              <a:t>Note: In ACT, NSW, Queensland and Victoria, there are failure to report offences, for not reporting sexual offences against a child to the police. When calling the above agencies, check if you need to make a secondary report to the police. </a:t>
            </a:r>
          </a:p>
          <a:p>
            <a:endParaRPr lang="en-AU" dirty="0"/>
          </a:p>
        </p:txBody>
      </p:sp>
      <p:sp>
        <p:nvSpPr>
          <p:cNvPr id="4" name="Slide Number Placeholder 3"/>
          <p:cNvSpPr>
            <a:spLocks noGrp="1"/>
          </p:cNvSpPr>
          <p:nvPr>
            <p:ph type="sldNum" sz="quarter" idx="10"/>
          </p:nvPr>
        </p:nvSpPr>
        <p:spPr/>
        <p:txBody>
          <a:bodyPr/>
          <a:lstStyle/>
          <a:p>
            <a:fld id="{46FB84E2-F297-43BE-81CC-9D96D9364AD4}" type="slidenum">
              <a:rPr lang="en-AU" smtClean="0"/>
              <a:t>72</a:t>
            </a:fld>
            <a:endParaRPr lang="en-AU"/>
          </a:p>
        </p:txBody>
      </p:sp>
    </p:spTree>
    <p:extLst>
      <p:ext uri="{BB962C8B-B14F-4D97-AF65-F5344CB8AC3E}">
        <p14:creationId xmlns:p14="http://schemas.microsoft.com/office/powerpoint/2010/main" val="5214866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6FB84E2-F297-43BE-81CC-9D96D9364AD4}" type="slidenum">
              <a:rPr lang="en-AU" smtClean="0"/>
              <a:t>4</a:t>
            </a:fld>
            <a:endParaRPr lang="en-AU"/>
          </a:p>
        </p:txBody>
      </p:sp>
    </p:spTree>
    <p:extLst>
      <p:ext uri="{BB962C8B-B14F-4D97-AF65-F5344CB8AC3E}">
        <p14:creationId xmlns:p14="http://schemas.microsoft.com/office/powerpoint/2010/main" val="23534762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i="1" dirty="0"/>
              <a:t>Answers: The first 4 scenarios would require a call to the child protection authorities, and a report to the endorsing institution. The 4th scenario is potentially grooming. The last scenario would require a consultation with the endorsing institution or supporting Auxiliary Board member, however it would not be defined as abuse/harm if it was a one off incident and not significantly impacting the junior youth. </a:t>
            </a:r>
            <a:endParaRPr lang="en-AU" dirty="0"/>
          </a:p>
          <a:p>
            <a:endParaRPr lang="en-AU" dirty="0"/>
          </a:p>
          <a:p>
            <a:endParaRPr lang="en-AU" dirty="0"/>
          </a:p>
        </p:txBody>
      </p:sp>
      <p:sp>
        <p:nvSpPr>
          <p:cNvPr id="4" name="Slide Number Placeholder 3"/>
          <p:cNvSpPr>
            <a:spLocks noGrp="1"/>
          </p:cNvSpPr>
          <p:nvPr>
            <p:ph type="sldNum" sz="quarter" idx="10"/>
          </p:nvPr>
        </p:nvSpPr>
        <p:spPr/>
        <p:txBody>
          <a:bodyPr/>
          <a:lstStyle/>
          <a:p>
            <a:fld id="{46FB84E2-F297-43BE-81CC-9D96D9364AD4}" type="slidenum">
              <a:rPr lang="en-AU" smtClean="0"/>
              <a:t>91</a:t>
            </a:fld>
            <a:endParaRPr lang="en-AU"/>
          </a:p>
        </p:txBody>
      </p:sp>
    </p:spTree>
    <p:extLst>
      <p:ext uri="{BB962C8B-B14F-4D97-AF65-F5344CB8AC3E}">
        <p14:creationId xmlns:p14="http://schemas.microsoft.com/office/powerpoint/2010/main" val="27993463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i="1" dirty="0"/>
              <a:t>Answers: The first 4 scenarios would require a call to the child protection authorities, and a report to the endorsing institution. The 4th scenario is potentially grooming. The last scenario would require a consultation with the endorsing institution or supporting Auxiliary Board member, however it would not be defined as abuse/harm if it was a one off incident and not significantly impacting the junior youth. </a:t>
            </a:r>
            <a:endParaRPr lang="en-AU" dirty="0"/>
          </a:p>
          <a:p>
            <a:endParaRPr lang="en-AU" dirty="0"/>
          </a:p>
          <a:p>
            <a:endParaRPr lang="en-AU" dirty="0"/>
          </a:p>
        </p:txBody>
      </p:sp>
      <p:sp>
        <p:nvSpPr>
          <p:cNvPr id="4" name="Slide Number Placeholder 3"/>
          <p:cNvSpPr>
            <a:spLocks noGrp="1"/>
          </p:cNvSpPr>
          <p:nvPr>
            <p:ph type="sldNum" sz="quarter" idx="10"/>
          </p:nvPr>
        </p:nvSpPr>
        <p:spPr/>
        <p:txBody>
          <a:bodyPr/>
          <a:lstStyle/>
          <a:p>
            <a:fld id="{46FB84E2-F297-43BE-81CC-9D96D9364AD4}" type="slidenum">
              <a:rPr lang="en-AU" smtClean="0"/>
              <a:t>92</a:t>
            </a:fld>
            <a:endParaRPr lang="en-AU"/>
          </a:p>
        </p:txBody>
      </p:sp>
    </p:spTree>
    <p:extLst>
      <p:ext uri="{BB962C8B-B14F-4D97-AF65-F5344CB8AC3E}">
        <p14:creationId xmlns:p14="http://schemas.microsoft.com/office/powerpoint/2010/main" val="33149113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AU" dirty="0">
                <a:solidFill>
                  <a:schemeClr val="tx1"/>
                </a:solidFill>
              </a:rPr>
              <a:t>This might be a class offered for several neighbourhood children, a group formed for junior youth during after-school hours, a youth camp or many other different activities.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solidFill>
                  <a:schemeClr val="tx1"/>
                </a:solidFill>
              </a:rPr>
              <a:t>You may likely be a young person yourself, in your teens, emerging from these educational activities, wishing to take on the responsibility to likewise act as a teacher or mentor of the next generations.</a:t>
            </a:r>
          </a:p>
          <a:p>
            <a:pPr marL="0" indent="0">
              <a:buNone/>
            </a:pPr>
            <a:endParaRPr lang="en-AU" dirty="0">
              <a:solidFill>
                <a:schemeClr val="tx1"/>
              </a:solidFill>
            </a:endParaRPr>
          </a:p>
        </p:txBody>
      </p:sp>
      <p:sp>
        <p:nvSpPr>
          <p:cNvPr id="4" name="Slide Number Placeholder 3"/>
          <p:cNvSpPr>
            <a:spLocks noGrp="1"/>
          </p:cNvSpPr>
          <p:nvPr>
            <p:ph type="sldNum" sz="quarter" idx="10"/>
          </p:nvPr>
        </p:nvSpPr>
        <p:spPr/>
        <p:txBody>
          <a:bodyPr/>
          <a:lstStyle/>
          <a:p>
            <a:fld id="{46FB84E2-F297-43BE-81CC-9D96D9364AD4}" type="slidenum">
              <a:rPr lang="en-AU" smtClean="0"/>
              <a:t>5</a:t>
            </a:fld>
            <a:endParaRPr lang="en-AU"/>
          </a:p>
        </p:txBody>
      </p:sp>
    </p:spTree>
    <p:extLst>
      <p:ext uri="{BB962C8B-B14F-4D97-AF65-F5344CB8AC3E}">
        <p14:creationId xmlns:p14="http://schemas.microsoft.com/office/powerpoint/2010/main" val="27891430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AU" dirty="0">
                <a:solidFill>
                  <a:schemeClr val="tx1"/>
                </a:solidFill>
              </a:rPr>
              <a:t>This might be a class offered for several neighbourhood children, a group formed for junior youth during after-school hours, a youth camp or many other different activities.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solidFill>
                  <a:schemeClr val="tx1"/>
                </a:solidFill>
              </a:rPr>
              <a:t>You may likely be a young person yourself, in your teens, emerging from these educational activities, wishing to take on the responsibility to likewise act as a teacher or mentor of the next generations.</a:t>
            </a:r>
          </a:p>
          <a:p>
            <a:pPr marL="0" indent="0">
              <a:buNone/>
            </a:pPr>
            <a:endParaRPr lang="en-AU" dirty="0">
              <a:solidFill>
                <a:schemeClr val="tx1"/>
              </a:solidFill>
            </a:endParaRPr>
          </a:p>
        </p:txBody>
      </p:sp>
      <p:sp>
        <p:nvSpPr>
          <p:cNvPr id="4" name="Slide Number Placeholder 3"/>
          <p:cNvSpPr>
            <a:spLocks noGrp="1"/>
          </p:cNvSpPr>
          <p:nvPr>
            <p:ph type="sldNum" sz="quarter" idx="10"/>
          </p:nvPr>
        </p:nvSpPr>
        <p:spPr/>
        <p:txBody>
          <a:bodyPr/>
          <a:lstStyle/>
          <a:p>
            <a:fld id="{46FB84E2-F297-43BE-81CC-9D96D9364AD4}" type="slidenum">
              <a:rPr lang="en-AU" smtClean="0"/>
              <a:t>6</a:t>
            </a:fld>
            <a:endParaRPr lang="en-AU"/>
          </a:p>
        </p:txBody>
      </p:sp>
    </p:spTree>
    <p:extLst>
      <p:ext uri="{BB962C8B-B14F-4D97-AF65-F5344CB8AC3E}">
        <p14:creationId xmlns:p14="http://schemas.microsoft.com/office/powerpoint/2010/main" val="19782821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6FB84E2-F297-43BE-81CC-9D96D9364AD4}" type="slidenum">
              <a:rPr lang="en-AU" smtClean="0"/>
              <a:t>13</a:t>
            </a:fld>
            <a:endParaRPr lang="en-AU"/>
          </a:p>
        </p:txBody>
      </p:sp>
    </p:spTree>
    <p:extLst>
      <p:ext uri="{BB962C8B-B14F-4D97-AF65-F5344CB8AC3E}">
        <p14:creationId xmlns:p14="http://schemas.microsoft.com/office/powerpoint/2010/main" val="467133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6FB84E2-F297-43BE-81CC-9D96D9364AD4}" type="slidenum">
              <a:rPr lang="en-AU" smtClean="0"/>
              <a:t>14</a:t>
            </a:fld>
            <a:endParaRPr lang="en-AU"/>
          </a:p>
        </p:txBody>
      </p:sp>
    </p:spTree>
    <p:extLst>
      <p:ext uri="{BB962C8B-B14F-4D97-AF65-F5344CB8AC3E}">
        <p14:creationId xmlns:p14="http://schemas.microsoft.com/office/powerpoint/2010/main" val="34653020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6FB84E2-F297-43BE-81CC-9D96D9364AD4}" type="slidenum">
              <a:rPr lang="en-AU" smtClean="0"/>
              <a:t>18</a:t>
            </a:fld>
            <a:endParaRPr lang="en-AU"/>
          </a:p>
        </p:txBody>
      </p:sp>
    </p:spTree>
    <p:extLst>
      <p:ext uri="{BB962C8B-B14F-4D97-AF65-F5344CB8AC3E}">
        <p14:creationId xmlns:p14="http://schemas.microsoft.com/office/powerpoint/2010/main" val="26934992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6FB84E2-F297-43BE-81CC-9D96D9364AD4}" type="slidenum">
              <a:rPr lang="en-AU" smtClean="0"/>
              <a:t>20</a:t>
            </a:fld>
            <a:endParaRPr lang="en-AU"/>
          </a:p>
        </p:txBody>
      </p:sp>
    </p:spTree>
    <p:extLst>
      <p:ext uri="{BB962C8B-B14F-4D97-AF65-F5344CB8AC3E}">
        <p14:creationId xmlns:p14="http://schemas.microsoft.com/office/powerpoint/2010/main" val="42290425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3748E61-24D0-4D0A-8E33-6B0A252470F5}" type="datetimeFigureOut">
              <a:rPr lang="en-AU" smtClean="0"/>
              <a:t>17/07/2024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FA480DE-C763-4197-A172-507598009125}" type="slidenum">
              <a:rPr lang="en-AU" smtClean="0"/>
              <a:t>‹#›</a:t>
            </a:fld>
            <a:endParaRPr lang="en-AU"/>
          </a:p>
        </p:txBody>
      </p:sp>
    </p:spTree>
    <p:extLst>
      <p:ext uri="{BB962C8B-B14F-4D97-AF65-F5344CB8AC3E}">
        <p14:creationId xmlns:p14="http://schemas.microsoft.com/office/powerpoint/2010/main" val="5249123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3748E61-24D0-4D0A-8E33-6B0A252470F5}" type="datetimeFigureOut">
              <a:rPr lang="en-AU" smtClean="0"/>
              <a:t>17/07/2024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FA480DE-C763-4197-A172-507598009125}" type="slidenum">
              <a:rPr lang="en-AU" smtClean="0"/>
              <a:t>‹#›</a:t>
            </a:fld>
            <a:endParaRPr lang="en-AU"/>
          </a:p>
        </p:txBody>
      </p:sp>
    </p:spTree>
    <p:extLst>
      <p:ext uri="{BB962C8B-B14F-4D97-AF65-F5344CB8AC3E}">
        <p14:creationId xmlns:p14="http://schemas.microsoft.com/office/powerpoint/2010/main" val="9672578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3748E61-24D0-4D0A-8E33-6B0A252470F5}" type="datetimeFigureOut">
              <a:rPr lang="en-AU" smtClean="0"/>
              <a:t>17/07/2024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FA480DE-C763-4197-A172-507598009125}" type="slidenum">
              <a:rPr lang="en-AU" smtClean="0"/>
              <a:t>‹#›</a:t>
            </a:fld>
            <a:endParaRPr lang="en-AU"/>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8072368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3748E61-24D0-4D0A-8E33-6B0A252470F5}" type="datetimeFigureOut">
              <a:rPr lang="en-AU" smtClean="0"/>
              <a:t>17/07/2024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FA480DE-C763-4197-A172-507598009125}" type="slidenum">
              <a:rPr lang="en-AU" smtClean="0"/>
              <a:t>‹#›</a:t>
            </a:fld>
            <a:endParaRPr lang="en-AU"/>
          </a:p>
        </p:txBody>
      </p:sp>
    </p:spTree>
    <p:extLst>
      <p:ext uri="{BB962C8B-B14F-4D97-AF65-F5344CB8AC3E}">
        <p14:creationId xmlns:p14="http://schemas.microsoft.com/office/powerpoint/2010/main" val="16339686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3748E61-24D0-4D0A-8E33-6B0A252470F5}" type="datetimeFigureOut">
              <a:rPr lang="en-AU" smtClean="0"/>
              <a:t>17/07/2024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FA480DE-C763-4197-A172-507598009125}" type="slidenum">
              <a:rPr lang="en-AU" smtClean="0"/>
              <a:t>‹#›</a:t>
            </a:fld>
            <a:endParaRPr lang="en-AU"/>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1395333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3748E61-24D0-4D0A-8E33-6B0A252470F5}" type="datetimeFigureOut">
              <a:rPr lang="en-AU" smtClean="0"/>
              <a:t>17/07/2024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FA480DE-C763-4197-A172-507598009125}" type="slidenum">
              <a:rPr lang="en-AU" smtClean="0"/>
              <a:t>‹#›</a:t>
            </a:fld>
            <a:endParaRPr lang="en-AU"/>
          </a:p>
        </p:txBody>
      </p:sp>
    </p:spTree>
    <p:extLst>
      <p:ext uri="{BB962C8B-B14F-4D97-AF65-F5344CB8AC3E}">
        <p14:creationId xmlns:p14="http://schemas.microsoft.com/office/powerpoint/2010/main" val="19744282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748E61-24D0-4D0A-8E33-6B0A252470F5}" type="datetimeFigureOut">
              <a:rPr lang="en-AU" smtClean="0"/>
              <a:t>17/07/2024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FA480DE-C763-4197-A172-507598009125}" type="slidenum">
              <a:rPr lang="en-AU" smtClean="0"/>
              <a:t>‹#›</a:t>
            </a:fld>
            <a:endParaRPr lang="en-AU"/>
          </a:p>
        </p:txBody>
      </p:sp>
    </p:spTree>
    <p:extLst>
      <p:ext uri="{BB962C8B-B14F-4D97-AF65-F5344CB8AC3E}">
        <p14:creationId xmlns:p14="http://schemas.microsoft.com/office/powerpoint/2010/main" val="22469297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748E61-24D0-4D0A-8E33-6B0A252470F5}" type="datetimeFigureOut">
              <a:rPr lang="en-AU" smtClean="0"/>
              <a:t>17/07/2024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FA480DE-C763-4197-A172-507598009125}" type="slidenum">
              <a:rPr lang="en-AU" smtClean="0"/>
              <a:t>‹#›</a:t>
            </a:fld>
            <a:endParaRPr lang="en-AU"/>
          </a:p>
        </p:txBody>
      </p:sp>
    </p:spTree>
    <p:extLst>
      <p:ext uri="{BB962C8B-B14F-4D97-AF65-F5344CB8AC3E}">
        <p14:creationId xmlns:p14="http://schemas.microsoft.com/office/powerpoint/2010/main" val="1455689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748E61-24D0-4D0A-8E33-6B0A252470F5}" type="datetimeFigureOut">
              <a:rPr lang="en-AU" smtClean="0"/>
              <a:t>17/07/2024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FA480DE-C763-4197-A172-507598009125}" type="slidenum">
              <a:rPr lang="en-AU" smtClean="0"/>
              <a:t>‹#›</a:t>
            </a:fld>
            <a:endParaRPr lang="en-AU"/>
          </a:p>
        </p:txBody>
      </p:sp>
    </p:spTree>
    <p:extLst>
      <p:ext uri="{BB962C8B-B14F-4D97-AF65-F5344CB8AC3E}">
        <p14:creationId xmlns:p14="http://schemas.microsoft.com/office/powerpoint/2010/main" val="39478841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3748E61-24D0-4D0A-8E33-6B0A252470F5}" type="datetimeFigureOut">
              <a:rPr lang="en-AU" smtClean="0"/>
              <a:t>17/07/2024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FA480DE-C763-4197-A172-507598009125}" type="slidenum">
              <a:rPr lang="en-AU" smtClean="0"/>
              <a:t>‹#›</a:t>
            </a:fld>
            <a:endParaRPr lang="en-AU"/>
          </a:p>
        </p:txBody>
      </p:sp>
    </p:spTree>
    <p:extLst>
      <p:ext uri="{BB962C8B-B14F-4D97-AF65-F5344CB8AC3E}">
        <p14:creationId xmlns:p14="http://schemas.microsoft.com/office/powerpoint/2010/main" val="40307297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3748E61-24D0-4D0A-8E33-6B0A252470F5}" type="datetimeFigureOut">
              <a:rPr lang="en-AU" smtClean="0"/>
              <a:t>17/07/2024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3FA480DE-C763-4197-A172-507598009125}" type="slidenum">
              <a:rPr lang="en-AU" smtClean="0"/>
              <a:t>‹#›</a:t>
            </a:fld>
            <a:endParaRPr lang="en-AU"/>
          </a:p>
        </p:txBody>
      </p:sp>
    </p:spTree>
    <p:extLst>
      <p:ext uri="{BB962C8B-B14F-4D97-AF65-F5344CB8AC3E}">
        <p14:creationId xmlns:p14="http://schemas.microsoft.com/office/powerpoint/2010/main" val="31113316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3748E61-24D0-4D0A-8E33-6B0A252470F5}" type="datetimeFigureOut">
              <a:rPr lang="en-AU" smtClean="0"/>
              <a:t>17/07/2024</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3FA480DE-C763-4197-A172-507598009125}" type="slidenum">
              <a:rPr lang="en-AU" smtClean="0"/>
              <a:t>‹#›</a:t>
            </a:fld>
            <a:endParaRPr lang="en-AU"/>
          </a:p>
        </p:txBody>
      </p:sp>
    </p:spTree>
    <p:extLst>
      <p:ext uri="{BB962C8B-B14F-4D97-AF65-F5344CB8AC3E}">
        <p14:creationId xmlns:p14="http://schemas.microsoft.com/office/powerpoint/2010/main" val="39300503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3748E61-24D0-4D0A-8E33-6B0A252470F5}" type="datetimeFigureOut">
              <a:rPr lang="en-AU" smtClean="0"/>
              <a:t>17/07/2024</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3FA480DE-C763-4197-A172-507598009125}" type="slidenum">
              <a:rPr lang="en-AU" smtClean="0"/>
              <a:t>‹#›</a:t>
            </a:fld>
            <a:endParaRPr lang="en-AU"/>
          </a:p>
        </p:txBody>
      </p:sp>
    </p:spTree>
    <p:extLst>
      <p:ext uri="{BB962C8B-B14F-4D97-AF65-F5344CB8AC3E}">
        <p14:creationId xmlns:p14="http://schemas.microsoft.com/office/powerpoint/2010/main" val="2198931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748E61-24D0-4D0A-8E33-6B0A252470F5}" type="datetimeFigureOut">
              <a:rPr lang="en-AU" smtClean="0"/>
              <a:t>17/07/2024</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3FA480DE-C763-4197-A172-507598009125}" type="slidenum">
              <a:rPr lang="en-AU" smtClean="0"/>
              <a:t>‹#›</a:t>
            </a:fld>
            <a:endParaRPr lang="en-AU"/>
          </a:p>
        </p:txBody>
      </p:sp>
    </p:spTree>
    <p:extLst>
      <p:ext uri="{BB962C8B-B14F-4D97-AF65-F5344CB8AC3E}">
        <p14:creationId xmlns:p14="http://schemas.microsoft.com/office/powerpoint/2010/main" val="42704091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53748E61-24D0-4D0A-8E33-6B0A252470F5}" type="datetimeFigureOut">
              <a:rPr lang="en-AU" smtClean="0"/>
              <a:t>17/07/2024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3FA480DE-C763-4197-A172-507598009125}" type="slidenum">
              <a:rPr lang="en-AU" smtClean="0"/>
              <a:t>‹#›</a:t>
            </a:fld>
            <a:endParaRPr lang="en-AU"/>
          </a:p>
        </p:txBody>
      </p:sp>
    </p:spTree>
    <p:extLst>
      <p:ext uri="{BB962C8B-B14F-4D97-AF65-F5344CB8AC3E}">
        <p14:creationId xmlns:p14="http://schemas.microsoft.com/office/powerpoint/2010/main" val="25447800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3748E61-24D0-4D0A-8E33-6B0A252470F5}" type="datetimeFigureOut">
              <a:rPr lang="en-AU" smtClean="0"/>
              <a:t>17/07/2024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3FA480DE-C763-4197-A172-507598009125}" type="slidenum">
              <a:rPr lang="en-AU" smtClean="0"/>
              <a:t>‹#›</a:t>
            </a:fld>
            <a:endParaRPr lang="en-AU"/>
          </a:p>
        </p:txBody>
      </p:sp>
    </p:spTree>
    <p:extLst>
      <p:ext uri="{BB962C8B-B14F-4D97-AF65-F5344CB8AC3E}">
        <p14:creationId xmlns:p14="http://schemas.microsoft.com/office/powerpoint/2010/main" val="1955814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3748E61-24D0-4D0A-8E33-6B0A252470F5}" type="datetimeFigureOut">
              <a:rPr lang="en-AU" smtClean="0"/>
              <a:t>17/07/2024</a:t>
            </a:fld>
            <a:endParaRPr lang="en-AU"/>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3FA480DE-C763-4197-A172-507598009125}" type="slidenum">
              <a:rPr lang="en-AU" smtClean="0"/>
              <a:t>‹#›</a:t>
            </a:fld>
            <a:endParaRPr lang="en-AU"/>
          </a:p>
        </p:txBody>
      </p:sp>
    </p:spTree>
    <p:extLst>
      <p:ext uri="{BB962C8B-B14F-4D97-AF65-F5344CB8AC3E}">
        <p14:creationId xmlns:p14="http://schemas.microsoft.com/office/powerpoint/2010/main" val="826747141"/>
      </p:ext>
    </p:extLst>
  </p:cSld>
  <p:clrMap bg1="lt1" tx1="dk1" bg2="lt2" tx2="dk2" accent1="accent1" accent2="accent2" accent3="accent3" accent4="accent4" accent5="accent5" accent6="accent6" hlink="hlink" folHlink="folHlink"/>
  <p:sldLayoutIdLst>
    <p:sldLayoutId id="2147484422" r:id="rId1"/>
    <p:sldLayoutId id="2147484423" r:id="rId2"/>
    <p:sldLayoutId id="2147484424" r:id="rId3"/>
    <p:sldLayoutId id="2147484425" r:id="rId4"/>
    <p:sldLayoutId id="2147484426" r:id="rId5"/>
    <p:sldLayoutId id="2147484427" r:id="rId6"/>
    <p:sldLayoutId id="2147484428" r:id="rId7"/>
    <p:sldLayoutId id="2147484429" r:id="rId8"/>
    <p:sldLayoutId id="2147484430" r:id="rId9"/>
    <p:sldLayoutId id="2147484431" r:id="rId10"/>
    <p:sldLayoutId id="2147484432" r:id="rId11"/>
    <p:sldLayoutId id="2147484433" r:id="rId12"/>
    <p:sldLayoutId id="2147484434" r:id="rId13"/>
    <p:sldLayoutId id="2147484435" r:id="rId14"/>
    <p:sldLayoutId id="2147484436" r:id="rId15"/>
    <p:sldLayoutId id="2147484437"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13.xml.rels><?xml version="1.0" encoding="UTF-8" standalone="yes"?>
<Relationships xmlns="http://schemas.openxmlformats.org/package/2006/relationships"><Relationship Id="rId2" Type="http://schemas.openxmlformats.org/officeDocument/2006/relationships/hyperlink" Target="http://www.cppt.abahi.org.au/" TargetMode="Externa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8" Type="http://schemas.openxmlformats.org/officeDocument/2006/relationships/hyperlink" Target="mailto:childsafety@qld.bahai.org.au" TargetMode="External"/><Relationship Id="rId3" Type="http://schemas.openxmlformats.org/officeDocument/2006/relationships/hyperlink" Target="mailto:childsafety@tas.bahai.org.au" TargetMode="External"/><Relationship Id="rId7" Type="http://schemas.openxmlformats.org/officeDocument/2006/relationships/hyperlink" Target="mailto:childsafety@wa.bahai.org.au" TargetMode="External"/><Relationship Id="rId2" Type="http://schemas.openxmlformats.org/officeDocument/2006/relationships/hyperlink" Target="mailto:childsafety@act.bahai.org.au" TargetMode="External"/><Relationship Id="rId1" Type="http://schemas.openxmlformats.org/officeDocument/2006/relationships/slideLayout" Target="../slideLayouts/slideLayout2.xml"/><Relationship Id="rId6" Type="http://schemas.openxmlformats.org/officeDocument/2006/relationships/hyperlink" Target="mailto:childsafety@nt.bahai.org.au" TargetMode="External"/><Relationship Id="rId5" Type="http://schemas.openxmlformats.org/officeDocument/2006/relationships/hyperlink" Target="mailto:childsafety@vic.bahai.org.au" TargetMode="External"/><Relationship Id="rId10" Type="http://schemas.openxmlformats.org/officeDocument/2006/relationships/hyperlink" Target="mailto:childsafety@sa.bahai.org.au" TargetMode="External"/><Relationship Id="rId4" Type="http://schemas.openxmlformats.org/officeDocument/2006/relationships/hyperlink" Target="mailto:childsafety@nsw.bahai.org.au" TargetMode="External"/><Relationship Id="rId9" Type="http://schemas.openxmlformats.org/officeDocument/2006/relationships/hyperlink" Target="mailto:secretariat@bahai.org.au" TargetMode="External"/></Relationships>
</file>

<file path=ppt/slides/_rels/slide124.xml.rels><?xml version="1.0" encoding="UTF-8" standalone="yes"?>
<Relationships xmlns="http://schemas.openxmlformats.org/package/2006/relationships"><Relationship Id="rId8" Type="http://schemas.openxmlformats.org/officeDocument/2006/relationships/hyperlink" Target="mailto:childsafety@qld.bahai.org.au" TargetMode="External"/><Relationship Id="rId3" Type="http://schemas.openxmlformats.org/officeDocument/2006/relationships/hyperlink" Target="mailto:childsafety@tas.bahai.org.au" TargetMode="External"/><Relationship Id="rId7" Type="http://schemas.openxmlformats.org/officeDocument/2006/relationships/hyperlink" Target="mailto:childsafety@wa.bahai.org.au" TargetMode="External"/><Relationship Id="rId2" Type="http://schemas.openxmlformats.org/officeDocument/2006/relationships/hyperlink" Target="mailto:childsafety@act.bahai.org.au" TargetMode="External"/><Relationship Id="rId1" Type="http://schemas.openxmlformats.org/officeDocument/2006/relationships/slideLayout" Target="../slideLayouts/slideLayout2.xml"/><Relationship Id="rId6" Type="http://schemas.openxmlformats.org/officeDocument/2006/relationships/hyperlink" Target="mailto:childsafety@nt.bahai.org.au" TargetMode="External"/><Relationship Id="rId5" Type="http://schemas.openxmlformats.org/officeDocument/2006/relationships/hyperlink" Target="mailto:childsafety@vic.bahai.org.au" TargetMode="External"/><Relationship Id="rId10" Type="http://schemas.openxmlformats.org/officeDocument/2006/relationships/hyperlink" Target="mailto:childsafety@sa.bahai.org.au" TargetMode="External"/><Relationship Id="rId4" Type="http://schemas.openxmlformats.org/officeDocument/2006/relationships/hyperlink" Target="mailto:childsafety@nsw.bahai.org.au" TargetMode="External"/><Relationship Id="rId9" Type="http://schemas.openxmlformats.org/officeDocument/2006/relationships/hyperlink" Target="mailto:secretariat@bahai.org.au" TargetMode="Externa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cppt.bahai.org.au/"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www.cppt.bahai.org.au/"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s://www.bing.com/images/search?view=detailV2&amp;ccid=j1hDJir1&amp;id=ED38763166FFF4ADDF8D5DB55A538CFFCDE880CC&amp;thid=OIP.j1hDJir1qhvyTlXYTRBvnwAAAA&amp;mediaurl=http://poetryvoice.files.wordpress.com/2011/07/silhouette-female2-e1311003704858.jpg?w%3d300%26h%3d225&amp;exph=364&amp;expw=300&amp;q=silhouette+youth&amp;simid=608032862955898694&amp;selectedIndex=17&amp;qft=+filterui:license-L2_L3_L4_L5_L6_L7" TargetMode="Externa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s://www.bing.com/images/search?view=detailV2&amp;ccid=j1hDJir1&amp;id=ED38763166FFF4ADDF8D5DB55A538CFFCDE880CC&amp;thid=OIP.j1hDJir1qhvyTlXYTRBvnwAAAA&amp;mediaurl=http://poetryvoice.files.wordpress.com/2011/07/silhouette-female2-e1311003704858.jpg?w%3d300%26h%3d225&amp;exph=364&amp;expw=300&amp;q=silhouette+youth&amp;simid=608032862955898694&amp;selectedIndex=17&amp;qft=+filterui:license-L2_L3_L4_L5_L6_L7" TargetMode="Externa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1143000" y="422375"/>
            <a:ext cx="6021288" cy="2358553"/>
          </a:xfrm>
        </p:spPr>
        <p:txBody>
          <a:bodyPr>
            <a:normAutofit fontScale="90000"/>
          </a:bodyPr>
          <a:lstStyle/>
          <a:p>
            <a:r>
              <a:rPr lang="en-AU" dirty="0"/>
              <a:t>Child Safe Environment Training PART IA</a:t>
            </a:r>
          </a:p>
        </p:txBody>
      </p:sp>
      <p:sp>
        <p:nvSpPr>
          <p:cNvPr id="5" name="Subtitle 4"/>
          <p:cNvSpPr>
            <a:spLocks noGrp="1"/>
          </p:cNvSpPr>
          <p:nvPr>
            <p:ph type="subTitle" idx="1"/>
          </p:nvPr>
        </p:nvSpPr>
        <p:spPr>
          <a:xfrm>
            <a:off x="1143000" y="2780928"/>
            <a:ext cx="6021288" cy="1655762"/>
          </a:xfrm>
        </p:spPr>
        <p:txBody>
          <a:bodyPr>
            <a:normAutofit/>
          </a:bodyPr>
          <a:lstStyle/>
          <a:p>
            <a:r>
              <a:rPr lang="en-AU" dirty="0"/>
              <a:t>Standards of Conduct</a:t>
            </a:r>
          </a:p>
          <a:p>
            <a:r>
              <a:rPr lang="en-AU" dirty="0"/>
              <a:t>MANDATORY Child Safe Environments Policy Training </a:t>
            </a:r>
          </a:p>
          <a:p>
            <a:r>
              <a:rPr lang="en-AU" dirty="0"/>
              <a:t>Child Safety Supplement For Teachers</a:t>
            </a:r>
          </a:p>
        </p:txBody>
      </p:sp>
      <p:sp>
        <p:nvSpPr>
          <p:cNvPr id="4" name="AutoShape 2" descr="data:image/jpeg;base64,/9j/4AAQSkZJRgABAQAAAQABAAD/2wCEAAkGBxQQEhUUEBQUFBUWGBQUFxUYGBYVFRQWFBUWFxYUFxoYHCggGhwnHBQUIjEjJiwrLi4uGB8zODMsNygtLisBCgoKDg0OGhAQGzAkICQtLDQvLy0sLC8tMC8sLCwsLC40LCwsLCwsLCwsLCwvLC0tLCwsLCwsLCwsLCwsLCwsLP/AABEIALoA0gMBIgACEQEDEQH/xAAbAAABBQEBAAAAAAAAAAAAAAAAAQMEBQYCB//EADoQAAIBAwIEAwYFAwMEAwAAAAECAwAEERIhBRMxQQYiURQyYXGBkSNCUmKhB7HwM8HRU4LC8RZyc//EABoBAAIDAQEAAAAAAAAAAAAAAAADAQIEBQb/xAAzEQACAQMDAwICCQQDAAAAAAAAAQIDBBESITETQVEFFGFxFSIjMlKBkbHRM6Hw8ULB4f/aAAwDAQACEQMRAD8A9xoorkmgBTXDSAUzJNnpTVXUBMqq7DxuPQVzzzTdFX0oU5yfc7Mp9aTmn1rmijCDXLyd80+tHOPrXFFGlBrl5HOcaOeaboo0oNcvI5zjRzzTdFGlBrl5HOefhS88/CmqKNKDqSHOefhQZjTdFGlBrl5O+caOca4oo0oNb8nfONLzjTVLUYQa5eR0Tmu1mBqPRQ4IlVGTqBTEEnY0/SmsGmMsoWiiigkTNR7h+1PmoROatBCqssLAUUUU0zhRRRQQFFFFABRRRQAUUVGvLkppCKGZ20qCdI6EnJwcAAE9D6UMnGTiW+wxVEeQrs2gDCnAOCSQM47D1FIOJoVUjUSxIChWL5U4YFcZGCRknAGac4LBJGHWVVGZHZSra9Qc6sklRuCSMY6AUljcQ6+YkcivOzRkmN1OYNQBbI8q+U4JwDkY60vUx6pLud2t2smdJOQcMCCrKT2ZTuM9qfqBxC4WO5Vn1KBEwd9LaMFhoUuBjbDnfpntmpwNWi8i6kNItJmlpgY5h93VpH/3xluv7cj7g1YoP0UylwCcDUfe30nTlTgjPTrVX4pvxHBIoZg7LsFGWC6gGPwyNQBO2cVSc1FZZaEHKSj5JHFXkAR4nUBZEEi7EurOqsoPY+YnHfak4CrqkiySNIVmlUO3UqCP7EkfSsFbc23ysRZmQq2Gj2mwVeGLCkEEFS2TuAD2rVeE76VmaJ18iojhyvLOuQsWVlydyd98Hc7VmpXcKksLk2V7SdJPul3NNRSClrYYAFTEbIqHUi2O2KpNDqT3wPZooopY84mOxqHUq46VGpkDPV5CiiuVcHYEH6jarizqikpaACiiigAooooAKYvLbmLjJUghlYdVYdCPXqdu4JFP0UMOCutVe4E0Vw4LI66Si8tkAAZJRlm3JyfTyketSh7So0/gv6SEuhHxZAp1H5MAf21zcWYchgzI42DpgNjrpOchhnsRUeL2iLUq6ZgTqV5H0sucZUgLuAQcY7H4UpxZojUXcmidLeICWUEgbliMsWztjrvuAOvbemOFRlIY1YYIUeX9Pov0Fc2nDwpLyaXlY6mk0jOdgAvcKAAAM/HvUyrxQqpPItNyRkkEHAGcjA8wI6Z6j1pyirFSDApGlXJXSdKAt55CoI1E6vOCDnGM5G9QOMcLF4SAYiq+RtnZ87MUyrqp/KcHOCavCoOMjONx8D6j0o0/5/vVHHKwyVJp5RiG8IyLEiI7kNq16nAMZd9RGw8y4OD3OlRnFbK1tliXTGoVfRRgZ9dqdJquF+7ANHCWj66tSh2HZkQ9QfiQSKpGjCDbXcvOpOaSZZCg1VWMIvBzXBaNiwjjOQoVWK6nXbLEgnfpttThh9nlRUyI5CylMkhXCalZc9AdJGBtkg7b0zUU04LGnbc701XcR3FTLgIbSJeaKM0lJNQ1c9Kj1IuKYpkeDPU5Knjt8ER0Bk16VLctWdkRmwzeUHBIDYz6V3xCwt44tatFblACkx0roJ90vkgsp7gnfJ79C8ma1aSdVEiFVLrqCsrINIYE7FSuM5xjTnucdcQsclmkhE0cqxiWPAYq0eSrDPvDfp6gEdSKrJjKaWBIuH27B9MmqWM4klD5kjk06vPvhdsHSdsHpipVhIXijdtmZFY7YGSBnr9/rUXhVhEHm5dty45tTTF10tK5wuNOemNWc7bjFC26w3CJCAqtG5dB7o0soRsfl6sM9/pRFkzSwWOKKWimmYSilooJEopaKAEopcUuKjIYfY5xRXWKSjIaWJRS4oqQEoxS0Ef7/wA0NgVV3ctMkiQxswKvHzMqq6iCp05OTg9/+KmTXKW1uZbg6Fjj1SdwoUb9OvSoPD7p4DFbmF3IAXWrJo5a7GU5OodsjHU4FWPEHdWDaTJEVKyIBqIyfeC/mHUEdaVJj4RIw8Twc+CBSzPcRmaMhWKaApbLNjC+6etWF5YpMuHUMMg/UdCMfOoUnEIjukbu+kqFELg4P5SWUBBt3IqdwuAxQojdVUA+g+APpVRkkmV1nlJGiLFlCh1LHLqCSuhidz8Cd8bb4BqwXqKruERgc3O7c2RS53LgNlfsGC/Q1YrTVwZnzsS8UUtFLNIzcdqZxT89M1ePAipycOgIIO4OxB3BB6jFVzQ3EKaYHRlUqVV1Jk0ggtGG1YPlyAxGRtnPWrSipayQm1wQJp5JsIqPEpILuxCtgHOhApJycYJ2wCaetLJIslQctjUzEszYzjLHc9T96k0VCWCZSbExRilpKtkpgKjX9/HAuqZ1QfE9fkOp+lZnj/jHS3KswJZD5deMqD6KB7x/iofD/DDStzb5mdz+QnOPgx/2GKw3F9Ckdaj6biKnXelPhd3/AAT5vGJkOmzgaXtrbKIPp1rkNxCX3pEhB7Ioz92yauIwkYwoCgdht/am3u1HQZrkT9QrT+6E7q0obRSXz3ZWDgcjD8S6nb5OR/bFct4XQ9Z7jP8A+h/3qxN/6AfU1yOIH9v+fWla7p77/oI+moLhv8l/4U8nhJh/p3Uw+Zz/AGIqJNw7iEH+nM0gHoxJ+z/81plv/UD6Gno7xT8PnUe4rw5NNH1uEnhtP5pfwYuDxndwtpmCvjqrqUf7jH3xWs4F4shuiF3jkPRG/Mf2nofl1p6+sY510yKGH8j5HtWI494WeAGSEl0G5H50x326j49a3W9/JvDOiqVjerS46JdmuD1DNFZHwR4kM45MxzIo8rf9RR1B9WrXiuzTqKcco89dWs7ao6c+f3IEwaOYyhWdWRUIXdkKlmDAdwde+PQdaWXjYRC3Knwu7ExlAB3J14+ewNTqRlyMeu1WwKU2PiYYySAPn29flVJFeXEmt41ieJmPKJLIyooUam2OsFgzDGNiKdHBYf0kj9BdzH6+4Tp/ip4WoUSznsR7G25SBc5IySf1MzFmb6kmpIFFAFWFolUUCilmnI3PTVOzU1V48CZ8hRRRUlQooooARjgZJwO5PQfGvPPEPiKS8f2ezyUJwWGxk9Tnsn96e8d8eLt7LAfhIRuWJ6RDH8/aoM/EoODxMGKNdsnMCvqRHH/TWTTgdOn8jNc66uJN6IcnetbeFrSVxVWZP7q/7NBwLgUdmuT5pD1b/wAV9B/epVxedh/nzrO8D8Vrfr7vLk0hymcgoTs0bYGpcjBOxztVu0axpzJm0J2/Ux9FHeq2fpXU+0rv5JHEu7q4uarjHORu5ugqs7sFVQWZjsFUdST2FV83iC0SMStcIUb3Spzk+mw6juMbVUeKOJNdQvDEpRGwiqvmZ3J8ms9xkb9AAD6Vlm8Iy89YjPGHZHYph2jRjjyK3TWw1N8uxrpXEqNlJQ0pbZ+Jop+ixgk60sN9luehnjcQ90Z+OM/ya5/+QL+77CpHhi3t5EKmHRLEVSRGOvGVBV1YjzIw3DYHQjGRXPiacRlIIEVZHBcvoVuVHhgshDbbuAuNzgMcVud5bRp9TGw/2VnxiT/MSPjMbfmH/cKnxTKw/wCNx/yP5rzy6mizpNzI8epC2lC6kbc1TLGgODjbB8uT1qTwS4ZJRHDMJUaPmRHtLhn1RKc/iMqAZ/NsfSssbmzupdPTz5Qmv6TSl/T2+D3PQkcp8R6emano4YbdOny+fpVBwy/Eg22PQg/lPx/bUxb1ITmRlRCcEsyqAfmx61wfU/TXbzTjx2+Bz6NWpbVenPj9jI8esTaz64sqQRKh+AO/1B2I9N/WvR+C8RFzCkq48w3How2YfcGs74lthcW/MhZXMfnUqQ4bGzLkdcgmo/8ATq9w0kOfKwEqD0/K6/cUywruWz57/M9NeRVzZ9TmUP2NzRRRXXPOhRRRQAUCilHWhkpEkUUUUocNzU1TktcYq8eBcuRKKDS1OSMEHi/FobSPm3LiNMhdRz1J2AwOtY7jH9SYo5zBAFmBQaZ0cMnNcEouB29TVv8A1Gs0msmV8hi8QiI7Ss4VCf25Y5+Ga874b4QWF5m9n9rhjCB3wvMjkKs76EBwVAKkqPMCwxmqyjJ/IbTq0YNak5PnHyNJ4I4VrJuJMk5wue5O7P8APrXHjrgXttxbKjnmKWOks3LEa7mYgdwxC7e9kjsCJPhe4eB1ixMLWRWaIzqUaORMExgudbIVOoFhtg713f3bxXKujInOie3R5ATGs2pZIQ4GNnyw6jfSBua5Kt6nuX3SRruvUHcVIy4z28Y7EK08JrA4eG9KyoNIDRxezHmNgR6cDOWQggPq2FdQw3F9PILnCNCwRwu6rkApys76WXBBPx9Ks7mCa5hNu1qIAxBdy8bRp5g7SRaTqL56EgYO59Kd4ZfRSXV3IkkeFEMJ8651RCQvI2+2NYXUdvKfSupZV5UpYQyFXpSc1+oxxfhSh7OJJOQplcawqudZiYBfNtqI1AE53xsaWRbGSF4RIkaRuXaUziO8jmVccxldch8hRg7Mp6EbVmeMWjTMJL6758cYMyQW2kyhFOpXd0wiDyj8UhSNOARvVpZQXBVGluCXwDqaG3eVMj3RIyZ26ZIJ2prourNyxuc64v4J5m+SbwG3RbzSkszyPaRPIJyglAaRzGpVFVQVBckYz5hnqKgf1M4VJ+DMGULvbsvmBIkJfBIPunRpIPYkjcmqk8NSSKGeVLyG51hVuoTzFupg+ghwDqR20Y30jpuQMVr+Ny+32bIiOkQXWbmYhWjMPmLqo3d1KnrpU79qTJfZumkWh/VVTJ5oLiXTq5TYVZGISSBl025HNIBYMPfUdM7jFXngexdr5W2VUR52jBJBcgxA+mSrbnH5BjvUOHw7O+l2ht2ZgrF9RU5IHvLpJBG22SK0PgeQW5BuQUmudLRydYZFUnTbo2NnHmJVt2JJFc2xUJ1fs8bc75Old13CnmW7fBZ+IrYW5NynugZlH7R1PwNQuGRPKFke1dp5Mee4VUiiDYwsYJyygY90ZYjcjta+M+HyzJpWZIYGRxLqYRltfl/1MEBQM5GBn12rNcG8RCTQvtVtzoQIWjlYC3uRHnRPbyA4WQg7+9jpjYGujf8A29OMJdv7/oJbVTE8b45O+HWvs1u0sWFntWkW6QDSs6Biz60G2WjbWjdQRjJGRTvB2FvfAD3Q4K9sxzAD/wAkP0rjxRf2hiXYSykLA8sDOyRo+VdXlyFkOnUAjEktjYV14juIxJbXMJ1ROihSvVgNlAHdiGAA9RXJjB0qiec5b/1/BtsppudJvZp/qj0m6ukiUvK6RoMZZ2CqMnAyScDJNPZrzC8/p/dXlxPPPc8hZmWTkD8YL+FpAcE4yvwqj4b4hu+EX3stzIkpdoI8szmMRlgAygZKEAnY9dvWuv1N8HI6WUe10UUU0RgKVOtGKVOtD4BD1FGKKWOwNy9aYuJljVnchVUFmY9FVRkk/ACn5KzXju7eO3/CkkjfUCrJFzgdPVZB00noQTvUuWI5KqOqWDO+Jf6hmGTTCE0hlIb3+fE0ZZXi0ndS3lz/AGp/wd469qm5MhDu5AQKpUoqRI0kjBtwC7lR66TXn3CyCiyBVRpcsFUHlxht+WgJOlB6ZHU0/LctHieIjnQHWGH6lwzIfUMNiPjXK99irp3xk6zs10847HrfjSy5tnKA4jZAJldjhVeIh1LHBwMr6Hr0rEWXia0bEbxKqBQognuOSyuxJkE8cxAlbUAdY1Z9B39B4vJbyW7i6ZRCyguGbTgbHHlOc5x03zivOLueF+IwywqyRRSQQqhQxkvJqR2aNgGH+quMgdz6V05YexzaNPU2hnjV1HcThbkzohX2jmLBqhYtiEKokQlY0VMBiBlnY7DAqVdcQtxbmGBDLGytDC2C0DlMBvxO+kZOeuc46YGp8RcPMqK8biOaE8yJ2OEzjzRyHujDY+mx7VQCGKW3eeOII8mGIG5BOzYx5TnSBqHvACtVvSaqNZ22KzpRVxDVxlfuY+3uJtBjkuJ3Csy6TI2MA5AxnOMEdSdqsPDdjFLPyJU2n0mORVUPDPCAylSwOzIvQgg6N6tOMcJheSKVI7lojJFDcMrJHCWK8k6BtI5D6M6MjysPWpyeHJrSef2WOZFJVoZIfZ3cZUBlaS4YsqBgToA/McHfFFSrTimksHWu7y3lb9GMMPz8i/4h4a5VnyLNFJaRJJSxVDMOYJJNTBcebcYAGAdqpYReSQGdYIQoV2IaY6hozqB0xnfKkVuLYyGJRKVEpQB2ToHI3K57ZO1Zq08KvFZtbrLGWaZZjlG5LYK5jaPXkq+nLb7szGs8LvR91nn6lCnVxr7B4N4UZbaT2pYHhndLmJFbmqmpVZvNpH511DHctvVp4otD7DLDBHsUWPQulcREgSBdRC50ats1I4DY+zQ8vIJLO7aRoQNIxZgi/lXJOBv86q/EfCZLiQHRFNEYuXy5Hki5bliTKpQHJKkDsRp2O9KlWjLKb5HRaWxQnirLGkr2t0kbaNBCLJnWQEGI2J3JHX1qw4Hw/n2JguY5ERmnRQ6mOTQ0hMbgHdGGvbuNNT+I8DkewjthIrvHyMl9knEDqxjfG6htOMjp6UnBuEMkzSCJLZCoXko7OrMGLGQjAVTgkbDfv0FZbK1t7ablB8jbm4lVhh9jJeJYIeE2ynCTXM7OI3dVCxYQAuqbqDsGJ/MzZ715u4GN9+pOe+dyT88163dPPfOltPbLyxcK0iNDKNEUZLZ5rZjkVsL0IODjG1ZPxp4dtY7oRQ6oAYwXC5KcyRyEXzZVTpXOnbqNq1VKEq8koM7Xo97ToxcJxy33LPwfKtjDCl1vbzKJAWXUI5ZBqkhYAHY+8vXfI9KuPEnF7RXsWE0JVLmBtKsp/Dfyq+B0UMVP0qT7DG8aRlTpAQrglWBUAqQVIIPXcVQ/1ECQmCERrHb6GfCp5C3uYkx7oCnYnYls9qRXt4q6jHjv8ODjWDdWvOnw2zYzcVkt3f2uOUe8sd1CjzQ6CxKa411FHXYEkENtvvpHF9bQ3Fzw+VFEkmp5dZQq/KEDoXZWAI8zR4BGxIx0rC8I45fppjtp2aJFaVgUSWRYIyvMETMMswVhpG/Yb16TwKKCSJ3tbj2hpBpa55iSyZ0+XJXyrjIIUAAemTWuUGnuOuaMqM3CXPwJXGeNw2aqZ3wXOlEALSSN6Io3JrySPxlcW3EnubpbgxEyxiLBCaduSq5OjOynIOdzWg4dbJGZ7fibc+RnW2VnZjHtCksa623iLs5Zf3DAOwFN+JuCtBC34vNhVoebHPG0nKR2HnWRChcKd89R3NZKtxJTSSChGCT1d/7Gv8E+JG4lA0rRcrTI0YAbWGCgHUDgeuPmDWkjG9Zb+m6FbIRnGI5biNSoIUoJWIxkkkDJGcn3etapOta4yzHJmmlreEPUUlFBYaes3xbjvD5dVvcyxaTn/UJjjkMbeZUkOFdlbAYKSRnetK4rP8G8Kx2xTMkkwiRooRLoIgjYgsq6VBJOlPM2T5Rv1zPKKd8nmHF7ZIZmSz1XMLsSggSR3h1EkoQq40Z90g7dMdDT3BODmbGuPRAp3VuspVt0wCSBqB1FjnbHqa9nxXnvHLeWxkmYRFreRllEuVEduZDibm76tAY68gH3m6Yrk39pPS50F9b/ADc6FC7eNE3sROCcJtoZfZ7i2ikinYrFPoHNRzl+RI483XJSQbjGCc4JsPGPhwJEr25kDglmlZmkdTGoeORi5OymIfLNc3nDp7NvaoHF1IE0yIyDSik5Mlsq7ggZJXJLgDerrgt1LNETOQ2WcK2gxcyP8rNG265329MHvTadWUKC6jzLvgySuIU6muC28GW4DwxL5LpLtZJyVUo80moFJosqAEOmNgwY+6GAZCR63nhK0uYs+0GQDQi6ZTCzmUbM6GEYVMYwDv16VcWtukS6Y1VFyThQFGT1OBtmntVKldvLw+THUr6nkh2nBIIpDIkfmLM+SWYKzkligYkJkk5wB1NWeqmddGqlOtnkW5tjwamrmZlRii62AJCg4LEDZfqaTVVRxzj6WpRNLSSSZ0RruSB1Y+g6VaEnOWIrJempTliKyT+F3/OTJUo4JV0bIZGwDg9OoII+dEF8zzOoQcpABzdQ3k/MirjcDIyfXbsaw8/jcRNK0kTRTFOWIj5tbrnlMDjtrYEHsBT8PilofZhmF0k0qY0BMiBmA1lydzliTkbkdN61+3qYbwa3ZV1zF/5ub8NRqpjVS6qw9UwOWB4tVZd8EgllErplwVJ8zBGKHKF0B0uV7ZBqbqpNVSqzXDJ6jIHG+ECeFkjIic6cMAcYUg6WAIypAKnGDgmsfx3gUlvE8rtFozApQNM0ca8xg8haQsyRjmAkDYBc1v8AVSHB67g9R1BHpTPct/e3G0biVKWuPJl/6YcKSJJy6gTCWSNwrs8YDBZByxnSFYMCCAMjGemyz8BtLZjBbRtNOQrHVK4WCIDCcwoRhABhVwWb1xkjRWdukC6YUWNck6UCqMnqcAYyayC3jcQuFLIbRohKzXCEiaMJskU3MQJjLFseZSFODW6jcRn+Q5V+pLMh8eFeSHaGQSNIPx45wXt51HQac5i0j3SM476qgHis0MMUUNuVN2EEXPneeEcxguhCVOPK+rS+MjscECwjv7q4glWOIThudBFdwNHynYApzCjOCoDEjYsPIT0xW7t7cKiJgYUKBtsNIAGPtT6lOnN5H1JxS+qYqRL+1SGG2gEUcaYQRabgSOCDonLIpjRhq8y9z2xg7yH4/wCGjFdRirYwhCeWd4opaKgucNXNdtTU0gUEmjKSyyktjiaUIMms34jMk8eiMBgzKHjLmMPGffTWASMjr8ARtmpM9yXOT9PhTequFceoycvqcIxTuN9iNw2MWtvGjuMRqFLEkj4AFskgbAZ32Hc0+b9dQAOdWMEAldxkZYbDP+daqZ5XlfCMwGUeMlMxMVO4Y4yCfXOMGpfsCYZRkKzq5GfTT5R6A6f5NZZ1MvLfIlzyWMU6sMqQw6ZBBG3UbV3qqikVocaC5LPq0oi6Av5s4/aAOo3q0hmDqGU7EZH1qkp4I1ErVSaqZ10a6r1Q1D+qs54pstxdpIInhQqSyl1ZSThcAHfLbDfOfWrzXTN1EsisjjKsMEf+t6bRuXTmpZGUa7py1I8qebms3tMTPcORyzkqVcggeQYz5d8fCtF4L4WJNYljAMM0ch1KQ5ZQGUD9uVB+Yq2uuAxtcLIcuw0nLSHmEZw7g7EaRowR1333q7tLdIgQgxk6iSSxY9Mkk5JrrXXq0ZU3GHLO5eeudSi6VOOlPHfwsE4PRqqHcXAQZPcqo7+Z2Crt6ZIptYM6S7MzLuDkqCTv0GAR8DmuMqmd2ef1FjqpNVQbKXKjJLEEqWIC6ipxnA2xtUjVUOph4DUPaqNVRkk3OcfD16Dr9c13rqOoGoeLVF4pai4ieIsV1AeYYJBUhgcHYjIGx2PSnNdIXqY1mmsAptDfA7X2VWAbUzu0r4ARSzYB0oNlGwOPXJ71obe4D/P0rJNdStqMXLOksug5DZHQk5wM7EDuMb713zmgYMDIy4OrJB0nIwwB+Z2FbqF9OMvrPKY6Fdp7mxrpKi2V0JB8e9S1ruRqKcco2wed0LRRRUjAqq42/lA9T/araol/a8xcd+1Z7qEp0nGPIupFyi0jOUZruaIofMMf2pvNeRlFweGcdxa5K/hsUik6gVU58uVKKcndOrb+hwPQCrKkoolJyeSpF4mpMZAXUTtp3wT2zgjb605ZxlEVSSSAAe+/p8qeoo1PGAFpKWiqgJRS0UAMXEZ95Ause6WzjfGRt64pXuFVgpOC3u5zv8Aemfh1p2g1bO25OSNcyZDBGTWoDYOCFIwwLDsPj9e1KJi4GnPmUnWMEKcfHqfT5U9oGc4GT3/2+NI8ecbkYIOxx07H4fCralwTk6H3/v8AWkdwBknAG+TsBXOlsncYxsMHIPrnO4+FciA7a2LEZzsApyepX4VG3kDqHpkgAnc43z2G/fYCnaQCiqtkNhSNS0UJ7kEWytygOoLqPVhnLfFs967vYda4wp6e9uB+76U9T8Foz9B9e1NjCpOWIrctGLlwOcFGllUdAMfQDqa0QFQ7CxEe/U9zU4V6axoypUtMjrUIOEMMSilorYOCkpaKAOHjB6jNRn4bGfy/baplFLlShL7yKuKfKKuTg69iR/NR24O3ZhV3RWWdhbv/AIi3b032M+3C5B2B+tNnh8n6f5FaMUtJfpNF+Rbs6ZmPZJP0muTA36W+1ag0hpb9Hp9myvs4eTLmJv0n7Gk5Teh+xrVAUYqPoaP4mVdlHyZXlt6H7GlETfpP2NakCkxQvRo/iD2UfJl+S36T9jXQt3P5W+1aYCgCj6Ih+JlvZR8maFnJ+g12OHyfp/kVoxS0xekUu7ZPs4GfHC5PQfeuxwl/UCrw0tMXpdBc5Le0plMvBz3b+Kfj4Onck1ZUU2NjQjxEuremuxHiskXoop8LXVFaowjHhDUkuAoooqxIUUUUAf/Z"/>
          <p:cNvSpPr>
            <a:spLocks noChangeAspect="1" noChangeArrowheads="1"/>
          </p:cNvSpPr>
          <p:nvPr/>
        </p:nvSpPr>
        <p:spPr bwMode="auto">
          <a:xfrm>
            <a:off x="909896" y="155864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dirty="0"/>
          </a:p>
        </p:txBody>
      </p:sp>
      <p:pic>
        <p:nvPicPr>
          <p:cNvPr id="8" name="Picture 7" descr="Canada"/>
          <p:cNvPicPr/>
          <p:nvPr/>
        </p:nvPicPr>
        <p:blipFill>
          <a:blip r:embed="rId2">
            <a:extLst>
              <a:ext uri="{28A0092B-C50C-407E-A947-70E740481C1C}">
                <a14:useLocalDpi xmlns:a14="http://schemas.microsoft.com/office/drawing/2010/main" val="0"/>
              </a:ext>
            </a:extLst>
          </a:blip>
          <a:srcRect/>
          <a:stretch>
            <a:fillRect/>
          </a:stretch>
        </p:blipFill>
        <p:spPr bwMode="auto">
          <a:xfrm>
            <a:off x="2585864" y="4005064"/>
            <a:ext cx="3972272" cy="2574355"/>
          </a:xfrm>
          <a:prstGeom prst="rect">
            <a:avLst/>
          </a:prstGeom>
          <a:noFill/>
          <a:ln>
            <a:noFill/>
          </a:ln>
        </p:spPr>
      </p:pic>
      <p:sp>
        <p:nvSpPr>
          <p:cNvPr id="10" name="Rectangle 9"/>
          <p:cNvSpPr>
            <a:spLocks noChangeArrowheads="1"/>
          </p:cNvSpPr>
          <p:nvPr/>
        </p:nvSpPr>
        <p:spPr bwMode="auto">
          <a:xfrm>
            <a:off x="130384" y="4647956"/>
            <a:ext cx="2209368" cy="1787669"/>
          </a:xfrm>
          <a:prstGeom prst="rect">
            <a:avLst/>
          </a:prstGeom>
          <a:noFill/>
          <a:extLst>
            <a:ext uri="{909E8E84-426E-40DD-AFC4-6F175D3DCCD1}">
              <a14:hiddenFill xmlns:a14="http://schemas.microsoft.com/office/drawing/2010/main">
                <a:solidFill>
                  <a:srgbClr val="FFFFFF">
                    <a:alpha val="80000"/>
                  </a:srgbClr>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53882" dir="2700000" algn="ctr" rotWithShape="0">
                    <a:srgbClr val="D8D8D8"/>
                  </a:outerShdw>
                </a:effectLst>
              </a14:hiddenEffects>
            </a:ext>
          </a:extLst>
        </p:spPr>
        <p:txBody>
          <a:bodyPr rot="0" vert="horz" wrap="square" lIns="365760" tIns="182880" rIns="182880" bIns="182880" anchor="b" anchorCtr="0" upright="1">
            <a:noAutofit/>
          </a:bodyPr>
          <a:lstStyle/>
          <a:p>
            <a:pPr>
              <a:lnSpc>
                <a:spcPct val="150000"/>
              </a:lnSpc>
              <a:spcAft>
                <a:spcPts val="0"/>
              </a:spcAft>
            </a:pPr>
            <a:r>
              <a:rPr lang="en-AU" sz="1100" dirty="0">
                <a:latin typeface="Calibri"/>
                <a:ea typeface="Times New Roman"/>
                <a:cs typeface="Arial"/>
              </a:rPr>
              <a:t>N</a:t>
            </a:r>
            <a:r>
              <a:rPr lang="en-AU" sz="1100" dirty="0">
                <a:effectLst/>
                <a:latin typeface="Calibri"/>
                <a:ea typeface="Times New Roman"/>
                <a:cs typeface="Arial"/>
              </a:rPr>
              <a:t>ational Bahá’í Centre </a:t>
            </a:r>
          </a:p>
          <a:p>
            <a:pPr>
              <a:lnSpc>
                <a:spcPct val="150000"/>
              </a:lnSpc>
              <a:spcAft>
                <a:spcPts val="0"/>
              </a:spcAft>
            </a:pPr>
            <a:r>
              <a:rPr lang="en-AU" sz="800" dirty="0">
                <a:effectLst/>
                <a:latin typeface="Calibri"/>
                <a:ea typeface="Calibri"/>
                <a:cs typeface="Arial"/>
              </a:rPr>
              <a:t>     </a:t>
            </a:r>
            <a:endParaRPr lang="en-AU" sz="1100" dirty="0">
              <a:effectLst/>
              <a:latin typeface="Calibri"/>
              <a:ea typeface="Times New Roman"/>
              <a:cs typeface="Arial"/>
            </a:endParaRPr>
          </a:p>
          <a:p>
            <a:pPr>
              <a:lnSpc>
                <a:spcPct val="150000"/>
              </a:lnSpc>
              <a:spcAft>
                <a:spcPts val="0"/>
              </a:spcAft>
            </a:pPr>
            <a:r>
              <a:rPr lang="en-US" sz="1100" dirty="0">
                <a:effectLst/>
                <a:latin typeface="Calibri"/>
                <a:ea typeface="Times New Roman"/>
                <a:cs typeface="Arial"/>
              </a:rPr>
              <a:t>PowerPoint March 2024</a:t>
            </a:r>
            <a:r>
              <a:rPr lang="en-AU" sz="1100" dirty="0">
                <a:latin typeface="Calibri"/>
                <a:ea typeface="Times New Roman"/>
                <a:cs typeface="Arial"/>
              </a:rPr>
              <a:t> version 2</a:t>
            </a:r>
            <a:endParaRPr lang="en-AU" sz="1100" dirty="0">
              <a:effectLst/>
              <a:latin typeface="Calibri"/>
              <a:ea typeface="Times New Roman"/>
              <a:cs typeface="Arial"/>
            </a:endParaRPr>
          </a:p>
          <a:p>
            <a:pPr>
              <a:lnSpc>
                <a:spcPct val="150000"/>
              </a:lnSpc>
              <a:spcAft>
                <a:spcPts val="0"/>
              </a:spcAft>
            </a:pPr>
            <a:r>
              <a:rPr lang="en-AU" sz="800" dirty="0">
                <a:effectLst/>
                <a:latin typeface="Calibri"/>
                <a:ea typeface="Times New Roman"/>
                <a:cs typeface="Arial"/>
              </a:rPr>
              <a:t>Photos are Copyright © Bahá'í International Community</a:t>
            </a:r>
            <a:endParaRPr lang="en-AU" sz="1100" dirty="0">
              <a:effectLst/>
              <a:latin typeface="Calibri"/>
              <a:ea typeface="Times New Roman"/>
              <a:cs typeface="Arial"/>
            </a:endParaRPr>
          </a:p>
        </p:txBody>
      </p:sp>
    </p:spTree>
    <p:extLst>
      <p:ext uri="{BB962C8B-B14F-4D97-AF65-F5344CB8AC3E}">
        <p14:creationId xmlns:p14="http://schemas.microsoft.com/office/powerpoint/2010/main" val="41739519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69639" y="980728"/>
            <a:ext cx="5618585" cy="1320800"/>
          </a:xfrm>
        </p:spPr>
        <p:txBody>
          <a:bodyPr>
            <a:normAutofit/>
          </a:bodyPr>
          <a:lstStyle/>
          <a:p>
            <a:pPr algn="r" rtl="1"/>
            <a:r>
              <a:rPr lang="ar-JO" sz="5400" b="1" dirty="0">
                <a:latin typeface="Arabic Typesetting" panose="03020402040406030203" pitchFamily="66" charset="-78"/>
                <a:cs typeface="Arabic Typesetting" panose="03020402040406030203" pitchFamily="66" charset="-78"/>
              </a:rPr>
              <a:t>مسئولیت هم</a:t>
            </a:r>
            <a:r>
              <a:rPr lang="fa-IR" sz="5400" b="1" dirty="0">
                <a:latin typeface="Arabic Typesetting" panose="03020402040406030203" pitchFamily="66" charset="-78"/>
                <a:cs typeface="Arabic Typesetting" panose="03020402040406030203" pitchFamily="66" charset="-78"/>
              </a:rPr>
              <a:t>ه</a:t>
            </a:r>
            <a:endParaRPr lang="en-AU" sz="5400" b="1" dirty="0">
              <a:latin typeface="Arabic Typesetting" panose="03020402040406030203" pitchFamily="66" charset="-78"/>
              <a:cs typeface="Arabic Typesetting" panose="03020402040406030203" pitchFamily="66" charset="-78"/>
            </a:endParaRPr>
          </a:p>
        </p:txBody>
      </p:sp>
      <p:sp>
        <p:nvSpPr>
          <p:cNvPr id="3" name="Content Placeholder 2"/>
          <p:cNvSpPr>
            <a:spLocks noGrp="1"/>
          </p:cNvSpPr>
          <p:nvPr>
            <p:ph idx="1"/>
          </p:nvPr>
        </p:nvSpPr>
        <p:spPr>
          <a:xfrm>
            <a:off x="609599" y="2160590"/>
            <a:ext cx="5978625" cy="3880773"/>
          </a:xfrm>
        </p:spPr>
        <p:txBody>
          <a:bodyPr>
            <a:normAutofit/>
          </a:bodyPr>
          <a:lstStyle/>
          <a:p>
            <a:pPr marL="0" indent="0" algn="r" rtl="1">
              <a:lnSpc>
                <a:spcPct val="107000"/>
              </a:lnSpc>
              <a:spcAft>
                <a:spcPts val="800"/>
              </a:spcAft>
              <a:buNone/>
            </a:pPr>
            <a:r>
              <a:rPr lang="fa-IR" sz="2400" b="1" kern="100" dirty="0">
                <a:effectLst/>
                <a:latin typeface="Calibri" panose="020F0502020204030204" pitchFamily="34" charset="0"/>
                <a:ea typeface="Calibri" panose="020F0502020204030204" pitchFamily="34" charset="0"/>
                <a:cs typeface="Arial" panose="020B0604020202020204" pitchFamily="34" charset="0"/>
              </a:rPr>
              <a:t>حتی در مواردی که ممکن است شما قصد نداشته باشید که به عنوان معلم یا مربی برای کودکان و جوانان زیر 18 سال خدمت کنید، این آموزش باز هم برای شما مفید خواهد بود،  زیرا برای افراد و موسسات در همه سطوح، یعنی برای جامعه به عنوان یک مجموعه، ضروری است که نگرشی مناسب  نسبت به کودکان و توجهی عمومی نسبت  به رفاه آنان داشته باشد</a:t>
            </a:r>
            <a:r>
              <a:rPr lang="en-AU" sz="2400" b="1" kern="100" dirty="0">
                <a:effectLst/>
                <a:latin typeface="Calibri" panose="020F0502020204030204" pitchFamily="34" charset="0"/>
                <a:ea typeface="Calibri" panose="020F0502020204030204" pitchFamily="34" charset="0"/>
                <a:cs typeface="Arial" panose="020B0604020202020204" pitchFamily="34" charset="0"/>
              </a:rPr>
              <a:t>.</a:t>
            </a:r>
          </a:p>
        </p:txBody>
      </p:sp>
    </p:spTree>
    <p:extLst>
      <p:ext uri="{BB962C8B-B14F-4D97-AF65-F5344CB8AC3E}">
        <p14:creationId xmlns:p14="http://schemas.microsoft.com/office/powerpoint/2010/main" val="287943530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90CFED3-EA26-4CD1-BC6A-4203A75F3608}"/>
              </a:ext>
            </a:extLst>
          </p:cNvPr>
          <p:cNvSpPr>
            <a:spLocks noGrp="1"/>
          </p:cNvSpPr>
          <p:nvPr>
            <p:ph idx="1"/>
          </p:nvPr>
        </p:nvSpPr>
        <p:spPr>
          <a:xfrm>
            <a:off x="609599" y="404664"/>
            <a:ext cx="6347714" cy="6264696"/>
          </a:xfrm>
        </p:spPr>
        <p:txBody>
          <a:bodyPr>
            <a:normAutofit/>
          </a:bodyPr>
          <a:lstStyle/>
          <a:p>
            <a:pPr marL="0" indent="0" algn="r" rtl="1">
              <a:lnSpc>
                <a:spcPct val="107000"/>
              </a:lnSpc>
              <a:spcAft>
                <a:spcPts val="800"/>
              </a:spcAft>
              <a:buNone/>
            </a:pPr>
            <a:r>
              <a:rPr lang="fa-IR" sz="1800" b="1" kern="100" dirty="0">
                <a:effectLst/>
                <a:latin typeface="Calibri" panose="020F0502020204030204" pitchFamily="34" charset="0"/>
                <a:ea typeface="Calibri" panose="020F0502020204030204" pitchFamily="34" charset="0"/>
                <a:cs typeface="Arial" panose="020B0604020202020204" pitchFamily="34" charset="0"/>
              </a:rPr>
              <a:t>آ.   لینا به آنیسا آرامش می دهد. با این حال او هیچ اقدام دیگری انجام نمی دهد. او این افشاگری را جدی </a:t>
            </a:r>
            <a:r>
              <a:rPr lang="fa-IR" b="1" kern="100" dirty="0">
                <a:latin typeface="Calibri" panose="020F0502020204030204" pitchFamily="34" charset="0"/>
                <a:ea typeface="Calibri" panose="020F0502020204030204" pitchFamily="34" charset="0"/>
                <a:cs typeface="Arial" panose="020B0604020202020204" pitchFamily="34" charset="0"/>
              </a:rPr>
              <a:t>نگرفته </a:t>
            </a:r>
            <a:r>
              <a:rPr lang="fa-IR" sz="1800" b="1" kern="100" dirty="0">
                <a:effectLst/>
                <a:latin typeface="Calibri" panose="020F0502020204030204" pitchFamily="34" charset="0"/>
                <a:ea typeface="Calibri" panose="020F0502020204030204" pitchFamily="34" charset="0"/>
                <a:cs typeface="Arial" panose="020B0604020202020204" pitchFamily="34" charset="0"/>
              </a:rPr>
              <a:t>و فکر می کند که آنیسا باید اغراق کند. حتی اگر درست </a:t>
            </a:r>
            <a:r>
              <a:rPr lang="fa-IR" b="1" kern="100" dirty="0">
                <a:latin typeface="Calibri" panose="020F0502020204030204" pitchFamily="34" charset="0"/>
                <a:ea typeface="Calibri" panose="020F0502020204030204" pitchFamily="34" charset="0"/>
                <a:cs typeface="Arial" panose="020B0604020202020204" pitchFamily="34" charset="0"/>
              </a:rPr>
              <a:t>هم </a:t>
            </a:r>
            <a:r>
              <a:rPr lang="fa-IR" sz="1800" b="1" kern="100" dirty="0">
                <a:effectLst/>
                <a:latin typeface="Calibri" panose="020F0502020204030204" pitchFamily="34" charset="0"/>
                <a:ea typeface="Calibri" panose="020F0502020204030204" pitchFamily="34" charset="0"/>
                <a:cs typeface="Arial" panose="020B0604020202020204" pitchFamily="34" charset="0"/>
              </a:rPr>
              <a:t>باشد، لینا نمی‌خواهد با اطلاع دادن به مقامات مدنی آسیبی به خانواده وارد کند یا دوستی خود را با خانواده آنیسا به خطر بیندازد</a:t>
            </a:r>
            <a:r>
              <a:rPr lang="en-AU" sz="1800" b="1" kern="100" dirty="0">
                <a:effectLst/>
                <a:latin typeface="Calibri" panose="020F0502020204030204" pitchFamily="34" charset="0"/>
                <a:ea typeface="Calibri" panose="020F0502020204030204" pitchFamily="34" charset="0"/>
                <a:cs typeface="Arial" panose="020B0604020202020204" pitchFamily="34" charset="0"/>
              </a:rPr>
              <a:t>.</a:t>
            </a:r>
          </a:p>
          <a:p>
            <a:pPr marL="0" indent="0" algn="r" rtl="1">
              <a:lnSpc>
                <a:spcPct val="107000"/>
              </a:lnSpc>
              <a:spcAft>
                <a:spcPts val="800"/>
              </a:spcAft>
              <a:buNone/>
            </a:pPr>
            <a:r>
              <a:rPr lang="fa-IR" sz="1800" b="1" kern="100" dirty="0">
                <a:effectLst/>
                <a:latin typeface="Calibri" panose="020F0502020204030204" pitchFamily="34" charset="0"/>
                <a:ea typeface="Calibri" panose="020F0502020204030204" pitchFamily="34" charset="0"/>
                <a:cs typeface="Arial" panose="020B0604020202020204" pitchFamily="34" charset="0"/>
              </a:rPr>
              <a:t>ب.  لینا آرام می‌ماند و به آنیسا اطمینان می‌دهد که کار درستی کرده، تقصیر او نیست و سعی خواهد کرد به او کمک کند. او به آنیسا می گوید که کار درستی انجام داده است و آنیسا حالا می تواند کمک بگیرد.  لینا به آنیسا توضیح می دهد که او (لینا) اکنون باید به کسی بگوید که بتواند به او کمک کند. لینا می داند که کودکان به ندرت در مورد آزار و اذیت دروغ می گویند و او میداند که مراکز خدمات کودک دولتی، با خانواده ها برای رسیدگی به مسائلی که باعث آزار کودک می شود همکاری می کنند. او وظیفه خود میداند که موضوع را گزارش کند و میداند ادامه بدرفتاری می تواند آسیب بیشتری در مقایسه با اقدامات انجام شده برای جلوگیری از آن،  ایجاد کند.  بنابراین بلافاصله با پلیس تماس می گیرد. لینا از پلیس می پرسد که آیا می تواند به مادر آنیسا بگوید که چه اتفاقی افتاده است؟  و به توصیه های آنها عمل می کند. هنگامی که او مطمئن شد که آنیسا توسط افرادی که برای انجام این کار آموزش دیده اند و مادرش تحت مراقبت قرار می گیرد، یک پرونده کتبی محرمانه و خصوصی از افشا و گزارش آن ،  تهیه می کند و آنرا به محفل روحانی محلی ارائه می دهد.  لینا در مورد این افشاگری به هیچ کس دیگری نمی گوید اما از وضعیت مضطرب است. او برای انیسا و خانواده اش دعاهای مخصوص میخواند و با یک خط کمک رسانی </a:t>
            </a:r>
            <a:r>
              <a:rPr lang="fa-IR" b="1" kern="100" dirty="0">
                <a:latin typeface="Calibri" panose="020F0502020204030204" pitchFamily="34" charset="0"/>
                <a:ea typeface="Calibri" panose="020F0502020204030204" pitchFamily="34" charset="0"/>
                <a:cs typeface="Arial" panose="020B0604020202020204" pitchFamily="34" charset="0"/>
              </a:rPr>
              <a:t>برای مشاوره </a:t>
            </a:r>
            <a:r>
              <a:rPr lang="fa-IR" sz="1800" b="1" kern="100" dirty="0">
                <a:effectLst/>
                <a:latin typeface="Calibri" panose="020F0502020204030204" pitchFamily="34" charset="0"/>
                <a:ea typeface="Calibri" panose="020F0502020204030204" pitchFamily="34" charset="0"/>
                <a:cs typeface="Arial" panose="020B0604020202020204" pitchFamily="34" charset="0"/>
              </a:rPr>
              <a:t>تماس می گیرد</a:t>
            </a:r>
            <a:r>
              <a:rPr lang="en-AU" sz="1800" b="1" kern="100" dirty="0">
                <a:effectLst/>
                <a:latin typeface="Calibri" panose="020F0502020204030204" pitchFamily="34" charset="0"/>
                <a:ea typeface="Calibri" panose="020F0502020204030204" pitchFamily="34" charset="0"/>
                <a:cs typeface="Arial" panose="020B0604020202020204" pitchFamily="34" charset="0"/>
              </a:rPr>
              <a:t>.</a:t>
            </a:r>
          </a:p>
        </p:txBody>
      </p:sp>
    </p:spTree>
    <p:extLst>
      <p:ext uri="{BB962C8B-B14F-4D97-AF65-F5344CB8AC3E}">
        <p14:creationId xmlns:p14="http://schemas.microsoft.com/office/powerpoint/2010/main" val="9687549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02392" y="2996952"/>
            <a:ext cx="6347715" cy="1826581"/>
          </a:xfrm>
        </p:spPr>
        <p:txBody>
          <a:bodyPr>
            <a:normAutofit fontScale="90000"/>
          </a:bodyPr>
          <a:lstStyle/>
          <a:p>
            <a:r>
              <a:rPr lang="en-AU" dirty="0"/>
              <a:t>Collaborative Relationships with Families</a:t>
            </a:r>
          </a:p>
        </p:txBody>
      </p:sp>
      <p:pic>
        <p:nvPicPr>
          <p:cNvPr id="6" name="Picture 5" descr="India"/>
          <p:cNvPicPr/>
          <p:nvPr/>
        </p:nvPicPr>
        <p:blipFill>
          <a:blip r:embed="rId2">
            <a:extLst>
              <a:ext uri="{28A0092B-C50C-407E-A947-70E740481C1C}">
                <a14:useLocalDpi xmlns:a14="http://schemas.microsoft.com/office/drawing/2010/main" val="0"/>
              </a:ext>
            </a:extLst>
          </a:blip>
          <a:srcRect/>
          <a:stretch>
            <a:fillRect/>
          </a:stretch>
        </p:blipFill>
        <p:spPr bwMode="auto">
          <a:xfrm>
            <a:off x="702392" y="1484784"/>
            <a:ext cx="3048000" cy="1933575"/>
          </a:xfrm>
          <a:prstGeom prst="rect">
            <a:avLst/>
          </a:prstGeom>
          <a:noFill/>
          <a:ln>
            <a:noFill/>
          </a:ln>
        </p:spPr>
      </p:pic>
    </p:spTree>
    <p:extLst>
      <p:ext uri="{BB962C8B-B14F-4D97-AF65-F5344CB8AC3E}">
        <p14:creationId xmlns:p14="http://schemas.microsoft.com/office/powerpoint/2010/main" val="160392506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55576" y="3212976"/>
            <a:ext cx="6347715" cy="1826581"/>
          </a:xfrm>
        </p:spPr>
        <p:txBody>
          <a:bodyPr>
            <a:normAutofit/>
          </a:bodyPr>
          <a:lstStyle/>
          <a:p>
            <a:pPr algn="r" rtl="1"/>
            <a:r>
              <a:rPr lang="ar-JO" sz="6000" dirty="0">
                <a:latin typeface="Arabic Typesetting" panose="03020402040406030203" pitchFamily="66" charset="-78"/>
                <a:cs typeface="Arabic Typesetting" panose="03020402040406030203" pitchFamily="66" charset="-78"/>
              </a:rPr>
              <a:t>روابط </a:t>
            </a:r>
            <a:r>
              <a:rPr lang="fa-IR" sz="6000" dirty="0">
                <a:latin typeface="Arabic Typesetting" panose="03020402040406030203" pitchFamily="66" charset="-78"/>
                <a:cs typeface="Arabic Typesetting" panose="03020402040406030203" pitchFamily="66" charset="-78"/>
              </a:rPr>
              <a:t>مبتنی برهمکاری</a:t>
            </a:r>
            <a:r>
              <a:rPr lang="ar-JO" sz="6000" dirty="0">
                <a:latin typeface="Arabic Typesetting" panose="03020402040406030203" pitchFamily="66" charset="-78"/>
                <a:cs typeface="Arabic Typesetting" panose="03020402040406030203" pitchFamily="66" charset="-78"/>
              </a:rPr>
              <a:t> با خانواده</a:t>
            </a:r>
            <a:r>
              <a:rPr lang="fa-IR" sz="6000" dirty="0">
                <a:latin typeface="Arabic Typesetting" panose="03020402040406030203" pitchFamily="66" charset="-78"/>
                <a:cs typeface="Arabic Typesetting" panose="03020402040406030203" pitchFamily="66" charset="-78"/>
              </a:rPr>
              <a:t> ها</a:t>
            </a:r>
            <a:endParaRPr lang="en-AU" sz="6000" dirty="0">
              <a:latin typeface="Arabic Typesetting" panose="03020402040406030203" pitchFamily="66" charset="-78"/>
              <a:cs typeface="Arabic Typesetting" panose="03020402040406030203" pitchFamily="66" charset="-78"/>
            </a:endParaRPr>
          </a:p>
        </p:txBody>
      </p:sp>
      <p:pic>
        <p:nvPicPr>
          <p:cNvPr id="6" name="Picture 5" descr="India"/>
          <p:cNvPicPr/>
          <p:nvPr/>
        </p:nvPicPr>
        <p:blipFill>
          <a:blip r:embed="rId2">
            <a:extLst>
              <a:ext uri="{28A0092B-C50C-407E-A947-70E740481C1C}">
                <a14:useLocalDpi xmlns:a14="http://schemas.microsoft.com/office/drawing/2010/main" val="0"/>
              </a:ext>
            </a:extLst>
          </a:blip>
          <a:srcRect/>
          <a:stretch>
            <a:fillRect/>
          </a:stretch>
        </p:blipFill>
        <p:spPr bwMode="auto">
          <a:xfrm>
            <a:off x="3275856" y="1399707"/>
            <a:ext cx="3696072" cy="2245317"/>
          </a:xfrm>
          <a:prstGeom prst="rect">
            <a:avLst/>
          </a:prstGeom>
          <a:noFill/>
          <a:ln>
            <a:noFill/>
          </a:ln>
        </p:spPr>
      </p:pic>
    </p:spTree>
    <p:extLst>
      <p:ext uri="{BB962C8B-B14F-4D97-AF65-F5344CB8AC3E}">
        <p14:creationId xmlns:p14="http://schemas.microsoft.com/office/powerpoint/2010/main" val="9588529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599" y="476672"/>
            <a:ext cx="6347714" cy="5564691"/>
          </a:xfrm>
        </p:spPr>
        <p:txBody>
          <a:bodyPr>
            <a:normAutofit fontScale="92500" lnSpcReduction="10000"/>
          </a:bodyPr>
          <a:lstStyle/>
          <a:p>
            <a:pPr marL="0" indent="0">
              <a:buNone/>
            </a:pPr>
            <a:r>
              <a:rPr lang="en-AU" dirty="0"/>
              <a:t>As you know, we develop a collaborative relationship with the parents/guardian of each child. We strive to create a positive and constructive mode of communication with them.  Just as with children, your interactions with parents are marked by respect and consideration.</a:t>
            </a:r>
          </a:p>
          <a:p>
            <a:pPr marL="0" indent="0">
              <a:buNone/>
            </a:pPr>
            <a:r>
              <a:rPr lang="en-AU" dirty="0"/>
              <a:t>The Standards of Conduct require that you obtain consent/permission from the parent/guardian in the following situations:</a:t>
            </a:r>
          </a:p>
          <a:p>
            <a:pPr lvl="1"/>
            <a:r>
              <a:rPr lang="en-AU" dirty="0"/>
              <a:t>when collecting, using or disclosing their children’s personal information</a:t>
            </a:r>
          </a:p>
          <a:p>
            <a:pPr lvl="1"/>
            <a:r>
              <a:rPr lang="en-AU" dirty="0"/>
              <a:t>taking and publishing photos or videos of their child </a:t>
            </a:r>
          </a:p>
          <a:p>
            <a:pPr lvl="1"/>
            <a:r>
              <a:rPr lang="en-AU" dirty="0"/>
              <a:t>transporting them and taking them on an excursion or to a camp. </a:t>
            </a:r>
          </a:p>
          <a:p>
            <a:pPr lvl="1"/>
            <a:r>
              <a:rPr lang="en-AU" dirty="0"/>
              <a:t>in case you need to seek medical attention in an emergency when the parent/guardian is not contactable. </a:t>
            </a:r>
          </a:p>
          <a:p>
            <a:pPr lvl="1"/>
            <a:r>
              <a:rPr lang="en-AU" dirty="0"/>
              <a:t>contacting children under 15 by phone, email or online and on social media applications</a:t>
            </a:r>
          </a:p>
          <a:p>
            <a:pPr marL="0" indent="0">
              <a:buNone/>
            </a:pPr>
            <a:r>
              <a:rPr lang="en-AU" dirty="0"/>
              <a:t>You are also expected to let the parents/guardian know if any accident involving their child occurs in the class. </a:t>
            </a:r>
          </a:p>
          <a:p>
            <a:endParaRPr lang="en-AU" dirty="0"/>
          </a:p>
        </p:txBody>
      </p:sp>
    </p:spTree>
    <p:extLst>
      <p:ext uri="{BB962C8B-B14F-4D97-AF65-F5344CB8AC3E}">
        <p14:creationId xmlns:p14="http://schemas.microsoft.com/office/powerpoint/2010/main" val="159782927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764704"/>
            <a:ext cx="6624736" cy="5564691"/>
          </a:xfrm>
        </p:spPr>
        <p:txBody>
          <a:bodyPr>
            <a:normAutofit lnSpcReduction="10000"/>
          </a:bodyPr>
          <a:lstStyle/>
          <a:p>
            <a:pPr marL="0" indent="0" algn="r" rtl="1">
              <a:lnSpc>
                <a:spcPct val="107000"/>
              </a:lnSpc>
              <a:spcAft>
                <a:spcPts val="800"/>
              </a:spcAft>
              <a:buNone/>
            </a:pPr>
            <a:r>
              <a:rPr lang="fa-IR" sz="1800" b="1" kern="100" dirty="0">
                <a:effectLst/>
                <a:latin typeface="Calibri" panose="020F0502020204030204" pitchFamily="34" charset="0"/>
                <a:ea typeface="Calibri" panose="020F0502020204030204" pitchFamily="34" charset="0"/>
                <a:cs typeface="Arial" panose="020B0604020202020204" pitchFamily="34" charset="0"/>
              </a:rPr>
              <a:t>همانطور که می دانید، ما یک رابطه همکاری با والدین / سرپرست هر کودک داریم. ما در تلاش هستیم تا یک ارتباط مثبت و سازنده با آنها ایجاد کنیم. درست مانند رابطه با کودکان، تعامل شما با والدین هم باید با احترام و توجه،  متمایز باشد.</a:t>
            </a:r>
            <a:endParaRPr lang="en-AU" sz="1800" b="1" kern="100" dirty="0">
              <a:effectLst/>
              <a:latin typeface="Calibri" panose="020F0502020204030204" pitchFamily="34" charset="0"/>
              <a:ea typeface="Calibri" panose="020F0502020204030204" pitchFamily="34" charset="0"/>
              <a:cs typeface="Arial" panose="020B0604020202020204" pitchFamily="34" charset="0"/>
            </a:endParaRPr>
          </a:p>
          <a:p>
            <a:pPr marL="0" indent="0" algn="r" rtl="1">
              <a:lnSpc>
                <a:spcPct val="107000"/>
              </a:lnSpc>
              <a:spcAft>
                <a:spcPts val="800"/>
              </a:spcAft>
              <a:buNone/>
            </a:pPr>
            <a:r>
              <a:rPr lang="fa-IR" sz="1800" b="1" kern="100" dirty="0">
                <a:effectLst/>
                <a:latin typeface="Calibri" panose="020F0502020204030204" pitchFamily="34" charset="0"/>
                <a:ea typeface="Calibri" panose="020F0502020204030204" pitchFamily="34" charset="0"/>
                <a:cs typeface="Arial" panose="020B0604020202020204" pitchFamily="34" charset="0"/>
              </a:rPr>
              <a:t>استانداردهای رفتار ما را ملزم به دریافت رضایت/اجازه از والدین/سرپرست در شرایط زیر مینماید</a:t>
            </a:r>
            <a:r>
              <a:rPr lang="en-AU" sz="1800" b="1" kern="100" dirty="0">
                <a:effectLst/>
                <a:latin typeface="Calibri" panose="020F0502020204030204" pitchFamily="34" charset="0"/>
                <a:ea typeface="Calibri" panose="020F0502020204030204" pitchFamily="34" charset="0"/>
                <a:cs typeface="Arial" panose="020B0604020202020204" pitchFamily="34" charset="0"/>
              </a:rPr>
              <a:t>:</a:t>
            </a:r>
          </a:p>
          <a:p>
            <a:pPr marL="342900" lvl="0" indent="-342900" algn="r" rtl="1">
              <a:lnSpc>
                <a:spcPct val="107000"/>
              </a:lnSpc>
              <a:spcAft>
                <a:spcPts val="800"/>
              </a:spcAft>
              <a:buFont typeface="Wingdings 3" panose="05040102010807070707" pitchFamily="18" charset="2"/>
              <a:buChar char=""/>
            </a:pPr>
            <a:r>
              <a:rPr lang="fa-IR" sz="1800" b="1" kern="100" dirty="0">
                <a:effectLst/>
                <a:latin typeface="Calibri" panose="020F0502020204030204" pitchFamily="34" charset="0"/>
                <a:ea typeface="Calibri" panose="020F0502020204030204" pitchFamily="34" charset="0"/>
                <a:cs typeface="Arial" panose="020B0604020202020204" pitchFamily="34" charset="0"/>
              </a:rPr>
              <a:t>هنگام جمع آوری، استفاده یا افشای اطلاعات شخصی فرزندشان</a:t>
            </a:r>
            <a:endParaRPr lang="en-AU" sz="1800" b="1"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spcAft>
                <a:spcPts val="800"/>
              </a:spcAft>
              <a:buFont typeface="Wingdings 3" panose="05040102010807070707" pitchFamily="18" charset="2"/>
              <a:buChar char=""/>
            </a:pPr>
            <a:r>
              <a:rPr lang="fa-IR" sz="1800" b="1" kern="100" dirty="0">
                <a:effectLst/>
                <a:latin typeface="Calibri" panose="020F0502020204030204" pitchFamily="34" charset="0"/>
                <a:ea typeface="Calibri" panose="020F0502020204030204" pitchFamily="34" charset="0"/>
                <a:cs typeface="Arial" panose="020B0604020202020204" pitchFamily="34" charset="0"/>
              </a:rPr>
              <a:t>گرفتن و انتشار عکس یا فیلم از فرزندشان</a:t>
            </a:r>
            <a:endParaRPr lang="en-AU" sz="1800" b="1"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spcAft>
                <a:spcPts val="800"/>
              </a:spcAft>
              <a:buFont typeface="Wingdings 3" panose="05040102010807070707" pitchFamily="18" charset="2"/>
              <a:buChar char=""/>
            </a:pPr>
            <a:r>
              <a:rPr lang="fa-IR" sz="1800" b="1" kern="100" dirty="0">
                <a:effectLst/>
                <a:latin typeface="Calibri" panose="020F0502020204030204" pitchFamily="34" charset="0"/>
                <a:ea typeface="Calibri" panose="020F0502020204030204" pitchFamily="34" charset="0"/>
                <a:cs typeface="Arial" panose="020B0604020202020204" pitchFamily="34" charset="0"/>
              </a:rPr>
              <a:t>انتقال و بردن آنها به یک گردش یا یک اردو</a:t>
            </a:r>
            <a:r>
              <a:rPr lang="en-AU" sz="1800" b="1" kern="100" dirty="0">
                <a:effectLst/>
                <a:latin typeface="Calibri" panose="020F0502020204030204" pitchFamily="34" charset="0"/>
                <a:ea typeface="Calibri" panose="020F0502020204030204" pitchFamily="34" charset="0"/>
                <a:cs typeface="Arial" panose="020B0604020202020204" pitchFamily="34" charset="0"/>
              </a:rPr>
              <a:t>.</a:t>
            </a:r>
          </a:p>
          <a:p>
            <a:pPr marL="342900" lvl="0" indent="-342900" algn="r" rtl="1">
              <a:lnSpc>
                <a:spcPct val="107000"/>
              </a:lnSpc>
              <a:spcAft>
                <a:spcPts val="800"/>
              </a:spcAft>
              <a:buFont typeface="Wingdings 3" panose="05040102010807070707" pitchFamily="18" charset="2"/>
              <a:buChar char=""/>
            </a:pPr>
            <a:r>
              <a:rPr lang="fa-IR" sz="1800" b="1" kern="100" dirty="0">
                <a:effectLst/>
                <a:latin typeface="Calibri" panose="020F0502020204030204" pitchFamily="34" charset="0"/>
                <a:ea typeface="Calibri" panose="020F0502020204030204" pitchFamily="34" charset="0"/>
                <a:cs typeface="Arial" panose="020B0604020202020204" pitchFamily="34" charset="0"/>
              </a:rPr>
              <a:t>در صورت احتیاج به مراقبت پزشکی در مواقع اضطراری که والدین یا سرپرست کودک قابل تماس نیستند، </a:t>
            </a:r>
            <a:endParaRPr lang="en-AU" sz="1800" b="1"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spcAft>
                <a:spcPts val="800"/>
              </a:spcAft>
              <a:buFont typeface="Wingdings 3" panose="05040102010807070707" pitchFamily="18" charset="2"/>
              <a:buChar char=""/>
            </a:pPr>
            <a:r>
              <a:rPr lang="fa-IR" sz="1800" b="1" kern="100" dirty="0">
                <a:effectLst/>
                <a:latin typeface="Calibri" panose="020F0502020204030204" pitchFamily="34" charset="0"/>
                <a:ea typeface="Calibri" panose="020F0502020204030204" pitchFamily="34" charset="0"/>
                <a:cs typeface="Arial" panose="020B0604020202020204" pitchFamily="34" charset="0"/>
              </a:rPr>
              <a:t>تماس با کودکان زیر 15 سال از طریق تلفن، ایمیل یا آنلاین و در رابطه با  برنامه رسانه های اجتماعی.</a:t>
            </a:r>
            <a:endParaRPr lang="en-AU" sz="1800" b="1" kern="100" dirty="0">
              <a:effectLst/>
              <a:latin typeface="Calibri" panose="020F0502020204030204" pitchFamily="34" charset="0"/>
              <a:ea typeface="Calibri" panose="020F0502020204030204" pitchFamily="34" charset="0"/>
              <a:cs typeface="Arial" panose="020B0604020202020204" pitchFamily="34" charset="0"/>
            </a:endParaRPr>
          </a:p>
          <a:p>
            <a:pPr marL="0" indent="0" algn="r" rtl="1">
              <a:lnSpc>
                <a:spcPct val="107000"/>
              </a:lnSpc>
              <a:spcAft>
                <a:spcPts val="800"/>
              </a:spcAft>
              <a:buNone/>
            </a:pPr>
            <a:r>
              <a:rPr lang="fa-IR" sz="1800" b="1" kern="100" dirty="0">
                <a:effectLst/>
                <a:latin typeface="Calibri" panose="020F0502020204030204" pitchFamily="34" charset="0"/>
                <a:ea typeface="Calibri" panose="020F0502020204030204" pitchFamily="34" charset="0"/>
                <a:cs typeface="Arial" panose="020B0604020202020204" pitchFamily="34" charset="0"/>
              </a:rPr>
              <a:t>همچنین از شما انتظار می رود در صورت وقوع حادثه ای در کلاس که در آن فرزندشان درگیر بوده ، به والدین/سرپرست اطلاع بدهید</a:t>
            </a:r>
            <a:r>
              <a:rPr lang="en-AU" sz="1800" b="1" kern="100" dirty="0">
                <a:effectLst/>
                <a:latin typeface="Calibri" panose="020F0502020204030204" pitchFamily="34" charset="0"/>
                <a:ea typeface="Calibri" panose="020F0502020204030204" pitchFamily="34" charset="0"/>
                <a:cs typeface="Arial" panose="020B0604020202020204" pitchFamily="34" charset="0"/>
              </a:rPr>
              <a:t>.</a:t>
            </a:r>
          </a:p>
        </p:txBody>
      </p:sp>
    </p:spTree>
    <p:extLst>
      <p:ext uri="{BB962C8B-B14F-4D97-AF65-F5344CB8AC3E}">
        <p14:creationId xmlns:p14="http://schemas.microsoft.com/office/powerpoint/2010/main" val="135383932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599" y="764704"/>
            <a:ext cx="6347714" cy="5276659"/>
          </a:xfrm>
        </p:spPr>
        <p:txBody>
          <a:bodyPr>
            <a:normAutofit/>
          </a:bodyPr>
          <a:lstStyle/>
          <a:p>
            <a:r>
              <a:rPr lang="en-AU" dirty="0"/>
              <a:t>You will find the assistance of parents vital to any children’s activity, and will benefit from their assistance with creating safe environments, such as additional supervisors for excursions. You will need to however check their working with children check, or verify if they are exempt from requiring one and what restrictions apply. Further training on this is available within the Creating Child Safe Environments Part 2 training. In the meantime, you can seek advice from your coordinator. </a:t>
            </a:r>
          </a:p>
          <a:p>
            <a:r>
              <a:rPr lang="en-AU" dirty="0"/>
              <a:t>If a child discloses that they are being abused, while it is ideal to let the parents know, you need to put the best interests of the child first, and seek advice/permission from the child protection services or police as to whether you can tell the parents/guardian, and will need to follow their expert advice on this matter.</a:t>
            </a:r>
            <a:r>
              <a:rPr lang="en-AU" strike="sngStrike" dirty="0"/>
              <a:t> </a:t>
            </a:r>
            <a:endParaRPr lang="en-AU" dirty="0"/>
          </a:p>
          <a:p>
            <a:endParaRPr lang="en-AU" dirty="0"/>
          </a:p>
        </p:txBody>
      </p:sp>
    </p:spTree>
    <p:extLst>
      <p:ext uri="{BB962C8B-B14F-4D97-AF65-F5344CB8AC3E}">
        <p14:creationId xmlns:p14="http://schemas.microsoft.com/office/powerpoint/2010/main" val="161861478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599" y="764704"/>
            <a:ext cx="6347714" cy="5276659"/>
          </a:xfrm>
        </p:spPr>
        <p:txBody>
          <a:bodyPr>
            <a:normAutofit/>
          </a:bodyPr>
          <a:lstStyle/>
          <a:p>
            <a:pPr algn="r" rtl="1">
              <a:lnSpc>
                <a:spcPct val="107000"/>
              </a:lnSpc>
              <a:spcAft>
                <a:spcPts val="800"/>
              </a:spcAft>
            </a:pPr>
            <a:r>
              <a:rPr lang="ar-SA" sz="2000" b="1" kern="100" dirty="0">
                <a:effectLst/>
                <a:latin typeface="Calibri" panose="020F0502020204030204" pitchFamily="34" charset="0"/>
                <a:ea typeface="Calibri" panose="020F0502020204030204" pitchFamily="34" charset="0"/>
                <a:cs typeface="Arial" panose="020B0604020202020204" pitchFamily="34" charset="0"/>
              </a:rPr>
              <a:t>شما کمک والدین را برای هر فعالیت کودک، ضروری خواهی یافت و از کمک آنها در ایجاد محیط‌های امن، مانند داشتن ناظران اضافی برای گردش‌ها، بهره‌مند خواهید شد. با این حال، باید بررسی کنید که آیا </a:t>
            </a:r>
            <a:r>
              <a:rPr lang="fa-IR" sz="2000" b="1" kern="100" dirty="0">
                <a:effectLst/>
                <a:latin typeface="Calibri" panose="020F0502020204030204" pitchFamily="34" charset="0"/>
                <a:ea typeface="Calibri" panose="020F0502020204030204" pitchFamily="34" charset="0"/>
                <a:cs typeface="Arial" panose="020B0604020202020204" pitchFamily="34" charset="0"/>
              </a:rPr>
              <a:t>اعتبارنامه</a:t>
            </a:r>
            <a:r>
              <a:rPr lang="ar-SA" sz="2000" b="1" kern="100" dirty="0">
                <a:effectLst/>
                <a:latin typeface="Calibri" panose="020F0502020204030204" pitchFamily="34" charset="0"/>
                <a:ea typeface="Calibri" panose="020F0502020204030204" pitchFamily="34" charset="0"/>
                <a:cs typeface="Arial" panose="020B0604020202020204" pitchFamily="34" charset="0"/>
              </a:rPr>
              <a:t> کار با کودکان دارند</a:t>
            </a:r>
            <a:r>
              <a:rPr lang="fa-IR" sz="2000" b="1" kern="100" dirty="0">
                <a:effectLst/>
                <a:latin typeface="Calibri" panose="020F0502020204030204" pitchFamily="34" charset="0"/>
                <a:ea typeface="Calibri" panose="020F0502020204030204" pitchFamily="34" charset="0"/>
                <a:cs typeface="Arial" panose="020B0604020202020204" pitchFamily="34" charset="0"/>
              </a:rPr>
              <a:t>؟</a:t>
            </a:r>
            <a:r>
              <a:rPr lang="ar-SA" sz="2000" b="1" kern="100" dirty="0">
                <a:effectLst/>
                <a:latin typeface="Calibri" panose="020F0502020204030204" pitchFamily="34" charset="0"/>
                <a:ea typeface="Calibri" panose="020F0502020204030204" pitchFamily="34" charset="0"/>
                <a:cs typeface="Arial" panose="020B0604020202020204" pitchFamily="34" charset="0"/>
              </a:rPr>
              <a:t> یا بررسی کنید که آیا آنها از داشتن این </a:t>
            </a:r>
            <a:r>
              <a:rPr lang="fa-IR" sz="2000" b="1" kern="100" dirty="0">
                <a:effectLst/>
                <a:latin typeface="Calibri" panose="020F0502020204030204" pitchFamily="34" charset="0"/>
                <a:ea typeface="Calibri" panose="020F0502020204030204" pitchFamily="34" charset="0"/>
                <a:cs typeface="Arial" panose="020B0604020202020204" pitchFamily="34" charset="0"/>
              </a:rPr>
              <a:t>اعتبارنامه</a:t>
            </a:r>
            <a:r>
              <a:rPr lang="ar-SA" sz="2000" b="1" kern="100" dirty="0">
                <a:effectLst/>
                <a:latin typeface="Calibri" panose="020F0502020204030204" pitchFamily="34" charset="0"/>
                <a:ea typeface="Calibri" panose="020F0502020204030204" pitchFamily="34" charset="0"/>
                <a:cs typeface="Arial" panose="020B0604020202020204" pitchFamily="34" charset="0"/>
              </a:rPr>
              <a:t> معافند</a:t>
            </a:r>
            <a:r>
              <a:rPr lang="fa-IR" sz="2000" b="1" kern="100" dirty="0">
                <a:effectLst/>
                <a:latin typeface="Calibri" panose="020F0502020204030204" pitchFamily="34" charset="0"/>
                <a:ea typeface="Calibri" panose="020F0502020204030204" pitchFamily="34" charset="0"/>
                <a:cs typeface="Arial" panose="020B0604020202020204" pitchFamily="34" charset="0"/>
              </a:rPr>
              <a:t>؟</a:t>
            </a:r>
            <a:r>
              <a:rPr lang="ar-SA" sz="2000" b="1" kern="100" dirty="0">
                <a:effectLst/>
                <a:latin typeface="Calibri" panose="020F0502020204030204" pitchFamily="34" charset="0"/>
                <a:ea typeface="Calibri" panose="020F0502020204030204" pitchFamily="34" charset="0"/>
                <a:cs typeface="Arial" panose="020B0604020202020204" pitchFamily="34" charset="0"/>
              </a:rPr>
              <a:t> و چه محدودیت هایی بایداعمال می شود. آموزش های بیشتر در این زمینه در برنامه "ایجاد محیط های امن برای کودک قسمت 2 "موجود است. در ضمن می توانید با هماهنگ کننده خود نیزدر این خصوص مشورت نمائید.</a:t>
            </a:r>
            <a:endParaRPr lang="en-AU" sz="2000" b="1" kern="1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SA" sz="2000" b="1" kern="100" dirty="0">
                <a:effectLst/>
                <a:latin typeface="Calibri" panose="020F0502020204030204" pitchFamily="34" charset="0"/>
                <a:ea typeface="Calibri" panose="020F0502020204030204" pitchFamily="34" charset="0"/>
                <a:cs typeface="Arial" panose="020B0604020202020204" pitchFamily="34" charset="0"/>
              </a:rPr>
              <a:t>اگر کودکی فاش کرد که مورد آزار و اذیت قرار گرفته است، در حالی که پسندیده است به والدین اطلاع دهید، ولی باید منافع کودک را در اولویت خود قرار داده و از سازمان خدمات حمایت از کودک یا از پلیس راهنمایی بگیرید که آیا می‌توانید به والدین/سرپرست بگویید یا خیر، و باید از توصیه های تخصصی آنها در این مورد پیروی کنید</a:t>
            </a:r>
            <a:r>
              <a:rPr lang="en-AU" sz="2000" b="1" kern="100" dirty="0">
                <a:effectLst/>
                <a:latin typeface="Calibri" panose="020F0502020204030204" pitchFamily="34" charset="0"/>
                <a:ea typeface="Calibri" panose="020F0502020204030204" pitchFamily="34" charset="0"/>
                <a:cs typeface="Arial" panose="020B0604020202020204" pitchFamily="34" charset="0"/>
              </a:rPr>
              <a:t>.</a:t>
            </a:r>
          </a:p>
        </p:txBody>
      </p:sp>
    </p:spTree>
    <p:extLst>
      <p:ext uri="{BB962C8B-B14F-4D97-AF65-F5344CB8AC3E}">
        <p14:creationId xmlns:p14="http://schemas.microsoft.com/office/powerpoint/2010/main" val="3385088636"/>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a:t>Keeping Records</a:t>
            </a:r>
          </a:p>
        </p:txBody>
      </p:sp>
      <p:pic>
        <p:nvPicPr>
          <p:cNvPr id="6" name="Picture 5" descr="Canada"/>
          <p:cNvPicPr/>
          <p:nvPr/>
        </p:nvPicPr>
        <p:blipFill>
          <a:blip r:embed="rId2">
            <a:extLst>
              <a:ext uri="{28A0092B-C50C-407E-A947-70E740481C1C}">
                <a14:useLocalDpi xmlns:a14="http://schemas.microsoft.com/office/drawing/2010/main" val="0"/>
              </a:ext>
            </a:extLst>
          </a:blip>
          <a:srcRect/>
          <a:stretch>
            <a:fillRect/>
          </a:stretch>
        </p:blipFill>
        <p:spPr bwMode="auto">
          <a:xfrm>
            <a:off x="735455" y="1613908"/>
            <a:ext cx="3048000" cy="2000250"/>
          </a:xfrm>
          <a:prstGeom prst="rect">
            <a:avLst/>
          </a:prstGeom>
          <a:noFill/>
          <a:ln>
            <a:noFill/>
          </a:ln>
        </p:spPr>
      </p:pic>
    </p:spTree>
    <p:extLst>
      <p:ext uri="{BB962C8B-B14F-4D97-AF65-F5344CB8AC3E}">
        <p14:creationId xmlns:p14="http://schemas.microsoft.com/office/powerpoint/2010/main" val="3370904720"/>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597" y="3140968"/>
            <a:ext cx="6347715" cy="1826581"/>
          </a:xfrm>
        </p:spPr>
        <p:txBody>
          <a:bodyPr>
            <a:normAutofit/>
          </a:bodyPr>
          <a:lstStyle/>
          <a:p>
            <a:pPr algn="r" rtl="1"/>
            <a:r>
              <a:rPr lang="ar-JO" sz="5400" b="1" dirty="0">
                <a:latin typeface="Arabic Typesetting" panose="03020402040406030203" pitchFamily="66" charset="-78"/>
                <a:cs typeface="Arabic Typesetting" panose="03020402040406030203" pitchFamily="66" charset="-78"/>
              </a:rPr>
              <a:t>نگهداری سوابق</a:t>
            </a:r>
            <a:endParaRPr lang="en-AU" sz="5400" b="1" dirty="0">
              <a:latin typeface="Arabic Typesetting" panose="03020402040406030203" pitchFamily="66" charset="-78"/>
              <a:cs typeface="Arabic Typesetting" panose="03020402040406030203" pitchFamily="66" charset="-78"/>
            </a:endParaRPr>
          </a:p>
        </p:txBody>
      </p:sp>
      <p:pic>
        <p:nvPicPr>
          <p:cNvPr id="6" name="Picture 5" descr="Canada"/>
          <p:cNvPicPr/>
          <p:nvPr/>
        </p:nvPicPr>
        <p:blipFill>
          <a:blip r:embed="rId2">
            <a:extLst>
              <a:ext uri="{28A0092B-C50C-407E-A947-70E740481C1C}">
                <a14:useLocalDpi xmlns:a14="http://schemas.microsoft.com/office/drawing/2010/main" val="0"/>
              </a:ext>
            </a:extLst>
          </a:blip>
          <a:srcRect/>
          <a:stretch>
            <a:fillRect/>
          </a:stretch>
        </p:blipFill>
        <p:spPr bwMode="auto">
          <a:xfrm>
            <a:off x="3336791" y="1268760"/>
            <a:ext cx="3620521" cy="2535172"/>
          </a:xfrm>
          <a:prstGeom prst="rect">
            <a:avLst/>
          </a:prstGeom>
          <a:noFill/>
          <a:ln>
            <a:noFill/>
          </a:ln>
        </p:spPr>
      </p:pic>
    </p:spTree>
    <p:extLst>
      <p:ext uri="{BB962C8B-B14F-4D97-AF65-F5344CB8AC3E}">
        <p14:creationId xmlns:p14="http://schemas.microsoft.com/office/powerpoint/2010/main" val="2512469777"/>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09599" y="908720"/>
            <a:ext cx="6347714" cy="5132643"/>
          </a:xfrm>
        </p:spPr>
        <p:txBody>
          <a:bodyPr>
            <a:normAutofit/>
          </a:bodyPr>
          <a:lstStyle/>
          <a:p>
            <a:pPr marL="0" indent="0">
              <a:buNone/>
            </a:pPr>
            <a:r>
              <a:rPr lang="en-AU" dirty="0"/>
              <a:t>For children’s classes you are encouraged to keep a notebook to record attendance in the class, keep track of progress and your reflections on the lessons. This would be the perfect location to keep a note of the consent you need to obtain from parents as described in the previous section. Here is an example of a template Registration Form that is accessible to download at www.cppt.bahai.org.au. </a:t>
            </a:r>
          </a:p>
          <a:p>
            <a:pPr marL="0" indent="0">
              <a:buNone/>
            </a:pPr>
            <a:r>
              <a:rPr lang="en-AU" dirty="0"/>
              <a:t>Attendance records are also important to keep for child safety purposes. As these need to be securely kept for up to 45 years, you should share them with the endorsing institution at the end of the year.  Make sure you include the names of parents, volunteers as well as that of the children attending each class. </a:t>
            </a:r>
          </a:p>
          <a:p>
            <a:endParaRPr lang="en-AU" dirty="0"/>
          </a:p>
        </p:txBody>
      </p:sp>
    </p:spTree>
    <p:extLst>
      <p:ext uri="{BB962C8B-B14F-4D97-AF65-F5344CB8AC3E}">
        <p14:creationId xmlns:p14="http://schemas.microsoft.com/office/powerpoint/2010/main" val="25418267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t>“Ye are all the drops from one ocean,..”</a:t>
            </a:r>
            <a:endParaRPr lang="en-AU" dirty="0"/>
          </a:p>
        </p:txBody>
      </p:sp>
      <p:sp>
        <p:nvSpPr>
          <p:cNvPr id="3" name="Content Placeholder 2"/>
          <p:cNvSpPr>
            <a:spLocks noGrp="1"/>
          </p:cNvSpPr>
          <p:nvPr>
            <p:ph idx="1"/>
          </p:nvPr>
        </p:nvSpPr>
        <p:spPr/>
        <p:txBody>
          <a:bodyPr/>
          <a:lstStyle/>
          <a:p>
            <a:pPr marL="0" indent="0">
              <a:buNone/>
            </a:pPr>
            <a:r>
              <a:rPr lang="en-AU" dirty="0"/>
              <a:t>I</a:t>
            </a:r>
            <a:r>
              <a:rPr lang="en-AU" dirty="0">
                <a:solidFill>
                  <a:schemeClr val="tx1"/>
                </a:solidFill>
              </a:rPr>
              <a:t>n the Baha’i writings, we are assured that all human beings are created noble, and appreciate that all members of the human family are interconnected. </a:t>
            </a:r>
          </a:p>
          <a:p>
            <a:pPr marL="0" indent="0">
              <a:buNone/>
            </a:pPr>
            <a:r>
              <a:rPr lang="en-AU" dirty="0">
                <a:solidFill>
                  <a:schemeClr val="tx1"/>
                </a:solidFill>
              </a:rPr>
              <a:t>This recognition of the nobility of each human soul and acceptance of the oneness of humanity implies a standard of behaviour in which dignity, courtesy and mutual respect guide the interactions we have with all children, young people and their families.  </a:t>
            </a:r>
          </a:p>
          <a:p>
            <a:pPr marL="0" indent="0">
              <a:buNone/>
            </a:pPr>
            <a:r>
              <a:rPr lang="en-US" dirty="0">
                <a:solidFill>
                  <a:schemeClr val="tx1"/>
                </a:solidFill>
              </a:rPr>
              <a:t>Every child and youth has the right to be treated with consideration, respect and dignity and to be protected from harm or abuse. </a:t>
            </a:r>
            <a:endParaRPr lang="en-AU" dirty="0">
              <a:solidFill>
                <a:schemeClr val="tx1"/>
              </a:solidFill>
            </a:endParaRPr>
          </a:p>
          <a:p>
            <a:endParaRPr lang="en-AU" dirty="0"/>
          </a:p>
        </p:txBody>
      </p:sp>
    </p:spTree>
    <p:extLst>
      <p:ext uri="{BB962C8B-B14F-4D97-AF65-F5344CB8AC3E}">
        <p14:creationId xmlns:p14="http://schemas.microsoft.com/office/powerpoint/2010/main" val="3330575484"/>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09599" y="908720"/>
            <a:ext cx="6347714" cy="5132643"/>
          </a:xfrm>
        </p:spPr>
        <p:txBody>
          <a:bodyPr>
            <a:normAutofit/>
          </a:bodyPr>
          <a:lstStyle/>
          <a:p>
            <a:pPr marL="0" indent="0" algn="r" rtl="1">
              <a:lnSpc>
                <a:spcPct val="107000"/>
              </a:lnSpc>
              <a:spcAft>
                <a:spcPts val="800"/>
              </a:spcAft>
              <a:buNone/>
            </a:pPr>
            <a:r>
              <a:rPr lang="fa-IR" sz="2000" b="1" kern="100" dirty="0">
                <a:effectLst/>
                <a:latin typeface="Calibri" panose="020F0502020204030204" pitchFamily="34" charset="0"/>
                <a:ea typeface="Calibri" panose="020F0502020204030204" pitchFamily="34" charset="0"/>
                <a:cs typeface="Arial" panose="020B0604020202020204" pitchFamily="34" charset="0"/>
              </a:rPr>
              <a:t>برای کلاس های کودکان توصیه می شود </a:t>
            </a:r>
            <a:r>
              <a:rPr lang="fa-IR" sz="2000" b="1" kern="100" dirty="0">
                <a:latin typeface="Calibri" panose="020F0502020204030204" pitchFamily="34" charset="0"/>
                <a:ea typeface="Calibri" panose="020F0502020204030204" pitchFamily="34" charset="0"/>
                <a:cs typeface="Arial" panose="020B0604020202020204" pitchFamily="34" charset="0"/>
              </a:rPr>
              <a:t>که </a:t>
            </a:r>
            <a:r>
              <a:rPr lang="fa-IR" sz="2000" b="1" kern="100" dirty="0">
                <a:effectLst/>
                <a:latin typeface="Calibri" panose="020F0502020204030204" pitchFamily="34" charset="0"/>
                <a:ea typeface="Calibri" panose="020F0502020204030204" pitchFamily="34" charset="0"/>
                <a:cs typeface="Arial" panose="020B0604020202020204" pitchFamily="34" charset="0"/>
              </a:rPr>
              <a:t>دفترچه ای برای ثبت حضور کودکان در کلاس، پیگیری پیشرفت ها و تأملات خود در مورد درس ها را نگهداری کنید. </a:t>
            </a:r>
            <a:r>
              <a:rPr lang="fa-IR" sz="2000" b="1" kern="100" dirty="0">
                <a:latin typeface="Calibri" panose="020F0502020204030204" pitchFamily="34" charset="0"/>
                <a:ea typeface="Calibri" panose="020F0502020204030204" pitchFamily="34" charset="0"/>
                <a:cs typeface="Arial" panose="020B0604020202020204" pitchFamily="34" charset="0"/>
              </a:rPr>
              <a:t>همانطور که در بخش قبل توضیح داده شد </a:t>
            </a:r>
            <a:r>
              <a:rPr lang="fa-IR" sz="2000" b="1" kern="100" dirty="0">
                <a:effectLst/>
                <a:latin typeface="Calibri" panose="020F0502020204030204" pitchFamily="34" charset="0"/>
                <a:ea typeface="Calibri" panose="020F0502020204030204" pitchFamily="34" charset="0"/>
                <a:cs typeface="Arial" panose="020B0604020202020204" pitchFamily="34" charset="0"/>
              </a:rPr>
              <a:t>این دفترچه جای مناسبی برای نگهداری از رضایتی که باید از والدین دریافت کنید هم میباشد. در اینجا نمونه ای از یک الگوی فرم ثبت نام وجود دارد که برای دانلود دروبسایت:</a:t>
            </a:r>
            <a:r>
              <a:rPr lang="en-AU" sz="2000" b="1" kern="100" dirty="0">
                <a:effectLst/>
                <a:latin typeface="Calibri" panose="020F0502020204030204" pitchFamily="34" charset="0"/>
                <a:ea typeface="Calibri" panose="020F0502020204030204" pitchFamily="34" charset="0"/>
                <a:cs typeface="Arial" panose="020B0604020202020204" pitchFamily="34" charset="0"/>
              </a:rPr>
              <a:t> </a:t>
            </a:r>
            <a:r>
              <a:rPr lang="en-AU" sz="2000" b="1" kern="100" dirty="0">
                <a:solidFill>
                  <a:srgbClr val="0070C0"/>
                </a:solidFill>
                <a:effectLst/>
                <a:latin typeface="Calibri" panose="020F0502020204030204" pitchFamily="34" charset="0"/>
                <a:ea typeface="Calibri" panose="020F0502020204030204" pitchFamily="34" charset="0"/>
                <a:cs typeface="Arial" panose="020B0604020202020204" pitchFamily="34" charset="0"/>
              </a:rPr>
              <a:t>www.cppt.bahai.org.au </a:t>
            </a:r>
            <a:r>
              <a:rPr lang="en-AU" sz="2000" b="1" kern="100"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fa-IR" sz="2000" b="1" kern="100" dirty="0">
                <a:effectLst/>
                <a:latin typeface="Calibri" panose="020F0502020204030204" pitchFamily="34" charset="0"/>
                <a:ea typeface="Calibri" panose="020F0502020204030204" pitchFamily="34" charset="0"/>
                <a:cs typeface="Arial" panose="020B0604020202020204" pitchFamily="34" charset="0"/>
              </a:rPr>
              <a:t>در دسترس است</a:t>
            </a:r>
            <a:r>
              <a:rPr lang="en-AU" sz="2000" b="1" kern="100" dirty="0">
                <a:effectLst/>
                <a:latin typeface="Calibri" panose="020F0502020204030204" pitchFamily="34" charset="0"/>
                <a:ea typeface="Calibri" panose="020F0502020204030204" pitchFamily="34" charset="0"/>
                <a:cs typeface="Arial" panose="020B0604020202020204" pitchFamily="34" charset="0"/>
              </a:rPr>
              <a:t>.</a:t>
            </a:r>
          </a:p>
          <a:p>
            <a:pPr marL="0" indent="0" algn="r" rtl="1">
              <a:lnSpc>
                <a:spcPct val="107000"/>
              </a:lnSpc>
              <a:spcAft>
                <a:spcPts val="800"/>
              </a:spcAft>
              <a:buNone/>
            </a:pPr>
            <a:r>
              <a:rPr lang="fa-IR" sz="2000" b="1" kern="100" dirty="0">
                <a:effectLst/>
                <a:latin typeface="Calibri" panose="020F0502020204030204" pitchFamily="34" charset="0"/>
                <a:ea typeface="Calibri" panose="020F0502020204030204" pitchFamily="34" charset="0"/>
                <a:cs typeface="Arial" panose="020B0604020202020204" pitchFamily="34" charset="0"/>
              </a:rPr>
              <a:t>سوابق حضور و غیاب نیز برای اهداف ایمنی کودک مهم است. از آنجایی که این سوابق باید تا 45 سال به حفظ و نگهداری شوند، باید این سوابق را در پایان سال با مؤسسه ای که برنامه را سرپرستی میکنند به اشتراک بگذارید. مطمئن شوید که نام والدین، داوطلبان و همچنین نام کودکانی که در هر جلسه کلاس شرکت می کنند را ثبت کرده اید</a:t>
            </a:r>
            <a:r>
              <a:rPr lang="en-AU" sz="2000" b="1" kern="100" dirty="0">
                <a:effectLst/>
                <a:latin typeface="Calibri" panose="020F0502020204030204" pitchFamily="34" charset="0"/>
                <a:ea typeface="Calibri" panose="020F0502020204030204" pitchFamily="34" charset="0"/>
                <a:cs typeface="Arial" panose="020B0604020202020204" pitchFamily="34" charset="0"/>
              </a:rPr>
              <a:t>.</a:t>
            </a:r>
          </a:p>
        </p:txBody>
      </p:sp>
    </p:spTree>
    <p:extLst>
      <p:ext uri="{BB962C8B-B14F-4D97-AF65-F5344CB8AC3E}">
        <p14:creationId xmlns:p14="http://schemas.microsoft.com/office/powerpoint/2010/main" val="1244443094"/>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a:t>Accreditation </a:t>
            </a:r>
          </a:p>
        </p:txBody>
      </p:sp>
      <p:sp>
        <p:nvSpPr>
          <p:cNvPr id="5" name="Text Placeholder 4"/>
          <p:cNvSpPr>
            <a:spLocks noGrp="1"/>
          </p:cNvSpPr>
          <p:nvPr>
            <p:ph type="body" idx="1"/>
          </p:nvPr>
        </p:nvSpPr>
        <p:spPr/>
        <p:txBody>
          <a:bodyPr/>
          <a:lstStyle/>
          <a:p>
            <a:r>
              <a:rPr lang="en-AU" dirty="0"/>
              <a:t>Under the Child Safe Environments Policy</a:t>
            </a:r>
          </a:p>
        </p:txBody>
      </p:sp>
      <p:pic>
        <p:nvPicPr>
          <p:cNvPr id="6" name="Picture 5" descr="Canada"/>
          <p:cNvPicPr/>
          <p:nvPr/>
        </p:nvPicPr>
        <p:blipFill>
          <a:blip r:embed="rId2">
            <a:extLst>
              <a:ext uri="{28A0092B-C50C-407E-A947-70E740481C1C}">
                <a14:useLocalDpi xmlns:a14="http://schemas.microsoft.com/office/drawing/2010/main" val="0"/>
              </a:ext>
            </a:extLst>
          </a:blip>
          <a:srcRect/>
          <a:stretch>
            <a:fillRect/>
          </a:stretch>
        </p:blipFill>
        <p:spPr bwMode="auto">
          <a:xfrm>
            <a:off x="735455" y="1613908"/>
            <a:ext cx="3048000" cy="2000250"/>
          </a:xfrm>
          <a:prstGeom prst="rect">
            <a:avLst/>
          </a:prstGeom>
          <a:noFill/>
          <a:ln>
            <a:noFill/>
          </a:ln>
        </p:spPr>
      </p:pic>
    </p:spTree>
    <p:extLst>
      <p:ext uri="{BB962C8B-B14F-4D97-AF65-F5344CB8AC3E}">
        <p14:creationId xmlns:p14="http://schemas.microsoft.com/office/powerpoint/2010/main" val="426200000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03941" y="3212976"/>
            <a:ext cx="5128213" cy="2160240"/>
          </a:xfrm>
        </p:spPr>
        <p:txBody>
          <a:bodyPr>
            <a:normAutofit/>
          </a:bodyPr>
          <a:lstStyle/>
          <a:p>
            <a:pPr algn="r" rtl="1"/>
            <a:r>
              <a:rPr lang="fa-IR" sz="6000" b="1" dirty="0">
                <a:latin typeface="Arabic Typesetting" panose="03020402040406030203" pitchFamily="66" charset="-78"/>
                <a:cs typeface="Arabic Typesetting" panose="03020402040406030203" pitchFamily="66" charset="-78"/>
              </a:rPr>
              <a:t>گرفتن اعتبارنامه</a:t>
            </a:r>
            <a:r>
              <a:rPr lang="en-AU" sz="6000" b="1" dirty="0">
                <a:latin typeface="Arabic Typesetting" panose="03020402040406030203" pitchFamily="66" charset="-78"/>
                <a:cs typeface="Arabic Typesetting" panose="03020402040406030203" pitchFamily="66" charset="-78"/>
              </a:rPr>
              <a:t> </a:t>
            </a:r>
            <a:br>
              <a:rPr lang="fa-IR" sz="6000" b="1" dirty="0">
                <a:latin typeface="Arabic Typesetting" panose="03020402040406030203" pitchFamily="66" charset="-78"/>
                <a:cs typeface="Arabic Typesetting" panose="03020402040406030203" pitchFamily="66" charset="-78"/>
              </a:rPr>
            </a:br>
            <a:r>
              <a:rPr lang="fa-IR" b="1" dirty="0">
                <a:solidFill>
                  <a:schemeClr val="tx1"/>
                </a:solidFill>
                <a:latin typeface="Arabic Typesetting" panose="03020402040406030203" pitchFamily="66" charset="-78"/>
                <a:cs typeface="Arabic Typesetting" panose="03020402040406030203" pitchFamily="66" charset="-78"/>
              </a:rPr>
              <a:t>تحت خط مشی محیط‌های امن برای کودک</a:t>
            </a:r>
            <a:endParaRPr lang="en-AU" sz="6000" b="1" dirty="0">
              <a:solidFill>
                <a:schemeClr val="tx1"/>
              </a:solidFill>
              <a:latin typeface="Arabic Typesetting" panose="03020402040406030203" pitchFamily="66" charset="-78"/>
              <a:cs typeface="Arabic Typesetting" panose="03020402040406030203" pitchFamily="66" charset="-78"/>
            </a:endParaRPr>
          </a:p>
        </p:txBody>
      </p:sp>
      <p:pic>
        <p:nvPicPr>
          <p:cNvPr id="6" name="Picture 5" descr="Canada"/>
          <p:cNvPicPr/>
          <p:nvPr/>
        </p:nvPicPr>
        <p:blipFill>
          <a:blip r:embed="rId2">
            <a:extLst>
              <a:ext uri="{28A0092B-C50C-407E-A947-70E740481C1C}">
                <a14:useLocalDpi xmlns:a14="http://schemas.microsoft.com/office/drawing/2010/main" val="0"/>
              </a:ext>
            </a:extLst>
          </a:blip>
          <a:srcRect/>
          <a:stretch>
            <a:fillRect/>
          </a:stretch>
        </p:blipFill>
        <p:spPr bwMode="auto">
          <a:xfrm>
            <a:off x="3275856" y="1071573"/>
            <a:ext cx="3544037" cy="2390896"/>
          </a:xfrm>
          <a:prstGeom prst="rect">
            <a:avLst/>
          </a:prstGeom>
          <a:noFill/>
          <a:ln>
            <a:noFill/>
          </a:ln>
        </p:spPr>
      </p:pic>
    </p:spTree>
    <p:extLst>
      <p:ext uri="{BB962C8B-B14F-4D97-AF65-F5344CB8AC3E}">
        <p14:creationId xmlns:p14="http://schemas.microsoft.com/office/powerpoint/2010/main" val="181261269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09599" y="548680"/>
            <a:ext cx="6347714" cy="5492683"/>
          </a:xfrm>
        </p:spPr>
        <p:txBody>
          <a:bodyPr>
            <a:normAutofit/>
          </a:bodyPr>
          <a:lstStyle/>
          <a:p>
            <a:r>
              <a:rPr lang="en-AU" dirty="0"/>
              <a:t>It is important now to pay attention to your registration to work with children. Your facilitator will assist you:</a:t>
            </a:r>
          </a:p>
          <a:p>
            <a:pPr lvl="1"/>
            <a:r>
              <a:rPr lang="en-AU" dirty="0"/>
              <a:t>to apply for a working with children check (or to link it if you already have one)</a:t>
            </a:r>
          </a:p>
          <a:p>
            <a:pPr lvl="1"/>
            <a:r>
              <a:rPr lang="en-AU" dirty="0"/>
              <a:t>to access and read through the Child Safe Environments Policy and Standards of Conduct for Working with Children and Young People located at </a:t>
            </a:r>
            <a:r>
              <a:rPr lang="en-AU" u="sng" dirty="0">
                <a:hlinkClick r:id="rId2"/>
              </a:rPr>
              <a:t>www.cppt.bahai.org.au</a:t>
            </a:r>
            <a:r>
              <a:rPr lang="en-AU" dirty="0"/>
              <a:t>; and</a:t>
            </a:r>
          </a:p>
          <a:p>
            <a:pPr lvl="1"/>
            <a:r>
              <a:rPr lang="en-AU" dirty="0"/>
              <a:t>to complete the attached form. </a:t>
            </a:r>
          </a:p>
          <a:p>
            <a:r>
              <a:rPr lang="en-AU" dirty="0"/>
              <a:t>Your form will be submitted to the relevant State/Territory Child Safety Clearance Administrator (emails are listed on the form). When you are cleared to work with children and young people, you will receive an email to confirm this, i.e. your accreditation under the Child Safe Environments Policy. </a:t>
            </a:r>
          </a:p>
          <a:p>
            <a:endParaRPr lang="en-AU" dirty="0"/>
          </a:p>
        </p:txBody>
      </p:sp>
    </p:spTree>
    <p:extLst>
      <p:ext uri="{BB962C8B-B14F-4D97-AF65-F5344CB8AC3E}">
        <p14:creationId xmlns:p14="http://schemas.microsoft.com/office/powerpoint/2010/main" val="1532302169"/>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11560" y="682658"/>
            <a:ext cx="6347714" cy="5492683"/>
          </a:xfrm>
        </p:spPr>
        <p:txBody>
          <a:bodyPr>
            <a:normAutofit/>
          </a:bodyPr>
          <a:lstStyle/>
          <a:p>
            <a:pPr algn="r" rtl="1">
              <a:lnSpc>
                <a:spcPct val="107000"/>
              </a:lnSpc>
              <a:spcAft>
                <a:spcPts val="800"/>
              </a:spcAft>
            </a:pPr>
            <a:r>
              <a:rPr lang="fa-IR" sz="2000" b="1" kern="100" dirty="0">
                <a:effectLst/>
                <a:latin typeface="Calibri" panose="020F0502020204030204" pitchFamily="34" charset="0"/>
                <a:ea typeface="Calibri" panose="020F0502020204030204" pitchFamily="34" charset="0"/>
                <a:cs typeface="Arial" panose="020B0604020202020204" pitchFamily="34" charset="0"/>
              </a:rPr>
              <a:t>توجه به ثبت نام برای کار با کودکان در این مرحله مهم است. راهنمای شما به شما کمک خواهد کرد تا:</a:t>
            </a:r>
            <a:endParaRPr lang="en-AU" sz="2000" b="1" kern="100" dirty="0">
              <a:effectLst/>
              <a:latin typeface="Calibri" panose="020F0502020204030204" pitchFamily="34" charset="0"/>
              <a:ea typeface="Calibri" panose="020F0502020204030204" pitchFamily="34" charset="0"/>
              <a:cs typeface="Arial" panose="020B0604020202020204" pitchFamily="34" charset="0"/>
            </a:endParaRPr>
          </a:p>
          <a:p>
            <a:pPr lvl="1" algn="r" rtl="1">
              <a:lnSpc>
                <a:spcPct val="107000"/>
              </a:lnSpc>
              <a:spcBef>
                <a:spcPts val="600"/>
              </a:spcBef>
              <a:spcAft>
                <a:spcPts val="600"/>
              </a:spcAft>
            </a:pPr>
            <a:r>
              <a:rPr lang="fa-IR" sz="1800" b="1" kern="100" dirty="0">
                <a:effectLst/>
                <a:latin typeface="Calibri" panose="020F0502020204030204" pitchFamily="34" charset="0"/>
                <a:ea typeface="Calibri" panose="020F0502020204030204" pitchFamily="34" charset="0"/>
                <a:cs typeface="Arial" panose="020B0604020202020204" pitchFamily="34" charset="0"/>
              </a:rPr>
              <a:t>درخواست "اعتبارنامه برای کار با کودکان" را تکمیل نمائید (یا اگر قبلاً اعتبار نامه دارید آن را ضمیمه کنید)،</a:t>
            </a:r>
            <a:endParaRPr lang="en-AU" sz="1800" b="1" kern="100" dirty="0">
              <a:effectLst/>
              <a:latin typeface="Calibri" panose="020F0502020204030204" pitchFamily="34" charset="0"/>
              <a:ea typeface="Calibri" panose="020F0502020204030204" pitchFamily="34" charset="0"/>
              <a:cs typeface="Arial" panose="020B0604020202020204" pitchFamily="34" charset="0"/>
            </a:endParaRPr>
          </a:p>
          <a:p>
            <a:pPr lvl="1" algn="r" rtl="1">
              <a:lnSpc>
                <a:spcPct val="107000"/>
              </a:lnSpc>
              <a:spcBef>
                <a:spcPts val="600"/>
              </a:spcBef>
              <a:spcAft>
                <a:spcPts val="600"/>
              </a:spcAft>
            </a:pPr>
            <a:r>
              <a:rPr lang="fa-IR" sz="1800" b="1" kern="100" dirty="0">
                <a:effectLst/>
                <a:latin typeface="Calibri" panose="020F0502020204030204" pitchFamily="34" charset="0"/>
                <a:ea typeface="Calibri" panose="020F0502020204030204" pitchFamily="34" charset="0"/>
                <a:cs typeface="Arial" panose="020B0604020202020204" pitchFamily="34" charset="0"/>
              </a:rPr>
              <a:t>برای دسترسی به خط مشی  "محیط امن برای کودکان"</a:t>
            </a:r>
            <a:r>
              <a:rPr lang="fa-IR" sz="1800" b="1" kern="100" dirty="0">
                <a:latin typeface="Calibri" panose="020F0502020204030204" pitchFamily="34" charset="0"/>
                <a:ea typeface="Calibri" panose="020F0502020204030204" pitchFamily="34" charset="0"/>
                <a:cs typeface="Arial" panose="020B0604020202020204" pitchFamily="34" charset="0"/>
              </a:rPr>
              <a:t>و استانداردهای رفتار </a:t>
            </a:r>
            <a:r>
              <a:rPr lang="fa-IR" sz="1800" b="1" kern="100" dirty="0">
                <a:effectLst/>
                <a:latin typeface="Calibri" panose="020F0502020204030204" pitchFamily="34" charset="0"/>
                <a:ea typeface="Calibri" panose="020F0502020204030204" pitchFamily="34" charset="0"/>
                <a:cs typeface="Arial" panose="020B0604020202020204" pitchFamily="34" charset="0"/>
              </a:rPr>
              <a:t> که برای کار با کودکان و نوجوانان لازم است را میتوانید در وبسایت </a:t>
            </a:r>
            <a:r>
              <a:rPr lang="en-AU" sz="1800" b="1" kern="100" dirty="0">
                <a:effectLst/>
                <a:latin typeface="Calibri" panose="020F0502020204030204" pitchFamily="34" charset="0"/>
                <a:ea typeface="Calibri" panose="020F0502020204030204" pitchFamily="34" charset="0"/>
                <a:cs typeface="Arial" panose="020B0604020202020204" pitchFamily="34" charset="0"/>
              </a:rPr>
              <a:t> </a:t>
            </a:r>
            <a:r>
              <a:rPr lang="fa-IR" sz="1800" b="1" kern="100" dirty="0">
                <a:effectLst/>
                <a:latin typeface="Calibri" panose="020F0502020204030204" pitchFamily="34" charset="0"/>
                <a:ea typeface="Calibri" panose="020F0502020204030204" pitchFamily="34" charset="0"/>
                <a:cs typeface="Arial" panose="020B0604020202020204" pitchFamily="34" charset="0"/>
              </a:rPr>
              <a:t>     </a:t>
            </a:r>
            <a:r>
              <a:rPr lang="en-AU" sz="1800" b="1" kern="100" dirty="0">
                <a:effectLst/>
                <a:latin typeface="Calibri" panose="020F0502020204030204" pitchFamily="34" charset="0"/>
                <a:ea typeface="Calibri" panose="020F0502020204030204" pitchFamily="34" charset="0"/>
                <a:cs typeface="Arial" panose="020B0604020202020204" pitchFamily="34" charset="0"/>
              </a:rPr>
              <a:t>www.cppt.bahai.org.au </a:t>
            </a:r>
            <a:r>
              <a:rPr lang="en-AU" sz="1800" b="1" kern="100" dirty="0">
                <a:effectLst/>
                <a:latin typeface="Arial" panose="020B0604020202020204" pitchFamily="34" charset="0"/>
                <a:ea typeface="Calibri" panose="020F0502020204030204" pitchFamily="34" charset="0"/>
                <a:cs typeface="Arial" panose="020B0604020202020204" pitchFamily="34" charset="0"/>
              </a:rPr>
              <a:t> </a:t>
            </a:r>
            <a:r>
              <a:rPr lang="fa-IR" sz="1800" b="1" kern="100" dirty="0">
                <a:effectLst/>
                <a:latin typeface="Calibri" panose="020F0502020204030204" pitchFamily="34" charset="0"/>
                <a:ea typeface="Calibri" panose="020F0502020204030204" pitchFamily="34" charset="0"/>
                <a:cs typeface="Arial" panose="020B0604020202020204" pitchFamily="34" charset="0"/>
              </a:rPr>
              <a:t>  ببیند و آنرا مطالعه کنید. </a:t>
            </a:r>
            <a:endParaRPr lang="en-AU" sz="1800" b="1" kern="100" dirty="0">
              <a:effectLst/>
              <a:latin typeface="Calibri" panose="020F0502020204030204" pitchFamily="34" charset="0"/>
              <a:ea typeface="Calibri" panose="020F0502020204030204" pitchFamily="34" charset="0"/>
              <a:cs typeface="Arial" panose="020B0604020202020204" pitchFamily="34" charset="0"/>
            </a:endParaRPr>
          </a:p>
          <a:p>
            <a:pPr lvl="1" algn="r" rtl="1">
              <a:lnSpc>
                <a:spcPct val="107000"/>
              </a:lnSpc>
              <a:spcBef>
                <a:spcPts val="600"/>
              </a:spcBef>
              <a:spcAft>
                <a:spcPts val="600"/>
              </a:spcAft>
            </a:pPr>
            <a:r>
              <a:rPr lang="fa-IR" sz="1800" b="1" kern="100" dirty="0">
                <a:effectLst/>
                <a:latin typeface="Calibri" panose="020F0502020204030204" pitchFamily="34" charset="0"/>
                <a:ea typeface="Calibri" panose="020F0502020204030204" pitchFamily="34" charset="0"/>
                <a:cs typeface="Arial" panose="020B0604020202020204" pitchFamily="34" charset="0"/>
              </a:rPr>
              <a:t>فرم پیوست را تکمیل نمائید.</a:t>
            </a:r>
            <a:endParaRPr lang="en-AU" sz="1800" b="1" kern="1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fa-IR" sz="2000" b="1" kern="100" dirty="0">
                <a:effectLst/>
                <a:latin typeface="Calibri" panose="020F0502020204030204" pitchFamily="34" charset="0"/>
                <a:ea typeface="Calibri" panose="020F0502020204030204" pitchFamily="34" charset="0"/>
                <a:cs typeface="Arial" panose="020B0604020202020204" pitchFamily="34" charset="0"/>
              </a:rPr>
              <a:t>فرم شما به "سرپرست اعطای اجازه ایمنی کار با کودک" در ایالت/منطقه مربوطه ارسال می شود (آدرس ایمیل ها در فرم ذکر شده است). هنگامی که اجازه کار با کودکان و جوانان برای شما صادر کردید، ایمیلی برای تأیید این موضوع دریافت خواهید کرد، که آن اعتبارنامه شما تحت خط مشی محیط امن برای کودک است </a:t>
            </a:r>
            <a:r>
              <a:rPr lang="en-AU" sz="2000" b="1" kern="100" dirty="0">
                <a:effectLst/>
                <a:latin typeface="Calibri" panose="020F0502020204030204" pitchFamily="34" charset="0"/>
                <a:ea typeface="Calibri" panose="020F0502020204030204" pitchFamily="34" charset="0"/>
                <a:cs typeface="Arial" panose="020B0604020202020204" pitchFamily="34" charset="0"/>
              </a:rPr>
              <a:t>.</a:t>
            </a:r>
          </a:p>
        </p:txBody>
      </p:sp>
    </p:spTree>
    <p:extLst>
      <p:ext uri="{BB962C8B-B14F-4D97-AF65-F5344CB8AC3E}">
        <p14:creationId xmlns:p14="http://schemas.microsoft.com/office/powerpoint/2010/main" val="3925987606"/>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599" y="980728"/>
            <a:ext cx="6347714" cy="5060635"/>
          </a:xfrm>
        </p:spPr>
        <p:txBody>
          <a:bodyPr>
            <a:normAutofit/>
          </a:bodyPr>
          <a:lstStyle/>
          <a:p>
            <a:r>
              <a:rPr lang="en-AU" dirty="0"/>
              <a:t>Accreditation under the Child Safe Environments Policy provides clearance but does not mean that you are approved or endorsed to work with children by a Bahá’í institution. Your coordinator will of course wish to consider and consult with you about a wide range of other factors when supporting you in the process of initiating your class or group. </a:t>
            </a:r>
          </a:p>
          <a:p>
            <a:r>
              <a:rPr lang="en-AU" dirty="0"/>
              <a:t>Endorsement provides you with some public liability coverage for the children’s class or junior youth group that you initiate. The insurance is limited and will not cover anything normally covered by car or home insurance. It is important to ensure an activity you initiate or assume responsibility for such as a children’s class or junior youth group, is endorsed. </a:t>
            </a:r>
          </a:p>
          <a:p>
            <a:endParaRPr lang="en-AU" dirty="0"/>
          </a:p>
        </p:txBody>
      </p:sp>
    </p:spTree>
    <p:extLst>
      <p:ext uri="{BB962C8B-B14F-4D97-AF65-F5344CB8AC3E}">
        <p14:creationId xmlns:p14="http://schemas.microsoft.com/office/powerpoint/2010/main" val="33159268"/>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599" y="980728"/>
            <a:ext cx="6347714" cy="5256584"/>
          </a:xfrm>
        </p:spPr>
        <p:txBody>
          <a:bodyPr>
            <a:normAutofit/>
          </a:bodyPr>
          <a:lstStyle/>
          <a:p>
            <a:pPr marL="0" indent="0" algn="r" rtl="1">
              <a:lnSpc>
                <a:spcPct val="107000"/>
              </a:lnSpc>
              <a:spcAft>
                <a:spcPts val="800"/>
              </a:spcAft>
              <a:buNone/>
            </a:pPr>
            <a:r>
              <a:rPr lang="fa-IR" sz="2000" b="1" kern="100" dirty="0">
                <a:effectLst/>
                <a:latin typeface="Calibri" panose="020F0502020204030204" pitchFamily="34" charset="0"/>
                <a:ea typeface="Calibri" panose="020F0502020204030204" pitchFamily="34" charset="0"/>
                <a:cs typeface="Arial" panose="020B0604020202020204" pitchFamily="34" charset="0"/>
              </a:rPr>
              <a:t>نفس اعتبارنامه تحت </a:t>
            </a:r>
            <a:r>
              <a:rPr lang="en-AU" sz="2000" b="1" kern="100" dirty="0">
                <a:effectLst/>
                <a:latin typeface="Calibri" panose="020F0502020204030204" pitchFamily="34" charset="0"/>
                <a:ea typeface="Calibri" panose="020F0502020204030204" pitchFamily="34" charset="0"/>
                <a:cs typeface="Arial" panose="020B0604020202020204" pitchFamily="34" charset="0"/>
              </a:rPr>
              <a:t>“</a:t>
            </a:r>
            <a:r>
              <a:rPr lang="fa-IR" sz="2000" b="1" kern="100" dirty="0">
                <a:effectLst/>
                <a:latin typeface="Calibri" panose="020F0502020204030204" pitchFamily="34" charset="0"/>
                <a:ea typeface="Calibri" panose="020F0502020204030204" pitchFamily="34" charset="0"/>
                <a:cs typeface="Arial" panose="020B0604020202020204" pitchFamily="34" charset="0"/>
              </a:rPr>
              <a:t>خط ‌مشی محیط‌ امن کودک"  اگر چه کار شما با کودکان را بلامانع مینماید، اما به این معنا نیست که شما توسط یک مؤسسه بهائی برای کار با کودکان انتصاب شده‌اید. هماهنگ کننده کلاسها البته مایل است هنگام کمک و مشورت با شما در فرآیند شروع یک کلاس یا گروه، طیف گسترده ای از عوامل دیگر را نیزدر نظر بگیرد.</a:t>
            </a:r>
            <a:endParaRPr lang="en-AU" sz="2000" b="1" kern="100" dirty="0">
              <a:effectLst/>
              <a:latin typeface="Calibri" panose="020F0502020204030204" pitchFamily="34" charset="0"/>
              <a:ea typeface="Calibri" panose="020F0502020204030204" pitchFamily="34" charset="0"/>
              <a:cs typeface="Arial" panose="020B0604020202020204" pitchFamily="34" charset="0"/>
            </a:endParaRPr>
          </a:p>
          <a:p>
            <a:pPr marL="0" indent="0" algn="r" rtl="1">
              <a:lnSpc>
                <a:spcPct val="107000"/>
              </a:lnSpc>
              <a:spcAft>
                <a:spcPts val="800"/>
              </a:spcAft>
              <a:buNone/>
            </a:pPr>
            <a:r>
              <a:rPr lang="fa-IR" sz="2000" b="1" kern="100" dirty="0">
                <a:effectLst/>
                <a:latin typeface="Calibri" panose="020F0502020204030204" pitchFamily="34" charset="0"/>
                <a:ea typeface="Calibri" panose="020F0502020204030204" pitchFamily="34" charset="0"/>
                <a:cs typeface="Arial" panose="020B0604020202020204" pitchFamily="34" charset="0"/>
              </a:rPr>
              <a:t>تأیید موسسات امری لازمه داشتن برخی از پوششهای‌ مسئولیت عمومی است  که برای کلاس کودکان یا گروه نوجوانان که شما آغاز میکنید،</a:t>
            </a:r>
            <a:r>
              <a:rPr lang="fa-IR" sz="2000" b="1" kern="100" dirty="0">
                <a:latin typeface="Calibri" panose="020F0502020204030204" pitchFamily="34" charset="0"/>
                <a:ea typeface="Calibri" panose="020F0502020204030204" pitchFamily="34" charset="0"/>
                <a:cs typeface="Arial" panose="020B0604020202020204" pitchFamily="34" charset="0"/>
              </a:rPr>
              <a:t> بیمه آنرا قبول میکند</a:t>
            </a:r>
            <a:r>
              <a:rPr lang="fa-IR" sz="2000" b="1" kern="100" dirty="0">
                <a:effectLst/>
                <a:latin typeface="Calibri" panose="020F0502020204030204" pitchFamily="34" charset="0"/>
                <a:ea typeface="Calibri" panose="020F0502020204030204" pitchFamily="34" charset="0"/>
                <a:cs typeface="Arial" panose="020B0604020202020204" pitchFamily="34" charset="0"/>
              </a:rPr>
              <a:t>.  توجه کنید که پوشش بیمه محدود است و چیزهائی را که به طور معمول تحت پوشش بیمه خودرو یا خانه قرار می گیرد پوشش نخواهد داد. مهم است که اطمینان حاصل شود که فعالیتی که شما شروع کرده اید یا مسئولیت آن را بر عهده می گیرید، مانند کلاس کودکان یا گروه نوجوانان، از تایید موسسات امری برخورداراست</a:t>
            </a:r>
            <a:r>
              <a:rPr lang="en-AU" sz="2000" b="1" kern="100" dirty="0">
                <a:effectLst/>
                <a:latin typeface="Calibri" panose="020F0502020204030204" pitchFamily="34" charset="0"/>
                <a:ea typeface="Calibri" panose="020F0502020204030204" pitchFamily="34" charset="0"/>
                <a:cs typeface="Arial" panose="020B0604020202020204" pitchFamily="34" charset="0"/>
              </a:rPr>
              <a:t>.</a:t>
            </a:r>
          </a:p>
        </p:txBody>
      </p:sp>
    </p:spTree>
    <p:extLst>
      <p:ext uri="{BB962C8B-B14F-4D97-AF65-F5344CB8AC3E}">
        <p14:creationId xmlns:p14="http://schemas.microsoft.com/office/powerpoint/2010/main" val="2532387232"/>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598" y="836712"/>
            <a:ext cx="6410673" cy="5204651"/>
          </a:xfrm>
        </p:spPr>
        <p:txBody>
          <a:bodyPr/>
          <a:lstStyle/>
          <a:p>
            <a:pPr marL="0" indent="0">
              <a:buNone/>
            </a:pPr>
            <a:r>
              <a:rPr lang="en-AU" dirty="0"/>
              <a:t>You should note that there are legal obligations to maintain your working with children check whilst working with children and young people, and in some jurisdictions, this includes keeping your coordinator and/or the Local Spiritual Assembly informed of any changes to your criminal history record.</a:t>
            </a:r>
          </a:p>
          <a:p>
            <a:endParaRPr lang="en-AU" dirty="0"/>
          </a:p>
        </p:txBody>
      </p:sp>
    </p:spTree>
    <p:extLst>
      <p:ext uri="{BB962C8B-B14F-4D97-AF65-F5344CB8AC3E}">
        <p14:creationId xmlns:p14="http://schemas.microsoft.com/office/powerpoint/2010/main" val="3322194991"/>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598" y="836712"/>
            <a:ext cx="6410673" cy="5204651"/>
          </a:xfrm>
        </p:spPr>
        <p:txBody>
          <a:bodyPr>
            <a:normAutofit/>
          </a:bodyPr>
          <a:lstStyle/>
          <a:p>
            <a:pPr algn="r" rtl="1">
              <a:lnSpc>
                <a:spcPct val="107000"/>
              </a:lnSpc>
              <a:spcAft>
                <a:spcPts val="800"/>
              </a:spcAft>
            </a:pPr>
            <a:r>
              <a:rPr lang="fa-IR" sz="2000" b="1" kern="100" dirty="0">
                <a:effectLst/>
                <a:latin typeface="Calibri" panose="020F0502020204030204" pitchFamily="34" charset="0"/>
                <a:ea typeface="Calibri" panose="020F0502020204030204" pitchFamily="34" charset="0"/>
                <a:cs typeface="Arial" panose="020B0604020202020204" pitchFamily="34" charset="0"/>
              </a:rPr>
              <a:t>باید توجه داشته باشید که هنگام کار با کودکان و جوانان، الزام قانونی برای بروز بودن اعتبارنامه کار با کودکان وجود دارد، و در برخی از حوزه های قضایی، این شامل مطلع کردن هماهنگ کننده و/ یا محفل روحانی محلّی از هرگونه تغییر در سوابق جنایی شما می باشد</a:t>
            </a:r>
            <a:r>
              <a:rPr lang="en-AU" sz="2000" b="1" kern="100" dirty="0">
                <a:effectLst/>
                <a:latin typeface="Calibri" panose="020F0502020204030204" pitchFamily="34" charset="0"/>
                <a:ea typeface="Calibri" panose="020F0502020204030204" pitchFamily="34" charset="0"/>
                <a:cs typeface="Arial" panose="020B0604020202020204" pitchFamily="34" charset="0"/>
              </a:rPr>
              <a:t>.</a:t>
            </a:r>
          </a:p>
        </p:txBody>
      </p:sp>
    </p:spTree>
    <p:extLst>
      <p:ext uri="{BB962C8B-B14F-4D97-AF65-F5344CB8AC3E}">
        <p14:creationId xmlns:p14="http://schemas.microsoft.com/office/powerpoint/2010/main" val="1806685183"/>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AU" dirty="0"/>
              <a:t>Completing Forms</a:t>
            </a:r>
            <a:br>
              <a:rPr lang="fa-IR" dirty="0"/>
            </a:br>
            <a:endParaRPr lang="en-AU" b="1" dirty="0">
              <a:latin typeface="Arabic Typesetting" panose="03020402040406030203" pitchFamily="66" charset="-78"/>
              <a:cs typeface="Arabic Typesetting" panose="03020402040406030203" pitchFamily="66" charset="-78"/>
            </a:endParaRPr>
          </a:p>
        </p:txBody>
      </p:sp>
      <p:pic>
        <p:nvPicPr>
          <p:cNvPr id="4" name="Content Placeholder 3" descr="C:\Users\azaho\Downloads\QRCode for Volunteer Application Form to Work With Children  (1).pn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907705" y="1988841"/>
            <a:ext cx="3185420" cy="3421784"/>
          </a:xfrm>
          <a:prstGeom prst="rect">
            <a:avLst/>
          </a:prstGeom>
          <a:noFill/>
          <a:ln>
            <a:noFill/>
          </a:ln>
        </p:spPr>
      </p:pic>
    </p:spTree>
    <p:extLst>
      <p:ext uri="{BB962C8B-B14F-4D97-AF65-F5344CB8AC3E}">
        <p14:creationId xmlns:p14="http://schemas.microsoft.com/office/powerpoint/2010/main" val="25063290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5978625" cy="1320800"/>
          </a:xfrm>
        </p:spPr>
        <p:txBody>
          <a:bodyPr>
            <a:normAutofit/>
          </a:bodyPr>
          <a:lstStyle/>
          <a:p>
            <a:pPr algn="r" rtl="1"/>
            <a:r>
              <a:rPr lang="ar-JO" sz="4400" b="1" dirty="0">
                <a:latin typeface="Arabic Typesetting" panose="03020402040406030203" pitchFamily="66" charset="-78"/>
                <a:cs typeface="Arabic Typesetting" panose="03020402040406030203" pitchFamily="66" charset="-78"/>
              </a:rPr>
              <a:t>" همه قطرات یک </a:t>
            </a:r>
            <a:r>
              <a:rPr lang="fa-IR" sz="4400" b="1" dirty="0">
                <a:latin typeface="Arabic Typesetting" panose="03020402040406030203" pitchFamily="66" charset="-78"/>
                <a:cs typeface="Arabic Typesetting" panose="03020402040406030203" pitchFamily="66" charset="-78"/>
              </a:rPr>
              <a:t>بحرید </a:t>
            </a:r>
            <a:r>
              <a:rPr lang="ar-JO" sz="4400" b="1" dirty="0">
                <a:latin typeface="Arabic Typesetting" panose="03020402040406030203" pitchFamily="66" charset="-78"/>
                <a:cs typeface="Arabic Typesetting" panose="03020402040406030203" pitchFamily="66" charset="-78"/>
              </a:rPr>
              <a:t>..."</a:t>
            </a:r>
            <a:endParaRPr lang="en-AU" sz="4400" dirty="0">
              <a:latin typeface="Arabic Typesetting" panose="03020402040406030203" pitchFamily="66" charset="-78"/>
              <a:cs typeface="Arabic Typesetting" panose="03020402040406030203" pitchFamily="66" charset="-78"/>
            </a:endParaRPr>
          </a:p>
        </p:txBody>
      </p:sp>
      <p:sp>
        <p:nvSpPr>
          <p:cNvPr id="3" name="Content Placeholder 2"/>
          <p:cNvSpPr>
            <a:spLocks noGrp="1"/>
          </p:cNvSpPr>
          <p:nvPr>
            <p:ph idx="1"/>
          </p:nvPr>
        </p:nvSpPr>
        <p:spPr>
          <a:xfrm>
            <a:off x="609598" y="1412776"/>
            <a:ext cx="5978626" cy="4475584"/>
          </a:xfrm>
        </p:spPr>
        <p:txBody>
          <a:bodyPr>
            <a:normAutofit fontScale="92500" lnSpcReduction="10000"/>
          </a:bodyPr>
          <a:lstStyle/>
          <a:p>
            <a:pPr marL="0" indent="0" algn="r" rtl="1">
              <a:lnSpc>
                <a:spcPct val="107000"/>
              </a:lnSpc>
              <a:spcAft>
                <a:spcPts val="800"/>
              </a:spcAft>
              <a:buNone/>
            </a:pPr>
            <a:endParaRPr lang="en-AU" sz="2400" b="1" kern="100" dirty="0">
              <a:effectLst/>
              <a:latin typeface="Calibri" panose="020F0502020204030204" pitchFamily="34" charset="0"/>
              <a:ea typeface="Calibri" panose="020F0502020204030204" pitchFamily="34" charset="0"/>
              <a:cs typeface="Arial" panose="020B0604020202020204" pitchFamily="34" charset="0"/>
            </a:endParaRPr>
          </a:p>
          <a:p>
            <a:pPr marL="0" indent="0" algn="r" rtl="1">
              <a:lnSpc>
                <a:spcPct val="107000"/>
              </a:lnSpc>
              <a:spcAft>
                <a:spcPts val="800"/>
              </a:spcAft>
              <a:buNone/>
            </a:pPr>
            <a:r>
              <a:rPr lang="fa-IR" sz="2400" b="1" kern="100" dirty="0">
                <a:effectLst/>
                <a:latin typeface="Calibri" panose="020F0502020204030204" pitchFamily="34" charset="0"/>
                <a:ea typeface="Calibri" panose="020F0502020204030204" pitchFamily="34" charset="0"/>
                <a:cs typeface="Arial" panose="020B0604020202020204" pitchFamily="34" charset="0"/>
              </a:rPr>
              <a:t>آثار بهائی، بما اطمینان میده</a:t>
            </a:r>
            <a:r>
              <a:rPr lang="fa-IR" sz="2400" b="1" kern="100" dirty="0">
                <a:latin typeface="Calibri" panose="020F0502020204030204" pitchFamily="34" charset="0"/>
                <a:ea typeface="Calibri" panose="020F0502020204030204" pitchFamily="34" charset="0"/>
                <a:cs typeface="Arial" panose="020B0604020202020204" pitchFamily="34" charset="0"/>
              </a:rPr>
              <a:t>ن</a:t>
            </a:r>
            <a:r>
              <a:rPr lang="fa-IR" sz="2400" b="1" kern="100" dirty="0">
                <a:effectLst/>
                <a:latin typeface="Calibri" panose="020F0502020204030204" pitchFamily="34" charset="0"/>
                <a:ea typeface="Calibri" panose="020F0502020204030204" pitchFamily="34" charset="0"/>
                <a:cs typeface="Arial" panose="020B0604020202020204" pitchFamily="34" charset="0"/>
              </a:rPr>
              <a:t>د که همه انسان‌ها شریف آفریده شده‌اند، و ما معتقدیم که همه انسانها، اعضای یک خانواده بشری بوده و بهم پیوسته هستند</a:t>
            </a:r>
            <a:r>
              <a:rPr lang="en-AU" sz="2400" b="1" kern="100" dirty="0">
                <a:effectLst/>
                <a:latin typeface="Calibri" panose="020F0502020204030204" pitchFamily="34" charset="0"/>
                <a:ea typeface="Calibri" panose="020F0502020204030204" pitchFamily="34" charset="0"/>
                <a:cs typeface="Arial" panose="020B0604020202020204" pitchFamily="34" charset="0"/>
              </a:rPr>
              <a:t>.</a:t>
            </a:r>
          </a:p>
          <a:p>
            <a:pPr marL="0" indent="0" algn="r" rtl="1">
              <a:lnSpc>
                <a:spcPct val="107000"/>
              </a:lnSpc>
              <a:spcAft>
                <a:spcPts val="800"/>
              </a:spcAft>
              <a:buNone/>
            </a:pPr>
            <a:r>
              <a:rPr lang="fa-IR" sz="2400" b="1" kern="100" dirty="0">
                <a:effectLst/>
                <a:latin typeface="Calibri" panose="020F0502020204030204" pitchFamily="34" charset="0"/>
                <a:ea typeface="Calibri" panose="020F0502020204030204" pitchFamily="34" charset="0"/>
                <a:cs typeface="Arial" panose="020B0604020202020204" pitchFamily="34" charset="0"/>
              </a:rPr>
              <a:t>این شناخت از شرافت روح انسانی و پذیرش یگانگی نوع بشر، متضمن معیارهائی از رفتار است که در آن کرامت، ادب و احترام متقابل، هادی و راهنمای تعاملات ما با همه کودکان، جوانان، و خانواده های آنهاست</a:t>
            </a:r>
            <a:r>
              <a:rPr lang="en-AU" sz="2400" b="1" kern="100" dirty="0">
                <a:effectLst/>
                <a:latin typeface="Calibri" panose="020F0502020204030204" pitchFamily="34" charset="0"/>
                <a:ea typeface="Calibri" panose="020F0502020204030204" pitchFamily="34" charset="0"/>
                <a:cs typeface="Arial" panose="020B0604020202020204" pitchFamily="34" charset="0"/>
              </a:rPr>
              <a:t>.</a:t>
            </a:r>
          </a:p>
          <a:p>
            <a:pPr marL="0" indent="0" algn="r" rtl="1">
              <a:lnSpc>
                <a:spcPct val="107000"/>
              </a:lnSpc>
              <a:spcAft>
                <a:spcPts val="800"/>
              </a:spcAft>
              <a:buNone/>
            </a:pPr>
            <a:r>
              <a:rPr lang="fa-IR" sz="2400" b="1" kern="100" dirty="0">
                <a:effectLst/>
                <a:latin typeface="Calibri" panose="020F0502020204030204" pitchFamily="34" charset="0"/>
                <a:ea typeface="Calibri" panose="020F0502020204030204" pitchFamily="34" charset="0"/>
                <a:cs typeface="Arial" panose="020B0604020202020204" pitchFamily="34" charset="0"/>
              </a:rPr>
              <a:t>این حق هر کودک و جوانی است که با او، با توجه، احترام،  و کرامت، رفتار شده و از هر آسیب یا سوء استفاده ای محفوظ باشد</a:t>
            </a:r>
            <a:r>
              <a:rPr lang="en-AU" sz="2400" b="1" kern="100" dirty="0">
                <a:effectLst/>
                <a:latin typeface="Calibri" panose="020F0502020204030204" pitchFamily="34" charset="0"/>
                <a:ea typeface="Calibri" panose="020F0502020204030204" pitchFamily="34" charset="0"/>
                <a:cs typeface="Arial" panose="020B0604020202020204" pitchFamily="34" charset="0"/>
              </a:rPr>
              <a:t>.</a:t>
            </a:r>
          </a:p>
        </p:txBody>
      </p:sp>
    </p:spTree>
    <p:extLst>
      <p:ext uri="{BB962C8B-B14F-4D97-AF65-F5344CB8AC3E}">
        <p14:creationId xmlns:p14="http://schemas.microsoft.com/office/powerpoint/2010/main" val="3614117435"/>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rtl="1"/>
            <a:r>
              <a:rPr lang="fa-IR" sz="7300" b="1" dirty="0">
                <a:latin typeface="Arabic Typesetting" panose="03020402040406030203" pitchFamily="66" charset="-78"/>
                <a:cs typeface="Arabic Typesetting" panose="03020402040406030203" pitchFamily="66" charset="-78"/>
              </a:rPr>
              <a:t>تکمیل فرم ها</a:t>
            </a:r>
            <a:r>
              <a:rPr lang="fa-IR" sz="4900" b="1" dirty="0">
                <a:latin typeface="Arabic Typesetting" panose="03020402040406030203" pitchFamily="66" charset="-78"/>
                <a:cs typeface="Arabic Typesetting" panose="03020402040406030203" pitchFamily="66" charset="-78"/>
              </a:rPr>
              <a:t> </a:t>
            </a:r>
            <a:br>
              <a:rPr lang="fa-IR" sz="4900" b="1" dirty="0">
                <a:latin typeface="Arabic Typesetting" panose="03020402040406030203" pitchFamily="66" charset="-78"/>
                <a:cs typeface="Arabic Typesetting" panose="03020402040406030203" pitchFamily="66" charset="-78"/>
              </a:rPr>
            </a:br>
            <a:endParaRPr lang="en-AU" dirty="0">
              <a:solidFill>
                <a:schemeClr val="tx1"/>
              </a:solidFill>
              <a:latin typeface="Arial" panose="020B0604020202020204" pitchFamily="34" charset="0"/>
              <a:cs typeface="Arial" panose="020B0604020202020204" pitchFamily="34" charset="0"/>
            </a:endParaRPr>
          </a:p>
        </p:txBody>
      </p:sp>
      <p:pic>
        <p:nvPicPr>
          <p:cNvPr id="4" name="Content Placeholder 3" descr="C:\Users\azaho\Downloads\QRCode for Volunteer Application Form to Work With Children  (1).pn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907705" y="1988841"/>
            <a:ext cx="3185420" cy="3421784"/>
          </a:xfrm>
          <a:prstGeom prst="rect">
            <a:avLst/>
          </a:prstGeom>
          <a:noFill/>
          <a:ln>
            <a:noFill/>
          </a:ln>
        </p:spPr>
      </p:pic>
      <p:sp>
        <p:nvSpPr>
          <p:cNvPr id="3" name="TextBox 2">
            <a:extLst>
              <a:ext uri="{FF2B5EF4-FFF2-40B4-BE49-F238E27FC236}">
                <a16:creationId xmlns:a16="http://schemas.microsoft.com/office/drawing/2014/main" id="{76E8983C-983E-8DE3-C20D-E47A96674F83}"/>
              </a:ext>
            </a:extLst>
          </p:cNvPr>
          <p:cNvSpPr txBox="1"/>
          <p:nvPr/>
        </p:nvSpPr>
        <p:spPr>
          <a:xfrm>
            <a:off x="1700215" y="2276872"/>
            <a:ext cx="3600400" cy="584775"/>
          </a:xfrm>
          <a:prstGeom prst="rect">
            <a:avLst/>
          </a:prstGeom>
          <a:noFill/>
        </p:spPr>
        <p:txBody>
          <a:bodyPr wrap="square" rtlCol="0">
            <a:spAutoFit/>
          </a:bodyPr>
          <a:lstStyle/>
          <a:p>
            <a:pPr algn="ctr"/>
            <a:r>
              <a:rPr lang="fa-IR" sz="3200" dirty="0">
                <a:solidFill>
                  <a:schemeClr val="bg1"/>
                </a:solidFill>
                <a:highlight>
                  <a:srgbClr val="0000FF"/>
                </a:highlight>
                <a:latin typeface="Arabic Typesetting" panose="03020402040406030203" pitchFamily="66" charset="-78"/>
                <a:cs typeface="Arabic Typesetting" panose="03020402040406030203" pitchFamily="66" charset="-78"/>
              </a:rPr>
              <a:t>فرم درخواست برای کار با کودکان</a:t>
            </a:r>
            <a:endParaRPr lang="en-AU" sz="3200" dirty="0">
              <a:solidFill>
                <a:schemeClr val="bg1"/>
              </a:solidFill>
              <a:highlight>
                <a:srgbClr val="0000FF"/>
              </a:highlight>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2826282106"/>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b="1" dirty="0"/>
              <a:t>An Ongoing Learning Process</a:t>
            </a:r>
            <a:br>
              <a:rPr lang="en-AU" b="1" dirty="0"/>
            </a:br>
            <a:endParaRPr lang="en-AU"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70238054"/>
              </p:ext>
            </p:extLst>
          </p:nvPr>
        </p:nvGraphicFramePr>
        <p:xfrm>
          <a:off x="609599" y="2204864"/>
          <a:ext cx="6348413" cy="3816424"/>
        </p:xfrm>
        <a:graphic>
          <a:graphicData uri="http://schemas.openxmlformats.org/drawingml/2006/table">
            <a:tbl>
              <a:tblPr firstRow="1" firstCol="1" bandRow="1">
                <a:tableStyleId>{5C22544A-7EE6-4342-B048-85BDC9FD1C3A}</a:tableStyleId>
              </a:tblPr>
              <a:tblGrid>
                <a:gridCol w="2902889">
                  <a:extLst>
                    <a:ext uri="{9D8B030D-6E8A-4147-A177-3AD203B41FA5}">
                      <a16:colId xmlns:a16="http://schemas.microsoft.com/office/drawing/2014/main" val="1911553088"/>
                    </a:ext>
                  </a:extLst>
                </a:gridCol>
                <a:gridCol w="3445524">
                  <a:extLst>
                    <a:ext uri="{9D8B030D-6E8A-4147-A177-3AD203B41FA5}">
                      <a16:colId xmlns:a16="http://schemas.microsoft.com/office/drawing/2014/main" val="3190124770"/>
                    </a:ext>
                  </a:extLst>
                </a:gridCol>
              </a:tblGrid>
              <a:tr h="1272142">
                <a:tc>
                  <a:txBody>
                    <a:bodyPr/>
                    <a:lstStyle/>
                    <a:p>
                      <a:pPr>
                        <a:lnSpc>
                          <a:spcPct val="115000"/>
                        </a:lnSpc>
                        <a:spcAft>
                          <a:spcPts val="0"/>
                        </a:spcAft>
                      </a:pPr>
                      <a:r>
                        <a:rPr lang="en-AU" sz="1100" dirty="0">
                          <a:effectLst/>
                        </a:rPr>
                        <a:t>Part IB (Draft Format)</a:t>
                      </a:r>
                    </a:p>
                    <a:p>
                      <a:pPr>
                        <a:lnSpc>
                          <a:spcPct val="115000"/>
                        </a:lnSpc>
                        <a:spcAft>
                          <a:spcPts val="0"/>
                        </a:spcAft>
                      </a:pPr>
                      <a:r>
                        <a:rPr lang="en-AU" sz="1100" dirty="0">
                          <a:effectLst/>
                        </a:rPr>
                        <a:t>For animators and anyone serving with older children and youth</a:t>
                      </a:r>
                    </a:p>
                    <a:p>
                      <a:pPr>
                        <a:lnSpc>
                          <a:spcPct val="115000"/>
                        </a:lnSpc>
                        <a:spcAft>
                          <a:spcPts val="0"/>
                        </a:spcAft>
                      </a:pPr>
                      <a:r>
                        <a:rPr lang="en-AU" sz="1100" dirty="0">
                          <a:effectLst/>
                        </a:rPr>
                        <a:t> </a:t>
                      </a:r>
                      <a:endParaRPr lang="en-AU" sz="1100" dirty="0">
                        <a:effectLst/>
                        <a:latin typeface="Calibri" panose="020F0502020204030204" pitchFamily="34" charset="0"/>
                        <a:ea typeface="Calibri" panose="020F0502020204030204" pitchFamily="34" charset="0"/>
                        <a:cs typeface="Arial" panose="020B0604020202020204" pitchFamily="34" charset="0"/>
                      </a:endParaRPr>
                    </a:p>
                  </a:txBody>
                  <a:tcPr marL="65044" marR="65044" marT="0" marB="0"/>
                </a:tc>
                <a:tc>
                  <a:txBody>
                    <a:bodyPr/>
                    <a:lstStyle/>
                    <a:p>
                      <a:pPr>
                        <a:lnSpc>
                          <a:spcPct val="115000"/>
                        </a:lnSpc>
                        <a:spcAft>
                          <a:spcPts val="0"/>
                        </a:spcAft>
                      </a:pPr>
                      <a:r>
                        <a:rPr lang="en-AU" sz="1100" dirty="0">
                          <a:effectLst/>
                        </a:rPr>
                        <a:t>Interactions with Youth </a:t>
                      </a:r>
                    </a:p>
                    <a:p>
                      <a:pPr>
                        <a:lnSpc>
                          <a:spcPct val="115000"/>
                        </a:lnSpc>
                        <a:spcAft>
                          <a:spcPts val="0"/>
                        </a:spcAft>
                      </a:pPr>
                      <a:r>
                        <a:rPr lang="en-AU" sz="1100" dirty="0">
                          <a:effectLst/>
                        </a:rPr>
                        <a:t>Risk Management: Overnight Junior Youth Weekend Camp</a:t>
                      </a:r>
                    </a:p>
                    <a:p>
                      <a:pPr>
                        <a:lnSpc>
                          <a:spcPct val="115000"/>
                        </a:lnSpc>
                        <a:spcAft>
                          <a:spcPts val="0"/>
                        </a:spcAft>
                      </a:pPr>
                      <a:r>
                        <a:rPr lang="en-AU" sz="1100" dirty="0">
                          <a:effectLst/>
                        </a:rPr>
                        <a:t>Inclusivity &amp; Diversity</a:t>
                      </a:r>
                    </a:p>
                    <a:p>
                      <a:pPr>
                        <a:lnSpc>
                          <a:spcPct val="115000"/>
                        </a:lnSpc>
                        <a:spcAft>
                          <a:spcPts val="0"/>
                        </a:spcAft>
                      </a:pPr>
                      <a:r>
                        <a:rPr lang="en-AU" sz="1100" dirty="0">
                          <a:effectLst/>
                        </a:rPr>
                        <a:t>Responding to Safety Incidents</a:t>
                      </a:r>
                      <a:endParaRPr lang="en-AU" sz="1100" dirty="0">
                        <a:effectLst/>
                        <a:latin typeface="Calibri" panose="020F0502020204030204" pitchFamily="34" charset="0"/>
                        <a:ea typeface="Calibri" panose="020F0502020204030204" pitchFamily="34" charset="0"/>
                        <a:cs typeface="Arial" panose="020B0604020202020204" pitchFamily="34" charset="0"/>
                      </a:endParaRPr>
                    </a:p>
                  </a:txBody>
                  <a:tcPr marL="65044" marR="65044" marT="0" marB="0"/>
                </a:tc>
                <a:extLst>
                  <a:ext uri="{0D108BD9-81ED-4DB2-BD59-A6C34878D82A}">
                    <a16:rowId xmlns:a16="http://schemas.microsoft.com/office/drawing/2014/main" val="1963771161"/>
                  </a:ext>
                </a:extLst>
              </a:tr>
              <a:tr h="1014419">
                <a:tc>
                  <a:txBody>
                    <a:bodyPr/>
                    <a:lstStyle/>
                    <a:p>
                      <a:pPr>
                        <a:lnSpc>
                          <a:spcPct val="115000"/>
                        </a:lnSpc>
                        <a:spcAft>
                          <a:spcPts val="0"/>
                        </a:spcAft>
                      </a:pPr>
                      <a:r>
                        <a:rPr lang="en-AU" sz="1100">
                          <a:effectLst/>
                        </a:rPr>
                        <a:t>Part II (Draft Format)</a:t>
                      </a:r>
                    </a:p>
                    <a:p>
                      <a:pPr>
                        <a:lnSpc>
                          <a:spcPct val="115000"/>
                        </a:lnSpc>
                        <a:spcAft>
                          <a:spcPts val="0"/>
                        </a:spcAft>
                      </a:pPr>
                      <a:r>
                        <a:rPr lang="en-AU" sz="1100">
                          <a:effectLst/>
                        </a:rPr>
                        <a:t>For institute tutors and anyone engaging others to serve </a:t>
                      </a:r>
                    </a:p>
                    <a:p>
                      <a:pPr>
                        <a:lnSpc>
                          <a:spcPct val="115000"/>
                        </a:lnSpc>
                        <a:spcAft>
                          <a:spcPts val="0"/>
                        </a:spcAft>
                      </a:pPr>
                      <a:r>
                        <a:rPr lang="en-AU" sz="1100">
                          <a:effectLst/>
                        </a:rPr>
                        <a:t> </a:t>
                      </a:r>
                      <a:endParaRPr lang="en-AU" sz="1100">
                        <a:effectLst/>
                        <a:latin typeface="Calibri" panose="020F0502020204030204" pitchFamily="34" charset="0"/>
                        <a:ea typeface="Calibri" panose="020F0502020204030204" pitchFamily="34" charset="0"/>
                        <a:cs typeface="Arial" panose="020B0604020202020204" pitchFamily="34" charset="0"/>
                      </a:endParaRPr>
                    </a:p>
                  </a:txBody>
                  <a:tcPr marL="65044" marR="65044" marT="0" marB="0"/>
                </a:tc>
                <a:tc>
                  <a:txBody>
                    <a:bodyPr/>
                    <a:lstStyle/>
                    <a:p>
                      <a:pPr>
                        <a:lnSpc>
                          <a:spcPct val="115000"/>
                        </a:lnSpc>
                        <a:spcAft>
                          <a:spcPts val="0"/>
                        </a:spcAft>
                      </a:pPr>
                      <a:r>
                        <a:rPr lang="en-AU" sz="1100">
                          <a:effectLst/>
                        </a:rPr>
                        <a:t>Engaging Others to Work with Children and Young People</a:t>
                      </a:r>
                    </a:p>
                    <a:p>
                      <a:pPr>
                        <a:lnSpc>
                          <a:spcPct val="115000"/>
                        </a:lnSpc>
                        <a:spcAft>
                          <a:spcPts val="0"/>
                        </a:spcAft>
                      </a:pPr>
                      <a:r>
                        <a:rPr lang="en-AU" sz="1100">
                          <a:effectLst/>
                        </a:rPr>
                        <a:t>Risk Management: Residential Camps/ Conferences </a:t>
                      </a:r>
                    </a:p>
                    <a:p>
                      <a:pPr>
                        <a:lnSpc>
                          <a:spcPct val="115000"/>
                        </a:lnSpc>
                        <a:spcAft>
                          <a:spcPts val="0"/>
                        </a:spcAft>
                      </a:pPr>
                      <a:r>
                        <a:rPr lang="en-AU" sz="1100">
                          <a:effectLst/>
                        </a:rPr>
                        <a:t>Handling Child Safety Concerns </a:t>
                      </a:r>
                      <a:endParaRPr lang="en-AU" sz="1100">
                        <a:effectLst/>
                        <a:latin typeface="Calibri" panose="020F0502020204030204" pitchFamily="34" charset="0"/>
                        <a:ea typeface="Calibri" panose="020F0502020204030204" pitchFamily="34" charset="0"/>
                        <a:cs typeface="Arial" panose="020B0604020202020204" pitchFamily="34" charset="0"/>
                      </a:endParaRPr>
                    </a:p>
                  </a:txBody>
                  <a:tcPr marL="65044" marR="65044" marT="0" marB="0"/>
                </a:tc>
                <a:extLst>
                  <a:ext uri="{0D108BD9-81ED-4DB2-BD59-A6C34878D82A}">
                    <a16:rowId xmlns:a16="http://schemas.microsoft.com/office/drawing/2014/main" val="1303530854"/>
                  </a:ext>
                </a:extLst>
              </a:tr>
              <a:tr h="1529863">
                <a:tc>
                  <a:txBody>
                    <a:bodyPr/>
                    <a:lstStyle/>
                    <a:p>
                      <a:pPr>
                        <a:lnSpc>
                          <a:spcPct val="115000"/>
                        </a:lnSpc>
                        <a:spcAft>
                          <a:spcPts val="0"/>
                        </a:spcAft>
                      </a:pPr>
                      <a:r>
                        <a:rPr lang="en-AU" sz="1100">
                          <a:effectLst/>
                        </a:rPr>
                        <a:t>Part III (Draft Format)</a:t>
                      </a:r>
                    </a:p>
                    <a:p>
                      <a:pPr>
                        <a:lnSpc>
                          <a:spcPct val="115000"/>
                        </a:lnSpc>
                        <a:spcAft>
                          <a:spcPts val="0"/>
                        </a:spcAft>
                      </a:pPr>
                      <a:r>
                        <a:rPr lang="en-AU" sz="1100">
                          <a:effectLst/>
                        </a:rPr>
                        <a:t>For Institutions </a:t>
                      </a:r>
                      <a:endParaRPr lang="en-AU" sz="1100">
                        <a:effectLst/>
                        <a:latin typeface="Calibri" panose="020F0502020204030204" pitchFamily="34" charset="0"/>
                        <a:ea typeface="Calibri" panose="020F0502020204030204" pitchFamily="34" charset="0"/>
                        <a:cs typeface="Arial" panose="020B0604020202020204" pitchFamily="34" charset="0"/>
                      </a:endParaRPr>
                    </a:p>
                  </a:txBody>
                  <a:tcPr marL="65044" marR="65044" marT="0" marB="0"/>
                </a:tc>
                <a:tc>
                  <a:txBody>
                    <a:bodyPr/>
                    <a:lstStyle/>
                    <a:p>
                      <a:pPr>
                        <a:lnSpc>
                          <a:spcPct val="115000"/>
                        </a:lnSpc>
                        <a:spcAft>
                          <a:spcPts val="0"/>
                        </a:spcAft>
                      </a:pPr>
                      <a:r>
                        <a:rPr lang="en-AU" sz="1100" dirty="0">
                          <a:effectLst/>
                        </a:rPr>
                        <a:t>Child Safe Culture</a:t>
                      </a:r>
                    </a:p>
                    <a:p>
                      <a:pPr>
                        <a:lnSpc>
                          <a:spcPct val="115000"/>
                        </a:lnSpc>
                        <a:spcAft>
                          <a:spcPts val="0"/>
                        </a:spcAft>
                      </a:pPr>
                      <a:r>
                        <a:rPr lang="en-AU" sz="1100" dirty="0">
                          <a:effectLst/>
                        </a:rPr>
                        <a:t>Policy, Procedures and Legislation</a:t>
                      </a:r>
                    </a:p>
                    <a:p>
                      <a:pPr>
                        <a:lnSpc>
                          <a:spcPct val="115000"/>
                        </a:lnSpc>
                        <a:spcAft>
                          <a:spcPts val="0"/>
                        </a:spcAft>
                      </a:pPr>
                      <a:r>
                        <a:rPr lang="en-AU" sz="1100" dirty="0">
                          <a:effectLst/>
                        </a:rPr>
                        <a:t>Mandatory Reporting</a:t>
                      </a:r>
                    </a:p>
                    <a:p>
                      <a:pPr>
                        <a:lnSpc>
                          <a:spcPct val="115000"/>
                        </a:lnSpc>
                        <a:spcAft>
                          <a:spcPts val="0"/>
                        </a:spcAft>
                      </a:pPr>
                      <a:r>
                        <a:rPr lang="en-AU" sz="1100" dirty="0">
                          <a:effectLst/>
                        </a:rPr>
                        <a:t>Risk Management: Institutions</a:t>
                      </a:r>
                    </a:p>
                    <a:p>
                      <a:pPr>
                        <a:lnSpc>
                          <a:spcPct val="115000"/>
                        </a:lnSpc>
                        <a:spcAft>
                          <a:spcPts val="0"/>
                        </a:spcAft>
                      </a:pPr>
                      <a:r>
                        <a:rPr lang="en-AU" sz="1100" dirty="0">
                          <a:effectLst/>
                        </a:rPr>
                        <a:t>Handling Child Abuse/Harm Allegations</a:t>
                      </a:r>
                    </a:p>
                    <a:p>
                      <a:pPr>
                        <a:lnSpc>
                          <a:spcPct val="115000"/>
                        </a:lnSpc>
                        <a:spcAft>
                          <a:spcPts val="0"/>
                        </a:spcAft>
                      </a:pPr>
                      <a:r>
                        <a:rPr lang="en-AU" sz="1100" dirty="0">
                          <a:effectLst/>
                        </a:rPr>
                        <a:t> </a:t>
                      </a:r>
                      <a:endParaRPr lang="en-AU" sz="1100" dirty="0">
                        <a:effectLst/>
                        <a:latin typeface="Calibri" panose="020F0502020204030204" pitchFamily="34" charset="0"/>
                        <a:ea typeface="Calibri" panose="020F0502020204030204" pitchFamily="34" charset="0"/>
                        <a:cs typeface="Arial" panose="020B0604020202020204" pitchFamily="34" charset="0"/>
                      </a:endParaRPr>
                    </a:p>
                  </a:txBody>
                  <a:tcPr marL="65044" marR="65044" marT="0" marB="0"/>
                </a:tc>
                <a:extLst>
                  <a:ext uri="{0D108BD9-81ED-4DB2-BD59-A6C34878D82A}">
                    <a16:rowId xmlns:a16="http://schemas.microsoft.com/office/drawing/2014/main" val="3316055373"/>
                  </a:ext>
                </a:extLst>
              </a:tr>
            </a:tbl>
          </a:graphicData>
        </a:graphic>
      </p:graphicFrame>
    </p:spTree>
    <p:extLst>
      <p:ext uri="{BB962C8B-B14F-4D97-AF65-F5344CB8AC3E}">
        <p14:creationId xmlns:p14="http://schemas.microsoft.com/office/powerpoint/2010/main" val="825537309"/>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5834609" cy="947192"/>
          </a:xfrm>
        </p:spPr>
        <p:txBody>
          <a:bodyPr>
            <a:normAutofit fontScale="90000"/>
          </a:bodyPr>
          <a:lstStyle/>
          <a:p>
            <a:pPr algn="r" rtl="1"/>
            <a:r>
              <a:rPr lang="ar-JO" sz="4400" b="1" dirty="0">
                <a:latin typeface="Arabic Typesetting" panose="03020402040406030203" pitchFamily="66" charset="-78"/>
                <a:cs typeface="Arabic Typesetting" panose="03020402040406030203" pitchFamily="66" charset="-78"/>
              </a:rPr>
              <a:t>یک فرآیند یادگیری </a:t>
            </a:r>
            <a:r>
              <a:rPr lang="fa-IR" sz="4400" b="1" dirty="0">
                <a:latin typeface="Arabic Typesetting" panose="03020402040406030203" pitchFamily="66" charset="-78"/>
                <a:cs typeface="Arabic Typesetting" panose="03020402040406030203" pitchFamily="66" charset="-78"/>
              </a:rPr>
              <a:t>در حال انجام</a:t>
            </a:r>
            <a:br>
              <a:rPr lang="en-AU" sz="4400" b="1" dirty="0">
                <a:latin typeface="Arabic Typesetting" panose="03020402040406030203" pitchFamily="66" charset="-78"/>
                <a:cs typeface="Arabic Typesetting" panose="03020402040406030203" pitchFamily="66" charset="-78"/>
              </a:rPr>
            </a:br>
            <a:endParaRPr lang="en-AU" sz="4400" dirty="0">
              <a:latin typeface="Arabic Typesetting" panose="03020402040406030203" pitchFamily="66" charset="-78"/>
              <a:cs typeface="Arabic Typesetting" panose="03020402040406030203" pitchFamily="66" charset="-78"/>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41120841"/>
              </p:ext>
            </p:extLst>
          </p:nvPr>
        </p:nvGraphicFramePr>
        <p:xfrm>
          <a:off x="609599" y="1700808"/>
          <a:ext cx="6770713" cy="4230947"/>
        </p:xfrm>
        <a:graphic>
          <a:graphicData uri="http://schemas.openxmlformats.org/drawingml/2006/table">
            <a:tbl>
              <a:tblPr firstRow="1" firstCol="1" bandRow="1">
                <a:tableStyleId>{5C22544A-7EE6-4342-B048-85BDC9FD1C3A}</a:tableStyleId>
              </a:tblPr>
              <a:tblGrid>
                <a:gridCol w="3095991">
                  <a:extLst>
                    <a:ext uri="{9D8B030D-6E8A-4147-A177-3AD203B41FA5}">
                      <a16:colId xmlns:a16="http://schemas.microsoft.com/office/drawing/2014/main" val="1911553088"/>
                    </a:ext>
                  </a:extLst>
                </a:gridCol>
                <a:gridCol w="3674722">
                  <a:extLst>
                    <a:ext uri="{9D8B030D-6E8A-4147-A177-3AD203B41FA5}">
                      <a16:colId xmlns:a16="http://schemas.microsoft.com/office/drawing/2014/main" val="3190124770"/>
                    </a:ext>
                  </a:extLst>
                </a:gridCol>
              </a:tblGrid>
              <a:tr h="1229563">
                <a:tc>
                  <a:txBody>
                    <a:bodyPr/>
                    <a:lstStyle/>
                    <a:p>
                      <a:pPr algn="r" rtl="1"/>
                      <a:r>
                        <a:rPr lang="fa-IR" sz="1600" b="1" kern="1200" dirty="0">
                          <a:solidFill>
                            <a:schemeClr val="lt1"/>
                          </a:solidFill>
                          <a:effectLst/>
                          <a:latin typeface="Arial" panose="020B0604020202020204" pitchFamily="34" charset="0"/>
                          <a:ea typeface="+mn-ea"/>
                          <a:cs typeface="Arial" panose="020B0604020202020204" pitchFamily="34" charset="0"/>
                        </a:rPr>
                        <a:t>قسمت </a:t>
                      </a:r>
                      <a:r>
                        <a:rPr lang="en-AU" sz="1600" b="1" kern="1200" dirty="0">
                          <a:solidFill>
                            <a:schemeClr val="lt1"/>
                          </a:solidFill>
                          <a:effectLst/>
                          <a:latin typeface="Arial" panose="020B0604020202020204" pitchFamily="34" charset="0"/>
                          <a:ea typeface="+mn-ea"/>
                          <a:cs typeface="Arial" panose="020B0604020202020204" pitchFamily="34" charset="0"/>
                        </a:rPr>
                        <a:t>IB</a:t>
                      </a:r>
                      <a:r>
                        <a:rPr lang="fa-IR" sz="1600" b="1" kern="1200" dirty="0">
                          <a:solidFill>
                            <a:schemeClr val="lt1"/>
                          </a:solidFill>
                          <a:effectLst/>
                          <a:latin typeface="Arial" panose="020B0604020202020204" pitchFamily="34" charset="0"/>
                          <a:ea typeface="+mn-ea"/>
                          <a:cs typeface="Arial" panose="020B0604020202020204" pitchFamily="34" charset="0"/>
                        </a:rPr>
                        <a:t> (فرم پیش نویس)</a:t>
                      </a:r>
                      <a:endParaRPr lang="en-AU" sz="1600" b="1" kern="1200" dirty="0">
                        <a:solidFill>
                          <a:schemeClr val="lt1"/>
                        </a:solidFill>
                        <a:effectLst/>
                        <a:latin typeface="Arial" panose="020B0604020202020204" pitchFamily="34" charset="0"/>
                        <a:ea typeface="+mn-ea"/>
                        <a:cs typeface="Arial" panose="020B0604020202020204" pitchFamily="34" charset="0"/>
                      </a:endParaRPr>
                    </a:p>
                    <a:p>
                      <a:pPr algn="r" rtl="1"/>
                      <a:r>
                        <a:rPr lang="fa-IR" sz="1600" b="1" kern="1200" dirty="0">
                          <a:solidFill>
                            <a:schemeClr val="lt1"/>
                          </a:solidFill>
                          <a:effectLst/>
                          <a:latin typeface="Arial" panose="020B0604020202020204" pitchFamily="34" charset="0"/>
                          <a:ea typeface="+mn-ea"/>
                          <a:cs typeface="Arial" panose="020B0604020202020204" pitchFamily="34" charset="0"/>
                        </a:rPr>
                        <a:t>برای انیماتورها و کسانیکه با کودکان بزرگتر و نوجوانان خدمت می کتند</a:t>
                      </a:r>
                      <a:endParaRPr lang="en-AU" sz="1600" b="1" kern="1200" dirty="0">
                        <a:solidFill>
                          <a:schemeClr val="lt1"/>
                        </a:solidFill>
                        <a:effectLst/>
                        <a:latin typeface="Arial" panose="020B0604020202020204" pitchFamily="34" charset="0"/>
                        <a:ea typeface="+mn-ea"/>
                        <a:cs typeface="Arial" panose="020B0604020202020204" pitchFamily="34" charset="0"/>
                      </a:endParaRPr>
                    </a:p>
                    <a:p>
                      <a:pPr algn="r" rtl="1">
                        <a:lnSpc>
                          <a:spcPct val="115000"/>
                        </a:lnSpc>
                        <a:spcAft>
                          <a:spcPts val="0"/>
                        </a:spcAft>
                      </a:pPr>
                      <a:r>
                        <a:rPr lang="en-AU" sz="900" dirty="0">
                          <a:effectLst/>
                          <a:latin typeface="Arial" panose="020B0604020202020204" pitchFamily="34" charset="0"/>
                          <a:cs typeface="Arial" panose="020B0604020202020204" pitchFamily="34" charset="0"/>
                        </a:rPr>
                        <a:t> </a:t>
                      </a:r>
                      <a:endParaRPr lang="en-AU" sz="900" dirty="0">
                        <a:effectLst/>
                        <a:latin typeface="Arial" panose="020B0604020202020204" pitchFamily="34" charset="0"/>
                        <a:ea typeface="Calibri" panose="020F0502020204030204" pitchFamily="34" charset="0"/>
                        <a:cs typeface="Arial" panose="020B0604020202020204" pitchFamily="34" charset="0"/>
                      </a:endParaRPr>
                    </a:p>
                  </a:txBody>
                  <a:tcPr marL="65044" marR="65044" marT="0" marB="0"/>
                </a:tc>
                <a:tc>
                  <a:txBody>
                    <a:bodyPr/>
                    <a:lstStyle/>
                    <a:p>
                      <a:pPr marL="285750" indent="-285750" algn="r" rtl="1">
                        <a:buFont typeface="Arial" panose="020B0604020202020204" pitchFamily="34" charset="0"/>
                        <a:buChar char="•"/>
                      </a:pPr>
                      <a:r>
                        <a:rPr lang="fa-IR" sz="1800" b="1" kern="1200" dirty="0">
                          <a:solidFill>
                            <a:schemeClr val="lt1"/>
                          </a:solidFill>
                          <a:effectLst/>
                          <a:latin typeface="Arial" panose="020B0604020202020204" pitchFamily="34" charset="0"/>
                          <a:ea typeface="+mn-ea"/>
                          <a:cs typeface="Arial" panose="020B0604020202020204" pitchFamily="34" charset="0"/>
                        </a:rPr>
                        <a:t>تعامل با جوانان</a:t>
                      </a:r>
                      <a:endParaRPr lang="en-AU" sz="1800" b="1" kern="1200" dirty="0">
                        <a:solidFill>
                          <a:schemeClr val="lt1"/>
                        </a:solidFill>
                        <a:effectLst/>
                        <a:latin typeface="Arial" panose="020B0604020202020204" pitchFamily="34" charset="0"/>
                        <a:ea typeface="+mn-ea"/>
                        <a:cs typeface="Arial" panose="020B0604020202020204" pitchFamily="34" charset="0"/>
                      </a:endParaRPr>
                    </a:p>
                    <a:p>
                      <a:pPr marL="285750" indent="-285750" algn="r" rtl="1">
                        <a:buFont typeface="Arial" panose="020B0604020202020204" pitchFamily="34" charset="0"/>
                        <a:buChar char="•"/>
                      </a:pPr>
                      <a:r>
                        <a:rPr lang="fa-IR" sz="1800" b="1" kern="1200" dirty="0">
                          <a:solidFill>
                            <a:schemeClr val="lt1"/>
                          </a:solidFill>
                          <a:effectLst/>
                          <a:latin typeface="Arial" panose="020B0604020202020204" pitchFamily="34" charset="0"/>
                          <a:ea typeface="+mn-ea"/>
                          <a:cs typeface="Arial" panose="020B0604020202020204" pitchFamily="34" charset="0"/>
                        </a:rPr>
                        <a:t>مدیریت خطر: کمپ آخر هفته نوجوانان شبانه</a:t>
                      </a:r>
                      <a:endParaRPr lang="en-AU" sz="1800" b="1" kern="1200" dirty="0">
                        <a:solidFill>
                          <a:schemeClr val="lt1"/>
                        </a:solidFill>
                        <a:effectLst/>
                        <a:latin typeface="Arial" panose="020B0604020202020204" pitchFamily="34" charset="0"/>
                        <a:ea typeface="+mn-ea"/>
                        <a:cs typeface="Arial" panose="020B0604020202020204" pitchFamily="34" charset="0"/>
                      </a:endParaRPr>
                    </a:p>
                    <a:p>
                      <a:pPr marL="285750" indent="-285750" algn="r" rtl="1">
                        <a:buFont typeface="Arial" panose="020B0604020202020204" pitchFamily="34" charset="0"/>
                        <a:buChar char="•"/>
                      </a:pPr>
                      <a:r>
                        <a:rPr lang="fa-IR" sz="1800" b="1" kern="1200" dirty="0">
                          <a:solidFill>
                            <a:schemeClr val="lt1"/>
                          </a:solidFill>
                          <a:effectLst/>
                          <a:latin typeface="Arial" panose="020B0604020202020204" pitchFamily="34" charset="0"/>
                          <a:ea typeface="+mn-ea"/>
                          <a:cs typeface="Arial" panose="020B0604020202020204" pitchFamily="34" charset="0"/>
                        </a:rPr>
                        <a:t>فراگیری و تنوع</a:t>
                      </a:r>
                      <a:endParaRPr lang="en-AU" sz="1800" b="1" kern="1200" dirty="0">
                        <a:solidFill>
                          <a:schemeClr val="lt1"/>
                        </a:solidFill>
                        <a:effectLst/>
                        <a:latin typeface="Arial" panose="020B0604020202020204" pitchFamily="34" charset="0"/>
                        <a:ea typeface="+mn-ea"/>
                        <a:cs typeface="Arial" panose="020B0604020202020204" pitchFamily="34" charset="0"/>
                      </a:endParaRPr>
                    </a:p>
                    <a:p>
                      <a:pPr marL="285750" indent="-285750" algn="r" rtl="1">
                        <a:buFont typeface="Arial" panose="020B0604020202020204" pitchFamily="34" charset="0"/>
                        <a:buChar char="•"/>
                      </a:pPr>
                      <a:r>
                        <a:rPr lang="fa-IR" sz="1800" b="1" kern="1200" dirty="0">
                          <a:solidFill>
                            <a:schemeClr val="lt1"/>
                          </a:solidFill>
                          <a:effectLst/>
                          <a:latin typeface="Arial" panose="020B0604020202020204" pitchFamily="34" charset="0"/>
                          <a:ea typeface="+mn-ea"/>
                          <a:cs typeface="Arial" panose="020B0604020202020204" pitchFamily="34" charset="0"/>
                        </a:rPr>
                        <a:t>واکنش به حوادث ایمنی</a:t>
                      </a:r>
                      <a:endParaRPr lang="en-AU" sz="1800" b="1" kern="1200" dirty="0">
                        <a:solidFill>
                          <a:schemeClr val="lt1"/>
                        </a:solidFill>
                        <a:effectLst/>
                        <a:latin typeface="Arial" panose="020B0604020202020204" pitchFamily="34" charset="0"/>
                        <a:ea typeface="+mn-ea"/>
                        <a:cs typeface="Arial" panose="020B0604020202020204" pitchFamily="34" charset="0"/>
                      </a:endParaRPr>
                    </a:p>
                  </a:txBody>
                  <a:tcPr marL="65044" marR="65044" marT="0" marB="0"/>
                </a:tc>
                <a:extLst>
                  <a:ext uri="{0D108BD9-81ED-4DB2-BD59-A6C34878D82A}">
                    <a16:rowId xmlns:a16="http://schemas.microsoft.com/office/drawing/2014/main" val="1963771161"/>
                  </a:ext>
                </a:extLst>
              </a:tr>
              <a:tr h="1327409">
                <a:tc>
                  <a:txBody>
                    <a:bodyPr/>
                    <a:lstStyle/>
                    <a:p>
                      <a:pPr algn="r" rtl="1"/>
                      <a:r>
                        <a:rPr lang="fa-IR" sz="1800" b="1" kern="1200" dirty="0">
                          <a:solidFill>
                            <a:schemeClr val="lt1"/>
                          </a:solidFill>
                          <a:effectLst/>
                          <a:latin typeface="Arial" panose="020B0604020202020204" pitchFamily="34" charset="0"/>
                          <a:ea typeface="+mn-ea"/>
                          <a:cs typeface="Arial" panose="020B0604020202020204" pitchFamily="34" charset="0"/>
                        </a:rPr>
                        <a:t>قسمت دوم (فرم پیش نویس)</a:t>
                      </a:r>
                      <a:endParaRPr lang="en-AU" sz="1800" b="1" kern="1200" dirty="0">
                        <a:solidFill>
                          <a:schemeClr val="lt1"/>
                        </a:solidFill>
                        <a:effectLst/>
                        <a:latin typeface="Arial" panose="020B0604020202020204" pitchFamily="34" charset="0"/>
                        <a:ea typeface="+mn-ea"/>
                        <a:cs typeface="Arial" panose="020B0604020202020204" pitchFamily="34" charset="0"/>
                      </a:endParaRPr>
                    </a:p>
                    <a:p>
                      <a:pPr algn="r" rtl="1"/>
                      <a:r>
                        <a:rPr lang="fa-IR" sz="1800" b="1" kern="1200" dirty="0">
                          <a:solidFill>
                            <a:schemeClr val="lt1"/>
                          </a:solidFill>
                          <a:effectLst/>
                          <a:latin typeface="Arial" panose="020B0604020202020204" pitchFamily="34" charset="0"/>
                          <a:ea typeface="+mn-ea"/>
                          <a:cs typeface="Arial" panose="020B0604020202020204" pitchFamily="34" charset="0"/>
                        </a:rPr>
                        <a:t>برای معلمانِ مؤسسه و کسانیکه دیگران را در خدمات هدایت می کنند</a:t>
                      </a:r>
                      <a:endParaRPr lang="en-AU" sz="1800" b="1" kern="1200" dirty="0">
                        <a:solidFill>
                          <a:schemeClr val="lt1"/>
                        </a:solidFill>
                        <a:effectLst/>
                        <a:latin typeface="Arial" panose="020B0604020202020204" pitchFamily="34" charset="0"/>
                        <a:ea typeface="+mn-ea"/>
                        <a:cs typeface="Arial" panose="020B0604020202020204" pitchFamily="34" charset="0"/>
                      </a:endParaRPr>
                    </a:p>
                    <a:p>
                      <a:pPr>
                        <a:lnSpc>
                          <a:spcPct val="115000"/>
                        </a:lnSpc>
                        <a:spcAft>
                          <a:spcPts val="0"/>
                        </a:spcAft>
                      </a:pPr>
                      <a:r>
                        <a:rPr lang="en-AU" sz="1000" dirty="0">
                          <a:effectLst/>
                          <a:latin typeface="Arial" panose="020B0604020202020204" pitchFamily="34" charset="0"/>
                          <a:cs typeface="Arial" panose="020B0604020202020204" pitchFamily="34" charset="0"/>
                        </a:rPr>
                        <a:t> </a:t>
                      </a:r>
                      <a:endParaRPr lang="en-AU" sz="1000" dirty="0">
                        <a:effectLst/>
                        <a:latin typeface="Arial" panose="020B0604020202020204" pitchFamily="34" charset="0"/>
                        <a:ea typeface="Calibri" panose="020F0502020204030204" pitchFamily="34" charset="0"/>
                        <a:cs typeface="Arial" panose="020B0604020202020204" pitchFamily="34" charset="0"/>
                      </a:endParaRPr>
                    </a:p>
                  </a:txBody>
                  <a:tcPr marL="65044" marR="65044" marT="0" marB="0"/>
                </a:tc>
                <a:tc>
                  <a:txBody>
                    <a:bodyPr/>
                    <a:lstStyle/>
                    <a:p>
                      <a:pPr marL="285750" indent="-285750" algn="r" rtl="1">
                        <a:buFont typeface="Arial" panose="020B0604020202020204" pitchFamily="34" charset="0"/>
                        <a:buChar char="•"/>
                      </a:pPr>
                      <a:r>
                        <a:rPr lang="fa-IR" sz="1600" b="1" kern="1200" dirty="0">
                          <a:solidFill>
                            <a:schemeClr val="dk1"/>
                          </a:solidFill>
                          <a:effectLst/>
                          <a:latin typeface="Arial" panose="020B0604020202020204" pitchFamily="34" charset="0"/>
                          <a:ea typeface="+mn-ea"/>
                          <a:cs typeface="Arial" panose="020B0604020202020204" pitchFamily="34" charset="0"/>
                        </a:rPr>
                        <a:t>بکارگیری دیگران برای کار با کودکان و جوانان</a:t>
                      </a:r>
                      <a:endParaRPr lang="en-AU" sz="1600" b="1" kern="1200" dirty="0">
                        <a:solidFill>
                          <a:schemeClr val="dk1"/>
                        </a:solidFill>
                        <a:effectLst/>
                        <a:latin typeface="Arial" panose="020B0604020202020204" pitchFamily="34" charset="0"/>
                        <a:ea typeface="+mn-ea"/>
                        <a:cs typeface="Arial" panose="020B0604020202020204" pitchFamily="34" charset="0"/>
                      </a:endParaRPr>
                    </a:p>
                    <a:p>
                      <a:pPr marL="285750" indent="-285750" algn="r" rtl="1">
                        <a:buFont typeface="Arial" panose="020B0604020202020204" pitchFamily="34" charset="0"/>
                        <a:buChar char="•"/>
                      </a:pPr>
                      <a:r>
                        <a:rPr lang="fa-IR" sz="1600" b="1" kern="1200" dirty="0">
                          <a:solidFill>
                            <a:schemeClr val="dk1"/>
                          </a:solidFill>
                          <a:effectLst/>
                          <a:latin typeface="Arial" panose="020B0604020202020204" pitchFamily="34" charset="0"/>
                          <a:ea typeface="+mn-ea"/>
                          <a:cs typeface="Arial" panose="020B0604020202020204" pitchFamily="34" charset="0"/>
                        </a:rPr>
                        <a:t>مدیریت ریسک: کمپ های مسکونی/ کنفرانس ها</a:t>
                      </a:r>
                      <a:endParaRPr lang="en-AU" sz="1600" b="1" kern="1200" dirty="0">
                        <a:solidFill>
                          <a:schemeClr val="dk1"/>
                        </a:solidFill>
                        <a:effectLst/>
                        <a:latin typeface="Arial" panose="020B0604020202020204" pitchFamily="34" charset="0"/>
                        <a:ea typeface="+mn-ea"/>
                        <a:cs typeface="Arial" panose="020B0604020202020204" pitchFamily="34" charset="0"/>
                      </a:endParaRPr>
                    </a:p>
                    <a:p>
                      <a:pPr marL="285750" indent="-285750" algn="r" rtl="1">
                        <a:buFont typeface="Arial" panose="020B0604020202020204" pitchFamily="34" charset="0"/>
                        <a:buChar char="•"/>
                      </a:pPr>
                      <a:r>
                        <a:rPr lang="fa-IR" sz="1600" b="1" kern="1200" dirty="0">
                          <a:solidFill>
                            <a:schemeClr val="dk1"/>
                          </a:solidFill>
                          <a:effectLst/>
                          <a:latin typeface="Arial" panose="020B0604020202020204" pitchFamily="34" charset="0"/>
                          <a:ea typeface="+mn-ea"/>
                          <a:cs typeface="Arial" panose="020B0604020202020204" pitchFamily="34" charset="0"/>
                        </a:rPr>
                        <a:t>رسیدگی به نگرانی های ایمنی کودک</a:t>
                      </a:r>
                      <a:endParaRPr lang="en-AU" sz="1600" b="1" kern="1200" dirty="0">
                        <a:solidFill>
                          <a:schemeClr val="dk1"/>
                        </a:solidFill>
                        <a:effectLst/>
                        <a:latin typeface="Arial" panose="020B0604020202020204" pitchFamily="34" charset="0"/>
                        <a:ea typeface="+mn-ea"/>
                        <a:cs typeface="Arial" panose="020B0604020202020204" pitchFamily="34" charset="0"/>
                      </a:endParaRPr>
                    </a:p>
                    <a:p>
                      <a:pPr>
                        <a:lnSpc>
                          <a:spcPct val="115000"/>
                        </a:lnSpc>
                        <a:spcAft>
                          <a:spcPts val="0"/>
                        </a:spcAft>
                      </a:pPr>
                      <a:endParaRPr lang="en-AU" sz="1000" dirty="0">
                        <a:effectLst/>
                        <a:latin typeface="Arial" panose="020B0604020202020204" pitchFamily="34" charset="0"/>
                        <a:ea typeface="Calibri" panose="020F0502020204030204" pitchFamily="34" charset="0"/>
                        <a:cs typeface="Arial" panose="020B0604020202020204" pitchFamily="34" charset="0"/>
                      </a:endParaRPr>
                    </a:p>
                  </a:txBody>
                  <a:tcPr marL="65044" marR="65044" marT="0" marB="0"/>
                </a:tc>
                <a:extLst>
                  <a:ext uri="{0D108BD9-81ED-4DB2-BD59-A6C34878D82A}">
                    <a16:rowId xmlns:a16="http://schemas.microsoft.com/office/drawing/2014/main" val="1303530854"/>
                  </a:ext>
                </a:extLst>
              </a:tr>
              <a:tr h="1475477">
                <a:tc>
                  <a:txBody>
                    <a:bodyPr/>
                    <a:lstStyle/>
                    <a:p>
                      <a:pPr algn="r" rtl="1"/>
                      <a:r>
                        <a:rPr lang="fa-IR" sz="1800" b="1" kern="1200" dirty="0">
                          <a:solidFill>
                            <a:schemeClr val="lt1"/>
                          </a:solidFill>
                          <a:effectLst/>
                          <a:latin typeface="Arial" panose="020B0604020202020204" pitchFamily="34" charset="0"/>
                          <a:ea typeface="+mn-ea"/>
                          <a:cs typeface="Arial" panose="020B0604020202020204" pitchFamily="34" charset="0"/>
                        </a:rPr>
                        <a:t>قسمت سوم (فرم پیش نویس)</a:t>
                      </a:r>
                      <a:endParaRPr lang="en-AU" sz="1800" b="1" kern="1200" dirty="0">
                        <a:solidFill>
                          <a:schemeClr val="lt1"/>
                        </a:solidFill>
                        <a:effectLst/>
                        <a:latin typeface="Arial" panose="020B0604020202020204" pitchFamily="34" charset="0"/>
                        <a:ea typeface="+mn-ea"/>
                        <a:cs typeface="Arial" panose="020B0604020202020204" pitchFamily="34" charset="0"/>
                      </a:endParaRPr>
                    </a:p>
                    <a:p>
                      <a:pPr algn="r" rtl="1"/>
                      <a:r>
                        <a:rPr lang="fa-IR" sz="1800" b="1" kern="1200" dirty="0">
                          <a:solidFill>
                            <a:schemeClr val="lt1"/>
                          </a:solidFill>
                          <a:effectLst/>
                          <a:latin typeface="Arial" panose="020B0604020202020204" pitchFamily="34" charset="0"/>
                          <a:ea typeface="+mn-ea"/>
                          <a:cs typeface="Arial" panose="020B0604020202020204" pitchFamily="34" charset="0"/>
                        </a:rPr>
                        <a:t>برای موسسات</a:t>
                      </a:r>
                      <a:endParaRPr lang="en-AU" sz="1800" b="1" kern="1200" dirty="0">
                        <a:solidFill>
                          <a:schemeClr val="lt1"/>
                        </a:solidFill>
                        <a:effectLst/>
                        <a:latin typeface="Arial" panose="020B0604020202020204" pitchFamily="34" charset="0"/>
                        <a:ea typeface="+mn-ea"/>
                        <a:cs typeface="Arial" panose="020B0604020202020204" pitchFamily="34" charset="0"/>
                      </a:endParaRPr>
                    </a:p>
                    <a:p>
                      <a:pPr algn="r" rtl="1">
                        <a:lnSpc>
                          <a:spcPct val="115000"/>
                        </a:lnSpc>
                        <a:spcAft>
                          <a:spcPts val="0"/>
                        </a:spcAft>
                      </a:pPr>
                      <a:endParaRPr lang="en-AU" sz="1000" dirty="0">
                        <a:effectLst/>
                        <a:latin typeface="Arial" panose="020B0604020202020204" pitchFamily="34" charset="0"/>
                        <a:ea typeface="Calibri" panose="020F0502020204030204" pitchFamily="34" charset="0"/>
                        <a:cs typeface="Arial" panose="020B0604020202020204" pitchFamily="34" charset="0"/>
                      </a:endParaRPr>
                    </a:p>
                  </a:txBody>
                  <a:tcPr marL="65044" marR="65044" marT="0" marB="0"/>
                </a:tc>
                <a:tc>
                  <a:txBody>
                    <a:bodyPr/>
                    <a:lstStyle/>
                    <a:p>
                      <a:pPr marL="285750" indent="-285750" algn="r" rtl="1">
                        <a:buFont typeface="Arial" panose="020B0604020202020204" pitchFamily="34" charset="0"/>
                        <a:buChar char="•"/>
                      </a:pPr>
                      <a:r>
                        <a:rPr lang="fa-IR" sz="1800" b="1" kern="1200" dirty="0">
                          <a:solidFill>
                            <a:schemeClr val="dk1"/>
                          </a:solidFill>
                          <a:effectLst/>
                          <a:latin typeface="Arial" panose="020B0604020202020204" pitchFamily="34" charset="0"/>
                          <a:ea typeface="+mn-ea"/>
                          <a:cs typeface="Arial" panose="020B0604020202020204" pitchFamily="34" charset="0"/>
                        </a:rPr>
                        <a:t>فرهنگ ایمنی کودک</a:t>
                      </a:r>
                      <a:endParaRPr lang="en-AU" sz="1800" b="1" kern="1200" dirty="0">
                        <a:solidFill>
                          <a:schemeClr val="dk1"/>
                        </a:solidFill>
                        <a:effectLst/>
                        <a:latin typeface="Arial" panose="020B0604020202020204" pitchFamily="34" charset="0"/>
                        <a:ea typeface="+mn-ea"/>
                        <a:cs typeface="Arial" panose="020B0604020202020204" pitchFamily="34" charset="0"/>
                      </a:endParaRPr>
                    </a:p>
                    <a:p>
                      <a:pPr marL="285750" indent="-285750" algn="r" rtl="1">
                        <a:buFont typeface="Arial" panose="020B0604020202020204" pitchFamily="34" charset="0"/>
                        <a:buChar char="•"/>
                      </a:pPr>
                      <a:r>
                        <a:rPr lang="fa-IR" sz="1800" b="1" kern="1200" dirty="0">
                          <a:solidFill>
                            <a:schemeClr val="dk1"/>
                          </a:solidFill>
                          <a:effectLst/>
                          <a:latin typeface="Arial" panose="020B0604020202020204" pitchFamily="34" charset="0"/>
                          <a:ea typeface="+mn-ea"/>
                          <a:cs typeface="Arial" panose="020B0604020202020204" pitchFamily="34" charset="0"/>
                        </a:rPr>
                        <a:t>خط مشی، رویه ها و قوانین</a:t>
                      </a:r>
                      <a:endParaRPr lang="en-AU" sz="1800" b="1" kern="1200" dirty="0">
                        <a:solidFill>
                          <a:schemeClr val="dk1"/>
                        </a:solidFill>
                        <a:effectLst/>
                        <a:latin typeface="Arial" panose="020B0604020202020204" pitchFamily="34" charset="0"/>
                        <a:ea typeface="+mn-ea"/>
                        <a:cs typeface="Arial" panose="020B0604020202020204" pitchFamily="34" charset="0"/>
                      </a:endParaRPr>
                    </a:p>
                    <a:p>
                      <a:pPr marL="285750" indent="-285750" algn="r" rtl="1">
                        <a:buFont typeface="Arial" panose="020B0604020202020204" pitchFamily="34" charset="0"/>
                        <a:buChar char="•"/>
                      </a:pPr>
                      <a:r>
                        <a:rPr lang="fa-IR" sz="1800" b="1" kern="1200" dirty="0">
                          <a:solidFill>
                            <a:schemeClr val="dk1"/>
                          </a:solidFill>
                          <a:effectLst/>
                          <a:latin typeface="Arial" panose="020B0604020202020204" pitchFamily="34" charset="0"/>
                          <a:ea typeface="+mn-ea"/>
                          <a:cs typeface="Arial" panose="020B0604020202020204" pitchFamily="34" charset="0"/>
                        </a:rPr>
                        <a:t>گزارش اجباری</a:t>
                      </a:r>
                      <a:endParaRPr lang="en-AU" sz="1800" b="1" kern="1200" dirty="0">
                        <a:solidFill>
                          <a:schemeClr val="dk1"/>
                        </a:solidFill>
                        <a:effectLst/>
                        <a:latin typeface="Arial" panose="020B0604020202020204" pitchFamily="34" charset="0"/>
                        <a:ea typeface="+mn-ea"/>
                        <a:cs typeface="Arial" panose="020B0604020202020204" pitchFamily="34" charset="0"/>
                      </a:endParaRPr>
                    </a:p>
                    <a:p>
                      <a:pPr marL="285750" indent="-285750" algn="r" rtl="1">
                        <a:buFont typeface="Arial" panose="020B0604020202020204" pitchFamily="34" charset="0"/>
                        <a:buChar char="•"/>
                      </a:pPr>
                      <a:r>
                        <a:rPr lang="fa-IR" sz="1800" b="1" kern="1200" dirty="0">
                          <a:solidFill>
                            <a:schemeClr val="dk1"/>
                          </a:solidFill>
                          <a:effectLst/>
                          <a:latin typeface="Arial" panose="020B0604020202020204" pitchFamily="34" charset="0"/>
                          <a:ea typeface="+mn-ea"/>
                          <a:cs typeface="Arial" panose="020B0604020202020204" pitchFamily="34" charset="0"/>
                        </a:rPr>
                        <a:t>مدیریت ریسک: موسسات</a:t>
                      </a:r>
                      <a:endParaRPr lang="en-AU" sz="1800" b="1" kern="1200" dirty="0">
                        <a:solidFill>
                          <a:schemeClr val="dk1"/>
                        </a:solidFill>
                        <a:effectLst/>
                        <a:latin typeface="Arial" panose="020B0604020202020204" pitchFamily="34" charset="0"/>
                        <a:ea typeface="+mn-ea"/>
                        <a:cs typeface="Arial" panose="020B0604020202020204" pitchFamily="34" charset="0"/>
                      </a:endParaRPr>
                    </a:p>
                    <a:p>
                      <a:pPr marL="285750" indent="-285750" algn="r" rtl="1">
                        <a:buFont typeface="Arial" panose="020B0604020202020204" pitchFamily="34" charset="0"/>
                        <a:buChar char="•"/>
                      </a:pPr>
                      <a:r>
                        <a:rPr lang="fa-IR" sz="1800" b="1" kern="1200" dirty="0">
                          <a:solidFill>
                            <a:schemeClr val="dk1"/>
                          </a:solidFill>
                          <a:effectLst/>
                          <a:latin typeface="Arial" panose="020B0604020202020204" pitchFamily="34" charset="0"/>
                          <a:ea typeface="+mn-ea"/>
                          <a:cs typeface="Arial" panose="020B0604020202020204" pitchFamily="34" charset="0"/>
                        </a:rPr>
                        <a:t>رسیدگی به اتهامات کودک آزاری/آسیب</a:t>
                      </a:r>
                      <a:endParaRPr lang="en-AU" sz="1800" b="1" kern="1200" dirty="0">
                        <a:solidFill>
                          <a:schemeClr val="dk1"/>
                        </a:solidFill>
                        <a:effectLst/>
                        <a:latin typeface="Arial" panose="020B0604020202020204" pitchFamily="34" charset="0"/>
                        <a:ea typeface="+mn-ea"/>
                        <a:cs typeface="Arial" panose="020B0604020202020204" pitchFamily="34" charset="0"/>
                      </a:endParaRPr>
                    </a:p>
                    <a:p>
                      <a:pPr algn="r">
                        <a:lnSpc>
                          <a:spcPct val="115000"/>
                        </a:lnSpc>
                        <a:spcAft>
                          <a:spcPts val="0"/>
                        </a:spcAft>
                      </a:pPr>
                      <a:r>
                        <a:rPr lang="en-AU" sz="1000" b="1" dirty="0">
                          <a:effectLst/>
                          <a:latin typeface="Arial" panose="020B0604020202020204" pitchFamily="34" charset="0"/>
                          <a:cs typeface="Arial" panose="020B0604020202020204" pitchFamily="34" charset="0"/>
                        </a:rPr>
                        <a:t> </a:t>
                      </a:r>
                      <a:endParaRPr lang="en-AU" sz="1000" b="1" dirty="0">
                        <a:effectLst/>
                        <a:latin typeface="Arial" panose="020B0604020202020204" pitchFamily="34" charset="0"/>
                        <a:ea typeface="Calibri" panose="020F0502020204030204" pitchFamily="34" charset="0"/>
                        <a:cs typeface="Arial" panose="020B0604020202020204" pitchFamily="34" charset="0"/>
                      </a:endParaRPr>
                    </a:p>
                  </a:txBody>
                  <a:tcPr marL="65044" marR="65044" marT="0" marB="0"/>
                </a:tc>
                <a:extLst>
                  <a:ext uri="{0D108BD9-81ED-4DB2-BD59-A6C34878D82A}">
                    <a16:rowId xmlns:a16="http://schemas.microsoft.com/office/drawing/2014/main" val="3316055373"/>
                  </a:ext>
                </a:extLst>
              </a:tr>
            </a:tbl>
          </a:graphicData>
        </a:graphic>
      </p:graphicFrame>
    </p:spTree>
    <p:extLst>
      <p:ext uri="{BB962C8B-B14F-4D97-AF65-F5344CB8AC3E}">
        <p14:creationId xmlns:p14="http://schemas.microsoft.com/office/powerpoint/2010/main" val="1417665597"/>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9022" y="908720"/>
            <a:ext cx="6347713" cy="1019200"/>
          </a:xfrm>
        </p:spPr>
        <p:txBody>
          <a:bodyPr>
            <a:normAutofit fontScale="90000"/>
          </a:bodyPr>
          <a:lstStyle/>
          <a:p>
            <a:pPr algn="ctr"/>
            <a:r>
              <a:rPr lang="en-AU" dirty="0"/>
              <a:t>Child Safety Officers</a:t>
            </a:r>
            <a:br>
              <a:rPr lang="fa-IR" dirty="0"/>
            </a:br>
            <a:endParaRPr lang="en-AU"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35577074"/>
              </p:ext>
            </p:extLst>
          </p:nvPr>
        </p:nvGraphicFramePr>
        <p:xfrm>
          <a:off x="746377" y="2132856"/>
          <a:ext cx="6210935" cy="2520282"/>
        </p:xfrm>
        <a:graphic>
          <a:graphicData uri="http://schemas.openxmlformats.org/drawingml/2006/table">
            <a:tbl>
              <a:tblPr firstRow="1" firstCol="1" bandRow="1">
                <a:tableStyleId>{5C22544A-7EE6-4342-B048-85BDC9FD1C3A}</a:tableStyleId>
              </a:tblPr>
              <a:tblGrid>
                <a:gridCol w="810260">
                  <a:extLst>
                    <a:ext uri="{9D8B030D-6E8A-4147-A177-3AD203B41FA5}">
                      <a16:colId xmlns:a16="http://schemas.microsoft.com/office/drawing/2014/main" val="3226266796"/>
                    </a:ext>
                  </a:extLst>
                </a:gridCol>
                <a:gridCol w="2315845">
                  <a:extLst>
                    <a:ext uri="{9D8B030D-6E8A-4147-A177-3AD203B41FA5}">
                      <a16:colId xmlns:a16="http://schemas.microsoft.com/office/drawing/2014/main" val="4219792276"/>
                    </a:ext>
                  </a:extLst>
                </a:gridCol>
                <a:gridCol w="744855">
                  <a:extLst>
                    <a:ext uri="{9D8B030D-6E8A-4147-A177-3AD203B41FA5}">
                      <a16:colId xmlns:a16="http://schemas.microsoft.com/office/drawing/2014/main" val="509859959"/>
                    </a:ext>
                  </a:extLst>
                </a:gridCol>
                <a:gridCol w="2339975">
                  <a:extLst>
                    <a:ext uri="{9D8B030D-6E8A-4147-A177-3AD203B41FA5}">
                      <a16:colId xmlns:a16="http://schemas.microsoft.com/office/drawing/2014/main" val="628156659"/>
                    </a:ext>
                  </a:extLst>
                </a:gridCol>
              </a:tblGrid>
              <a:tr h="420047">
                <a:tc>
                  <a:txBody>
                    <a:bodyPr/>
                    <a:lstStyle/>
                    <a:p>
                      <a:pPr>
                        <a:lnSpc>
                          <a:spcPct val="115000"/>
                        </a:lnSpc>
                        <a:spcAft>
                          <a:spcPts val="0"/>
                        </a:spcAft>
                      </a:pPr>
                      <a:r>
                        <a:rPr lang="en-AU" sz="1100">
                          <a:effectLst/>
                        </a:rPr>
                        <a:t>State /Territory</a:t>
                      </a:r>
                      <a:endParaRPr lang="en-AU"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0"/>
                        </a:spcAft>
                      </a:pPr>
                      <a:r>
                        <a:rPr lang="en-AU" sz="1100" dirty="0">
                          <a:effectLst/>
                        </a:rPr>
                        <a:t>Child Safety Officer Emails</a:t>
                      </a:r>
                      <a:endParaRPr lang="en-AU"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0"/>
                        </a:spcAft>
                      </a:pPr>
                      <a:r>
                        <a:rPr lang="en-AU" sz="1100">
                          <a:effectLst/>
                        </a:rPr>
                        <a:t>State </a:t>
                      </a:r>
                      <a:endParaRPr lang="en-AU"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0"/>
                        </a:spcAft>
                      </a:pPr>
                      <a:r>
                        <a:rPr lang="en-AU" sz="1100">
                          <a:effectLst/>
                        </a:rPr>
                        <a:t>Child Safety Officer Emails</a:t>
                      </a:r>
                      <a:endParaRPr lang="en-AU"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118476596"/>
                  </a:ext>
                </a:extLst>
              </a:tr>
              <a:tr h="420047">
                <a:tc>
                  <a:txBody>
                    <a:bodyPr/>
                    <a:lstStyle/>
                    <a:p>
                      <a:pPr>
                        <a:lnSpc>
                          <a:spcPct val="115000"/>
                        </a:lnSpc>
                        <a:spcAft>
                          <a:spcPts val="0"/>
                        </a:spcAft>
                      </a:pPr>
                      <a:r>
                        <a:rPr lang="en-AU" sz="1100">
                          <a:effectLst/>
                        </a:rPr>
                        <a:t>ACT</a:t>
                      </a:r>
                      <a:endParaRPr lang="en-AU"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0"/>
                        </a:spcAft>
                      </a:pPr>
                      <a:r>
                        <a:rPr lang="en-AU" sz="1100" u="sng">
                          <a:effectLst/>
                          <a:hlinkClick r:id="rId2"/>
                        </a:rPr>
                        <a:t>childsafety@act.bahai.org.au</a:t>
                      </a:r>
                      <a:r>
                        <a:rPr lang="en-AU" sz="1100">
                          <a:effectLst/>
                        </a:rPr>
                        <a:t> </a:t>
                      </a:r>
                    </a:p>
                    <a:p>
                      <a:pPr>
                        <a:lnSpc>
                          <a:spcPct val="115000"/>
                        </a:lnSpc>
                        <a:spcAft>
                          <a:spcPts val="0"/>
                        </a:spcAft>
                      </a:pPr>
                      <a:r>
                        <a:rPr lang="en-AU" sz="1100">
                          <a:effectLst/>
                        </a:rPr>
                        <a:t> </a:t>
                      </a:r>
                      <a:endParaRPr lang="en-AU"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0"/>
                        </a:spcAft>
                      </a:pPr>
                      <a:r>
                        <a:rPr lang="en-AU" sz="1100">
                          <a:effectLst/>
                        </a:rPr>
                        <a:t>TAS</a:t>
                      </a:r>
                      <a:endParaRPr lang="en-AU"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0"/>
                        </a:spcAft>
                      </a:pPr>
                      <a:r>
                        <a:rPr lang="en-AU" sz="1100" u="sng">
                          <a:effectLst/>
                          <a:hlinkClick r:id="rId3"/>
                        </a:rPr>
                        <a:t>childsafety@tas.bahai.org.au</a:t>
                      </a:r>
                      <a:r>
                        <a:rPr lang="en-AU" sz="1100">
                          <a:effectLst/>
                        </a:rPr>
                        <a:t> </a:t>
                      </a:r>
                    </a:p>
                    <a:p>
                      <a:pPr>
                        <a:lnSpc>
                          <a:spcPct val="115000"/>
                        </a:lnSpc>
                        <a:spcAft>
                          <a:spcPts val="0"/>
                        </a:spcAft>
                      </a:pPr>
                      <a:r>
                        <a:rPr lang="en-AU" sz="1100">
                          <a:effectLst/>
                        </a:rPr>
                        <a:t> </a:t>
                      </a:r>
                      <a:endParaRPr lang="en-AU"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73337157"/>
                  </a:ext>
                </a:extLst>
              </a:tr>
              <a:tr h="420047">
                <a:tc>
                  <a:txBody>
                    <a:bodyPr/>
                    <a:lstStyle/>
                    <a:p>
                      <a:pPr>
                        <a:lnSpc>
                          <a:spcPct val="115000"/>
                        </a:lnSpc>
                        <a:spcAft>
                          <a:spcPts val="0"/>
                        </a:spcAft>
                      </a:pPr>
                      <a:r>
                        <a:rPr lang="en-AU" sz="1100">
                          <a:effectLst/>
                        </a:rPr>
                        <a:t>NSW</a:t>
                      </a:r>
                      <a:endParaRPr lang="en-AU"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0"/>
                        </a:spcAft>
                      </a:pPr>
                      <a:r>
                        <a:rPr lang="en-AU" sz="1100" u="sng">
                          <a:effectLst/>
                          <a:hlinkClick r:id="rId4"/>
                        </a:rPr>
                        <a:t>childsafety@nsw.bahai.org.au</a:t>
                      </a:r>
                      <a:r>
                        <a:rPr lang="en-AU" sz="1100">
                          <a:effectLst/>
                        </a:rPr>
                        <a:t> </a:t>
                      </a:r>
                    </a:p>
                    <a:p>
                      <a:pPr>
                        <a:lnSpc>
                          <a:spcPct val="115000"/>
                        </a:lnSpc>
                        <a:spcAft>
                          <a:spcPts val="0"/>
                        </a:spcAft>
                      </a:pPr>
                      <a:r>
                        <a:rPr lang="en-AU" sz="1100">
                          <a:effectLst/>
                        </a:rPr>
                        <a:t> </a:t>
                      </a:r>
                      <a:endParaRPr lang="en-AU"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0"/>
                        </a:spcAft>
                      </a:pPr>
                      <a:r>
                        <a:rPr lang="en-AU" sz="1100">
                          <a:effectLst/>
                        </a:rPr>
                        <a:t>VIC</a:t>
                      </a:r>
                      <a:endParaRPr lang="en-AU"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0"/>
                        </a:spcAft>
                      </a:pPr>
                      <a:r>
                        <a:rPr lang="en-AU" sz="1100" u="sng">
                          <a:effectLst/>
                          <a:hlinkClick r:id="rId5"/>
                        </a:rPr>
                        <a:t>childsafety@vic.bahai.org.au</a:t>
                      </a:r>
                      <a:r>
                        <a:rPr lang="en-AU" sz="1100">
                          <a:effectLst/>
                        </a:rPr>
                        <a:t> </a:t>
                      </a:r>
                    </a:p>
                    <a:p>
                      <a:pPr>
                        <a:lnSpc>
                          <a:spcPct val="115000"/>
                        </a:lnSpc>
                        <a:spcAft>
                          <a:spcPts val="0"/>
                        </a:spcAft>
                      </a:pPr>
                      <a:r>
                        <a:rPr lang="en-AU" sz="1100">
                          <a:effectLst/>
                        </a:rPr>
                        <a:t> </a:t>
                      </a:r>
                      <a:endParaRPr lang="en-AU"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795434565"/>
                  </a:ext>
                </a:extLst>
              </a:tr>
              <a:tr h="420047">
                <a:tc>
                  <a:txBody>
                    <a:bodyPr/>
                    <a:lstStyle/>
                    <a:p>
                      <a:pPr>
                        <a:lnSpc>
                          <a:spcPct val="115000"/>
                        </a:lnSpc>
                        <a:spcAft>
                          <a:spcPts val="0"/>
                        </a:spcAft>
                      </a:pPr>
                      <a:r>
                        <a:rPr lang="en-AU" sz="1100">
                          <a:effectLst/>
                        </a:rPr>
                        <a:t>NT</a:t>
                      </a:r>
                      <a:endParaRPr lang="en-AU"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0"/>
                        </a:spcAft>
                      </a:pPr>
                      <a:r>
                        <a:rPr lang="en-AU" sz="1100" u="sng">
                          <a:effectLst/>
                          <a:hlinkClick r:id="rId6"/>
                        </a:rPr>
                        <a:t>childsafety@nt.bahai.org.au</a:t>
                      </a:r>
                      <a:r>
                        <a:rPr lang="en-AU" sz="1100">
                          <a:effectLst/>
                        </a:rPr>
                        <a:t> </a:t>
                      </a:r>
                    </a:p>
                    <a:p>
                      <a:pPr>
                        <a:lnSpc>
                          <a:spcPct val="115000"/>
                        </a:lnSpc>
                        <a:spcAft>
                          <a:spcPts val="0"/>
                        </a:spcAft>
                      </a:pPr>
                      <a:r>
                        <a:rPr lang="en-AU" sz="1100">
                          <a:effectLst/>
                        </a:rPr>
                        <a:t> </a:t>
                      </a:r>
                      <a:endParaRPr lang="en-AU"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0"/>
                        </a:spcAft>
                      </a:pPr>
                      <a:r>
                        <a:rPr lang="en-AU" sz="1100">
                          <a:effectLst/>
                        </a:rPr>
                        <a:t>WA</a:t>
                      </a:r>
                      <a:endParaRPr lang="en-AU"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0"/>
                        </a:spcAft>
                      </a:pPr>
                      <a:r>
                        <a:rPr lang="en-AU" sz="1100" u="sng">
                          <a:effectLst/>
                          <a:hlinkClick r:id="rId7"/>
                        </a:rPr>
                        <a:t>childsafety@wa.bahai.org.au</a:t>
                      </a:r>
                      <a:r>
                        <a:rPr lang="en-AU" sz="1100">
                          <a:effectLst/>
                        </a:rPr>
                        <a:t> </a:t>
                      </a:r>
                    </a:p>
                    <a:p>
                      <a:pPr>
                        <a:lnSpc>
                          <a:spcPct val="115000"/>
                        </a:lnSpc>
                        <a:spcAft>
                          <a:spcPts val="0"/>
                        </a:spcAft>
                      </a:pPr>
                      <a:r>
                        <a:rPr lang="en-AU" sz="1100">
                          <a:effectLst/>
                        </a:rPr>
                        <a:t> </a:t>
                      </a:r>
                      <a:endParaRPr lang="en-AU"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806917044"/>
                  </a:ext>
                </a:extLst>
              </a:tr>
              <a:tr h="420047">
                <a:tc>
                  <a:txBody>
                    <a:bodyPr/>
                    <a:lstStyle/>
                    <a:p>
                      <a:pPr>
                        <a:lnSpc>
                          <a:spcPct val="115000"/>
                        </a:lnSpc>
                        <a:spcAft>
                          <a:spcPts val="0"/>
                        </a:spcAft>
                      </a:pPr>
                      <a:r>
                        <a:rPr lang="en-AU" sz="1100">
                          <a:effectLst/>
                        </a:rPr>
                        <a:t>QLD</a:t>
                      </a:r>
                      <a:endParaRPr lang="en-AU"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0"/>
                        </a:spcAft>
                      </a:pPr>
                      <a:r>
                        <a:rPr lang="en-AU" sz="1100" u="sng">
                          <a:effectLst/>
                          <a:hlinkClick r:id="rId8"/>
                        </a:rPr>
                        <a:t>childsafety@qld.bahai.org.au</a:t>
                      </a:r>
                      <a:r>
                        <a:rPr lang="en-AU" sz="1100">
                          <a:effectLst/>
                        </a:rPr>
                        <a:t> </a:t>
                      </a:r>
                    </a:p>
                    <a:p>
                      <a:pPr>
                        <a:lnSpc>
                          <a:spcPct val="115000"/>
                        </a:lnSpc>
                        <a:spcAft>
                          <a:spcPts val="0"/>
                        </a:spcAft>
                      </a:pPr>
                      <a:r>
                        <a:rPr lang="en-AU" sz="1100">
                          <a:effectLst/>
                        </a:rPr>
                        <a:t> </a:t>
                      </a:r>
                      <a:endParaRPr lang="en-AU"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0"/>
                        </a:spcAft>
                      </a:pPr>
                      <a:r>
                        <a:rPr lang="en-AU" sz="1100">
                          <a:effectLst/>
                        </a:rPr>
                        <a:t>Australia</a:t>
                      </a:r>
                      <a:endParaRPr lang="en-AU"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0"/>
                        </a:spcAft>
                      </a:pPr>
                      <a:r>
                        <a:rPr lang="en-AU" sz="1100" u="sng">
                          <a:effectLst/>
                          <a:hlinkClick r:id="rId9"/>
                        </a:rPr>
                        <a:t>secretariat@bahai.org.au</a:t>
                      </a:r>
                      <a:r>
                        <a:rPr lang="en-AU" sz="1100">
                          <a:effectLst/>
                        </a:rPr>
                        <a:t> </a:t>
                      </a:r>
                      <a:endParaRPr lang="en-AU"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910354373"/>
                  </a:ext>
                </a:extLst>
              </a:tr>
              <a:tr h="420047">
                <a:tc>
                  <a:txBody>
                    <a:bodyPr/>
                    <a:lstStyle/>
                    <a:p>
                      <a:pPr>
                        <a:lnSpc>
                          <a:spcPct val="115000"/>
                        </a:lnSpc>
                        <a:spcAft>
                          <a:spcPts val="0"/>
                        </a:spcAft>
                      </a:pPr>
                      <a:r>
                        <a:rPr lang="en-AU" sz="1100">
                          <a:effectLst/>
                        </a:rPr>
                        <a:t>SA</a:t>
                      </a:r>
                      <a:endParaRPr lang="en-AU"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0"/>
                        </a:spcAft>
                      </a:pPr>
                      <a:r>
                        <a:rPr lang="en-AU" sz="1100" u="sng">
                          <a:effectLst/>
                          <a:hlinkClick r:id="rId10"/>
                        </a:rPr>
                        <a:t>childsafety@sa.bahai.org.au</a:t>
                      </a:r>
                      <a:r>
                        <a:rPr lang="en-AU" sz="1100">
                          <a:effectLst/>
                        </a:rPr>
                        <a:t> </a:t>
                      </a:r>
                    </a:p>
                    <a:p>
                      <a:pPr>
                        <a:lnSpc>
                          <a:spcPct val="115000"/>
                        </a:lnSpc>
                        <a:spcAft>
                          <a:spcPts val="0"/>
                        </a:spcAft>
                      </a:pPr>
                      <a:r>
                        <a:rPr lang="en-AU" sz="1100">
                          <a:effectLst/>
                        </a:rPr>
                        <a:t> </a:t>
                      </a:r>
                      <a:endParaRPr lang="en-AU"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0"/>
                        </a:spcAft>
                      </a:pPr>
                      <a:r>
                        <a:rPr lang="en-AU" sz="1100">
                          <a:effectLst/>
                        </a:rPr>
                        <a:t> </a:t>
                      </a:r>
                      <a:endParaRPr lang="en-AU"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0"/>
                        </a:spcAft>
                      </a:pPr>
                      <a:r>
                        <a:rPr lang="en-AU" sz="1100" dirty="0">
                          <a:effectLst/>
                        </a:rPr>
                        <a:t> </a:t>
                      </a:r>
                      <a:endParaRPr lang="en-AU"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878880508"/>
                  </a:ext>
                </a:extLst>
              </a:tr>
            </a:tbl>
          </a:graphicData>
        </a:graphic>
      </p:graphicFrame>
    </p:spTree>
    <p:extLst>
      <p:ext uri="{BB962C8B-B14F-4D97-AF65-F5344CB8AC3E}">
        <p14:creationId xmlns:p14="http://schemas.microsoft.com/office/powerpoint/2010/main" val="2952917948"/>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1029770"/>
            <a:ext cx="6347713" cy="1091208"/>
          </a:xfrm>
        </p:spPr>
        <p:txBody>
          <a:bodyPr>
            <a:normAutofit/>
          </a:bodyPr>
          <a:lstStyle/>
          <a:p>
            <a:pPr algn="ctr"/>
            <a:r>
              <a:rPr lang="fa-IR" sz="4000" b="1" dirty="0">
                <a:latin typeface="Arabic Typesetting" panose="03020402040406030203" pitchFamily="66" charset="-78"/>
                <a:cs typeface="Arabic Typesetting" panose="03020402040406030203" pitchFamily="66" charset="-78"/>
              </a:rPr>
              <a:t>آدرس تماس با مسئولین ایمنی کودک</a:t>
            </a:r>
            <a:endParaRPr lang="en-AU" sz="4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26754653"/>
              </p:ext>
            </p:extLst>
          </p:nvPr>
        </p:nvGraphicFramePr>
        <p:xfrm>
          <a:off x="251520" y="2276871"/>
          <a:ext cx="7168339" cy="3081828"/>
        </p:xfrm>
        <a:graphic>
          <a:graphicData uri="http://schemas.openxmlformats.org/drawingml/2006/table">
            <a:tbl>
              <a:tblPr firstRow="1" firstCol="1" bandRow="1">
                <a:tableStyleId>{5C22544A-7EE6-4342-B048-85BDC9FD1C3A}</a:tableStyleId>
              </a:tblPr>
              <a:tblGrid>
                <a:gridCol w="952616">
                  <a:extLst>
                    <a:ext uri="{9D8B030D-6E8A-4147-A177-3AD203B41FA5}">
                      <a16:colId xmlns:a16="http://schemas.microsoft.com/office/drawing/2014/main" val="3226266796"/>
                    </a:ext>
                  </a:extLst>
                </a:gridCol>
                <a:gridCol w="2503768">
                  <a:extLst>
                    <a:ext uri="{9D8B030D-6E8A-4147-A177-3AD203B41FA5}">
                      <a16:colId xmlns:a16="http://schemas.microsoft.com/office/drawing/2014/main" val="4219792276"/>
                    </a:ext>
                  </a:extLst>
                </a:gridCol>
                <a:gridCol w="936104">
                  <a:extLst>
                    <a:ext uri="{9D8B030D-6E8A-4147-A177-3AD203B41FA5}">
                      <a16:colId xmlns:a16="http://schemas.microsoft.com/office/drawing/2014/main" val="509859959"/>
                    </a:ext>
                  </a:extLst>
                </a:gridCol>
                <a:gridCol w="2775851">
                  <a:extLst>
                    <a:ext uri="{9D8B030D-6E8A-4147-A177-3AD203B41FA5}">
                      <a16:colId xmlns:a16="http://schemas.microsoft.com/office/drawing/2014/main" val="628156659"/>
                    </a:ext>
                  </a:extLst>
                </a:gridCol>
              </a:tblGrid>
              <a:tr h="513638">
                <a:tc>
                  <a:txBody>
                    <a:bodyPr/>
                    <a:lstStyle/>
                    <a:p>
                      <a:pPr algn="ctr">
                        <a:lnSpc>
                          <a:spcPct val="115000"/>
                        </a:lnSpc>
                        <a:spcAft>
                          <a:spcPts val="0"/>
                        </a:spcAft>
                      </a:pPr>
                      <a:r>
                        <a:rPr lang="en-AU" sz="1400" dirty="0">
                          <a:effectLst/>
                        </a:rPr>
                        <a:t>State /Territory</a:t>
                      </a:r>
                      <a:endParaRPr lang="en-AU"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fa-IR" sz="1400" dirty="0">
                          <a:effectLst/>
                          <a:latin typeface="Arial Narrow" panose="020B0606020202030204" pitchFamily="34" charset="0"/>
                        </a:rPr>
                        <a:t>ایمیل مسئول ایمنی کودک</a:t>
                      </a:r>
                      <a:endParaRPr lang="en-AU" sz="1400" dirty="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en-AU" sz="1400" b="1" dirty="0">
                          <a:effectLst/>
                        </a:rPr>
                        <a:t>State </a:t>
                      </a:r>
                      <a:endParaRPr lang="en-AU"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fa-IR" sz="1400" dirty="0">
                          <a:effectLst/>
                          <a:latin typeface="Arial Narrow" panose="020B0606020202030204" pitchFamily="34" charset="0"/>
                        </a:rPr>
                        <a:t>ایمیل مسئول ایمنی کودک</a:t>
                      </a:r>
                      <a:endParaRPr lang="en-AU" sz="1400" dirty="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118476596"/>
                  </a:ext>
                </a:extLst>
              </a:tr>
              <a:tr h="513638">
                <a:tc>
                  <a:txBody>
                    <a:bodyPr/>
                    <a:lstStyle/>
                    <a:p>
                      <a:pPr algn="ctr">
                        <a:lnSpc>
                          <a:spcPct val="115000"/>
                        </a:lnSpc>
                        <a:spcAft>
                          <a:spcPts val="0"/>
                        </a:spcAft>
                      </a:pPr>
                      <a:r>
                        <a:rPr lang="en-AU" sz="1400" dirty="0">
                          <a:effectLst/>
                        </a:rPr>
                        <a:t>ACT</a:t>
                      </a:r>
                      <a:endParaRPr lang="en-AU"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en-AU" sz="1400" u="sng" dirty="0">
                          <a:solidFill>
                            <a:srgbClr val="0070C0"/>
                          </a:solidFill>
                          <a:effectLst/>
                          <a:hlinkClick r:id="rId2">
                            <a:extLst>
                              <a:ext uri="{A12FA001-AC4F-418D-AE19-62706E023703}">
                                <ahyp:hlinkClr xmlns:ahyp="http://schemas.microsoft.com/office/drawing/2018/hyperlinkcolor" val="tx"/>
                              </a:ext>
                            </a:extLst>
                          </a:hlinkClick>
                        </a:rPr>
                        <a:t>childsafety@act.bahai.org.au</a:t>
                      </a:r>
                      <a:r>
                        <a:rPr lang="en-AU" sz="1400" dirty="0">
                          <a:solidFill>
                            <a:srgbClr val="0070C0"/>
                          </a:solidFill>
                          <a:effectLst/>
                        </a:rPr>
                        <a:t> </a:t>
                      </a:r>
                    </a:p>
                    <a:p>
                      <a:pPr algn="ctr">
                        <a:lnSpc>
                          <a:spcPct val="115000"/>
                        </a:lnSpc>
                        <a:spcAft>
                          <a:spcPts val="0"/>
                        </a:spcAft>
                      </a:pPr>
                      <a:r>
                        <a:rPr lang="en-AU" sz="1400" dirty="0">
                          <a:solidFill>
                            <a:srgbClr val="0070C0"/>
                          </a:solidFill>
                          <a:effectLst/>
                        </a:rPr>
                        <a:t> </a:t>
                      </a:r>
                      <a:endParaRPr lang="en-AU" sz="14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a:lnSpc>
                          <a:spcPct val="115000"/>
                        </a:lnSpc>
                        <a:spcAft>
                          <a:spcPts val="0"/>
                        </a:spcAft>
                      </a:pPr>
                      <a:r>
                        <a:rPr lang="en-AU" sz="1400" b="1" dirty="0">
                          <a:effectLst/>
                        </a:rPr>
                        <a:t>TAS</a:t>
                      </a:r>
                      <a:endParaRPr lang="en-AU" sz="1400" b="1" dirty="0">
                        <a:effectLst/>
                        <a:latin typeface="Calibri" panose="020F0502020204030204" pitchFamily="34" charset="0"/>
                        <a:ea typeface="+mn-ea"/>
                        <a:cs typeface="Arial" panose="020B0604020202020204" pitchFamily="34" charset="0"/>
                      </a:endParaRPr>
                    </a:p>
                  </a:txBody>
                  <a:tcPr marL="68580" marR="68580" marT="0" marB="0" anchor="ctr"/>
                </a:tc>
                <a:tc>
                  <a:txBody>
                    <a:bodyPr/>
                    <a:lstStyle/>
                    <a:p>
                      <a:pPr algn="ctr">
                        <a:lnSpc>
                          <a:spcPct val="115000"/>
                        </a:lnSpc>
                        <a:spcAft>
                          <a:spcPts val="0"/>
                        </a:spcAft>
                      </a:pPr>
                      <a:r>
                        <a:rPr lang="en-AU" sz="1400" u="sng" dirty="0">
                          <a:solidFill>
                            <a:srgbClr val="0070C0"/>
                          </a:solidFill>
                          <a:effectLst/>
                          <a:hlinkClick r:id="rId3">
                            <a:extLst>
                              <a:ext uri="{A12FA001-AC4F-418D-AE19-62706E023703}">
                                <ahyp:hlinkClr xmlns:ahyp="http://schemas.microsoft.com/office/drawing/2018/hyperlinkcolor" val="tx"/>
                              </a:ext>
                            </a:extLst>
                          </a:hlinkClick>
                        </a:rPr>
                        <a:t>childsafety@tas.bahai.org.au</a:t>
                      </a:r>
                      <a:r>
                        <a:rPr lang="en-AU" sz="1400" dirty="0">
                          <a:solidFill>
                            <a:srgbClr val="0070C0"/>
                          </a:solidFill>
                          <a:effectLst/>
                        </a:rPr>
                        <a:t> </a:t>
                      </a:r>
                    </a:p>
                    <a:p>
                      <a:pPr algn="ctr">
                        <a:lnSpc>
                          <a:spcPct val="115000"/>
                        </a:lnSpc>
                        <a:spcAft>
                          <a:spcPts val="0"/>
                        </a:spcAft>
                      </a:pPr>
                      <a:r>
                        <a:rPr lang="en-AU" sz="1400" dirty="0">
                          <a:solidFill>
                            <a:srgbClr val="0070C0"/>
                          </a:solidFill>
                          <a:effectLst/>
                        </a:rPr>
                        <a:t> </a:t>
                      </a:r>
                      <a:endParaRPr lang="en-AU" sz="14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73337157"/>
                  </a:ext>
                </a:extLst>
              </a:tr>
              <a:tr h="513638">
                <a:tc>
                  <a:txBody>
                    <a:bodyPr/>
                    <a:lstStyle/>
                    <a:p>
                      <a:pPr algn="ctr">
                        <a:lnSpc>
                          <a:spcPct val="115000"/>
                        </a:lnSpc>
                        <a:spcAft>
                          <a:spcPts val="0"/>
                        </a:spcAft>
                      </a:pPr>
                      <a:r>
                        <a:rPr lang="en-AU" sz="1400" dirty="0">
                          <a:effectLst/>
                        </a:rPr>
                        <a:t>NSW</a:t>
                      </a:r>
                      <a:endParaRPr lang="en-AU"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en-AU" sz="1400" u="sng" dirty="0">
                          <a:solidFill>
                            <a:srgbClr val="0070C0"/>
                          </a:solidFill>
                          <a:effectLst/>
                          <a:hlinkClick r:id="rId4">
                            <a:extLst>
                              <a:ext uri="{A12FA001-AC4F-418D-AE19-62706E023703}">
                                <ahyp:hlinkClr xmlns:ahyp="http://schemas.microsoft.com/office/drawing/2018/hyperlinkcolor" val="tx"/>
                              </a:ext>
                            </a:extLst>
                          </a:hlinkClick>
                        </a:rPr>
                        <a:t>childsafety@nsw.bahai.org.au</a:t>
                      </a:r>
                      <a:r>
                        <a:rPr lang="en-AU" sz="1400" dirty="0">
                          <a:solidFill>
                            <a:srgbClr val="0070C0"/>
                          </a:solidFill>
                          <a:effectLst/>
                        </a:rPr>
                        <a:t> </a:t>
                      </a:r>
                    </a:p>
                    <a:p>
                      <a:pPr algn="ctr">
                        <a:lnSpc>
                          <a:spcPct val="115000"/>
                        </a:lnSpc>
                        <a:spcAft>
                          <a:spcPts val="0"/>
                        </a:spcAft>
                      </a:pPr>
                      <a:r>
                        <a:rPr lang="en-AU" sz="1400" dirty="0">
                          <a:solidFill>
                            <a:srgbClr val="0070C0"/>
                          </a:solidFill>
                          <a:effectLst/>
                        </a:rPr>
                        <a:t> </a:t>
                      </a:r>
                      <a:endParaRPr lang="en-AU" sz="14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a:lnSpc>
                          <a:spcPct val="115000"/>
                        </a:lnSpc>
                        <a:spcAft>
                          <a:spcPts val="0"/>
                        </a:spcAft>
                      </a:pPr>
                      <a:r>
                        <a:rPr lang="en-AU" sz="1400" b="1" dirty="0">
                          <a:effectLst/>
                        </a:rPr>
                        <a:t>VIC</a:t>
                      </a:r>
                      <a:endParaRPr lang="en-AU"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en-AU" sz="1400" u="sng" dirty="0">
                          <a:solidFill>
                            <a:srgbClr val="0070C0"/>
                          </a:solidFill>
                          <a:effectLst/>
                          <a:hlinkClick r:id="rId5">
                            <a:extLst>
                              <a:ext uri="{A12FA001-AC4F-418D-AE19-62706E023703}">
                                <ahyp:hlinkClr xmlns:ahyp="http://schemas.microsoft.com/office/drawing/2018/hyperlinkcolor" val="tx"/>
                              </a:ext>
                            </a:extLst>
                          </a:hlinkClick>
                        </a:rPr>
                        <a:t>childsafety@vic.bahai.org.au</a:t>
                      </a:r>
                      <a:r>
                        <a:rPr lang="en-AU" sz="1400" dirty="0">
                          <a:solidFill>
                            <a:srgbClr val="0070C0"/>
                          </a:solidFill>
                          <a:effectLst/>
                        </a:rPr>
                        <a:t> </a:t>
                      </a:r>
                    </a:p>
                    <a:p>
                      <a:pPr algn="ctr">
                        <a:lnSpc>
                          <a:spcPct val="115000"/>
                        </a:lnSpc>
                        <a:spcAft>
                          <a:spcPts val="0"/>
                        </a:spcAft>
                      </a:pPr>
                      <a:r>
                        <a:rPr lang="en-AU" sz="1400" dirty="0">
                          <a:solidFill>
                            <a:srgbClr val="0070C0"/>
                          </a:solidFill>
                          <a:effectLst/>
                        </a:rPr>
                        <a:t> </a:t>
                      </a:r>
                      <a:endParaRPr lang="en-AU" sz="14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795434565"/>
                  </a:ext>
                </a:extLst>
              </a:tr>
              <a:tr h="513638">
                <a:tc>
                  <a:txBody>
                    <a:bodyPr/>
                    <a:lstStyle/>
                    <a:p>
                      <a:pPr algn="ctr">
                        <a:lnSpc>
                          <a:spcPct val="115000"/>
                        </a:lnSpc>
                        <a:spcAft>
                          <a:spcPts val="0"/>
                        </a:spcAft>
                      </a:pPr>
                      <a:r>
                        <a:rPr lang="en-AU" sz="1400" dirty="0">
                          <a:effectLst/>
                        </a:rPr>
                        <a:t>NT</a:t>
                      </a:r>
                      <a:endParaRPr lang="en-AU"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en-AU" sz="1400" u="sng" dirty="0">
                          <a:solidFill>
                            <a:srgbClr val="0070C0"/>
                          </a:solidFill>
                          <a:effectLst/>
                          <a:hlinkClick r:id="rId6">
                            <a:extLst>
                              <a:ext uri="{A12FA001-AC4F-418D-AE19-62706E023703}">
                                <ahyp:hlinkClr xmlns:ahyp="http://schemas.microsoft.com/office/drawing/2018/hyperlinkcolor" val="tx"/>
                              </a:ext>
                            </a:extLst>
                          </a:hlinkClick>
                        </a:rPr>
                        <a:t>childsafety@nt.bahai.org.au</a:t>
                      </a:r>
                      <a:r>
                        <a:rPr lang="en-AU" sz="1400" dirty="0">
                          <a:solidFill>
                            <a:srgbClr val="0070C0"/>
                          </a:solidFill>
                          <a:effectLst/>
                        </a:rPr>
                        <a:t> </a:t>
                      </a:r>
                    </a:p>
                    <a:p>
                      <a:pPr algn="ctr">
                        <a:lnSpc>
                          <a:spcPct val="115000"/>
                        </a:lnSpc>
                        <a:spcAft>
                          <a:spcPts val="0"/>
                        </a:spcAft>
                      </a:pPr>
                      <a:r>
                        <a:rPr lang="en-AU" sz="1400" dirty="0">
                          <a:solidFill>
                            <a:srgbClr val="0070C0"/>
                          </a:solidFill>
                          <a:effectLst/>
                        </a:rPr>
                        <a:t> </a:t>
                      </a:r>
                      <a:endParaRPr lang="en-AU" sz="14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a:lnSpc>
                          <a:spcPct val="115000"/>
                        </a:lnSpc>
                        <a:spcAft>
                          <a:spcPts val="0"/>
                        </a:spcAft>
                      </a:pPr>
                      <a:r>
                        <a:rPr lang="en-AU" sz="1400" b="1" dirty="0">
                          <a:effectLst/>
                        </a:rPr>
                        <a:t>WA</a:t>
                      </a:r>
                      <a:endParaRPr lang="en-AU"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en-AU" sz="1400" u="sng" dirty="0">
                          <a:solidFill>
                            <a:srgbClr val="0070C0"/>
                          </a:solidFill>
                          <a:effectLst/>
                          <a:hlinkClick r:id="rId7">
                            <a:extLst>
                              <a:ext uri="{A12FA001-AC4F-418D-AE19-62706E023703}">
                                <ahyp:hlinkClr xmlns:ahyp="http://schemas.microsoft.com/office/drawing/2018/hyperlinkcolor" val="tx"/>
                              </a:ext>
                            </a:extLst>
                          </a:hlinkClick>
                        </a:rPr>
                        <a:t>childsafety@wa.bahai.org.au</a:t>
                      </a:r>
                      <a:r>
                        <a:rPr lang="en-AU" sz="1400" dirty="0">
                          <a:solidFill>
                            <a:srgbClr val="0070C0"/>
                          </a:solidFill>
                          <a:effectLst/>
                        </a:rPr>
                        <a:t> </a:t>
                      </a:r>
                    </a:p>
                    <a:p>
                      <a:pPr algn="ctr">
                        <a:lnSpc>
                          <a:spcPct val="115000"/>
                        </a:lnSpc>
                        <a:spcAft>
                          <a:spcPts val="0"/>
                        </a:spcAft>
                      </a:pPr>
                      <a:r>
                        <a:rPr lang="en-AU" sz="1400" dirty="0">
                          <a:solidFill>
                            <a:srgbClr val="0070C0"/>
                          </a:solidFill>
                          <a:effectLst/>
                        </a:rPr>
                        <a:t> </a:t>
                      </a:r>
                      <a:endParaRPr lang="en-AU" sz="14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806917044"/>
                  </a:ext>
                </a:extLst>
              </a:tr>
              <a:tr h="513638">
                <a:tc>
                  <a:txBody>
                    <a:bodyPr/>
                    <a:lstStyle/>
                    <a:p>
                      <a:pPr algn="ctr">
                        <a:lnSpc>
                          <a:spcPct val="115000"/>
                        </a:lnSpc>
                        <a:spcAft>
                          <a:spcPts val="0"/>
                        </a:spcAft>
                      </a:pPr>
                      <a:r>
                        <a:rPr lang="en-AU" sz="1400" dirty="0">
                          <a:effectLst/>
                        </a:rPr>
                        <a:t>QLD</a:t>
                      </a:r>
                      <a:endParaRPr lang="en-AU"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en-AU" sz="1400" u="sng" dirty="0">
                          <a:solidFill>
                            <a:srgbClr val="0070C0"/>
                          </a:solidFill>
                          <a:effectLst/>
                          <a:hlinkClick r:id="rId8">
                            <a:extLst>
                              <a:ext uri="{A12FA001-AC4F-418D-AE19-62706E023703}">
                                <ahyp:hlinkClr xmlns:ahyp="http://schemas.microsoft.com/office/drawing/2018/hyperlinkcolor" val="tx"/>
                              </a:ext>
                            </a:extLst>
                          </a:hlinkClick>
                        </a:rPr>
                        <a:t>childsafety@qld.bahai.org.au</a:t>
                      </a:r>
                      <a:r>
                        <a:rPr lang="en-AU" sz="1400" dirty="0">
                          <a:solidFill>
                            <a:srgbClr val="0070C0"/>
                          </a:solidFill>
                          <a:effectLst/>
                        </a:rPr>
                        <a:t> </a:t>
                      </a:r>
                    </a:p>
                    <a:p>
                      <a:pPr algn="ctr">
                        <a:lnSpc>
                          <a:spcPct val="115000"/>
                        </a:lnSpc>
                        <a:spcAft>
                          <a:spcPts val="0"/>
                        </a:spcAft>
                      </a:pPr>
                      <a:r>
                        <a:rPr lang="en-AU" sz="1400" dirty="0">
                          <a:solidFill>
                            <a:srgbClr val="0070C0"/>
                          </a:solidFill>
                          <a:effectLst/>
                        </a:rPr>
                        <a:t> </a:t>
                      </a:r>
                      <a:endParaRPr lang="en-AU" sz="14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a:lnSpc>
                          <a:spcPct val="115000"/>
                        </a:lnSpc>
                        <a:spcAft>
                          <a:spcPts val="0"/>
                        </a:spcAft>
                      </a:pPr>
                      <a:r>
                        <a:rPr lang="en-AU" sz="1400" b="1" dirty="0">
                          <a:effectLst/>
                        </a:rPr>
                        <a:t>Australia</a:t>
                      </a:r>
                      <a:endParaRPr lang="en-AU"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en-AU" sz="1400" u="sng" dirty="0">
                          <a:solidFill>
                            <a:srgbClr val="0070C0"/>
                          </a:solidFill>
                          <a:effectLst/>
                          <a:hlinkClick r:id="rId9">
                            <a:extLst>
                              <a:ext uri="{A12FA001-AC4F-418D-AE19-62706E023703}">
                                <ahyp:hlinkClr xmlns:ahyp="http://schemas.microsoft.com/office/drawing/2018/hyperlinkcolor" val="tx"/>
                              </a:ext>
                            </a:extLst>
                          </a:hlinkClick>
                        </a:rPr>
                        <a:t>secretariat@bahai.org.au</a:t>
                      </a:r>
                      <a:r>
                        <a:rPr lang="en-AU" sz="1400" dirty="0">
                          <a:solidFill>
                            <a:srgbClr val="0070C0"/>
                          </a:solidFill>
                          <a:effectLst/>
                        </a:rPr>
                        <a:t> </a:t>
                      </a:r>
                      <a:endParaRPr lang="en-AU" sz="14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910354373"/>
                  </a:ext>
                </a:extLst>
              </a:tr>
              <a:tr h="513638">
                <a:tc>
                  <a:txBody>
                    <a:bodyPr/>
                    <a:lstStyle/>
                    <a:p>
                      <a:pPr algn="ctr">
                        <a:lnSpc>
                          <a:spcPct val="115000"/>
                        </a:lnSpc>
                        <a:spcAft>
                          <a:spcPts val="0"/>
                        </a:spcAft>
                      </a:pPr>
                      <a:r>
                        <a:rPr lang="en-AU" sz="1400" dirty="0">
                          <a:effectLst/>
                        </a:rPr>
                        <a:t>SA</a:t>
                      </a:r>
                      <a:endParaRPr lang="en-AU"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en-AU" sz="1400" u="sng" dirty="0">
                          <a:solidFill>
                            <a:srgbClr val="0070C0"/>
                          </a:solidFill>
                          <a:effectLst/>
                          <a:hlinkClick r:id="rId10">
                            <a:extLst>
                              <a:ext uri="{A12FA001-AC4F-418D-AE19-62706E023703}">
                                <ahyp:hlinkClr xmlns:ahyp="http://schemas.microsoft.com/office/drawing/2018/hyperlinkcolor" val="tx"/>
                              </a:ext>
                            </a:extLst>
                          </a:hlinkClick>
                        </a:rPr>
                        <a:t>childsafety@sa.bahai.org.au</a:t>
                      </a:r>
                      <a:r>
                        <a:rPr lang="en-AU" sz="1400" dirty="0">
                          <a:solidFill>
                            <a:srgbClr val="0070C0"/>
                          </a:solidFill>
                          <a:effectLst/>
                        </a:rPr>
                        <a:t> </a:t>
                      </a:r>
                    </a:p>
                    <a:p>
                      <a:pPr algn="ctr">
                        <a:lnSpc>
                          <a:spcPct val="115000"/>
                        </a:lnSpc>
                        <a:spcAft>
                          <a:spcPts val="0"/>
                        </a:spcAft>
                      </a:pPr>
                      <a:r>
                        <a:rPr lang="en-AU" sz="1400" dirty="0">
                          <a:solidFill>
                            <a:srgbClr val="0070C0"/>
                          </a:solidFill>
                          <a:effectLst/>
                        </a:rPr>
                        <a:t> </a:t>
                      </a:r>
                      <a:endParaRPr lang="en-AU" sz="14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a:lnSpc>
                          <a:spcPct val="115000"/>
                        </a:lnSpc>
                        <a:spcAft>
                          <a:spcPts val="0"/>
                        </a:spcAft>
                      </a:pPr>
                      <a:r>
                        <a:rPr lang="en-AU" sz="1200" b="1" dirty="0">
                          <a:effectLst/>
                        </a:rPr>
                        <a:t> </a:t>
                      </a:r>
                      <a:endParaRPr lang="en-AU" sz="12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en-AU" sz="1400" dirty="0">
                          <a:effectLst/>
                        </a:rPr>
                        <a:t> </a:t>
                      </a:r>
                      <a:endParaRPr lang="en-AU"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878880508"/>
                  </a:ext>
                </a:extLst>
              </a:tr>
            </a:tbl>
          </a:graphicData>
        </a:graphic>
      </p:graphicFrame>
    </p:spTree>
    <p:extLst>
      <p:ext uri="{BB962C8B-B14F-4D97-AF65-F5344CB8AC3E}">
        <p14:creationId xmlns:p14="http://schemas.microsoft.com/office/powerpoint/2010/main" val="1533370145"/>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Closing Prayer</a:t>
            </a:r>
          </a:p>
        </p:txBody>
      </p:sp>
      <p:sp>
        <p:nvSpPr>
          <p:cNvPr id="3" name="Content Placeholder 2"/>
          <p:cNvSpPr>
            <a:spLocks noGrp="1"/>
          </p:cNvSpPr>
          <p:nvPr>
            <p:ph idx="1"/>
          </p:nvPr>
        </p:nvSpPr>
        <p:spPr>
          <a:xfrm>
            <a:off x="467544" y="1628800"/>
            <a:ext cx="6624735" cy="4824536"/>
          </a:xfrm>
        </p:spPr>
        <p:txBody>
          <a:bodyPr>
            <a:normAutofit fontScale="85000" lnSpcReduction="20000"/>
          </a:bodyPr>
          <a:lstStyle/>
          <a:p>
            <a:pPr marL="0" indent="0">
              <a:buNone/>
            </a:pPr>
            <a:r>
              <a:rPr lang="en-AU" dirty="0"/>
              <a:t> </a:t>
            </a:r>
          </a:p>
          <a:p>
            <a:pPr marL="0" indent="0">
              <a:buNone/>
            </a:pPr>
            <a:r>
              <a:rPr lang="en-AU" dirty="0"/>
              <a:t>“He is the Compassionate, the All-Bountiful! O God, my God! Thou </a:t>
            </a:r>
            <a:r>
              <a:rPr lang="en-AU" dirty="0" err="1"/>
              <a:t>seest</a:t>
            </a:r>
            <a:r>
              <a:rPr lang="en-AU" dirty="0"/>
              <a:t> me, Thou </a:t>
            </a:r>
            <a:r>
              <a:rPr lang="en-AU" dirty="0" err="1"/>
              <a:t>knowest</a:t>
            </a:r>
            <a:r>
              <a:rPr lang="en-AU" dirty="0"/>
              <a:t> me; Thou art my Haven and my Refuge.  None have I sought nor any will I seek save Thee; no path have I trodden nor any will I tread but the path of Thy love. In the darksome night of despair, my eye </a:t>
            </a:r>
            <a:r>
              <a:rPr lang="en-AU" dirty="0" err="1"/>
              <a:t>turneth</a:t>
            </a:r>
            <a:r>
              <a:rPr lang="en-AU" dirty="0"/>
              <a:t> expectant and full of hope to the morn of Thy boundless </a:t>
            </a:r>
            <a:r>
              <a:rPr lang="en-AU" dirty="0" err="1"/>
              <a:t>favor</a:t>
            </a:r>
            <a:r>
              <a:rPr lang="en-AU" dirty="0"/>
              <a:t> and at the hour of dawn my drooping soul is refreshed and strengthened in remembrance of Thy beauty and perfection. He whom the grace of Thy mercy </a:t>
            </a:r>
            <a:r>
              <a:rPr lang="en-AU" dirty="0" err="1"/>
              <a:t>aideth</a:t>
            </a:r>
            <a:r>
              <a:rPr lang="en-AU" dirty="0"/>
              <a:t>, though he be but a drop, shall become the boundless ocean, and the merest atom which the outpouring of Thy loving-kindness </a:t>
            </a:r>
            <a:r>
              <a:rPr lang="en-AU" dirty="0" err="1"/>
              <a:t>assisteth</a:t>
            </a:r>
            <a:r>
              <a:rPr lang="en-AU" dirty="0"/>
              <a:t>, shall shine even as the radiant star.</a:t>
            </a:r>
          </a:p>
          <a:p>
            <a:pPr marL="0" indent="0">
              <a:buNone/>
            </a:pPr>
            <a:r>
              <a:rPr lang="en-AU" dirty="0"/>
              <a:t> </a:t>
            </a:r>
          </a:p>
          <a:p>
            <a:pPr marL="0" indent="0">
              <a:buNone/>
            </a:pPr>
            <a:r>
              <a:rPr lang="en-AU" dirty="0"/>
              <a:t>Shelter under Thy protection, O Thou Spirit of purity, Thou Who art the All-Bountiful Provider, this enthralled, enkindled servant of Thine. Aid him in this world of being to remain steadfast and firm in Thy love and grant that this broken-winged bird attain a refuge and shelter in Thy divine nest that </a:t>
            </a:r>
            <a:r>
              <a:rPr lang="en-AU" dirty="0" err="1"/>
              <a:t>abideth</a:t>
            </a:r>
            <a:r>
              <a:rPr lang="en-AU" dirty="0"/>
              <a:t> upon the celestial tree.”</a:t>
            </a:r>
          </a:p>
          <a:p>
            <a:pPr marL="0" indent="0">
              <a:buNone/>
            </a:pPr>
            <a:r>
              <a:rPr lang="en-AU" dirty="0"/>
              <a:t> </a:t>
            </a:r>
          </a:p>
          <a:p>
            <a:pPr marL="0" indent="0">
              <a:buNone/>
            </a:pPr>
            <a:r>
              <a:rPr lang="en-AU" dirty="0"/>
              <a:t>-</a:t>
            </a:r>
            <a:r>
              <a:rPr lang="en-AU" dirty="0" err="1"/>
              <a:t>Abdu’l-Bahá</a:t>
            </a:r>
            <a:endParaRPr lang="en-AU" dirty="0"/>
          </a:p>
          <a:p>
            <a:pPr marL="0" indent="0">
              <a:buNone/>
            </a:pPr>
            <a:r>
              <a:rPr lang="en-AU" dirty="0"/>
              <a:t> </a:t>
            </a:r>
          </a:p>
          <a:p>
            <a:endParaRPr lang="en-AU" dirty="0"/>
          </a:p>
        </p:txBody>
      </p:sp>
    </p:spTree>
    <p:extLst>
      <p:ext uri="{BB962C8B-B14F-4D97-AF65-F5344CB8AC3E}">
        <p14:creationId xmlns:p14="http://schemas.microsoft.com/office/powerpoint/2010/main" val="3005397681"/>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5" y="404664"/>
            <a:ext cx="6048672" cy="1320800"/>
          </a:xfrm>
        </p:spPr>
        <p:txBody>
          <a:bodyPr>
            <a:normAutofit/>
          </a:bodyPr>
          <a:lstStyle/>
          <a:p>
            <a:pPr algn="r" rtl="1"/>
            <a:r>
              <a:rPr lang="fa-IR" sz="4400" b="1" dirty="0">
                <a:latin typeface="Sakkal Majalla" panose="02000000000000000000" pitchFamily="2" charset="-78"/>
                <a:cs typeface="Sakkal Majalla" panose="02000000000000000000" pitchFamily="2" charset="-78"/>
              </a:rPr>
              <a:t>مناجات خاتمه</a:t>
            </a:r>
            <a:endParaRPr lang="en-AU" sz="4400" dirty="0"/>
          </a:p>
        </p:txBody>
      </p:sp>
      <p:sp>
        <p:nvSpPr>
          <p:cNvPr id="3" name="Content Placeholder 2"/>
          <p:cNvSpPr>
            <a:spLocks noGrp="1"/>
          </p:cNvSpPr>
          <p:nvPr>
            <p:ph idx="1"/>
          </p:nvPr>
        </p:nvSpPr>
        <p:spPr>
          <a:xfrm>
            <a:off x="755576" y="1423864"/>
            <a:ext cx="6347713" cy="4824536"/>
          </a:xfrm>
        </p:spPr>
        <p:txBody>
          <a:bodyPr>
            <a:normAutofit fontScale="92500"/>
          </a:bodyPr>
          <a:lstStyle/>
          <a:p>
            <a:pPr marL="0" indent="0" algn="r" rtl="1">
              <a:buNone/>
            </a:pPr>
            <a:r>
              <a:rPr lang="fa-IR" sz="2800" b="1" dirty="0">
                <a:latin typeface="Sakkal Majalla" panose="02000000000000000000" pitchFamily="2" charset="-78"/>
                <a:cs typeface="Sakkal Majalla" panose="02000000000000000000" pitchFamily="2" charset="-78"/>
              </a:rPr>
              <a:t>هُوالحقّ القيّوم</a:t>
            </a:r>
          </a:p>
          <a:p>
            <a:pPr marL="0" indent="0" algn="r" rtl="1">
              <a:buNone/>
            </a:pPr>
            <a:r>
              <a:rPr lang="fa-IR" sz="2800" b="1" dirty="0">
                <a:latin typeface="Sakkal Majalla" panose="02000000000000000000" pitchFamily="2" charset="-78"/>
                <a:cs typeface="Sakkal Majalla" panose="02000000000000000000" pitchFamily="2" charset="-78"/>
              </a:rPr>
              <a:t>اِلهی تو بينا و آگاهی که مَلجَأ و پناهی جز تو نجسته و نجويم و به غير از سبيلِ محبّتت راهی نپيموده و نپويم، در شبانِ تيرۀ نوميدی ديده‌ام به صبحِ اميدِ الطافِ بی‌نهايتت روشن و باز و در سَحَر گاهی اين جان و دل پژمرده به يـاد جمال و کمالت خرم و دمساز، هر قطره‌ای که به عواطف رحمانيّتت موفّق بحريست بي‌کران و هر ذرّه‌ای که به پرتوِ عنايتت مُؤيّد آفتابيست درخشنده و تابان. </a:t>
            </a:r>
          </a:p>
          <a:p>
            <a:pPr marL="0" indent="0" algn="r" rtl="1">
              <a:buNone/>
            </a:pPr>
            <a:r>
              <a:rPr lang="fa-IR" sz="2800" b="1" dirty="0">
                <a:latin typeface="Sakkal Majalla" panose="02000000000000000000" pitchFamily="2" charset="-78"/>
                <a:cs typeface="Sakkal Majalla" panose="02000000000000000000" pitchFamily="2" charset="-78"/>
              </a:rPr>
              <a:t>پس ای پاکِ يزدان من، اين بندۀ پر شور و شيدا را در پناهِ خود پناهی ده و بر دوستی خويش در عالمِ هستی ثابت و مستقيم بدار و اين مرغِ بی پر و بال را در آشيانِ رحمانی خود و در شاخسارِ روحانی خويش مسکن و مأوائی عطا فرما.  ع ع</a:t>
            </a:r>
          </a:p>
        </p:txBody>
      </p:sp>
    </p:spTree>
    <p:extLst>
      <p:ext uri="{BB962C8B-B14F-4D97-AF65-F5344CB8AC3E}">
        <p14:creationId xmlns:p14="http://schemas.microsoft.com/office/powerpoint/2010/main" val="1299946980"/>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875184"/>
          </a:xfrm>
        </p:spPr>
        <p:txBody>
          <a:bodyPr/>
          <a:lstStyle/>
          <a:p>
            <a:pPr algn="ctr"/>
            <a:r>
              <a:rPr lang="en-AU" dirty="0"/>
              <a:t>Feedback Form</a:t>
            </a:r>
            <a:endParaRPr lang="en-AU" b="1" dirty="0">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724940688"/>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z="4400" b="1" dirty="0">
                <a:latin typeface="Arabic Typesetting" panose="03020402040406030203" pitchFamily="66" charset="-78"/>
                <a:cs typeface="Arabic Typesetting" panose="03020402040406030203" pitchFamily="66" charset="-78"/>
              </a:rPr>
              <a:t>فرم  بازخورد (نظرات و پیشنهادات)</a:t>
            </a:r>
            <a:endParaRPr lang="en-AU" b="1" dirty="0">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31911616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539552" y="764704"/>
            <a:ext cx="6408738" cy="5080000"/>
          </a:xfrm>
        </p:spPr>
        <p:txBody>
          <a:bodyPr>
            <a:noAutofit/>
          </a:bodyPr>
          <a:lstStyle/>
          <a:p>
            <a:pPr marL="0" indent="0">
              <a:buNone/>
            </a:pPr>
            <a:r>
              <a:rPr lang="en-AU" sz="3200" dirty="0"/>
              <a:t>To this end, Standards of Conduct and a Child Safe Environments Policy have been developed to lay out clearly our responsibilities to promoting the safety and well-being of children.  These documents can be found in full at the website </a:t>
            </a:r>
            <a:r>
              <a:rPr lang="en-AU" sz="3200" dirty="0">
                <a:hlinkClick r:id="rId3"/>
              </a:rPr>
              <a:t>www.cppt.bahai.org.au</a:t>
            </a:r>
            <a:r>
              <a:rPr lang="en-AU" sz="3200" dirty="0"/>
              <a:t> .</a:t>
            </a:r>
          </a:p>
          <a:p>
            <a:pPr marL="0" indent="0">
              <a:buNone/>
            </a:pPr>
            <a:r>
              <a:rPr lang="en-AU" sz="3200" dirty="0"/>
              <a:t> </a:t>
            </a:r>
          </a:p>
        </p:txBody>
      </p:sp>
    </p:spTree>
    <p:extLst>
      <p:ext uri="{BB962C8B-B14F-4D97-AF65-F5344CB8AC3E}">
        <p14:creationId xmlns:p14="http://schemas.microsoft.com/office/powerpoint/2010/main" val="1630367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395536" y="764704"/>
            <a:ext cx="6768752" cy="5400600"/>
          </a:xfrm>
        </p:spPr>
        <p:txBody>
          <a:bodyPr>
            <a:noAutofit/>
          </a:bodyPr>
          <a:lstStyle/>
          <a:p>
            <a:pPr marL="0" indent="0" algn="r" rtl="1">
              <a:lnSpc>
                <a:spcPct val="107000"/>
              </a:lnSpc>
              <a:spcAft>
                <a:spcPts val="800"/>
              </a:spcAft>
              <a:buNone/>
            </a:pPr>
            <a:endParaRPr lang="en-AU" sz="1600" kern="100" dirty="0">
              <a:effectLst/>
              <a:latin typeface="Calibri" panose="020F0502020204030204" pitchFamily="34" charset="0"/>
              <a:ea typeface="Calibri" panose="020F0502020204030204" pitchFamily="34" charset="0"/>
              <a:cs typeface="Arial" panose="020B0604020202020204" pitchFamily="34" charset="0"/>
            </a:endParaRPr>
          </a:p>
          <a:p>
            <a:pPr marL="0" indent="0" algn="r" rtl="1">
              <a:lnSpc>
                <a:spcPct val="107000"/>
              </a:lnSpc>
              <a:spcAft>
                <a:spcPts val="800"/>
              </a:spcAft>
              <a:buNone/>
            </a:pPr>
            <a:r>
              <a:rPr lang="fa-IR" sz="3200" b="1" kern="100" dirty="0">
                <a:effectLst/>
                <a:latin typeface="Calibri" panose="020F0502020204030204" pitchFamily="34" charset="0"/>
                <a:ea typeface="Calibri" panose="020F0502020204030204" pitchFamily="34" charset="0"/>
                <a:cs typeface="Arial" panose="020B0604020202020204" pitchFamily="34" charset="0"/>
              </a:rPr>
              <a:t>برای این منظور، "استانداردهای رفتار" و "خط ‌مشی محیط‌های امن برای کودک"  تهیه شده‌اند تا مسئولیت‌های ما را برای بالا بردن ایمنی و رفاه کودکان، به وضوح مشخص کنند.   نسخه کامل این اسناد را می توانید در این وبسایت ملاحظه نمائید:</a:t>
            </a:r>
            <a:endParaRPr lang="en-AU" sz="3200" b="1" kern="100" dirty="0">
              <a:effectLst/>
              <a:latin typeface="Calibri" panose="020F0502020204030204" pitchFamily="34" charset="0"/>
              <a:ea typeface="Calibri" panose="020F0502020204030204" pitchFamily="34" charset="0"/>
              <a:cs typeface="Arial" panose="020B0604020202020204" pitchFamily="34" charset="0"/>
            </a:endParaRPr>
          </a:p>
          <a:p>
            <a:pPr marL="0" indent="0">
              <a:buNone/>
            </a:pPr>
            <a:r>
              <a:rPr lang="en-AU" sz="2800" dirty="0">
                <a:solidFill>
                  <a:srgbClr val="0070C0"/>
                </a:solidFill>
                <a:hlinkClick r:id="rId3">
                  <a:extLst>
                    <a:ext uri="{A12FA001-AC4F-418D-AE19-62706E023703}">
                      <ahyp:hlinkClr xmlns:ahyp="http://schemas.microsoft.com/office/drawing/2018/hyperlinkcolor" val="tx"/>
                    </a:ext>
                  </a:extLst>
                </a:hlinkClick>
              </a:rPr>
              <a:t>www.cppt.bahai.org.au</a:t>
            </a:r>
            <a:r>
              <a:rPr lang="en-AU" sz="2800" dirty="0">
                <a:solidFill>
                  <a:srgbClr val="0070C0"/>
                </a:solidFill>
              </a:rPr>
              <a:t> . </a:t>
            </a:r>
          </a:p>
        </p:txBody>
      </p:sp>
    </p:spTree>
    <p:extLst>
      <p:ext uri="{BB962C8B-B14F-4D97-AF65-F5344CB8AC3E}">
        <p14:creationId xmlns:p14="http://schemas.microsoft.com/office/powerpoint/2010/main" val="20269737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251520" y="476672"/>
            <a:ext cx="7323138" cy="5656262"/>
          </a:xfrm>
        </p:spPr>
        <p:txBody>
          <a:bodyPr>
            <a:normAutofit/>
          </a:bodyPr>
          <a:lstStyle/>
          <a:p>
            <a:pPr marL="0" indent="0">
              <a:buNone/>
            </a:pPr>
            <a:endParaRPr lang="en-AU" dirty="0"/>
          </a:p>
          <a:p>
            <a:pPr marL="0" indent="0">
              <a:buNone/>
            </a:pPr>
            <a:r>
              <a:rPr lang="en-AU" b="1" dirty="0"/>
              <a:t>Important Note: </a:t>
            </a:r>
            <a:r>
              <a:rPr lang="en-AU" dirty="0"/>
              <a:t>This training may include materials that are sometimes confronting and disturbing. It can be upsetting to think about vulnerable children being mistreated. The materials can cause sadness or could trigger traumatic memories. Please look after yourself, and if needed, remove yourself from the session or take a break. If you need immediate assistance or require professional help, we provide you with the following 24-hour telephone assistance.</a:t>
            </a:r>
          </a:p>
          <a:p>
            <a:pPr marL="0" indent="0">
              <a:buNone/>
            </a:pPr>
            <a:endParaRPr lang="en-AU" dirty="0"/>
          </a:p>
          <a:p>
            <a:r>
              <a:rPr lang="en-AU" dirty="0" err="1"/>
              <a:t>Beyondblue</a:t>
            </a:r>
            <a:r>
              <a:rPr lang="en-AU" dirty="0"/>
              <a:t>: 1300 224 636</a:t>
            </a:r>
          </a:p>
          <a:p>
            <a:r>
              <a:rPr lang="en-AU" dirty="0"/>
              <a:t>1800RESPECT: 1800 737 732</a:t>
            </a:r>
          </a:p>
          <a:p>
            <a:r>
              <a:rPr lang="en-AU" dirty="0" err="1"/>
              <a:t>MensLineAustralia</a:t>
            </a:r>
            <a:r>
              <a:rPr lang="en-AU" dirty="0"/>
              <a:t>: 1300 789 978	</a:t>
            </a:r>
          </a:p>
          <a:p>
            <a:r>
              <a:rPr lang="en-AU" dirty="0"/>
              <a:t>Lifeline: 13 11 14</a:t>
            </a:r>
          </a:p>
          <a:p>
            <a:r>
              <a:rPr lang="en-AU" dirty="0"/>
              <a:t>Suicide Call Back Service: 1300 659 467</a:t>
            </a:r>
          </a:p>
          <a:p>
            <a:r>
              <a:rPr lang="en-AU" dirty="0"/>
              <a:t>Kids Helpline: 1800 55 1800 (https://kidshelpline.com.au)</a:t>
            </a:r>
          </a:p>
          <a:p>
            <a:endParaRPr lang="en-AU" dirty="0"/>
          </a:p>
        </p:txBody>
      </p:sp>
    </p:spTree>
    <p:extLst>
      <p:ext uri="{BB962C8B-B14F-4D97-AF65-F5344CB8AC3E}">
        <p14:creationId xmlns:p14="http://schemas.microsoft.com/office/powerpoint/2010/main" val="6502039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467544" y="188640"/>
            <a:ext cx="6408712" cy="6048672"/>
          </a:xfrm>
        </p:spPr>
        <p:txBody>
          <a:bodyPr>
            <a:normAutofit fontScale="92500" lnSpcReduction="10000"/>
          </a:bodyPr>
          <a:lstStyle/>
          <a:p>
            <a:pPr marL="0" indent="0">
              <a:buNone/>
            </a:pPr>
            <a:endParaRPr lang="en-AU" dirty="0"/>
          </a:p>
          <a:p>
            <a:pPr marL="0" indent="0" algn="r" rtl="1">
              <a:lnSpc>
                <a:spcPct val="107000"/>
              </a:lnSpc>
              <a:spcAft>
                <a:spcPts val="800"/>
              </a:spcAft>
              <a:buNone/>
            </a:pPr>
            <a:r>
              <a:rPr lang="fa-IR" sz="3500" b="1" kern="100" dirty="0">
                <a:effectLst/>
                <a:latin typeface="Calibri" panose="020F0502020204030204" pitchFamily="34" charset="0"/>
                <a:ea typeface="Calibri" panose="020F0502020204030204" pitchFamily="34" charset="0"/>
                <a:cs typeface="Arial" panose="020B0604020202020204" pitchFamily="34" charset="0"/>
              </a:rPr>
              <a:t>نکته مهم</a:t>
            </a:r>
            <a:r>
              <a:rPr lang="fa-IR" sz="2600" b="1" kern="100" dirty="0">
                <a:effectLst/>
                <a:latin typeface="Calibri" panose="020F0502020204030204" pitchFamily="34" charset="0"/>
                <a:ea typeface="Calibri" panose="020F0502020204030204" pitchFamily="34" charset="0"/>
                <a:cs typeface="Arial" panose="020B0604020202020204" pitchFamily="34" charset="0"/>
              </a:rPr>
              <a:t>: این آموزش ممکن است شامل مطالبی باشد که گاهی اوقات مشکل و غم انگیز باشند. فکر کردن در مورد بدرفتاری با کودکان</a:t>
            </a:r>
            <a:r>
              <a:rPr lang="fa-IR" sz="2600" b="1" kern="100" dirty="0">
                <a:latin typeface="Calibri" panose="020F0502020204030204" pitchFamily="34" charset="0"/>
                <a:ea typeface="Calibri" panose="020F0502020204030204" pitchFamily="34" charset="0"/>
                <a:cs typeface="Arial" panose="020B0604020202020204" pitchFamily="34" charset="0"/>
              </a:rPr>
              <a:t>ِ</a:t>
            </a:r>
            <a:r>
              <a:rPr lang="fa-IR" sz="2600" b="1" kern="100" dirty="0">
                <a:effectLst/>
                <a:latin typeface="Calibri" panose="020F0502020204030204" pitchFamily="34" charset="0"/>
                <a:ea typeface="Calibri" panose="020F0502020204030204" pitchFamily="34" charset="0"/>
                <a:cs typeface="Arial" panose="020B0604020202020204" pitchFamily="34" charset="0"/>
              </a:rPr>
              <a:t> آسیب پذیر می تواند  بالقوه ناراحت کننده بوده، و گاه می توانند باعث غم و اندوه گشته و یا موجب ایجاد خاطرات آسیب زا  گردند.  لطفا مراقب خود باشید و در صورت نیاز میتوانید جلسه را ترک کنید یا از کلاس تنفس بگیرید. اگر به کمک فوری نیاز دارید،  یا احتیاج به کمک متخصص دارید، منابع کمک رسانی  تلفنی 24 ساعته زیر در اختیار شما ست</a:t>
            </a:r>
            <a:r>
              <a:rPr lang="en-AU" sz="2600" b="1" kern="100" dirty="0">
                <a:effectLst/>
                <a:latin typeface="Calibri" panose="020F0502020204030204" pitchFamily="34" charset="0"/>
                <a:ea typeface="Calibri" panose="020F0502020204030204" pitchFamily="34" charset="0"/>
                <a:cs typeface="Arial" panose="020B0604020202020204" pitchFamily="34" charset="0"/>
              </a:rPr>
              <a:t>.</a:t>
            </a:r>
          </a:p>
          <a:p>
            <a:r>
              <a:rPr lang="en-AU" dirty="0"/>
              <a:t>Beyondblue: 1300 224 636</a:t>
            </a:r>
          </a:p>
          <a:p>
            <a:r>
              <a:rPr lang="en-AU" dirty="0"/>
              <a:t>1800RESPECT: 1800 737 732</a:t>
            </a:r>
          </a:p>
          <a:p>
            <a:r>
              <a:rPr lang="en-AU" dirty="0" err="1"/>
              <a:t>MensLineAustralia</a:t>
            </a:r>
            <a:r>
              <a:rPr lang="en-AU" dirty="0"/>
              <a:t>: 1300 789 978	</a:t>
            </a:r>
          </a:p>
          <a:p>
            <a:r>
              <a:rPr lang="en-AU" dirty="0"/>
              <a:t>Lifeline: 13 11 14</a:t>
            </a:r>
          </a:p>
          <a:p>
            <a:r>
              <a:rPr lang="en-AU" dirty="0"/>
              <a:t>Suicide Call Back Service: 1300 659 467</a:t>
            </a:r>
          </a:p>
          <a:p>
            <a:r>
              <a:rPr lang="en-AU" dirty="0"/>
              <a:t>Kids Helpline: 1800 55 1800 (https://kidshelpline.com.au)</a:t>
            </a:r>
          </a:p>
          <a:p>
            <a:endParaRPr lang="en-AU" dirty="0"/>
          </a:p>
        </p:txBody>
      </p:sp>
    </p:spTree>
    <p:extLst>
      <p:ext uri="{BB962C8B-B14F-4D97-AF65-F5344CB8AC3E}">
        <p14:creationId xmlns:p14="http://schemas.microsoft.com/office/powerpoint/2010/main" val="36122323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07704" y="44624"/>
            <a:ext cx="5068007" cy="6630325"/>
          </a:xfrm>
          <a:prstGeom prst="rect">
            <a:avLst/>
          </a:prstGeom>
        </p:spPr>
      </p:pic>
    </p:spTree>
    <p:extLst>
      <p:ext uri="{BB962C8B-B14F-4D97-AF65-F5344CB8AC3E}">
        <p14:creationId xmlns:p14="http://schemas.microsoft.com/office/powerpoint/2010/main" val="18061328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9FFF97E-0C56-A584-31D8-3C4B700D60A7}"/>
              </a:ext>
            </a:extLst>
          </p:cNvPr>
          <p:cNvSpPr txBox="1"/>
          <p:nvPr/>
        </p:nvSpPr>
        <p:spPr>
          <a:xfrm>
            <a:off x="827583" y="741167"/>
            <a:ext cx="6264696" cy="861454"/>
          </a:xfrm>
          <a:prstGeom prst="rect">
            <a:avLst/>
          </a:prstGeom>
          <a:noFill/>
        </p:spPr>
        <p:txBody>
          <a:bodyPr wrap="square" rtlCol="0">
            <a:spAutoFit/>
          </a:bodyPr>
          <a:lstStyle/>
          <a:p>
            <a:pPr algn="r" rtl="1">
              <a:lnSpc>
                <a:spcPct val="107000"/>
              </a:lnSpc>
              <a:spcAft>
                <a:spcPts val="800"/>
              </a:spcAft>
            </a:pPr>
            <a:r>
              <a:rPr lang="fa-IR" sz="2400" b="1" kern="100" dirty="0">
                <a:solidFill>
                  <a:srgbClr val="0070C0"/>
                </a:solidFill>
                <a:effectLst/>
                <a:latin typeface="Agency FB" panose="020B0503020202020204" pitchFamily="34" charset="0"/>
                <a:ea typeface="Calibri" panose="020F0502020204030204" pitchFamily="34" charset="0"/>
                <a:cs typeface="Arial" panose="020B0604020202020204" pitchFamily="34" charset="0"/>
              </a:rPr>
              <a:t>ما همیشه بهترین ها را برای کودکان و جوانانی که در فعالیت ها و رویدادهای ما شرکت میکنند انجام خواهیم داد</a:t>
            </a:r>
            <a:r>
              <a:rPr lang="en-AU" sz="2400" b="1" kern="100" dirty="0">
                <a:solidFill>
                  <a:srgbClr val="0070C0"/>
                </a:solidFill>
                <a:effectLst/>
                <a:latin typeface="Agency FB" panose="020B0503020202020204" pitchFamily="34" charset="0"/>
                <a:ea typeface="Calibri" panose="020F0502020204030204" pitchFamily="34" charset="0"/>
                <a:cs typeface="Arial" panose="020B0604020202020204" pitchFamily="34" charset="0"/>
              </a:rPr>
              <a:t>.</a:t>
            </a:r>
            <a:endParaRPr lang="en-AU" sz="2400" b="1"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7" name="TextBox 6">
            <a:extLst>
              <a:ext uri="{FF2B5EF4-FFF2-40B4-BE49-F238E27FC236}">
                <a16:creationId xmlns:a16="http://schemas.microsoft.com/office/drawing/2014/main" id="{D719EFF8-CB0A-B745-BC37-F2BA10425E20}"/>
              </a:ext>
            </a:extLst>
          </p:cNvPr>
          <p:cNvSpPr txBox="1"/>
          <p:nvPr/>
        </p:nvSpPr>
        <p:spPr>
          <a:xfrm>
            <a:off x="1265886" y="147863"/>
            <a:ext cx="4680520" cy="593304"/>
          </a:xfrm>
          <a:prstGeom prst="rect">
            <a:avLst/>
          </a:prstGeom>
          <a:noFill/>
        </p:spPr>
        <p:txBody>
          <a:bodyPr wrap="square" rtlCol="0">
            <a:spAutoFit/>
          </a:bodyPr>
          <a:lstStyle/>
          <a:p>
            <a:pPr algn="r" rtl="1">
              <a:lnSpc>
                <a:spcPct val="107000"/>
              </a:lnSpc>
              <a:spcAft>
                <a:spcPts val="800"/>
              </a:spcAft>
            </a:pPr>
            <a:r>
              <a:rPr lang="fa-IR" sz="3200" b="1"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خط مشی برای ایمنی کودکان</a:t>
            </a:r>
            <a:endParaRPr lang="en-AU" sz="3200" kern="100" dirty="0">
              <a:effectLst/>
              <a:highlight>
                <a:srgbClr val="FFFF00"/>
              </a:highlight>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10" name="Table 9">
            <a:extLst>
              <a:ext uri="{FF2B5EF4-FFF2-40B4-BE49-F238E27FC236}">
                <a16:creationId xmlns:a16="http://schemas.microsoft.com/office/drawing/2014/main" id="{A3FCFC4C-650D-87F0-209A-E4C82AF5C5D7}"/>
              </a:ext>
            </a:extLst>
          </p:cNvPr>
          <p:cNvGraphicFramePr>
            <a:graphicFrameLocks noGrp="1"/>
          </p:cNvGraphicFramePr>
          <p:nvPr>
            <p:extLst>
              <p:ext uri="{D42A27DB-BD31-4B8C-83A1-F6EECF244321}">
                <p14:modId xmlns:p14="http://schemas.microsoft.com/office/powerpoint/2010/main" val="1413974074"/>
              </p:ext>
            </p:extLst>
          </p:nvPr>
        </p:nvGraphicFramePr>
        <p:xfrm>
          <a:off x="899592" y="1844824"/>
          <a:ext cx="6192687" cy="4763072"/>
        </p:xfrm>
        <a:graphic>
          <a:graphicData uri="http://schemas.openxmlformats.org/drawingml/2006/table">
            <a:tbl>
              <a:tblPr rtl="1" firstRow="1" firstCol="1" bandRow="1">
                <a:tableStyleId>{5C22544A-7EE6-4342-B048-85BDC9FD1C3A}</a:tableStyleId>
              </a:tblPr>
              <a:tblGrid>
                <a:gridCol w="3172136">
                  <a:extLst>
                    <a:ext uri="{9D8B030D-6E8A-4147-A177-3AD203B41FA5}">
                      <a16:colId xmlns:a16="http://schemas.microsoft.com/office/drawing/2014/main" val="1877368171"/>
                    </a:ext>
                  </a:extLst>
                </a:gridCol>
                <a:gridCol w="3020551">
                  <a:extLst>
                    <a:ext uri="{9D8B030D-6E8A-4147-A177-3AD203B41FA5}">
                      <a16:colId xmlns:a16="http://schemas.microsoft.com/office/drawing/2014/main" val="1839397094"/>
                    </a:ext>
                  </a:extLst>
                </a:gridCol>
              </a:tblGrid>
              <a:tr h="4536504">
                <a:tc>
                  <a:txBody>
                    <a:bodyPr/>
                    <a:lstStyle/>
                    <a:p>
                      <a:pPr marL="342900" lvl="0" indent="-342900" algn="r" rtl="1">
                        <a:lnSpc>
                          <a:spcPct val="107000"/>
                        </a:lnSpc>
                        <a:spcAft>
                          <a:spcPts val="800"/>
                        </a:spcAft>
                        <a:buFont typeface="Wingdings" panose="05000000000000000000" pitchFamily="2" charset="2"/>
                        <a:buChar char=""/>
                        <a:tabLst>
                          <a:tab pos="457200" algn="l"/>
                        </a:tabLst>
                      </a:pPr>
                      <a:r>
                        <a:rPr lang="fa-IR" sz="1800" kern="100" dirty="0">
                          <a:solidFill>
                            <a:srgbClr val="002060"/>
                          </a:solidFill>
                          <a:effectLst/>
                          <a:latin typeface="Calibri" panose="020F0502020204030204" pitchFamily="34" charset="0"/>
                          <a:ea typeface="Calibri" panose="020F0502020204030204" pitchFamily="34" charset="0"/>
                          <a:cs typeface="Arial" panose="020B0604020202020204" pitchFamily="34" charset="0"/>
                        </a:rPr>
                        <a:t>ما به همه کودکان و جوانان</a:t>
                      </a:r>
                      <a:r>
                        <a:rPr lang="fa-IR" sz="1800" b="1" kern="100" dirty="0">
                          <a:solidFill>
                            <a:srgbClr val="002060"/>
                          </a:solidFill>
                          <a:effectLst/>
                          <a:latin typeface="Calibri" panose="020F0502020204030204" pitchFamily="34" charset="0"/>
                          <a:ea typeface="Calibri" panose="020F0502020204030204" pitchFamily="34" charset="0"/>
                          <a:cs typeface="Arial" panose="020B0604020202020204" pitchFamily="34" charset="0"/>
                        </a:rPr>
                        <a:t> احترام</a:t>
                      </a:r>
                      <a:r>
                        <a:rPr lang="fa-IR" sz="1800" kern="100" dirty="0">
                          <a:solidFill>
                            <a:srgbClr val="002060"/>
                          </a:solidFill>
                          <a:effectLst/>
                          <a:latin typeface="Calibri" panose="020F0502020204030204" pitchFamily="34" charset="0"/>
                          <a:ea typeface="Calibri" panose="020F0502020204030204" pitchFamily="34" charset="0"/>
                          <a:cs typeface="Arial" panose="020B0604020202020204" pitchFamily="34" charset="0"/>
                        </a:rPr>
                        <a:t> می گذاریم</a:t>
                      </a:r>
                      <a:r>
                        <a:rPr lang="en-AU" sz="1800" kern="100" dirty="0">
                          <a:solidFill>
                            <a:srgbClr val="002060"/>
                          </a:solidFill>
                          <a:effectLst/>
                          <a:latin typeface="Calibri" panose="020F0502020204030204" pitchFamily="34" charset="0"/>
                          <a:ea typeface="Calibri" panose="020F0502020204030204" pitchFamily="34" charset="0"/>
                          <a:cs typeface="Arial" panose="020B0604020202020204" pitchFamily="34" charset="0"/>
                        </a:rPr>
                        <a:t>.</a:t>
                      </a:r>
                    </a:p>
                    <a:p>
                      <a:pPr marL="342900" lvl="0" indent="-342900" algn="r" rtl="1">
                        <a:lnSpc>
                          <a:spcPct val="107000"/>
                        </a:lnSpc>
                        <a:spcAft>
                          <a:spcPts val="800"/>
                        </a:spcAft>
                        <a:buFont typeface="Wingdings" panose="05000000000000000000" pitchFamily="2" charset="2"/>
                        <a:buChar char=""/>
                        <a:tabLst>
                          <a:tab pos="457200" algn="l"/>
                        </a:tabLst>
                      </a:pPr>
                      <a:r>
                        <a:rPr lang="fa-IR" sz="1800" kern="100" dirty="0">
                          <a:solidFill>
                            <a:srgbClr val="002060"/>
                          </a:solidFill>
                          <a:effectLst/>
                          <a:latin typeface="Calibri" panose="020F0502020204030204" pitchFamily="34" charset="0"/>
                          <a:ea typeface="Calibri" panose="020F0502020204030204" pitchFamily="34" charset="0"/>
                          <a:cs typeface="Arial" panose="020B0604020202020204" pitchFamily="34" charset="0"/>
                        </a:rPr>
                        <a:t>همه کودکان و جوانان </a:t>
                      </a:r>
                      <a:r>
                        <a:rPr lang="fa-IR" sz="1800" b="1" kern="100" dirty="0">
                          <a:solidFill>
                            <a:srgbClr val="002060"/>
                          </a:solidFill>
                          <a:effectLst/>
                          <a:latin typeface="Calibri" panose="020F0502020204030204" pitchFamily="34" charset="0"/>
                          <a:ea typeface="Calibri" panose="020F0502020204030204" pitchFamily="34" charset="0"/>
                          <a:cs typeface="Arial" panose="020B0604020202020204" pitchFamily="34" charset="0"/>
                        </a:rPr>
                        <a:t>برای مصون ماندن از سوء استفاده و آسیب از، حقوق برابر برخوردارند</a:t>
                      </a:r>
                      <a:r>
                        <a:rPr lang="en-AU" sz="1800" kern="100" dirty="0">
                          <a:solidFill>
                            <a:srgbClr val="002060"/>
                          </a:solidFill>
                          <a:effectLst/>
                          <a:latin typeface="Calibri" panose="020F0502020204030204" pitchFamily="34" charset="0"/>
                          <a:ea typeface="Calibri" panose="020F0502020204030204" pitchFamily="34" charset="0"/>
                          <a:cs typeface="Arial" panose="020B0604020202020204" pitchFamily="34" charset="0"/>
                        </a:rPr>
                        <a:t>.</a:t>
                      </a:r>
                    </a:p>
                    <a:p>
                      <a:pPr marL="342900" lvl="0" indent="-342900" algn="r" rtl="1">
                        <a:lnSpc>
                          <a:spcPct val="107000"/>
                        </a:lnSpc>
                        <a:spcAft>
                          <a:spcPts val="800"/>
                        </a:spcAft>
                        <a:buFont typeface="Wingdings" panose="05000000000000000000" pitchFamily="2" charset="2"/>
                        <a:buChar char=""/>
                        <a:tabLst>
                          <a:tab pos="457200" algn="l"/>
                        </a:tabLst>
                      </a:pPr>
                      <a:r>
                        <a:rPr lang="fa-IR" sz="1800" kern="100" dirty="0">
                          <a:solidFill>
                            <a:srgbClr val="002060"/>
                          </a:solidFill>
                          <a:effectLst/>
                          <a:latin typeface="Calibri" panose="020F0502020204030204" pitchFamily="34" charset="0"/>
                          <a:ea typeface="Calibri" panose="020F0502020204030204" pitchFamily="34" charset="0"/>
                          <a:cs typeface="Arial" panose="020B0604020202020204" pitchFamily="34" charset="0"/>
                        </a:rPr>
                        <a:t>ما </a:t>
                      </a:r>
                      <a:r>
                        <a:rPr lang="fa-IR" sz="1800" b="1" kern="100" dirty="0">
                          <a:solidFill>
                            <a:srgbClr val="002060"/>
                          </a:solidFill>
                          <a:effectLst/>
                          <a:latin typeface="Calibri" panose="020F0502020204030204" pitchFamily="34" charset="0"/>
                          <a:ea typeface="Calibri" panose="020F0502020204030204" pitchFamily="34" charset="0"/>
                          <a:cs typeface="Arial" panose="020B0604020202020204" pitchFamily="34" charset="0"/>
                        </a:rPr>
                        <a:t>هیچکونه کودک آزاری و آسیب را  تحمل نمیکنیم</a:t>
                      </a:r>
                      <a:r>
                        <a:rPr lang="en-AU" sz="1800" kern="100" dirty="0">
                          <a:solidFill>
                            <a:srgbClr val="002060"/>
                          </a:solidFill>
                          <a:effectLst/>
                          <a:latin typeface="Calibri" panose="020F0502020204030204" pitchFamily="34" charset="0"/>
                          <a:ea typeface="Calibri" panose="020F0502020204030204" pitchFamily="34" charset="0"/>
                          <a:cs typeface="Arial" panose="020B0604020202020204" pitchFamily="34" charset="0"/>
                        </a:rPr>
                        <a:t>.</a:t>
                      </a:r>
                    </a:p>
                    <a:p>
                      <a:pPr marL="342900" lvl="0" indent="-342900" algn="r" rtl="1">
                        <a:lnSpc>
                          <a:spcPct val="107000"/>
                        </a:lnSpc>
                        <a:spcAft>
                          <a:spcPts val="800"/>
                        </a:spcAft>
                        <a:buFont typeface="Wingdings" panose="05000000000000000000" pitchFamily="2" charset="2"/>
                        <a:buChar char=""/>
                        <a:tabLst>
                          <a:tab pos="457200" algn="l"/>
                        </a:tabLst>
                      </a:pPr>
                      <a:r>
                        <a:rPr lang="fa-IR" sz="1800" kern="100" dirty="0">
                          <a:solidFill>
                            <a:srgbClr val="002060"/>
                          </a:solidFill>
                          <a:effectLst/>
                          <a:latin typeface="Calibri" panose="020F0502020204030204" pitchFamily="34" charset="0"/>
                          <a:ea typeface="Calibri" panose="020F0502020204030204" pitchFamily="34" charset="0"/>
                          <a:cs typeface="Arial" panose="020B0604020202020204" pitchFamily="34" charset="0"/>
                        </a:rPr>
                        <a:t>ما از همه کسانی که با کودکان و جوانان کار می کنند می خواهیم که </a:t>
                      </a:r>
                      <a:r>
                        <a:rPr lang="fa-IR" sz="1800" b="1" kern="100" dirty="0">
                          <a:solidFill>
                            <a:srgbClr val="002060"/>
                          </a:solidFill>
                          <a:effectLst/>
                          <a:latin typeface="Calibri" panose="020F0502020204030204" pitchFamily="34" charset="0"/>
                          <a:ea typeface="Calibri" panose="020F0502020204030204" pitchFamily="34" charset="0"/>
                          <a:cs typeface="Arial" panose="020B0604020202020204" pitchFamily="34" charset="0"/>
                        </a:rPr>
                        <a:t>صلاحیتشان تأئید شود</a:t>
                      </a:r>
                      <a:r>
                        <a:rPr lang="fa-IR" sz="1800" kern="100" dirty="0">
                          <a:solidFill>
                            <a:srgbClr val="002060"/>
                          </a:solidFill>
                          <a:effectLst/>
                          <a:latin typeface="Calibri" panose="020F0502020204030204" pitchFamily="34" charset="0"/>
                          <a:ea typeface="Calibri" panose="020F0502020204030204" pitchFamily="34" charset="0"/>
                          <a:cs typeface="Arial" panose="020B0604020202020204" pitchFamily="34" charset="0"/>
                        </a:rPr>
                        <a:t>، </a:t>
                      </a:r>
                      <a:r>
                        <a:rPr lang="fa-IR" sz="1800" b="1" kern="100" dirty="0">
                          <a:solidFill>
                            <a:srgbClr val="002060"/>
                          </a:solidFill>
                          <a:effectLst/>
                          <a:latin typeface="Calibri" panose="020F0502020204030204" pitchFamily="34" charset="0"/>
                          <a:ea typeface="Calibri" panose="020F0502020204030204" pitchFamily="34" charset="0"/>
                          <a:cs typeface="Arial" panose="020B0604020202020204" pitchFamily="34" charset="0"/>
                        </a:rPr>
                        <a:t>در کلاسهای آموزشی ایمنی کودک شرکت کنند،</a:t>
                      </a:r>
                      <a:r>
                        <a:rPr lang="fa-IR" sz="1800" kern="100" dirty="0">
                          <a:solidFill>
                            <a:srgbClr val="002060"/>
                          </a:solidFill>
                          <a:effectLst/>
                          <a:latin typeface="Calibri" panose="020F0502020204030204" pitchFamily="34" charset="0"/>
                          <a:ea typeface="Calibri" panose="020F0502020204030204" pitchFamily="34" charset="0"/>
                          <a:cs typeface="Arial" panose="020B0604020202020204" pitchFamily="34" charset="0"/>
                        </a:rPr>
                        <a:t> و اطلاعات مربوط به هرگونه سوءظن  در مورد سوء استفاده ویا آسیب  به کودک را گزارش دهند</a:t>
                      </a:r>
                      <a:r>
                        <a:rPr lang="en-AU" sz="1800" kern="100" dirty="0">
                          <a:solidFill>
                            <a:srgbClr val="002060"/>
                          </a:solidFill>
                          <a:effectLst/>
                          <a:latin typeface="Calibri" panose="020F0502020204030204" pitchFamily="34" charset="0"/>
                          <a:ea typeface="Calibri" panose="020F0502020204030204" pitchFamily="34" charset="0"/>
                          <a:cs typeface="Arial" panose="020B0604020202020204" pitchFamily="34" charset="0"/>
                        </a:rPr>
                        <a:t>.</a:t>
                      </a:r>
                    </a:p>
                    <a:p>
                      <a:pPr algn="r" rtl="1">
                        <a:lnSpc>
                          <a:spcPct val="107000"/>
                        </a:lnSpc>
                        <a:spcAft>
                          <a:spcPts val="800"/>
                        </a:spcAft>
                      </a:pPr>
                      <a:r>
                        <a:rPr lang="ar-SA" sz="1600" kern="100" dirty="0">
                          <a:solidFill>
                            <a:srgbClr val="002060"/>
                          </a:solidFill>
                          <a:effectLst/>
                          <a:latin typeface="Calibri" panose="020F0502020204030204" pitchFamily="34" charset="0"/>
                          <a:ea typeface="Calibri" panose="020F0502020204030204" pitchFamily="34" charset="0"/>
                          <a:cs typeface="Arial" panose="020B0604020202020204" pitchFamily="34" charset="0"/>
                        </a:rPr>
                        <a:t> </a:t>
                      </a:r>
                      <a:endParaRPr lang="en-AU" sz="1600" kern="100" dirty="0">
                        <a:solidFill>
                          <a:srgbClr val="00206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342900" lvl="0" indent="-342900" algn="r" rtl="1">
                        <a:lnSpc>
                          <a:spcPct val="107000"/>
                        </a:lnSpc>
                        <a:spcAft>
                          <a:spcPts val="800"/>
                        </a:spcAft>
                        <a:buFont typeface="Wingdings" panose="05000000000000000000" pitchFamily="2" charset="2"/>
                        <a:buChar char=""/>
                        <a:tabLst>
                          <a:tab pos="457200" algn="l"/>
                        </a:tabLst>
                      </a:pPr>
                      <a:r>
                        <a:rPr lang="fa-IR" sz="1800" kern="100" dirty="0">
                          <a:solidFill>
                            <a:srgbClr val="002060"/>
                          </a:solidFill>
                          <a:effectLst/>
                          <a:latin typeface="Calibri" panose="020F0502020204030204" pitchFamily="34" charset="0"/>
                          <a:ea typeface="Calibri" panose="020F0502020204030204" pitchFamily="34" charset="0"/>
                          <a:cs typeface="Arial" panose="020B0604020202020204" pitchFamily="34" charset="0"/>
                        </a:rPr>
                        <a:t>ما </a:t>
                      </a:r>
                      <a:r>
                        <a:rPr lang="fa-IR" sz="1800" b="1" kern="100" dirty="0">
                          <a:solidFill>
                            <a:srgbClr val="002060"/>
                          </a:solidFill>
                          <a:effectLst/>
                          <a:latin typeface="Calibri" panose="020F0502020204030204" pitchFamily="34" charset="0"/>
                          <a:ea typeface="Calibri" panose="020F0502020204030204" pitchFamily="34" charset="0"/>
                          <a:cs typeface="Arial" panose="020B0604020202020204" pitchFamily="34" charset="0"/>
                        </a:rPr>
                        <a:t>استانداردهای رفتار برای کار با کودکان و جوانان را اجرا می کنیم</a:t>
                      </a:r>
                      <a:r>
                        <a:rPr lang="fa-IR" sz="1800" kern="100" dirty="0">
                          <a:solidFill>
                            <a:srgbClr val="002060"/>
                          </a:solidFill>
                          <a:effectLst/>
                          <a:latin typeface="Calibri" panose="020F0502020204030204" pitchFamily="34" charset="0"/>
                          <a:ea typeface="Calibri" panose="020F0502020204030204" pitchFamily="34" charset="0"/>
                          <a:cs typeface="Arial" panose="020B0604020202020204" pitchFamily="34" charset="0"/>
                        </a:rPr>
                        <a:t>،  که شامل انتظار از نحوه صحبت و </a:t>
                      </a:r>
                      <a:r>
                        <a:rPr lang="fa-IR" sz="1800" b="1" kern="100" dirty="0">
                          <a:solidFill>
                            <a:srgbClr val="002060"/>
                          </a:solidFill>
                          <a:effectLst/>
                          <a:latin typeface="Calibri" panose="020F0502020204030204" pitchFamily="34" charset="0"/>
                          <a:ea typeface="Calibri" panose="020F0502020204030204" pitchFamily="34" charset="0"/>
                          <a:cs typeface="Arial" panose="020B0604020202020204" pitchFamily="34" charset="0"/>
                        </a:rPr>
                        <a:t>رفتار درست</a:t>
                      </a:r>
                      <a:r>
                        <a:rPr lang="fa-IR" sz="1800" kern="100" dirty="0">
                          <a:solidFill>
                            <a:srgbClr val="002060"/>
                          </a:solidFill>
                          <a:effectLst/>
                          <a:latin typeface="Calibri" panose="020F0502020204030204" pitchFamily="34" charset="0"/>
                          <a:ea typeface="Calibri" panose="020F0502020204030204" pitchFamily="34" charset="0"/>
                          <a:cs typeface="Arial" panose="020B0604020202020204" pitchFamily="34" charset="0"/>
                        </a:rPr>
                        <a:t> با کودکان و نوجوانان است</a:t>
                      </a:r>
                      <a:r>
                        <a:rPr lang="en-AU" sz="1800" kern="100" dirty="0">
                          <a:solidFill>
                            <a:srgbClr val="002060"/>
                          </a:solidFill>
                          <a:effectLst/>
                          <a:latin typeface="Calibri" panose="020F0502020204030204" pitchFamily="34" charset="0"/>
                          <a:ea typeface="Calibri" panose="020F0502020204030204" pitchFamily="34" charset="0"/>
                          <a:cs typeface="Arial" panose="020B0604020202020204" pitchFamily="34" charset="0"/>
                        </a:rPr>
                        <a:t>.</a:t>
                      </a:r>
                    </a:p>
                    <a:p>
                      <a:pPr marL="342900" lvl="0" indent="-342900" algn="r" rtl="1">
                        <a:lnSpc>
                          <a:spcPct val="107000"/>
                        </a:lnSpc>
                        <a:spcAft>
                          <a:spcPts val="800"/>
                        </a:spcAft>
                        <a:buFont typeface="Wingdings" panose="05000000000000000000" pitchFamily="2" charset="2"/>
                        <a:buChar char=""/>
                        <a:tabLst>
                          <a:tab pos="457200" algn="l"/>
                        </a:tabLst>
                      </a:pPr>
                      <a:r>
                        <a:rPr lang="fa-IR" sz="1800" kern="100" dirty="0">
                          <a:solidFill>
                            <a:srgbClr val="002060"/>
                          </a:solidFill>
                          <a:effectLst/>
                          <a:latin typeface="Calibri" panose="020F0502020204030204" pitchFamily="34" charset="0"/>
                          <a:ea typeface="Calibri" panose="020F0502020204030204" pitchFamily="34" charset="0"/>
                          <a:cs typeface="Arial" panose="020B0604020202020204" pitchFamily="34" charset="0"/>
                        </a:rPr>
                        <a:t>ما به صحبت های کودکان </a:t>
                      </a:r>
                      <a:r>
                        <a:rPr lang="fa-IR" sz="1800" b="1" kern="100" dirty="0">
                          <a:solidFill>
                            <a:srgbClr val="002060"/>
                          </a:solidFill>
                          <a:effectLst/>
                          <a:latin typeface="Calibri" panose="020F0502020204030204" pitchFamily="34" charset="0"/>
                          <a:ea typeface="Calibri" panose="020F0502020204030204" pitchFamily="34" charset="0"/>
                          <a:cs typeface="Arial" panose="020B0604020202020204" pitchFamily="34" charset="0"/>
                        </a:rPr>
                        <a:t>گوش میدهیم</a:t>
                      </a:r>
                      <a:r>
                        <a:rPr lang="fa-IR" sz="1800" kern="100" dirty="0">
                          <a:solidFill>
                            <a:srgbClr val="002060"/>
                          </a:solidFill>
                          <a:effectLst/>
                          <a:latin typeface="Calibri" panose="020F0502020204030204" pitchFamily="34" charset="0"/>
                          <a:ea typeface="Calibri" panose="020F0502020204030204" pitchFamily="34" charset="0"/>
                          <a:cs typeface="Arial" panose="020B0604020202020204" pitchFamily="34" charset="0"/>
                        </a:rPr>
                        <a:t> و از آن برای </a:t>
                      </a:r>
                      <a:r>
                        <a:rPr lang="fa-IR" sz="1800" b="1" kern="100" dirty="0">
                          <a:solidFill>
                            <a:srgbClr val="002060"/>
                          </a:solidFill>
                          <a:effectLst/>
                          <a:latin typeface="Calibri" panose="020F0502020204030204" pitchFamily="34" charset="0"/>
                          <a:ea typeface="Calibri" panose="020F0502020204030204" pitchFamily="34" charset="0"/>
                          <a:cs typeface="Arial" panose="020B0604020202020204" pitchFamily="34" charset="0"/>
                        </a:rPr>
                        <a:t>بازنگری در قوانین ایمنی کودکان</a:t>
                      </a:r>
                      <a:r>
                        <a:rPr lang="fa-IR" sz="1800" kern="100" dirty="0">
                          <a:solidFill>
                            <a:srgbClr val="002060"/>
                          </a:solidFill>
                          <a:effectLst/>
                          <a:latin typeface="Calibri" panose="020F0502020204030204" pitchFamily="34" charset="0"/>
                          <a:ea typeface="Calibri" panose="020F0502020204030204" pitchFamily="34" charset="0"/>
                          <a:cs typeface="Arial" panose="020B0604020202020204" pitchFamily="34" charset="0"/>
                        </a:rPr>
                        <a:t> استفاده میکنیم</a:t>
                      </a:r>
                      <a:r>
                        <a:rPr lang="en-AU" sz="1800" kern="100" dirty="0">
                          <a:solidFill>
                            <a:srgbClr val="002060"/>
                          </a:solidFill>
                          <a:effectLst/>
                          <a:latin typeface="Calibri" panose="020F0502020204030204" pitchFamily="34" charset="0"/>
                          <a:ea typeface="Calibri" panose="020F0502020204030204" pitchFamily="34" charset="0"/>
                          <a:cs typeface="Arial" panose="020B0604020202020204" pitchFamily="34" charset="0"/>
                        </a:rPr>
                        <a:t>.</a:t>
                      </a:r>
                    </a:p>
                    <a:p>
                      <a:pPr marL="342900" lvl="0" indent="-342900" algn="r" rtl="1">
                        <a:lnSpc>
                          <a:spcPct val="107000"/>
                        </a:lnSpc>
                        <a:spcAft>
                          <a:spcPts val="800"/>
                        </a:spcAft>
                        <a:buFont typeface="Wingdings" panose="05000000000000000000" pitchFamily="2" charset="2"/>
                        <a:buChar char=""/>
                        <a:tabLst>
                          <a:tab pos="457200" algn="l"/>
                        </a:tabLst>
                      </a:pPr>
                      <a:r>
                        <a:rPr lang="fa-IR" sz="1800" kern="100" dirty="0">
                          <a:solidFill>
                            <a:srgbClr val="002060"/>
                          </a:solidFill>
                          <a:effectLst/>
                          <a:latin typeface="Calibri" panose="020F0502020204030204" pitchFamily="34" charset="0"/>
                          <a:ea typeface="Calibri" panose="020F0502020204030204" pitchFamily="34" charset="0"/>
                          <a:cs typeface="Arial" panose="020B0604020202020204" pitchFamily="34" charset="0"/>
                        </a:rPr>
                        <a:t>ما برای </a:t>
                      </a:r>
                      <a:r>
                        <a:rPr lang="fa-IR" sz="1800" b="1" kern="100" dirty="0">
                          <a:solidFill>
                            <a:srgbClr val="002060"/>
                          </a:solidFill>
                          <a:effectLst/>
                          <a:latin typeface="Calibri" panose="020F0502020204030204" pitchFamily="34" charset="0"/>
                          <a:ea typeface="Calibri" panose="020F0502020204030204" pitchFamily="34" charset="0"/>
                          <a:cs typeface="Arial" panose="020B0604020202020204" pitchFamily="34" charset="0"/>
                        </a:rPr>
                        <a:t>همکاری با خانواده ها و مراقبین</a:t>
                      </a:r>
                      <a:r>
                        <a:rPr lang="fa-IR" sz="1800" kern="100" dirty="0">
                          <a:solidFill>
                            <a:srgbClr val="002060"/>
                          </a:solidFill>
                          <a:effectLst/>
                          <a:latin typeface="Calibri" panose="020F0502020204030204" pitchFamily="34" charset="0"/>
                          <a:ea typeface="Calibri" panose="020F0502020204030204" pitchFamily="34" charset="0"/>
                          <a:cs typeface="Arial" panose="020B0604020202020204" pitchFamily="34" charset="0"/>
                        </a:rPr>
                        <a:t> ارزش قائلیم</a:t>
                      </a:r>
                      <a:r>
                        <a:rPr lang="en-AU" sz="1800" kern="100" dirty="0">
                          <a:solidFill>
                            <a:srgbClr val="002060"/>
                          </a:solidFill>
                          <a:effectLst/>
                          <a:latin typeface="Calibri" panose="020F0502020204030204" pitchFamily="34" charset="0"/>
                          <a:ea typeface="Calibri" panose="020F0502020204030204" pitchFamily="34" charset="0"/>
                          <a:cs typeface="Arial" panose="020B0604020202020204" pitchFamily="34" charset="0"/>
                        </a:rPr>
                        <a:t>.</a:t>
                      </a:r>
                    </a:p>
                    <a:p>
                      <a:pPr algn="r" rtl="1">
                        <a:lnSpc>
                          <a:spcPct val="107000"/>
                        </a:lnSpc>
                        <a:spcAft>
                          <a:spcPts val="800"/>
                        </a:spcAft>
                      </a:pPr>
                      <a:endParaRPr lang="en-AU" sz="1600" b="1" kern="100" dirty="0">
                        <a:solidFill>
                          <a:srgbClr val="002060"/>
                        </a:solidFill>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endParaRPr lang="en-AU" sz="1600" kern="100" dirty="0">
                        <a:solidFill>
                          <a:srgbClr val="00206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54159960"/>
                  </a:ext>
                </a:extLst>
              </a:tr>
            </a:tbl>
          </a:graphicData>
        </a:graphic>
      </p:graphicFrame>
      <p:sp>
        <p:nvSpPr>
          <p:cNvPr id="6" name="TextBox 5">
            <a:extLst>
              <a:ext uri="{FF2B5EF4-FFF2-40B4-BE49-F238E27FC236}">
                <a16:creationId xmlns:a16="http://schemas.microsoft.com/office/drawing/2014/main" id="{F8A5011A-1CCD-FEF8-9491-3C9EDF30C8D2}"/>
              </a:ext>
            </a:extLst>
          </p:cNvPr>
          <p:cNvSpPr txBox="1"/>
          <p:nvPr/>
        </p:nvSpPr>
        <p:spPr>
          <a:xfrm>
            <a:off x="971600" y="5661248"/>
            <a:ext cx="2736304" cy="738664"/>
          </a:xfrm>
          <a:prstGeom prst="rect">
            <a:avLst/>
          </a:prstGeom>
          <a:noFill/>
        </p:spPr>
        <p:txBody>
          <a:bodyPr wrap="square">
            <a:spAutoFit/>
          </a:bodyPr>
          <a:lstStyle/>
          <a:p>
            <a:pPr algn="r" rtl="1"/>
            <a:r>
              <a:rPr lang="ar-JO" sz="1400" b="1" i="0" u="none" strike="noStrike" dirty="0">
                <a:solidFill>
                  <a:srgbClr val="C00000"/>
                </a:solidFill>
                <a:effectLst/>
                <a:highlight>
                  <a:srgbClr val="F2F2F2"/>
                </a:highlight>
                <a:latin typeface="Arial" panose="020B0604020202020204" pitchFamily="34" charset="0"/>
                <a:cs typeface="Arial" panose="020B0604020202020204" pitchFamily="34" charset="0"/>
              </a:rPr>
              <a:t>اگر فردی  معتقد است </a:t>
            </a:r>
            <a:r>
              <a:rPr lang="fa-IR" sz="1400" b="1" i="0" u="none" strike="noStrike" dirty="0">
                <a:solidFill>
                  <a:srgbClr val="C00000"/>
                </a:solidFill>
                <a:effectLst/>
                <a:highlight>
                  <a:srgbClr val="F2F2F2"/>
                </a:highlight>
                <a:latin typeface="Arial" panose="020B0604020202020204" pitchFamily="34" charset="0"/>
                <a:cs typeface="Arial" panose="020B0604020202020204" pitchFamily="34" charset="0"/>
              </a:rPr>
              <a:t> </a:t>
            </a:r>
            <a:r>
              <a:rPr lang="ar-JO" sz="1400" b="1" i="0" u="none" strike="noStrike" dirty="0">
                <a:solidFill>
                  <a:srgbClr val="C00000"/>
                </a:solidFill>
                <a:effectLst/>
                <a:highlight>
                  <a:srgbClr val="F2F2F2"/>
                </a:highlight>
                <a:latin typeface="Arial" panose="020B0604020202020204" pitchFamily="34" charset="0"/>
                <a:cs typeface="Arial" panose="020B0604020202020204" pitchFamily="34" charset="0"/>
              </a:rPr>
              <a:t>کودکی </a:t>
            </a:r>
            <a:r>
              <a:rPr lang="fa-IR" sz="1400" b="1" i="0" u="none" strike="noStrike" dirty="0">
                <a:solidFill>
                  <a:srgbClr val="C00000"/>
                </a:solidFill>
                <a:effectLst/>
                <a:highlight>
                  <a:srgbClr val="F2F2F2"/>
                </a:highlight>
                <a:latin typeface="Arial" panose="020B0604020202020204" pitchFamily="34" charset="0"/>
                <a:cs typeface="Arial" panose="020B0604020202020204" pitchFamily="34" charset="0"/>
              </a:rPr>
              <a:t> </a:t>
            </a:r>
            <a:r>
              <a:rPr lang="ar-JO" sz="1400" b="1" i="0" u="none" strike="noStrike" dirty="0">
                <a:solidFill>
                  <a:srgbClr val="C00000"/>
                </a:solidFill>
                <a:effectLst/>
                <a:highlight>
                  <a:srgbClr val="F2F2F2"/>
                </a:highlight>
                <a:latin typeface="Arial" panose="020B0604020202020204" pitchFamily="34" charset="0"/>
                <a:cs typeface="Arial" panose="020B0604020202020204" pitchFamily="34" charset="0"/>
              </a:rPr>
              <a:t>در معرض خطر جدّی</a:t>
            </a:r>
            <a:r>
              <a:rPr lang="fa-IR" sz="1400" b="1" dirty="0">
                <a:solidFill>
                  <a:srgbClr val="C00000"/>
                </a:solidFill>
                <a:highlight>
                  <a:srgbClr val="F2F2F2"/>
                </a:highlight>
                <a:latin typeface="Arial" panose="020B0604020202020204" pitchFamily="34" charset="0"/>
                <a:cs typeface="Arial" panose="020B0604020202020204" pitchFamily="34" charset="0"/>
              </a:rPr>
              <a:t>ِ</a:t>
            </a:r>
            <a:r>
              <a:rPr lang="ar-JO" sz="1400" b="1" i="0" u="none" strike="noStrike" dirty="0">
                <a:solidFill>
                  <a:srgbClr val="C00000"/>
                </a:solidFill>
                <a:effectLst/>
                <a:highlight>
                  <a:srgbClr val="F2F2F2"/>
                </a:highlight>
                <a:latin typeface="Arial" panose="020B0604020202020204" pitchFamily="34" charset="0"/>
                <a:cs typeface="Arial" panose="020B0604020202020204" pitchFamily="34" charset="0"/>
              </a:rPr>
              <a:t> آزار و اذیت  قرار دارد، </a:t>
            </a:r>
            <a:r>
              <a:rPr lang="fa-IR" sz="1400" b="1" i="0" u="none" strike="noStrike" dirty="0">
                <a:solidFill>
                  <a:srgbClr val="C00000"/>
                </a:solidFill>
                <a:effectLst/>
                <a:highlight>
                  <a:srgbClr val="F2F2F2"/>
                </a:highlight>
                <a:latin typeface="Arial" panose="020B0604020202020204" pitchFamily="34" charset="0"/>
                <a:cs typeface="Arial" panose="020B0604020202020204" pitchFamily="34" charset="0"/>
              </a:rPr>
              <a:t>باید </a:t>
            </a:r>
            <a:r>
              <a:rPr lang="ar-JO" sz="1400" b="1" i="0" u="none" strike="noStrike" dirty="0">
                <a:solidFill>
                  <a:srgbClr val="C00000"/>
                </a:solidFill>
                <a:effectLst/>
                <a:highlight>
                  <a:srgbClr val="F2F2F2"/>
                </a:highlight>
                <a:latin typeface="Arial" panose="020B0604020202020204" pitchFamily="34" charset="0"/>
                <a:cs typeface="Arial" panose="020B0604020202020204" pitchFamily="34" charset="0"/>
              </a:rPr>
              <a:t>با شماره 000  تماس </a:t>
            </a:r>
            <a:r>
              <a:rPr lang="fa-IR" sz="1400" b="1" i="0" u="none" strike="noStrike" dirty="0">
                <a:solidFill>
                  <a:srgbClr val="C00000"/>
                </a:solidFill>
                <a:effectLst/>
                <a:highlight>
                  <a:srgbClr val="F2F2F2"/>
                </a:highlight>
                <a:latin typeface="Arial" panose="020B0604020202020204" pitchFamily="34" charset="0"/>
                <a:cs typeface="Arial" panose="020B0604020202020204" pitchFamily="34" charset="0"/>
              </a:rPr>
              <a:t>گرفت.</a:t>
            </a:r>
            <a:r>
              <a:rPr lang="ar-JO" sz="1400" dirty="0">
                <a:latin typeface="Arial" panose="020B0604020202020204" pitchFamily="34" charset="0"/>
                <a:cs typeface="Arial" panose="020B0604020202020204" pitchFamily="34" charset="0"/>
              </a:rPr>
              <a:t> </a:t>
            </a:r>
            <a:endParaRPr lang="en-AU"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141912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27584" y="44624"/>
            <a:ext cx="6315399" cy="6649378"/>
          </a:xfrm>
          <a:prstGeom prst="rect">
            <a:avLst/>
          </a:prstGeom>
        </p:spPr>
      </p:pic>
    </p:spTree>
    <p:extLst>
      <p:ext uri="{BB962C8B-B14F-4D97-AF65-F5344CB8AC3E}">
        <p14:creationId xmlns:p14="http://schemas.microsoft.com/office/powerpoint/2010/main" val="22776905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386954" y="2320134"/>
            <a:ext cx="6057722" cy="2183904"/>
          </a:xfrm>
        </p:spPr>
        <p:txBody>
          <a:bodyPr>
            <a:normAutofit/>
          </a:bodyPr>
          <a:lstStyle/>
          <a:p>
            <a:pPr rtl="1"/>
            <a:r>
              <a:rPr lang="fa-IR" sz="2400" b="1" dirty="0">
                <a:solidFill>
                  <a:srgbClr val="002060"/>
                </a:solidFill>
                <a:latin typeface="Naskh MT for Bosch School" panose="02020603050405020304" pitchFamily="18" charset="-78"/>
                <a:cs typeface="Naskh MT for Bosch School" panose="02020603050405020304" pitchFamily="18" charset="-78"/>
              </a:rPr>
              <a:t>استانداردهای رفتار</a:t>
            </a:r>
          </a:p>
          <a:p>
            <a:pPr rtl="1"/>
            <a:r>
              <a:rPr lang="fa-IR" sz="2000" b="1" dirty="0">
                <a:solidFill>
                  <a:srgbClr val="002060"/>
                </a:solidFill>
                <a:latin typeface="Naskh MT for Bosch School" panose="02020603050405020304" pitchFamily="18" charset="-78"/>
                <a:cs typeface="Naskh MT for Bosch School" panose="02020603050405020304" pitchFamily="18" charset="-78"/>
              </a:rPr>
              <a:t>آموزش</a:t>
            </a:r>
            <a:r>
              <a:rPr lang="fa-IR" sz="2400" b="1" dirty="0">
                <a:solidFill>
                  <a:srgbClr val="002060"/>
                </a:solidFill>
                <a:latin typeface="Naskh MT for Bosch School" panose="02020603050405020304" pitchFamily="18" charset="-78"/>
                <a:cs typeface="Naskh MT for Bosch School" panose="02020603050405020304" pitchFamily="18" charset="-78"/>
              </a:rPr>
              <a:t> </a:t>
            </a:r>
            <a:r>
              <a:rPr lang="fa-IR" sz="2000" b="1" dirty="0">
                <a:solidFill>
                  <a:srgbClr val="002060"/>
                </a:solidFill>
                <a:latin typeface="Naskh MT for Bosch School" panose="02020603050405020304" pitchFamily="18" charset="-78"/>
                <a:cs typeface="Naskh MT for Bosch School" panose="02020603050405020304" pitchFamily="18" charset="-78"/>
              </a:rPr>
              <a:t>خط مشی محیط امن برای کودک</a:t>
            </a:r>
            <a:r>
              <a:rPr lang="en-US" sz="2400" b="1" dirty="0">
                <a:solidFill>
                  <a:srgbClr val="002060"/>
                </a:solidFill>
                <a:latin typeface="Naskh MT for Bosch School" panose="02020603050405020304" pitchFamily="18" charset="-78"/>
                <a:cs typeface="Naskh MT for Bosch School" panose="02020603050405020304" pitchFamily="18" charset="-78"/>
              </a:rPr>
              <a:t> - </a:t>
            </a:r>
            <a:r>
              <a:rPr lang="fa-IR" sz="2400" b="1" dirty="0">
                <a:solidFill>
                  <a:srgbClr val="002060"/>
                </a:solidFill>
                <a:latin typeface="Naskh MT for Bosch School" panose="02020603050405020304" pitchFamily="18" charset="-78"/>
                <a:cs typeface="Naskh MT for Bosch School" panose="02020603050405020304" pitchFamily="18" charset="-78"/>
              </a:rPr>
              <a:t> اجباری </a:t>
            </a:r>
            <a:endParaRPr lang="fa-IR" sz="2000" b="1" dirty="0">
              <a:solidFill>
                <a:srgbClr val="002060"/>
              </a:solidFill>
              <a:latin typeface="Naskh MT for Bosch School" panose="02020603050405020304" pitchFamily="18" charset="-78"/>
              <a:cs typeface="Naskh MT for Bosch School" panose="02020603050405020304" pitchFamily="18" charset="-78"/>
            </a:endParaRPr>
          </a:p>
          <a:p>
            <a:pPr rtl="1"/>
            <a:r>
              <a:rPr lang="fa-IR" sz="2000" b="1" dirty="0">
                <a:solidFill>
                  <a:srgbClr val="002060"/>
                </a:solidFill>
                <a:latin typeface="Naskh MT for Bosch School" panose="02020603050405020304" pitchFamily="18" charset="-78"/>
                <a:cs typeface="Naskh MT for Bosch School" panose="02020603050405020304" pitchFamily="18" charset="-78"/>
              </a:rPr>
              <a:t>مکمل" ایمنی کودک" برای معلمان</a:t>
            </a:r>
            <a:endParaRPr lang="en-AU" sz="1400" b="1" dirty="0">
              <a:solidFill>
                <a:srgbClr val="002060"/>
              </a:solidFill>
            </a:endParaRPr>
          </a:p>
        </p:txBody>
      </p:sp>
      <p:sp>
        <p:nvSpPr>
          <p:cNvPr id="3" name="Title 2"/>
          <p:cNvSpPr>
            <a:spLocks noGrp="1"/>
          </p:cNvSpPr>
          <p:nvPr>
            <p:ph type="ctrTitle"/>
          </p:nvPr>
        </p:nvSpPr>
        <p:spPr>
          <a:xfrm>
            <a:off x="21321" y="-248117"/>
            <a:ext cx="6554758" cy="2573845"/>
          </a:xfrm>
        </p:spPr>
        <p:txBody>
          <a:bodyPr>
            <a:normAutofit fontScale="90000"/>
          </a:bodyPr>
          <a:lstStyle/>
          <a:p>
            <a:pPr rtl="1"/>
            <a:br>
              <a:rPr lang="fa-IR" b="1" dirty="0">
                <a:latin typeface="Sakkal Majalla" panose="02000000000000000000" pitchFamily="2" charset="-78"/>
                <a:cs typeface="Sakkal Majalla" panose="02000000000000000000" pitchFamily="2" charset="-78"/>
              </a:rPr>
            </a:br>
            <a:br>
              <a:rPr lang="fa-IR" b="1" dirty="0">
                <a:latin typeface="Sakkal Majalla" panose="02000000000000000000" pitchFamily="2" charset="-78"/>
                <a:cs typeface="Sakkal Majalla" panose="02000000000000000000" pitchFamily="2" charset="-78"/>
              </a:rPr>
            </a:br>
            <a:r>
              <a:rPr lang="fa-IR" b="1" dirty="0">
                <a:latin typeface="Sakkal Majalla" panose="02000000000000000000" pitchFamily="2" charset="-78"/>
                <a:cs typeface="Sakkal Majalla" panose="02000000000000000000" pitchFamily="2" charset="-78"/>
              </a:rPr>
              <a:t> </a:t>
            </a:r>
            <a:r>
              <a:rPr lang="fa-IR" sz="6000" b="1" dirty="0">
                <a:solidFill>
                  <a:schemeClr val="accent1">
                    <a:lumMod val="50000"/>
                  </a:schemeClr>
                </a:solidFill>
                <a:latin typeface="Arabic Typesetting" panose="03020402040406030203" pitchFamily="66" charset="-78"/>
                <a:cs typeface="Arabic Typesetting" panose="03020402040406030203" pitchFamily="66" charset="-78"/>
              </a:rPr>
              <a:t>آموزش محیط اَمن برای کودک</a:t>
            </a:r>
            <a:br>
              <a:rPr lang="fa-IR" sz="6000" b="1" dirty="0">
                <a:solidFill>
                  <a:schemeClr val="accent1">
                    <a:lumMod val="50000"/>
                  </a:schemeClr>
                </a:solidFill>
                <a:latin typeface="Arabic Typesetting" panose="03020402040406030203" pitchFamily="66" charset="-78"/>
                <a:cs typeface="Arabic Typesetting" panose="03020402040406030203" pitchFamily="66" charset="-78"/>
              </a:rPr>
            </a:br>
            <a:r>
              <a:rPr lang="fa-IR" sz="6000" b="1" dirty="0">
                <a:solidFill>
                  <a:schemeClr val="accent1">
                    <a:lumMod val="50000"/>
                  </a:schemeClr>
                </a:solidFill>
                <a:latin typeface="Arabic Typesetting" panose="03020402040406030203" pitchFamily="66" charset="-78"/>
                <a:cs typeface="Arabic Typesetting" panose="03020402040406030203" pitchFamily="66" charset="-78"/>
              </a:rPr>
              <a:t> قسمت 1 - الف</a:t>
            </a:r>
            <a:endParaRPr lang="en-AU" b="1" dirty="0">
              <a:latin typeface="Sakkal Majalla" panose="02000000000000000000" pitchFamily="2" charset="-78"/>
              <a:cs typeface="Sakkal Majalla" panose="02000000000000000000" pitchFamily="2" charset="-78"/>
            </a:endParaRPr>
          </a:p>
        </p:txBody>
      </p:sp>
      <p:pic>
        <p:nvPicPr>
          <p:cNvPr id="4" name="Picture 3"/>
          <p:cNvPicPr>
            <a:picLocks noChangeAspect="1"/>
          </p:cNvPicPr>
          <p:nvPr/>
        </p:nvPicPr>
        <p:blipFill>
          <a:blip r:embed="rId3"/>
          <a:stretch>
            <a:fillRect/>
          </a:stretch>
        </p:blipFill>
        <p:spPr>
          <a:xfrm>
            <a:off x="2708403" y="3861048"/>
            <a:ext cx="4289737" cy="2814067"/>
          </a:xfrm>
          <a:prstGeom prst="rect">
            <a:avLst/>
          </a:prstGeom>
        </p:spPr>
      </p:pic>
      <p:sp>
        <p:nvSpPr>
          <p:cNvPr id="5" name="Rectangle 4"/>
          <p:cNvSpPr/>
          <p:nvPr/>
        </p:nvSpPr>
        <p:spPr>
          <a:xfrm>
            <a:off x="-329758" y="5235975"/>
            <a:ext cx="2987824" cy="1170513"/>
          </a:xfrm>
          <a:prstGeom prst="rect">
            <a:avLst/>
          </a:prstGeom>
        </p:spPr>
        <p:txBody>
          <a:bodyPr wrap="square">
            <a:spAutoFit/>
          </a:bodyPr>
          <a:lstStyle/>
          <a:p>
            <a:pPr algn="r" rtl="1">
              <a:lnSpc>
                <a:spcPct val="150000"/>
              </a:lnSpc>
              <a:spcAft>
                <a:spcPts val="0"/>
              </a:spcAft>
            </a:pPr>
            <a:r>
              <a:rPr lang="fa-IR" sz="2000" dirty="0">
                <a:solidFill>
                  <a:srgbClr val="002060"/>
                </a:solidFill>
                <a:latin typeface="Calibri"/>
                <a:ea typeface="Times New Roman"/>
                <a:cs typeface="Arial"/>
              </a:rPr>
              <a:t>دفترمحفل ملّی بهائی </a:t>
            </a:r>
            <a:endParaRPr lang="en-AU" sz="2000" dirty="0">
              <a:solidFill>
                <a:srgbClr val="002060"/>
              </a:solidFill>
              <a:latin typeface="Calibri"/>
              <a:ea typeface="Times New Roman"/>
              <a:cs typeface="Arial"/>
            </a:endParaRPr>
          </a:p>
          <a:p>
            <a:pPr algn="r" rtl="1">
              <a:lnSpc>
                <a:spcPct val="150000"/>
              </a:lnSpc>
              <a:spcAft>
                <a:spcPts val="0"/>
              </a:spcAft>
            </a:pPr>
            <a:r>
              <a:rPr lang="fa-IR" sz="1600" dirty="0">
                <a:solidFill>
                  <a:srgbClr val="002060"/>
                </a:solidFill>
                <a:latin typeface="Calibri"/>
                <a:ea typeface="Calibri"/>
                <a:cs typeface="Arial"/>
              </a:rPr>
              <a:t>پاورپوینت مارس 2024  -  نسخه 2</a:t>
            </a:r>
          </a:p>
          <a:p>
            <a:pPr algn="r" rtl="1">
              <a:lnSpc>
                <a:spcPct val="150000"/>
              </a:lnSpc>
              <a:spcAft>
                <a:spcPts val="0"/>
              </a:spcAft>
            </a:pPr>
            <a:r>
              <a:rPr lang="fa-IR" sz="1200" dirty="0">
                <a:solidFill>
                  <a:srgbClr val="002060"/>
                </a:solidFill>
                <a:latin typeface="Calibri"/>
                <a:ea typeface="Calibri"/>
                <a:cs typeface="Arial"/>
              </a:rPr>
              <a:t>کپی رایت عکس ها © جامعه بین المللی بهائی</a:t>
            </a:r>
            <a:endParaRPr lang="fa-IR" sz="1000" dirty="0">
              <a:solidFill>
                <a:srgbClr val="002060"/>
              </a:solidFill>
              <a:latin typeface="Calibri"/>
              <a:ea typeface="Calibri"/>
              <a:cs typeface="Arial"/>
            </a:endParaRPr>
          </a:p>
        </p:txBody>
      </p:sp>
      <p:sp>
        <p:nvSpPr>
          <p:cNvPr id="7" name="Slide Number Placeholder 6"/>
          <p:cNvSpPr>
            <a:spLocks noGrp="1"/>
          </p:cNvSpPr>
          <p:nvPr>
            <p:ph type="sldNum" sz="quarter" idx="12"/>
          </p:nvPr>
        </p:nvSpPr>
        <p:spPr/>
        <p:txBody>
          <a:bodyPr/>
          <a:lstStyle/>
          <a:p>
            <a:fld id="{3FA480DE-C763-4197-A172-507598009125}" type="slidenum">
              <a:rPr lang="en-AU" smtClean="0"/>
              <a:t>2</a:t>
            </a:fld>
            <a:endParaRPr lang="en-AU"/>
          </a:p>
        </p:txBody>
      </p:sp>
    </p:spTree>
    <p:extLst>
      <p:ext uri="{BB962C8B-B14F-4D97-AF65-F5344CB8AC3E}">
        <p14:creationId xmlns:p14="http://schemas.microsoft.com/office/powerpoint/2010/main" val="25385993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1DD0F38-4E46-0C3D-DB31-970EBBDF41FC}"/>
              </a:ext>
            </a:extLst>
          </p:cNvPr>
          <p:cNvSpPr txBox="1"/>
          <p:nvPr/>
        </p:nvSpPr>
        <p:spPr>
          <a:xfrm>
            <a:off x="323528" y="-171400"/>
            <a:ext cx="6984778" cy="1870897"/>
          </a:xfrm>
          <a:prstGeom prst="rect">
            <a:avLst/>
          </a:prstGeom>
          <a:noFill/>
        </p:spPr>
        <p:txBody>
          <a:bodyPr wrap="square">
            <a:spAutoFit/>
          </a:bodyPr>
          <a:lstStyle/>
          <a:p>
            <a:pPr algn="r" rtl="1">
              <a:lnSpc>
                <a:spcPct val="107000"/>
              </a:lnSpc>
              <a:spcAft>
                <a:spcPts val="800"/>
              </a:spcAft>
            </a:pPr>
            <a:r>
              <a:rPr lang="en-AU" sz="1600" kern="100" dirty="0">
                <a:effectLst/>
                <a:latin typeface="Calibri" panose="020F0502020204030204" pitchFamily="34" charset="0"/>
                <a:ea typeface="Calibri" panose="020F0502020204030204" pitchFamily="34" charset="0"/>
                <a:cs typeface="Arial" panose="020B0604020202020204" pitchFamily="34" charset="0"/>
              </a:rPr>
              <a:t> </a:t>
            </a:r>
          </a:p>
          <a:p>
            <a:pPr algn="ctr" rtl="1">
              <a:lnSpc>
                <a:spcPct val="107000"/>
              </a:lnSpc>
              <a:spcAft>
                <a:spcPts val="800"/>
              </a:spcAft>
            </a:pPr>
            <a:r>
              <a:rPr lang="fa-IR" sz="2800" b="1" kern="100" dirty="0">
                <a:solidFill>
                  <a:srgbClr val="FFFFFF"/>
                </a:solidFill>
                <a:effectLst/>
                <a:highlight>
                  <a:srgbClr val="FF00FF"/>
                </a:highlight>
                <a:latin typeface="Calibri" panose="020F0502020204030204" pitchFamily="34" charset="0"/>
                <a:ea typeface="Calibri" panose="020F0502020204030204" pitchFamily="34" charset="0"/>
                <a:cs typeface="Dubai Medium" panose="020B0603030403030204" pitchFamily="34" charset="-78"/>
              </a:rPr>
              <a:t>استاندارد های رفتار با کودکان و افراد جوان</a:t>
            </a:r>
            <a:endParaRPr lang="en-AU" sz="1600" kern="100" dirty="0">
              <a:effectLst/>
              <a:latin typeface="Calibri" panose="020F0502020204030204" pitchFamily="34" charset="0"/>
              <a:ea typeface="Calibri" panose="020F0502020204030204" pitchFamily="34" charset="0"/>
              <a:cs typeface="Arial" panose="020B0604020202020204" pitchFamily="34" charset="0"/>
            </a:endParaRPr>
          </a:p>
          <a:p>
            <a:pPr algn="ctr" rtl="1">
              <a:lnSpc>
                <a:spcPct val="107000"/>
              </a:lnSpc>
              <a:spcAft>
                <a:spcPts val="800"/>
              </a:spcAft>
            </a:pPr>
            <a:r>
              <a:rPr lang="fa-IR" sz="2000" b="1" kern="100" dirty="0">
                <a:solidFill>
                  <a:srgbClr val="FFFFFF"/>
                </a:solidFill>
                <a:effectLst/>
                <a:highlight>
                  <a:srgbClr val="000080"/>
                </a:highlight>
                <a:latin typeface="Calibri" panose="020F0502020204030204" pitchFamily="34" charset="0"/>
                <a:ea typeface="Calibri" panose="020F0502020204030204" pitchFamily="34" charset="0"/>
                <a:cs typeface="Dubai Medium" panose="020B0603030403030204" pitchFamily="34" charset="-78"/>
              </a:rPr>
              <a:t>ما از  یک خانواده بشری </a:t>
            </a:r>
            <a:r>
              <a:rPr lang="fa-IR" sz="2000" b="1" kern="100" dirty="0">
                <a:solidFill>
                  <a:srgbClr val="FFFFFF"/>
                </a:solidFill>
                <a:highlight>
                  <a:srgbClr val="000080"/>
                </a:highlight>
                <a:latin typeface="Calibri" panose="020F0502020204030204" pitchFamily="34" charset="0"/>
                <a:ea typeface="Calibri" panose="020F0502020204030204" pitchFamily="34" charset="0"/>
                <a:cs typeface="Dubai Medium" panose="020B0603030403030204" pitchFamily="34" charset="-78"/>
              </a:rPr>
              <a:t>هستیم </a:t>
            </a:r>
            <a:r>
              <a:rPr lang="fa-IR" sz="2000" b="1" kern="100" dirty="0">
                <a:solidFill>
                  <a:srgbClr val="FFFFFF"/>
                </a:solidFill>
                <a:effectLst/>
                <a:highlight>
                  <a:srgbClr val="000080"/>
                </a:highlight>
                <a:latin typeface="Calibri" panose="020F0502020204030204" pitchFamily="34" charset="0"/>
                <a:ea typeface="Calibri" panose="020F0502020204030204" pitchFamily="34" charset="0"/>
                <a:cs typeface="Dubai Medium" panose="020B0603030403030204" pitchFamily="34" charset="-78"/>
              </a:rPr>
              <a:t>و هر انسانی شریف است</a:t>
            </a:r>
            <a:endParaRPr lang="en-AU" kern="100" dirty="0">
              <a:effectLst/>
              <a:latin typeface="Calibri" panose="020F0502020204030204" pitchFamily="34" charset="0"/>
              <a:ea typeface="Calibri" panose="020F0502020204030204" pitchFamily="34" charset="0"/>
              <a:cs typeface="Arial" panose="020B0604020202020204" pitchFamily="34" charset="0"/>
            </a:endParaRPr>
          </a:p>
          <a:p>
            <a:pPr algn="ctr" rtl="1">
              <a:lnSpc>
                <a:spcPct val="107000"/>
              </a:lnSpc>
              <a:spcAft>
                <a:spcPts val="800"/>
              </a:spcAft>
            </a:pPr>
            <a:endParaRPr lang="fa-IR" sz="100" b="1" kern="1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algn="ctr" rtl="1">
              <a:lnSpc>
                <a:spcPct val="107000"/>
              </a:lnSpc>
              <a:spcAft>
                <a:spcPts val="800"/>
              </a:spcAft>
            </a:pPr>
            <a:r>
              <a:rPr lang="fa-IR" b="1" kern="100" dirty="0">
                <a:solidFill>
                  <a:srgbClr val="0070C0"/>
                </a:solidFill>
                <a:latin typeface="Calibri" panose="020F0502020204030204" pitchFamily="34" charset="0"/>
                <a:ea typeface="Calibri" panose="020F0502020204030204" pitchFamily="34" charset="0"/>
                <a:cs typeface="Arial" panose="020B0604020202020204" pitchFamily="34" charset="0"/>
              </a:rPr>
              <a:t>وقتیکه</a:t>
            </a:r>
            <a:r>
              <a:rPr lang="fa-IR" sz="1800" b="1" kern="100" dirty="0">
                <a:solidFill>
                  <a:srgbClr val="0070C0"/>
                </a:solidFill>
                <a:effectLst/>
                <a:latin typeface="Calibri" panose="020F0502020204030204" pitchFamily="34" charset="0"/>
                <a:ea typeface="Calibri" panose="020F0502020204030204" pitchFamily="34" charset="0"/>
                <a:cs typeface="Arial" panose="020B0604020202020204" pitchFamily="34" charset="0"/>
              </a:rPr>
              <a:t> از کودکان مراقبت می کنیم، به کودکان یا جوانان زیر 18 سال آموزش میدهیم:</a:t>
            </a:r>
            <a:endParaRPr lang="en-AU" sz="1600" kern="100" dirty="0">
              <a:effectLst/>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7" name="Table 6">
            <a:extLst>
              <a:ext uri="{FF2B5EF4-FFF2-40B4-BE49-F238E27FC236}">
                <a16:creationId xmlns:a16="http://schemas.microsoft.com/office/drawing/2014/main" id="{7BCFE09E-5F0C-C709-6514-8C9AB21123A7}"/>
              </a:ext>
            </a:extLst>
          </p:cNvPr>
          <p:cNvGraphicFramePr>
            <a:graphicFrameLocks noGrp="1"/>
          </p:cNvGraphicFramePr>
          <p:nvPr>
            <p:extLst>
              <p:ext uri="{D42A27DB-BD31-4B8C-83A1-F6EECF244321}">
                <p14:modId xmlns:p14="http://schemas.microsoft.com/office/powerpoint/2010/main" val="3453847161"/>
              </p:ext>
            </p:extLst>
          </p:nvPr>
        </p:nvGraphicFramePr>
        <p:xfrm>
          <a:off x="467544" y="1666007"/>
          <a:ext cx="6840762" cy="4985703"/>
        </p:xfrm>
        <a:graphic>
          <a:graphicData uri="http://schemas.openxmlformats.org/drawingml/2006/table">
            <a:tbl>
              <a:tblPr rtl="1" firstRow="1" firstCol="1" bandRow="1">
                <a:tableStyleId>{5C22544A-7EE6-4342-B048-85BDC9FD1C3A}</a:tableStyleId>
              </a:tblPr>
              <a:tblGrid>
                <a:gridCol w="3420381">
                  <a:extLst>
                    <a:ext uri="{9D8B030D-6E8A-4147-A177-3AD203B41FA5}">
                      <a16:colId xmlns:a16="http://schemas.microsoft.com/office/drawing/2014/main" val="1995966750"/>
                    </a:ext>
                  </a:extLst>
                </a:gridCol>
                <a:gridCol w="3420381">
                  <a:extLst>
                    <a:ext uri="{9D8B030D-6E8A-4147-A177-3AD203B41FA5}">
                      <a16:colId xmlns:a16="http://schemas.microsoft.com/office/drawing/2014/main" val="723582139"/>
                    </a:ext>
                  </a:extLst>
                </a:gridCol>
              </a:tblGrid>
              <a:tr h="4931345">
                <a:tc>
                  <a:txBody>
                    <a:bodyPr/>
                    <a:lstStyle/>
                    <a:p>
                      <a:pPr marL="457200" algn="r" rtl="1">
                        <a:lnSpc>
                          <a:spcPct val="107000"/>
                        </a:lnSpc>
                        <a:spcAft>
                          <a:spcPts val="800"/>
                        </a:spcAft>
                      </a:pPr>
                      <a:r>
                        <a:rPr lang="en-AU" sz="900" kern="100" dirty="0">
                          <a:solidFill>
                            <a:schemeClr val="tx1"/>
                          </a:solidFill>
                          <a:effectLst/>
                        </a:rPr>
                        <a:t> </a:t>
                      </a:r>
                    </a:p>
                    <a:p>
                      <a:pPr algn="r" rtl="1">
                        <a:lnSpc>
                          <a:spcPct val="107000"/>
                        </a:lnSpc>
                        <a:spcAft>
                          <a:spcPts val="800"/>
                        </a:spcAft>
                      </a:pPr>
                      <a:r>
                        <a:rPr lang="fa-IR" sz="1200" kern="100" dirty="0">
                          <a:solidFill>
                            <a:srgbClr val="FF0000"/>
                          </a:solidFill>
                          <a:effectLst/>
                        </a:rPr>
                        <a:t>ما به کودکان و جوانان احترام می گذاریم</a:t>
                      </a:r>
                      <a:endParaRPr lang="en-AU" sz="1200" kern="100" dirty="0">
                        <a:solidFill>
                          <a:srgbClr val="FF0000"/>
                        </a:solidFill>
                        <a:effectLst/>
                      </a:endParaRPr>
                    </a:p>
                    <a:p>
                      <a:pPr algn="r" rtl="1">
                        <a:lnSpc>
                          <a:spcPct val="107000"/>
                        </a:lnSpc>
                        <a:spcAft>
                          <a:spcPts val="800"/>
                        </a:spcAft>
                      </a:pPr>
                      <a:r>
                        <a:rPr lang="en-AU" sz="900" kern="100" dirty="0">
                          <a:solidFill>
                            <a:schemeClr val="tx1"/>
                          </a:solidFill>
                          <a:effectLst/>
                        </a:rPr>
                        <a:t> </a:t>
                      </a:r>
                      <a:endParaRPr lang="en-AU" sz="1000" kern="100" dirty="0">
                        <a:solidFill>
                          <a:schemeClr val="tx1"/>
                        </a:solidFill>
                        <a:effectLst/>
                      </a:endParaRPr>
                    </a:p>
                    <a:p>
                      <a:pPr marL="342900" lvl="0" indent="-342900" algn="r" rtl="1">
                        <a:lnSpc>
                          <a:spcPct val="107000"/>
                        </a:lnSpc>
                        <a:spcAft>
                          <a:spcPts val="800"/>
                        </a:spcAft>
                        <a:buFont typeface="Wingdings" panose="05000000000000000000" pitchFamily="2" charset="2"/>
                        <a:buChar char=""/>
                        <a:tabLst>
                          <a:tab pos="457200" algn="l"/>
                        </a:tabLst>
                      </a:pPr>
                      <a:r>
                        <a:rPr lang="fa-IR" sz="1000" kern="100" dirty="0">
                          <a:solidFill>
                            <a:schemeClr val="tx1"/>
                          </a:solidFill>
                          <a:effectLst/>
                        </a:rPr>
                        <a:t>با کودکان و نوجوانان با کلمات محبت آمیز و دوستانه صحبت می کنیم</a:t>
                      </a:r>
                      <a:r>
                        <a:rPr lang="en-AU" sz="1000" kern="100" dirty="0">
                          <a:solidFill>
                            <a:schemeClr val="tx1"/>
                          </a:solidFill>
                          <a:effectLst/>
                        </a:rPr>
                        <a:t>.</a:t>
                      </a:r>
                    </a:p>
                    <a:p>
                      <a:pPr marL="342900" lvl="0" indent="-342900" algn="r" rtl="1">
                        <a:lnSpc>
                          <a:spcPct val="107000"/>
                        </a:lnSpc>
                        <a:spcAft>
                          <a:spcPts val="800"/>
                        </a:spcAft>
                        <a:buFont typeface="Wingdings" panose="05000000000000000000" pitchFamily="2" charset="2"/>
                        <a:buChar char=""/>
                        <a:tabLst>
                          <a:tab pos="457200" algn="l"/>
                        </a:tabLst>
                      </a:pPr>
                      <a:r>
                        <a:rPr lang="fa-IR" sz="1000" kern="100" dirty="0">
                          <a:solidFill>
                            <a:schemeClr val="tx1"/>
                          </a:solidFill>
                          <a:effectLst/>
                        </a:rPr>
                        <a:t>ما آگاه هستیم که کودکان و جوانان را به گونه ای که لازم نیست لمس نکنیم</a:t>
                      </a:r>
                      <a:r>
                        <a:rPr lang="en-AU" sz="1000" kern="100" dirty="0">
                          <a:solidFill>
                            <a:schemeClr val="tx1"/>
                          </a:solidFill>
                          <a:effectLst/>
                        </a:rPr>
                        <a:t>.</a:t>
                      </a:r>
                    </a:p>
                    <a:p>
                      <a:pPr marL="342900" lvl="0" indent="-342900" algn="r" rtl="1">
                        <a:lnSpc>
                          <a:spcPct val="107000"/>
                        </a:lnSpc>
                        <a:spcAft>
                          <a:spcPts val="800"/>
                        </a:spcAft>
                        <a:buFont typeface="Wingdings" panose="05000000000000000000" pitchFamily="2" charset="2"/>
                        <a:buChar char=""/>
                        <a:tabLst>
                          <a:tab pos="457200" algn="l"/>
                        </a:tabLst>
                      </a:pPr>
                      <a:r>
                        <a:rPr lang="fa-IR" sz="1000" kern="100" dirty="0">
                          <a:solidFill>
                            <a:schemeClr val="tx1"/>
                          </a:solidFill>
                          <a:effectLst/>
                        </a:rPr>
                        <a:t>ما به کودکان و جوانان گوش می دهیم</a:t>
                      </a:r>
                      <a:r>
                        <a:rPr lang="en-AU" sz="1000" kern="100" dirty="0">
                          <a:solidFill>
                            <a:schemeClr val="tx1"/>
                          </a:solidFill>
                          <a:effectLst/>
                        </a:rPr>
                        <a:t>.</a:t>
                      </a:r>
                    </a:p>
                    <a:p>
                      <a:pPr marL="342900" lvl="0" indent="-342900" algn="r" rtl="1">
                        <a:lnSpc>
                          <a:spcPct val="107000"/>
                        </a:lnSpc>
                        <a:spcAft>
                          <a:spcPts val="800"/>
                        </a:spcAft>
                        <a:buFont typeface="Wingdings" panose="05000000000000000000" pitchFamily="2" charset="2"/>
                        <a:buChar char=""/>
                        <a:tabLst>
                          <a:tab pos="457200" algn="l"/>
                        </a:tabLst>
                      </a:pPr>
                      <a:r>
                        <a:rPr lang="fa-IR" sz="1000" kern="100" dirty="0">
                          <a:solidFill>
                            <a:schemeClr val="tx1"/>
                          </a:solidFill>
                          <a:effectLst/>
                        </a:rPr>
                        <a:t>ما با کودکان و نوجوانانِ تحت مراقبت خود  بطور یکسان رفتار می کنیم</a:t>
                      </a:r>
                      <a:r>
                        <a:rPr lang="en-AU" sz="1000" kern="100" dirty="0">
                          <a:solidFill>
                            <a:schemeClr val="tx1"/>
                          </a:solidFill>
                          <a:effectLst/>
                        </a:rPr>
                        <a:t>.</a:t>
                      </a:r>
                    </a:p>
                    <a:p>
                      <a:pPr marL="342900" lvl="0" indent="-342900" algn="r" rtl="1">
                        <a:lnSpc>
                          <a:spcPct val="107000"/>
                        </a:lnSpc>
                        <a:spcAft>
                          <a:spcPts val="800"/>
                        </a:spcAft>
                        <a:buFont typeface="Wingdings" panose="05000000000000000000" pitchFamily="2" charset="2"/>
                        <a:buChar char=""/>
                        <a:tabLst>
                          <a:tab pos="457200" algn="l"/>
                        </a:tabLst>
                      </a:pPr>
                      <a:r>
                        <a:rPr lang="fa-IR" sz="1000" kern="100" dirty="0">
                          <a:solidFill>
                            <a:schemeClr val="tx1"/>
                          </a:solidFill>
                          <a:effectLst/>
                        </a:rPr>
                        <a:t>ما با گفتارو یا رفتار خود به کودکان و نوجوانان آسیب نمی رسانیم</a:t>
                      </a:r>
                      <a:r>
                        <a:rPr lang="en-AU" sz="1000" kern="100" dirty="0">
                          <a:solidFill>
                            <a:schemeClr val="tx1"/>
                          </a:solidFill>
                          <a:effectLst/>
                        </a:rPr>
                        <a:t>.</a:t>
                      </a:r>
                    </a:p>
                    <a:p>
                      <a:pPr algn="r" rtl="1">
                        <a:lnSpc>
                          <a:spcPct val="107000"/>
                        </a:lnSpc>
                        <a:spcAft>
                          <a:spcPts val="800"/>
                        </a:spcAft>
                      </a:pPr>
                      <a:r>
                        <a:rPr lang="en-AU" sz="900" kern="100" dirty="0">
                          <a:solidFill>
                            <a:schemeClr val="tx1"/>
                          </a:solidFill>
                          <a:effectLst/>
                        </a:rPr>
                        <a:t> </a:t>
                      </a:r>
                    </a:p>
                    <a:p>
                      <a:pPr algn="r" rtl="1">
                        <a:lnSpc>
                          <a:spcPct val="107000"/>
                        </a:lnSpc>
                        <a:spcAft>
                          <a:spcPts val="800"/>
                        </a:spcAft>
                      </a:pPr>
                      <a:r>
                        <a:rPr lang="fa-IR" sz="1200" kern="100" dirty="0">
                          <a:solidFill>
                            <a:srgbClr val="FF0000"/>
                          </a:solidFill>
                          <a:effectLst/>
                        </a:rPr>
                        <a:t>ما به خانواده ها و بزرگترها احترام می گذاریم</a:t>
                      </a:r>
                      <a:endParaRPr lang="en-AU" sz="1200" kern="100" dirty="0">
                        <a:solidFill>
                          <a:srgbClr val="FF0000"/>
                        </a:solidFill>
                        <a:effectLst/>
                      </a:endParaRPr>
                    </a:p>
                    <a:p>
                      <a:pPr algn="r" rtl="1">
                        <a:lnSpc>
                          <a:spcPct val="107000"/>
                        </a:lnSpc>
                        <a:spcAft>
                          <a:spcPts val="800"/>
                        </a:spcAft>
                      </a:pPr>
                      <a:r>
                        <a:rPr lang="en-AU" sz="900" kern="100" dirty="0">
                          <a:solidFill>
                            <a:schemeClr val="tx1"/>
                          </a:solidFill>
                          <a:effectLst/>
                        </a:rPr>
                        <a:t> </a:t>
                      </a:r>
                      <a:endParaRPr lang="en-AU" sz="1000" kern="100" dirty="0">
                        <a:solidFill>
                          <a:schemeClr val="tx1"/>
                        </a:solidFill>
                        <a:effectLst/>
                      </a:endParaRPr>
                    </a:p>
                    <a:p>
                      <a:pPr marL="342900" lvl="0" indent="-342900" algn="r" rtl="1">
                        <a:lnSpc>
                          <a:spcPct val="107000"/>
                        </a:lnSpc>
                        <a:spcAft>
                          <a:spcPts val="800"/>
                        </a:spcAft>
                        <a:buFont typeface="Wingdings" panose="05000000000000000000" pitchFamily="2" charset="2"/>
                        <a:buChar char=""/>
                        <a:tabLst>
                          <a:tab pos="457200" algn="l"/>
                        </a:tabLst>
                      </a:pPr>
                      <a:r>
                        <a:rPr lang="fa-IR" sz="1000" kern="100" dirty="0">
                          <a:solidFill>
                            <a:schemeClr val="tx1"/>
                          </a:solidFill>
                          <a:effectLst/>
                        </a:rPr>
                        <a:t>ما با والدین و مراقبین بچه ها کار میکنیم</a:t>
                      </a:r>
                      <a:endParaRPr lang="en-AU" sz="1000" kern="100" dirty="0">
                        <a:solidFill>
                          <a:schemeClr val="tx1"/>
                        </a:solidFill>
                        <a:effectLst/>
                      </a:endParaRPr>
                    </a:p>
                    <a:p>
                      <a:pPr marL="342900" lvl="0" indent="-342900" algn="r" rtl="1">
                        <a:lnSpc>
                          <a:spcPct val="107000"/>
                        </a:lnSpc>
                        <a:spcAft>
                          <a:spcPts val="800"/>
                        </a:spcAft>
                        <a:buFont typeface="Wingdings" panose="05000000000000000000" pitchFamily="2" charset="2"/>
                        <a:buChar char=""/>
                        <a:tabLst>
                          <a:tab pos="457200" algn="l"/>
                        </a:tabLst>
                      </a:pPr>
                      <a:r>
                        <a:rPr lang="fa-IR" sz="1000" kern="100" dirty="0">
                          <a:solidFill>
                            <a:schemeClr val="tx1"/>
                          </a:solidFill>
                          <a:effectLst/>
                        </a:rPr>
                        <a:t>ما قبل از به اشتراک گذاشتن اطلاعات شخصی یا تصاویر فرزندشان، از والدین یا مراقب</a:t>
                      </a:r>
                      <a:r>
                        <a:rPr lang="en-AU" sz="1000" kern="100" dirty="0">
                          <a:solidFill>
                            <a:schemeClr val="tx1"/>
                          </a:solidFill>
                          <a:effectLst/>
                        </a:rPr>
                        <a:t> </a:t>
                      </a:r>
                      <a:r>
                        <a:rPr lang="fa-IR" sz="1000" kern="100" dirty="0">
                          <a:solidFill>
                            <a:schemeClr val="tx1"/>
                          </a:solidFill>
                          <a:effectLst/>
                        </a:rPr>
                        <a:t>کودک اجازه میگیریم</a:t>
                      </a:r>
                      <a:r>
                        <a:rPr lang="en-AU" sz="1000" kern="100" dirty="0">
                          <a:solidFill>
                            <a:schemeClr val="tx1"/>
                          </a:solidFill>
                          <a:effectLst/>
                        </a:rPr>
                        <a:t>.</a:t>
                      </a:r>
                    </a:p>
                    <a:p>
                      <a:pPr marL="342900" lvl="0" indent="-342900" algn="r" rtl="1">
                        <a:lnSpc>
                          <a:spcPct val="107000"/>
                        </a:lnSpc>
                        <a:spcAft>
                          <a:spcPts val="800"/>
                        </a:spcAft>
                        <a:buFont typeface="Wingdings" panose="05000000000000000000" pitchFamily="2" charset="2"/>
                        <a:buChar char=""/>
                        <a:tabLst>
                          <a:tab pos="457200" algn="l"/>
                        </a:tabLst>
                      </a:pPr>
                      <a:r>
                        <a:rPr lang="fa-IR" sz="1000" kern="100" dirty="0">
                          <a:solidFill>
                            <a:schemeClr val="tx1"/>
                          </a:solidFill>
                          <a:effectLst/>
                        </a:rPr>
                        <a:t>ما بدون اطلاع والدین یا مراقب با کودکان تماس نمی گیریم</a:t>
                      </a:r>
                      <a:r>
                        <a:rPr lang="en-AU" sz="1000" kern="100" dirty="0">
                          <a:solidFill>
                            <a:schemeClr val="tx1"/>
                          </a:solidFill>
                          <a:effectLst/>
                        </a:rPr>
                        <a:t>.</a:t>
                      </a:r>
                    </a:p>
                    <a:p>
                      <a:pPr algn="r" rtl="1">
                        <a:lnSpc>
                          <a:spcPct val="107000"/>
                        </a:lnSpc>
                        <a:spcAft>
                          <a:spcPts val="800"/>
                        </a:spcAft>
                      </a:pPr>
                      <a:r>
                        <a:rPr lang="ar-SA" sz="900" kern="100" dirty="0">
                          <a:solidFill>
                            <a:schemeClr val="tx1"/>
                          </a:solidFill>
                          <a:effectLst/>
                        </a:rPr>
                        <a:t> </a:t>
                      </a:r>
                      <a:endParaRPr lang="en-AU" sz="900" kern="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9885" marR="49885" marT="0" marB="0"/>
                </a:tc>
                <a:tc>
                  <a:txBody>
                    <a:bodyPr/>
                    <a:lstStyle/>
                    <a:p>
                      <a:pPr algn="r" rtl="1">
                        <a:lnSpc>
                          <a:spcPct val="107000"/>
                        </a:lnSpc>
                        <a:spcAft>
                          <a:spcPts val="800"/>
                        </a:spcAft>
                      </a:pPr>
                      <a:r>
                        <a:rPr lang="en-AU" sz="900" kern="100" dirty="0">
                          <a:solidFill>
                            <a:schemeClr val="tx1"/>
                          </a:solidFill>
                          <a:effectLst/>
                        </a:rPr>
                        <a:t> </a:t>
                      </a:r>
                    </a:p>
                    <a:p>
                      <a:pPr algn="r" rtl="1">
                        <a:lnSpc>
                          <a:spcPct val="107000"/>
                        </a:lnSpc>
                        <a:spcAft>
                          <a:spcPts val="800"/>
                        </a:spcAft>
                      </a:pPr>
                      <a:r>
                        <a:rPr lang="fa-IR" sz="1200" kern="100" dirty="0">
                          <a:solidFill>
                            <a:srgbClr val="FF0000"/>
                          </a:solidFill>
                          <a:effectLst/>
                        </a:rPr>
                        <a:t>ما کودکان و جوانان را ایمن نگه می داریم</a:t>
                      </a:r>
                      <a:endParaRPr lang="en-AU" sz="1200" kern="100" dirty="0">
                        <a:solidFill>
                          <a:srgbClr val="FF0000"/>
                        </a:solidFill>
                        <a:effectLst/>
                      </a:endParaRPr>
                    </a:p>
                    <a:p>
                      <a:pPr marL="342900" marR="0" lvl="0" indent="-342900" algn="r" defTabSz="457200" rtl="1" eaLnBrk="1" fontAlgn="auto" latinLnBrk="0" hangingPunct="1">
                        <a:lnSpc>
                          <a:spcPct val="107000"/>
                        </a:lnSpc>
                        <a:spcBef>
                          <a:spcPts val="0"/>
                        </a:spcBef>
                        <a:spcAft>
                          <a:spcPts val="800"/>
                        </a:spcAft>
                        <a:buClrTx/>
                        <a:buSzTx/>
                        <a:buFont typeface="Wingdings" panose="05000000000000000000" pitchFamily="2" charset="2"/>
                        <a:buChar char=""/>
                        <a:tabLst>
                          <a:tab pos="457200" algn="l"/>
                        </a:tabLst>
                        <a:defRPr/>
                      </a:pPr>
                      <a:r>
                        <a:rPr lang="en-AU" sz="900" kern="100" dirty="0">
                          <a:solidFill>
                            <a:schemeClr val="tx1"/>
                          </a:solidFill>
                          <a:effectLst/>
                        </a:rPr>
                        <a:t> </a:t>
                      </a:r>
                      <a:r>
                        <a:rPr lang="fa-IR" sz="1000" b="1" kern="100" dirty="0">
                          <a:solidFill>
                            <a:schemeClr val="tx1"/>
                          </a:solidFill>
                          <a:effectLst/>
                          <a:latin typeface="+mn-lt"/>
                          <a:ea typeface="+mn-ea"/>
                          <a:cs typeface="+mn-cs"/>
                        </a:rPr>
                        <a:t>ما قوانین رفتاری را همراه با کودکان وضع می کنیم  تا مطمئن شویم که آنها ایمن هستند و به یکدیگر احترام می گذارند</a:t>
                      </a:r>
                      <a:r>
                        <a:rPr lang="en-AU" sz="1000" b="1" kern="100" dirty="0">
                          <a:solidFill>
                            <a:schemeClr val="tx1"/>
                          </a:solidFill>
                          <a:effectLst/>
                          <a:latin typeface="+mn-lt"/>
                          <a:ea typeface="+mn-ea"/>
                          <a:cs typeface="+mn-cs"/>
                        </a:rPr>
                        <a:t>.</a:t>
                      </a:r>
                    </a:p>
                    <a:p>
                      <a:pPr marL="342900" lvl="0" indent="-342900" algn="r" defTabSz="457200" rtl="1" eaLnBrk="1" latinLnBrk="0" hangingPunct="1">
                        <a:lnSpc>
                          <a:spcPct val="107000"/>
                        </a:lnSpc>
                        <a:spcAft>
                          <a:spcPts val="800"/>
                        </a:spcAft>
                        <a:buFont typeface="Wingdings" panose="05000000000000000000" pitchFamily="2" charset="2"/>
                        <a:buChar char=""/>
                        <a:tabLst>
                          <a:tab pos="457200" algn="l"/>
                        </a:tabLst>
                      </a:pPr>
                      <a:r>
                        <a:rPr lang="fa-IR" sz="1000" b="1" kern="100" dirty="0">
                          <a:solidFill>
                            <a:schemeClr val="tx1"/>
                          </a:solidFill>
                          <a:effectLst/>
                          <a:latin typeface="+mn-lt"/>
                          <a:ea typeface="+mn-ea"/>
                          <a:cs typeface="+mn-cs"/>
                        </a:rPr>
                        <a:t>ما </a:t>
                      </a:r>
                      <a:r>
                        <a:rPr lang="fa-IR" sz="1000" kern="100" dirty="0">
                          <a:solidFill>
                            <a:schemeClr val="tx1"/>
                          </a:solidFill>
                          <a:effectLst/>
                        </a:rPr>
                        <a:t>زمانی که کودکان آسیب دیده باشند یا بدانیم که ممکن است آسیب ببینند، برای آنها کمک می گیریم</a:t>
                      </a:r>
                      <a:r>
                        <a:rPr lang="en-AU" sz="1000" kern="100" dirty="0">
                          <a:solidFill>
                            <a:schemeClr val="tx1"/>
                          </a:solidFill>
                          <a:effectLst/>
                        </a:rPr>
                        <a:t>.</a:t>
                      </a:r>
                    </a:p>
                    <a:p>
                      <a:pPr marL="342900" lvl="0" indent="-342900" algn="r" rtl="1">
                        <a:lnSpc>
                          <a:spcPct val="107000"/>
                        </a:lnSpc>
                        <a:spcAft>
                          <a:spcPts val="800"/>
                        </a:spcAft>
                        <a:buFont typeface="Wingdings" panose="05000000000000000000" pitchFamily="2" charset="2"/>
                        <a:buChar char=""/>
                        <a:tabLst>
                          <a:tab pos="457200" algn="l"/>
                        </a:tabLst>
                      </a:pPr>
                      <a:r>
                        <a:rPr lang="fa-IR" sz="1000" kern="100" dirty="0">
                          <a:solidFill>
                            <a:schemeClr val="tx1"/>
                          </a:solidFill>
                          <a:effectLst/>
                        </a:rPr>
                        <a:t>ما از قانوانین مربوط به ایمنی کودکان، گزارش کردن سوء استفاده و آسیب،  و نیز از داشتن گواهی کار با کودکان پیروی می کنیم</a:t>
                      </a:r>
                      <a:r>
                        <a:rPr lang="en-AU" sz="1000" kern="100" dirty="0">
                          <a:solidFill>
                            <a:schemeClr val="tx1"/>
                          </a:solidFill>
                          <a:effectLst/>
                        </a:rPr>
                        <a:t>.</a:t>
                      </a:r>
                    </a:p>
                    <a:p>
                      <a:pPr marL="342900" lvl="0" indent="-342900" algn="r" rtl="1">
                        <a:lnSpc>
                          <a:spcPct val="107000"/>
                        </a:lnSpc>
                        <a:spcAft>
                          <a:spcPts val="800"/>
                        </a:spcAft>
                        <a:buFont typeface="Wingdings" panose="05000000000000000000" pitchFamily="2" charset="2"/>
                        <a:buChar char=""/>
                        <a:tabLst>
                          <a:tab pos="457200" algn="l"/>
                        </a:tabLst>
                      </a:pPr>
                      <a:r>
                        <a:rPr lang="fa-IR" sz="1000" kern="100" dirty="0">
                          <a:solidFill>
                            <a:schemeClr val="tx1"/>
                          </a:solidFill>
                          <a:effectLst/>
                        </a:rPr>
                        <a:t>ما هرگز در خلوت با یک کودک تنها نیستیم</a:t>
                      </a:r>
                      <a:r>
                        <a:rPr lang="en-AU" sz="1000" kern="100" dirty="0">
                          <a:solidFill>
                            <a:schemeClr val="tx1"/>
                          </a:solidFill>
                          <a:effectLst/>
                        </a:rPr>
                        <a:t>.</a:t>
                      </a:r>
                    </a:p>
                    <a:p>
                      <a:pPr marL="342900" lvl="0" indent="-342900" algn="r" rtl="1">
                        <a:lnSpc>
                          <a:spcPct val="107000"/>
                        </a:lnSpc>
                        <a:spcAft>
                          <a:spcPts val="800"/>
                        </a:spcAft>
                        <a:buFont typeface="Wingdings" panose="05000000000000000000" pitchFamily="2" charset="2"/>
                        <a:buChar char=""/>
                        <a:tabLst>
                          <a:tab pos="457200" algn="l"/>
                        </a:tabLst>
                      </a:pPr>
                      <a:r>
                        <a:rPr lang="fa-IR" sz="1000" kern="100" dirty="0">
                          <a:solidFill>
                            <a:schemeClr val="tx1"/>
                          </a:solidFill>
                          <a:effectLst/>
                        </a:rPr>
                        <a:t>ما مطمئن میشویم که محیط برای کودکان امن است و افراد کافی برای مراقبت از کودکان تحت مراقبت ما وجود دارد</a:t>
                      </a:r>
                      <a:r>
                        <a:rPr lang="en-AU" sz="1000" kern="100" dirty="0">
                          <a:solidFill>
                            <a:schemeClr val="tx1"/>
                          </a:solidFill>
                          <a:effectLst/>
                        </a:rPr>
                        <a:t>.</a:t>
                      </a:r>
                    </a:p>
                    <a:p>
                      <a:pPr marL="342900" lvl="0" indent="-342900" algn="r" rtl="1">
                        <a:lnSpc>
                          <a:spcPct val="107000"/>
                        </a:lnSpc>
                        <a:spcAft>
                          <a:spcPts val="800"/>
                        </a:spcAft>
                        <a:buFont typeface="Wingdings" panose="05000000000000000000" pitchFamily="2" charset="2"/>
                        <a:buChar char=""/>
                        <a:tabLst>
                          <a:tab pos="457200" algn="l"/>
                        </a:tabLst>
                      </a:pPr>
                      <a:r>
                        <a:rPr lang="fa-IR" sz="1000" kern="100" dirty="0">
                          <a:solidFill>
                            <a:schemeClr val="tx1"/>
                          </a:solidFill>
                          <a:effectLst/>
                        </a:rPr>
                        <a:t>ما مطمئن می شویم که آیا چیزی وجود دارد که باید از والدین برای ایمن نگه داشتن کودکان بدانیم</a:t>
                      </a:r>
                      <a:r>
                        <a:rPr lang="en-AU" sz="1000" kern="100" dirty="0">
                          <a:solidFill>
                            <a:schemeClr val="tx1"/>
                          </a:solidFill>
                          <a:effectLst/>
                        </a:rPr>
                        <a:t>.</a:t>
                      </a:r>
                    </a:p>
                    <a:p>
                      <a:pPr marL="342900" lvl="0" indent="-342900" algn="r" rtl="1">
                        <a:lnSpc>
                          <a:spcPct val="107000"/>
                        </a:lnSpc>
                        <a:spcAft>
                          <a:spcPts val="800"/>
                        </a:spcAft>
                        <a:buFont typeface="Wingdings" panose="05000000000000000000" pitchFamily="2" charset="2"/>
                        <a:buChar char=""/>
                        <a:tabLst>
                          <a:tab pos="457200" algn="l"/>
                        </a:tabLst>
                      </a:pPr>
                      <a:r>
                        <a:rPr lang="fa-IR" sz="1000" kern="100" dirty="0">
                          <a:solidFill>
                            <a:schemeClr val="tx1"/>
                          </a:solidFill>
                          <a:effectLst/>
                        </a:rPr>
                        <a:t>ما هنگام انتقال کودکان با احتیاط رانند گی و از قوانین رانندگی درجاده کاملاً پیروی می کنیم</a:t>
                      </a:r>
                      <a:r>
                        <a:rPr lang="en-AU" sz="1000" kern="100" dirty="0">
                          <a:solidFill>
                            <a:schemeClr val="tx1"/>
                          </a:solidFill>
                          <a:effectLst/>
                        </a:rPr>
                        <a:t>.</a:t>
                      </a:r>
                    </a:p>
                    <a:p>
                      <a:pPr marL="342900" lvl="0" indent="-342900" algn="r" rtl="1">
                        <a:lnSpc>
                          <a:spcPct val="107000"/>
                        </a:lnSpc>
                        <a:spcAft>
                          <a:spcPts val="800"/>
                        </a:spcAft>
                        <a:buFont typeface="Wingdings" panose="05000000000000000000" pitchFamily="2" charset="2"/>
                        <a:buChar char=""/>
                        <a:tabLst>
                          <a:tab pos="457200" algn="l"/>
                        </a:tabLst>
                      </a:pPr>
                      <a:r>
                        <a:rPr lang="fa-IR" sz="1000" kern="100" dirty="0">
                          <a:solidFill>
                            <a:schemeClr val="tx1"/>
                          </a:solidFill>
                          <a:effectLst/>
                        </a:rPr>
                        <a:t>وقتی کسی با کودکی محترمانه رفتار نمی کند یا از او محافظت نمی کند، به محفل روحانی اطلاع میدهیم . </a:t>
                      </a:r>
                      <a:endParaRPr lang="en-AU" sz="1000" kern="100" dirty="0">
                        <a:solidFill>
                          <a:schemeClr val="tx1"/>
                        </a:solidFill>
                        <a:effectLst/>
                      </a:endParaRPr>
                    </a:p>
                    <a:p>
                      <a:pPr marL="342900" lvl="0" indent="-342900" algn="r" rtl="1">
                        <a:lnSpc>
                          <a:spcPct val="107000"/>
                        </a:lnSpc>
                        <a:spcAft>
                          <a:spcPts val="800"/>
                        </a:spcAft>
                        <a:buFont typeface="Wingdings" panose="05000000000000000000" pitchFamily="2" charset="2"/>
                        <a:buChar char=""/>
                        <a:tabLst>
                          <a:tab pos="457200" algn="l"/>
                        </a:tabLst>
                      </a:pPr>
                      <a:r>
                        <a:rPr lang="fa-IR" sz="1000" kern="100" dirty="0">
                          <a:solidFill>
                            <a:schemeClr val="tx1"/>
                          </a:solidFill>
                          <a:effectLst/>
                        </a:rPr>
                        <a:t>ما سعی می کنیم ارزش های بهائی را در رفتار شخصی خود همیشه نشان دهیم</a:t>
                      </a:r>
                      <a:r>
                        <a:rPr lang="en-AU" sz="1000" kern="100" dirty="0">
                          <a:solidFill>
                            <a:schemeClr val="tx1"/>
                          </a:solidFill>
                          <a:effectLst/>
                        </a:rPr>
                        <a:t>.</a:t>
                      </a:r>
                      <a:r>
                        <a:rPr lang="ar-SA" sz="900" kern="100" dirty="0">
                          <a:solidFill>
                            <a:schemeClr val="tx1"/>
                          </a:solidFill>
                          <a:effectLst/>
                        </a:rPr>
                        <a:t> </a:t>
                      </a:r>
                      <a:endParaRPr lang="en-AU" sz="900" kern="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9885" marR="49885" marT="0" marB="0"/>
                </a:tc>
                <a:extLst>
                  <a:ext uri="{0D108BD9-81ED-4DB2-BD59-A6C34878D82A}">
                    <a16:rowId xmlns:a16="http://schemas.microsoft.com/office/drawing/2014/main" val="1811755912"/>
                  </a:ext>
                </a:extLst>
              </a:tr>
            </a:tbl>
          </a:graphicData>
        </a:graphic>
      </p:graphicFrame>
      <p:sp>
        <p:nvSpPr>
          <p:cNvPr id="8" name="Rectangle 2">
            <a:extLst>
              <a:ext uri="{FF2B5EF4-FFF2-40B4-BE49-F238E27FC236}">
                <a16:creationId xmlns:a16="http://schemas.microsoft.com/office/drawing/2014/main" id="{2DB02DFF-0DBE-3820-6B72-C1FFC0B4A7B5}"/>
              </a:ext>
            </a:extLst>
          </p:cNvPr>
          <p:cNvSpPr>
            <a:spLocks noChangeArrowheads="1"/>
          </p:cNvSpPr>
          <p:nvPr/>
        </p:nvSpPr>
        <p:spPr bwMode="auto">
          <a:xfrm>
            <a:off x="-891999" y="1499333"/>
            <a:ext cx="14704264"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AU"/>
          </a:p>
        </p:txBody>
      </p:sp>
    </p:spTree>
    <p:extLst>
      <p:ext uri="{BB962C8B-B14F-4D97-AF65-F5344CB8AC3E}">
        <p14:creationId xmlns:p14="http://schemas.microsoft.com/office/powerpoint/2010/main" val="40151549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AU" dirty="0"/>
              <a:t>Our Interactions with Children</a:t>
            </a:r>
          </a:p>
        </p:txBody>
      </p:sp>
      <p:pic>
        <p:nvPicPr>
          <p:cNvPr id="6" name="Picture 5" descr="India"/>
          <p:cNvPicPr/>
          <p:nvPr/>
        </p:nvPicPr>
        <p:blipFill>
          <a:blip r:embed="rId2">
            <a:extLst>
              <a:ext uri="{28A0092B-C50C-407E-A947-70E740481C1C}">
                <a14:useLocalDpi xmlns:a14="http://schemas.microsoft.com/office/drawing/2010/main" val="0"/>
              </a:ext>
            </a:extLst>
          </a:blip>
          <a:srcRect/>
          <a:stretch>
            <a:fillRect/>
          </a:stretch>
        </p:blipFill>
        <p:spPr bwMode="auto">
          <a:xfrm>
            <a:off x="735454" y="836712"/>
            <a:ext cx="3476505" cy="2365623"/>
          </a:xfrm>
          <a:prstGeom prst="rect">
            <a:avLst/>
          </a:prstGeom>
          <a:noFill/>
          <a:ln>
            <a:noFill/>
          </a:ln>
        </p:spPr>
      </p:pic>
    </p:spTree>
    <p:extLst>
      <p:ext uri="{BB962C8B-B14F-4D97-AF65-F5344CB8AC3E}">
        <p14:creationId xmlns:p14="http://schemas.microsoft.com/office/powerpoint/2010/main" val="16755960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35454" y="3437565"/>
            <a:ext cx="6347715" cy="1826581"/>
          </a:xfrm>
        </p:spPr>
        <p:txBody>
          <a:bodyPr>
            <a:normAutofit/>
          </a:bodyPr>
          <a:lstStyle/>
          <a:p>
            <a:pPr algn="r" rtl="1"/>
            <a:r>
              <a:rPr lang="ar-JO" sz="6000" b="1" dirty="0">
                <a:latin typeface="Arabic Typesetting" panose="03020402040406030203" pitchFamily="66" charset="-78"/>
                <a:cs typeface="Arabic Typesetting" panose="03020402040406030203" pitchFamily="66" charset="-78"/>
              </a:rPr>
              <a:t>تعاملات ما با کودکان</a:t>
            </a:r>
            <a:endParaRPr lang="en-AU" sz="6000" b="1" dirty="0">
              <a:latin typeface="Arabic Typesetting" panose="03020402040406030203" pitchFamily="66" charset="-78"/>
              <a:cs typeface="Arabic Typesetting" panose="03020402040406030203" pitchFamily="66" charset="-78"/>
            </a:endParaRPr>
          </a:p>
        </p:txBody>
      </p:sp>
      <p:pic>
        <p:nvPicPr>
          <p:cNvPr id="6" name="Picture 5" descr="India"/>
          <p:cNvPicPr/>
          <p:nvPr/>
        </p:nvPicPr>
        <p:blipFill>
          <a:blip r:embed="rId2">
            <a:extLst>
              <a:ext uri="{28A0092B-C50C-407E-A947-70E740481C1C}">
                <a14:useLocalDpi xmlns:a14="http://schemas.microsoft.com/office/drawing/2010/main" val="0"/>
              </a:ext>
            </a:extLst>
          </a:blip>
          <a:srcRect/>
          <a:stretch>
            <a:fillRect/>
          </a:stretch>
        </p:blipFill>
        <p:spPr bwMode="auto">
          <a:xfrm>
            <a:off x="735454" y="836712"/>
            <a:ext cx="3476505" cy="2365623"/>
          </a:xfrm>
          <a:prstGeom prst="rect">
            <a:avLst/>
          </a:prstGeom>
          <a:noFill/>
          <a:ln>
            <a:noFill/>
          </a:ln>
        </p:spPr>
      </p:pic>
    </p:spTree>
    <p:extLst>
      <p:ext uri="{BB962C8B-B14F-4D97-AF65-F5344CB8AC3E}">
        <p14:creationId xmlns:p14="http://schemas.microsoft.com/office/powerpoint/2010/main" val="42235860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968152"/>
          </a:xfrm>
        </p:spPr>
        <p:txBody>
          <a:bodyPr>
            <a:noAutofit/>
          </a:bodyPr>
          <a:lstStyle/>
          <a:p>
            <a:r>
              <a:rPr lang="en-AU" dirty="0">
                <a:latin typeface="+mn-lt"/>
                <a:ea typeface="Calibri"/>
                <a:cs typeface="Arial"/>
              </a:rPr>
              <a:t>Mutual Respect</a:t>
            </a:r>
            <a:endParaRPr lang="en-AU" dirty="0">
              <a:latin typeface="+mn-lt"/>
            </a:endParaRPr>
          </a:p>
        </p:txBody>
      </p:sp>
      <p:sp>
        <p:nvSpPr>
          <p:cNvPr id="3" name="Content Placeholder 2"/>
          <p:cNvSpPr>
            <a:spLocks noGrp="1"/>
          </p:cNvSpPr>
          <p:nvPr>
            <p:ph idx="1"/>
          </p:nvPr>
        </p:nvSpPr>
        <p:spPr>
          <a:xfrm>
            <a:off x="395536" y="1052736"/>
            <a:ext cx="6984776" cy="5184576"/>
          </a:xfrm>
        </p:spPr>
        <p:txBody>
          <a:bodyPr>
            <a:normAutofit fontScale="92500" lnSpcReduction="20000"/>
          </a:bodyPr>
          <a:lstStyle/>
          <a:p>
            <a:pPr marL="0" indent="0">
              <a:buNone/>
            </a:pPr>
            <a:r>
              <a:rPr lang="en-AU" dirty="0"/>
              <a:t>As mentioned in Book 3, we welcome children of every background into our children’s class; pure and free of favouritism, we see every student as a noble being.</a:t>
            </a:r>
          </a:p>
          <a:p>
            <a:pPr marL="0" indent="0">
              <a:buNone/>
            </a:pPr>
            <a:r>
              <a:rPr lang="en-AU" dirty="0"/>
              <a:t>Which of the following statements demonstrate welcoming children of every background and mutual respect for all children? (Mark Yes or No for each statement)</a:t>
            </a:r>
          </a:p>
          <a:p>
            <a:pPr marL="0" indent="0">
              <a:buNone/>
            </a:pPr>
            <a:r>
              <a:rPr lang="en-AU" dirty="0"/>
              <a:t>a. I tolerate children belittling other children in class in relation to their ethnicity, age, sex, or disability.</a:t>
            </a:r>
          </a:p>
          <a:p>
            <a:pPr marL="0" indent="0">
              <a:buNone/>
            </a:pPr>
            <a:r>
              <a:rPr lang="en-AU" dirty="0"/>
              <a:t>b. The rational soul has no gender, race, ethnicity or class, a fact that renders intolerable all forms of prejudice. </a:t>
            </a:r>
          </a:p>
          <a:p>
            <a:pPr marL="0" indent="0">
              <a:buNone/>
            </a:pPr>
            <a:r>
              <a:rPr lang="en-AU" dirty="0"/>
              <a:t>c. I recognize the needs of a child with a disability. I know that the soul, spirit, of a child is not affected by a mental or physical disability.</a:t>
            </a:r>
          </a:p>
          <a:p>
            <a:pPr marL="0" indent="0">
              <a:buNone/>
            </a:pPr>
            <a:r>
              <a:rPr lang="en-AU" dirty="0"/>
              <a:t>d. I like to hug people so to meet my needs, I greet all the children with a long hug. </a:t>
            </a:r>
          </a:p>
          <a:p>
            <a:pPr marL="0" indent="0">
              <a:buNone/>
            </a:pPr>
            <a:r>
              <a:rPr lang="en-AU" dirty="0"/>
              <a:t>e. I am mindful to respond to how each child would like to be greeted, without exhibiting behaviours which may be seen as or interpreted as unnecessarily physical.</a:t>
            </a:r>
          </a:p>
          <a:p>
            <a:pPr marL="0" indent="0">
              <a:buNone/>
            </a:pPr>
            <a:r>
              <a:rPr lang="en-AU" dirty="0"/>
              <a:t>f. I have to be an expert in the culture of every child attending my class.</a:t>
            </a:r>
          </a:p>
        </p:txBody>
      </p:sp>
    </p:spTree>
    <p:extLst>
      <p:ext uri="{BB962C8B-B14F-4D97-AF65-F5344CB8AC3E}">
        <p14:creationId xmlns:p14="http://schemas.microsoft.com/office/powerpoint/2010/main" val="31669755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6502496" cy="968152"/>
          </a:xfrm>
        </p:spPr>
        <p:txBody>
          <a:bodyPr>
            <a:noAutofit/>
          </a:bodyPr>
          <a:lstStyle/>
          <a:p>
            <a:pPr algn="r" rtl="1"/>
            <a:r>
              <a:rPr lang="ar-JO" sz="5400" b="1" dirty="0">
                <a:latin typeface="Arabic Typesetting" panose="03020402040406030203" pitchFamily="66" charset="-78"/>
                <a:ea typeface="Calibri"/>
                <a:cs typeface="Arabic Typesetting" panose="03020402040406030203" pitchFamily="66" charset="-78"/>
              </a:rPr>
              <a:t>احترام متقابل</a:t>
            </a:r>
            <a:endParaRPr lang="en-AU" sz="5400" b="1" dirty="0">
              <a:latin typeface="Arabic Typesetting" panose="03020402040406030203" pitchFamily="66" charset="-78"/>
              <a:cs typeface="Arabic Typesetting" panose="03020402040406030203" pitchFamily="66" charset="-78"/>
            </a:endParaRPr>
          </a:p>
        </p:txBody>
      </p:sp>
      <p:sp>
        <p:nvSpPr>
          <p:cNvPr id="3" name="Content Placeholder 2"/>
          <p:cNvSpPr>
            <a:spLocks noGrp="1"/>
          </p:cNvSpPr>
          <p:nvPr>
            <p:ph idx="1"/>
          </p:nvPr>
        </p:nvSpPr>
        <p:spPr>
          <a:xfrm>
            <a:off x="827584" y="1166845"/>
            <a:ext cx="5976664" cy="5184576"/>
          </a:xfrm>
        </p:spPr>
        <p:txBody>
          <a:bodyPr>
            <a:normAutofit fontScale="85000" lnSpcReduction="10000"/>
          </a:bodyPr>
          <a:lstStyle/>
          <a:p>
            <a:pPr marL="0" indent="0" algn="r" rtl="1">
              <a:lnSpc>
                <a:spcPct val="107000"/>
              </a:lnSpc>
              <a:spcAft>
                <a:spcPts val="800"/>
              </a:spcAft>
              <a:buNone/>
            </a:pPr>
            <a:r>
              <a:rPr lang="ar-SA" sz="1800" b="1" kern="100" dirty="0">
                <a:effectLst/>
                <a:latin typeface="Calibri" panose="020F0502020204030204" pitchFamily="34" charset="0"/>
                <a:ea typeface="Calibri" panose="020F0502020204030204" pitchFamily="34" charset="0"/>
                <a:cs typeface="Arial" panose="020B0604020202020204" pitchFamily="34" charset="0"/>
              </a:rPr>
              <a:t>همانطور که در کتاب 3 ذکر شد، ما از کودکان با هر پیشینه ای</a:t>
            </a:r>
            <a:r>
              <a:rPr lang="fa-IR" sz="1800" b="1" kern="100" dirty="0">
                <a:effectLst/>
                <a:latin typeface="Calibri" panose="020F0502020204030204" pitchFamily="34" charset="0"/>
                <a:ea typeface="Calibri" panose="020F0502020204030204" pitchFamily="34" charset="0"/>
                <a:cs typeface="Arial" panose="020B0604020202020204" pitchFamily="34" charset="0"/>
              </a:rPr>
              <a:t>،</a:t>
            </a:r>
            <a:r>
              <a:rPr lang="ar-SA" sz="1800" b="1" kern="100" dirty="0">
                <a:effectLst/>
                <a:latin typeface="Calibri" panose="020F0502020204030204" pitchFamily="34" charset="0"/>
                <a:ea typeface="Calibri" panose="020F0502020204030204" pitchFamily="34" charset="0"/>
                <a:cs typeface="Arial" panose="020B0604020202020204" pitchFamily="34" charset="0"/>
              </a:rPr>
              <a:t> به کلاس کودکان خود استقبال می کنیم. ما هر دانش آموز را خالص و عاری از طرفداری، به عنوان موجودی شریف می بینیم</a:t>
            </a:r>
            <a:r>
              <a:rPr lang="en-AU" sz="1800" b="1" kern="100" dirty="0">
                <a:effectLst/>
                <a:latin typeface="Calibri" panose="020F0502020204030204" pitchFamily="34" charset="0"/>
                <a:ea typeface="Calibri" panose="020F0502020204030204" pitchFamily="34" charset="0"/>
                <a:cs typeface="Arial" panose="020B0604020202020204" pitchFamily="34" charset="0"/>
              </a:rPr>
              <a:t>.</a:t>
            </a:r>
          </a:p>
          <a:p>
            <a:pPr marL="0" indent="0" algn="r" rtl="1">
              <a:lnSpc>
                <a:spcPct val="107000"/>
              </a:lnSpc>
              <a:spcAft>
                <a:spcPts val="800"/>
              </a:spcAft>
              <a:buNone/>
            </a:pPr>
            <a:r>
              <a:rPr lang="ar-SA" sz="1800" b="1" kern="100" dirty="0">
                <a:effectLst/>
                <a:latin typeface="Calibri" panose="020F0502020204030204" pitchFamily="34" charset="0"/>
                <a:ea typeface="Calibri" panose="020F0502020204030204" pitchFamily="34" charset="0"/>
                <a:cs typeface="Arial" panose="020B0604020202020204" pitchFamily="34" charset="0"/>
              </a:rPr>
              <a:t>کدام یک از عبارات زیر نشان دهنده استقبال از کودکان با هر پیشینه و احترام متقابل برای همه کودکان است؟ (برای هر عبارت بله یا خیر را علامت بزنید)</a:t>
            </a:r>
            <a:endParaRPr lang="en-AU" sz="1800" b="1" kern="100" dirty="0">
              <a:effectLst/>
              <a:latin typeface="Calibri" panose="020F0502020204030204" pitchFamily="34" charset="0"/>
              <a:ea typeface="Calibri" panose="020F0502020204030204" pitchFamily="34" charset="0"/>
              <a:cs typeface="Arial" panose="020B0604020202020204" pitchFamily="34" charset="0"/>
            </a:endParaRPr>
          </a:p>
          <a:p>
            <a:pPr marL="857250" lvl="1" algn="r" rtl="1">
              <a:lnSpc>
                <a:spcPct val="107000"/>
              </a:lnSpc>
              <a:spcAft>
                <a:spcPts val="800"/>
              </a:spcAft>
            </a:pPr>
            <a:r>
              <a:rPr lang="en-AU" b="1" kern="100" dirty="0">
                <a:effectLst/>
                <a:latin typeface="Calibri" panose="020F0502020204030204" pitchFamily="34" charset="0"/>
                <a:ea typeface="Calibri" panose="020F0502020204030204" pitchFamily="34" charset="0"/>
                <a:cs typeface="Arial" panose="020B0604020202020204" pitchFamily="34" charset="0"/>
              </a:rPr>
              <a:t>a</a:t>
            </a:r>
            <a:r>
              <a:rPr lang="ar-SA" b="1" kern="100" dirty="0">
                <a:effectLst/>
                <a:latin typeface="Calibri" panose="020F0502020204030204" pitchFamily="34" charset="0"/>
                <a:ea typeface="Calibri" panose="020F0502020204030204" pitchFamily="34" charset="0"/>
                <a:cs typeface="Arial" panose="020B0604020202020204" pitchFamily="34" charset="0"/>
              </a:rPr>
              <a:t>.    من تحمل می‌کنم که بچه‌ها،  بچه‌های دیگر را، در کلاس نسبت به قومیت، سن، جنسیت یا ناتوانی‌شان تحقیر کنند</a:t>
            </a:r>
            <a:r>
              <a:rPr lang="en-AU" b="1" kern="100" dirty="0">
                <a:effectLst/>
                <a:latin typeface="Calibri" panose="020F0502020204030204" pitchFamily="34" charset="0"/>
                <a:ea typeface="Calibri" panose="020F0502020204030204" pitchFamily="34" charset="0"/>
                <a:cs typeface="Arial" panose="020B0604020202020204" pitchFamily="34" charset="0"/>
              </a:rPr>
              <a:t>.</a:t>
            </a:r>
          </a:p>
          <a:p>
            <a:pPr marL="857250" lvl="1" algn="r" rtl="1">
              <a:lnSpc>
                <a:spcPct val="107000"/>
              </a:lnSpc>
              <a:spcAft>
                <a:spcPts val="800"/>
              </a:spcAft>
            </a:pPr>
            <a:r>
              <a:rPr lang="en-AU" b="1" kern="100" dirty="0">
                <a:effectLst/>
                <a:latin typeface="Calibri" panose="020F0502020204030204" pitchFamily="34" charset="0"/>
                <a:ea typeface="Calibri" panose="020F0502020204030204" pitchFamily="34" charset="0"/>
                <a:cs typeface="Arial" panose="020B0604020202020204" pitchFamily="34" charset="0"/>
              </a:rPr>
              <a:t>b</a:t>
            </a:r>
            <a:r>
              <a:rPr lang="ar-SA" b="1" kern="100" dirty="0">
                <a:effectLst/>
                <a:latin typeface="Calibri" panose="020F0502020204030204" pitchFamily="34" charset="0"/>
                <a:ea typeface="Calibri" panose="020F0502020204030204" pitchFamily="34" charset="0"/>
                <a:cs typeface="Arial" panose="020B0604020202020204" pitchFamily="34" charset="0"/>
              </a:rPr>
              <a:t>   روح انسانی جنسیت، نژاد، قومیت یا طبقه ای ندارد، این واقعیتی است که هر گونه تعصب را غیرقابل تحمل می کند</a:t>
            </a:r>
            <a:r>
              <a:rPr lang="en-AU" b="1" kern="100" dirty="0">
                <a:effectLst/>
                <a:latin typeface="Calibri" panose="020F0502020204030204" pitchFamily="34" charset="0"/>
                <a:ea typeface="Calibri" panose="020F0502020204030204" pitchFamily="34" charset="0"/>
                <a:cs typeface="Arial" panose="020B0604020202020204" pitchFamily="34" charset="0"/>
              </a:rPr>
              <a:t>.</a:t>
            </a:r>
          </a:p>
          <a:p>
            <a:pPr marL="857250" lvl="1" algn="r" rtl="1">
              <a:lnSpc>
                <a:spcPct val="107000"/>
              </a:lnSpc>
              <a:spcAft>
                <a:spcPts val="800"/>
              </a:spcAft>
            </a:pPr>
            <a:r>
              <a:rPr lang="en-AU" b="1" kern="100" dirty="0">
                <a:effectLst/>
                <a:latin typeface="Calibri" panose="020F0502020204030204" pitchFamily="34" charset="0"/>
                <a:ea typeface="Calibri" panose="020F0502020204030204" pitchFamily="34" charset="0"/>
                <a:cs typeface="Arial" panose="020B0604020202020204" pitchFamily="34" charset="0"/>
              </a:rPr>
              <a:t>c</a:t>
            </a:r>
            <a:r>
              <a:rPr lang="ar-SA" b="1" kern="100" dirty="0">
                <a:effectLst/>
                <a:latin typeface="Calibri" panose="020F0502020204030204" pitchFamily="34" charset="0"/>
                <a:ea typeface="Calibri" panose="020F0502020204030204" pitchFamily="34" charset="0"/>
                <a:cs typeface="Arial" panose="020B0604020202020204" pitchFamily="34" charset="0"/>
              </a:rPr>
              <a:t>   من نیازهای یک کودک معلول را می فهمم.  من می دانم که نفس، روح و روان  کودک تحت تأثیر ناتوانی ذهنی یا جسمی او قرار نمی گیرد</a:t>
            </a:r>
            <a:r>
              <a:rPr lang="en-AU" b="1" kern="100" dirty="0">
                <a:effectLst/>
                <a:latin typeface="Calibri" panose="020F0502020204030204" pitchFamily="34" charset="0"/>
                <a:ea typeface="Calibri" panose="020F0502020204030204" pitchFamily="34" charset="0"/>
                <a:cs typeface="Arial" panose="020B0604020202020204" pitchFamily="34" charset="0"/>
              </a:rPr>
              <a:t>.</a:t>
            </a:r>
          </a:p>
          <a:p>
            <a:pPr marL="857250" lvl="1" algn="r" rtl="1">
              <a:lnSpc>
                <a:spcPct val="107000"/>
              </a:lnSpc>
              <a:spcAft>
                <a:spcPts val="800"/>
              </a:spcAft>
            </a:pPr>
            <a:r>
              <a:rPr lang="en-AU" b="1" kern="100" dirty="0">
                <a:effectLst/>
                <a:latin typeface="Calibri" panose="020F0502020204030204" pitchFamily="34" charset="0"/>
                <a:ea typeface="Calibri" panose="020F0502020204030204" pitchFamily="34" charset="0"/>
                <a:cs typeface="Arial" panose="020B0604020202020204" pitchFamily="34" charset="0"/>
              </a:rPr>
              <a:t>d</a:t>
            </a:r>
            <a:r>
              <a:rPr lang="ar-SA" b="1" kern="100" dirty="0">
                <a:effectLst/>
                <a:latin typeface="Calibri" panose="020F0502020204030204" pitchFamily="34" charset="0"/>
                <a:ea typeface="Calibri" panose="020F0502020204030204" pitchFamily="34" charset="0"/>
                <a:cs typeface="Arial" panose="020B0604020202020204" pitchFamily="34" charset="0"/>
              </a:rPr>
              <a:t>   من دوست دارم برای رفع نیازهایم مردم را در آغوش بگیرم،  با یک آغوش طولانی به همه بچه ها سلام کنم</a:t>
            </a:r>
            <a:r>
              <a:rPr lang="en-AU" b="1" kern="100" dirty="0">
                <a:effectLst/>
                <a:latin typeface="Calibri" panose="020F0502020204030204" pitchFamily="34" charset="0"/>
                <a:ea typeface="Calibri" panose="020F0502020204030204" pitchFamily="34" charset="0"/>
                <a:cs typeface="Arial" panose="020B0604020202020204" pitchFamily="34" charset="0"/>
              </a:rPr>
              <a:t>.</a:t>
            </a:r>
          </a:p>
          <a:p>
            <a:pPr marL="857250" lvl="1" algn="r" rtl="1">
              <a:lnSpc>
                <a:spcPct val="107000"/>
              </a:lnSpc>
              <a:spcAft>
                <a:spcPts val="800"/>
              </a:spcAft>
            </a:pPr>
            <a:r>
              <a:rPr lang="en-AU" b="1" kern="100" dirty="0">
                <a:effectLst/>
                <a:latin typeface="Calibri" panose="020F0502020204030204" pitchFamily="34" charset="0"/>
                <a:ea typeface="Calibri" panose="020F0502020204030204" pitchFamily="34" charset="0"/>
                <a:cs typeface="Arial" panose="020B0604020202020204" pitchFamily="34" charset="0"/>
              </a:rPr>
              <a:t>e</a:t>
            </a:r>
            <a:r>
              <a:rPr lang="ar-SA" b="1" kern="100" dirty="0">
                <a:effectLst/>
                <a:latin typeface="Calibri" panose="020F0502020204030204" pitchFamily="34" charset="0"/>
                <a:ea typeface="Calibri" panose="020F0502020204030204" pitchFamily="34" charset="0"/>
                <a:cs typeface="Arial" panose="020B0604020202020204" pitchFamily="34" charset="0"/>
              </a:rPr>
              <a:t>.  من حواسم هست که از هر کودک به چه نحوه</a:t>
            </a:r>
            <a:r>
              <a:rPr lang="ar-SA" b="1" kern="100" dirty="0">
                <a:latin typeface="Calibri" panose="020F0502020204030204" pitchFamily="34" charset="0"/>
                <a:ea typeface="Calibri" panose="020F0502020204030204" pitchFamily="34" charset="0"/>
                <a:cs typeface="Arial" panose="020B0604020202020204" pitchFamily="34" charset="0"/>
              </a:rPr>
              <a:t>استقبال کنم</a:t>
            </a:r>
            <a:r>
              <a:rPr lang="ar-SA" b="1" kern="100" dirty="0">
                <a:effectLst/>
                <a:latin typeface="Calibri" panose="020F0502020204030204" pitchFamily="34" charset="0"/>
                <a:ea typeface="Calibri" panose="020F0502020204030204" pitchFamily="34" charset="0"/>
                <a:cs typeface="Arial" panose="020B0604020202020204" pitchFamily="34" charset="0"/>
              </a:rPr>
              <a:t>،  بدون نشان دادن رفتارهایی که ممکن است به عنوان غیرضرور</a:t>
            </a:r>
            <a:r>
              <a:rPr lang="fa-IR" b="1" kern="100" dirty="0">
                <a:effectLst/>
                <a:latin typeface="Calibri" panose="020F0502020204030204" pitchFamily="34" charset="0"/>
                <a:ea typeface="Calibri" panose="020F0502020204030204" pitchFamily="34" charset="0"/>
                <a:cs typeface="Arial" panose="020B0604020202020204" pitchFamily="34" charset="0"/>
              </a:rPr>
              <a:t>یِ</a:t>
            </a:r>
            <a:r>
              <a:rPr lang="ar-SA" b="1" kern="100" dirty="0">
                <a:effectLst/>
                <a:latin typeface="Calibri" panose="020F0502020204030204" pitchFamily="34" charset="0"/>
                <a:ea typeface="Calibri" panose="020F0502020204030204" pitchFamily="34" charset="0"/>
                <a:cs typeface="Arial" panose="020B0604020202020204" pitchFamily="34" charset="0"/>
              </a:rPr>
              <a:t> فیزیکی تلقی یا تعبیر شود</a:t>
            </a:r>
            <a:r>
              <a:rPr lang="en-AU" b="1" kern="100" dirty="0">
                <a:effectLst/>
                <a:latin typeface="Calibri" panose="020F0502020204030204" pitchFamily="34" charset="0"/>
                <a:ea typeface="Calibri" panose="020F0502020204030204" pitchFamily="34" charset="0"/>
                <a:cs typeface="Arial" panose="020B0604020202020204" pitchFamily="34" charset="0"/>
              </a:rPr>
              <a:t>.</a:t>
            </a:r>
          </a:p>
          <a:p>
            <a:pPr marL="857250" lvl="1" algn="r" rtl="1">
              <a:lnSpc>
                <a:spcPct val="107000"/>
              </a:lnSpc>
              <a:spcAft>
                <a:spcPts val="800"/>
              </a:spcAft>
            </a:pPr>
            <a:r>
              <a:rPr lang="en-AU" b="1" kern="100" dirty="0">
                <a:effectLst/>
                <a:latin typeface="Arial" panose="020B0604020202020204" pitchFamily="34" charset="0"/>
                <a:ea typeface="Calibri" panose="020F0502020204030204" pitchFamily="34" charset="0"/>
                <a:cs typeface="Arial" panose="020B0604020202020204" pitchFamily="34" charset="0"/>
              </a:rPr>
              <a:t> f </a:t>
            </a:r>
            <a:r>
              <a:rPr lang="ar-SA" b="1" kern="100" dirty="0">
                <a:effectLst/>
                <a:latin typeface="Calibri" panose="020F0502020204030204" pitchFamily="34" charset="0"/>
                <a:ea typeface="Calibri" panose="020F0502020204030204" pitchFamily="34" charset="0"/>
                <a:cs typeface="Arial" panose="020B0604020202020204" pitchFamily="34" charset="0"/>
              </a:rPr>
              <a:t>من باید در فرهنگ هر بچه ای که در کلاس من شرکت می کند متخصص باشم</a:t>
            </a:r>
            <a:r>
              <a:rPr lang="en-AU" b="1" kern="100" dirty="0">
                <a:effectLst/>
                <a:latin typeface="Calibri" panose="020F0502020204030204" pitchFamily="34" charset="0"/>
                <a:ea typeface="Calibri" panose="020F0502020204030204" pitchFamily="34" charset="0"/>
                <a:cs typeface="Arial" panose="020B0604020202020204" pitchFamily="34" charset="0"/>
              </a:rPr>
              <a:t>.</a:t>
            </a:r>
          </a:p>
        </p:txBody>
      </p:sp>
    </p:spTree>
    <p:extLst>
      <p:ext uri="{BB962C8B-B14F-4D97-AF65-F5344CB8AC3E}">
        <p14:creationId xmlns:p14="http://schemas.microsoft.com/office/powerpoint/2010/main" val="9225284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…continued…</a:t>
            </a:r>
          </a:p>
        </p:txBody>
      </p:sp>
      <p:sp>
        <p:nvSpPr>
          <p:cNvPr id="3" name="Content Placeholder 2"/>
          <p:cNvSpPr>
            <a:spLocks noGrp="1"/>
          </p:cNvSpPr>
          <p:nvPr>
            <p:ph idx="1"/>
          </p:nvPr>
        </p:nvSpPr>
        <p:spPr>
          <a:xfrm>
            <a:off x="623213" y="1412776"/>
            <a:ext cx="6757099" cy="5112568"/>
          </a:xfrm>
        </p:spPr>
        <p:txBody>
          <a:bodyPr>
            <a:normAutofit fontScale="62500" lnSpcReduction="20000"/>
          </a:bodyPr>
          <a:lstStyle/>
          <a:p>
            <a:pPr marL="0" indent="0">
              <a:buNone/>
            </a:pPr>
            <a:r>
              <a:rPr lang="en-AU" sz="2300" dirty="0"/>
              <a:t>g. I seize opportunities to learn about Australian First Nations cultures and histories, and its importance to the wellbeing and safety of Aboriginal children.</a:t>
            </a:r>
          </a:p>
          <a:p>
            <a:pPr marL="0" indent="0">
              <a:buNone/>
            </a:pPr>
            <a:r>
              <a:rPr lang="en-AU" sz="2300" dirty="0"/>
              <a:t>h. I explore cultural issues with children sensitively and avoid imposing my cultural perspective on them.</a:t>
            </a:r>
          </a:p>
          <a:p>
            <a:pPr marL="0" indent="0">
              <a:buNone/>
            </a:pPr>
            <a:r>
              <a:rPr lang="en-AU" sz="2300" dirty="0" err="1"/>
              <a:t>i</a:t>
            </a:r>
            <a:r>
              <a:rPr lang="en-AU" sz="2300" dirty="0"/>
              <a:t>. If a child falls down or is upset it is ok to help them to get up or to pat them on their upper back in a non-intrusive manner.</a:t>
            </a:r>
          </a:p>
          <a:p>
            <a:pPr marL="0" indent="0">
              <a:buNone/>
            </a:pPr>
            <a:r>
              <a:rPr lang="en-AU" sz="2300" dirty="0"/>
              <a:t>j. I enjoy seeing children laugh so to serve my needs, I tickle the children in my class.</a:t>
            </a:r>
          </a:p>
          <a:p>
            <a:pPr marL="0" indent="0">
              <a:buNone/>
            </a:pPr>
            <a:r>
              <a:rPr lang="en-AU" sz="2300" dirty="0"/>
              <a:t>k. When interacting with the children in my class, I am aware of not crossing boundaries with unnecessary physical touch.</a:t>
            </a:r>
          </a:p>
          <a:p>
            <a:pPr marL="0" indent="0">
              <a:buNone/>
            </a:pPr>
            <a:r>
              <a:rPr lang="en-AU" sz="2300" dirty="0"/>
              <a:t>l. I get impatient if a child is not listening and grab, pinch, or jab them to get their attention.</a:t>
            </a:r>
          </a:p>
          <a:p>
            <a:pPr marL="0" indent="0">
              <a:buNone/>
            </a:pPr>
            <a:r>
              <a:rPr lang="en-AU" sz="2300" dirty="0"/>
              <a:t>m. Children are exposed at an early age to information about sexual orientation and gender identity. It’s important not to respond to any comments by imposing my personal views or expressing any judgment. </a:t>
            </a:r>
          </a:p>
          <a:p>
            <a:pPr marL="0" indent="0">
              <a:buNone/>
            </a:pPr>
            <a:r>
              <a:rPr lang="en-AU" sz="2300" dirty="0"/>
              <a:t>n. I consort with all people with fellowship and love and work with them for the betterment of the world. </a:t>
            </a:r>
          </a:p>
          <a:p>
            <a:pPr marL="0" indent="0">
              <a:buNone/>
            </a:pPr>
            <a:r>
              <a:rPr lang="en-AU" sz="2300" dirty="0"/>
              <a:t>o. If a child in my class identifies themselves as an Aboriginal child, I do not question them.</a:t>
            </a:r>
          </a:p>
          <a:p>
            <a:pPr marL="0" indent="0">
              <a:buNone/>
            </a:pPr>
            <a:r>
              <a:rPr lang="en-AU" sz="2300" dirty="0"/>
              <a:t>p. When a child tells me they are being bullied or harassed, I take it seriously and seek assistance to support the child.</a:t>
            </a:r>
          </a:p>
          <a:p>
            <a:endParaRPr lang="en-AU" dirty="0"/>
          </a:p>
          <a:p>
            <a:pPr marL="0" indent="0">
              <a:buNone/>
            </a:pPr>
            <a:endParaRPr lang="en-AU" dirty="0"/>
          </a:p>
        </p:txBody>
      </p:sp>
    </p:spTree>
    <p:extLst>
      <p:ext uri="{BB962C8B-B14F-4D97-AF65-F5344CB8AC3E}">
        <p14:creationId xmlns:p14="http://schemas.microsoft.com/office/powerpoint/2010/main" val="40531267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6347713" cy="659160"/>
          </a:xfrm>
        </p:spPr>
        <p:txBody>
          <a:bodyPr>
            <a:noAutofit/>
          </a:bodyPr>
          <a:lstStyle/>
          <a:p>
            <a:pPr algn="r" rtl="1"/>
            <a:r>
              <a:rPr lang="fa-IR" sz="6000" b="1" dirty="0">
                <a:latin typeface="Arabic Typesetting" panose="03020402040406030203" pitchFamily="66" charset="-78"/>
                <a:cs typeface="Arabic Typesetting" panose="03020402040406030203" pitchFamily="66" charset="-78"/>
              </a:rPr>
              <a:t> ... ادامه </a:t>
            </a:r>
            <a:r>
              <a:rPr lang="en-AU" sz="6000" b="1" dirty="0">
                <a:latin typeface="Arabic Typesetting" panose="03020402040406030203" pitchFamily="66" charset="-78"/>
                <a:cs typeface="Arabic Typesetting" panose="03020402040406030203" pitchFamily="66" charset="-78"/>
              </a:rPr>
              <a:t>…</a:t>
            </a:r>
            <a:br>
              <a:rPr lang="en-AU" sz="4000" dirty="0">
                <a:latin typeface="Arabic Typesetting" panose="03020402040406030203" pitchFamily="66" charset="-78"/>
                <a:cs typeface="Arabic Typesetting" panose="03020402040406030203" pitchFamily="66" charset="-78"/>
              </a:rPr>
            </a:br>
            <a:endParaRPr lang="en-AU" sz="4000" dirty="0">
              <a:latin typeface="Arabic Typesetting" panose="03020402040406030203" pitchFamily="66" charset="-78"/>
              <a:cs typeface="Arabic Typesetting" panose="03020402040406030203" pitchFamily="66" charset="-78"/>
            </a:endParaRPr>
          </a:p>
        </p:txBody>
      </p:sp>
      <p:sp>
        <p:nvSpPr>
          <p:cNvPr id="3" name="Content Placeholder 2"/>
          <p:cNvSpPr>
            <a:spLocks noGrp="1"/>
          </p:cNvSpPr>
          <p:nvPr>
            <p:ph idx="1"/>
          </p:nvPr>
        </p:nvSpPr>
        <p:spPr>
          <a:xfrm>
            <a:off x="611560" y="1124744"/>
            <a:ext cx="6347713" cy="5616624"/>
          </a:xfrm>
        </p:spPr>
        <p:txBody>
          <a:bodyPr>
            <a:noAutofit/>
          </a:bodyPr>
          <a:lstStyle/>
          <a:p>
            <a:pPr algn="r" rtl="1">
              <a:lnSpc>
                <a:spcPct val="107000"/>
              </a:lnSpc>
              <a:spcAft>
                <a:spcPts val="800"/>
              </a:spcAft>
            </a:pPr>
            <a:r>
              <a:rPr lang="en-AU" sz="1200" b="1" kern="100" dirty="0">
                <a:effectLst/>
                <a:latin typeface="Arial" panose="020B0604020202020204" pitchFamily="34" charset="0"/>
                <a:ea typeface="Calibri" panose="020F0502020204030204" pitchFamily="34" charset="0"/>
                <a:cs typeface="Arial" panose="020B0604020202020204" pitchFamily="34" charset="0"/>
              </a:rPr>
              <a:t> </a:t>
            </a:r>
            <a:r>
              <a:rPr lang="en-AU" sz="1200" b="1" kern="100" dirty="0">
                <a:effectLst/>
                <a:latin typeface="Calibri" panose="020F0502020204030204" pitchFamily="34" charset="0"/>
                <a:ea typeface="Calibri" panose="020F0502020204030204" pitchFamily="34" charset="0"/>
                <a:cs typeface="Arial" panose="020B0604020202020204" pitchFamily="34" charset="0"/>
              </a:rPr>
              <a:t>g</a:t>
            </a:r>
            <a:r>
              <a:rPr lang="en-AU" sz="1200" b="1" kern="100" dirty="0">
                <a:effectLst/>
                <a:latin typeface="Arial" panose="020B0604020202020204" pitchFamily="34" charset="0"/>
                <a:ea typeface="Calibri" panose="020F0502020204030204" pitchFamily="34" charset="0"/>
                <a:cs typeface="Arial" panose="020B0604020202020204" pitchFamily="34" charset="0"/>
              </a:rPr>
              <a:t> </a:t>
            </a:r>
            <a:r>
              <a:rPr lang="ar-SA" sz="1200" b="1" kern="100" dirty="0">
                <a:effectLst/>
                <a:latin typeface="Arial" panose="020B0604020202020204" pitchFamily="34" charset="0"/>
                <a:ea typeface="Calibri" panose="020F0502020204030204" pitchFamily="34" charset="0"/>
                <a:cs typeface="Arial" panose="020B0604020202020204" pitchFamily="34" charset="0"/>
              </a:rPr>
              <a:t> </a:t>
            </a:r>
            <a:r>
              <a:rPr lang="fa-IR" sz="1200" b="1" kern="100" dirty="0">
                <a:effectLst/>
                <a:latin typeface="Arial" panose="020B0604020202020204" pitchFamily="34" charset="0"/>
                <a:ea typeface="Calibri" panose="020F0502020204030204" pitchFamily="34" charset="0"/>
                <a:cs typeface="Arial" panose="020B0604020202020204" pitchFamily="34" charset="0"/>
              </a:rPr>
              <a:t> </a:t>
            </a:r>
            <a:r>
              <a:rPr lang="ar-SA" sz="1200" b="1" kern="100" dirty="0">
                <a:effectLst/>
                <a:latin typeface="Arial" panose="020B0604020202020204" pitchFamily="34" charset="0"/>
                <a:ea typeface="Calibri" panose="020F0502020204030204" pitchFamily="34" charset="0"/>
                <a:cs typeface="Arial" panose="020B0604020202020204" pitchFamily="34" charset="0"/>
              </a:rPr>
              <a:t>من ازهر فرصتی‌ استفاده می‌کنم تا درباره فرهنگ‌ و تاریخ‌ اقوام </a:t>
            </a:r>
            <a:r>
              <a:rPr lang="fa-IR" sz="1200" b="1" kern="100" dirty="0">
                <a:effectLst/>
                <a:latin typeface="Arial" panose="020B0604020202020204" pitchFamily="34" charset="0"/>
                <a:ea typeface="Calibri" panose="020F0502020204030204" pitchFamily="34" charset="0"/>
                <a:cs typeface="Arial" panose="020B0604020202020204" pitchFamily="34" charset="0"/>
              </a:rPr>
              <a:t>بومی</a:t>
            </a:r>
            <a:r>
              <a:rPr lang="ar-SA" sz="1200" b="1" kern="100" dirty="0">
                <a:effectLst/>
                <a:latin typeface="Arial" panose="020B0604020202020204" pitchFamily="34" charset="0"/>
                <a:ea typeface="Calibri" panose="020F0502020204030204" pitchFamily="34" charset="0"/>
                <a:cs typeface="Arial" panose="020B0604020202020204" pitchFamily="34" charset="0"/>
              </a:rPr>
              <a:t> استرالیا و اهمیت آن </a:t>
            </a:r>
            <a:r>
              <a:rPr lang="fa-IR" sz="1200" b="1" kern="100" dirty="0">
                <a:effectLst/>
                <a:latin typeface="Arial" panose="020B0604020202020204" pitchFamily="34" charset="0"/>
                <a:ea typeface="Calibri" panose="020F0502020204030204" pitchFamily="34" charset="0"/>
                <a:cs typeface="Arial" panose="020B0604020202020204" pitchFamily="34" charset="0"/>
              </a:rPr>
              <a:t> </a:t>
            </a:r>
            <a:r>
              <a:rPr lang="ar-SA" sz="1200" b="1" kern="100" dirty="0">
                <a:effectLst/>
                <a:latin typeface="Arial" panose="020B0604020202020204" pitchFamily="34" charset="0"/>
                <a:ea typeface="Calibri" panose="020F0502020204030204" pitchFamily="34" charset="0"/>
                <a:cs typeface="Arial" panose="020B0604020202020204" pitchFamily="34" charset="0"/>
              </a:rPr>
              <a:t>برای رفاه و امنیت کودکان </a:t>
            </a:r>
            <a:r>
              <a:rPr lang="fa-IR" sz="1200" b="1" kern="100" dirty="0">
                <a:effectLst/>
                <a:latin typeface="Arial" panose="020B0604020202020204" pitchFamily="34" charset="0"/>
                <a:ea typeface="Calibri" panose="020F0502020204030204" pitchFamily="34" charset="0"/>
                <a:cs typeface="Arial" panose="020B0604020202020204" pitchFamily="34" charset="0"/>
              </a:rPr>
              <a:t>آنها</a:t>
            </a:r>
            <a:r>
              <a:rPr lang="ar-SA" sz="1200" b="1" kern="100" dirty="0">
                <a:effectLst/>
                <a:latin typeface="Arial" panose="020B0604020202020204" pitchFamily="34" charset="0"/>
                <a:ea typeface="Calibri" panose="020F0502020204030204" pitchFamily="34" charset="0"/>
                <a:cs typeface="Arial" panose="020B0604020202020204" pitchFamily="34" charset="0"/>
              </a:rPr>
              <a:t> بیاموزم</a:t>
            </a:r>
            <a:r>
              <a:rPr lang="en-AU" sz="1200" b="1" kern="100" dirty="0">
                <a:effectLst/>
                <a:latin typeface="Calibri" panose="020F0502020204030204" pitchFamily="34" charset="0"/>
                <a:ea typeface="Calibri" panose="020F0502020204030204" pitchFamily="34" charset="0"/>
                <a:cs typeface="Arial" panose="020B0604020202020204" pitchFamily="34" charset="0"/>
              </a:rPr>
              <a:t>.</a:t>
            </a:r>
          </a:p>
          <a:p>
            <a:pPr algn="r" rtl="1">
              <a:lnSpc>
                <a:spcPct val="107000"/>
              </a:lnSpc>
              <a:spcAft>
                <a:spcPts val="800"/>
              </a:spcAft>
            </a:pPr>
            <a:r>
              <a:rPr lang="en-AU" sz="1200" b="1" kern="100" dirty="0">
                <a:effectLst/>
                <a:latin typeface="Calibri" panose="020F0502020204030204" pitchFamily="34" charset="0"/>
                <a:ea typeface="Calibri" panose="020F0502020204030204" pitchFamily="34" charset="0"/>
                <a:cs typeface="Arial" panose="020B0604020202020204" pitchFamily="34" charset="0"/>
              </a:rPr>
              <a:t>h</a:t>
            </a:r>
            <a:r>
              <a:rPr lang="ar-SA" sz="1200" b="1" kern="100" dirty="0">
                <a:effectLst/>
                <a:latin typeface="Calibri" panose="020F0502020204030204" pitchFamily="34" charset="0"/>
                <a:ea typeface="Calibri" panose="020F0502020204030204" pitchFamily="34" charset="0"/>
                <a:cs typeface="Arial" panose="020B0604020202020204" pitchFamily="34" charset="0"/>
              </a:rPr>
              <a:t>  من مسائل فرهنگی را با کودکان با حساسیت بررسی می کنم و از تحمیل دیدگاه فرهنگی خود به آنها اجتناب می نمایم</a:t>
            </a:r>
            <a:r>
              <a:rPr lang="en-AU" sz="1200" b="1" kern="100" dirty="0">
                <a:effectLst/>
                <a:latin typeface="Calibri" panose="020F0502020204030204" pitchFamily="34" charset="0"/>
                <a:ea typeface="Calibri" panose="020F0502020204030204" pitchFamily="34" charset="0"/>
                <a:cs typeface="Arial" panose="020B0604020202020204" pitchFamily="34" charset="0"/>
              </a:rPr>
              <a:t>.</a:t>
            </a:r>
          </a:p>
          <a:p>
            <a:pPr algn="r" rtl="1">
              <a:lnSpc>
                <a:spcPct val="107000"/>
              </a:lnSpc>
              <a:spcAft>
                <a:spcPts val="800"/>
              </a:spcAft>
            </a:pPr>
            <a:r>
              <a:rPr lang="en-AU" sz="1200" b="1" kern="100" dirty="0" err="1">
                <a:effectLst/>
                <a:latin typeface="Calibri" panose="020F0502020204030204" pitchFamily="34" charset="0"/>
                <a:ea typeface="Calibri" panose="020F0502020204030204" pitchFamily="34" charset="0"/>
                <a:cs typeface="Arial" panose="020B0604020202020204" pitchFamily="34" charset="0"/>
              </a:rPr>
              <a:t>i</a:t>
            </a:r>
            <a:r>
              <a:rPr lang="ar-SA" sz="1200" b="1" kern="100" dirty="0">
                <a:effectLst/>
                <a:latin typeface="Calibri" panose="020F0502020204030204" pitchFamily="34" charset="0"/>
                <a:ea typeface="Calibri" panose="020F0502020204030204" pitchFamily="34" charset="0"/>
                <a:cs typeface="Arial" panose="020B0604020202020204" pitchFamily="34" charset="0"/>
              </a:rPr>
              <a:t> اگر کودکی به زمین </a:t>
            </a:r>
            <a:r>
              <a:rPr lang="fa-IR" sz="1200" b="1" kern="100" dirty="0">
                <a:effectLst/>
                <a:latin typeface="Calibri" panose="020F0502020204030204" pitchFamily="34" charset="0"/>
                <a:ea typeface="Calibri" panose="020F0502020204030204" pitchFamily="34" charset="0"/>
                <a:cs typeface="Arial" panose="020B0604020202020204" pitchFamily="34" charset="0"/>
              </a:rPr>
              <a:t>خورد</a:t>
            </a:r>
            <a:r>
              <a:rPr lang="ar-SA" sz="1200" b="1" kern="100" dirty="0">
                <a:effectLst/>
                <a:latin typeface="Calibri" panose="020F0502020204030204" pitchFamily="34" charset="0"/>
                <a:ea typeface="Calibri" panose="020F0502020204030204" pitchFamily="34" charset="0"/>
                <a:cs typeface="Arial" panose="020B0604020202020204" pitchFamily="34" charset="0"/>
              </a:rPr>
              <a:t>  یا ناراحت است، </a:t>
            </a:r>
            <a:r>
              <a:rPr lang="fa-IR" sz="1200" b="1" kern="100" dirty="0">
                <a:effectLst/>
                <a:latin typeface="Calibri" panose="020F0502020204030204" pitchFamily="34" charset="0"/>
                <a:ea typeface="Calibri" panose="020F0502020204030204" pitchFamily="34" charset="0"/>
                <a:cs typeface="Arial" panose="020B0604020202020204" pitchFamily="34" charset="0"/>
              </a:rPr>
              <a:t>قابل قبول </a:t>
            </a:r>
            <a:r>
              <a:rPr lang="ar-SA" sz="1200" b="1" kern="100" dirty="0">
                <a:effectLst/>
                <a:latin typeface="Calibri" panose="020F0502020204030204" pitchFamily="34" charset="0"/>
                <a:ea typeface="Calibri" panose="020F0502020204030204" pitchFamily="34" charset="0"/>
                <a:cs typeface="Arial" panose="020B0604020202020204" pitchFamily="34" charset="0"/>
              </a:rPr>
              <a:t>است که به او کمک کنید تا بلند شود یا به صورتی اخلاقی </a:t>
            </a:r>
            <a:r>
              <a:rPr lang="fa-IR" sz="1200" b="1" kern="100" dirty="0">
                <a:effectLst/>
                <a:latin typeface="Calibri" panose="020F0502020204030204" pitchFamily="34" charset="0"/>
                <a:ea typeface="Calibri" panose="020F0502020204030204" pitchFamily="34" charset="0"/>
                <a:cs typeface="Arial" panose="020B0604020202020204" pitchFamily="34" charset="0"/>
              </a:rPr>
              <a:t>به قسمت بالای </a:t>
            </a:r>
            <a:r>
              <a:rPr lang="ar-SA" sz="1200" b="1" kern="100" dirty="0">
                <a:effectLst/>
                <a:latin typeface="Calibri" panose="020F0502020204030204" pitchFamily="34" charset="0"/>
                <a:ea typeface="Calibri" panose="020F0502020204030204" pitchFamily="34" charset="0"/>
                <a:cs typeface="Arial" panose="020B0604020202020204" pitchFamily="34" charset="0"/>
              </a:rPr>
              <a:t>پشت او </a:t>
            </a:r>
            <a:r>
              <a:rPr lang="fa-IR" sz="1200" b="1" kern="100" dirty="0">
                <a:effectLst/>
                <a:latin typeface="Calibri" panose="020F0502020204030204" pitchFamily="34" charset="0"/>
                <a:ea typeface="Calibri" panose="020F0502020204030204" pitchFamily="34" charset="0"/>
                <a:cs typeface="Arial" panose="020B0604020202020204" pitchFamily="34" charset="0"/>
              </a:rPr>
              <a:t>بزنید</a:t>
            </a:r>
            <a:r>
              <a:rPr lang="en-AU" sz="1200" b="1" kern="100" dirty="0">
                <a:effectLst/>
                <a:latin typeface="Calibri" panose="020F0502020204030204" pitchFamily="34" charset="0"/>
                <a:ea typeface="Calibri" panose="020F0502020204030204" pitchFamily="34" charset="0"/>
                <a:cs typeface="Arial" panose="020B0604020202020204" pitchFamily="34" charset="0"/>
              </a:rPr>
              <a:t>.</a:t>
            </a:r>
          </a:p>
          <a:p>
            <a:pPr algn="r" rtl="1">
              <a:lnSpc>
                <a:spcPct val="107000"/>
              </a:lnSpc>
              <a:spcAft>
                <a:spcPts val="800"/>
              </a:spcAft>
            </a:pPr>
            <a:r>
              <a:rPr lang="en-AU" sz="1200" b="1" kern="100" dirty="0">
                <a:effectLst/>
                <a:latin typeface="Calibri" panose="020F0502020204030204" pitchFamily="34" charset="0"/>
                <a:ea typeface="Calibri" panose="020F0502020204030204" pitchFamily="34" charset="0"/>
                <a:cs typeface="Arial" panose="020B0604020202020204" pitchFamily="34" charset="0"/>
              </a:rPr>
              <a:t>j </a:t>
            </a:r>
            <a:r>
              <a:rPr lang="ar-SA" sz="1200" b="1" kern="100" dirty="0">
                <a:effectLst/>
                <a:latin typeface="Calibri" panose="020F0502020204030204" pitchFamily="34" charset="0"/>
                <a:ea typeface="Calibri" panose="020F0502020204030204" pitchFamily="34" charset="0"/>
                <a:cs typeface="Arial" panose="020B0604020202020204" pitchFamily="34" charset="0"/>
              </a:rPr>
              <a:t>  از دیدن خنده کودکان لذت می برم، بنابراین برای رفع نیازهایم، بچه های کلاسم را قلقلک می دهم</a:t>
            </a:r>
            <a:r>
              <a:rPr lang="en-AU" sz="1200" b="1" kern="100" dirty="0">
                <a:effectLst/>
                <a:latin typeface="Calibri" panose="020F0502020204030204" pitchFamily="34" charset="0"/>
                <a:ea typeface="Calibri" panose="020F0502020204030204" pitchFamily="34" charset="0"/>
                <a:cs typeface="Arial" panose="020B0604020202020204" pitchFamily="34" charset="0"/>
              </a:rPr>
              <a:t>.</a:t>
            </a:r>
          </a:p>
          <a:p>
            <a:pPr algn="r" rtl="1">
              <a:lnSpc>
                <a:spcPct val="107000"/>
              </a:lnSpc>
              <a:spcAft>
                <a:spcPts val="800"/>
              </a:spcAft>
            </a:pPr>
            <a:r>
              <a:rPr lang="en-AU" sz="1200" b="1" kern="100" dirty="0">
                <a:effectLst/>
                <a:latin typeface="Calibri" panose="020F0502020204030204" pitchFamily="34" charset="0"/>
                <a:ea typeface="Calibri" panose="020F0502020204030204" pitchFamily="34" charset="0"/>
                <a:cs typeface="Arial" panose="020B0604020202020204" pitchFamily="34" charset="0"/>
              </a:rPr>
              <a:t>k</a:t>
            </a:r>
            <a:r>
              <a:rPr lang="ar-SA" sz="1200" b="1" kern="100" dirty="0">
                <a:effectLst/>
                <a:latin typeface="Calibri" panose="020F0502020204030204" pitchFamily="34" charset="0"/>
                <a:ea typeface="Calibri" panose="020F0502020204030204" pitchFamily="34" charset="0"/>
                <a:cs typeface="Arial" panose="020B0604020202020204" pitchFamily="34" charset="0"/>
              </a:rPr>
              <a:t>. هنگام تعامل با بچه های کلاسم، متوجه </a:t>
            </a:r>
            <a:r>
              <a:rPr lang="fa-IR" sz="1200" b="1" kern="100" dirty="0">
                <a:effectLst/>
                <a:latin typeface="Calibri" panose="020F0502020204030204" pitchFamily="34" charset="0"/>
                <a:ea typeface="Calibri" panose="020F0502020204030204" pitchFamily="34" charset="0"/>
                <a:cs typeface="Arial" panose="020B0604020202020204" pitchFamily="34" charset="0"/>
              </a:rPr>
              <a:t>هستم </a:t>
            </a:r>
            <a:r>
              <a:rPr lang="ar-SA" sz="1200" b="1" kern="100" dirty="0">
                <a:effectLst/>
                <a:latin typeface="Calibri" panose="020F0502020204030204" pitchFamily="34" charset="0"/>
                <a:ea typeface="Calibri" panose="020F0502020204030204" pitchFamily="34" charset="0"/>
                <a:cs typeface="Arial" panose="020B0604020202020204" pitchFamily="34" charset="0"/>
              </a:rPr>
              <a:t>که با لمس فیزیکی غیرضروری از مرزها عبور نکنم</a:t>
            </a:r>
            <a:r>
              <a:rPr lang="en-AU" sz="1200" b="1" kern="100" dirty="0">
                <a:effectLst/>
                <a:latin typeface="Calibri" panose="020F0502020204030204" pitchFamily="34" charset="0"/>
                <a:ea typeface="Calibri" panose="020F0502020204030204" pitchFamily="34" charset="0"/>
                <a:cs typeface="Arial" panose="020B0604020202020204" pitchFamily="34" charset="0"/>
              </a:rPr>
              <a:t>.</a:t>
            </a:r>
          </a:p>
          <a:p>
            <a:pPr algn="r" rtl="1">
              <a:lnSpc>
                <a:spcPct val="107000"/>
              </a:lnSpc>
              <a:spcAft>
                <a:spcPts val="800"/>
              </a:spcAft>
            </a:pPr>
            <a:r>
              <a:rPr lang="en-AU" sz="1200" b="1" kern="100" dirty="0">
                <a:effectLst/>
                <a:latin typeface="Calibri" panose="020F0502020204030204" pitchFamily="34" charset="0"/>
                <a:ea typeface="Calibri" panose="020F0502020204030204" pitchFamily="34" charset="0"/>
                <a:cs typeface="Arial" panose="020B0604020202020204" pitchFamily="34" charset="0"/>
              </a:rPr>
              <a:t>l</a:t>
            </a:r>
            <a:r>
              <a:rPr lang="en-AU" sz="1200" b="1" kern="100" dirty="0">
                <a:effectLst/>
                <a:latin typeface="Arial" panose="020B0604020202020204" pitchFamily="34" charset="0"/>
                <a:ea typeface="Calibri" panose="020F0502020204030204" pitchFamily="34" charset="0"/>
                <a:cs typeface="Arial" panose="020B0604020202020204" pitchFamily="34" charset="0"/>
              </a:rPr>
              <a:t>  </a:t>
            </a:r>
            <a:r>
              <a:rPr lang="fa-IR" sz="1200" b="1" kern="100" dirty="0">
                <a:effectLst/>
                <a:latin typeface="Arial" panose="020B0604020202020204" pitchFamily="34" charset="0"/>
                <a:ea typeface="Calibri" panose="020F0502020204030204" pitchFamily="34" charset="0"/>
                <a:cs typeface="Arial" panose="020B0604020202020204" pitchFamily="34" charset="0"/>
              </a:rPr>
              <a:t>  </a:t>
            </a:r>
            <a:r>
              <a:rPr lang="ar-SA" sz="1200" b="1" kern="100" dirty="0">
                <a:effectLst/>
                <a:latin typeface="Arial" panose="020B0604020202020204" pitchFamily="34" charset="0"/>
                <a:ea typeface="Calibri" panose="020F0502020204030204" pitchFamily="34" charset="0"/>
                <a:cs typeface="Arial" panose="020B0604020202020204" pitchFamily="34" charset="0"/>
              </a:rPr>
              <a:t>اگر کودکی </a:t>
            </a:r>
            <a:r>
              <a:rPr lang="fa-IR" sz="1200" b="1" kern="100" dirty="0">
                <a:effectLst/>
                <a:latin typeface="Arial" panose="020B0604020202020204" pitchFamily="34" charset="0"/>
                <a:ea typeface="Calibri" panose="020F0502020204030204" pitchFamily="34" charset="0"/>
                <a:cs typeface="Arial" panose="020B0604020202020204" pitchFamily="34" charset="0"/>
              </a:rPr>
              <a:t>توجه </a:t>
            </a:r>
            <a:r>
              <a:rPr lang="ar-SA" sz="1200" b="1" kern="100" dirty="0">
                <a:effectLst/>
                <a:latin typeface="Arial" panose="020B0604020202020204" pitchFamily="34" charset="0"/>
                <a:ea typeface="Calibri" panose="020F0502020204030204" pitchFamily="34" charset="0"/>
                <a:cs typeface="Arial" panose="020B0604020202020204" pitchFamily="34" charset="0"/>
              </a:rPr>
              <a:t> نمیکند، </a:t>
            </a:r>
            <a:r>
              <a:rPr lang="fa-IR" sz="1200" b="1" kern="100" dirty="0">
                <a:effectLst/>
                <a:latin typeface="Arial" panose="020B0604020202020204" pitchFamily="34" charset="0"/>
                <a:ea typeface="Calibri" panose="020F0502020204030204" pitchFamily="34" charset="0"/>
                <a:cs typeface="Arial" panose="020B0604020202020204" pitchFamily="34" charset="0"/>
              </a:rPr>
              <a:t> </a:t>
            </a:r>
            <a:r>
              <a:rPr lang="ar-SA" sz="1200" b="1" kern="100" dirty="0">
                <a:effectLst/>
                <a:latin typeface="Arial" panose="020B0604020202020204" pitchFamily="34" charset="0"/>
                <a:ea typeface="Calibri" panose="020F0502020204030204" pitchFamily="34" charset="0"/>
                <a:cs typeface="Arial" panose="020B0604020202020204" pitchFamily="34" charset="0"/>
              </a:rPr>
              <a:t>صبر </a:t>
            </a:r>
            <a:r>
              <a:rPr lang="fa-IR" sz="1200" b="1" kern="100" dirty="0">
                <a:effectLst/>
                <a:latin typeface="Arial" panose="020B0604020202020204" pitchFamily="34" charset="0"/>
                <a:ea typeface="Calibri" panose="020F0502020204030204" pitchFamily="34" charset="0"/>
                <a:cs typeface="Arial" panose="020B0604020202020204" pitchFamily="34" charset="0"/>
              </a:rPr>
              <a:t>را از دست داده </a:t>
            </a:r>
            <a:r>
              <a:rPr lang="ar-SA" sz="1200" b="1" kern="100" dirty="0">
                <a:effectLst/>
                <a:latin typeface="Arial" panose="020B0604020202020204" pitchFamily="34" charset="0"/>
                <a:ea typeface="Calibri" panose="020F0502020204030204" pitchFamily="34" charset="0"/>
                <a:cs typeface="Arial" panose="020B0604020202020204" pitchFamily="34" charset="0"/>
              </a:rPr>
              <a:t> و او را  گرفته، نیشگون می‌گیرم،  یا به او ضربه می‌زنم تا توجه او را جلب کنم</a:t>
            </a:r>
            <a:r>
              <a:rPr lang="en-AU" sz="1200" b="1" kern="100" dirty="0">
                <a:effectLst/>
                <a:latin typeface="Calibri" panose="020F0502020204030204" pitchFamily="34" charset="0"/>
                <a:ea typeface="Calibri" panose="020F0502020204030204" pitchFamily="34" charset="0"/>
                <a:cs typeface="Arial" panose="020B0604020202020204" pitchFamily="34" charset="0"/>
              </a:rPr>
              <a:t>.</a:t>
            </a:r>
          </a:p>
          <a:p>
            <a:pPr algn="r" rtl="1">
              <a:lnSpc>
                <a:spcPct val="107000"/>
              </a:lnSpc>
              <a:spcAft>
                <a:spcPts val="800"/>
              </a:spcAft>
            </a:pPr>
            <a:r>
              <a:rPr lang="en-AU" sz="1200" b="1" kern="100" dirty="0">
                <a:effectLst/>
                <a:latin typeface="Arial" panose="020B0604020202020204" pitchFamily="34" charset="0"/>
                <a:ea typeface="Calibri" panose="020F0502020204030204" pitchFamily="34" charset="0"/>
                <a:cs typeface="Arial" panose="020B0604020202020204" pitchFamily="34" charset="0"/>
              </a:rPr>
              <a:t> </a:t>
            </a:r>
            <a:r>
              <a:rPr lang="en-AU" sz="1200" b="1" kern="100" dirty="0">
                <a:effectLst/>
                <a:latin typeface="Calibri" panose="020F0502020204030204" pitchFamily="34" charset="0"/>
                <a:ea typeface="Calibri" panose="020F0502020204030204" pitchFamily="34" charset="0"/>
                <a:cs typeface="Arial" panose="020B0604020202020204" pitchFamily="34" charset="0"/>
              </a:rPr>
              <a:t>m</a:t>
            </a:r>
            <a:r>
              <a:rPr lang="ar-SA" sz="1200" b="1" kern="100" dirty="0">
                <a:effectLst/>
                <a:latin typeface="Calibri" panose="020F0502020204030204" pitchFamily="34" charset="0"/>
                <a:ea typeface="Calibri" panose="020F0502020204030204" pitchFamily="34" charset="0"/>
                <a:cs typeface="Arial" panose="020B0604020202020204" pitchFamily="34" charset="0"/>
              </a:rPr>
              <a:t>   این ایام کودکان در سنین پایین در معرض</a:t>
            </a:r>
            <a:r>
              <a:rPr lang="fa-IR" sz="1200" b="1" kern="100" dirty="0">
                <a:effectLst/>
                <a:latin typeface="Calibri" panose="020F0502020204030204" pitchFamily="34" charset="0"/>
                <a:ea typeface="Calibri" panose="020F0502020204030204" pitchFamily="34" charset="0"/>
                <a:cs typeface="Arial" panose="020B0604020202020204" pitchFamily="34" charset="0"/>
              </a:rPr>
              <a:t> آموزش هائی </a:t>
            </a:r>
            <a:r>
              <a:rPr lang="ar-SA" sz="1200" b="1" kern="100" dirty="0">
                <a:effectLst/>
                <a:latin typeface="Calibri" panose="020F0502020204030204" pitchFamily="34" charset="0"/>
                <a:ea typeface="Calibri" panose="020F0502020204030204" pitchFamily="34" charset="0"/>
                <a:cs typeface="Arial" panose="020B0604020202020204" pitchFamily="34" charset="0"/>
              </a:rPr>
              <a:t>در مورد گرایش جنسی و هویت جنسی</a:t>
            </a:r>
            <a:r>
              <a:rPr lang="fa-IR" sz="1200" b="1" kern="100" dirty="0">
                <a:effectLst/>
                <a:latin typeface="Calibri" panose="020F0502020204030204" pitchFamily="34" charset="0"/>
                <a:ea typeface="Calibri" panose="020F0502020204030204" pitchFamily="34" charset="0"/>
                <a:cs typeface="Arial" panose="020B0604020202020204" pitchFamily="34" charset="0"/>
              </a:rPr>
              <a:t>تی</a:t>
            </a:r>
            <a:r>
              <a:rPr lang="ar-SA" sz="1200" b="1" kern="100" dirty="0">
                <a:effectLst/>
                <a:latin typeface="Calibri" panose="020F0502020204030204" pitchFamily="34" charset="0"/>
                <a:ea typeface="Calibri" panose="020F0502020204030204" pitchFamily="34" charset="0"/>
                <a:cs typeface="Arial" panose="020B0604020202020204" pitchFamily="34" charset="0"/>
              </a:rPr>
              <a:t> قرار می گیرند. </a:t>
            </a:r>
            <a:r>
              <a:rPr lang="fa-IR" sz="1200" b="1" kern="100" dirty="0">
                <a:effectLst/>
                <a:latin typeface="Calibri" panose="020F0502020204030204" pitchFamily="34" charset="0"/>
                <a:ea typeface="Calibri" panose="020F0502020204030204" pitchFamily="34" charset="0"/>
                <a:cs typeface="Arial" panose="020B0604020202020204" pitchFamily="34" charset="0"/>
              </a:rPr>
              <a:t> </a:t>
            </a:r>
            <a:r>
              <a:rPr lang="ar-SA" sz="1200" b="1" kern="100" dirty="0">
                <a:effectLst/>
                <a:latin typeface="Calibri" panose="020F0502020204030204" pitchFamily="34" charset="0"/>
                <a:ea typeface="Calibri" panose="020F0502020204030204" pitchFamily="34" charset="0"/>
                <a:cs typeface="Arial" panose="020B0604020202020204" pitchFamily="34" charset="0"/>
              </a:rPr>
              <a:t>مهم است که</a:t>
            </a:r>
            <a:r>
              <a:rPr lang="fa-IR" sz="1200" b="1" kern="100" dirty="0">
                <a:effectLst/>
                <a:latin typeface="Calibri" panose="020F0502020204030204" pitchFamily="34" charset="0"/>
                <a:ea typeface="Calibri" panose="020F0502020204030204" pitchFamily="34" charset="0"/>
                <a:cs typeface="Arial" panose="020B0604020202020204" pitchFamily="34" charset="0"/>
              </a:rPr>
              <a:t> به هیچ اظهار</a:t>
            </a:r>
            <a:r>
              <a:rPr lang="ar-SA" sz="1200" b="1" kern="100" dirty="0">
                <a:effectLst/>
                <a:latin typeface="Calibri" panose="020F0502020204030204" pitchFamily="34" charset="0"/>
                <a:ea typeface="Calibri" panose="020F0502020204030204" pitchFamily="34" charset="0"/>
                <a:cs typeface="Arial" panose="020B0604020202020204" pitchFamily="34" charset="0"/>
              </a:rPr>
              <a:t> نظری</a:t>
            </a:r>
            <a:r>
              <a:rPr lang="fa-IR" sz="1200" b="1" kern="100" dirty="0">
                <a:effectLst/>
                <a:latin typeface="Calibri" panose="020F0502020204030204" pitchFamily="34" charset="0"/>
                <a:ea typeface="Calibri" panose="020F0502020204030204" pitchFamily="34" charset="0"/>
                <a:cs typeface="Arial" panose="020B0604020202020204" pitchFamily="34" charset="0"/>
              </a:rPr>
              <a:t> در این موارد پاسخ  نداده، از</a:t>
            </a:r>
            <a:r>
              <a:rPr lang="ar-SA" sz="1200" b="1" kern="100" dirty="0">
                <a:effectLst/>
                <a:latin typeface="Calibri" panose="020F0502020204030204" pitchFamily="34" charset="0"/>
                <a:ea typeface="Calibri" panose="020F0502020204030204" pitchFamily="34" charset="0"/>
                <a:cs typeface="Arial" panose="020B0604020202020204" pitchFamily="34" charset="0"/>
              </a:rPr>
              <a:t> ابراز قضاوت</a:t>
            </a:r>
            <a:r>
              <a:rPr lang="fa-IR" sz="1200" b="1" kern="100" dirty="0">
                <a:effectLst/>
                <a:latin typeface="Calibri" panose="020F0502020204030204" pitchFamily="34" charset="0"/>
                <a:ea typeface="Calibri" panose="020F0502020204030204" pitchFamily="34" charset="0"/>
                <a:cs typeface="Arial" panose="020B0604020202020204" pitchFamily="34" charset="0"/>
              </a:rPr>
              <a:t> شخصی</a:t>
            </a:r>
            <a:r>
              <a:rPr lang="ar-SA" sz="1200" b="1" kern="100" dirty="0">
                <a:effectLst/>
                <a:latin typeface="Calibri" panose="020F0502020204030204" pitchFamily="34" charset="0"/>
                <a:ea typeface="Calibri" panose="020F0502020204030204" pitchFamily="34" charset="0"/>
                <a:cs typeface="Arial" panose="020B0604020202020204" pitchFamily="34" charset="0"/>
              </a:rPr>
              <a:t> </a:t>
            </a:r>
            <a:r>
              <a:rPr lang="fa-IR" sz="1200" b="1" kern="100" dirty="0">
                <a:effectLst/>
                <a:latin typeface="Calibri" panose="020F0502020204030204" pitchFamily="34" charset="0"/>
                <a:ea typeface="Calibri" panose="020F0502020204030204" pitchFamily="34" charset="0"/>
                <a:cs typeface="Arial" panose="020B0604020202020204" pitchFamily="34" charset="0"/>
              </a:rPr>
              <a:t>خود داری کنیم</a:t>
            </a:r>
            <a:r>
              <a:rPr lang="en-AU" sz="1200" b="1" kern="100" dirty="0">
                <a:effectLst/>
                <a:latin typeface="Calibri" panose="020F0502020204030204" pitchFamily="34" charset="0"/>
                <a:ea typeface="Calibri" panose="020F0502020204030204" pitchFamily="34" charset="0"/>
                <a:cs typeface="Arial" panose="020B0604020202020204" pitchFamily="34" charset="0"/>
              </a:rPr>
              <a:t>.</a:t>
            </a:r>
          </a:p>
          <a:p>
            <a:pPr algn="r" rtl="1">
              <a:lnSpc>
                <a:spcPct val="107000"/>
              </a:lnSpc>
              <a:spcAft>
                <a:spcPts val="800"/>
              </a:spcAft>
            </a:pPr>
            <a:r>
              <a:rPr lang="en-AU" sz="1200" b="1" kern="100" dirty="0">
                <a:effectLst/>
                <a:latin typeface="Calibri" panose="020F0502020204030204" pitchFamily="34" charset="0"/>
                <a:ea typeface="Calibri" panose="020F0502020204030204" pitchFamily="34" charset="0"/>
                <a:cs typeface="Arial" panose="020B0604020202020204" pitchFamily="34" charset="0"/>
              </a:rPr>
              <a:t>N</a:t>
            </a:r>
            <a:r>
              <a:rPr lang="fa-IR" sz="1200" b="1" kern="100" dirty="0">
                <a:effectLst/>
                <a:latin typeface="Calibri" panose="020F0502020204030204" pitchFamily="34" charset="0"/>
                <a:ea typeface="Calibri" panose="020F0502020204030204" pitchFamily="34" charset="0"/>
                <a:cs typeface="Arial" panose="020B0604020202020204" pitchFamily="34" charset="0"/>
              </a:rPr>
              <a:t> </a:t>
            </a:r>
            <a:r>
              <a:rPr lang="en-AU" sz="1200" b="1" kern="100" dirty="0">
                <a:effectLst/>
                <a:latin typeface="Calibri" panose="020F0502020204030204" pitchFamily="34" charset="0"/>
                <a:ea typeface="Calibri" panose="020F0502020204030204" pitchFamily="34" charset="0"/>
                <a:cs typeface="Arial" panose="020B0604020202020204" pitchFamily="34" charset="0"/>
              </a:rPr>
              <a:t> </a:t>
            </a:r>
            <a:r>
              <a:rPr lang="en-AU" sz="1200" b="1" kern="100" dirty="0">
                <a:effectLst/>
                <a:latin typeface="Arial" panose="020B0604020202020204" pitchFamily="34" charset="0"/>
                <a:ea typeface="Calibri" panose="020F0502020204030204" pitchFamily="34" charset="0"/>
                <a:cs typeface="Arial" panose="020B0604020202020204" pitchFamily="34" charset="0"/>
              </a:rPr>
              <a:t> </a:t>
            </a:r>
            <a:r>
              <a:rPr lang="ar-SA" sz="1200" b="1" kern="100" dirty="0">
                <a:effectLst/>
                <a:latin typeface="Calibri" panose="020F0502020204030204" pitchFamily="34" charset="0"/>
                <a:ea typeface="Calibri" panose="020F0502020204030204" pitchFamily="34" charset="0"/>
                <a:cs typeface="Arial" panose="020B0604020202020204" pitchFamily="34" charset="0"/>
              </a:rPr>
              <a:t>من با همه مردم با همدلی و محبت رفتار کرده و برای بهبود دنیا،  با آنها کار می کنم</a:t>
            </a:r>
            <a:r>
              <a:rPr lang="en-AU" sz="1200" b="1" kern="100" dirty="0">
                <a:effectLst/>
                <a:latin typeface="Calibri" panose="020F0502020204030204" pitchFamily="34" charset="0"/>
                <a:ea typeface="Calibri" panose="020F0502020204030204" pitchFamily="34" charset="0"/>
                <a:cs typeface="Arial" panose="020B0604020202020204" pitchFamily="34" charset="0"/>
              </a:rPr>
              <a:t>.</a:t>
            </a:r>
          </a:p>
          <a:p>
            <a:pPr algn="r" rtl="1">
              <a:lnSpc>
                <a:spcPct val="107000"/>
              </a:lnSpc>
              <a:spcAft>
                <a:spcPts val="800"/>
              </a:spcAft>
            </a:pPr>
            <a:r>
              <a:rPr lang="en-AU" sz="1200" b="1" kern="100" dirty="0">
                <a:effectLst/>
                <a:latin typeface="Calibri" panose="020F0502020204030204" pitchFamily="34" charset="0"/>
                <a:ea typeface="Calibri" panose="020F0502020204030204" pitchFamily="34" charset="0"/>
                <a:cs typeface="Arial" panose="020B0604020202020204" pitchFamily="34" charset="0"/>
              </a:rPr>
              <a:t>o </a:t>
            </a:r>
            <a:r>
              <a:rPr lang="en-AU" sz="1200" b="1" kern="100" dirty="0">
                <a:effectLst/>
                <a:latin typeface="Arial" panose="020B0604020202020204" pitchFamily="34" charset="0"/>
                <a:ea typeface="Calibri" panose="020F0502020204030204" pitchFamily="34" charset="0"/>
                <a:cs typeface="Arial" panose="020B0604020202020204" pitchFamily="34" charset="0"/>
              </a:rPr>
              <a:t> </a:t>
            </a:r>
            <a:r>
              <a:rPr lang="fa-IR" sz="1200" b="1" kern="100" dirty="0">
                <a:effectLst/>
                <a:latin typeface="Arial" panose="020B0604020202020204" pitchFamily="34" charset="0"/>
                <a:ea typeface="Calibri" panose="020F0502020204030204" pitchFamily="34" charset="0"/>
                <a:cs typeface="Arial" panose="020B0604020202020204" pitchFamily="34" charset="0"/>
              </a:rPr>
              <a:t>  </a:t>
            </a:r>
            <a:r>
              <a:rPr lang="ar-SA" sz="1200" b="1" kern="100" dirty="0">
                <a:effectLst/>
                <a:latin typeface="Calibri" panose="020F0502020204030204" pitchFamily="34" charset="0"/>
                <a:ea typeface="Calibri" panose="020F0502020204030204" pitchFamily="34" charset="0"/>
                <a:cs typeface="Arial" panose="020B0604020202020204" pitchFamily="34" charset="0"/>
              </a:rPr>
              <a:t>اگر کودکی در کلاس من خود را به عنوان یک کودک بومی معرفی کند، من او را زیر سوال نمی برم</a:t>
            </a:r>
            <a:r>
              <a:rPr lang="en-AU" sz="1200" b="1" kern="100" dirty="0">
                <a:effectLst/>
                <a:latin typeface="Calibri" panose="020F0502020204030204" pitchFamily="34" charset="0"/>
                <a:ea typeface="Calibri" panose="020F0502020204030204" pitchFamily="34" charset="0"/>
                <a:cs typeface="Arial" panose="020B0604020202020204" pitchFamily="34" charset="0"/>
              </a:rPr>
              <a:t>.</a:t>
            </a:r>
          </a:p>
          <a:p>
            <a:pPr algn="r" rtl="1">
              <a:lnSpc>
                <a:spcPct val="107000"/>
              </a:lnSpc>
              <a:spcAft>
                <a:spcPts val="800"/>
              </a:spcAft>
            </a:pPr>
            <a:r>
              <a:rPr lang="en-AU" sz="1200" b="1" kern="100" dirty="0">
                <a:effectLst/>
                <a:latin typeface="Calibri" panose="020F0502020204030204" pitchFamily="34" charset="0"/>
                <a:ea typeface="Calibri" panose="020F0502020204030204" pitchFamily="34" charset="0"/>
                <a:cs typeface="Arial" panose="020B0604020202020204" pitchFamily="34" charset="0"/>
              </a:rPr>
              <a:t>p</a:t>
            </a:r>
            <a:r>
              <a:rPr lang="ar-SA" sz="1200" b="1" kern="100" dirty="0">
                <a:effectLst/>
                <a:latin typeface="Calibri" panose="020F0502020204030204" pitchFamily="34" charset="0"/>
                <a:ea typeface="Calibri" panose="020F0502020204030204" pitchFamily="34" charset="0"/>
                <a:cs typeface="Arial" panose="020B0604020202020204" pitchFamily="34" charset="0"/>
              </a:rPr>
              <a:t>. </a:t>
            </a:r>
            <a:r>
              <a:rPr lang="fa-IR" sz="1200" b="1" kern="100" dirty="0">
                <a:effectLst/>
                <a:latin typeface="Calibri" panose="020F0502020204030204" pitchFamily="34" charset="0"/>
                <a:ea typeface="Calibri" panose="020F0502020204030204" pitchFamily="34" charset="0"/>
                <a:cs typeface="Arial" panose="020B0604020202020204" pitchFamily="34" charset="0"/>
              </a:rPr>
              <a:t> </a:t>
            </a:r>
            <a:r>
              <a:rPr lang="ar-SA" sz="1200" b="1" kern="100" dirty="0">
                <a:effectLst/>
                <a:latin typeface="Calibri" panose="020F0502020204030204" pitchFamily="34" charset="0"/>
                <a:ea typeface="Calibri" panose="020F0502020204030204" pitchFamily="34" charset="0"/>
                <a:cs typeface="Arial" panose="020B0604020202020204" pitchFamily="34" charset="0"/>
              </a:rPr>
              <a:t>وقتی کودکی می گوید که مورد آزار و اذیت قرار گرفته است، من آن را جدی گرفته  و برای حمایت از کودک  کمک می </a:t>
            </a:r>
            <a:r>
              <a:rPr lang="fa-IR" sz="1200" b="1" kern="100" dirty="0">
                <a:effectLst/>
                <a:latin typeface="Calibri" panose="020F0502020204030204" pitchFamily="34" charset="0"/>
                <a:ea typeface="Calibri" panose="020F0502020204030204" pitchFamily="34" charset="0"/>
                <a:cs typeface="Arial" panose="020B0604020202020204" pitchFamily="34" charset="0"/>
              </a:rPr>
              <a:t>گیرم</a:t>
            </a:r>
            <a:r>
              <a:rPr lang="en-AU" sz="1200" b="1" kern="100" dirty="0">
                <a:effectLst/>
                <a:latin typeface="Calibri" panose="020F0502020204030204" pitchFamily="34" charset="0"/>
                <a:ea typeface="Calibri" panose="020F0502020204030204" pitchFamily="34" charset="0"/>
                <a:cs typeface="Arial" panose="020B0604020202020204" pitchFamily="34" charset="0"/>
              </a:rPr>
              <a:t>.</a:t>
            </a:r>
          </a:p>
        </p:txBody>
      </p:sp>
    </p:spTree>
    <p:extLst>
      <p:ext uri="{BB962C8B-B14F-4D97-AF65-F5344CB8AC3E}">
        <p14:creationId xmlns:p14="http://schemas.microsoft.com/office/powerpoint/2010/main" val="2592043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824136"/>
          </a:xfrm>
        </p:spPr>
        <p:txBody>
          <a:bodyPr>
            <a:noAutofit/>
          </a:bodyPr>
          <a:lstStyle/>
          <a:p>
            <a:r>
              <a:rPr lang="en-AU" b="1" dirty="0"/>
              <a:t>How do we speak to children?</a:t>
            </a:r>
          </a:p>
        </p:txBody>
      </p:sp>
      <p:sp>
        <p:nvSpPr>
          <p:cNvPr id="3" name="Content Placeholder 2"/>
          <p:cNvSpPr>
            <a:spLocks noGrp="1"/>
          </p:cNvSpPr>
          <p:nvPr>
            <p:ph idx="1"/>
          </p:nvPr>
        </p:nvSpPr>
        <p:spPr>
          <a:xfrm>
            <a:off x="539553" y="1484784"/>
            <a:ext cx="6552727" cy="4536504"/>
          </a:xfrm>
        </p:spPr>
        <p:txBody>
          <a:bodyPr>
            <a:normAutofit/>
          </a:bodyPr>
          <a:lstStyle/>
          <a:p>
            <a:pPr marL="0" indent="0">
              <a:buNone/>
            </a:pPr>
            <a:r>
              <a:rPr lang="en-AU" b="1" dirty="0"/>
              <a:t>How do we speak to children? </a:t>
            </a:r>
            <a:endParaRPr lang="fa-IR" b="1" dirty="0"/>
          </a:p>
          <a:p>
            <a:pPr marL="0" indent="0">
              <a:buNone/>
            </a:pPr>
            <a:r>
              <a:rPr lang="en-AU" b="1" dirty="0"/>
              <a:t>What language do we use in front of children? </a:t>
            </a:r>
            <a:endParaRPr lang="fa-IR" b="1" dirty="0"/>
          </a:p>
          <a:p>
            <a:pPr marL="0" indent="0">
              <a:buNone/>
            </a:pPr>
            <a:r>
              <a:rPr lang="en-AU" b="1" dirty="0"/>
              <a:t>How do we encourage children in their efforts to show forth upright conduct and discourage undesirable behaviour? </a:t>
            </a:r>
          </a:p>
          <a:p>
            <a:pPr marL="0" indent="0">
              <a:buNone/>
            </a:pPr>
            <a:endParaRPr lang="fa-IR" i="1" dirty="0"/>
          </a:p>
          <a:p>
            <a:pPr marL="0" indent="0">
              <a:buNone/>
            </a:pPr>
            <a:r>
              <a:rPr lang="en-AU" i="1" dirty="0"/>
              <a:t>Draw on your experience, prior knowledge and study of the institute courses to discuss these questions with your group. </a:t>
            </a:r>
            <a:endParaRPr lang="en-AU" dirty="0"/>
          </a:p>
          <a:p>
            <a:pPr marL="0" indent="0">
              <a:buNone/>
            </a:pPr>
            <a:endParaRPr lang="en-AU" b="1" dirty="0"/>
          </a:p>
        </p:txBody>
      </p:sp>
    </p:spTree>
    <p:extLst>
      <p:ext uri="{BB962C8B-B14F-4D97-AF65-F5344CB8AC3E}">
        <p14:creationId xmlns:p14="http://schemas.microsoft.com/office/powerpoint/2010/main" val="8652242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424644"/>
            <a:ext cx="5494153" cy="824136"/>
          </a:xfrm>
        </p:spPr>
        <p:txBody>
          <a:bodyPr>
            <a:noAutofit/>
          </a:bodyPr>
          <a:lstStyle/>
          <a:p>
            <a:pPr algn="r" rtl="1"/>
            <a:r>
              <a:rPr lang="fa-IR" sz="4400" b="1" kern="100" dirty="0">
                <a:effectLst/>
                <a:latin typeface="Arabic Typesetting" panose="03020402040406030203" pitchFamily="66" charset="-78"/>
                <a:ea typeface="Calibri" panose="020F0502020204030204" pitchFamily="34" charset="0"/>
                <a:cs typeface="Arabic Typesetting" panose="03020402040406030203" pitchFamily="66" charset="-78"/>
              </a:rPr>
              <a:t>چگونه با کودکان صحبت کنیم؟ </a:t>
            </a:r>
            <a:br>
              <a:rPr lang="en-AU" sz="3600" kern="100" dirty="0">
                <a:effectLst/>
                <a:latin typeface="Calibri" panose="020F0502020204030204" pitchFamily="34" charset="0"/>
                <a:ea typeface="Calibri" panose="020F0502020204030204" pitchFamily="34" charset="0"/>
                <a:cs typeface="Arial" panose="020B0604020202020204" pitchFamily="34" charset="0"/>
              </a:rPr>
            </a:br>
            <a:r>
              <a:rPr lang="en-AU" b="1" dirty="0"/>
              <a:t> </a:t>
            </a:r>
          </a:p>
        </p:txBody>
      </p:sp>
      <p:sp>
        <p:nvSpPr>
          <p:cNvPr id="3" name="Content Placeholder 2"/>
          <p:cNvSpPr>
            <a:spLocks noGrp="1"/>
          </p:cNvSpPr>
          <p:nvPr>
            <p:ph idx="1"/>
          </p:nvPr>
        </p:nvSpPr>
        <p:spPr>
          <a:xfrm>
            <a:off x="539553" y="1484784"/>
            <a:ext cx="6408711" cy="4536504"/>
          </a:xfrm>
        </p:spPr>
        <p:txBody>
          <a:bodyPr>
            <a:normAutofit/>
          </a:bodyPr>
          <a:lstStyle/>
          <a:p>
            <a:pPr marL="0" indent="0" algn="r" rtl="1">
              <a:lnSpc>
                <a:spcPct val="107000"/>
              </a:lnSpc>
              <a:spcAft>
                <a:spcPts val="800"/>
              </a:spcAft>
              <a:buNone/>
            </a:pPr>
            <a:r>
              <a:rPr lang="fa-IR" sz="2000" b="1" kern="100" dirty="0">
                <a:effectLst/>
                <a:latin typeface="Calibri" panose="020F0502020204030204" pitchFamily="34" charset="0"/>
                <a:ea typeface="Calibri" panose="020F0502020204030204" pitchFamily="34" charset="0"/>
                <a:cs typeface="Arial" panose="020B0604020202020204" pitchFamily="34" charset="0"/>
              </a:rPr>
              <a:t>چگونه با کودکان صحبت کنیم؟ </a:t>
            </a:r>
            <a:endParaRPr lang="en-AU" sz="2000" kern="100" dirty="0">
              <a:effectLst/>
              <a:latin typeface="Calibri" panose="020F0502020204030204" pitchFamily="34" charset="0"/>
              <a:ea typeface="Calibri" panose="020F0502020204030204" pitchFamily="34" charset="0"/>
              <a:cs typeface="Arial" panose="020B0604020202020204" pitchFamily="34" charset="0"/>
            </a:endParaRPr>
          </a:p>
          <a:p>
            <a:pPr marL="0" indent="0" algn="r" rtl="1">
              <a:lnSpc>
                <a:spcPct val="107000"/>
              </a:lnSpc>
              <a:spcAft>
                <a:spcPts val="800"/>
              </a:spcAft>
              <a:buNone/>
            </a:pPr>
            <a:r>
              <a:rPr lang="fa-IR" sz="2000" b="1" kern="100" dirty="0">
                <a:effectLst/>
                <a:latin typeface="Calibri" panose="020F0502020204030204" pitchFamily="34" charset="0"/>
                <a:ea typeface="Calibri" panose="020F0502020204030204" pitchFamily="34" charset="0"/>
                <a:cs typeface="Arial" panose="020B0604020202020204" pitchFamily="34" charset="0"/>
              </a:rPr>
              <a:t>در مقابل کودکان از چه زبانی استفاده کنیم؟ </a:t>
            </a:r>
            <a:endParaRPr lang="en-AU" sz="2000" kern="100" dirty="0">
              <a:effectLst/>
              <a:latin typeface="Calibri" panose="020F0502020204030204" pitchFamily="34" charset="0"/>
              <a:ea typeface="Calibri" panose="020F0502020204030204" pitchFamily="34" charset="0"/>
              <a:cs typeface="Arial" panose="020B0604020202020204" pitchFamily="34" charset="0"/>
            </a:endParaRPr>
          </a:p>
          <a:p>
            <a:pPr marL="0" indent="0" algn="r" rtl="1">
              <a:lnSpc>
                <a:spcPct val="107000"/>
              </a:lnSpc>
              <a:spcAft>
                <a:spcPts val="800"/>
              </a:spcAft>
              <a:buNone/>
            </a:pPr>
            <a:r>
              <a:rPr lang="fa-IR" sz="2000" b="1" kern="100" dirty="0">
                <a:effectLst/>
                <a:latin typeface="Calibri" panose="020F0502020204030204" pitchFamily="34" charset="0"/>
                <a:ea typeface="Calibri" panose="020F0502020204030204" pitchFamily="34" charset="0"/>
                <a:cs typeface="Arial" panose="020B0604020202020204" pitchFamily="34" charset="0"/>
              </a:rPr>
              <a:t>چگونه کودکان را در تلاش برای نشان دادن رفتار درست </a:t>
            </a:r>
            <a:r>
              <a:rPr lang="fa-IR" sz="2000" b="1" kern="100" dirty="0">
                <a:latin typeface="Calibri" panose="020F0502020204030204" pitchFamily="34" charset="0"/>
                <a:ea typeface="Calibri" panose="020F0502020204030204" pitchFamily="34" charset="0"/>
                <a:cs typeface="Arial" panose="020B0604020202020204" pitchFamily="34" charset="0"/>
              </a:rPr>
              <a:t>تشویق کرده </a:t>
            </a:r>
            <a:r>
              <a:rPr lang="fa-IR" sz="2000" b="1" kern="100" dirty="0">
                <a:effectLst/>
                <a:latin typeface="Calibri" panose="020F0502020204030204" pitchFamily="34" charset="0"/>
                <a:ea typeface="Calibri" panose="020F0502020204030204" pitchFamily="34" charset="0"/>
                <a:cs typeface="Arial" panose="020B0604020202020204" pitchFamily="34" charset="0"/>
              </a:rPr>
              <a:t>و از رفتار نامطلوب دلسرد کنیم؟</a:t>
            </a:r>
            <a:endParaRPr lang="en-AU" sz="2000" kern="100" dirty="0">
              <a:effectLst/>
              <a:latin typeface="Calibri" panose="020F0502020204030204" pitchFamily="34" charset="0"/>
              <a:ea typeface="Calibri" panose="020F0502020204030204" pitchFamily="34" charset="0"/>
              <a:cs typeface="Arial" panose="020B0604020202020204" pitchFamily="34" charset="0"/>
            </a:endParaRPr>
          </a:p>
          <a:p>
            <a:pPr marL="0" indent="0" algn="r" rtl="1">
              <a:lnSpc>
                <a:spcPct val="107000"/>
              </a:lnSpc>
              <a:spcAft>
                <a:spcPts val="800"/>
              </a:spcAft>
              <a:buNone/>
            </a:pPr>
            <a:endParaRPr lang="en-AU" sz="2000" kern="100" dirty="0">
              <a:effectLst/>
              <a:latin typeface="Calibri" panose="020F0502020204030204" pitchFamily="34" charset="0"/>
              <a:ea typeface="Calibri" panose="020F0502020204030204" pitchFamily="34" charset="0"/>
              <a:cs typeface="Arial" panose="020B0604020202020204" pitchFamily="34" charset="0"/>
            </a:endParaRPr>
          </a:p>
          <a:p>
            <a:pPr marL="0" indent="0" algn="r" rtl="1">
              <a:lnSpc>
                <a:spcPct val="107000"/>
              </a:lnSpc>
              <a:spcAft>
                <a:spcPts val="800"/>
              </a:spcAft>
              <a:buNone/>
            </a:pPr>
            <a:r>
              <a:rPr lang="fa-IR" sz="2400" i="1" kern="100" dirty="0">
                <a:effectLst/>
                <a:latin typeface="Calibri" panose="020F0502020204030204" pitchFamily="34" charset="0"/>
                <a:ea typeface="Calibri" panose="020F0502020204030204" pitchFamily="34" charset="0"/>
                <a:cs typeface="Arial" panose="020B0604020202020204" pitchFamily="34" charset="0"/>
              </a:rPr>
              <a:t>با استفاده از تجربیات خود، دانش قبلی، و مطالعه دروس موسسه آموزشی،  این سوالات را با گروه خود مطرح و بررسی کنید</a:t>
            </a:r>
            <a:r>
              <a:rPr lang="en-AU" sz="2400" i="1" kern="100" dirty="0">
                <a:effectLst/>
                <a:latin typeface="Calibri" panose="020F0502020204030204" pitchFamily="34" charset="0"/>
                <a:ea typeface="Calibri" panose="020F0502020204030204" pitchFamily="34" charset="0"/>
                <a:cs typeface="Arial" panose="020B0604020202020204" pitchFamily="34" charset="0"/>
              </a:rPr>
              <a:t>.</a:t>
            </a:r>
            <a:endParaRPr lang="en-AU" sz="2400" kern="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9522291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AU" b="1" dirty="0"/>
              <a:t>Abuse is not tolerated</a:t>
            </a:r>
          </a:p>
        </p:txBody>
      </p:sp>
      <p:sp>
        <p:nvSpPr>
          <p:cNvPr id="3" name="Content Placeholder 2"/>
          <p:cNvSpPr>
            <a:spLocks noGrp="1"/>
          </p:cNvSpPr>
          <p:nvPr>
            <p:ph sz="half" idx="1"/>
          </p:nvPr>
        </p:nvSpPr>
        <p:spPr>
          <a:xfrm>
            <a:off x="609600" y="1700808"/>
            <a:ext cx="3088109" cy="4340553"/>
          </a:xfrm>
        </p:spPr>
        <p:txBody>
          <a:bodyPr>
            <a:normAutofit fontScale="92500" lnSpcReduction="10000"/>
          </a:bodyPr>
          <a:lstStyle/>
          <a:p>
            <a:pPr marL="0" indent="0">
              <a:buNone/>
            </a:pPr>
            <a:r>
              <a:rPr lang="en-AU" dirty="0"/>
              <a:t>Abuse is fundamentally incompatible with the nobility of the human spirit, and harms human development. The use of any form of abuse is not permissible.  </a:t>
            </a:r>
          </a:p>
          <a:p>
            <a:pPr marL="0" indent="0">
              <a:buNone/>
            </a:pPr>
            <a:r>
              <a:rPr lang="en-AU" dirty="0"/>
              <a:t>Abuse is any form of ill-treatment resulting in harm to a child in the context of a relationship of responsibility, trust and power.  </a:t>
            </a:r>
          </a:p>
          <a:p>
            <a:pPr marL="0" indent="0">
              <a:buNone/>
            </a:pPr>
            <a:r>
              <a:rPr lang="en-AU" dirty="0"/>
              <a:t>Ridiculing a child, smacking a child and any act of violence, for example punching a wall, in the presence of a child is unacceptable. </a:t>
            </a:r>
          </a:p>
          <a:p>
            <a:pPr marL="0" lvl="0" indent="0">
              <a:buNone/>
            </a:pPr>
            <a:endParaRPr lang="en-AU" dirty="0"/>
          </a:p>
        </p:txBody>
      </p:sp>
      <p:pic>
        <p:nvPicPr>
          <p:cNvPr id="8" name="Content Placeholder 7" descr="Download Standing Silhouette Human Mother Behavior Child HQ PNG Image ..."/>
          <p:cNvPicPr>
            <a:picLocks noGrp="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4386830" y="1930400"/>
            <a:ext cx="2587624" cy="3881437"/>
          </a:xfrm>
          <a:prstGeom prst="rect">
            <a:avLst/>
          </a:prstGeom>
          <a:noFill/>
          <a:ln>
            <a:noFill/>
          </a:ln>
        </p:spPr>
      </p:pic>
    </p:spTree>
    <p:extLst>
      <p:ext uri="{BB962C8B-B14F-4D97-AF65-F5344CB8AC3E}">
        <p14:creationId xmlns:p14="http://schemas.microsoft.com/office/powerpoint/2010/main" val="4149387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a:t>Introduction</a:t>
            </a:r>
          </a:p>
        </p:txBody>
      </p:sp>
      <p:sp>
        <p:nvSpPr>
          <p:cNvPr id="5" name="Text Placeholder 4"/>
          <p:cNvSpPr>
            <a:spLocks noGrp="1"/>
          </p:cNvSpPr>
          <p:nvPr>
            <p:ph type="body" idx="1"/>
          </p:nvPr>
        </p:nvSpPr>
        <p:spPr/>
        <p:txBody>
          <a:bodyPr>
            <a:normAutofit/>
          </a:bodyPr>
          <a:lstStyle/>
          <a:p>
            <a:r>
              <a:rPr lang="en-AU" dirty="0"/>
              <a:t>Children are viewed as the most precious treasure a community can possess.  </a:t>
            </a:r>
          </a:p>
          <a:p>
            <a:endParaRPr lang="en-AU" dirty="0"/>
          </a:p>
        </p:txBody>
      </p:sp>
      <p:pic>
        <p:nvPicPr>
          <p:cNvPr id="7" name="Picture 6" descr="http://bmb.imgix.net/2577642/2577642-master.jpg?w=1024&amp;q=55&amp;auto=format"/>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7354" y="980728"/>
            <a:ext cx="3874645" cy="2749157"/>
          </a:xfrm>
          <a:prstGeom prst="rect">
            <a:avLst/>
          </a:prstGeom>
          <a:noFill/>
          <a:ln>
            <a:noFill/>
          </a:ln>
        </p:spPr>
      </p:pic>
    </p:spTree>
    <p:extLst>
      <p:ext uri="{BB962C8B-B14F-4D97-AF65-F5344CB8AC3E}">
        <p14:creationId xmlns:p14="http://schemas.microsoft.com/office/powerpoint/2010/main" val="38595950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09565"/>
            <a:ext cx="6194648" cy="1320800"/>
          </a:xfrm>
        </p:spPr>
        <p:txBody>
          <a:bodyPr>
            <a:noAutofit/>
          </a:bodyPr>
          <a:lstStyle/>
          <a:p>
            <a:pPr algn="r" rtl="1"/>
            <a:r>
              <a:rPr lang="ar-JO" sz="4400" b="1" dirty="0">
                <a:latin typeface="Arabic Typesetting" panose="03020402040406030203" pitchFamily="66" charset="-78"/>
                <a:cs typeface="Arabic Typesetting" panose="03020402040406030203" pitchFamily="66" charset="-78"/>
              </a:rPr>
              <a:t>سوء استفاده قابل تحمل نیست</a:t>
            </a:r>
            <a:endParaRPr lang="en-AU" sz="4400" b="1" dirty="0">
              <a:latin typeface="Arabic Typesetting" panose="03020402040406030203" pitchFamily="66" charset="-78"/>
              <a:cs typeface="Arabic Typesetting" panose="03020402040406030203" pitchFamily="66" charset="-78"/>
            </a:endParaRPr>
          </a:p>
        </p:txBody>
      </p:sp>
      <p:sp>
        <p:nvSpPr>
          <p:cNvPr id="3" name="Content Placeholder 2"/>
          <p:cNvSpPr>
            <a:spLocks noGrp="1"/>
          </p:cNvSpPr>
          <p:nvPr>
            <p:ph sz="half" idx="1"/>
          </p:nvPr>
        </p:nvSpPr>
        <p:spPr>
          <a:xfrm>
            <a:off x="609600" y="1412777"/>
            <a:ext cx="3530352" cy="4832920"/>
          </a:xfrm>
        </p:spPr>
        <p:txBody>
          <a:bodyPr>
            <a:normAutofit/>
          </a:bodyPr>
          <a:lstStyle/>
          <a:p>
            <a:pPr marL="0" indent="0" algn="r" rtl="1">
              <a:lnSpc>
                <a:spcPct val="107000"/>
              </a:lnSpc>
              <a:spcAft>
                <a:spcPts val="800"/>
              </a:spcAft>
              <a:buNone/>
            </a:pPr>
            <a:r>
              <a:rPr lang="fa-IR" sz="2000" b="1" kern="100" dirty="0">
                <a:effectLst/>
                <a:latin typeface="Calibri" panose="020F0502020204030204" pitchFamily="34" charset="0"/>
                <a:ea typeface="Calibri" panose="020F0502020204030204" pitchFamily="34" charset="0"/>
                <a:cs typeface="Arial" panose="020B0604020202020204" pitchFamily="34" charset="0"/>
              </a:rPr>
              <a:t>سوء استفاده  اساساً با اصالت روح انسان ناسازگار است و به رشد انسانی آسیب می رساند. بکار گیری از هر نوع سوء استفاده غیر مجاز </a:t>
            </a:r>
            <a:r>
              <a:rPr lang="fa-IR" sz="2000" b="1" kern="100" dirty="0">
                <a:latin typeface="Calibri" panose="020F0502020204030204" pitchFamily="34" charset="0"/>
                <a:ea typeface="Calibri" panose="020F0502020204030204" pitchFamily="34" charset="0"/>
                <a:cs typeface="Arial" panose="020B0604020202020204" pitchFamily="34" charset="0"/>
              </a:rPr>
              <a:t>ا</a:t>
            </a:r>
            <a:r>
              <a:rPr lang="fa-IR" sz="2000" b="1" kern="100" dirty="0">
                <a:effectLst/>
                <a:latin typeface="Calibri" panose="020F0502020204030204" pitchFamily="34" charset="0"/>
                <a:ea typeface="Calibri" panose="020F0502020204030204" pitchFamily="34" charset="0"/>
                <a:cs typeface="Arial" panose="020B0604020202020204" pitchFamily="34" charset="0"/>
              </a:rPr>
              <a:t>ست</a:t>
            </a:r>
            <a:r>
              <a:rPr lang="en-AU" sz="2000" b="1" kern="100" dirty="0">
                <a:effectLst/>
                <a:latin typeface="Calibri" panose="020F0502020204030204" pitchFamily="34" charset="0"/>
                <a:ea typeface="Calibri" panose="020F0502020204030204" pitchFamily="34" charset="0"/>
                <a:cs typeface="Arial" panose="020B0604020202020204" pitchFamily="34" charset="0"/>
              </a:rPr>
              <a:t>.</a:t>
            </a:r>
          </a:p>
          <a:p>
            <a:pPr marL="0" indent="0" algn="r" rtl="1">
              <a:lnSpc>
                <a:spcPct val="107000"/>
              </a:lnSpc>
              <a:spcAft>
                <a:spcPts val="800"/>
              </a:spcAft>
              <a:buNone/>
            </a:pPr>
            <a:r>
              <a:rPr lang="fa-IR" sz="2000" b="1" kern="100" dirty="0">
                <a:effectLst/>
                <a:latin typeface="Calibri" panose="020F0502020204030204" pitchFamily="34" charset="0"/>
                <a:ea typeface="Calibri" panose="020F0502020204030204" pitchFamily="34" charset="0"/>
                <a:cs typeface="Arial" panose="020B0604020202020204" pitchFamily="34" charset="0"/>
              </a:rPr>
              <a:t>سوء استفاده عبارت از هر نوع بدرفتاری است که منجر به آسیب رساندن به کودک در چارچوب رابطه مسئولیت، اعتماد، و قدرت گردد</a:t>
            </a:r>
            <a:r>
              <a:rPr lang="en-AU" sz="2000" b="1" kern="100" dirty="0">
                <a:effectLst/>
                <a:latin typeface="Calibri" panose="020F0502020204030204" pitchFamily="34" charset="0"/>
                <a:ea typeface="Calibri" panose="020F0502020204030204" pitchFamily="34" charset="0"/>
                <a:cs typeface="Arial" panose="020B0604020202020204" pitchFamily="34" charset="0"/>
              </a:rPr>
              <a:t>.</a:t>
            </a:r>
          </a:p>
          <a:p>
            <a:pPr marL="0" indent="0" algn="r" rtl="1">
              <a:lnSpc>
                <a:spcPct val="107000"/>
              </a:lnSpc>
              <a:spcAft>
                <a:spcPts val="800"/>
              </a:spcAft>
              <a:buNone/>
            </a:pPr>
            <a:r>
              <a:rPr lang="fa-IR" sz="2000" b="1" kern="100" dirty="0">
                <a:effectLst/>
                <a:latin typeface="Calibri" panose="020F0502020204030204" pitchFamily="34" charset="0"/>
                <a:ea typeface="Calibri" panose="020F0502020204030204" pitchFamily="34" charset="0"/>
                <a:cs typeface="Arial" panose="020B0604020202020204" pitchFamily="34" charset="0"/>
              </a:rPr>
              <a:t>تمسخر کودک، سیلی زدن به کودک، و هر نوع خشونت، مثل مشت زدن به دیوار،  </a:t>
            </a:r>
            <a:r>
              <a:rPr lang="fa-IR" sz="2000" b="1" kern="100" dirty="0">
                <a:latin typeface="Calibri" panose="020F0502020204030204" pitchFamily="34" charset="0"/>
                <a:ea typeface="Calibri" panose="020F0502020204030204" pitchFamily="34" charset="0"/>
                <a:cs typeface="Arial" panose="020B0604020202020204" pitchFamily="34" charset="0"/>
              </a:rPr>
              <a:t>در حضور کودک </a:t>
            </a:r>
            <a:r>
              <a:rPr lang="fa-IR" sz="2000" b="1" kern="100" dirty="0">
                <a:effectLst/>
                <a:latin typeface="Calibri" panose="020F0502020204030204" pitchFamily="34" charset="0"/>
                <a:ea typeface="Calibri" panose="020F0502020204030204" pitchFamily="34" charset="0"/>
                <a:cs typeface="Arial" panose="020B0604020202020204" pitchFamily="34" charset="0"/>
              </a:rPr>
              <a:t>غیرقابل قبول است</a:t>
            </a:r>
            <a:r>
              <a:rPr lang="en-AU" sz="2000" b="1" kern="100" dirty="0">
                <a:effectLst/>
                <a:latin typeface="Calibri" panose="020F0502020204030204" pitchFamily="34" charset="0"/>
                <a:ea typeface="Calibri" panose="020F0502020204030204" pitchFamily="34" charset="0"/>
                <a:cs typeface="Arial" panose="020B0604020202020204" pitchFamily="34" charset="0"/>
              </a:rPr>
              <a:t>.</a:t>
            </a:r>
          </a:p>
          <a:p>
            <a:pPr marL="0" lvl="0" indent="0">
              <a:buNone/>
            </a:pPr>
            <a:endParaRPr lang="en-AU" sz="2000" b="1" dirty="0"/>
          </a:p>
        </p:txBody>
      </p:sp>
      <p:pic>
        <p:nvPicPr>
          <p:cNvPr id="8" name="Content Placeholder 7" descr="Download Standing Silhouette Human Mother Behavior Child HQ PNG Image ..."/>
          <p:cNvPicPr>
            <a:picLocks noGrp="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4742331" y="1930365"/>
            <a:ext cx="2587624" cy="3881437"/>
          </a:xfrm>
          <a:prstGeom prst="rect">
            <a:avLst/>
          </a:prstGeom>
          <a:noFill/>
          <a:ln>
            <a:noFill/>
          </a:ln>
        </p:spPr>
      </p:pic>
    </p:spTree>
    <p:extLst>
      <p:ext uri="{BB962C8B-B14F-4D97-AF65-F5344CB8AC3E}">
        <p14:creationId xmlns:p14="http://schemas.microsoft.com/office/powerpoint/2010/main" val="11904961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a:t>Creating an environment</a:t>
            </a:r>
          </a:p>
        </p:txBody>
      </p:sp>
      <p:sp>
        <p:nvSpPr>
          <p:cNvPr id="3" name="Content Placeholder 2"/>
          <p:cNvSpPr>
            <a:spLocks noGrp="1"/>
          </p:cNvSpPr>
          <p:nvPr>
            <p:ph type="body" idx="1"/>
          </p:nvPr>
        </p:nvSpPr>
        <p:spPr/>
        <p:txBody>
          <a:bodyPr>
            <a:normAutofit/>
          </a:bodyPr>
          <a:lstStyle/>
          <a:p>
            <a:r>
              <a:rPr lang="en-AU" dirty="0"/>
              <a:t>conducive to the wellbeing, safety and empowerment of children</a:t>
            </a:r>
          </a:p>
        </p:txBody>
      </p:sp>
      <p:pic>
        <p:nvPicPr>
          <p:cNvPr id="4" name="Picture 3" descr="http://bmb.imgix.net/2577642/2577642-master.jpg?w=1024&amp;q=55&amp;auto=format"/>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576" y="1470152"/>
            <a:ext cx="3456384" cy="2360699"/>
          </a:xfrm>
          <a:prstGeom prst="rect">
            <a:avLst/>
          </a:prstGeom>
          <a:noFill/>
          <a:ln>
            <a:noFill/>
          </a:ln>
        </p:spPr>
      </p:pic>
    </p:spTree>
    <p:extLst>
      <p:ext uri="{BB962C8B-B14F-4D97-AF65-F5344CB8AC3E}">
        <p14:creationId xmlns:p14="http://schemas.microsoft.com/office/powerpoint/2010/main" val="31734764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5400" b="1" dirty="0">
                <a:latin typeface="Arabic Typesetting" panose="03020402040406030203" pitchFamily="66" charset="-78"/>
                <a:cs typeface="Arabic Typesetting" panose="03020402040406030203" pitchFamily="66" charset="-78"/>
              </a:rPr>
              <a:t>ساختن محیطی</a:t>
            </a:r>
            <a:endParaRPr lang="en-AU" sz="5400" b="1" dirty="0">
              <a:latin typeface="Arabic Typesetting" panose="03020402040406030203" pitchFamily="66" charset="-78"/>
              <a:cs typeface="Arabic Typesetting" panose="03020402040406030203" pitchFamily="66" charset="-78"/>
            </a:endParaRPr>
          </a:p>
        </p:txBody>
      </p:sp>
      <p:sp>
        <p:nvSpPr>
          <p:cNvPr id="3" name="Content Placeholder 2"/>
          <p:cNvSpPr>
            <a:spLocks noGrp="1"/>
          </p:cNvSpPr>
          <p:nvPr>
            <p:ph type="body" idx="1"/>
          </p:nvPr>
        </p:nvSpPr>
        <p:spPr/>
        <p:txBody>
          <a:bodyPr>
            <a:normAutofit lnSpcReduction="10000"/>
          </a:bodyPr>
          <a:lstStyle/>
          <a:p>
            <a:pPr algn="r" rtl="1"/>
            <a:r>
              <a:rPr lang="fa-IR" sz="2800" b="1" dirty="0">
                <a:latin typeface="Arial" panose="020B0604020202020204" pitchFamily="34" charset="0"/>
                <a:cs typeface="Arial" panose="020B0604020202020204" pitchFamily="34" charset="0"/>
              </a:rPr>
              <a:t>که </a:t>
            </a:r>
            <a:r>
              <a:rPr lang="ar-JO" sz="2800" b="1" dirty="0">
                <a:latin typeface="Arial" panose="020B0604020202020204" pitchFamily="34" charset="0"/>
                <a:cs typeface="Arial" panose="020B0604020202020204" pitchFamily="34" charset="0"/>
              </a:rPr>
              <a:t>برای رفاه، </a:t>
            </a:r>
            <a:r>
              <a:rPr lang="fa-IR" sz="2800" b="1" dirty="0">
                <a:latin typeface="Arial" panose="020B0604020202020204" pitchFamily="34" charset="0"/>
                <a:cs typeface="Arial" panose="020B0604020202020204" pitchFamily="34" charset="0"/>
              </a:rPr>
              <a:t> </a:t>
            </a:r>
            <a:r>
              <a:rPr lang="ar-JO" sz="2800" b="1" dirty="0">
                <a:latin typeface="Arial" panose="020B0604020202020204" pitchFamily="34" charset="0"/>
                <a:cs typeface="Arial" panose="020B0604020202020204" pitchFamily="34" charset="0"/>
              </a:rPr>
              <a:t>ایمنی</a:t>
            </a:r>
            <a:r>
              <a:rPr lang="fa-IR" sz="2800" b="1" dirty="0">
                <a:latin typeface="Arial" panose="020B0604020202020204" pitchFamily="34" charset="0"/>
                <a:cs typeface="Arial" panose="020B0604020202020204" pitchFamily="34" charset="0"/>
              </a:rPr>
              <a:t>، </a:t>
            </a:r>
            <a:r>
              <a:rPr lang="ar-JO" sz="2800" b="1" dirty="0">
                <a:latin typeface="Arial" panose="020B0604020202020204" pitchFamily="34" charset="0"/>
                <a:cs typeface="Arial" panose="020B0604020202020204" pitchFamily="34" charset="0"/>
              </a:rPr>
              <a:t> و توانمند</a:t>
            </a:r>
            <a:r>
              <a:rPr lang="fa-IR" sz="2800" b="1" dirty="0">
                <a:latin typeface="Arial" panose="020B0604020202020204" pitchFamily="34" charset="0"/>
                <a:cs typeface="Arial" panose="020B0604020202020204" pitchFamily="34" charset="0"/>
              </a:rPr>
              <a:t> </a:t>
            </a:r>
            <a:r>
              <a:rPr lang="ar-JO" sz="2800" b="1" dirty="0">
                <a:latin typeface="Arial" panose="020B0604020202020204" pitchFamily="34" charset="0"/>
                <a:cs typeface="Arial" panose="020B0604020202020204" pitchFamily="34" charset="0"/>
              </a:rPr>
              <a:t>سازی کودکان</a:t>
            </a:r>
            <a:r>
              <a:rPr lang="fa-IR" sz="2800" b="1" dirty="0">
                <a:latin typeface="Arial" panose="020B0604020202020204" pitchFamily="34" charset="0"/>
                <a:cs typeface="Arial" panose="020B0604020202020204" pitchFamily="34" charset="0"/>
              </a:rPr>
              <a:t> </a:t>
            </a:r>
            <a:r>
              <a:rPr lang="ar-JO" sz="2800" b="1" dirty="0">
                <a:latin typeface="Arial" panose="020B0604020202020204" pitchFamily="34" charset="0"/>
                <a:cs typeface="Arial" panose="020B0604020202020204" pitchFamily="34" charset="0"/>
              </a:rPr>
              <a:t> مفید </a:t>
            </a:r>
            <a:r>
              <a:rPr lang="fa-IR" sz="2800" b="1" dirty="0">
                <a:latin typeface="Arial" panose="020B0604020202020204" pitchFamily="34" charset="0"/>
                <a:cs typeface="Arial" panose="020B0604020202020204" pitchFamily="34" charset="0"/>
              </a:rPr>
              <a:t>باشد.</a:t>
            </a:r>
            <a:endParaRPr lang="en-AU" sz="2800" b="1" dirty="0">
              <a:latin typeface="Arial" panose="020B0604020202020204" pitchFamily="34" charset="0"/>
              <a:cs typeface="Arial" panose="020B0604020202020204" pitchFamily="34" charset="0"/>
            </a:endParaRPr>
          </a:p>
        </p:txBody>
      </p:sp>
      <p:pic>
        <p:nvPicPr>
          <p:cNvPr id="4" name="Picture 3" descr="http://bmb.imgix.net/2577642/2577642-master.jpg?w=1024&amp;q=55&amp;auto=format"/>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87824" y="908720"/>
            <a:ext cx="3969489" cy="2758329"/>
          </a:xfrm>
          <a:prstGeom prst="rect">
            <a:avLst/>
          </a:prstGeom>
          <a:noFill/>
          <a:ln>
            <a:noFill/>
          </a:ln>
        </p:spPr>
      </p:pic>
    </p:spTree>
    <p:extLst>
      <p:ext uri="{BB962C8B-B14F-4D97-AF65-F5344CB8AC3E}">
        <p14:creationId xmlns:p14="http://schemas.microsoft.com/office/powerpoint/2010/main" val="9280612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599" y="609600"/>
            <a:ext cx="6347713" cy="1019200"/>
          </a:xfrm>
        </p:spPr>
        <p:txBody>
          <a:bodyPr/>
          <a:lstStyle/>
          <a:p>
            <a:r>
              <a:rPr lang="en-AU" dirty="0"/>
              <a:t>Expectations of Behaviour</a:t>
            </a:r>
          </a:p>
        </p:txBody>
      </p:sp>
      <p:sp>
        <p:nvSpPr>
          <p:cNvPr id="5" name="Content Placeholder 4"/>
          <p:cNvSpPr>
            <a:spLocks noGrp="1"/>
          </p:cNvSpPr>
          <p:nvPr>
            <p:ph idx="1"/>
          </p:nvPr>
        </p:nvSpPr>
        <p:spPr>
          <a:xfrm>
            <a:off x="609599" y="1772816"/>
            <a:ext cx="6347714" cy="4268547"/>
          </a:xfrm>
        </p:spPr>
        <p:txBody>
          <a:bodyPr>
            <a:normAutofit/>
          </a:bodyPr>
          <a:lstStyle/>
          <a:p>
            <a:pPr marL="0" indent="0">
              <a:buNone/>
            </a:pPr>
            <a:r>
              <a:rPr lang="en-AU" dirty="0"/>
              <a:t>It is a requirement as part of the Standards of Conduct that expectations of behaviour are established with children at the outset of any activity.  Some examples from Book 3 include:</a:t>
            </a:r>
          </a:p>
          <a:p>
            <a:pPr lvl="0"/>
            <a:r>
              <a:rPr lang="en-AU" dirty="0"/>
              <a:t>We remain united and do not fight</a:t>
            </a:r>
          </a:p>
          <a:p>
            <a:pPr lvl="0"/>
            <a:r>
              <a:rPr lang="en-AU" dirty="0"/>
              <a:t>We welcome new friends in our class</a:t>
            </a:r>
          </a:p>
          <a:p>
            <a:pPr lvl="0"/>
            <a:r>
              <a:rPr lang="en-AU" dirty="0"/>
              <a:t>We listen to each other and to our teacher when they speak</a:t>
            </a:r>
          </a:p>
          <a:p>
            <a:pPr marL="0" indent="0">
              <a:buNone/>
            </a:pPr>
            <a:r>
              <a:rPr lang="en-AU" dirty="0"/>
              <a:t>To empower the children to participate actively in their safety it is helpful to discuss these expectations with them and as they grow older, you may assist them to develop their own “rules” to address any difficulty or safety issue that arises in the class/activity. </a:t>
            </a:r>
          </a:p>
          <a:p>
            <a:endParaRPr lang="en-AU" dirty="0"/>
          </a:p>
        </p:txBody>
      </p:sp>
    </p:spTree>
    <p:extLst>
      <p:ext uri="{BB962C8B-B14F-4D97-AF65-F5344CB8AC3E}">
        <p14:creationId xmlns:p14="http://schemas.microsoft.com/office/powerpoint/2010/main" val="26239298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9512" y="548680"/>
            <a:ext cx="6347713" cy="1019200"/>
          </a:xfrm>
        </p:spPr>
        <p:txBody>
          <a:bodyPr>
            <a:normAutofit/>
          </a:bodyPr>
          <a:lstStyle/>
          <a:p>
            <a:pPr algn="r" rtl="1"/>
            <a:r>
              <a:rPr lang="fa-IR" sz="4800" b="1" dirty="0">
                <a:latin typeface="Arabic Typesetting" panose="03020402040406030203" pitchFamily="66" charset="-78"/>
                <a:cs typeface="Arabic Typesetting" panose="03020402040406030203" pitchFamily="66" charset="-78"/>
              </a:rPr>
              <a:t>انتظارات رفتاری</a:t>
            </a:r>
            <a:endParaRPr lang="en-AU" sz="4800" b="1" dirty="0">
              <a:latin typeface="Arabic Typesetting" panose="03020402040406030203" pitchFamily="66" charset="-78"/>
              <a:cs typeface="Arabic Typesetting" panose="03020402040406030203" pitchFamily="66" charset="-78"/>
            </a:endParaRPr>
          </a:p>
        </p:txBody>
      </p:sp>
      <p:sp>
        <p:nvSpPr>
          <p:cNvPr id="5" name="Content Placeholder 4"/>
          <p:cNvSpPr>
            <a:spLocks noGrp="1"/>
          </p:cNvSpPr>
          <p:nvPr>
            <p:ph idx="1"/>
          </p:nvPr>
        </p:nvSpPr>
        <p:spPr>
          <a:xfrm>
            <a:off x="395536" y="1700808"/>
            <a:ext cx="6347714" cy="3960440"/>
          </a:xfrm>
        </p:spPr>
        <p:txBody>
          <a:bodyPr>
            <a:normAutofit fontScale="92500" lnSpcReduction="10000"/>
          </a:bodyPr>
          <a:lstStyle/>
          <a:p>
            <a:pPr marL="0" indent="0" algn="r" rtl="1">
              <a:lnSpc>
                <a:spcPct val="107000"/>
              </a:lnSpc>
              <a:spcAft>
                <a:spcPts val="800"/>
              </a:spcAft>
              <a:buNone/>
            </a:pPr>
            <a:r>
              <a:rPr lang="fa-IR" sz="2000" b="1" kern="100" dirty="0">
                <a:effectLst/>
                <a:latin typeface="Calibri" panose="020F0502020204030204" pitchFamily="34" charset="0"/>
                <a:ea typeface="Calibri" panose="020F0502020204030204" pitchFamily="34" charset="0"/>
                <a:cs typeface="Arial" panose="020B0604020202020204" pitchFamily="34" charset="0"/>
              </a:rPr>
              <a:t>این یک الزام به عنوان بخشی از استانداردهای رفتار است که انتظارات رفتاری از کودکان در ابتدای هر فعالیتی مطرح شود. چند نمونه از کتاب 3 عبارتند از</a:t>
            </a:r>
            <a:r>
              <a:rPr lang="en-AU" sz="2000" b="1" kern="100" dirty="0">
                <a:effectLst/>
                <a:latin typeface="Calibri" panose="020F0502020204030204" pitchFamily="34" charset="0"/>
                <a:ea typeface="Calibri" panose="020F0502020204030204" pitchFamily="34" charset="0"/>
                <a:cs typeface="Arial" panose="020B0604020202020204" pitchFamily="34" charset="0"/>
              </a:rPr>
              <a:t>:</a:t>
            </a:r>
          </a:p>
          <a:p>
            <a:pPr lvl="1" indent="-342900" algn="r" rtl="1">
              <a:lnSpc>
                <a:spcPct val="107000"/>
              </a:lnSpc>
              <a:spcAft>
                <a:spcPts val="800"/>
              </a:spcAft>
              <a:buFont typeface="Wingdings 3" panose="05040102010807070707" pitchFamily="18" charset="2"/>
              <a:buChar char=""/>
            </a:pPr>
            <a:r>
              <a:rPr lang="fa-IR" sz="1800" b="1" kern="100" dirty="0">
                <a:effectLst/>
                <a:latin typeface="Calibri" panose="020F0502020204030204" pitchFamily="34" charset="0"/>
                <a:ea typeface="Calibri" panose="020F0502020204030204" pitchFamily="34" charset="0"/>
                <a:cs typeface="Arial" panose="020B0604020202020204" pitchFamily="34" charset="0"/>
              </a:rPr>
              <a:t>ما متحد می مانیم و نمی جنگیم</a:t>
            </a:r>
            <a:endParaRPr lang="en-AU" sz="1800" b="1" kern="100" dirty="0">
              <a:effectLst/>
              <a:latin typeface="Calibri" panose="020F0502020204030204" pitchFamily="34" charset="0"/>
              <a:ea typeface="Calibri" panose="020F0502020204030204" pitchFamily="34" charset="0"/>
              <a:cs typeface="Arial" panose="020B0604020202020204" pitchFamily="34" charset="0"/>
            </a:endParaRPr>
          </a:p>
          <a:p>
            <a:pPr lvl="1" indent="-342900" algn="r" rtl="1">
              <a:lnSpc>
                <a:spcPct val="107000"/>
              </a:lnSpc>
              <a:spcAft>
                <a:spcPts val="800"/>
              </a:spcAft>
              <a:buFont typeface="Wingdings 3" panose="05040102010807070707" pitchFamily="18" charset="2"/>
              <a:buChar char=""/>
            </a:pPr>
            <a:r>
              <a:rPr lang="fa-IR" sz="1800" b="1" kern="100" dirty="0">
                <a:effectLst/>
                <a:latin typeface="Calibri" panose="020F0502020204030204" pitchFamily="34" charset="0"/>
                <a:ea typeface="Calibri" panose="020F0502020204030204" pitchFamily="34" charset="0"/>
                <a:cs typeface="Arial" panose="020B0604020202020204" pitchFamily="34" charset="0"/>
              </a:rPr>
              <a:t>ما از دوستان جدید در کلاس خود استقبال می کنیم</a:t>
            </a:r>
            <a:endParaRPr lang="en-AU" sz="1800" b="1" kern="100" dirty="0">
              <a:effectLst/>
              <a:latin typeface="Calibri" panose="020F0502020204030204" pitchFamily="34" charset="0"/>
              <a:ea typeface="Calibri" panose="020F0502020204030204" pitchFamily="34" charset="0"/>
              <a:cs typeface="Arial" panose="020B0604020202020204" pitchFamily="34" charset="0"/>
            </a:endParaRPr>
          </a:p>
          <a:p>
            <a:pPr lvl="1" indent="-342900" algn="r" rtl="1">
              <a:lnSpc>
                <a:spcPct val="107000"/>
              </a:lnSpc>
              <a:spcAft>
                <a:spcPts val="800"/>
              </a:spcAft>
              <a:buFont typeface="Wingdings 3" panose="05040102010807070707" pitchFamily="18" charset="2"/>
              <a:buChar char=""/>
            </a:pPr>
            <a:r>
              <a:rPr lang="fa-IR" sz="1800" b="1" kern="100" dirty="0">
                <a:effectLst/>
                <a:latin typeface="Calibri" panose="020F0502020204030204" pitchFamily="34" charset="0"/>
                <a:ea typeface="Calibri" panose="020F0502020204030204" pitchFamily="34" charset="0"/>
                <a:cs typeface="Arial" panose="020B0604020202020204" pitchFamily="34" charset="0"/>
              </a:rPr>
              <a:t>ما به همدیگر و به معلممان وقتی که صحبت می کنند گوش می دهیم</a:t>
            </a:r>
            <a:endParaRPr lang="en-AU" sz="1800" b="1" kern="100" dirty="0">
              <a:effectLst/>
              <a:latin typeface="Calibri" panose="020F0502020204030204" pitchFamily="34" charset="0"/>
              <a:ea typeface="Calibri" panose="020F0502020204030204" pitchFamily="34" charset="0"/>
              <a:cs typeface="Arial" panose="020B0604020202020204" pitchFamily="34" charset="0"/>
            </a:endParaRPr>
          </a:p>
          <a:p>
            <a:pPr marL="0" indent="0" algn="r" rtl="1">
              <a:lnSpc>
                <a:spcPct val="107000"/>
              </a:lnSpc>
              <a:spcAft>
                <a:spcPts val="800"/>
              </a:spcAft>
              <a:buNone/>
            </a:pPr>
            <a:r>
              <a:rPr lang="fa-IR" sz="2000" b="1" kern="100" dirty="0">
                <a:effectLst/>
                <a:latin typeface="Calibri" panose="020F0502020204030204" pitchFamily="34" charset="0"/>
                <a:ea typeface="Calibri" panose="020F0502020204030204" pitchFamily="34" charset="0"/>
                <a:cs typeface="Arial" panose="020B0604020202020204" pitchFamily="34" charset="0"/>
              </a:rPr>
              <a:t>برای توانمند ساختن کودکان در مشارکت فعال آنان در ایمنی خود، </a:t>
            </a:r>
            <a:r>
              <a:rPr lang="fa-IR" sz="2000" b="1" kern="100" dirty="0">
                <a:latin typeface="Calibri" panose="020F0502020204030204" pitchFamily="34" charset="0"/>
                <a:ea typeface="Calibri" panose="020F0502020204030204" pitchFamily="34" charset="0"/>
                <a:cs typeface="Arial" panose="020B0604020202020204" pitchFamily="34" charset="0"/>
              </a:rPr>
              <a:t>بحث با آنها درباره </a:t>
            </a:r>
            <a:r>
              <a:rPr lang="fa-IR" sz="2000" b="1" kern="100" dirty="0">
                <a:effectLst/>
                <a:latin typeface="Calibri" panose="020F0502020204030204" pitchFamily="34" charset="0"/>
                <a:ea typeface="Calibri" panose="020F0502020204030204" pitchFamily="34" charset="0"/>
                <a:cs typeface="Arial" panose="020B0604020202020204" pitchFamily="34" charset="0"/>
              </a:rPr>
              <a:t>این انتظارات کاملاً مفید است.  با بزرگتر شدنشان، می توانید به آنها کمک کنید تا </a:t>
            </a:r>
            <a:r>
              <a:rPr lang="fa-IR" sz="2000" b="1" kern="100" dirty="0">
                <a:latin typeface="Calibri" panose="020F0502020204030204" pitchFamily="34" charset="0"/>
                <a:ea typeface="Calibri" panose="020F0502020204030204" pitchFamily="34" charset="0"/>
                <a:cs typeface="Arial" panose="020B0604020202020204" pitchFamily="34" charset="0"/>
              </a:rPr>
              <a:t>خودشام بتوانند</a:t>
            </a:r>
            <a:r>
              <a:rPr lang="fa-IR" sz="2000" b="1" kern="100" dirty="0">
                <a:effectLst/>
                <a:latin typeface="Calibri" panose="020F0502020204030204" pitchFamily="34" charset="0"/>
                <a:ea typeface="Calibri" panose="020F0502020204030204" pitchFamily="34" charset="0"/>
                <a:cs typeface="Arial" panose="020B0604020202020204" pitchFamily="34" charset="0"/>
              </a:rPr>
              <a:t> "قوانین" لازم برای رسیدگی به هر مشکل، یا مسائل ایمنی که در کلاس/ فعالیت پیش می آید را تهیه کنند</a:t>
            </a:r>
            <a:r>
              <a:rPr lang="en-AU" sz="2000" b="1" kern="100" dirty="0">
                <a:effectLst/>
                <a:latin typeface="Calibri" panose="020F0502020204030204" pitchFamily="34" charset="0"/>
                <a:ea typeface="Calibri" panose="020F0502020204030204" pitchFamily="34" charset="0"/>
                <a:cs typeface="Arial" panose="020B0604020202020204" pitchFamily="34" charset="0"/>
              </a:rPr>
              <a:t> .</a:t>
            </a:r>
          </a:p>
          <a:p>
            <a:endParaRPr lang="en-AU" sz="2000" b="1" dirty="0"/>
          </a:p>
        </p:txBody>
      </p:sp>
    </p:spTree>
    <p:extLst>
      <p:ext uri="{BB962C8B-B14F-4D97-AF65-F5344CB8AC3E}">
        <p14:creationId xmlns:p14="http://schemas.microsoft.com/office/powerpoint/2010/main" val="17215456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Informing Families</a:t>
            </a:r>
          </a:p>
        </p:txBody>
      </p:sp>
      <p:sp>
        <p:nvSpPr>
          <p:cNvPr id="3" name="Content Placeholder 2"/>
          <p:cNvSpPr>
            <a:spLocks noGrp="1"/>
          </p:cNvSpPr>
          <p:nvPr>
            <p:ph sz="half" idx="1"/>
          </p:nvPr>
        </p:nvSpPr>
        <p:spPr>
          <a:xfrm>
            <a:off x="609600" y="1628800"/>
            <a:ext cx="3818384" cy="4412561"/>
          </a:xfrm>
        </p:spPr>
        <p:txBody>
          <a:bodyPr>
            <a:normAutofit lnSpcReduction="10000"/>
          </a:bodyPr>
          <a:lstStyle/>
          <a:p>
            <a:pPr marL="0" indent="0">
              <a:buNone/>
            </a:pPr>
            <a:r>
              <a:rPr lang="en-AU" dirty="0"/>
              <a:t>Children, young people and their families participating in the activity or event can be informed in age appropriate language of how they can access the Child Safe Environments Policy or how they can raise any child safety concerns. </a:t>
            </a:r>
          </a:p>
          <a:p>
            <a:pPr marL="0" indent="0">
              <a:buNone/>
            </a:pPr>
            <a:r>
              <a:rPr lang="en-AU" dirty="0"/>
              <a:t>For example : “Everyone’s safety is important to us. Please let me know if you have any concerns for safety.” Another way might be to include a link to the Policy in registration forms or flyers or to have a child safety poster displayed. </a:t>
            </a:r>
          </a:p>
          <a:p>
            <a:endParaRPr lang="en-AU" dirty="0"/>
          </a:p>
        </p:txBody>
      </p:sp>
      <p:pic>
        <p:nvPicPr>
          <p:cNvPr id="3074" name="Picture 2" descr="https://attachments.office.net/owa/vafa.otia%40bahai.org.au/service.svc/s/GetAttachmentThumbnail?id=AAMkAGIyMTcwZWE0LTgxOWYtNDNkYS1hMzI3LTFmMDk4MmFhODU3NgBGAAAAAADUboObze4lR7VMWnak5uldBwBQ5q%2BIRE0aQaKGtOBP06kSAAAAuSZ4AADljHAX6G0gQ6vxDGeXRUOBAAYU8G0lAAABEgAQAOIlfPKStDZJrrvH0n%2FZyMg%3D&amp;thumbnailType=2&amp;token=eyJhbGciOiJSUzI1NiIsImtpZCI6IkU1RDJGMEY4REE5M0I2NzA5QzQzQTlFOEE2MTQzQzAzRDYyRjlBODAiLCJ0eXAiOiJKV1QiLCJ4NXQiOiI1ZEx3LU5xVHRuQ2NRNm5vcGhROEE5WXZtb0EifQ.eyJvcmlnaW4iOiJodHRwczovL291dGxvb2sub2ZmaWNlLmNvbSIsInVjIjoiNzhiOWMxZTA2MDRmNGY1OGJhZGI1NjlmZTk4OGM5ZmMiLCJzaWduaW5fc3RhdGUiOiJbXCJrbXNpXCJdIiwidmVyIjoiRXhjaGFuZ2UuQ2FsbGJhY2suVjEiLCJhcHBjdHhzZW5kZXIiOiJPd2FEb3dubG9hZEAzNzI2NGMxMC1kMDMyLTRhOWUtODQ2MC1iNjFmZjg5MDI2OWMiLCJpc3NyaW5nIjoiV1ciLCJhcHBjdHgiOiJ7XCJtc2V4Y2hwcm90XCI6XCJvd2FcIixcInB1aWRcIjpcIjExNTM4MzYyOTY3Mzk3NDgyOTJcIixcInNjb3BlXCI6XCJPd2FEb3dubG9hZFwiLFwib2lkXCI6XCJjMzg0NWVjOS0xMWNjLTRkMWQtOWM5Yy1mZDExNDFhYzg2ODVcIixcInByaW1hcnlzaWRcIjpcIlMtMS01LTIxLTM1Mjk2NjE0MDAtMTM3NTkxMjY4LTE3NzgxODMwNzgtMjM2Mjg1MTlcIn0iLCJuYmYiOjE3MTAxMjYzNzQsImV4cCI6MTcxMDEyNjY3NCwiaXNzIjoiMDAwMDAwMDItMDAwMC0wZmYxLWNlMDAtMDAwMDAwMDAwMDAwQDM3MjY0YzEwLWQwMzItNGE5ZS04NDYwLWI2MWZmODkwMjY5YyIsImF1ZCI6IjAwMDAwMDAyLTAwMDAtMGZmMS1jZTAwLTAwMDAwMDAwMDAwMC9hdHRhY2htZW50cy5vZmZpY2UubmV0QDM3MjY0YzEwLWQwMzItNGE5ZS04NDYwLWI2MWZmODkwMjY5YyIsImhhcHAiOiJvd2EifQ.ixGblMUZwgJ3_bmg8Pv0K-uGe-47dPwDPV19m53ksg0NyT86hiCJFwdJolTWN2rht5Zh7ujobtGahhXUVoF1_WWUBk-WTRatw8BlyFpgIs9WXU2gtvqU4VwxVMpxUaJOJ_IhUe3hvPRZcqYCYqdHBTtFVLeycyAuD9PElJkL6KZuuV6A6qXy5wha0WHJtbb4s0JuQI2xEnWpiSUtQPylPDBMGiMXL8_CTxG9N7TNDf4e-8rjMU6IIGbsvAp8T2Pmxc8nxtY67xNVfEZGAFge_QGWDfVG2N9viuhaeS8zq5QTQF2kTp02RaD86lHcDZl0yeRvHyBHY3gvX7NyXJV-oQ&amp;X-OWA-CANARY=bdvoV0GYDToAAAAAAAAAAJCI5ax4QdwYFjIvruNNzmTE0fMiflaeodhS8grcvdqz76mzrVmv3f4.&amp;owa=outlook.office.com&amp;scriptVer=20240229049.13&amp;clientId=CC651C0A14664508BCB5804421357780&amp;animation=true"/>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4716016" y="2276872"/>
            <a:ext cx="3089275" cy="28023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71023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0975" y="260648"/>
            <a:ext cx="4826496" cy="1041143"/>
          </a:xfrm>
        </p:spPr>
        <p:txBody>
          <a:bodyPr>
            <a:normAutofit/>
          </a:bodyPr>
          <a:lstStyle/>
          <a:p>
            <a:pPr algn="r" rtl="1"/>
            <a:r>
              <a:rPr lang="fa-IR" sz="4800" b="1" dirty="0">
                <a:latin typeface="Arabic Typesetting" panose="03020402040406030203" pitchFamily="66" charset="-78"/>
                <a:cs typeface="Arabic Typesetting" panose="03020402040406030203" pitchFamily="66" charset="-78"/>
              </a:rPr>
              <a:t>مطلع سازی </a:t>
            </a:r>
            <a:r>
              <a:rPr lang="ar-JO" sz="4800" b="1" dirty="0">
                <a:latin typeface="Arabic Typesetting" panose="03020402040406030203" pitchFamily="66" charset="-78"/>
                <a:cs typeface="Arabic Typesetting" panose="03020402040406030203" pitchFamily="66" charset="-78"/>
              </a:rPr>
              <a:t>خانواده ها</a:t>
            </a:r>
            <a:endParaRPr lang="en-AU" sz="4800" b="1" dirty="0">
              <a:latin typeface="Arabic Typesetting" panose="03020402040406030203" pitchFamily="66" charset="-78"/>
              <a:cs typeface="Arabic Typesetting" panose="03020402040406030203" pitchFamily="66" charset="-78"/>
            </a:endParaRPr>
          </a:p>
        </p:txBody>
      </p:sp>
      <p:sp>
        <p:nvSpPr>
          <p:cNvPr id="3" name="Content Placeholder 2"/>
          <p:cNvSpPr>
            <a:spLocks noGrp="1"/>
          </p:cNvSpPr>
          <p:nvPr>
            <p:ph sz="half" idx="1"/>
          </p:nvPr>
        </p:nvSpPr>
        <p:spPr>
          <a:xfrm>
            <a:off x="467544" y="1301791"/>
            <a:ext cx="3818385" cy="4752528"/>
          </a:xfrm>
        </p:spPr>
        <p:txBody>
          <a:bodyPr>
            <a:normAutofit lnSpcReduction="10000"/>
          </a:bodyPr>
          <a:lstStyle/>
          <a:p>
            <a:pPr marL="0" indent="0" algn="r" rtl="1">
              <a:lnSpc>
                <a:spcPct val="107000"/>
              </a:lnSpc>
              <a:spcAft>
                <a:spcPts val="800"/>
              </a:spcAft>
              <a:buNone/>
            </a:pPr>
            <a:r>
              <a:rPr lang="fa-IR" sz="2000" b="1" kern="100" dirty="0">
                <a:effectLst/>
                <a:latin typeface="Calibri" panose="020F0502020204030204" pitchFamily="34" charset="0"/>
                <a:ea typeface="Calibri" panose="020F0502020204030204" pitchFamily="34" charset="0"/>
                <a:cs typeface="Arial" panose="020B0604020202020204" pitchFamily="34" charset="0"/>
              </a:rPr>
              <a:t>کودکان، جوانان و خانواده‌هایشان که در فعالیتی و یا رویدادی  شرکت می‌کنند، می‌توانند به زبانی متناسب با سنشان،  از نحوه دسترسی به خط‌ مشی محیط‌های امن برای کودک یا اینکه چگونه می‌توانند نگرانی‌های ایمنی کودک را مطرح کنند، مطلع شوند</a:t>
            </a:r>
            <a:r>
              <a:rPr lang="en-AU" sz="2000" b="1" kern="100" dirty="0">
                <a:effectLst/>
                <a:latin typeface="Calibri" panose="020F0502020204030204" pitchFamily="34" charset="0"/>
                <a:ea typeface="Calibri" panose="020F0502020204030204" pitchFamily="34" charset="0"/>
                <a:cs typeface="Arial" panose="020B0604020202020204" pitchFamily="34" charset="0"/>
              </a:rPr>
              <a:t>.</a:t>
            </a:r>
          </a:p>
          <a:p>
            <a:pPr marL="0" indent="0" algn="r" rtl="1">
              <a:lnSpc>
                <a:spcPct val="107000"/>
              </a:lnSpc>
              <a:spcAft>
                <a:spcPts val="800"/>
              </a:spcAft>
              <a:buNone/>
            </a:pPr>
            <a:r>
              <a:rPr lang="fa-IR" sz="2000" b="1" kern="100" dirty="0">
                <a:effectLst/>
                <a:latin typeface="Calibri" panose="020F0502020204030204" pitchFamily="34" charset="0"/>
                <a:ea typeface="Calibri" panose="020F0502020204030204" pitchFamily="34" charset="0"/>
                <a:cs typeface="Arial" panose="020B0604020202020204" pitchFamily="34" charset="0"/>
              </a:rPr>
              <a:t>به عنوان مثال: "</a:t>
            </a:r>
            <a:r>
              <a:rPr lang="fa-IR" sz="2000" b="1" i="1" kern="100" dirty="0">
                <a:effectLst/>
                <a:latin typeface="Calibri" panose="020F0502020204030204" pitchFamily="34" charset="0"/>
                <a:ea typeface="Calibri" panose="020F0502020204030204" pitchFamily="34" charset="0"/>
                <a:cs typeface="Arial" panose="020B0604020202020204" pitchFamily="34" charset="0"/>
              </a:rPr>
              <a:t>ایمنی همه برای ما مهم است. لطفاً اگر در مورد ایمنی نگرانی دارید به من اطلاع دهید."   </a:t>
            </a:r>
          </a:p>
          <a:p>
            <a:pPr marL="0" indent="0" algn="r" rtl="1">
              <a:lnSpc>
                <a:spcPct val="107000"/>
              </a:lnSpc>
              <a:spcAft>
                <a:spcPts val="800"/>
              </a:spcAft>
              <a:buNone/>
            </a:pPr>
            <a:r>
              <a:rPr lang="fa-IR" sz="2000" b="1" kern="100" dirty="0">
                <a:effectLst/>
                <a:latin typeface="Calibri" panose="020F0502020204030204" pitchFamily="34" charset="0"/>
                <a:ea typeface="Calibri" panose="020F0502020204030204" pitchFamily="34" charset="0"/>
                <a:cs typeface="Arial" panose="020B0604020202020204" pitchFamily="34" charset="0"/>
              </a:rPr>
              <a:t>راه دیگر ممکن است گنجاندن ضمیمه ای به خط‌ مشی در فرم‌های ثبت نام وآگهی‌ها، یا به نمایش گذاشتن پوسترهای ایمنی کودک باشد</a:t>
            </a:r>
            <a:r>
              <a:rPr lang="en-AU" sz="2000" b="1" kern="100" dirty="0">
                <a:effectLst/>
                <a:latin typeface="Calibri" panose="020F0502020204030204" pitchFamily="34" charset="0"/>
                <a:ea typeface="Calibri" panose="020F0502020204030204" pitchFamily="34" charset="0"/>
                <a:cs typeface="Arial" panose="020B0604020202020204" pitchFamily="34" charset="0"/>
              </a:rPr>
              <a:t>.</a:t>
            </a:r>
          </a:p>
        </p:txBody>
      </p:sp>
      <p:pic>
        <p:nvPicPr>
          <p:cNvPr id="3074" name="Picture 2" descr="https://attachments.office.net/owa/vafa.otia%40bahai.org.au/service.svc/s/GetAttachmentThumbnail?id=AAMkAGIyMTcwZWE0LTgxOWYtNDNkYS1hMzI3LTFmMDk4MmFhODU3NgBGAAAAAADUboObze4lR7VMWnak5uldBwBQ5q%2BIRE0aQaKGtOBP06kSAAAAuSZ4AADljHAX6G0gQ6vxDGeXRUOBAAYU8G0lAAABEgAQAOIlfPKStDZJrrvH0n%2FZyMg%3D&amp;thumbnailType=2&amp;token=eyJhbGciOiJSUzI1NiIsImtpZCI6IkU1RDJGMEY4REE5M0I2NzA5QzQzQTlFOEE2MTQzQzAzRDYyRjlBODAiLCJ0eXAiOiJKV1QiLCJ4NXQiOiI1ZEx3LU5xVHRuQ2NRNm5vcGhROEE5WXZtb0EifQ.eyJvcmlnaW4iOiJodHRwczovL291dGxvb2sub2ZmaWNlLmNvbSIsInVjIjoiNzhiOWMxZTA2MDRmNGY1OGJhZGI1NjlmZTk4OGM5ZmMiLCJzaWduaW5fc3RhdGUiOiJbXCJrbXNpXCJdIiwidmVyIjoiRXhjaGFuZ2UuQ2FsbGJhY2suVjEiLCJhcHBjdHhzZW5kZXIiOiJPd2FEb3dubG9hZEAzNzI2NGMxMC1kMDMyLTRhOWUtODQ2MC1iNjFmZjg5MDI2OWMiLCJpc3NyaW5nIjoiV1ciLCJhcHBjdHgiOiJ7XCJtc2V4Y2hwcm90XCI6XCJvd2FcIixcInB1aWRcIjpcIjExNTM4MzYyOTY3Mzk3NDgyOTJcIixcInNjb3BlXCI6XCJPd2FEb3dubG9hZFwiLFwib2lkXCI6XCJjMzg0NWVjOS0xMWNjLTRkMWQtOWM5Yy1mZDExNDFhYzg2ODVcIixcInByaW1hcnlzaWRcIjpcIlMtMS01LTIxLTM1Mjk2NjE0MDAtMTM3NTkxMjY4LTE3NzgxODMwNzgtMjM2Mjg1MTlcIn0iLCJuYmYiOjE3MTAxMjYzNzQsImV4cCI6MTcxMDEyNjY3NCwiaXNzIjoiMDAwMDAwMDItMDAwMC0wZmYxLWNlMDAtMDAwMDAwMDAwMDAwQDM3MjY0YzEwLWQwMzItNGE5ZS04NDYwLWI2MWZmODkwMjY5YyIsImF1ZCI6IjAwMDAwMDAyLTAwMDAtMGZmMS1jZTAwLTAwMDAwMDAwMDAwMC9hdHRhY2htZW50cy5vZmZpY2UubmV0QDM3MjY0YzEwLWQwMzItNGE5ZS04NDYwLWI2MWZmODkwMjY5YyIsImhhcHAiOiJvd2EifQ.ixGblMUZwgJ3_bmg8Pv0K-uGe-47dPwDPV19m53ksg0NyT86hiCJFwdJolTWN2rht5Zh7ujobtGahhXUVoF1_WWUBk-WTRatw8BlyFpgIs9WXU2gtvqU4VwxVMpxUaJOJ_IhUe3hvPRZcqYCYqdHBTtFVLeycyAuD9PElJkL6KZuuV6A6qXy5wha0WHJtbb4s0JuQI2xEnWpiSUtQPylPDBMGiMXL8_CTxG9N7TNDf4e-8rjMU6IIGbsvAp8T2Pmxc8nxtY67xNVfEZGAFge_QGWDfVG2N9viuhaeS8zq5QTQF2kTp02RaD86lHcDZl0yeRvHyBHY3gvX7NyXJV-oQ&amp;X-OWA-CANARY=bdvoV0GYDToAAAAAAAAAAJCI5ax4QdwYFjIvruNNzmTE0fMiflaeodhS8grcvdqz76mzrVmv3f4.&amp;owa=outlook.office.com&amp;scriptVer=20240229049.13&amp;clientId=CC651C0A14664508BCB5804421357780&amp;animation=true"/>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4716016" y="2276872"/>
            <a:ext cx="3089275" cy="28023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54045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b="1" dirty="0"/>
              <a:t>Spaces safe and free from hazards</a:t>
            </a:r>
            <a:br>
              <a:rPr lang="en-AU" b="1" dirty="0"/>
            </a:br>
            <a:endParaRPr lang="en-AU" dirty="0"/>
          </a:p>
        </p:txBody>
      </p:sp>
      <p:sp>
        <p:nvSpPr>
          <p:cNvPr id="3" name="Content Placeholder 2"/>
          <p:cNvSpPr>
            <a:spLocks noGrp="1"/>
          </p:cNvSpPr>
          <p:nvPr>
            <p:ph idx="1"/>
          </p:nvPr>
        </p:nvSpPr>
        <p:spPr>
          <a:xfrm>
            <a:off x="609599" y="1930400"/>
            <a:ext cx="6347714" cy="4110963"/>
          </a:xfrm>
        </p:spPr>
        <p:txBody>
          <a:bodyPr>
            <a:normAutofit fontScale="92500" lnSpcReduction="10000"/>
          </a:bodyPr>
          <a:lstStyle/>
          <a:p>
            <a:pPr marL="0" indent="0">
              <a:buNone/>
            </a:pPr>
            <a:r>
              <a:rPr lang="en-AU" dirty="0"/>
              <a:t>In addition to creating an orderly environment in your class, you will wish to consider the physical space or online platform where your class or activity is taking place.</a:t>
            </a:r>
          </a:p>
          <a:p>
            <a:pPr marL="0" indent="0">
              <a:buNone/>
            </a:pPr>
            <a:r>
              <a:rPr lang="en-AU" dirty="0"/>
              <a:t>It is a requirement as part of the Standards of Conduct that we</a:t>
            </a:r>
            <a:r>
              <a:rPr lang="en-AU" b="1" dirty="0"/>
              <a:t> </a:t>
            </a:r>
            <a:r>
              <a:rPr lang="en-AU" dirty="0"/>
              <a:t>ensure that:</a:t>
            </a:r>
          </a:p>
          <a:p>
            <a:pPr>
              <a:buFontTx/>
              <a:buChar char="-"/>
            </a:pPr>
            <a:r>
              <a:rPr lang="en-AU" dirty="0"/>
              <a:t>all areas accessible to children (and online platforms used) are safe and free from hazards</a:t>
            </a:r>
          </a:p>
          <a:p>
            <a:pPr>
              <a:buFontTx/>
              <a:buChar char="-"/>
            </a:pPr>
            <a:r>
              <a:rPr lang="en-AU" dirty="0"/>
              <a:t>there are sufficient individuals present to oversee the activities, and </a:t>
            </a:r>
          </a:p>
          <a:p>
            <a:pPr>
              <a:buFontTx/>
              <a:buChar char="-"/>
            </a:pPr>
            <a:r>
              <a:rPr lang="en-AU" dirty="0"/>
              <a:t>to have an adult accredited to work with children readily available to assist in an emergency.  </a:t>
            </a:r>
          </a:p>
          <a:p>
            <a:pPr marL="0" indent="0">
              <a:buNone/>
            </a:pPr>
            <a:r>
              <a:rPr lang="en-AU" dirty="0"/>
              <a:t>It is also important to obtain</a:t>
            </a:r>
            <a:r>
              <a:rPr lang="en-AU" b="1" dirty="0"/>
              <a:t> </a:t>
            </a:r>
            <a:r>
              <a:rPr lang="en-AU" dirty="0"/>
              <a:t>medical information</a:t>
            </a:r>
            <a:r>
              <a:rPr lang="en-AU" b="1" dirty="0"/>
              <a:t>,</a:t>
            </a:r>
            <a:r>
              <a:rPr lang="en-AU" dirty="0"/>
              <a:t> such as any information on allergies, as well as contact details of parents/guardians for emergencies.</a:t>
            </a:r>
          </a:p>
          <a:p>
            <a:pPr marL="0" indent="0">
              <a:buNone/>
            </a:pPr>
            <a:endParaRPr lang="en-AU" dirty="0"/>
          </a:p>
        </p:txBody>
      </p:sp>
    </p:spTree>
    <p:extLst>
      <p:ext uri="{BB962C8B-B14F-4D97-AF65-F5344CB8AC3E}">
        <p14:creationId xmlns:p14="http://schemas.microsoft.com/office/powerpoint/2010/main" val="25575230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548680"/>
            <a:ext cx="6347713" cy="1019200"/>
          </a:xfrm>
        </p:spPr>
        <p:txBody>
          <a:bodyPr>
            <a:normAutofit fontScale="90000"/>
          </a:bodyPr>
          <a:lstStyle/>
          <a:p>
            <a:pPr algn="r" rtl="1"/>
            <a:r>
              <a:rPr lang="fa-IR" sz="4400" b="1" dirty="0">
                <a:latin typeface="Arabic Typesetting" panose="03020402040406030203" pitchFamily="66" charset="-78"/>
                <a:cs typeface="Arabic Typesetting" panose="03020402040406030203" pitchFamily="66" charset="-78"/>
              </a:rPr>
              <a:t>مکان</a:t>
            </a:r>
            <a:r>
              <a:rPr lang="ar-JO" sz="4400" b="1" dirty="0">
                <a:latin typeface="Arabic Typesetting" panose="03020402040406030203" pitchFamily="66" charset="-78"/>
                <a:cs typeface="Arabic Typesetting" panose="03020402040406030203" pitchFamily="66" charset="-78"/>
              </a:rPr>
              <a:t>هایی امن و عاری از خطر</a:t>
            </a:r>
            <a:br>
              <a:rPr lang="en-AU" sz="4400" b="1" dirty="0">
                <a:latin typeface="Arabic Typesetting" panose="03020402040406030203" pitchFamily="66" charset="-78"/>
                <a:cs typeface="Arabic Typesetting" panose="03020402040406030203" pitchFamily="66" charset="-78"/>
              </a:rPr>
            </a:br>
            <a:endParaRPr lang="en-AU" sz="4400" dirty="0">
              <a:latin typeface="Arabic Typesetting" panose="03020402040406030203" pitchFamily="66" charset="-78"/>
              <a:cs typeface="Arabic Typesetting" panose="03020402040406030203" pitchFamily="66" charset="-78"/>
            </a:endParaRPr>
          </a:p>
        </p:txBody>
      </p:sp>
      <p:sp>
        <p:nvSpPr>
          <p:cNvPr id="3" name="Content Placeholder 2"/>
          <p:cNvSpPr>
            <a:spLocks noGrp="1"/>
          </p:cNvSpPr>
          <p:nvPr>
            <p:ph idx="1"/>
          </p:nvPr>
        </p:nvSpPr>
        <p:spPr>
          <a:xfrm>
            <a:off x="755576" y="1567880"/>
            <a:ext cx="6120680" cy="4741440"/>
          </a:xfrm>
        </p:spPr>
        <p:txBody>
          <a:bodyPr>
            <a:normAutofit/>
          </a:bodyPr>
          <a:lstStyle/>
          <a:p>
            <a:pPr marL="0" indent="0" algn="r" rtl="1">
              <a:lnSpc>
                <a:spcPct val="107000"/>
              </a:lnSpc>
              <a:spcAft>
                <a:spcPts val="800"/>
              </a:spcAft>
              <a:buNone/>
            </a:pPr>
            <a:r>
              <a:rPr lang="fa-IR" sz="1800" b="1" kern="100" dirty="0">
                <a:effectLst/>
                <a:latin typeface="Calibri" panose="020F0502020204030204" pitchFamily="34" charset="0"/>
                <a:ea typeface="Calibri" panose="020F0502020204030204" pitchFamily="34" charset="0"/>
                <a:cs typeface="Arial" panose="020B0604020202020204" pitchFamily="34" charset="0"/>
              </a:rPr>
              <a:t>علاوه بر ایجاد یک محیط منظم در کلاس ، شما بایستی فضای فیزیکی یا پلتفرم آنلاینی که کلاس یا فعالیت شما در آن برگزار می شود را در نظر بگیرید</a:t>
            </a:r>
            <a:r>
              <a:rPr lang="en-AU" sz="1800" b="1" kern="100" dirty="0">
                <a:effectLst/>
                <a:latin typeface="Calibri" panose="020F0502020204030204" pitchFamily="34" charset="0"/>
                <a:ea typeface="Calibri" panose="020F0502020204030204" pitchFamily="34" charset="0"/>
                <a:cs typeface="Arial" panose="020B0604020202020204" pitchFamily="34" charset="0"/>
              </a:rPr>
              <a:t>.</a:t>
            </a:r>
          </a:p>
          <a:p>
            <a:pPr marL="0" indent="0" algn="r" rtl="1">
              <a:lnSpc>
                <a:spcPct val="107000"/>
              </a:lnSpc>
              <a:spcAft>
                <a:spcPts val="800"/>
              </a:spcAft>
              <a:buNone/>
            </a:pPr>
            <a:r>
              <a:rPr lang="fa-IR" sz="1800" b="1" kern="100" dirty="0">
                <a:effectLst/>
                <a:latin typeface="Calibri" panose="020F0502020204030204" pitchFamily="34" charset="0"/>
                <a:ea typeface="Calibri" panose="020F0502020204030204" pitchFamily="34" charset="0"/>
                <a:cs typeface="Arial" panose="020B0604020202020204" pitchFamily="34" charset="0"/>
              </a:rPr>
              <a:t>به عنوان بخشی از استانداردهای رفتار، لازم است ما اطمینان حاصل کنیم که </a:t>
            </a:r>
            <a:r>
              <a:rPr lang="en-AU" sz="1800" b="1" kern="100" dirty="0">
                <a:effectLst/>
                <a:latin typeface="Calibri" panose="020F0502020204030204" pitchFamily="34" charset="0"/>
                <a:ea typeface="Calibri" panose="020F0502020204030204" pitchFamily="34" charset="0"/>
                <a:cs typeface="Arial" panose="020B0604020202020204" pitchFamily="34" charset="0"/>
              </a:rPr>
              <a:t>:</a:t>
            </a:r>
          </a:p>
          <a:p>
            <a:pPr lvl="1" indent="-342900" algn="r" rtl="1">
              <a:lnSpc>
                <a:spcPct val="107000"/>
              </a:lnSpc>
              <a:spcAft>
                <a:spcPts val="800"/>
              </a:spcAft>
              <a:buFont typeface="Wingdings 3" panose="05040102010807070707" pitchFamily="18" charset="2"/>
              <a:buChar char=""/>
            </a:pPr>
            <a:r>
              <a:rPr lang="fa-IR" b="1" kern="100" dirty="0">
                <a:effectLst/>
                <a:latin typeface="Calibri" panose="020F0502020204030204" pitchFamily="34" charset="0"/>
                <a:ea typeface="Calibri" panose="020F0502020204030204" pitchFamily="34" charset="0"/>
                <a:cs typeface="Arial" panose="020B0604020202020204" pitchFamily="34" charset="0"/>
              </a:rPr>
              <a:t>همه مناطق قابل دسترسی برای کودکان (و سیستم عامل های آنلاین مورد استفاده) ایمن و عاری از خطر هستند،</a:t>
            </a:r>
            <a:endParaRPr lang="en-AU" b="1" kern="100" dirty="0">
              <a:effectLst/>
              <a:latin typeface="Calibri" panose="020F0502020204030204" pitchFamily="34" charset="0"/>
              <a:ea typeface="Calibri" panose="020F0502020204030204" pitchFamily="34" charset="0"/>
              <a:cs typeface="Arial" panose="020B0604020202020204" pitchFamily="34" charset="0"/>
            </a:endParaRPr>
          </a:p>
          <a:p>
            <a:pPr lvl="1" indent="-342900" algn="r" rtl="1">
              <a:lnSpc>
                <a:spcPct val="107000"/>
              </a:lnSpc>
              <a:spcAft>
                <a:spcPts val="800"/>
              </a:spcAft>
              <a:buFont typeface="Wingdings 3" panose="05040102010807070707" pitchFamily="18" charset="2"/>
              <a:buChar char=""/>
            </a:pPr>
            <a:r>
              <a:rPr lang="fa-IR" b="1" kern="100" dirty="0">
                <a:effectLst/>
                <a:latin typeface="Calibri" panose="020F0502020204030204" pitchFamily="34" charset="0"/>
                <a:ea typeface="Calibri" panose="020F0502020204030204" pitchFamily="34" charset="0"/>
                <a:cs typeface="Arial" panose="020B0604020202020204" pitchFamily="34" charset="0"/>
              </a:rPr>
              <a:t>افراد کافی برای نظارت بر فعالیت ها حضور دارند،  و</a:t>
            </a:r>
            <a:endParaRPr lang="en-AU" b="1" kern="100" dirty="0">
              <a:effectLst/>
              <a:latin typeface="Calibri" panose="020F0502020204030204" pitchFamily="34" charset="0"/>
              <a:ea typeface="Calibri" panose="020F0502020204030204" pitchFamily="34" charset="0"/>
              <a:cs typeface="Arial" panose="020B0604020202020204" pitchFamily="34" charset="0"/>
            </a:endParaRPr>
          </a:p>
          <a:p>
            <a:pPr lvl="1" indent="-342900" algn="r" rtl="1">
              <a:lnSpc>
                <a:spcPct val="107000"/>
              </a:lnSpc>
              <a:spcAft>
                <a:spcPts val="800"/>
              </a:spcAft>
              <a:buFont typeface="Wingdings 3" panose="05040102010807070707" pitchFamily="18" charset="2"/>
              <a:buChar char=""/>
            </a:pPr>
            <a:r>
              <a:rPr lang="fa-IR" b="1" kern="100" dirty="0">
                <a:effectLst/>
                <a:latin typeface="Calibri" panose="020F0502020204030204" pitchFamily="34" charset="0"/>
                <a:ea typeface="Calibri" panose="020F0502020204030204" pitchFamily="34" charset="0"/>
                <a:cs typeface="Arial" panose="020B0604020202020204" pitchFamily="34" charset="0"/>
              </a:rPr>
              <a:t>اطمینان از در دسترس بودن یک فرد بزرگسال که صلاحیت کا ر با کودکان را داراست،  برای کمک در مواقع اضطراری</a:t>
            </a:r>
            <a:r>
              <a:rPr lang="en-AU" b="1" kern="100" dirty="0">
                <a:effectLst/>
                <a:latin typeface="Calibri" panose="020F0502020204030204" pitchFamily="34" charset="0"/>
                <a:ea typeface="Calibri" panose="020F0502020204030204" pitchFamily="34" charset="0"/>
                <a:cs typeface="Arial" panose="020B0604020202020204" pitchFamily="34" charset="0"/>
              </a:rPr>
              <a:t>.</a:t>
            </a:r>
          </a:p>
          <a:p>
            <a:pPr marL="0" indent="0" algn="r" rtl="1">
              <a:lnSpc>
                <a:spcPct val="107000"/>
              </a:lnSpc>
              <a:spcAft>
                <a:spcPts val="800"/>
              </a:spcAft>
              <a:buNone/>
            </a:pPr>
            <a:r>
              <a:rPr lang="fa-IR" sz="1800" b="1" kern="100" dirty="0">
                <a:effectLst/>
                <a:latin typeface="Calibri" panose="020F0502020204030204" pitchFamily="34" charset="0"/>
                <a:ea typeface="Calibri" panose="020F0502020204030204" pitchFamily="34" charset="0"/>
                <a:cs typeface="Arial" panose="020B0604020202020204" pitchFamily="34" charset="0"/>
              </a:rPr>
              <a:t>همچنین در دست داشتن اطلاعات پزشکی، مانند هرگونه اطلاعات در مورد آلرژی، و همچنین اطلاعات برای تماس والدین/ سرپرست برای مواقع اضطراری است</a:t>
            </a:r>
            <a:r>
              <a:rPr lang="en-AU" sz="1800" b="1" kern="100" dirty="0">
                <a:effectLst/>
                <a:latin typeface="Calibri" panose="020F0502020204030204" pitchFamily="34" charset="0"/>
                <a:ea typeface="Calibri" panose="020F0502020204030204" pitchFamily="34" charset="0"/>
                <a:cs typeface="Arial" panose="020B0604020202020204" pitchFamily="34" charset="0"/>
              </a:rPr>
              <a:t>.</a:t>
            </a:r>
          </a:p>
        </p:txBody>
      </p:sp>
    </p:spTree>
    <p:extLst>
      <p:ext uri="{BB962C8B-B14F-4D97-AF65-F5344CB8AC3E}">
        <p14:creationId xmlns:p14="http://schemas.microsoft.com/office/powerpoint/2010/main" val="36579571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3"/>
          <a:stretch>
            <a:fillRect/>
          </a:stretch>
        </p:blipFill>
        <p:spPr>
          <a:xfrm>
            <a:off x="539552" y="764704"/>
            <a:ext cx="6480720" cy="4824536"/>
          </a:xfrm>
          <a:prstGeom prst="rect">
            <a:avLst/>
          </a:prstGeom>
        </p:spPr>
      </p:pic>
    </p:spTree>
    <p:extLst>
      <p:ext uri="{BB962C8B-B14F-4D97-AF65-F5344CB8AC3E}">
        <p14:creationId xmlns:p14="http://schemas.microsoft.com/office/powerpoint/2010/main" val="7345464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598" y="2054421"/>
            <a:ext cx="6347715" cy="2749157"/>
          </a:xfrm>
        </p:spPr>
        <p:txBody>
          <a:bodyPr>
            <a:normAutofit/>
          </a:bodyPr>
          <a:lstStyle/>
          <a:p>
            <a:pPr algn="r" rtl="1"/>
            <a:r>
              <a:rPr lang="fa-IR" sz="6600" b="1" dirty="0">
                <a:latin typeface="Arabic Typesetting" panose="03020402040406030203" pitchFamily="66" charset="-78"/>
                <a:cs typeface="Arabic Typesetting" panose="03020402040406030203" pitchFamily="66" charset="-78"/>
              </a:rPr>
              <a:t>مقدمه</a:t>
            </a:r>
            <a:endParaRPr lang="en-AU" sz="6600" dirty="0">
              <a:latin typeface="Arabic Typesetting" panose="03020402040406030203" pitchFamily="66" charset="-78"/>
              <a:cs typeface="Arabic Typesetting" panose="03020402040406030203" pitchFamily="66" charset="-78"/>
            </a:endParaRPr>
          </a:p>
        </p:txBody>
      </p:sp>
      <p:sp>
        <p:nvSpPr>
          <p:cNvPr id="5" name="Text Placeholder 4"/>
          <p:cNvSpPr>
            <a:spLocks noGrp="1"/>
          </p:cNvSpPr>
          <p:nvPr>
            <p:ph type="body" idx="1"/>
          </p:nvPr>
        </p:nvSpPr>
        <p:spPr/>
        <p:txBody>
          <a:bodyPr>
            <a:normAutofit/>
          </a:bodyPr>
          <a:lstStyle/>
          <a:p>
            <a:pPr algn="r"/>
            <a:r>
              <a:rPr lang="ar-JO" sz="2400" b="1" dirty="0">
                <a:latin typeface="Arial" panose="020B0604020202020204" pitchFamily="34" charset="0"/>
                <a:cs typeface="Arial" panose="020B0604020202020204" pitchFamily="34" charset="0"/>
              </a:rPr>
              <a:t>کودکان به عنوان گرانبهاترین گنجینه ای که یک جامعه می تواند داشته باشد در نظر گرفته می شو</a:t>
            </a:r>
            <a:r>
              <a:rPr lang="fa-IR" sz="2400" b="1" dirty="0">
                <a:latin typeface="Arial" panose="020B0604020202020204" pitchFamily="34" charset="0"/>
                <a:cs typeface="Arial" panose="020B0604020202020204" pitchFamily="34" charset="0"/>
              </a:rPr>
              <a:t>ن</a:t>
            </a:r>
            <a:r>
              <a:rPr lang="ar-JO" sz="2400" b="1" dirty="0">
                <a:latin typeface="Arial" panose="020B0604020202020204" pitchFamily="34" charset="0"/>
                <a:cs typeface="Arial" panose="020B0604020202020204" pitchFamily="34" charset="0"/>
              </a:rPr>
              <a:t>د.</a:t>
            </a:r>
            <a:endParaRPr lang="en-AU" sz="2400" b="1" dirty="0">
              <a:latin typeface="Arial" panose="020B0604020202020204" pitchFamily="34" charset="0"/>
              <a:cs typeface="Arial" panose="020B0604020202020204" pitchFamily="34" charset="0"/>
            </a:endParaRPr>
          </a:p>
        </p:txBody>
      </p:sp>
      <p:pic>
        <p:nvPicPr>
          <p:cNvPr id="7" name="Picture 6" descr="http://bmb.imgix.net/2577642/2577642-master.jpg?w=1024&amp;q=55&amp;auto=format"/>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15816" y="833913"/>
            <a:ext cx="3874645" cy="2749157"/>
          </a:xfrm>
          <a:prstGeom prst="rect">
            <a:avLst/>
          </a:prstGeom>
          <a:noFill/>
          <a:ln>
            <a:noFill/>
          </a:ln>
        </p:spPr>
      </p:pic>
    </p:spTree>
    <p:extLst>
      <p:ext uri="{BB962C8B-B14F-4D97-AF65-F5344CB8AC3E}">
        <p14:creationId xmlns:p14="http://schemas.microsoft.com/office/powerpoint/2010/main" val="12457167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4294967295"/>
            <p:extLst>
              <p:ext uri="{D42A27DB-BD31-4B8C-83A1-F6EECF244321}">
                <p14:modId xmlns:p14="http://schemas.microsoft.com/office/powerpoint/2010/main" val="1877204842"/>
              </p:ext>
            </p:extLst>
          </p:nvPr>
        </p:nvGraphicFramePr>
        <p:xfrm>
          <a:off x="323528" y="541414"/>
          <a:ext cx="8208912" cy="5775171"/>
        </p:xfrm>
        <a:graphic>
          <a:graphicData uri="http://schemas.openxmlformats.org/drawingml/2006/table">
            <a:tbl>
              <a:tblPr firstRow="1" firstCol="1" bandRow="1">
                <a:tableStyleId>{5C22544A-7EE6-4342-B048-85BDC9FD1C3A}</a:tableStyleId>
              </a:tblPr>
              <a:tblGrid>
                <a:gridCol w="4104456">
                  <a:extLst>
                    <a:ext uri="{9D8B030D-6E8A-4147-A177-3AD203B41FA5}">
                      <a16:colId xmlns:a16="http://schemas.microsoft.com/office/drawing/2014/main" val="20000"/>
                    </a:ext>
                  </a:extLst>
                </a:gridCol>
                <a:gridCol w="4104456">
                  <a:extLst>
                    <a:ext uri="{9D8B030D-6E8A-4147-A177-3AD203B41FA5}">
                      <a16:colId xmlns:a16="http://schemas.microsoft.com/office/drawing/2014/main" val="20001"/>
                    </a:ext>
                  </a:extLst>
                </a:gridCol>
              </a:tblGrid>
              <a:tr h="256428">
                <a:tc>
                  <a:txBody>
                    <a:bodyPr/>
                    <a:lstStyle/>
                    <a:p>
                      <a:pPr>
                        <a:lnSpc>
                          <a:spcPct val="115000"/>
                        </a:lnSpc>
                        <a:spcAft>
                          <a:spcPts val="1000"/>
                        </a:spcAft>
                      </a:pPr>
                      <a:r>
                        <a:rPr lang="en-AU" sz="1400" dirty="0">
                          <a:solidFill>
                            <a:schemeClr val="tx1"/>
                          </a:solidFill>
                          <a:effectLst/>
                        </a:rPr>
                        <a:t>Hazard identified: anything that puts at risk a child’s safety</a:t>
                      </a:r>
                      <a:endParaRPr lang="en-AU" sz="1400" dirty="0">
                        <a:solidFill>
                          <a:schemeClr val="tx1"/>
                        </a:solidFill>
                        <a:effectLst/>
                        <a:latin typeface="Calibri"/>
                        <a:ea typeface="Calibri"/>
                        <a:cs typeface="Arial"/>
                      </a:endParaRPr>
                    </a:p>
                  </a:txBody>
                  <a:tcPr marL="68338" marR="68338" marT="0" marB="0"/>
                </a:tc>
                <a:tc>
                  <a:txBody>
                    <a:bodyPr/>
                    <a:lstStyle/>
                    <a:p>
                      <a:pPr>
                        <a:lnSpc>
                          <a:spcPct val="115000"/>
                        </a:lnSpc>
                        <a:spcAft>
                          <a:spcPts val="1000"/>
                        </a:spcAft>
                      </a:pPr>
                      <a:r>
                        <a:rPr lang="en-AU" sz="1400">
                          <a:solidFill>
                            <a:schemeClr val="tx1"/>
                          </a:solidFill>
                          <a:effectLst/>
                        </a:rPr>
                        <a:t>Action Plan to control or eliminate hazard</a:t>
                      </a:r>
                      <a:endParaRPr lang="en-AU" sz="1400">
                        <a:solidFill>
                          <a:schemeClr val="tx1"/>
                        </a:solidFill>
                        <a:effectLst/>
                        <a:latin typeface="Calibri"/>
                        <a:ea typeface="Calibri"/>
                        <a:cs typeface="Arial"/>
                      </a:endParaRPr>
                    </a:p>
                  </a:txBody>
                  <a:tcPr marL="68338" marR="68338" marT="0" marB="0"/>
                </a:tc>
                <a:extLst>
                  <a:ext uri="{0D108BD9-81ED-4DB2-BD59-A6C34878D82A}">
                    <a16:rowId xmlns:a16="http://schemas.microsoft.com/office/drawing/2014/main" val="10000"/>
                  </a:ext>
                </a:extLst>
              </a:tr>
              <a:tr h="512855">
                <a:tc>
                  <a:txBody>
                    <a:bodyPr/>
                    <a:lstStyle/>
                    <a:p>
                      <a:pPr>
                        <a:lnSpc>
                          <a:spcPct val="115000"/>
                        </a:lnSpc>
                        <a:spcAft>
                          <a:spcPts val="1000"/>
                        </a:spcAft>
                      </a:pPr>
                      <a:r>
                        <a:rPr lang="en-AU" sz="1400" dirty="0">
                          <a:solidFill>
                            <a:schemeClr val="tx1"/>
                          </a:solidFill>
                          <a:effectLst/>
                        </a:rPr>
                        <a:t>Children could be hurt in a car accident</a:t>
                      </a:r>
                      <a:endParaRPr lang="en-AU" sz="1400" dirty="0">
                        <a:solidFill>
                          <a:schemeClr val="tx1"/>
                        </a:solidFill>
                        <a:effectLst/>
                        <a:latin typeface="Calibri"/>
                        <a:ea typeface="Calibri"/>
                        <a:cs typeface="Arial"/>
                      </a:endParaRPr>
                    </a:p>
                  </a:txBody>
                  <a:tcPr marL="68338" marR="68338" marT="0" marB="0"/>
                </a:tc>
                <a:tc>
                  <a:txBody>
                    <a:bodyPr/>
                    <a:lstStyle/>
                    <a:p>
                      <a:pPr>
                        <a:lnSpc>
                          <a:spcPct val="115000"/>
                        </a:lnSpc>
                        <a:spcAft>
                          <a:spcPts val="1000"/>
                        </a:spcAft>
                      </a:pPr>
                      <a:r>
                        <a:rPr lang="en-AU" sz="1400">
                          <a:solidFill>
                            <a:schemeClr val="tx1"/>
                          </a:solidFill>
                          <a:effectLst/>
                        </a:rPr>
                        <a:t>Ensure the vehicle is roadworthy; teacher has a valid driver’s license and children are in approved child restraints.</a:t>
                      </a:r>
                      <a:endParaRPr lang="en-AU" sz="1400">
                        <a:solidFill>
                          <a:schemeClr val="tx1"/>
                        </a:solidFill>
                        <a:effectLst/>
                        <a:latin typeface="Calibri"/>
                        <a:ea typeface="Calibri"/>
                        <a:cs typeface="Arial"/>
                      </a:endParaRPr>
                    </a:p>
                  </a:txBody>
                  <a:tcPr marL="68338" marR="68338" marT="0" marB="0"/>
                </a:tc>
                <a:extLst>
                  <a:ext uri="{0D108BD9-81ED-4DB2-BD59-A6C34878D82A}">
                    <a16:rowId xmlns:a16="http://schemas.microsoft.com/office/drawing/2014/main" val="10001"/>
                  </a:ext>
                </a:extLst>
              </a:tr>
              <a:tr h="512855">
                <a:tc>
                  <a:txBody>
                    <a:bodyPr/>
                    <a:lstStyle/>
                    <a:p>
                      <a:pPr>
                        <a:lnSpc>
                          <a:spcPct val="115000"/>
                        </a:lnSpc>
                        <a:spcAft>
                          <a:spcPts val="1000"/>
                        </a:spcAft>
                      </a:pPr>
                      <a:r>
                        <a:rPr lang="en-AU" sz="1400" dirty="0">
                          <a:solidFill>
                            <a:schemeClr val="tx1"/>
                          </a:solidFill>
                          <a:effectLst/>
                        </a:rPr>
                        <a:t>A child might get lost.</a:t>
                      </a:r>
                      <a:endParaRPr lang="en-AU" sz="1400" dirty="0">
                        <a:solidFill>
                          <a:schemeClr val="tx1"/>
                        </a:solidFill>
                        <a:effectLst/>
                        <a:latin typeface="Calibri"/>
                        <a:ea typeface="Calibri"/>
                        <a:cs typeface="Arial"/>
                      </a:endParaRPr>
                    </a:p>
                  </a:txBody>
                  <a:tcPr marL="68338" marR="68338" marT="0" marB="0"/>
                </a:tc>
                <a:tc>
                  <a:txBody>
                    <a:bodyPr/>
                    <a:lstStyle/>
                    <a:p>
                      <a:pPr>
                        <a:lnSpc>
                          <a:spcPct val="115000"/>
                        </a:lnSpc>
                        <a:spcAft>
                          <a:spcPts val="1000"/>
                        </a:spcAft>
                      </a:pPr>
                      <a:r>
                        <a:rPr lang="en-AU" sz="1400">
                          <a:solidFill>
                            <a:schemeClr val="tx1"/>
                          </a:solidFill>
                          <a:effectLst/>
                        </a:rPr>
                        <a:t>Supervision ratio of 1 supervisor to 5 children; Set expectations of behaviour with the children at the outset. </a:t>
                      </a:r>
                      <a:endParaRPr lang="en-AU" sz="1400">
                        <a:solidFill>
                          <a:schemeClr val="tx1"/>
                        </a:solidFill>
                        <a:effectLst/>
                        <a:latin typeface="Calibri"/>
                        <a:ea typeface="Calibri"/>
                        <a:cs typeface="Arial"/>
                      </a:endParaRPr>
                    </a:p>
                  </a:txBody>
                  <a:tcPr marL="68338" marR="68338" marT="0" marB="0"/>
                </a:tc>
                <a:extLst>
                  <a:ext uri="{0D108BD9-81ED-4DB2-BD59-A6C34878D82A}">
                    <a16:rowId xmlns:a16="http://schemas.microsoft.com/office/drawing/2014/main" val="10002"/>
                  </a:ext>
                </a:extLst>
              </a:tr>
              <a:tr h="256428">
                <a:tc>
                  <a:txBody>
                    <a:bodyPr/>
                    <a:lstStyle/>
                    <a:p>
                      <a:pPr>
                        <a:lnSpc>
                          <a:spcPct val="115000"/>
                        </a:lnSpc>
                        <a:spcBef>
                          <a:spcPts val="500"/>
                        </a:spcBef>
                        <a:spcAft>
                          <a:spcPts val="0"/>
                        </a:spcAft>
                      </a:pPr>
                      <a:r>
                        <a:rPr lang="en-AU" sz="1400" dirty="0">
                          <a:solidFill>
                            <a:schemeClr val="tx1"/>
                          </a:solidFill>
                          <a:effectLst/>
                        </a:rPr>
                        <a:t>A child could get injured on the play equipment in the park.</a:t>
                      </a:r>
                      <a:endParaRPr lang="en-AU" sz="1400" dirty="0">
                        <a:solidFill>
                          <a:schemeClr val="tx1"/>
                        </a:solidFill>
                        <a:effectLst/>
                        <a:latin typeface="Calibri"/>
                        <a:ea typeface="Calibri"/>
                        <a:cs typeface="Arial"/>
                      </a:endParaRPr>
                    </a:p>
                  </a:txBody>
                  <a:tcPr marL="68338" marR="68338" marT="0" marB="0"/>
                </a:tc>
                <a:tc>
                  <a:txBody>
                    <a:bodyPr/>
                    <a:lstStyle/>
                    <a:p>
                      <a:pPr>
                        <a:lnSpc>
                          <a:spcPct val="115000"/>
                        </a:lnSpc>
                        <a:spcBef>
                          <a:spcPts val="500"/>
                        </a:spcBef>
                        <a:spcAft>
                          <a:spcPts val="0"/>
                        </a:spcAft>
                      </a:pPr>
                      <a:r>
                        <a:rPr lang="en-AU" sz="1400" dirty="0">
                          <a:solidFill>
                            <a:schemeClr val="tx1"/>
                          </a:solidFill>
                          <a:effectLst/>
                        </a:rPr>
                        <a:t>First aid kit; contact information for each child. Mobile phone. Get advance permission of the parents/guardian to seek medical attention in case of an emergency when the parent/guardian is not contactable. </a:t>
                      </a:r>
                      <a:endParaRPr lang="en-AU" sz="1400" dirty="0">
                        <a:solidFill>
                          <a:schemeClr val="tx1"/>
                        </a:solidFill>
                        <a:effectLst/>
                        <a:latin typeface="Calibri"/>
                        <a:ea typeface="Calibri"/>
                        <a:cs typeface="Arial"/>
                      </a:endParaRPr>
                    </a:p>
                  </a:txBody>
                  <a:tcPr marL="68338" marR="68338" marT="0" marB="0"/>
                </a:tc>
                <a:extLst>
                  <a:ext uri="{0D108BD9-81ED-4DB2-BD59-A6C34878D82A}">
                    <a16:rowId xmlns:a16="http://schemas.microsoft.com/office/drawing/2014/main" val="10003"/>
                  </a:ext>
                </a:extLst>
              </a:tr>
              <a:tr h="256428">
                <a:tc>
                  <a:txBody>
                    <a:bodyPr/>
                    <a:lstStyle/>
                    <a:p>
                      <a:pPr>
                        <a:lnSpc>
                          <a:spcPct val="115000"/>
                        </a:lnSpc>
                        <a:spcBef>
                          <a:spcPts val="500"/>
                        </a:spcBef>
                        <a:spcAft>
                          <a:spcPts val="0"/>
                        </a:spcAft>
                      </a:pPr>
                      <a:r>
                        <a:rPr lang="en-AU" sz="1400" dirty="0">
                          <a:solidFill>
                            <a:schemeClr val="tx1"/>
                          </a:solidFill>
                          <a:effectLst/>
                        </a:rPr>
                        <a:t>At the park, the children could suffer dehydration or sunburn.</a:t>
                      </a:r>
                      <a:endParaRPr lang="en-AU" sz="1400" dirty="0">
                        <a:solidFill>
                          <a:schemeClr val="tx1"/>
                        </a:solidFill>
                        <a:effectLst/>
                        <a:latin typeface="Calibri"/>
                        <a:ea typeface="Calibri"/>
                        <a:cs typeface="Arial"/>
                      </a:endParaRPr>
                    </a:p>
                  </a:txBody>
                  <a:tcPr marL="68338" marR="68338" marT="0" marB="0"/>
                </a:tc>
                <a:tc>
                  <a:txBody>
                    <a:bodyPr/>
                    <a:lstStyle/>
                    <a:p>
                      <a:pPr>
                        <a:lnSpc>
                          <a:spcPct val="115000"/>
                        </a:lnSpc>
                        <a:spcBef>
                          <a:spcPts val="500"/>
                        </a:spcBef>
                        <a:spcAft>
                          <a:spcPts val="0"/>
                        </a:spcAft>
                      </a:pPr>
                      <a:r>
                        <a:rPr lang="en-AU" sz="1400" dirty="0">
                          <a:solidFill>
                            <a:schemeClr val="tx1"/>
                          </a:solidFill>
                          <a:effectLst/>
                        </a:rPr>
                        <a:t> </a:t>
                      </a:r>
                      <a:endParaRPr lang="en-AU" sz="1400" dirty="0">
                        <a:solidFill>
                          <a:schemeClr val="tx1"/>
                        </a:solidFill>
                        <a:effectLst/>
                        <a:latin typeface="Calibri"/>
                        <a:ea typeface="Calibri"/>
                        <a:cs typeface="Arial"/>
                      </a:endParaRPr>
                    </a:p>
                  </a:txBody>
                  <a:tcPr marL="68338" marR="68338" marT="0" marB="0"/>
                </a:tc>
                <a:extLst>
                  <a:ext uri="{0D108BD9-81ED-4DB2-BD59-A6C34878D82A}">
                    <a16:rowId xmlns:a16="http://schemas.microsoft.com/office/drawing/2014/main" val="10004"/>
                  </a:ext>
                </a:extLst>
              </a:tr>
              <a:tr h="605763">
                <a:tc>
                  <a:txBody>
                    <a:bodyPr/>
                    <a:lstStyle/>
                    <a:p>
                      <a:pPr>
                        <a:lnSpc>
                          <a:spcPct val="115000"/>
                        </a:lnSpc>
                        <a:spcBef>
                          <a:spcPts val="500"/>
                        </a:spcBef>
                        <a:spcAft>
                          <a:spcPts val="0"/>
                        </a:spcAft>
                      </a:pPr>
                      <a:r>
                        <a:rPr lang="en-AU" sz="1400" dirty="0">
                          <a:solidFill>
                            <a:schemeClr val="tx1"/>
                          </a:solidFill>
                          <a:effectLst/>
                        </a:rPr>
                        <a:t> </a:t>
                      </a:r>
                    </a:p>
                    <a:p>
                      <a:pPr>
                        <a:lnSpc>
                          <a:spcPct val="115000"/>
                        </a:lnSpc>
                        <a:spcBef>
                          <a:spcPts val="500"/>
                        </a:spcBef>
                        <a:spcAft>
                          <a:spcPts val="0"/>
                        </a:spcAft>
                      </a:pPr>
                      <a:r>
                        <a:rPr lang="en-AU" sz="1400" dirty="0">
                          <a:solidFill>
                            <a:schemeClr val="tx1"/>
                          </a:solidFill>
                          <a:effectLst/>
                        </a:rPr>
                        <a:t> </a:t>
                      </a:r>
                      <a:r>
                        <a:rPr lang="en-AU" sz="1400" b="1" kern="1200" dirty="0">
                          <a:solidFill>
                            <a:schemeClr val="tx1"/>
                          </a:solidFill>
                          <a:effectLst/>
                          <a:latin typeface="+mn-lt"/>
                          <a:ea typeface="+mn-ea"/>
                          <a:cs typeface="+mn-cs"/>
                        </a:rPr>
                        <a:t>Child could be given food that they are allergic to</a:t>
                      </a:r>
                      <a:endParaRPr lang="en-AU" sz="1400" dirty="0">
                        <a:solidFill>
                          <a:schemeClr val="tx1"/>
                        </a:solidFill>
                        <a:effectLst/>
                        <a:latin typeface="Calibri"/>
                        <a:ea typeface="Calibri"/>
                        <a:cs typeface="Arial"/>
                      </a:endParaRPr>
                    </a:p>
                  </a:txBody>
                  <a:tcPr marL="68338" marR="68338" marT="0" marB="0"/>
                </a:tc>
                <a:tc>
                  <a:txBody>
                    <a:bodyPr/>
                    <a:lstStyle/>
                    <a:p>
                      <a:pPr>
                        <a:lnSpc>
                          <a:spcPct val="115000"/>
                        </a:lnSpc>
                        <a:spcBef>
                          <a:spcPts val="500"/>
                        </a:spcBef>
                        <a:spcAft>
                          <a:spcPts val="0"/>
                        </a:spcAft>
                      </a:pPr>
                      <a:r>
                        <a:rPr lang="en-AU" sz="1400" dirty="0">
                          <a:solidFill>
                            <a:schemeClr val="tx1"/>
                          </a:solidFill>
                          <a:effectLst/>
                        </a:rPr>
                        <a:t> </a:t>
                      </a:r>
                      <a:endParaRPr lang="en-AU" sz="1400" dirty="0">
                        <a:solidFill>
                          <a:schemeClr val="tx1"/>
                        </a:solidFill>
                        <a:effectLst/>
                        <a:latin typeface="Calibri"/>
                        <a:ea typeface="Calibri"/>
                        <a:cs typeface="Arial"/>
                      </a:endParaRPr>
                    </a:p>
                  </a:txBody>
                  <a:tcPr marL="68338" marR="68338" marT="0" marB="0"/>
                </a:tc>
                <a:extLst>
                  <a:ext uri="{0D108BD9-81ED-4DB2-BD59-A6C34878D82A}">
                    <a16:rowId xmlns:a16="http://schemas.microsoft.com/office/drawing/2014/main" val="10005"/>
                  </a:ext>
                </a:extLst>
              </a:tr>
              <a:tr h="605763">
                <a:tc>
                  <a:txBody>
                    <a:bodyPr/>
                    <a:lstStyle/>
                    <a:p>
                      <a:pPr>
                        <a:lnSpc>
                          <a:spcPct val="115000"/>
                        </a:lnSpc>
                        <a:spcBef>
                          <a:spcPts val="500"/>
                        </a:spcBef>
                        <a:spcAft>
                          <a:spcPts val="0"/>
                        </a:spcAft>
                      </a:pPr>
                      <a:r>
                        <a:rPr lang="en-AU" sz="1400" dirty="0">
                          <a:solidFill>
                            <a:schemeClr val="tx1"/>
                          </a:solidFill>
                          <a:effectLst/>
                        </a:rPr>
                        <a:t> </a:t>
                      </a:r>
                    </a:p>
                    <a:p>
                      <a:pPr>
                        <a:lnSpc>
                          <a:spcPct val="115000"/>
                        </a:lnSpc>
                        <a:spcBef>
                          <a:spcPts val="500"/>
                        </a:spcBef>
                        <a:spcAft>
                          <a:spcPts val="0"/>
                        </a:spcAft>
                      </a:pPr>
                      <a:r>
                        <a:rPr lang="en-AU" sz="1400" dirty="0">
                          <a:solidFill>
                            <a:schemeClr val="tx1"/>
                          </a:solidFill>
                          <a:effectLst/>
                        </a:rPr>
                        <a:t> </a:t>
                      </a:r>
                      <a:r>
                        <a:rPr lang="en-AU" sz="1400" b="1" kern="1200" dirty="0">
                          <a:solidFill>
                            <a:schemeClr val="tx1"/>
                          </a:solidFill>
                          <a:effectLst/>
                          <a:latin typeface="+mn-lt"/>
                          <a:ea typeface="+mn-ea"/>
                          <a:cs typeface="+mn-cs"/>
                        </a:rPr>
                        <a:t>There may be adults from the park wandering in.</a:t>
                      </a:r>
                      <a:endParaRPr lang="en-AU" sz="1400" dirty="0">
                        <a:solidFill>
                          <a:schemeClr val="tx1"/>
                        </a:solidFill>
                        <a:effectLst/>
                        <a:latin typeface="Calibri"/>
                        <a:ea typeface="Calibri"/>
                        <a:cs typeface="Arial"/>
                      </a:endParaRPr>
                    </a:p>
                  </a:txBody>
                  <a:tcPr marL="68338" marR="68338" marT="0" marB="0"/>
                </a:tc>
                <a:tc>
                  <a:txBody>
                    <a:bodyPr/>
                    <a:lstStyle/>
                    <a:p>
                      <a:pPr>
                        <a:lnSpc>
                          <a:spcPct val="115000"/>
                        </a:lnSpc>
                        <a:spcBef>
                          <a:spcPts val="500"/>
                        </a:spcBef>
                        <a:spcAft>
                          <a:spcPts val="0"/>
                        </a:spcAft>
                      </a:pPr>
                      <a:r>
                        <a:rPr lang="en-AU" sz="1400" dirty="0">
                          <a:solidFill>
                            <a:schemeClr val="tx1"/>
                          </a:solidFill>
                          <a:effectLst/>
                        </a:rPr>
                        <a:t> </a:t>
                      </a:r>
                      <a:endParaRPr lang="en-AU" sz="1400" dirty="0">
                        <a:solidFill>
                          <a:schemeClr val="tx1"/>
                        </a:solidFill>
                        <a:effectLst/>
                        <a:latin typeface="Calibri"/>
                        <a:ea typeface="Calibri"/>
                        <a:cs typeface="Arial"/>
                      </a:endParaRPr>
                    </a:p>
                  </a:txBody>
                  <a:tcPr marL="68338" marR="68338" marT="0" marB="0"/>
                </a:tc>
                <a:extLst>
                  <a:ext uri="{0D108BD9-81ED-4DB2-BD59-A6C34878D82A}">
                    <a16:rowId xmlns:a16="http://schemas.microsoft.com/office/drawing/2014/main" val="10006"/>
                  </a:ext>
                </a:extLst>
              </a:tr>
              <a:tr h="605763">
                <a:tc>
                  <a:txBody>
                    <a:bodyPr/>
                    <a:lstStyle/>
                    <a:p>
                      <a:pPr>
                        <a:lnSpc>
                          <a:spcPct val="115000"/>
                        </a:lnSpc>
                        <a:spcBef>
                          <a:spcPts val="500"/>
                        </a:spcBef>
                        <a:spcAft>
                          <a:spcPts val="0"/>
                        </a:spcAft>
                      </a:pPr>
                      <a:r>
                        <a:rPr lang="en-AU" sz="1000" dirty="0">
                          <a:solidFill>
                            <a:schemeClr val="tx1"/>
                          </a:solidFill>
                          <a:effectLst/>
                        </a:rPr>
                        <a:t> </a:t>
                      </a:r>
                      <a:endParaRPr lang="en-AU" sz="1100" dirty="0">
                        <a:solidFill>
                          <a:schemeClr val="tx1"/>
                        </a:solidFill>
                        <a:effectLst/>
                      </a:endParaRPr>
                    </a:p>
                    <a:p>
                      <a:pPr>
                        <a:lnSpc>
                          <a:spcPct val="115000"/>
                        </a:lnSpc>
                        <a:spcBef>
                          <a:spcPts val="500"/>
                        </a:spcBef>
                        <a:spcAft>
                          <a:spcPts val="0"/>
                        </a:spcAft>
                      </a:pPr>
                      <a:r>
                        <a:rPr lang="en-AU" sz="1000" dirty="0">
                          <a:solidFill>
                            <a:schemeClr val="tx1"/>
                          </a:solidFill>
                          <a:effectLst/>
                        </a:rPr>
                        <a:t> </a:t>
                      </a:r>
                      <a:endParaRPr lang="en-AU" sz="1100" dirty="0">
                        <a:solidFill>
                          <a:schemeClr val="tx1"/>
                        </a:solidFill>
                        <a:effectLst/>
                        <a:latin typeface="Calibri"/>
                        <a:ea typeface="Calibri"/>
                        <a:cs typeface="Arial"/>
                      </a:endParaRPr>
                    </a:p>
                  </a:txBody>
                  <a:tcPr marL="68338" marR="68338" marT="0" marB="0"/>
                </a:tc>
                <a:tc>
                  <a:txBody>
                    <a:bodyPr/>
                    <a:lstStyle/>
                    <a:p>
                      <a:pPr>
                        <a:lnSpc>
                          <a:spcPct val="115000"/>
                        </a:lnSpc>
                        <a:spcBef>
                          <a:spcPts val="500"/>
                        </a:spcBef>
                        <a:spcAft>
                          <a:spcPts val="0"/>
                        </a:spcAft>
                      </a:pPr>
                      <a:r>
                        <a:rPr lang="en-AU" sz="1000" dirty="0">
                          <a:solidFill>
                            <a:schemeClr val="tx1"/>
                          </a:solidFill>
                          <a:effectLst/>
                        </a:rPr>
                        <a:t> </a:t>
                      </a:r>
                      <a:endParaRPr lang="en-AU" sz="1100" dirty="0">
                        <a:solidFill>
                          <a:schemeClr val="tx1"/>
                        </a:solidFill>
                        <a:effectLst/>
                        <a:latin typeface="Calibri"/>
                        <a:ea typeface="Calibri"/>
                        <a:cs typeface="Arial"/>
                      </a:endParaRPr>
                    </a:p>
                  </a:txBody>
                  <a:tcPr marL="68338" marR="68338" marT="0" marB="0"/>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3874560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3"/>
          <a:stretch>
            <a:fillRect/>
          </a:stretch>
        </p:blipFill>
        <p:spPr>
          <a:xfrm>
            <a:off x="539552" y="764704"/>
            <a:ext cx="6480720" cy="4824536"/>
          </a:xfrm>
          <a:prstGeom prst="rect">
            <a:avLst/>
          </a:prstGeom>
        </p:spPr>
      </p:pic>
    </p:spTree>
    <p:extLst>
      <p:ext uri="{BB962C8B-B14F-4D97-AF65-F5344CB8AC3E}">
        <p14:creationId xmlns:p14="http://schemas.microsoft.com/office/powerpoint/2010/main" val="10729184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4294967295"/>
            <p:extLst>
              <p:ext uri="{D42A27DB-BD31-4B8C-83A1-F6EECF244321}">
                <p14:modId xmlns:p14="http://schemas.microsoft.com/office/powerpoint/2010/main" val="2800413709"/>
              </p:ext>
            </p:extLst>
          </p:nvPr>
        </p:nvGraphicFramePr>
        <p:xfrm>
          <a:off x="323528" y="541414"/>
          <a:ext cx="8208912" cy="6024091"/>
        </p:xfrm>
        <a:graphic>
          <a:graphicData uri="http://schemas.openxmlformats.org/drawingml/2006/table">
            <a:tbl>
              <a:tblPr firstRow="1" firstCol="1" bandRow="1">
                <a:tableStyleId>{5C22544A-7EE6-4342-B048-85BDC9FD1C3A}</a:tableStyleId>
              </a:tblPr>
              <a:tblGrid>
                <a:gridCol w="4104456">
                  <a:extLst>
                    <a:ext uri="{9D8B030D-6E8A-4147-A177-3AD203B41FA5}">
                      <a16:colId xmlns:a16="http://schemas.microsoft.com/office/drawing/2014/main" val="20000"/>
                    </a:ext>
                  </a:extLst>
                </a:gridCol>
                <a:gridCol w="4104456">
                  <a:extLst>
                    <a:ext uri="{9D8B030D-6E8A-4147-A177-3AD203B41FA5}">
                      <a16:colId xmlns:a16="http://schemas.microsoft.com/office/drawing/2014/main" val="20001"/>
                    </a:ext>
                  </a:extLst>
                </a:gridCol>
              </a:tblGrid>
              <a:tr h="256428">
                <a:tc>
                  <a:txBody>
                    <a:bodyPr/>
                    <a:lstStyle/>
                    <a:p>
                      <a:pPr algn="r" rtl="1"/>
                      <a:r>
                        <a:rPr kumimoji="0" lang="fa-IR" sz="2000" b="1" kern="1200" dirty="0">
                          <a:solidFill>
                            <a:schemeClr val="tx1"/>
                          </a:solidFill>
                          <a:effectLst/>
                          <a:latin typeface="Sakkal Majalla" panose="02000000000000000000" pitchFamily="2" charset="-78"/>
                          <a:ea typeface="+mn-ea"/>
                          <a:cs typeface="Sakkal Majalla" panose="02000000000000000000" pitchFamily="2" charset="-78"/>
                        </a:rPr>
                        <a:t>شناسایی خطر: </a:t>
                      </a:r>
                    </a:p>
                    <a:p>
                      <a:pPr algn="r" rtl="1"/>
                      <a:r>
                        <a:rPr kumimoji="0" lang="fa-IR" sz="2000" b="1" kern="1200" dirty="0">
                          <a:solidFill>
                            <a:schemeClr val="tx1"/>
                          </a:solidFill>
                          <a:effectLst/>
                          <a:latin typeface="Sakkal Majalla" panose="02000000000000000000" pitchFamily="2" charset="-78"/>
                          <a:ea typeface="+mn-ea"/>
                          <a:cs typeface="Sakkal Majalla" panose="02000000000000000000" pitchFamily="2" charset="-78"/>
                        </a:rPr>
                        <a:t>هر چیزی که امنیت کودک را به خطر میاندازد</a:t>
                      </a:r>
                      <a:endParaRPr kumimoji="0" lang="en-AU" sz="2000" b="1" kern="1200" dirty="0">
                        <a:solidFill>
                          <a:schemeClr val="tx1"/>
                        </a:solidFill>
                        <a:effectLst/>
                        <a:latin typeface="Sakkal Majalla" panose="02000000000000000000" pitchFamily="2" charset="-78"/>
                        <a:ea typeface="+mn-ea"/>
                        <a:cs typeface="Sakkal Majalla" panose="02000000000000000000" pitchFamily="2" charset="-78"/>
                      </a:endParaRPr>
                    </a:p>
                  </a:txBody>
                  <a:tcPr marL="68338" marR="68338" marT="0" marB="0"/>
                </a:tc>
                <a:tc>
                  <a:txBody>
                    <a:bodyPr/>
                    <a:lstStyle/>
                    <a:p>
                      <a:pPr algn="r" rtl="1"/>
                      <a:r>
                        <a:rPr kumimoji="0" lang="fa-IR" sz="2000" b="1" kern="1200" dirty="0">
                          <a:solidFill>
                            <a:schemeClr val="tx1"/>
                          </a:solidFill>
                          <a:effectLst/>
                          <a:latin typeface="Sakkal Majalla" panose="02000000000000000000" pitchFamily="2" charset="-78"/>
                          <a:ea typeface="+mn-ea"/>
                          <a:cs typeface="Sakkal Majalla" panose="02000000000000000000" pitchFamily="2" charset="-78"/>
                        </a:rPr>
                        <a:t>برنامه عملی برای کنترل یا از بین بردن خطر</a:t>
                      </a:r>
                      <a:endParaRPr kumimoji="0" lang="en-AU" sz="2000" b="1" kern="1200" dirty="0">
                        <a:solidFill>
                          <a:schemeClr val="tx1"/>
                        </a:solidFill>
                        <a:effectLst/>
                        <a:latin typeface="Sakkal Majalla" panose="02000000000000000000" pitchFamily="2" charset="-78"/>
                        <a:ea typeface="+mn-ea"/>
                        <a:cs typeface="Sakkal Majalla" panose="02000000000000000000" pitchFamily="2" charset="-78"/>
                      </a:endParaRPr>
                    </a:p>
                  </a:txBody>
                  <a:tcPr marL="68338" marR="68338" marT="0" marB="0"/>
                </a:tc>
                <a:extLst>
                  <a:ext uri="{0D108BD9-81ED-4DB2-BD59-A6C34878D82A}">
                    <a16:rowId xmlns:a16="http://schemas.microsoft.com/office/drawing/2014/main" val="10000"/>
                  </a:ext>
                </a:extLst>
              </a:tr>
              <a:tr h="512855">
                <a:tc>
                  <a:txBody>
                    <a:bodyPr/>
                    <a:lstStyle/>
                    <a:p>
                      <a:pPr algn="r" rtl="1"/>
                      <a:endParaRPr kumimoji="0" lang="fa-IR" sz="2000" b="1" kern="1200" dirty="0">
                        <a:solidFill>
                          <a:schemeClr val="tx1"/>
                        </a:solidFill>
                        <a:effectLst/>
                        <a:latin typeface="Sakkal Majalla" panose="02000000000000000000" pitchFamily="2" charset="-78"/>
                        <a:ea typeface="+mn-ea"/>
                        <a:cs typeface="Sakkal Majalla" panose="02000000000000000000" pitchFamily="2" charset="-78"/>
                      </a:endParaRPr>
                    </a:p>
                    <a:p>
                      <a:pPr algn="r" rtl="1"/>
                      <a:r>
                        <a:rPr kumimoji="0" lang="fa-IR" sz="2000" b="1" kern="1200" dirty="0">
                          <a:solidFill>
                            <a:schemeClr val="tx1"/>
                          </a:solidFill>
                          <a:effectLst/>
                          <a:latin typeface="Sakkal Majalla" panose="02000000000000000000" pitchFamily="2" charset="-78"/>
                          <a:ea typeface="+mn-ea"/>
                          <a:cs typeface="Sakkal Majalla" panose="02000000000000000000" pitchFamily="2" charset="-78"/>
                        </a:rPr>
                        <a:t>کودکان ممکن است در یک تصادف رانندگی آسیب ببینند</a:t>
                      </a:r>
                      <a:endParaRPr kumimoji="0" lang="en-AU" sz="2000" b="1" kern="1200" dirty="0">
                        <a:solidFill>
                          <a:schemeClr val="tx1"/>
                        </a:solidFill>
                        <a:effectLst/>
                        <a:latin typeface="Sakkal Majalla" panose="02000000000000000000" pitchFamily="2" charset="-78"/>
                        <a:ea typeface="+mn-ea"/>
                        <a:cs typeface="Sakkal Majalla" panose="02000000000000000000" pitchFamily="2" charset="-78"/>
                      </a:endParaRPr>
                    </a:p>
                  </a:txBody>
                  <a:tcPr marL="68338" marR="68338" marT="0" marB="0"/>
                </a:tc>
                <a:tc>
                  <a:txBody>
                    <a:bodyPr/>
                    <a:lstStyle/>
                    <a:p>
                      <a:pPr algn="r" rtl="1"/>
                      <a:r>
                        <a:rPr kumimoji="0" lang="fa-IR" sz="2000" b="1" kern="1200" dirty="0">
                          <a:solidFill>
                            <a:schemeClr val="tx1"/>
                          </a:solidFill>
                          <a:effectLst/>
                          <a:latin typeface="Sakkal Majalla" panose="02000000000000000000" pitchFamily="2" charset="-78"/>
                          <a:ea typeface="+mn-ea"/>
                          <a:cs typeface="Sakkal Majalla" panose="02000000000000000000" pitchFamily="2" charset="-78"/>
                        </a:rPr>
                        <a:t>اطمینان حاصل کنید که وسیله نقلیه موتوری قابل اعتماد است؛ معلم دارای گواهینامه رانندگی معتبر است و کودکان نیز رعایت  محدودیت های قانونی لازم در نشستن در اتومبیل را کرده اند.</a:t>
                      </a:r>
                      <a:endParaRPr kumimoji="0" lang="en-AU" sz="2000" b="1" kern="1200" dirty="0">
                        <a:solidFill>
                          <a:schemeClr val="tx1"/>
                        </a:solidFill>
                        <a:effectLst/>
                        <a:latin typeface="Sakkal Majalla" panose="02000000000000000000" pitchFamily="2" charset="-78"/>
                        <a:ea typeface="+mn-ea"/>
                        <a:cs typeface="Sakkal Majalla" panose="02000000000000000000" pitchFamily="2" charset="-78"/>
                      </a:endParaRPr>
                    </a:p>
                  </a:txBody>
                  <a:tcPr marL="68338" marR="68338" marT="0" marB="0"/>
                </a:tc>
                <a:extLst>
                  <a:ext uri="{0D108BD9-81ED-4DB2-BD59-A6C34878D82A}">
                    <a16:rowId xmlns:a16="http://schemas.microsoft.com/office/drawing/2014/main" val="10001"/>
                  </a:ext>
                </a:extLst>
              </a:tr>
              <a:tr h="512855">
                <a:tc>
                  <a:txBody>
                    <a:bodyPr/>
                    <a:lstStyle/>
                    <a:p>
                      <a:pPr algn="r" rtl="1"/>
                      <a:r>
                        <a:rPr kumimoji="0" lang="fa-IR" sz="2000" b="1" kern="1200" dirty="0">
                          <a:solidFill>
                            <a:schemeClr val="tx1"/>
                          </a:solidFill>
                          <a:effectLst/>
                          <a:latin typeface="Sakkal Majalla" panose="02000000000000000000" pitchFamily="2" charset="-78"/>
                          <a:ea typeface="+mn-ea"/>
                          <a:cs typeface="Sakkal Majalla" panose="02000000000000000000" pitchFamily="2" charset="-78"/>
                        </a:rPr>
                        <a:t>ممکن است کودک گم شود.</a:t>
                      </a:r>
                      <a:endParaRPr kumimoji="0" lang="en-AU" sz="2000" b="1" kern="1200" dirty="0">
                        <a:solidFill>
                          <a:schemeClr val="tx1"/>
                        </a:solidFill>
                        <a:effectLst/>
                        <a:latin typeface="Sakkal Majalla" panose="02000000000000000000" pitchFamily="2" charset="-78"/>
                        <a:ea typeface="+mn-ea"/>
                        <a:cs typeface="Sakkal Majalla" panose="02000000000000000000" pitchFamily="2" charset="-78"/>
                      </a:endParaRPr>
                    </a:p>
                  </a:txBody>
                  <a:tcPr marL="68338" marR="68338" marT="0" marB="0"/>
                </a:tc>
                <a:tc>
                  <a:txBody>
                    <a:bodyPr/>
                    <a:lstStyle/>
                    <a:p>
                      <a:pPr algn="r" rtl="1"/>
                      <a:r>
                        <a:rPr kumimoji="0" lang="fa-IR" sz="2000" b="1" kern="1200" dirty="0">
                          <a:solidFill>
                            <a:schemeClr val="tx1"/>
                          </a:solidFill>
                          <a:effectLst/>
                          <a:latin typeface="Sakkal Majalla" panose="02000000000000000000" pitchFamily="2" charset="-78"/>
                          <a:ea typeface="+mn-ea"/>
                          <a:cs typeface="Sakkal Majalla" panose="02000000000000000000" pitchFamily="2" charset="-78"/>
                        </a:rPr>
                        <a:t>رعایت نسبت نظارت 1 سرپرست به 5 کودک؛ تعیین انتظارات رفتاری از کودکان و تفهیم آن در ابتدا.</a:t>
                      </a:r>
                      <a:endParaRPr kumimoji="0" lang="en-AU" sz="2000" b="1" kern="1200" dirty="0">
                        <a:solidFill>
                          <a:schemeClr val="tx1"/>
                        </a:solidFill>
                        <a:effectLst/>
                        <a:latin typeface="Sakkal Majalla" panose="02000000000000000000" pitchFamily="2" charset="-78"/>
                        <a:ea typeface="+mn-ea"/>
                        <a:cs typeface="Sakkal Majalla" panose="02000000000000000000" pitchFamily="2" charset="-78"/>
                      </a:endParaRPr>
                    </a:p>
                  </a:txBody>
                  <a:tcPr marL="68338" marR="68338" marT="0" marB="0"/>
                </a:tc>
                <a:extLst>
                  <a:ext uri="{0D108BD9-81ED-4DB2-BD59-A6C34878D82A}">
                    <a16:rowId xmlns:a16="http://schemas.microsoft.com/office/drawing/2014/main" val="10002"/>
                  </a:ext>
                </a:extLst>
              </a:tr>
              <a:tr h="256428">
                <a:tc>
                  <a:txBody>
                    <a:bodyPr/>
                    <a:lstStyle/>
                    <a:p>
                      <a:pPr algn="r" rtl="1">
                        <a:lnSpc>
                          <a:spcPct val="115000"/>
                        </a:lnSpc>
                        <a:spcBef>
                          <a:spcPts val="500"/>
                        </a:spcBef>
                        <a:spcAft>
                          <a:spcPts val="0"/>
                        </a:spcAft>
                      </a:pPr>
                      <a:r>
                        <a:rPr kumimoji="0" lang="fa-IR" sz="2000" b="1" kern="1200" dirty="0">
                          <a:solidFill>
                            <a:schemeClr val="tx1"/>
                          </a:solidFill>
                          <a:effectLst/>
                          <a:latin typeface="Sakkal Majalla" panose="02000000000000000000" pitchFamily="2" charset="-78"/>
                          <a:ea typeface="+mn-ea"/>
                          <a:cs typeface="Sakkal Majalla" panose="02000000000000000000" pitchFamily="2" charset="-78"/>
                        </a:rPr>
                        <a:t>کودک می تواند در وسایل بازی در پارک مجروح شود.</a:t>
                      </a:r>
                      <a:endParaRPr lang="en-AU" sz="1200" b="1" dirty="0">
                        <a:solidFill>
                          <a:schemeClr val="tx1"/>
                        </a:solidFill>
                        <a:effectLst/>
                        <a:latin typeface="Sakkal Majalla" panose="02000000000000000000" pitchFamily="2" charset="-78"/>
                        <a:ea typeface="Calibri"/>
                        <a:cs typeface="Sakkal Majalla" panose="02000000000000000000" pitchFamily="2" charset="-78"/>
                      </a:endParaRPr>
                    </a:p>
                  </a:txBody>
                  <a:tcPr marL="68338" marR="68338" marT="0" marB="0"/>
                </a:tc>
                <a:tc>
                  <a:txBody>
                    <a:bodyPr/>
                    <a:lstStyle/>
                    <a:p>
                      <a:pPr algn="r" rtl="1"/>
                      <a:r>
                        <a:rPr kumimoji="0" lang="fa-IR" sz="2000" b="1" kern="1200" dirty="0">
                          <a:solidFill>
                            <a:schemeClr val="tx1"/>
                          </a:solidFill>
                          <a:effectLst/>
                          <a:latin typeface="Sakkal Majalla" panose="02000000000000000000" pitchFamily="2" charset="-78"/>
                          <a:ea typeface="+mn-ea"/>
                          <a:cs typeface="Sakkal Majalla" panose="02000000000000000000" pitchFamily="2" charset="-78"/>
                        </a:rPr>
                        <a:t>همراه داشتن جعبه کمکهای اولیه؛ داشتن اطلاعات تماس با والدین برای هر کودک. داشتن تلفن همراه.</a:t>
                      </a:r>
                      <a:endParaRPr kumimoji="0" lang="en-AU" sz="2000" b="1" kern="1200" dirty="0">
                        <a:solidFill>
                          <a:schemeClr val="tx1"/>
                        </a:solidFill>
                        <a:effectLst/>
                        <a:latin typeface="Sakkal Majalla" panose="02000000000000000000" pitchFamily="2" charset="-78"/>
                        <a:ea typeface="+mn-ea"/>
                        <a:cs typeface="Sakkal Majalla" panose="02000000000000000000" pitchFamily="2" charset="-78"/>
                      </a:endParaRPr>
                    </a:p>
                  </a:txBody>
                  <a:tcPr marL="68338" marR="68338" marT="0" marB="0"/>
                </a:tc>
                <a:extLst>
                  <a:ext uri="{0D108BD9-81ED-4DB2-BD59-A6C34878D82A}">
                    <a16:rowId xmlns:a16="http://schemas.microsoft.com/office/drawing/2014/main" val="10003"/>
                  </a:ext>
                </a:extLst>
              </a:tr>
              <a:tr h="256428">
                <a:tc>
                  <a:txBody>
                    <a:bodyPr/>
                    <a:lstStyle/>
                    <a:p>
                      <a:pPr algn="r" rtl="1">
                        <a:lnSpc>
                          <a:spcPct val="115000"/>
                        </a:lnSpc>
                        <a:spcBef>
                          <a:spcPts val="500"/>
                        </a:spcBef>
                        <a:spcAft>
                          <a:spcPts val="0"/>
                        </a:spcAft>
                      </a:pPr>
                      <a:r>
                        <a:rPr kumimoji="0" lang="fa-IR" sz="2000" b="1" kern="1200" dirty="0">
                          <a:solidFill>
                            <a:schemeClr val="tx1"/>
                          </a:solidFill>
                          <a:effectLst/>
                          <a:latin typeface="Sakkal Majalla" panose="02000000000000000000" pitchFamily="2" charset="-78"/>
                          <a:ea typeface="+mn-ea"/>
                          <a:cs typeface="Sakkal Majalla" panose="02000000000000000000" pitchFamily="2" charset="-78"/>
                        </a:rPr>
                        <a:t>در پارک کودکان ممکن است دچار کمبود آب بدن و آفتاب سوختگی شوند.</a:t>
                      </a:r>
                      <a:endParaRPr lang="en-AU" sz="1200" b="1" dirty="0">
                        <a:solidFill>
                          <a:schemeClr val="tx1"/>
                        </a:solidFill>
                        <a:effectLst/>
                        <a:latin typeface="Sakkal Majalla" panose="02000000000000000000" pitchFamily="2" charset="-78"/>
                        <a:ea typeface="Calibri"/>
                        <a:cs typeface="Sakkal Majalla" panose="02000000000000000000" pitchFamily="2" charset="-78"/>
                      </a:endParaRPr>
                    </a:p>
                  </a:txBody>
                  <a:tcPr marL="68338" marR="68338" marT="0" marB="0"/>
                </a:tc>
                <a:tc>
                  <a:txBody>
                    <a:bodyPr/>
                    <a:lstStyle/>
                    <a:p>
                      <a:pPr>
                        <a:lnSpc>
                          <a:spcPct val="115000"/>
                        </a:lnSpc>
                        <a:spcBef>
                          <a:spcPts val="500"/>
                        </a:spcBef>
                        <a:spcAft>
                          <a:spcPts val="0"/>
                        </a:spcAft>
                      </a:pPr>
                      <a:endParaRPr lang="en-AU" sz="1200" b="1" dirty="0">
                        <a:solidFill>
                          <a:schemeClr val="tx1"/>
                        </a:solidFill>
                        <a:effectLst/>
                        <a:latin typeface="Sakkal Majalla" panose="02000000000000000000" pitchFamily="2" charset="-78"/>
                        <a:ea typeface="Calibri"/>
                        <a:cs typeface="Sakkal Majalla" panose="02000000000000000000" pitchFamily="2" charset="-78"/>
                      </a:endParaRPr>
                    </a:p>
                  </a:txBody>
                  <a:tcPr marL="68338" marR="68338" marT="0" marB="0"/>
                </a:tc>
                <a:extLst>
                  <a:ext uri="{0D108BD9-81ED-4DB2-BD59-A6C34878D82A}">
                    <a16:rowId xmlns:a16="http://schemas.microsoft.com/office/drawing/2014/main" val="10004"/>
                  </a:ext>
                </a:extLst>
              </a:tr>
              <a:tr h="605763">
                <a:tc>
                  <a:txBody>
                    <a:bodyPr/>
                    <a:lstStyle/>
                    <a:p>
                      <a:pPr>
                        <a:lnSpc>
                          <a:spcPct val="115000"/>
                        </a:lnSpc>
                        <a:spcBef>
                          <a:spcPts val="500"/>
                        </a:spcBef>
                        <a:spcAft>
                          <a:spcPts val="0"/>
                        </a:spcAft>
                      </a:pPr>
                      <a:r>
                        <a:rPr lang="en-AU" sz="1400" dirty="0">
                          <a:solidFill>
                            <a:schemeClr val="tx1"/>
                          </a:solidFill>
                          <a:effectLst/>
                        </a:rPr>
                        <a:t> </a:t>
                      </a:r>
                    </a:p>
                    <a:p>
                      <a:pPr algn="r" rtl="1">
                        <a:lnSpc>
                          <a:spcPct val="115000"/>
                        </a:lnSpc>
                        <a:spcBef>
                          <a:spcPts val="500"/>
                        </a:spcBef>
                        <a:spcAft>
                          <a:spcPts val="0"/>
                        </a:spcAft>
                      </a:pPr>
                      <a:r>
                        <a:rPr kumimoji="0" lang="ar-JO" sz="2000" b="1" kern="1200" dirty="0">
                          <a:solidFill>
                            <a:schemeClr val="tx1"/>
                          </a:solidFill>
                          <a:effectLst/>
                          <a:latin typeface="Sakkal Majalla" panose="02000000000000000000" pitchFamily="2" charset="-78"/>
                          <a:ea typeface="+mn-ea"/>
                          <a:cs typeface="Sakkal Majalla" panose="02000000000000000000" pitchFamily="2" charset="-78"/>
                        </a:rPr>
                        <a:t>به کودک می توان غذایی داد که به آن حساسیت دارد</a:t>
                      </a:r>
                      <a:endParaRPr kumimoji="0" lang="en-AU" sz="2000" b="1" kern="1200" dirty="0">
                        <a:solidFill>
                          <a:schemeClr val="tx1"/>
                        </a:solidFill>
                        <a:effectLst/>
                        <a:latin typeface="Sakkal Majalla" panose="02000000000000000000" pitchFamily="2" charset="-78"/>
                        <a:ea typeface="+mn-ea"/>
                        <a:cs typeface="Sakkal Majalla" panose="02000000000000000000" pitchFamily="2" charset="-78"/>
                      </a:endParaRPr>
                    </a:p>
                  </a:txBody>
                  <a:tcPr marL="68338" marR="68338" marT="0" marB="0"/>
                </a:tc>
                <a:tc>
                  <a:txBody>
                    <a:bodyPr/>
                    <a:lstStyle/>
                    <a:p>
                      <a:pPr>
                        <a:lnSpc>
                          <a:spcPct val="115000"/>
                        </a:lnSpc>
                        <a:spcBef>
                          <a:spcPts val="500"/>
                        </a:spcBef>
                        <a:spcAft>
                          <a:spcPts val="0"/>
                        </a:spcAft>
                      </a:pPr>
                      <a:r>
                        <a:rPr lang="en-AU" sz="1400" dirty="0">
                          <a:solidFill>
                            <a:schemeClr val="tx1"/>
                          </a:solidFill>
                          <a:effectLst/>
                        </a:rPr>
                        <a:t> </a:t>
                      </a:r>
                      <a:endParaRPr lang="en-AU" sz="1400" dirty="0">
                        <a:solidFill>
                          <a:schemeClr val="tx1"/>
                        </a:solidFill>
                        <a:effectLst/>
                        <a:latin typeface="Calibri"/>
                        <a:ea typeface="Calibri"/>
                        <a:cs typeface="Arial"/>
                      </a:endParaRPr>
                    </a:p>
                  </a:txBody>
                  <a:tcPr marL="68338" marR="68338" marT="0" marB="0"/>
                </a:tc>
                <a:extLst>
                  <a:ext uri="{0D108BD9-81ED-4DB2-BD59-A6C34878D82A}">
                    <a16:rowId xmlns:a16="http://schemas.microsoft.com/office/drawing/2014/main" val="10005"/>
                  </a:ext>
                </a:extLst>
              </a:tr>
              <a:tr h="605763">
                <a:tc>
                  <a:txBody>
                    <a:bodyPr/>
                    <a:lstStyle/>
                    <a:p>
                      <a:pPr>
                        <a:lnSpc>
                          <a:spcPct val="115000"/>
                        </a:lnSpc>
                        <a:spcBef>
                          <a:spcPts val="500"/>
                        </a:spcBef>
                        <a:spcAft>
                          <a:spcPts val="0"/>
                        </a:spcAft>
                      </a:pPr>
                      <a:r>
                        <a:rPr lang="en-AU" sz="1400" dirty="0">
                          <a:solidFill>
                            <a:schemeClr val="tx1"/>
                          </a:solidFill>
                          <a:effectLst/>
                        </a:rPr>
                        <a:t> </a:t>
                      </a:r>
                    </a:p>
                    <a:p>
                      <a:pPr algn="r" rtl="1">
                        <a:lnSpc>
                          <a:spcPct val="115000"/>
                        </a:lnSpc>
                        <a:spcBef>
                          <a:spcPts val="500"/>
                        </a:spcBef>
                        <a:spcAft>
                          <a:spcPts val="0"/>
                        </a:spcAft>
                      </a:pPr>
                      <a:r>
                        <a:rPr lang="en-AU" sz="1400" dirty="0">
                          <a:solidFill>
                            <a:schemeClr val="tx1"/>
                          </a:solidFill>
                          <a:effectLst/>
                        </a:rPr>
                        <a:t> </a:t>
                      </a:r>
                      <a:r>
                        <a:rPr kumimoji="0" lang="ar-JO" sz="2000" b="1" kern="1200" dirty="0">
                          <a:solidFill>
                            <a:schemeClr val="tx1"/>
                          </a:solidFill>
                          <a:effectLst/>
                          <a:latin typeface="Sakkal Majalla" panose="02000000000000000000" pitchFamily="2" charset="-78"/>
                          <a:ea typeface="+mn-ea"/>
                          <a:cs typeface="Sakkal Majalla" panose="02000000000000000000" pitchFamily="2" charset="-78"/>
                        </a:rPr>
                        <a:t>ممکن است بزرگسالانی از </a:t>
                      </a:r>
                      <a:r>
                        <a:rPr kumimoji="0" lang="fa-IR" sz="2000" b="1" kern="1200" dirty="0">
                          <a:solidFill>
                            <a:schemeClr val="tx1"/>
                          </a:solidFill>
                          <a:effectLst/>
                          <a:latin typeface="Sakkal Majalla" panose="02000000000000000000" pitchFamily="2" charset="-78"/>
                          <a:ea typeface="+mn-ea"/>
                          <a:cs typeface="Sakkal Majalla" panose="02000000000000000000" pitchFamily="2" charset="-78"/>
                        </a:rPr>
                        <a:t>  </a:t>
                      </a:r>
                      <a:r>
                        <a:rPr kumimoji="0" lang="ar-JO" sz="2000" b="1" kern="1200" dirty="0">
                          <a:solidFill>
                            <a:schemeClr val="tx1"/>
                          </a:solidFill>
                          <a:effectLst/>
                          <a:latin typeface="Sakkal Majalla" panose="02000000000000000000" pitchFamily="2" charset="-78"/>
                          <a:ea typeface="+mn-ea"/>
                          <a:cs typeface="Sakkal Majalla" panose="02000000000000000000" pitchFamily="2" charset="-78"/>
                        </a:rPr>
                        <a:t>پارک در حال پرسه زدن باشند.</a:t>
                      </a:r>
                      <a:endParaRPr kumimoji="0" lang="en-AU" sz="2000" b="1" kern="1200" dirty="0">
                        <a:solidFill>
                          <a:schemeClr val="tx1"/>
                        </a:solidFill>
                        <a:effectLst/>
                        <a:latin typeface="Sakkal Majalla" panose="02000000000000000000" pitchFamily="2" charset="-78"/>
                        <a:ea typeface="+mn-ea"/>
                        <a:cs typeface="Sakkal Majalla" panose="02000000000000000000" pitchFamily="2" charset="-78"/>
                      </a:endParaRPr>
                    </a:p>
                  </a:txBody>
                  <a:tcPr marL="68338" marR="68338" marT="0" marB="0"/>
                </a:tc>
                <a:tc>
                  <a:txBody>
                    <a:bodyPr/>
                    <a:lstStyle/>
                    <a:p>
                      <a:pPr>
                        <a:lnSpc>
                          <a:spcPct val="115000"/>
                        </a:lnSpc>
                        <a:spcBef>
                          <a:spcPts val="500"/>
                        </a:spcBef>
                        <a:spcAft>
                          <a:spcPts val="0"/>
                        </a:spcAft>
                      </a:pPr>
                      <a:r>
                        <a:rPr lang="en-AU" sz="1400" dirty="0">
                          <a:solidFill>
                            <a:schemeClr val="tx1"/>
                          </a:solidFill>
                          <a:effectLst/>
                        </a:rPr>
                        <a:t> </a:t>
                      </a:r>
                      <a:endParaRPr lang="en-AU" sz="1400" dirty="0">
                        <a:solidFill>
                          <a:schemeClr val="tx1"/>
                        </a:solidFill>
                        <a:effectLst/>
                        <a:latin typeface="Calibri"/>
                        <a:ea typeface="Calibri"/>
                        <a:cs typeface="Arial"/>
                      </a:endParaRPr>
                    </a:p>
                  </a:txBody>
                  <a:tcPr marL="68338" marR="68338" marT="0" marB="0"/>
                </a:tc>
                <a:extLst>
                  <a:ext uri="{0D108BD9-81ED-4DB2-BD59-A6C34878D82A}">
                    <a16:rowId xmlns:a16="http://schemas.microsoft.com/office/drawing/2014/main" val="10006"/>
                  </a:ext>
                </a:extLst>
              </a:tr>
              <a:tr h="605763">
                <a:tc>
                  <a:txBody>
                    <a:bodyPr/>
                    <a:lstStyle/>
                    <a:p>
                      <a:pPr>
                        <a:lnSpc>
                          <a:spcPct val="115000"/>
                        </a:lnSpc>
                        <a:spcBef>
                          <a:spcPts val="500"/>
                        </a:spcBef>
                        <a:spcAft>
                          <a:spcPts val="0"/>
                        </a:spcAft>
                      </a:pPr>
                      <a:r>
                        <a:rPr lang="en-AU" sz="1000" dirty="0">
                          <a:solidFill>
                            <a:schemeClr val="tx1"/>
                          </a:solidFill>
                          <a:effectLst/>
                        </a:rPr>
                        <a:t> </a:t>
                      </a:r>
                      <a:endParaRPr lang="en-AU" sz="1100" dirty="0">
                        <a:solidFill>
                          <a:schemeClr val="tx1"/>
                        </a:solidFill>
                        <a:effectLst/>
                      </a:endParaRPr>
                    </a:p>
                    <a:p>
                      <a:pPr>
                        <a:lnSpc>
                          <a:spcPct val="115000"/>
                        </a:lnSpc>
                        <a:spcBef>
                          <a:spcPts val="500"/>
                        </a:spcBef>
                        <a:spcAft>
                          <a:spcPts val="0"/>
                        </a:spcAft>
                      </a:pPr>
                      <a:r>
                        <a:rPr lang="en-AU" sz="1000" dirty="0">
                          <a:solidFill>
                            <a:schemeClr val="tx1"/>
                          </a:solidFill>
                          <a:effectLst/>
                        </a:rPr>
                        <a:t> </a:t>
                      </a:r>
                      <a:endParaRPr lang="en-AU" sz="1100" dirty="0">
                        <a:solidFill>
                          <a:schemeClr val="tx1"/>
                        </a:solidFill>
                        <a:effectLst/>
                        <a:latin typeface="Calibri"/>
                        <a:ea typeface="Calibri"/>
                        <a:cs typeface="Arial"/>
                      </a:endParaRPr>
                    </a:p>
                  </a:txBody>
                  <a:tcPr marL="68338" marR="68338" marT="0" marB="0"/>
                </a:tc>
                <a:tc>
                  <a:txBody>
                    <a:bodyPr/>
                    <a:lstStyle/>
                    <a:p>
                      <a:pPr>
                        <a:lnSpc>
                          <a:spcPct val="115000"/>
                        </a:lnSpc>
                        <a:spcBef>
                          <a:spcPts val="500"/>
                        </a:spcBef>
                        <a:spcAft>
                          <a:spcPts val="0"/>
                        </a:spcAft>
                      </a:pPr>
                      <a:r>
                        <a:rPr lang="en-AU" sz="1000" dirty="0">
                          <a:solidFill>
                            <a:schemeClr val="tx1"/>
                          </a:solidFill>
                          <a:effectLst/>
                        </a:rPr>
                        <a:t> </a:t>
                      </a:r>
                      <a:endParaRPr lang="en-AU" sz="1100" dirty="0">
                        <a:solidFill>
                          <a:schemeClr val="tx1"/>
                        </a:solidFill>
                        <a:effectLst/>
                        <a:latin typeface="Calibri"/>
                        <a:ea typeface="Calibri"/>
                        <a:cs typeface="Arial"/>
                      </a:endParaRPr>
                    </a:p>
                  </a:txBody>
                  <a:tcPr marL="68338" marR="68338" marT="0" marB="0"/>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9644652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340768"/>
            <a:ext cx="3088109" cy="4700593"/>
          </a:xfrm>
        </p:spPr>
        <p:txBody>
          <a:bodyPr/>
          <a:lstStyle/>
          <a:p>
            <a:pPr marL="0" indent="0">
              <a:buNone/>
            </a:pPr>
            <a:r>
              <a:rPr lang="en-AU" i="1" dirty="0"/>
              <a:t>The children decide to host a devotional meeting for their families. They decide to create a beautiful setting by putting candles around the room.  As you plan for the activity how do you help the children in considering how to identify and minimise any risks to safety?</a:t>
            </a:r>
          </a:p>
          <a:p>
            <a:pPr marL="0" indent="0">
              <a:buNone/>
            </a:pPr>
            <a:r>
              <a:rPr lang="en-AU" i="1" dirty="0"/>
              <a:t> </a:t>
            </a:r>
            <a:endParaRPr lang="en-AU" dirty="0"/>
          </a:p>
          <a:p>
            <a:endParaRPr lang="en-AU" dirty="0"/>
          </a:p>
        </p:txBody>
      </p:sp>
      <p:pic>
        <p:nvPicPr>
          <p:cNvPr id="1028" name="Picture 4" descr="https://bmb.imgix.net/7022392/7022392-master.jpg?q=90&amp;fm=jpg&amp;fit=clip&amp;w=1200&amp;h=800"/>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tretch>
            <a:fillRect/>
          </a:stretch>
        </p:blipFill>
        <p:spPr bwMode="auto">
          <a:xfrm>
            <a:off x="3868738" y="2708920"/>
            <a:ext cx="3633217" cy="2422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30366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779912" y="427150"/>
            <a:ext cx="3324338" cy="4700593"/>
          </a:xfrm>
        </p:spPr>
        <p:txBody>
          <a:bodyPr>
            <a:normAutofit/>
          </a:bodyPr>
          <a:lstStyle/>
          <a:p>
            <a:pPr marL="0" indent="0" algn="r" rtl="1">
              <a:lnSpc>
                <a:spcPct val="107000"/>
              </a:lnSpc>
              <a:spcAft>
                <a:spcPts val="800"/>
              </a:spcAft>
              <a:buNone/>
            </a:pPr>
            <a:r>
              <a:rPr lang="fa-IR" sz="2400" b="1" kern="100" dirty="0">
                <a:effectLst/>
                <a:latin typeface="Calibri" panose="020F0502020204030204" pitchFamily="34" charset="0"/>
                <a:ea typeface="Calibri" panose="020F0502020204030204" pitchFamily="34" charset="0"/>
                <a:cs typeface="Arial" panose="020B0604020202020204" pitchFamily="34" charset="0"/>
              </a:rPr>
              <a:t>بچه‌ها تصمیم می‌گیرند یک جلسه دعا برای خانواده‌هایشان برگزار کنند. آنها تصمیم می گیرند با قرار دادن شمع در اطراف اتاق یک محیط زیبا ایجاد کنند. در حالیکه برای این فعالیت برنامه ریزی می کنید، چگونه به کودکان کمک می کنید که خطرات ایمنی را شناسایی کرده و به حداقل برسانند؟</a:t>
            </a:r>
            <a:endParaRPr lang="en-AU" sz="2400" b="1" kern="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028" name="Picture 4" descr="https://bmb.imgix.net/7022392/7022392-master.jpg?q=90&amp;fm=jpg&amp;fit=clip&amp;w=1200&amp;h=800"/>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tretch>
            <a:fillRect/>
          </a:stretch>
        </p:blipFill>
        <p:spPr bwMode="auto">
          <a:xfrm>
            <a:off x="323528" y="3645024"/>
            <a:ext cx="3633217" cy="2422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28588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35992"/>
            <a:ext cx="6347713" cy="1320800"/>
          </a:xfrm>
        </p:spPr>
        <p:txBody>
          <a:bodyPr>
            <a:normAutofit fontScale="90000"/>
          </a:bodyPr>
          <a:lstStyle/>
          <a:p>
            <a:r>
              <a:rPr lang="en-AU" b="1" dirty="0"/>
              <a:t>Reasonable Steps to Protect Children</a:t>
            </a:r>
            <a:br>
              <a:rPr lang="en-AU" b="1" dirty="0"/>
            </a:br>
            <a:endParaRPr lang="en-AU" dirty="0"/>
          </a:p>
        </p:txBody>
      </p:sp>
      <p:sp>
        <p:nvSpPr>
          <p:cNvPr id="5" name="Content Placeholder 4"/>
          <p:cNvSpPr>
            <a:spLocks noGrp="1"/>
          </p:cNvSpPr>
          <p:nvPr>
            <p:ph idx="1"/>
          </p:nvPr>
        </p:nvSpPr>
        <p:spPr>
          <a:xfrm>
            <a:off x="467544" y="1339078"/>
            <a:ext cx="6967686" cy="5301208"/>
          </a:xfrm>
        </p:spPr>
        <p:txBody>
          <a:bodyPr>
            <a:normAutofit/>
          </a:bodyPr>
          <a:lstStyle/>
          <a:p>
            <a:pPr marL="0" indent="0">
              <a:buNone/>
            </a:pPr>
            <a:r>
              <a:rPr lang="en-AU" dirty="0"/>
              <a:t>Another risk of harm to mitigate is putting a child in contact with a person who has a background or criminal record that may put the child at risk, or creating an environment where a person could physically or verbally harm a child. While it is highly unlikely that someone would wish to harm a child, every reasonable step needs to be taken to protect children in our care. </a:t>
            </a:r>
          </a:p>
          <a:p>
            <a:pPr marL="0" indent="0">
              <a:buNone/>
            </a:pPr>
            <a:r>
              <a:rPr lang="en-AU" dirty="0"/>
              <a:t>Such steps expected when working with children and required by the Standards of Conduct are:</a:t>
            </a:r>
          </a:p>
          <a:p>
            <a:pPr lvl="0"/>
            <a:r>
              <a:rPr lang="en-AU" dirty="0"/>
              <a:t>Screening anyone wishing to work with children, which generally requires a verified working with children clearance (these differ in each State/territory) - we will explore this further in later sections. </a:t>
            </a:r>
          </a:p>
          <a:p>
            <a:pPr lvl="0"/>
            <a:r>
              <a:rPr lang="en-AU" dirty="0"/>
              <a:t>Raising any concerns or behaviour we observe that may be harmful to children, such as a co-volunteer failing to follow the standards of conduct described in this training</a:t>
            </a:r>
          </a:p>
          <a:p>
            <a:pPr lvl="0"/>
            <a:r>
              <a:rPr lang="en-AU" dirty="0"/>
              <a:t>Always working in pairs when with individual children. </a:t>
            </a:r>
          </a:p>
          <a:p>
            <a:endParaRPr lang="en-AU" dirty="0"/>
          </a:p>
        </p:txBody>
      </p:sp>
    </p:spTree>
    <p:extLst>
      <p:ext uri="{BB962C8B-B14F-4D97-AF65-F5344CB8AC3E}">
        <p14:creationId xmlns:p14="http://schemas.microsoft.com/office/powerpoint/2010/main" val="25525905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650" y="404664"/>
            <a:ext cx="6347713" cy="731168"/>
          </a:xfrm>
        </p:spPr>
        <p:txBody>
          <a:bodyPr>
            <a:normAutofit fontScale="90000"/>
          </a:bodyPr>
          <a:lstStyle/>
          <a:p>
            <a:pPr algn="r" rtl="1"/>
            <a:r>
              <a:rPr lang="fa-IR" sz="4000" b="1" dirty="0">
                <a:latin typeface="Arabic Typesetting" panose="03020402040406030203" pitchFamily="66" charset="-78"/>
                <a:cs typeface="Arabic Typesetting" panose="03020402040406030203" pitchFamily="66" charset="-78"/>
              </a:rPr>
              <a:t>قدم های</a:t>
            </a:r>
            <a:r>
              <a:rPr lang="ar-JO" sz="4000" b="1" dirty="0">
                <a:latin typeface="Arabic Typesetting" panose="03020402040406030203" pitchFamily="66" charset="-78"/>
                <a:cs typeface="Arabic Typesetting" panose="03020402040406030203" pitchFamily="66" charset="-78"/>
              </a:rPr>
              <a:t> منطقی برای محافظت از کودکان</a:t>
            </a:r>
            <a:br>
              <a:rPr lang="en-AU" b="1" dirty="0">
                <a:latin typeface="Arabic Typesetting" panose="03020402040406030203" pitchFamily="66" charset="-78"/>
                <a:cs typeface="Arabic Typesetting" panose="03020402040406030203" pitchFamily="66" charset="-78"/>
              </a:rPr>
            </a:br>
            <a:endParaRPr lang="en-AU" dirty="0">
              <a:latin typeface="Arabic Typesetting" panose="03020402040406030203" pitchFamily="66" charset="-78"/>
              <a:cs typeface="Arabic Typesetting" panose="03020402040406030203" pitchFamily="66" charset="-78"/>
            </a:endParaRPr>
          </a:p>
        </p:txBody>
      </p:sp>
      <p:sp>
        <p:nvSpPr>
          <p:cNvPr id="5" name="Content Placeholder 4"/>
          <p:cNvSpPr>
            <a:spLocks noGrp="1"/>
          </p:cNvSpPr>
          <p:nvPr>
            <p:ph idx="1"/>
          </p:nvPr>
        </p:nvSpPr>
        <p:spPr>
          <a:xfrm>
            <a:off x="467544" y="1125645"/>
            <a:ext cx="6347713" cy="5184576"/>
          </a:xfrm>
        </p:spPr>
        <p:txBody>
          <a:bodyPr>
            <a:normAutofit/>
          </a:bodyPr>
          <a:lstStyle/>
          <a:p>
            <a:pPr marL="0" indent="0" algn="r" rtl="1">
              <a:lnSpc>
                <a:spcPct val="107000"/>
              </a:lnSpc>
              <a:spcAft>
                <a:spcPts val="800"/>
              </a:spcAft>
              <a:buNone/>
            </a:pPr>
            <a:r>
              <a:rPr lang="ar-SA" sz="1800" b="1" kern="100" dirty="0">
                <a:effectLst/>
                <a:latin typeface="Calibri" panose="020F0502020204030204" pitchFamily="34" charset="0"/>
                <a:ea typeface="Calibri" panose="020F0502020204030204" pitchFamily="34" charset="0"/>
                <a:cs typeface="Arial" panose="020B0604020202020204" pitchFamily="34" charset="0"/>
              </a:rPr>
              <a:t>خطر آسیب دیگر که باید کاهش داد،  قرار دادن کودک در تماس با فردی است که سابقه داراست و یا سابقه کیفری دارد، که این ممکن است کودک را در معرض خطر قرار دهد، یا ایجاد محیطی که در آن فردی می تواند به طور فیزیکی یا کلامی به کودک آسیب برساند. اگر چه  بسیار بعید است که کسی بخواهد عمداً به کودک آسیب برساند، ولی باید هر گام منطقی لازم برای محافظت از کودکانِ تحت مراقبت ما، برداشته شود</a:t>
            </a:r>
            <a:r>
              <a:rPr lang="en-AU" sz="1800" b="1" kern="100" dirty="0">
                <a:effectLst/>
                <a:latin typeface="Calibri" panose="020F0502020204030204" pitchFamily="34" charset="0"/>
                <a:ea typeface="Calibri" panose="020F0502020204030204" pitchFamily="34" charset="0"/>
                <a:cs typeface="Arial" panose="020B0604020202020204" pitchFamily="34" charset="0"/>
              </a:rPr>
              <a:t>.</a:t>
            </a:r>
          </a:p>
          <a:p>
            <a:pPr marL="0" indent="0" algn="r" rtl="1">
              <a:lnSpc>
                <a:spcPct val="107000"/>
              </a:lnSpc>
              <a:spcAft>
                <a:spcPts val="800"/>
              </a:spcAft>
              <a:buNone/>
            </a:pPr>
            <a:r>
              <a:rPr lang="ar-SA" sz="1800" b="1" kern="100" dirty="0">
                <a:effectLst/>
                <a:latin typeface="Calibri" panose="020F0502020204030204" pitchFamily="34" charset="0"/>
                <a:ea typeface="Calibri" panose="020F0502020204030204" pitchFamily="34" charset="0"/>
                <a:cs typeface="Arial" panose="020B0604020202020204" pitchFamily="34" charset="0"/>
              </a:rPr>
              <a:t>مراحلی که هنگام کار با کودکان هم مورد انتظار است وهم طبق استانداردهای رفتار مورد نیاز میباشد عبارتند از</a:t>
            </a:r>
            <a:r>
              <a:rPr lang="en-AU" sz="1800" b="1" kern="100" dirty="0">
                <a:effectLst/>
                <a:latin typeface="Calibri" panose="020F0502020204030204" pitchFamily="34" charset="0"/>
                <a:ea typeface="Calibri" panose="020F0502020204030204" pitchFamily="34" charset="0"/>
                <a:cs typeface="Arial" panose="020B0604020202020204" pitchFamily="34" charset="0"/>
              </a:rPr>
              <a:t>:</a:t>
            </a:r>
          </a:p>
          <a:p>
            <a:pPr lvl="1" indent="-342900" algn="r" rtl="1">
              <a:lnSpc>
                <a:spcPct val="107000"/>
              </a:lnSpc>
              <a:spcAft>
                <a:spcPts val="800"/>
              </a:spcAft>
              <a:buFont typeface="Wingdings 3" panose="05040102010807070707" pitchFamily="18" charset="2"/>
              <a:buChar char=""/>
            </a:pPr>
            <a:r>
              <a:rPr lang="fa-IR" b="1" kern="100" dirty="0">
                <a:effectLst/>
                <a:latin typeface="Calibri" panose="020F0502020204030204" pitchFamily="34" charset="0"/>
                <a:ea typeface="Calibri" panose="020F0502020204030204" pitchFamily="34" charset="0"/>
                <a:cs typeface="Arial" panose="020B0604020202020204" pitchFamily="34" charset="0"/>
              </a:rPr>
              <a:t>برگزینی </a:t>
            </a:r>
            <a:r>
              <a:rPr lang="ar-SA" b="1" kern="100" dirty="0">
                <a:effectLst/>
                <a:latin typeface="Calibri" panose="020F0502020204030204" pitchFamily="34" charset="0"/>
                <a:ea typeface="Calibri" panose="020F0502020204030204" pitchFamily="34" charset="0"/>
                <a:cs typeface="Arial" panose="020B0604020202020204" pitchFamily="34" charset="0"/>
              </a:rPr>
              <a:t>کسی که مایل به کار با کودکان است، که این عموماً به </a:t>
            </a:r>
            <a:r>
              <a:rPr lang="fa-IR" b="1" kern="100" dirty="0">
                <a:effectLst/>
                <a:latin typeface="Calibri" panose="020F0502020204030204" pitchFamily="34" charset="0"/>
                <a:ea typeface="Calibri" panose="020F0502020204030204" pitchFamily="34" charset="0"/>
                <a:cs typeface="Arial" panose="020B0604020202020204" pitchFamily="34" charset="0"/>
              </a:rPr>
              <a:t>اعتبارنامه</a:t>
            </a:r>
            <a:r>
              <a:rPr lang="ar-SA" b="1" kern="100" dirty="0">
                <a:effectLst/>
                <a:latin typeface="Calibri" panose="020F0502020204030204" pitchFamily="34" charset="0"/>
                <a:ea typeface="Calibri" panose="020F0502020204030204" pitchFamily="34" charset="0"/>
                <a:cs typeface="Arial" panose="020B0604020202020204" pitchFamily="34" charset="0"/>
              </a:rPr>
              <a:t> تایید شده کار با کودکان </a:t>
            </a:r>
            <a:r>
              <a:rPr lang="fa-IR" b="1" kern="100" dirty="0">
                <a:effectLst/>
                <a:latin typeface="Calibri" panose="020F0502020204030204" pitchFamily="34" charset="0"/>
                <a:ea typeface="Calibri" panose="020F0502020204030204" pitchFamily="34" charset="0"/>
                <a:cs typeface="Arial" panose="020B0604020202020204" pitchFamily="34" charset="0"/>
              </a:rPr>
              <a:t>، </a:t>
            </a:r>
            <a:r>
              <a:rPr lang="ar-SA" b="1" kern="100" dirty="0">
                <a:effectLst/>
                <a:latin typeface="Calibri" panose="020F0502020204030204" pitchFamily="34" charset="0"/>
                <a:ea typeface="Calibri" panose="020F0502020204030204" pitchFamily="34" charset="0"/>
                <a:cs typeface="Arial" panose="020B0604020202020204" pitchFamily="34" charset="0"/>
              </a:rPr>
              <a:t>نیاز دارد (این موارد در هر ایالت/منطقه متفاوت است) - در بخش‌های بعدی این موضوع را بیشتر بررسی خواهیم کرد</a:t>
            </a:r>
            <a:r>
              <a:rPr lang="en-AU" b="1" kern="100" dirty="0">
                <a:effectLst/>
                <a:latin typeface="Calibri" panose="020F0502020204030204" pitchFamily="34" charset="0"/>
                <a:ea typeface="Calibri" panose="020F0502020204030204" pitchFamily="34" charset="0"/>
                <a:cs typeface="Arial" panose="020B0604020202020204" pitchFamily="34" charset="0"/>
              </a:rPr>
              <a:t>.</a:t>
            </a:r>
          </a:p>
          <a:p>
            <a:pPr lvl="1" indent="-342900" algn="r" rtl="1">
              <a:lnSpc>
                <a:spcPct val="107000"/>
              </a:lnSpc>
              <a:spcAft>
                <a:spcPts val="800"/>
              </a:spcAft>
              <a:buFont typeface="Wingdings 3" panose="05040102010807070707" pitchFamily="18" charset="2"/>
              <a:buChar char=""/>
            </a:pPr>
            <a:r>
              <a:rPr lang="ar-SA" b="1" kern="100" dirty="0">
                <a:effectLst/>
                <a:latin typeface="Calibri" panose="020F0502020204030204" pitchFamily="34" charset="0"/>
                <a:ea typeface="Calibri" panose="020F0502020204030204" pitchFamily="34" charset="0"/>
                <a:cs typeface="Arial" panose="020B0604020202020204" pitchFamily="34" charset="0"/>
              </a:rPr>
              <a:t>ابراز نگرانی ازمشاهده هر رفتاری که ممکن است برای کودکان مضر باشد، مانند عدم رعایت استانداردهای رفتاری که در این آموزش توضیح داده شده توسط یک </a:t>
            </a:r>
            <a:r>
              <a:rPr lang="fa-IR" b="1" kern="100" dirty="0">
                <a:latin typeface="Calibri" panose="020F0502020204030204" pitchFamily="34" charset="0"/>
                <a:ea typeface="Calibri" panose="020F0502020204030204" pitchFamily="34" charset="0"/>
                <a:cs typeface="Arial" panose="020B0604020202020204" pitchFamily="34" charset="0"/>
              </a:rPr>
              <a:t>همکار</a:t>
            </a:r>
            <a:r>
              <a:rPr lang="fa-IR" b="1" kern="100" dirty="0">
                <a:effectLst/>
                <a:latin typeface="Calibri" panose="020F0502020204030204" pitchFamily="34" charset="0"/>
                <a:ea typeface="Calibri" panose="020F0502020204030204" pitchFamily="34" charset="0"/>
                <a:cs typeface="Arial" panose="020B0604020202020204" pitchFamily="34" charset="0"/>
              </a:rPr>
              <a:t>.</a:t>
            </a:r>
            <a:endParaRPr lang="en-AU" b="1" kern="100" dirty="0">
              <a:effectLst/>
              <a:latin typeface="Calibri" panose="020F0502020204030204" pitchFamily="34" charset="0"/>
              <a:ea typeface="Calibri" panose="020F0502020204030204" pitchFamily="34" charset="0"/>
              <a:cs typeface="Arial" panose="020B0604020202020204" pitchFamily="34" charset="0"/>
            </a:endParaRPr>
          </a:p>
          <a:p>
            <a:pPr lvl="1" indent="-342900" algn="r" rtl="1">
              <a:lnSpc>
                <a:spcPct val="107000"/>
              </a:lnSpc>
              <a:spcAft>
                <a:spcPts val="800"/>
              </a:spcAft>
              <a:buFont typeface="Wingdings 3" panose="05040102010807070707" pitchFamily="18" charset="2"/>
              <a:buChar char=""/>
            </a:pPr>
            <a:r>
              <a:rPr lang="ar-SA" b="1" kern="100" dirty="0">
                <a:effectLst/>
                <a:latin typeface="Calibri" panose="020F0502020204030204" pitchFamily="34" charset="0"/>
                <a:ea typeface="Calibri" panose="020F0502020204030204" pitchFamily="34" charset="0"/>
                <a:cs typeface="Arial" panose="020B0604020202020204" pitchFamily="34" charset="0"/>
              </a:rPr>
              <a:t>وقتی که با یکی از کودکان هستید، همیشه به صورت دونفره کار کنید</a:t>
            </a:r>
            <a:r>
              <a:rPr lang="fa-IR" b="1" kern="100" dirty="0">
                <a:effectLst/>
                <a:latin typeface="Calibri" panose="020F0502020204030204" pitchFamily="34" charset="0"/>
                <a:ea typeface="Calibri" panose="020F0502020204030204" pitchFamily="34" charset="0"/>
                <a:cs typeface="Arial" panose="020B0604020202020204" pitchFamily="34" charset="0"/>
              </a:rPr>
              <a:t> نه تنها.</a:t>
            </a:r>
            <a:endParaRPr lang="en-AU" b="1" kern="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83102313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Work in pairs</a:t>
            </a:r>
          </a:p>
        </p:txBody>
      </p:sp>
      <p:sp>
        <p:nvSpPr>
          <p:cNvPr id="3" name="Content Placeholder 2"/>
          <p:cNvSpPr>
            <a:spLocks noGrp="1"/>
          </p:cNvSpPr>
          <p:nvPr>
            <p:ph sz="half" idx="1"/>
          </p:nvPr>
        </p:nvSpPr>
        <p:spPr>
          <a:xfrm>
            <a:off x="609600" y="1772816"/>
            <a:ext cx="4250432" cy="4268545"/>
          </a:xfrm>
        </p:spPr>
        <p:txBody>
          <a:bodyPr>
            <a:normAutofit/>
          </a:bodyPr>
          <a:lstStyle/>
          <a:p>
            <a:pPr marL="0" indent="0">
              <a:buNone/>
            </a:pPr>
            <a:r>
              <a:rPr lang="en-AU" dirty="0"/>
              <a:t>Incidents of harm or abuse are unlikely to take place in front of another person and the presence of a witness can assist in clarifying questionable allegations. </a:t>
            </a:r>
          </a:p>
          <a:p>
            <a:pPr marL="0" indent="0">
              <a:buNone/>
            </a:pPr>
            <a:r>
              <a:rPr lang="en-AU" dirty="0"/>
              <a:t>For these reasons, working in pairs is the preferred method. </a:t>
            </a:r>
          </a:p>
          <a:p>
            <a:pPr marL="0" indent="0">
              <a:buNone/>
            </a:pPr>
            <a:r>
              <a:rPr lang="en-AU" dirty="0"/>
              <a:t>When it is not possible to have two or more responsible supervisors present then it is important for an activity to be held in a room or space easily observed by others. </a:t>
            </a:r>
          </a:p>
          <a:p>
            <a:endParaRPr lang="en-AU" dirty="0"/>
          </a:p>
        </p:txBody>
      </p:sp>
      <p:pic>
        <p:nvPicPr>
          <p:cNvPr id="4098" name="Picture 2" descr="Image result for work in pairs"/>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004048" y="2876870"/>
            <a:ext cx="2304256" cy="25137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751098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019200"/>
          </a:xfrm>
        </p:spPr>
        <p:txBody>
          <a:bodyPr>
            <a:normAutofit/>
          </a:bodyPr>
          <a:lstStyle/>
          <a:p>
            <a:pPr algn="r" rtl="1"/>
            <a:r>
              <a:rPr lang="fa-IR" sz="3200" b="1" dirty="0">
                <a:effectLst/>
                <a:latin typeface="Calibri" panose="020F0502020204030204" pitchFamily="34" charset="0"/>
                <a:ea typeface="Calibri" panose="020F0502020204030204" pitchFamily="34" charset="0"/>
                <a:cs typeface="Arial" panose="020B0604020202020204" pitchFamily="34" charset="0"/>
              </a:rPr>
              <a:t>کار کردن بصورت دونفری </a:t>
            </a:r>
            <a:endParaRPr lang="en-AU" sz="5400" b="1" dirty="0"/>
          </a:p>
        </p:txBody>
      </p:sp>
      <p:sp>
        <p:nvSpPr>
          <p:cNvPr id="3" name="Content Placeholder 2"/>
          <p:cNvSpPr>
            <a:spLocks noGrp="1"/>
          </p:cNvSpPr>
          <p:nvPr>
            <p:ph sz="half" idx="1"/>
          </p:nvPr>
        </p:nvSpPr>
        <p:spPr>
          <a:xfrm>
            <a:off x="609600" y="1628800"/>
            <a:ext cx="3962400" cy="4268545"/>
          </a:xfrm>
        </p:spPr>
        <p:txBody>
          <a:bodyPr>
            <a:normAutofit/>
          </a:bodyPr>
          <a:lstStyle/>
          <a:p>
            <a:pPr marL="0" indent="0" algn="r" rtl="1">
              <a:lnSpc>
                <a:spcPct val="107000"/>
              </a:lnSpc>
              <a:spcAft>
                <a:spcPts val="800"/>
              </a:spcAft>
              <a:buNone/>
            </a:pPr>
            <a:r>
              <a:rPr lang="fa-IR" sz="2000" b="1" kern="100" dirty="0">
                <a:latin typeface="Calibri" panose="020F0502020204030204" pitchFamily="34" charset="0"/>
                <a:ea typeface="Calibri" panose="020F0502020204030204" pitchFamily="34" charset="0"/>
                <a:cs typeface="Arial" panose="020B0604020202020204" pitchFamily="34" charset="0"/>
              </a:rPr>
              <a:t>ا</a:t>
            </a:r>
            <a:r>
              <a:rPr lang="fa-IR" sz="2000" b="1" kern="100" dirty="0">
                <a:effectLst/>
                <a:latin typeface="Calibri" panose="020F0502020204030204" pitchFamily="34" charset="0"/>
                <a:ea typeface="Calibri" panose="020F0502020204030204" pitchFamily="34" charset="0"/>
                <a:cs typeface="Arial" panose="020B0604020202020204" pitchFamily="34" charset="0"/>
              </a:rPr>
              <a:t>گر چه بعید است که حوادثی چون آسیب یا سوء استفاده از کودکان در مقابل شخص دیگری اتفاق بیفتد، ولی  حضور شاهد می تواند به روشن شدن ادعاهای مشکوک کمک کند</a:t>
            </a:r>
            <a:r>
              <a:rPr lang="en-AU" sz="2000" b="1" kern="100" dirty="0">
                <a:effectLst/>
                <a:latin typeface="Calibri" panose="020F0502020204030204" pitchFamily="34" charset="0"/>
                <a:ea typeface="Calibri" panose="020F0502020204030204" pitchFamily="34" charset="0"/>
                <a:cs typeface="Arial" panose="020B0604020202020204" pitchFamily="34" charset="0"/>
              </a:rPr>
              <a:t>.</a:t>
            </a:r>
          </a:p>
          <a:p>
            <a:pPr marL="0" indent="0" algn="r" rtl="1">
              <a:lnSpc>
                <a:spcPct val="107000"/>
              </a:lnSpc>
              <a:spcAft>
                <a:spcPts val="800"/>
              </a:spcAft>
              <a:buNone/>
            </a:pPr>
            <a:r>
              <a:rPr lang="fa-IR" sz="2000" b="1" kern="100" dirty="0">
                <a:effectLst/>
                <a:latin typeface="Calibri" panose="020F0502020204030204" pitchFamily="34" charset="0"/>
                <a:ea typeface="Calibri" panose="020F0502020204030204" pitchFamily="34" charset="0"/>
                <a:cs typeface="Arial" panose="020B0604020202020204" pitchFamily="34" charset="0"/>
              </a:rPr>
              <a:t>به این دلایل، کار کردن با کودکان  به صورت دونفری روشی مرجح است</a:t>
            </a:r>
            <a:r>
              <a:rPr lang="en-AU" sz="2000" b="1" kern="100" dirty="0">
                <a:effectLst/>
                <a:latin typeface="Calibri" panose="020F0502020204030204" pitchFamily="34" charset="0"/>
                <a:ea typeface="Calibri" panose="020F0502020204030204" pitchFamily="34" charset="0"/>
                <a:cs typeface="Arial" panose="020B0604020202020204" pitchFamily="34" charset="0"/>
              </a:rPr>
              <a:t>.</a:t>
            </a:r>
          </a:p>
          <a:p>
            <a:pPr marL="0" indent="0" algn="r" rtl="1">
              <a:lnSpc>
                <a:spcPct val="107000"/>
              </a:lnSpc>
              <a:spcAft>
                <a:spcPts val="800"/>
              </a:spcAft>
              <a:buNone/>
            </a:pPr>
            <a:r>
              <a:rPr lang="fa-IR" sz="2000" b="1" kern="100" dirty="0">
                <a:effectLst/>
                <a:latin typeface="Calibri" panose="020F0502020204030204" pitchFamily="34" charset="0"/>
                <a:ea typeface="Calibri" panose="020F0502020204030204" pitchFamily="34" charset="0"/>
                <a:cs typeface="Arial" panose="020B0604020202020204" pitchFamily="34" charset="0"/>
              </a:rPr>
              <a:t>هنگامی که حضور دو یا چند ناظر مسئول امکان پذیر نیست، مهم است که فعالیت در اتاق یا فضایی برگزار شود که به راحتی توسط دیگران دیده میشود</a:t>
            </a:r>
            <a:r>
              <a:rPr lang="en-AU" sz="2000" b="1" kern="100" dirty="0">
                <a:effectLst/>
                <a:latin typeface="Calibri" panose="020F0502020204030204" pitchFamily="34" charset="0"/>
                <a:ea typeface="Calibri" panose="020F0502020204030204" pitchFamily="34" charset="0"/>
                <a:cs typeface="Arial" panose="020B0604020202020204" pitchFamily="34" charset="0"/>
              </a:rPr>
              <a:t>.</a:t>
            </a:r>
          </a:p>
          <a:p>
            <a:endParaRPr lang="en-AU" sz="2000" b="1" dirty="0"/>
          </a:p>
        </p:txBody>
      </p:sp>
      <p:pic>
        <p:nvPicPr>
          <p:cNvPr id="4098" name="Picture 2" descr="Image result for work in pairs"/>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004048" y="2876870"/>
            <a:ext cx="2304256" cy="25137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93160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Avoid being 1 to 1 with a child</a:t>
            </a:r>
          </a:p>
        </p:txBody>
      </p:sp>
      <p:sp>
        <p:nvSpPr>
          <p:cNvPr id="3" name="Content Placeholder 2"/>
          <p:cNvSpPr>
            <a:spLocks noGrp="1"/>
          </p:cNvSpPr>
          <p:nvPr>
            <p:ph sz="half" idx="1"/>
          </p:nvPr>
        </p:nvSpPr>
        <p:spPr>
          <a:xfrm>
            <a:off x="609600" y="2132856"/>
            <a:ext cx="4034408" cy="3908505"/>
          </a:xfrm>
        </p:spPr>
        <p:txBody>
          <a:bodyPr>
            <a:normAutofit/>
          </a:bodyPr>
          <a:lstStyle/>
          <a:p>
            <a:pPr marL="0" indent="0">
              <a:buNone/>
            </a:pPr>
            <a:r>
              <a:rPr lang="en-AU" dirty="0"/>
              <a:t>In the same guise, one-on-one interactions with a child, where you cannot be seen by others, should be avoided. </a:t>
            </a:r>
          </a:p>
          <a:p>
            <a:pPr marL="0" indent="0">
              <a:buNone/>
            </a:pPr>
            <a:r>
              <a:rPr lang="en-AU" dirty="0"/>
              <a:t>Where this is unavoidable, for example if you are transporting children to and from an activity and the last child is being dropped off, parents or a colleague should be informed of the trip and the reason for it. It is important that you do not spontaneously detour or make additional arrangements. </a:t>
            </a:r>
          </a:p>
          <a:p>
            <a:endParaRPr lang="en-AU" dirty="0"/>
          </a:p>
        </p:txBody>
      </p:sp>
      <p:pic>
        <p:nvPicPr>
          <p:cNvPr id="5122" name="Picture 2" descr="Image result for driving cartoon"/>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788024" y="2492896"/>
            <a:ext cx="2734381" cy="23216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48041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599" y="609600"/>
            <a:ext cx="6347713" cy="1307232"/>
          </a:xfrm>
        </p:spPr>
        <p:txBody>
          <a:bodyPr/>
          <a:lstStyle/>
          <a:p>
            <a:r>
              <a:rPr lang="en-AU" dirty="0"/>
              <a:t>Why child safe training?</a:t>
            </a:r>
          </a:p>
        </p:txBody>
      </p:sp>
      <p:sp>
        <p:nvSpPr>
          <p:cNvPr id="5" name="Content Placeholder 4"/>
          <p:cNvSpPr>
            <a:spLocks noGrp="1"/>
          </p:cNvSpPr>
          <p:nvPr>
            <p:ph idx="1"/>
          </p:nvPr>
        </p:nvSpPr>
        <p:spPr>
          <a:xfrm>
            <a:off x="683568" y="1772816"/>
            <a:ext cx="6347714" cy="4464496"/>
          </a:xfrm>
        </p:spPr>
        <p:txBody>
          <a:bodyPr>
            <a:normAutofit fontScale="92500" lnSpcReduction="10000"/>
          </a:bodyPr>
          <a:lstStyle/>
          <a:p>
            <a:pPr marL="0" indent="0">
              <a:buNone/>
            </a:pPr>
            <a:r>
              <a:rPr lang="en-AU" dirty="0">
                <a:solidFill>
                  <a:schemeClr val="tx1"/>
                </a:solidFill>
              </a:rPr>
              <a:t>As we just read “Children are the most precious treasure a community can possess, for in them are the promise and guarantee of the future</a:t>
            </a:r>
            <a:r>
              <a:rPr lang="en-AU" b="1" dirty="0">
                <a:solidFill>
                  <a:schemeClr val="tx1"/>
                </a:solidFill>
              </a:rPr>
              <a:t>.</a:t>
            </a:r>
            <a:r>
              <a:rPr lang="en-AU" dirty="0">
                <a:solidFill>
                  <a:schemeClr val="tx1"/>
                </a:solidFill>
              </a:rPr>
              <a:t>” </a:t>
            </a:r>
          </a:p>
          <a:p>
            <a:pPr marL="0" indent="0">
              <a:buNone/>
            </a:pPr>
            <a:r>
              <a:rPr lang="en-AU" dirty="0">
                <a:solidFill>
                  <a:schemeClr val="tx1"/>
                </a:solidFill>
              </a:rPr>
              <a:t>In response to realising this promise, you are most likely considering  initiating or supporting educational, or community building activities for children, youth and their families. </a:t>
            </a:r>
          </a:p>
          <a:p>
            <a:pPr marL="0" indent="0">
              <a:buNone/>
            </a:pPr>
            <a:r>
              <a:rPr lang="en-AU" dirty="0">
                <a:solidFill>
                  <a:schemeClr val="tx1"/>
                </a:solidFill>
              </a:rPr>
              <a:t>The goal of these activities is that the children and young people reach a stage where they take charge of their own spiritual development and contribute to the well-being of society.</a:t>
            </a:r>
          </a:p>
          <a:p>
            <a:pPr marL="0" indent="0">
              <a:buNone/>
            </a:pPr>
            <a:r>
              <a:rPr lang="en-AU" dirty="0">
                <a:solidFill>
                  <a:schemeClr val="tx1"/>
                </a:solidFill>
              </a:rPr>
              <a:t>It is important that the environments that you contribute to creating are conducive to the wellbeing and flourishing of children and young people. This training aims to assist you to do this by building on some of the topics you may have explored in your training to become a teacher or youth mentor with a specific focus on the safety of children and young people under the age of 18.  This includes:</a:t>
            </a:r>
            <a:endParaRPr lang="en-AU" dirty="0"/>
          </a:p>
          <a:p>
            <a:endParaRPr lang="en-AU" dirty="0"/>
          </a:p>
        </p:txBody>
      </p:sp>
    </p:spTree>
    <p:extLst>
      <p:ext uri="{BB962C8B-B14F-4D97-AF65-F5344CB8AC3E}">
        <p14:creationId xmlns:p14="http://schemas.microsoft.com/office/powerpoint/2010/main" val="357702725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ar-JO" sz="4400" b="1" dirty="0">
                <a:latin typeface="Arabic Typesetting" panose="03020402040406030203" pitchFamily="66" charset="-78"/>
                <a:cs typeface="Arabic Typesetting" panose="03020402040406030203" pitchFamily="66" charset="-78"/>
              </a:rPr>
              <a:t>از </a:t>
            </a:r>
            <a:r>
              <a:rPr lang="fa-IR" sz="4400" b="1" dirty="0">
                <a:latin typeface="Arabic Typesetting" panose="03020402040406030203" pitchFamily="66" charset="-78"/>
                <a:cs typeface="Arabic Typesetting" panose="03020402040406030203" pitchFamily="66" charset="-78"/>
              </a:rPr>
              <a:t>یک</a:t>
            </a:r>
            <a:r>
              <a:rPr lang="ar-JO" sz="4400" b="1" dirty="0">
                <a:latin typeface="Arabic Typesetting" panose="03020402040406030203" pitchFamily="66" charset="-78"/>
                <a:cs typeface="Arabic Typesetting" panose="03020402040406030203" pitchFamily="66" charset="-78"/>
              </a:rPr>
              <a:t> به </a:t>
            </a:r>
            <a:r>
              <a:rPr lang="fa-IR" sz="4400" b="1" dirty="0">
                <a:latin typeface="Arabic Typesetting" panose="03020402040406030203" pitchFamily="66" charset="-78"/>
                <a:cs typeface="Arabic Typesetting" panose="03020402040406030203" pitchFamily="66" charset="-78"/>
              </a:rPr>
              <a:t>یک</a:t>
            </a:r>
            <a:r>
              <a:rPr lang="ar-JO" sz="4400" b="1" dirty="0">
                <a:latin typeface="Arabic Typesetting" panose="03020402040406030203" pitchFamily="66" charset="-78"/>
                <a:cs typeface="Arabic Typesetting" panose="03020402040406030203" pitchFamily="66" charset="-78"/>
              </a:rPr>
              <a:t> </a:t>
            </a:r>
            <a:r>
              <a:rPr lang="fa-IR" sz="4400" b="1" dirty="0">
                <a:latin typeface="Arabic Typesetting" panose="03020402040406030203" pitchFamily="66" charset="-78"/>
                <a:cs typeface="Arabic Typesetting" panose="03020402040406030203" pitchFamily="66" charset="-78"/>
              </a:rPr>
              <a:t>(تنها) </a:t>
            </a:r>
            <a:r>
              <a:rPr lang="ar-JO" sz="4400" b="1" dirty="0">
                <a:latin typeface="Arabic Typesetting" panose="03020402040406030203" pitchFamily="66" charset="-78"/>
                <a:cs typeface="Arabic Typesetting" panose="03020402040406030203" pitchFamily="66" charset="-78"/>
              </a:rPr>
              <a:t>بودن با کودک خودداری کنید</a:t>
            </a:r>
            <a:endParaRPr lang="en-AU" sz="4400" b="1" dirty="0">
              <a:latin typeface="Arabic Typesetting" panose="03020402040406030203" pitchFamily="66" charset="-78"/>
              <a:cs typeface="Arabic Typesetting" panose="03020402040406030203" pitchFamily="66" charset="-78"/>
            </a:endParaRPr>
          </a:p>
        </p:txBody>
      </p:sp>
      <p:sp>
        <p:nvSpPr>
          <p:cNvPr id="3" name="Content Placeholder 2"/>
          <p:cNvSpPr>
            <a:spLocks noGrp="1"/>
          </p:cNvSpPr>
          <p:nvPr>
            <p:ph sz="half" idx="1"/>
          </p:nvPr>
        </p:nvSpPr>
        <p:spPr>
          <a:xfrm>
            <a:off x="609600" y="1699465"/>
            <a:ext cx="3746377" cy="3908505"/>
          </a:xfrm>
        </p:spPr>
        <p:txBody>
          <a:bodyPr>
            <a:normAutofit/>
          </a:bodyPr>
          <a:lstStyle/>
          <a:p>
            <a:pPr marL="0" indent="0" algn="r" rtl="1">
              <a:lnSpc>
                <a:spcPct val="107000"/>
              </a:lnSpc>
              <a:spcAft>
                <a:spcPts val="800"/>
              </a:spcAft>
              <a:buNone/>
            </a:pPr>
            <a:r>
              <a:rPr lang="fa-IR" sz="2000" b="1" kern="100" dirty="0">
                <a:effectLst/>
                <a:latin typeface="Calibri" panose="020F0502020204030204" pitchFamily="34" charset="0"/>
                <a:ea typeface="Calibri" panose="020F0502020204030204" pitchFamily="34" charset="0"/>
                <a:cs typeface="Arial" panose="020B0604020202020204" pitchFamily="34" charset="0"/>
              </a:rPr>
              <a:t>به همین صورت، باید از تعامل یک به یک با کودک، جایی که دیگران شما را نمی بینند، اجتناب کنید.</a:t>
            </a:r>
            <a:endParaRPr lang="en-AU" sz="2000" b="1" kern="100" dirty="0">
              <a:effectLst/>
              <a:latin typeface="Calibri" panose="020F0502020204030204" pitchFamily="34" charset="0"/>
              <a:ea typeface="Calibri" panose="020F0502020204030204" pitchFamily="34" charset="0"/>
              <a:cs typeface="Arial" panose="020B0604020202020204" pitchFamily="34" charset="0"/>
            </a:endParaRPr>
          </a:p>
          <a:p>
            <a:pPr marL="0" indent="0" algn="r" rtl="1">
              <a:lnSpc>
                <a:spcPct val="107000"/>
              </a:lnSpc>
              <a:spcAft>
                <a:spcPts val="800"/>
              </a:spcAft>
              <a:buNone/>
            </a:pPr>
            <a:r>
              <a:rPr lang="fa-IR" sz="2000" b="1" kern="100" dirty="0">
                <a:effectLst/>
                <a:latin typeface="Calibri" panose="020F0502020204030204" pitchFamily="34" charset="0"/>
                <a:ea typeface="Calibri" panose="020F0502020204030204" pitchFamily="34" charset="0"/>
                <a:cs typeface="Arial" panose="020B0604020202020204" pitchFamily="34" charset="0"/>
              </a:rPr>
              <a:t>در مواردی که این امر اجتناب ناپذیر است، برای مثال اگر در حال انتقال کودکان به یک فعالیت ویا بازگشت از آن هستید،  ودر حال رساندن  آخرین کودک میباشید ،یکی از والدین یا یکی از همکاران شما باید از سفر و دلیل آن مطلع گردند. مهم است که بیجهت  تغییر مسیرنداده و یا ترتیباتی اضافی انجام ندهید.</a:t>
            </a:r>
            <a:endParaRPr lang="en-AU" sz="2000" b="1" kern="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122" name="Picture 2" descr="Image result for driving cartoon"/>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788024" y="2492896"/>
            <a:ext cx="2734381" cy="23216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97525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Avoid private messages</a:t>
            </a:r>
          </a:p>
        </p:txBody>
      </p:sp>
      <p:sp>
        <p:nvSpPr>
          <p:cNvPr id="3" name="Content Placeholder 2"/>
          <p:cNvSpPr>
            <a:spLocks noGrp="1"/>
          </p:cNvSpPr>
          <p:nvPr>
            <p:ph sz="half" idx="1"/>
          </p:nvPr>
        </p:nvSpPr>
        <p:spPr>
          <a:xfrm>
            <a:off x="609600" y="1772816"/>
            <a:ext cx="3746376" cy="4268545"/>
          </a:xfrm>
        </p:spPr>
        <p:txBody>
          <a:bodyPr/>
          <a:lstStyle/>
          <a:p>
            <a:pPr marL="0" indent="0">
              <a:buNone/>
            </a:pPr>
            <a:r>
              <a:rPr lang="en-AU" dirty="0"/>
              <a:t>When using phone, email or online platforms, we interact with children in group settings where possible, and avoid any private messaging to children and young people. </a:t>
            </a:r>
          </a:p>
          <a:p>
            <a:pPr marL="0" indent="0">
              <a:buNone/>
            </a:pPr>
            <a:r>
              <a:rPr lang="en-AU" dirty="0"/>
              <a:t>We limit contact with children by phone, email, or social media, to the context of the educational program, with the parents’ awareness. </a:t>
            </a:r>
          </a:p>
          <a:p>
            <a:endParaRPr lang="en-AU" dirty="0"/>
          </a:p>
        </p:txBody>
      </p:sp>
      <p:pic>
        <p:nvPicPr>
          <p:cNvPr id="5" name="Content Placeholder 4" descr="Handy – KiwiThek"/>
          <p:cNvPicPr>
            <a:picLocks noGrp="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355976" y="2636912"/>
            <a:ext cx="3089275" cy="2039964"/>
          </a:xfrm>
          <a:prstGeom prst="rect">
            <a:avLst/>
          </a:prstGeom>
          <a:noFill/>
          <a:ln>
            <a:noFill/>
          </a:ln>
        </p:spPr>
      </p:pic>
    </p:spTree>
    <p:extLst>
      <p:ext uri="{BB962C8B-B14F-4D97-AF65-F5344CB8AC3E}">
        <p14:creationId xmlns:p14="http://schemas.microsoft.com/office/powerpoint/2010/main" val="191318640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ar-JO" sz="4400" b="1" dirty="0">
                <a:latin typeface="Arabic Typesetting" panose="03020402040406030203" pitchFamily="66" charset="-78"/>
                <a:cs typeface="Arabic Typesetting" panose="03020402040406030203" pitchFamily="66" charset="-78"/>
              </a:rPr>
              <a:t>از ارسال پیام خصوصی بپرهیزید</a:t>
            </a:r>
            <a:endParaRPr lang="en-AU" sz="4400" b="1" dirty="0">
              <a:latin typeface="Arabic Typesetting" panose="03020402040406030203" pitchFamily="66" charset="-78"/>
              <a:cs typeface="Arabic Typesetting" panose="03020402040406030203" pitchFamily="66" charset="-78"/>
            </a:endParaRPr>
          </a:p>
        </p:txBody>
      </p:sp>
      <p:sp>
        <p:nvSpPr>
          <p:cNvPr id="3" name="Content Placeholder 2"/>
          <p:cNvSpPr>
            <a:spLocks noGrp="1"/>
          </p:cNvSpPr>
          <p:nvPr>
            <p:ph sz="half" idx="1"/>
          </p:nvPr>
        </p:nvSpPr>
        <p:spPr>
          <a:xfrm>
            <a:off x="609600" y="1772816"/>
            <a:ext cx="3746376" cy="4268545"/>
          </a:xfrm>
        </p:spPr>
        <p:txBody>
          <a:bodyPr>
            <a:normAutofit lnSpcReduction="10000"/>
          </a:bodyPr>
          <a:lstStyle/>
          <a:p>
            <a:pPr marL="0" indent="0" algn="r" rtl="1">
              <a:lnSpc>
                <a:spcPct val="107000"/>
              </a:lnSpc>
              <a:spcAft>
                <a:spcPts val="800"/>
              </a:spcAft>
              <a:buNone/>
            </a:pPr>
            <a:r>
              <a:rPr lang="fa-IR" sz="2400" b="1" kern="100" dirty="0">
                <a:effectLst/>
                <a:latin typeface="Calibri" panose="020F0502020204030204" pitchFamily="34" charset="0"/>
                <a:ea typeface="Calibri" panose="020F0502020204030204" pitchFamily="34" charset="0"/>
                <a:cs typeface="Arial" panose="020B0604020202020204" pitchFamily="34" charset="0"/>
              </a:rPr>
              <a:t>ما هنگام استفاده از تلفن، ایمیل، و یا پلتفرم‌های آنلاین، در صورت امکان، با کودکان در تنظیمات گروهی تعامل داریم و از هرگونه پیام خصوصی برای کودکان و جوانان اجتناب می‌کنیم</a:t>
            </a:r>
            <a:r>
              <a:rPr lang="en-AU" sz="2400" b="1" kern="100" dirty="0">
                <a:effectLst/>
                <a:latin typeface="Calibri" panose="020F0502020204030204" pitchFamily="34" charset="0"/>
                <a:ea typeface="Calibri" panose="020F0502020204030204" pitchFamily="34" charset="0"/>
                <a:cs typeface="Arial" panose="020B0604020202020204" pitchFamily="34" charset="0"/>
              </a:rPr>
              <a:t>.</a:t>
            </a:r>
          </a:p>
          <a:p>
            <a:pPr marL="0" indent="0" algn="r" rtl="1">
              <a:lnSpc>
                <a:spcPct val="107000"/>
              </a:lnSpc>
              <a:spcAft>
                <a:spcPts val="800"/>
              </a:spcAft>
              <a:buNone/>
            </a:pPr>
            <a:r>
              <a:rPr lang="fa-IR" sz="2400" b="1" kern="100" dirty="0">
                <a:effectLst/>
                <a:latin typeface="Calibri" panose="020F0502020204030204" pitchFamily="34" charset="0"/>
                <a:ea typeface="Calibri" panose="020F0502020204030204" pitchFamily="34" charset="0"/>
                <a:cs typeface="Arial" panose="020B0604020202020204" pitchFamily="34" charset="0"/>
              </a:rPr>
              <a:t>ما تماس با کودکان از طریق تلفن، ایمیل، یا رسانه های اجتماعی را محدود به چارچوب برنامه آموزشی نموده  و با آگاهی والدین انجام میدهیم</a:t>
            </a:r>
            <a:r>
              <a:rPr lang="en-AU" sz="2400" b="1" kern="100" dirty="0">
                <a:effectLst/>
                <a:latin typeface="Calibri" panose="020F0502020204030204" pitchFamily="34" charset="0"/>
                <a:ea typeface="Calibri" panose="020F0502020204030204" pitchFamily="34" charset="0"/>
                <a:cs typeface="Arial" panose="020B0604020202020204" pitchFamily="34" charset="0"/>
              </a:rPr>
              <a:t>.</a:t>
            </a:r>
          </a:p>
        </p:txBody>
      </p:sp>
      <p:pic>
        <p:nvPicPr>
          <p:cNvPr id="5" name="Content Placeholder 4" descr="Handy – KiwiThek"/>
          <p:cNvPicPr>
            <a:picLocks noGrp="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355976" y="2636912"/>
            <a:ext cx="3089275" cy="2039964"/>
          </a:xfrm>
          <a:prstGeom prst="rect">
            <a:avLst/>
          </a:prstGeom>
          <a:noFill/>
          <a:ln>
            <a:noFill/>
          </a:ln>
        </p:spPr>
      </p:pic>
    </p:spTree>
    <p:extLst>
      <p:ext uri="{BB962C8B-B14F-4D97-AF65-F5344CB8AC3E}">
        <p14:creationId xmlns:p14="http://schemas.microsoft.com/office/powerpoint/2010/main" val="48656215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Report misconduct</a:t>
            </a:r>
          </a:p>
        </p:txBody>
      </p:sp>
      <p:sp>
        <p:nvSpPr>
          <p:cNvPr id="3" name="Content Placeholder 2"/>
          <p:cNvSpPr>
            <a:spLocks noGrp="1"/>
          </p:cNvSpPr>
          <p:nvPr>
            <p:ph idx="1"/>
          </p:nvPr>
        </p:nvSpPr>
        <p:spPr/>
        <p:txBody>
          <a:bodyPr>
            <a:normAutofit/>
          </a:bodyPr>
          <a:lstStyle/>
          <a:p>
            <a:pPr marL="0" indent="0">
              <a:buNone/>
            </a:pPr>
            <a:r>
              <a:rPr lang="en-AU" dirty="0"/>
              <a:t>It can be challenging and can take courage to raise concerns regarding co-volunteers. So, it is now a law in New South Wales, that you have to report certain misconduct of a co-volunteer who is an adult, to the responsible institution, which would be in our case, the endorsing Local Spiritual Assembly.  </a:t>
            </a:r>
          </a:p>
          <a:p>
            <a:pPr marL="0" indent="0">
              <a:buNone/>
            </a:pPr>
            <a:r>
              <a:rPr lang="en-AU" dirty="0"/>
              <a:t>Generally, any significant misconduct in the presence of children and young people by a co-volunteer, regardless of where the misconduct takes place, should be immediately raised with the Local Spiritual Assembly. The Local Assembly in some jurisdictions will need to report the allegation, the subsequent investigation and its outcome under a Reportable Conduct Scheme.  </a:t>
            </a:r>
          </a:p>
          <a:p>
            <a:pPr marL="0" indent="0">
              <a:buNone/>
            </a:pPr>
            <a:endParaRPr lang="en-AU" dirty="0"/>
          </a:p>
        </p:txBody>
      </p:sp>
    </p:spTree>
    <p:extLst>
      <p:ext uri="{BB962C8B-B14F-4D97-AF65-F5344CB8AC3E}">
        <p14:creationId xmlns:p14="http://schemas.microsoft.com/office/powerpoint/2010/main" val="225352854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5834609" cy="1320800"/>
          </a:xfrm>
        </p:spPr>
        <p:txBody>
          <a:bodyPr>
            <a:normAutofit/>
          </a:bodyPr>
          <a:lstStyle/>
          <a:p>
            <a:pPr algn="r" rtl="1"/>
            <a:r>
              <a:rPr lang="ar-JO" sz="4800" b="1" dirty="0">
                <a:latin typeface="Arabic Typesetting" panose="03020402040406030203" pitchFamily="66" charset="-78"/>
                <a:cs typeface="Arabic Typesetting" panose="03020402040406030203" pitchFamily="66" charset="-78"/>
              </a:rPr>
              <a:t>گزارش</a:t>
            </a:r>
            <a:r>
              <a:rPr lang="fa-IR" sz="4800" b="1" dirty="0">
                <a:latin typeface="Arabic Typesetting" panose="03020402040406030203" pitchFamily="66" charset="-78"/>
                <a:cs typeface="Arabic Typesetting" panose="03020402040406030203" pitchFamily="66" charset="-78"/>
              </a:rPr>
              <a:t> کردن</a:t>
            </a:r>
            <a:r>
              <a:rPr lang="ar-JO" sz="4800" b="1" dirty="0">
                <a:latin typeface="Arabic Typesetting" panose="03020402040406030203" pitchFamily="66" charset="-78"/>
                <a:cs typeface="Arabic Typesetting" panose="03020402040406030203" pitchFamily="66" charset="-78"/>
              </a:rPr>
              <a:t> تخلف</a:t>
            </a:r>
            <a:endParaRPr lang="en-AU" sz="4800" b="1" dirty="0">
              <a:latin typeface="Arabic Typesetting" panose="03020402040406030203" pitchFamily="66" charset="-78"/>
              <a:cs typeface="Arabic Typesetting" panose="03020402040406030203" pitchFamily="66" charset="-78"/>
            </a:endParaRPr>
          </a:p>
        </p:txBody>
      </p:sp>
      <p:sp>
        <p:nvSpPr>
          <p:cNvPr id="3" name="Content Placeholder 2"/>
          <p:cNvSpPr>
            <a:spLocks noGrp="1"/>
          </p:cNvSpPr>
          <p:nvPr>
            <p:ph idx="1"/>
          </p:nvPr>
        </p:nvSpPr>
        <p:spPr>
          <a:xfrm>
            <a:off x="609599" y="2160590"/>
            <a:ext cx="6050633" cy="3880773"/>
          </a:xfrm>
        </p:spPr>
        <p:txBody>
          <a:bodyPr>
            <a:normAutofit lnSpcReduction="10000"/>
          </a:bodyPr>
          <a:lstStyle/>
          <a:p>
            <a:pPr marL="0" indent="0" algn="r" rtl="1">
              <a:lnSpc>
                <a:spcPct val="107000"/>
              </a:lnSpc>
              <a:spcAft>
                <a:spcPts val="800"/>
              </a:spcAft>
              <a:buNone/>
            </a:pPr>
            <a:r>
              <a:rPr lang="fa-IR" sz="2000" b="1" kern="100" dirty="0">
                <a:effectLst/>
                <a:latin typeface="Calibri" panose="020F0502020204030204" pitchFamily="34" charset="0"/>
                <a:ea typeface="Calibri" panose="020F0502020204030204" pitchFamily="34" charset="0"/>
                <a:cs typeface="Arial" panose="020B0604020202020204" pitchFamily="34" charset="0"/>
              </a:rPr>
              <a:t>ا</a:t>
            </a:r>
            <a:r>
              <a:rPr lang="fa-IR" sz="2000" b="1" kern="100" dirty="0">
                <a:latin typeface="Calibri" panose="020F0502020204030204" pitchFamily="34" charset="0"/>
                <a:ea typeface="Calibri" panose="020F0502020204030204" pitchFamily="34" charset="0"/>
                <a:cs typeface="Arial" panose="020B0604020202020204" pitchFamily="34" charset="0"/>
              </a:rPr>
              <a:t>لبته </a:t>
            </a:r>
            <a:r>
              <a:rPr lang="fa-IR" sz="2000" b="1" kern="100" dirty="0">
                <a:effectLst/>
                <a:latin typeface="Calibri" panose="020F0502020204030204" pitchFamily="34" charset="0"/>
                <a:ea typeface="Calibri" panose="020F0502020204030204" pitchFamily="34" charset="0"/>
                <a:cs typeface="Arial" panose="020B0604020202020204" pitchFamily="34" charset="0"/>
              </a:rPr>
              <a:t>چالش برانگیزاست و شجاعت میخواهد تا در رابطه با سایر همکاران </a:t>
            </a:r>
            <a:r>
              <a:rPr lang="fa-IR" sz="2000" b="1" kern="100" dirty="0">
                <a:latin typeface="Calibri" panose="020F0502020204030204" pitchFamily="34" charset="0"/>
                <a:ea typeface="Calibri" panose="020F0502020204030204" pitchFamily="34" charset="0"/>
                <a:cs typeface="Arial" panose="020B0604020202020204" pitchFamily="34" charset="0"/>
              </a:rPr>
              <a:t>بتوان نگرانی هائی </a:t>
            </a:r>
            <a:r>
              <a:rPr lang="fa-IR" sz="2000" b="1" kern="100" dirty="0">
                <a:effectLst/>
                <a:latin typeface="Calibri" panose="020F0502020204030204" pitchFamily="34" charset="0"/>
                <a:ea typeface="Calibri" panose="020F0502020204030204" pitchFamily="34" charset="0"/>
                <a:cs typeface="Arial" panose="020B0604020202020204" pitchFamily="34" charset="0"/>
              </a:rPr>
              <a:t>را مطرح نمود. بنابراین، اکنون یک قانون در نیو ساوت ولز تصویب شده  که شما موظفید برخی از رفتارهای نادرست یک همکار بالغ را، به نهاد مسئول گزارش دهید، که در مورد ما، این نهاد مسئول محفل روحانی محلی ای است که برنامه تحت نظر او انجام میگیرد</a:t>
            </a:r>
            <a:r>
              <a:rPr lang="en-AU" sz="2000" b="1" kern="100" dirty="0">
                <a:effectLst/>
                <a:latin typeface="Calibri" panose="020F0502020204030204" pitchFamily="34" charset="0"/>
                <a:ea typeface="Calibri" panose="020F0502020204030204" pitchFamily="34" charset="0"/>
                <a:cs typeface="Arial" panose="020B0604020202020204" pitchFamily="34" charset="0"/>
              </a:rPr>
              <a:t>.</a:t>
            </a:r>
          </a:p>
          <a:p>
            <a:pPr marL="0" indent="0" algn="r" rtl="1">
              <a:lnSpc>
                <a:spcPct val="107000"/>
              </a:lnSpc>
              <a:spcAft>
                <a:spcPts val="800"/>
              </a:spcAft>
              <a:buNone/>
            </a:pPr>
            <a:r>
              <a:rPr lang="fa-IR" sz="2000" b="1" kern="100" dirty="0">
                <a:effectLst/>
                <a:latin typeface="Calibri" panose="020F0502020204030204" pitchFamily="34" charset="0"/>
                <a:ea typeface="Calibri" panose="020F0502020204030204" pitchFamily="34" charset="0"/>
                <a:cs typeface="Arial" panose="020B0604020202020204" pitchFamily="34" charset="0"/>
              </a:rPr>
              <a:t>بطور کلی، هرگونه سوء رفتار قابل توجه در حضور کودکان و نوجوانان توسط یک همکار، صرف نظر از محل وقوع تخلف، باید فوراً با محفل روحانی محلی مطرح شود. محافل محلی در برخی از حوزه های قضایی موظلند که گزارش ادعا، تحقیقات بعدی،  و نتیجه آنرا تحت قانون " رفتار قابل گزارش"، به نهادهای مسئول اداری گزارش کنند</a:t>
            </a:r>
            <a:r>
              <a:rPr lang="en-AU" sz="2000" b="1" kern="100" dirty="0">
                <a:effectLst/>
                <a:latin typeface="Calibri" panose="020F0502020204030204" pitchFamily="34" charset="0"/>
                <a:ea typeface="Calibri" panose="020F0502020204030204" pitchFamily="34" charset="0"/>
                <a:cs typeface="Arial" panose="020B0604020202020204" pitchFamily="34" charset="0"/>
              </a:rPr>
              <a:t>.</a:t>
            </a:r>
          </a:p>
        </p:txBody>
      </p:sp>
    </p:spTree>
    <p:extLst>
      <p:ext uri="{BB962C8B-B14F-4D97-AF65-F5344CB8AC3E}">
        <p14:creationId xmlns:p14="http://schemas.microsoft.com/office/powerpoint/2010/main" val="224005738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599" y="764704"/>
            <a:ext cx="6347714" cy="5276659"/>
          </a:xfrm>
        </p:spPr>
        <p:txBody>
          <a:bodyPr>
            <a:normAutofit fontScale="70000" lnSpcReduction="20000"/>
          </a:bodyPr>
          <a:lstStyle/>
          <a:p>
            <a:pPr marL="0" indent="0">
              <a:buNone/>
            </a:pPr>
            <a:r>
              <a:rPr lang="en-AU" i="1" dirty="0"/>
              <a:t>Exercise: Read the following examples quietly to yourself and tick the boxes that are significant misconduct by a co-volunteer that needs to be reported, regardless of when or where the conduct occurred. </a:t>
            </a:r>
            <a:endParaRPr lang="en-AU" dirty="0"/>
          </a:p>
          <a:p>
            <a:pPr lvl="0"/>
            <a:r>
              <a:rPr lang="en-AU" i="1" dirty="0"/>
              <a:t>abuse of a child </a:t>
            </a:r>
            <a:endParaRPr lang="en-AU" dirty="0"/>
          </a:p>
          <a:p>
            <a:pPr lvl="0"/>
            <a:r>
              <a:rPr lang="en-AU" i="1" dirty="0"/>
              <a:t>sexual misconduct against, with or in the presence of a child </a:t>
            </a:r>
            <a:endParaRPr lang="en-AU" dirty="0"/>
          </a:p>
          <a:p>
            <a:pPr lvl="0"/>
            <a:r>
              <a:rPr lang="en-AU" i="1" dirty="0"/>
              <a:t>unwanted and inappropriate touching of a child</a:t>
            </a:r>
            <a:endParaRPr lang="en-AU" dirty="0"/>
          </a:p>
          <a:p>
            <a:pPr lvl="0"/>
            <a:r>
              <a:rPr lang="en-AU" i="1" dirty="0"/>
              <a:t>inappropriate conversations or communication about an area of the body</a:t>
            </a:r>
            <a:endParaRPr lang="en-AU" dirty="0"/>
          </a:p>
          <a:p>
            <a:pPr lvl="0"/>
            <a:r>
              <a:rPr lang="en-AU" i="1" dirty="0"/>
              <a:t>grooming behaviours such as inappropriately giving gifts, money, or supplying alcohol, drugs, cigarettes, vapes and pornography to children under 18 years of age</a:t>
            </a:r>
            <a:endParaRPr lang="en-AU" dirty="0"/>
          </a:p>
          <a:p>
            <a:pPr lvl="0"/>
            <a:r>
              <a:rPr lang="en-AU" i="1" dirty="0"/>
              <a:t>communicating in an intimate and overly personal way with a child on social media</a:t>
            </a:r>
            <a:endParaRPr lang="en-AU" dirty="0"/>
          </a:p>
          <a:p>
            <a:pPr lvl="0"/>
            <a:r>
              <a:rPr lang="en-AU" i="1" dirty="0"/>
              <a:t>having inappropriate conversations about former crushes with or in front of a child</a:t>
            </a:r>
            <a:endParaRPr lang="en-AU" dirty="0"/>
          </a:p>
          <a:p>
            <a:pPr lvl="0"/>
            <a:r>
              <a:rPr lang="en-AU" i="1" dirty="0"/>
              <a:t>massaging a child </a:t>
            </a:r>
            <a:endParaRPr lang="en-AU" dirty="0"/>
          </a:p>
          <a:p>
            <a:pPr lvl="0"/>
            <a:r>
              <a:rPr lang="en-AU" i="1" dirty="0"/>
              <a:t>a pattern of hostile or degrading comments or behaviour towards a child</a:t>
            </a:r>
            <a:endParaRPr lang="en-AU" dirty="0"/>
          </a:p>
          <a:p>
            <a:pPr lvl="0"/>
            <a:r>
              <a:rPr lang="en-AU" i="1" dirty="0"/>
              <a:t>using inappropriate forms of behaviour management towards a child</a:t>
            </a:r>
            <a:endParaRPr lang="en-AU" dirty="0"/>
          </a:p>
          <a:p>
            <a:pPr lvl="0"/>
            <a:r>
              <a:rPr lang="en-AU" i="1" dirty="0"/>
              <a:t>physical assault against a child </a:t>
            </a:r>
            <a:endParaRPr lang="en-AU" dirty="0"/>
          </a:p>
          <a:p>
            <a:pPr lvl="0"/>
            <a:r>
              <a:rPr lang="en-AU" i="1" dirty="0"/>
              <a:t>grabbing a child around the neck even if they are not seriously harmed </a:t>
            </a:r>
            <a:endParaRPr lang="en-AU" dirty="0"/>
          </a:p>
          <a:p>
            <a:pPr lvl="0"/>
            <a:r>
              <a:rPr lang="en-AU" i="1" dirty="0"/>
              <a:t>failing to report child abuse.</a:t>
            </a:r>
            <a:endParaRPr lang="en-AU" dirty="0"/>
          </a:p>
        </p:txBody>
      </p:sp>
    </p:spTree>
    <p:extLst>
      <p:ext uri="{BB962C8B-B14F-4D97-AF65-F5344CB8AC3E}">
        <p14:creationId xmlns:p14="http://schemas.microsoft.com/office/powerpoint/2010/main" val="211322425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426142"/>
            <a:ext cx="6336704" cy="6408712"/>
          </a:xfrm>
        </p:spPr>
        <p:txBody>
          <a:bodyPr>
            <a:noAutofit/>
          </a:bodyPr>
          <a:lstStyle/>
          <a:p>
            <a:pPr marL="0" indent="0" algn="r" rtl="1">
              <a:lnSpc>
                <a:spcPct val="107000"/>
              </a:lnSpc>
              <a:spcBef>
                <a:spcPts val="600"/>
              </a:spcBef>
              <a:buNone/>
            </a:pPr>
            <a:r>
              <a:rPr lang="fa-IR" b="1" kern="100" dirty="0">
                <a:effectLst/>
                <a:latin typeface="Calibri" panose="020F0502020204030204" pitchFamily="34" charset="0"/>
                <a:ea typeface="Calibri" panose="020F0502020204030204" pitchFamily="34" charset="0"/>
                <a:cs typeface="Arial" panose="020B0604020202020204" pitchFamily="34" charset="0"/>
              </a:rPr>
              <a:t>تمرین: مثال‌های زیر را به آرامی برای خود بخوانید و مواردی را علامت بزنید که رفتار نادرست قابل توجهی توسط یک همکار میباشد که باید گزارش شود، صرف‌نظر از اینکه این رفتار چه زمانی و کجا اتفاق افتاده است</a:t>
            </a:r>
            <a:r>
              <a:rPr lang="en-AU" b="1" kern="100" dirty="0">
                <a:effectLst/>
                <a:latin typeface="Calibri" panose="020F0502020204030204" pitchFamily="34" charset="0"/>
                <a:ea typeface="Calibri" panose="020F0502020204030204" pitchFamily="34" charset="0"/>
                <a:cs typeface="Arial" panose="020B0604020202020204" pitchFamily="34" charset="0"/>
              </a:rPr>
              <a:t>.</a:t>
            </a:r>
            <a:endParaRPr lang="fa-IR" b="1" kern="100" dirty="0">
              <a:effectLst/>
              <a:latin typeface="Calibri" panose="020F0502020204030204" pitchFamily="34" charset="0"/>
              <a:ea typeface="Calibri" panose="020F0502020204030204" pitchFamily="34" charset="0"/>
              <a:cs typeface="Arial" panose="020B0604020202020204" pitchFamily="34" charset="0"/>
            </a:endParaRPr>
          </a:p>
          <a:p>
            <a:pPr lvl="0" algn="r" rtl="1">
              <a:lnSpc>
                <a:spcPct val="107000"/>
              </a:lnSpc>
              <a:spcBef>
                <a:spcPts val="600"/>
              </a:spcBef>
              <a:buFont typeface="Wingdings" panose="05000000000000000000" pitchFamily="2" charset="2"/>
              <a:buChar char="ü"/>
            </a:pPr>
            <a:r>
              <a:rPr lang="fa-IR" sz="1600" b="1" kern="100" dirty="0">
                <a:effectLst/>
                <a:latin typeface="Calibri" panose="020F0502020204030204" pitchFamily="34" charset="0"/>
                <a:ea typeface="Calibri" panose="020F0502020204030204" pitchFamily="34" charset="0"/>
                <a:cs typeface="Arial" panose="020B0604020202020204" pitchFamily="34" charset="0"/>
              </a:rPr>
              <a:t>سوء استفاده از کودک</a:t>
            </a:r>
            <a:endParaRPr lang="en-AU" sz="1600" b="1" kern="100" dirty="0">
              <a:effectLst/>
              <a:latin typeface="Calibri" panose="020F0502020204030204" pitchFamily="34" charset="0"/>
              <a:ea typeface="Calibri" panose="020F0502020204030204" pitchFamily="34" charset="0"/>
              <a:cs typeface="Arial" panose="020B0604020202020204" pitchFamily="34" charset="0"/>
            </a:endParaRPr>
          </a:p>
          <a:p>
            <a:pPr lvl="0" algn="r" rtl="1">
              <a:lnSpc>
                <a:spcPct val="107000"/>
              </a:lnSpc>
              <a:spcBef>
                <a:spcPts val="600"/>
              </a:spcBef>
              <a:buFont typeface="Wingdings" panose="05000000000000000000" pitchFamily="2" charset="2"/>
              <a:buChar char="ü"/>
            </a:pPr>
            <a:r>
              <a:rPr lang="fa-IR" sz="1600" b="1" kern="100" dirty="0">
                <a:effectLst/>
                <a:latin typeface="Calibri" panose="020F0502020204030204" pitchFamily="34" charset="0"/>
                <a:ea typeface="Calibri" panose="020F0502020204030204" pitchFamily="34" charset="0"/>
                <a:cs typeface="Arial" panose="020B0604020202020204" pitchFamily="34" charset="0"/>
              </a:rPr>
              <a:t>سوء رفتار جنسی برعلیه، با، و یا در حضور یک کودک</a:t>
            </a:r>
            <a:endParaRPr lang="en-AU" sz="1600" b="1" kern="100" dirty="0">
              <a:effectLst/>
              <a:latin typeface="Calibri" panose="020F0502020204030204" pitchFamily="34" charset="0"/>
              <a:ea typeface="Calibri" panose="020F0502020204030204" pitchFamily="34" charset="0"/>
              <a:cs typeface="Arial" panose="020B0604020202020204" pitchFamily="34" charset="0"/>
            </a:endParaRPr>
          </a:p>
          <a:p>
            <a:pPr lvl="0" algn="r" rtl="1">
              <a:lnSpc>
                <a:spcPct val="107000"/>
              </a:lnSpc>
              <a:spcBef>
                <a:spcPts val="600"/>
              </a:spcBef>
              <a:buFont typeface="Wingdings" panose="05000000000000000000" pitchFamily="2" charset="2"/>
              <a:buChar char="ü"/>
            </a:pPr>
            <a:r>
              <a:rPr lang="fa-IR" sz="1600" b="1" kern="100" dirty="0">
                <a:effectLst/>
                <a:latin typeface="Calibri" panose="020F0502020204030204" pitchFamily="34" charset="0"/>
                <a:ea typeface="Calibri" panose="020F0502020204030204" pitchFamily="34" charset="0"/>
                <a:cs typeface="Arial" panose="020B0604020202020204" pitchFamily="34" charset="0"/>
              </a:rPr>
              <a:t>لمس ناخواسته و نامناسب کودک</a:t>
            </a:r>
            <a:endParaRPr lang="en-AU" sz="1600" b="1" kern="100" dirty="0">
              <a:effectLst/>
              <a:latin typeface="Calibri" panose="020F0502020204030204" pitchFamily="34" charset="0"/>
              <a:ea typeface="Calibri" panose="020F0502020204030204" pitchFamily="34" charset="0"/>
              <a:cs typeface="Arial" panose="020B0604020202020204" pitchFamily="34" charset="0"/>
            </a:endParaRPr>
          </a:p>
          <a:p>
            <a:pPr lvl="0" algn="r" rtl="1">
              <a:lnSpc>
                <a:spcPct val="107000"/>
              </a:lnSpc>
              <a:spcBef>
                <a:spcPts val="600"/>
              </a:spcBef>
              <a:buFont typeface="Wingdings" panose="05000000000000000000" pitchFamily="2" charset="2"/>
              <a:buChar char="ü"/>
            </a:pPr>
            <a:r>
              <a:rPr lang="fa-IR" sz="1600" b="1" kern="100" dirty="0">
                <a:effectLst/>
                <a:latin typeface="Calibri" panose="020F0502020204030204" pitchFamily="34" charset="0"/>
                <a:ea typeface="Calibri" panose="020F0502020204030204" pitchFamily="34" charset="0"/>
                <a:cs typeface="Arial" panose="020B0604020202020204" pitchFamily="34" charset="0"/>
              </a:rPr>
              <a:t>مکالمه یا ارتباط نامناسب در مورد ناحیه ای از بدن</a:t>
            </a:r>
            <a:endParaRPr lang="en-AU" sz="1600" b="1" kern="100" dirty="0">
              <a:effectLst/>
              <a:latin typeface="Calibri" panose="020F0502020204030204" pitchFamily="34" charset="0"/>
              <a:ea typeface="Calibri" panose="020F0502020204030204" pitchFamily="34" charset="0"/>
              <a:cs typeface="Arial" panose="020B0604020202020204" pitchFamily="34" charset="0"/>
            </a:endParaRPr>
          </a:p>
          <a:p>
            <a:pPr lvl="0" algn="r" rtl="1">
              <a:lnSpc>
                <a:spcPct val="107000"/>
              </a:lnSpc>
              <a:spcBef>
                <a:spcPts val="600"/>
              </a:spcBef>
              <a:buFont typeface="Wingdings" panose="05000000000000000000" pitchFamily="2" charset="2"/>
              <a:buChar char="ü"/>
            </a:pPr>
            <a:r>
              <a:rPr lang="fa-IR" sz="1600" b="1" kern="100" dirty="0">
                <a:effectLst/>
                <a:latin typeface="Calibri" panose="020F0502020204030204" pitchFamily="34" charset="0"/>
                <a:ea typeface="Calibri" panose="020F0502020204030204" pitchFamily="34" charset="0"/>
                <a:cs typeface="Arial" panose="020B0604020202020204" pitchFamily="34" charset="0"/>
              </a:rPr>
              <a:t>رفتارهای آراستگی مثل هدیه نامناسب دادن ، پول، یا تهیه الکل، مواد مخدر، سیگار، ویپ و پورنوگرافی به کودکان زیر 18 سال</a:t>
            </a:r>
            <a:endParaRPr lang="en-AU" sz="1600" b="1" kern="100" dirty="0">
              <a:effectLst/>
              <a:latin typeface="Calibri" panose="020F0502020204030204" pitchFamily="34" charset="0"/>
              <a:ea typeface="Calibri" panose="020F0502020204030204" pitchFamily="34" charset="0"/>
              <a:cs typeface="Arial" panose="020B0604020202020204" pitchFamily="34" charset="0"/>
            </a:endParaRPr>
          </a:p>
          <a:p>
            <a:pPr lvl="0" algn="r" rtl="1">
              <a:lnSpc>
                <a:spcPct val="107000"/>
              </a:lnSpc>
              <a:spcBef>
                <a:spcPts val="600"/>
              </a:spcBef>
              <a:buFont typeface="Wingdings" panose="05000000000000000000" pitchFamily="2" charset="2"/>
              <a:buChar char="ü"/>
            </a:pPr>
            <a:r>
              <a:rPr lang="fa-IR" sz="1600" b="1" kern="100" dirty="0">
                <a:effectLst/>
                <a:latin typeface="Calibri" panose="020F0502020204030204" pitchFamily="34" charset="0"/>
                <a:ea typeface="Calibri" panose="020F0502020204030204" pitchFamily="34" charset="0"/>
                <a:cs typeface="Arial" panose="020B0604020202020204" pitchFamily="34" charset="0"/>
              </a:rPr>
              <a:t>برقراری ارتباط صمیمی و بیش از حد شخصی با کودک در رسانه های اجتماعی</a:t>
            </a:r>
            <a:endParaRPr lang="en-AU" sz="1600" b="1" kern="100" dirty="0">
              <a:effectLst/>
              <a:latin typeface="Calibri" panose="020F0502020204030204" pitchFamily="34" charset="0"/>
              <a:ea typeface="Calibri" panose="020F0502020204030204" pitchFamily="34" charset="0"/>
              <a:cs typeface="Arial" panose="020B0604020202020204" pitchFamily="34" charset="0"/>
            </a:endParaRPr>
          </a:p>
          <a:p>
            <a:pPr lvl="0" algn="r" rtl="1">
              <a:lnSpc>
                <a:spcPct val="107000"/>
              </a:lnSpc>
              <a:spcBef>
                <a:spcPts val="600"/>
              </a:spcBef>
              <a:buFont typeface="Wingdings" panose="05000000000000000000" pitchFamily="2" charset="2"/>
              <a:buChar char="ü"/>
            </a:pPr>
            <a:r>
              <a:rPr lang="fa-IR" sz="1600" b="1" kern="100" dirty="0">
                <a:effectLst/>
                <a:latin typeface="Calibri" panose="020F0502020204030204" pitchFamily="34" charset="0"/>
                <a:ea typeface="Calibri" panose="020F0502020204030204" pitchFamily="34" charset="0"/>
                <a:cs typeface="Arial" panose="020B0604020202020204" pitchFamily="34" charset="0"/>
              </a:rPr>
              <a:t>داشتن مکالمات نامناسب در خصوص مشکلات قبلی با یا در مقابل یک کودک</a:t>
            </a:r>
            <a:endParaRPr lang="en-AU" sz="1600" b="1" kern="100" dirty="0">
              <a:effectLst/>
              <a:latin typeface="Calibri" panose="020F0502020204030204" pitchFamily="34" charset="0"/>
              <a:ea typeface="Calibri" panose="020F0502020204030204" pitchFamily="34" charset="0"/>
              <a:cs typeface="Arial" panose="020B0604020202020204" pitchFamily="34" charset="0"/>
            </a:endParaRPr>
          </a:p>
          <a:p>
            <a:pPr lvl="0" algn="r" rtl="1">
              <a:lnSpc>
                <a:spcPct val="107000"/>
              </a:lnSpc>
              <a:spcBef>
                <a:spcPts val="600"/>
              </a:spcBef>
              <a:buFont typeface="Wingdings" panose="05000000000000000000" pitchFamily="2" charset="2"/>
              <a:buChar char="ü"/>
            </a:pPr>
            <a:r>
              <a:rPr lang="fa-IR" sz="1600" b="1" kern="100" dirty="0">
                <a:effectLst/>
                <a:latin typeface="Calibri" panose="020F0502020204030204" pitchFamily="34" charset="0"/>
                <a:ea typeface="Calibri" panose="020F0502020204030204" pitchFamily="34" charset="0"/>
                <a:cs typeface="Arial" panose="020B0604020202020204" pitchFamily="34" charset="0"/>
              </a:rPr>
              <a:t>ماساژ دادن کودک</a:t>
            </a:r>
            <a:endParaRPr lang="en-AU" sz="1600" b="1" kern="100" dirty="0">
              <a:effectLst/>
              <a:latin typeface="Calibri" panose="020F0502020204030204" pitchFamily="34" charset="0"/>
              <a:ea typeface="Calibri" panose="020F0502020204030204" pitchFamily="34" charset="0"/>
              <a:cs typeface="Arial" panose="020B0604020202020204" pitchFamily="34" charset="0"/>
            </a:endParaRPr>
          </a:p>
          <a:p>
            <a:pPr lvl="0" algn="r" rtl="1">
              <a:lnSpc>
                <a:spcPct val="107000"/>
              </a:lnSpc>
              <a:spcBef>
                <a:spcPts val="600"/>
              </a:spcBef>
              <a:buFont typeface="Wingdings" panose="05000000000000000000" pitchFamily="2" charset="2"/>
              <a:buChar char="ü"/>
            </a:pPr>
            <a:r>
              <a:rPr lang="fa-IR" sz="1600" b="1" kern="100" dirty="0">
                <a:effectLst/>
                <a:latin typeface="Calibri" panose="020F0502020204030204" pitchFamily="34" charset="0"/>
                <a:ea typeface="Calibri" panose="020F0502020204030204" pitchFamily="34" charset="0"/>
                <a:cs typeface="Arial" panose="020B0604020202020204" pitchFamily="34" charset="0"/>
              </a:rPr>
              <a:t>الگویی از نظرات یا رفتارهای خصمانه یا تحقیرآمیز نسبت به کودک</a:t>
            </a:r>
            <a:endParaRPr lang="en-AU" sz="1600" b="1" kern="100" dirty="0">
              <a:effectLst/>
              <a:latin typeface="Calibri" panose="020F0502020204030204" pitchFamily="34" charset="0"/>
              <a:ea typeface="Calibri" panose="020F0502020204030204" pitchFamily="34" charset="0"/>
              <a:cs typeface="Arial" panose="020B0604020202020204" pitchFamily="34" charset="0"/>
            </a:endParaRPr>
          </a:p>
          <a:p>
            <a:pPr lvl="0" algn="r" rtl="1">
              <a:lnSpc>
                <a:spcPct val="107000"/>
              </a:lnSpc>
              <a:spcBef>
                <a:spcPts val="600"/>
              </a:spcBef>
              <a:buFont typeface="Wingdings" panose="05000000000000000000" pitchFamily="2" charset="2"/>
              <a:buChar char="ü"/>
            </a:pPr>
            <a:r>
              <a:rPr lang="fa-IR" sz="1600" b="1" kern="100" dirty="0">
                <a:effectLst/>
                <a:latin typeface="Calibri" panose="020F0502020204030204" pitchFamily="34" charset="0"/>
                <a:ea typeface="Calibri" panose="020F0502020204030204" pitchFamily="34" charset="0"/>
                <a:cs typeface="Arial" panose="020B0604020202020204" pitchFamily="34" charset="0"/>
              </a:rPr>
              <a:t>استفاده از اشکال نامناسب مدیریت رفتار نسبت به کودک</a:t>
            </a:r>
            <a:endParaRPr lang="en-AU" sz="1600" b="1" kern="100" dirty="0">
              <a:effectLst/>
              <a:latin typeface="Calibri" panose="020F0502020204030204" pitchFamily="34" charset="0"/>
              <a:ea typeface="Calibri" panose="020F0502020204030204" pitchFamily="34" charset="0"/>
              <a:cs typeface="Arial" panose="020B0604020202020204" pitchFamily="34" charset="0"/>
            </a:endParaRPr>
          </a:p>
          <a:p>
            <a:pPr lvl="0" algn="r" rtl="1">
              <a:lnSpc>
                <a:spcPct val="107000"/>
              </a:lnSpc>
              <a:spcBef>
                <a:spcPts val="600"/>
              </a:spcBef>
              <a:buFont typeface="Wingdings" panose="05000000000000000000" pitchFamily="2" charset="2"/>
              <a:buChar char="ü"/>
            </a:pPr>
            <a:r>
              <a:rPr lang="fa-IR" sz="1600" b="1" kern="100" dirty="0">
                <a:effectLst/>
                <a:latin typeface="Calibri" panose="020F0502020204030204" pitchFamily="34" charset="0"/>
                <a:ea typeface="Calibri" panose="020F0502020204030204" pitchFamily="34" charset="0"/>
                <a:cs typeface="Arial" panose="020B0604020202020204" pitchFamily="34" charset="0"/>
              </a:rPr>
              <a:t>تجاوز فیزیکی به کودک</a:t>
            </a:r>
            <a:endParaRPr lang="en-AU" sz="1600" b="1" kern="100" dirty="0">
              <a:effectLst/>
              <a:latin typeface="Calibri" panose="020F0502020204030204" pitchFamily="34" charset="0"/>
              <a:ea typeface="Calibri" panose="020F0502020204030204" pitchFamily="34" charset="0"/>
              <a:cs typeface="Arial" panose="020B0604020202020204" pitchFamily="34" charset="0"/>
            </a:endParaRPr>
          </a:p>
          <a:p>
            <a:pPr lvl="0" algn="r" rtl="1">
              <a:lnSpc>
                <a:spcPct val="107000"/>
              </a:lnSpc>
              <a:spcBef>
                <a:spcPts val="600"/>
              </a:spcBef>
              <a:buFont typeface="Wingdings" panose="05000000000000000000" pitchFamily="2" charset="2"/>
              <a:buChar char="ü"/>
            </a:pPr>
            <a:r>
              <a:rPr lang="fa-IR" sz="1600" b="1" kern="100" dirty="0">
                <a:effectLst/>
                <a:latin typeface="Calibri" panose="020F0502020204030204" pitchFamily="34" charset="0"/>
                <a:ea typeface="Calibri" panose="020F0502020204030204" pitchFamily="34" charset="0"/>
                <a:cs typeface="Arial" panose="020B0604020202020204" pitchFamily="34" charset="0"/>
              </a:rPr>
              <a:t>دست اندختن دور گردن کودک در حالیکه آسیب جدی ندیده است</a:t>
            </a:r>
            <a:endParaRPr lang="en-AU" sz="1600" b="1" kern="100" dirty="0">
              <a:effectLst/>
              <a:latin typeface="Calibri" panose="020F0502020204030204" pitchFamily="34" charset="0"/>
              <a:ea typeface="Calibri" panose="020F0502020204030204" pitchFamily="34" charset="0"/>
              <a:cs typeface="Arial" panose="020B0604020202020204" pitchFamily="34" charset="0"/>
            </a:endParaRPr>
          </a:p>
          <a:p>
            <a:pPr lvl="0" algn="r" rtl="1">
              <a:lnSpc>
                <a:spcPct val="107000"/>
              </a:lnSpc>
              <a:spcBef>
                <a:spcPts val="600"/>
              </a:spcBef>
              <a:buFont typeface="Wingdings" panose="05000000000000000000" pitchFamily="2" charset="2"/>
              <a:buChar char="ü"/>
            </a:pPr>
            <a:r>
              <a:rPr lang="fa-IR" sz="1600" b="1" kern="100" dirty="0">
                <a:effectLst/>
                <a:latin typeface="Calibri" panose="020F0502020204030204" pitchFamily="34" charset="0"/>
                <a:ea typeface="Calibri" panose="020F0502020204030204" pitchFamily="34" charset="0"/>
                <a:cs typeface="Arial" panose="020B0604020202020204" pitchFamily="34" charset="0"/>
              </a:rPr>
              <a:t>عدم گزارش کودک آزاری</a:t>
            </a:r>
            <a:endParaRPr lang="en-AU" sz="1200" b="1" kern="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9490505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599" y="836712"/>
            <a:ext cx="6347714" cy="5204651"/>
          </a:xfrm>
        </p:spPr>
        <p:txBody>
          <a:bodyPr/>
          <a:lstStyle/>
          <a:p>
            <a:pPr marL="0" indent="0">
              <a:buNone/>
            </a:pPr>
            <a:r>
              <a:rPr lang="en-AU" dirty="0"/>
              <a:t>It should be noted that once reported to the Local Spiritual Assembly, you would do no more than to continue to show friendship to your co-volunteer unless asked to take specific action or required to take immediate action to protect a child from being harmed. Where you have any reluctance to make a report, you can seek support from the Auxiliary Board member. </a:t>
            </a:r>
          </a:p>
          <a:p>
            <a:pPr marL="0" indent="0">
              <a:buNone/>
            </a:pPr>
            <a:r>
              <a:rPr lang="en-AU" dirty="0"/>
              <a:t>You should also be reassured that any concerns or reports will endeavour to be managed in a fair and supportive manner. If someone is asked to temporarily withdraw from working with children, it is not a presumption of wrongdoing but simply a protective measure for the safety of children. </a:t>
            </a:r>
          </a:p>
          <a:p>
            <a:endParaRPr lang="en-AU" dirty="0"/>
          </a:p>
        </p:txBody>
      </p:sp>
    </p:spTree>
    <p:extLst>
      <p:ext uri="{BB962C8B-B14F-4D97-AF65-F5344CB8AC3E}">
        <p14:creationId xmlns:p14="http://schemas.microsoft.com/office/powerpoint/2010/main" val="127984569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599" y="1412776"/>
            <a:ext cx="5978625" cy="4628587"/>
          </a:xfrm>
        </p:spPr>
        <p:txBody>
          <a:bodyPr>
            <a:normAutofit/>
          </a:bodyPr>
          <a:lstStyle/>
          <a:p>
            <a:pPr marL="0" indent="0" algn="r" rtl="1">
              <a:lnSpc>
                <a:spcPct val="107000"/>
              </a:lnSpc>
              <a:spcAft>
                <a:spcPts val="800"/>
              </a:spcAft>
              <a:buNone/>
            </a:pPr>
            <a:r>
              <a:rPr lang="fa-IR" sz="2000" b="1" kern="100" dirty="0">
                <a:effectLst/>
                <a:latin typeface="Calibri" panose="020F0502020204030204" pitchFamily="34" charset="0"/>
                <a:ea typeface="Calibri" panose="020F0502020204030204" pitchFamily="34" charset="0"/>
                <a:cs typeface="Arial" panose="020B0604020202020204" pitchFamily="34" charset="0"/>
              </a:rPr>
              <a:t>لازم به تذکر است که پس از دادن گزارش  به محفل روحانی محلی، شما به ادامه دوستی با همکار خودتان  ادامه می دهید، مگر اینکه از شما خواسته شود اقدام خاصی انجام دهید یا لازم باشد اقدام فوری برای محافظت از کودکی در برابر آسیب دیدن انجام دهید. در مواردی که تمایلی به تهیه گزارش ندارید، می توانید از عضو هیئت معاونت کمک بگیرید</a:t>
            </a:r>
            <a:r>
              <a:rPr lang="en-AU" sz="2000" b="1" kern="100" dirty="0">
                <a:effectLst/>
                <a:latin typeface="Calibri" panose="020F0502020204030204" pitchFamily="34" charset="0"/>
                <a:ea typeface="Calibri" panose="020F0502020204030204" pitchFamily="34" charset="0"/>
                <a:cs typeface="Arial" panose="020B0604020202020204" pitchFamily="34" charset="0"/>
              </a:rPr>
              <a:t>.</a:t>
            </a:r>
          </a:p>
          <a:p>
            <a:pPr marL="0" indent="0" algn="r" rtl="1">
              <a:lnSpc>
                <a:spcPct val="107000"/>
              </a:lnSpc>
              <a:spcAft>
                <a:spcPts val="800"/>
              </a:spcAft>
              <a:buNone/>
            </a:pPr>
            <a:r>
              <a:rPr lang="fa-IR" sz="2000" b="1" kern="100" dirty="0">
                <a:effectLst/>
                <a:latin typeface="Calibri" panose="020F0502020204030204" pitchFamily="34" charset="0"/>
                <a:ea typeface="Calibri" panose="020F0502020204030204" pitchFamily="34" charset="0"/>
                <a:cs typeface="Arial" panose="020B0604020202020204" pitchFamily="34" charset="0"/>
              </a:rPr>
              <a:t>همچنین باید مطمئن باشید که هر نگرانی یا گزارشی، سعی میشود تا به گونه ای منصفانه و حمایتی، مدیریت گردد. اگر از کسی خواسته شود که به طور موقت از کار با کودکان کناره گیری نماید، این دلیلی برای مقصر بودن او نیست ، بلکه صرفاً یک اقدام احتیاطی  برای حفظ ایمنی کودکان است</a:t>
            </a:r>
            <a:r>
              <a:rPr lang="en-AU" sz="2000" b="1" kern="100" dirty="0">
                <a:effectLst/>
                <a:latin typeface="Calibri" panose="020F0502020204030204" pitchFamily="34" charset="0"/>
                <a:ea typeface="Calibri" panose="020F0502020204030204" pitchFamily="34" charset="0"/>
                <a:cs typeface="Arial" panose="020B0604020202020204" pitchFamily="34" charset="0"/>
              </a:rPr>
              <a:t>.</a:t>
            </a:r>
          </a:p>
        </p:txBody>
      </p:sp>
    </p:spTree>
    <p:extLst>
      <p:ext uri="{BB962C8B-B14F-4D97-AF65-F5344CB8AC3E}">
        <p14:creationId xmlns:p14="http://schemas.microsoft.com/office/powerpoint/2010/main" val="24716594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Listening to Children</a:t>
            </a:r>
          </a:p>
        </p:txBody>
      </p:sp>
      <p:sp>
        <p:nvSpPr>
          <p:cNvPr id="3" name="Content Placeholder 2"/>
          <p:cNvSpPr>
            <a:spLocks noGrp="1"/>
          </p:cNvSpPr>
          <p:nvPr>
            <p:ph idx="1"/>
          </p:nvPr>
        </p:nvSpPr>
        <p:spPr>
          <a:xfrm>
            <a:off x="609599" y="1772816"/>
            <a:ext cx="6347714" cy="4536504"/>
          </a:xfrm>
        </p:spPr>
        <p:txBody>
          <a:bodyPr>
            <a:normAutofit/>
          </a:bodyPr>
          <a:lstStyle/>
          <a:p>
            <a:pPr marL="0" indent="0">
              <a:buNone/>
            </a:pPr>
            <a:r>
              <a:rPr lang="en-AU" dirty="0"/>
              <a:t>Finally, it is important to create an environment in which children feel cared for and listened to.  They can share what they consider to be safe with you, and their suggestions and feedback are valued. Brainstorm one or two ideas that can help children raise any safety concerns with you:</a:t>
            </a:r>
          </a:p>
          <a:p>
            <a:r>
              <a:rPr lang="en-AU" dirty="0"/>
              <a:t>regular discussions with children, including child-led conversations on what makes them feel safe and unsafe</a:t>
            </a:r>
          </a:p>
          <a:p>
            <a:r>
              <a:rPr lang="en-AU" dirty="0"/>
              <a:t>	a suggestion box for children that is regularly emptied with suggestions assessed and acted on as appropriate. Children are provided with feedback on their suggestions.</a:t>
            </a:r>
          </a:p>
          <a:p>
            <a:r>
              <a:rPr lang="en-AU" dirty="0"/>
              <a:t>________________________________________________</a:t>
            </a:r>
          </a:p>
        </p:txBody>
      </p:sp>
      <p:pic>
        <p:nvPicPr>
          <p:cNvPr id="4" name="Picture 3" descr="Whatever He Says: November 201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7133" y="641045"/>
            <a:ext cx="1080120" cy="550163"/>
          </a:xfrm>
          <a:prstGeom prst="rect">
            <a:avLst/>
          </a:prstGeom>
          <a:noFill/>
          <a:ln>
            <a:noFill/>
          </a:ln>
        </p:spPr>
      </p:pic>
    </p:spTree>
    <p:extLst>
      <p:ext uri="{BB962C8B-B14F-4D97-AF65-F5344CB8AC3E}">
        <p14:creationId xmlns:p14="http://schemas.microsoft.com/office/powerpoint/2010/main" val="12683200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599" y="609600"/>
            <a:ext cx="6347713" cy="1307232"/>
          </a:xfrm>
        </p:spPr>
        <p:txBody>
          <a:bodyPr>
            <a:normAutofit/>
          </a:bodyPr>
          <a:lstStyle/>
          <a:p>
            <a:pPr algn="r" rtl="1"/>
            <a:r>
              <a:rPr lang="ar-JO" sz="4400" b="1" dirty="0">
                <a:latin typeface="Arabic Typesetting" panose="03020402040406030203" pitchFamily="66" charset="-78"/>
                <a:cs typeface="Arabic Typesetting" panose="03020402040406030203" pitchFamily="66" charset="-78"/>
              </a:rPr>
              <a:t>چرا آموزش ایمن</a:t>
            </a:r>
            <a:r>
              <a:rPr lang="fa-IR" sz="4400" b="1" dirty="0">
                <a:latin typeface="Arabic Typesetting" panose="03020402040406030203" pitchFamily="66" charset="-78"/>
                <a:cs typeface="Arabic Typesetting" panose="03020402040406030203" pitchFamily="66" charset="-78"/>
              </a:rPr>
              <a:t>ی</a:t>
            </a:r>
            <a:r>
              <a:rPr lang="ar-JO" sz="4400" b="1" dirty="0">
                <a:latin typeface="Arabic Typesetting" panose="03020402040406030203" pitchFamily="66" charset="-78"/>
                <a:cs typeface="Arabic Typesetting" panose="03020402040406030203" pitchFamily="66" charset="-78"/>
              </a:rPr>
              <a:t> کودک؟</a:t>
            </a:r>
            <a:endParaRPr lang="en-AU" sz="4400" b="1" dirty="0">
              <a:latin typeface="Arabic Typesetting" panose="03020402040406030203" pitchFamily="66" charset="-78"/>
              <a:cs typeface="Arabic Typesetting" panose="03020402040406030203" pitchFamily="66" charset="-78"/>
            </a:endParaRPr>
          </a:p>
        </p:txBody>
      </p:sp>
      <p:sp>
        <p:nvSpPr>
          <p:cNvPr id="5" name="Content Placeholder 4"/>
          <p:cNvSpPr>
            <a:spLocks noGrp="1"/>
          </p:cNvSpPr>
          <p:nvPr>
            <p:ph idx="1"/>
          </p:nvPr>
        </p:nvSpPr>
        <p:spPr>
          <a:xfrm>
            <a:off x="609599" y="1556792"/>
            <a:ext cx="6347713" cy="5040560"/>
          </a:xfrm>
        </p:spPr>
        <p:txBody>
          <a:bodyPr>
            <a:normAutofit lnSpcReduction="10000"/>
          </a:bodyPr>
          <a:lstStyle/>
          <a:p>
            <a:pPr marL="0" indent="0" algn="r" rtl="1">
              <a:lnSpc>
                <a:spcPct val="107000"/>
              </a:lnSpc>
              <a:spcAft>
                <a:spcPts val="800"/>
              </a:spcAft>
              <a:buNone/>
            </a:pPr>
            <a:r>
              <a:rPr lang="ar-SA" sz="2000" kern="100" dirty="0">
                <a:effectLst/>
                <a:latin typeface="Calibri" panose="020F0502020204030204" pitchFamily="34" charset="0"/>
                <a:ea typeface="Calibri" panose="020F0502020204030204" pitchFamily="34" charset="0"/>
                <a:cs typeface="Arial" panose="020B0604020202020204" pitchFamily="34" charset="0"/>
              </a:rPr>
              <a:t>همانطور که خواندیم </a:t>
            </a:r>
            <a:r>
              <a:rPr lang="ar-SA" sz="2000" kern="100" dirty="0">
                <a:latin typeface="Calibri" panose="020F0502020204030204" pitchFamily="34" charset="0"/>
                <a:cs typeface="Arial" panose="020B0604020202020204" pitchFamily="34" charset="0"/>
              </a:rPr>
              <a:t>"</a:t>
            </a:r>
            <a:r>
              <a:rPr lang="ar-JO" sz="2000" kern="100" dirty="0">
                <a:latin typeface="Calibri" panose="020F0502020204030204" pitchFamily="34" charset="0"/>
                <a:cs typeface="Arial" panose="020B0604020202020204" pitchFamily="34" charset="0"/>
              </a:rPr>
              <a:t> کودکان گران‌بهاترين گنجینه‌ای هستند که یک جامعه می‌تواند داشته باشد</a:t>
            </a:r>
            <a:r>
              <a:rPr lang="fa-IR" sz="2000" kern="100" dirty="0">
                <a:latin typeface="Calibri" panose="020F0502020204030204" pitchFamily="34" charset="0"/>
                <a:cs typeface="Arial" panose="020B0604020202020204" pitchFamily="34" charset="0"/>
              </a:rPr>
              <a:t>، </a:t>
            </a:r>
            <a:r>
              <a:rPr lang="ar-JO" sz="2000" kern="100" dirty="0">
                <a:latin typeface="Calibri" panose="020F0502020204030204" pitchFamily="34" charset="0"/>
                <a:cs typeface="Arial" panose="020B0604020202020204" pitchFamily="34" charset="0"/>
              </a:rPr>
              <a:t>زيرا آنها امید و پشتوانۀ آينده‌اند</a:t>
            </a:r>
            <a:r>
              <a:rPr lang="en-AU" sz="2000" kern="100" dirty="0">
                <a:latin typeface="Calibri" panose="020F0502020204030204" pitchFamily="34" charset="0"/>
                <a:cs typeface="Arial" panose="020B0604020202020204" pitchFamily="34" charset="0"/>
              </a:rPr>
              <a:t>."</a:t>
            </a:r>
          </a:p>
          <a:p>
            <a:pPr marL="0" indent="0" algn="r" rtl="1">
              <a:lnSpc>
                <a:spcPct val="107000"/>
              </a:lnSpc>
              <a:spcAft>
                <a:spcPts val="800"/>
              </a:spcAft>
              <a:buNone/>
            </a:pPr>
            <a:r>
              <a:rPr lang="fa-IR" sz="2000" kern="100" dirty="0">
                <a:effectLst/>
                <a:latin typeface="Calibri" panose="020F0502020204030204" pitchFamily="34" charset="0"/>
                <a:ea typeface="Calibri" panose="020F0502020204030204" pitchFamily="34" charset="0"/>
                <a:cs typeface="Arial" panose="020B0604020202020204" pitchFamily="34" charset="0"/>
              </a:rPr>
              <a:t>برای </a:t>
            </a:r>
            <a:r>
              <a:rPr lang="ar-SA" sz="2000" kern="100" dirty="0">
                <a:effectLst/>
                <a:latin typeface="Calibri" panose="020F0502020204030204" pitchFamily="34" charset="0"/>
                <a:ea typeface="Calibri" panose="020F0502020204030204" pitchFamily="34" charset="0"/>
                <a:cs typeface="Arial" panose="020B0604020202020204" pitchFamily="34" charset="0"/>
              </a:rPr>
              <a:t>تحقق</a:t>
            </a:r>
            <a:r>
              <a:rPr lang="fa-IR" sz="2000" kern="100" dirty="0">
                <a:effectLst/>
                <a:latin typeface="Calibri" panose="020F0502020204030204" pitchFamily="34" charset="0"/>
                <a:ea typeface="Calibri" panose="020F0502020204030204" pitchFamily="34" charset="0"/>
                <a:cs typeface="Arial" panose="020B0604020202020204" pitchFamily="34" charset="0"/>
              </a:rPr>
              <a:t> بخشیدن</a:t>
            </a:r>
            <a:r>
              <a:rPr lang="ar-SA" sz="2000" kern="100" dirty="0">
                <a:effectLst/>
                <a:latin typeface="Calibri" panose="020F0502020204030204" pitchFamily="34" charset="0"/>
                <a:ea typeface="Calibri" panose="020F0502020204030204" pitchFamily="34" charset="0"/>
                <a:cs typeface="Arial" panose="020B0604020202020204" pitchFamily="34" charset="0"/>
              </a:rPr>
              <a:t> </a:t>
            </a:r>
            <a:r>
              <a:rPr lang="fa-IR" sz="2000" kern="100" dirty="0">
                <a:effectLst/>
                <a:latin typeface="Calibri" panose="020F0502020204030204" pitchFamily="34" charset="0"/>
                <a:ea typeface="Calibri" panose="020F0502020204030204" pitchFamily="34" charset="0"/>
                <a:cs typeface="Arial" panose="020B0604020202020204" pitchFamily="34" charset="0"/>
              </a:rPr>
              <a:t>به </a:t>
            </a:r>
            <a:r>
              <a:rPr lang="ar-SA" sz="2000" kern="100" dirty="0">
                <a:effectLst/>
                <a:latin typeface="Calibri" panose="020F0502020204030204" pitchFamily="34" charset="0"/>
                <a:ea typeface="Calibri" panose="020F0502020204030204" pitchFamily="34" charset="0"/>
                <a:cs typeface="Arial" panose="020B0604020202020204" pitchFamily="34" charset="0"/>
              </a:rPr>
              <a:t>این وعده، به احتمال زیاد </a:t>
            </a:r>
            <a:r>
              <a:rPr lang="fa-IR" sz="2000" kern="100" dirty="0">
                <a:effectLst/>
                <a:latin typeface="Calibri" panose="020F0502020204030204" pitchFamily="34" charset="0"/>
                <a:ea typeface="Calibri" panose="020F0502020204030204" pitchFamily="34" charset="0"/>
                <a:cs typeface="Arial" panose="020B0604020202020204" pitchFamily="34" charset="0"/>
              </a:rPr>
              <a:t>شما </a:t>
            </a:r>
            <a:r>
              <a:rPr lang="ar-SA" sz="2000" kern="100" dirty="0">
                <a:effectLst/>
                <a:latin typeface="Calibri" panose="020F0502020204030204" pitchFamily="34" charset="0"/>
                <a:ea typeface="Calibri" panose="020F0502020204030204" pitchFamily="34" charset="0"/>
                <a:cs typeface="Arial" panose="020B0604020202020204" pitchFamily="34" charset="0"/>
              </a:rPr>
              <a:t>به فکر شروع و یا حمایت از فعالیت‌های آموزشی و یا جامعه‌سازی برای کودکان، جوانان و خانواده‌هایشان هستید</a:t>
            </a:r>
            <a:r>
              <a:rPr lang="en-AU" sz="2000" kern="100" dirty="0">
                <a:effectLst/>
                <a:latin typeface="Calibri" panose="020F0502020204030204" pitchFamily="34" charset="0"/>
                <a:ea typeface="Calibri" panose="020F0502020204030204" pitchFamily="34" charset="0"/>
                <a:cs typeface="Arial" panose="020B0604020202020204" pitchFamily="34" charset="0"/>
              </a:rPr>
              <a:t>.</a:t>
            </a:r>
          </a:p>
          <a:p>
            <a:pPr marL="0" indent="0" algn="r" rtl="1">
              <a:lnSpc>
                <a:spcPct val="107000"/>
              </a:lnSpc>
              <a:spcAft>
                <a:spcPts val="800"/>
              </a:spcAft>
              <a:buNone/>
            </a:pPr>
            <a:r>
              <a:rPr lang="ar-SA" sz="2000" kern="100" dirty="0">
                <a:effectLst/>
                <a:latin typeface="Calibri" panose="020F0502020204030204" pitchFamily="34" charset="0"/>
                <a:ea typeface="Calibri" panose="020F0502020204030204" pitchFamily="34" charset="0"/>
                <a:cs typeface="Arial" panose="020B0604020202020204" pitchFamily="34" charset="0"/>
              </a:rPr>
              <a:t>هدف از این فعالیت ها اینست که کودکان و نوجوانان به مرحله ای برسند که مسئولیت رشد روحانی خود را به عهده </a:t>
            </a:r>
            <a:r>
              <a:rPr lang="fa-IR" sz="2000" kern="100" dirty="0">
                <a:effectLst/>
                <a:latin typeface="Calibri" panose="020F0502020204030204" pitchFamily="34" charset="0"/>
                <a:ea typeface="Calibri" panose="020F0502020204030204" pitchFamily="34" charset="0"/>
                <a:cs typeface="Arial" panose="020B0604020202020204" pitchFamily="34" charset="0"/>
              </a:rPr>
              <a:t>گرفته</a:t>
            </a:r>
            <a:r>
              <a:rPr lang="ar-SA" sz="2000" kern="100" dirty="0">
                <a:effectLst/>
                <a:latin typeface="Calibri" panose="020F0502020204030204" pitchFamily="34" charset="0"/>
                <a:ea typeface="Calibri" panose="020F0502020204030204" pitchFamily="34" charset="0"/>
                <a:cs typeface="Arial" panose="020B0604020202020204" pitchFamily="34" charset="0"/>
              </a:rPr>
              <a:t> و به رفاه جامعه کمک کنند</a:t>
            </a:r>
            <a:r>
              <a:rPr lang="en-AU" sz="2000" kern="100" dirty="0">
                <a:effectLst/>
                <a:latin typeface="Calibri" panose="020F0502020204030204" pitchFamily="34" charset="0"/>
                <a:ea typeface="Calibri" panose="020F0502020204030204" pitchFamily="34" charset="0"/>
                <a:cs typeface="Arial" panose="020B0604020202020204" pitchFamily="34" charset="0"/>
              </a:rPr>
              <a:t>.</a:t>
            </a:r>
          </a:p>
          <a:p>
            <a:pPr marL="0" indent="0" algn="r" rtl="1">
              <a:lnSpc>
                <a:spcPct val="107000"/>
              </a:lnSpc>
              <a:spcAft>
                <a:spcPts val="800"/>
              </a:spcAft>
              <a:buNone/>
            </a:pPr>
            <a:r>
              <a:rPr lang="ar-SA" sz="2000" kern="100" dirty="0">
                <a:effectLst/>
                <a:latin typeface="Calibri" panose="020F0502020204030204" pitchFamily="34" charset="0"/>
                <a:ea typeface="Calibri" panose="020F0502020204030204" pitchFamily="34" charset="0"/>
                <a:cs typeface="Arial" panose="020B0604020202020204" pitchFamily="34" charset="0"/>
              </a:rPr>
              <a:t>مهم است که محیط هایی که شما در ایجاد آنها مشارکت می کنید، برای رفاه و شکوفایی کودکان و جوانان مساعد باش</a:t>
            </a:r>
            <a:r>
              <a:rPr lang="fa-IR" sz="2000" kern="100" dirty="0">
                <a:effectLst/>
                <a:latin typeface="Calibri" panose="020F0502020204030204" pitchFamily="34" charset="0"/>
                <a:ea typeface="Calibri" panose="020F0502020204030204" pitchFamily="34" charset="0"/>
                <a:cs typeface="Arial" panose="020B0604020202020204" pitchFamily="34" charset="0"/>
              </a:rPr>
              <a:t>ن</a:t>
            </a:r>
            <a:r>
              <a:rPr lang="ar-SA" sz="2000" kern="100" dirty="0">
                <a:effectLst/>
                <a:latin typeface="Calibri" panose="020F0502020204030204" pitchFamily="34" charset="0"/>
                <a:ea typeface="Calibri" panose="020F0502020204030204" pitchFamily="34" charset="0"/>
                <a:cs typeface="Arial" panose="020B0604020202020204" pitchFamily="34" charset="0"/>
              </a:rPr>
              <a:t>د. هدف این آموزش  کمکِ به شما برای انجام این </a:t>
            </a:r>
            <a:r>
              <a:rPr lang="fa-IR" sz="2000" kern="100" dirty="0">
                <a:effectLst/>
                <a:latin typeface="Calibri" panose="020F0502020204030204" pitchFamily="34" charset="0"/>
                <a:ea typeface="Calibri" panose="020F0502020204030204" pitchFamily="34" charset="0"/>
                <a:cs typeface="Arial" panose="020B0604020202020204" pitchFamily="34" charset="0"/>
              </a:rPr>
              <a:t>کار </a:t>
            </a:r>
            <a:r>
              <a:rPr lang="ar-SA" sz="2000" kern="100" dirty="0">
                <a:effectLst/>
                <a:latin typeface="Calibri" panose="020F0502020204030204" pitchFamily="34" charset="0"/>
                <a:ea typeface="Calibri" panose="020F0502020204030204" pitchFamily="34" charset="0"/>
                <a:cs typeface="Arial" panose="020B0604020202020204" pitchFamily="34" charset="0"/>
              </a:rPr>
              <a:t>با </a:t>
            </a:r>
            <a:r>
              <a:rPr lang="fa-IR" sz="2000" kern="100" dirty="0">
                <a:effectLst/>
                <a:latin typeface="Calibri" panose="020F0502020204030204" pitchFamily="34" charset="0"/>
                <a:ea typeface="Calibri" panose="020F0502020204030204" pitchFamily="34" charset="0"/>
                <a:cs typeface="Arial" panose="020B0604020202020204" pitchFamily="34" charset="0"/>
              </a:rPr>
              <a:t>استفاده </a:t>
            </a:r>
            <a:r>
              <a:rPr lang="ar-SA" sz="2000" kern="100" dirty="0">
                <a:effectLst/>
                <a:latin typeface="Calibri" panose="020F0502020204030204" pitchFamily="34" charset="0"/>
                <a:ea typeface="Calibri" panose="020F0502020204030204" pitchFamily="34" charset="0"/>
                <a:cs typeface="Arial" panose="020B0604020202020204" pitchFamily="34" charset="0"/>
              </a:rPr>
              <a:t>از برخی از موضوعاتی است که ممکن است شما در آموزش خود به عنوان معل</a:t>
            </a:r>
            <a:r>
              <a:rPr lang="fa-IR" sz="2000" kern="100" dirty="0">
                <a:effectLst/>
                <a:latin typeface="Calibri" panose="020F0502020204030204" pitchFamily="34" charset="0"/>
                <a:ea typeface="Calibri" panose="020F0502020204030204" pitchFamily="34" charset="0"/>
                <a:cs typeface="Arial" panose="020B0604020202020204" pitchFamily="34" charset="0"/>
              </a:rPr>
              <a:t>ّ</a:t>
            </a:r>
            <a:r>
              <a:rPr lang="ar-SA" sz="2000" kern="100" dirty="0">
                <a:effectLst/>
                <a:latin typeface="Calibri" panose="020F0502020204030204" pitchFamily="34" charset="0"/>
                <a:ea typeface="Calibri" panose="020F0502020204030204" pitchFamily="34" charset="0"/>
                <a:cs typeface="Arial" panose="020B0604020202020204" pitchFamily="34" charset="0"/>
              </a:rPr>
              <a:t>م </a:t>
            </a:r>
            <a:r>
              <a:rPr lang="fa-IR" sz="2000" kern="100" dirty="0">
                <a:effectLst/>
                <a:latin typeface="Calibri" panose="020F0502020204030204" pitchFamily="34" charset="0"/>
                <a:ea typeface="Calibri" panose="020F0502020204030204" pitchFamily="34" charset="0"/>
                <a:cs typeface="Arial" panose="020B0604020202020204" pitchFamily="34" charset="0"/>
              </a:rPr>
              <a:t> و </a:t>
            </a:r>
            <a:r>
              <a:rPr lang="ar-SA" sz="2000" kern="100" dirty="0">
                <a:effectLst/>
                <a:latin typeface="Calibri" panose="020F0502020204030204" pitchFamily="34" charset="0"/>
                <a:ea typeface="Calibri" panose="020F0502020204030204" pitchFamily="34" charset="0"/>
                <a:cs typeface="Arial" panose="020B0604020202020204" pitchFamily="34" charset="0"/>
              </a:rPr>
              <a:t>یا مربی جوانان،  با تمرکز ویژه بر ایمنی کودکان و جوانان زیر 18 سال مورد بررسی قرار داده باشید</a:t>
            </a:r>
            <a:r>
              <a:rPr lang="en-AU" sz="2000" kern="100" dirty="0">
                <a:effectLst/>
                <a:latin typeface="Calibri" panose="020F0502020204030204" pitchFamily="34" charset="0"/>
                <a:ea typeface="Calibri" panose="020F0502020204030204" pitchFamily="34" charset="0"/>
                <a:cs typeface="Arial" panose="020B0604020202020204" pitchFamily="34" charset="0"/>
              </a:rPr>
              <a:t>. </a:t>
            </a:r>
            <a:r>
              <a:rPr lang="fa-IR" sz="2000" kern="100" dirty="0">
                <a:latin typeface="Calibri" panose="020F0502020204030204" pitchFamily="34" charset="0"/>
                <a:ea typeface="Calibri" panose="020F0502020204030204" pitchFamily="34" charset="0"/>
                <a:cs typeface="Arial" panose="020B0604020202020204" pitchFamily="34" charset="0"/>
              </a:rPr>
              <a:t>اینها شامل:</a:t>
            </a:r>
            <a:endParaRPr lang="en-AU" sz="2000" kern="100" dirty="0">
              <a:effectLst/>
              <a:latin typeface="Calibri" panose="020F0502020204030204" pitchFamily="34" charset="0"/>
              <a:ea typeface="Calibri" panose="020F0502020204030204" pitchFamily="34" charset="0"/>
              <a:cs typeface="Arial" panose="020B0604020202020204" pitchFamily="34" charset="0"/>
            </a:endParaRPr>
          </a:p>
          <a:p>
            <a:endParaRPr lang="en-AU" sz="2000" dirty="0"/>
          </a:p>
        </p:txBody>
      </p:sp>
    </p:spTree>
    <p:extLst>
      <p:ext uri="{BB962C8B-B14F-4D97-AF65-F5344CB8AC3E}">
        <p14:creationId xmlns:p14="http://schemas.microsoft.com/office/powerpoint/2010/main" val="5903162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4106417" cy="1320800"/>
          </a:xfrm>
        </p:spPr>
        <p:txBody>
          <a:bodyPr>
            <a:normAutofit/>
          </a:bodyPr>
          <a:lstStyle/>
          <a:p>
            <a:pPr algn="r" rtl="1"/>
            <a:r>
              <a:rPr lang="ar-JO" sz="5400" b="1" dirty="0">
                <a:latin typeface="Arabic Typesetting" panose="03020402040406030203" pitchFamily="66" charset="-78"/>
                <a:cs typeface="Arabic Typesetting" panose="03020402040406030203" pitchFamily="66" charset="-78"/>
              </a:rPr>
              <a:t>گوش </a:t>
            </a:r>
            <a:r>
              <a:rPr lang="fa-IR" sz="5400" b="1" dirty="0">
                <a:latin typeface="Arabic Typesetting" panose="03020402040406030203" pitchFamily="66" charset="-78"/>
                <a:cs typeface="Arabic Typesetting" panose="03020402040406030203" pitchFamily="66" charset="-78"/>
              </a:rPr>
              <a:t>دادن</a:t>
            </a:r>
            <a:r>
              <a:rPr lang="ar-JO" sz="5400" b="1" dirty="0">
                <a:latin typeface="Arabic Typesetting" panose="03020402040406030203" pitchFamily="66" charset="-78"/>
                <a:cs typeface="Arabic Typesetting" panose="03020402040406030203" pitchFamily="66" charset="-78"/>
              </a:rPr>
              <a:t> به کودکان</a:t>
            </a:r>
            <a:endParaRPr lang="en-AU" sz="5400" b="1" dirty="0">
              <a:latin typeface="Arabic Typesetting" panose="03020402040406030203" pitchFamily="66" charset="-78"/>
              <a:cs typeface="Arabic Typesetting" panose="03020402040406030203" pitchFamily="66" charset="-78"/>
            </a:endParaRPr>
          </a:p>
        </p:txBody>
      </p:sp>
      <p:sp>
        <p:nvSpPr>
          <p:cNvPr id="3" name="Content Placeholder 2"/>
          <p:cNvSpPr>
            <a:spLocks noGrp="1"/>
          </p:cNvSpPr>
          <p:nvPr>
            <p:ph idx="1"/>
          </p:nvPr>
        </p:nvSpPr>
        <p:spPr>
          <a:xfrm>
            <a:off x="609599" y="1772816"/>
            <a:ext cx="6347714" cy="4536504"/>
          </a:xfrm>
        </p:spPr>
        <p:txBody>
          <a:bodyPr>
            <a:normAutofit fontScale="92500"/>
          </a:bodyPr>
          <a:lstStyle/>
          <a:p>
            <a:pPr marL="0" indent="0" algn="r" rtl="1">
              <a:lnSpc>
                <a:spcPct val="107000"/>
              </a:lnSpc>
              <a:spcAft>
                <a:spcPts val="800"/>
              </a:spcAft>
              <a:buNone/>
            </a:pPr>
            <a:r>
              <a:rPr lang="fa-IR" sz="2000" b="1" kern="100" dirty="0">
                <a:effectLst/>
                <a:latin typeface="Calibri" panose="020F0502020204030204" pitchFamily="34" charset="0"/>
                <a:ea typeface="Calibri" panose="020F0502020204030204" pitchFamily="34" charset="0"/>
                <a:cs typeface="Arial" panose="020B0604020202020204" pitchFamily="34" charset="0"/>
              </a:rPr>
              <a:t>در نهایت، ایجاد محیطی که در آن کودکان احساس کنند به آنها توجه می شود و به آنها گوش می دهند، مهم است. آن‌ها باید اطمینان داشته باشند که می‌توانند آنچه را میخواهند بی خطر با شما در میان بگذارند، و پیشنهادات و بازخوردهایشان ارزشمند است.   یکی دو ایده را مطرح کنید که می تواند به کودکان کمک کند هر گونه نگرانی ایمنی را با شما در میان بگذارند</a:t>
            </a:r>
            <a:r>
              <a:rPr lang="en-AU" sz="2000" b="1" kern="100" dirty="0">
                <a:effectLst/>
                <a:latin typeface="Calibri" panose="020F0502020204030204" pitchFamily="34" charset="0"/>
                <a:ea typeface="Calibri" panose="020F0502020204030204" pitchFamily="34" charset="0"/>
                <a:cs typeface="Arial" panose="020B0604020202020204" pitchFamily="34" charset="0"/>
              </a:rPr>
              <a:t>:</a:t>
            </a:r>
          </a:p>
          <a:p>
            <a:pPr marL="342900" lvl="0" indent="-342900" algn="r" rtl="1">
              <a:lnSpc>
                <a:spcPct val="107000"/>
              </a:lnSpc>
              <a:spcAft>
                <a:spcPts val="800"/>
              </a:spcAft>
              <a:buFont typeface="Wingdings" panose="05000000000000000000" pitchFamily="2" charset="2"/>
              <a:buChar char=""/>
            </a:pPr>
            <a:r>
              <a:rPr lang="fa-IR" sz="2000" b="1" kern="100" dirty="0">
                <a:effectLst/>
                <a:latin typeface="Calibri" panose="020F0502020204030204" pitchFamily="34" charset="0"/>
                <a:ea typeface="Calibri" panose="020F0502020204030204" pitchFamily="34" charset="0"/>
                <a:cs typeface="Arial" panose="020B0604020202020204" pitchFamily="34" charset="0"/>
              </a:rPr>
              <a:t>گفتگوهای منظم با کودکان، از جمله مکالماتی به رهبری کودک در مورد اینکه آنها از چه چیزی احساس امنیت ویا ناامنی می کنند.</a:t>
            </a:r>
            <a:endParaRPr lang="en-AU" sz="2000" b="1"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spcAft>
                <a:spcPts val="800"/>
              </a:spcAft>
              <a:buFont typeface="Wingdings" panose="05000000000000000000" pitchFamily="2" charset="2"/>
              <a:buChar char=""/>
            </a:pPr>
            <a:r>
              <a:rPr lang="fa-IR" sz="2000" b="1" kern="100" dirty="0">
                <a:effectLst/>
                <a:latin typeface="Calibri" panose="020F0502020204030204" pitchFamily="34" charset="0"/>
                <a:ea typeface="Calibri" panose="020F0502020204030204" pitchFamily="34" charset="0"/>
                <a:cs typeface="Arial" panose="020B0604020202020204" pitchFamily="34" charset="0"/>
              </a:rPr>
              <a:t>یک جعبه پیشنهادات برای کودکان که به طور منظم کنترل، پیشنهادات ارزیابی، و مطابق با آن عمل می شود و به کودکان در مورد پیشنهادات شان بازخورد ارائه می شود</a:t>
            </a:r>
            <a:r>
              <a:rPr lang="en-AU" sz="2000" b="1" kern="100" dirty="0">
                <a:effectLst/>
                <a:latin typeface="Calibri" panose="020F0502020204030204" pitchFamily="34" charset="0"/>
                <a:ea typeface="Calibri" panose="020F0502020204030204" pitchFamily="34" charset="0"/>
                <a:cs typeface="Arial" panose="020B0604020202020204" pitchFamily="34" charset="0"/>
              </a:rPr>
              <a:t>.</a:t>
            </a:r>
          </a:p>
          <a:p>
            <a:pPr marL="342900" lvl="0" indent="-342900" algn="r" rtl="1">
              <a:lnSpc>
                <a:spcPct val="107000"/>
              </a:lnSpc>
              <a:spcAft>
                <a:spcPts val="800"/>
              </a:spcAft>
              <a:buFont typeface="Wingdings" panose="05000000000000000000" pitchFamily="2" charset="2"/>
              <a:buChar char=""/>
            </a:pPr>
            <a:r>
              <a:rPr lang="en-AU" sz="2000" b="1" kern="100" dirty="0">
                <a:effectLst/>
                <a:latin typeface="Calibri" panose="020F0502020204030204" pitchFamily="34" charset="0"/>
                <a:ea typeface="Calibri" panose="020F0502020204030204" pitchFamily="34" charset="0"/>
                <a:cs typeface="Arial" panose="020B0604020202020204" pitchFamily="34" charset="0"/>
              </a:rPr>
              <a:t>________________________________________________</a:t>
            </a:r>
          </a:p>
        </p:txBody>
      </p:sp>
      <p:pic>
        <p:nvPicPr>
          <p:cNvPr id="4" name="Picture 3" descr="Whatever He Says: November 201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7133" y="641045"/>
            <a:ext cx="1080120" cy="550163"/>
          </a:xfrm>
          <a:prstGeom prst="rect">
            <a:avLst/>
          </a:prstGeom>
          <a:noFill/>
          <a:ln>
            <a:noFill/>
          </a:ln>
        </p:spPr>
      </p:pic>
    </p:spTree>
    <p:extLst>
      <p:ext uri="{BB962C8B-B14F-4D97-AF65-F5344CB8AC3E}">
        <p14:creationId xmlns:p14="http://schemas.microsoft.com/office/powerpoint/2010/main" val="3880632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AU" b="1" dirty="0"/>
              <a:t>Responding to a child</a:t>
            </a:r>
          </a:p>
        </p:txBody>
      </p:sp>
      <p:sp>
        <p:nvSpPr>
          <p:cNvPr id="5" name="Text Placeholder 4"/>
          <p:cNvSpPr>
            <a:spLocks noGrp="1"/>
          </p:cNvSpPr>
          <p:nvPr>
            <p:ph type="body" idx="1"/>
          </p:nvPr>
        </p:nvSpPr>
        <p:spPr/>
        <p:txBody>
          <a:bodyPr/>
          <a:lstStyle/>
          <a:p>
            <a:r>
              <a:rPr lang="en-AU" b="1" dirty="0"/>
              <a:t>with compassion and justice when they tell us they have been harmed or likely to be harmed</a:t>
            </a:r>
            <a:endParaRPr lang="en-AU" dirty="0"/>
          </a:p>
        </p:txBody>
      </p:sp>
      <p:pic>
        <p:nvPicPr>
          <p:cNvPr id="6" name="Picture 5" descr="Canada"/>
          <p:cNvPicPr/>
          <p:nvPr/>
        </p:nvPicPr>
        <p:blipFill>
          <a:blip r:embed="rId2">
            <a:extLst>
              <a:ext uri="{28A0092B-C50C-407E-A947-70E740481C1C}">
                <a14:useLocalDpi xmlns:a14="http://schemas.microsoft.com/office/drawing/2010/main" val="0"/>
              </a:ext>
            </a:extLst>
          </a:blip>
          <a:srcRect/>
          <a:stretch>
            <a:fillRect/>
          </a:stretch>
        </p:blipFill>
        <p:spPr bwMode="auto">
          <a:xfrm>
            <a:off x="709296" y="1124744"/>
            <a:ext cx="3574672" cy="2525137"/>
          </a:xfrm>
          <a:prstGeom prst="rect">
            <a:avLst/>
          </a:prstGeom>
          <a:noFill/>
          <a:ln>
            <a:noFill/>
          </a:ln>
        </p:spPr>
      </p:pic>
    </p:spTree>
    <p:extLst>
      <p:ext uri="{BB962C8B-B14F-4D97-AF65-F5344CB8AC3E}">
        <p14:creationId xmlns:p14="http://schemas.microsoft.com/office/powerpoint/2010/main" val="248071089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23527" y="3042579"/>
            <a:ext cx="6347715" cy="1826581"/>
          </a:xfrm>
        </p:spPr>
        <p:txBody>
          <a:bodyPr>
            <a:noAutofit/>
          </a:bodyPr>
          <a:lstStyle/>
          <a:p>
            <a:pPr algn="r" rtl="1"/>
            <a:r>
              <a:rPr lang="ar-JO" sz="4800" b="1" dirty="0">
                <a:latin typeface="Naskh MT for Bosch School" panose="02020603050405020304" pitchFamily="18" charset="-78"/>
                <a:cs typeface="Naskh MT for Bosch School" panose="02020603050405020304" pitchFamily="18" charset="-78"/>
              </a:rPr>
              <a:t>پاسخ به کودک</a:t>
            </a:r>
            <a:endParaRPr lang="en-AU" sz="4800" b="1" dirty="0">
              <a:latin typeface="Naskh MT for Bosch School" panose="02020603050405020304" pitchFamily="18" charset="-78"/>
              <a:cs typeface="Naskh MT for Bosch School" panose="02020603050405020304" pitchFamily="18" charset="-78"/>
            </a:endParaRPr>
          </a:p>
        </p:txBody>
      </p:sp>
      <p:sp>
        <p:nvSpPr>
          <p:cNvPr id="5" name="Text Placeholder 4"/>
          <p:cNvSpPr>
            <a:spLocks noGrp="1"/>
          </p:cNvSpPr>
          <p:nvPr>
            <p:ph type="body" idx="1"/>
          </p:nvPr>
        </p:nvSpPr>
        <p:spPr>
          <a:xfrm>
            <a:off x="323528" y="4869160"/>
            <a:ext cx="6347715" cy="1450437"/>
          </a:xfrm>
        </p:spPr>
        <p:txBody>
          <a:bodyPr>
            <a:normAutofit/>
          </a:bodyPr>
          <a:lstStyle/>
          <a:p>
            <a:pPr algn="r" rtl="1">
              <a:lnSpc>
                <a:spcPct val="107000"/>
              </a:lnSpc>
              <a:spcAft>
                <a:spcPts val="800"/>
              </a:spcAft>
            </a:pPr>
            <a:r>
              <a:rPr lang="fa-IR" sz="3200" b="1" kern="100" dirty="0">
                <a:effectLst/>
                <a:latin typeface="Calibri" panose="020F0502020204030204" pitchFamily="34" charset="0"/>
                <a:ea typeface="Calibri" panose="020F0502020204030204" pitchFamily="34" charset="0"/>
                <a:cs typeface="Arial" panose="020B0604020202020204" pitchFamily="34" charset="0"/>
              </a:rPr>
              <a:t>با حالت شفقت و عدالت، وقتی او ازآسیب یا احتمال آسیب دیدن، بما میگوید.</a:t>
            </a:r>
            <a:endParaRPr lang="en-AU" sz="3200" b="1" kern="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6" name="Picture 5" descr="Canada"/>
          <p:cNvPicPr/>
          <p:nvPr/>
        </p:nvPicPr>
        <p:blipFill>
          <a:blip r:embed="rId2">
            <a:extLst>
              <a:ext uri="{28A0092B-C50C-407E-A947-70E740481C1C}">
                <a14:useLocalDpi xmlns:a14="http://schemas.microsoft.com/office/drawing/2010/main" val="0"/>
              </a:ext>
            </a:extLst>
          </a:blip>
          <a:srcRect/>
          <a:stretch>
            <a:fillRect/>
          </a:stretch>
        </p:blipFill>
        <p:spPr bwMode="auto">
          <a:xfrm>
            <a:off x="2699792" y="866720"/>
            <a:ext cx="3968069" cy="2778304"/>
          </a:xfrm>
          <a:prstGeom prst="rect">
            <a:avLst/>
          </a:prstGeom>
          <a:noFill/>
          <a:ln>
            <a:noFill/>
          </a:ln>
        </p:spPr>
      </p:pic>
    </p:spTree>
    <p:extLst>
      <p:ext uri="{BB962C8B-B14F-4D97-AF65-F5344CB8AC3E}">
        <p14:creationId xmlns:p14="http://schemas.microsoft.com/office/powerpoint/2010/main" val="139652178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680120"/>
          </a:xfrm>
        </p:spPr>
        <p:txBody>
          <a:bodyPr>
            <a:noAutofit/>
          </a:bodyPr>
          <a:lstStyle/>
          <a:p>
            <a:r>
              <a:rPr lang="en-AU" sz="2700" dirty="0"/>
              <a:t>Responding to a disclosure of child abuse</a:t>
            </a:r>
          </a:p>
        </p:txBody>
      </p:sp>
      <p:sp>
        <p:nvSpPr>
          <p:cNvPr id="3" name="Content Placeholder 2"/>
          <p:cNvSpPr>
            <a:spLocks noGrp="1"/>
          </p:cNvSpPr>
          <p:nvPr>
            <p:ph idx="1"/>
          </p:nvPr>
        </p:nvSpPr>
        <p:spPr>
          <a:xfrm>
            <a:off x="395536" y="1052736"/>
            <a:ext cx="6912768" cy="5184576"/>
          </a:xfrm>
        </p:spPr>
        <p:txBody>
          <a:bodyPr>
            <a:normAutofit/>
          </a:bodyPr>
          <a:lstStyle/>
          <a:p>
            <a:pPr marL="0" indent="0">
              <a:buNone/>
            </a:pPr>
            <a:r>
              <a:rPr lang="en-AU" dirty="0"/>
              <a:t>When they tell you they are being harmed, it is important to make sure the child or young person feels supported and safe. Your response can have a big impact on their ability to seek further help and recover from the trauma. Some guidelines have therefore been put together to assist you to try and respond appropriately. </a:t>
            </a:r>
          </a:p>
          <a:p>
            <a:pPr marL="0" indent="0">
              <a:buNone/>
            </a:pPr>
            <a:r>
              <a:rPr lang="en-AU" dirty="0"/>
              <a:t>When you respond there are some key things to remember. As difficult as it may be, it is important to:</a:t>
            </a:r>
          </a:p>
          <a:p>
            <a:pPr lvl="0"/>
            <a:r>
              <a:rPr lang="en-AU" b="1" dirty="0"/>
              <a:t>Listen. </a:t>
            </a:r>
            <a:r>
              <a:rPr lang="en-AU" dirty="0"/>
              <a:t>Listen calmly, patiently, and supportively. Let the child or young person use their own words. </a:t>
            </a:r>
          </a:p>
          <a:p>
            <a:pPr lvl="0"/>
            <a:r>
              <a:rPr lang="en-AU" b="1" dirty="0"/>
              <a:t>Reassure</a:t>
            </a:r>
            <a:r>
              <a:rPr lang="en-AU" dirty="0"/>
              <a:t>. Let the child or young person know that they are doing the right thing by speaking up. Tell them that what has happened to them is not their fault. </a:t>
            </a:r>
          </a:p>
          <a:p>
            <a:pPr lvl="0"/>
            <a:r>
              <a:rPr lang="en-AU" b="1" dirty="0"/>
              <a:t>Inform.</a:t>
            </a:r>
            <a:r>
              <a:rPr lang="en-AU" dirty="0"/>
              <a:t> Do not make promises you cannot keep, such as keeping the disclosure confidential. Tell them that you will need to talk to someone whose job it is to keep them safe. </a:t>
            </a:r>
          </a:p>
          <a:p>
            <a:pPr marL="0" indent="0">
              <a:buNone/>
            </a:pPr>
            <a:endParaRPr lang="en-AU" dirty="0"/>
          </a:p>
        </p:txBody>
      </p:sp>
    </p:spTree>
    <p:extLst>
      <p:ext uri="{BB962C8B-B14F-4D97-AF65-F5344CB8AC3E}">
        <p14:creationId xmlns:p14="http://schemas.microsoft.com/office/powerpoint/2010/main" val="399430366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6430488" cy="680120"/>
          </a:xfrm>
        </p:spPr>
        <p:txBody>
          <a:bodyPr>
            <a:noAutofit/>
          </a:bodyPr>
          <a:lstStyle/>
          <a:p>
            <a:pPr algn="r" rtl="1"/>
            <a:r>
              <a:rPr lang="ar-JO" sz="4000" b="1" dirty="0">
                <a:latin typeface="Arabic Typesetting" panose="03020402040406030203" pitchFamily="66" charset="-78"/>
                <a:cs typeface="Arabic Typesetting" panose="03020402040406030203" pitchFamily="66" charset="-78"/>
              </a:rPr>
              <a:t>پاسخ به افشای کودک آزاری</a:t>
            </a:r>
            <a:endParaRPr lang="en-AU" dirty="0"/>
          </a:p>
        </p:txBody>
      </p:sp>
      <p:sp>
        <p:nvSpPr>
          <p:cNvPr id="3" name="Content Placeholder 2"/>
          <p:cNvSpPr>
            <a:spLocks noGrp="1"/>
          </p:cNvSpPr>
          <p:nvPr>
            <p:ph idx="1"/>
          </p:nvPr>
        </p:nvSpPr>
        <p:spPr>
          <a:xfrm>
            <a:off x="539552" y="1052736"/>
            <a:ext cx="6430488" cy="5576664"/>
          </a:xfrm>
        </p:spPr>
        <p:txBody>
          <a:bodyPr>
            <a:normAutofit lnSpcReduction="10000"/>
          </a:bodyPr>
          <a:lstStyle/>
          <a:p>
            <a:pPr marL="0" indent="0" algn="r" rtl="1">
              <a:lnSpc>
                <a:spcPct val="107000"/>
              </a:lnSpc>
              <a:spcAft>
                <a:spcPts val="800"/>
              </a:spcAft>
              <a:buNone/>
            </a:pPr>
            <a:r>
              <a:rPr lang="fa-IR" sz="1800" b="1" kern="100" dirty="0">
                <a:effectLst/>
                <a:latin typeface="Calibri" panose="020F0502020204030204" pitchFamily="34" charset="0"/>
                <a:ea typeface="Calibri" panose="020F0502020204030204" pitchFamily="34" charset="0"/>
                <a:cs typeface="Arial" panose="020B0604020202020204" pitchFamily="34" charset="0"/>
              </a:rPr>
              <a:t>وقتی آنها به شما می گویند که آسیب دیده اند، مهم است مطمئن شوید که کودک یا جوان احساس کند که مورد حمایت و امنیت است. پاسخ شما می تواند تأثیر زیادی بر توانایی آنها در بافتن کمک بیشتر، و بهبودی از آسیب وارد شده داشته باشد. بنابراین، برخی از دستورالعمل ها برای کمک به شما در تلاش برای پاسخ مناسب دادن گردآوری شده اند</a:t>
            </a:r>
            <a:r>
              <a:rPr lang="en-AU" sz="1800" b="1" kern="100" dirty="0">
                <a:effectLst/>
                <a:latin typeface="Calibri" panose="020F0502020204030204" pitchFamily="34" charset="0"/>
                <a:ea typeface="Calibri" panose="020F0502020204030204" pitchFamily="34" charset="0"/>
                <a:cs typeface="Arial" panose="020B0604020202020204" pitchFamily="34" charset="0"/>
              </a:rPr>
              <a:t>.</a:t>
            </a:r>
          </a:p>
          <a:p>
            <a:pPr marL="0" indent="0" algn="r" rtl="1">
              <a:lnSpc>
                <a:spcPct val="107000"/>
              </a:lnSpc>
              <a:spcAft>
                <a:spcPts val="800"/>
              </a:spcAft>
              <a:buNone/>
            </a:pPr>
            <a:r>
              <a:rPr lang="fa-IR" sz="1800" b="1" kern="100" dirty="0">
                <a:effectLst/>
                <a:latin typeface="Calibri" panose="020F0502020204030204" pitchFamily="34" charset="0"/>
                <a:ea typeface="Calibri" panose="020F0502020204030204" pitchFamily="34" charset="0"/>
                <a:cs typeface="Arial" panose="020B0604020202020204" pitchFamily="34" charset="0"/>
              </a:rPr>
              <a:t>وقتی پاسخ می دهید، نکاتی کلیدی وجود دارد که باید به خاطر بسپارید. هر چقدر هم که مشکل باشد، مهم است که</a:t>
            </a:r>
            <a:r>
              <a:rPr lang="en-AU" sz="1800" b="1" kern="100" dirty="0">
                <a:effectLst/>
                <a:latin typeface="Calibri" panose="020F0502020204030204" pitchFamily="34" charset="0"/>
                <a:ea typeface="Calibri" panose="020F0502020204030204" pitchFamily="34" charset="0"/>
                <a:cs typeface="Arial" panose="020B0604020202020204" pitchFamily="34" charset="0"/>
              </a:rPr>
              <a:t>:</a:t>
            </a:r>
          </a:p>
          <a:p>
            <a:pPr marL="342900" lvl="0" indent="-342900" algn="r" rtl="1">
              <a:lnSpc>
                <a:spcPct val="107000"/>
              </a:lnSpc>
              <a:spcAft>
                <a:spcPts val="800"/>
              </a:spcAft>
              <a:buFont typeface="Wingdings 3" panose="05040102010807070707" pitchFamily="18" charset="2"/>
              <a:buChar char=""/>
            </a:pPr>
            <a:r>
              <a:rPr lang="fa-IR" sz="2400" b="1" kern="100" dirty="0">
                <a:effectLst/>
                <a:latin typeface="Calibri" panose="020F0502020204030204" pitchFamily="34" charset="0"/>
                <a:ea typeface="Calibri" panose="020F0502020204030204" pitchFamily="34" charset="0"/>
                <a:cs typeface="Arial" panose="020B0604020202020204" pitchFamily="34" charset="0"/>
              </a:rPr>
              <a:t>گوش دهید </a:t>
            </a:r>
            <a:r>
              <a:rPr lang="fa-IR" sz="1800" b="1" kern="100" dirty="0">
                <a:effectLst/>
                <a:latin typeface="Calibri" panose="020F0502020204030204" pitchFamily="34" charset="0"/>
                <a:ea typeface="Calibri" panose="020F0502020204030204" pitchFamily="34" charset="0"/>
                <a:cs typeface="Arial" panose="020B0604020202020204" pitchFamily="34" charset="0"/>
              </a:rPr>
              <a:t>. با آرامش، صبورانه و با حمایت، گوش کنید. اجازه دهید کودک یا جوان از کلمات خود استفاده کند</a:t>
            </a:r>
            <a:r>
              <a:rPr lang="en-AU" sz="1800" b="1" kern="100" dirty="0">
                <a:effectLst/>
                <a:latin typeface="Calibri" panose="020F0502020204030204" pitchFamily="34" charset="0"/>
                <a:ea typeface="Calibri" panose="020F0502020204030204" pitchFamily="34" charset="0"/>
                <a:cs typeface="Arial" panose="020B0604020202020204" pitchFamily="34" charset="0"/>
              </a:rPr>
              <a:t>.</a:t>
            </a:r>
          </a:p>
          <a:p>
            <a:pPr marL="342900" lvl="0" indent="-342900" algn="r" rtl="1">
              <a:lnSpc>
                <a:spcPct val="107000"/>
              </a:lnSpc>
              <a:spcAft>
                <a:spcPts val="800"/>
              </a:spcAft>
              <a:buFont typeface="Wingdings 3" panose="05040102010807070707" pitchFamily="18" charset="2"/>
              <a:buChar char=""/>
            </a:pPr>
            <a:r>
              <a:rPr lang="fa-IR" sz="2400" b="1" kern="100" dirty="0">
                <a:effectLst/>
                <a:latin typeface="Calibri" panose="020F0502020204030204" pitchFamily="34" charset="0"/>
                <a:ea typeface="Calibri" panose="020F0502020204030204" pitchFamily="34" charset="0"/>
                <a:cs typeface="Arial" panose="020B0604020202020204" pitchFamily="34" charset="0"/>
              </a:rPr>
              <a:t>اطمینان ببخشید</a:t>
            </a:r>
            <a:r>
              <a:rPr lang="fa-IR" sz="1800" b="1" kern="100" dirty="0">
                <a:effectLst/>
                <a:latin typeface="Calibri" panose="020F0502020204030204" pitchFamily="34" charset="0"/>
                <a:ea typeface="Calibri" panose="020F0502020204030204" pitchFamily="34" charset="0"/>
                <a:cs typeface="Arial" panose="020B0604020202020204" pitchFamily="34" charset="0"/>
              </a:rPr>
              <a:t>. اجازه دهید کودک یا جوان بداند که با صحبت کردن، کار درستی را انجام می دهد. به آنها بگویید که آنچه برای آنها اتفاق افتاده تقصیر آنها نیست</a:t>
            </a:r>
            <a:r>
              <a:rPr lang="en-AU" sz="1800" b="1" kern="100" dirty="0">
                <a:effectLst/>
                <a:latin typeface="Calibri" panose="020F0502020204030204" pitchFamily="34" charset="0"/>
                <a:ea typeface="Calibri" panose="020F0502020204030204" pitchFamily="34" charset="0"/>
                <a:cs typeface="Arial" panose="020B0604020202020204" pitchFamily="34" charset="0"/>
              </a:rPr>
              <a:t>.</a:t>
            </a:r>
          </a:p>
          <a:p>
            <a:pPr algn="r" rtl="1"/>
            <a:r>
              <a:rPr lang="fa-IR" sz="2400" b="1" dirty="0">
                <a:effectLst/>
                <a:latin typeface="Calibri" panose="020F0502020204030204" pitchFamily="34" charset="0"/>
                <a:ea typeface="Calibri" panose="020F0502020204030204" pitchFamily="34" charset="0"/>
                <a:cs typeface="Arial" panose="020B0604020202020204" pitchFamily="34" charset="0"/>
              </a:rPr>
              <a:t>آگاه کنید</a:t>
            </a:r>
            <a:r>
              <a:rPr lang="fa-IR" sz="1800" b="1" dirty="0">
                <a:effectLst/>
                <a:latin typeface="Calibri" panose="020F0502020204030204" pitchFamily="34" charset="0"/>
                <a:ea typeface="Calibri" panose="020F0502020204030204" pitchFamily="34" charset="0"/>
                <a:cs typeface="Arial" panose="020B0604020202020204" pitchFamily="34" charset="0"/>
              </a:rPr>
              <a:t>. قول هایی ندهید که نمی توانید به آنها عمل کنید، مانند محرمانه نگه داشتن اطلاعات. به آنها بگویید که باید با کسی صحبت کنید که وظیفه اش حفظ امنیت آنهاست</a:t>
            </a:r>
            <a:endParaRPr lang="en-AU" b="1" dirty="0"/>
          </a:p>
        </p:txBody>
      </p:sp>
    </p:spTree>
    <p:extLst>
      <p:ext uri="{BB962C8B-B14F-4D97-AF65-F5344CB8AC3E}">
        <p14:creationId xmlns:p14="http://schemas.microsoft.com/office/powerpoint/2010/main" val="252349856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599" y="908720"/>
            <a:ext cx="6347714" cy="5132643"/>
          </a:xfrm>
        </p:spPr>
        <p:txBody>
          <a:bodyPr/>
          <a:lstStyle/>
          <a:p>
            <a:pPr lvl="0"/>
            <a:r>
              <a:rPr lang="en-AU" b="1" dirty="0"/>
              <a:t>Do not quiz</a:t>
            </a:r>
            <a:r>
              <a:rPr lang="en-AU" dirty="0"/>
              <a:t>. It is ok to encourage a child to open up by asking some open questions such as  ‘Can you tell me what happened’ or ‘Can you tell me more about that’ however quizzing a child for details or asking them to repeat their story can create the impression that you doubt what they have said and could have unintended consequences if any criminal or child protection action is subsequently taken. </a:t>
            </a:r>
          </a:p>
          <a:p>
            <a:pPr lvl="0"/>
            <a:r>
              <a:rPr lang="en-AU" b="1" dirty="0"/>
              <a:t>Respect.</a:t>
            </a:r>
            <a:r>
              <a:rPr lang="en-AU" dirty="0"/>
              <a:t>  Ask them what they need from you so that they can feel safe and involved in the process.  Do not however attempt to investigate or mediate an outcome, which is left to the appropriate institutions and trained people as follows.</a:t>
            </a:r>
          </a:p>
          <a:p>
            <a:pPr marL="0" indent="0">
              <a:buNone/>
            </a:pPr>
            <a:endParaRPr lang="en-AU" sz="3000" dirty="0"/>
          </a:p>
          <a:p>
            <a:endParaRPr lang="en-AU" dirty="0"/>
          </a:p>
        </p:txBody>
      </p:sp>
    </p:spTree>
    <p:extLst>
      <p:ext uri="{BB962C8B-B14F-4D97-AF65-F5344CB8AC3E}">
        <p14:creationId xmlns:p14="http://schemas.microsoft.com/office/powerpoint/2010/main" val="383181449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87623" y="908720"/>
            <a:ext cx="5769689" cy="5688632"/>
          </a:xfrm>
        </p:spPr>
        <p:txBody>
          <a:bodyPr>
            <a:normAutofit/>
          </a:bodyPr>
          <a:lstStyle/>
          <a:p>
            <a:pPr algn="r" rtl="1">
              <a:lnSpc>
                <a:spcPct val="107000"/>
              </a:lnSpc>
              <a:spcAft>
                <a:spcPts val="800"/>
              </a:spcAft>
            </a:pPr>
            <a:r>
              <a:rPr lang="fa-IR" sz="2400" b="1" kern="100" dirty="0">
                <a:effectLst/>
                <a:latin typeface="Calibri" panose="020F0502020204030204" pitchFamily="34" charset="0"/>
                <a:ea typeface="Calibri" panose="020F0502020204030204" pitchFamily="34" charset="0"/>
                <a:cs typeface="Arial" panose="020B0604020202020204" pitchFamily="34" charset="0"/>
              </a:rPr>
              <a:t>سوال پیچ نکنید</a:t>
            </a:r>
            <a:r>
              <a:rPr lang="fa-IR" sz="2400" kern="100" dirty="0">
                <a:effectLst/>
                <a:latin typeface="Calibri" panose="020F0502020204030204" pitchFamily="34" charset="0"/>
                <a:ea typeface="Calibri" panose="020F0502020204030204" pitchFamily="34" charset="0"/>
                <a:cs typeface="Arial" panose="020B0604020202020204" pitchFamily="34" charset="0"/>
              </a:rPr>
              <a:t>. </a:t>
            </a:r>
            <a:r>
              <a:rPr lang="fa-IR" sz="2000" kern="100" dirty="0">
                <a:effectLst/>
                <a:latin typeface="Calibri" panose="020F0502020204030204" pitchFamily="34" charset="0"/>
                <a:ea typeface="Calibri" panose="020F0502020204030204" pitchFamily="34" charset="0"/>
                <a:cs typeface="Arial" panose="020B0604020202020204" pitchFamily="34" charset="0"/>
              </a:rPr>
              <a:t>قابل قبول است که با پرسیدن چند سوال عمومی مانند "می‌توانی به من بگویی چه اتفاقی افتاد" یا «آیا می‌توانی بیشتر در مورد آن به من بگویی» کودک را تشویق کنید، اما سؤال کردن از کودک برای فهم جزئیات،  یا درخواست از او برای تکرار داستان، می‌تواند ایجاد مشکل کرده، این تصور را بوجود آرد که شما به آنچه او گفته شک دارید.  و این میتواند عواقب ناخواسته ای  بدنبال داشته باشد اگر متعاقباً اقدامی قانونی و یا اقدامی درزمینه حمایت از کودک لازم باشد. </a:t>
            </a:r>
            <a:endParaRPr lang="en-AU" sz="2000" kern="1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fa-IR" sz="2400" b="1" kern="100" dirty="0">
                <a:effectLst/>
                <a:latin typeface="Calibri" panose="020F0502020204030204" pitchFamily="34" charset="0"/>
                <a:ea typeface="Calibri" panose="020F0502020204030204" pitchFamily="34" charset="0"/>
                <a:cs typeface="Arial" panose="020B0604020202020204" pitchFamily="34" charset="0"/>
              </a:rPr>
              <a:t>احترام بگذارید. </a:t>
            </a:r>
            <a:r>
              <a:rPr lang="fa-IR" sz="2000" kern="100" dirty="0">
                <a:effectLst/>
                <a:latin typeface="Calibri" panose="020F0502020204030204" pitchFamily="34" charset="0"/>
                <a:ea typeface="Calibri" panose="020F0502020204030204" pitchFamily="34" charset="0"/>
                <a:cs typeface="Arial" panose="020B0604020202020204" pitchFamily="34" charset="0"/>
              </a:rPr>
              <a:t>از آنها بپرسید که چه تقاضائی از شما دارند تا بتوانند احساس امنیت کرده و در این فرآیند مشارکت داشته باشند. با این حال سعی نکنید تحقیق کنید و یا میانجیگری نمائید، این کاریست که به موسسات مناسب و افراد آموزش دیده واگذار می شود که در ادامه بیان شده.</a:t>
            </a:r>
            <a:endParaRPr lang="en-AU" sz="2000" kern="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01098400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Review Question</a:t>
            </a:r>
          </a:p>
        </p:txBody>
      </p:sp>
      <p:sp>
        <p:nvSpPr>
          <p:cNvPr id="3" name="Content Placeholder 2"/>
          <p:cNvSpPr>
            <a:spLocks noGrp="1"/>
          </p:cNvSpPr>
          <p:nvPr>
            <p:ph idx="1"/>
          </p:nvPr>
        </p:nvSpPr>
        <p:spPr/>
        <p:txBody>
          <a:bodyPr/>
          <a:lstStyle/>
          <a:p>
            <a:pPr marL="0" indent="0">
              <a:buNone/>
            </a:pPr>
            <a:r>
              <a:rPr lang="en-AU" dirty="0"/>
              <a:t>How do you respond?</a:t>
            </a:r>
          </a:p>
        </p:txBody>
      </p:sp>
    </p:spTree>
    <p:extLst>
      <p:ext uri="{BB962C8B-B14F-4D97-AF65-F5344CB8AC3E}">
        <p14:creationId xmlns:p14="http://schemas.microsoft.com/office/powerpoint/2010/main" val="392984533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5400" b="1" dirty="0">
                <a:latin typeface="Arabic Typesetting" panose="03020402040406030203" pitchFamily="66" charset="-78"/>
                <a:cs typeface="Arabic Typesetting" panose="03020402040406030203" pitchFamily="66" charset="-78"/>
              </a:rPr>
              <a:t>سوال برای باز نگری</a:t>
            </a:r>
            <a:endParaRPr lang="en-AU" sz="5400" b="1" dirty="0">
              <a:latin typeface="Arabic Typesetting" panose="03020402040406030203" pitchFamily="66" charset="-78"/>
              <a:cs typeface="Arabic Typesetting" panose="03020402040406030203" pitchFamily="66" charset="-78"/>
            </a:endParaRPr>
          </a:p>
        </p:txBody>
      </p:sp>
      <p:sp>
        <p:nvSpPr>
          <p:cNvPr id="3" name="Content Placeholder 2"/>
          <p:cNvSpPr>
            <a:spLocks noGrp="1"/>
          </p:cNvSpPr>
          <p:nvPr>
            <p:ph idx="1"/>
          </p:nvPr>
        </p:nvSpPr>
        <p:spPr/>
        <p:txBody>
          <a:bodyPr>
            <a:normAutofit/>
          </a:bodyPr>
          <a:lstStyle/>
          <a:p>
            <a:pPr marL="0" indent="0" algn="r" rtl="1">
              <a:buNone/>
            </a:pPr>
            <a:r>
              <a:rPr lang="fa-IR" sz="2400" b="1" dirty="0">
                <a:latin typeface="Arial" panose="020B0604020202020204" pitchFamily="34" charset="0"/>
                <a:cs typeface="Arial" panose="020B0604020202020204" pitchFamily="34" charset="0"/>
              </a:rPr>
              <a:t>شما چگونه جواب میدهید؟</a:t>
            </a:r>
            <a:endParaRPr lang="en-AU"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8272307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5536" y="260648"/>
            <a:ext cx="6347713" cy="1512168"/>
          </a:xfrm>
        </p:spPr>
        <p:txBody>
          <a:bodyPr>
            <a:normAutofit fontScale="90000"/>
          </a:bodyPr>
          <a:lstStyle/>
          <a:p>
            <a:r>
              <a:rPr lang="en-AU" b="1" dirty="0"/>
              <a:t>Taking Action to ensure the Child and their family receive support</a:t>
            </a:r>
          </a:p>
        </p:txBody>
      </p:sp>
      <p:sp>
        <p:nvSpPr>
          <p:cNvPr id="6" name="Content Placeholder 5"/>
          <p:cNvSpPr>
            <a:spLocks noGrp="1"/>
          </p:cNvSpPr>
          <p:nvPr>
            <p:ph idx="1"/>
          </p:nvPr>
        </p:nvSpPr>
        <p:spPr>
          <a:xfrm>
            <a:off x="457200" y="2060848"/>
            <a:ext cx="6995120" cy="4263752"/>
          </a:xfrm>
        </p:spPr>
        <p:txBody>
          <a:bodyPr>
            <a:noAutofit/>
          </a:bodyPr>
          <a:lstStyle/>
          <a:p>
            <a:pPr marL="0" indent="0">
              <a:buNone/>
            </a:pPr>
            <a:r>
              <a:rPr lang="en-AU" dirty="0"/>
              <a:t>There are actions that you are required to take to ensure the child and their family receive support. Child abuse and neglect can have both short- and long-term impacts for children. The younger the child and the more vulnerable they are, the more serious the consequences are likely to be. Serious and lasting impacts can happen when nobody responds to the abuse and no support is offered to the child and family.</a:t>
            </a:r>
          </a:p>
          <a:p>
            <a:pPr marL="0" indent="0">
              <a:buNone/>
            </a:pPr>
            <a:r>
              <a:rPr lang="en-AU" dirty="0"/>
              <a:t> </a:t>
            </a:r>
          </a:p>
          <a:p>
            <a:pPr marL="0" indent="0">
              <a:buNone/>
            </a:pPr>
            <a:r>
              <a:rPr lang="en-AU" dirty="0"/>
              <a:t>However, children have the best opportunity to recover from the effects of abuse and neglect when they receive the right support early on. Support and counselling can also help them learn ways to stay safe and ask for help if they need it in the future.</a:t>
            </a:r>
          </a:p>
          <a:p>
            <a:pPr marL="0" indent="0">
              <a:buNone/>
            </a:pPr>
            <a:endParaRPr lang="en-AU" sz="1200" dirty="0"/>
          </a:p>
        </p:txBody>
      </p:sp>
    </p:spTree>
    <p:extLst>
      <p:ext uri="{BB962C8B-B14F-4D97-AF65-F5344CB8AC3E}">
        <p14:creationId xmlns:p14="http://schemas.microsoft.com/office/powerpoint/2010/main" val="40852128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Objectives</a:t>
            </a:r>
          </a:p>
        </p:txBody>
      </p:sp>
      <p:sp>
        <p:nvSpPr>
          <p:cNvPr id="3" name="Content Placeholder 2"/>
          <p:cNvSpPr>
            <a:spLocks noGrp="1"/>
          </p:cNvSpPr>
          <p:nvPr>
            <p:ph idx="1"/>
          </p:nvPr>
        </p:nvSpPr>
        <p:spPr>
          <a:xfrm>
            <a:off x="628650" y="1412776"/>
            <a:ext cx="6967686" cy="4896544"/>
          </a:xfrm>
        </p:spPr>
        <p:txBody>
          <a:bodyPr>
            <a:normAutofit fontScale="85000" lnSpcReduction="10000"/>
          </a:bodyPr>
          <a:lstStyle/>
          <a:p>
            <a:pPr lvl="0">
              <a:buFont typeface="Wingdings" panose="05000000000000000000" pitchFamily="2" charset="2"/>
              <a:buChar char="Ø"/>
            </a:pPr>
            <a:r>
              <a:rPr lang="en-AU" sz="2400" dirty="0"/>
              <a:t>how we can interact safely with children: what is ok and not ok to do when working with children</a:t>
            </a:r>
          </a:p>
          <a:p>
            <a:pPr lvl="0">
              <a:buFont typeface="Wingdings" panose="05000000000000000000" pitchFamily="2" charset="2"/>
              <a:buChar char="Ø"/>
            </a:pPr>
            <a:r>
              <a:rPr lang="en-AU" sz="2400" dirty="0"/>
              <a:t>how we can take steps to minimise the risk of harm to children, and create a safe and positive environment </a:t>
            </a:r>
          </a:p>
          <a:p>
            <a:pPr lvl="0">
              <a:buFont typeface="Wingdings" panose="05000000000000000000" pitchFamily="2" charset="2"/>
              <a:buChar char="Ø"/>
            </a:pPr>
            <a:r>
              <a:rPr lang="en-AU" sz="2400" dirty="0"/>
              <a:t>how we respond when a child tells us they are being harmed or have been harmed; our immediate reaction and response is important to how a child can recover and get the help they need</a:t>
            </a:r>
          </a:p>
          <a:p>
            <a:pPr lvl="0">
              <a:buFont typeface="Wingdings" panose="05000000000000000000" pitchFamily="2" charset="2"/>
              <a:buChar char="Ø"/>
            </a:pPr>
            <a:r>
              <a:rPr lang="en-AU" sz="2400" dirty="0"/>
              <a:t>who can support when we have concerns for the safety of a child and what reporting obligations we have</a:t>
            </a:r>
          </a:p>
          <a:p>
            <a:pPr lvl="0">
              <a:buFont typeface="Wingdings" panose="05000000000000000000" pitchFamily="2" charset="2"/>
              <a:buChar char="Ø"/>
            </a:pPr>
            <a:r>
              <a:rPr lang="en-AU" sz="2400" dirty="0"/>
              <a:t>how to get your working with children check and become accredited to work with children under the Baha’i Child Safe Environments Policy, which is a requirement for anyone aged 15+ </a:t>
            </a:r>
          </a:p>
          <a:p>
            <a:pPr marL="0" indent="0">
              <a:buNone/>
            </a:pPr>
            <a:endParaRPr lang="en-US" dirty="0"/>
          </a:p>
          <a:p>
            <a:endParaRPr lang="en-US" dirty="0"/>
          </a:p>
        </p:txBody>
      </p:sp>
    </p:spTree>
    <p:extLst>
      <p:ext uri="{BB962C8B-B14F-4D97-AF65-F5344CB8AC3E}">
        <p14:creationId xmlns:p14="http://schemas.microsoft.com/office/powerpoint/2010/main" val="394771229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3568" y="260648"/>
            <a:ext cx="6059681" cy="1512168"/>
          </a:xfrm>
        </p:spPr>
        <p:txBody>
          <a:bodyPr>
            <a:normAutofit/>
          </a:bodyPr>
          <a:lstStyle/>
          <a:p>
            <a:pPr algn="r" rtl="1"/>
            <a:r>
              <a:rPr lang="ar-JO" sz="4400" b="1" dirty="0">
                <a:latin typeface="Arabic Typesetting" panose="03020402040406030203" pitchFamily="66" charset="-78"/>
                <a:cs typeface="Arabic Typesetting" panose="03020402040406030203" pitchFamily="66" charset="-78"/>
              </a:rPr>
              <a:t>اقدام برای</a:t>
            </a:r>
            <a:r>
              <a:rPr lang="fa-IR" sz="4400" b="1" dirty="0">
                <a:latin typeface="Arabic Typesetting" panose="03020402040406030203" pitchFamily="66" charset="-78"/>
                <a:cs typeface="Arabic Typesetting" panose="03020402040406030203" pitchFamily="66" charset="-78"/>
              </a:rPr>
              <a:t> </a:t>
            </a:r>
            <a:r>
              <a:rPr lang="ar-JO" sz="4400" b="1" dirty="0">
                <a:latin typeface="Arabic Typesetting" panose="03020402040406030203" pitchFamily="66" charset="-78"/>
                <a:cs typeface="Arabic Typesetting" panose="03020402040406030203" pitchFamily="66" charset="-78"/>
              </a:rPr>
              <a:t>اطمینان از</a:t>
            </a:r>
            <a:r>
              <a:rPr lang="fa-IR" sz="4400" b="1" dirty="0">
                <a:latin typeface="Arabic Typesetting" panose="03020402040406030203" pitchFamily="66" charset="-78"/>
                <a:cs typeface="Arabic Typesetting" panose="03020402040406030203" pitchFamily="66" charset="-78"/>
              </a:rPr>
              <a:t> اینکه</a:t>
            </a:r>
            <a:r>
              <a:rPr lang="ar-JO" sz="4400" b="1" dirty="0">
                <a:latin typeface="Arabic Typesetting" panose="03020402040406030203" pitchFamily="66" charset="-78"/>
                <a:cs typeface="Arabic Typesetting" panose="03020402040406030203" pitchFamily="66" charset="-78"/>
              </a:rPr>
              <a:t> کودک و خانواده اش</a:t>
            </a:r>
            <a:r>
              <a:rPr lang="fa-IR" sz="4400" b="1" dirty="0">
                <a:latin typeface="Arabic Typesetting" panose="03020402040406030203" pitchFamily="66" charset="-78"/>
                <a:cs typeface="Arabic Typesetting" panose="03020402040406030203" pitchFamily="66" charset="-78"/>
              </a:rPr>
              <a:t> حمایت میشوند</a:t>
            </a:r>
            <a:endParaRPr lang="en-AU" sz="4400" b="1" dirty="0">
              <a:latin typeface="Arabic Typesetting" panose="03020402040406030203" pitchFamily="66" charset="-78"/>
              <a:cs typeface="Arabic Typesetting" panose="03020402040406030203" pitchFamily="66" charset="-78"/>
            </a:endParaRPr>
          </a:p>
        </p:txBody>
      </p:sp>
      <p:sp>
        <p:nvSpPr>
          <p:cNvPr id="6" name="Content Placeholder 5"/>
          <p:cNvSpPr>
            <a:spLocks noGrp="1"/>
          </p:cNvSpPr>
          <p:nvPr>
            <p:ph idx="1"/>
          </p:nvPr>
        </p:nvSpPr>
        <p:spPr>
          <a:xfrm>
            <a:off x="457200" y="1772816"/>
            <a:ext cx="6286049" cy="4263752"/>
          </a:xfrm>
        </p:spPr>
        <p:txBody>
          <a:bodyPr>
            <a:noAutofit/>
          </a:bodyPr>
          <a:lstStyle/>
          <a:p>
            <a:pPr marL="0" indent="0" algn="r" rtl="1">
              <a:lnSpc>
                <a:spcPct val="107000"/>
              </a:lnSpc>
              <a:spcAft>
                <a:spcPts val="800"/>
              </a:spcAft>
              <a:buNone/>
            </a:pPr>
            <a:r>
              <a:rPr lang="fa-IR" sz="2000" b="1" kern="100" dirty="0">
                <a:effectLst/>
                <a:latin typeface="Calibri" panose="020F0502020204030204" pitchFamily="34" charset="0"/>
                <a:ea typeface="Calibri" panose="020F0502020204030204" pitchFamily="34" charset="0"/>
                <a:cs typeface="Arial" panose="020B0604020202020204" pitchFamily="34" charset="0"/>
              </a:rPr>
              <a:t>اقداماتی وجود دارد که شما باید برای اطمینان از حمایت کودک و خانواده‌اش انجام دهید. کودک آزاری و بی توجهی می تواند تاثیرات کوتاه مدت و یا بلندمدتی برای کودکان داشته باشد. هر چه کودک کوچکتر و آسیب پذیرتر باشد، احتمال عواقب آن بیشتر است. هنگامی که کسی به آزار و اذیت پاسخ ندهد و هیچ حمایتی برای کودک و خانواده ارائه نشود، میتواند تأثیرات جدی و همیشگی بجای گذارد</a:t>
            </a:r>
            <a:r>
              <a:rPr lang="en-AU" sz="2000" b="1" kern="100" dirty="0">
                <a:effectLst/>
                <a:latin typeface="Calibri" panose="020F0502020204030204" pitchFamily="34" charset="0"/>
                <a:ea typeface="Calibri" panose="020F0502020204030204" pitchFamily="34" charset="0"/>
                <a:cs typeface="Arial" panose="020B0604020202020204" pitchFamily="34" charset="0"/>
              </a:rPr>
              <a:t>.</a:t>
            </a:r>
          </a:p>
          <a:p>
            <a:pPr marL="0" indent="0" algn="r" rtl="1">
              <a:lnSpc>
                <a:spcPct val="107000"/>
              </a:lnSpc>
              <a:spcAft>
                <a:spcPts val="800"/>
              </a:spcAft>
              <a:buNone/>
            </a:pPr>
            <a:r>
              <a:rPr lang="fa-IR" sz="2000" b="1" kern="100" dirty="0">
                <a:effectLst/>
                <a:latin typeface="Calibri" panose="020F0502020204030204" pitchFamily="34" charset="0"/>
                <a:ea typeface="Calibri" panose="020F0502020204030204" pitchFamily="34" charset="0"/>
                <a:cs typeface="Arial" panose="020B0604020202020204" pitchFamily="34" charset="0"/>
              </a:rPr>
              <a:t>با این حال، کودکان موقعیت مناسبی دارند، که ازاثرات سوء استفاده و غفلت آزاد گردند چنانچه در ابتد وبطور سریع،  پاسخ و حمایت مناسب را دریافت کنند. حمایت و مشاوره همچنین می تواند به آنها کمک کند تا راه های امن ماندن را بیاموزند و در صورت نیاز در آینده، از آنها کمک بگیرند</a:t>
            </a:r>
            <a:r>
              <a:rPr lang="en-AU" sz="2000" b="1" kern="100" dirty="0">
                <a:effectLst/>
                <a:latin typeface="Calibri" panose="020F0502020204030204" pitchFamily="34" charset="0"/>
                <a:ea typeface="Calibri" panose="020F0502020204030204" pitchFamily="34" charset="0"/>
                <a:cs typeface="Arial" panose="020B0604020202020204" pitchFamily="34" charset="0"/>
              </a:rPr>
              <a:t>.</a:t>
            </a:r>
          </a:p>
        </p:txBody>
      </p:sp>
    </p:spTree>
    <p:extLst>
      <p:ext uri="{BB962C8B-B14F-4D97-AF65-F5344CB8AC3E}">
        <p14:creationId xmlns:p14="http://schemas.microsoft.com/office/powerpoint/2010/main" val="3428305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Getting Support</a:t>
            </a:r>
          </a:p>
        </p:txBody>
      </p:sp>
      <p:sp>
        <p:nvSpPr>
          <p:cNvPr id="3" name="Content Placeholder 2"/>
          <p:cNvSpPr>
            <a:spLocks noGrp="1"/>
          </p:cNvSpPr>
          <p:nvPr>
            <p:ph idx="1"/>
          </p:nvPr>
        </p:nvSpPr>
        <p:spPr>
          <a:xfrm>
            <a:off x="609599" y="1556792"/>
            <a:ext cx="6347714" cy="4896544"/>
          </a:xfrm>
        </p:spPr>
        <p:txBody>
          <a:bodyPr>
            <a:normAutofit fontScale="25000" lnSpcReduction="20000"/>
          </a:bodyPr>
          <a:lstStyle/>
          <a:p>
            <a:r>
              <a:rPr lang="en-AU" sz="4600" b="1" dirty="0"/>
              <a:t>If you believe a child is in immediate danger or a life-threatening situation call 000 and ask for the Police.  </a:t>
            </a:r>
            <a:endParaRPr lang="en-AU" sz="4600" dirty="0"/>
          </a:p>
          <a:p>
            <a:r>
              <a:rPr lang="en-AU" sz="4600" b="1" dirty="0"/>
              <a:t>If you suspect a child has been harmed or is at risk of harm, contact the appropriate government agency below for advice as soon as possible. </a:t>
            </a:r>
            <a:endParaRPr lang="en-AU" sz="4600" dirty="0"/>
          </a:p>
          <a:p>
            <a:pPr marL="0" indent="0">
              <a:buNone/>
            </a:pPr>
            <a:endParaRPr lang="en-AU" sz="4600" dirty="0"/>
          </a:p>
          <a:p>
            <a:pPr lvl="1"/>
            <a:r>
              <a:rPr lang="en-AU" sz="4600" dirty="0"/>
              <a:t>ACT	Child and Youth Protection Services	 		1300 556 729</a:t>
            </a:r>
          </a:p>
          <a:p>
            <a:pPr lvl="1"/>
            <a:r>
              <a:rPr lang="en-AU" sz="4600" dirty="0"/>
              <a:t>NSW	Communities &amp; Justice (Child Protection Helpline)	13 21 11</a:t>
            </a:r>
          </a:p>
          <a:p>
            <a:pPr lvl="1"/>
            <a:r>
              <a:rPr lang="en-AU" sz="4600" dirty="0"/>
              <a:t>NT 	Territory Families…						1800 700 250   </a:t>
            </a:r>
          </a:p>
          <a:p>
            <a:pPr lvl="1"/>
            <a:r>
              <a:rPr lang="en-AU" sz="4600" dirty="0"/>
              <a:t>QLD 	Dept. of Children, Youth Justice…			1800 177 135</a:t>
            </a:r>
          </a:p>
          <a:p>
            <a:pPr lvl="1"/>
            <a:r>
              <a:rPr lang="en-AU" sz="4600" dirty="0"/>
              <a:t>TAS 	Dept. of Communities (Advice and Referral Line)	</a:t>
            </a:r>
            <a:r>
              <a:rPr lang="en-AU" sz="4600" b="1" dirty="0"/>
              <a:t>1800 000 123</a:t>
            </a:r>
            <a:r>
              <a:rPr lang="en-AU" sz="4600" dirty="0"/>
              <a:t>		   </a:t>
            </a:r>
          </a:p>
          <a:p>
            <a:pPr lvl="1"/>
            <a:r>
              <a:rPr lang="en-AU" sz="4600" dirty="0"/>
              <a:t>SA 	Dept. of Child Protection (Child abuse report line)	13 14 78</a:t>
            </a:r>
          </a:p>
          <a:p>
            <a:pPr lvl="1"/>
            <a:r>
              <a:rPr lang="en-AU" sz="4600" dirty="0"/>
              <a:t>VIC	Dept. of Families … 	Visit website https://services.dffh.vic.gov.au/reporting-child-abuse for the list of contacts		After hours: 13 12 78</a:t>
            </a:r>
          </a:p>
          <a:p>
            <a:pPr lvl="1"/>
            <a:r>
              <a:rPr lang="en-AU" sz="4600" dirty="0"/>
              <a:t>WA	Dept. of Communities (Central Intake Team)		1800 273 889</a:t>
            </a:r>
          </a:p>
          <a:p>
            <a:pPr marL="457200" lvl="1" indent="0">
              <a:buNone/>
            </a:pPr>
            <a:r>
              <a:rPr lang="en-AU" sz="4600" dirty="0"/>
              <a:t>					 (After hours</a:t>
            </a:r>
            <a:r>
              <a:rPr lang="en-AU" sz="4600" b="1" dirty="0"/>
              <a:t> Crisis Care)		1800 199 008</a:t>
            </a:r>
            <a:r>
              <a:rPr lang="en-AU" sz="4600" dirty="0"/>
              <a:t>	</a:t>
            </a:r>
          </a:p>
          <a:p>
            <a:endParaRPr lang="en-AU" dirty="0"/>
          </a:p>
        </p:txBody>
      </p:sp>
    </p:spTree>
    <p:extLst>
      <p:ext uri="{BB962C8B-B14F-4D97-AF65-F5344CB8AC3E}">
        <p14:creationId xmlns:p14="http://schemas.microsoft.com/office/powerpoint/2010/main" val="337837985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4912" y="301114"/>
            <a:ext cx="5978625" cy="614536"/>
          </a:xfrm>
        </p:spPr>
        <p:txBody>
          <a:bodyPr>
            <a:normAutofit fontScale="90000"/>
          </a:bodyPr>
          <a:lstStyle/>
          <a:p>
            <a:pPr algn="r" rtl="1"/>
            <a:r>
              <a:rPr lang="fa-IR" sz="4400" b="1" dirty="0">
                <a:latin typeface="Arabic Typesetting" panose="03020402040406030203" pitchFamily="66" charset="-78"/>
                <a:cs typeface="Arabic Typesetting" panose="03020402040406030203" pitchFamily="66" charset="-78"/>
              </a:rPr>
              <a:t>گرفتن کمک و حمایت</a:t>
            </a:r>
            <a:endParaRPr lang="en-AU" sz="4400" b="1" dirty="0">
              <a:latin typeface="Arabic Typesetting" panose="03020402040406030203" pitchFamily="66" charset="-78"/>
              <a:cs typeface="Arabic Typesetting" panose="03020402040406030203" pitchFamily="66" charset="-78"/>
            </a:endParaRPr>
          </a:p>
        </p:txBody>
      </p:sp>
      <p:sp>
        <p:nvSpPr>
          <p:cNvPr id="3" name="Content Placeholder 2"/>
          <p:cNvSpPr>
            <a:spLocks noGrp="1"/>
          </p:cNvSpPr>
          <p:nvPr>
            <p:ph idx="1"/>
          </p:nvPr>
        </p:nvSpPr>
        <p:spPr>
          <a:xfrm>
            <a:off x="534873" y="1043672"/>
            <a:ext cx="6698705" cy="1485540"/>
          </a:xfrm>
        </p:spPr>
        <p:txBody>
          <a:bodyPr>
            <a:normAutofit fontScale="25000" lnSpcReduction="20000"/>
          </a:bodyPr>
          <a:lstStyle/>
          <a:p>
            <a:pPr algn="r" rtl="1">
              <a:lnSpc>
                <a:spcPct val="107000"/>
              </a:lnSpc>
              <a:spcAft>
                <a:spcPts val="800"/>
              </a:spcAft>
            </a:pPr>
            <a:r>
              <a:rPr lang="fa-IR" sz="7200" b="1" kern="100" dirty="0">
                <a:effectLst/>
                <a:latin typeface="Calibri" panose="020F0502020204030204" pitchFamily="34" charset="0"/>
                <a:ea typeface="Calibri" panose="020F0502020204030204" pitchFamily="34" charset="0"/>
                <a:cs typeface="Arial" panose="020B0604020202020204" pitchFamily="34" charset="0"/>
              </a:rPr>
              <a:t>اگر فکر می کنید کودکی در خطر فوری یا درشرایطی تهدید کننده زندگی است با 000 تماس بگیرید و از پلیس کمک بخواهید</a:t>
            </a:r>
            <a:r>
              <a:rPr lang="en-AU" sz="7200" b="1" kern="100" dirty="0">
                <a:effectLst/>
                <a:latin typeface="Calibri" panose="020F0502020204030204" pitchFamily="34" charset="0"/>
                <a:ea typeface="Calibri" panose="020F0502020204030204" pitchFamily="34" charset="0"/>
                <a:cs typeface="Arial" panose="020B0604020202020204" pitchFamily="34" charset="0"/>
              </a:rPr>
              <a:t>.</a:t>
            </a:r>
            <a:endParaRPr lang="en-AU" sz="7200" kern="1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fa-IR" sz="7200" b="1" kern="100" dirty="0">
                <a:effectLst/>
                <a:latin typeface="Calibri" panose="020F0502020204030204" pitchFamily="34" charset="0"/>
                <a:ea typeface="Calibri" panose="020F0502020204030204" pitchFamily="34" charset="0"/>
                <a:cs typeface="Arial" panose="020B0604020202020204" pitchFamily="34" charset="0"/>
              </a:rPr>
              <a:t>اگر مشکوک هستید که کودکی آسیب دیده است یا در معرض آسیب است، در اسرع وقت با آژانس دولتی مربوطه که در زیرآمده تماس بگیرید تا راهنمایی شوید</a:t>
            </a:r>
            <a:r>
              <a:rPr lang="en-AU" sz="7200" b="1" kern="100" dirty="0">
                <a:effectLst/>
                <a:latin typeface="Calibri" panose="020F0502020204030204" pitchFamily="34" charset="0"/>
                <a:ea typeface="Calibri" panose="020F0502020204030204" pitchFamily="34" charset="0"/>
                <a:cs typeface="Arial" panose="020B0604020202020204" pitchFamily="34" charset="0"/>
              </a:rPr>
              <a:t>.</a:t>
            </a:r>
            <a:endParaRPr lang="en-AU" sz="7200" kern="100" dirty="0">
              <a:effectLst/>
              <a:latin typeface="Calibri" panose="020F0502020204030204" pitchFamily="34" charset="0"/>
              <a:ea typeface="Calibri" panose="020F0502020204030204" pitchFamily="34" charset="0"/>
              <a:cs typeface="Arial" panose="020B0604020202020204" pitchFamily="34" charset="0"/>
            </a:endParaRPr>
          </a:p>
          <a:p>
            <a:pPr marL="0" indent="0">
              <a:buNone/>
            </a:pPr>
            <a:endParaRPr lang="en-AU" sz="4600" dirty="0"/>
          </a:p>
          <a:p>
            <a:pPr lvl="1"/>
            <a:r>
              <a:rPr lang="en-AU" sz="4600" dirty="0"/>
              <a:t>ACT	Child and Youth Protection Services	 		1300 556 729</a:t>
            </a:r>
          </a:p>
          <a:p>
            <a:pPr lvl="1"/>
            <a:r>
              <a:rPr lang="en-AU" sz="4600" dirty="0"/>
              <a:t>NSW	Communities &amp; Justice (Child Protection Helpline)	13 21 11</a:t>
            </a:r>
          </a:p>
          <a:p>
            <a:pPr lvl="1"/>
            <a:r>
              <a:rPr lang="en-AU" sz="4600" dirty="0"/>
              <a:t>NT 	Territory Families…						1800 700 250   </a:t>
            </a:r>
          </a:p>
          <a:p>
            <a:pPr lvl="1"/>
            <a:r>
              <a:rPr lang="en-AU" sz="4600" dirty="0"/>
              <a:t>QLD 	Dept. of Children, Youth Justice…			1800 177 135</a:t>
            </a:r>
          </a:p>
          <a:p>
            <a:pPr lvl="1"/>
            <a:r>
              <a:rPr lang="en-AU" sz="4600" dirty="0"/>
              <a:t>TAS 	Dept. of Communities (Advice and Referral Line)	</a:t>
            </a:r>
            <a:r>
              <a:rPr lang="en-AU" sz="4600" b="1" dirty="0"/>
              <a:t>1800 000 123</a:t>
            </a:r>
            <a:r>
              <a:rPr lang="en-AU" sz="4600" dirty="0"/>
              <a:t>		   </a:t>
            </a:r>
          </a:p>
          <a:p>
            <a:pPr lvl="1"/>
            <a:r>
              <a:rPr lang="en-AU" sz="4600" dirty="0"/>
              <a:t>SA 	Dept. of Child Protection (Child abuse report line)	13 14 78</a:t>
            </a:r>
          </a:p>
          <a:p>
            <a:pPr lvl="1"/>
            <a:r>
              <a:rPr lang="en-AU" sz="4600" dirty="0"/>
              <a:t>VIC	Dept. of Families … 	Visit website https://services.dffh.vic.gov.au/reporting-child-abuse for the list of contacts		After hours: 13 12 78</a:t>
            </a:r>
          </a:p>
          <a:p>
            <a:pPr lvl="1"/>
            <a:r>
              <a:rPr lang="en-AU" sz="4600" dirty="0"/>
              <a:t>WA	Dept. of Communities (Central Intake Team)		1800 273 889</a:t>
            </a:r>
          </a:p>
          <a:p>
            <a:pPr marL="457200" lvl="1" indent="0">
              <a:buNone/>
            </a:pPr>
            <a:r>
              <a:rPr lang="en-AU" sz="4600" dirty="0"/>
              <a:t>					 (After hours</a:t>
            </a:r>
            <a:r>
              <a:rPr lang="en-AU" sz="4600" b="1" dirty="0"/>
              <a:t> Crisis Care)		1800 199 008</a:t>
            </a:r>
            <a:r>
              <a:rPr lang="en-AU" sz="4600" dirty="0"/>
              <a:t>	</a:t>
            </a:r>
          </a:p>
          <a:p>
            <a:endParaRPr lang="en-AU" dirty="0"/>
          </a:p>
        </p:txBody>
      </p:sp>
      <p:pic>
        <p:nvPicPr>
          <p:cNvPr id="5" name="Picture 4">
            <a:extLst>
              <a:ext uri="{FF2B5EF4-FFF2-40B4-BE49-F238E27FC236}">
                <a16:creationId xmlns:a16="http://schemas.microsoft.com/office/drawing/2014/main" id="{ABC010BF-A932-CC2F-C969-EAA9F45D04A5}"/>
              </a:ext>
            </a:extLst>
          </p:cNvPr>
          <p:cNvPicPr>
            <a:picLocks noChangeAspect="1"/>
          </p:cNvPicPr>
          <p:nvPr/>
        </p:nvPicPr>
        <p:blipFill>
          <a:blip r:embed="rId3"/>
          <a:stretch>
            <a:fillRect/>
          </a:stretch>
        </p:blipFill>
        <p:spPr>
          <a:xfrm>
            <a:off x="388144" y="2564466"/>
            <a:ext cx="6992165" cy="3685152"/>
          </a:xfrm>
          <a:prstGeom prst="rect">
            <a:avLst/>
          </a:prstGeom>
        </p:spPr>
      </p:pic>
    </p:spTree>
    <p:extLst>
      <p:ext uri="{BB962C8B-B14F-4D97-AF65-F5344CB8AC3E}">
        <p14:creationId xmlns:p14="http://schemas.microsoft.com/office/powerpoint/2010/main" val="270097258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Record Keeping</a:t>
            </a:r>
          </a:p>
        </p:txBody>
      </p:sp>
      <p:sp>
        <p:nvSpPr>
          <p:cNvPr id="3" name="Content Placeholder 2"/>
          <p:cNvSpPr>
            <a:spLocks noGrp="1"/>
          </p:cNvSpPr>
          <p:nvPr>
            <p:ph idx="1"/>
          </p:nvPr>
        </p:nvSpPr>
        <p:spPr>
          <a:xfrm>
            <a:off x="609599" y="1628800"/>
            <a:ext cx="6347714" cy="4412563"/>
          </a:xfrm>
        </p:spPr>
        <p:txBody>
          <a:bodyPr>
            <a:normAutofit fontScale="85000" lnSpcReduction="20000"/>
          </a:bodyPr>
          <a:lstStyle/>
          <a:p>
            <a:r>
              <a:rPr lang="en-AU" dirty="0"/>
              <a:t>You need to write some notes about what the child has told you and what actions you have taken, including:  </a:t>
            </a:r>
          </a:p>
          <a:p>
            <a:pPr lvl="1"/>
            <a:r>
              <a:rPr lang="en-AU" dirty="0"/>
              <a:t>the relevant dates, locations and who was present</a:t>
            </a:r>
          </a:p>
          <a:p>
            <a:pPr lvl="1"/>
            <a:r>
              <a:rPr lang="en-AU" dirty="0"/>
              <a:t>exactly what the person disclosing said using “I said, “they said” statements</a:t>
            </a:r>
          </a:p>
          <a:p>
            <a:pPr lvl="1"/>
            <a:r>
              <a:rPr lang="en-AU" dirty="0"/>
              <a:t>the questions you asked</a:t>
            </a:r>
          </a:p>
          <a:p>
            <a:pPr lvl="1"/>
            <a:r>
              <a:rPr lang="en-AU" dirty="0"/>
              <a:t>any comments you made and </a:t>
            </a:r>
          </a:p>
          <a:p>
            <a:pPr lvl="1"/>
            <a:r>
              <a:rPr lang="en-AU" dirty="0"/>
              <a:t>your actions following the disclosure </a:t>
            </a:r>
          </a:p>
          <a:p>
            <a:r>
              <a:rPr lang="en-AU" dirty="0"/>
              <a:t>You also need to share your report with the endorsing Local Spiritual Assembly as soon as possible (no later than the same day) in writing. If you do not have their contact details at hand you may report to the appointed coordinator of the activity who will support you to immediately notify them. The National Spiritual Assembly can also be reported to directly at secretariat@bahai.org.au. Where there is any reluctance to inform the Local or National Assembly, then an Auxiliary Board member can be consulted for advice and support as to the next steps to take. </a:t>
            </a:r>
          </a:p>
          <a:p>
            <a:r>
              <a:rPr lang="en-AU" dirty="0"/>
              <a:t>A reporting form ‘Risk of Harm/Disclosure Reporting Form’ can be found on page 26 to assist with this record keeping process. </a:t>
            </a:r>
          </a:p>
          <a:p>
            <a:endParaRPr lang="en-AU" dirty="0"/>
          </a:p>
        </p:txBody>
      </p:sp>
    </p:spTree>
    <p:extLst>
      <p:ext uri="{BB962C8B-B14F-4D97-AF65-F5344CB8AC3E}">
        <p14:creationId xmlns:p14="http://schemas.microsoft.com/office/powerpoint/2010/main" val="94420526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293688"/>
            <a:ext cx="5906617" cy="903064"/>
          </a:xfrm>
        </p:spPr>
        <p:txBody>
          <a:bodyPr>
            <a:normAutofit/>
          </a:bodyPr>
          <a:lstStyle/>
          <a:p>
            <a:pPr algn="r" rtl="1"/>
            <a:r>
              <a:rPr lang="ar-JO" sz="4400" dirty="0">
                <a:latin typeface="Arabic Typesetting" panose="03020402040406030203" pitchFamily="66" charset="-78"/>
                <a:cs typeface="Arabic Typesetting" panose="03020402040406030203" pitchFamily="66" charset="-78"/>
              </a:rPr>
              <a:t>نگهداری سوابق</a:t>
            </a:r>
            <a:endParaRPr lang="en-AU" sz="4400" dirty="0">
              <a:latin typeface="Arabic Typesetting" panose="03020402040406030203" pitchFamily="66" charset="-78"/>
              <a:cs typeface="Arabic Typesetting" panose="03020402040406030203" pitchFamily="66" charset="-78"/>
            </a:endParaRPr>
          </a:p>
        </p:txBody>
      </p:sp>
      <p:sp>
        <p:nvSpPr>
          <p:cNvPr id="3" name="Content Placeholder 2"/>
          <p:cNvSpPr>
            <a:spLocks noGrp="1"/>
          </p:cNvSpPr>
          <p:nvPr>
            <p:ph idx="1"/>
          </p:nvPr>
        </p:nvSpPr>
        <p:spPr>
          <a:xfrm>
            <a:off x="609599" y="1052736"/>
            <a:ext cx="6347714" cy="5472608"/>
          </a:xfrm>
        </p:spPr>
        <p:txBody>
          <a:bodyPr>
            <a:normAutofit/>
          </a:bodyPr>
          <a:lstStyle/>
          <a:p>
            <a:pPr algn="r" rtl="1">
              <a:lnSpc>
                <a:spcPct val="107000"/>
              </a:lnSpc>
              <a:spcAft>
                <a:spcPts val="800"/>
              </a:spcAft>
            </a:pPr>
            <a:r>
              <a:rPr lang="fa-IR" sz="1600" b="1" kern="100" dirty="0">
                <a:effectLst/>
                <a:latin typeface="Calibri" panose="020F0502020204030204" pitchFamily="34" charset="0"/>
                <a:ea typeface="Calibri" panose="020F0502020204030204" pitchFamily="34" charset="0"/>
                <a:cs typeface="Arial" panose="020B0604020202020204" pitchFamily="34" charset="0"/>
              </a:rPr>
              <a:t>شما باید یادداشت هایی در مورد آنچه کودک به شما گفته و اقداماتی که انجام داده اید در همان زمان تهیه نمائید، از جمله</a:t>
            </a:r>
            <a:r>
              <a:rPr lang="en-AU" sz="1600" b="1" kern="100" dirty="0">
                <a:effectLst/>
                <a:latin typeface="Calibri" panose="020F0502020204030204" pitchFamily="34" charset="0"/>
                <a:ea typeface="Calibri" panose="020F0502020204030204" pitchFamily="34" charset="0"/>
                <a:cs typeface="Arial" panose="020B0604020202020204" pitchFamily="34" charset="0"/>
              </a:rPr>
              <a:t>:</a:t>
            </a:r>
          </a:p>
          <a:p>
            <a:pPr lvl="1" indent="-342900" algn="r" rtl="1">
              <a:lnSpc>
                <a:spcPct val="107000"/>
              </a:lnSpc>
              <a:spcBef>
                <a:spcPts val="600"/>
              </a:spcBef>
              <a:spcAft>
                <a:spcPts val="600"/>
              </a:spcAft>
              <a:buFont typeface="Wingdings" panose="05000000000000000000" pitchFamily="2" charset="2"/>
              <a:buChar char=""/>
            </a:pPr>
            <a:r>
              <a:rPr lang="fa-IR" b="1" kern="100" dirty="0">
                <a:effectLst/>
                <a:latin typeface="Calibri" panose="020F0502020204030204" pitchFamily="34" charset="0"/>
                <a:ea typeface="Calibri" panose="020F0502020204030204" pitchFamily="34" charset="0"/>
                <a:cs typeface="Arial" panose="020B0604020202020204" pitchFamily="34" charset="0"/>
              </a:rPr>
              <a:t>تاریخ های مربوطه، مکان ها، و افرادی که در آن حضور داشتند</a:t>
            </a:r>
            <a:endParaRPr lang="en-AU" b="1" kern="100" dirty="0">
              <a:effectLst/>
              <a:latin typeface="Calibri" panose="020F0502020204030204" pitchFamily="34" charset="0"/>
              <a:ea typeface="Calibri" panose="020F0502020204030204" pitchFamily="34" charset="0"/>
              <a:cs typeface="Arial" panose="020B0604020202020204" pitchFamily="34" charset="0"/>
            </a:endParaRPr>
          </a:p>
          <a:p>
            <a:pPr lvl="1" indent="-342900" algn="r" rtl="1">
              <a:lnSpc>
                <a:spcPct val="107000"/>
              </a:lnSpc>
              <a:spcBef>
                <a:spcPts val="600"/>
              </a:spcBef>
              <a:spcAft>
                <a:spcPts val="600"/>
              </a:spcAft>
              <a:buFont typeface="Wingdings" panose="05000000000000000000" pitchFamily="2" charset="2"/>
              <a:buChar char=""/>
            </a:pPr>
            <a:r>
              <a:rPr lang="fa-IR" b="1" kern="100" dirty="0">
                <a:effectLst/>
                <a:latin typeface="Calibri" panose="020F0502020204030204" pitchFamily="34" charset="0"/>
                <a:ea typeface="Calibri" panose="020F0502020204030204" pitchFamily="34" charset="0"/>
                <a:cs typeface="Arial" panose="020B0604020202020204" pitchFamily="34" charset="0"/>
              </a:rPr>
              <a:t>دقیقاً همان چیزی که شخص افشا کننده گفت با استفاده از جملات «گفتم، «گفت» </a:t>
            </a:r>
            <a:endParaRPr lang="en-AU" b="1" kern="100" dirty="0">
              <a:effectLst/>
              <a:latin typeface="Calibri" panose="020F0502020204030204" pitchFamily="34" charset="0"/>
              <a:ea typeface="Calibri" panose="020F0502020204030204" pitchFamily="34" charset="0"/>
              <a:cs typeface="Arial" panose="020B0604020202020204" pitchFamily="34" charset="0"/>
            </a:endParaRPr>
          </a:p>
          <a:p>
            <a:pPr lvl="1" indent="-342900" algn="r" rtl="1">
              <a:lnSpc>
                <a:spcPct val="107000"/>
              </a:lnSpc>
              <a:spcBef>
                <a:spcPts val="600"/>
              </a:spcBef>
              <a:spcAft>
                <a:spcPts val="600"/>
              </a:spcAft>
              <a:buFont typeface="Wingdings" panose="05000000000000000000" pitchFamily="2" charset="2"/>
              <a:buChar char=""/>
            </a:pPr>
            <a:r>
              <a:rPr lang="fa-IR" b="1" kern="100" dirty="0">
                <a:effectLst/>
                <a:latin typeface="Calibri" panose="020F0502020204030204" pitchFamily="34" charset="0"/>
                <a:ea typeface="Calibri" panose="020F0502020204030204" pitchFamily="34" charset="0"/>
                <a:cs typeface="Arial" panose="020B0604020202020204" pitchFamily="34" charset="0"/>
              </a:rPr>
              <a:t>سوالاتی که شما پرسیدید</a:t>
            </a:r>
            <a:endParaRPr lang="en-AU" b="1" kern="100" dirty="0">
              <a:effectLst/>
              <a:latin typeface="Calibri" panose="020F0502020204030204" pitchFamily="34" charset="0"/>
              <a:ea typeface="Calibri" panose="020F0502020204030204" pitchFamily="34" charset="0"/>
              <a:cs typeface="Arial" panose="020B0604020202020204" pitchFamily="34" charset="0"/>
            </a:endParaRPr>
          </a:p>
          <a:p>
            <a:pPr lvl="1" indent="-342900" algn="r" rtl="1">
              <a:lnSpc>
                <a:spcPct val="107000"/>
              </a:lnSpc>
              <a:spcBef>
                <a:spcPts val="600"/>
              </a:spcBef>
              <a:spcAft>
                <a:spcPts val="600"/>
              </a:spcAft>
              <a:buFont typeface="Wingdings" panose="05000000000000000000" pitchFamily="2" charset="2"/>
              <a:buChar char=""/>
            </a:pPr>
            <a:r>
              <a:rPr lang="fa-IR" b="1" kern="100" dirty="0">
                <a:effectLst/>
                <a:latin typeface="Calibri" panose="020F0502020204030204" pitchFamily="34" charset="0"/>
                <a:ea typeface="Calibri" panose="020F0502020204030204" pitchFamily="34" charset="0"/>
                <a:cs typeface="Arial" panose="020B0604020202020204" pitchFamily="34" charset="0"/>
              </a:rPr>
              <a:t>هر نظری که ابراز نمودید و</a:t>
            </a:r>
            <a:endParaRPr lang="en-AU" b="1" kern="100" dirty="0">
              <a:effectLst/>
              <a:latin typeface="Calibri" panose="020F0502020204030204" pitchFamily="34" charset="0"/>
              <a:ea typeface="Calibri" panose="020F0502020204030204" pitchFamily="34" charset="0"/>
              <a:cs typeface="Arial" panose="020B0604020202020204" pitchFamily="34" charset="0"/>
            </a:endParaRPr>
          </a:p>
          <a:p>
            <a:pPr lvl="1" indent="-342900" algn="r" rtl="1">
              <a:lnSpc>
                <a:spcPct val="107000"/>
              </a:lnSpc>
              <a:spcBef>
                <a:spcPts val="600"/>
              </a:spcBef>
              <a:spcAft>
                <a:spcPts val="600"/>
              </a:spcAft>
              <a:buFont typeface="Wingdings" panose="05000000000000000000" pitchFamily="2" charset="2"/>
              <a:buChar char=""/>
            </a:pPr>
            <a:r>
              <a:rPr lang="fa-IR" b="1" kern="100" dirty="0">
                <a:effectLst/>
                <a:latin typeface="Calibri" panose="020F0502020204030204" pitchFamily="34" charset="0"/>
                <a:ea typeface="Calibri" panose="020F0502020204030204" pitchFamily="34" charset="0"/>
                <a:cs typeface="Arial" panose="020B0604020202020204" pitchFamily="34" charset="0"/>
              </a:rPr>
              <a:t>اقدامات شما پس از افشای اطلاعات.</a:t>
            </a:r>
            <a:endParaRPr lang="en-AU" b="1" kern="1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fa-IR" sz="1600" b="1" kern="100" dirty="0">
                <a:effectLst/>
                <a:latin typeface="Calibri" panose="020F0502020204030204" pitchFamily="34" charset="0"/>
                <a:ea typeface="Calibri" panose="020F0502020204030204" pitchFamily="34" charset="0"/>
                <a:cs typeface="Arial" panose="020B0604020202020204" pitchFamily="34" charset="0"/>
              </a:rPr>
              <a:t>همچنین باید گزارش خود را در اسرع وقت (حداکثر در همان روز) به صورت کتبی با محفل روحانی محلی مربوطه به اشتراک بگذارید. اگر اطلاعات تماس محفل را در دسترس ندارید، می توانید با هماهنگ کننده فعالیت  تماس بگیرید تا او سریعاً به شما کمک نموده و به محفل اطلاع دهد. همچنین می توان گزارش را به طور مستقیم به آدرس</a:t>
            </a:r>
            <a:r>
              <a:rPr lang="en-AU" sz="1600" b="1" kern="100" dirty="0">
                <a:effectLst/>
                <a:latin typeface="Calibri" panose="020F0502020204030204" pitchFamily="34" charset="0"/>
                <a:ea typeface="Calibri" panose="020F0502020204030204" pitchFamily="34" charset="0"/>
                <a:cs typeface="Arial" panose="020B0604020202020204" pitchFamily="34" charset="0"/>
              </a:rPr>
              <a:t> secretariat@bahai.org.au </a:t>
            </a:r>
            <a:r>
              <a:rPr lang="fa-IR" sz="1600" b="1" kern="100" dirty="0">
                <a:effectLst/>
                <a:latin typeface="Calibri" panose="020F0502020204030204" pitchFamily="34" charset="0"/>
                <a:ea typeface="Calibri" panose="020F0502020204030204" pitchFamily="34" charset="0"/>
                <a:cs typeface="Arial" panose="020B0604020202020204" pitchFamily="34" charset="0"/>
              </a:rPr>
              <a:t>به محفل روحانی ملی بفرسیتد. در صورت عدم تمایل به اطلاع رسانی به محفل محلی یا ملی، می توانید با یکی از اعضای هیئت معاونت  برای مشاوره و حمایت در مورد اقدامات بعدی مشورت کنید.</a:t>
            </a:r>
            <a:endParaRPr lang="en-AU" sz="1600" b="1" kern="1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fa-IR" sz="1600" b="1" kern="100" dirty="0">
                <a:effectLst/>
                <a:latin typeface="Calibri" panose="020F0502020204030204" pitchFamily="34" charset="0"/>
                <a:ea typeface="Calibri" panose="020F0502020204030204" pitchFamily="34" charset="0"/>
                <a:cs typeface="Arial" panose="020B0604020202020204" pitchFamily="34" charset="0"/>
              </a:rPr>
              <a:t>برای کمک به فرآیند نگهداری سوابق، نسخه ای از فرم گزارش «خطر آسیب/فرم گزارش افشا» در صفحه 26 کتابچه راهمنما وجود دارد</a:t>
            </a:r>
            <a:r>
              <a:rPr lang="en-AU" sz="1600" b="1" kern="100" dirty="0">
                <a:effectLst/>
                <a:latin typeface="Calibri" panose="020F0502020204030204" pitchFamily="34" charset="0"/>
                <a:ea typeface="Calibri" panose="020F0502020204030204" pitchFamily="34" charset="0"/>
                <a:cs typeface="Arial" panose="020B0604020202020204" pitchFamily="34" charset="0"/>
              </a:rPr>
              <a:t>.</a:t>
            </a:r>
          </a:p>
        </p:txBody>
      </p:sp>
    </p:spTree>
    <p:extLst>
      <p:ext uri="{BB962C8B-B14F-4D97-AF65-F5344CB8AC3E}">
        <p14:creationId xmlns:p14="http://schemas.microsoft.com/office/powerpoint/2010/main" val="64204808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Confidentiality</a:t>
            </a:r>
          </a:p>
        </p:txBody>
      </p:sp>
      <p:sp>
        <p:nvSpPr>
          <p:cNvPr id="3" name="Content Placeholder 2"/>
          <p:cNvSpPr>
            <a:spLocks noGrp="1"/>
          </p:cNvSpPr>
          <p:nvPr>
            <p:ph idx="1"/>
          </p:nvPr>
        </p:nvSpPr>
        <p:spPr>
          <a:xfrm>
            <a:off x="609599" y="1772816"/>
            <a:ext cx="6347714" cy="4268547"/>
          </a:xfrm>
        </p:spPr>
        <p:txBody>
          <a:bodyPr/>
          <a:lstStyle/>
          <a:p>
            <a:r>
              <a:rPr lang="en-AU" dirty="0"/>
              <a:t>Keep the disclosure confidential and private, that is do not engage in discussion about the disclosure within the community or at large. You are encouraged to seek support from counselling services (e.g. referral from your local GP) to work through your own feelings as required, and are also free to seek the support of the Local Spiritual Assembly or a member of the Auxiliary Board for Protection you reported to. </a:t>
            </a:r>
          </a:p>
          <a:p>
            <a:r>
              <a:rPr lang="en-AU" dirty="0"/>
              <a:t>Any written record of the disclosure should be kept secure and private.  </a:t>
            </a:r>
          </a:p>
          <a:p>
            <a:r>
              <a:rPr lang="en-AU" dirty="0"/>
              <a:t>Remember, it is not your role to investigate.</a:t>
            </a:r>
          </a:p>
          <a:p>
            <a:endParaRPr lang="en-AU" dirty="0"/>
          </a:p>
          <a:p>
            <a:endParaRPr lang="en-AU" dirty="0"/>
          </a:p>
          <a:p>
            <a:endParaRPr lang="en-AU" dirty="0"/>
          </a:p>
        </p:txBody>
      </p:sp>
    </p:spTree>
    <p:extLst>
      <p:ext uri="{BB962C8B-B14F-4D97-AF65-F5344CB8AC3E}">
        <p14:creationId xmlns:p14="http://schemas.microsoft.com/office/powerpoint/2010/main" val="118432197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019200"/>
          </a:xfrm>
        </p:spPr>
        <p:txBody>
          <a:bodyPr>
            <a:normAutofit/>
          </a:bodyPr>
          <a:lstStyle/>
          <a:p>
            <a:pPr algn="r" rtl="1"/>
            <a:r>
              <a:rPr lang="ar-JO" sz="4800" b="1" dirty="0">
                <a:latin typeface="Arabic Typesetting" panose="03020402040406030203" pitchFamily="66" charset="-78"/>
                <a:cs typeface="Arabic Typesetting" panose="03020402040406030203" pitchFamily="66" charset="-78"/>
              </a:rPr>
              <a:t>محرمانه بودن</a:t>
            </a:r>
            <a:endParaRPr lang="en-AU" sz="4800" b="1" dirty="0">
              <a:latin typeface="Arabic Typesetting" panose="03020402040406030203" pitchFamily="66" charset="-78"/>
              <a:cs typeface="Arabic Typesetting" panose="03020402040406030203" pitchFamily="66" charset="-78"/>
            </a:endParaRPr>
          </a:p>
        </p:txBody>
      </p:sp>
      <p:sp>
        <p:nvSpPr>
          <p:cNvPr id="3" name="Content Placeholder 2"/>
          <p:cNvSpPr>
            <a:spLocks noGrp="1"/>
          </p:cNvSpPr>
          <p:nvPr>
            <p:ph idx="1"/>
          </p:nvPr>
        </p:nvSpPr>
        <p:spPr>
          <a:xfrm>
            <a:off x="609599" y="1772816"/>
            <a:ext cx="6347714" cy="4268547"/>
          </a:xfrm>
        </p:spPr>
        <p:txBody>
          <a:bodyPr>
            <a:normAutofit/>
          </a:bodyPr>
          <a:lstStyle/>
          <a:p>
            <a:pPr algn="r" rtl="1">
              <a:lnSpc>
                <a:spcPct val="107000"/>
              </a:lnSpc>
              <a:spcAft>
                <a:spcPts val="800"/>
              </a:spcAft>
            </a:pPr>
            <a:r>
              <a:rPr lang="fa-IR" sz="2000" b="1" kern="100" dirty="0">
                <a:effectLst/>
                <a:latin typeface="Calibri" panose="020F0502020204030204" pitchFamily="34" charset="0"/>
                <a:ea typeface="Calibri" panose="020F0502020204030204" pitchFamily="34" charset="0"/>
                <a:cs typeface="Arial" panose="020B0604020202020204" pitchFamily="34" charset="0"/>
              </a:rPr>
              <a:t>افشای اطلاعات را محرمانه و خصوصی نگه دارید، به این معنی که در مورد افشا در جامعه یا بطور کلی بحثی نکنید. مهم است که خود شما از خدمات مشاوره‌ای کمک بگیرید (مثلاً توصیه نامه از پزشک عمومی محلی خود) تا در صورت لزوم روی احساسات خود کار کنید، و همچنین می‌توانید از حمایت محفل روحانی محلی یا یکی از اعضای هیئت معاونت برای صیانت که گزارش کرده‌اید، کمک بگیرید</a:t>
            </a:r>
            <a:r>
              <a:rPr lang="en-AU" sz="2000" b="1" kern="100" dirty="0">
                <a:effectLst/>
                <a:latin typeface="Calibri" panose="020F0502020204030204" pitchFamily="34" charset="0"/>
                <a:ea typeface="Calibri" panose="020F0502020204030204" pitchFamily="34" charset="0"/>
                <a:cs typeface="Arial" panose="020B0604020202020204" pitchFamily="34" charset="0"/>
              </a:rPr>
              <a:t>.</a:t>
            </a:r>
          </a:p>
          <a:p>
            <a:pPr algn="r" rtl="1">
              <a:lnSpc>
                <a:spcPct val="107000"/>
              </a:lnSpc>
              <a:spcAft>
                <a:spcPts val="800"/>
              </a:spcAft>
            </a:pPr>
            <a:r>
              <a:rPr lang="fa-IR" sz="2000" b="1" kern="100" dirty="0">
                <a:effectLst/>
                <a:latin typeface="Calibri" panose="020F0502020204030204" pitchFamily="34" charset="0"/>
                <a:ea typeface="Calibri" panose="020F0502020204030204" pitchFamily="34" charset="0"/>
                <a:cs typeface="Arial" panose="020B0604020202020204" pitchFamily="34" charset="0"/>
              </a:rPr>
              <a:t>هرگونه سوابق کتبی افشاء باید محفوظ و خصوصی نگهداری شود</a:t>
            </a:r>
            <a:r>
              <a:rPr lang="en-AU" sz="2000" b="1" kern="100" dirty="0">
                <a:effectLst/>
                <a:latin typeface="Calibri" panose="020F0502020204030204" pitchFamily="34" charset="0"/>
                <a:ea typeface="Calibri" panose="020F0502020204030204" pitchFamily="34" charset="0"/>
                <a:cs typeface="Arial" panose="020B0604020202020204" pitchFamily="34" charset="0"/>
              </a:rPr>
              <a:t>.</a:t>
            </a:r>
          </a:p>
          <a:p>
            <a:pPr algn="r" rtl="1">
              <a:lnSpc>
                <a:spcPct val="107000"/>
              </a:lnSpc>
              <a:spcAft>
                <a:spcPts val="800"/>
              </a:spcAft>
            </a:pPr>
            <a:r>
              <a:rPr lang="fa-IR" sz="2000" b="1" kern="100" dirty="0">
                <a:effectLst/>
                <a:latin typeface="Calibri" panose="020F0502020204030204" pitchFamily="34" charset="0"/>
                <a:ea typeface="Calibri" panose="020F0502020204030204" pitchFamily="34" charset="0"/>
                <a:cs typeface="Arial" panose="020B0604020202020204" pitchFamily="34" charset="0"/>
              </a:rPr>
              <a:t>به یاد داشته باشید، که تحقیق در مورد افشاء وظیفه شما نیست </a:t>
            </a:r>
            <a:r>
              <a:rPr lang="en-AU" sz="2000" b="1" kern="100" dirty="0">
                <a:effectLst/>
                <a:latin typeface="Calibri" panose="020F0502020204030204" pitchFamily="34" charset="0"/>
                <a:ea typeface="Calibri" panose="020F0502020204030204" pitchFamily="34" charset="0"/>
                <a:cs typeface="Arial" panose="020B0604020202020204" pitchFamily="34" charset="0"/>
              </a:rPr>
              <a:t>.</a:t>
            </a:r>
          </a:p>
        </p:txBody>
      </p:sp>
    </p:spTree>
    <p:extLst>
      <p:ext uri="{BB962C8B-B14F-4D97-AF65-F5344CB8AC3E}">
        <p14:creationId xmlns:p14="http://schemas.microsoft.com/office/powerpoint/2010/main" val="113323742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Review Question</a:t>
            </a:r>
          </a:p>
        </p:txBody>
      </p:sp>
      <p:sp>
        <p:nvSpPr>
          <p:cNvPr id="3" name="Content Placeholder 2"/>
          <p:cNvSpPr>
            <a:spLocks noGrp="1"/>
          </p:cNvSpPr>
          <p:nvPr>
            <p:ph idx="1"/>
          </p:nvPr>
        </p:nvSpPr>
        <p:spPr>
          <a:xfrm>
            <a:off x="609599" y="1700808"/>
            <a:ext cx="6347714" cy="4340555"/>
          </a:xfrm>
        </p:spPr>
        <p:txBody>
          <a:bodyPr>
            <a:normAutofit/>
          </a:bodyPr>
          <a:lstStyle/>
          <a:p>
            <a:pPr marL="0" indent="0">
              <a:buNone/>
            </a:pPr>
            <a:r>
              <a:rPr lang="en-AU" i="1" dirty="0"/>
              <a:t>What are the three action steps to take after you have responded to a child disclosing to you that they are being harmed or at risk of harm?</a:t>
            </a:r>
          </a:p>
          <a:p>
            <a:pPr marL="0" indent="0">
              <a:buNone/>
            </a:pPr>
            <a:endParaRPr lang="en-AU" dirty="0"/>
          </a:p>
          <a:p>
            <a:pPr marL="0" indent="0">
              <a:buNone/>
            </a:pPr>
            <a:r>
              <a:rPr lang="en-AU" dirty="0"/>
              <a:t>Exercise: Records must be objective. Which record below is non-objective (subjective) and which one is objective?</a:t>
            </a:r>
          </a:p>
          <a:p>
            <a:r>
              <a:rPr lang="en-AU" dirty="0"/>
              <a:t>Report A: Zac told me that he is being verbally and physically abused by his parents. I think his parents were just upset with him today and told him off.</a:t>
            </a:r>
          </a:p>
          <a:p>
            <a:r>
              <a:rPr lang="en-AU" dirty="0"/>
              <a:t>Report B: On Saturday morning, Zac began to cry in the children’s class. I approached him and he said “I’m sad because my parents yelled at me and hit me this morning.”</a:t>
            </a:r>
          </a:p>
          <a:p>
            <a:endParaRPr lang="en-AU" dirty="0"/>
          </a:p>
        </p:txBody>
      </p:sp>
    </p:spTree>
    <p:extLst>
      <p:ext uri="{BB962C8B-B14F-4D97-AF65-F5344CB8AC3E}">
        <p14:creationId xmlns:p14="http://schemas.microsoft.com/office/powerpoint/2010/main" val="206436384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ar-JO" sz="4400" dirty="0">
                <a:latin typeface="Arabic Typesetting" panose="03020402040406030203" pitchFamily="66" charset="-78"/>
                <a:cs typeface="Arabic Typesetting" panose="03020402040406030203" pitchFamily="66" charset="-78"/>
              </a:rPr>
              <a:t>سوال </a:t>
            </a:r>
            <a:r>
              <a:rPr lang="fa-IR" sz="4400" dirty="0">
                <a:latin typeface="Arabic Typesetting" panose="03020402040406030203" pitchFamily="66" charset="-78"/>
                <a:cs typeface="Arabic Typesetting" panose="03020402040406030203" pitchFamily="66" charset="-78"/>
              </a:rPr>
              <a:t>برای </a:t>
            </a:r>
            <a:r>
              <a:rPr lang="ar-JO" sz="4400" dirty="0">
                <a:latin typeface="Arabic Typesetting" panose="03020402040406030203" pitchFamily="66" charset="-78"/>
                <a:cs typeface="Arabic Typesetting" panose="03020402040406030203" pitchFamily="66" charset="-78"/>
              </a:rPr>
              <a:t>بررسی</a:t>
            </a:r>
            <a:endParaRPr lang="en-AU" sz="4400" dirty="0">
              <a:latin typeface="Arabic Typesetting" panose="03020402040406030203" pitchFamily="66" charset="-78"/>
              <a:cs typeface="Arabic Typesetting" panose="03020402040406030203" pitchFamily="66" charset="-78"/>
            </a:endParaRPr>
          </a:p>
        </p:txBody>
      </p:sp>
      <p:sp>
        <p:nvSpPr>
          <p:cNvPr id="3" name="Content Placeholder 2"/>
          <p:cNvSpPr>
            <a:spLocks noGrp="1"/>
          </p:cNvSpPr>
          <p:nvPr>
            <p:ph idx="1"/>
          </p:nvPr>
        </p:nvSpPr>
        <p:spPr>
          <a:xfrm>
            <a:off x="609599" y="1700808"/>
            <a:ext cx="6347714" cy="4547592"/>
          </a:xfrm>
        </p:spPr>
        <p:txBody>
          <a:bodyPr>
            <a:normAutofit lnSpcReduction="10000"/>
          </a:bodyPr>
          <a:lstStyle/>
          <a:p>
            <a:pPr marL="0" indent="0" algn="r" rtl="1">
              <a:lnSpc>
                <a:spcPct val="107000"/>
              </a:lnSpc>
              <a:spcAft>
                <a:spcPts val="800"/>
              </a:spcAft>
              <a:buNone/>
            </a:pPr>
            <a:r>
              <a:rPr lang="fa-IR" sz="1800" b="1" kern="100" dirty="0">
                <a:effectLst/>
                <a:latin typeface="Calibri" panose="020F0502020204030204" pitchFamily="34" charset="0"/>
                <a:ea typeface="Calibri" panose="020F0502020204030204" pitchFamily="34" charset="0"/>
                <a:cs typeface="Arial" panose="020B0604020202020204" pitchFamily="34" charset="0"/>
              </a:rPr>
              <a:t>وقتی کودکی به شما از آسیب دیدن و یا در معرض آسیب بودن گزارش میدهد  کدامند سه قدمی که شما باید بردارید ؟ </a:t>
            </a:r>
            <a:endParaRPr lang="en-AU" sz="1800" b="1" kern="100" dirty="0">
              <a:effectLst/>
              <a:latin typeface="Calibri" panose="020F0502020204030204" pitchFamily="34" charset="0"/>
              <a:ea typeface="Calibri" panose="020F0502020204030204" pitchFamily="34" charset="0"/>
              <a:cs typeface="Arial" panose="020B0604020202020204" pitchFamily="34" charset="0"/>
            </a:endParaRPr>
          </a:p>
          <a:p>
            <a:pPr marL="0" indent="0" algn="r" rtl="1">
              <a:lnSpc>
                <a:spcPct val="107000"/>
              </a:lnSpc>
              <a:spcAft>
                <a:spcPts val="800"/>
              </a:spcAft>
              <a:buNone/>
            </a:pPr>
            <a:r>
              <a:rPr lang="fa-IR" sz="1800" b="1" kern="100" dirty="0">
                <a:effectLst/>
                <a:latin typeface="Calibri" panose="020F0502020204030204" pitchFamily="34" charset="0"/>
                <a:ea typeface="Calibri" panose="020F0502020204030204" pitchFamily="34" charset="0"/>
                <a:cs typeface="Arial" panose="020B0604020202020204" pitchFamily="34" charset="0"/>
              </a:rPr>
              <a:t> </a:t>
            </a:r>
          </a:p>
          <a:p>
            <a:pPr marL="0" indent="0" algn="r" rtl="1">
              <a:lnSpc>
                <a:spcPct val="107000"/>
              </a:lnSpc>
              <a:spcAft>
                <a:spcPts val="800"/>
              </a:spcAft>
              <a:buNone/>
            </a:pPr>
            <a:endParaRPr lang="en-AU" sz="1800" b="1" kern="100" dirty="0">
              <a:effectLst/>
              <a:latin typeface="Calibri" panose="020F0502020204030204" pitchFamily="34" charset="0"/>
              <a:ea typeface="Calibri" panose="020F0502020204030204" pitchFamily="34" charset="0"/>
              <a:cs typeface="Arial" panose="020B0604020202020204" pitchFamily="34" charset="0"/>
            </a:endParaRPr>
          </a:p>
          <a:p>
            <a:pPr marL="0" indent="0" algn="r" rtl="1">
              <a:lnSpc>
                <a:spcPct val="107000"/>
              </a:lnSpc>
              <a:spcAft>
                <a:spcPts val="800"/>
              </a:spcAft>
              <a:buNone/>
            </a:pPr>
            <a:r>
              <a:rPr lang="fa-IR" sz="1800" b="1" kern="100" dirty="0">
                <a:effectLst/>
                <a:latin typeface="Calibri" panose="020F0502020204030204" pitchFamily="34" charset="0"/>
                <a:ea typeface="Calibri" panose="020F0502020204030204" pitchFamily="34" charset="0"/>
                <a:cs typeface="Arial" panose="020B0604020202020204" pitchFamily="34" charset="0"/>
              </a:rPr>
              <a:t>تمرین: سوابق باید عینی باشند. کدام گزارش در زیر عینی  و کدام ذهنی (غیر عینی) است؟</a:t>
            </a:r>
            <a:endParaRPr lang="en-AU" sz="1800" b="1" kern="1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fa-IR" sz="1800" b="1" kern="100" dirty="0">
                <a:effectLst/>
                <a:latin typeface="Calibri" panose="020F0502020204030204" pitchFamily="34" charset="0"/>
                <a:ea typeface="Calibri" panose="020F0502020204030204" pitchFamily="34" charset="0"/>
                <a:cs typeface="Arial" panose="020B0604020202020204" pitchFamily="34" charset="0"/>
              </a:rPr>
              <a:t>گزارش الف: زک به من گفت که توسط والدینش مورد آزار کلامی و فیزیکی قرار گرفته است. فکر می کنم پدر و مادرش امروز از دست او ناراحت بوده اند و او را دعوا کرده اند</a:t>
            </a:r>
            <a:r>
              <a:rPr lang="en-AU" sz="1800" b="1" kern="100" dirty="0">
                <a:effectLst/>
                <a:latin typeface="Calibri" panose="020F0502020204030204" pitchFamily="34" charset="0"/>
                <a:ea typeface="Calibri" panose="020F0502020204030204" pitchFamily="34" charset="0"/>
                <a:cs typeface="Arial" panose="020B0604020202020204" pitchFamily="34" charset="0"/>
              </a:rPr>
              <a:t>.</a:t>
            </a:r>
          </a:p>
          <a:p>
            <a:pPr algn="r" rtl="1">
              <a:lnSpc>
                <a:spcPct val="107000"/>
              </a:lnSpc>
              <a:spcAft>
                <a:spcPts val="800"/>
              </a:spcAft>
            </a:pPr>
            <a:r>
              <a:rPr lang="fa-IR" sz="1800" b="1" kern="100" dirty="0">
                <a:effectLst/>
                <a:latin typeface="Calibri" panose="020F0502020204030204" pitchFamily="34" charset="0"/>
                <a:ea typeface="Calibri" panose="020F0502020204030204" pitchFamily="34" charset="0"/>
                <a:cs typeface="Arial" panose="020B0604020202020204" pitchFamily="34" charset="0"/>
              </a:rPr>
              <a:t>گزارش ب: روز شنبه صبح، زک در کلاس بچه ها شروع به گریه کرد. به او نزدیک شدم و او گفت: "از این که پدر و مادرم امروز صبح سرم داد زدند و مرا زدند ناراحتم</a:t>
            </a:r>
            <a:r>
              <a:rPr lang="en-AU" sz="1800" b="1" kern="100" dirty="0">
                <a:effectLst/>
                <a:latin typeface="Calibri" panose="020F0502020204030204" pitchFamily="34" charset="0"/>
                <a:ea typeface="Calibri" panose="020F0502020204030204" pitchFamily="34" charset="0"/>
                <a:cs typeface="Arial" panose="020B0604020202020204" pitchFamily="34" charset="0"/>
              </a:rPr>
              <a:t>.</a:t>
            </a:r>
            <a:r>
              <a:rPr lang="fa-IR" sz="1800" b="1" kern="100" dirty="0">
                <a:effectLst/>
                <a:latin typeface="Calibri" panose="020F0502020204030204" pitchFamily="34" charset="0"/>
                <a:ea typeface="Calibri" panose="020F0502020204030204" pitchFamily="34" charset="0"/>
                <a:cs typeface="Arial" panose="020B0604020202020204" pitchFamily="34" charset="0"/>
              </a:rPr>
              <a:t>"</a:t>
            </a:r>
            <a:endParaRPr lang="en-AU" sz="1800" b="1" kern="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64532350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b="1" dirty="0"/>
              <a:t>Risk of Harm &amp; Legal Obligations</a:t>
            </a:r>
          </a:p>
        </p:txBody>
      </p:sp>
      <p:sp>
        <p:nvSpPr>
          <p:cNvPr id="3" name="Content Placeholder 2"/>
          <p:cNvSpPr>
            <a:spLocks noGrp="1"/>
          </p:cNvSpPr>
          <p:nvPr>
            <p:ph idx="1"/>
          </p:nvPr>
        </p:nvSpPr>
        <p:spPr/>
        <p:txBody>
          <a:bodyPr>
            <a:normAutofit/>
          </a:bodyPr>
          <a:lstStyle/>
          <a:p>
            <a:r>
              <a:rPr lang="en-AU" dirty="0"/>
              <a:t>We have used the words “harm” and “risk of harm” several times. What is the definition for these words?</a:t>
            </a:r>
          </a:p>
          <a:p>
            <a:r>
              <a:rPr lang="en-AU" i="1" dirty="0"/>
              <a:t>Harm</a:t>
            </a:r>
            <a:r>
              <a:rPr lang="en-AU" dirty="0"/>
              <a:t> is physical harm or psychological harm to a child or young person under 18.  This includes harm caused by sexual, physical, mental or emotional abuse or neglect.  Psychological harm does not include emotional reactions such as distress, grief, fear or anger that are a response to the ordinary changes of circumstances of life. </a:t>
            </a:r>
            <a:r>
              <a:rPr lang="en-AU" i="1" dirty="0"/>
              <a:t>Harm </a:t>
            </a:r>
            <a:r>
              <a:rPr lang="en-AU" dirty="0"/>
              <a:t>includes c</a:t>
            </a:r>
            <a:r>
              <a:rPr lang="en-AU" i="1" dirty="0"/>
              <a:t>hild abuse, </a:t>
            </a:r>
            <a:r>
              <a:rPr lang="en-AU" dirty="0"/>
              <a:t>which</a:t>
            </a:r>
            <a:r>
              <a:rPr lang="en-AU" i="1" dirty="0"/>
              <a:t> </a:t>
            </a:r>
            <a:r>
              <a:rPr lang="en-AU" dirty="0"/>
              <a:t>is defined as an action or inaction that causes injury, death, emotional harm or risk of harm to a child under 18. </a:t>
            </a:r>
          </a:p>
          <a:p>
            <a:pPr marL="0" indent="0">
              <a:buNone/>
            </a:pPr>
            <a:endParaRPr lang="en-AU" dirty="0"/>
          </a:p>
        </p:txBody>
      </p:sp>
    </p:spTree>
    <p:extLst>
      <p:ext uri="{BB962C8B-B14F-4D97-AF65-F5344CB8AC3E}">
        <p14:creationId xmlns:p14="http://schemas.microsoft.com/office/powerpoint/2010/main" val="13494236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4800" b="1" dirty="0">
                <a:latin typeface="Arabic Typesetting" panose="03020402040406030203" pitchFamily="66" charset="-78"/>
                <a:cs typeface="Arabic Typesetting" panose="03020402040406030203" pitchFamily="66" charset="-78"/>
              </a:rPr>
              <a:t>اهداف</a:t>
            </a:r>
            <a:endParaRPr lang="en-AU" sz="4800" b="1" dirty="0">
              <a:latin typeface="Arabic Typesetting" panose="03020402040406030203" pitchFamily="66" charset="-78"/>
              <a:cs typeface="Arabic Typesetting" panose="03020402040406030203" pitchFamily="66" charset="-78"/>
            </a:endParaRPr>
          </a:p>
        </p:txBody>
      </p:sp>
      <p:sp>
        <p:nvSpPr>
          <p:cNvPr id="3" name="Content Placeholder 2"/>
          <p:cNvSpPr>
            <a:spLocks noGrp="1"/>
          </p:cNvSpPr>
          <p:nvPr>
            <p:ph idx="1"/>
          </p:nvPr>
        </p:nvSpPr>
        <p:spPr>
          <a:xfrm>
            <a:off x="628650" y="1412776"/>
            <a:ext cx="6347713" cy="4896544"/>
          </a:xfrm>
        </p:spPr>
        <p:txBody>
          <a:bodyPr>
            <a:normAutofit/>
          </a:bodyPr>
          <a:lstStyle/>
          <a:p>
            <a:pPr algn="r" rtl="1">
              <a:lnSpc>
                <a:spcPct val="107000"/>
              </a:lnSpc>
              <a:spcAft>
                <a:spcPts val="800"/>
              </a:spcAft>
            </a:pPr>
            <a:r>
              <a:rPr lang="fa-IR" sz="1800" b="1" kern="100" dirty="0">
                <a:effectLst/>
                <a:latin typeface="Calibri" panose="020F0502020204030204" pitchFamily="34" charset="0"/>
                <a:ea typeface="Calibri" panose="020F0502020204030204" pitchFamily="34" charset="0"/>
                <a:cs typeface="Arial" panose="020B0604020202020204" pitchFamily="34" charset="0"/>
              </a:rPr>
              <a:t>چگونه می توانیم به طور امن با کودکان تعامل کنیم: چه اموری در هنگام کار با کودکان پسندیده و یا </a:t>
            </a:r>
            <a:r>
              <a:rPr lang="fa-IR" b="1" kern="100" dirty="0">
                <a:latin typeface="Calibri" panose="020F0502020204030204" pitchFamily="34" charset="0"/>
                <a:ea typeface="Calibri" panose="020F0502020204030204" pitchFamily="34" charset="0"/>
                <a:cs typeface="Arial" panose="020B0604020202020204" pitchFamily="34" charset="0"/>
              </a:rPr>
              <a:t>نا </a:t>
            </a:r>
            <a:r>
              <a:rPr lang="fa-IR" sz="1800" b="1" kern="100" dirty="0">
                <a:effectLst/>
                <a:latin typeface="Calibri" panose="020F0502020204030204" pitchFamily="34" charset="0"/>
                <a:ea typeface="Calibri" panose="020F0502020204030204" pitchFamily="34" charset="0"/>
                <a:cs typeface="Arial" panose="020B0604020202020204" pitchFamily="34" charset="0"/>
              </a:rPr>
              <a:t>پسند است،</a:t>
            </a:r>
            <a:endParaRPr lang="en-AU" sz="1800" b="1" kern="1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fa-IR" sz="1800" b="1" kern="100" dirty="0">
                <a:effectLst/>
                <a:latin typeface="Calibri" panose="020F0502020204030204" pitchFamily="34" charset="0"/>
                <a:ea typeface="Calibri" panose="020F0502020204030204" pitchFamily="34" charset="0"/>
                <a:cs typeface="Arial" panose="020B0604020202020204" pitchFamily="34" charset="0"/>
              </a:rPr>
              <a:t>چگونه می توانیم برای به حداقل رساندن خطر آسیب به کودکان،  و ایجاد محیطی امن و مثبت برای آنان  گام برداریم،</a:t>
            </a:r>
            <a:endParaRPr lang="en-AU" sz="1800" b="1" kern="1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fa-IR" sz="1800" b="1" kern="100" dirty="0">
                <a:effectLst/>
                <a:latin typeface="Calibri" panose="020F0502020204030204" pitchFamily="34" charset="0"/>
                <a:ea typeface="Calibri" panose="020F0502020204030204" pitchFamily="34" charset="0"/>
                <a:cs typeface="Arial" panose="020B0604020202020204" pitchFamily="34" charset="0"/>
              </a:rPr>
              <a:t>وقتی کودکی به ما می گوید که آسیب دیده، و یا مورد آسیب  بوده است، چگونه پاسخ می دهیم. واکنش فوری ما و پاسخ ما ،  در چگونگی بهبودی او و برخورداری از کمک مورد نیاز، برای کودک مهم است،</a:t>
            </a:r>
            <a:endParaRPr lang="en-AU" sz="1800" b="1" kern="1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fa-IR" sz="1800" b="1" kern="100" dirty="0">
                <a:effectLst/>
                <a:latin typeface="Calibri" panose="020F0502020204030204" pitchFamily="34" charset="0"/>
                <a:ea typeface="Calibri" panose="020F0502020204030204" pitchFamily="34" charset="0"/>
                <a:cs typeface="Arial" panose="020B0604020202020204" pitchFamily="34" charset="0"/>
              </a:rPr>
              <a:t>چه کسی میتواند در مواقعی که در خصوص ایمنی یک کودک نگرانیم و تعهدات گزارشی ای که داریم، به ما کمک کند،</a:t>
            </a:r>
            <a:endParaRPr lang="en-AU" sz="1800" b="1" kern="1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fa-IR" sz="1800" b="1" kern="100" dirty="0">
                <a:effectLst/>
                <a:latin typeface="Calibri" panose="020F0502020204030204" pitchFamily="34" charset="0"/>
                <a:ea typeface="Calibri" panose="020F0502020204030204" pitchFamily="34" charset="0"/>
                <a:cs typeface="Arial" panose="020B0604020202020204" pitchFamily="34" charset="0"/>
              </a:rPr>
              <a:t>چگونه می توان </a:t>
            </a:r>
            <a:r>
              <a:rPr lang="fa-IR" b="1" kern="100" dirty="0">
                <a:latin typeface="Calibri" panose="020F0502020204030204" pitchFamily="34" charset="0"/>
                <a:ea typeface="Calibri" panose="020F0502020204030204" pitchFamily="34" charset="0"/>
                <a:cs typeface="Arial" panose="020B0604020202020204" pitchFamily="34" charset="0"/>
              </a:rPr>
              <a:t>مجوز کارکردن با کودکان </a:t>
            </a:r>
            <a:r>
              <a:rPr lang="fa-IR" sz="1800" b="1" kern="100" dirty="0">
                <a:effectLst/>
                <a:latin typeface="Calibri" panose="020F0502020204030204" pitchFamily="34" charset="0"/>
                <a:ea typeface="Calibri" panose="020F0502020204030204" pitchFamily="34" charset="0"/>
                <a:cs typeface="Arial" panose="020B0604020202020204" pitchFamily="34" charset="0"/>
              </a:rPr>
              <a:t> و اعتبارنامه بهائی براساس "خط مشی ایجاد محیط های امن برای کودک" ، که برای افراد بالای 15 سال الزامی است را دریافت کرد</a:t>
            </a:r>
            <a:r>
              <a:rPr lang="en-AU" sz="1800" b="1" kern="100" dirty="0">
                <a:effectLst/>
                <a:latin typeface="Calibri" panose="020F0502020204030204" pitchFamily="34" charset="0"/>
                <a:ea typeface="Calibri" panose="020F0502020204030204" pitchFamily="34" charset="0"/>
                <a:cs typeface="Arial" panose="020B0604020202020204" pitchFamily="34" charset="0"/>
              </a:rPr>
              <a:t>.</a:t>
            </a:r>
            <a:r>
              <a:rPr lang="fa-IR" sz="1800" b="1" kern="100" dirty="0">
                <a:effectLst/>
                <a:latin typeface="Calibri" panose="020F0502020204030204" pitchFamily="34" charset="0"/>
                <a:ea typeface="Calibri" panose="020F0502020204030204" pitchFamily="34" charset="0"/>
                <a:cs typeface="Arial" panose="020B0604020202020204" pitchFamily="34" charset="0"/>
              </a:rPr>
              <a:t> </a:t>
            </a:r>
            <a:endParaRPr lang="en-AU" sz="1800" b="1" kern="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09120189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ar-JO" sz="4400" b="1" dirty="0">
                <a:latin typeface="Arabic Typesetting" panose="03020402040406030203" pitchFamily="66" charset="-78"/>
                <a:cs typeface="Arabic Typesetting" panose="03020402040406030203" pitchFamily="66" charset="-78"/>
              </a:rPr>
              <a:t>خطر آسیب و </a:t>
            </a:r>
            <a:r>
              <a:rPr lang="fa-IR" sz="4400" b="1" dirty="0">
                <a:latin typeface="Arabic Typesetting" panose="03020402040406030203" pitchFamily="66" charset="-78"/>
                <a:cs typeface="Arabic Typesetting" panose="03020402040406030203" pitchFamily="66" charset="-78"/>
              </a:rPr>
              <a:t>وظائف</a:t>
            </a:r>
            <a:r>
              <a:rPr lang="ar-JO" sz="4400" b="1" dirty="0">
                <a:latin typeface="Arabic Typesetting" panose="03020402040406030203" pitchFamily="66" charset="-78"/>
                <a:cs typeface="Arabic Typesetting" panose="03020402040406030203" pitchFamily="66" charset="-78"/>
              </a:rPr>
              <a:t> قانونی</a:t>
            </a:r>
            <a:endParaRPr lang="en-AU" sz="4400" b="1" dirty="0">
              <a:latin typeface="Arabic Typesetting" panose="03020402040406030203" pitchFamily="66" charset="-78"/>
              <a:cs typeface="Arabic Typesetting" panose="03020402040406030203" pitchFamily="66" charset="-78"/>
            </a:endParaRPr>
          </a:p>
        </p:txBody>
      </p:sp>
      <p:sp>
        <p:nvSpPr>
          <p:cNvPr id="3" name="Content Placeholder 2"/>
          <p:cNvSpPr>
            <a:spLocks noGrp="1"/>
          </p:cNvSpPr>
          <p:nvPr>
            <p:ph idx="1"/>
          </p:nvPr>
        </p:nvSpPr>
        <p:spPr/>
        <p:txBody>
          <a:bodyPr>
            <a:normAutofit/>
          </a:bodyPr>
          <a:lstStyle/>
          <a:p>
            <a:pPr algn="r" rtl="1">
              <a:lnSpc>
                <a:spcPct val="107000"/>
              </a:lnSpc>
              <a:spcAft>
                <a:spcPts val="800"/>
              </a:spcAft>
            </a:pPr>
            <a:r>
              <a:rPr lang="fa-IR" sz="2000" b="1" kern="100" dirty="0">
                <a:effectLst/>
                <a:latin typeface="Calibri" panose="020F0502020204030204" pitchFamily="34" charset="0"/>
                <a:ea typeface="Calibri" panose="020F0502020204030204" pitchFamily="34" charset="0"/>
                <a:cs typeface="Arial" panose="020B0604020202020204" pitchFamily="34" charset="0"/>
              </a:rPr>
              <a:t>ما چندین بار از کلمات "آسیب" و "خطر آسیب" استفاده کرده ایم. تعریف این کلمات چیست؟</a:t>
            </a:r>
            <a:endParaRPr lang="en-AU" sz="2000" b="1" kern="1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fa-IR" sz="2000" b="1" i="1" kern="100" dirty="0">
                <a:effectLst/>
                <a:latin typeface="Calibri" panose="020F0502020204030204" pitchFamily="34" charset="0"/>
                <a:ea typeface="Calibri" panose="020F0502020204030204" pitchFamily="34" charset="0"/>
                <a:cs typeface="Arial" panose="020B0604020202020204" pitchFamily="34" charset="0"/>
              </a:rPr>
              <a:t>آسیب</a:t>
            </a:r>
            <a:r>
              <a:rPr lang="fa-IR" sz="2000" b="1" kern="100" dirty="0">
                <a:effectLst/>
                <a:latin typeface="Calibri" panose="020F0502020204030204" pitchFamily="34" charset="0"/>
                <a:ea typeface="Calibri" panose="020F0502020204030204" pitchFamily="34" charset="0"/>
                <a:cs typeface="Arial" panose="020B0604020202020204" pitchFamily="34" charset="0"/>
              </a:rPr>
              <a:t> صدمه جسمی یا آسیب روانی به کودک یا جوان زیر 18 سال است. این شامل آسیب  ناشی از سوء استفاده یا غفلت جنسی، جسمی، ذهنی یا عاطفی است. آسیب روانی، شامل واکنش های عاطفی مانند پریشانی، اندوه، ترس یا خشم که پاسخی به تغییرات عادی شرایط زندگی باشد نمی شود. </a:t>
            </a:r>
            <a:r>
              <a:rPr lang="fa-IR" sz="2000" b="1" i="1" kern="100" dirty="0">
                <a:effectLst/>
                <a:latin typeface="Calibri" panose="020F0502020204030204" pitchFamily="34" charset="0"/>
                <a:ea typeface="Calibri" panose="020F0502020204030204" pitchFamily="34" charset="0"/>
                <a:cs typeface="Arial" panose="020B0604020202020204" pitchFamily="34" charset="0"/>
              </a:rPr>
              <a:t>آسیب</a:t>
            </a:r>
            <a:r>
              <a:rPr lang="fa-IR" sz="2000" b="1" kern="100" dirty="0">
                <a:effectLst/>
                <a:latin typeface="Calibri" panose="020F0502020204030204" pitchFamily="34" charset="0"/>
                <a:ea typeface="Calibri" panose="020F0502020204030204" pitchFamily="34" charset="0"/>
                <a:cs typeface="Arial" panose="020B0604020202020204" pitchFamily="34" charset="0"/>
              </a:rPr>
              <a:t> شامل  </a:t>
            </a:r>
            <a:r>
              <a:rPr lang="fa-IR" sz="2000" b="1" i="1" kern="100" dirty="0">
                <a:effectLst/>
                <a:latin typeface="Calibri" panose="020F0502020204030204" pitchFamily="34" charset="0"/>
                <a:ea typeface="Calibri" panose="020F0502020204030204" pitchFamily="34" charset="0"/>
                <a:cs typeface="Arial" panose="020B0604020202020204" pitchFamily="34" charset="0"/>
              </a:rPr>
              <a:t>کودک آزاری</a:t>
            </a:r>
            <a:r>
              <a:rPr lang="fa-IR" sz="2000" b="1" kern="100" dirty="0">
                <a:effectLst/>
                <a:latin typeface="Calibri" panose="020F0502020204030204" pitchFamily="34" charset="0"/>
                <a:ea typeface="Calibri" panose="020F0502020204030204" pitchFamily="34" charset="0"/>
                <a:cs typeface="Arial" panose="020B0604020202020204" pitchFamily="34" charset="0"/>
              </a:rPr>
              <a:t> است  که به صورت اقدام یا عدم اقدامی که باعث زخمی شدن، مرگ، آسیب عاطفی، و یا خطر آسیب به کودک زیر 18 سال گردد، تعریف می شود</a:t>
            </a:r>
            <a:r>
              <a:rPr lang="en-AU" sz="2000" b="1" kern="100" dirty="0">
                <a:effectLst/>
                <a:latin typeface="Calibri" panose="020F0502020204030204" pitchFamily="34" charset="0"/>
                <a:ea typeface="Calibri" panose="020F0502020204030204" pitchFamily="34" charset="0"/>
                <a:cs typeface="Arial" panose="020B0604020202020204" pitchFamily="34" charset="0"/>
              </a:rPr>
              <a:t>.</a:t>
            </a:r>
          </a:p>
        </p:txBody>
      </p:sp>
    </p:spTree>
    <p:extLst>
      <p:ext uri="{BB962C8B-B14F-4D97-AF65-F5344CB8AC3E}">
        <p14:creationId xmlns:p14="http://schemas.microsoft.com/office/powerpoint/2010/main" val="62532356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599" y="1268760"/>
            <a:ext cx="6347714" cy="4772603"/>
          </a:xfrm>
        </p:spPr>
        <p:txBody>
          <a:bodyPr>
            <a:normAutofit/>
          </a:bodyPr>
          <a:lstStyle/>
          <a:p>
            <a:r>
              <a:rPr lang="en-AU" dirty="0"/>
              <a:t>There are laws in nearly every jurisdiction in Australia, which require significant harm or risk of harm to a child, including child abuse, to be reported to government agencies. While the details of these laws differ from State to State, you are required by the Child Safe Environments Policy to report and seek support from government agencies regarding any child abuse, harm or risk of harm to a child or young person under 18. </a:t>
            </a:r>
          </a:p>
          <a:p>
            <a:r>
              <a:rPr lang="en-AU" dirty="0"/>
              <a:t>It is important to know what abuse is so that you can respond appropriately when you observe abuse or recognise when a child is telling you that they are being abused, however we do not encourage you to dwell on these following sections for a prolonged time. </a:t>
            </a:r>
          </a:p>
          <a:p>
            <a:endParaRPr lang="en-AU" dirty="0"/>
          </a:p>
        </p:txBody>
      </p:sp>
    </p:spTree>
    <p:extLst>
      <p:ext uri="{BB962C8B-B14F-4D97-AF65-F5344CB8AC3E}">
        <p14:creationId xmlns:p14="http://schemas.microsoft.com/office/powerpoint/2010/main" val="377194466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599" y="1268760"/>
            <a:ext cx="6347714" cy="4772603"/>
          </a:xfrm>
        </p:spPr>
        <p:txBody>
          <a:bodyPr>
            <a:normAutofit/>
          </a:bodyPr>
          <a:lstStyle/>
          <a:p>
            <a:pPr algn="r" rtl="1">
              <a:lnSpc>
                <a:spcPct val="107000"/>
              </a:lnSpc>
              <a:spcAft>
                <a:spcPts val="800"/>
              </a:spcAft>
            </a:pPr>
            <a:r>
              <a:rPr lang="fa-IR" sz="2000" b="1" kern="100" dirty="0">
                <a:effectLst/>
                <a:latin typeface="Calibri" panose="020F0502020204030204" pitchFamily="34" charset="0"/>
                <a:ea typeface="Calibri" panose="020F0502020204030204" pitchFamily="34" charset="0"/>
                <a:cs typeface="Arial" panose="020B0604020202020204" pitchFamily="34" charset="0"/>
              </a:rPr>
              <a:t>تقریباً در هر حوزه قضایی در استرالیا  قوانینی وجود دارد که ما را موظف میکند تا آسیب قابل توجه یا خطر آسیب به کودک، از جمله کودک آزاری را به سازمان های دولتی گزارش دهیم. در حالی که جزئیات این قوانین از ایالتی به ایالت دیگر متفاوت است، امّا دستور العمل "ایجاد محیط‌های امن برای کودکان" ما را ملزم میکند که در مورد هرگونه کودک آزاری، آسیب یا خطر آسیب به کودک یا جوان زیر 18 سال، گزارش داده و از سازمان‌های دولتی مسئول در این خصوص کمک بگیریم.</a:t>
            </a:r>
            <a:endParaRPr lang="en-AU" sz="2000" b="1" kern="1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fa-IR" sz="2000" b="1" kern="100" dirty="0">
                <a:effectLst/>
                <a:latin typeface="Calibri" panose="020F0502020204030204" pitchFamily="34" charset="0"/>
                <a:ea typeface="Calibri" panose="020F0502020204030204" pitchFamily="34" charset="0"/>
                <a:cs typeface="Arial" panose="020B0604020202020204" pitchFamily="34" charset="0"/>
              </a:rPr>
              <a:t>مهم است  شما بدانید که  سوء استفاده  چیست تا بتوانید هنگام مشاهده آزار و اذیت واکنش مناسب نشان دهید یا وقتی  کودک به شما می گوید که مورد آزار قرار گرفته است آنرا تشخیص دهید، با این حال ما شما را تشویق نمی کنیم که در این بخش مدت طولانی وقت صرف کنید</a:t>
            </a:r>
            <a:r>
              <a:rPr lang="en-AU" sz="2000" b="1" kern="100" dirty="0">
                <a:effectLst/>
                <a:latin typeface="Calibri" panose="020F0502020204030204" pitchFamily="34" charset="0"/>
                <a:ea typeface="Calibri" panose="020F0502020204030204" pitchFamily="34" charset="0"/>
                <a:cs typeface="Arial" panose="020B0604020202020204" pitchFamily="34" charset="0"/>
              </a:rPr>
              <a:t>.</a:t>
            </a:r>
          </a:p>
        </p:txBody>
      </p:sp>
    </p:spTree>
    <p:extLst>
      <p:ext uri="{BB962C8B-B14F-4D97-AF65-F5344CB8AC3E}">
        <p14:creationId xmlns:p14="http://schemas.microsoft.com/office/powerpoint/2010/main" val="222937266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dirty="0"/>
              <a:t>Emotional Abuse</a:t>
            </a:r>
          </a:p>
        </p:txBody>
      </p:sp>
      <p:sp>
        <p:nvSpPr>
          <p:cNvPr id="4" name="Content Placeholder 3"/>
          <p:cNvSpPr>
            <a:spLocks noGrp="1"/>
          </p:cNvSpPr>
          <p:nvPr>
            <p:ph idx="1"/>
          </p:nvPr>
        </p:nvSpPr>
        <p:spPr>
          <a:xfrm>
            <a:off x="609599" y="1700808"/>
            <a:ext cx="6347714" cy="4340555"/>
          </a:xfrm>
        </p:spPr>
        <p:txBody>
          <a:bodyPr>
            <a:normAutofit lnSpcReduction="10000"/>
          </a:bodyPr>
          <a:lstStyle/>
          <a:p>
            <a:pPr marL="0" indent="0">
              <a:buNone/>
            </a:pPr>
            <a:r>
              <a:rPr lang="en-AU" b="1" dirty="0"/>
              <a:t>Emotional abuse</a:t>
            </a:r>
            <a:r>
              <a:rPr lang="en-AU" dirty="0"/>
              <a:t> </a:t>
            </a:r>
            <a:r>
              <a:rPr lang="en-AU" i="1" dirty="0"/>
              <a:t>is behaviour by a person towards a child which causes intentional and inappropriate mental anguish damaging the child’s emotional and psychological development</a:t>
            </a:r>
            <a:r>
              <a:rPr lang="en-AU" dirty="0"/>
              <a:t>. </a:t>
            </a:r>
          </a:p>
          <a:p>
            <a:pPr marL="0" indent="0">
              <a:buNone/>
            </a:pPr>
            <a:endParaRPr lang="en-AU" dirty="0"/>
          </a:p>
          <a:p>
            <a:pPr marL="0" indent="0">
              <a:buNone/>
            </a:pPr>
            <a:r>
              <a:rPr lang="en-AU" dirty="0"/>
              <a:t>Emotional abuse can be:</a:t>
            </a:r>
          </a:p>
          <a:p>
            <a:pPr lvl="0"/>
            <a:r>
              <a:rPr lang="en-AU" dirty="0"/>
              <a:t>rejection</a:t>
            </a:r>
          </a:p>
          <a:p>
            <a:pPr lvl="0"/>
            <a:r>
              <a:rPr lang="en-AU" dirty="0"/>
              <a:t>teasing or bullying</a:t>
            </a:r>
          </a:p>
          <a:p>
            <a:pPr lvl="0"/>
            <a:r>
              <a:rPr lang="en-AU" dirty="0"/>
              <a:t>yelling and verbal abuse</a:t>
            </a:r>
          </a:p>
          <a:p>
            <a:pPr lvl="0"/>
            <a:r>
              <a:rPr lang="en-AU" dirty="0"/>
              <a:t>criticism</a:t>
            </a:r>
          </a:p>
          <a:p>
            <a:pPr lvl="0"/>
            <a:r>
              <a:rPr lang="en-AU" i="1" dirty="0"/>
              <a:t>exposure to physical violence</a:t>
            </a:r>
            <a:endParaRPr lang="en-AU" dirty="0"/>
          </a:p>
          <a:p>
            <a:pPr lvl="0"/>
            <a:r>
              <a:rPr lang="en-AU" i="1" dirty="0"/>
              <a:t>exposure to domestic violence: for example, a child witnessing violence between parents at home.</a:t>
            </a:r>
            <a:endParaRPr lang="en-AU" dirty="0"/>
          </a:p>
          <a:p>
            <a:endParaRPr lang="en-AU" dirty="0"/>
          </a:p>
        </p:txBody>
      </p:sp>
    </p:spTree>
    <p:extLst>
      <p:ext uri="{BB962C8B-B14F-4D97-AF65-F5344CB8AC3E}">
        <p14:creationId xmlns:p14="http://schemas.microsoft.com/office/powerpoint/2010/main" val="387466909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r" rtl="1"/>
            <a:r>
              <a:rPr lang="ar-JO" sz="4800" b="1" dirty="0">
                <a:latin typeface="Arabic Typesetting" panose="03020402040406030203" pitchFamily="66" charset="-78"/>
                <a:cs typeface="Arabic Typesetting" panose="03020402040406030203" pitchFamily="66" charset="-78"/>
              </a:rPr>
              <a:t>سوء استفاده عاطفی</a:t>
            </a:r>
            <a:endParaRPr lang="en-AU" sz="4800" b="1" dirty="0">
              <a:latin typeface="Arabic Typesetting" panose="03020402040406030203" pitchFamily="66" charset="-78"/>
              <a:cs typeface="Arabic Typesetting" panose="03020402040406030203" pitchFamily="66" charset="-78"/>
            </a:endParaRPr>
          </a:p>
        </p:txBody>
      </p:sp>
      <p:sp>
        <p:nvSpPr>
          <p:cNvPr id="4" name="Content Placeholder 3"/>
          <p:cNvSpPr>
            <a:spLocks noGrp="1"/>
          </p:cNvSpPr>
          <p:nvPr>
            <p:ph idx="1"/>
          </p:nvPr>
        </p:nvSpPr>
        <p:spPr>
          <a:xfrm>
            <a:off x="652630" y="1275233"/>
            <a:ext cx="6347714" cy="5112568"/>
          </a:xfrm>
        </p:spPr>
        <p:txBody>
          <a:bodyPr>
            <a:normAutofit/>
          </a:bodyPr>
          <a:lstStyle/>
          <a:p>
            <a:pPr marL="0" indent="0" algn="r" rtl="1">
              <a:lnSpc>
                <a:spcPct val="107000"/>
              </a:lnSpc>
              <a:spcAft>
                <a:spcPts val="800"/>
              </a:spcAft>
              <a:buNone/>
            </a:pPr>
            <a:r>
              <a:rPr lang="fa-IR" sz="1600" b="1" kern="100" dirty="0">
                <a:effectLst/>
                <a:latin typeface="Calibri" panose="020F0502020204030204" pitchFamily="34" charset="0"/>
                <a:ea typeface="Calibri" panose="020F0502020204030204" pitchFamily="34" charset="0"/>
                <a:cs typeface="Arial" panose="020B0604020202020204" pitchFamily="34" charset="0"/>
              </a:rPr>
              <a:t>آزار عاطفی رفتاری است که فرد نسبت به کودک انجام می دهد که موجب ایجاد اضطراب عمدی و نامناسب ذهنی می شود و به رشد عاطفی و روانی کودک آسیب می رساند</a:t>
            </a:r>
            <a:r>
              <a:rPr lang="en-AU" sz="1600" b="1" kern="100" dirty="0">
                <a:effectLst/>
                <a:latin typeface="Calibri" panose="020F0502020204030204" pitchFamily="34" charset="0"/>
                <a:ea typeface="Calibri" panose="020F0502020204030204" pitchFamily="34" charset="0"/>
                <a:cs typeface="Arial" panose="020B0604020202020204" pitchFamily="34" charset="0"/>
              </a:rPr>
              <a:t>.</a:t>
            </a:r>
          </a:p>
          <a:p>
            <a:pPr marL="0" indent="0" algn="r" rtl="1">
              <a:lnSpc>
                <a:spcPct val="107000"/>
              </a:lnSpc>
              <a:spcAft>
                <a:spcPts val="800"/>
              </a:spcAft>
              <a:buNone/>
            </a:pPr>
            <a:r>
              <a:rPr lang="fa-IR" sz="1600" b="1" kern="100" dirty="0">
                <a:effectLst/>
                <a:latin typeface="Calibri" panose="020F0502020204030204" pitchFamily="34" charset="0"/>
                <a:ea typeface="Calibri" panose="020F0502020204030204" pitchFamily="34" charset="0"/>
                <a:cs typeface="Arial" panose="020B0604020202020204" pitchFamily="34" charset="0"/>
              </a:rPr>
              <a:t> </a:t>
            </a:r>
            <a:endParaRPr lang="en-AU" sz="1600" b="1" kern="100" dirty="0">
              <a:effectLst/>
              <a:latin typeface="Calibri" panose="020F0502020204030204" pitchFamily="34" charset="0"/>
              <a:ea typeface="Calibri" panose="020F0502020204030204" pitchFamily="34" charset="0"/>
              <a:cs typeface="Arial" panose="020B0604020202020204" pitchFamily="34" charset="0"/>
            </a:endParaRPr>
          </a:p>
          <a:p>
            <a:pPr marL="0" indent="0" algn="r" rtl="1">
              <a:lnSpc>
                <a:spcPct val="107000"/>
              </a:lnSpc>
              <a:spcAft>
                <a:spcPts val="800"/>
              </a:spcAft>
              <a:buNone/>
            </a:pPr>
            <a:r>
              <a:rPr lang="fa-IR" sz="2000" b="1" kern="100" dirty="0">
                <a:effectLst/>
                <a:latin typeface="Calibri" panose="020F0502020204030204" pitchFamily="34" charset="0"/>
                <a:ea typeface="Calibri" panose="020F0502020204030204" pitchFamily="34" charset="0"/>
                <a:cs typeface="Arial" panose="020B0604020202020204" pitchFamily="34" charset="0"/>
              </a:rPr>
              <a:t>سوء استفاده عاطفی می تواند شامل:</a:t>
            </a:r>
            <a:endParaRPr lang="en-AU" sz="2000" b="1" kern="100" dirty="0">
              <a:effectLst/>
              <a:latin typeface="Calibri" panose="020F0502020204030204" pitchFamily="34" charset="0"/>
              <a:ea typeface="Calibri" panose="020F0502020204030204" pitchFamily="34" charset="0"/>
              <a:cs typeface="Arial" panose="020B0604020202020204" pitchFamily="34" charset="0"/>
            </a:endParaRPr>
          </a:p>
          <a:p>
            <a:pPr lvl="1" indent="-342900" algn="r" rtl="1">
              <a:lnSpc>
                <a:spcPct val="107000"/>
              </a:lnSpc>
              <a:spcBef>
                <a:spcPts val="600"/>
              </a:spcBef>
              <a:spcAft>
                <a:spcPts val="600"/>
              </a:spcAft>
              <a:buFont typeface="Wingdings 3" panose="05040102010807070707" pitchFamily="18" charset="2"/>
              <a:buChar char=""/>
            </a:pPr>
            <a:r>
              <a:rPr lang="fa-IR" sz="2000" b="1" kern="100" dirty="0">
                <a:effectLst/>
                <a:latin typeface="Calibri" panose="020F0502020204030204" pitchFamily="34" charset="0"/>
                <a:ea typeface="Calibri" panose="020F0502020204030204" pitchFamily="34" charset="0"/>
                <a:cs typeface="Arial" panose="020B0604020202020204" pitchFamily="34" charset="0"/>
              </a:rPr>
              <a:t>طرد شدن</a:t>
            </a:r>
            <a:endParaRPr lang="en-AU" sz="2000" b="1" kern="100" dirty="0">
              <a:effectLst/>
              <a:latin typeface="Calibri" panose="020F0502020204030204" pitchFamily="34" charset="0"/>
              <a:ea typeface="Calibri" panose="020F0502020204030204" pitchFamily="34" charset="0"/>
              <a:cs typeface="Arial" panose="020B0604020202020204" pitchFamily="34" charset="0"/>
            </a:endParaRPr>
          </a:p>
          <a:p>
            <a:pPr lvl="1" indent="-342900" algn="r" rtl="1">
              <a:lnSpc>
                <a:spcPct val="107000"/>
              </a:lnSpc>
              <a:spcBef>
                <a:spcPts val="600"/>
              </a:spcBef>
              <a:spcAft>
                <a:spcPts val="600"/>
              </a:spcAft>
              <a:buFont typeface="Wingdings 3" panose="05040102010807070707" pitchFamily="18" charset="2"/>
              <a:buChar char=""/>
            </a:pPr>
            <a:r>
              <a:rPr lang="fa-IR" sz="2000" b="1" kern="100" dirty="0">
                <a:effectLst/>
                <a:latin typeface="Calibri" panose="020F0502020204030204" pitchFamily="34" charset="0"/>
                <a:ea typeface="Calibri" panose="020F0502020204030204" pitchFamily="34" charset="0"/>
                <a:cs typeface="Arial" panose="020B0604020202020204" pitchFamily="34" charset="0"/>
              </a:rPr>
              <a:t>مسخره کردن یا قلدری کردن</a:t>
            </a:r>
            <a:endParaRPr lang="en-AU" sz="2000" b="1" kern="100" dirty="0">
              <a:effectLst/>
              <a:latin typeface="Calibri" panose="020F0502020204030204" pitchFamily="34" charset="0"/>
              <a:ea typeface="Calibri" panose="020F0502020204030204" pitchFamily="34" charset="0"/>
              <a:cs typeface="Arial" panose="020B0604020202020204" pitchFamily="34" charset="0"/>
            </a:endParaRPr>
          </a:p>
          <a:p>
            <a:pPr lvl="1" indent="-342900" algn="r" rtl="1">
              <a:lnSpc>
                <a:spcPct val="107000"/>
              </a:lnSpc>
              <a:spcBef>
                <a:spcPts val="600"/>
              </a:spcBef>
              <a:spcAft>
                <a:spcPts val="600"/>
              </a:spcAft>
              <a:buFont typeface="Wingdings 3" panose="05040102010807070707" pitchFamily="18" charset="2"/>
              <a:buChar char=""/>
            </a:pPr>
            <a:r>
              <a:rPr lang="fa-IR" sz="2000" b="1" kern="100" dirty="0">
                <a:effectLst/>
                <a:latin typeface="Calibri" panose="020F0502020204030204" pitchFamily="34" charset="0"/>
                <a:ea typeface="Calibri" panose="020F0502020204030204" pitchFamily="34" charset="0"/>
                <a:cs typeface="Arial" panose="020B0604020202020204" pitchFamily="34" charset="0"/>
              </a:rPr>
              <a:t>فریاد زدن و توهین کلامی</a:t>
            </a:r>
            <a:endParaRPr lang="en-AU" sz="2000" b="1" kern="100" dirty="0">
              <a:effectLst/>
              <a:latin typeface="Calibri" panose="020F0502020204030204" pitchFamily="34" charset="0"/>
              <a:ea typeface="Calibri" panose="020F0502020204030204" pitchFamily="34" charset="0"/>
              <a:cs typeface="Arial" panose="020B0604020202020204" pitchFamily="34" charset="0"/>
            </a:endParaRPr>
          </a:p>
          <a:p>
            <a:pPr lvl="1" indent="-342900" algn="r" rtl="1">
              <a:lnSpc>
                <a:spcPct val="107000"/>
              </a:lnSpc>
              <a:spcBef>
                <a:spcPts val="600"/>
              </a:spcBef>
              <a:spcAft>
                <a:spcPts val="600"/>
              </a:spcAft>
              <a:buFont typeface="Wingdings 3" panose="05040102010807070707" pitchFamily="18" charset="2"/>
              <a:buChar char=""/>
            </a:pPr>
            <a:r>
              <a:rPr lang="fa-IR" sz="2000" b="1" kern="100" dirty="0">
                <a:effectLst/>
                <a:latin typeface="Calibri" panose="020F0502020204030204" pitchFamily="34" charset="0"/>
                <a:ea typeface="Calibri" panose="020F0502020204030204" pitchFamily="34" charset="0"/>
                <a:cs typeface="Arial" panose="020B0604020202020204" pitchFamily="34" charset="0"/>
              </a:rPr>
              <a:t>انتقاد</a:t>
            </a:r>
            <a:endParaRPr lang="en-AU" sz="2000" b="1" kern="100" dirty="0">
              <a:effectLst/>
              <a:latin typeface="Calibri" panose="020F0502020204030204" pitchFamily="34" charset="0"/>
              <a:ea typeface="Calibri" panose="020F0502020204030204" pitchFamily="34" charset="0"/>
              <a:cs typeface="Arial" panose="020B0604020202020204" pitchFamily="34" charset="0"/>
            </a:endParaRPr>
          </a:p>
          <a:p>
            <a:pPr lvl="1" indent="-342900" algn="r" rtl="1">
              <a:lnSpc>
                <a:spcPct val="107000"/>
              </a:lnSpc>
              <a:spcBef>
                <a:spcPts val="600"/>
              </a:spcBef>
              <a:spcAft>
                <a:spcPts val="600"/>
              </a:spcAft>
              <a:buFont typeface="Wingdings 3" panose="05040102010807070707" pitchFamily="18" charset="2"/>
              <a:buChar char=""/>
            </a:pPr>
            <a:r>
              <a:rPr lang="fa-IR" sz="2000" b="1" kern="100" dirty="0">
                <a:effectLst/>
                <a:latin typeface="Calibri" panose="020F0502020204030204" pitchFamily="34" charset="0"/>
                <a:ea typeface="Calibri" panose="020F0502020204030204" pitchFamily="34" charset="0"/>
                <a:cs typeface="Arial" panose="020B0604020202020204" pitchFamily="34" charset="0"/>
              </a:rPr>
              <a:t>قرار گرفتن در معرض خشونت فیزیکی</a:t>
            </a:r>
            <a:endParaRPr lang="en-AU" sz="2000" b="1" kern="100" dirty="0">
              <a:effectLst/>
              <a:latin typeface="Calibri" panose="020F0502020204030204" pitchFamily="34" charset="0"/>
              <a:ea typeface="Calibri" panose="020F0502020204030204" pitchFamily="34" charset="0"/>
              <a:cs typeface="Arial" panose="020B0604020202020204" pitchFamily="34" charset="0"/>
            </a:endParaRPr>
          </a:p>
          <a:p>
            <a:pPr lvl="1" indent="-342900" algn="r" rtl="1">
              <a:lnSpc>
                <a:spcPct val="107000"/>
              </a:lnSpc>
              <a:spcBef>
                <a:spcPts val="600"/>
              </a:spcBef>
              <a:spcAft>
                <a:spcPts val="600"/>
              </a:spcAft>
              <a:buFont typeface="Wingdings 3" panose="05040102010807070707" pitchFamily="18" charset="2"/>
              <a:buChar char=""/>
            </a:pPr>
            <a:r>
              <a:rPr lang="fa-IR" sz="2000" b="1" kern="100" dirty="0">
                <a:effectLst/>
                <a:latin typeface="Calibri" panose="020F0502020204030204" pitchFamily="34" charset="0"/>
                <a:ea typeface="Calibri" panose="020F0502020204030204" pitchFamily="34" charset="0"/>
                <a:cs typeface="Arial" panose="020B0604020202020204" pitchFamily="34" charset="0"/>
              </a:rPr>
              <a:t>قرار گرفتن در معرض خشونت خانگی: برای مثال، کودکی که شاهد خشونت بین والدین در خانه است</a:t>
            </a:r>
            <a:r>
              <a:rPr lang="en-AU" sz="2000" b="1" kern="100" dirty="0">
                <a:effectLst/>
                <a:latin typeface="Calibri" panose="020F0502020204030204" pitchFamily="34" charset="0"/>
                <a:ea typeface="Calibri" panose="020F0502020204030204" pitchFamily="34" charset="0"/>
                <a:cs typeface="Arial" panose="020B0604020202020204" pitchFamily="34" charset="0"/>
              </a:rPr>
              <a:t>.</a:t>
            </a:r>
          </a:p>
        </p:txBody>
      </p:sp>
    </p:spTree>
    <p:extLst>
      <p:ext uri="{BB962C8B-B14F-4D97-AF65-F5344CB8AC3E}">
        <p14:creationId xmlns:p14="http://schemas.microsoft.com/office/powerpoint/2010/main" val="305134066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a:t>Neglect</a:t>
            </a:r>
          </a:p>
        </p:txBody>
      </p:sp>
      <p:sp>
        <p:nvSpPr>
          <p:cNvPr id="3" name="Content Placeholder 2"/>
          <p:cNvSpPr>
            <a:spLocks noGrp="1"/>
          </p:cNvSpPr>
          <p:nvPr>
            <p:ph idx="1"/>
          </p:nvPr>
        </p:nvSpPr>
        <p:spPr>
          <a:xfrm>
            <a:off x="539553" y="1628800"/>
            <a:ext cx="6912767" cy="4282422"/>
          </a:xfrm>
        </p:spPr>
        <p:txBody>
          <a:bodyPr>
            <a:normAutofit/>
          </a:bodyPr>
          <a:lstStyle/>
          <a:p>
            <a:pPr marL="0" indent="0">
              <a:buNone/>
            </a:pPr>
            <a:r>
              <a:rPr lang="en-AU" b="1" dirty="0"/>
              <a:t>Neglect</a:t>
            </a:r>
            <a:r>
              <a:rPr lang="en-AU" dirty="0"/>
              <a:t> refers to a situation in which </a:t>
            </a:r>
            <a:r>
              <a:rPr lang="en-AU" i="1" dirty="0"/>
              <a:t>a person does not meet their obligations and responsibilities to keep a child safe or meet a child’s basic necessities of life, and the child’s health and development are significantly affected.</a:t>
            </a:r>
            <a:r>
              <a:rPr lang="en-AU" dirty="0"/>
              <a:t> </a:t>
            </a:r>
          </a:p>
          <a:p>
            <a:pPr marL="0" indent="0">
              <a:buNone/>
            </a:pPr>
            <a:endParaRPr lang="en-AU" dirty="0"/>
          </a:p>
          <a:p>
            <a:pPr marL="0" indent="0">
              <a:buNone/>
            </a:pPr>
            <a:r>
              <a:rPr lang="en-AU" dirty="0"/>
              <a:t>Neglect can include:</a:t>
            </a:r>
          </a:p>
          <a:p>
            <a:pPr lvl="1"/>
            <a:r>
              <a:rPr lang="en-AU" dirty="0"/>
              <a:t>lack of food</a:t>
            </a:r>
          </a:p>
          <a:p>
            <a:pPr lvl="1"/>
            <a:r>
              <a:rPr lang="en-AU" dirty="0"/>
              <a:t>poor shelter and unhygienic living conditions</a:t>
            </a:r>
          </a:p>
          <a:p>
            <a:pPr lvl="1"/>
            <a:r>
              <a:rPr lang="en-AU" dirty="0"/>
              <a:t>lack of health care and medical treatment</a:t>
            </a:r>
          </a:p>
          <a:p>
            <a:pPr lvl="1"/>
            <a:r>
              <a:rPr lang="en-AU" dirty="0"/>
              <a:t>inadequate clothing</a:t>
            </a:r>
          </a:p>
          <a:p>
            <a:pPr lvl="1"/>
            <a:r>
              <a:rPr lang="en-AU" dirty="0"/>
              <a:t>lack of personal hygiene</a:t>
            </a:r>
          </a:p>
          <a:p>
            <a:pPr lvl="1"/>
            <a:r>
              <a:rPr lang="en-AU" dirty="0"/>
              <a:t>inadequate supervision</a:t>
            </a:r>
          </a:p>
        </p:txBody>
      </p:sp>
    </p:spTree>
    <p:extLst>
      <p:ext uri="{BB962C8B-B14F-4D97-AF65-F5344CB8AC3E}">
        <p14:creationId xmlns:p14="http://schemas.microsoft.com/office/powerpoint/2010/main" val="362128222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319651"/>
            <a:ext cx="6050633" cy="1320800"/>
          </a:xfrm>
        </p:spPr>
        <p:txBody>
          <a:bodyPr>
            <a:normAutofit/>
          </a:bodyPr>
          <a:lstStyle/>
          <a:p>
            <a:pPr algn="r" rtl="1"/>
            <a:r>
              <a:rPr lang="ar-JO" sz="5400" b="1" dirty="0">
                <a:latin typeface="Arabic Typesetting" panose="03020402040406030203" pitchFamily="66" charset="-78"/>
                <a:cs typeface="Arabic Typesetting" panose="03020402040406030203" pitchFamily="66" charset="-78"/>
              </a:rPr>
              <a:t>بی توجهی</a:t>
            </a:r>
            <a:endParaRPr lang="en-AU" sz="5400" b="1" dirty="0">
              <a:latin typeface="Arabic Typesetting" panose="03020402040406030203" pitchFamily="66" charset="-78"/>
              <a:cs typeface="Arabic Typesetting" panose="03020402040406030203" pitchFamily="66" charset="-78"/>
            </a:endParaRPr>
          </a:p>
        </p:txBody>
      </p:sp>
      <p:sp>
        <p:nvSpPr>
          <p:cNvPr id="3" name="Content Placeholder 2"/>
          <p:cNvSpPr>
            <a:spLocks noGrp="1"/>
          </p:cNvSpPr>
          <p:nvPr>
            <p:ph idx="1"/>
          </p:nvPr>
        </p:nvSpPr>
        <p:spPr>
          <a:xfrm>
            <a:off x="539553" y="1628800"/>
            <a:ext cx="6120679" cy="4968552"/>
          </a:xfrm>
        </p:spPr>
        <p:txBody>
          <a:bodyPr>
            <a:normAutofit/>
          </a:bodyPr>
          <a:lstStyle/>
          <a:p>
            <a:pPr marL="0" indent="0" algn="r" rtl="1">
              <a:lnSpc>
                <a:spcPct val="107000"/>
              </a:lnSpc>
              <a:spcAft>
                <a:spcPts val="800"/>
              </a:spcAft>
              <a:buNone/>
            </a:pPr>
            <a:r>
              <a:rPr lang="fa-IR" b="1" kern="100" dirty="0">
                <a:latin typeface="Calibri" panose="020F0502020204030204" pitchFamily="34" charset="0"/>
                <a:ea typeface="Calibri" panose="020F0502020204030204" pitchFamily="34" charset="0"/>
                <a:cs typeface="Arial" panose="020B0604020202020204" pitchFamily="34" charset="0"/>
              </a:rPr>
              <a:t>بی توجهی </a:t>
            </a:r>
            <a:r>
              <a:rPr lang="fa-IR" b="1" kern="100" dirty="0">
                <a:effectLst/>
                <a:latin typeface="Calibri" panose="020F0502020204030204" pitchFamily="34" charset="0"/>
                <a:ea typeface="Calibri" panose="020F0502020204030204" pitchFamily="34" charset="0"/>
                <a:cs typeface="Arial" panose="020B0604020202020204" pitchFamily="34" charset="0"/>
              </a:rPr>
              <a:t> </a:t>
            </a:r>
            <a:r>
              <a:rPr lang="fa-IR" sz="1600" b="1" kern="100" dirty="0">
                <a:effectLst/>
                <a:latin typeface="Calibri" panose="020F0502020204030204" pitchFamily="34" charset="0"/>
                <a:ea typeface="Calibri" panose="020F0502020204030204" pitchFamily="34" charset="0"/>
                <a:cs typeface="Arial" panose="020B0604020202020204" pitchFamily="34" charset="0"/>
              </a:rPr>
              <a:t>به وضعیتی اطلاق می شود که در آن فرد به تعهدات و مسئولیت های خود برای ایمن نگه داشتن کودک یا تامین نیازهای اولیه زندگی کودک عمل نمی کند و سلامت و رشد کودک به طور قابل توجهی تحت تأثیر قرار می گیرد</a:t>
            </a:r>
            <a:r>
              <a:rPr lang="en-AU" sz="1600" b="1" kern="100" dirty="0">
                <a:effectLst/>
                <a:latin typeface="Calibri" panose="020F0502020204030204" pitchFamily="34" charset="0"/>
                <a:ea typeface="Calibri" panose="020F0502020204030204" pitchFamily="34" charset="0"/>
                <a:cs typeface="Arial" panose="020B0604020202020204" pitchFamily="34" charset="0"/>
              </a:rPr>
              <a:t>.</a:t>
            </a:r>
          </a:p>
          <a:p>
            <a:pPr marL="0" indent="0" algn="r" rtl="1">
              <a:lnSpc>
                <a:spcPct val="107000"/>
              </a:lnSpc>
              <a:spcAft>
                <a:spcPts val="800"/>
              </a:spcAft>
              <a:buNone/>
            </a:pPr>
            <a:r>
              <a:rPr lang="fa-IR" sz="1600" b="1" kern="100" dirty="0">
                <a:latin typeface="Calibri" panose="020F0502020204030204" pitchFamily="34" charset="0"/>
                <a:ea typeface="Calibri" panose="020F0502020204030204" pitchFamily="34" charset="0"/>
                <a:cs typeface="Arial" panose="020B0604020202020204" pitchFamily="34" charset="0"/>
              </a:rPr>
              <a:t>بی توجهی</a:t>
            </a:r>
            <a:r>
              <a:rPr lang="fa-IR" sz="1600" b="1" kern="100" dirty="0">
                <a:effectLst/>
                <a:latin typeface="Calibri" panose="020F0502020204030204" pitchFamily="34" charset="0"/>
                <a:ea typeface="Calibri" panose="020F0502020204030204" pitchFamily="34" charset="0"/>
                <a:cs typeface="Arial" panose="020B0604020202020204" pitchFamily="34" charset="0"/>
              </a:rPr>
              <a:t> </a:t>
            </a:r>
            <a:r>
              <a:rPr lang="fa-IR" b="1" kern="100" dirty="0">
                <a:effectLst/>
                <a:latin typeface="Calibri" panose="020F0502020204030204" pitchFamily="34" charset="0"/>
                <a:ea typeface="Calibri" panose="020F0502020204030204" pitchFamily="34" charset="0"/>
                <a:cs typeface="Arial" panose="020B0604020202020204" pitchFamily="34" charset="0"/>
              </a:rPr>
              <a:t>می تواند شامل موارد زیر باشد</a:t>
            </a:r>
            <a:r>
              <a:rPr lang="en-AU" sz="1600" b="1" kern="100" dirty="0">
                <a:effectLst/>
                <a:latin typeface="Calibri" panose="020F0502020204030204" pitchFamily="34" charset="0"/>
                <a:ea typeface="Calibri" panose="020F0502020204030204" pitchFamily="34" charset="0"/>
                <a:cs typeface="Arial" panose="020B0604020202020204" pitchFamily="34" charset="0"/>
              </a:rPr>
              <a:t>:</a:t>
            </a:r>
          </a:p>
          <a:p>
            <a:pPr marL="342900" lvl="0" indent="-342900" algn="r" rtl="1">
              <a:lnSpc>
                <a:spcPct val="107000"/>
              </a:lnSpc>
              <a:spcAft>
                <a:spcPts val="800"/>
              </a:spcAft>
              <a:buFont typeface="Wingdings 3" panose="05040102010807070707" pitchFamily="18" charset="2"/>
              <a:buChar char=""/>
            </a:pPr>
            <a:r>
              <a:rPr lang="fa-IR" b="1" kern="100" dirty="0">
                <a:effectLst/>
                <a:latin typeface="Calibri" panose="020F0502020204030204" pitchFamily="34" charset="0"/>
                <a:ea typeface="Calibri" panose="020F0502020204030204" pitchFamily="34" charset="0"/>
                <a:cs typeface="Arial" panose="020B0604020202020204" pitchFamily="34" charset="0"/>
              </a:rPr>
              <a:t>کمبود غذا</a:t>
            </a:r>
            <a:endParaRPr lang="en-AU" b="1"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spcAft>
                <a:spcPts val="800"/>
              </a:spcAft>
              <a:buFont typeface="Wingdings 3" panose="05040102010807070707" pitchFamily="18" charset="2"/>
              <a:buChar char=""/>
            </a:pPr>
            <a:r>
              <a:rPr lang="fa-IR" b="1" kern="100" dirty="0">
                <a:effectLst/>
                <a:latin typeface="Calibri" panose="020F0502020204030204" pitchFamily="34" charset="0"/>
                <a:ea typeface="Calibri" panose="020F0502020204030204" pitchFamily="34" charset="0"/>
                <a:cs typeface="Arial" panose="020B0604020202020204" pitchFamily="34" charset="0"/>
              </a:rPr>
              <a:t>سرپناه بد و شرایط زندگی غیربهداشتی</a:t>
            </a:r>
            <a:endParaRPr lang="en-AU" b="1"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spcAft>
                <a:spcPts val="800"/>
              </a:spcAft>
              <a:buFont typeface="Wingdings 3" panose="05040102010807070707" pitchFamily="18" charset="2"/>
              <a:buChar char=""/>
            </a:pPr>
            <a:r>
              <a:rPr lang="fa-IR" b="1" kern="100" dirty="0">
                <a:effectLst/>
                <a:latin typeface="Calibri" panose="020F0502020204030204" pitchFamily="34" charset="0"/>
                <a:ea typeface="Calibri" panose="020F0502020204030204" pitchFamily="34" charset="0"/>
                <a:cs typeface="Arial" panose="020B0604020202020204" pitchFamily="34" charset="0"/>
              </a:rPr>
              <a:t>فقدان مراقبت های بهداشتی و درمانی</a:t>
            </a:r>
            <a:endParaRPr lang="en-AU" b="1"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spcAft>
                <a:spcPts val="800"/>
              </a:spcAft>
              <a:buFont typeface="Wingdings 3" panose="05040102010807070707" pitchFamily="18" charset="2"/>
              <a:buChar char=""/>
            </a:pPr>
            <a:r>
              <a:rPr lang="fa-IR" b="1" kern="100" dirty="0">
                <a:effectLst/>
                <a:latin typeface="Calibri" panose="020F0502020204030204" pitchFamily="34" charset="0"/>
                <a:ea typeface="Calibri" panose="020F0502020204030204" pitchFamily="34" charset="0"/>
                <a:cs typeface="Arial" panose="020B0604020202020204" pitchFamily="34" charset="0"/>
              </a:rPr>
              <a:t>لباس نامناسب</a:t>
            </a:r>
            <a:endParaRPr lang="en-AU" b="1"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spcAft>
                <a:spcPts val="800"/>
              </a:spcAft>
              <a:buFont typeface="Wingdings 3" panose="05040102010807070707" pitchFamily="18" charset="2"/>
              <a:buChar char=""/>
            </a:pPr>
            <a:r>
              <a:rPr lang="fa-IR" b="1" kern="100" dirty="0">
                <a:effectLst/>
                <a:latin typeface="Calibri" panose="020F0502020204030204" pitchFamily="34" charset="0"/>
                <a:ea typeface="Calibri" panose="020F0502020204030204" pitchFamily="34" charset="0"/>
                <a:cs typeface="Arial" panose="020B0604020202020204" pitchFamily="34" charset="0"/>
              </a:rPr>
              <a:t>عدم رعایت بهداشت فردی</a:t>
            </a:r>
            <a:endParaRPr lang="en-AU" b="1"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spcAft>
                <a:spcPts val="800"/>
              </a:spcAft>
              <a:buFont typeface="Wingdings 3" panose="05040102010807070707" pitchFamily="18" charset="2"/>
              <a:buChar char=""/>
            </a:pPr>
            <a:r>
              <a:rPr lang="fa-IR" b="1" kern="100" dirty="0">
                <a:effectLst/>
                <a:latin typeface="Calibri" panose="020F0502020204030204" pitchFamily="34" charset="0"/>
                <a:ea typeface="Calibri" panose="020F0502020204030204" pitchFamily="34" charset="0"/>
                <a:cs typeface="Arial" panose="020B0604020202020204" pitchFamily="34" charset="0"/>
              </a:rPr>
              <a:t>عدم نظارت کافی</a:t>
            </a:r>
            <a:endParaRPr lang="en-AU" b="1" kern="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93167602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a:t>Physical Abuse</a:t>
            </a:r>
            <a:endParaRPr lang="en-AU" sz="1600" dirty="0"/>
          </a:p>
        </p:txBody>
      </p:sp>
      <p:sp>
        <p:nvSpPr>
          <p:cNvPr id="3" name="Content Placeholder 2"/>
          <p:cNvSpPr>
            <a:spLocks noGrp="1"/>
          </p:cNvSpPr>
          <p:nvPr>
            <p:ph idx="1"/>
          </p:nvPr>
        </p:nvSpPr>
        <p:spPr>
          <a:xfrm>
            <a:off x="609599" y="1844824"/>
            <a:ext cx="6347714" cy="4196539"/>
          </a:xfrm>
        </p:spPr>
        <p:txBody>
          <a:bodyPr>
            <a:normAutofit fontScale="92500" lnSpcReduction="20000"/>
          </a:bodyPr>
          <a:lstStyle/>
          <a:p>
            <a:pPr marL="0" indent="0">
              <a:buNone/>
            </a:pPr>
            <a:r>
              <a:rPr lang="en-AU" b="1" dirty="0"/>
              <a:t>Physical abuse</a:t>
            </a:r>
            <a:r>
              <a:rPr lang="en-AU" i="1" dirty="0"/>
              <a:t> is the non-accidental use of physical force against a child that results in harm to the child. </a:t>
            </a:r>
            <a:endParaRPr lang="en-AU" dirty="0"/>
          </a:p>
          <a:p>
            <a:pPr marL="0" indent="0">
              <a:buNone/>
            </a:pPr>
            <a:endParaRPr lang="en-AU" dirty="0"/>
          </a:p>
          <a:p>
            <a:pPr marL="0" indent="0">
              <a:buNone/>
            </a:pPr>
            <a:r>
              <a:rPr lang="en-AU" dirty="0"/>
              <a:t>Physical abuse can be </a:t>
            </a:r>
          </a:p>
          <a:p>
            <a:r>
              <a:rPr lang="en-AU" dirty="0"/>
              <a:t>punching,</a:t>
            </a:r>
          </a:p>
          <a:p>
            <a:r>
              <a:rPr lang="en-AU" dirty="0"/>
              <a:t>kicking or slapping,</a:t>
            </a:r>
          </a:p>
          <a:p>
            <a:r>
              <a:rPr lang="en-AU" dirty="0"/>
              <a:t>biting,</a:t>
            </a:r>
          </a:p>
          <a:p>
            <a:r>
              <a:rPr lang="en-AU" dirty="0"/>
              <a:t>strangling or choking,</a:t>
            </a:r>
          </a:p>
          <a:p>
            <a:r>
              <a:rPr lang="en-AU" dirty="0"/>
              <a:t>shaking,</a:t>
            </a:r>
          </a:p>
          <a:p>
            <a:r>
              <a:rPr lang="en-AU" dirty="0"/>
              <a:t>burning or poisoning.</a:t>
            </a:r>
          </a:p>
          <a:p>
            <a:pPr marL="0" indent="0">
              <a:buNone/>
            </a:pPr>
            <a:endParaRPr lang="en-AU" dirty="0"/>
          </a:p>
          <a:p>
            <a:pPr marL="0" indent="0">
              <a:buNone/>
            </a:pPr>
            <a:r>
              <a:rPr lang="en-AU" dirty="0"/>
              <a:t>Discipline can become abuse when it causes injury, is extreme or unnecessary, or makes the child fearful.</a:t>
            </a:r>
          </a:p>
          <a:p>
            <a:endParaRPr lang="en-AU" dirty="0"/>
          </a:p>
        </p:txBody>
      </p:sp>
    </p:spTree>
    <p:extLst>
      <p:ext uri="{BB962C8B-B14F-4D97-AF65-F5344CB8AC3E}">
        <p14:creationId xmlns:p14="http://schemas.microsoft.com/office/powerpoint/2010/main" val="66630070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332656"/>
            <a:ext cx="5915666" cy="1320800"/>
          </a:xfrm>
        </p:spPr>
        <p:txBody>
          <a:bodyPr>
            <a:normAutofit/>
          </a:bodyPr>
          <a:lstStyle/>
          <a:p>
            <a:pPr algn="r" rtl="1"/>
            <a:r>
              <a:rPr lang="ar-JO" sz="5400" b="1" dirty="0">
                <a:latin typeface="Arabic Typesetting" panose="03020402040406030203" pitchFamily="66" charset="-78"/>
                <a:cs typeface="Arabic Typesetting" panose="03020402040406030203" pitchFamily="66" charset="-78"/>
              </a:rPr>
              <a:t>آزار جسمی</a:t>
            </a:r>
            <a:endParaRPr lang="en-AU" sz="2800" b="1" dirty="0">
              <a:latin typeface="Arabic Typesetting" panose="03020402040406030203" pitchFamily="66" charset="-78"/>
              <a:cs typeface="Arabic Typesetting" panose="03020402040406030203" pitchFamily="66" charset="-78"/>
            </a:endParaRPr>
          </a:p>
        </p:txBody>
      </p:sp>
      <p:sp>
        <p:nvSpPr>
          <p:cNvPr id="3" name="Content Placeholder 2"/>
          <p:cNvSpPr>
            <a:spLocks noGrp="1"/>
          </p:cNvSpPr>
          <p:nvPr>
            <p:ph idx="1"/>
          </p:nvPr>
        </p:nvSpPr>
        <p:spPr>
          <a:xfrm>
            <a:off x="1691680" y="1495872"/>
            <a:ext cx="4833585" cy="5173488"/>
          </a:xfrm>
        </p:spPr>
        <p:txBody>
          <a:bodyPr>
            <a:normAutofit fontScale="92500" lnSpcReduction="10000"/>
          </a:bodyPr>
          <a:lstStyle/>
          <a:p>
            <a:pPr marL="0" indent="0" algn="r" rtl="1">
              <a:lnSpc>
                <a:spcPct val="107000"/>
              </a:lnSpc>
              <a:spcAft>
                <a:spcPts val="800"/>
              </a:spcAft>
              <a:buNone/>
            </a:pPr>
            <a:r>
              <a:rPr lang="fa-IR" sz="2000" b="1" kern="100" dirty="0">
                <a:effectLst/>
                <a:latin typeface="Calibri" panose="020F0502020204030204" pitchFamily="34" charset="0"/>
                <a:ea typeface="Calibri" panose="020F0502020204030204" pitchFamily="34" charset="0"/>
                <a:cs typeface="Arial" panose="020B0604020202020204" pitchFamily="34" charset="0"/>
              </a:rPr>
              <a:t>آزار جسمی </a:t>
            </a:r>
            <a:r>
              <a:rPr lang="fa-IR" sz="1600" b="1" kern="100" dirty="0">
                <a:effectLst/>
                <a:latin typeface="Calibri" panose="020F0502020204030204" pitchFamily="34" charset="0"/>
                <a:ea typeface="Calibri" panose="020F0502020204030204" pitchFamily="34" charset="0"/>
                <a:cs typeface="Arial" panose="020B0604020202020204" pitchFamily="34" charset="0"/>
              </a:rPr>
              <a:t>استفاده غیرتصادفی از نیروی فیزیکی علیه کودک است که منجر به آسیب رساندن به کودک می شود</a:t>
            </a:r>
            <a:r>
              <a:rPr lang="en-AU" sz="1600" b="1" kern="100" dirty="0">
                <a:effectLst/>
                <a:latin typeface="Calibri" panose="020F0502020204030204" pitchFamily="34" charset="0"/>
                <a:ea typeface="Calibri" panose="020F0502020204030204" pitchFamily="34" charset="0"/>
                <a:cs typeface="Arial" panose="020B0604020202020204" pitchFamily="34" charset="0"/>
              </a:rPr>
              <a:t>.</a:t>
            </a:r>
          </a:p>
          <a:p>
            <a:pPr marL="0" indent="0" algn="r" rtl="1">
              <a:lnSpc>
                <a:spcPct val="107000"/>
              </a:lnSpc>
              <a:spcAft>
                <a:spcPts val="800"/>
              </a:spcAft>
              <a:buNone/>
            </a:pPr>
            <a:endParaRPr lang="en-AU" sz="1200" b="1" kern="100" dirty="0">
              <a:effectLst/>
              <a:latin typeface="Calibri" panose="020F0502020204030204" pitchFamily="34" charset="0"/>
              <a:ea typeface="Calibri" panose="020F0502020204030204" pitchFamily="34" charset="0"/>
              <a:cs typeface="Arial" panose="020B0604020202020204" pitchFamily="34" charset="0"/>
            </a:endParaRPr>
          </a:p>
          <a:p>
            <a:pPr marL="0" indent="0" algn="r" rtl="1">
              <a:lnSpc>
                <a:spcPct val="107000"/>
              </a:lnSpc>
              <a:spcAft>
                <a:spcPts val="800"/>
              </a:spcAft>
              <a:buNone/>
            </a:pPr>
            <a:r>
              <a:rPr lang="fa-IR" sz="1600" b="1" kern="100" dirty="0">
                <a:effectLst/>
                <a:latin typeface="Calibri" panose="020F0502020204030204" pitchFamily="34" charset="0"/>
                <a:ea typeface="Calibri" panose="020F0502020204030204" pitchFamily="34" charset="0"/>
                <a:cs typeface="Arial" panose="020B0604020202020204" pitchFamily="34" charset="0"/>
              </a:rPr>
              <a:t>آزار جسمی می تواند شامل موارد زیر باشد:</a:t>
            </a:r>
            <a:endParaRPr lang="en-AU" sz="1600" b="1"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spcBef>
                <a:spcPts val="600"/>
              </a:spcBef>
              <a:spcAft>
                <a:spcPts val="600"/>
              </a:spcAft>
              <a:buFont typeface="Wingdings 3" panose="05040102010807070707" pitchFamily="18" charset="2"/>
              <a:buChar char=""/>
            </a:pPr>
            <a:r>
              <a:rPr lang="fa-IR" b="1" kern="100" dirty="0">
                <a:effectLst/>
                <a:latin typeface="Calibri" panose="020F0502020204030204" pitchFamily="34" charset="0"/>
                <a:ea typeface="Calibri" panose="020F0502020204030204" pitchFamily="34" charset="0"/>
                <a:cs typeface="Arial" panose="020B0604020202020204" pitchFamily="34" charset="0"/>
              </a:rPr>
              <a:t>مشت زدن،</a:t>
            </a:r>
            <a:endParaRPr lang="en-AU" b="1"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spcBef>
                <a:spcPts val="600"/>
              </a:spcBef>
              <a:spcAft>
                <a:spcPts val="600"/>
              </a:spcAft>
              <a:buFont typeface="Wingdings 3" panose="05040102010807070707" pitchFamily="18" charset="2"/>
              <a:buChar char=""/>
            </a:pPr>
            <a:r>
              <a:rPr lang="fa-IR" b="1" kern="100" dirty="0">
                <a:effectLst/>
                <a:latin typeface="Calibri" panose="020F0502020204030204" pitchFamily="34" charset="0"/>
                <a:ea typeface="Calibri" panose="020F0502020204030204" pitchFamily="34" charset="0"/>
                <a:cs typeface="Arial" panose="020B0604020202020204" pitchFamily="34" charset="0"/>
              </a:rPr>
              <a:t>لگد زدن یا سیلی زدن،</a:t>
            </a:r>
            <a:endParaRPr lang="en-AU" b="1"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spcBef>
                <a:spcPts val="600"/>
              </a:spcBef>
              <a:spcAft>
                <a:spcPts val="600"/>
              </a:spcAft>
              <a:buFont typeface="Wingdings 3" panose="05040102010807070707" pitchFamily="18" charset="2"/>
              <a:buChar char=""/>
            </a:pPr>
            <a:r>
              <a:rPr lang="fa-IR" b="1" kern="100" dirty="0">
                <a:effectLst/>
                <a:latin typeface="Calibri" panose="020F0502020204030204" pitchFamily="34" charset="0"/>
                <a:ea typeface="Calibri" panose="020F0502020204030204" pitchFamily="34" charset="0"/>
                <a:cs typeface="Arial" panose="020B0604020202020204" pitchFamily="34" charset="0"/>
              </a:rPr>
              <a:t>گاز گرفتن،</a:t>
            </a:r>
            <a:endParaRPr lang="en-AU" b="1"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spcBef>
                <a:spcPts val="600"/>
              </a:spcBef>
              <a:spcAft>
                <a:spcPts val="600"/>
              </a:spcAft>
              <a:buFont typeface="Wingdings 3" panose="05040102010807070707" pitchFamily="18" charset="2"/>
              <a:buChar char=""/>
            </a:pPr>
            <a:r>
              <a:rPr lang="fa-IR" b="1" kern="100" dirty="0">
                <a:effectLst/>
                <a:latin typeface="Calibri" panose="020F0502020204030204" pitchFamily="34" charset="0"/>
                <a:ea typeface="Calibri" panose="020F0502020204030204" pitchFamily="34" charset="0"/>
                <a:cs typeface="Arial" panose="020B0604020202020204" pitchFamily="34" charset="0"/>
              </a:rPr>
              <a:t>خفه کردن یا خفگی،</a:t>
            </a:r>
            <a:endParaRPr lang="en-AU" b="1"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spcBef>
                <a:spcPts val="600"/>
              </a:spcBef>
              <a:spcAft>
                <a:spcPts val="600"/>
              </a:spcAft>
              <a:buFont typeface="Wingdings 3" panose="05040102010807070707" pitchFamily="18" charset="2"/>
              <a:buChar char=""/>
            </a:pPr>
            <a:r>
              <a:rPr lang="fa-IR" b="1" kern="100" dirty="0">
                <a:effectLst/>
                <a:latin typeface="Calibri" panose="020F0502020204030204" pitchFamily="34" charset="0"/>
                <a:ea typeface="Calibri" panose="020F0502020204030204" pitchFamily="34" charset="0"/>
                <a:cs typeface="Arial" panose="020B0604020202020204" pitchFamily="34" charset="0"/>
              </a:rPr>
              <a:t>تکان دادن،</a:t>
            </a:r>
            <a:endParaRPr lang="en-AU" b="1"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spcBef>
                <a:spcPts val="600"/>
              </a:spcBef>
              <a:spcAft>
                <a:spcPts val="600"/>
              </a:spcAft>
              <a:buFont typeface="Wingdings 3" panose="05040102010807070707" pitchFamily="18" charset="2"/>
              <a:buChar char=""/>
            </a:pPr>
            <a:r>
              <a:rPr lang="fa-IR" b="1" kern="100" dirty="0">
                <a:effectLst/>
                <a:latin typeface="Calibri" panose="020F0502020204030204" pitchFamily="34" charset="0"/>
                <a:ea typeface="Calibri" panose="020F0502020204030204" pitchFamily="34" charset="0"/>
                <a:cs typeface="Arial" panose="020B0604020202020204" pitchFamily="34" charset="0"/>
              </a:rPr>
              <a:t>سوزاندن یا مسمومیت</a:t>
            </a:r>
            <a:endParaRPr lang="en-AU" b="1" kern="100" dirty="0">
              <a:effectLst/>
              <a:latin typeface="Calibri" panose="020F0502020204030204" pitchFamily="34" charset="0"/>
              <a:ea typeface="Calibri" panose="020F0502020204030204" pitchFamily="34" charset="0"/>
              <a:cs typeface="Arial" panose="020B0604020202020204" pitchFamily="34" charset="0"/>
            </a:endParaRPr>
          </a:p>
          <a:p>
            <a:pPr marL="0" indent="0" algn="r" rtl="1">
              <a:lnSpc>
                <a:spcPct val="107000"/>
              </a:lnSpc>
              <a:spcAft>
                <a:spcPts val="800"/>
              </a:spcAft>
              <a:buNone/>
            </a:pPr>
            <a:r>
              <a:rPr lang="fa-IR" b="1" kern="100" dirty="0">
                <a:effectLst/>
                <a:latin typeface="Calibri" panose="020F0502020204030204" pitchFamily="34" charset="0"/>
                <a:ea typeface="Calibri" panose="020F0502020204030204" pitchFamily="34" charset="0"/>
                <a:cs typeface="Arial" panose="020B0604020202020204" pitchFamily="34" charset="0"/>
              </a:rPr>
              <a:t>ا</a:t>
            </a:r>
            <a:r>
              <a:rPr lang="fa-IR" sz="2000" b="1" kern="100" dirty="0">
                <a:effectLst/>
                <a:latin typeface="Calibri" panose="020F0502020204030204" pitchFamily="34" charset="0"/>
                <a:ea typeface="Calibri" panose="020F0502020204030204" pitchFamily="34" charset="0"/>
                <a:cs typeface="Arial" panose="020B0604020202020204" pitchFamily="34" charset="0"/>
              </a:rPr>
              <a:t>نضباط </a:t>
            </a:r>
            <a:r>
              <a:rPr lang="fa-IR" b="1" kern="100" dirty="0">
                <a:effectLst/>
                <a:latin typeface="Calibri" panose="020F0502020204030204" pitchFamily="34" charset="0"/>
                <a:ea typeface="Calibri" panose="020F0502020204030204" pitchFamily="34" charset="0"/>
                <a:cs typeface="Arial" panose="020B0604020202020204" pitchFamily="34" charset="0"/>
              </a:rPr>
              <a:t> می تواند تبدیل به سوء استفاده شود</a:t>
            </a:r>
            <a:r>
              <a:rPr lang="fa-IR" b="1" kern="100" dirty="0">
                <a:latin typeface="Calibri" panose="020F0502020204030204" pitchFamily="34" charset="0"/>
                <a:ea typeface="Calibri" panose="020F0502020204030204" pitchFamily="34" charset="0"/>
                <a:cs typeface="Arial" panose="020B0604020202020204" pitchFamily="34" charset="0"/>
              </a:rPr>
              <a:t> زمانی </a:t>
            </a:r>
            <a:r>
              <a:rPr lang="fa-IR" b="1" kern="100" dirty="0">
                <a:effectLst/>
                <a:latin typeface="Calibri" panose="020F0502020204030204" pitchFamily="34" charset="0"/>
                <a:ea typeface="Calibri" panose="020F0502020204030204" pitchFamily="34" charset="0"/>
                <a:cs typeface="Arial" panose="020B0604020202020204" pitchFamily="34" charset="0"/>
              </a:rPr>
              <a:t> که باعث آسیب گردد، افراطی یا غیرضروری باشد، یا باعث ترس کودک گردد.</a:t>
            </a:r>
            <a:endParaRPr lang="en-AU" b="1" kern="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20252333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a:t>Child Sexual Abuse</a:t>
            </a:r>
          </a:p>
        </p:txBody>
      </p:sp>
      <p:sp>
        <p:nvSpPr>
          <p:cNvPr id="3" name="Content Placeholder 2"/>
          <p:cNvSpPr>
            <a:spLocks noGrp="1"/>
          </p:cNvSpPr>
          <p:nvPr>
            <p:ph idx="1"/>
          </p:nvPr>
        </p:nvSpPr>
        <p:spPr>
          <a:xfrm>
            <a:off x="539552" y="1628800"/>
            <a:ext cx="6768752" cy="4752528"/>
          </a:xfrm>
        </p:spPr>
        <p:txBody>
          <a:bodyPr>
            <a:noAutofit/>
          </a:bodyPr>
          <a:lstStyle/>
          <a:p>
            <a:pPr marL="0" indent="0">
              <a:buNone/>
            </a:pPr>
            <a:r>
              <a:rPr lang="en-AU" b="1" dirty="0"/>
              <a:t>Sexual abuse</a:t>
            </a:r>
            <a:r>
              <a:rPr lang="en-AU" i="1" dirty="0"/>
              <a:t> </a:t>
            </a:r>
            <a:r>
              <a:rPr lang="en-AU" dirty="0"/>
              <a:t>is</a:t>
            </a:r>
            <a:r>
              <a:rPr lang="en-AU" i="1" dirty="0"/>
              <a:t> when someone involves a child in or exposes a child to any sort of sexual activity by using their power over them or taking advantage of their trust. This includes </a:t>
            </a:r>
            <a:r>
              <a:rPr lang="en-GB" i="1" dirty="0"/>
              <a:t>sexual offences (against, with or in the presence of a child).</a:t>
            </a:r>
            <a:endParaRPr lang="en-AU" dirty="0"/>
          </a:p>
          <a:p>
            <a:pPr marL="0" indent="0">
              <a:buNone/>
            </a:pPr>
            <a:r>
              <a:rPr lang="en-AU" dirty="0"/>
              <a:t>The sexual activity can be physical but it can also involve no contact, such as:</a:t>
            </a:r>
          </a:p>
          <a:p>
            <a:pPr lvl="1"/>
            <a:r>
              <a:rPr lang="en-AU" dirty="0"/>
              <a:t>flashing</a:t>
            </a:r>
          </a:p>
          <a:p>
            <a:pPr lvl="1"/>
            <a:r>
              <a:rPr lang="en-AU" dirty="0"/>
              <a:t>talking in a sexual way</a:t>
            </a:r>
          </a:p>
          <a:p>
            <a:pPr lvl="1"/>
            <a:r>
              <a:rPr lang="en-AU" dirty="0"/>
              <a:t>making obscene phone calls</a:t>
            </a:r>
          </a:p>
          <a:p>
            <a:pPr lvl="1"/>
            <a:r>
              <a:rPr lang="en-AU" dirty="0"/>
              <a:t>sending sexually explicit text messages or emails to a child </a:t>
            </a:r>
          </a:p>
          <a:p>
            <a:endParaRPr lang="en-AU" sz="1400" dirty="0">
              <a:latin typeface="Times New Roman" panose="02020603050405020304" pitchFamily="18" charset="0"/>
              <a:cs typeface="Times New Roman" panose="02020603050405020304" pitchFamily="18" charset="0"/>
            </a:endParaRPr>
          </a:p>
          <a:p>
            <a:pPr marL="0" indent="0">
              <a:buNone/>
            </a:pPr>
            <a:r>
              <a:rPr lang="en-AU" dirty="0"/>
              <a:t>Grooming a child for the purpose of engaging in sexual conduct and producing or distributing child exploitation material are criminal offences in all jurisdictions in Australia and must also be reported.  </a:t>
            </a:r>
          </a:p>
          <a:p>
            <a:endParaRPr lang="en-AU"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198056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a:t>Everyone’s Responsibility</a:t>
            </a:r>
          </a:p>
        </p:txBody>
      </p:sp>
      <p:sp>
        <p:nvSpPr>
          <p:cNvPr id="3" name="Content Placeholder 2"/>
          <p:cNvSpPr>
            <a:spLocks noGrp="1"/>
          </p:cNvSpPr>
          <p:nvPr>
            <p:ph idx="1"/>
          </p:nvPr>
        </p:nvSpPr>
        <p:spPr/>
        <p:txBody>
          <a:bodyPr/>
          <a:lstStyle/>
          <a:p>
            <a:pPr marL="0" indent="0">
              <a:buNone/>
            </a:pPr>
            <a:r>
              <a:rPr lang="en-AU" dirty="0">
                <a:solidFill>
                  <a:schemeClr val="tx1"/>
                </a:solidFill>
              </a:rPr>
              <a:t>Even where you may not be intending to serve as a teacher or mentor for children and young people under 18, this training is helpful to undertake as it is necessary for individuals and the institutions at all levels, that is the community as a whole, to show a proper attitude towards children and to take a general interest in their welfare. </a:t>
            </a:r>
          </a:p>
          <a:p>
            <a:endParaRPr lang="en-AU" dirty="0"/>
          </a:p>
        </p:txBody>
      </p:sp>
    </p:spTree>
    <p:extLst>
      <p:ext uri="{BB962C8B-B14F-4D97-AF65-F5344CB8AC3E}">
        <p14:creationId xmlns:p14="http://schemas.microsoft.com/office/powerpoint/2010/main" val="413117213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616" y="276672"/>
            <a:ext cx="6347713" cy="1320800"/>
          </a:xfrm>
        </p:spPr>
        <p:txBody>
          <a:bodyPr>
            <a:normAutofit/>
          </a:bodyPr>
          <a:lstStyle/>
          <a:p>
            <a:pPr algn="r" rtl="1"/>
            <a:r>
              <a:rPr lang="ar-JO" sz="4800" b="1" dirty="0">
                <a:latin typeface="Arabic Typesetting" panose="03020402040406030203" pitchFamily="66" charset="-78"/>
                <a:cs typeface="Arabic Typesetting" panose="03020402040406030203" pitchFamily="66" charset="-78"/>
              </a:rPr>
              <a:t>کودک آزاری جنسی</a:t>
            </a:r>
            <a:endParaRPr lang="en-AU" sz="4800" b="1" dirty="0">
              <a:latin typeface="Arabic Typesetting" panose="03020402040406030203" pitchFamily="66" charset="-78"/>
              <a:cs typeface="Arabic Typesetting" panose="03020402040406030203" pitchFamily="66" charset="-78"/>
            </a:endParaRPr>
          </a:p>
        </p:txBody>
      </p:sp>
      <p:sp>
        <p:nvSpPr>
          <p:cNvPr id="3" name="Content Placeholder 2"/>
          <p:cNvSpPr>
            <a:spLocks noGrp="1"/>
          </p:cNvSpPr>
          <p:nvPr>
            <p:ph idx="1"/>
          </p:nvPr>
        </p:nvSpPr>
        <p:spPr>
          <a:xfrm>
            <a:off x="464569" y="1340768"/>
            <a:ext cx="6417760" cy="4752528"/>
          </a:xfrm>
        </p:spPr>
        <p:txBody>
          <a:bodyPr>
            <a:noAutofit/>
          </a:bodyPr>
          <a:lstStyle/>
          <a:p>
            <a:pPr marL="0" indent="0" algn="r" rtl="1">
              <a:lnSpc>
                <a:spcPct val="107000"/>
              </a:lnSpc>
              <a:spcAft>
                <a:spcPts val="800"/>
              </a:spcAft>
              <a:buNone/>
            </a:pPr>
            <a:r>
              <a:rPr lang="fa-IR" sz="1800" b="1" kern="100" dirty="0">
                <a:effectLst/>
                <a:latin typeface="Calibri" panose="020F0502020204030204" pitchFamily="34" charset="0"/>
                <a:ea typeface="Calibri" panose="020F0502020204030204" pitchFamily="34" charset="0"/>
                <a:cs typeface="Arial" panose="020B0604020202020204" pitchFamily="34" charset="0"/>
              </a:rPr>
              <a:t>سوء استفاده جنسی زمانی است که فردی با استفاده از قدرتش،  یا سوء استفاده از اعتماد کودک، او را درگیر یا در معرض هر نوع فعالیت جنسی قرار می دهد. این شامل جرایم جنسی (علیه، با، ویا در حضور کودک) نیزمی شود</a:t>
            </a:r>
            <a:r>
              <a:rPr lang="en-AU" sz="1800" b="1" kern="100" dirty="0">
                <a:effectLst/>
                <a:latin typeface="Calibri" panose="020F0502020204030204" pitchFamily="34" charset="0"/>
                <a:ea typeface="Calibri" panose="020F0502020204030204" pitchFamily="34" charset="0"/>
                <a:cs typeface="Arial" panose="020B0604020202020204" pitchFamily="34" charset="0"/>
              </a:rPr>
              <a:t>.</a:t>
            </a:r>
          </a:p>
          <a:p>
            <a:pPr marL="0" indent="0" algn="r" rtl="1">
              <a:lnSpc>
                <a:spcPct val="107000"/>
              </a:lnSpc>
              <a:spcAft>
                <a:spcPts val="800"/>
              </a:spcAft>
              <a:buNone/>
            </a:pPr>
            <a:r>
              <a:rPr lang="fa-IR" sz="1800" b="1" kern="100" dirty="0">
                <a:effectLst/>
                <a:latin typeface="Calibri" panose="020F0502020204030204" pitchFamily="34" charset="0"/>
                <a:ea typeface="Calibri" panose="020F0502020204030204" pitchFamily="34" charset="0"/>
                <a:cs typeface="Arial" panose="020B0604020202020204" pitchFamily="34" charset="0"/>
              </a:rPr>
              <a:t>فعالیت جنسی هم می تواند فیزیکی باشد، و هم بدون تماس، مانند</a:t>
            </a:r>
            <a:r>
              <a:rPr lang="en-AU" sz="1800" b="1" kern="100" dirty="0">
                <a:effectLst/>
                <a:latin typeface="Calibri" panose="020F0502020204030204" pitchFamily="34" charset="0"/>
                <a:ea typeface="Calibri" panose="020F0502020204030204" pitchFamily="34" charset="0"/>
                <a:cs typeface="Arial" panose="020B0604020202020204" pitchFamily="34" charset="0"/>
              </a:rPr>
              <a:t>:</a:t>
            </a:r>
          </a:p>
          <a:p>
            <a:pPr lvl="1" indent="-342900" algn="r" rtl="1">
              <a:lnSpc>
                <a:spcPct val="107000"/>
              </a:lnSpc>
              <a:spcBef>
                <a:spcPts val="600"/>
              </a:spcBef>
              <a:spcAft>
                <a:spcPts val="600"/>
              </a:spcAft>
              <a:buFont typeface="Wingdings 3" panose="05040102010807070707" pitchFamily="18" charset="2"/>
              <a:buChar char=""/>
            </a:pPr>
            <a:r>
              <a:rPr lang="fa-IR" sz="2000" b="1" kern="100" dirty="0">
                <a:effectLst/>
                <a:latin typeface="Calibri" panose="020F0502020204030204" pitchFamily="34" charset="0"/>
                <a:ea typeface="Calibri" panose="020F0502020204030204" pitchFamily="34" charset="0"/>
                <a:cs typeface="Arial" panose="020B0604020202020204" pitchFamily="34" charset="0"/>
              </a:rPr>
              <a:t>چشمک زن</a:t>
            </a:r>
            <a:endParaRPr lang="en-AU" sz="2000" b="1" kern="100" dirty="0">
              <a:effectLst/>
              <a:latin typeface="Calibri" panose="020F0502020204030204" pitchFamily="34" charset="0"/>
              <a:ea typeface="Calibri" panose="020F0502020204030204" pitchFamily="34" charset="0"/>
              <a:cs typeface="Arial" panose="020B0604020202020204" pitchFamily="34" charset="0"/>
            </a:endParaRPr>
          </a:p>
          <a:p>
            <a:pPr lvl="1" indent="-342900" algn="r" rtl="1">
              <a:lnSpc>
                <a:spcPct val="107000"/>
              </a:lnSpc>
              <a:spcBef>
                <a:spcPts val="600"/>
              </a:spcBef>
              <a:spcAft>
                <a:spcPts val="600"/>
              </a:spcAft>
              <a:buFont typeface="Wingdings 3" panose="05040102010807070707" pitchFamily="18" charset="2"/>
              <a:buChar char=""/>
            </a:pPr>
            <a:r>
              <a:rPr lang="fa-IR" sz="2000" b="1" kern="100" dirty="0">
                <a:effectLst/>
                <a:latin typeface="Calibri" panose="020F0502020204030204" pitchFamily="34" charset="0"/>
                <a:ea typeface="Calibri" panose="020F0502020204030204" pitchFamily="34" charset="0"/>
                <a:cs typeface="Arial" panose="020B0604020202020204" pitchFamily="34" charset="0"/>
              </a:rPr>
              <a:t>صحبت کردن به روش جنسی</a:t>
            </a:r>
            <a:endParaRPr lang="en-AU" sz="2000" b="1" kern="100" dirty="0">
              <a:effectLst/>
              <a:latin typeface="Calibri" panose="020F0502020204030204" pitchFamily="34" charset="0"/>
              <a:ea typeface="Calibri" panose="020F0502020204030204" pitchFamily="34" charset="0"/>
              <a:cs typeface="Arial" panose="020B0604020202020204" pitchFamily="34" charset="0"/>
            </a:endParaRPr>
          </a:p>
          <a:p>
            <a:pPr lvl="1" indent="-342900" algn="r" rtl="1">
              <a:lnSpc>
                <a:spcPct val="107000"/>
              </a:lnSpc>
              <a:spcBef>
                <a:spcPts val="600"/>
              </a:spcBef>
              <a:spcAft>
                <a:spcPts val="600"/>
              </a:spcAft>
              <a:buFont typeface="Wingdings 3" panose="05040102010807070707" pitchFamily="18" charset="2"/>
              <a:buChar char=""/>
            </a:pPr>
            <a:r>
              <a:rPr lang="fa-IR" sz="2000" b="1" kern="100" dirty="0">
                <a:effectLst/>
                <a:latin typeface="Calibri" panose="020F0502020204030204" pitchFamily="34" charset="0"/>
                <a:ea typeface="Calibri" panose="020F0502020204030204" pitchFamily="34" charset="0"/>
                <a:cs typeface="Arial" panose="020B0604020202020204" pitchFamily="34" charset="0"/>
              </a:rPr>
              <a:t>برقراری تماس های تلفنی ناپسند</a:t>
            </a:r>
            <a:endParaRPr lang="en-AU" sz="2000" b="1" kern="100" dirty="0">
              <a:effectLst/>
              <a:latin typeface="Calibri" panose="020F0502020204030204" pitchFamily="34" charset="0"/>
              <a:ea typeface="Calibri" panose="020F0502020204030204" pitchFamily="34" charset="0"/>
              <a:cs typeface="Arial" panose="020B0604020202020204" pitchFamily="34" charset="0"/>
            </a:endParaRPr>
          </a:p>
          <a:p>
            <a:pPr lvl="1" indent="-342900" algn="r" rtl="1">
              <a:lnSpc>
                <a:spcPct val="107000"/>
              </a:lnSpc>
              <a:spcBef>
                <a:spcPts val="600"/>
              </a:spcBef>
              <a:spcAft>
                <a:spcPts val="600"/>
              </a:spcAft>
              <a:buFont typeface="Wingdings 3" panose="05040102010807070707" pitchFamily="18" charset="2"/>
              <a:buChar char=""/>
            </a:pPr>
            <a:r>
              <a:rPr lang="fa-IR" sz="2000" b="1" kern="100" dirty="0">
                <a:effectLst/>
                <a:latin typeface="Calibri" panose="020F0502020204030204" pitchFamily="34" charset="0"/>
                <a:ea typeface="Calibri" panose="020F0502020204030204" pitchFamily="34" charset="0"/>
                <a:cs typeface="Arial" panose="020B0604020202020204" pitchFamily="34" charset="0"/>
              </a:rPr>
              <a:t>ارسال پیامک یا ایمیل جنسی صریح به کودک</a:t>
            </a:r>
            <a:endParaRPr lang="en-AU" sz="2000" b="1" kern="100" dirty="0">
              <a:effectLst/>
              <a:latin typeface="Calibri" panose="020F0502020204030204" pitchFamily="34" charset="0"/>
              <a:ea typeface="Calibri" panose="020F0502020204030204" pitchFamily="34" charset="0"/>
              <a:cs typeface="Arial" panose="020B0604020202020204" pitchFamily="34" charset="0"/>
            </a:endParaRPr>
          </a:p>
          <a:p>
            <a:pPr marL="0" indent="0" algn="r" rtl="1">
              <a:lnSpc>
                <a:spcPct val="107000"/>
              </a:lnSpc>
              <a:spcAft>
                <a:spcPts val="800"/>
              </a:spcAft>
              <a:buNone/>
            </a:pPr>
            <a:r>
              <a:rPr lang="fa-IR" sz="1800" b="1" kern="100" dirty="0">
                <a:effectLst/>
                <a:latin typeface="Calibri" panose="020F0502020204030204" pitchFamily="34" charset="0"/>
                <a:ea typeface="Calibri" panose="020F0502020204030204" pitchFamily="34" charset="0"/>
                <a:cs typeface="Arial" panose="020B0604020202020204" pitchFamily="34" charset="0"/>
              </a:rPr>
              <a:t>آراستن کودک به منظور درگیر کردنش در رفتار جنسی، و همچنین تولید یا توزیع مواد  بهره گیری از کودکان، در تمام حوزه های قضایی استرالیا جرایم کیفری بوده و باید گزارش شود</a:t>
            </a:r>
            <a:r>
              <a:rPr lang="en-AU" sz="1800" b="1" kern="100" dirty="0">
                <a:effectLst/>
                <a:latin typeface="Calibri" panose="020F0502020204030204" pitchFamily="34" charset="0"/>
                <a:ea typeface="Calibri" panose="020F0502020204030204" pitchFamily="34" charset="0"/>
                <a:cs typeface="Arial" panose="020B0604020202020204" pitchFamily="34" charset="0"/>
              </a:rPr>
              <a:t>.</a:t>
            </a:r>
          </a:p>
        </p:txBody>
      </p:sp>
    </p:spTree>
    <p:extLst>
      <p:ext uri="{BB962C8B-B14F-4D97-AF65-F5344CB8AC3E}">
        <p14:creationId xmlns:p14="http://schemas.microsoft.com/office/powerpoint/2010/main" val="2820067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Review question</a:t>
            </a:r>
          </a:p>
        </p:txBody>
      </p:sp>
      <p:sp>
        <p:nvSpPr>
          <p:cNvPr id="3" name="Content Placeholder 2"/>
          <p:cNvSpPr>
            <a:spLocks noGrp="1"/>
          </p:cNvSpPr>
          <p:nvPr>
            <p:ph idx="1"/>
          </p:nvPr>
        </p:nvSpPr>
        <p:spPr>
          <a:xfrm>
            <a:off x="609599" y="1700808"/>
            <a:ext cx="6347714" cy="4680520"/>
          </a:xfrm>
        </p:spPr>
        <p:txBody>
          <a:bodyPr>
            <a:normAutofit fontScale="92500" lnSpcReduction="20000"/>
          </a:bodyPr>
          <a:lstStyle/>
          <a:p>
            <a:pPr marL="0" indent="0">
              <a:buNone/>
            </a:pPr>
            <a:r>
              <a:rPr lang="en-AU" i="1" dirty="0"/>
              <a:t>Which of the following incidents would require a call for support to the child protection/safety authorities?</a:t>
            </a:r>
            <a:endParaRPr lang="en-AU" dirty="0"/>
          </a:p>
          <a:p>
            <a:pPr lvl="0"/>
            <a:r>
              <a:rPr lang="en-AU" i="1" dirty="0"/>
              <a:t>A child in your children’s class has unexplained bruising on their legs in the shape of a belt buckle and severe burns on their hands. </a:t>
            </a:r>
            <a:endParaRPr lang="en-AU" dirty="0"/>
          </a:p>
          <a:p>
            <a:pPr lvl="0"/>
            <a:r>
              <a:rPr lang="en-AU" i="1" dirty="0"/>
              <a:t>A 15-year-old youth in your study circle discloses that another participant aged 21 who is also participating has sent a sexually explicit text to them. </a:t>
            </a:r>
            <a:endParaRPr lang="en-AU" dirty="0"/>
          </a:p>
          <a:p>
            <a:pPr lvl="0"/>
            <a:r>
              <a:rPr lang="en-AU" i="1" dirty="0"/>
              <a:t>A junior youth in your group is feeling suicidal because their parent is constantly putting them down verbally, degrading their self-worth and being emotionally unresponsive to them.</a:t>
            </a:r>
            <a:endParaRPr lang="en-AU" dirty="0"/>
          </a:p>
          <a:p>
            <a:pPr lvl="0"/>
            <a:r>
              <a:rPr lang="en-AU" i="1" dirty="0"/>
              <a:t>You discover that an 11-year-old girl in your class is receiving inappropriate gifts, such as money and a mobile phone, from a close family friend, unknown to her parents. </a:t>
            </a:r>
            <a:endParaRPr lang="en-AU" dirty="0"/>
          </a:p>
          <a:p>
            <a:pPr lvl="0"/>
            <a:r>
              <a:rPr lang="en-AU" i="1" dirty="0"/>
              <a:t>A co-animator uses an offensive swear word in the presence of the junior youth.</a:t>
            </a:r>
            <a:endParaRPr lang="en-AU" dirty="0"/>
          </a:p>
        </p:txBody>
      </p:sp>
    </p:spTree>
    <p:extLst>
      <p:ext uri="{BB962C8B-B14F-4D97-AF65-F5344CB8AC3E}">
        <p14:creationId xmlns:p14="http://schemas.microsoft.com/office/powerpoint/2010/main" val="31837747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5762601" cy="1320800"/>
          </a:xfrm>
        </p:spPr>
        <p:txBody>
          <a:bodyPr>
            <a:normAutofit/>
          </a:bodyPr>
          <a:lstStyle/>
          <a:p>
            <a:pPr algn="r" rtl="1"/>
            <a:r>
              <a:rPr lang="fa-IR" sz="4000" b="1" dirty="0">
                <a:latin typeface="Arabic Typesetting" panose="03020402040406030203" pitchFamily="66" charset="-78"/>
                <a:cs typeface="Arabic Typesetting" panose="03020402040406030203" pitchFamily="66" charset="-78"/>
              </a:rPr>
              <a:t>سوال برای باز نگری</a:t>
            </a:r>
            <a:endParaRPr lang="en-AU" sz="4000" dirty="0"/>
          </a:p>
        </p:txBody>
      </p:sp>
      <p:sp>
        <p:nvSpPr>
          <p:cNvPr id="3" name="Content Placeholder 2"/>
          <p:cNvSpPr>
            <a:spLocks noGrp="1"/>
          </p:cNvSpPr>
          <p:nvPr>
            <p:ph idx="1"/>
          </p:nvPr>
        </p:nvSpPr>
        <p:spPr>
          <a:xfrm>
            <a:off x="609599" y="1340768"/>
            <a:ext cx="5762601" cy="5040560"/>
          </a:xfrm>
        </p:spPr>
        <p:txBody>
          <a:bodyPr>
            <a:normAutofit fontScale="92500"/>
          </a:bodyPr>
          <a:lstStyle/>
          <a:p>
            <a:pPr marL="0" indent="0" algn="r" rtl="1">
              <a:lnSpc>
                <a:spcPct val="107000"/>
              </a:lnSpc>
              <a:spcAft>
                <a:spcPts val="800"/>
              </a:spcAft>
              <a:buNone/>
            </a:pPr>
            <a:r>
              <a:rPr lang="fa-IR" sz="2400" b="1" kern="100" dirty="0">
                <a:effectLst/>
                <a:latin typeface="Calibri" panose="020F0502020204030204" pitchFamily="34" charset="0"/>
                <a:ea typeface="Calibri" panose="020F0502020204030204" pitchFamily="34" charset="0"/>
                <a:cs typeface="Arial" panose="020B0604020202020204" pitchFamily="34" charset="0"/>
              </a:rPr>
              <a:t>کدام یک از حوادث زیر نیاز به تماس برای درخواست  حمایت ازمسئولین حفاظت / ایمنی کودکان را دارد؟</a:t>
            </a:r>
            <a:endParaRPr lang="en-AU" sz="2400" b="1" kern="100" dirty="0">
              <a:effectLst/>
              <a:latin typeface="Calibri" panose="020F0502020204030204" pitchFamily="34" charset="0"/>
              <a:ea typeface="Calibri" panose="020F0502020204030204" pitchFamily="34" charset="0"/>
              <a:cs typeface="Arial" panose="020B0604020202020204" pitchFamily="34" charset="0"/>
            </a:endParaRPr>
          </a:p>
          <a:p>
            <a:pPr lvl="1" indent="-342900" algn="r" rtl="1">
              <a:lnSpc>
                <a:spcPct val="107000"/>
              </a:lnSpc>
              <a:spcBef>
                <a:spcPts val="600"/>
              </a:spcBef>
              <a:spcAft>
                <a:spcPts val="600"/>
              </a:spcAft>
              <a:buFont typeface="Wingdings 3" panose="05040102010807070707" pitchFamily="18" charset="2"/>
              <a:buChar char=""/>
            </a:pPr>
            <a:r>
              <a:rPr lang="fa-IR" sz="1700" b="1" kern="100" dirty="0">
                <a:effectLst/>
                <a:latin typeface="Calibri" panose="020F0502020204030204" pitchFamily="34" charset="0"/>
                <a:ea typeface="Calibri" panose="020F0502020204030204" pitchFamily="34" charset="0"/>
                <a:cs typeface="Arial" panose="020B0604020202020204" pitchFamily="34" charset="0"/>
              </a:rPr>
              <a:t>یک کودک در کلاس درس اخلاق شما کبودی غیر قابل توضیحی روی پاهای خود به شکل سگک کمربند و سوختگی شدید در دستان خود دارد</a:t>
            </a:r>
            <a:r>
              <a:rPr lang="en-AU" sz="1700" b="1" kern="100" dirty="0">
                <a:effectLst/>
                <a:latin typeface="Calibri" panose="020F0502020204030204" pitchFamily="34" charset="0"/>
                <a:ea typeface="Calibri" panose="020F0502020204030204" pitchFamily="34" charset="0"/>
                <a:cs typeface="Arial" panose="020B0604020202020204" pitchFamily="34" charset="0"/>
              </a:rPr>
              <a:t>.</a:t>
            </a:r>
          </a:p>
          <a:p>
            <a:pPr lvl="1" indent="-342900" algn="r" rtl="1">
              <a:lnSpc>
                <a:spcPct val="107000"/>
              </a:lnSpc>
              <a:spcBef>
                <a:spcPts val="600"/>
              </a:spcBef>
              <a:spcAft>
                <a:spcPts val="600"/>
              </a:spcAft>
              <a:buFont typeface="Wingdings 3" panose="05040102010807070707" pitchFamily="18" charset="2"/>
              <a:buChar char=""/>
            </a:pPr>
            <a:r>
              <a:rPr lang="fa-IR" sz="1700" b="1" kern="100" dirty="0">
                <a:effectLst/>
                <a:latin typeface="Calibri" panose="020F0502020204030204" pitchFamily="34" charset="0"/>
                <a:ea typeface="Calibri" panose="020F0502020204030204" pitchFamily="34" charset="0"/>
                <a:cs typeface="Arial" panose="020B0604020202020204" pitchFamily="34" charset="0"/>
              </a:rPr>
              <a:t>یک جوان 15 ساله در حلقه مطالعه شما فاش می کند که شرکت کننده 21 ساله دیگری که او نیز در اینجا شرکت می کند، پیامکی غیراخلاقی جنسی برای آنها فرستاده است</a:t>
            </a:r>
            <a:r>
              <a:rPr lang="en-AU" sz="1700" b="1" kern="100" dirty="0">
                <a:effectLst/>
                <a:latin typeface="Calibri" panose="020F0502020204030204" pitchFamily="34" charset="0"/>
                <a:ea typeface="Calibri" panose="020F0502020204030204" pitchFamily="34" charset="0"/>
                <a:cs typeface="Arial" panose="020B0604020202020204" pitchFamily="34" charset="0"/>
              </a:rPr>
              <a:t>.</a:t>
            </a:r>
          </a:p>
          <a:p>
            <a:pPr lvl="1" indent="-342900" algn="r" rtl="1">
              <a:lnSpc>
                <a:spcPct val="107000"/>
              </a:lnSpc>
              <a:spcBef>
                <a:spcPts val="600"/>
              </a:spcBef>
              <a:spcAft>
                <a:spcPts val="600"/>
              </a:spcAft>
              <a:buFont typeface="Wingdings 3" panose="05040102010807070707" pitchFamily="18" charset="2"/>
              <a:buChar char=""/>
            </a:pPr>
            <a:r>
              <a:rPr lang="fa-IR" sz="1700" b="1" kern="100" dirty="0">
                <a:effectLst/>
                <a:latin typeface="Calibri" panose="020F0502020204030204" pitchFamily="34" charset="0"/>
                <a:ea typeface="Calibri" panose="020F0502020204030204" pitchFamily="34" charset="0"/>
                <a:cs typeface="Arial" panose="020B0604020202020204" pitchFamily="34" charset="0"/>
              </a:rPr>
              <a:t>یک  نوجوان در گروه شما احساس تمایل به خودکشی دارد، زیرا والدینش دائماً او را به صورت کلامی تحقیر می‌کنند، ارزش او را پایین می‌آورند، و از نظر عاطفی نسبت به او واکنشی نشان نمی‌دهند</a:t>
            </a:r>
            <a:r>
              <a:rPr lang="en-AU" sz="1700" b="1" kern="100" dirty="0">
                <a:effectLst/>
                <a:latin typeface="Calibri" panose="020F0502020204030204" pitchFamily="34" charset="0"/>
                <a:ea typeface="Calibri" panose="020F0502020204030204" pitchFamily="34" charset="0"/>
                <a:cs typeface="Arial" panose="020B0604020202020204" pitchFamily="34" charset="0"/>
              </a:rPr>
              <a:t>.</a:t>
            </a:r>
          </a:p>
          <a:p>
            <a:pPr lvl="1" indent="-342900" algn="r" rtl="1">
              <a:lnSpc>
                <a:spcPct val="107000"/>
              </a:lnSpc>
              <a:spcBef>
                <a:spcPts val="600"/>
              </a:spcBef>
              <a:spcAft>
                <a:spcPts val="600"/>
              </a:spcAft>
              <a:buFont typeface="Wingdings 3" panose="05040102010807070707" pitchFamily="18" charset="2"/>
              <a:buChar char=""/>
            </a:pPr>
            <a:r>
              <a:rPr lang="fa-IR" sz="1700" b="1" kern="100" dirty="0">
                <a:effectLst/>
                <a:latin typeface="Calibri" panose="020F0502020204030204" pitchFamily="34" charset="0"/>
                <a:ea typeface="Calibri" panose="020F0502020204030204" pitchFamily="34" charset="0"/>
                <a:cs typeface="Arial" panose="020B0604020202020204" pitchFamily="34" charset="0"/>
              </a:rPr>
              <a:t>متوجه می شوید که یک دختر 11 ساله در کلاس شما هدایای نامناسبی مانند پول و تلفن همراه   از یک دوست نزدیک خانواده گی بدون اطلاع والدینش دریافت می کند</a:t>
            </a:r>
            <a:r>
              <a:rPr lang="en-AU" sz="1700" b="1" kern="100" dirty="0">
                <a:effectLst/>
                <a:latin typeface="Calibri" panose="020F0502020204030204" pitchFamily="34" charset="0"/>
                <a:ea typeface="Calibri" panose="020F0502020204030204" pitchFamily="34" charset="0"/>
                <a:cs typeface="Arial" panose="020B0604020202020204" pitchFamily="34" charset="0"/>
              </a:rPr>
              <a:t>.</a:t>
            </a:r>
          </a:p>
          <a:p>
            <a:pPr lvl="1" indent="-342900" algn="r" rtl="1">
              <a:lnSpc>
                <a:spcPct val="107000"/>
              </a:lnSpc>
              <a:spcBef>
                <a:spcPts val="600"/>
              </a:spcBef>
              <a:spcAft>
                <a:spcPts val="600"/>
              </a:spcAft>
              <a:buFont typeface="Wingdings 3" panose="05040102010807070707" pitchFamily="18" charset="2"/>
              <a:buChar char=""/>
            </a:pPr>
            <a:r>
              <a:rPr lang="fa-IR" sz="1700" b="1" kern="100" dirty="0">
                <a:effectLst/>
                <a:latin typeface="Calibri" panose="020F0502020204030204" pitchFamily="34" charset="0"/>
                <a:ea typeface="Calibri" panose="020F0502020204030204" pitchFamily="34" charset="0"/>
                <a:cs typeface="Arial" panose="020B0604020202020204" pitchFamily="34" charset="0"/>
              </a:rPr>
              <a:t>یکی از انیماتورها در حضور نوجوانان از یک فحش توهین آمیز استفاده می کند</a:t>
            </a:r>
            <a:r>
              <a:rPr lang="en-AU" sz="1700" b="1" kern="100" dirty="0">
                <a:effectLst/>
                <a:latin typeface="Calibri" panose="020F0502020204030204" pitchFamily="34" charset="0"/>
                <a:ea typeface="Calibri" panose="020F0502020204030204" pitchFamily="34" charset="0"/>
                <a:cs typeface="Arial" panose="020B0604020202020204" pitchFamily="34" charset="0"/>
              </a:rPr>
              <a:t>.</a:t>
            </a:r>
          </a:p>
        </p:txBody>
      </p:sp>
    </p:spTree>
    <p:extLst>
      <p:ext uri="{BB962C8B-B14F-4D97-AF65-F5344CB8AC3E}">
        <p14:creationId xmlns:p14="http://schemas.microsoft.com/office/powerpoint/2010/main" val="422434321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Indicators of Child Abuse/Harm</a:t>
            </a:r>
          </a:p>
        </p:txBody>
      </p:sp>
      <p:sp>
        <p:nvSpPr>
          <p:cNvPr id="10" name="Content Placeholder 9"/>
          <p:cNvSpPr>
            <a:spLocks noGrp="1"/>
          </p:cNvSpPr>
          <p:nvPr>
            <p:ph idx="1"/>
          </p:nvPr>
        </p:nvSpPr>
        <p:spPr/>
        <p:txBody>
          <a:bodyPr>
            <a:normAutofit fontScale="85000" lnSpcReduction="10000"/>
          </a:bodyPr>
          <a:lstStyle/>
          <a:p>
            <a:pPr marL="0" indent="0">
              <a:buNone/>
            </a:pPr>
            <a:r>
              <a:rPr lang="en-AU" dirty="0"/>
              <a:t>You may find yourself in situations where you suspect that a child is being abused but you have not directly observed it, or no-one has directly said anything to you. It is helpful therefore to know what sorts of things you might notice if a child is being abused or neglected. Noting that every child may react differently, this could include:</a:t>
            </a:r>
          </a:p>
          <a:p>
            <a:pPr lvl="0"/>
            <a:r>
              <a:rPr lang="en-AU" dirty="0"/>
              <a:t>wariness and distrust of adults</a:t>
            </a:r>
          </a:p>
          <a:p>
            <a:pPr lvl="0"/>
            <a:r>
              <a:rPr lang="en-AU" dirty="0"/>
              <a:t>bedwetting, soiling or night terrors</a:t>
            </a:r>
          </a:p>
          <a:p>
            <a:pPr lvl="0"/>
            <a:r>
              <a:rPr lang="en-AU" dirty="0"/>
              <a:t>aggressive behaviour, sexualised behaviour</a:t>
            </a:r>
          </a:p>
          <a:p>
            <a:pPr lvl="0"/>
            <a:r>
              <a:rPr lang="en-AU" dirty="0"/>
              <a:t>low self-esteem, self-harming, feeling suicidal, substance abuse</a:t>
            </a:r>
          </a:p>
          <a:p>
            <a:pPr lvl="0"/>
            <a:r>
              <a:rPr lang="en-AU" dirty="0"/>
              <a:t>fear, intense sadness, withdrawn</a:t>
            </a:r>
          </a:p>
          <a:p>
            <a:pPr lvl="0"/>
            <a:r>
              <a:rPr lang="en-AU" dirty="0"/>
              <a:t>unexplained injuries</a:t>
            </a:r>
          </a:p>
          <a:p>
            <a:pPr lvl="0"/>
            <a:r>
              <a:rPr lang="en-AU" dirty="0"/>
              <a:t>poor hygiene and physical presentation, stealing or hoarding food</a:t>
            </a:r>
          </a:p>
          <a:p>
            <a:endParaRPr lang="en-AU" dirty="0"/>
          </a:p>
        </p:txBody>
      </p:sp>
      <p:pic>
        <p:nvPicPr>
          <p:cNvPr id="4" name="Picture 3" descr="Image result for silhouette youth">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60648"/>
            <a:ext cx="1584176" cy="1899942"/>
          </a:xfrm>
          <a:prstGeom prst="rect">
            <a:avLst/>
          </a:prstGeom>
          <a:noFill/>
          <a:ln>
            <a:noFill/>
          </a:ln>
        </p:spPr>
      </p:pic>
    </p:spTree>
    <p:extLst>
      <p:ext uri="{BB962C8B-B14F-4D97-AF65-F5344CB8AC3E}">
        <p14:creationId xmlns:p14="http://schemas.microsoft.com/office/powerpoint/2010/main" val="45041216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4322441" cy="875184"/>
          </a:xfrm>
        </p:spPr>
        <p:txBody>
          <a:bodyPr>
            <a:normAutofit/>
          </a:bodyPr>
          <a:lstStyle/>
          <a:p>
            <a:pPr algn="r" rtl="1"/>
            <a:r>
              <a:rPr lang="fa-IR" sz="4000" b="1" dirty="0">
                <a:latin typeface="Arabic Typesetting" panose="03020402040406030203" pitchFamily="66" charset="-78"/>
                <a:cs typeface="Arabic Typesetting" panose="03020402040406030203" pitchFamily="66" charset="-78"/>
              </a:rPr>
              <a:t>علائم </a:t>
            </a:r>
            <a:r>
              <a:rPr lang="ar-JO" sz="4000" b="1" dirty="0">
                <a:latin typeface="Arabic Typesetting" panose="03020402040406030203" pitchFamily="66" charset="-78"/>
                <a:cs typeface="Arabic Typesetting" panose="03020402040406030203" pitchFamily="66" charset="-78"/>
              </a:rPr>
              <a:t>کودک آزاری/</a:t>
            </a:r>
            <a:r>
              <a:rPr lang="fa-IR" sz="4000" b="1" dirty="0">
                <a:latin typeface="Arabic Typesetting" panose="03020402040406030203" pitchFamily="66" charset="-78"/>
                <a:cs typeface="Arabic Typesetting" panose="03020402040406030203" pitchFamily="66" charset="-78"/>
              </a:rPr>
              <a:t> صدمه</a:t>
            </a:r>
            <a:endParaRPr lang="en-AU" sz="4000" b="1" dirty="0">
              <a:latin typeface="Arabic Typesetting" panose="03020402040406030203" pitchFamily="66" charset="-78"/>
              <a:cs typeface="Arabic Typesetting" panose="03020402040406030203" pitchFamily="66" charset="-78"/>
            </a:endParaRPr>
          </a:p>
        </p:txBody>
      </p:sp>
      <p:sp>
        <p:nvSpPr>
          <p:cNvPr id="10" name="Content Placeholder 9"/>
          <p:cNvSpPr>
            <a:spLocks noGrp="1"/>
          </p:cNvSpPr>
          <p:nvPr>
            <p:ph idx="1"/>
          </p:nvPr>
        </p:nvSpPr>
        <p:spPr>
          <a:xfrm>
            <a:off x="467544" y="1930400"/>
            <a:ext cx="6347714" cy="4810968"/>
          </a:xfrm>
        </p:spPr>
        <p:txBody>
          <a:bodyPr>
            <a:normAutofit lnSpcReduction="10000"/>
          </a:bodyPr>
          <a:lstStyle/>
          <a:p>
            <a:pPr marL="0" indent="0" algn="r" rtl="1">
              <a:lnSpc>
                <a:spcPct val="107000"/>
              </a:lnSpc>
              <a:spcAft>
                <a:spcPts val="800"/>
              </a:spcAft>
              <a:buNone/>
            </a:pPr>
            <a:r>
              <a:rPr lang="fa-IR" sz="1800" b="1" kern="100" dirty="0">
                <a:effectLst/>
                <a:latin typeface="Calibri" panose="020F0502020204030204" pitchFamily="34" charset="0"/>
                <a:ea typeface="Calibri" panose="020F0502020204030204" pitchFamily="34" charset="0"/>
                <a:cs typeface="Arial" panose="020B0604020202020204" pitchFamily="34" charset="0"/>
              </a:rPr>
              <a:t>ممکن است در موقعیت‌هایی قرار بگیرید که شک پیدا کنید که کودکی مورد آزار قرار گرفته است، اما مستقیماً آن را مشاهده نکرده‌اید، یا کسی مستقیماً چیزی به شما نگفته است. بنابراین، دانستن اینکه علائم مورد آزار و اذیت یا بی توجهی فرار گرفتن کودک چه چیزهایی ممکن است باشد، مفید خواهد بود. البته با در نظر داشتن اینکه هر کودکی ممکن است واکنش متفاوتی نشان دهد.  این علائم  می تواند شامل موارد زیر باشد</a:t>
            </a:r>
            <a:r>
              <a:rPr lang="en-AU" sz="1800" b="1" kern="100" dirty="0">
                <a:effectLst/>
                <a:latin typeface="Calibri" panose="020F0502020204030204" pitchFamily="34" charset="0"/>
                <a:ea typeface="Calibri" panose="020F0502020204030204" pitchFamily="34" charset="0"/>
                <a:cs typeface="Arial" panose="020B0604020202020204" pitchFamily="34" charset="0"/>
              </a:rPr>
              <a:t>:</a:t>
            </a:r>
          </a:p>
          <a:p>
            <a:pPr lvl="1" indent="-342900" algn="r" rtl="1">
              <a:lnSpc>
                <a:spcPct val="107000"/>
              </a:lnSpc>
              <a:spcBef>
                <a:spcPts val="600"/>
              </a:spcBef>
              <a:spcAft>
                <a:spcPts val="600"/>
              </a:spcAft>
              <a:buFont typeface="Wingdings 3" panose="05040102010807070707" pitchFamily="18" charset="2"/>
              <a:buChar char=""/>
            </a:pPr>
            <a:r>
              <a:rPr lang="fa-IR" sz="1700" b="1" kern="100" dirty="0">
                <a:effectLst/>
                <a:latin typeface="Calibri" panose="020F0502020204030204" pitchFamily="34" charset="0"/>
                <a:ea typeface="Calibri" panose="020F0502020204030204" pitchFamily="34" charset="0"/>
                <a:cs typeface="Arial" panose="020B0604020202020204" pitchFamily="34" charset="0"/>
              </a:rPr>
              <a:t>نگرانی و بی اعتمادی به بزرگسالان</a:t>
            </a:r>
            <a:endParaRPr lang="en-AU" sz="1700" b="1" kern="100" dirty="0">
              <a:effectLst/>
              <a:latin typeface="Calibri" panose="020F0502020204030204" pitchFamily="34" charset="0"/>
              <a:ea typeface="Calibri" panose="020F0502020204030204" pitchFamily="34" charset="0"/>
              <a:cs typeface="Arial" panose="020B0604020202020204" pitchFamily="34" charset="0"/>
            </a:endParaRPr>
          </a:p>
          <a:p>
            <a:pPr lvl="1" indent="-342900" algn="r" rtl="1">
              <a:lnSpc>
                <a:spcPct val="107000"/>
              </a:lnSpc>
              <a:spcBef>
                <a:spcPts val="600"/>
              </a:spcBef>
              <a:spcAft>
                <a:spcPts val="600"/>
              </a:spcAft>
              <a:buFont typeface="Wingdings 3" panose="05040102010807070707" pitchFamily="18" charset="2"/>
              <a:buChar char=""/>
            </a:pPr>
            <a:r>
              <a:rPr lang="fa-IR" sz="1700" b="1" kern="100" dirty="0">
                <a:effectLst/>
                <a:latin typeface="Calibri" panose="020F0502020204030204" pitchFamily="34" charset="0"/>
                <a:ea typeface="Calibri" panose="020F0502020204030204" pitchFamily="34" charset="0"/>
                <a:cs typeface="Arial" panose="020B0604020202020204" pitchFamily="34" charset="0"/>
              </a:rPr>
              <a:t>شب ادراری، کثیفی، یا وحشت شبانه</a:t>
            </a:r>
            <a:endParaRPr lang="en-AU" sz="1700" b="1" kern="100" dirty="0">
              <a:effectLst/>
              <a:latin typeface="Calibri" panose="020F0502020204030204" pitchFamily="34" charset="0"/>
              <a:ea typeface="Calibri" panose="020F0502020204030204" pitchFamily="34" charset="0"/>
              <a:cs typeface="Arial" panose="020B0604020202020204" pitchFamily="34" charset="0"/>
            </a:endParaRPr>
          </a:p>
          <a:p>
            <a:pPr lvl="1" indent="-342900" algn="r" rtl="1">
              <a:lnSpc>
                <a:spcPct val="107000"/>
              </a:lnSpc>
              <a:spcBef>
                <a:spcPts val="600"/>
              </a:spcBef>
              <a:spcAft>
                <a:spcPts val="600"/>
              </a:spcAft>
              <a:buFont typeface="Wingdings 3" panose="05040102010807070707" pitchFamily="18" charset="2"/>
              <a:buChar char=""/>
            </a:pPr>
            <a:r>
              <a:rPr lang="fa-IR" sz="1700" b="1" kern="100" dirty="0">
                <a:effectLst/>
                <a:latin typeface="Calibri" panose="020F0502020204030204" pitchFamily="34" charset="0"/>
                <a:ea typeface="Calibri" panose="020F0502020204030204" pitchFamily="34" charset="0"/>
                <a:cs typeface="Arial" panose="020B0604020202020204" pitchFamily="34" charset="0"/>
              </a:rPr>
              <a:t>رفتار پرخاشگرانه، رفتار جنسی</a:t>
            </a:r>
            <a:endParaRPr lang="en-AU" sz="1700" b="1" kern="100" dirty="0">
              <a:effectLst/>
              <a:latin typeface="Calibri" panose="020F0502020204030204" pitchFamily="34" charset="0"/>
              <a:ea typeface="Calibri" panose="020F0502020204030204" pitchFamily="34" charset="0"/>
              <a:cs typeface="Arial" panose="020B0604020202020204" pitchFamily="34" charset="0"/>
            </a:endParaRPr>
          </a:p>
          <a:p>
            <a:pPr lvl="1" indent="-342900" algn="r" rtl="1">
              <a:lnSpc>
                <a:spcPct val="107000"/>
              </a:lnSpc>
              <a:spcBef>
                <a:spcPts val="600"/>
              </a:spcBef>
              <a:spcAft>
                <a:spcPts val="600"/>
              </a:spcAft>
              <a:buFont typeface="Wingdings 3" panose="05040102010807070707" pitchFamily="18" charset="2"/>
              <a:buChar char=""/>
            </a:pPr>
            <a:r>
              <a:rPr lang="fa-IR" sz="1700" b="1" kern="100" dirty="0">
                <a:effectLst/>
                <a:latin typeface="Calibri" panose="020F0502020204030204" pitchFamily="34" charset="0"/>
                <a:ea typeface="Calibri" panose="020F0502020204030204" pitchFamily="34" charset="0"/>
                <a:cs typeface="Arial" panose="020B0604020202020204" pitchFamily="34" charset="0"/>
              </a:rPr>
              <a:t>عزت نفس پایین، خودآزاری، احساس خودکشی، مصرف مواد مخدر</a:t>
            </a:r>
            <a:endParaRPr lang="en-AU" sz="1700" b="1" kern="100" dirty="0">
              <a:effectLst/>
              <a:latin typeface="Calibri" panose="020F0502020204030204" pitchFamily="34" charset="0"/>
              <a:ea typeface="Calibri" panose="020F0502020204030204" pitchFamily="34" charset="0"/>
              <a:cs typeface="Arial" panose="020B0604020202020204" pitchFamily="34" charset="0"/>
            </a:endParaRPr>
          </a:p>
          <a:p>
            <a:pPr lvl="1" indent="-342900" algn="r" rtl="1">
              <a:lnSpc>
                <a:spcPct val="107000"/>
              </a:lnSpc>
              <a:spcBef>
                <a:spcPts val="600"/>
              </a:spcBef>
              <a:spcAft>
                <a:spcPts val="600"/>
              </a:spcAft>
              <a:buFont typeface="Wingdings 3" panose="05040102010807070707" pitchFamily="18" charset="2"/>
              <a:buChar char=""/>
            </a:pPr>
            <a:r>
              <a:rPr lang="fa-IR" sz="1700" b="1" kern="100" dirty="0">
                <a:effectLst/>
                <a:latin typeface="Calibri" panose="020F0502020204030204" pitchFamily="34" charset="0"/>
                <a:ea typeface="Calibri" panose="020F0502020204030204" pitchFamily="34" charset="0"/>
                <a:cs typeface="Arial" panose="020B0604020202020204" pitchFamily="34" charset="0"/>
              </a:rPr>
              <a:t>ترس، غم و اندوه شدید، گوشه گیر</a:t>
            </a:r>
            <a:endParaRPr lang="en-AU" sz="1700" b="1" kern="100" dirty="0">
              <a:effectLst/>
              <a:latin typeface="Calibri" panose="020F0502020204030204" pitchFamily="34" charset="0"/>
              <a:ea typeface="Calibri" panose="020F0502020204030204" pitchFamily="34" charset="0"/>
              <a:cs typeface="Arial" panose="020B0604020202020204" pitchFamily="34" charset="0"/>
            </a:endParaRPr>
          </a:p>
          <a:p>
            <a:pPr lvl="1" indent="-342900" algn="r" rtl="1">
              <a:lnSpc>
                <a:spcPct val="107000"/>
              </a:lnSpc>
              <a:spcBef>
                <a:spcPts val="600"/>
              </a:spcBef>
              <a:spcAft>
                <a:spcPts val="600"/>
              </a:spcAft>
              <a:buFont typeface="Wingdings 3" panose="05040102010807070707" pitchFamily="18" charset="2"/>
              <a:buChar char=""/>
            </a:pPr>
            <a:r>
              <a:rPr lang="fa-IR" sz="1700" b="1" kern="100" dirty="0">
                <a:effectLst/>
                <a:latin typeface="Calibri" panose="020F0502020204030204" pitchFamily="34" charset="0"/>
                <a:ea typeface="Calibri" panose="020F0502020204030204" pitchFamily="34" charset="0"/>
                <a:cs typeface="Arial" panose="020B0604020202020204" pitchFamily="34" charset="0"/>
              </a:rPr>
              <a:t>زخمهای غیر قابل توضیح</a:t>
            </a:r>
            <a:endParaRPr lang="en-AU" sz="1700" b="1" kern="100" dirty="0">
              <a:effectLst/>
              <a:latin typeface="Calibri" panose="020F0502020204030204" pitchFamily="34" charset="0"/>
              <a:ea typeface="Calibri" panose="020F0502020204030204" pitchFamily="34" charset="0"/>
              <a:cs typeface="Arial" panose="020B0604020202020204" pitchFamily="34" charset="0"/>
            </a:endParaRPr>
          </a:p>
          <a:p>
            <a:pPr lvl="1" indent="-342900" algn="r" rtl="1">
              <a:lnSpc>
                <a:spcPct val="107000"/>
              </a:lnSpc>
              <a:spcBef>
                <a:spcPts val="600"/>
              </a:spcBef>
              <a:spcAft>
                <a:spcPts val="600"/>
              </a:spcAft>
              <a:buFont typeface="Wingdings 3" panose="05040102010807070707" pitchFamily="18" charset="2"/>
              <a:buChar char=""/>
            </a:pPr>
            <a:r>
              <a:rPr lang="fa-IR" sz="1700" b="1" kern="100" dirty="0">
                <a:effectLst/>
                <a:latin typeface="Calibri" panose="020F0502020204030204" pitchFamily="34" charset="0"/>
                <a:ea typeface="Calibri" panose="020F0502020204030204" pitchFamily="34" charset="0"/>
                <a:cs typeface="Arial" panose="020B0604020202020204" pitchFamily="34" charset="0"/>
              </a:rPr>
              <a:t>عدم رعایت بهداشت و ظاهر نا آراسته ، دزدی یا احتکار مواد غذایی</a:t>
            </a:r>
            <a:endParaRPr lang="en-AU" sz="1700" b="1" kern="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4" name="Picture 3" descr="Image result for silhouette youth">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5373137" y="30458"/>
            <a:ext cx="1584176" cy="1899942"/>
          </a:xfrm>
          <a:prstGeom prst="rect">
            <a:avLst/>
          </a:prstGeom>
          <a:noFill/>
          <a:ln>
            <a:noFill/>
          </a:ln>
        </p:spPr>
      </p:pic>
    </p:spTree>
    <p:extLst>
      <p:ext uri="{BB962C8B-B14F-4D97-AF65-F5344CB8AC3E}">
        <p14:creationId xmlns:p14="http://schemas.microsoft.com/office/powerpoint/2010/main" val="314701439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019200"/>
          </a:xfrm>
        </p:spPr>
        <p:txBody>
          <a:bodyPr/>
          <a:lstStyle/>
          <a:p>
            <a:r>
              <a:rPr lang="en-AU" dirty="0"/>
              <a:t>Suspicions </a:t>
            </a:r>
          </a:p>
        </p:txBody>
      </p:sp>
      <p:sp>
        <p:nvSpPr>
          <p:cNvPr id="3" name="Content Placeholder 2"/>
          <p:cNvSpPr>
            <a:spLocks noGrp="1"/>
          </p:cNvSpPr>
          <p:nvPr>
            <p:ph idx="1"/>
          </p:nvPr>
        </p:nvSpPr>
        <p:spPr>
          <a:xfrm>
            <a:off x="609599" y="1700808"/>
            <a:ext cx="6347714" cy="4340555"/>
          </a:xfrm>
        </p:spPr>
        <p:txBody>
          <a:bodyPr>
            <a:normAutofit lnSpcReduction="10000"/>
          </a:bodyPr>
          <a:lstStyle/>
          <a:p>
            <a:pPr marL="0" indent="0">
              <a:buNone/>
            </a:pPr>
            <a:r>
              <a:rPr lang="en-AU" dirty="0"/>
              <a:t>We cannot however make any assumptions or jump to any conclusions as to whether a child is being abused</a:t>
            </a:r>
            <a:r>
              <a:rPr lang="en-AU" b="1" dirty="0"/>
              <a:t>. </a:t>
            </a:r>
            <a:r>
              <a:rPr lang="en-AU" dirty="0"/>
              <a:t>Rather if you are unsure about whether your suspicions of child abuse warrant the support of a relevant government agency (listed on p18), you are advised to contact them and to consult with them, which can be done anonymously if you prefer. </a:t>
            </a:r>
          </a:p>
          <a:p>
            <a:pPr marL="0" indent="0">
              <a:buNone/>
            </a:pPr>
            <a:r>
              <a:rPr lang="en-AU" dirty="0"/>
              <a:t>If they advise you that a report is not warranted, they may still refer you to other support services (e.g. Child FIRST in Victoria) to which a referral can or should be made or provide you with advice on how you can directly support the family or monitor the child's wellbeing. </a:t>
            </a:r>
          </a:p>
          <a:p>
            <a:pPr marL="0" indent="0">
              <a:buNone/>
            </a:pPr>
            <a:r>
              <a:rPr lang="en-AU" dirty="0"/>
              <a:t>As per the reporting procedures, you should make a note of the conversation and immediately provide a copy to the relevant Local Spiritual Assembly </a:t>
            </a:r>
          </a:p>
        </p:txBody>
      </p:sp>
    </p:spTree>
    <p:extLst>
      <p:ext uri="{BB962C8B-B14F-4D97-AF65-F5344CB8AC3E}">
        <p14:creationId xmlns:p14="http://schemas.microsoft.com/office/powerpoint/2010/main" val="189844988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93576"/>
            <a:ext cx="6347713" cy="1019200"/>
          </a:xfrm>
        </p:spPr>
        <p:txBody>
          <a:bodyPr>
            <a:normAutofit/>
          </a:bodyPr>
          <a:lstStyle/>
          <a:p>
            <a:pPr algn="r" rtl="1"/>
            <a:r>
              <a:rPr lang="fa-IR" sz="5400" b="1" dirty="0">
                <a:latin typeface="Arabic Typesetting" panose="03020402040406030203" pitchFamily="66" charset="-78"/>
                <a:cs typeface="Arabic Typesetting" panose="03020402040406030203" pitchFamily="66" charset="-78"/>
              </a:rPr>
              <a:t>داشتن سوءظن ها</a:t>
            </a:r>
            <a:endParaRPr lang="en-AU" sz="5400" b="1" dirty="0">
              <a:latin typeface="Arabic Typesetting" panose="03020402040406030203" pitchFamily="66" charset="-78"/>
              <a:cs typeface="Arabic Typesetting" panose="03020402040406030203" pitchFamily="66" charset="-78"/>
            </a:endParaRPr>
          </a:p>
        </p:txBody>
      </p:sp>
      <p:sp>
        <p:nvSpPr>
          <p:cNvPr id="3" name="Content Placeholder 2"/>
          <p:cNvSpPr>
            <a:spLocks noGrp="1"/>
          </p:cNvSpPr>
          <p:nvPr>
            <p:ph idx="1"/>
          </p:nvPr>
        </p:nvSpPr>
        <p:spPr>
          <a:xfrm>
            <a:off x="328051" y="1412776"/>
            <a:ext cx="6626697" cy="5256584"/>
          </a:xfrm>
        </p:spPr>
        <p:txBody>
          <a:bodyPr>
            <a:normAutofit/>
          </a:bodyPr>
          <a:lstStyle/>
          <a:p>
            <a:pPr marL="0" indent="0" algn="r" rtl="1">
              <a:lnSpc>
                <a:spcPct val="107000"/>
              </a:lnSpc>
              <a:spcAft>
                <a:spcPts val="800"/>
              </a:spcAft>
              <a:buNone/>
            </a:pPr>
            <a:r>
              <a:rPr lang="fa-IR" sz="2000" b="1" kern="100" dirty="0">
                <a:effectLst/>
                <a:latin typeface="Calibri" panose="020F0502020204030204" pitchFamily="34" charset="0"/>
                <a:ea typeface="Calibri" panose="020F0502020204030204" pitchFamily="34" charset="0"/>
                <a:cs typeface="Arial" panose="020B0604020202020204" pitchFamily="34" charset="0"/>
              </a:rPr>
              <a:t>با همه این احوال نمی‌توانیم در اینکه آیا کودک مورد آزار و اذیت قرار می‌گیرد یا خیر، فرضیاتی داشته باشیم و یا زود به نتیجه گیری برسیم.  اگر مطمئن نیستید که آیا سوء ظن شما در خصوص کودک آزاری مستلزم حمایت یک سازمان دولتی مرتبط  میباشد یا نه (نام موسسات در صفحه 18 ذکر شده)، به شما توصیه میکنیم که بهتر است با موسسه دولتی تماس بگیرید و با آنها مشورت کنید، البته این مشورت را میتوانید بصورت فردی ناشناس هم انجام بدهید.</a:t>
            </a:r>
            <a:endParaRPr lang="en-AU" sz="2000" b="1" kern="100" dirty="0">
              <a:effectLst/>
              <a:latin typeface="Calibri" panose="020F0502020204030204" pitchFamily="34" charset="0"/>
              <a:ea typeface="Calibri" panose="020F0502020204030204" pitchFamily="34" charset="0"/>
              <a:cs typeface="Arial" panose="020B0604020202020204" pitchFamily="34" charset="0"/>
            </a:endParaRPr>
          </a:p>
          <a:p>
            <a:pPr marL="0" indent="0" algn="r" rtl="1">
              <a:lnSpc>
                <a:spcPct val="107000"/>
              </a:lnSpc>
              <a:spcAft>
                <a:spcPts val="800"/>
              </a:spcAft>
              <a:buNone/>
            </a:pPr>
            <a:r>
              <a:rPr lang="fa-IR" sz="2000" b="1" kern="100" dirty="0">
                <a:effectLst/>
                <a:latin typeface="Calibri" panose="020F0502020204030204" pitchFamily="34" charset="0"/>
                <a:ea typeface="Calibri" panose="020F0502020204030204" pitchFamily="34" charset="0"/>
                <a:cs typeface="Arial" panose="020B0604020202020204" pitchFamily="34" charset="0"/>
              </a:rPr>
              <a:t>اگر هم  به شما توصیه کنند که ارائه گزارش ضرورتی ندارد، با این حال ممکن است شما را به سایر خدمات پشتیبانی (مثلاً</a:t>
            </a:r>
            <a:r>
              <a:rPr lang="en-AU" sz="2000" b="1" kern="100" dirty="0">
                <a:effectLst/>
                <a:latin typeface="Calibri" panose="020F0502020204030204" pitchFamily="34" charset="0"/>
                <a:ea typeface="Calibri" panose="020F0502020204030204" pitchFamily="34" charset="0"/>
                <a:cs typeface="Arial" panose="020B0604020202020204" pitchFamily="34" charset="0"/>
              </a:rPr>
              <a:t> Child FIRST </a:t>
            </a:r>
            <a:r>
              <a:rPr lang="fa-IR" sz="2000" b="1" kern="100" dirty="0">
                <a:effectLst/>
                <a:latin typeface="Calibri" panose="020F0502020204030204" pitchFamily="34" charset="0"/>
                <a:ea typeface="Calibri" panose="020F0502020204030204" pitchFamily="34" charset="0"/>
                <a:cs typeface="Arial" panose="020B0604020202020204" pitchFamily="34" charset="0"/>
              </a:rPr>
              <a:t>در ویکتوریا) ارجاع دهند که در آنصورت می‌توانند یا باید شما را به آنها معرفی کنند و یا به شما توصیه کنند که چگونه می‌توانید مستقیماً از خانواده کودک حمایت کنید و یا سلامت کودک را کنترل نمائید.</a:t>
            </a:r>
            <a:endParaRPr lang="en-AU" sz="2000" b="1" kern="100" dirty="0">
              <a:effectLst/>
              <a:latin typeface="Calibri" panose="020F0502020204030204" pitchFamily="34" charset="0"/>
              <a:ea typeface="Calibri" panose="020F0502020204030204" pitchFamily="34" charset="0"/>
              <a:cs typeface="Arial" panose="020B0604020202020204" pitchFamily="34" charset="0"/>
            </a:endParaRPr>
          </a:p>
          <a:p>
            <a:pPr marL="0" indent="0" algn="r" rtl="1">
              <a:lnSpc>
                <a:spcPct val="107000"/>
              </a:lnSpc>
              <a:spcAft>
                <a:spcPts val="800"/>
              </a:spcAft>
              <a:buNone/>
            </a:pPr>
            <a:r>
              <a:rPr lang="fa-IR" sz="2000" b="1" kern="100" dirty="0">
                <a:effectLst/>
                <a:latin typeface="Calibri" panose="020F0502020204030204" pitchFamily="34" charset="0"/>
                <a:ea typeface="Calibri" panose="020F0502020204030204" pitchFamily="34" charset="0"/>
                <a:cs typeface="Arial" panose="020B0604020202020204" pitchFamily="34" charset="0"/>
              </a:rPr>
              <a:t>طبق خطمشی تهیه گزارش، باید این مکالمات را یادداشت کرده و فوراً یک نسخه از آن را به محفل روحانی محلی مربوطه ارائه دهید</a:t>
            </a:r>
            <a:r>
              <a:rPr lang="en-AU" sz="2000" b="1" kern="100" dirty="0">
                <a:effectLst/>
                <a:latin typeface="Calibri" panose="020F0502020204030204" pitchFamily="34" charset="0"/>
                <a:ea typeface="Calibri" panose="020F0502020204030204" pitchFamily="34" charset="0"/>
                <a:cs typeface="Arial" panose="020B0604020202020204" pitchFamily="34" charset="0"/>
              </a:rPr>
              <a:t>.</a:t>
            </a:r>
          </a:p>
        </p:txBody>
      </p:sp>
    </p:spTree>
    <p:extLst>
      <p:ext uri="{BB962C8B-B14F-4D97-AF65-F5344CB8AC3E}">
        <p14:creationId xmlns:p14="http://schemas.microsoft.com/office/powerpoint/2010/main" val="146284440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659160"/>
          </a:xfrm>
        </p:spPr>
        <p:txBody>
          <a:bodyPr/>
          <a:lstStyle/>
          <a:p>
            <a:r>
              <a:rPr lang="en-AU" dirty="0"/>
              <a:t>Review Question</a:t>
            </a:r>
          </a:p>
        </p:txBody>
      </p:sp>
      <p:sp>
        <p:nvSpPr>
          <p:cNvPr id="3" name="Content Placeholder 2"/>
          <p:cNvSpPr>
            <a:spLocks noGrp="1"/>
          </p:cNvSpPr>
          <p:nvPr>
            <p:ph idx="1"/>
          </p:nvPr>
        </p:nvSpPr>
        <p:spPr>
          <a:xfrm>
            <a:off x="624080" y="1556792"/>
            <a:ext cx="6684223" cy="4824536"/>
          </a:xfrm>
        </p:spPr>
        <p:txBody>
          <a:bodyPr>
            <a:normAutofit/>
          </a:bodyPr>
          <a:lstStyle/>
          <a:p>
            <a:pPr marL="0" indent="0">
              <a:buNone/>
            </a:pPr>
            <a:r>
              <a:rPr lang="en-AU" dirty="0"/>
              <a:t>To help you process how to respond to child abuse, read the following scenario and discuss how the teacher handled the disclosure. Which response (from the next slide) should be avoided?</a:t>
            </a:r>
          </a:p>
          <a:p>
            <a:pPr marL="0" indent="0">
              <a:buNone/>
            </a:pPr>
            <a:r>
              <a:rPr lang="en-AU" dirty="0"/>
              <a:t>Anisa is an 8-year-old girl who participates in a weekly children’s class. She meets her teacher Lina, at least once a week in a local community hall and they have developed a good rapport. When Lina notices that Anisa is unhappy and unable to focus on the lesson, she asks her what is wrong at the end of the class. Anisa discloses to Lina that a family member who babysits her from time to time has been touching her, trying to kiss her and has been exposing himself to her. He is going to be looking after her that evening. She has been too embarrassed to tell her mum. </a:t>
            </a:r>
          </a:p>
        </p:txBody>
      </p:sp>
    </p:spTree>
    <p:extLst>
      <p:ext uri="{BB962C8B-B14F-4D97-AF65-F5344CB8AC3E}">
        <p14:creationId xmlns:p14="http://schemas.microsoft.com/office/powerpoint/2010/main" val="422739738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260648"/>
            <a:ext cx="6347713" cy="1008112"/>
          </a:xfrm>
        </p:spPr>
        <p:txBody>
          <a:bodyPr>
            <a:normAutofit/>
          </a:bodyPr>
          <a:lstStyle/>
          <a:p>
            <a:pPr algn="r" rtl="1"/>
            <a:r>
              <a:rPr lang="fa-IR" sz="4800" b="1" dirty="0">
                <a:latin typeface="Arabic Typesetting" panose="03020402040406030203" pitchFamily="66" charset="-78"/>
                <a:cs typeface="Arabic Typesetting" panose="03020402040406030203" pitchFamily="66" charset="-78"/>
              </a:rPr>
              <a:t>سوال برای باز نگری</a:t>
            </a:r>
            <a:endParaRPr lang="en-AU" sz="4800" dirty="0"/>
          </a:p>
        </p:txBody>
      </p:sp>
      <p:sp>
        <p:nvSpPr>
          <p:cNvPr id="3" name="Content Placeholder 2"/>
          <p:cNvSpPr>
            <a:spLocks noGrp="1"/>
          </p:cNvSpPr>
          <p:nvPr>
            <p:ph idx="1"/>
          </p:nvPr>
        </p:nvSpPr>
        <p:spPr>
          <a:xfrm>
            <a:off x="609599" y="1273087"/>
            <a:ext cx="6347713" cy="4824536"/>
          </a:xfrm>
        </p:spPr>
        <p:txBody>
          <a:bodyPr>
            <a:normAutofit fontScale="92500"/>
          </a:bodyPr>
          <a:lstStyle/>
          <a:p>
            <a:pPr marL="0" indent="0" algn="r" rtl="1">
              <a:lnSpc>
                <a:spcPct val="107000"/>
              </a:lnSpc>
              <a:spcAft>
                <a:spcPts val="800"/>
              </a:spcAft>
              <a:buNone/>
            </a:pPr>
            <a:r>
              <a:rPr lang="fa-IR" sz="2400" b="1" kern="100" dirty="0">
                <a:effectLst/>
                <a:latin typeface="Calibri" panose="020F0502020204030204" pitchFamily="34" charset="0"/>
                <a:ea typeface="Calibri" panose="020F0502020204030204" pitchFamily="34" charset="0"/>
                <a:cs typeface="Arial" panose="020B0604020202020204" pitchFamily="34" charset="0"/>
              </a:rPr>
              <a:t>برای کمک به شما در نحوه پاسخگویی به کودک آزاری، سناریوی زیر را بخوانید و در مورد نحوه برخورد معلم با این افشاگری صحبت کنید. از کدام پاسخ (</a:t>
            </a:r>
            <a:r>
              <a:rPr lang="fa-IR" sz="2400" b="1" kern="100" dirty="0">
                <a:latin typeface="Calibri" panose="020F0502020204030204" pitchFamily="34" charset="0"/>
                <a:ea typeface="Calibri" panose="020F0502020204030204" pitchFamily="34" charset="0"/>
                <a:cs typeface="Arial" panose="020B0604020202020204" pitchFamily="34" charset="0"/>
              </a:rPr>
              <a:t>در</a:t>
            </a:r>
            <a:r>
              <a:rPr lang="fa-IR" sz="2400" b="1" kern="100" dirty="0">
                <a:effectLst/>
                <a:latin typeface="Calibri" panose="020F0502020204030204" pitchFamily="34" charset="0"/>
                <a:ea typeface="Calibri" panose="020F0502020204030204" pitchFamily="34" charset="0"/>
                <a:cs typeface="Arial" panose="020B0604020202020204" pitchFamily="34" charset="0"/>
              </a:rPr>
              <a:t> اسلاید بعدی) باید اجتناب کرد؟</a:t>
            </a:r>
            <a:endParaRPr lang="en-AU" sz="2400" b="1" kern="100" dirty="0">
              <a:effectLst/>
              <a:latin typeface="Calibri" panose="020F0502020204030204" pitchFamily="34" charset="0"/>
              <a:ea typeface="Calibri" panose="020F0502020204030204" pitchFamily="34" charset="0"/>
              <a:cs typeface="Arial" panose="020B0604020202020204" pitchFamily="34" charset="0"/>
            </a:endParaRPr>
          </a:p>
          <a:p>
            <a:pPr marL="0" indent="0" algn="r" rtl="1">
              <a:lnSpc>
                <a:spcPct val="107000"/>
              </a:lnSpc>
              <a:spcAft>
                <a:spcPts val="800"/>
              </a:spcAft>
              <a:buNone/>
            </a:pPr>
            <a:r>
              <a:rPr lang="fa-IR" sz="2400" b="1" kern="100" dirty="0">
                <a:effectLst/>
                <a:latin typeface="Calibri" panose="020F0502020204030204" pitchFamily="34" charset="0"/>
                <a:ea typeface="Calibri" panose="020F0502020204030204" pitchFamily="34" charset="0"/>
                <a:cs typeface="Arial" panose="020B0604020202020204" pitchFamily="34" charset="0"/>
              </a:rPr>
              <a:t>آنیسا دختری 8 ساله است که در کلاس هفتگی کودکان شرکت می کند. او حداقل هفته ای یک بار در سالن اجتماعات محلی با معلمش لینا ملاقات می کند و رابطه خوبی با هم برقرار کرده اند. وقتی لینا متوجه می شود که آنیسا خوشحال نیست و نمی تواند روی درس تمرکز کند، در پایان کلاس از او می پرسد چه مشکلی دارد. آنیسا به لینا فاش می‌کند که یکی از اعضای خانواده که هر ازگاهی  از او پرستاری می‌کند، او را لمس می‌کند، سعی می‌کند او را ببوسد و خود را در معرض او قرار داده است. قرار است آن شب او از انیسا مراقبت کند. او خیلی خجالت می کشد که این را به مادرش بگوید</a:t>
            </a:r>
            <a:r>
              <a:rPr lang="en-AU" sz="2400" b="1" kern="100" dirty="0">
                <a:effectLst/>
                <a:latin typeface="Calibri" panose="020F0502020204030204" pitchFamily="34" charset="0"/>
                <a:ea typeface="Calibri" panose="020F0502020204030204" pitchFamily="34" charset="0"/>
                <a:cs typeface="Arial" panose="020B0604020202020204" pitchFamily="34" charset="0"/>
              </a:rPr>
              <a:t>.</a:t>
            </a:r>
          </a:p>
        </p:txBody>
      </p:sp>
    </p:spTree>
    <p:extLst>
      <p:ext uri="{BB962C8B-B14F-4D97-AF65-F5344CB8AC3E}">
        <p14:creationId xmlns:p14="http://schemas.microsoft.com/office/powerpoint/2010/main" val="71184951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90CFED3-EA26-4CD1-BC6A-4203A75F3608}"/>
              </a:ext>
            </a:extLst>
          </p:cNvPr>
          <p:cNvSpPr>
            <a:spLocks noGrp="1"/>
          </p:cNvSpPr>
          <p:nvPr>
            <p:ph idx="1"/>
          </p:nvPr>
        </p:nvSpPr>
        <p:spPr>
          <a:xfrm>
            <a:off x="609599" y="404664"/>
            <a:ext cx="6347714" cy="5832648"/>
          </a:xfrm>
        </p:spPr>
        <p:txBody>
          <a:bodyPr>
            <a:normAutofit fontScale="85000" lnSpcReduction="10000"/>
          </a:bodyPr>
          <a:lstStyle/>
          <a:p>
            <a:endParaRPr lang="en-AU" dirty="0"/>
          </a:p>
          <a:p>
            <a:r>
              <a:rPr lang="en-AU" dirty="0"/>
              <a:t>a. Lina comforts Anisa. However she does not take any further action.  She does not take the disclosure seriously and thinks Anisa must be exaggerating. Even if it is true, Lina does not want to cause any harm to the family by informing the civil authorities or risk her friendship with Anisa’s family.</a:t>
            </a:r>
          </a:p>
          <a:p>
            <a:endParaRPr lang="en-AU" dirty="0"/>
          </a:p>
          <a:p>
            <a:r>
              <a:rPr lang="en-AU" dirty="0"/>
              <a:t>b. Lina remains calm and reassures Anisa that it’s OK to tell, that it’s not her fault and that she will try to help her. She tells Anisa that she has done the right thing in telling her and Anisa will now be able to get help. Lina explains to Anisa that she (Lina) now needs to tell someone who can help her.  Lina knows that children rarely lie about abuse and that government child services work with families to address issues that are causing the child to be abused. She knows it is her duty to report the matter and that continued abuse can cause more harm than the action taken to stop it so she calls the police immediately. Lina asks the police if she can tell the mum what has happened and follows their advice. Once she is assured that Anisa is being cared for by those trained to do so and her mum, she makes a confidential and private written record of the disclosure and report and submits it to the Local Spiritual Assembly. Lina does not tell anyone else about the disclosure but is distressed about the situation. She says some special prayers for Anisa and her family and calls a helpline for some counselling. </a:t>
            </a:r>
          </a:p>
          <a:p>
            <a:endParaRPr lang="en-AU" dirty="0"/>
          </a:p>
        </p:txBody>
      </p:sp>
    </p:spTree>
    <p:extLst>
      <p:ext uri="{BB962C8B-B14F-4D97-AF65-F5344CB8AC3E}">
        <p14:creationId xmlns:p14="http://schemas.microsoft.com/office/powerpoint/2010/main" val="1401911618"/>
      </p:ext>
    </p:extLst>
  </p:cSld>
  <p:clrMapOvr>
    <a:masterClrMapping/>
  </p:clrMapOvr>
</p:sld>
</file>

<file path=ppt/theme/theme1.xml><?xml version="1.0" encoding="utf-8"?>
<a:theme xmlns:a="http://schemas.openxmlformats.org/drawingml/2006/main" name="Facet">
  <a:themeElements>
    <a:clrScheme name="Yellow Orang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14001</TotalTime>
  <Words>16104</Words>
  <Application>Microsoft Office PowerPoint</Application>
  <PresentationFormat>On-screen Show (4:3)</PresentationFormat>
  <Paragraphs>817</Paragraphs>
  <Slides>128</Slides>
  <Notes>31</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128</vt:i4>
      </vt:variant>
    </vt:vector>
  </HeadingPairs>
  <TitlesOfParts>
    <vt:vector size="142" baseType="lpstr">
      <vt:lpstr>Agency FB</vt:lpstr>
      <vt:lpstr>Arabic Typesetting</vt:lpstr>
      <vt:lpstr>Arial</vt:lpstr>
      <vt:lpstr>Arial Narrow</vt:lpstr>
      <vt:lpstr>Calibri</vt:lpstr>
      <vt:lpstr>Dubai Medium</vt:lpstr>
      <vt:lpstr>Naskh MT for Bosch School</vt:lpstr>
      <vt:lpstr>Sakkal Majalla</vt:lpstr>
      <vt:lpstr>Tahoma</vt:lpstr>
      <vt:lpstr>Times New Roman</vt:lpstr>
      <vt:lpstr>Trebuchet MS</vt:lpstr>
      <vt:lpstr>Wingdings</vt:lpstr>
      <vt:lpstr>Wingdings 3</vt:lpstr>
      <vt:lpstr>Facet</vt:lpstr>
      <vt:lpstr>Child Safe Environment Training PART IA</vt:lpstr>
      <vt:lpstr>   آموزش محیط اَمن برای کودک  قسمت 1 - الف</vt:lpstr>
      <vt:lpstr>Introduction</vt:lpstr>
      <vt:lpstr>مقدمه</vt:lpstr>
      <vt:lpstr>Why child safe training?</vt:lpstr>
      <vt:lpstr>چرا آموزش ایمنی کودک؟</vt:lpstr>
      <vt:lpstr>Objectives</vt:lpstr>
      <vt:lpstr>اهداف</vt:lpstr>
      <vt:lpstr>Everyone’s Responsibility</vt:lpstr>
      <vt:lpstr>مسئولیت همه</vt:lpstr>
      <vt:lpstr>“Ye are all the drops from one ocean,..”</vt:lpstr>
      <vt:lpstr>" همه قطرات یک بحرید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Our Interactions with Children</vt:lpstr>
      <vt:lpstr>تعاملات ما با کودکان</vt:lpstr>
      <vt:lpstr>Mutual Respect</vt:lpstr>
      <vt:lpstr>احترام متقابل</vt:lpstr>
      <vt:lpstr>…continued…</vt:lpstr>
      <vt:lpstr> ... ادامه … </vt:lpstr>
      <vt:lpstr>How do we speak to children?</vt:lpstr>
      <vt:lpstr>چگونه با کودکان صحبت کنیم؟   </vt:lpstr>
      <vt:lpstr>Abuse is not tolerated</vt:lpstr>
      <vt:lpstr>سوء استفاده قابل تحمل نیست</vt:lpstr>
      <vt:lpstr>Creating an environment</vt:lpstr>
      <vt:lpstr>ساختن محیطی</vt:lpstr>
      <vt:lpstr>Expectations of Behaviour</vt:lpstr>
      <vt:lpstr>انتظارات رفتاری</vt:lpstr>
      <vt:lpstr>Informing Families</vt:lpstr>
      <vt:lpstr>مطلع سازی خانواده ها</vt:lpstr>
      <vt:lpstr>Spaces safe and free from hazards </vt:lpstr>
      <vt:lpstr>مکانهایی امن و عاری از خطر </vt:lpstr>
      <vt:lpstr>PowerPoint Presentation</vt:lpstr>
      <vt:lpstr>PowerPoint Presentation</vt:lpstr>
      <vt:lpstr>PowerPoint Presentation</vt:lpstr>
      <vt:lpstr>PowerPoint Presentation</vt:lpstr>
      <vt:lpstr>PowerPoint Presentation</vt:lpstr>
      <vt:lpstr>PowerPoint Presentation</vt:lpstr>
      <vt:lpstr>Reasonable Steps to Protect Children </vt:lpstr>
      <vt:lpstr>قدم های منطقی برای محافظت از کودکان </vt:lpstr>
      <vt:lpstr>Work in pairs</vt:lpstr>
      <vt:lpstr>کار کردن بصورت دونفری </vt:lpstr>
      <vt:lpstr>Avoid being 1 to 1 with a child</vt:lpstr>
      <vt:lpstr>از یک به یک (تنها) بودن با کودک خودداری کنید</vt:lpstr>
      <vt:lpstr>Avoid private messages</vt:lpstr>
      <vt:lpstr>از ارسال پیام خصوصی بپرهیزید</vt:lpstr>
      <vt:lpstr>Report misconduct</vt:lpstr>
      <vt:lpstr>گزارش کردن تخلف</vt:lpstr>
      <vt:lpstr>PowerPoint Presentation</vt:lpstr>
      <vt:lpstr>PowerPoint Presentation</vt:lpstr>
      <vt:lpstr>PowerPoint Presentation</vt:lpstr>
      <vt:lpstr>PowerPoint Presentation</vt:lpstr>
      <vt:lpstr>Listening to Children</vt:lpstr>
      <vt:lpstr>گوش دادن به کودکان</vt:lpstr>
      <vt:lpstr>Responding to a child</vt:lpstr>
      <vt:lpstr>پاسخ به کودک</vt:lpstr>
      <vt:lpstr>Responding to a disclosure of child abuse</vt:lpstr>
      <vt:lpstr>پاسخ به افشای کودک آزاری</vt:lpstr>
      <vt:lpstr>PowerPoint Presentation</vt:lpstr>
      <vt:lpstr>PowerPoint Presentation</vt:lpstr>
      <vt:lpstr>Review Question</vt:lpstr>
      <vt:lpstr>سوال برای باز نگری</vt:lpstr>
      <vt:lpstr>Taking Action to ensure the Child and their family receive support</vt:lpstr>
      <vt:lpstr>اقدام برای اطمینان از اینکه کودک و خانواده اش حمایت میشوند</vt:lpstr>
      <vt:lpstr>Getting Support</vt:lpstr>
      <vt:lpstr>گرفتن کمک و حمایت</vt:lpstr>
      <vt:lpstr>Record Keeping</vt:lpstr>
      <vt:lpstr>نگهداری سوابق</vt:lpstr>
      <vt:lpstr>Confidentiality</vt:lpstr>
      <vt:lpstr>محرمانه بودن</vt:lpstr>
      <vt:lpstr>Review Question</vt:lpstr>
      <vt:lpstr>سوال برای بررسی</vt:lpstr>
      <vt:lpstr>Risk of Harm &amp; Legal Obligations</vt:lpstr>
      <vt:lpstr>خطر آسیب و وظائف قانونی</vt:lpstr>
      <vt:lpstr>PowerPoint Presentation</vt:lpstr>
      <vt:lpstr>PowerPoint Presentation</vt:lpstr>
      <vt:lpstr>Emotional Abuse</vt:lpstr>
      <vt:lpstr>سوء استفاده عاطفی</vt:lpstr>
      <vt:lpstr>Neglect</vt:lpstr>
      <vt:lpstr>بی توجهی</vt:lpstr>
      <vt:lpstr>Physical Abuse</vt:lpstr>
      <vt:lpstr>آزار جسمی</vt:lpstr>
      <vt:lpstr>Child Sexual Abuse</vt:lpstr>
      <vt:lpstr>کودک آزاری جنسی</vt:lpstr>
      <vt:lpstr>Review question</vt:lpstr>
      <vt:lpstr>سوال برای باز نگری</vt:lpstr>
      <vt:lpstr>Indicators of Child Abuse/Harm</vt:lpstr>
      <vt:lpstr>علائم کودک آزاری/ صدمه</vt:lpstr>
      <vt:lpstr>Suspicions </vt:lpstr>
      <vt:lpstr>داشتن سوءظن ها</vt:lpstr>
      <vt:lpstr>Review Question</vt:lpstr>
      <vt:lpstr>سوال برای باز نگری</vt:lpstr>
      <vt:lpstr>PowerPoint Presentation</vt:lpstr>
      <vt:lpstr>PowerPoint Presentation</vt:lpstr>
      <vt:lpstr>Collaborative Relationships with Families</vt:lpstr>
      <vt:lpstr>روابط مبتنی برهمکاری با خانواده ها</vt:lpstr>
      <vt:lpstr>PowerPoint Presentation</vt:lpstr>
      <vt:lpstr>PowerPoint Presentation</vt:lpstr>
      <vt:lpstr>PowerPoint Presentation</vt:lpstr>
      <vt:lpstr>PowerPoint Presentation</vt:lpstr>
      <vt:lpstr>Keeping Records</vt:lpstr>
      <vt:lpstr>نگهداری سوابق</vt:lpstr>
      <vt:lpstr>PowerPoint Presentation</vt:lpstr>
      <vt:lpstr>PowerPoint Presentation</vt:lpstr>
      <vt:lpstr>Accreditation </vt:lpstr>
      <vt:lpstr>گرفتن اعتبارنامه  تحت خط مشی محیط‌های امن برای کودک</vt:lpstr>
      <vt:lpstr>PowerPoint Presentation</vt:lpstr>
      <vt:lpstr>PowerPoint Presentation</vt:lpstr>
      <vt:lpstr>PowerPoint Presentation</vt:lpstr>
      <vt:lpstr>PowerPoint Presentation</vt:lpstr>
      <vt:lpstr>PowerPoint Presentation</vt:lpstr>
      <vt:lpstr>PowerPoint Presentation</vt:lpstr>
      <vt:lpstr>Completing Forms </vt:lpstr>
      <vt:lpstr>تکمیل فرم ها  </vt:lpstr>
      <vt:lpstr>An Ongoing Learning Process </vt:lpstr>
      <vt:lpstr>یک فرآیند یادگیری در حال انجام </vt:lpstr>
      <vt:lpstr>Child Safety Officers </vt:lpstr>
      <vt:lpstr>آدرس تماس با مسئولین ایمنی کودک</vt:lpstr>
      <vt:lpstr>Closing Prayer</vt:lpstr>
      <vt:lpstr>مناجات خاتمه</vt:lpstr>
      <vt:lpstr>Feedback Form</vt:lpstr>
      <vt:lpstr>فرم  بازخورد (نظرات و پیشنهادات)</vt:lpstr>
    </vt:vector>
  </TitlesOfParts>
  <Company>Grizli777</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Child Protection Accreditation in Queensland 2015</dc:title>
  <dc:creator>Eldridge</dc:creator>
  <cp:lastModifiedBy>Vafa Otia</cp:lastModifiedBy>
  <cp:revision>253</cp:revision>
  <dcterms:created xsi:type="dcterms:W3CDTF">2015-07-29T02:09:25Z</dcterms:created>
  <dcterms:modified xsi:type="dcterms:W3CDTF">2024-07-17T03:15:40Z</dcterms:modified>
</cp:coreProperties>
</file>