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304" r:id="rId3"/>
    <p:sldId id="306" r:id="rId4"/>
    <p:sldId id="274" r:id="rId5"/>
    <p:sldId id="296" r:id="rId6"/>
    <p:sldId id="308" r:id="rId7"/>
    <p:sldId id="307" r:id="rId8"/>
    <p:sldId id="297" r:id="rId9"/>
    <p:sldId id="298" r:id="rId10"/>
    <p:sldId id="265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5858"/>
    <a:srgbClr val="0091FE"/>
    <a:srgbClr val="686868"/>
    <a:srgbClr val="D1E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343" autoAdjust="0"/>
  </p:normalViewPr>
  <p:slideViewPr>
    <p:cSldViewPr>
      <p:cViewPr varScale="1">
        <p:scale>
          <a:sx n="116" d="100"/>
          <a:sy n="116" d="100"/>
        </p:scale>
        <p:origin x="217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E35BF18-7CA8-4EB9-ADD0-E6D5D8212646}" type="datetimeFigureOut">
              <a:rPr lang="ro-RO" smtClean="0"/>
              <a:t>17.01.2019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39A65AC-26B4-40DB-83B1-E4087598695F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81222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B11B9C0-14C0-4CAE-8A6B-09EC0BF43BB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7A5F257-C8AB-40DD-931C-974567A2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0" y="1556793"/>
            <a:ext cx="9144000" cy="216024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rmAutofit fontScale="90000"/>
          </a:bodyPr>
          <a:lstStyle>
            <a:lvl1pPr marL="342900" indent="-342900" eaLnBrk="0" hangingPunct="0">
              <a:defRPr sz="1300" b="1">
                <a:solidFill>
                  <a:srgbClr val="646464"/>
                </a:solidFill>
                <a:latin typeface="Arial" pitchFamily="34" charset="0"/>
              </a:defRPr>
            </a:lvl1pPr>
            <a:lvl2pPr marL="742950" indent="-285750" eaLnBrk="0" hangingPunct="0">
              <a:defRPr sz="1300" b="1">
                <a:solidFill>
                  <a:srgbClr val="646464"/>
                </a:solidFill>
                <a:latin typeface="Arial" pitchFamily="34" charset="0"/>
              </a:defRPr>
            </a:lvl2pPr>
            <a:lvl3pPr indent="-290513" eaLnBrk="0" hangingPunct="0">
              <a:defRPr sz="1300" b="1">
                <a:solidFill>
                  <a:srgbClr val="646464"/>
                </a:solidFill>
                <a:latin typeface="Arial" pitchFamily="34" charset="0"/>
              </a:defRPr>
            </a:lvl3pPr>
            <a:lvl4pPr marL="1600200" indent="-228600" eaLnBrk="0" hangingPunct="0">
              <a:defRPr sz="1300" b="1">
                <a:solidFill>
                  <a:srgbClr val="646464"/>
                </a:solidFill>
                <a:latin typeface="Arial" pitchFamily="34" charset="0"/>
              </a:defRPr>
            </a:lvl4pPr>
            <a:lvl5pPr marL="2057400" indent="-228600" eaLnBrk="0" hangingPunct="0">
              <a:defRPr sz="1300" b="1">
                <a:solidFill>
                  <a:srgbClr val="646464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646464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646464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646464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646464"/>
                </a:solidFill>
                <a:latin typeface="Arial" pitchFamily="34" charset="0"/>
              </a:defRPr>
            </a:lvl9pPr>
          </a:lstStyle>
          <a:p>
            <a:pPr lvl="2" algn="ctr" eaLnBrk="1" hangingPunct="1">
              <a:lnSpc>
                <a:spcPct val="85000"/>
              </a:lnSpc>
            </a:pPr>
            <a: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LAN</a:t>
            </a:r>
            <a:r>
              <a:rPr lang="ro-RO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SĂRI</a:t>
            </a:r>
            <a: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AXELE PRIORITARE 3-5</a:t>
            </a:r>
            <a:r>
              <a:rPr lang="ro-RO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,</a:t>
            </a:r>
            <a: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PORTOFOLIU PROIECTE </a:t>
            </a:r>
            <a:r>
              <a:rPr lang="ro-RO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ȘI </a:t>
            </a:r>
            <a: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PREVIZIUNI CONTRACTARE</a:t>
            </a:r>
            <a:r>
              <a:rPr lang="en-US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</a:br>
            <a:r>
              <a:rPr lang="ro-RO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ro-RO" sz="32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</a:br>
            <a:r>
              <a:rPr lang="ro-RO" sz="20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</a:t>
            </a:r>
            <a:r>
              <a:rPr lang="en-US" sz="20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OIM </a:t>
            </a:r>
            <a:r>
              <a:rPr lang="ro-RO" sz="20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2014-2020</a:t>
            </a:r>
            <a:br>
              <a:rPr lang="ro-RO" sz="2000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</a:br>
            <a:r>
              <a:rPr lang="en-US" sz="40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en-US" sz="40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</a:br>
            <a:endParaRPr lang="en-US" sz="3000" dirty="0">
              <a:solidFill>
                <a:srgbClr val="686868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7808" y="4365104"/>
            <a:ext cx="7772400" cy="936105"/>
          </a:xfrm>
        </p:spPr>
        <p:txBody>
          <a:bodyPr>
            <a:normAutofit fontScale="47500" lnSpcReduction="20000"/>
          </a:bodyPr>
          <a:lstStyle/>
          <a:p>
            <a:pPr marR="0" algn="ctr" eaLnBrk="1" hangingPunct="1">
              <a:lnSpc>
                <a:spcPct val="150000"/>
              </a:lnSpc>
              <a:spcBef>
                <a:spcPts val="1200"/>
              </a:spcBef>
            </a:pPr>
            <a:r>
              <a:rPr lang="en-US" altLang="ro-RO" sz="3200" b="1" i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ro-RO" altLang="ro-RO" sz="3200" b="1" i="1" dirty="0" smtClean="0">
                <a:solidFill>
                  <a:schemeClr val="tx1"/>
                </a:solidFill>
                <a:latin typeface="Calibri" pitchFamily="34" charset="0"/>
              </a:rPr>
              <a:t>I</a:t>
            </a:r>
            <a:r>
              <a:rPr lang="en-US" altLang="ro-RO" sz="3200" b="1" i="1" dirty="0" err="1" smtClean="0">
                <a:solidFill>
                  <a:schemeClr val="tx1"/>
                </a:solidFill>
                <a:latin typeface="Calibri" pitchFamily="34" charset="0"/>
              </a:rPr>
              <a:t>anuari</a:t>
            </a:r>
            <a:r>
              <a:rPr lang="ro-RO" altLang="ro-RO" sz="3200" b="1" i="1" dirty="0" smtClean="0">
                <a:solidFill>
                  <a:schemeClr val="tx1"/>
                </a:solidFill>
                <a:latin typeface="Calibri" pitchFamily="34" charset="0"/>
              </a:rPr>
              <a:t>e 201</a:t>
            </a:r>
            <a:r>
              <a:rPr lang="en-US" altLang="ro-RO" sz="3200" b="1" i="1" dirty="0">
                <a:solidFill>
                  <a:schemeClr val="tx1"/>
                </a:solidFill>
                <a:latin typeface="Calibri" pitchFamily="34" charset="0"/>
              </a:rPr>
              <a:t>9</a:t>
            </a:r>
            <a:endParaRPr lang="ro-RO" altLang="ro-RO" sz="3200" b="1" i="1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R="0" algn="ctr" eaLnBrk="1" hangingPunct="1">
              <a:lnSpc>
                <a:spcPct val="150000"/>
              </a:lnSpc>
              <a:spcBef>
                <a:spcPts val="1200"/>
              </a:spcBef>
            </a:pPr>
            <a:r>
              <a:rPr lang="vi-VN" altLang="ro-RO" sz="3200" b="1" i="1" dirty="0" smtClean="0">
                <a:solidFill>
                  <a:schemeClr val="tx1"/>
                </a:solidFill>
                <a:latin typeface="Calibri" pitchFamily="34" charset="0"/>
              </a:rPr>
              <a:t>Ministerul Fondurilor </a:t>
            </a:r>
            <a:r>
              <a:rPr lang="vi-VN" altLang="ro-RO" sz="3200" b="1" i="1" dirty="0">
                <a:solidFill>
                  <a:schemeClr val="tx1"/>
                </a:solidFill>
                <a:latin typeface="Calibri" pitchFamily="34" charset="0"/>
              </a:rPr>
              <a:t>Europen</a:t>
            </a:r>
            <a:r>
              <a:rPr lang="en-US" altLang="ro-RO" sz="3200" b="1" i="1" dirty="0">
                <a:solidFill>
                  <a:schemeClr val="tx1"/>
                </a:solidFill>
                <a:latin typeface="Calibri" pitchFamily="34" charset="0"/>
              </a:rPr>
              <a:t>e</a:t>
            </a:r>
            <a:r>
              <a:rPr lang="vi-VN" altLang="ro-RO" sz="1800" b="1" i="1" dirty="0" smtClean="0">
                <a:solidFill>
                  <a:srgbClr val="585858"/>
                </a:solidFill>
                <a:latin typeface="Calibri" pitchFamily="34" charset="0"/>
              </a:rPr>
              <a:t>	</a:t>
            </a:r>
          </a:p>
          <a:p>
            <a:pPr marR="0" eaLnBrk="1" hangingPunct="1">
              <a:lnSpc>
                <a:spcPct val="150000"/>
              </a:lnSpc>
              <a:spcBef>
                <a:spcPts val="1200"/>
              </a:spcBef>
            </a:pPr>
            <a:endParaRPr lang="ro-RO" altLang="ro-RO" sz="1600" b="1" i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16" name="Canvas 5"/>
          <p:cNvGrpSpPr/>
          <p:nvPr/>
        </p:nvGrpSpPr>
        <p:grpSpPr>
          <a:xfrm>
            <a:off x="1763688" y="430958"/>
            <a:ext cx="4824536" cy="1125835"/>
            <a:chOff x="0" y="-28531"/>
            <a:chExt cx="4114800" cy="702266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4114800" cy="673735"/>
            </a:xfrm>
            <a:prstGeom prst="rect">
              <a:avLst/>
            </a:prstGeom>
            <a:noFill/>
            <a:ln>
              <a:noFill/>
            </a:ln>
          </p:spPr>
        </p:sp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6343" y="-28531"/>
              <a:ext cx="800100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8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"/>
              <a:ext cx="961901" cy="638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750" y="476698"/>
            <a:ext cx="914400" cy="8667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212" y="430958"/>
            <a:ext cx="2152827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0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692696"/>
            <a:ext cx="8208912" cy="5472608"/>
          </a:xfrm>
        </p:spPr>
        <p:txBody>
          <a:bodyPr>
            <a:noAutofit/>
          </a:bodyPr>
          <a:lstStyle/>
          <a:p>
            <a:pPr lvl="0"/>
            <a:r>
              <a:rPr lang="ro-RO" sz="1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7</a:t>
            </a:r>
            <a:r>
              <a:rPr lang="ro-RO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ghiduri aprobate și lansate</a:t>
            </a:r>
            <a:r>
              <a:rPr lang="ro-RO" sz="1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en-US" sz="16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ro-RO" sz="1600" dirty="0" smtClean="0">
                <a:latin typeface="Calibri" pitchFamily="34" charset="0"/>
                <a:cs typeface="Calibri" pitchFamily="34" charset="0"/>
              </a:rPr>
              <a:t>Dezvoltarea infrastructurii integrate de apă și apă uzată (închidere 31.12.20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20</a:t>
            </a:r>
            <a:r>
              <a:rPr lang="ro-RO" sz="1600" dirty="0" smtClean="0">
                <a:latin typeface="Calibri" pitchFamily="34" charset="0"/>
                <a:cs typeface="Calibri" pitchFamily="34" charset="0"/>
              </a:rPr>
              <a:t>)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ro-RO" sz="1600" dirty="0" smtClean="0">
                <a:latin typeface="Calibri" pitchFamily="34" charset="0"/>
                <a:cs typeface="Calibri" pitchFamily="34" charset="0"/>
              </a:rPr>
              <a:t>Evaluarea și monitorizarea calității aerului la nivel național 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Refacerea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ecosistemelor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degradate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Reducerea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suprafețelor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poluate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istoric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–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proiecte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noi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ro-RO" sz="1600" dirty="0" smtClean="0">
                <a:latin typeface="Calibri" pitchFamily="34" charset="0"/>
                <a:cs typeface="Calibri" pitchFamily="34" charset="0"/>
              </a:rPr>
              <a:t>Managementul riscului la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 inundații</a:t>
            </a:r>
            <a:r>
              <a:rPr lang="ro-RO" sz="1600" dirty="0" smtClean="0">
                <a:latin typeface="Calibri" pitchFamily="34" charset="0"/>
                <a:cs typeface="Calibri" pitchFamily="34" charset="0"/>
              </a:rPr>
              <a:t>, e</a:t>
            </a:r>
            <a:r>
              <a:rPr lang="it-IT" sz="1600" dirty="0" smtClean="0">
                <a:latin typeface="Calibri" pitchFamily="34" charset="0"/>
                <a:cs typeface="Calibri" pitchFamily="34" charset="0"/>
              </a:rPr>
              <a:t>roziunea costieră </a:t>
            </a:r>
            <a:r>
              <a:rPr lang="ro-RO" sz="1600" dirty="0" smtClean="0">
                <a:latin typeface="Calibri" pitchFamily="34" charset="0"/>
                <a:cs typeface="Calibri" pitchFamily="34" charset="0"/>
              </a:rPr>
              <a:t>și alte riscuri cf. ENR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lvl="1">
              <a:buClr>
                <a:srgbClr val="2DA2BF"/>
              </a:buClr>
            </a:pPr>
            <a:r>
              <a:rPr lang="ro-RO" sz="1600" dirty="0" smtClean="0">
                <a:latin typeface="Calibri" pitchFamily="34" charset="0"/>
                <a:cs typeface="Calibri" pitchFamily="34" charset="0"/>
              </a:rPr>
              <a:t>Consolidarea capacității de reacție în caz de dezastre </a:t>
            </a:r>
            <a:endParaRPr lang="ro-RO" sz="1600" dirty="0"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3 </a:t>
            </a:r>
            <a:r>
              <a:rPr lang="en-US" sz="1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apeluri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de </a:t>
            </a:r>
            <a:r>
              <a:rPr lang="en-US" sz="1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proiecte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au </a:t>
            </a:r>
            <a:r>
              <a:rPr lang="en-US" sz="1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fost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o-RO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închise  </a:t>
            </a:r>
          </a:p>
          <a:p>
            <a:pPr lvl="1"/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Dezvoltarea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infrastructurii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de management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integrat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al deșeurilor -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proiecte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fazate </a:t>
            </a:r>
            <a:r>
              <a:rPr lang="ro-RO" sz="1600" dirty="0" smtClean="0">
                <a:latin typeface="Calibri" pitchFamily="34" charset="0"/>
                <a:cs typeface="Calibri" pitchFamily="34" charset="0"/>
              </a:rPr>
              <a:t>(31.12.2018)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ro-RO" sz="1600" dirty="0" smtClean="0">
                <a:latin typeface="Calibri" pitchFamily="34" charset="0"/>
                <a:cs typeface="Calibri" pitchFamily="34" charset="0"/>
              </a:rPr>
              <a:t>Situri contaminate  - proiecte fazate 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ro-RO" sz="1600" dirty="0" smtClean="0">
                <a:latin typeface="Calibri" pitchFamily="34" charset="0"/>
                <a:cs typeface="Calibri" pitchFamily="34" charset="0"/>
              </a:rPr>
              <a:t>Reducerea riscului la inundații – proiecte fazate </a:t>
            </a:r>
          </a:p>
          <a:p>
            <a:pPr lvl="1"/>
            <a:r>
              <a:rPr lang="ro-RO" sz="1600" dirty="0" smtClean="0">
                <a:latin typeface="Calibri" pitchFamily="34" charset="0"/>
                <a:cs typeface="Calibri" pitchFamily="34" charset="0"/>
              </a:rPr>
              <a:t>Consolidarea capacităţii de reacţie în caz de dezastre – proiecte no-regret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lvl="1" algn="just"/>
            <a:r>
              <a:rPr lang="ro-RO" sz="1600" dirty="0" smtClean="0">
                <a:latin typeface="Calibri" pitchFamily="34" charset="0"/>
                <a:cs typeface="Calibri" pitchFamily="34" charset="0"/>
              </a:rPr>
              <a:t>Creşterea gradului de protecţie şi conservare a biodiversităţii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elaborare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planuri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de management)</a:t>
            </a:r>
            <a:endParaRPr lang="ro-RO" sz="1600" dirty="0" smtClean="0">
              <a:latin typeface="Calibri" pitchFamily="34" charset="0"/>
              <a:cs typeface="Calibri" pitchFamily="34" charset="0"/>
            </a:endParaRPr>
          </a:p>
          <a:p>
            <a:pPr lvl="0"/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ro-RO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ghiduri sunt în diverse etape de elaborare, urmând a fi supuse aprobării în 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trim. I 2019</a:t>
            </a:r>
            <a:r>
              <a:rPr lang="ro-RO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en-US" sz="1600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ro-RO" sz="1600" dirty="0" smtClean="0">
                <a:latin typeface="Calibri" pitchFamily="34" charset="0"/>
                <a:cs typeface="Calibri" pitchFamily="34" charset="0"/>
              </a:rPr>
              <a:t>Dezvoltarea infrastructurii de management integrat al deșeurilor – proiecte noi</a:t>
            </a: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 lvl="1" algn="just"/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Creşterea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gradului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de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protecţie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şi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conservare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a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biodiversităţii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relansare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implementare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planuri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de management, m</a:t>
            </a:r>
            <a:r>
              <a:rPr lang="ro-RO" sz="1600" dirty="0" smtClean="0">
                <a:latin typeface="Calibri" pitchFamily="34" charset="0"/>
                <a:cs typeface="Calibri" pitchFamily="34" charset="0"/>
              </a:rPr>
              <a:t>ă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suri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de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conservare</a:t>
            </a:r>
            <a:r>
              <a:rPr lang="ro-RO" sz="1600" dirty="0" smtClean="0">
                <a:latin typeface="Calibri" pitchFamily="34" charset="0"/>
                <a:cs typeface="Calibri" pitchFamily="34" charset="0"/>
              </a:rPr>
              <a:t>, planuri de acțiune)</a:t>
            </a:r>
          </a:p>
          <a:p>
            <a:pPr marL="393192" lvl="1" indent="0">
              <a:buNone/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  </a:t>
            </a:r>
          </a:p>
          <a:p>
            <a:pPr lvl="1"/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ro-RO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Stadiu lansări apeluri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5289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29600" cy="1714202"/>
          </a:xfrm>
        </p:spPr>
        <p:txBody>
          <a:bodyPr>
            <a:normAutofit fontScale="90000"/>
          </a:bodyPr>
          <a:lstStyle/>
          <a:p>
            <a:pPr algn="ctr"/>
            <a:r>
              <a:rPr lang="ro-RO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Stadiu depunere proiecte </a:t>
            </a:r>
            <a:br>
              <a:rPr lang="ro-RO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</a:br>
            <a:r>
              <a:rPr lang="ro-RO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/>
            </a:r>
            <a:br>
              <a:rPr lang="ro-RO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</a:br>
            <a:r>
              <a:rPr lang="ro-RO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                                                                                 </a:t>
            </a:r>
            <a:r>
              <a:rPr lang="ro-RO" sz="13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mil</a:t>
            </a:r>
            <a:r>
              <a:rPr lang="ro-RO" sz="13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. euro</a:t>
            </a:r>
            <a:endParaRPr lang="en-US" sz="13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4865936"/>
              </p:ext>
            </p:extLst>
          </p:nvPr>
        </p:nvGraphicFramePr>
        <p:xfrm>
          <a:off x="1146111" y="1916832"/>
          <a:ext cx="7283151" cy="3692826"/>
        </p:xfrm>
        <a:graphic>
          <a:graphicData uri="http://schemas.openxmlformats.org/drawingml/2006/table">
            <a:tbl>
              <a:tblPr/>
              <a:tblGrid>
                <a:gridCol w="5301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12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80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137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137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4950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4950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8578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137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00474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256690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Situația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proiectelor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depuse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pentru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apelurile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lansate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44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Proiecte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depuse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MySMIS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Proiecte aprobate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Proiecte contractate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Alocare elig POIM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66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Nr.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Val. Elig*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Nr.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Val. Elig*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Nr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Val. Elig*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669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o-RO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OS 3.1</a:t>
                      </a:r>
                      <a:endParaRPr kumimoji="0"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210,54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210,54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2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56,24</a:t>
                      </a:r>
                      <a:endParaRPr kumimoji="0" lang="en-US" sz="12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o-RO" sz="12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18</a:t>
                      </a:r>
                      <a:endParaRPr kumimoji="0" lang="en-US" sz="12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o-RO" sz="12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210,54</a:t>
                      </a:r>
                      <a:endParaRPr kumimoji="0" lang="en-US" sz="12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56,24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374,</a:t>
                      </a:r>
                      <a:r>
                        <a:rPr lang="en-US" sz="12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  <a:r>
                        <a:rPr lang="en-US" sz="12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en-US" sz="1200" b="1" i="0" u="none" strike="noStrike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2961587"/>
                  </a:ext>
                </a:extLst>
              </a:tr>
              <a:tr h="25669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o-RO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OS 3.2</a:t>
                      </a:r>
                      <a:endParaRPr kumimoji="0"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2.803,65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75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2.615,24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2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86,36</a:t>
                      </a:r>
                      <a:endParaRPr kumimoji="0" lang="en-US" sz="12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o-RO" sz="12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75</a:t>
                      </a:r>
                      <a:endParaRPr kumimoji="0" lang="en-US" sz="12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o-RO" sz="12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2.615,24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86,36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3.028,55</a:t>
                      </a:r>
                      <a:r>
                        <a:rPr lang="en-US" sz="12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en-US" sz="1200" b="1" i="0" u="none" strike="noStrike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13798059"/>
                  </a:ext>
                </a:extLst>
              </a:tr>
              <a:tr h="2566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AP3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98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93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825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78 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o-RO" sz="12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83,04</a:t>
                      </a:r>
                      <a:endParaRPr kumimoji="0" lang="en-US" sz="12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o-RO" sz="12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93</a:t>
                      </a:r>
                      <a:endParaRPr kumimoji="0" lang="en-US" sz="12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o-RO" sz="12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2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ro-RO" sz="12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823</a:t>
                      </a:r>
                      <a:r>
                        <a:rPr kumimoji="0" lang="en-US" sz="12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ro-RO" sz="12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66 </a:t>
                      </a:r>
                      <a:endParaRPr kumimoji="0" lang="en-US" sz="12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83,04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3.402,87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66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OS 4.1.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139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328,46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102,18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30,46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83,27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24,83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335,42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66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OS 4.2.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16,27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66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OS 4.3.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23,</a:t>
                      </a:r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23,</a:t>
                      </a:r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,7</a:t>
                      </a:r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23,70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75</a:t>
                      </a:r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,77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31,28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66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AP4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141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352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125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78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32,84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106,97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27,93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382,97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66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OS 5.1.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717,18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717,18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167,55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717,18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167,55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428.03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66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OS 5.2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153,24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153,24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113,37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153,24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o-RO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113,37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135.17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66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AP5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870,42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870,42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154,55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870,42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o-RO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154,55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563.20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82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083319"/>
            <a:ext cx="8291264" cy="5256584"/>
          </a:xfrm>
        </p:spPr>
        <p:txBody>
          <a:bodyPr>
            <a:normAutofit/>
          </a:bodyPr>
          <a:lstStyle/>
          <a:p>
            <a:pPr marL="109728" indent="0">
              <a:buClr>
                <a:srgbClr val="FF0000"/>
              </a:buClr>
              <a:buSzPct val="100000"/>
              <a:buNone/>
            </a:pPr>
            <a:endParaRPr lang="ro-RO" sz="1600" dirty="0" smtClean="0">
              <a:latin typeface="Calibri" pitchFamily="34" charset="0"/>
            </a:endParaRPr>
          </a:p>
          <a:p>
            <a:pPr marL="109728" indent="0">
              <a:buClr>
                <a:srgbClr val="FF0000"/>
              </a:buClr>
              <a:buSzPct val="100000"/>
              <a:buNone/>
            </a:pPr>
            <a:r>
              <a:rPr lang="ro-RO" sz="20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Mediu – proiecte preidentificate</a:t>
            </a:r>
          </a:p>
          <a:p>
            <a:pPr>
              <a:buClrTx/>
              <a:buSzPct val="100000"/>
              <a:buFont typeface="Wingdings" pitchFamily="2" charset="2"/>
              <a:buChar char="q"/>
            </a:pPr>
            <a:r>
              <a:rPr lang="ro-RO" sz="1600" dirty="0" smtClean="0">
                <a:latin typeface="Calibri" pitchFamily="34" charset="0"/>
              </a:rPr>
              <a:t>Nr. total de proiecte - </a:t>
            </a:r>
            <a:r>
              <a:rPr lang="ro-RO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178 </a:t>
            </a:r>
            <a:r>
              <a:rPr lang="ro-RO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(87</a:t>
            </a:r>
            <a:r>
              <a:rPr lang="en-US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o-RO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proiecte noi,</a:t>
            </a:r>
            <a:r>
              <a:rPr lang="en-US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o-RO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51 proiecte fazate, 4</a:t>
            </a:r>
            <a:r>
              <a:rPr lang="en-US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0</a:t>
            </a:r>
            <a:r>
              <a:rPr lang="ro-RO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proiecte AT)</a:t>
            </a:r>
          </a:p>
          <a:p>
            <a:pPr marL="109728" indent="0">
              <a:buClr>
                <a:srgbClr val="FF0000"/>
              </a:buClr>
              <a:buSzPct val="100000"/>
              <a:buNone/>
            </a:pPr>
            <a:r>
              <a:rPr lang="ro-RO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Axa Prioritară 3 </a:t>
            </a:r>
            <a:r>
              <a:rPr lang="ro-RO" sz="1600" b="1" dirty="0" smtClean="0">
                <a:latin typeface="Calibri" pitchFamily="34" charset="0"/>
              </a:rPr>
              <a:t>–</a:t>
            </a:r>
            <a:r>
              <a:rPr lang="ro-RO" sz="16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o-RO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13</a:t>
            </a:r>
            <a:r>
              <a:rPr lang="ro-RO" sz="1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8</a:t>
            </a:r>
            <a:r>
              <a:rPr lang="ro-RO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proiecte </a:t>
            </a:r>
            <a:r>
              <a:rPr lang="ro-RO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(51 proiecte noi, 47 proiecte fazate, 4</a:t>
            </a:r>
            <a:r>
              <a:rPr lang="en-US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0</a:t>
            </a:r>
            <a:r>
              <a:rPr lang="ro-RO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proiecte AT) </a:t>
            </a:r>
          </a:p>
          <a:p>
            <a:pPr marL="109728" indent="0">
              <a:buClr>
                <a:srgbClr val="FF0000"/>
              </a:buClr>
              <a:buSzPct val="100000"/>
              <a:buNone/>
            </a:pPr>
            <a:r>
              <a:rPr lang="ro-RO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Axa Prioritară 4 </a:t>
            </a:r>
            <a:r>
              <a:rPr lang="ro-RO" sz="1600" b="1" dirty="0" smtClean="0">
                <a:latin typeface="Calibri" pitchFamily="34" charset="0"/>
              </a:rPr>
              <a:t>–</a:t>
            </a:r>
            <a:r>
              <a:rPr lang="ro-RO" sz="16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</a:rPr>
              <a:t>   </a:t>
            </a:r>
            <a:r>
              <a:rPr lang="ro-RO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10 proiecte </a:t>
            </a:r>
            <a:r>
              <a:rPr lang="ro-RO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(8 proiecte noi, 2 proiecte fazate)</a:t>
            </a:r>
          </a:p>
          <a:p>
            <a:pPr marL="1717675" indent="-1608138">
              <a:buClr>
                <a:srgbClr val="FF0000"/>
              </a:buClr>
              <a:buSzPct val="100000"/>
              <a:buNone/>
            </a:pPr>
            <a:r>
              <a:rPr lang="ro-RO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Axa Prioritară </a:t>
            </a:r>
            <a:r>
              <a:rPr lang="ro-RO" sz="1600" b="1" dirty="0" smtClean="0">
                <a:latin typeface="Calibri" pitchFamily="34" charset="0"/>
              </a:rPr>
              <a:t>5 –</a:t>
            </a:r>
            <a:r>
              <a:rPr lang="ro-RO" sz="16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ro-RO" sz="16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o-RO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30 proiecte, </a:t>
            </a:r>
            <a:r>
              <a:rPr lang="ro-RO" sz="16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din care </a:t>
            </a:r>
            <a:r>
              <a:rPr lang="ro-RO" sz="1600" i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19 </a:t>
            </a:r>
            <a:r>
              <a:rPr lang="ro-RO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noi + </a:t>
            </a:r>
            <a:r>
              <a:rPr lang="ro-RO" sz="1600" i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2 </a:t>
            </a:r>
            <a:r>
              <a:rPr lang="ro-RO" sz="1600" i="1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fazate</a:t>
            </a:r>
            <a:r>
              <a:rPr lang="ro-RO" sz="1600" i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o-RO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(prevenție inundații</a:t>
            </a:r>
            <a:r>
              <a:rPr lang="ro-RO" sz="1600" i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, </a:t>
            </a:r>
            <a:r>
              <a:rPr lang="ro-RO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eroziune </a:t>
            </a:r>
            <a:r>
              <a:rPr lang="ro-RO" sz="1600" i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și alte riscuri) </a:t>
            </a:r>
            <a:r>
              <a:rPr lang="ro-RO" sz="1600" i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și 9 intervenție dezastre managementul riscului</a:t>
            </a:r>
          </a:p>
          <a:p>
            <a:pPr marL="1717675" indent="-1608138">
              <a:buClr>
                <a:srgbClr val="FF0000"/>
              </a:buClr>
              <a:buSzPct val="100000"/>
              <a:buNone/>
            </a:pPr>
            <a:endParaRPr lang="ro-RO" sz="1600" i="1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  <a:p>
            <a:pPr>
              <a:buClr>
                <a:srgbClr val="FF0000"/>
              </a:buClr>
              <a:buSzPct val="100000"/>
              <a:buFont typeface="Wingdings" pitchFamily="2" charset="2"/>
              <a:buChar char="q"/>
            </a:pPr>
            <a:endParaRPr lang="ro-RO" sz="1600" dirty="0" smtClean="0">
              <a:latin typeface="Calibri" pitchFamily="34" charset="0"/>
            </a:endParaRPr>
          </a:p>
          <a:p>
            <a:pPr>
              <a:buClr>
                <a:srgbClr val="FF0000"/>
              </a:buClr>
              <a:buSzPct val="100000"/>
              <a:buFont typeface="Wingdings" pitchFamily="2" charset="2"/>
              <a:buChar char="q"/>
            </a:pPr>
            <a:endParaRPr lang="ro-RO" sz="1600" dirty="0">
              <a:latin typeface="Calibri" pitchFamily="34" charset="0"/>
            </a:endParaRPr>
          </a:p>
          <a:p>
            <a:pPr marL="109728" indent="0">
              <a:buClr>
                <a:srgbClr val="FF0000"/>
              </a:buClr>
              <a:buSzPct val="100000"/>
              <a:buNone/>
            </a:pPr>
            <a:endParaRPr lang="ro-RO" sz="1600" dirty="0">
              <a:latin typeface="Calibri" pitchFamily="34" charset="0"/>
            </a:endParaRPr>
          </a:p>
          <a:p>
            <a:pPr marL="109728" indent="0">
              <a:buClr>
                <a:srgbClr val="FF0000"/>
              </a:buClr>
              <a:buSzPct val="100000"/>
              <a:buNone/>
            </a:pPr>
            <a:endParaRPr lang="ro-RO" sz="1600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pt-BR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Portofoliu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ro-RO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p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roiecte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156919"/>
              </p:ext>
            </p:extLst>
          </p:nvPr>
        </p:nvGraphicFramePr>
        <p:xfrm>
          <a:off x="539552" y="3861048"/>
          <a:ext cx="8013572" cy="640792"/>
        </p:xfrm>
        <a:graphic>
          <a:graphicData uri="http://schemas.openxmlformats.org/drawingml/2006/table">
            <a:tbl>
              <a:tblPr/>
              <a:tblGrid>
                <a:gridCol w="2735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45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20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2945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294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2945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2945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2945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2945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2945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2945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757683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4429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9CC3E6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9CC3E6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Nr. </a:t>
                      </a:r>
                      <a:r>
                        <a:rPr lang="en-US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proiecte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noi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Val. </a:t>
                      </a:r>
                      <a:r>
                        <a:rPr lang="en-US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proiecte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noi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Nr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en-US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proiecte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fazate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Val. </a:t>
                      </a:r>
                      <a:r>
                        <a:rPr lang="en-US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Proiecte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fazate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Nr. proiecte 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Val. Proiecte 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Nr. total proiecte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0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Valoare Proiecte fără TVA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Alocare POIM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3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Estimat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proiecte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vs </a:t>
                      </a:r>
                      <a:r>
                        <a:rPr lang="en-US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alocare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3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359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Mediu</a:t>
                      </a:r>
                      <a:r>
                        <a:rPr lang="ro-RO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87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1.1054,56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solidFill>
                            <a:schemeClr val="tx1"/>
                          </a:solidFill>
                          <a:effectLst/>
                        </a:rPr>
                        <a:t>51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997,19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118,29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r>
                        <a:rPr lang="en-US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ro-R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2.170,04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4,</a:t>
                      </a:r>
                      <a:r>
                        <a:rPr lang="ro-R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349.06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o-RO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79,83</a:t>
                      </a:r>
                      <a:r>
                        <a:rPr lang="en-US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16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9856" y="1052736"/>
            <a:ext cx="8291264" cy="5544616"/>
          </a:xfrm>
        </p:spPr>
        <p:txBody>
          <a:bodyPr>
            <a:normAutofit/>
          </a:bodyPr>
          <a:lstStyle/>
          <a:p>
            <a:pPr marL="109728" lvl="0" indent="0">
              <a:buNone/>
            </a:pPr>
            <a:r>
              <a:rPr lang="ro-RO" sz="2000" b="1" u="sng" dirty="0" smtClean="0">
                <a:latin typeface="Calibri" pitchFamily="34" charset="0"/>
              </a:rPr>
              <a:t>Deșeuri </a:t>
            </a:r>
            <a:r>
              <a:rPr lang="en-US" sz="2000" b="1" dirty="0" smtClean="0">
                <a:latin typeface="Calibri" pitchFamily="34" charset="0"/>
              </a:rPr>
              <a:t>=</a:t>
            </a:r>
            <a:r>
              <a:rPr lang="ro-RO" sz="2000" b="1" dirty="0" smtClean="0">
                <a:latin typeface="Calibri" pitchFamily="34" charset="0"/>
              </a:rPr>
              <a:t> </a:t>
            </a:r>
            <a:r>
              <a:rPr lang="en-US" sz="2000" b="1" dirty="0" smtClean="0">
                <a:latin typeface="Calibri" pitchFamily="34" charset="0"/>
              </a:rPr>
              <a:t>2</a:t>
            </a:r>
            <a:r>
              <a:rPr lang="ro-RO" sz="2000" b="1" dirty="0" smtClean="0">
                <a:latin typeface="Calibri" pitchFamily="34" charset="0"/>
              </a:rPr>
              <a:t>3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</a:rPr>
              <a:t>proiecte</a:t>
            </a:r>
            <a:r>
              <a:rPr lang="en-US" sz="2000" b="1" dirty="0" smtClean="0">
                <a:latin typeface="Calibri" pitchFamily="34" charset="0"/>
              </a:rPr>
              <a:t> (1</a:t>
            </a:r>
            <a:r>
              <a:rPr lang="ro-RO" sz="2000" b="1" dirty="0" smtClean="0">
                <a:latin typeface="Calibri" pitchFamily="34" charset="0"/>
              </a:rPr>
              <a:t>8</a:t>
            </a:r>
            <a:r>
              <a:rPr lang="en-US" sz="2000" b="1" dirty="0" smtClean="0">
                <a:latin typeface="Calibri" pitchFamily="34" charset="0"/>
              </a:rPr>
              <a:t> fazate </a:t>
            </a:r>
            <a:r>
              <a:rPr lang="ro-RO" sz="2000" b="1" dirty="0" smtClean="0">
                <a:latin typeface="Calibri" pitchFamily="34" charset="0"/>
              </a:rPr>
              <a:t>şi 5 noi)</a:t>
            </a:r>
            <a:endParaRPr lang="ro-RO" sz="2000" b="1" u="sng" dirty="0" smtClean="0">
              <a:latin typeface="Calibri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o-RO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18 </a:t>
            </a:r>
            <a:r>
              <a:rPr lang="ro-RO" sz="1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proiecte </a:t>
            </a:r>
            <a:r>
              <a:rPr lang="ro-RO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faza</a:t>
            </a:r>
            <a:r>
              <a:rPr lang="en-US" sz="1600" b="1" dirty="0" err="1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te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600" b="1" dirty="0" err="1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contractate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o-RO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600" dirty="0" smtClean="0">
                <a:latin typeface="Calibri" pitchFamily="34" charset="0"/>
              </a:rPr>
              <a:t>-</a:t>
            </a:r>
            <a:r>
              <a:rPr lang="ro-RO" sz="1600" dirty="0" smtClean="0">
                <a:latin typeface="Calibri" pitchFamily="34" charset="0"/>
              </a:rPr>
              <a:t> în implementare</a:t>
            </a:r>
          </a:p>
          <a:p>
            <a:pPr marL="361950" indent="0" algn="just">
              <a:buNone/>
            </a:pPr>
            <a:endParaRPr lang="ro-RO" sz="8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marL="360363" lvl="0" indent="-269875" algn="just">
              <a:buFont typeface="Wingdings" panose="05000000000000000000" pitchFamily="2" charset="2"/>
              <a:buChar char="Ø"/>
            </a:pPr>
            <a:r>
              <a:rPr lang="ro-RO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o-RO" sz="1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5 proiecte</a:t>
            </a: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600" b="1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noi</a:t>
            </a:r>
            <a:r>
              <a:rPr lang="ro-RO" sz="1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în </a:t>
            </a:r>
            <a:r>
              <a:rPr lang="ro-RO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pregătire</a:t>
            </a: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endParaRPr lang="ro-RO" sz="1600" b="1" dirty="0" smtClean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  <a:p>
            <a:pPr marL="376238" lvl="0" indent="-15875" algn="just">
              <a:buFont typeface="Courier New" panose="02070309020205020404" pitchFamily="49" charset="0"/>
              <a:buChar char="o"/>
            </a:pPr>
            <a:r>
              <a:rPr lang="ro-RO" sz="16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o-RO" sz="16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    </a:t>
            </a:r>
            <a:r>
              <a:rPr lang="en-US" sz="1600" dirty="0" smtClean="0">
                <a:latin typeface="Calibri" pitchFamily="34" charset="0"/>
              </a:rPr>
              <a:t>2</a:t>
            </a:r>
            <a:r>
              <a:rPr lang="ro-RO" sz="1600" dirty="0" smtClean="0">
                <a:latin typeface="Calibri" pitchFamily="34" charset="0"/>
              </a:rPr>
              <a:t> proiect</a:t>
            </a:r>
            <a:r>
              <a:rPr lang="en-US" sz="1600" dirty="0" smtClean="0">
                <a:latin typeface="Calibri" pitchFamily="34" charset="0"/>
              </a:rPr>
              <a:t>e</a:t>
            </a:r>
            <a:r>
              <a:rPr lang="ro-RO" sz="1600" dirty="0" smtClean="0">
                <a:latin typeface="Calibri" pitchFamily="34" charset="0"/>
              </a:rPr>
              <a:t> major</a:t>
            </a:r>
            <a:r>
              <a:rPr lang="en-US" sz="1600" dirty="0" smtClean="0">
                <a:latin typeface="Calibri" pitchFamily="34" charset="0"/>
              </a:rPr>
              <a:t>e</a:t>
            </a:r>
            <a:r>
              <a:rPr lang="ro-RO" sz="1600" dirty="0" smtClean="0">
                <a:latin typeface="Calibri" pitchFamily="34" charset="0"/>
              </a:rPr>
              <a:t>: București </a:t>
            </a:r>
            <a:r>
              <a:rPr lang="ro-RO" sz="1600" dirty="0" err="1" smtClean="0">
                <a:latin typeface="Calibri" pitchFamily="34" charset="0"/>
              </a:rPr>
              <a:t>şi</a:t>
            </a:r>
            <a:r>
              <a:rPr lang="ro-RO" sz="1600" dirty="0" smtClean="0">
                <a:latin typeface="Calibri" pitchFamily="34" charset="0"/>
              </a:rPr>
              <a:t> </a:t>
            </a:r>
            <a:r>
              <a:rPr lang="ro-RO" sz="1600" dirty="0" err="1" smtClean="0">
                <a:latin typeface="Calibri" pitchFamily="34" charset="0"/>
              </a:rPr>
              <a:t>Galaţi</a:t>
            </a:r>
            <a:r>
              <a:rPr lang="ro-RO" sz="1600" dirty="0" smtClean="0">
                <a:latin typeface="Calibri" pitchFamily="34" charset="0"/>
              </a:rPr>
              <a:t> - estimare contractare sem I 2019  </a:t>
            </a:r>
            <a:endParaRPr lang="ro-RO" sz="1600" dirty="0">
              <a:latin typeface="Calibri" pitchFamily="34" charset="0"/>
            </a:endParaRPr>
          </a:p>
          <a:p>
            <a:pPr marL="365125" indent="-4763" algn="just">
              <a:buFont typeface="Courier New" panose="02070309020205020404" pitchFamily="49" charset="0"/>
              <a:buChar char="o"/>
            </a:pPr>
            <a:r>
              <a:rPr lang="ro-RO" sz="1600" dirty="0" smtClean="0">
                <a:latin typeface="Calibri" pitchFamily="34" charset="0"/>
              </a:rPr>
              <a:t>      3 </a:t>
            </a:r>
            <a:r>
              <a:rPr lang="ro-RO" sz="1600" dirty="0">
                <a:latin typeface="Calibri" pitchFamily="34" charset="0"/>
              </a:rPr>
              <a:t>proiecte </a:t>
            </a:r>
            <a:r>
              <a:rPr lang="ro-RO" sz="1600" dirty="0" smtClean="0">
                <a:latin typeface="Calibri" pitchFamily="34" charset="0"/>
              </a:rPr>
              <a:t>nemajore </a:t>
            </a:r>
            <a:r>
              <a:rPr lang="ro-RO" sz="1600" dirty="0">
                <a:latin typeface="Calibri" pitchFamily="34" charset="0"/>
              </a:rPr>
              <a:t>(Buzău, Brașov și </a:t>
            </a:r>
            <a:r>
              <a:rPr lang="ro-RO" sz="1600" dirty="0" smtClean="0">
                <a:latin typeface="Calibri" pitchFamily="34" charset="0"/>
              </a:rPr>
              <a:t>Ilfov) </a:t>
            </a:r>
            <a:endParaRPr lang="ro-RO" sz="2000" u="sng" dirty="0" smtClean="0">
              <a:latin typeface="Calibri" pitchFamily="34" charset="0"/>
            </a:endParaRPr>
          </a:p>
          <a:p>
            <a:pPr marL="109728" indent="0">
              <a:buClr>
                <a:srgbClr val="FF0000"/>
              </a:buClr>
              <a:buSzPct val="100000"/>
              <a:buNone/>
            </a:pPr>
            <a:endParaRPr lang="ro-RO" sz="2000" b="1" u="sng" dirty="0" smtClean="0">
              <a:latin typeface="Calibri" pitchFamily="34" charset="0"/>
            </a:endParaRPr>
          </a:p>
          <a:p>
            <a:pPr marL="109728" indent="0">
              <a:buClr>
                <a:srgbClr val="FF0000"/>
              </a:buClr>
              <a:buSzPct val="100000"/>
              <a:buNone/>
            </a:pPr>
            <a:r>
              <a:rPr lang="ro-RO" sz="2000" b="1" u="sng" dirty="0" smtClean="0">
                <a:latin typeface="Calibri" pitchFamily="34" charset="0"/>
              </a:rPr>
              <a:t>Apă </a:t>
            </a:r>
            <a:r>
              <a:rPr lang="en-US" sz="2000" b="1" dirty="0" smtClean="0">
                <a:latin typeface="Calibri" pitchFamily="34" charset="0"/>
              </a:rPr>
              <a:t>= </a:t>
            </a:r>
            <a:r>
              <a:rPr lang="ro-RO" sz="2000" b="1" dirty="0" smtClean="0">
                <a:latin typeface="Calibri" pitchFamily="34" charset="0"/>
              </a:rPr>
              <a:t>73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</a:rPr>
              <a:t>proiecte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ro-RO" sz="2000" b="1" dirty="0" smtClean="0">
                <a:latin typeface="Calibri" pitchFamily="34" charset="0"/>
              </a:rPr>
              <a:t>de investiţii </a:t>
            </a:r>
            <a:r>
              <a:rPr lang="en-US" sz="2000" b="1" dirty="0" smtClean="0">
                <a:latin typeface="Calibri" pitchFamily="34" charset="0"/>
              </a:rPr>
              <a:t>(4</a:t>
            </a:r>
            <a:r>
              <a:rPr lang="ro-RO" sz="2000" b="1" dirty="0" smtClean="0">
                <a:latin typeface="Calibri" pitchFamily="34" charset="0"/>
              </a:rPr>
              <a:t>4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</a:rPr>
              <a:t>noi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ro-RO" sz="2000" b="1" dirty="0" err="1" smtClean="0">
                <a:latin typeface="Calibri" pitchFamily="34" charset="0"/>
              </a:rPr>
              <a:t>şi</a:t>
            </a:r>
            <a:r>
              <a:rPr lang="ro-RO" sz="2000" b="1" dirty="0" smtClean="0">
                <a:latin typeface="Calibri" pitchFamily="34" charset="0"/>
              </a:rPr>
              <a:t> 29 fazate) şi 40 proiecte de sprijin</a:t>
            </a:r>
            <a:endParaRPr lang="ro-RO" sz="2000" b="1" u="sng" dirty="0" smtClean="0">
              <a:latin typeface="Calibri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29 proiecte </a:t>
            </a:r>
            <a:r>
              <a:rPr lang="ro-RO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fazate</a:t>
            </a:r>
            <a:r>
              <a:rPr lang="ro-RO" sz="1800" dirty="0">
                <a:latin typeface="Calibri" pitchFamily="34" charset="0"/>
              </a:rPr>
              <a:t> – </a:t>
            </a:r>
            <a:r>
              <a:rPr lang="ro-RO" sz="1800" b="1" dirty="0" smtClean="0">
                <a:latin typeface="Calibri" pitchFamily="34" charset="0"/>
              </a:rPr>
              <a:t>contractate </a:t>
            </a:r>
            <a:r>
              <a:rPr lang="ro-RO" sz="1800" dirty="0" smtClean="0">
                <a:latin typeface="Calibri" pitchFamily="34" charset="0"/>
              </a:rPr>
              <a:t>(759 mil. euro valoare eligibilă)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44 </a:t>
            </a:r>
            <a:r>
              <a:rPr lang="ro-RO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proiecte </a:t>
            </a: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noi, </a:t>
            </a:r>
            <a:r>
              <a:rPr lang="ro-RO" sz="1800" dirty="0" smtClean="0">
                <a:latin typeface="Calibri" pitchFamily="34" charset="0"/>
              </a:rPr>
              <a:t>inclusiv 1 </a:t>
            </a:r>
            <a:r>
              <a:rPr lang="en-US" sz="1800" dirty="0" err="1" smtClean="0">
                <a:latin typeface="Calibri" pitchFamily="34" charset="0"/>
              </a:rPr>
              <a:t>proiect</a:t>
            </a:r>
            <a:r>
              <a:rPr lang="en-US" sz="1800" dirty="0" smtClean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laborator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na</a:t>
            </a:r>
            <a:r>
              <a:rPr lang="ro-RO" sz="1800" dirty="0">
                <a:latin typeface="Calibri" pitchFamily="34" charset="0"/>
              </a:rPr>
              <a:t>țional pentru monitorizarea calității apei </a:t>
            </a:r>
            <a:r>
              <a:rPr lang="ro-RO" sz="1800" dirty="0" smtClean="0">
                <a:latin typeface="Calibri" pitchFamily="34" charset="0"/>
              </a:rPr>
              <a:t>(în pregătire)</a:t>
            </a:r>
            <a:endParaRPr lang="ro-RO" sz="1800" dirty="0">
              <a:latin typeface="Calibri" pitchFamily="34" charset="0"/>
            </a:endParaRPr>
          </a:p>
          <a:p>
            <a:pPr marL="625475" lvl="0" indent="-263525" algn="just">
              <a:buFont typeface="Courier New" panose="02070309020205020404" pitchFamily="49" charset="0"/>
              <a:buChar char="o"/>
            </a:pPr>
            <a:r>
              <a:rPr lang="ro-RO" sz="1600" dirty="0">
                <a:latin typeface="Calibri" pitchFamily="34" charset="0"/>
              </a:rPr>
              <a:t>9</a:t>
            </a:r>
            <a:r>
              <a:rPr lang="ro-RO" sz="1600" dirty="0" smtClean="0">
                <a:latin typeface="Calibri" pitchFamily="34" charset="0"/>
              </a:rPr>
              <a:t> aprobate</a:t>
            </a:r>
            <a:r>
              <a:rPr lang="en-US" sz="1600" dirty="0" smtClean="0">
                <a:latin typeface="Calibri" pitchFamily="34" charset="0"/>
              </a:rPr>
              <a:t> </a:t>
            </a:r>
            <a:r>
              <a:rPr lang="ro-RO" sz="1600" dirty="0" smtClean="0">
                <a:latin typeface="Calibri" pitchFamily="34" charset="0"/>
              </a:rPr>
              <a:t>AM ș</a:t>
            </a:r>
            <a:r>
              <a:rPr lang="en-US" sz="1600" dirty="0" err="1" smtClean="0">
                <a:latin typeface="Calibri" pitchFamily="34" charset="0"/>
              </a:rPr>
              <a:t>i</a:t>
            </a:r>
            <a:r>
              <a:rPr lang="en-US" sz="1600" dirty="0" smtClean="0">
                <a:latin typeface="Calibri" pitchFamily="34" charset="0"/>
              </a:rPr>
              <a:t> </a:t>
            </a:r>
            <a:r>
              <a:rPr lang="ro-RO" sz="1600" dirty="0" smtClean="0">
                <a:latin typeface="Calibri" pitchFamily="34" charset="0"/>
              </a:rPr>
              <a:t>contractate: Valea </a:t>
            </a:r>
            <a:r>
              <a:rPr lang="ro-RO" sz="1600" dirty="0">
                <a:latin typeface="Calibri" pitchFamily="34" charset="0"/>
              </a:rPr>
              <a:t>Jiului, Alba, </a:t>
            </a:r>
            <a:r>
              <a:rPr lang="ro-RO" sz="1600" dirty="0" smtClean="0">
                <a:latin typeface="Calibri" pitchFamily="34" charset="0"/>
              </a:rPr>
              <a:t>Vrancea</a:t>
            </a:r>
            <a:r>
              <a:rPr lang="en-US" sz="1600" dirty="0" smtClean="0">
                <a:latin typeface="Calibri" pitchFamily="34" charset="0"/>
              </a:rPr>
              <a:t>, Gala</a:t>
            </a:r>
            <a:r>
              <a:rPr lang="ro-RO" sz="1600" dirty="0" smtClean="0">
                <a:latin typeface="Calibri" pitchFamily="34" charset="0"/>
              </a:rPr>
              <a:t>ț</a:t>
            </a:r>
            <a:r>
              <a:rPr lang="en-US" sz="1600" dirty="0" err="1" smtClean="0">
                <a:latin typeface="Calibri" pitchFamily="34" charset="0"/>
              </a:rPr>
              <a:t>i</a:t>
            </a:r>
            <a:r>
              <a:rPr lang="ro-RO" sz="1600" dirty="0" smtClean="0">
                <a:latin typeface="Calibri" pitchFamily="34" charset="0"/>
              </a:rPr>
              <a:t>, Turda – Câmpia Turzii, Raja Constanța, Ilfov, Cluj – Sălaj, Timiș (1.930 mil. euro valoare eligibilă)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40 </a:t>
            </a:r>
            <a:r>
              <a:rPr lang="ro-RO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proiecte de sprijin </a:t>
            </a:r>
            <a:endParaRPr lang="ro-RO" sz="1800" dirty="0" smtClean="0">
              <a:latin typeface="Calibri" pitchFamily="34" charset="0"/>
            </a:endParaRPr>
          </a:p>
          <a:p>
            <a:pPr marL="365125" lvl="0" indent="-4763">
              <a:buFont typeface="Courier New" panose="02070309020205020404" pitchFamily="49" charset="0"/>
              <a:buChar char="o"/>
            </a:pPr>
            <a:r>
              <a:rPr lang="ro-RO" sz="1800" dirty="0">
                <a:latin typeface="Calibri" pitchFamily="34" charset="0"/>
              </a:rPr>
              <a:t> </a:t>
            </a:r>
            <a:r>
              <a:rPr lang="ro-RO" sz="1800" dirty="0" smtClean="0">
                <a:latin typeface="Calibri" pitchFamily="34" charset="0"/>
              </a:rPr>
              <a:t>  37 contractate (85</a:t>
            </a:r>
            <a:r>
              <a:rPr lang="en-US" sz="1800" dirty="0" smtClean="0">
                <a:latin typeface="Calibri" pitchFamily="34" charset="0"/>
              </a:rPr>
              <a:t> mil. euro </a:t>
            </a:r>
            <a:r>
              <a:rPr lang="en-US" sz="1800" dirty="0" err="1" smtClean="0">
                <a:latin typeface="Calibri" pitchFamily="34" charset="0"/>
              </a:rPr>
              <a:t>valoare</a:t>
            </a:r>
            <a:r>
              <a:rPr lang="en-US" sz="1800" dirty="0" smtClean="0">
                <a:latin typeface="Calibri" pitchFamily="34" charset="0"/>
              </a:rPr>
              <a:t> </a:t>
            </a:r>
            <a:r>
              <a:rPr lang="en-US" sz="1800" dirty="0" err="1" smtClean="0">
                <a:latin typeface="Calibri" pitchFamily="34" charset="0"/>
              </a:rPr>
              <a:t>eligibil</a:t>
            </a:r>
            <a:r>
              <a:rPr lang="ro-RO" sz="1800" dirty="0" smtClean="0">
                <a:latin typeface="Calibri" pitchFamily="34" charset="0"/>
              </a:rPr>
              <a:t>ă)</a:t>
            </a:r>
          </a:p>
          <a:p>
            <a:pPr marL="365125" lvl="0" indent="-4763">
              <a:buFont typeface="Courier New" panose="02070309020205020404" pitchFamily="49" charset="0"/>
              <a:buChar char="o"/>
            </a:pPr>
            <a:r>
              <a:rPr lang="ro-RO" sz="1800" dirty="0" smtClean="0">
                <a:latin typeface="Calibri" pitchFamily="34" charset="0"/>
              </a:rPr>
              <a:t>     1 în evaluare</a:t>
            </a:r>
          </a:p>
          <a:p>
            <a:pPr marL="109728" lvl="0" indent="0">
              <a:buNone/>
            </a:pPr>
            <a:endParaRPr lang="en-US" sz="1600" dirty="0">
              <a:latin typeface="Calibri" pitchFamily="34" charset="0"/>
            </a:endParaRPr>
          </a:p>
          <a:p>
            <a:pPr marL="109728" indent="0">
              <a:buClr>
                <a:srgbClr val="FF0000"/>
              </a:buClr>
              <a:buSzPct val="100000"/>
              <a:buNone/>
            </a:pPr>
            <a:endParaRPr lang="ro-RO" sz="2400" b="1" dirty="0" smtClean="0">
              <a:latin typeface="Calibri" pitchFamily="34" charset="0"/>
            </a:endParaRPr>
          </a:p>
          <a:p>
            <a:pPr marL="109728" indent="0">
              <a:buClr>
                <a:srgbClr val="FF0000"/>
              </a:buClr>
              <a:buSzPct val="100000"/>
              <a:buNone/>
            </a:pPr>
            <a:endParaRPr lang="ro-RO" sz="2400" b="1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29600" cy="778098"/>
          </a:xfrm>
        </p:spPr>
        <p:txBody>
          <a:bodyPr/>
          <a:lstStyle/>
          <a:p>
            <a:pPr algn="ctr"/>
            <a:r>
              <a:rPr lang="pt-BR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ro-RO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Mediu – apă și deșeuri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4891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o-RO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43 proiecte </a:t>
            </a: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majore </a:t>
            </a:r>
            <a:r>
              <a:rPr lang="ro-RO" sz="1800" dirty="0" smtClean="0">
                <a:latin typeface="Calibri" pitchFamily="34" charset="0"/>
              </a:rPr>
              <a:t>noi  </a:t>
            </a:r>
            <a:r>
              <a:rPr lang="ro-RO" sz="1800" dirty="0">
                <a:latin typeface="Calibri" pitchFamily="34" charset="0"/>
              </a:rPr>
              <a:t>sunt în diferite </a:t>
            </a:r>
            <a:r>
              <a:rPr lang="ro-RO" sz="1800" dirty="0" smtClean="0">
                <a:latin typeface="Calibri" pitchFamily="34" charset="0"/>
              </a:rPr>
              <a:t>faze, </a:t>
            </a:r>
            <a:r>
              <a:rPr lang="ro-RO" sz="1800" dirty="0">
                <a:latin typeface="Calibri" pitchFamily="34" charset="0"/>
              </a:rPr>
              <a:t>după cum urmează</a:t>
            </a:r>
            <a:r>
              <a:rPr lang="ro-RO" sz="1800" dirty="0" smtClean="0">
                <a:latin typeface="Calibri" pitchFamily="34" charset="0"/>
              </a:rPr>
              <a:t>:</a:t>
            </a:r>
            <a:endParaRPr lang="en-US" sz="1800" dirty="0" smtClean="0">
              <a:latin typeface="Calibri" pitchFamily="34" charset="0"/>
            </a:endParaRPr>
          </a:p>
          <a:p>
            <a:pPr marL="109728" lvl="0" indent="0">
              <a:buNone/>
            </a:pPr>
            <a:endParaRPr lang="en-US" sz="1700" dirty="0">
              <a:latin typeface="Calibri" pitchFamily="34" charset="0"/>
            </a:endParaRPr>
          </a:p>
          <a:p>
            <a:pPr lvl="1" algn="just"/>
            <a:r>
              <a:rPr lang="en-US" sz="1800" b="1" dirty="0" smtClean="0">
                <a:latin typeface="Calibri" pitchFamily="34" charset="0"/>
              </a:rPr>
              <a:t>4</a:t>
            </a:r>
            <a:r>
              <a:rPr lang="ro-RO" sz="1800" b="1" dirty="0" smtClean="0">
                <a:latin typeface="Calibri" pitchFamily="34" charset="0"/>
              </a:rPr>
              <a:t> proiect</a:t>
            </a:r>
            <a:r>
              <a:rPr lang="en-US" sz="1800" b="1" dirty="0" smtClean="0">
                <a:latin typeface="Calibri" pitchFamily="34" charset="0"/>
              </a:rPr>
              <a:t>e</a:t>
            </a:r>
            <a:r>
              <a:rPr lang="ro-RO" sz="1800" b="1" dirty="0" smtClean="0">
                <a:latin typeface="Calibri" pitchFamily="34" charset="0"/>
              </a:rPr>
              <a:t> aprobat</a:t>
            </a:r>
            <a:r>
              <a:rPr lang="en-US" sz="1800" b="1" dirty="0" smtClean="0">
                <a:latin typeface="Calibri" pitchFamily="34" charset="0"/>
              </a:rPr>
              <a:t>e</a:t>
            </a:r>
            <a:r>
              <a:rPr lang="ro-RO" sz="1800" b="1" dirty="0" smtClean="0">
                <a:latin typeface="Calibri" pitchFamily="34" charset="0"/>
              </a:rPr>
              <a:t> </a:t>
            </a:r>
            <a:r>
              <a:rPr lang="ro-RO" sz="1800" b="1" dirty="0">
                <a:latin typeface="Calibri" pitchFamily="34" charset="0"/>
              </a:rPr>
              <a:t>la nivelul CE (Valea </a:t>
            </a:r>
            <a:r>
              <a:rPr lang="ro-RO" sz="1800" b="1" dirty="0" smtClean="0">
                <a:latin typeface="Calibri" pitchFamily="34" charset="0"/>
              </a:rPr>
              <a:t>Jiului</a:t>
            </a:r>
            <a:r>
              <a:rPr lang="en-US" sz="1800" b="1" dirty="0" smtClean="0">
                <a:latin typeface="Calibri" pitchFamily="34" charset="0"/>
              </a:rPr>
              <a:t>, </a:t>
            </a:r>
            <a:r>
              <a:rPr lang="ro-RO" sz="1800" b="1" dirty="0">
                <a:latin typeface="Calibri" pitchFamily="34" charset="0"/>
              </a:rPr>
              <a:t>Vrancea, Alba, Galați)</a:t>
            </a:r>
          </a:p>
          <a:p>
            <a:pPr lvl="1" algn="just"/>
            <a:r>
              <a:rPr lang="en-US" sz="1800" b="1" dirty="0">
                <a:latin typeface="Calibri" pitchFamily="34" charset="0"/>
              </a:rPr>
              <a:t>3</a:t>
            </a:r>
            <a:r>
              <a:rPr lang="ro-RO" sz="1800" b="1" dirty="0" smtClean="0">
                <a:latin typeface="Calibri" pitchFamily="34" charset="0"/>
              </a:rPr>
              <a:t> proiecte </a:t>
            </a:r>
            <a:r>
              <a:rPr lang="ro-RO" sz="1800" b="1" dirty="0">
                <a:latin typeface="Calibri" pitchFamily="34" charset="0"/>
              </a:rPr>
              <a:t>se află </a:t>
            </a:r>
            <a:r>
              <a:rPr lang="ro-RO" sz="1800" b="1" dirty="0" smtClean="0">
                <a:latin typeface="Calibri" pitchFamily="34" charset="0"/>
              </a:rPr>
              <a:t>în</a:t>
            </a:r>
            <a:r>
              <a:rPr lang="en-US" sz="1800" b="1" dirty="0" smtClean="0">
                <a:latin typeface="Calibri" pitchFamily="34" charset="0"/>
              </a:rPr>
              <a:t> </a:t>
            </a:r>
            <a:r>
              <a:rPr lang="ro-RO" sz="1800" b="1" dirty="0" smtClean="0">
                <a:latin typeface="Calibri" pitchFamily="34" charset="0"/>
              </a:rPr>
              <a:t>evaluare </a:t>
            </a:r>
            <a:r>
              <a:rPr lang="ro-RO" sz="1800" b="1" dirty="0">
                <a:latin typeface="Calibri" pitchFamily="34" charset="0"/>
              </a:rPr>
              <a:t>la </a:t>
            </a:r>
            <a:r>
              <a:rPr lang="ro-RO" sz="1800" b="1" dirty="0" smtClean="0">
                <a:latin typeface="Calibri" pitchFamily="34" charset="0"/>
              </a:rPr>
              <a:t>CE</a:t>
            </a:r>
            <a:r>
              <a:rPr lang="en-US" sz="1800" b="1" dirty="0" smtClean="0">
                <a:latin typeface="Calibri" pitchFamily="34" charset="0"/>
              </a:rPr>
              <a:t>: </a:t>
            </a:r>
            <a:r>
              <a:rPr lang="ro-RO" sz="1800" b="1" dirty="0" smtClean="0">
                <a:latin typeface="Calibri" pitchFamily="34" charset="0"/>
              </a:rPr>
              <a:t>Turda </a:t>
            </a:r>
            <a:r>
              <a:rPr lang="ro-RO" sz="1800" b="1" dirty="0">
                <a:latin typeface="Calibri" pitchFamily="34" charset="0"/>
              </a:rPr>
              <a:t>- Câmpia </a:t>
            </a:r>
            <a:r>
              <a:rPr lang="ro-RO" sz="1800" b="1" dirty="0" smtClean="0">
                <a:latin typeface="Calibri" pitchFamily="34" charset="0"/>
              </a:rPr>
              <a:t>Turzii, Raja Constanța, </a:t>
            </a:r>
            <a:r>
              <a:rPr lang="en-US" sz="1800" b="1" dirty="0" err="1" smtClean="0">
                <a:latin typeface="Calibri" pitchFamily="34" charset="0"/>
              </a:rPr>
              <a:t>Ilfov</a:t>
            </a:r>
            <a:r>
              <a:rPr lang="en-US" sz="1800" b="1" dirty="0" smtClean="0">
                <a:latin typeface="Calibri" pitchFamily="34" charset="0"/>
              </a:rPr>
              <a:t> (</a:t>
            </a:r>
            <a:r>
              <a:rPr lang="en-US" sz="1800" b="1" dirty="0" err="1" smtClean="0">
                <a:latin typeface="Calibri" pitchFamily="34" charset="0"/>
              </a:rPr>
              <a:t>alte</a:t>
            </a:r>
            <a:r>
              <a:rPr lang="en-US" sz="1800" b="1" dirty="0" smtClean="0">
                <a:latin typeface="Calibri" pitchFamily="34" charset="0"/>
              </a:rPr>
              <a:t> 2 </a:t>
            </a:r>
            <a:r>
              <a:rPr lang="en-US" sz="1800" b="1" dirty="0" err="1" smtClean="0">
                <a:latin typeface="Calibri" pitchFamily="34" charset="0"/>
              </a:rPr>
              <a:t>proiecte</a:t>
            </a:r>
            <a:r>
              <a:rPr lang="en-US" sz="1800" b="1" dirty="0" smtClean="0">
                <a:latin typeface="Calibri" pitchFamily="34" charset="0"/>
              </a:rPr>
              <a:t> </a:t>
            </a:r>
            <a:r>
              <a:rPr lang="ro-RO" sz="1800" b="1" dirty="0" smtClean="0">
                <a:latin typeface="Calibri" pitchFamily="34" charset="0"/>
              </a:rPr>
              <a:t>-Cluj – Sălaj, Timiș - </a:t>
            </a:r>
            <a:r>
              <a:rPr lang="en-US" sz="1800" b="1" dirty="0" err="1" smtClean="0">
                <a:latin typeface="Calibri" pitchFamily="34" charset="0"/>
              </a:rPr>
              <a:t>sunt</a:t>
            </a:r>
            <a:r>
              <a:rPr lang="en-US" sz="1800" b="1" dirty="0" smtClean="0">
                <a:latin typeface="Calibri" pitchFamily="34" charset="0"/>
              </a:rPr>
              <a:t> </a:t>
            </a:r>
            <a:r>
              <a:rPr lang="en-US" sz="1800" b="1" dirty="0" err="1" smtClean="0">
                <a:latin typeface="Calibri" pitchFamily="34" charset="0"/>
              </a:rPr>
              <a:t>aprobate</a:t>
            </a:r>
            <a:r>
              <a:rPr lang="en-US" sz="1800" b="1" dirty="0" smtClean="0">
                <a:latin typeface="Calibri" pitchFamily="34" charset="0"/>
              </a:rPr>
              <a:t> de AM </a:t>
            </a:r>
            <a:r>
              <a:rPr lang="ro-RO" sz="1800" b="1" dirty="0" smtClean="0">
                <a:latin typeface="Calibri" pitchFamily="34" charset="0"/>
              </a:rPr>
              <a:t>și urmează să fie transmise la CE)</a:t>
            </a:r>
            <a:endParaRPr lang="ro-RO" sz="1800" b="1" dirty="0">
              <a:latin typeface="Calibri" pitchFamily="34" charset="0"/>
            </a:endParaRPr>
          </a:p>
          <a:p>
            <a:pPr lvl="1" algn="just"/>
            <a:r>
              <a:rPr lang="ro-RO" sz="1800" b="1" dirty="0">
                <a:latin typeface="Calibri" pitchFamily="34" charset="0"/>
              </a:rPr>
              <a:t>3</a:t>
            </a:r>
            <a:r>
              <a:rPr lang="ro-RO" sz="1800" b="1" dirty="0" smtClean="0">
                <a:latin typeface="Calibri" pitchFamily="34" charset="0"/>
              </a:rPr>
              <a:t> </a:t>
            </a:r>
            <a:r>
              <a:rPr lang="ro-RO" sz="1800" b="1" dirty="0">
                <a:latin typeface="Calibri" pitchFamily="34" charset="0"/>
              </a:rPr>
              <a:t>proiecte se află în fază </a:t>
            </a:r>
            <a:r>
              <a:rPr lang="ro-RO" sz="1800" b="1" dirty="0" smtClean="0">
                <a:latin typeface="Calibri" pitchFamily="34" charset="0"/>
              </a:rPr>
              <a:t>finală de </a:t>
            </a:r>
            <a:r>
              <a:rPr lang="ro-RO" sz="1800" b="1" dirty="0">
                <a:latin typeface="Calibri" pitchFamily="34" charset="0"/>
              </a:rPr>
              <a:t>pregătire </a:t>
            </a:r>
            <a:r>
              <a:rPr lang="ro-RO" sz="1800" b="1" dirty="0" smtClean="0">
                <a:latin typeface="Calibri" pitchFamily="34" charset="0"/>
              </a:rPr>
              <a:t>(Satu Mare, Dolj, Olt) - estimare contractare </a:t>
            </a:r>
            <a:r>
              <a:rPr lang="ro-RO" sz="1800" b="1" dirty="0" err="1" smtClean="0">
                <a:latin typeface="Calibri" pitchFamily="34" charset="0"/>
              </a:rPr>
              <a:t>trim</a:t>
            </a:r>
            <a:r>
              <a:rPr lang="ro-RO" sz="1800" b="1" dirty="0" smtClean="0">
                <a:latin typeface="Calibri" pitchFamily="34" charset="0"/>
              </a:rPr>
              <a:t> I. 2019 (725 mil. euro)</a:t>
            </a:r>
          </a:p>
          <a:p>
            <a:pPr lvl="1" algn="just"/>
            <a:r>
              <a:rPr lang="ro-RO" sz="1800" b="1" dirty="0" smtClean="0">
                <a:latin typeface="Calibri" pitchFamily="34" charset="0"/>
              </a:rPr>
              <a:t>12 </a:t>
            </a:r>
            <a:r>
              <a:rPr lang="ro-RO" sz="1800" b="1" dirty="0">
                <a:latin typeface="Calibri" pitchFamily="34" charset="0"/>
              </a:rPr>
              <a:t>proiecte se află în faza avansată de pregătire (Suceava, Teleorman, Brăila, Ilfov – EuroApaVol, Sibiu-Făgăraș, Vâlcea, Sibiu-Mediaș, Buzău, Argeș, Iași, Bacău, Prahova)</a:t>
            </a:r>
          </a:p>
          <a:p>
            <a:pPr lvl="1" algn="just"/>
            <a:r>
              <a:rPr lang="ro-RO" sz="1800" b="1" dirty="0" smtClean="0">
                <a:latin typeface="Calibri" pitchFamily="34" charset="0"/>
              </a:rPr>
              <a:t>6 </a:t>
            </a:r>
            <a:r>
              <a:rPr lang="ro-RO" sz="1800" b="1" dirty="0">
                <a:latin typeface="Calibri" pitchFamily="34" charset="0"/>
              </a:rPr>
              <a:t>proiecte care au în elaborare studiile de fezabilitate (Mehedinți, Caraș-Severin, Neamț, Călărași, Tulcea, Hunedoara, Gorj, Bistrița, Arad, Vaslui, Harghita, Brașov, Dâmbovița, Maramureș, Giurgiu, Covasna) </a:t>
            </a:r>
          </a:p>
          <a:p>
            <a:pPr lvl="1" algn="just"/>
            <a:r>
              <a:rPr lang="ro-RO" sz="1800" b="1" dirty="0" smtClean="0">
                <a:latin typeface="Calibri" pitchFamily="34" charset="0"/>
              </a:rPr>
              <a:t>3 </a:t>
            </a:r>
            <a:r>
              <a:rPr lang="ro-RO" sz="1800" b="1" dirty="0">
                <a:latin typeface="Calibri" pitchFamily="34" charset="0"/>
              </a:rPr>
              <a:t>proiecte fără contracte de asistență tehnică semnate (Botoșani, Mureș, Bihor)</a:t>
            </a:r>
          </a:p>
          <a:p>
            <a:pPr lvl="1" algn="just"/>
            <a:endParaRPr lang="ro-RO" sz="1800" b="1" dirty="0">
              <a:latin typeface="Calibri" pitchFamily="34" charset="0"/>
            </a:endParaRPr>
          </a:p>
          <a:p>
            <a:pPr marL="393192" lvl="1" indent="0" algn="just">
              <a:buNone/>
            </a:pPr>
            <a:endParaRPr lang="ro-RO" sz="1800" b="1" dirty="0">
              <a:latin typeface="Calibri" pitchFamily="34" charset="0"/>
            </a:endParaRPr>
          </a:p>
          <a:p>
            <a:pPr lvl="1"/>
            <a:endParaRPr lang="ro-RO" sz="1700" b="1" dirty="0">
              <a:solidFill>
                <a:srgbClr val="FF0000"/>
              </a:solidFill>
              <a:latin typeface="Calibri" pitchFamily="34" charset="0"/>
            </a:endParaRPr>
          </a:p>
          <a:p>
            <a:pPr marL="393192" lvl="1" indent="0">
              <a:buNone/>
            </a:pPr>
            <a:r>
              <a:rPr lang="ro-RO" sz="1700" b="1" i="1" dirty="0" smtClean="0">
                <a:solidFill>
                  <a:srgbClr val="FF0000"/>
                </a:solidFill>
                <a:latin typeface="Calibri" pitchFamily="34" charset="0"/>
              </a:rPr>
              <a:t>!!!Proiectele care nu au încă consultant au șanse minime să fie promovate în timp util</a:t>
            </a:r>
            <a:endParaRPr lang="ro-RO" i="1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ro-RO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Sectorul de mediu – apă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88231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472608"/>
          </a:xfrm>
        </p:spPr>
        <p:txBody>
          <a:bodyPr>
            <a:normAutofit/>
          </a:bodyPr>
          <a:lstStyle/>
          <a:p>
            <a:pPr marL="85725" indent="0" algn="just">
              <a:spcBef>
                <a:spcPts val="1000"/>
              </a:spcBef>
              <a:buNone/>
              <a:defRPr/>
            </a:pPr>
            <a:r>
              <a:rPr lang="ro-RO" sz="2200" b="1" u="sng" dirty="0">
                <a:latin typeface="Calibri" pitchFamily="34" charset="0"/>
                <a:cs typeface="Calibri" pitchFamily="34" charset="0"/>
              </a:rPr>
              <a:t>Infrastructura de apă și apă uzată</a:t>
            </a:r>
          </a:p>
          <a:p>
            <a:pPr marL="85725" indent="0" algn="just">
              <a:spcBef>
                <a:spcPts val="1000"/>
              </a:spcBef>
              <a:buNone/>
              <a:defRPr/>
            </a:pP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Cereri de finanțare aferente proiectelor </a:t>
            </a:r>
            <a:r>
              <a:rPr lang="ro-RO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de sprijin pentru </a:t>
            </a: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pregatire</a:t>
            </a:r>
          </a:p>
          <a:p>
            <a:pPr marL="428625" indent="-342900" algn="just">
              <a:spcBef>
                <a:spcPts val="1000"/>
              </a:spcBef>
              <a:buClr>
                <a:schemeClr val="accent4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en-US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asistențe tehnice </a:t>
            </a:r>
            <a:r>
              <a:rPr lang="ro-RO" sz="1700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au fost finanțate prin POS Mediu </a:t>
            </a:r>
          </a:p>
          <a:p>
            <a:pPr marL="428625" indent="-342900" algn="just">
              <a:spcBef>
                <a:spcPts val="1000"/>
              </a:spcBef>
              <a:buClr>
                <a:schemeClr val="accent4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en-US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ro-RO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7</a:t>
            </a: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proiecte </a:t>
            </a:r>
            <a:r>
              <a:rPr lang="en-US" sz="1700" b="1" dirty="0" err="1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contractate</a:t>
            </a:r>
            <a:r>
              <a:rPr lang="en-US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și 1 în evaluare (MH)</a:t>
            </a:r>
            <a:endParaRPr lang="ro-RO" sz="1700" dirty="0">
              <a:solidFill>
                <a:srgbClr val="002E8A"/>
              </a:solidFill>
              <a:latin typeface="Calibri" pitchFamily="34" charset="0"/>
              <a:cs typeface="Calibri" pitchFamily="34" charset="0"/>
            </a:endParaRPr>
          </a:p>
          <a:p>
            <a:pPr marL="428625" indent="-342900" algn="just">
              <a:spcBef>
                <a:spcPts val="1000"/>
              </a:spcBef>
              <a:buClr>
                <a:schemeClr val="accent4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o-RO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n-US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se </a:t>
            </a:r>
            <a:r>
              <a:rPr lang="en-US" sz="1700" b="1" dirty="0" err="1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află</a:t>
            </a:r>
            <a:r>
              <a:rPr lang="en-US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700" b="1" dirty="0" err="1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în</a:t>
            </a:r>
            <a:r>
              <a:rPr lang="en-US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700" b="1" dirty="0" err="1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faza</a:t>
            </a:r>
            <a:r>
              <a:rPr lang="en-US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de </a:t>
            </a:r>
            <a:r>
              <a:rPr lang="en-US" sz="1700" b="1" dirty="0" err="1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pregătire</a:t>
            </a: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(Botoșani)</a:t>
            </a:r>
            <a:endParaRPr lang="ro-RO" sz="1700" b="1" dirty="0">
              <a:solidFill>
                <a:srgbClr val="002E8A"/>
              </a:solidFill>
              <a:latin typeface="Calibri" pitchFamily="34" charset="0"/>
              <a:cs typeface="Calibri" pitchFamily="34" charset="0"/>
            </a:endParaRPr>
          </a:p>
          <a:p>
            <a:pPr marL="428625" indent="-342900" algn="just">
              <a:spcBef>
                <a:spcPts val="1000"/>
              </a:spcBef>
              <a:buClr>
                <a:schemeClr val="accent4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1 proiect </a:t>
            </a:r>
            <a:r>
              <a:rPr lang="ro-RO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nu </a:t>
            </a: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ro-RO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fost </a:t>
            </a: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transmis </a:t>
            </a:r>
            <a:r>
              <a:rPr lang="ro-RO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la</a:t>
            </a:r>
            <a:r>
              <a:rPr lang="ro-RO" sz="1700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o-RO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AM POIM până la această dată (Covasna)</a:t>
            </a:r>
            <a:endParaRPr lang="en-US" sz="1700" b="1" dirty="0">
              <a:solidFill>
                <a:srgbClr val="002E8A"/>
              </a:solidFill>
              <a:latin typeface="Calibri" pitchFamily="34" charset="0"/>
              <a:cs typeface="Calibri" pitchFamily="34" charset="0"/>
            </a:endParaRPr>
          </a:p>
          <a:p>
            <a:pPr marL="86360" indent="0">
              <a:spcBef>
                <a:spcPts val="1000"/>
              </a:spcBef>
              <a:buClr>
                <a:schemeClr val="accent4">
                  <a:lumMod val="75000"/>
                </a:schemeClr>
              </a:buClr>
              <a:buSzPct val="120000"/>
              <a:buNone/>
              <a:defRPr/>
            </a:pPr>
            <a:r>
              <a:rPr lang="ro-RO" sz="2200" b="1" u="sng" dirty="0" smtClean="0">
                <a:latin typeface="Calibri" pitchFamily="34" charset="0"/>
                <a:cs typeface="Calibri" pitchFamily="34" charset="0"/>
              </a:rPr>
              <a:t>Prevenirea riscului la inundații</a:t>
            </a:r>
          </a:p>
          <a:p>
            <a:pPr marL="372110" indent="-285750">
              <a:spcBef>
                <a:spcPts val="1000"/>
              </a:spcBef>
              <a:buClr>
                <a:schemeClr val="accent4">
                  <a:lumMod val="75000"/>
                </a:schemeClr>
              </a:buClr>
              <a:buSzPct val="120000"/>
              <a:buFont typeface="Wingdings" pitchFamily="2" charset="2"/>
              <a:buChar char="§"/>
              <a:defRPr/>
            </a:pP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17</a:t>
            </a:r>
            <a:r>
              <a:rPr lang="en-US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700" b="1" dirty="0" err="1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propuneri</a:t>
            </a:r>
            <a:r>
              <a:rPr lang="en-US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de </a:t>
            </a:r>
            <a:r>
              <a:rPr lang="en-US" sz="1700" b="1" dirty="0" err="1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proiecte</a:t>
            </a: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 – pentru care activitățile  sunt </a:t>
            </a:r>
            <a:r>
              <a:rPr lang="ro-RO" sz="1700" b="1" dirty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în </a:t>
            </a:r>
            <a:r>
              <a:rPr lang="ro-RO" sz="1700" b="1" dirty="0" smtClean="0">
                <a:solidFill>
                  <a:srgbClr val="002E8A"/>
                </a:solidFill>
                <a:latin typeface="Calibri" pitchFamily="34" charset="0"/>
                <a:cs typeface="Calibri" pitchFamily="34" charset="0"/>
              </a:rPr>
              <a:t>analiză (JASPERS și AM) </a:t>
            </a:r>
            <a:endParaRPr lang="ro-RO" sz="3200" b="1" u="sng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ctr"/>
            <a:r>
              <a:rPr lang="ro-RO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POIM - sprijin pregătire proiecte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969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9856" y="1052736"/>
            <a:ext cx="8291264" cy="5544616"/>
          </a:xfrm>
        </p:spPr>
        <p:txBody>
          <a:bodyPr>
            <a:normAutofit/>
          </a:bodyPr>
          <a:lstStyle/>
          <a:p>
            <a:pPr marL="109728" lvl="0" indent="0">
              <a:buClr>
                <a:srgbClr val="FF0000"/>
              </a:buClr>
              <a:buSzPct val="100000"/>
              <a:buNone/>
            </a:pPr>
            <a:r>
              <a:rPr lang="ro-RO" sz="2400" b="1" u="sng" dirty="0" smtClean="0">
                <a:latin typeface="Calibri" pitchFamily="34" charset="0"/>
              </a:rPr>
              <a:t>Biodiversitate </a:t>
            </a:r>
            <a:r>
              <a:rPr lang="ro-RO" sz="2400" b="1" dirty="0" smtClean="0">
                <a:latin typeface="Calibri" pitchFamily="34" charset="0"/>
              </a:rPr>
              <a:t> </a:t>
            </a:r>
            <a:endParaRPr lang="ro-RO" sz="1800" dirty="0" smtClean="0">
              <a:latin typeface="Calibri" pitchFamily="34" charset="0"/>
            </a:endParaRPr>
          </a:p>
          <a:p>
            <a:pPr lvl="0">
              <a:buClrTx/>
              <a:buSzPct val="100000"/>
              <a:buFont typeface="Arial" panose="020B0604020202020204" pitchFamily="34" charset="0"/>
              <a:buChar char="•"/>
            </a:pPr>
            <a:r>
              <a:rPr lang="ro-RO" sz="1800" dirty="0" smtClean="0">
                <a:solidFill>
                  <a:srgbClr val="FF0000"/>
                </a:solidFill>
                <a:latin typeface="Calibri" pitchFamily="34" charset="0"/>
              </a:rPr>
              <a:t>139 proiecte depuse</a:t>
            </a:r>
          </a:p>
          <a:p>
            <a:pPr lvl="0">
              <a:buClrTx/>
              <a:buSzPct val="100000"/>
              <a:buFont typeface="Arial" panose="020B0604020202020204" pitchFamily="34" charset="0"/>
              <a:buChar char="•"/>
            </a:pPr>
            <a:r>
              <a:rPr lang="ro-RO" sz="1800" dirty="0" smtClean="0">
                <a:solidFill>
                  <a:srgbClr val="FF0000"/>
                </a:solidFill>
                <a:latin typeface="Calibri" pitchFamily="34" charset="0"/>
              </a:rPr>
              <a:t>60 proiecte aprobate, din care 56 contractate</a:t>
            </a:r>
          </a:p>
          <a:p>
            <a:pPr lvl="0">
              <a:buClrTx/>
              <a:buSzPct val="100000"/>
              <a:buFont typeface="Arial" panose="020B0604020202020204" pitchFamily="34" charset="0"/>
              <a:buChar char="•"/>
            </a:pPr>
            <a:r>
              <a:rPr lang="ro-RO" sz="1800" dirty="0" smtClean="0">
                <a:solidFill>
                  <a:srgbClr val="FF0000"/>
                </a:solidFill>
                <a:latin typeface="Calibri" pitchFamily="34" charset="0"/>
              </a:rPr>
              <a:t>23 proiecte în evaluare (75 mil. euro)</a:t>
            </a:r>
            <a:endParaRPr lang="ro-RO" sz="1800" dirty="0">
              <a:solidFill>
                <a:srgbClr val="FF0000"/>
              </a:solidFill>
              <a:latin typeface="Calibri" pitchFamily="34" charset="0"/>
            </a:endParaRPr>
          </a:p>
          <a:p>
            <a:pPr marL="109728" indent="0" algn="just">
              <a:buClr>
                <a:srgbClr val="FF0000"/>
              </a:buClr>
              <a:buSzPct val="100000"/>
              <a:buNone/>
            </a:pPr>
            <a:r>
              <a:rPr lang="ro-RO" sz="2400" b="1" u="sng" dirty="0" smtClean="0">
                <a:latin typeface="Calibri" pitchFamily="34" charset="0"/>
              </a:rPr>
              <a:t>Monitorizarea aerului</a:t>
            </a:r>
            <a:r>
              <a:rPr lang="ro-RO" sz="2400" b="1" dirty="0" smtClean="0">
                <a:latin typeface="Calibri" pitchFamily="34" charset="0"/>
              </a:rPr>
              <a:t> – </a:t>
            </a:r>
            <a:r>
              <a:rPr lang="en-US" sz="1800" dirty="0">
                <a:latin typeface="Calibri" pitchFamily="34" charset="0"/>
              </a:rPr>
              <a:t>1 </a:t>
            </a:r>
            <a:r>
              <a:rPr lang="en-US" sz="1800" dirty="0" err="1">
                <a:latin typeface="Calibri" pitchFamily="34" charset="0"/>
              </a:rPr>
              <a:t>proiect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ro-RO" sz="1800" dirty="0">
                <a:latin typeface="Calibri" pitchFamily="34" charset="0"/>
              </a:rPr>
              <a:t>î</a:t>
            </a:r>
            <a:r>
              <a:rPr lang="en-US" sz="1800" dirty="0">
                <a:latin typeface="Calibri" pitchFamily="34" charset="0"/>
              </a:rPr>
              <a:t>n </a:t>
            </a:r>
            <a:r>
              <a:rPr lang="ro-RO" sz="1800" dirty="0" smtClean="0">
                <a:latin typeface="Calibri" pitchFamily="34" charset="0"/>
              </a:rPr>
              <a:t>pregătire avansată la </a:t>
            </a:r>
            <a:r>
              <a:rPr lang="ro-RO" sz="1800" dirty="0">
                <a:latin typeface="Calibri" pitchFamily="34" charset="0"/>
              </a:rPr>
              <a:t>MM (cu suport BEI- PASSA</a:t>
            </a:r>
            <a:r>
              <a:rPr lang="ro-RO" sz="1800" dirty="0" smtClean="0">
                <a:latin typeface="Calibri" pitchFamily="34" charset="0"/>
              </a:rPr>
              <a:t>) pentru:</a:t>
            </a:r>
          </a:p>
          <a:p>
            <a:pPr marL="109728" indent="0" algn="just">
              <a:buClr>
                <a:srgbClr val="FF0000"/>
              </a:buClr>
              <a:buSzPct val="100000"/>
              <a:buNone/>
            </a:pPr>
            <a:endParaRPr lang="ro-RO" sz="200" dirty="0" smtClean="0">
              <a:latin typeface="Calibri" pitchFamily="34" charset="0"/>
            </a:endParaRPr>
          </a:p>
          <a:p>
            <a:pPr marL="109728" indent="0" algn="just">
              <a:buClr>
                <a:srgbClr val="FF0000"/>
              </a:buClr>
              <a:buSzPct val="100000"/>
              <a:buNone/>
            </a:pPr>
            <a:r>
              <a:rPr lang="ro-RO" sz="1800" dirty="0" smtClean="0">
                <a:latin typeface="Calibri" pitchFamily="34" charset="0"/>
              </a:rPr>
              <a:t>i)dezvoltarea </a:t>
            </a:r>
            <a:r>
              <a:rPr lang="ro-RO" sz="1800" dirty="0">
                <a:latin typeface="Calibri" pitchFamily="34" charset="0"/>
              </a:rPr>
              <a:t>unei </a:t>
            </a:r>
            <a:r>
              <a:rPr lang="ro-RO" sz="1800" dirty="0" smtClean="0">
                <a:latin typeface="Calibri" pitchFamily="34" charset="0"/>
              </a:rPr>
              <a:t>baze </a:t>
            </a:r>
            <a:r>
              <a:rPr lang="ro-RO" sz="1800" dirty="0">
                <a:latin typeface="Calibri" pitchFamily="34" charset="0"/>
              </a:rPr>
              <a:t>de date privind emisiile de poluanți, </a:t>
            </a:r>
            <a:endParaRPr lang="ro-RO" sz="1800" dirty="0" smtClean="0">
              <a:latin typeface="Calibri" pitchFamily="34" charset="0"/>
            </a:endParaRPr>
          </a:p>
          <a:p>
            <a:pPr marL="109728" indent="0" algn="just">
              <a:buClr>
                <a:srgbClr val="FF0000"/>
              </a:buClr>
              <a:buSzPct val="100000"/>
              <a:buNone/>
            </a:pPr>
            <a:r>
              <a:rPr lang="ro-RO" sz="1800" dirty="0" smtClean="0">
                <a:latin typeface="Calibri" pitchFamily="34" charset="0"/>
              </a:rPr>
              <a:t>ii) sistem </a:t>
            </a:r>
            <a:r>
              <a:rPr lang="ro-RO" sz="1800" dirty="0">
                <a:latin typeface="Calibri" pitchFamily="34" charset="0"/>
              </a:rPr>
              <a:t>de prognoză a aerului, </a:t>
            </a:r>
            <a:endParaRPr lang="ro-RO" sz="1800" dirty="0" smtClean="0">
              <a:latin typeface="Calibri" pitchFamily="34" charset="0"/>
            </a:endParaRPr>
          </a:p>
          <a:p>
            <a:pPr marL="109728" indent="0" algn="just">
              <a:buClr>
                <a:srgbClr val="FF0000"/>
              </a:buClr>
              <a:buSzPct val="100000"/>
              <a:buNone/>
            </a:pPr>
            <a:r>
              <a:rPr lang="ro-RO" sz="1800" dirty="0" smtClean="0">
                <a:latin typeface="Calibri" pitchFamily="34" charset="0"/>
              </a:rPr>
              <a:t>iii) stații </a:t>
            </a:r>
            <a:r>
              <a:rPr lang="ro-RO" sz="1800" dirty="0">
                <a:latin typeface="Calibri" pitchFamily="34" charset="0"/>
              </a:rPr>
              <a:t>de monitorizare a calității </a:t>
            </a:r>
            <a:r>
              <a:rPr lang="ro-RO" sz="1800" dirty="0" smtClean="0">
                <a:latin typeface="Calibri" pitchFamily="34" charset="0"/>
              </a:rPr>
              <a:t>aerului – în pregătire la beneficiar </a:t>
            </a:r>
          </a:p>
          <a:p>
            <a:pPr marL="109728" indent="0" algn="just">
              <a:buClr>
                <a:srgbClr val="FF0000"/>
              </a:buClr>
              <a:buSzPct val="100000"/>
              <a:buNone/>
            </a:pPr>
            <a:endParaRPr lang="ro-RO" sz="400" b="1" u="sng" dirty="0" smtClean="0">
              <a:latin typeface="Calibri" pitchFamily="34" charset="0"/>
            </a:endParaRPr>
          </a:p>
          <a:p>
            <a:pPr marL="109728" indent="0" algn="just">
              <a:buClr>
                <a:srgbClr val="FF0000"/>
              </a:buClr>
              <a:buSzPct val="100000"/>
              <a:buNone/>
            </a:pPr>
            <a:r>
              <a:rPr lang="ro-RO" sz="2400" b="1" u="sng" dirty="0" smtClean="0">
                <a:latin typeface="Calibri" pitchFamily="34" charset="0"/>
              </a:rPr>
              <a:t>Situri contaminate</a:t>
            </a:r>
          </a:p>
          <a:p>
            <a:pPr lvl="0" algn="just">
              <a:buClrTx/>
              <a:buSzPct val="100000"/>
              <a:buFont typeface="Wingdings" panose="05000000000000000000" pitchFamily="2" charset="2"/>
              <a:buChar char="v"/>
            </a:pPr>
            <a:r>
              <a:rPr lang="ro-RO" sz="1800" dirty="0" smtClean="0">
                <a:latin typeface="Calibri" pitchFamily="34" charset="0"/>
              </a:rPr>
              <a:t> 2 proiecte fazate</a:t>
            </a:r>
            <a:r>
              <a:rPr lang="en-US" sz="1800" dirty="0" smtClean="0">
                <a:latin typeface="Calibri" pitchFamily="34" charset="0"/>
              </a:rPr>
              <a:t> </a:t>
            </a:r>
            <a:r>
              <a:rPr lang="en-US" sz="1800" dirty="0" err="1" smtClean="0">
                <a:latin typeface="Calibri" pitchFamily="34" charset="0"/>
              </a:rPr>
              <a:t>contractate</a:t>
            </a:r>
            <a:r>
              <a:rPr lang="ro-RO" sz="1800" dirty="0" smtClean="0">
                <a:latin typeface="Calibri" pitchFamily="34" charset="0"/>
              </a:rPr>
              <a:t> cu valoare de cca. 24 mil. euro</a:t>
            </a:r>
            <a:r>
              <a:rPr lang="vi-VN" sz="1800" dirty="0" smtClean="0">
                <a:latin typeface="Calibri" pitchFamily="34" charset="0"/>
              </a:rPr>
              <a:t>.</a:t>
            </a:r>
            <a:endParaRPr lang="ro-RO" sz="1800" dirty="0" smtClean="0">
              <a:latin typeface="Calibri" pitchFamily="34" charset="0"/>
            </a:endParaRPr>
          </a:p>
          <a:p>
            <a:pPr lvl="0" algn="just">
              <a:buClrTx/>
              <a:buSzPct val="100000"/>
              <a:buFont typeface="Wingdings" panose="05000000000000000000" pitchFamily="2" charset="2"/>
              <a:buChar char="v"/>
            </a:pPr>
            <a:r>
              <a:rPr lang="ro-RO" sz="1800" dirty="0" smtClean="0">
                <a:latin typeface="Calibri" pitchFamily="34" charset="0"/>
              </a:rPr>
              <a:t>Apel proiecte noi în derulare </a:t>
            </a:r>
            <a:endParaRPr lang="vi-VN" sz="1800" dirty="0">
              <a:latin typeface="Calibri" pitchFamily="34" charset="0"/>
            </a:endParaRPr>
          </a:p>
          <a:p>
            <a:pPr marL="109728" indent="0">
              <a:buClr>
                <a:srgbClr val="FF0000"/>
              </a:buClr>
              <a:buSzPct val="100000"/>
              <a:buNone/>
            </a:pPr>
            <a:endParaRPr lang="ro-RO" sz="2400" b="1" dirty="0" smtClean="0">
              <a:latin typeface="Calibri" pitchFamily="34" charset="0"/>
            </a:endParaRPr>
          </a:p>
          <a:p>
            <a:pPr marL="109728" indent="0">
              <a:buClr>
                <a:srgbClr val="FF0000"/>
              </a:buClr>
              <a:buSzPct val="100000"/>
              <a:buNone/>
            </a:pPr>
            <a:endParaRPr lang="ro-RO" sz="2400" b="1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29600" cy="778098"/>
          </a:xfrm>
        </p:spPr>
        <p:txBody>
          <a:bodyPr/>
          <a:lstStyle/>
          <a:p>
            <a:pPr algn="ctr"/>
            <a:r>
              <a:rPr lang="pt-BR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ro-RO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Mediu – protecția naturii, aer, situri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632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9856" y="908720"/>
            <a:ext cx="8291264" cy="5688632"/>
          </a:xfrm>
        </p:spPr>
        <p:txBody>
          <a:bodyPr>
            <a:normAutofit/>
          </a:bodyPr>
          <a:lstStyle/>
          <a:p>
            <a:pPr lvl="0"/>
            <a:r>
              <a:rPr lang="ro-RO" sz="2400" b="1" u="sng" dirty="0" smtClean="0">
                <a:latin typeface="Calibri" pitchFamily="34" charset="0"/>
              </a:rPr>
              <a:t>Prevenirea riscului la inundații, eroziune costieră și alte riscuri</a:t>
            </a:r>
            <a:endParaRPr lang="ro-RO" sz="2400" b="1" dirty="0" smtClean="0">
              <a:latin typeface="Calibri" pitchFamily="34" charset="0"/>
            </a:endParaRPr>
          </a:p>
          <a:p>
            <a:pPr lvl="0" algn="just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2 proiecte </a:t>
            </a:r>
            <a:r>
              <a:rPr lang="ro-RO" sz="1800" dirty="0" smtClean="0">
                <a:latin typeface="Calibri" pitchFamily="34" charset="0"/>
              </a:rPr>
              <a:t>fazate – contractate</a:t>
            </a:r>
          </a:p>
          <a:p>
            <a:pPr lvl="0" algn="just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2 proiecte </a:t>
            </a:r>
            <a:r>
              <a:rPr lang="ro-RO" sz="1800" dirty="0">
                <a:latin typeface="Calibri" pitchFamily="34" charset="0"/>
              </a:rPr>
              <a:t>pentru riscul la inundaţii se află în </a:t>
            </a:r>
            <a:r>
              <a:rPr lang="ro-RO" sz="1800" dirty="0" smtClean="0">
                <a:latin typeface="Calibri" pitchFamily="34" charset="0"/>
              </a:rPr>
              <a:t>fază avansată de pregătire (</a:t>
            </a:r>
            <a:r>
              <a:rPr lang="ro-RO" sz="1800" i="1" dirty="0" smtClean="0">
                <a:latin typeface="Calibri" pitchFamily="34" charset="0"/>
              </a:rPr>
              <a:t>Protecția împotriva inundațiilor a localității Babadag</a:t>
            </a:r>
            <a:r>
              <a:rPr lang="ro-RO" sz="1800" dirty="0" smtClean="0">
                <a:latin typeface="Calibri" pitchFamily="34" charset="0"/>
              </a:rPr>
              <a:t> și </a:t>
            </a:r>
            <a:r>
              <a:rPr lang="en-US" sz="1800" i="1" dirty="0" err="1">
                <a:latin typeface="Calibri" pitchFamily="34" charset="0"/>
              </a:rPr>
              <a:t>Crișul</a:t>
            </a:r>
            <a:r>
              <a:rPr lang="en-US" sz="1800" i="1" dirty="0">
                <a:latin typeface="Calibri" pitchFamily="34" charset="0"/>
              </a:rPr>
              <a:t> </a:t>
            </a:r>
            <a:r>
              <a:rPr lang="en-US" sz="1800" i="1" dirty="0" err="1">
                <a:latin typeface="Calibri" pitchFamily="34" charset="0"/>
              </a:rPr>
              <a:t>Repede</a:t>
            </a:r>
            <a:r>
              <a:rPr lang="en-US" sz="1800" i="1" dirty="0">
                <a:latin typeface="Calibri" pitchFamily="34" charset="0"/>
              </a:rPr>
              <a:t> - </a:t>
            </a:r>
            <a:r>
              <a:rPr lang="en-US" sz="1800" i="1" dirty="0" err="1">
                <a:latin typeface="Calibri" pitchFamily="34" charset="0"/>
              </a:rPr>
              <a:t>Barajul</a:t>
            </a:r>
            <a:r>
              <a:rPr lang="en-US" sz="1800" i="1" dirty="0">
                <a:latin typeface="Calibri" pitchFamily="34" charset="0"/>
              </a:rPr>
              <a:t> </a:t>
            </a:r>
            <a:r>
              <a:rPr lang="en-US" sz="1800" i="1" dirty="0" err="1">
                <a:latin typeface="Calibri" pitchFamily="34" charset="0"/>
              </a:rPr>
              <a:t>Leșul</a:t>
            </a:r>
            <a:r>
              <a:rPr lang="ro-RO" sz="1800" dirty="0">
                <a:latin typeface="Calibri" pitchFamily="34" charset="0"/>
              </a:rPr>
              <a:t>)</a:t>
            </a:r>
          </a:p>
          <a:p>
            <a:pPr algn="just">
              <a:buClrTx/>
              <a:buFont typeface="Wingdings" panose="05000000000000000000" pitchFamily="2" charset="2"/>
              <a:buChar char="q"/>
            </a:pP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1 </a:t>
            </a:r>
            <a:r>
              <a:rPr lang="ro-RO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proiect </a:t>
            </a:r>
            <a:r>
              <a:rPr lang="ro-RO" sz="1800" i="1" dirty="0">
                <a:latin typeface="Calibri" pitchFamily="34" charset="0"/>
              </a:rPr>
              <a:t>Prevenir</a:t>
            </a:r>
            <a:r>
              <a:rPr lang="ro-RO" sz="1800" i="1" dirty="0" smtClean="0">
                <a:latin typeface="Calibri" pitchFamily="34" charset="0"/>
              </a:rPr>
              <a:t>ea eroziunii costiere </a:t>
            </a:r>
            <a:r>
              <a:rPr lang="ro-RO" sz="1800" dirty="0" smtClean="0">
                <a:latin typeface="Calibri" pitchFamily="34" charset="0"/>
              </a:rPr>
              <a:t>- contractat (700 mi. Euro)</a:t>
            </a:r>
          </a:p>
          <a:p>
            <a:pPr algn="just">
              <a:buClrTx/>
              <a:buFont typeface="Wingdings" panose="05000000000000000000" pitchFamily="2" charset="2"/>
              <a:buChar char="q"/>
            </a:pP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1 </a:t>
            </a:r>
            <a:r>
              <a:rPr lang="ro-RO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proiect </a:t>
            </a:r>
            <a:r>
              <a:rPr lang="ro-RO" sz="1800" i="1" dirty="0">
                <a:latin typeface="Calibri" pitchFamily="34" charset="0"/>
              </a:rPr>
              <a:t>Dez</a:t>
            </a:r>
            <a:r>
              <a:rPr lang="ro-RO" sz="1800" i="1" dirty="0" smtClean="0">
                <a:latin typeface="Calibri" pitchFamily="34" charset="0"/>
              </a:rPr>
              <a:t>voltare a </a:t>
            </a:r>
            <a:r>
              <a:rPr lang="ro-RO" sz="1800" i="1" dirty="0">
                <a:latin typeface="Calibri" pitchFamily="34" charset="0"/>
              </a:rPr>
              <a:t>sistemului de monitorizare și avertizare meteo </a:t>
            </a:r>
            <a:r>
              <a:rPr lang="ro-RO" sz="1800" dirty="0">
                <a:latin typeface="Calibri" pitchFamily="34" charset="0"/>
              </a:rPr>
              <a:t>- </a:t>
            </a:r>
            <a:r>
              <a:rPr lang="ro-RO" sz="1800" dirty="0" smtClean="0">
                <a:latin typeface="Calibri" pitchFamily="34" charset="0"/>
              </a:rPr>
              <a:t>contractat </a:t>
            </a:r>
            <a:endParaRPr lang="en-US" sz="1800" dirty="0" smtClean="0">
              <a:latin typeface="Calibri" pitchFamily="34" charset="0"/>
            </a:endParaRPr>
          </a:p>
          <a:p>
            <a:pPr algn="just">
              <a:buClrTx/>
              <a:buFont typeface="Wingdings" panose="05000000000000000000" pitchFamily="2" charset="2"/>
              <a:buChar char="q"/>
            </a:pPr>
            <a:r>
              <a:rPr lang="en-US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1</a:t>
            </a:r>
            <a:r>
              <a:rPr lang="ro-RO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7</a:t>
            </a:r>
            <a:r>
              <a:rPr lang="en-US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800" b="1" dirty="0" err="1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propuneri</a:t>
            </a:r>
            <a:r>
              <a:rPr lang="en-US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de 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proiecte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800" dirty="0">
                <a:latin typeface="Calibri" pitchFamily="34" charset="0"/>
              </a:rPr>
              <a:t>se </a:t>
            </a:r>
            <a:r>
              <a:rPr lang="en-US" sz="1800" dirty="0" err="1">
                <a:latin typeface="Calibri" pitchFamily="34" charset="0"/>
              </a:rPr>
              <a:t>află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în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analiză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pentru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clarificarea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activităților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propuse</a:t>
            </a:r>
            <a:endParaRPr lang="en-US" sz="1800" dirty="0">
              <a:latin typeface="Calibri" pitchFamily="34" charset="0"/>
            </a:endParaRPr>
          </a:p>
          <a:p>
            <a:pPr marL="109728" lvl="0" indent="0">
              <a:buClr>
                <a:srgbClr val="FF0000"/>
              </a:buClr>
              <a:buNone/>
            </a:pPr>
            <a:endParaRPr lang="en-US" sz="1200" dirty="0">
              <a:latin typeface="Calibri" pitchFamily="34" charset="0"/>
            </a:endParaRPr>
          </a:p>
          <a:p>
            <a:pPr marL="109728" indent="0" algn="just">
              <a:buClr>
                <a:srgbClr val="FF0000"/>
              </a:buClr>
              <a:buSzPct val="100000"/>
              <a:buNone/>
            </a:pPr>
            <a:r>
              <a:rPr lang="ro-RO" sz="2400" b="1" u="sng" dirty="0" smtClean="0">
                <a:latin typeface="Calibri" pitchFamily="34" charset="0"/>
              </a:rPr>
              <a:t>Managementul situațiilor de urgență</a:t>
            </a:r>
          </a:p>
          <a:p>
            <a:pPr lvl="0" algn="just">
              <a:buClrTx/>
              <a:buSzPct val="100000"/>
              <a:buFont typeface="Wingdings" panose="05000000000000000000" pitchFamily="2" charset="2"/>
              <a:buChar char="q"/>
            </a:pP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2 proiecte </a:t>
            </a:r>
            <a:r>
              <a:rPr lang="ro-RO" sz="1800" dirty="0" smtClean="0">
                <a:latin typeface="Calibri" pitchFamily="34" charset="0"/>
              </a:rPr>
              <a:t>no-regret pentru dotarea IGSU pentru situații multi-risc </a:t>
            </a:r>
            <a:r>
              <a:rPr lang="ro-RO" sz="1800" b="1" dirty="0" smtClean="0">
                <a:latin typeface="Calibri" pitchFamily="34" charset="0"/>
              </a:rPr>
              <a:t>contractate</a:t>
            </a:r>
          </a:p>
          <a:p>
            <a:pPr lvl="0" algn="just">
              <a:buClrTx/>
              <a:buSzPct val="100000"/>
              <a:buFont typeface="Wingdings" panose="05000000000000000000" pitchFamily="2" charset="2"/>
              <a:buChar char="q"/>
            </a:pP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1 proiect </a:t>
            </a:r>
            <a:r>
              <a:rPr lang="ro-RO" sz="1800" dirty="0" smtClean="0">
                <a:latin typeface="Calibri" pitchFamily="34" charset="0"/>
              </a:rPr>
              <a:t>concept </a:t>
            </a:r>
            <a:r>
              <a:rPr lang="ro-RO" sz="1800" dirty="0">
                <a:latin typeface="Calibri" pitchFamily="34" charset="0"/>
              </a:rPr>
              <a:t>modern integrat </a:t>
            </a:r>
            <a:r>
              <a:rPr lang="ro-RO" sz="1800" dirty="0" smtClean="0">
                <a:latin typeface="Calibri" pitchFamily="34" charset="0"/>
              </a:rPr>
              <a:t>pentru intervenție terestră </a:t>
            </a:r>
            <a:r>
              <a:rPr lang="ro-RO" sz="1800" b="1" dirty="0" smtClean="0">
                <a:latin typeface="Calibri" pitchFamily="34" charset="0"/>
              </a:rPr>
              <a:t>contractat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q"/>
            </a:pPr>
            <a:r>
              <a:rPr lang="en-US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1</a:t>
            </a:r>
            <a:r>
              <a:rPr lang="ro-RO" sz="18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ro-RO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proiect </a:t>
            </a:r>
            <a:r>
              <a:rPr lang="ro-RO" sz="1800" dirty="0" smtClean="0">
                <a:latin typeface="Calibri" pitchFamily="34" charset="0"/>
              </a:rPr>
              <a:t>pentru modernizarea sistemului de urgență 112 </a:t>
            </a:r>
            <a:r>
              <a:rPr lang="ro-RO" sz="1800" b="1" dirty="0" smtClean="0">
                <a:latin typeface="Calibri" pitchFamily="34" charset="0"/>
              </a:rPr>
              <a:t>contractat</a:t>
            </a:r>
          </a:p>
          <a:p>
            <a:pPr algn="just">
              <a:buClrTx/>
              <a:buSzPct val="100000"/>
              <a:buFont typeface="Wingdings" panose="05000000000000000000" pitchFamily="2" charset="2"/>
              <a:buChar char="q"/>
            </a:pPr>
            <a:r>
              <a:rPr lang="ro-RO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5</a:t>
            </a:r>
            <a:r>
              <a:rPr lang="fr-FR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fr-FR" sz="1800" b="1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proiecte</a:t>
            </a:r>
            <a:r>
              <a:rPr lang="fr-FR" sz="18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fr-FR" sz="1800" dirty="0" err="1" smtClean="0">
                <a:latin typeface="Calibri" pitchFamily="34" charset="0"/>
              </a:rPr>
              <a:t>în</a:t>
            </a:r>
            <a:r>
              <a:rPr lang="fr-FR" sz="1800" dirty="0" smtClean="0">
                <a:latin typeface="Calibri" pitchFamily="34" charset="0"/>
              </a:rPr>
              <a:t> </a:t>
            </a:r>
            <a:r>
              <a:rPr lang="fr-FR" sz="1800" dirty="0" err="1">
                <a:latin typeface="Calibri" pitchFamily="34" charset="0"/>
              </a:rPr>
              <a:t>faza</a:t>
            </a:r>
            <a:r>
              <a:rPr lang="fr-FR" sz="1800" dirty="0">
                <a:latin typeface="Calibri" pitchFamily="34" charset="0"/>
              </a:rPr>
              <a:t> de </a:t>
            </a:r>
            <a:r>
              <a:rPr lang="fr-FR" sz="1800" dirty="0" err="1">
                <a:latin typeface="Calibri" pitchFamily="34" charset="0"/>
              </a:rPr>
              <a:t>pregătire</a:t>
            </a:r>
            <a:r>
              <a:rPr lang="fr-FR" sz="1800" dirty="0">
                <a:latin typeface="Calibri" pitchFamily="34" charset="0"/>
              </a:rPr>
              <a:t> </a:t>
            </a:r>
            <a:r>
              <a:rPr lang="ro-RO" sz="1800" dirty="0" smtClean="0">
                <a:latin typeface="Calibri" pitchFamily="34" charset="0"/>
              </a:rPr>
              <a:t>(716 mil. euro)</a:t>
            </a:r>
            <a:endParaRPr lang="fr-FR" sz="1800" dirty="0">
              <a:latin typeface="Calibri" pitchFamily="34" charset="0"/>
            </a:endParaRPr>
          </a:p>
          <a:p>
            <a:pPr marL="109728" indent="0" algn="just">
              <a:buClrTx/>
              <a:buSzPct val="100000"/>
              <a:buNone/>
            </a:pPr>
            <a:endParaRPr lang="vi-VN" sz="1800" dirty="0">
              <a:latin typeface="Calibri" pitchFamily="34" charset="0"/>
            </a:endParaRPr>
          </a:p>
          <a:p>
            <a:pPr marL="109728" indent="0">
              <a:buClr>
                <a:srgbClr val="FF0000"/>
              </a:buClr>
              <a:buSzPct val="100000"/>
              <a:buNone/>
            </a:pPr>
            <a:endParaRPr lang="ro-RO" sz="2400" b="1" dirty="0" smtClean="0">
              <a:latin typeface="Calibri" pitchFamily="34" charset="0"/>
            </a:endParaRPr>
          </a:p>
          <a:p>
            <a:pPr marL="109728" indent="0">
              <a:buClr>
                <a:srgbClr val="FF0000"/>
              </a:buClr>
              <a:buSzPct val="100000"/>
              <a:buNone/>
            </a:pPr>
            <a:endParaRPr lang="ro-RO" sz="2400" b="1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ro-RO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itchFamily="18" charset="0"/>
              </a:rPr>
              <a:t>Mediu – schimbări climatice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9797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r">
              <a:buNone/>
            </a:pPr>
            <a:r>
              <a:rPr lang="en-US" b="1" dirty="0" err="1" smtClean="0">
                <a:solidFill>
                  <a:srgbClr val="5858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Mul</a:t>
            </a:r>
            <a:r>
              <a:rPr lang="ro-RO" b="1" dirty="0" smtClean="0">
                <a:solidFill>
                  <a:srgbClr val="5858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ț</a:t>
            </a:r>
            <a:r>
              <a:rPr lang="en-US" b="1" dirty="0" err="1" smtClean="0">
                <a:solidFill>
                  <a:srgbClr val="5858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umim</a:t>
            </a:r>
            <a:r>
              <a:rPr lang="en-US" b="1" dirty="0" smtClean="0">
                <a:solidFill>
                  <a:srgbClr val="5858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!</a:t>
            </a:r>
            <a:endParaRPr lang="en-US" b="1" dirty="0">
              <a:solidFill>
                <a:srgbClr val="5858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9592" y="2690336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ro-RO" sz="2400" dirty="0" smtClean="0">
                <a:solidFill>
                  <a:srgbClr val="585858"/>
                </a:solidFill>
                <a:latin typeface="Calibri" panose="020F0502020204030204" pitchFamily="34" charset="0"/>
              </a:rPr>
              <a:t>V</a:t>
            </a:r>
            <a:r>
              <a:rPr lang="ro-RO" altLang="ro-RO" sz="2400" dirty="0" smtClean="0">
                <a:solidFill>
                  <a:srgbClr val="585858"/>
                </a:solidFill>
                <a:latin typeface="Calibri" panose="020F0502020204030204" pitchFamily="34" charset="0"/>
              </a:rPr>
              <a:t>ă rugăm să consultaţi POIM pe </a:t>
            </a:r>
            <a:r>
              <a:rPr lang="ro-RO" altLang="ro-RO" sz="2400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www.fonduri-ue.ro</a:t>
            </a:r>
            <a:endParaRPr lang="en-US" altLang="ro-RO" sz="2400" b="1" dirty="0" smtClean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ro-RO" altLang="ro-RO" sz="24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r"/>
            <a:endParaRPr lang="ro-RO" altLang="ro-RO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r"/>
            <a:r>
              <a:rPr lang="ro-RO" altLang="ro-RO" sz="2400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contact.minister</a:t>
            </a:r>
            <a:r>
              <a:rPr lang="en-US" altLang="ro-RO" sz="2400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@fonduri-ue.ro</a:t>
            </a:r>
            <a:endParaRPr lang="ro-RO" altLang="ro-RO" sz="2400" b="1" dirty="0" smtClean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42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3411</TotalTime>
  <Words>1223</Words>
  <Application>Microsoft Office PowerPoint</Application>
  <PresentationFormat>On-screen Show (4:3)</PresentationFormat>
  <Paragraphs>241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Courier New</vt:lpstr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  LANSĂRI AXELE PRIORITARE 3-5, PORTOFOLIU PROIECTE ȘI  PREVIZIUNI CONTRACTARE  POIM 2014-2020  </vt:lpstr>
      <vt:lpstr>Stadiu lansări apeluri</vt:lpstr>
      <vt:lpstr>Stadiu depunere proiecte                                                                                    mil. euro</vt:lpstr>
      <vt:lpstr> Portofoliu proiecte</vt:lpstr>
      <vt:lpstr> Mediu – apă și deșeuri</vt:lpstr>
      <vt:lpstr> Sectorul de mediu – apă</vt:lpstr>
      <vt:lpstr>POIM - sprijin pregătire proiecte</vt:lpstr>
      <vt:lpstr> Mediu – protecția naturii, aer, situri</vt:lpstr>
      <vt:lpstr> Mediu – schimbări climatice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Programul Operațional Infrastructură Mare 2014-2020</dc:title>
  <dc:creator>Delia Ionica</dc:creator>
  <cp:lastModifiedBy>Mirela Cosovan</cp:lastModifiedBy>
  <cp:revision>328</cp:revision>
  <cp:lastPrinted>2017-07-07T09:28:04Z</cp:lastPrinted>
  <dcterms:created xsi:type="dcterms:W3CDTF">2015-09-27T17:12:21Z</dcterms:created>
  <dcterms:modified xsi:type="dcterms:W3CDTF">2019-01-17T12:39:07Z</dcterms:modified>
</cp:coreProperties>
</file>