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E4134-1F64-F143-B676-B6901BA39D0F}" v="8" dt="2024-08-19T11:28:30.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2" d="100"/>
          <a:sy n="102" d="100"/>
        </p:scale>
        <p:origin x="1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57526-3526-EE47-99A0-834E8ABBFD43}" type="datetimeFigureOut">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D5F9E-AD69-4146-AD14-063A9773CA18}" type="slidenum">
              <a:t>‹#›</a:t>
            </a:fld>
            <a:endParaRPr lang="en-US"/>
          </a:p>
        </p:txBody>
      </p:sp>
    </p:spTree>
    <p:extLst>
      <p:ext uri="{BB962C8B-B14F-4D97-AF65-F5344CB8AC3E}">
        <p14:creationId xmlns:p14="http://schemas.microsoft.com/office/powerpoint/2010/main" val="227707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9D5F9E-AD69-4146-AD14-063A9773CA18}" type="slidenum">
              <a:t>6</a:t>
            </a:fld>
            <a:endParaRPr lang="en-US"/>
          </a:p>
        </p:txBody>
      </p:sp>
    </p:spTree>
    <p:extLst>
      <p:ext uri="{BB962C8B-B14F-4D97-AF65-F5344CB8AC3E}">
        <p14:creationId xmlns:p14="http://schemas.microsoft.com/office/powerpoint/2010/main" val="144923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FB5D12-9BF5-D5D2-1F02-5F1FC22963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A4E98E-EDBC-A707-F3A5-E6048B086B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83A97F0-97BC-AF5A-A7B9-77B46064A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739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57EC-C4C9-835C-3F38-DD59FA4AA7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F485CC-2A94-54F8-EFBF-0783F68AB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FBBF19-1E0E-474B-BD36-895E5C4F3A2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38014D0-6F2D-13CA-4D39-12782A4FD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DE5339-F1F2-4CE6-5F5F-EA18B8762D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45F8948-B4F4-B86D-9499-6FF0C5FFC4AA}"/>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8" name="Footer Placeholder 7">
            <a:extLst>
              <a:ext uri="{FF2B5EF4-FFF2-40B4-BE49-F238E27FC236}">
                <a16:creationId xmlns:a16="http://schemas.microsoft.com/office/drawing/2014/main" id="{B01C12DA-B240-8EDC-EAC4-0C05B2CB7A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B6A053-055B-5690-F88C-89AC8FECAB54}"/>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36743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C303-15DF-76A3-113F-844D1F427A5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693BC3-B201-8CFC-7DC0-328A5E82A3F1}"/>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4" name="Footer Placeholder 3">
            <a:extLst>
              <a:ext uri="{FF2B5EF4-FFF2-40B4-BE49-F238E27FC236}">
                <a16:creationId xmlns:a16="http://schemas.microsoft.com/office/drawing/2014/main" id="{D506D53D-A81B-2819-5081-A903FA153F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E5CEE21-5AA7-F9B1-7BC2-6DEA9FE43E67}"/>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18806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2304A-90A8-3331-E502-D272C4DA8514}"/>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3" name="Footer Placeholder 2">
            <a:extLst>
              <a:ext uri="{FF2B5EF4-FFF2-40B4-BE49-F238E27FC236}">
                <a16:creationId xmlns:a16="http://schemas.microsoft.com/office/drawing/2014/main" id="{5C04FDF9-C345-1621-5109-1CA149805C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B583082-B6CA-0EFB-5CB5-E31BA2698A15}"/>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59347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3ED-1B19-6C56-B373-DD2EF63C81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C69EE7-EF8B-BBFC-4F48-0B10C21E1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01F615-F092-20A8-8F59-9C511B866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7BCF02-7F6D-E40B-2AB4-47DF53DE7042}"/>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6" name="Footer Placeholder 5">
            <a:extLst>
              <a:ext uri="{FF2B5EF4-FFF2-40B4-BE49-F238E27FC236}">
                <a16:creationId xmlns:a16="http://schemas.microsoft.com/office/drawing/2014/main" id="{7C7D45C7-EEF6-D078-0A04-F4111D09C6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24D637-D9F2-E9F4-F76B-CBB6C30DD5C3}"/>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174664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FB3C-FDFF-289D-830C-97AC68E7D8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6FB1CD-A39D-2577-D4C1-7A4C67674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E510C7-52D6-4731-384F-B1161F335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E196AC-4E0C-4113-925C-BD54FFE9692F}"/>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6" name="Footer Placeholder 5">
            <a:extLst>
              <a:ext uri="{FF2B5EF4-FFF2-40B4-BE49-F238E27FC236}">
                <a16:creationId xmlns:a16="http://schemas.microsoft.com/office/drawing/2014/main" id="{860FDB4B-697C-E445-3B67-7624C8CB0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3D07A3-EC4E-CDDA-2090-DD9531A45CDC}"/>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142157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3240-EBB7-EC33-86B9-97F207DADB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7C0D7B-25C2-DC40-0F8B-793BB450BC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89E6C9-613B-7641-93B2-922E86B665A2}"/>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5" name="Footer Placeholder 4">
            <a:extLst>
              <a:ext uri="{FF2B5EF4-FFF2-40B4-BE49-F238E27FC236}">
                <a16:creationId xmlns:a16="http://schemas.microsoft.com/office/drawing/2014/main" id="{E1FC0EAE-2603-CFD4-6740-5CDF51C6E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6CC75A-DE9B-0345-06FE-5AD6DF394007}"/>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101469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D061-EE0F-053B-F41F-FBAF974C508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57696C-BD61-6F39-0BE3-A6D6CE1FA4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FD7E5D-AA33-D51A-9682-02AAF6010C48}"/>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5" name="Footer Placeholder 4">
            <a:extLst>
              <a:ext uri="{FF2B5EF4-FFF2-40B4-BE49-F238E27FC236}">
                <a16:creationId xmlns:a16="http://schemas.microsoft.com/office/drawing/2014/main" id="{41CEC682-A733-F1E9-2C1F-8119D3A94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079471-AD9B-4957-831B-6F283E6F2447}"/>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271910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04F233-5B60-84D9-05F4-12A35402B5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269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5233B0-E0DE-7144-5A0F-CCFE5805D7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5309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4E3038-5ACA-028F-8918-E5037741B6C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476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E79546-1BD9-E40C-E6FD-ABF7186E50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074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lide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25CF4-4256-F972-0198-CB4525A6EF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617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9B8E6-B0E7-633F-690B-5E4EF9124A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12D1A-B949-C710-76E7-C9B08ADFED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3635-4C60-2BC8-62D1-BB4CC0FE7B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716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890A-88E3-3504-ADF0-A7A4D46020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676D82A-2F6D-9019-933A-2D1077BE29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499B45-FDF7-6949-7AD1-6C984CA8BE10}"/>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5" name="Footer Placeholder 4">
            <a:extLst>
              <a:ext uri="{FF2B5EF4-FFF2-40B4-BE49-F238E27FC236}">
                <a16:creationId xmlns:a16="http://schemas.microsoft.com/office/drawing/2014/main" id="{B013252D-D00D-34D1-DF42-C2CEBA91A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D445D8-2C44-A54A-077D-B5A0A2D63954}"/>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388469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4CF4-E403-8C25-10E3-47AA449712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95E6A0-B8FB-36E6-960F-108451BA13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2449A8A-236F-4CEC-7AB1-913AC1CAD9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77767A-8C9E-8984-C3F0-98ABBD5C0FFC}"/>
              </a:ext>
            </a:extLst>
          </p:cNvPr>
          <p:cNvSpPr>
            <a:spLocks noGrp="1"/>
          </p:cNvSpPr>
          <p:nvPr>
            <p:ph type="dt" sz="half" idx="10"/>
          </p:nvPr>
        </p:nvSpPr>
        <p:spPr>
          <a:xfrm>
            <a:off x="838200" y="6356350"/>
            <a:ext cx="2743200" cy="365125"/>
          </a:xfrm>
          <a:prstGeom prst="rect">
            <a:avLst/>
          </a:prstGeom>
        </p:spPr>
        <p:txBody>
          <a:bodyPr/>
          <a:lstStyle/>
          <a:p>
            <a:fld id="{1C514309-5940-1B4A-A3CC-0B77D5C55EA2}" type="datetimeFigureOut">
              <a:t>8/19/24</a:t>
            </a:fld>
            <a:endParaRPr lang="en-US"/>
          </a:p>
        </p:txBody>
      </p:sp>
      <p:sp>
        <p:nvSpPr>
          <p:cNvPr id="6" name="Footer Placeholder 5">
            <a:extLst>
              <a:ext uri="{FF2B5EF4-FFF2-40B4-BE49-F238E27FC236}">
                <a16:creationId xmlns:a16="http://schemas.microsoft.com/office/drawing/2014/main" id="{F2F40C09-E10E-A7B0-C47E-4C69D02CF4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7FFD86-5C7D-CAA8-C123-1A5F8509CDBB}"/>
              </a:ext>
            </a:extLst>
          </p:cNvPr>
          <p:cNvSpPr>
            <a:spLocks noGrp="1"/>
          </p:cNvSpPr>
          <p:nvPr>
            <p:ph type="sldNum" sz="quarter" idx="12"/>
          </p:nvPr>
        </p:nvSpPr>
        <p:spPr>
          <a:xfrm>
            <a:off x="8610600" y="6356350"/>
            <a:ext cx="2743200" cy="365125"/>
          </a:xfrm>
          <a:prstGeom prst="rect">
            <a:avLst/>
          </a:prstGeom>
        </p:spPr>
        <p:txBody>
          <a:bodyPr/>
          <a:lstStyle/>
          <a:p>
            <a:fld id="{20819200-3691-EA45-BDE6-6476B7F0FB54}" type="slidenum">
              <a:t>‹#›</a:t>
            </a:fld>
            <a:endParaRPr lang="en-US"/>
          </a:p>
        </p:txBody>
      </p:sp>
    </p:spTree>
    <p:extLst>
      <p:ext uri="{BB962C8B-B14F-4D97-AF65-F5344CB8AC3E}">
        <p14:creationId xmlns:p14="http://schemas.microsoft.com/office/powerpoint/2010/main" val="30058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90853-21DA-C729-D104-FA08A7DB7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8EE9FC-B218-FBDA-21B1-6066DE9AA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599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know-alleukemi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x.com/_KNOW_ALL" TargetMode="External"/><Relationship Id="rId7" Type="http://schemas.openxmlformats.org/officeDocument/2006/relationships/hyperlink" Target="https://www.instagram.com/know.all2021" TargetMode="External"/><Relationship Id="rId12" Type="http://schemas.openxmlformats.org/officeDocument/2006/relationships/image" Target="../media/image12.png"/><Relationship Id="rId2" Type="http://schemas.openxmlformats.org/officeDocument/2006/relationships/hyperlink" Target="https://know-alleukemia.com/resources" TargetMode="Externa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hyperlink" Target="https://www.youtube.com/channel/UCLdl96yQx0tj4PNRt9PKzJQ/videos" TargetMode="External"/><Relationship Id="rId5" Type="http://schemas.openxmlformats.org/officeDocument/2006/relationships/hyperlink" Target="https://www.facebook.com/profile.php?id=100065478879425"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linkedin.com/company/76743323/"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know-alleukemia.com/resource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know.all2021" TargetMode="External"/><Relationship Id="rId13" Type="http://schemas.openxmlformats.org/officeDocument/2006/relationships/image" Target="../media/image12.png"/><Relationship Id="rId3" Type="http://schemas.openxmlformats.org/officeDocument/2006/relationships/hyperlink" Target="https://know-alleukemia.com/resources" TargetMode="External"/><Relationship Id="rId7" Type="http://schemas.openxmlformats.org/officeDocument/2006/relationships/image" Target="../media/image9.png"/><Relationship Id="rId12" Type="http://schemas.openxmlformats.org/officeDocument/2006/relationships/hyperlink" Target="https://www.youtube.com/channel/UCLdl96yQx0tj4PNRt9PKzJQ/video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facebook.com/profile.php?id=100065478879425"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linkedin.com/company/76743323/" TargetMode="External"/><Relationship Id="rId4" Type="http://schemas.openxmlformats.org/officeDocument/2006/relationships/hyperlink" Target="https://x.com/_KNOW_ALL"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know-alleukemia.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CB6D-56FC-ACB1-F556-B6457867B304}"/>
              </a:ext>
            </a:extLst>
          </p:cNvPr>
          <p:cNvSpPr>
            <a:spLocks noGrp="1"/>
          </p:cNvSpPr>
          <p:nvPr>
            <p:ph type="ctrTitle"/>
          </p:nvPr>
        </p:nvSpPr>
        <p:spPr>
          <a:xfrm>
            <a:off x="962139" y="2886421"/>
            <a:ext cx="3499691" cy="1317606"/>
          </a:xfrm>
        </p:spPr>
        <p:txBody>
          <a:bodyPr>
            <a:normAutofit/>
          </a:bodyPr>
          <a:lstStyle/>
          <a:p>
            <a:r>
              <a:rPr lang="en-US" sz="2000" b="1">
                <a:solidFill>
                  <a:schemeClr val="tx2"/>
                </a:solidFill>
              </a:rPr>
              <a:t>A guide to support you in raising awareness of acute lymphoblastic leukemia (ALL)</a:t>
            </a:r>
          </a:p>
        </p:txBody>
      </p:sp>
      <p:sp>
        <p:nvSpPr>
          <p:cNvPr id="3" name="Subtitle 2">
            <a:extLst>
              <a:ext uri="{FF2B5EF4-FFF2-40B4-BE49-F238E27FC236}">
                <a16:creationId xmlns:a16="http://schemas.microsoft.com/office/drawing/2014/main" id="{8D3D606D-3969-A25C-3056-7A706CC51739}"/>
              </a:ext>
            </a:extLst>
          </p:cNvPr>
          <p:cNvSpPr>
            <a:spLocks noGrp="1"/>
          </p:cNvSpPr>
          <p:nvPr>
            <p:ph type="subTitle" idx="1"/>
          </p:nvPr>
        </p:nvSpPr>
        <p:spPr>
          <a:xfrm>
            <a:off x="1011717" y="4230478"/>
            <a:ext cx="3345455" cy="352540"/>
          </a:xfrm>
        </p:spPr>
        <p:txBody>
          <a:bodyPr>
            <a:normAutofit/>
          </a:bodyPr>
          <a:lstStyle/>
          <a:p>
            <a:r>
              <a:rPr lang="en-US" sz="2000" b="1">
                <a:solidFill>
                  <a:schemeClr val="accent1"/>
                </a:solidFill>
                <a:hlinkClick r:id="rId2">
                  <a:extLst>
                    <a:ext uri="{A12FA001-AC4F-418D-AE19-62706E023703}">
                      <ahyp:hlinkClr xmlns:ahyp="http://schemas.microsoft.com/office/drawing/2018/hyperlinkcolor" val="tx"/>
                    </a:ext>
                  </a:extLst>
                </a:hlinkClick>
              </a:rPr>
              <a:t>know-alleukemia.com</a:t>
            </a:r>
            <a:endParaRPr lang="en-US" sz="2000" b="1">
              <a:solidFill>
                <a:schemeClr val="accent1"/>
              </a:solidFill>
            </a:endParaRPr>
          </a:p>
        </p:txBody>
      </p:sp>
      <p:sp>
        <p:nvSpPr>
          <p:cNvPr id="4" name="Title 1">
            <a:extLst>
              <a:ext uri="{FF2B5EF4-FFF2-40B4-BE49-F238E27FC236}">
                <a16:creationId xmlns:a16="http://schemas.microsoft.com/office/drawing/2014/main" id="{012ECA8B-A25A-7658-D55C-57E80DC07AFB}"/>
              </a:ext>
            </a:extLst>
          </p:cNvPr>
          <p:cNvSpPr txBox="1">
            <a:spLocks/>
          </p:cNvSpPr>
          <p:nvPr/>
        </p:nvSpPr>
        <p:spPr>
          <a:xfrm>
            <a:off x="815249" y="4968607"/>
            <a:ext cx="1861850" cy="299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Brought to you by</a:t>
            </a:r>
          </a:p>
        </p:txBody>
      </p:sp>
      <p:sp>
        <p:nvSpPr>
          <p:cNvPr id="5" name="Title 1">
            <a:extLst>
              <a:ext uri="{FF2B5EF4-FFF2-40B4-BE49-F238E27FC236}">
                <a16:creationId xmlns:a16="http://schemas.microsoft.com/office/drawing/2014/main" id="{5EF6EF9C-61BC-19ED-69E1-A3FC0B05017D}"/>
              </a:ext>
            </a:extLst>
          </p:cNvPr>
          <p:cNvSpPr txBox="1">
            <a:spLocks/>
          </p:cNvSpPr>
          <p:nvPr/>
        </p:nvSpPr>
        <p:spPr>
          <a:xfrm>
            <a:off x="2711624" y="4968607"/>
            <a:ext cx="1805292" cy="299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In collaboration with</a:t>
            </a:r>
          </a:p>
        </p:txBody>
      </p:sp>
      <p:sp>
        <p:nvSpPr>
          <p:cNvPr id="6" name="Title 1">
            <a:extLst>
              <a:ext uri="{FF2B5EF4-FFF2-40B4-BE49-F238E27FC236}">
                <a16:creationId xmlns:a16="http://schemas.microsoft.com/office/drawing/2014/main" id="{9A493FB9-EF4F-533F-CFCD-A690685DD83B}"/>
              </a:ext>
            </a:extLst>
          </p:cNvPr>
          <p:cNvSpPr txBox="1">
            <a:spLocks/>
          </p:cNvSpPr>
          <p:nvPr/>
        </p:nvSpPr>
        <p:spPr>
          <a:xfrm>
            <a:off x="143218" y="6325447"/>
            <a:ext cx="1474411" cy="299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a:solidFill>
                  <a:schemeClr val="bg1"/>
                </a:solidFill>
              </a:rPr>
              <a:t>Supported by</a:t>
            </a:r>
          </a:p>
        </p:txBody>
      </p:sp>
    </p:spTree>
    <p:extLst>
      <p:ext uri="{BB962C8B-B14F-4D97-AF65-F5344CB8AC3E}">
        <p14:creationId xmlns:p14="http://schemas.microsoft.com/office/powerpoint/2010/main" val="186777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8CE6-05D2-905C-46A0-8F5BF3BBA969}"/>
              </a:ext>
            </a:extLst>
          </p:cNvPr>
          <p:cNvSpPr>
            <a:spLocks noGrp="1"/>
          </p:cNvSpPr>
          <p:nvPr>
            <p:ph type="title"/>
          </p:nvPr>
        </p:nvSpPr>
        <p:spPr>
          <a:xfrm>
            <a:off x="838200" y="365125"/>
            <a:ext cx="3392277" cy="1325563"/>
          </a:xfrm>
        </p:spPr>
        <p:txBody>
          <a:bodyPr>
            <a:normAutofit/>
          </a:bodyPr>
          <a:lstStyle/>
          <a:p>
            <a:pPr algn="ctr"/>
            <a:r>
              <a:rPr lang="en-US" sz="2000" b="1"/>
              <a:t>On September 20, 2024,</a:t>
            </a:r>
            <a:br>
              <a:rPr lang="en-US" sz="2000" b="1"/>
            </a:br>
            <a:r>
              <a:rPr lang="en-US" sz="2000" b="1"/>
              <a:t>let’s all come together and mark World ALL Day!</a:t>
            </a:r>
          </a:p>
        </p:txBody>
      </p:sp>
      <p:sp>
        <p:nvSpPr>
          <p:cNvPr id="3" name="Content Placeholder 2">
            <a:extLst>
              <a:ext uri="{FF2B5EF4-FFF2-40B4-BE49-F238E27FC236}">
                <a16:creationId xmlns:a16="http://schemas.microsoft.com/office/drawing/2014/main" id="{B33E1D4D-7908-0D02-F006-3AC7D07A9506}"/>
              </a:ext>
            </a:extLst>
          </p:cNvPr>
          <p:cNvSpPr>
            <a:spLocks noGrp="1"/>
          </p:cNvSpPr>
          <p:nvPr>
            <p:ph idx="1"/>
          </p:nvPr>
        </p:nvSpPr>
        <p:spPr>
          <a:xfrm>
            <a:off x="5949107" y="583894"/>
            <a:ext cx="5574536" cy="5824423"/>
          </a:xfrm>
        </p:spPr>
        <p:txBody>
          <a:bodyPr>
            <a:noAutofit/>
          </a:bodyPr>
          <a:lstStyle/>
          <a:p>
            <a:pPr marL="0" indent="0">
              <a:lnSpc>
                <a:spcPct val="100000"/>
              </a:lnSpc>
              <a:spcBef>
                <a:spcPts val="200"/>
              </a:spcBef>
              <a:buNone/>
            </a:pPr>
            <a:r>
              <a:rPr lang="en-GB" sz="1600" b="1">
                <a:solidFill>
                  <a:srgbClr val="00ABBA"/>
                </a:solidFill>
                <a:effectLst/>
                <a:latin typeface="Aptos" panose="020B0004020202020204" pitchFamily="34" charset="0"/>
                <a:cs typeface="Rubik" pitchFamily="2" charset="-79"/>
              </a:rPr>
              <a:t>What</a:t>
            </a:r>
            <a:endParaRPr lang="en-GB" sz="1600">
              <a:solidFill>
                <a:srgbClr val="00ABBA"/>
              </a:solidFill>
              <a:effectLst/>
              <a:latin typeface="Aptos" panose="020B0004020202020204" pitchFamily="34" charset="0"/>
              <a:cs typeface="Rubik" pitchFamily="2" charset="-79"/>
            </a:endParaRPr>
          </a:p>
          <a:p>
            <a:pPr marL="0" indent="0">
              <a:lnSpc>
                <a:spcPct val="100000"/>
              </a:lnSpc>
              <a:spcBef>
                <a:spcPts val="200"/>
              </a:spcBef>
              <a:buNone/>
            </a:pPr>
            <a:r>
              <a:rPr lang="en-GB" sz="1600">
                <a:effectLst/>
                <a:latin typeface="Aptos" panose="020B0004020202020204" pitchFamily="34" charset="0"/>
                <a:cs typeface="Rubik" pitchFamily="2" charset="-79"/>
              </a:rPr>
              <a:t>On</a:t>
            </a:r>
            <a:r>
              <a:rPr lang="en-GB" sz="1600" b="1">
                <a:effectLst/>
                <a:latin typeface="Aptos" panose="020B0004020202020204" pitchFamily="34" charset="0"/>
                <a:cs typeface="Rubik" pitchFamily="2" charset="-79"/>
              </a:rPr>
              <a:t> September 20, 2024</a:t>
            </a:r>
            <a:r>
              <a:rPr lang="en-GB" sz="1600">
                <a:effectLst/>
                <a:latin typeface="Aptos" panose="020B0004020202020204" pitchFamily="34" charset="0"/>
                <a:cs typeface="Rubik" pitchFamily="2" charset="-79"/>
              </a:rPr>
              <a:t>, we will campaign with the ALL patient and caregiver community to increase education and awareness of ALL.</a:t>
            </a:r>
            <a:br>
              <a:rPr lang="en-GB" sz="1600">
                <a:effectLst/>
                <a:latin typeface="Aptos" panose="020B0004020202020204" pitchFamily="34" charset="0"/>
                <a:cs typeface="Rubik" pitchFamily="2" charset="-79"/>
              </a:rPr>
            </a:br>
            <a:endParaRPr lang="en-GB" sz="1600">
              <a:effectLst/>
              <a:latin typeface="Aptos" panose="020B0004020202020204" pitchFamily="34" charset="0"/>
              <a:cs typeface="Rubik" pitchFamily="2" charset="-79"/>
            </a:endParaRPr>
          </a:p>
          <a:p>
            <a:pPr marL="0" indent="0">
              <a:lnSpc>
                <a:spcPct val="100000"/>
              </a:lnSpc>
              <a:spcBef>
                <a:spcPts val="200"/>
              </a:spcBef>
              <a:buNone/>
            </a:pPr>
            <a:r>
              <a:rPr lang="en-GB" sz="1600" b="1">
                <a:solidFill>
                  <a:srgbClr val="00ABBA"/>
                </a:solidFill>
                <a:effectLst/>
                <a:latin typeface="Aptos" panose="020B0004020202020204" pitchFamily="34" charset="0"/>
                <a:cs typeface="Rubik" pitchFamily="2" charset="-79"/>
              </a:rPr>
              <a:t>Why</a:t>
            </a:r>
            <a:endParaRPr lang="en-GB" sz="1600">
              <a:solidFill>
                <a:srgbClr val="00ABBA"/>
              </a:solidFill>
              <a:effectLst/>
              <a:latin typeface="Aptos" panose="020B0004020202020204" pitchFamily="34" charset="0"/>
              <a:cs typeface="Rubik" pitchFamily="2" charset="-79"/>
            </a:endParaRPr>
          </a:p>
          <a:p>
            <a:pPr marL="0" indent="0">
              <a:lnSpc>
                <a:spcPct val="100000"/>
              </a:lnSpc>
              <a:spcBef>
                <a:spcPts val="200"/>
              </a:spcBef>
              <a:buNone/>
            </a:pPr>
            <a:r>
              <a:rPr lang="en-GB" sz="1600">
                <a:effectLst/>
                <a:latin typeface="Aptos" panose="020B0004020202020204" pitchFamily="34" charset="0"/>
                <a:cs typeface="Rubik" pitchFamily="2" charset="-79"/>
              </a:rPr>
              <a:t>ALL is a rare type of leukemia and a complex one too. On World ALL Day, the ALL patient and caregiver community will unite globally to help educate and raise awareness of ALL.</a:t>
            </a:r>
            <a:br>
              <a:rPr lang="en-GB" sz="1600">
                <a:effectLst/>
                <a:latin typeface="Aptos" panose="020B0004020202020204" pitchFamily="34" charset="0"/>
                <a:cs typeface="Rubik" pitchFamily="2" charset="-79"/>
              </a:rPr>
            </a:br>
            <a:endParaRPr lang="en-GB" sz="1600">
              <a:effectLst/>
              <a:latin typeface="Aptos" panose="020B0004020202020204" pitchFamily="34" charset="0"/>
              <a:cs typeface="Rubik" pitchFamily="2" charset="-79"/>
            </a:endParaRPr>
          </a:p>
          <a:p>
            <a:pPr marL="0" indent="0">
              <a:lnSpc>
                <a:spcPct val="100000"/>
              </a:lnSpc>
              <a:spcBef>
                <a:spcPts val="200"/>
              </a:spcBef>
              <a:buNone/>
            </a:pPr>
            <a:r>
              <a:rPr lang="en-GB" sz="1600" b="1">
                <a:solidFill>
                  <a:srgbClr val="00ABBA"/>
                </a:solidFill>
                <a:effectLst/>
                <a:latin typeface="Aptos" panose="020B0004020202020204" pitchFamily="34" charset="0"/>
                <a:cs typeface="Rubik" pitchFamily="2" charset="-79"/>
              </a:rPr>
              <a:t>How</a:t>
            </a:r>
            <a:endParaRPr lang="en-GB" sz="1600">
              <a:solidFill>
                <a:srgbClr val="00ABBA"/>
              </a:solidFill>
              <a:effectLst/>
              <a:latin typeface="Aptos" panose="020B0004020202020204" pitchFamily="34" charset="0"/>
              <a:cs typeface="Rubik" pitchFamily="2" charset="-79"/>
            </a:endParaRPr>
          </a:p>
          <a:p>
            <a:pPr marL="0" indent="0">
              <a:lnSpc>
                <a:spcPct val="100000"/>
              </a:lnSpc>
              <a:spcBef>
                <a:spcPts val="200"/>
              </a:spcBef>
              <a:buNone/>
            </a:pPr>
            <a:r>
              <a:rPr lang="en-GB" sz="1600">
                <a:effectLst/>
                <a:latin typeface="Aptos" panose="020B0004020202020204" pitchFamily="34" charset="0"/>
                <a:cs typeface="Rubik" pitchFamily="2" charset="-79"/>
              </a:rPr>
              <a:t>This year, our campaign focuses on </a:t>
            </a:r>
            <a:r>
              <a:rPr lang="en-GB" sz="1600" b="1">
                <a:effectLst/>
                <a:latin typeface="Aptos" panose="020B0004020202020204" pitchFamily="34" charset="0"/>
                <a:cs typeface="Rubik" pitchFamily="2" charset="-79"/>
              </a:rPr>
              <a:t>quality of life</a:t>
            </a:r>
            <a:r>
              <a:rPr lang="en-GB" sz="1600">
                <a:effectLst/>
                <a:latin typeface="Aptos" panose="020B0004020202020204" pitchFamily="34" charset="0"/>
                <a:cs typeface="Rubik" pitchFamily="2" charset="-79"/>
              </a:rPr>
              <a:t> for patients with ALL; all activities in this guide are simple </a:t>
            </a:r>
            <a:br>
              <a:rPr lang="en-GB" sz="1600">
                <a:effectLst/>
                <a:latin typeface="Aptos" panose="020B0004020202020204" pitchFamily="34" charset="0"/>
                <a:cs typeface="Rubik" pitchFamily="2" charset="-79"/>
              </a:rPr>
            </a:br>
            <a:r>
              <a:rPr lang="en-GB" sz="1600">
                <a:effectLst/>
                <a:latin typeface="Aptos" panose="020B0004020202020204" pitchFamily="34" charset="0"/>
                <a:cs typeface="Rubik" pitchFamily="2" charset="-79"/>
              </a:rPr>
              <a:t>and cost effective.</a:t>
            </a:r>
          </a:p>
          <a:p>
            <a:pPr marL="0" indent="0">
              <a:lnSpc>
                <a:spcPct val="100000"/>
              </a:lnSpc>
              <a:spcBef>
                <a:spcPts val="200"/>
              </a:spcBef>
              <a:buNone/>
            </a:pPr>
            <a:endParaRPr lang="en-GB" sz="1600">
              <a:effectLst/>
              <a:latin typeface="Aptos" panose="020B0004020202020204" pitchFamily="34" charset="0"/>
              <a:cs typeface="Rubik" pitchFamily="2" charset="-79"/>
            </a:endParaRPr>
          </a:p>
          <a:p>
            <a:pPr marL="0" indent="0">
              <a:lnSpc>
                <a:spcPct val="100000"/>
              </a:lnSpc>
              <a:spcBef>
                <a:spcPts val="200"/>
              </a:spcBef>
              <a:buNone/>
            </a:pPr>
            <a:r>
              <a:rPr lang="en-GB" sz="1600" b="1">
                <a:solidFill>
                  <a:srgbClr val="00ABBA"/>
                </a:solidFill>
                <a:effectLst/>
                <a:latin typeface="Aptos" panose="020B0004020202020204" pitchFamily="34" charset="0"/>
                <a:cs typeface="Rubik" pitchFamily="2" charset="-79"/>
              </a:rPr>
              <a:t>Who</a:t>
            </a:r>
            <a:endParaRPr lang="en-GB" sz="1600">
              <a:solidFill>
                <a:srgbClr val="00ABBA"/>
              </a:solidFill>
              <a:effectLst/>
              <a:latin typeface="Aptos" panose="020B0004020202020204" pitchFamily="34" charset="0"/>
              <a:cs typeface="Rubik" pitchFamily="2" charset="-79"/>
            </a:endParaRPr>
          </a:p>
          <a:p>
            <a:pPr marL="0" indent="0">
              <a:lnSpc>
                <a:spcPct val="100000"/>
              </a:lnSpc>
              <a:spcBef>
                <a:spcPts val="200"/>
              </a:spcBef>
              <a:buNone/>
            </a:pPr>
            <a:r>
              <a:rPr lang="en-GB" sz="1600">
                <a:effectLst/>
                <a:latin typeface="Aptos" panose="020B0004020202020204" pitchFamily="34" charset="0"/>
                <a:cs typeface="Rubik" pitchFamily="2" charset="-79"/>
              </a:rPr>
              <a:t>We are encouraging the whole ALL patient and caregiver community to get involved!</a:t>
            </a:r>
            <a:br>
              <a:rPr lang="en-GB" sz="1600">
                <a:effectLst/>
                <a:latin typeface="Aptos" panose="020B0004020202020204" pitchFamily="34" charset="0"/>
                <a:cs typeface="Rubik" pitchFamily="2" charset="-79"/>
              </a:rPr>
            </a:br>
            <a:endParaRPr lang="en-GB" sz="1600">
              <a:effectLst/>
              <a:latin typeface="Aptos" panose="020B0004020202020204" pitchFamily="34" charset="0"/>
              <a:cs typeface="Rubik" pitchFamily="2" charset="-79"/>
            </a:endParaRPr>
          </a:p>
          <a:p>
            <a:pPr marL="0" indent="0">
              <a:lnSpc>
                <a:spcPct val="100000"/>
              </a:lnSpc>
              <a:spcBef>
                <a:spcPts val="200"/>
              </a:spcBef>
              <a:buNone/>
            </a:pPr>
            <a:r>
              <a:rPr lang="en-GB" sz="1600" b="1">
                <a:solidFill>
                  <a:srgbClr val="00ABBA"/>
                </a:solidFill>
                <a:effectLst/>
                <a:latin typeface="Aptos" panose="020B0004020202020204" pitchFamily="34" charset="0"/>
                <a:cs typeface="Rubik" pitchFamily="2" charset="-79"/>
              </a:rPr>
              <a:t>Where</a:t>
            </a:r>
            <a:endParaRPr lang="en-GB" sz="1600">
              <a:solidFill>
                <a:srgbClr val="00ABBA"/>
              </a:solidFill>
              <a:effectLst/>
              <a:latin typeface="Aptos" panose="020B0004020202020204" pitchFamily="34" charset="0"/>
              <a:cs typeface="Rubik" pitchFamily="2" charset="-79"/>
            </a:endParaRPr>
          </a:p>
          <a:p>
            <a:pPr marL="0" indent="0">
              <a:lnSpc>
                <a:spcPct val="100000"/>
              </a:lnSpc>
              <a:spcBef>
                <a:spcPts val="200"/>
              </a:spcBef>
              <a:buNone/>
            </a:pPr>
            <a:r>
              <a:rPr lang="en-GB" sz="1600">
                <a:effectLst/>
                <a:latin typeface="Aptos" panose="020B0004020202020204" pitchFamily="34" charset="0"/>
                <a:cs typeface="Rubik" pitchFamily="2" charset="-79"/>
              </a:rPr>
              <a:t>This is a global campaign; anyone can get involved, regardless of where they live!</a:t>
            </a:r>
          </a:p>
        </p:txBody>
      </p:sp>
    </p:spTree>
    <p:extLst>
      <p:ext uri="{BB962C8B-B14F-4D97-AF65-F5344CB8AC3E}">
        <p14:creationId xmlns:p14="http://schemas.microsoft.com/office/powerpoint/2010/main" val="125070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51CA-A443-02B0-6638-C5CA1BD9A1C6}"/>
              </a:ext>
            </a:extLst>
          </p:cNvPr>
          <p:cNvSpPr>
            <a:spLocks noGrp="1"/>
          </p:cNvSpPr>
          <p:nvPr>
            <p:ph type="title"/>
          </p:nvPr>
        </p:nvSpPr>
        <p:spPr/>
        <p:txBody>
          <a:bodyPr/>
          <a:lstStyle/>
          <a:p>
            <a:r>
              <a:rPr lang="en-US" b="1"/>
              <a:t>Our aims</a:t>
            </a:r>
          </a:p>
        </p:txBody>
      </p:sp>
      <p:sp>
        <p:nvSpPr>
          <p:cNvPr id="3" name="Content Placeholder 2">
            <a:extLst>
              <a:ext uri="{FF2B5EF4-FFF2-40B4-BE49-F238E27FC236}">
                <a16:creationId xmlns:a16="http://schemas.microsoft.com/office/drawing/2014/main" id="{FCC10CF4-CF79-FC5D-945E-E0DAFC3B63F5}"/>
              </a:ext>
            </a:extLst>
          </p:cNvPr>
          <p:cNvSpPr>
            <a:spLocks noGrp="1"/>
          </p:cNvSpPr>
          <p:nvPr>
            <p:ph idx="1"/>
          </p:nvPr>
        </p:nvSpPr>
        <p:spPr>
          <a:xfrm>
            <a:off x="893284" y="1506136"/>
            <a:ext cx="5617684" cy="3043830"/>
          </a:xfrm>
        </p:spPr>
        <p:txBody>
          <a:bodyPr>
            <a:normAutofit/>
          </a:bodyPr>
          <a:lstStyle/>
          <a:p>
            <a:pPr marL="0" indent="0">
              <a:buNone/>
            </a:pPr>
            <a:r>
              <a:rPr lang="en-GB" sz="1800" b="1">
                <a:effectLst/>
                <a:latin typeface="Aptos" panose="020B0004020202020204" pitchFamily="34" charset="0"/>
              </a:rPr>
              <a:t>Our campaign aims to increase awareness of acute lymphoblastic leukemia (ALL) and educate on:​</a:t>
            </a:r>
            <a:br>
              <a:rPr lang="en-GB" sz="1800">
                <a:effectLst/>
                <a:latin typeface="Aptos" panose="020B0004020202020204" pitchFamily="34" charset="0"/>
                <a:cs typeface="Rubik" pitchFamily="2" charset="-79"/>
              </a:rPr>
            </a:br>
            <a:endParaRPr lang="en-GB" sz="1800">
              <a:effectLst/>
              <a:latin typeface="Aptos" panose="020B0004020202020204" pitchFamily="34" charset="0"/>
              <a:cs typeface="Rubik" pitchFamily="2" charset="-79"/>
            </a:endParaRPr>
          </a:p>
          <a:p>
            <a:r>
              <a:rPr lang="en-GB" sz="1600">
                <a:effectLst/>
                <a:latin typeface="Aptos" panose="020B0004020202020204" pitchFamily="34" charset="0"/>
                <a:cs typeface="Rubik" pitchFamily="2" charset="-79"/>
              </a:rPr>
              <a:t>What factors can influence survivorship, and how to access community support</a:t>
            </a:r>
          </a:p>
          <a:p>
            <a:r>
              <a:rPr lang="en-GB" sz="1600">
                <a:effectLst/>
                <a:latin typeface="Aptos" panose="020B0004020202020204" pitchFamily="34" charset="0"/>
                <a:cs typeface="Rubik" pitchFamily="2" charset="-79"/>
              </a:rPr>
              <a:t>How to identify programs to assist with stress, anxiety, and depression</a:t>
            </a:r>
          </a:p>
          <a:p>
            <a:r>
              <a:rPr lang="en-GB" sz="1600">
                <a:effectLst/>
                <a:latin typeface="Aptos" panose="020B0004020202020204" pitchFamily="34" charset="0"/>
                <a:cs typeface="Rubik" pitchFamily="2" charset="-79"/>
              </a:rPr>
              <a:t>The importance of sharing their personal journey with ALL, including the impact it has had on their daily lives</a:t>
            </a:r>
          </a:p>
          <a:p>
            <a:endParaRPr lang="en-US" sz="1800">
              <a:latin typeface="Aptos" panose="020B0004020202020204" pitchFamily="34" charset="0"/>
            </a:endParaRPr>
          </a:p>
        </p:txBody>
      </p:sp>
      <p:sp>
        <p:nvSpPr>
          <p:cNvPr id="4" name="TextBox 3">
            <a:extLst>
              <a:ext uri="{FF2B5EF4-FFF2-40B4-BE49-F238E27FC236}">
                <a16:creationId xmlns:a16="http://schemas.microsoft.com/office/drawing/2014/main" id="{E818B868-1CFE-195B-CE44-99ABE08A3272}"/>
              </a:ext>
            </a:extLst>
          </p:cNvPr>
          <p:cNvSpPr txBox="1"/>
          <p:nvPr/>
        </p:nvSpPr>
        <p:spPr>
          <a:xfrm>
            <a:off x="1002535" y="5155894"/>
            <a:ext cx="3866920" cy="646331"/>
          </a:xfrm>
          <a:prstGeom prst="rect">
            <a:avLst/>
          </a:prstGeom>
          <a:noFill/>
        </p:spPr>
        <p:txBody>
          <a:bodyPr wrap="square" rtlCol="0">
            <a:spAutoFit/>
          </a:bodyPr>
          <a:lstStyle/>
          <a:p>
            <a:r>
              <a:rPr lang="en-US" b="1">
                <a:solidFill>
                  <a:schemeClr val="bg1"/>
                </a:solidFill>
              </a:rPr>
              <a:t>This guide will explain how you can get involved with World ALL Day.</a:t>
            </a:r>
          </a:p>
        </p:txBody>
      </p:sp>
    </p:spTree>
    <p:extLst>
      <p:ext uri="{BB962C8B-B14F-4D97-AF65-F5344CB8AC3E}">
        <p14:creationId xmlns:p14="http://schemas.microsoft.com/office/powerpoint/2010/main" val="409981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F303-E7AC-5C6F-2440-A545281FB496}"/>
              </a:ext>
            </a:extLst>
          </p:cNvPr>
          <p:cNvSpPr>
            <a:spLocks noGrp="1"/>
          </p:cNvSpPr>
          <p:nvPr>
            <p:ph type="title"/>
          </p:nvPr>
        </p:nvSpPr>
        <p:spPr>
          <a:xfrm>
            <a:off x="4682628" y="486312"/>
            <a:ext cx="2826745" cy="406056"/>
          </a:xfrm>
        </p:spPr>
        <p:txBody>
          <a:bodyPr>
            <a:normAutofit/>
          </a:bodyPr>
          <a:lstStyle/>
          <a:p>
            <a:pPr algn="ctr"/>
            <a:r>
              <a:rPr lang="en-US" sz="2400" b="1">
                <a:solidFill>
                  <a:schemeClr val="accent1"/>
                </a:solidFill>
              </a:rPr>
              <a:t>WITH social media</a:t>
            </a:r>
          </a:p>
        </p:txBody>
      </p:sp>
      <p:sp>
        <p:nvSpPr>
          <p:cNvPr id="4" name="TextBox 3">
            <a:extLst>
              <a:ext uri="{FF2B5EF4-FFF2-40B4-BE49-F238E27FC236}">
                <a16:creationId xmlns:a16="http://schemas.microsoft.com/office/drawing/2014/main" id="{5DA160D1-5170-48FC-FB85-14CB681469E6}"/>
              </a:ext>
            </a:extLst>
          </p:cNvPr>
          <p:cNvSpPr txBox="1"/>
          <p:nvPr/>
        </p:nvSpPr>
        <p:spPr>
          <a:xfrm>
            <a:off x="637142" y="881349"/>
            <a:ext cx="10917716" cy="830997"/>
          </a:xfrm>
          <a:prstGeom prst="rect">
            <a:avLst/>
          </a:prstGeom>
          <a:noFill/>
        </p:spPr>
        <p:txBody>
          <a:bodyPr wrap="square" rtlCol="0">
            <a:spAutoFit/>
          </a:bodyPr>
          <a:lstStyle/>
          <a:p>
            <a:pPr algn="ctr"/>
            <a:r>
              <a:rPr lang="en-US" sz="1600"/>
              <a:t>A range of frequently asked questions (FAQ) multimedia files will be developed for World ALL Day and beyond.</a:t>
            </a:r>
          </a:p>
          <a:p>
            <a:pPr algn="ctr"/>
            <a:r>
              <a:rPr lang="en-US" sz="1600"/>
              <a:t>Join us in raising awareness and show your support for World ALL Day by downloading and sharing the files!​</a:t>
            </a:r>
          </a:p>
          <a:p>
            <a:pPr algn="ctr"/>
            <a:r>
              <a:rPr lang="en-US" sz="1600"/>
              <a:t>You can also connect with Know ALL on social media and like, comment, and share the posts from the Know ALL account.</a:t>
            </a:r>
          </a:p>
        </p:txBody>
      </p:sp>
      <p:sp>
        <p:nvSpPr>
          <p:cNvPr id="5" name="TextBox 4">
            <a:extLst>
              <a:ext uri="{FF2B5EF4-FFF2-40B4-BE49-F238E27FC236}">
                <a16:creationId xmlns:a16="http://schemas.microsoft.com/office/drawing/2014/main" id="{DC2A5C39-6E12-C544-1BBF-25B205FDAB96}"/>
              </a:ext>
            </a:extLst>
          </p:cNvPr>
          <p:cNvSpPr txBox="1"/>
          <p:nvPr/>
        </p:nvSpPr>
        <p:spPr>
          <a:xfrm>
            <a:off x="1322024" y="3792556"/>
            <a:ext cx="3646584" cy="584775"/>
          </a:xfrm>
          <a:prstGeom prst="rect">
            <a:avLst/>
          </a:prstGeom>
          <a:noFill/>
        </p:spPr>
        <p:txBody>
          <a:bodyPr wrap="square" rtlCol="0">
            <a:spAutoFit/>
          </a:bodyPr>
          <a:lstStyle/>
          <a:p>
            <a:pPr algn="ctr"/>
            <a:r>
              <a:rPr lang="en-US" sz="1600"/>
              <a:t>Visit the Know ALL website, and navigate to the resources page </a:t>
            </a:r>
          </a:p>
        </p:txBody>
      </p:sp>
      <p:sp>
        <p:nvSpPr>
          <p:cNvPr id="6" name="Title 1">
            <a:extLst>
              <a:ext uri="{FF2B5EF4-FFF2-40B4-BE49-F238E27FC236}">
                <a16:creationId xmlns:a16="http://schemas.microsoft.com/office/drawing/2014/main" id="{91B75596-9843-CF0D-B23E-C1D594FC5B43}"/>
              </a:ext>
            </a:extLst>
          </p:cNvPr>
          <p:cNvSpPr txBox="1">
            <a:spLocks/>
          </p:cNvSpPr>
          <p:nvPr/>
        </p:nvSpPr>
        <p:spPr>
          <a:xfrm>
            <a:off x="1629910" y="3195256"/>
            <a:ext cx="2826745" cy="4060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1"/>
                </a:solidFill>
              </a:rPr>
              <a:t>Step 1:</a:t>
            </a:r>
            <a:r>
              <a:rPr lang="en-US" sz="2400" b="1"/>
              <a:t> Find it</a:t>
            </a:r>
          </a:p>
        </p:txBody>
      </p:sp>
      <p:sp>
        <p:nvSpPr>
          <p:cNvPr id="7" name="TextBox 6">
            <a:extLst>
              <a:ext uri="{FF2B5EF4-FFF2-40B4-BE49-F238E27FC236}">
                <a16:creationId xmlns:a16="http://schemas.microsoft.com/office/drawing/2014/main" id="{5D47DAFC-DB24-A9C9-F7C3-B3ABAE7922FE}"/>
              </a:ext>
            </a:extLst>
          </p:cNvPr>
          <p:cNvSpPr txBox="1"/>
          <p:nvPr/>
        </p:nvSpPr>
        <p:spPr>
          <a:xfrm>
            <a:off x="1410159" y="5804467"/>
            <a:ext cx="3646584" cy="338554"/>
          </a:xfrm>
          <a:prstGeom prst="rect">
            <a:avLst/>
          </a:prstGeom>
          <a:noFill/>
        </p:spPr>
        <p:txBody>
          <a:bodyPr wrap="square" rtlCol="0">
            <a:spAutoFit/>
          </a:bodyPr>
          <a:lstStyle/>
          <a:p>
            <a:pPr algn="ctr"/>
            <a:r>
              <a:rPr lang="en-US" sz="1600" b="1">
                <a:solidFill>
                  <a:schemeClr val="accent1"/>
                </a:solidFill>
                <a:hlinkClick r:id="rId2">
                  <a:extLst>
                    <a:ext uri="{A12FA001-AC4F-418D-AE19-62706E023703}">
                      <ahyp:hlinkClr xmlns:ahyp="http://schemas.microsoft.com/office/drawing/2018/hyperlinkcolor" val="tx"/>
                    </a:ext>
                  </a:extLst>
                </a:hlinkClick>
              </a:rPr>
              <a:t>know-alleukemia.com/resources</a:t>
            </a:r>
            <a:endParaRPr lang="en-US" sz="1600" b="1">
              <a:solidFill>
                <a:schemeClr val="accent1"/>
              </a:solidFill>
            </a:endParaRPr>
          </a:p>
        </p:txBody>
      </p:sp>
      <p:sp>
        <p:nvSpPr>
          <p:cNvPr id="8" name="Title 1">
            <a:extLst>
              <a:ext uri="{FF2B5EF4-FFF2-40B4-BE49-F238E27FC236}">
                <a16:creationId xmlns:a16="http://schemas.microsoft.com/office/drawing/2014/main" id="{997A76B8-638E-675E-2AE0-E5FC5185C152}"/>
              </a:ext>
            </a:extLst>
          </p:cNvPr>
          <p:cNvSpPr txBox="1">
            <a:spLocks/>
          </p:cNvSpPr>
          <p:nvPr/>
        </p:nvSpPr>
        <p:spPr>
          <a:xfrm>
            <a:off x="7824192" y="3195256"/>
            <a:ext cx="2826745" cy="4060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1"/>
                </a:solidFill>
              </a:rPr>
              <a:t>Step 2:</a:t>
            </a:r>
            <a:r>
              <a:rPr lang="en-US" sz="2400" b="1"/>
              <a:t> Share it</a:t>
            </a:r>
          </a:p>
        </p:txBody>
      </p:sp>
      <p:sp>
        <p:nvSpPr>
          <p:cNvPr id="9" name="TextBox 8">
            <a:extLst>
              <a:ext uri="{FF2B5EF4-FFF2-40B4-BE49-F238E27FC236}">
                <a16:creationId xmlns:a16="http://schemas.microsoft.com/office/drawing/2014/main" id="{84EA0DE4-861D-43D3-A42A-D679B884F978}"/>
              </a:ext>
            </a:extLst>
          </p:cNvPr>
          <p:cNvSpPr txBox="1"/>
          <p:nvPr/>
        </p:nvSpPr>
        <p:spPr>
          <a:xfrm>
            <a:off x="7320136" y="3792556"/>
            <a:ext cx="3646584" cy="1969770"/>
          </a:xfrm>
          <a:prstGeom prst="rect">
            <a:avLst/>
          </a:prstGeom>
          <a:noFill/>
        </p:spPr>
        <p:txBody>
          <a:bodyPr wrap="square" rtlCol="0">
            <a:spAutoFit/>
          </a:bodyPr>
          <a:lstStyle/>
          <a:p>
            <a:pPr algn="ctr"/>
            <a:r>
              <a:rPr lang="en-US" sz="1600"/>
              <a:t>Download and share the frequently asked questions (FAQ) multimedia files on your social channels using these hashtags:</a:t>
            </a:r>
          </a:p>
          <a:p>
            <a:pPr algn="ctr"/>
            <a:endParaRPr lang="en-US" b="1">
              <a:solidFill>
                <a:schemeClr val="accent1"/>
              </a:solidFill>
            </a:endParaRPr>
          </a:p>
          <a:p>
            <a:pPr algn="ctr"/>
            <a:r>
              <a:rPr lang="en-US" sz="2000" b="1">
                <a:solidFill>
                  <a:schemeClr val="accent1"/>
                </a:solidFill>
              </a:rPr>
              <a:t>#KnowALL</a:t>
            </a:r>
          </a:p>
          <a:p>
            <a:pPr algn="ctr"/>
            <a:r>
              <a:rPr lang="en-US" sz="2000" b="1">
                <a:solidFill>
                  <a:schemeClr val="accent1"/>
                </a:solidFill>
              </a:rPr>
              <a:t>#WorldALLDay</a:t>
            </a:r>
          </a:p>
        </p:txBody>
      </p:sp>
      <p:sp>
        <p:nvSpPr>
          <p:cNvPr id="10" name="TextBox 9">
            <a:extLst>
              <a:ext uri="{FF2B5EF4-FFF2-40B4-BE49-F238E27FC236}">
                <a16:creationId xmlns:a16="http://schemas.microsoft.com/office/drawing/2014/main" id="{D2ACB7DE-D933-556C-965E-99EC8A77E485}"/>
              </a:ext>
            </a:extLst>
          </p:cNvPr>
          <p:cNvSpPr txBox="1"/>
          <p:nvPr/>
        </p:nvSpPr>
        <p:spPr>
          <a:xfrm>
            <a:off x="1927952" y="2126255"/>
            <a:ext cx="2346593" cy="307777"/>
          </a:xfrm>
          <a:prstGeom prst="rect">
            <a:avLst/>
          </a:prstGeom>
          <a:noFill/>
        </p:spPr>
        <p:txBody>
          <a:bodyPr wrap="square" rtlCol="0">
            <a:spAutoFit/>
          </a:bodyPr>
          <a:lstStyle/>
          <a:p>
            <a:pPr algn="r"/>
            <a:r>
              <a:rPr lang="en-US" sz="1400" b="1" i="1"/>
              <a:t>Visit our socials!</a:t>
            </a:r>
          </a:p>
        </p:txBody>
      </p:sp>
      <p:pic>
        <p:nvPicPr>
          <p:cNvPr id="12" name="Picture 11">
            <a:hlinkClick r:id="rId3"/>
            <a:extLst>
              <a:ext uri="{FF2B5EF4-FFF2-40B4-BE49-F238E27FC236}">
                <a16:creationId xmlns:a16="http://schemas.microsoft.com/office/drawing/2014/main" id="{A9E06FF0-AA87-05B8-2F24-8913BCD08846}"/>
              </a:ext>
            </a:extLst>
          </p:cNvPr>
          <p:cNvPicPr>
            <a:picLocks noChangeAspect="1"/>
          </p:cNvPicPr>
          <p:nvPr/>
        </p:nvPicPr>
        <p:blipFill>
          <a:blip r:embed="rId4"/>
          <a:stretch>
            <a:fillRect/>
          </a:stretch>
        </p:blipFill>
        <p:spPr>
          <a:xfrm>
            <a:off x="4394124" y="2046613"/>
            <a:ext cx="495300" cy="495300"/>
          </a:xfrm>
          <a:prstGeom prst="rect">
            <a:avLst/>
          </a:prstGeom>
        </p:spPr>
      </p:pic>
      <p:pic>
        <p:nvPicPr>
          <p:cNvPr id="14" name="Picture 13">
            <a:hlinkClick r:id="rId5"/>
            <a:extLst>
              <a:ext uri="{FF2B5EF4-FFF2-40B4-BE49-F238E27FC236}">
                <a16:creationId xmlns:a16="http://schemas.microsoft.com/office/drawing/2014/main" id="{BF0A3F50-A721-183E-7432-12F4F32547DC}"/>
              </a:ext>
            </a:extLst>
          </p:cNvPr>
          <p:cNvPicPr>
            <a:picLocks noChangeAspect="1"/>
          </p:cNvPicPr>
          <p:nvPr/>
        </p:nvPicPr>
        <p:blipFill>
          <a:blip r:embed="rId6"/>
          <a:stretch>
            <a:fillRect/>
          </a:stretch>
        </p:blipFill>
        <p:spPr>
          <a:xfrm>
            <a:off x="5115728" y="2046613"/>
            <a:ext cx="495300" cy="495300"/>
          </a:xfrm>
          <a:prstGeom prst="rect">
            <a:avLst/>
          </a:prstGeom>
        </p:spPr>
      </p:pic>
      <p:pic>
        <p:nvPicPr>
          <p:cNvPr id="16" name="Picture 15">
            <a:hlinkClick r:id="rId7"/>
            <a:extLst>
              <a:ext uri="{FF2B5EF4-FFF2-40B4-BE49-F238E27FC236}">
                <a16:creationId xmlns:a16="http://schemas.microsoft.com/office/drawing/2014/main" id="{C30D19F4-65FC-991C-6F15-AF16D287952A}"/>
              </a:ext>
            </a:extLst>
          </p:cNvPr>
          <p:cNvPicPr>
            <a:picLocks noChangeAspect="1"/>
          </p:cNvPicPr>
          <p:nvPr/>
        </p:nvPicPr>
        <p:blipFill>
          <a:blip r:embed="rId8"/>
          <a:stretch>
            <a:fillRect/>
          </a:stretch>
        </p:blipFill>
        <p:spPr>
          <a:xfrm>
            <a:off x="5837333" y="2046613"/>
            <a:ext cx="495300" cy="495300"/>
          </a:xfrm>
          <a:prstGeom prst="rect">
            <a:avLst/>
          </a:prstGeom>
        </p:spPr>
      </p:pic>
      <p:pic>
        <p:nvPicPr>
          <p:cNvPr id="18" name="Picture 17">
            <a:hlinkClick r:id="rId9"/>
            <a:extLst>
              <a:ext uri="{FF2B5EF4-FFF2-40B4-BE49-F238E27FC236}">
                <a16:creationId xmlns:a16="http://schemas.microsoft.com/office/drawing/2014/main" id="{172002B1-55A5-9543-CA24-1D4B3C4AD163}"/>
              </a:ext>
            </a:extLst>
          </p:cNvPr>
          <p:cNvPicPr>
            <a:picLocks noChangeAspect="1"/>
          </p:cNvPicPr>
          <p:nvPr/>
        </p:nvPicPr>
        <p:blipFill>
          <a:blip r:embed="rId10"/>
          <a:stretch>
            <a:fillRect/>
          </a:stretch>
        </p:blipFill>
        <p:spPr>
          <a:xfrm>
            <a:off x="6558938" y="2046613"/>
            <a:ext cx="495300" cy="495300"/>
          </a:xfrm>
          <a:prstGeom prst="rect">
            <a:avLst/>
          </a:prstGeom>
        </p:spPr>
      </p:pic>
      <p:pic>
        <p:nvPicPr>
          <p:cNvPr id="20" name="Picture 19">
            <a:hlinkClick r:id="rId11"/>
            <a:extLst>
              <a:ext uri="{FF2B5EF4-FFF2-40B4-BE49-F238E27FC236}">
                <a16:creationId xmlns:a16="http://schemas.microsoft.com/office/drawing/2014/main" id="{85ADC319-0CE7-7984-A76B-F4F7242808E9}"/>
              </a:ext>
            </a:extLst>
          </p:cNvPr>
          <p:cNvPicPr>
            <a:picLocks noChangeAspect="1"/>
          </p:cNvPicPr>
          <p:nvPr/>
        </p:nvPicPr>
        <p:blipFill>
          <a:blip r:embed="rId12"/>
          <a:stretch>
            <a:fillRect/>
          </a:stretch>
        </p:blipFill>
        <p:spPr>
          <a:xfrm>
            <a:off x="7280542" y="2046613"/>
            <a:ext cx="495300" cy="495300"/>
          </a:xfrm>
          <a:prstGeom prst="rect">
            <a:avLst/>
          </a:prstGeom>
        </p:spPr>
      </p:pic>
    </p:spTree>
    <p:extLst>
      <p:ext uri="{BB962C8B-B14F-4D97-AF65-F5344CB8AC3E}">
        <p14:creationId xmlns:p14="http://schemas.microsoft.com/office/powerpoint/2010/main" val="99288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FABF32-01FB-D629-9A98-3B0BFF080CDB}"/>
              </a:ext>
            </a:extLst>
          </p:cNvPr>
          <p:cNvSpPr>
            <a:spLocks noGrp="1"/>
          </p:cNvSpPr>
          <p:nvPr>
            <p:ph type="title"/>
          </p:nvPr>
        </p:nvSpPr>
        <p:spPr>
          <a:xfrm>
            <a:off x="4021162" y="552413"/>
            <a:ext cx="4149676" cy="406056"/>
          </a:xfrm>
        </p:spPr>
        <p:txBody>
          <a:bodyPr>
            <a:normAutofit/>
          </a:bodyPr>
          <a:lstStyle/>
          <a:p>
            <a:pPr algn="ctr"/>
            <a:r>
              <a:rPr lang="en-US" sz="2400" b="1">
                <a:solidFill>
                  <a:schemeClr val="accent1"/>
                </a:solidFill>
              </a:rPr>
              <a:t>WITHOUT social media</a:t>
            </a:r>
          </a:p>
        </p:txBody>
      </p:sp>
      <p:sp>
        <p:nvSpPr>
          <p:cNvPr id="5" name="TextBox 4">
            <a:extLst>
              <a:ext uri="{FF2B5EF4-FFF2-40B4-BE49-F238E27FC236}">
                <a16:creationId xmlns:a16="http://schemas.microsoft.com/office/drawing/2014/main" id="{EF8BDA77-53E5-2C91-6F8A-EF6327D7BB40}"/>
              </a:ext>
            </a:extLst>
          </p:cNvPr>
          <p:cNvSpPr txBox="1"/>
          <p:nvPr/>
        </p:nvSpPr>
        <p:spPr>
          <a:xfrm>
            <a:off x="1049357" y="947451"/>
            <a:ext cx="10093287" cy="584775"/>
          </a:xfrm>
          <a:prstGeom prst="rect">
            <a:avLst/>
          </a:prstGeom>
          <a:noFill/>
        </p:spPr>
        <p:txBody>
          <a:bodyPr wrap="square" rtlCol="0">
            <a:spAutoFit/>
          </a:bodyPr>
          <a:lstStyle/>
          <a:p>
            <a:pPr algn="ctr"/>
            <a:r>
              <a:rPr lang="en-US" sz="1600"/>
              <a:t>A frequently asked questions (FAQ) sheet will be developed for World ALL Day and beyond. Join us in raising awareness and show your support for World ALL Day by downloading and sharing the sheet! </a:t>
            </a:r>
          </a:p>
        </p:txBody>
      </p:sp>
      <p:sp>
        <p:nvSpPr>
          <p:cNvPr id="6" name="TextBox 5">
            <a:extLst>
              <a:ext uri="{FF2B5EF4-FFF2-40B4-BE49-F238E27FC236}">
                <a16:creationId xmlns:a16="http://schemas.microsoft.com/office/drawing/2014/main" id="{570BA47A-C87D-EA33-2DD8-40A4B9D9A731}"/>
              </a:ext>
            </a:extLst>
          </p:cNvPr>
          <p:cNvSpPr txBox="1"/>
          <p:nvPr/>
        </p:nvSpPr>
        <p:spPr>
          <a:xfrm>
            <a:off x="1322024" y="3274764"/>
            <a:ext cx="3646584" cy="584775"/>
          </a:xfrm>
          <a:prstGeom prst="rect">
            <a:avLst/>
          </a:prstGeom>
          <a:noFill/>
        </p:spPr>
        <p:txBody>
          <a:bodyPr wrap="square" rtlCol="0">
            <a:spAutoFit/>
          </a:bodyPr>
          <a:lstStyle/>
          <a:p>
            <a:pPr algn="ctr"/>
            <a:r>
              <a:rPr lang="en-US" sz="1600"/>
              <a:t>Visit the Know ALL website, and navigate to the resources page </a:t>
            </a:r>
          </a:p>
        </p:txBody>
      </p:sp>
      <p:sp>
        <p:nvSpPr>
          <p:cNvPr id="7" name="Title 1">
            <a:extLst>
              <a:ext uri="{FF2B5EF4-FFF2-40B4-BE49-F238E27FC236}">
                <a16:creationId xmlns:a16="http://schemas.microsoft.com/office/drawing/2014/main" id="{AC113989-3F31-6B4A-CA0C-C4BD58D24A5B}"/>
              </a:ext>
            </a:extLst>
          </p:cNvPr>
          <p:cNvSpPr txBox="1">
            <a:spLocks/>
          </p:cNvSpPr>
          <p:nvPr/>
        </p:nvSpPr>
        <p:spPr>
          <a:xfrm>
            <a:off x="1629910" y="2677464"/>
            <a:ext cx="2826745" cy="4060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1"/>
                </a:solidFill>
              </a:rPr>
              <a:t>Step 1:</a:t>
            </a:r>
            <a:r>
              <a:rPr lang="en-US" sz="2400" b="1"/>
              <a:t> Find it</a:t>
            </a:r>
          </a:p>
        </p:txBody>
      </p:sp>
      <p:sp>
        <p:nvSpPr>
          <p:cNvPr id="8" name="TextBox 7">
            <a:extLst>
              <a:ext uri="{FF2B5EF4-FFF2-40B4-BE49-F238E27FC236}">
                <a16:creationId xmlns:a16="http://schemas.microsoft.com/office/drawing/2014/main" id="{8377BC03-E7A0-18A7-C005-719C95B8C8A0}"/>
              </a:ext>
            </a:extLst>
          </p:cNvPr>
          <p:cNvSpPr txBox="1"/>
          <p:nvPr/>
        </p:nvSpPr>
        <p:spPr>
          <a:xfrm>
            <a:off x="1410159" y="5286675"/>
            <a:ext cx="3646584" cy="338554"/>
          </a:xfrm>
          <a:prstGeom prst="rect">
            <a:avLst/>
          </a:prstGeom>
          <a:noFill/>
        </p:spPr>
        <p:txBody>
          <a:bodyPr wrap="square" rtlCol="0">
            <a:spAutoFit/>
          </a:bodyPr>
          <a:lstStyle/>
          <a:p>
            <a:pPr algn="ctr"/>
            <a:r>
              <a:rPr lang="en-US" sz="1600" b="1">
                <a:solidFill>
                  <a:schemeClr val="accent1"/>
                </a:solidFill>
                <a:hlinkClick r:id="rId2">
                  <a:extLst>
                    <a:ext uri="{A12FA001-AC4F-418D-AE19-62706E023703}">
                      <ahyp:hlinkClr xmlns:ahyp="http://schemas.microsoft.com/office/drawing/2018/hyperlinkcolor" val="tx"/>
                    </a:ext>
                  </a:extLst>
                </a:hlinkClick>
              </a:rPr>
              <a:t>know-alleukemia.com/resources</a:t>
            </a:r>
            <a:endParaRPr lang="en-US" sz="1600" b="1">
              <a:solidFill>
                <a:schemeClr val="accent1"/>
              </a:solidFill>
            </a:endParaRPr>
          </a:p>
        </p:txBody>
      </p:sp>
      <p:sp>
        <p:nvSpPr>
          <p:cNvPr id="9" name="Title 1">
            <a:extLst>
              <a:ext uri="{FF2B5EF4-FFF2-40B4-BE49-F238E27FC236}">
                <a16:creationId xmlns:a16="http://schemas.microsoft.com/office/drawing/2014/main" id="{179E48AD-C79D-8A7C-9B03-ECD58A774DE5}"/>
              </a:ext>
            </a:extLst>
          </p:cNvPr>
          <p:cNvSpPr txBox="1">
            <a:spLocks/>
          </p:cNvSpPr>
          <p:nvPr/>
        </p:nvSpPr>
        <p:spPr>
          <a:xfrm>
            <a:off x="7824192" y="2677464"/>
            <a:ext cx="2826745" cy="40605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1"/>
                </a:solidFill>
              </a:rPr>
              <a:t>Step 2:</a:t>
            </a:r>
            <a:r>
              <a:rPr lang="en-US" sz="2400" b="1"/>
              <a:t> Share it</a:t>
            </a:r>
          </a:p>
        </p:txBody>
      </p:sp>
      <p:sp>
        <p:nvSpPr>
          <p:cNvPr id="10" name="TextBox 9">
            <a:extLst>
              <a:ext uri="{FF2B5EF4-FFF2-40B4-BE49-F238E27FC236}">
                <a16:creationId xmlns:a16="http://schemas.microsoft.com/office/drawing/2014/main" id="{CA671863-0837-A439-F73B-D7ECDEF8F05F}"/>
              </a:ext>
            </a:extLst>
          </p:cNvPr>
          <p:cNvSpPr txBox="1"/>
          <p:nvPr/>
        </p:nvSpPr>
        <p:spPr>
          <a:xfrm>
            <a:off x="7320136" y="3274764"/>
            <a:ext cx="3646584" cy="1077218"/>
          </a:xfrm>
          <a:prstGeom prst="rect">
            <a:avLst/>
          </a:prstGeom>
          <a:noFill/>
        </p:spPr>
        <p:txBody>
          <a:bodyPr wrap="square" rtlCol="0">
            <a:spAutoFit/>
          </a:bodyPr>
          <a:lstStyle/>
          <a:p>
            <a:pPr algn="ctr"/>
            <a:r>
              <a:rPr lang="en-US" sz="1600"/>
              <a:t>Download and print the frequently asked questions (FAQ) sheet, and display it in your home or share it with family, friends, or colleagues.</a:t>
            </a:r>
            <a:endParaRPr lang="en-US" sz="2000" b="1">
              <a:solidFill>
                <a:schemeClr val="accent1"/>
              </a:solidFill>
            </a:endParaRPr>
          </a:p>
        </p:txBody>
      </p:sp>
    </p:spTree>
    <p:extLst>
      <p:ext uri="{BB962C8B-B14F-4D97-AF65-F5344CB8AC3E}">
        <p14:creationId xmlns:p14="http://schemas.microsoft.com/office/powerpoint/2010/main" val="114002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5FD6-7BC2-D3C7-2FDD-A1EF82087EA3}"/>
              </a:ext>
            </a:extLst>
          </p:cNvPr>
          <p:cNvSpPr>
            <a:spLocks noGrp="1"/>
          </p:cNvSpPr>
          <p:nvPr>
            <p:ph type="title"/>
          </p:nvPr>
        </p:nvSpPr>
        <p:spPr>
          <a:xfrm>
            <a:off x="1193953" y="3481330"/>
            <a:ext cx="2819400" cy="820355"/>
          </a:xfrm>
        </p:spPr>
        <p:txBody>
          <a:bodyPr>
            <a:normAutofit/>
          </a:bodyPr>
          <a:lstStyle/>
          <a:p>
            <a:pPr algn="ctr"/>
            <a:r>
              <a:rPr lang="en-US" sz="1800" b="1">
                <a:hlinkClick r:id="rId3"/>
              </a:rPr>
              <a:t>Download all the resources you need here</a:t>
            </a:r>
            <a:endParaRPr lang="en-US" sz="1800" b="1"/>
          </a:p>
        </p:txBody>
      </p:sp>
      <p:sp>
        <p:nvSpPr>
          <p:cNvPr id="4" name="Title 1">
            <a:extLst>
              <a:ext uri="{FF2B5EF4-FFF2-40B4-BE49-F238E27FC236}">
                <a16:creationId xmlns:a16="http://schemas.microsoft.com/office/drawing/2014/main" id="{AD40A463-3C8F-54CF-2F01-0D90218840B2}"/>
              </a:ext>
            </a:extLst>
          </p:cNvPr>
          <p:cNvSpPr txBox="1">
            <a:spLocks/>
          </p:cNvSpPr>
          <p:nvPr/>
        </p:nvSpPr>
        <p:spPr>
          <a:xfrm>
            <a:off x="736753" y="4254935"/>
            <a:ext cx="3733801" cy="504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u="sng">
                <a:solidFill>
                  <a:schemeClr val="accent1"/>
                </a:solidFill>
                <a:hlinkClick r:id="rId3">
                  <a:extLst>
                    <a:ext uri="{A12FA001-AC4F-418D-AE19-62706E023703}">
                      <ahyp:hlinkClr xmlns:ahyp="http://schemas.microsoft.com/office/drawing/2018/hyperlinkcolor" val="tx"/>
                    </a:ext>
                  </a:extLst>
                </a:hlinkClick>
              </a:rPr>
              <a:t>know-alleukemia.com/resources</a:t>
            </a:r>
            <a:endParaRPr lang="en-US" sz="1800" b="1" u="sng">
              <a:solidFill>
                <a:schemeClr val="accent1"/>
              </a:solidFill>
            </a:endParaRPr>
          </a:p>
        </p:txBody>
      </p:sp>
      <p:sp>
        <p:nvSpPr>
          <p:cNvPr id="5" name="TextBox 4">
            <a:extLst>
              <a:ext uri="{FF2B5EF4-FFF2-40B4-BE49-F238E27FC236}">
                <a16:creationId xmlns:a16="http://schemas.microsoft.com/office/drawing/2014/main" id="{6B4ECE7B-8A1E-9D38-F6D3-389B9477E4A1}"/>
              </a:ext>
            </a:extLst>
          </p:cNvPr>
          <p:cNvSpPr txBox="1"/>
          <p:nvPr/>
        </p:nvSpPr>
        <p:spPr>
          <a:xfrm>
            <a:off x="1105359" y="2897436"/>
            <a:ext cx="2996588" cy="523220"/>
          </a:xfrm>
          <a:prstGeom prst="rect">
            <a:avLst/>
          </a:prstGeom>
          <a:noFill/>
        </p:spPr>
        <p:txBody>
          <a:bodyPr wrap="square" rtlCol="0">
            <a:spAutoFit/>
          </a:bodyPr>
          <a:lstStyle/>
          <a:p>
            <a:pPr algn="ctr"/>
            <a:r>
              <a:rPr lang="en-US" sz="2800" b="1"/>
              <a:t>Your tools</a:t>
            </a:r>
          </a:p>
        </p:txBody>
      </p:sp>
      <p:sp>
        <p:nvSpPr>
          <p:cNvPr id="6" name="TextBox 5">
            <a:extLst>
              <a:ext uri="{FF2B5EF4-FFF2-40B4-BE49-F238E27FC236}">
                <a16:creationId xmlns:a16="http://schemas.microsoft.com/office/drawing/2014/main" id="{B7EB7E68-0600-C419-9F6A-D4A33FA66822}"/>
              </a:ext>
            </a:extLst>
          </p:cNvPr>
          <p:cNvSpPr txBox="1"/>
          <p:nvPr/>
        </p:nvSpPr>
        <p:spPr>
          <a:xfrm>
            <a:off x="6885542" y="3305060"/>
            <a:ext cx="3888954" cy="369332"/>
          </a:xfrm>
          <a:prstGeom prst="rect">
            <a:avLst/>
          </a:prstGeom>
          <a:noFill/>
        </p:spPr>
        <p:txBody>
          <a:bodyPr wrap="square" rtlCol="0">
            <a:spAutoFit/>
          </a:bodyPr>
          <a:lstStyle/>
          <a:p>
            <a:pPr algn="ctr"/>
            <a:r>
              <a:rPr lang="en-US" b="1" i="1">
                <a:solidFill>
                  <a:schemeClr val="bg1"/>
                </a:solidFill>
              </a:rPr>
              <a:t>Visit our socials!</a:t>
            </a:r>
          </a:p>
        </p:txBody>
      </p:sp>
      <p:sp>
        <p:nvSpPr>
          <p:cNvPr id="7" name="TextBox 6">
            <a:extLst>
              <a:ext uri="{FF2B5EF4-FFF2-40B4-BE49-F238E27FC236}">
                <a16:creationId xmlns:a16="http://schemas.microsoft.com/office/drawing/2014/main" id="{12770888-ED2F-4AA3-D80D-458D3F836C0B}"/>
              </a:ext>
            </a:extLst>
          </p:cNvPr>
          <p:cNvSpPr txBox="1"/>
          <p:nvPr/>
        </p:nvSpPr>
        <p:spPr>
          <a:xfrm>
            <a:off x="616944" y="5871990"/>
            <a:ext cx="8725359" cy="584775"/>
          </a:xfrm>
          <a:prstGeom prst="rect">
            <a:avLst/>
          </a:prstGeom>
          <a:noFill/>
        </p:spPr>
        <p:txBody>
          <a:bodyPr wrap="square" rtlCol="0">
            <a:spAutoFit/>
          </a:bodyPr>
          <a:lstStyle/>
          <a:p>
            <a:r>
              <a:rPr lang="en-US" sz="1600"/>
              <a:t>If you’re short on time, you can still show your support by sharing our World ALL Day 2024 graphics and resources on your social channels using the hashtags </a:t>
            </a:r>
            <a:r>
              <a:rPr lang="en-US" sz="1600" b="1"/>
              <a:t>#KnowALL #WorldALLDay​</a:t>
            </a:r>
          </a:p>
        </p:txBody>
      </p:sp>
      <p:pic>
        <p:nvPicPr>
          <p:cNvPr id="8" name="Picture 7">
            <a:hlinkClick r:id="rId4"/>
            <a:extLst>
              <a:ext uri="{FF2B5EF4-FFF2-40B4-BE49-F238E27FC236}">
                <a16:creationId xmlns:a16="http://schemas.microsoft.com/office/drawing/2014/main" id="{26FB2585-CCAF-1E86-E531-3B9A232AFFD6}"/>
              </a:ext>
            </a:extLst>
          </p:cNvPr>
          <p:cNvPicPr>
            <a:picLocks noChangeAspect="1"/>
          </p:cNvPicPr>
          <p:nvPr/>
        </p:nvPicPr>
        <p:blipFill>
          <a:blip r:embed="rId5"/>
          <a:stretch>
            <a:fillRect/>
          </a:stretch>
        </p:blipFill>
        <p:spPr>
          <a:xfrm>
            <a:off x="7106839" y="3853379"/>
            <a:ext cx="495300" cy="495300"/>
          </a:xfrm>
          <a:prstGeom prst="rect">
            <a:avLst/>
          </a:prstGeom>
          <a:effectLst>
            <a:outerShdw blurRad="301727" dist="50800" dir="5400000" sx="92831" sy="92831" algn="ctr" rotWithShape="0">
              <a:srgbClr val="000000">
                <a:alpha val="42151"/>
              </a:srgbClr>
            </a:outerShdw>
          </a:effectLst>
        </p:spPr>
      </p:pic>
      <p:pic>
        <p:nvPicPr>
          <p:cNvPr id="9" name="Picture 8">
            <a:hlinkClick r:id="rId6"/>
            <a:extLst>
              <a:ext uri="{FF2B5EF4-FFF2-40B4-BE49-F238E27FC236}">
                <a16:creationId xmlns:a16="http://schemas.microsoft.com/office/drawing/2014/main" id="{BC7738B5-A7B9-F621-3885-19BF9A26C9CB}"/>
              </a:ext>
            </a:extLst>
          </p:cNvPr>
          <p:cNvPicPr>
            <a:picLocks noChangeAspect="1"/>
          </p:cNvPicPr>
          <p:nvPr/>
        </p:nvPicPr>
        <p:blipFill>
          <a:blip r:embed="rId7"/>
          <a:stretch>
            <a:fillRect/>
          </a:stretch>
        </p:blipFill>
        <p:spPr>
          <a:xfrm>
            <a:off x="7828443" y="3853379"/>
            <a:ext cx="495300" cy="495300"/>
          </a:xfrm>
          <a:prstGeom prst="rect">
            <a:avLst/>
          </a:prstGeom>
          <a:effectLst>
            <a:outerShdw blurRad="301727" dist="50800" dir="5400000" sx="92831" sy="92831" algn="ctr" rotWithShape="0">
              <a:srgbClr val="000000">
                <a:alpha val="42151"/>
              </a:srgbClr>
            </a:outerShdw>
          </a:effectLst>
        </p:spPr>
      </p:pic>
      <p:pic>
        <p:nvPicPr>
          <p:cNvPr id="10" name="Picture 9">
            <a:hlinkClick r:id="rId8"/>
            <a:extLst>
              <a:ext uri="{FF2B5EF4-FFF2-40B4-BE49-F238E27FC236}">
                <a16:creationId xmlns:a16="http://schemas.microsoft.com/office/drawing/2014/main" id="{3EB27BFE-EB49-3669-D8BD-86F137785290}"/>
              </a:ext>
            </a:extLst>
          </p:cNvPr>
          <p:cNvPicPr>
            <a:picLocks noChangeAspect="1"/>
          </p:cNvPicPr>
          <p:nvPr/>
        </p:nvPicPr>
        <p:blipFill>
          <a:blip r:embed="rId9"/>
          <a:stretch>
            <a:fillRect/>
          </a:stretch>
        </p:blipFill>
        <p:spPr>
          <a:xfrm>
            <a:off x="8550048" y="3853379"/>
            <a:ext cx="495300" cy="495300"/>
          </a:xfrm>
          <a:prstGeom prst="rect">
            <a:avLst/>
          </a:prstGeom>
          <a:effectLst>
            <a:outerShdw blurRad="301727" dist="50800" dir="5400000" sx="92831" sy="92831" algn="ctr" rotWithShape="0">
              <a:srgbClr val="000000">
                <a:alpha val="42151"/>
              </a:srgbClr>
            </a:outerShdw>
          </a:effectLst>
        </p:spPr>
      </p:pic>
      <p:pic>
        <p:nvPicPr>
          <p:cNvPr id="11" name="Picture 10">
            <a:hlinkClick r:id="rId10"/>
            <a:extLst>
              <a:ext uri="{FF2B5EF4-FFF2-40B4-BE49-F238E27FC236}">
                <a16:creationId xmlns:a16="http://schemas.microsoft.com/office/drawing/2014/main" id="{678D3CD2-D00B-DE9F-6EBE-83A6B4E29461}"/>
              </a:ext>
            </a:extLst>
          </p:cNvPr>
          <p:cNvPicPr>
            <a:picLocks noChangeAspect="1"/>
          </p:cNvPicPr>
          <p:nvPr/>
        </p:nvPicPr>
        <p:blipFill>
          <a:blip r:embed="rId11"/>
          <a:stretch>
            <a:fillRect/>
          </a:stretch>
        </p:blipFill>
        <p:spPr>
          <a:xfrm>
            <a:off x="9271653" y="3853379"/>
            <a:ext cx="495300" cy="495300"/>
          </a:xfrm>
          <a:prstGeom prst="rect">
            <a:avLst/>
          </a:prstGeom>
          <a:effectLst>
            <a:outerShdw blurRad="301727" dist="50800" dir="5400000" sx="92831" sy="92831" algn="ctr" rotWithShape="0">
              <a:srgbClr val="000000">
                <a:alpha val="42151"/>
              </a:srgbClr>
            </a:outerShdw>
          </a:effectLst>
        </p:spPr>
      </p:pic>
      <p:pic>
        <p:nvPicPr>
          <p:cNvPr id="12" name="Picture 11">
            <a:hlinkClick r:id="rId12"/>
            <a:extLst>
              <a:ext uri="{FF2B5EF4-FFF2-40B4-BE49-F238E27FC236}">
                <a16:creationId xmlns:a16="http://schemas.microsoft.com/office/drawing/2014/main" id="{E84534AB-382C-9EDC-9AB1-D2129C7D2B45}"/>
              </a:ext>
            </a:extLst>
          </p:cNvPr>
          <p:cNvPicPr>
            <a:picLocks noChangeAspect="1"/>
          </p:cNvPicPr>
          <p:nvPr/>
        </p:nvPicPr>
        <p:blipFill>
          <a:blip r:embed="rId13"/>
          <a:stretch>
            <a:fillRect/>
          </a:stretch>
        </p:blipFill>
        <p:spPr>
          <a:xfrm>
            <a:off x="9993257" y="3853379"/>
            <a:ext cx="495300" cy="495300"/>
          </a:xfrm>
          <a:prstGeom prst="rect">
            <a:avLst/>
          </a:prstGeom>
          <a:effectLst>
            <a:outerShdw blurRad="301727" dist="50800" dir="5400000" sx="92831" sy="92831" algn="ctr" rotWithShape="0">
              <a:srgbClr val="000000">
                <a:alpha val="42151"/>
              </a:srgbClr>
            </a:outerShdw>
          </a:effectLst>
        </p:spPr>
      </p:pic>
    </p:spTree>
    <p:extLst>
      <p:ext uri="{BB962C8B-B14F-4D97-AF65-F5344CB8AC3E}">
        <p14:creationId xmlns:p14="http://schemas.microsoft.com/office/powerpoint/2010/main" val="95991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2F53-89D2-2C70-A5B1-DF6304441AF8}"/>
              </a:ext>
            </a:extLst>
          </p:cNvPr>
          <p:cNvSpPr>
            <a:spLocks noGrp="1"/>
          </p:cNvSpPr>
          <p:nvPr>
            <p:ph type="title"/>
          </p:nvPr>
        </p:nvSpPr>
        <p:spPr>
          <a:xfrm>
            <a:off x="7039778" y="365126"/>
            <a:ext cx="5152222" cy="384021"/>
          </a:xfrm>
        </p:spPr>
        <p:txBody>
          <a:bodyPr>
            <a:normAutofit/>
          </a:bodyPr>
          <a:lstStyle/>
          <a:p>
            <a:pPr algn="ctr"/>
            <a:r>
              <a:rPr lang="en-US" sz="2400" b="1"/>
              <a:t>Thank you for supporting</a:t>
            </a:r>
          </a:p>
        </p:txBody>
      </p:sp>
      <p:sp>
        <p:nvSpPr>
          <p:cNvPr id="4" name="Subtitle 2">
            <a:extLst>
              <a:ext uri="{FF2B5EF4-FFF2-40B4-BE49-F238E27FC236}">
                <a16:creationId xmlns:a16="http://schemas.microsoft.com/office/drawing/2014/main" id="{181939A7-9F49-C765-E20E-4D675EB405C1}"/>
              </a:ext>
            </a:extLst>
          </p:cNvPr>
          <p:cNvSpPr txBox="1">
            <a:spLocks/>
          </p:cNvSpPr>
          <p:nvPr/>
        </p:nvSpPr>
        <p:spPr>
          <a:xfrm>
            <a:off x="7943162" y="5034708"/>
            <a:ext cx="3345455" cy="3525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chemeClr val="accent1"/>
                </a:solidFill>
                <a:hlinkClick r:id="rId2">
                  <a:extLst>
                    <a:ext uri="{A12FA001-AC4F-418D-AE19-62706E023703}">
                      <ahyp:hlinkClr xmlns:ahyp="http://schemas.microsoft.com/office/drawing/2018/hyperlinkcolor" val="tx"/>
                    </a:ext>
                  </a:extLst>
                </a:hlinkClick>
              </a:rPr>
              <a:t>know-alleukemia.com</a:t>
            </a:r>
            <a:endParaRPr lang="en-US" sz="2000" b="1">
              <a:solidFill>
                <a:schemeClr val="accent1"/>
              </a:solidFill>
            </a:endParaRPr>
          </a:p>
        </p:txBody>
      </p:sp>
      <p:sp>
        <p:nvSpPr>
          <p:cNvPr id="5" name="Title 1">
            <a:extLst>
              <a:ext uri="{FF2B5EF4-FFF2-40B4-BE49-F238E27FC236}">
                <a16:creationId xmlns:a16="http://schemas.microsoft.com/office/drawing/2014/main" id="{190FE10B-6FAE-46B0-F116-62F98D666824}"/>
              </a:ext>
            </a:extLst>
          </p:cNvPr>
          <p:cNvSpPr txBox="1">
            <a:spLocks/>
          </p:cNvSpPr>
          <p:nvPr/>
        </p:nvSpPr>
        <p:spPr>
          <a:xfrm>
            <a:off x="7733841" y="5662669"/>
            <a:ext cx="1861850" cy="299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Brought to you by</a:t>
            </a:r>
          </a:p>
        </p:txBody>
      </p:sp>
      <p:sp>
        <p:nvSpPr>
          <p:cNvPr id="6" name="Title 1">
            <a:extLst>
              <a:ext uri="{FF2B5EF4-FFF2-40B4-BE49-F238E27FC236}">
                <a16:creationId xmlns:a16="http://schemas.microsoft.com/office/drawing/2014/main" id="{A45DB656-062F-49A6-C10F-CA8BF193938F}"/>
              </a:ext>
            </a:extLst>
          </p:cNvPr>
          <p:cNvSpPr txBox="1">
            <a:spLocks/>
          </p:cNvSpPr>
          <p:nvPr/>
        </p:nvSpPr>
        <p:spPr>
          <a:xfrm>
            <a:off x="9630216" y="5662669"/>
            <a:ext cx="1805292" cy="299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In collaboration with</a:t>
            </a:r>
          </a:p>
        </p:txBody>
      </p:sp>
    </p:spTree>
    <p:extLst>
      <p:ext uri="{BB962C8B-B14F-4D97-AF65-F5344CB8AC3E}">
        <p14:creationId xmlns:p14="http://schemas.microsoft.com/office/powerpoint/2010/main" val="2518163975"/>
      </p:ext>
    </p:extLst>
  </p:cSld>
  <p:clrMapOvr>
    <a:masterClrMapping/>
  </p:clrMapOvr>
</p:sld>
</file>

<file path=ppt/theme/theme1.xml><?xml version="1.0" encoding="utf-8"?>
<a:theme xmlns:a="http://schemas.openxmlformats.org/drawingml/2006/main" name="Office Theme">
  <a:themeElements>
    <a:clrScheme name="Know ALL">
      <a:dk1>
        <a:srgbClr val="482462"/>
      </a:dk1>
      <a:lt1>
        <a:srgbClr val="FFFFFF"/>
      </a:lt1>
      <a:dk2>
        <a:srgbClr val="2C1641"/>
      </a:dk2>
      <a:lt2>
        <a:srgbClr val="E7E6E6"/>
      </a:lt2>
      <a:accent1>
        <a:srgbClr val="00ACB9"/>
      </a:accent1>
      <a:accent2>
        <a:srgbClr val="482462"/>
      </a:accent2>
      <a:accent3>
        <a:srgbClr val="A5A5A5"/>
      </a:accent3>
      <a:accent4>
        <a:srgbClr val="B7A2CA"/>
      </a:accent4>
      <a:accent5>
        <a:srgbClr val="5E929E"/>
      </a:accent5>
      <a:accent6>
        <a:srgbClr val="2C1741"/>
      </a:accent6>
      <a:hlink>
        <a:srgbClr val="482462"/>
      </a:hlink>
      <a:folHlink>
        <a:srgbClr val="48246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3E1A5A5B53B24DA037A9F507FFE52D" ma:contentTypeVersion="15" ma:contentTypeDescription="Create a new document." ma:contentTypeScope="" ma:versionID="1686747cd45182f7bee03d5a04615775">
  <xsd:schema xmlns:xsd="http://www.w3.org/2001/XMLSchema" xmlns:xs="http://www.w3.org/2001/XMLSchema" xmlns:p="http://schemas.microsoft.com/office/2006/metadata/properties" xmlns:ns2="c6268695-e2a9-4a24-a5ab-cb076e3300b3" xmlns:ns3="2c4d069f-2e2a-4293-8c31-ab2308eb7127" targetNamespace="http://schemas.microsoft.com/office/2006/metadata/properties" ma:root="true" ma:fieldsID="65d0f8a7cb8753785357ae7a5c4d8d60" ns2:_="" ns3:_="">
    <xsd:import namespace="c6268695-e2a9-4a24-a5ab-cb076e3300b3"/>
    <xsd:import namespace="2c4d069f-2e2a-4293-8c31-ab2308eb7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68695-e2a9-4a24-a5ab-cb076e330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4d674bf-0e1b-4946-8eaa-fb35bde01483"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4d069f-2e2a-4293-8c31-ab2308eb71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57cfff-412a-4f10-a1e4-3c6a7db7d7d3}" ma:internalName="TaxCatchAll" ma:showField="CatchAllData" ma:web="2c4d069f-2e2a-4293-8c31-ab2308eb7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268695-e2a9-4a24-a5ab-cb076e3300b3">
      <Terms xmlns="http://schemas.microsoft.com/office/infopath/2007/PartnerControls"/>
    </lcf76f155ced4ddcb4097134ff3c332f>
    <TaxCatchAll xmlns="2c4d069f-2e2a-4293-8c31-ab2308eb7127" xsi:nil="true"/>
  </documentManagement>
</p:properties>
</file>

<file path=customXml/itemProps1.xml><?xml version="1.0" encoding="utf-8"?>
<ds:datastoreItem xmlns:ds="http://schemas.openxmlformats.org/officeDocument/2006/customXml" ds:itemID="{7AEBB602-E222-46FE-8694-A883F02F2BFC}"/>
</file>

<file path=customXml/itemProps2.xml><?xml version="1.0" encoding="utf-8"?>
<ds:datastoreItem xmlns:ds="http://schemas.openxmlformats.org/officeDocument/2006/customXml" ds:itemID="{112150C5-78DA-4B2B-92DE-40EC675DED8F}"/>
</file>

<file path=customXml/itemProps3.xml><?xml version="1.0" encoding="utf-8"?>
<ds:datastoreItem xmlns:ds="http://schemas.openxmlformats.org/officeDocument/2006/customXml" ds:itemID="{FCAB7482-42A9-4C68-AD1E-AC8D3ED13A2E}"/>
</file>

<file path=docProps/app.xml><?xml version="1.0" encoding="utf-8"?>
<Properties xmlns="http://schemas.openxmlformats.org/officeDocument/2006/extended-properties" xmlns:vt="http://schemas.openxmlformats.org/officeDocument/2006/docPropsVTypes">
  <TotalTime>35</TotalTime>
  <Words>536</Words>
  <Application>Microsoft Macintosh PowerPoint</Application>
  <PresentationFormat>Widescreen</PresentationFormat>
  <Paragraphs>53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A guide to support you in raising awareness of acute lymphoblastic leukemia (ALL)</vt:lpstr>
      <vt:lpstr>On September 20, 2024, let’s all come together and mark World ALL Day!</vt:lpstr>
      <vt:lpstr>Our aims</vt:lpstr>
      <vt:lpstr>WITH social media</vt:lpstr>
      <vt:lpstr>WITHOUT social media</vt:lpstr>
      <vt:lpstr>Download all the resources you need here</vt:lpstr>
      <vt:lpstr>Thank you for supporting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Suzie De Barra</dc:creator>
  <cp:lastModifiedBy>Suzie De Barra</cp:lastModifiedBy>
  <cp:revision>1</cp:revision>
  <dcterms:created xsi:type="dcterms:W3CDTF">2024-08-19T10:54:01Z</dcterms:created>
  <dcterms:modified xsi:type="dcterms:W3CDTF">2024-08-19T11:29:38Z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0x010100A33E1A5A5B53B24DA037A9F507FFE52D</vt:lpwstr>
  </property>
</Properties>
</file>