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4"/>
  </p:sldMasterIdLst>
  <p:notesMasterIdLst>
    <p:notesMasterId r:id="rId43"/>
  </p:notesMasterIdLst>
  <p:handoutMasterIdLst>
    <p:handoutMasterId r:id="rId44"/>
  </p:handoutMasterIdLst>
  <p:sldIdLst>
    <p:sldId id="256" r:id="rId5"/>
    <p:sldId id="293" r:id="rId6"/>
    <p:sldId id="298" r:id="rId7"/>
    <p:sldId id="297" r:id="rId8"/>
    <p:sldId id="320" r:id="rId9"/>
    <p:sldId id="258" r:id="rId10"/>
    <p:sldId id="259" r:id="rId11"/>
    <p:sldId id="272" r:id="rId12"/>
    <p:sldId id="271" r:id="rId13"/>
    <p:sldId id="260" r:id="rId14"/>
    <p:sldId id="262" r:id="rId15"/>
    <p:sldId id="263" r:id="rId16"/>
    <p:sldId id="321" r:id="rId17"/>
    <p:sldId id="278" r:id="rId18"/>
    <p:sldId id="280" r:id="rId19"/>
    <p:sldId id="281" r:id="rId20"/>
    <p:sldId id="276" r:id="rId21"/>
    <p:sldId id="285" r:id="rId22"/>
    <p:sldId id="286" r:id="rId23"/>
    <p:sldId id="268" r:id="rId24"/>
    <p:sldId id="270" r:id="rId25"/>
    <p:sldId id="269" r:id="rId26"/>
    <p:sldId id="288" r:id="rId27"/>
    <p:sldId id="289" r:id="rId28"/>
    <p:sldId id="292" r:id="rId29"/>
    <p:sldId id="299" r:id="rId30"/>
    <p:sldId id="273" r:id="rId31"/>
    <p:sldId id="300" r:id="rId32"/>
    <p:sldId id="302" r:id="rId33"/>
    <p:sldId id="306" r:id="rId34"/>
    <p:sldId id="314" r:id="rId35"/>
    <p:sldId id="310" r:id="rId36"/>
    <p:sldId id="316" r:id="rId37"/>
    <p:sldId id="312" r:id="rId38"/>
    <p:sldId id="319" r:id="rId39"/>
    <p:sldId id="313" r:id="rId40"/>
    <p:sldId id="311" r:id="rId41"/>
    <p:sldId id="315" r:id="rId4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65889" autoAdjust="0"/>
  </p:normalViewPr>
  <p:slideViewPr>
    <p:cSldViewPr>
      <p:cViewPr varScale="1">
        <p:scale>
          <a:sx n="56" d="100"/>
          <a:sy n="56" d="100"/>
        </p:scale>
        <p:origin x="268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D5F0D-2B76-47FD-A4DC-1FE0187B509C}" type="datetimeFigureOut">
              <a:rPr lang="nb-NO" smtClean="0"/>
              <a:pPr/>
              <a:t>16.03.2021</a:t>
            </a:fld>
            <a:endParaRPr lang="nb-NO" dirty="0"/>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D9A3C-4803-4281-8D42-91708101E23E}" type="slidenum">
              <a:rPr lang="nb-NO" smtClean="0"/>
              <a:pPr/>
              <a:t>‹#›</a:t>
            </a:fld>
            <a:endParaRPr lang="nb-NO" dirty="0"/>
          </a:p>
        </p:txBody>
      </p:sp>
    </p:spTree>
    <p:extLst>
      <p:ext uri="{BB962C8B-B14F-4D97-AF65-F5344CB8AC3E}">
        <p14:creationId xmlns:p14="http://schemas.microsoft.com/office/powerpoint/2010/main" val="406488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56490-1707-4644-B4DB-9CA8E69F763F}" type="datetimeFigureOut">
              <a:rPr lang="nb-NO" smtClean="0"/>
              <a:pPr/>
              <a:t>16.03.2021</a:t>
            </a:fld>
            <a:endParaRPr lang="nb-NO" dirty="0"/>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4E67E-C758-4E31-A3DE-073656E88FE8}" type="slidenum">
              <a:rPr lang="nb-NO" smtClean="0"/>
              <a:pPr/>
              <a:t>‹#›</a:t>
            </a:fld>
            <a:endParaRPr lang="nb-NO" dirty="0"/>
          </a:p>
        </p:txBody>
      </p:sp>
    </p:spTree>
    <p:extLst>
      <p:ext uri="{BB962C8B-B14F-4D97-AF65-F5344CB8AC3E}">
        <p14:creationId xmlns:p14="http://schemas.microsoft.com/office/powerpoint/2010/main" val="243516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a:t>
            </a:fld>
            <a:endParaRPr lang="nb-NO" dirty="0"/>
          </a:p>
        </p:txBody>
      </p:sp>
    </p:spTree>
    <p:extLst>
      <p:ext uri="{BB962C8B-B14F-4D97-AF65-F5344CB8AC3E}">
        <p14:creationId xmlns:p14="http://schemas.microsoft.com/office/powerpoint/2010/main" val="14698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latin typeface="+mn-lt"/>
                <a:ea typeface="+mn-ea"/>
                <a:cs typeface="+mn-cs"/>
              </a:rPr>
              <a:t>Opplysninger om </a:t>
            </a:r>
            <a:r>
              <a:rPr lang="nb-NO" sz="1200" b="1" kern="1200" dirty="0">
                <a:solidFill>
                  <a:schemeClr val="tx1"/>
                </a:solidFill>
                <a:latin typeface="+mn-lt"/>
                <a:ea typeface="+mn-ea"/>
                <a:cs typeface="+mn-cs"/>
              </a:rPr>
              <a:t>filter</a:t>
            </a:r>
            <a:r>
              <a:rPr lang="nb-NO" sz="1200" kern="1200" dirty="0">
                <a:solidFill>
                  <a:schemeClr val="tx1"/>
                </a:solidFill>
                <a:latin typeface="+mn-lt"/>
                <a:ea typeface="+mn-ea"/>
                <a:cs typeface="+mn-cs"/>
              </a:rPr>
              <a:t> er angitt for legemidler som av ulike grunner ikke kan gå i in-</a:t>
            </a:r>
            <a:r>
              <a:rPr lang="nb-NO" sz="1200" kern="1200" dirty="0" err="1">
                <a:solidFill>
                  <a:schemeClr val="tx1"/>
                </a:solidFill>
                <a:latin typeface="+mn-lt"/>
                <a:ea typeface="+mn-ea"/>
                <a:cs typeface="+mn-cs"/>
              </a:rPr>
              <a:t>linefilter</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str</a:t>
            </a:r>
            <a:r>
              <a:rPr lang="nb-NO" sz="1200" kern="1200" dirty="0">
                <a:solidFill>
                  <a:schemeClr val="tx1"/>
                </a:solidFill>
                <a:latin typeface="+mn-lt"/>
                <a:ea typeface="+mn-ea"/>
                <a:cs typeface="+mn-cs"/>
              </a:rPr>
              <a:t>. 0,2 µm. </a:t>
            </a:r>
            <a:r>
              <a:rPr lang="nb-NO" dirty="0"/>
              <a:t>Som regel er dette fordi legemidlet inneholder for store partikler i forhold til porevidde</a:t>
            </a:r>
            <a:r>
              <a:rPr lang="nb-NO" baseline="0" dirty="0"/>
              <a:t> i filter på 0,2 mikrometer, som for eksempel fettpartikler i </a:t>
            </a:r>
            <a:r>
              <a:rPr lang="nb-NO" baseline="0" dirty="0" err="1"/>
              <a:t>diazepam</a:t>
            </a:r>
            <a:r>
              <a:rPr lang="nb-NO" baseline="0" dirty="0"/>
              <a:t>. </a:t>
            </a:r>
            <a:r>
              <a:rPr lang="nb-NO" sz="1200" kern="1200" dirty="0">
                <a:solidFill>
                  <a:schemeClr val="tx1"/>
                </a:solidFill>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14</a:t>
            </a:fld>
            <a:endParaRPr lang="nb-NO"/>
          </a:p>
        </p:txBody>
      </p:sp>
    </p:spTree>
    <p:extLst>
      <p:ext uri="{BB962C8B-B14F-4D97-AF65-F5344CB8AC3E}">
        <p14:creationId xmlns:p14="http://schemas.microsoft.com/office/powerpoint/2010/main" val="57812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b="1" baseline="0" dirty="0"/>
              <a:t>Holdbarhet</a:t>
            </a:r>
          </a:p>
          <a:p>
            <a:r>
              <a:rPr lang="nb-NO" sz="1200" b="0" u="none" kern="1200" dirty="0">
                <a:solidFill>
                  <a:schemeClr val="tx1"/>
                </a:solidFill>
                <a:effectLst/>
                <a:latin typeface="+mn-lt"/>
                <a:ea typeface="+mn-ea"/>
                <a:cs typeface="+mn-cs"/>
              </a:rPr>
              <a:t>Museklikk</a:t>
            </a:r>
            <a:r>
              <a:rPr lang="nb-NO" b="0" baseline="0" dirty="0"/>
              <a:t> 0</a:t>
            </a:r>
          </a:p>
          <a:p>
            <a:pPr marL="628650" lvl="1" indent="-171450">
              <a:buFont typeface="Courier New" panose="02070309020205020404" pitchFamily="49" charset="0"/>
              <a:buChar char="o"/>
            </a:pPr>
            <a:r>
              <a:rPr lang="nb-NO" b="0" baseline="0" dirty="0"/>
              <a:t>Generelle </a:t>
            </a:r>
            <a:r>
              <a:rPr lang="nb-NO" sz="1200" b="0" kern="1200" baseline="0" dirty="0">
                <a:solidFill>
                  <a:schemeClr val="tx1"/>
                </a:solidFill>
                <a:latin typeface="+mn-lt"/>
                <a:ea typeface="+mn-ea"/>
                <a:cs typeface="+mn-cs"/>
              </a:rPr>
              <a:t>beslutninger, se forord for forklaring:</a:t>
            </a:r>
            <a:r>
              <a:rPr lang="nb-NO" b="0" baseline="0" dirty="0"/>
              <a:t>	</a:t>
            </a:r>
          </a:p>
          <a:p>
            <a:pPr marL="1085850" lvl="2" indent="-171450">
              <a:buFont typeface="Wingdings" panose="05000000000000000000" pitchFamily="2" charset="2"/>
              <a:buChar char="§"/>
            </a:pPr>
            <a:r>
              <a:rPr lang="nb-NO" b="0" baseline="0" dirty="0"/>
              <a:t>To faktorer som bestemmer holdbarhet – kjemisk/fysisk stabilitet og mikrobiologisk holdbarhet</a:t>
            </a:r>
          </a:p>
          <a:p>
            <a:pPr marL="1085850" lvl="2" indent="-171450">
              <a:buFont typeface="Wingdings" panose="05000000000000000000" pitchFamily="2" charset="2"/>
              <a:buChar char="§"/>
            </a:pPr>
            <a:r>
              <a:rPr lang="nb-NO" b="0" baseline="0" dirty="0"/>
              <a:t>Holdbarhet på blandekort kan avvike fra SPC (preparatomtalen)/Felleskatalogen FK, fordi det er lagt mest vekt på produsent</a:t>
            </a:r>
            <a:r>
              <a:rPr lang="nb-NO" b="1" baseline="0" dirty="0"/>
              <a:t>uavhengig</a:t>
            </a:r>
            <a:r>
              <a:rPr lang="nb-NO" b="0" baseline="0" dirty="0"/>
              <a:t> informasjon der dette finnes. NLS (Norske </a:t>
            </a:r>
            <a:r>
              <a:rPr lang="nb-NO" b="0" baseline="0" dirty="0" err="1"/>
              <a:t>LegemiddelStandarder</a:t>
            </a:r>
            <a:r>
              <a:rPr lang="nb-NO" b="0" baseline="0" dirty="0"/>
              <a:t>) er brukt for å angi mikrobiologisk holdbarhet.</a:t>
            </a:r>
          </a:p>
          <a:p>
            <a:pPr marL="1085850" lvl="2" indent="-171450">
              <a:buFont typeface="Wingdings" panose="05000000000000000000" pitchFamily="2" charset="2"/>
              <a:buChar char="§"/>
            </a:pPr>
            <a:r>
              <a:rPr lang="nb-NO" b="0" u="sng" baseline="0" dirty="0"/>
              <a:t>La</a:t>
            </a:r>
            <a:r>
              <a:rPr lang="nb-NO" sz="1200" b="0" u="sng" kern="1200" baseline="0" dirty="0">
                <a:solidFill>
                  <a:schemeClr val="tx1"/>
                </a:solidFill>
                <a:latin typeface="+mn-lt"/>
                <a:ea typeface="+mn-ea"/>
                <a:cs typeface="+mn-cs"/>
              </a:rPr>
              <a:t>veste holdbarhet vil alltid være begrensende</a:t>
            </a:r>
            <a:r>
              <a:rPr lang="nb-NO" sz="1200" b="0" kern="1200" baseline="0" dirty="0">
                <a:solidFill>
                  <a:schemeClr val="tx1"/>
                </a:solidFill>
                <a:latin typeface="+mn-lt"/>
                <a:ea typeface="+mn-ea"/>
                <a:cs typeface="+mn-cs"/>
              </a:rPr>
              <a:t>.</a:t>
            </a:r>
          </a:p>
          <a:p>
            <a:pPr marL="1085850" lvl="2" indent="-171450">
              <a:buFont typeface="Wingdings" panose="05000000000000000000" pitchFamily="2" charset="2"/>
              <a:buChar char="§"/>
            </a:pPr>
            <a:r>
              <a:rPr lang="nb-NO" sz="1200" b="0" kern="1200" baseline="0" dirty="0">
                <a:solidFill>
                  <a:schemeClr val="tx1"/>
                </a:solidFill>
                <a:latin typeface="+mn-lt"/>
                <a:ea typeface="+mn-ea"/>
                <a:cs typeface="+mn-cs"/>
              </a:rPr>
              <a:t>Holdbarhetstiden vil alltid forutsette aseptisk teknikk og tilfredsstillende forhold ved opptrekk/tilberedning. </a:t>
            </a:r>
            <a:r>
              <a:rPr lang="nb-NO" b="0" baseline="0" dirty="0"/>
              <a:t> </a:t>
            </a:r>
          </a:p>
          <a:p>
            <a:r>
              <a:rPr lang="nb-NO" b="0" baseline="0" dirty="0"/>
              <a:t> 	</a:t>
            </a:r>
          </a:p>
          <a:p>
            <a:r>
              <a:rPr lang="nb-NO" sz="1200" b="0" u="none" kern="1200" dirty="0">
                <a:solidFill>
                  <a:schemeClr val="tx1"/>
                </a:solidFill>
                <a:effectLst/>
                <a:latin typeface="+mn-lt"/>
                <a:ea typeface="+mn-ea"/>
                <a:cs typeface="+mn-cs"/>
              </a:rPr>
              <a:t>Museklikk</a:t>
            </a:r>
            <a:r>
              <a:rPr lang="nb-NO" b="0" baseline="0" dirty="0"/>
              <a:t> 1</a:t>
            </a:r>
          </a:p>
          <a:p>
            <a:pPr marL="628650" lvl="1" indent="-171450">
              <a:buFont typeface="Courier New" panose="02070309020205020404" pitchFamily="49" charset="0"/>
              <a:buChar char="o"/>
            </a:pPr>
            <a:r>
              <a:rPr lang="nb-NO" b="0" baseline="0" dirty="0"/>
              <a:t>Skiller på holdbarhet av stamløsning og fortynnet løsning. Forskjellen på disse er:</a:t>
            </a:r>
          </a:p>
          <a:p>
            <a:pPr marL="1085850" lvl="2" indent="-171450">
              <a:buFont typeface="Courier New" panose="02070309020205020404" pitchFamily="49" charset="0"/>
              <a:buChar char="o"/>
            </a:pPr>
            <a:r>
              <a:rPr lang="nb-NO" sz="1200" b="1" kern="1200" dirty="0">
                <a:solidFill>
                  <a:srgbClr val="FF0000"/>
                </a:solidFill>
                <a:effectLst/>
                <a:latin typeface="+mn-lt"/>
                <a:ea typeface="+mn-ea"/>
                <a:cs typeface="+mn-cs"/>
              </a:rPr>
              <a:t>Stamløsning</a:t>
            </a:r>
            <a:r>
              <a:rPr lang="nb-NO" sz="1200" kern="1200" dirty="0">
                <a:solidFill>
                  <a:srgbClr val="FF0000"/>
                </a:solidFill>
                <a:effectLst/>
                <a:latin typeface="+mn-lt"/>
                <a:ea typeface="+mn-ea"/>
                <a:cs typeface="+mn-cs"/>
              </a:rPr>
              <a:t>: Ved rekonstituering av stamløsning brukes «</a:t>
            </a:r>
            <a:r>
              <a:rPr lang="nb-NO" sz="1200" b="1" u="sng" kern="1200" dirty="0">
                <a:solidFill>
                  <a:srgbClr val="FF0000"/>
                </a:solidFill>
                <a:effectLst/>
                <a:latin typeface="+mn-lt"/>
                <a:ea typeface="+mn-ea"/>
                <a:cs typeface="+mn-cs"/>
              </a:rPr>
              <a:t>sterilt vann»</a:t>
            </a:r>
            <a:r>
              <a:rPr lang="nb-NO" sz="1200" kern="1200" dirty="0">
                <a:solidFill>
                  <a:srgbClr val="FF0000"/>
                </a:solidFill>
                <a:effectLst/>
                <a:latin typeface="+mn-lt"/>
                <a:ea typeface="+mn-ea"/>
                <a:cs typeface="+mn-cs"/>
              </a:rPr>
              <a:t> som væske og henviser til løsningen under kolonnene styrke/stamløsning.</a:t>
            </a:r>
          </a:p>
          <a:p>
            <a:pPr marL="1085850" lvl="2" indent="-171450">
              <a:buFont typeface="Courier New" panose="02070309020205020404" pitchFamily="49" charset="0"/>
              <a:buChar char="o"/>
            </a:pPr>
            <a:r>
              <a:rPr lang="nb-NO" sz="1200" b="1" kern="1200" dirty="0">
                <a:solidFill>
                  <a:srgbClr val="FF0000"/>
                </a:solidFill>
                <a:effectLst/>
                <a:latin typeface="+mn-lt"/>
                <a:ea typeface="+mn-ea"/>
                <a:cs typeface="+mn-cs"/>
              </a:rPr>
              <a:t>Fortynnet løsning:</a:t>
            </a:r>
            <a:r>
              <a:rPr lang="nb-NO" sz="1200" kern="1200" dirty="0">
                <a:solidFill>
                  <a:srgbClr val="FF0000"/>
                </a:solidFill>
                <a:effectLst/>
                <a:latin typeface="+mn-lt"/>
                <a:ea typeface="+mn-ea"/>
                <a:cs typeface="+mn-cs"/>
              </a:rPr>
              <a:t> Fortynnet løsning er en videre fortynning av stamløsning/rekonstituert løsning med de fortynningsvæsker som er angitt under kolonnen «Videre fortynning», vanligvis </a:t>
            </a:r>
            <a:r>
              <a:rPr lang="nb-NO" sz="1200" b="1" kern="1200" dirty="0">
                <a:solidFill>
                  <a:srgbClr val="FF0000"/>
                </a:solidFill>
                <a:effectLst/>
                <a:latin typeface="+mn-lt"/>
                <a:ea typeface="+mn-ea"/>
                <a:cs typeface="+mn-cs"/>
              </a:rPr>
              <a:t>NaCl 9 mg/ml </a:t>
            </a:r>
            <a:r>
              <a:rPr lang="nb-NO" sz="1200" kern="1200" dirty="0">
                <a:solidFill>
                  <a:srgbClr val="FF0000"/>
                </a:solidFill>
                <a:effectLst/>
                <a:latin typeface="+mn-lt"/>
                <a:ea typeface="+mn-ea"/>
                <a:cs typeface="+mn-cs"/>
              </a:rPr>
              <a:t>eller </a:t>
            </a:r>
            <a:r>
              <a:rPr lang="nb-NO" sz="1200" b="1" kern="1200" dirty="0">
                <a:solidFill>
                  <a:srgbClr val="FF0000"/>
                </a:solidFill>
                <a:effectLst/>
                <a:latin typeface="+mn-lt"/>
                <a:ea typeface="+mn-ea"/>
                <a:cs typeface="+mn-cs"/>
              </a:rPr>
              <a:t>glukose 50 mg/ml</a:t>
            </a:r>
            <a:r>
              <a:rPr lang="nb-NO" sz="1200" kern="1200" dirty="0">
                <a:solidFill>
                  <a:srgbClr val="FF0000"/>
                </a:solidFill>
                <a:effectLst/>
                <a:latin typeface="+mn-lt"/>
                <a:ea typeface="+mn-ea"/>
                <a:cs typeface="+mn-cs"/>
              </a:rPr>
              <a:t>.</a:t>
            </a:r>
          </a:p>
          <a:p>
            <a:pPr marL="1085850" lvl="2" indent="-171450">
              <a:buFont typeface="Courier New" panose="02070309020205020404" pitchFamily="49" charset="0"/>
              <a:buChar char="o"/>
            </a:pPr>
            <a:r>
              <a:rPr lang="nb-NO" sz="1200" kern="1200" dirty="0">
                <a:solidFill>
                  <a:srgbClr val="FF0000"/>
                </a:solidFill>
                <a:effectLst/>
                <a:latin typeface="+mn-lt"/>
                <a:ea typeface="+mn-ea"/>
                <a:cs typeface="+mn-cs"/>
              </a:rPr>
              <a:t>Eks. Hvis det angis at «Fortynnet løsning &gt; 50 mg/ml: Skal ikke skal oppbevares», så gjelder det kun fortynnet løsning. Stamløsningen på f.eks. 100 mg/ml kan fortsatt oppbevares som angitt for stamløsning.</a:t>
            </a:r>
            <a:endParaRPr lang="nb-NO" b="0" baseline="0" dirty="0">
              <a:solidFill>
                <a:srgbClr val="FF0000"/>
              </a:solidFill>
            </a:endParaRPr>
          </a:p>
          <a:p>
            <a:pPr marL="628650" lvl="1" indent="-171450">
              <a:buFont typeface="Courier New" panose="02070309020205020404" pitchFamily="49" charset="0"/>
              <a:buChar char="o"/>
            </a:pPr>
            <a:r>
              <a:rPr lang="nb-NO" b="0" baseline="0" dirty="0"/>
              <a:t>For legemidler i ampuller benyttes angivelsen «</a:t>
            </a:r>
            <a:r>
              <a:rPr lang="nb-NO" b="0" u="sng" baseline="0" dirty="0"/>
              <a:t>Ampuller: Engangsbruk»,</a:t>
            </a:r>
            <a:r>
              <a:rPr lang="nb-NO" b="0" u="none" baseline="0" dirty="0"/>
              <a:t> og for hetteglass med ferdig </a:t>
            </a:r>
            <a:r>
              <a:rPr lang="nb-NO" b="0" u="none" baseline="0" dirty="0" err="1"/>
              <a:t>inj</a:t>
            </a:r>
            <a:r>
              <a:rPr lang="nb-NO" b="0" u="none" baseline="0" dirty="0"/>
              <a:t>.-/</a:t>
            </a:r>
            <a:r>
              <a:rPr lang="nb-NO" b="0" u="none" baseline="0" dirty="0" err="1"/>
              <a:t>inf.løsning</a:t>
            </a:r>
            <a:r>
              <a:rPr lang="nb-NO" b="0" u="none" baseline="0" dirty="0"/>
              <a:t> benyttes angivelsen «</a:t>
            </a:r>
            <a:r>
              <a:rPr lang="nb-NO" b="0" u="sng" baseline="0" dirty="0"/>
              <a:t>Anbrutt hetteglass»</a:t>
            </a:r>
          </a:p>
          <a:p>
            <a:pPr marL="628650" lvl="1" indent="-171450">
              <a:buFont typeface="Courier New" panose="02070309020205020404" pitchFamily="49" charset="0"/>
              <a:buChar char="o"/>
            </a:pPr>
            <a:r>
              <a:rPr lang="nb-NO" b="0" baseline="0" dirty="0"/>
              <a:t>Ingen kilder angir holdbarhet i opptrukket sprøyte. Holdbarhet i opptrukket sprøyte er avhengig av hvordan opptrekket skjer, hvilket utstyr man bruker og hvor det gjøres. Praksis varierer fra sykehus til sykehus. Lokale prosedyrer må følges.</a:t>
            </a:r>
          </a:p>
          <a:p>
            <a:endParaRPr lang="nb-NO" b="0" baseline="0" dirty="0"/>
          </a:p>
          <a:p>
            <a:r>
              <a:rPr lang="nb-NO" sz="1200" b="0" u="none" kern="1200" dirty="0">
                <a:solidFill>
                  <a:schemeClr val="tx1"/>
                </a:solidFill>
                <a:effectLst/>
                <a:latin typeface="+mn-lt"/>
                <a:ea typeface="+mn-ea"/>
                <a:cs typeface="+mn-cs"/>
              </a:rPr>
              <a:t>Museklikk</a:t>
            </a:r>
            <a:r>
              <a:rPr lang="nb-NO" b="0" baseline="0" dirty="0"/>
              <a:t> 2</a:t>
            </a:r>
          </a:p>
          <a:p>
            <a:pPr marL="171450" indent="-171450">
              <a:buFont typeface="Courier New" panose="02070309020205020404" pitchFamily="49" charset="0"/>
              <a:buChar char="o"/>
            </a:pPr>
            <a:r>
              <a:rPr lang="nb-NO" sz="1200" kern="1200" dirty="0">
                <a:solidFill>
                  <a:schemeClr val="tx1"/>
                </a:solidFill>
                <a:latin typeface="+mn-lt"/>
                <a:ea typeface="+mn-ea"/>
                <a:cs typeface="+mn-cs"/>
              </a:rPr>
              <a:t>Når</a:t>
            </a:r>
            <a:r>
              <a:rPr lang="nb-NO" sz="1200" kern="1200" baseline="0" dirty="0">
                <a:solidFill>
                  <a:schemeClr val="tx1"/>
                </a:solidFill>
                <a:latin typeface="+mn-lt"/>
                <a:ea typeface="+mn-ea"/>
                <a:cs typeface="+mn-cs"/>
              </a:rPr>
              <a:t> legemidler gis</a:t>
            </a:r>
            <a:r>
              <a:rPr lang="nb-NO" sz="1200" kern="1200" dirty="0">
                <a:solidFill>
                  <a:schemeClr val="tx1"/>
                </a:solidFill>
                <a:latin typeface="+mn-lt"/>
                <a:ea typeface="+mn-ea"/>
                <a:cs typeface="+mn-cs"/>
              </a:rPr>
              <a:t> som kontinuerlig infusjon er </a:t>
            </a:r>
            <a:r>
              <a:rPr lang="nb-NO" sz="1200" u="sng" kern="1200" dirty="0">
                <a:solidFill>
                  <a:schemeClr val="tx1"/>
                </a:solidFill>
                <a:latin typeface="+mn-lt"/>
                <a:ea typeface="+mn-ea"/>
                <a:cs typeface="+mn-cs"/>
              </a:rPr>
              <a:t>holdbarhet for kontinuerlig infusjon</a:t>
            </a:r>
            <a:r>
              <a:rPr lang="nb-NO" sz="1200" kern="1200" dirty="0">
                <a:solidFill>
                  <a:schemeClr val="tx1"/>
                </a:solidFill>
                <a:latin typeface="+mn-lt"/>
                <a:ea typeface="+mn-ea"/>
                <a:cs typeface="+mn-cs"/>
              </a:rPr>
              <a:t> angitt. </a:t>
            </a:r>
          </a:p>
          <a:p>
            <a:pPr marL="171450" indent="-171450">
              <a:buFont typeface="Courier New" panose="02070309020205020404" pitchFamily="49" charset="0"/>
              <a:buChar char="o"/>
            </a:pPr>
            <a:r>
              <a:rPr lang="nb-NO" sz="1200" kern="1200" dirty="0">
                <a:solidFill>
                  <a:schemeClr val="tx1"/>
                </a:solidFill>
                <a:latin typeface="+mn-lt"/>
                <a:ea typeface="+mn-ea"/>
                <a:cs typeface="+mn-cs"/>
              </a:rPr>
              <a:t>Denne er som regel </a:t>
            </a:r>
            <a:r>
              <a:rPr lang="nb-NO" sz="1200" u="sng" kern="1200" dirty="0">
                <a:solidFill>
                  <a:schemeClr val="tx1"/>
                </a:solidFill>
                <a:latin typeface="+mn-lt"/>
                <a:ea typeface="+mn-ea"/>
                <a:cs typeface="+mn-cs"/>
              </a:rPr>
              <a:t>24 timer </a:t>
            </a:r>
            <a:r>
              <a:rPr lang="nb-NO" sz="1200" kern="1200" dirty="0">
                <a:solidFill>
                  <a:schemeClr val="tx1"/>
                </a:solidFill>
                <a:latin typeface="+mn-lt"/>
                <a:ea typeface="+mn-ea"/>
                <a:cs typeface="+mn-cs"/>
              </a:rPr>
              <a:t>i romtemperatur, men </a:t>
            </a:r>
            <a:r>
              <a:rPr lang="nb-NO" sz="1200" u="sng" kern="1200" dirty="0">
                <a:solidFill>
                  <a:schemeClr val="tx1"/>
                </a:solidFill>
                <a:latin typeface="+mn-lt"/>
                <a:ea typeface="+mn-ea"/>
                <a:cs typeface="+mn-cs"/>
              </a:rPr>
              <a:t>forutsetter</a:t>
            </a:r>
            <a:r>
              <a:rPr lang="nb-NO" sz="1200" kern="1200" dirty="0">
                <a:solidFill>
                  <a:schemeClr val="tx1"/>
                </a:solidFill>
                <a:latin typeface="+mn-lt"/>
                <a:ea typeface="+mn-ea"/>
                <a:cs typeface="+mn-cs"/>
              </a:rPr>
              <a:t> at </a:t>
            </a:r>
            <a:r>
              <a:rPr lang="nb-NO" sz="1200" u="none" kern="1200" dirty="0">
                <a:solidFill>
                  <a:schemeClr val="tx1"/>
                </a:solidFill>
                <a:latin typeface="+mn-lt"/>
                <a:ea typeface="+mn-ea"/>
                <a:cs typeface="+mn-cs"/>
              </a:rPr>
              <a:t>stamløsning/infusjonskonsentrat </a:t>
            </a:r>
            <a:r>
              <a:rPr lang="nb-NO" sz="1200" kern="1200" dirty="0">
                <a:solidFill>
                  <a:schemeClr val="tx1"/>
                </a:solidFill>
                <a:latin typeface="+mn-lt"/>
                <a:ea typeface="+mn-ea"/>
                <a:cs typeface="+mn-cs"/>
              </a:rPr>
              <a:t>er </a:t>
            </a:r>
            <a:r>
              <a:rPr lang="nb-NO" sz="1200" u="sng" kern="1200" dirty="0">
                <a:solidFill>
                  <a:schemeClr val="tx1"/>
                </a:solidFill>
                <a:latin typeface="+mn-lt"/>
                <a:ea typeface="+mn-ea"/>
                <a:cs typeface="+mn-cs"/>
              </a:rPr>
              <a:t>tilberedt/åpnet umiddelbart før</a:t>
            </a:r>
            <a:r>
              <a:rPr lang="nb-NO" sz="1200" u="none" kern="1200" dirty="0">
                <a:solidFill>
                  <a:schemeClr val="tx1"/>
                </a:solidFill>
                <a:latin typeface="+mn-lt"/>
                <a:ea typeface="+mn-ea"/>
                <a:cs typeface="+mn-cs"/>
              </a:rPr>
              <a:t> </a:t>
            </a:r>
            <a:r>
              <a:rPr lang="nb-NO" sz="1200" kern="1200" dirty="0">
                <a:solidFill>
                  <a:schemeClr val="tx1"/>
                </a:solidFill>
                <a:latin typeface="+mn-lt"/>
                <a:ea typeface="+mn-ea"/>
                <a:cs typeface="+mn-cs"/>
              </a:rPr>
              <a:t>infusjonen henges opp. Hvis dette ikke er tilfellet må holdbarhetstiden på den kontinuerlige infusjonen reduseres tilsvarende tid som stamløsning/åpnet infusjonskonsentrat har vært oppbevart før tilsetning.</a:t>
            </a:r>
            <a:endParaRPr lang="nb-NO" b="1" u="sng" baseline="0" dirty="0"/>
          </a:p>
          <a:p>
            <a:r>
              <a:rPr lang="nb-NO" b="1" baseline="0" dirty="0"/>
              <a:t>	</a:t>
            </a:r>
          </a:p>
          <a:p>
            <a:pPr marL="171450" indent="-171450">
              <a:buFont typeface="Courier New" panose="02070309020205020404" pitchFamily="49" charset="0"/>
              <a:buChar char="o"/>
            </a:pPr>
            <a:r>
              <a:rPr lang="nb-NO" b="0" baseline="0" dirty="0"/>
              <a:t>Holdbarhet for stamløsning/ferdig løsning og fortynnet løsning kan </a:t>
            </a:r>
            <a:r>
              <a:rPr lang="nb-NO" b="1" baseline="0" dirty="0"/>
              <a:t>ikke </a:t>
            </a:r>
            <a:r>
              <a:rPr lang="nb-NO" b="0" baseline="0" dirty="0"/>
              <a:t>legges sammen. </a:t>
            </a:r>
            <a:r>
              <a:rPr lang="nb-NO" sz="1200" kern="1200" dirty="0">
                <a:solidFill>
                  <a:schemeClr val="tx1"/>
                </a:solidFill>
                <a:latin typeface="+mn-lt"/>
                <a:ea typeface="+mn-ea"/>
                <a:cs typeface="+mn-cs"/>
              </a:rPr>
              <a:t>Dette betyr at holdbarheten av stamløsningen må tas</a:t>
            </a:r>
            <a:r>
              <a:rPr lang="nb-NO" sz="1200" kern="1200" baseline="0" dirty="0">
                <a:solidFill>
                  <a:schemeClr val="tx1"/>
                </a:solidFill>
                <a:latin typeface="+mn-lt"/>
                <a:ea typeface="+mn-ea"/>
                <a:cs typeface="+mn-cs"/>
              </a:rPr>
              <a:t> hensyn til</a:t>
            </a:r>
            <a:r>
              <a:rPr lang="nb-NO" sz="1200" kern="1200" dirty="0">
                <a:solidFill>
                  <a:schemeClr val="tx1"/>
                </a:solidFill>
                <a:latin typeface="+mn-lt"/>
                <a:ea typeface="+mn-ea"/>
                <a:cs typeface="+mn-cs"/>
              </a:rPr>
              <a:t> når det blir satt holdbarhet på den fortynnede løsningen. </a:t>
            </a:r>
            <a:r>
              <a:rPr lang="nb-NO" b="0" baseline="0" dirty="0"/>
              <a:t>Man kan heller ikke legge sammen holdbarhet i KJ og holdbarhet i RT. Hvis et legemiddel har stått 21 timer i KJ, har det kun 3 timer holdbarhet i RT etterpå, inkludert administrasjonstid (forutsatt at holdbarheten er 24 timer i KJ og 12 timer i RT).</a:t>
            </a:r>
          </a:p>
          <a:p>
            <a:endParaRPr lang="nb-NO" b="0" u="none" baseline="0" dirty="0"/>
          </a:p>
          <a:p>
            <a:pPr lvl="4"/>
            <a:r>
              <a:rPr lang="nb-NO" b="0" baseline="0" dirty="0"/>
              <a:t>                   </a:t>
            </a:r>
          </a:p>
          <a:p>
            <a:pPr lvl="2"/>
            <a:r>
              <a:rPr lang="nb-NO" b="1" baseline="0" dirty="0"/>
              <a:t> </a:t>
            </a: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15</a:t>
            </a:fld>
            <a:endParaRPr lang="nb-NO"/>
          </a:p>
        </p:txBody>
      </p:sp>
    </p:spTree>
    <p:extLst>
      <p:ext uri="{BB962C8B-B14F-4D97-AF65-F5344CB8AC3E}">
        <p14:creationId xmlns:p14="http://schemas.microsoft.com/office/powerpoint/2010/main" val="332912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Lysbeskyttelse	</a:t>
            </a:r>
          </a:p>
          <a:p>
            <a:r>
              <a:rPr lang="nb-NO" sz="1200" b="0" u="none" kern="1200" dirty="0">
                <a:solidFill>
                  <a:schemeClr val="tx1"/>
                </a:solidFill>
                <a:effectLst/>
                <a:latin typeface="+mn-lt"/>
                <a:ea typeface="+mn-ea"/>
                <a:cs typeface="+mn-cs"/>
              </a:rPr>
              <a:t>Museklikk</a:t>
            </a:r>
            <a:r>
              <a:rPr lang="nb-NO" sz="1200" kern="1200" dirty="0">
                <a:solidFill>
                  <a:schemeClr val="tx1"/>
                </a:solidFill>
                <a:latin typeface="+mn-lt"/>
                <a:ea typeface="+mn-ea"/>
                <a:cs typeface="+mn-cs"/>
              </a:rPr>
              <a:t> 0 </a:t>
            </a:r>
          </a:p>
          <a:p>
            <a:pPr marL="628650" lvl="1" indent="-171450">
              <a:buFont typeface="Courier New" panose="02070309020205020404" pitchFamily="49" charset="0"/>
              <a:buChar char="o"/>
            </a:pPr>
            <a:r>
              <a:rPr lang="nb-NO" sz="1200" kern="1200" dirty="0">
                <a:solidFill>
                  <a:schemeClr val="tx1"/>
                </a:solidFill>
                <a:latin typeface="+mn-lt"/>
                <a:ea typeface="+mn-ea"/>
                <a:cs typeface="+mn-cs"/>
              </a:rPr>
              <a:t>Legemidler skal generelt beskyttes mot sollys. </a:t>
            </a:r>
          </a:p>
          <a:p>
            <a:pPr marL="628650" lvl="1" indent="-171450">
              <a:buFont typeface="Courier New" panose="02070309020205020404" pitchFamily="49" charset="0"/>
              <a:buChar char="o"/>
            </a:pPr>
            <a:r>
              <a:rPr lang="nb-NO" sz="1200" kern="1200" dirty="0">
                <a:solidFill>
                  <a:schemeClr val="tx1"/>
                </a:solidFill>
                <a:latin typeface="+mn-lt"/>
                <a:ea typeface="+mn-ea"/>
                <a:cs typeface="+mn-cs"/>
              </a:rPr>
              <a:t>Når det er angitt lysbeskyttelse i blandekortene, gjelder dette for beskyttelse mot dagslys/lampelys. 	</a:t>
            </a:r>
          </a:p>
          <a:p>
            <a:pPr marL="628650" lvl="1" indent="-171450">
              <a:buFont typeface="Courier New" panose="02070309020205020404" pitchFamily="49" charset="0"/>
              <a:buChar char="o"/>
            </a:pPr>
            <a:r>
              <a:rPr lang="nb-NO" sz="1200" kern="1200" dirty="0">
                <a:solidFill>
                  <a:schemeClr val="tx1"/>
                </a:solidFill>
                <a:latin typeface="+mn-lt"/>
                <a:ea typeface="+mn-ea"/>
                <a:cs typeface="+mn-cs"/>
              </a:rPr>
              <a:t>Lysbeskyttelse under oppbevaring i originalemballasje er ikke kommentert, men står på pakningene.  </a:t>
            </a:r>
          </a:p>
          <a:p>
            <a:r>
              <a:rPr lang="nb-NO" sz="1200" kern="1200" dirty="0">
                <a:solidFill>
                  <a:schemeClr val="tx1"/>
                </a:solidFill>
                <a:latin typeface="+mn-lt"/>
                <a:ea typeface="+mn-ea"/>
                <a:cs typeface="+mn-cs"/>
              </a:rPr>
              <a:t>	     </a:t>
            </a:r>
          </a:p>
          <a:p>
            <a:r>
              <a:rPr lang="nb-NO" sz="1200" b="0" u="none" kern="1200" dirty="0">
                <a:solidFill>
                  <a:schemeClr val="tx1"/>
                </a:solidFill>
                <a:effectLst/>
                <a:latin typeface="+mn-lt"/>
                <a:ea typeface="+mn-ea"/>
                <a:cs typeface="+mn-cs"/>
              </a:rPr>
              <a:t>Museklikk</a:t>
            </a:r>
            <a:r>
              <a:rPr lang="nb-NO" sz="1200" kern="1200" dirty="0">
                <a:solidFill>
                  <a:schemeClr val="tx1"/>
                </a:solidFill>
                <a:latin typeface="+mn-lt"/>
                <a:ea typeface="+mn-ea"/>
                <a:cs typeface="+mn-cs"/>
              </a:rPr>
              <a:t> 1	</a:t>
            </a:r>
          </a:p>
          <a:p>
            <a:pPr marL="628650" lvl="1" indent="-171450">
              <a:buFont typeface="Courier New" panose="02070309020205020404" pitchFamily="49" charset="0"/>
              <a:buChar char="o"/>
            </a:pPr>
            <a:r>
              <a:rPr lang="nb-NO" sz="1200" u="none" kern="1200" dirty="0">
                <a:solidFill>
                  <a:schemeClr val="tx1"/>
                </a:solidFill>
                <a:latin typeface="+mn-lt"/>
                <a:ea typeface="+mn-ea"/>
                <a:cs typeface="+mn-cs"/>
              </a:rPr>
              <a:t>Eksempel</a:t>
            </a:r>
            <a:r>
              <a:rPr lang="nb-NO" sz="1200" u="none" kern="1200" baseline="0" dirty="0">
                <a:solidFill>
                  <a:schemeClr val="tx1"/>
                </a:solidFill>
                <a:latin typeface="+mn-lt"/>
                <a:ea typeface="+mn-ea"/>
                <a:cs typeface="+mn-cs"/>
              </a:rPr>
              <a:t> </a:t>
            </a:r>
            <a:r>
              <a:rPr lang="nb-NO" sz="1200" kern="1200" dirty="0">
                <a:solidFill>
                  <a:schemeClr val="tx1"/>
                </a:solidFill>
                <a:latin typeface="+mn-lt"/>
                <a:ea typeface="+mn-ea"/>
                <a:cs typeface="+mn-cs"/>
              </a:rPr>
              <a:t>– infusjons</a:t>
            </a:r>
            <a:r>
              <a:rPr lang="nb-NO" sz="1200" u="sng" kern="1200" dirty="0">
                <a:solidFill>
                  <a:schemeClr val="tx1"/>
                </a:solidFill>
                <a:latin typeface="+mn-lt"/>
                <a:ea typeface="+mn-ea"/>
                <a:cs typeface="+mn-cs"/>
              </a:rPr>
              <a:t>posen</a:t>
            </a:r>
            <a:r>
              <a:rPr lang="nb-NO" sz="1200" kern="1200" dirty="0">
                <a:solidFill>
                  <a:schemeClr val="tx1"/>
                </a:solidFill>
                <a:latin typeface="+mn-lt"/>
                <a:ea typeface="+mn-ea"/>
                <a:cs typeface="+mn-cs"/>
              </a:rPr>
              <a:t> skal lysbeskyttes både </a:t>
            </a:r>
            <a:r>
              <a:rPr lang="nb-NO" sz="1200" u="sng" kern="1200" dirty="0">
                <a:solidFill>
                  <a:schemeClr val="tx1"/>
                </a:solidFill>
                <a:latin typeface="+mn-lt"/>
                <a:ea typeface="+mn-ea"/>
                <a:cs typeface="+mn-cs"/>
              </a:rPr>
              <a:t>under oppbevaring</a:t>
            </a:r>
            <a:r>
              <a:rPr lang="nb-NO" sz="1200" u="none" kern="1200" dirty="0">
                <a:solidFill>
                  <a:schemeClr val="tx1"/>
                </a:solidFill>
                <a:latin typeface="+mn-lt"/>
                <a:ea typeface="+mn-ea"/>
                <a:cs typeface="+mn-cs"/>
              </a:rPr>
              <a:t> </a:t>
            </a:r>
            <a:r>
              <a:rPr lang="nb-NO" sz="1200" kern="1200" dirty="0">
                <a:solidFill>
                  <a:schemeClr val="tx1"/>
                </a:solidFill>
                <a:latin typeface="+mn-lt"/>
                <a:ea typeface="+mn-ea"/>
                <a:cs typeface="+mn-cs"/>
              </a:rPr>
              <a:t>og </a:t>
            </a:r>
            <a:r>
              <a:rPr lang="nb-NO" sz="1200" u="sng" kern="1200" dirty="0">
                <a:solidFill>
                  <a:schemeClr val="tx1"/>
                </a:solidFill>
                <a:latin typeface="+mn-lt"/>
                <a:ea typeface="+mn-ea"/>
                <a:cs typeface="+mn-cs"/>
              </a:rPr>
              <a:t>under infusjon</a:t>
            </a:r>
            <a:r>
              <a:rPr lang="nb-NO" sz="1200" kern="1200" dirty="0">
                <a:solidFill>
                  <a:schemeClr val="tx1"/>
                </a:solidFill>
                <a:latin typeface="+mn-lt"/>
                <a:ea typeface="+mn-ea"/>
                <a:cs typeface="+mn-cs"/>
              </a:rPr>
              <a:t>.</a:t>
            </a:r>
          </a:p>
          <a:p>
            <a:pPr marL="628650" lvl="1" indent="-171450">
              <a:buFont typeface="Courier New" panose="02070309020205020404" pitchFamily="49" charset="0"/>
              <a:buChar char="o"/>
            </a:pPr>
            <a:r>
              <a:rPr lang="nb-NO" sz="1200" b="0" kern="1200" dirty="0">
                <a:solidFill>
                  <a:schemeClr val="tx1"/>
                </a:solidFill>
                <a:latin typeface="+mn-lt"/>
                <a:ea typeface="+mn-ea"/>
                <a:cs typeface="+mn-cs"/>
              </a:rPr>
              <a:t>Det er ekstremt få legemidler</a:t>
            </a:r>
            <a:r>
              <a:rPr lang="nb-NO" sz="1200" b="0" kern="1200" baseline="0" dirty="0">
                <a:solidFill>
                  <a:schemeClr val="tx1"/>
                </a:solidFill>
                <a:latin typeface="+mn-lt"/>
                <a:ea typeface="+mn-ea"/>
                <a:cs typeface="+mn-cs"/>
              </a:rPr>
              <a:t> der infusjons</a:t>
            </a:r>
            <a:r>
              <a:rPr lang="nb-NO" sz="1200" b="0" u="sng" kern="1200" baseline="0" dirty="0">
                <a:solidFill>
                  <a:schemeClr val="tx1"/>
                </a:solidFill>
                <a:latin typeface="+mn-lt"/>
                <a:ea typeface="+mn-ea"/>
                <a:cs typeface="+mn-cs"/>
              </a:rPr>
              <a:t>settet</a:t>
            </a:r>
            <a:r>
              <a:rPr lang="nb-NO" sz="1200" b="0" kern="1200" baseline="0" dirty="0">
                <a:solidFill>
                  <a:schemeClr val="tx1"/>
                </a:solidFill>
                <a:latin typeface="+mn-lt"/>
                <a:ea typeface="+mn-ea"/>
                <a:cs typeface="+mn-cs"/>
              </a:rPr>
              <a:t> trenger lysbeskyttelse. Dette angis spesielt.</a:t>
            </a:r>
            <a:endParaRPr lang="nb-NO" b="0"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16</a:t>
            </a:fld>
            <a:endParaRPr lang="nb-NO"/>
          </a:p>
        </p:txBody>
      </p:sp>
    </p:spTree>
    <p:extLst>
      <p:ext uri="{BB962C8B-B14F-4D97-AF65-F5344CB8AC3E}">
        <p14:creationId xmlns:p14="http://schemas.microsoft.com/office/powerpoint/2010/main" val="285193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Merknader</a:t>
            </a:r>
            <a:r>
              <a:rPr lang="nb-NO" dirty="0"/>
              <a:t> (</a:t>
            </a:r>
            <a:r>
              <a:rPr lang="nb-NO" sz="1200" b="0" u="none" kern="1200" dirty="0">
                <a:solidFill>
                  <a:schemeClr val="tx1"/>
                </a:solidFill>
                <a:effectLst/>
                <a:latin typeface="+mn-lt"/>
                <a:ea typeface="+mn-ea"/>
                <a:cs typeface="+mn-cs"/>
              </a:rPr>
              <a:t>Museklikk</a:t>
            </a:r>
            <a:r>
              <a:rPr lang="nb-NO" sz="1200" b="0" u="none" kern="1200" baseline="0" dirty="0">
                <a:solidFill>
                  <a:schemeClr val="tx1"/>
                </a:solidFill>
                <a:effectLst/>
                <a:latin typeface="+mn-lt"/>
                <a:ea typeface="+mn-ea"/>
                <a:cs typeface="+mn-cs"/>
              </a:rPr>
              <a:t> 0</a:t>
            </a:r>
            <a:r>
              <a:rPr lang="nb-NO" dirty="0"/>
              <a:t>)</a:t>
            </a:r>
          </a:p>
          <a:p>
            <a:endParaRPr lang="nb-NO" u="sng" dirty="0"/>
          </a:p>
          <a:p>
            <a:r>
              <a:rPr lang="nb-NO" u="none" dirty="0"/>
              <a:t>Museklikk 1</a:t>
            </a:r>
          </a:p>
          <a:p>
            <a:pPr marL="171450" indent="-171450">
              <a:buFont typeface="Courier New" panose="02070309020205020404" pitchFamily="49" charset="0"/>
              <a:buChar char="o"/>
            </a:pPr>
            <a:r>
              <a:rPr lang="nb-NO" u="sng" dirty="0"/>
              <a:t>Bivirkninger</a:t>
            </a:r>
            <a:r>
              <a:rPr lang="nb-NO" u="none" dirty="0"/>
              <a:t> - </a:t>
            </a:r>
            <a:r>
              <a:rPr lang="nb-NO" sz="1200" u="none" kern="1200" dirty="0">
                <a:solidFill>
                  <a:schemeClr val="tx1"/>
                </a:solidFill>
                <a:latin typeface="+mn-lt"/>
                <a:ea typeface="+mn-ea"/>
                <a:cs typeface="+mn-cs"/>
              </a:rPr>
              <a:t>g</a:t>
            </a:r>
            <a:r>
              <a:rPr lang="nb-NO" sz="1200" kern="1200" dirty="0">
                <a:solidFill>
                  <a:schemeClr val="tx1"/>
                </a:solidFill>
                <a:latin typeface="+mn-lt"/>
                <a:ea typeface="+mn-ea"/>
                <a:cs typeface="+mn-cs"/>
              </a:rPr>
              <a:t>enerelle betraktninger fra</a:t>
            </a:r>
            <a:r>
              <a:rPr lang="nb-NO" sz="1200" kern="1200" baseline="0" dirty="0">
                <a:solidFill>
                  <a:schemeClr val="tx1"/>
                </a:solidFill>
                <a:latin typeface="+mn-lt"/>
                <a:ea typeface="+mn-ea"/>
                <a:cs typeface="+mn-cs"/>
              </a:rPr>
              <a:t> forord</a:t>
            </a:r>
            <a:r>
              <a:rPr lang="nb-NO" sz="1200" kern="1200" dirty="0">
                <a:solidFill>
                  <a:schemeClr val="tx1"/>
                </a:solidFill>
                <a:latin typeface="+mn-lt"/>
                <a:ea typeface="+mn-ea"/>
                <a:cs typeface="+mn-cs"/>
              </a:rPr>
              <a:t> om hva som er tatt med:</a:t>
            </a:r>
            <a:endParaRPr lang="nb-NO" sz="1200" kern="1200" baseline="0" dirty="0">
              <a:solidFill>
                <a:schemeClr val="tx1"/>
              </a:solidFill>
              <a:latin typeface="+mn-lt"/>
              <a:ea typeface="+mn-ea"/>
              <a:cs typeface="+mn-cs"/>
            </a:endParaRPr>
          </a:p>
          <a:p>
            <a:pPr marL="628650" lvl="1" indent="-171450">
              <a:buFont typeface="Arial" panose="020B0604020202020204" pitchFamily="34" charset="0"/>
              <a:buChar char="•"/>
            </a:pPr>
            <a:r>
              <a:rPr lang="nb-NO" dirty="0"/>
              <a:t>Infusjonsrelaterte bivirkninger – si noe om problemene med å identifisere disse</a:t>
            </a:r>
          </a:p>
          <a:p>
            <a:pPr marL="628650" lvl="1" indent="-171450">
              <a:buFont typeface="Arial" panose="020B0604020202020204" pitchFamily="34" charset="0"/>
              <a:buChar char="•"/>
            </a:pPr>
            <a:r>
              <a:rPr lang="nb-NO" sz="1200" kern="1200" dirty="0">
                <a:solidFill>
                  <a:schemeClr val="tx1"/>
                </a:solidFill>
                <a:latin typeface="+mn-lt"/>
                <a:ea typeface="+mn-ea"/>
                <a:cs typeface="+mn-cs"/>
              </a:rPr>
              <a:t>Enkelte</a:t>
            </a:r>
            <a:r>
              <a:rPr lang="nb-NO" sz="1200" kern="1200" baseline="0" dirty="0">
                <a:solidFill>
                  <a:schemeClr val="tx1"/>
                </a:solidFill>
                <a:latin typeface="+mn-lt"/>
                <a:ea typeface="+mn-ea"/>
                <a:cs typeface="+mn-cs"/>
              </a:rPr>
              <a:t> alvorlige bivirkninger</a:t>
            </a:r>
          </a:p>
          <a:p>
            <a:pPr marL="0" lvl="0" indent="0">
              <a:buFont typeface="Arial" panose="020B0604020202020204" pitchFamily="34" charset="0"/>
              <a:buNone/>
            </a:pPr>
            <a:r>
              <a:rPr lang="nb-NO" sz="1200" b="0" u="none" kern="1200" dirty="0">
                <a:solidFill>
                  <a:schemeClr val="tx1"/>
                </a:solidFill>
                <a:effectLst/>
                <a:latin typeface="+mn-lt"/>
                <a:ea typeface="+mn-ea"/>
                <a:cs typeface="+mn-cs"/>
              </a:rPr>
              <a:t>Museklikk</a:t>
            </a:r>
            <a:r>
              <a:rPr lang="nb-NO" sz="1200" kern="1200" baseline="0" dirty="0">
                <a:solidFill>
                  <a:schemeClr val="tx1"/>
                </a:solidFill>
                <a:latin typeface="+mn-lt"/>
                <a:ea typeface="+mn-ea"/>
                <a:cs typeface="+mn-cs"/>
              </a:rPr>
              <a:t> 2</a:t>
            </a:r>
          </a:p>
          <a:p>
            <a:pPr marL="628650" lvl="1" indent="-171450">
              <a:buFont typeface="Arial" panose="020B0604020202020204" pitchFamily="34" charset="0"/>
              <a:buChar char="•"/>
            </a:pPr>
            <a:r>
              <a:rPr lang="nb-NO" sz="1200" kern="1200" baseline="0" dirty="0">
                <a:solidFill>
                  <a:schemeClr val="tx1"/>
                </a:solidFill>
                <a:latin typeface="+mn-lt"/>
                <a:ea typeface="+mn-ea"/>
                <a:cs typeface="+mn-cs"/>
              </a:rPr>
              <a:t>B</a:t>
            </a:r>
            <a:r>
              <a:rPr lang="nb-NO" sz="1200" b="0" kern="1200" dirty="0">
                <a:solidFill>
                  <a:schemeClr val="tx1"/>
                </a:solidFill>
                <a:latin typeface="+mn-lt"/>
                <a:ea typeface="+mn-ea"/>
                <a:cs typeface="+mn-cs"/>
              </a:rPr>
              <a:t>ivirkninger som krever spesiell intervensjon/</a:t>
            </a:r>
            <a:r>
              <a:rPr lang="nb-NO" sz="1200" b="0" kern="1200" dirty="0" err="1">
                <a:solidFill>
                  <a:schemeClr val="tx1"/>
                </a:solidFill>
                <a:latin typeface="+mn-lt"/>
                <a:ea typeface="+mn-ea"/>
                <a:cs typeface="+mn-cs"/>
              </a:rPr>
              <a:t>monitorering</a:t>
            </a:r>
            <a:r>
              <a:rPr lang="nb-NO" sz="1200" b="0" kern="1200" dirty="0">
                <a:solidFill>
                  <a:schemeClr val="tx1"/>
                </a:solidFill>
                <a:latin typeface="+mn-lt"/>
                <a:ea typeface="+mn-ea"/>
                <a:cs typeface="+mn-cs"/>
              </a:rPr>
              <a:t>/overvåking (eks. neste lysbilde)</a:t>
            </a:r>
          </a:p>
          <a:p>
            <a:endParaRPr lang="nb-NO" b="0" u="none" dirty="0"/>
          </a:p>
          <a:p>
            <a:r>
              <a:rPr lang="nb-NO" b="0" u="none" dirty="0"/>
              <a:t>VIKTIG: For</a:t>
            </a:r>
            <a:r>
              <a:rPr lang="nb-NO" b="0" u="none" baseline="0" dirty="0"/>
              <a:t> komplett oversikt over kjente bivirkninger, se</a:t>
            </a:r>
            <a:r>
              <a:rPr lang="nb-NO" b="0" u="none" dirty="0"/>
              <a:t> </a:t>
            </a:r>
            <a:r>
              <a:rPr lang="nb-NO" b="0" u="sng" dirty="0"/>
              <a:t>preparatomtale (SPC) eller Felleskatalog.</a:t>
            </a:r>
          </a:p>
          <a:p>
            <a:r>
              <a:rPr lang="nb-NO" b="0" u="none" dirty="0"/>
              <a:t>	</a:t>
            </a:r>
            <a:endParaRPr lang="nb-NO" baseline="0" dirty="0"/>
          </a:p>
          <a:p>
            <a:endParaRPr lang="nb-NO"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17</a:t>
            </a:fld>
            <a:endParaRPr lang="nb-NO"/>
          </a:p>
        </p:txBody>
      </p:sp>
    </p:spTree>
    <p:extLst>
      <p:ext uri="{BB962C8B-B14F-4D97-AF65-F5344CB8AC3E}">
        <p14:creationId xmlns:p14="http://schemas.microsoft.com/office/powerpoint/2010/main" val="93908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Eksempel på bivirkninger som</a:t>
            </a:r>
            <a:r>
              <a:rPr lang="nb-NO" baseline="0" dirty="0"/>
              <a:t> krever </a:t>
            </a:r>
            <a:r>
              <a:rPr lang="nb-NO" dirty="0"/>
              <a:t>monitorering.</a:t>
            </a: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18</a:t>
            </a:fld>
            <a:endParaRPr lang="nb-NO"/>
          </a:p>
        </p:txBody>
      </p:sp>
    </p:spTree>
    <p:extLst>
      <p:ext uri="{BB962C8B-B14F-4D97-AF65-F5344CB8AC3E}">
        <p14:creationId xmlns:p14="http://schemas.microsoft.com/office/powerpoint/2010/main" val="361773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a:t>
            </a:r>
            <a:r>
              <a:rPr lang="nb-NO" b="0" i="0" u="none" dirty="0"/>
              <a:t> 0</a:t>
            </a:r>
          </a:p>
          <a:p>
            <a:pPr marL="6286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0" i="0" u="none" dirty="0"/>
              <a:t>Vanlig risiko for allergiske reaksjoner som gjelder de</a:t>
            </a:r>
            <a:r>
              <a:rPr lang="nb-NO" b="0" i="0" u="none" baseline="0" dirty="0"/>
              <a:t> fleste legemidler</a:t>
            </a:r>
            <a:r>
              <a:rPr lang="nb-NO" b="0" i="0" u="none" dirty="0"/>
              <a:t> er </a:t>
            </a:r>
            <a:r>
              <a:rPr lang="nb-NO" b="0" u="none" dirty="0"/>
              <a:t>ikke tatt med.</a:t>
            </a:r>
            <a:r>
              <a:rPr lang="nb-NO" b="0" u="none" baseline="0" dirty="0"/>
              <a:t> </a:t>
            </a:r>
          </a:p>
          <a:p>
            <a:pPr marL="6286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0" u="none" dirty="0"/>
              <a:t>Særlig høy risiko for allergiske reaksjoner og/eller krav</a:t>
            </a:r>
            <a:r>
              <a:rPr lang="nb-NO" b="0" u="none" baseline="0" dirty="0"/>
              <a:t> om</a:t>
            </a:r>
            <a:r>
              <a:rPr lang="nb-NO" b="0" u="none" dirty="0"/>
              <a:t> egne observasjoner/tiltak</a:t>
            </a:r>
            <a:r>
              <a:rPr lang="nb-NO" b="0" u="none" baseline="0" dirty="0"/>
              <a:t> angis alltid.</a:t>
            </a:r>
            <a:endParaRPr lang="nb-NO" b="0" u="none" dirty="0"/>
          </a:p>
          <a:p>
            <a:endParaRPr lang="nb-NO" baseline="0" dirty="0"/>
          </a:p>
          <a:p>
            <a:r>
              <a:rPr lang="nb-NO" sz="1200" b="0" u="none" kern="1200" dirty="0">
                <a:solidFill>
                  <a:schemeClr val="tx1"/>
                </a:solidFill>
                <a:effectLst/>
                <a:latin typeface="+mn-lt"/>
                <a:ea typeface="+mn-ea"/>
                <a:cs typeface="+mn-cs"/>
              </a:rPr>
              <a:t>Museklikk</a:t>
            </a:r>
            <a:r>
              <a:rPr lang="nb-NO" b="0" baseline="0" dirty="0"/>
              <a:t> 1</a:t>
            </a:r>
          </a:p>
          <a:p>
            <a:pPr marL="628650" lvl="1" indent="-171450">
              <a:buFont typeface="Courier New" panose="02070309020205020404" pitchFamily="49" charset="0"/>
              <a:buChar char="o"/>
            </a:pPr>
            <a:r>
              <a:rPr lang="nb-NO" b="0" dirty="0"/>
              <a:t>Det opplyses ikke om konserveringsmiddel, med enkelte unntak: </a:t>
            </a:r>
          </a:p>
          <a:p>
            <a:pPr marL="1143000" lvl="2" indent="-228600">
              <a:buFont typeface="+mj-lt"/>
              <a:buAutoNum type="arabicPeriod"/>
            </a:pPr>
            <a:r>
              <a:rPr lang="nb-NO" b="0" dirty="0"/>
              <a:t>Når det finnes legemidler både med og uten konserveringsmiddel for samme virkestoff, er dette presisert, slik at sykepleier kan velge.  </a:t>
            </a:r>
          </a:p>
          <a:p>
            <a:pPr marL="1143000" lvl="2" indent="-228600">
              <a:buFont typeface="+mj-lt"/>
              <a:buAutoNum type="arabicPeriod"/>
            </a:pPr>
            <a:r>
              <a:rPr lang="nb-NO" b="0" dirty="0"/>
              <a:t>For enkelte legemidler er det også satt inn advarsel mot bruk av spesielle konserveringsmidler til barn. For enkelhets skyld blir propylenglykol angitt på samme måte, selv om dette er et løsemiddel og ikke tilsatt som konservering.  </a:t>
            </a: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19</a:t>
            </a:fld>
            <a:endParaRPr lang="nb-NO"/>
          </a:p>
        </p:txBody>
      </p:sp>
    </p:spTree>
    <p:extLst>
      <p:ext uri="{BB962C8B-B14F-4D97-AF65-F5344CB8AC3E}">
        <p14:creationId xmlns:p14="http://schemas.microsoft.com/office/powerpoint/2010/main" val="56430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Tromboflebitt</a:t>
            </a:r>
          </a:p>
          <a:p>
            <a:r>
              <a:rPr lang="nb-NO" b="0" baseline="0" dirty="0"/>
              <a:t>F</a:t>
            </a:r>
            <a:r>
              <a:rPr lang="nb-NO" b="0" u="none" baseline="0" dirty="0"/>
              <a:t>orklar ut fra forordet h</a:t>
            </a:r>
            <a:r>
              <a:rPr lang="nb-NO" b="0" u="none" dirty="0"/>
              <a:t>vordan</a:t>
            </a:r>
            <a:r>
              <a:rPr lang="nb-NO" b="0" u="none" baseline="0" dirty="0"/>
              <a:t> sykepleier skal forholde seg til opplysningen om </a:t>
            </a:r>
            <a:r>
              <a:rPr lang="nb-NO" b="0" u="none" dirty="0" err="1"/>
              <a:t>tromboflebitt</a:t>
            </a:r>
            <a:r>
              <a:rPr lang="nb-NO" b="0" u="none" dirty="0"/>
              <a:t> i forhold til valg av fortynning/ikke fortynning og valg av injeksjon eller infusjon. Perifert eller sentralt venekateter</a:t>
            </a:r>
            <a:r>
              <a:rPr lang="nb-NO" b="0" u="none" baseline="0" dirty="0"/>
              <a:t> avgjør dette. </a:t>
            </a:r>
          </a:p>
          <a:p>
            <a:r>
              <a:rPr lang="nb-NO" b="0" u="none" baseline="0" dirty="0"/>
              <a:t>Vis </a:t>
            </a:r>
            <a:r>
              <a:rPr lang="nb-NO" b="0" u="none" dirty="0"/>
              <a:t>fortynningseksempel</a:t>
            </a:r>
            <a:r>
              <a:rPr lang="nb-NO" b="0" u="none" baseline="0" dirty="0"/>
              <a:t> på neste lysbilde.</a:t>
            </a:r>
          </a:p>
          <a:p>
            <a:r>
              <a:rPr lang="nb-NO" dirty="0"/>
              <a:t>	</a:t>
            </a:r>
          </a:p>
          <a:p>
            <a:r>
              <a:rPr lang="nb-NO" dirty="0"/>
              <a:t>	</a:t>
            </a:r>
            <a:endParaRPr lang="nb-NO" baseline="0" dirty="0"/>
          </a:p>
          <a:p>
            <a:r>
              <a:rPr lang="nb-NO" baseline="0" dirty="0"/>
              <a:t>	</a:t>
            </a:r>
          </a:p>
          <a:p>
            <a:endParaRPr lang="nb-NO" b="1" baseline="0" dirty="0"/>
          </a:p>
          <a:p>
            <a:endParaRPr lang="nb-NO" baseline="0"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20</a:t>
            </a:fld>
            <a:endParaRPr lang="nb-NO"/>
          </a:p>
        </p:txBody>
      </p:sp>
    </p:spTree>
    <p:extLst>
      <p:ext uri="{BB962C8B-B14F-4D97-AF65-F5344CB8AC3E}">
        <p14:creationId xmlns:p14="http://schemas.microsoft.com/office/powerpoint/2010/main" val="106249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Eksempel på </a:t>
            </a:r>
            <a:r>
              <a:rPr lang="nb-NO" b="1" dirty="0"/>
              <a:t>fortynningsforslag</a:t>
            </a:r>
            <a:r>
              <a:rPr lang="nb-NO" dirty="0"/>
              <a:t> ved </a:t>
            </a:r>
            <a:r>
              <a:rPr lang="nb-NO" b="1" dirty="0" err="1"/>
              <a:t>tromboflebitt</a:t>
            </a:r>
            <a:endParaRPr lang="nb-NO" b="1"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21</a:t>
            </a:fld>
            <a:endParaRPr lang="nb-NO"/>
          </a:p>
        </p:txBody>
      </p:sp>
    </p:spTree>
    <p:extLst>
      <p:ext uri="{BB962C8B-B14F-4D97-AF65-F5344CB8AC3E}">
        <p14:creationId xmlns:p14="http://schemas.microsoft.com/office/powerpoint/2010/main" val="122339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baseline="0" dirty="0" err="1"/>
              <a:t>Monitorering</a:t>
            </a:r>
            <a:r>
              <a:rPr lang="nb-NO" b="1" baseline="0" dirty="0"/>
              <a:t> av legemiddelkonsentrasjoner</a:t>
            </a:r>
          </a:p>
          <a:p>
            <a:r>
              <a:rPr lang="nb-NO" baseline="0" dirty="0"/>
              <a:t>Kun en påminnelse. Dette er legens ansvar å ordinere og vi har derfor ikke angitt flere opplysninger. </a:t>
            </a:r>
            <a:endParaRPr lang="nb-NO" dirty="0"/>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22</a:t>
            </a:fld>
            <a:endParaRPr lang="nb-NO"/>
          </a:p>
        </p:txBody>
      </p:sp>
    </p:spTree>
    <p:extLst>
      <p:ext uri="{BB962C8B-B14F-4D97-AF65-F5344CB8AC3E}">
        <p14:creationId xmlns:p14="http://schemas.microsoft.com/office/powerpoint/2010/main" val="1281073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u="none" baseline="0" dirty="0"/>
              <a:t>A</a:t>
            </a:r>
            <a:r>
              <a:rPr lang="nb-NO" b="1" u="none" dirty="0"/>
              <a:t>ntidot</a:t>
            </a:r>
            <a:r>
              <a:rPr lang="nb-NO" b="0" u="none" dirty="0"/>
              <a:t> er angitt i virkestoff og preparatnavn. Enkelte</a:t>
            </a:r>
            <a:r>
              <a:rPr lang="nb-NO" b="0" u="none" baseline="0" dirty="0"/>
              <a:t> antidot har eget blandekort.</a:t>
            </a:r>
            <a:r>
              <a:rPr lang="nb-NO" b="0" u="none" dirty="0"/>
              <a:t> Forordet</a:t>
            </a:r>
            <a:r>
              <a:rPr lang="nb-NO" b="0" u="none" baseline="0" dirty="0"/>
              <a:t> angir hvor man kan finne opplysninger om antidot generelt.</a:t>
            </a:r>
            <a:r>
              <a:rPr lang="nb-NO" dirty="0"/>
              <a:t>	</a:t>
            </a: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23</a:t>
            </a:fld>
            <a:endParaRPr lang="nb-NO"/>
          </a:p>
        </p:txBody>
      </p:sp>
    </p:spTree>
    <p:extLst>
      <p:ext uri="{BB962C8B-B14F-4D97-AF65-F5344CB8AC3E}">
        <p14:creationId xmlns:p14="http://schemas.microsoft.com/office/powerpoint/2010/main" val="269240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r>
              <a:rPr lang="nb-NO" b="1" dirty="0">
                <a:solidFill>
                  <a:srgbClr val="FF0000"/>
                </a:solidFill>
              </a:rPr>
              <a:t>SE FORORD FOR HVA</a:t>
            </a:r>
            <a:r>
              <a:rPr lang="nb-NO" b="1" baseline="0" dirty="0">
                <a:solidFill>
                  <a:srgbClr val="FF0000"/>
                </a:solidFill>
              </a:rPr>
              <a:t> SOM BØR SIES UNDER PRESENTASJON AV KORTENE</a:t>
            </a:r>
          </a:p>
          <a:p>
            <a:endParaRPr lang="nb-NO" b="1" baseline="0" dirty="0">
              <a:solidFill>
                <a:srgbClr val="FF0000"/>
              </a:solidFill>
            </a:endParaRPr>
          </a:p>
          <a:p>
            <a:r>
              <a:rPr lang="nb-NO" b="1" baseline="0" dirty="0">
                <a:solidFill>
                  <a:srgbClr val="FF0000"/>
                </a:solidFill>
              </a:rPr>
              <a:t>Kun stikkord her</a:t>
            </a:r>
            <a:endParaRPr lang="nb-NO" b="1" dirty="0">
              <a:solidFill>
                <a:srgbClr val="FF0000"/>
              </a:solidFill>
            </a:endParaRPr>
          </a:p>
          <a:p>
            <a:endParaRPr lang="nb-NO" b="1" dirty="0">
              <a:solidFill>
                <a:srgbClr val="FF0000"/>
              </a:solidFill>
            </a:endParaRPr>
          </a:p>
          <a:p>
            <a:r>
              <a:rPr lang="nb-NO" b="1" dirty="0">
                <a:solidFill>
                  <a:srgbClr val="FF0000"/>
                </a:solidFill>
              </a:rPr>
              <a:t>Versjonsnummer og dato for siste endring Blandekort som utarbeides, revideres eller oppdateres etter 18.12.2018 vil påføres et versjonsnummer og en endringsdato. Dette erstatter «Sist revidert» som er angitt på tidligere kort. Versjonsnummeret for et helt nytt kort vil være 1.0. Etter første fullstendige revidering vil versjonsnummeret endres til 2.0. Kort som oppdateres mellom de fullstendige revideringene får en desimal lagt til hovednummeret som f.eks. 1.1 eller 2.1. Dato for når kortet sist ble endret vil også angis på kortet. Datoen kan representere første publisering, siste revidering eller siste oppdatering, avhengig av hvilken hendelse som var den siste. </a:t>
            </a:r>
          </a:p>
          <a:p>
            <a:r>
              <a:rPr lang="nb-NO" sz="1200" b="0" u="none" kern="1200" dirty="0">
                <a:solidFill>
                  <a:schemeClr val="tx1"/>
                </a:solidFill>
                <a:effectLst/>
                <a:latin typeface="+mn-lt"/>
                <a:ea typeface="+mn-ea"/>
                <a:cs typeface="+mn-cs"/>
              </a:rPr>
              <a:t>Museklikk 0</a:t>
            </a:r>
            <a:r>
              <a:rPr lang="nb-NO" b="0" baseline="0" dirty="0"/>
              <a:t>    </a:t>
            </a:r>
          </a:p>
          <a:p>
            <a:pPr marL="628650" lvl="1" indent="-171450">
              <a:buFont typeface="Courier New" panose="02070309020205020404" pitchFamily="49" charset="0"/>
              <a:buChar char="o"/>
            </a:pPr>
            <a:r>
              <a:rPr lang="nb-NO" b="0" dirty="0"/>
              <a:t>Format – prinsipielle avgjørelser</a:t>
            </a:r>
          </a:p>
          <a:p>
            <a:r>
              <a:rPr lang="nb-NO" sz="1200" b="0" u="none" kern="1200" dirty="0">
                <a:solidFill>
                  <a:schemeClr val="tx1"/>
                </a:solidFill>
                <a:effectLst/>
                <a:latin typeface="+mn-lt"/>
                <a:ea typeface="+mn-ea"/>
                <a:cs typeface="+mn-cs"/>
              </a:rPr>
              <a:t>Museklikk</a:t>
            </a:r>
            <a:r>
              <a:rPr lang="nb-NO" b="0" dirty="0"/>
              <a:t> 1 </a:t>
            </a:r>
            <a:r>
              <a:rPr lang="nb-NO" b="0" baseline="0" dirty="0"/>
              <a:t>   </a:t>
            </a:r>
          </a:p>
          <a:p>
            <a:pPr marL="628650" lvl="1" indent="-171450">
              <a:buFont typeface="Courier New" panose="02070309020205020404" pitchFamily="49" charset="0"/>
              <a:buChar char="o"/>
            </a:pPr>
            <a:r>
              <a:rPr lang="nb-NO" b="0" dirty="0"/>
              <a:t>Kilder </a:t>
            </a:r>
            <a:r>
              <a:rPr lang="nb-NO" b="0" baseline="0" dirty="0"/>
              <a:t>- prinsipielle avgjørelser/kildebruk </a:t>
            </a:r>
            <a:endParaRPr lang="nb-NO"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a:t>
            </a:r>
            <a:r>
              <a:rPr lang="nb-NO" b="0" dirty="0"/>
              <a:t> 2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0" dirty="0">
                <a:solidFill>
                  <a:srgbClr val="FF0000"/>
                </a:solidFill>
              </a:rPr>
              <a:t>Blandekort som utarbeides, revideres eller oppdateres etter 18.12.2018 vil påføres et versjonsnummer og en endringsdato. Dette erstatter «Sist revidert» som er angitt på tidligere kort. Se forord for nærmere beskrivelse.</a:t>
            </a:r>
            <a:endParaRPr lang="nb-NO"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a:t>
            </a:r>
            <a:r>
              <a:rPr lang="nb-NO" b="0" dirty="0"/>
              <a:t> 3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0" dirty="0"/>
              <a:t>Leses kolonne for kolonne,</a:t>
            </a:r>
            <a:r>
              <a:rPr lang="nb-NO" b="0" baseline="0" dirty="0"/>
              <a:t> dvs. at det i</a:t>
            </a:r>
            <a:r>
              <a:rPr lang="nb-NO" b="0" dirty="0"/>
              <a:t>kke er noen sammenheng bortover</a:t>
            </a:r>
            <a:r>
              <a:rPr lang="nb-NO" b="0" baseline="0" dirty="0"/>
              <a:t> </a:t>
            </a:r>
            <a:r>
              <a:rPr lang="nb-NO" b="0" dirty="0"/>
              <a:t>med ett unntak.</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a:t>
            </a:r>
            <a:r>
              <a:rPr lang="nb-NO" b="0" baseline="0" dirty="0"/>
              <a:t> 4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dirty="0"/>
              <a:t>Unntaket er styrke og stamløsning –</a:t>
            </a:r>
            <a:r>
              <a:rPr lang="nb-NO" baseline="0" dirty="0"/>
              <a:t> må sees sammen</a:t>
            </a:r>
          </a:p>
          <a:p>
            <a:pPr marL="628650" lvl="1" indent="-171450">
              <a:buFont typeface="Courier New" panose="02070309020205020404" pitchFamily="49" charset="0"/>
              <a:buChar char="o"/>
            </a:pPr>
            <a:r>
              <a:rPr lang="nb-NO" baseline="0" dirty="0"/>
              <a:t>Konsentrasjon i skravert felt over begge kolonner</a:t>
            </a:r>
          </a:p>
          <a:p>
            <a:pPr marL="628650" lvl="1" indent="-171450">
              <a:buFont typeface="Courier New" panose="02070309020205020404" pitchFamily="49" charset="0"/>
              <a:buChar char="o"/>
            </a:pPr>
            <a:r>
              <a:rPr lang="nb-NO" baseline="0" dirty="0"/>
              <a:t>Angis enten som «Konsentrasjon stamløsning» eller som bare «konsentrasjon».</a:t>
            </a:r>
          </a:p>
          <a:p>
            <a:pPr marL="0" lvl="0" indent="0">
              <a:buFont typeface="Courier New" panose="02070309020205020404" pitchFamily="49" charset="0"/>
              <a:buNone/>
            </a:pPr>
            <a:r>
              <a:rPr lang="nb-NO" baseline="0" dirty="0"/>
              <a:t>Museklikk 5</a:t>
            </a:r>
          </a:p>
          <a:p>
            <a:pPr marL="628650" lvl="1" indent="-171450">
              <a:buFont typeface="Courier New" panose="02070309020205020404" pitchFamily="49" charset="0"/>
              <a:buChar char="o"/>
            </a:pPr>
            <a:r>
              <a:rPr lang="nb-NO" baseline="0" dirty="0"/>
              <a:t>Krokodilletegn blir brukt i blandekortene fordi dette er mer oversiktlig og krever mindre plass enn å måtte skrive f.eks. «over eller lik»</a:t>
            </a:r>
          </a:p>
          <a:p>
            <a:pPr marL="628650" lvl="1" indent="-171450">
              <a:buFont typeface="Courier New" panose="02070309020205020404" pitchFamily="49" charset="0"/>
              <a:buChar char="o"/>
            </a:pPr>
            <a:r>
              <a:rPr lang="nb-NO" baseline="0" dirty="0"/>
              <a:t>Mange synes dette er vanskelig, men det må man lære seg. Viktig å spørre hvis man er usikker</a:t>
            </a:r>
          </a:p>
          <a:p>
            <a:pPr marL="628650" lvl="1" indent="-171450">
              <a:buFont typeface="Courier New" panose="02070309020205020404" pitchFamily="49" charset="0"/>
              <a:buChar char="o"/>
            </a:pPr>
            <a:endParaRPr lang="nb-NO" baseline="0" dirty="0"/>
          </a:p>
        </p:txBody>
      </p:sp>
      <p:sp>
        <p:nvSpPr>
          <p:cNvPr id="4" name="Plassholder for lysbildenummer 3"/>
          <p:cNvSpPr>
            <a:spLocks noGrp="1"/>
          </p:cNvSpPr>
          <p:nvPr>
            <p:ph type="sldNum" sz="quarter" idx="5"/>
          </p:nvPr>
        </p:nvSpPr>
        <p:spPr/>
        <p:txBody>
          <a:bodyPr/>
          <a:lstStyle/>
          <a:p>
            <a:fld id="{7CA4E67E-C758-4E31-A3DE-073656E88FE8}" type="slidenum">
              <a:rPr lang="nb-NO" smtClean="0"/>
              <a:pPr/>
              <a:t>5</a:t>
            </a:fld>
            <a:endParaRPr lang="nb-NO" dirty="0"/>
          </a:p>
        </p:txBody>
      </p:sp>
    </p:spTree>
    <p:extLst>
      <p:ext uri="{BB962C8B-B14F-4D97-AF65-F5344CB8AC3E}">
        <p14:creationId xmlns:p14="http://schemas.microsoft.com/office/powerpoint/2010/main" val="3766174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Tilleggsopplysninger</a:t>
            </a:r>
            <a:r>
              <a:rPr lang="nb-NO" b="1" baseline="0" dirty="0"/>
              <a:t> </a:t>
            </a:r>
            <a:r>
              <a:rPr lang="nb-NO" b="0" baseline="0" dirty="0"/>
              <a:t>(</a:t>
            </a:r>
            <a:r>
              <a:rPr lang="nb-NO" sz="1200" b="0" u="none" kern="1200" dirty="0">
                <a:solidFill>
                  <a:schemeClr val="tx1"/>
                </a:solidFill>
                <a:effectLst/>
                <a:latin typeface="+mn-lt"/>
                <a:ea typeface="+mn-ea"/>
                <a:cs typeface="+mn-cs"/>
              </a:rPr>
              <a:t>Museklikk</a:t>
            </a:r>
            <a:r>
              <a:rPr lang="nb-NO" b="0" baseline="0" dirty="0"/>
              <a:t> 0)</a:t>
            </a:r>
            <a:r>
              <a:rPr lang="nb-NO" dirty="0"/>
              <a:t>	</a:t>
            </a:r>
          </a:p>
          <a:p>
            <a:pPr>
              <a:spcBef>
                <a:spcPts val="600"/>
              </a:spcBef>
            </a:pPr>
            <a:r>
              <a:rPr lang="nb-NO" u="none" dirty="0"/>
              <a:t>Her finner man:</a:t>
            </a:r>
          </a:p>
          <a:p>
            <a:pPr marL="628650" lvl="1" indent="-171450">
              <a:buFont typeface="Courier New" panose="02070309020205020404" pitchFamily="49" charset="0"/>
              <a:buChar char="o"/>
            </a:pPr>
            <a:r>
              <a:rPr lang="nb-NO" dirty="0"/>
              <a:t>Opplysninger det ikke er plass til.</a:t>
            </a:r>
          </a:p>
          <a:p>
            <a:pPr marL="628650" lvl="1" indent="-171450">
              <a:buFont typeface="Courier New" panose="02070309020205020404" pitchFamily="49" charset="0"/>
              <a:buChar char="o"/>
            </a:pPr>
            <a:r>
              <a:rPr lang="nb-NO" dirty="0"/>
              <a:t>Opplysninger andre</a:t>
            </a:r>
            <a:r>
              <a:rPr lang="nb-NO" baseline="0" dirty="0"/>
              <a:t> steder i kortet som trenger nærmere beskrivelse. </a:t>
            </a:r>
            <a:endParaRPr lang="nb-NO" dirty="0"/>
          </a:p>
          <a:p>
            <a:pPr marL="628650" lvl="1" indent="-171450">
              <a:buFont typeface="Courier New" panose="02070309020205020404" pitchFamily="49" charset="0"/>
              <a:buChar char="o"/>
            </a:pPr>
            <a:r>
              <a:rPr lang="nb-NO" dirty="0"/>
              <a:t>Praktiske</a:t>
            </a:r>
            <a:r>
              <a:rPr lang="nb-NO" baseline="0" dirty="0"/>
              <a:t> opplysninger.</a:t>
            </a:r>
          </a:p>
          <a:p>
            <a:endParaRPr lang="nb-NO" baseline="0" dirty="0"/>
          </a:p>
          <a:p>
            <a:r>
              <a:rPr lang="nb-NO" baseline="0" dirty="0"/>
              <a:t>Museklikk 1</a:t>
            </a:r>
          </a:p>
          <a:p>
            <a:pPr marL="628650" lvl="1" indent="-171450">
              <a:buFont typeface="Courier New" panose="02070309020205020404" pitchFamily="49" charset="0"/>
              <a:buChar char="o"/>
            </a:pPr>
            <a:r>
              <a:rPr lang="nb-NO" baseline="0" dirty="0"/>
              <a:t>Ofte er det * (stjerne) i teksten i kortene og utfyllende opplysninger under tilleggsopplysninger. </a:t>
            </a:r>
          </a:p>
          <a:p>
            <a:endParaRPr lang="nb-NO" u="none" baseline="0" dirty="0"/>
          </a:p>
          <a:p>
            <a:r>
              <a:rPr lang="nb-NO" u="none" baseline="0" dirty="0"/>
              <a:t>Museklikk 2</a:t>
            </a:r>
          </a:p>
          <a:p>
            <a:pPr marL="628650" lvl="1" indent="-171450">
              <a:buFont typeface="Courier New" panose="02070309020205020404" pitchFamily="49" charset="0"/>
              <a:buChar char="o"/>
            </a:pPr>
            <a:r>
              <a:rPr lang="nb-NO" u="none" baseline="0" dirty="0"/>
              <a:t>Stjernehenvisningen i eksemplet på kortet angir hvordan man</a:t>
            </a:r>
            <a:r>
              <a:rPr lang="nb-NO" baseline="0" dirty="0"/>
              <a:t> skal unngå </a:t>
            </a:r>
            <a:r>
              <a:rPr lang="nb-NO" b="1" baseline="0" dirty="0"/>
              <a:t>skumdannelse </a:t>
            </a:r>
            <a:r>
              <a:rPr lang="nb-NO" b="0" baseline="0" dirty="0"/>
              <a:t>under rekonstituering (utblanding av tørrstoff).   </a:t>
            </a:r>
          </a:p>
          <a:p>
            <a:pPr marL="628650" lvl="1" indent="-171450">
              <a:buFont typeface="Courier New" panose="02070309020205020404" pitchFamily="49" charset="0"/>
              <a:buChar char="o"/>
            </a:pPr>
            <a:r>
              <a:rPr lang="nb-NO" b="0" baseline="0" dirty="0"/>
              <a:t>Et annet eksempel på stjernehenvisning er overtrykk i hetteglasset ved tilsetning av væske til </a:t>
            </a:r>
            <a:r>
              <a:rPr lang="nb-NO" b="0" baseline="0" dirty="0" err="1"/>
              <a:t>ceftazidim</a:t>
            </a:r>
            <a:r>
              <a:rPr lang="nb-NO" b="0" baseline="0" dirty="0"/>
              <a:t>.</a:t>
            </a:r>
          </a:p>
          <a:p>
            <a:r>
              <a:rPr lang="nb-NO" baseline="0" dirty="0"/>
              <a:t>		</a:t>
            </a: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24</a:t>
            </a:fld>
            <a:endParaRPr lang="nb-NO"/>
          </a:p>
        </p:txBody>
      </p:sp>
    </p:spTree>
    <p:extLst>
      <p:ext uri="{BB962C8B-B14F-4D97-AF65-F5344CB8AC3E}">
        <p14:creationId xmlns:p14="http://schemas.microsoft.com/office/powerpoint/2010/main" val="2874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baseline="0" dirty="0"/>
              <a:t>Tilleggsopplysninger </a:t>
            </a:r>
            <a:r>
              <a:rPr lang="nb-NO" sz="1200" b="0" baseline="0" dirty="0"/>
              <a:t>	</a:t>
            </a:r>
          </a:p>
          <a:p>
            <a:endParaRPr lang="nb-NO" sz="1200" b="0" u="sng" baseline="0" dirty="0"/>
          </a:p>
          <a:p>
            <a:pPr marL="171450" indent="-171450">
              <a:buFont typeface="Courier New" panose="02070309020205020404" pitchFamily="49" charset="0"/>
              <a:buChar char="o"/>
            </a:pPr>
            <a:r>
              <a:rPr lang="nb-NO" sz="1200" b="0" baseline="0" dirty="0"/>
              <a:t>Diaré er angitt som bivirkning for </a:t>
            </a:r>
            <a:r>
              <a:rPr lang="nb-NO" sz="1200" b="0" baseline="0" dirty="0" err="1"/>
              <a:t>ampicillin</a:t>
            </a:r>
            <a:r>
              <a:rPr lang="nb-NO" sz="1200" b="0" baseline="0" dirty="0"/>
              <a:t> og følges opp med en tilleggsopplysning: «Kontakt lege hvis alvorlig diare (</a:t>
            </a:r>
            <a:r>
              <a:rPr lang="nb-NO" sz="1200" b="0" baseline="0" dirty="0" err="1"/>
              <a:t>enterokolitt</a:t>
            </a:r>
            <a:r>
              <a:rPr lang="nb-NO" sz="1200" b="0" baseline="0" dirty="0"/>
              <a:t>) forekommer».</a:t>
            </a: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25</a:t>
            </a:fld>
            <a:endParaRPr lang="nb-NO"/>
          </a:p>
        </p:txBody>
      </p:sp>
    </p:spTree>
    <p:extLst>
      <p:ext uri="{BB962C8B-B14F-4D97-AF65-F5344CB8AC3E}">
        <p14:creationId xmlns:p14="http://schemas.microsoft.com/office/powerpoint/2010/main" val="1955660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lvl="1" indent="0">
              <a:buFont typeface="Courier New" panose="02070309020205020404" pitchFamily="49" charset="0"/>
              <a:buNone/>
            </a:pPr>
            <a:r>
              <a:rPr lang="nb-NO" sz="1200" b="0" u="none" kern="1200" dirty="0">
                <a:solidFill>
                  <a:schemeClr val="tx1"/>
                </a:solidFill>
                <a:effectLst/>
                <a:latin typeface="+mn-lt"/>
                <a:ea typeface="+mn-ea"/>
                <a:cs typeface="+mn-cs"/>
              </a:rPr>
              <a:t>Museklikk</a:t>
            </a:r>
            <a:r>
              <a:rPr lang="nb-NO" sz="1200" b="0" baseline="0" dirty="0"/>
              <a:t> 0</a:t>
            </a:r>
          </a:p>
          <a:p>
            <a:pPr marL="1085850" lvl="2" indent="-171450">
              <a:buFont typeface="Courier New" panose="02070309020205020404" pitchFamily="49" charset="0"/>
              <a:buChar char="o"/>
            </a:pPr>
            <a:r>
              <a:rPr lang="nb-NO" sz="1200" b="0" baseline="0" dirty="0"/>
              <a:t>Muskelrigiditet er angitt som bivirkning for </a:t>
            </a:r>
            <a:r>
              <a:rPr lang="nb-NO" sz="1200" b="0" baseline="0" dirty="0" err="1"/>
              <a:t>alfentanil</a:t>
            </a:r>
            <a:r>
              <a:rPr lang="nb-NO" sz="1200" b="0" baseline="0" dirty="0"/>
              <a:t> og er relatert til administrasjonstid og dose.</a:t>
            </a:r>
          </a:p>
          <a:p>
            <a:pPr marL="457200" lvl="1" indent="0">
              <a:buFont typeface="Courier New" panose="02070309020205020404" pitchFamily="49" charset="0"/>
              <a:buNone/>
            </a:pPr>
            <a:r>
              <a:rPr lang="nb-NO" sz="1200" b="0" u="none" kern="1200" dirty="0">
                <a:solidFill>
                  <a:schemeClr val="tx1"/>
                </a:solidFill>
                <a:effectLst/>
                <a:latin typeface="+mn-lt"/>
                <a:ea typeface="+mn-ea"/>
                <a:cs typeface="+mn-cs"/>
              </a:rPr>
              <a:t>Museklikk</a:t>
            </a:r>
            <a:r>
              <a:rPr lang="nb-NO" sz="1200" b="0" baseline="0" dirty="0"/>
              <a:t> 1</a:t>
            </a:r>
          </a:p>
          <a:p>
            <a:pPr marL="1085850" lvl="2" indent="-171450">
              <a:buFont typeface="Courier New" panose="02070309020205020404" pitchFamily="49" charset="0"/>
              <a:buChar char="o"/>
            </a:pPr>
            <a:r>
              <a:rPr lang="nb-NO" sz="1200" b="0" baseline="0" dirty="0"/>
              <a:t>Dette utdypes under tilleggsopplysninger med en stjernehenvisning – se pil.</a:t>
            </a:r>
            <a:endParaRPr lang="nb-NO" sz="1200" b="0" u="sng" baseline="0" dirty="0"/>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26</a:t>
            </a:fld>
            <a:endParaRPr lang="nb-NO"/>
          </a:p>
        </p:txBody>
      </p:sp>
    </p:spTree>
    <p:extLst>
      <p:ext uri="{BB962C8B-B14F-4D97-AF65-F5344CB8AC3E}">
        <p14:creationId xmlns:p14="http://schemas.microsoft.com/office/powerpoint/2010/main" val="2486466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Y-settforlikelige væsker </a:t>
            </a:r>
            <a:r>
              <a:rPr lang="nb-NO" b="0" dirty="0"/>
              <a:t>(Museklikk 0)</a:t>
            </a:r>
          </a:p>
          <a:p>
            <a:pPr marL="171450" indent="-171450">
              <a:buFont typeface="Courier New" panose="02070309020205020404" pitchFamily="49" charset="0"/>
              <a:buChar char="o"/>
            </a:pPr>
            <a:r>
              <a:rPr lang="nb-NO" dirty="0"/>
              <a:t>Forklare Y-settforlikelighet og hvilke valg som er </a:t>
            </a:r>
            <a:r>
              <a:rPr lang="nb-NO"/>
              <a:t>gjort og forklar </a:t>
            </a:r>
            <a:r>
              <a:rPr lang="nb-NO" dirty="0"/>
              <a:t>om skyll – </a:t>
            </a:r>
            <a:r>
              <a:rPr lang="nb-NO" u="none" dirty="0"/>
              <a:t>se forord. </a:t>
            </a:r>
          </a:p>
          <a:p>
            <a:endParaRPr lang="nb-NO" u="none" baseline="0" dirty="0"/>
          </a:p>
          <a:p>
            <a:r>
              <a:rPr lang="nb-NO" u="none" baseline="0" dirty="0"/>
              <a:t>Museklikk 1</a:t>
            </a:r>
          </a:p>
          <a:p>
            <a:pPr marL="171450" indent="-171450">
              <a:buFont typeface="Courier New" panose="02070309020205020404" pitchFamily="49" charset="0"/>
              <a:buChar char="o"/>
            </a:pPr>
            <a:r>
              <a:rPr lang="nb-NO" u="none" baseline="0" dirty="0"/>
              <a:t>Det er ikke har sjekket y-settforlikelighet med andre væsker enn </a:t>
            </a:r>
            <a:r>
              <a:rPr lang="nb-NO" u="none" baseline="0" dirty="0" err="1"/>
              <a:t>NaCl</a:t>
            </a:r>
            <a:r>
              <a:rPr lang="nb-NO" u="none" baseline="0" dirty="0"/>
              <a:t>, glukose og </a:t>
            </a:r>
            <a:r>
              <a:rPr lang="nb-NO" u="none" baseline="0" dirty="0" err="1"/>
              <a:t>KCl</a:t>
            </a:r>
            <a:r>
              <a:rPr lang="nb-NO" u="none" baseline="0" dirty="0"/>
              <a:t>. Det vil si at legemidlene kan være forlikelige med andre infusjonsvæsker (f.eks. Ringer) og/eller andre legemidler enn det som er angitt. Dette må undersøkes i hvert enkelt tilfelle. </a:t>
            </a:r>
          </a:p>
          <a:p>
            <a:pPr marL="171450" indent="-171450">
              <a:buFont typeface="Courier New" panose="02070309020205020404" pitchFamily="49" charset="0"/>
              <a:buChar char="o"/>
            </a:pPr>
            <a:r>
              <a:rPr lang="nb-NO" b="1" u="none" baseline="0" dirty="0"/>
              <a:t>Viktig</a:t>
            </a:r>
            <a:r>
              <a:rPr lang="nb-NO" u="none" baseline="0" dirty="0"/>
              <a:t> å presisere </a:t>
            </a:r>
            <a:r>
              <a:rPr lang="nb-NO" baseline="0" dirty="0"/>
              <a:t>at blandinger av glukose og </a:t>
            </a:r>
            <a:r>
              <a:rPr lang="nb-NO" baseline="0" dirty="0" err="1"/>
              <a:t>NaCl</a:t>
            </a:r>
            <a:r>
              <a:rPr lang="nb-NO" baseline="0" dirty="0"/>
              <a:t> </a:t>
            </a:r>
            <a:r>
              <a:rPr lang="nb-NO" b="0" u="sng" baseline="0" dirty="0"/>
              <a:t>ikke</a:t>
            </a:r>
            <a:r>
              <a:rPr lang="nb-NO" u="sng" baseline="0" dirty="0"/>
              <a:t> </a:t>
            </a:r>
            <a:r>
              <a:rPr lang="nb-NO" u="sng" baseline="0" dirty="0" err="1"/>
              <a:t>inkuderer</a:t>
            </a:r>
            <a:r>
              <a:rPr lang="nb-NO" u="sng" baseline="0" dirty="0"/>
              <a:t> </a:t>
            </a:r>
            <a:r>
              <a:rPr lang="nb-NO" u="sng" baseline="0" dirty="0" err="1"/>
              <a:t>Rehydrex</a:t>
            </a:r>
            <a:r>
              <a:rPr lang="nb-NO" u="sng" baseline="0" dirty="0"/>
              <a:t> </a:t>
            </a:r>
            <a:r>
              <a:rPr lang="nb-NO" baseline="0" dirty="0"/>
              <a:t>fordi denne har en bufferkapasitet og inneholder acetat. Y-forlikelighet med </a:t>
            </a:r>
            <a:r>
              <a:rPr lang="nb-NO" baseline="0" dirty="0" err="1"/>
              <a:t>Rehydrex</a:t>
            </a:r>
            <a:r>
              <a:rPr lang="nb-NO" baseline="0" dirty="0"/>
              <a:t> må undersøkes i hvert enkelt tilfelle. 	</a:t>
            </a: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27</a:t>
            </a:fld>
            <a:endParaRPr lang="nb-NO"/>
          </a:p>
        </p:txBody>
      </p:sp>
    </p:spTree>
    <p:extLst>
      <p:ext uri="{BB962C8B-B14F-4D97-AF65-F5344CB8AC3E}">
        <p14:creationId xmlns:p14="http://schemas.microsoft.com/office/powerpoint/2010/main" val="1521221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Kortversjonen av forordet</a:t>
            </a:r>
            <a:r>
              <a:rPr lang="nb-NO" baseline="0" dirty="0"/>
              <a:t> gir en oversikt over de viktigste punktene å huske på ved bruk av blandekortene.</a:t>
            </a:r>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28</a:t>
            </a:fld>
            <a:endParaRPr lang="nb-NO"/>
          </a:p>
        </p:txBody>
      </p:sp>
    </p:spTree>
    <p:extLst>
      <p:ext uri="{BB962C8B-B14F-4D97-AF65-F5344CB8AC3E}">
        <p14:creationId xmlns:p14="http://schemas.microsoft.com/office/powerpoint/2010/main" val="3721412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29</a:t>
            </a:fld>
            <a:endParaRPr lang="nb-NO" dirty="0"/>
          </a:p>
        </p:txBody>
      </p:sp>
    </p:spTree>
    <p:extLst>
      <p:ext uri="{BB962C8B-B14F-4D97-AF65-F5344CB8AC3E}">
        <p14:creationId xmlns:p14="http://schemas.microsoft.com/office/powerpoint/2010/main" val="3732692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30</a:t>
            </a:fld>
            <a:endParaRPr lang="nb-NO"/>
          </a:p>
        </p:txBody>
      </p:sp>
    </p:spTree>
    <p:extLst>
      <p:ext uri="{BB962C8B-B14F-4D97-AF65-F5344CB8AC3E}">
        <p14:creationId xmlns:p14="http://schemas.microsoft.com/office/powerpoint/2010/main" val="3374079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Flere utgangskonsentrasjoner</a:t>
            </a:r>
            <a:endParaRPr lang="nb-NO"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finnes blandekort der ferdig løsning/stamløsning finnes i to eller flere konsentrasjoner (f.eks. </a:t>
            </a:r>
            <a:r>
              <a:rPr lang="nb-NO" sz="1200" kern="1200" dirty="0" err="1">
                <a:solidFill>
                  <a:schemeClr val="tx1"/>
                </a:solidFill>
                <a:effectLst/>
                <a:latin typeface="+mn-lt"/>
                <a:ea typeface="+mn-ea"/>
                <a:cs typeface="+mn-cs"/>
              </a:rPr>
              <a:t>gentamicin</a:t>
            </a: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morfin, benzylpenicillin).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er tydeliggjort ved å merke feltet for legemidlets utgangskonsentrasjon med hvit skrift på svart bakgrunn.</a:t>
            </a: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31</a:t>
            </a:fld>
            <a:endParaRPr lang="nb-NO"/>
          </a:p>
        </p:txBody>
      </p:sp>
    </p:spTree>
    <p:extLst>
      <p:ext uri="{BB962C8B-B14F-4D97-AF65-F5344CB8AC3E}">
        <p14:creationId xmlns:p14="http://schemas.microsoft.com/office/powerpoint/2010/main" val="3105418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Fortynningsforslag ved </a:t>
            </a:r>
            <a:r>
              <a:rPr lang="nb-NO" b="1" dirty="0"/>
              <a:t>OBS!</a:t>
            </a:r>
            <a:r>
              <a:rPr lang="nb-NO" b="1" baseline="0" dirty="0"/>
              <a:t> T</a:t>
            </a:r>
            <a:r>
              <a:rPr lang="nb-NO" b="1" dirty="0"/>
              <a:t>romboflebitt </a:t>
            </a:r>
            <a:r>
              <a:rPr lang="nb-NO" b="0" dirty="0"/>
              <a:t>og ingen oppgitte konsentrasjoner. </a:t>
            </a:r>
          </a:p>
          <a:p>
            <a:r>
              <a:rPr lang="nb-NO" b="0" dirty="0"/>
              <a:t>Legemidlet</a:t>
            </a:r>
            <a:r>
              <a:rPr lang="nb-NO" b="0" baseline="0" dirty="0"/>
              <a:t> kan gis ufortynnet, men det angis et forslag om fortynning halvt om halvt for å redusere risiko for </a:t>
            </a:r>
            <a:r>
              <a:rPr lang="nb-NO" b="0" dirty="0"/>
              <a:t>tromboflebitt</a:t>
            </a:r>
            <a:r>
              <a:rPr lang="nb-NO" b="0" baseline="0" dirty="0"/>
              <a:t> ved perifer administrasjon. </a:t>
            </a:r>
            <a:endParaRPr lang="nb-NO" b="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sng"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32</a:t>
            </a:fld>
            <a:endParaRPr lang="nb-NO"/>
          </a:p>
        </p:txBody>
      </p:sp>
    </p:spTree>
    <p:extLst>
      <p:ext uri="{BB962C8B-B14F-4D97-AF65-F5344CB8AC3E}">
        <p14:creationId xmlns:p14="http://schemas.microsoft.com/office/powerpoint/2010/main" val="1374956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Fri</a:t>
            </a:r>
            <a:r>
              <a:rPr lang="nb-NO" b="1" baseline="0" dirty="0"/>
              <a:t> fortynning</a:t>
            </a:r>
          </a:p>
          <a:p>
            <a:r>
              <a:rPr lang="nb-NO" dirty="0"/>
              <a:t>Eksempel på fri fortynning. For</a:t>
            </a:r>
            <a:r>
              <a:rPr lang="nb-NO" baseline="0" dirty="0"/>
              <a:t> </a:t>
            </a:r>
            <a:r>
              <a:rPr lang="nb-NO" baseline="0" dirty="0" err="1"/>
              <a:t>mecillinam</a:t>
            </a:r>
            <a:r>
              <a:rPr lang="nb-NO" baseline="0" dirty="0"/>
              <a:t> er det ikke </a:t>
            </a:r>
            <a:r>
              <a:rPr lang="nb-NO" dirty="0"/>
              <a:t>angitt konsentrasjonsgrenser</a:t>
            </a:r>
            <a:r>
              <a:rPr lang="nb-NO" baseline="0" dirty="0"/>
              <a:t> for fortynning. Fortynningsforslaget angir fri fortynning, men presiserer at det bør tas hensyn til barnets vekt, væskestatus og praktiske hensyn.</a:t>
            </a:r>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33</a:t>
            </a:fld>
            <a:endParaRPr lang="nb-NO" dirty="0"/>
          </a:p>
        </p:txBody>
      </p:sp>
    </p:spTree>
    <p:extLst>
      <p:ext uri="{BB962C8B-B14F-4D97-AF65-F5344CB8AC3E}">
        <p14:creationId xmlns:p14="http://schemas.microsoft.com/office/powerpoint/2010/main" val="366442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u="none" kern="1200" dirty="0">
                <a:solidFill>
                  <a:schemeClr val="tx1"/>
                </a:solidFill>
                <a:effectLst/>
                <a:latin typeface="+mn-lt"/>
                <a:ea typeface="+mn-ea"/>
                <a:cs typeface="+mn-cs"/>
              </a:rPr>
              <a:t>Museklikk</a:t>
            </a:r>
            <a:r>
              <a:rPr lang="nb-NO" b="0" baseline="0" dirty="0"/>
              <a:t> 1-4  </a:t>
            </a:r>
          </a:p>
          <a:p>
            <a:pPr marL="628650" lvl="1" indent="-171450">
              <a:buFont typeface="Courier New" panose="02070309020205020404" pitchFamily="49" charset="0"/>
              <a:buChar char="o"/>
            </a:pPr>
            <a:r>
              <a:rPr lang="nb-NO" b="0" baseline="0" dirty="0"/>
              <a:t>Viser preparater med flere konsentrasjoner på stamløsning/ferdig løsning. </a:t>
            </a:r>
          </a:p>
          <a:p>
            <a:pPr marL="628650" lvl="1" indent="-171450">
              <a:buFont typeface="Courier New" panose="02070309020205020404" pitchFamily="49" charset="0"/>
              <a:buChar char="o"/>
            </a:pPr>
            <a:r>
              <a:rPr lang="nb-NO" b="0" baseline="0" dirty="0"/>
              <a:t>Hver enkelt konsentrasjon i skravert grått felt under tilhørende preparat.</a:t>
            </a:r>
          </a:p>
          <a:p>
            <a:pPr marL="0" indent="0">
              <a:buNone/>
            </a:pPr>
            <a:r>
              <a:rPr lang="nb-NO" sz="1200" b="0" u="none" kern="1200" dirty="0">
                <a:solidFill>
                  <a:schemeClr val="tx1"/>
                </a:solidFill>
                <a:effectLst/>
                <a:latin typeface="+mn-lt"/>
                <a:ea typeface="+mn-ea"/>
                <a:cs typeface="+mn-cs"/>
              </a:rPr>
              <a:t>Museklikk</a:t>
            </a:r>
            <a:r>
              <a:rPr lang="nb-NO" b="0" baseline="0" dirty="0"/>
              <a:t> 5 </a:t>
            </a:r>
          </a:p>
          <a:p>
            <a:pPr marL="628650" lvl="1" indent="-171450">
              <a:buFont typeface="Courier New" panose="02070309020205020404" pitchFamily="49" charset="0"/>
              <a:buChar char="o"/>
            </a:pPr>
            <a:r>
              <a:rPr lang="nb-NO" b="0" baseline="0" dirty="0"/>
              <a:t>Spe</a:t>
            </a:r>
            <a:r>
              <a:rPr lang="nb-NO" baseline="0" dirty="0"/>
              <a:t>sielle opplysninger som kun angår enkelte styrker/løsninger vil fremgå tydelig av teksten. Eksempelet viser fortynning og holdbarhet av henholdsvis </a:t>
            </a:r>
            <a:r>
              <a:rPr lang="nb-NO" u="sng" baseline="0" dirty="0"/>
              <a:t>injeksjon</a:t>
            </a:r>
            <a:r>
              <a:rPr lang="nb-NO" baseline="0" dirty="0"/>
              <a:t>svæskene og </a:t>
            </a:r>
            <a:r>
              <a:rPr lang="nb-NO" u="sng" baseline="0" dirty="0"/>
              <a:t>infusjon</a:t>
            </a:r>
            <a:r>
              <a:rPr lang="nb-NO" baseline="0" dirty="0"/>
              <a:t>svæskene.</a:t>
            </a: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6</a:t>
            </a:fld>
            <a:endParaRPr lang="nb-NO"/>
          </a:p>
        </p:txBody>
      </p:sp>
    </p:spTree>
    <p:extLst>
      <p:ext uri="{BB962C8B-B14F-4D97-AF65-F5344CB8AC3E}">
        <p14:creationId xmlns:p14="http://schemas.microsoft.com/office/powerpoint/2010/main" val="3818676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u="none" kern="1200" dirty="0">
                <a:solidFill>
                  <a:schemeClr val="tx1"/>
                </a:solidFill>
                <a:effectLst/>
                <a:latin typeface="+mn-lt"/>
                <a:ea typeface="+mn-ea"/>
                <a:cs typeface="+mn-cs"/>
              </a:rPr>
              <a:t>Injeksjon/infusjon</a:t>
            </a:r>
            <a:r>
              <a:rPr lang="nb-NO" sz="1200" b="1" u="none" kern="1200" baseline="0" dirty="0">
                <a:solidFill>
                  <a:schemeClr val="tx1"/>
                </a:solidFill>
                <a:effectLst/>
                <a:latin typeface="+mn-lt"/>
                <a:ea typeface="+mn-ea"/>
                <a:cs typeface="+mn-cs"/>
              </a:rPr>
              <a:t> -  delforslag</a:t>
            </a:r>
            <a:endParaRPr lang="nb-NO" sz="1200" b="1"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 0:</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u="sng" kern="1200" dirty="0">
                <a:solidFill>
                  <a:schemeClr val="tx1"/>
                </a:solidFill>
                <a:effectLst/>
                <a:latin typeface="+mn-lt"/>
                <a:ea typeface="+mn-ea"/>
                <a:cs typeface="+mn-cs"/>
              </a:rPr>
              <a:t>Legemidler ordinert i eksakt dose</a:t>
            </a:r>
            <a:r>
              <a:rPr lang="nb-NO" sz="1200" u="none" kern="1200" dirty="0">
                <a:solidFill>
                  <a:schemeClr val="tx1"/>
                </a:solidFill>
                <a:effectLst/>
                <a:latin typeface="+mn-lt"/>
                <a:ea typeface="+mn-ea"/>
                <a:cs typeface="+mn-cs"/>
              </a:rPr>
              <a:t> f</a:t>
            </a:r>
            <a:r>
              <a:rPr lang="nb-NO" sz="1200" kern="1200" dirty="0">
                <a:solidFill>
                  <a:schemeClr val="tx1"/>
                </a:solidFill>
                <a:effectLst/>
                <a:latin typeface="+mn-lt"/>
                <a:ea typeface="+mn-ea"/>
                <a:cs typeface="+mn-cs"/>
              </a:rPr>
              <a:t>ortynnes på ulike måter ved ulike</a:t>
            </a:r>
            <a:r>
              <a:rPr lang="nb-NO" sz="1200" kern="1200" baseline="0" dirty="0">
                <a:solidFill>
                  <a:schemeClr val="tx1"/>
                </a:solidFill>
                <a:effectLst/>
                <a:latin typeface="+mn-lt"/>
                <a:ea typeface="+mn-ea"/>
                <a:cs typeface="+mn-cs"/>
              </a:rPr>
              <a:t> sykehus. F</a:t>
            </a:r>
            <a:r>
              <a:rPr lang="nb-NO" sz="1200" kern="1200" dirty="0">
                <a:solidFill>
                  <a:schemeClr val="tx1"/>
                </a:solidFill>
                <a:effectLst/>
                <a:latin typeface="+mn-lt"/>
                <a:ea typeface="+mn-ea"/>
                <a:cs typeface="+mn-cs"/>
              </a:rPr>
              <a:t>ortynningsforslag angis derfor med deleksempler på</a:t>
            </a:r>
            <a:r>
              <a:rPr lang="nb-NO" sz="1200" kern="1200" baseline="0" dirty="0">
                <a:solidFill>
                  <a:schemeClr val="tx1"/>
                </a:solidFill>
                <a:effectLst/>
                <a:latin typeface="+mn-lt"/>
                <a:ea typeface="+mn-ea"/>
                <a:cs typeface="+mn-cs"/>
              </a:rPr>
              <a:t> fortynningsforslaget til barn slik at </a:t>
            </a:r>
            <a:r>
              <a:rPr lang="nb-NO" sz="1200" kern="1200" dirty="0">
                <a:solidFill>
                  <a:schemeClr val="tx1"/>
                </a:solidFill>
                <a:effectLst/>
                <a:latin typeface="+mn-lt"/>
                <a:ea typeface="+mn-ea"/>
                <a:cs typeface="+mn-cs"/>
              </a:rPr>
              <a:t>flest mulig har nytte av forslagene.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Deleksemplene: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Tar utgangspunkt i konsentrasjonene som står på blandekortet (maks-, minimums- og anbefalte konsentrasjoner).</a:t>
            </a:r>
            <a:r>
              <a:rPr lang="nb-NO" sz="1200" kern="1200" baseline="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Begrenses</a:t>
            </a:r>
            <a:r>
              <a:rPr lang="nb-NO" sz="1200" kern="1200" baseline="0" dirty="0">
                <a:solidFill>
                  <a:schemeClr val="tx1"/>
                </a:solidFill>
                <a:effectLst/>
                <a:latin typeface="+mn-lt"/>
                <a:ea typeface="+mn-ea"/>
                <a:cs typeface="+mn-cs"/>
              </a:rPr>
              <a:t> av </a:t>
            </a:r>
            <a:r>
              <a:rPr lang="nb-NO" sz="1200" kern="1200" dirty="0">
                <a:solidFill>
                  <a:schemeClr val="tx1"/>
                </a:solidFill>
                <a:effectLst/>
                <a:latin typeface="+mn-lt"/>
                <a:ea typeface="+mn-ea"/>
                <a:cs typeface="+mn-cs"/>
              </a:rPr>
              <a:t>yttergrenser for fortynning av legemidlet og ikke nødvendigvis den mest hensiktsmessige eller praktiske fortynningen.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Eksempel </a:t>
            </a:r>
            <a:r>
              <a:rPr lang="nb-NO" sz="1200" kern="1200" baseline="0" dirty="0" err="1">
                <a:solidFill>
                  <a:schemeClr val="tx1"/>
                </a:solidFill>
                <a:effectLst/>
                <a:latin typeface="+mn-lt"/>
                <a:ea typeface="+mn-ea"/>
                <a:cs typeface="+mn-cs"/>
              </a:rPr>
              <a:t>meropenem</a:t>
            </a:r>
            <a:r>
              <a:rPr lang="nb-NO" sz="1200" kern="1200" baseline="0" dirty="0">
                <a:solidFill>
                  <a:schemeClr val="tx1"/>
                </a:solidFill>
                <a:effectLst/>
                <a:latin typeface="+mn-lt"/>
                <a:ea typeface="+mn-ea"/>
                <a:cs typeface="+mn-cs"/>
              </a:rPr>
              <a:t> der anbefalte konsentrasjonsgrense er 1 - 20 mg/ml</a:t>
            </a:r>
            <a:r>
              <a:rPr lang="nb-NO" sz="1200" b="1" kern="1200" baseline="0" dirty="0">
                <a:solidFill>
                  <a:schemeClr val="tx1"/>
                </a:solidFill>
                <a:effectLst/>
                <a:latin typeface="+mn-lt"/>
                <a:ea typeface="+mn-ea"/>
                <a:cs typeface="+mn-cs"/>
              </a:rPr>
              <a:t>. (</a:t>
            </a:r>
            <a:r>
              <a:rPr lang="nb-NO" sz="1200" b="1" u="none" kern="1200" dirty="0">
                <a:solidFill>
                  <a:schemeClr val="tx1"/>
                </a:solidFill>
                <a:effectLst/>
                <a:latin typeface="+mn-lt"/>
                <a:ea typeface="+mn-ea"/>
                <a:cs typeface="+mn-cs"/>
              </a:rPr>
              <a:t>Museklikk</a:t>
            </a:r>
            <a:r>
              <a:rPr lang="nb-NO" sz="1200" b="1" kern="1200" baseline="0" dirty="0">
                <a:solidFill>
                  <a:schemeClr val="tx1"/>
                </a:solidFill>
                <a:effectLst/>
                <a:latin typeface="+mn-lt"/>
                <a:ea typeface="+mn-ea"/>
                <a:cs typeface="+mn-cs"/>
              </a:rPr>
              <a:t> 1)</a:t>
            </a:r>
            <a:endParaRPr lang="nb-NO"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Sykepleierne eller avdelingen velger selv utblanding innenfor de grensene som er angitt.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Det angis også praktiske delforslag på en del kort der avstanden mellom yttergrensene er veldig stor,</a:t>
            </a:r>
            <a:r>
              <a:rPr lang="nb-NO" sz="1200" kern="1200" baseline="0" dirty="0">
                <a:solidFill>
                  <a:schemeClr val="tx1"/>
                </a:solidFill>
                <a:effectLst/>
                <a:latin typeface="+mn-lt"/>
                <a:ea typeface="+mn-ea"/>
                <a:cs typeface="+mn-cs"/>
              </a:rPr>
              <a:t> her på 10 mg/ml </a:t>
            </a:r>
            <a:r>
              <a:rPr lang="nb-NO" sz="1200" b="1" kern="1200" baseline="0" dirty="0">
                <a:solidFill>
                  <a:schemeClr val="tx1"/>
                </a:solidFill>
                <a:effectLst/>
                <a:latin typeface="+mn-lt"/>
                <a:ea typeface="+mn-ea"/>
                <a:cs typeface="+mn-cs"/>
              </a:rPr>
              <a:t>(</a:t>
            </a:r>
            <a:r>
              <a:rPr lang="nb-NO" sz="1200" b="1" u="none" kern="1200" dirty="0">
                <a:solidFill>
                  <a:schemeClr val="tx1"/>
                </a:solidFill>
                <a:effectLst/>
                <a:latin typeface="+mn-lt"/>
                <a:ea typeface="+mn-ea"/>
                <a:cs typeface="+mn-cs"/>
              </a:rPr>
              <a:t>Museklikk</a:t>
            </a:r>
            <a:r>
              <a:rPr lang="nb-NO" sz="1200" b="1" kern="1200" baseline="0" dirty="0">
                <a:solidFill>
                  <a:schemeClr val="tx1"/>
                </a:solidFill>
                <a:effectLst/>
                <a:latin typeface="+mn-lt"/>
                <a:ea typeface="+mn-ea"/>
                <a:cs typeface="+mn-cs"/>
              </a:rPr>
              <a:t>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0" u="none" kern="1200" dirty="0">
                <a:solidFill>
                  <a:schemeClr val="tx1"/>
                </a:solidFill>
                <a:effectLst/>
                <a:latin typeface="+mn-lt"/>
                <a:ea typeface="+mn-ea"/>
                <a:cs typeface="+mn-cs"/>
              </a:rPr>
              <a:t>Museklikk</a:t>
            </a:r>
            <a:r>
              <a:rPr lang="nb-NO" sz="1200" b="0" kern="1200" baseline="0" dirty="0">
                <a:solidFill>
                  <a:schemeClr val="tx1"/>
                </a:solidFill>
                <a:effectLst/>
                <a:latin typeface="+mn-lt"/>
                <a:ea typeface="+mn-ea"/>
                <a:cs typeface="+mn-cs"/>
              </a:rPr>
              <a:t> 3</a:t>
            </a:r>
            <a:r>
              <a:rPr lang="nb-NO"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kern="1200" dirty="0">
                <a:solidFill>
                  <a:schemeClr val="tx1"/>
                </a:solidFill>
                <a:effectLst/>
                <a:latin typeface="+mn-lt"/>
                <a:ea typeface="+mn-ea"/>
                <a:cs typeface="+mn-cs"/>
              </a:rPr>
              <a:t>Der</a:t>
            </a:r>
            <a:r>
              <a:rPr lang="nb-NO" sz="1200" kern="1200" baseline="0" dirty="0">
                <a:solidFill>
                  <a:schemeClr val="tx1"/>
                </a:solidFill>
                <a:effectLst/>
                <a:latin typeface="+mn-lt"/>
                <a:ea typeface="+mn-ea"/>
                <a:cs typeface="+mn-cs"/>
              </a:rPr>
              <a:t> det angis maks- eller minimumskonsentrasjoner vil det også angis at legemidlet kan fortynnes til henholdsvis lavere og høyere konsentrasjoner så lenge man ikke går ut over maks- eller minimumskonsentrasjonen. </a:t>
            </a:r>
            <a:r>
              <a:rPr lang="nb-NO" sz="1200" b="0" kern="1200" baseline="0" dirty="0">
                <a:solidFill>
                  <a:schemeClr val="tx1"/>
                </a:solidFill>
                <a:effectLst/>
                <a:latin typeface="+mn-lt"/>
                <a:ea typeface="+mn-ea"/>
                <a:cs typeface="+mn-cs"/>
              </a:rPr>
              <a:t>Standard tekst for fortynning til lavere konsentrasjoner.</a:t>
            </a:r>
            <a:endParaRPr lang="nb-NO"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34</a:t>
            </a:fld>
            <a:endParaRPr lang="nb-NO"/>
          </a:p>
        </p:txBody>
      </p:sp>
    </p:spTree>
    <p:extLst>
      <p:ext uri="{BB962C8B-B14F-4D97-AF65-F5344CB8AC3E}">
        <p14:creationId xmlns:p14="http://schemas.microsoft.com/office/powerpoint/2010/main" val="1136196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Eksempel på delforslag der utgangskonsentrasjonen ikke lar seg dele i eksakte tall</a:t>
            </a:r>
            <a:r>
              <a:rPr lang="nb-NO" sz="1200" kern="1200" baseline="0" dirty="0">
                <a:solidFill>
                  <a:schemeClr val="tx1"/>
                </a:solidFill>
                <a:effectLst/>
                <a:latin typeface="+mn-lt"/>
                <a:ea typeface="+mn-ea"/>
                <a:cs typeface="+mn-cs"/>
              </a:rPr>
              <a:t> sett i forhold til konsentrasjonsangivelsen på kortet.</a:t>
            </a:r>
            <a:endParaRPr lang="nb-NO"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 slike tilfeller angis </a:t>
            </a:r>
            <a:r>
              <a:rPr lang="nb-NO" sz="1200" u="sng" kern="1200" dirty="0">
                <a:solidFill>
                  <a:schemeClr val="tx1"/>
                </a:solidFill>
                <a:effectLst/>
                <a:latin typeface="+mn-lt"/>
                <a:ea typeface="+mn-ea"/>
                <a:cs typeface="+mn-cs"/>
              </a:rPr>
              <a:t>delene</a:t>
            </a:r>
            <a:r>
              <a:rPr lang="nb-NO" sz="1200" kern="1200" dirty="0">
                <a:solidFill>
                  <a:schemeClr val="tx1"/>
                </a:solidFill>
                <a:effectLst/>
                <a:latin typeface="+mn-lt"/>
                <a:ea typeface="+mn-ea"/>
                <a:cs typeface="+mn-cs"/>
              </a:rPr>
              <a:t> i fortynningen i eksakte tall, og sluttkonsentrasjonen angis med et «ca.» foran.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Konsentrasjonen på fortynningen vil alltid ligge innenfor rammen av konsentrasjonene som er angitt på kortet</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35</a:t>
            </a:fld>
            <a:endParaRPr lang="nb-NO" dirty="0"/>
          </a:p>
        </p:txBody>
      </p:sp>
    </p:spTree>
    <p:extLst>
      <p:ext uri="{BB962C8B-B14F-4D97-AF65-F5344CB8AC3E}">
        <p14:creationId xmlns:p14="http://schemas.microsoft.com/office/powerpoint/2010/main" val="151534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u="sng" kern="1200" dirty="0">
                <a:solidFill>
                  <a:schemeClr val="tx1"/>
                </a:solidFill>
                <a:effectLst/>
                <a:latin typeface="+mn-lt"/>
                <a:ea typeface="+mn-ea"/>
                <a:cs typeface="+mn-cs"/>
              </a:rPr>
              <a:t>Kontinuerlig </a:t>
            </a:r>
            <a:r>
              <a:rPr lang="nb-NO" sz="1200" b="1" u="sng" kern="1200">
                <a:solidFill>
                  <a:schemeClr val="tx1"/>
                </a:solidFill>
                <a:effectLst/>
                <a:latin typeface="+mn-lt"/>
                <a:ea typeface="+mn-ea"/>
                <a:cs typeface="+mn-cs"/>
              </a:rPr>
              <a:t>infusjon</a:t>
            </a:r>
            <a:r>
              <a:rPr lang="nb-NO" sz="1200" b="1" kern="120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Fortynning angis som konkrete utblandingsforslag i tabell.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Det angis konsentrasjon på ønsket fortynning, mengde legemiddel og mengde fortynningsvæske, samt totalvolum. 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Tabellene inneholder utblandingsforslag til flere ulike konsentrasjoner og totalvolum</a:t>
            </a:r>
            <a:r>
              <a:rPr lang="nb-NO" sz="1200" kern="1200" baseline="0" dirty="0">
                <a:solidFill>
                  <a:schemeClr val="tx1"/>
                </a:solidFill>
                <a:effectLst/>
                <a:latin typeface="+mn-lt"/>
                <a:ea typeface="+mn-ea"/>
                <a:cs typeface="+mn-cs"/>
              </a:rPr>
              <a:t> for å dekke de fleste avdelinger.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36</a:t>
            </a:fld>
            <a:endParaRPr lang="nb-NO"/>
          </a:p>
        </p:txBody>
      </p:sp>
    </p:spTree>
    <p:extLst>
      <p:ext uri="{BB962C8B-B14F-4D97-AF65-F5344CB8AC3E}">
        <p14:creationId xmlns:p14="http://schemas.microsoft.com/office/powerpoint/2010/main" val="3473584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u="sng" kern="1200" dirty="0">
                <a:solidFill>
                  <a:schemeClr val="tx1"/>
                </a:solidFill>
                <a:effectLst/>
                <a:latin typeface="+mn-lt"/>
                <a:ea typeface="+mn-ea"/>
                <a:cs typeface="+mn-cs"/>
              </a:rPr>
              <a:t>Fortynningsforslag, Nyfødt</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u="none" kern="1200" dirty="0">
                <a:solidFill>
                  <a:schemeClr val="tx1"/>
                </a:solidFill>
                <a:effectLst/>
                <a:latin typeface="+mn-lt"/>
                <a:ea typeface="+mn-ea"/>
                <a:cs typeface="+mn-cs"/>
              </a:rPr>
              <a:t>Det er laget egne fortynningsforslag</a:t>
            </a:r>
            <a:r>
              <a:rPr lang="nb-NO" sz="1200" u="none" kern="1200" baseline="0" dirty="0">
                <a:solidFill>
                  <a:schemeClr val="tx1"/>
                </a:solidFill>
                <a:effectLst/>
                <a:latin typeface="+mn-lt"/>
                <a:ea typeface="+mn-ea"/>
                <a:cs typeface="+mn-cs"/>
              </a:rPr>
              <a:t> for nyfødte</a:t>
            </a:r>
            <a:endParaRPr lang="nb-NO" sz="1200" u="none"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u="sng" kern="1200" dirty="0">
                <a:solidFill>
                  <a:schemeClr val="tx1"/>
                </a:solidFill>
                <a:effectLst/>
                <a:latin typeface="+mn-lt"/>
                <a:ea typeface="+mn-ea"/>
                <a:cs typeface="+mn-cs"/>
              </a:rPr>
              <a:t>Konsentrasjoner</a:t>
            </a:r>
            <a:r>
              <a:rPr lang="nb-NO" sz="1200" kern="1200" dirty="0">
                <a:solidFill>
                  <a:schemeClr val="tx1"/>
                </a:solidFill>
                <a:effectLst/>
                <a:latin typeface="+mn-lt"/>
                <a:ea typeface="+mn-ea"/>
                <a:cs typeface="+mn-cs"/>
              </a:rPr>
              <a:t> er valgt med utgangspunkt i blandetabeller og blandekort fra de største nyfødtavdelingene i Norge.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 er ønskelig med få konsentrasjoner å velge mellom, men i mange tilfeller angir vi alternativer for å dekke både de minste og de fullbårne samt ulike avdelingers valg av konsentrasjoner.</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a:t>
            </a:r>
            <a:r>
              <a:rPr lang="nb-NO" sz="1200" kern="1200" baseline="0" dirty="0">
                <a:solidFill>
                  <a:schemeClr val="tx1"/>
                </a:solidFill>
                <a:effectLst/>
                <a:latin typeface="+mn-lt"/>
                <a:ea typeface="+mn-ea"/>
                <a:cs typeface="+mn-cs"/>
              </a:rPr>
              <a:t> fleste forslagene til nyfødte er angitt med eksakte volum for legemiddel og fortynningsvæske med noen unntak der fortynningen angis i deler slik som for større barn.</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37</a:t>
            </a:fld>
            <a:endParaRPr lang="nb-NO" dirty="0"/>
          </a:p>
        </p:txBody>
      </p:sp>
    </p:spTree>
    <p:extLst>
      <p:ext uri="{BB962C8B-B14F-4D97-AF65-F5344CB8AC3E}">
        <p14:creationId xmlns:p14="http://schemas.microsoft.com/office/powerpoint/2010/main" val="2386330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1" u="none" kern="1200" dirty="0">
                <a:solidFill>
                  <a:schemeClr val="tx1"/>
                </a:solidFill>
                <a:effectLst/>
                <a:latin typeface="+mn-lt"/>
                <a:ea typeface="+mn-ea"/>
                <a:cs typeface="+mn-cs"/>
              </a:rPr>
              <a:t>Avrunding/praktisk</a:t>
            </a:r>
            <a:r>
              <a:rPr lang="nb-NO" sz="1200" b="1" u="none" kern="1200" baseline="0" dirty="0">
                <a:solidFill>
                  <a:schemeClr val="tx1"/>
                </a:solidFill>
                <a:effectLst/>
                <a:latin typeface="+mn-lt"/>
                <a:ea typeface="+mn-ea"/>
                <a:cs typeface="+mn-cs"/>
              </a:rPr>
              <a:t> tilnærming:</a:t>
            </a:r>
            <a:r>
              <a:rPr lang="nb-NO" sz="1200" b="1"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0" u="none" kern="1200" dirty="0">
                <a:solidFill>
                  <a:schemeClr val="tx1"/>
                </a:solidFill>
                <a:effectLst/>
                <a:latin typeface="+mn-lt"/>
                <a:ea typeface="+mn-ea"/>
                <a:cs typeface="+mn-cs"/>
              </a:rPr>
              <a:t>Museklikk</a:t>
            </a:r>
            <a:r>
              <a:rPr lang="nb-NO" sz="1200" kern="1200" dirty="0">
                <a:solidFill>
                  <a:schemeClr val="tx1"/>
                </a:solidFill>
                <a:effectLst/>
                <a:latin typeface="+mn-lt"/>
                <a:ea typeface="+mn-ea"/>
                <a:cs typeface="+mn-cs"/>
              </a:rPr>
              <a:t> 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På de fleste fortynningsforslagene til nyfødte angis eksakte volum for å vise hvordan konsentrasjonen henger sammen med dose og volum.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I praksis kan det imidlertid være hensiktsmessig å runde av volumet på fortynningsvæsken.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0" u="none" kern="1200" dirty="0">
                <a:solidFill>
                  <a:schemeClr val="tx1"/>
                </a:solidFill>
                <a:effectLst/>
                <a:latin typeface="+mn-lt"/>
                <a:ea typeface="+mn-ea"/>
                <a:cs typeface="+mn-cs"/>
              </a:rPr>
              <a:t>Museklikk 1</a:t>
            </a:r>
            <a:r>
              <a:rPr lang="nb-NO" sz="1200" b="0" u="none" kern="1200" baseline="0" dirty="0">
                <a:solidFill>
                  <a:schemeClr val="tx1"/>
                </a:solidFill>
                <a:effectLst/>
                <a:latin typeface="+mn-lt"/>
                <a:ea typeface="+mn-ea"/>
                <a:cs typeface="+mn-cs"/>
              </a:rPr>
              <a:t>-3</a:t>
            </a:r>
            <a:endParaRPr lang="nb-NO"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 forslaget på kortet er det angitt </a:t>
            </a:r>
            <a:r>
              <a:rPr lang="nb-NO" sz="1200" kern="1200" dirty="0" err="1">
                <a:solidFill>
                  <a:schemeClr val="tx1"/>
                </a:solidFill>
                <a:effectLst/>
                <a:latin typeface="+mn-lt"/>
                <a:ea typeface="+mn-ea"/>
                <a:cs typeface="+mn-cs"/>
              </a:rPr>
              <a:t>indometacin</a:t>
            </a:r>
            <a:r>
              <a:rPr lang="nb-NO" sz="1200" kern="1200" dirty="0">
                <a:solidFill>
                  <a:schemeClr val="tx1"/>
                </a:solidFill>
                <a:effectLst/>
                <a:latin typeface="+mn-lt"/>
                <a:ea typeface="+mn-ea"/>
                <a:cs typeface="+mn-cs"/>
              </a:rPr>
              <a:t> 25 mg/ml</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0,2 ml i fortynningsvæske 49,8 ml,</a:t>
            </a:r>
            <a:r>
              <a:rPr lang="nb-NO" sz="1200" kern="1200" baseline="0" dirty="0">
                <a:solidFill>
                  <a:schemeClr val="tx1"/>
                </a:solidFill>
                <a:effectLst/>
                <a:latin typeface="+mn-lt"/>
                <a:ea typeface="+mn-ea"/>
                <a:cs typeface="+mn-cs"/>
              </a:rPr>
              <a:t> som gir totalvolum på 50 ml og konsentrasjon på 0,1 mg/ml</a:t>
            </a:r>
            <a:r>
              <a:rPr lang="nb-NO"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nb-NO" sz="1200" u="sng" kern="1200" baseline="0" dirty="0">
              <a:solidFill>
                <a:schemeClr val="tx1"/>
              </a:solidFill>
              <a:effectLst/>
              <a:latin typeface="+mn-lt"/>
              <a:ea typeface="+mn-ea"/>
              <a:cs typeface="+mn-cs"/>
            </a:endParaRPr>
          </a:p>
          <a:p>
            <a:pPr marL="0" indent="0">
              <a:buFont typeface="Arial" panose="020B0604020202020204" pitchFamily="34" charset="0"/>
              <a:buNone/>
            </a:pPr>
            <a:r>
              <a:rPr lang="nb-NO" sz="1200" b="0" u="none" kern="1200">
                <a:solidFill>
                  <a:schemeClr val="tx1"/>
                </a:solidFill>
                <a:effectLst/>
                <a:latin typeface="+mn-lt"/>
                <a:ea typeface="+mn-ea"/>
                <a:cs typeface="+mn-cs"/>
              </a:rPr>
              <a:t>Museklikk</a:t>
            </a:r>
            <a:r>
              <a:rPr lang="nb-NO" sz="1200" u="none" kern="1200" baseline="0">
                <a:solidFill>
                  <a:schemeClr val="tx1"/>
                </a:solidFill>
                <a:effectLst/>
                <a:latin typeface="+mn-lt"/>
                <a:ea typeface="+mn-ea"/>
                <a:cs typeface="+mn-cs"/>
              </a:rPr>
              <a:t> 3-6:</a:t>
            </a:r>
            <a:endParaRPr lang="nb-NO" sz="1200" u="none"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Her vil man kunne runde av fortynningsvæsken opp til 50 ml, slik at totalvolumet blir 50,2 ml. Dette</a:t>
            </a:r>
            <a:r>
              <a:rPr lang="nb-NO" sz="1200" kern="1200" baseline="0" dirty="0">
                <a:solidFill>
                  <a:schemeClr val="tx1"/>
                </a:solidFill>
                <a:effectLst/>
                <a:latin typeface="+mn-lt"/>
                <a:ea typeface="+mn-ea"/>
                <a:cs typeface="+mn-cs"/>
              </a:rPr>
              <a:t> gir en konsentrasjon på 0,996 mg/ml, som er en helt ubetydelig forskjell.   </a:t>
            </a:r>
          </a:p>
          <a:p>
            <a:pPr marL="0" indent="0">
              <a:buFont typeface="Arial" panose="020B0604020202020204" pitchFamily="34" charset="0"/>
              <a:buNone/>
            </a:pPr>
            <a:endParaRPr lang="nb-NO" sz="1200" kern="1200" baseline="0" dirty="0">
              <a:solidFill>
                <a:schemeClr val="tx1"/>
              </a:solidFill>
              <a:effectLst/>
              <a:latin typeface="+mn-lt"/>
              <a:ea typeface="+mn-ea"/>
              <a:cs typeface="+mn-cs"/>
            </a:endParaRPr>
          </a:p>
          <a:p>
            <a:pPr marL="0" indent="0">
              <a:buFont typeface="Arial" panose="020B0604020202020204" pitchFamily="34" charset="0"/>
              <a:buNone/>
            </a:pPr>
            <a:r>
              <a:rPr lang="nb-NO" sz="1200" b="1" kern="1200" baseline="0" dirty="0">
                <a:solidFill>
                  <a:schemeClr val="tx1"/>
                </a:solidFill>
                <a:effectLst/>
                <a:latin typeface="+mn-lt"/>
                <a:ea typeface="+mn-ea"/>
                <a:cs typeface="+mn-cs"/>
              </a:rPr>
              <a:t>Spl. skal følge rutiner på egen avdeling.</a:t>
            </a:r>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38</a:t>
            </a:fld>
            <a:endParaRPr lang="nb-NO" dirty="0"/>
          </a:p>
        </p:txBody>
      </p:sp>
    </p:spTree>
    <p:extLst>
      <p:ext uri="{BB962C8B-B14F-4D97-AF65-F5344CB8AC3E}">
        <p14:creationId xmlns:p14="http://schemas.microsoft.com/office/powerpoint/2010/main" val="49786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Fortrengningsfaktoren</a:t>
            </a:r>
          </a:p>
          <a:p>
            <a:r>
              <a:rPr lang="nb-NO" sz="1200" b="0" u="none" kern="1200" dirty="0">
                <a:solidFill>
                  <a:schemeClr val="tx1"/>
                </a:solidFill>
                <a:effectLst/>
                <a:latin typeface="+mn-lt"/>
                <a:ea typeface="+mn-ea"/>
                <a:cs typeface="+mn-cs"/>
              </a:rPr>
              <a:t>Museklikk</a:t>
            </a:r>
            <a:r>
              <a:rPr lang="nb-NO" b="0" dirty="0"/>
              <a:t> 1</a:t>
            </a:r>
          </a:p>
          <a:p>
            <a:pPr marL="628650" lvl="1" indent="-171450">
              <a:buFont typeface="Courier New" panose="02070309020205020404" pitchFamily="49" charset="0"/>
              <a:buChar char="o"/>
            </a:pPr>
            <a:r>
              <a:rPr lang="nb-NO" dirty="0"/>
              <a:t>se forord</a:t>
            </a:r>
            <a:r>
              <a:rPr lang="nb-NO" baseline="0" dirty="0"/>
              <a:t> for </a:t>
            </a:r>
            <a:r>
              <a:rPr lang="nb-NO" b="0" baseline="0" dirty="0"/>
              <a:t>hvordan fortrengningsfaktoren angis/ikke angis på kortene </a:t>
            </a: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Videre fortynning </a:t>
            </a:r>
            <a:r>
              <a:rPr lang="nb-NO" b="0" baseline="0" dirty="0"/>
              <a:t>(</a:t>
            </a:r>
            <a:r>
              <a:rPr lang="nb-NO" sz="1200" b="0" u="none" kern="1200" dirty="0">
                <a:solidFill>
                  <a:schemeClr val="tx1"/>
                </a:solidFill>
                <a:effectLst/>
                <a:latin typeface="+mn-lt"/>
                <a:ea typeface="+mn-ea"/>
                <a:cs typeface="+mn-cs"/>
              </a:rPr>
              <a:t>Museklikk</a:t>
            </a:r>
            <a:r>
              <a:rPr lang="nb-NO" b="0" baseline="0" dirty="0"/>
              <a:t> 2)</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a:t>
            </a:r>
            <a:r>
              <a:rPr lang="nb-NO" b="0" baseline="0" dirty="0"/>
              <a:t> 3 og 4</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0" baseline="0" dirty="0"/>
              <a:t>angis som </a:t>
            </a:r>
            <a:r>
              <a:rPr lang="nb-NO" b="0" u="sng" baseline="0" dirty="0"/>
              <a:t>må/</a:t>
            </a:r>
            <a:r>
              <a:rPr lang="nb-NO" u="sng" baseline="0" dirty="0"/>
              <a:t>kan/bør</a:t>
            </a:r>
            <a:endParaRPr lang="nb-NO"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a:t>
            </a:r>
            <a:r>
              <a:rPr lang="nb-NO" b="0" u="none" baseline="0" dirty="0"/>
              <a:t> 5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0" baseline="0" dirty="0"/>
              <a:t>Konsentrasjon angis på ulike måter, f.eks. som anbefalte konsentrasjoner eller som maks- og minimu</a:t>
            </a:r>
            <a:r>
              <a:rPr lang="nb-NO" baseline="0" dirty="0"/>
              <a:t>mskonsentrasjon.</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aseline="0" dirty="0"/>
              <a:t>Forklar forskjell på ”anbefalt” og ”maks/min”. Sykepleierne bør holde seg innenfor de grensene som er oppgitt, og spørre farmasøyt/lege der det er behov for å blande til høyere eller lavere konsentrasjoner enn det som er anbefalt.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aseline="0" dirty="0"/>
              <a:t>Når kort ikke angir konsentrasjon kan legemidlet blandes med fritt volum fortynningsvæske ut fra barnets vekt, væskestatus og praktiske hensyn. Det må også tas hensyn til evt. tromboflebittfare (Mer om det på et senere lysbilde).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baseline="0" dirty="0"/>
              <a:t>Nevne fortynningsforslagene (hvis posten/avd. har valgt å bruke disse). </a:t>
            </a:r>
            <a:r>
              <a:rPr lang="nb-NO" baseline="0" dirty="0">
                <a:solidFill>
                  <a:srgbClr val="FF0000"/>
                </a:solidFill>
              </a:rPr>
              <a:t>Finnes i egen presentasjon. </a:t>
            </a:r>
          </a:p>
          <a:p>
            <a:pPr marL="0" indent="0">
              <a:buFont typeface="Courier New" panose="02070309020205020404" pitchFamily="49" charset="0"/>
              <a:buNone/>
            </a:pPr>
            <a:r>
              <a:rPr lang="nb-NO" baseline="0" dirty="0"/>
              <a:t>		</a:t>
            </a:r>
          </a:p>
          <a:p>
            <a:r>
              <a:rPr lang="nb-NO" baseline="0" dirty="0"/>
              <a:t>		</a:t>
            </a:r>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7</a:t>
            </a:fld>
            <a:endParaRPr lang="nb-NO" dirty="0"/>
          </a:p>
        </p:txBody>
      </p:sp>
    </p:spTree>
    <p:extLst>
      <p:ext uri="{BB962C8B-B14F-4D97-AF65-F5344CB8AC3E}">
        <p14:creationId xmlns:p14="http://schemas.microsoft.com/office/powerpoint/2010/main" val="379362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rtl="0" eaLnBrk="1" latinLnBrk="0" hangingPunct="1"/>
            <a:r>
              <a:rPr lang="nb-NO" sz="1200" b="1" kern="1200" dirty="0">
                <a:solidFill>
                  <a:schemeClr val="tx1"/>
                </a:solidFill>
                <a:latin typeface="+mn-lt"/>
                <a:ea typeface="+mn-ea"/>
                <a:cs typeface="+mn-cs"/>
              </a:rPr>
              <a:t>Væskerestriksjon </a:t>
            </a:r>
          </a:p>
          <a:p>
            <a:pPr rtl="0" eaLnBrk="1" latinLnBrk="0" hangingPunct="1"/>
            <a:endParaRPr lang="nb-NO" sz="1200" b="0" kern="1200" dirty="0">
              <a:solidFill>
                <a:schemeClr val="tx1"/>
              </a:solidFill>
              <a:latin typeface="+mn-lt"/>
              <a:ea typeface="+mn-ea"/>
              <a:cs typeface="+mn-cs"/>
            </a:endParaRPr>
          </a:p>
          <a:p>
            <a:pPr rtl="0" eaLnBrk="1" latinLnBrk="0" hangingPunct="1"/>
            <a:r>
              <a:rPr lang="nb-NO" sz="1200" kern="1200" dirty="0">
                <a:solidFill>
                  <a:schemeClr val="tx1"/>
                </a:solidFill>
                <a:latin typeface="+mn-lt"/>
                <a:ea typeface="+mn-ea"/>
                <a:cs typeface="+mn-cs"/>
              </a:rPr>
              <a:t>Museklikk 0</a:t>
            </a:r>
          </a:p>
          <a:p>
            <a:pPr rtl="0" eaLnBrk="1" latinLnBrk="0" hangingPunct="1"/>
            <a:r>
              <a:rPr lang="nb-NO" sz="1200" kern="1200" dirty="0">
                <a:solidFill>
                  <a:schemeClr val="tx1"/>
                </a:solidFill>
                <a:latin typeface="+mn-lt"/>
                <a:ea typeface="+mn-ea"/>
                <a:cs typeface="+mn-cs"/>
              </a:rPr>
              <a:t>På enkelte kort har vi valgt spesifikt å angi fortynning og administrering av medikamenter ved væskerestriksjon slik at sykepleier kan vurdere dette uten særskilt ordinasjon av lege (f.eks.</a:t>
            </a:r>
            <a:r>
              <a:rPr lang="nb-NO" sz="1200" kern="1200" baseline="0" dirty="0">
                <a:solidFill>
                  <a:schemeClr val="tx1"/>
                </a:solidFill>
                <a:latin typeface="+mn-lt"/>
                <a:ea typeface="+mn-ea"/>
                <a:cs typeface="+mn-cs"/>
              </a:rPr>
              <a:t> </a:t>
            </a:r>
            <a:r>
              <a:rPr lang="nb-NO" sz="1200" kern="1200" dirty="0">
                <a:solidFill>
                  <a:schemeClr val="tx1"/>
                </a:solidFill>
                <a:latin typeface="+mn-lt"/>
                <a:ea typeface="+mn-ea"/>
                <a:cs typeface="+mn-cs"/>
              </a:rPr>
              <a:t>trim/</a:t>
            </a:r>
            <a:r>
              <a:rPr lang="nb-NO" sz="1200" kern="1200" dirty="0" err="1">
                <a:solidFill>
                  <a:schemeClr val="tx1"/>
                </a:solidFill>
                <a:latin typeface="+mn-lt"/>
                <a:ea typeface="+mn-ea"/>
                <a:cs typeface="+mn-cs"/>
              </a:rPr>
              <a:t>sulfa</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aciklovir</a:t>
            </a:r>
            <a:r>
              <a:rPr lang="nb-NO" sz="1200" kern="1200" dirty="0">
                <a:solidFill>
                  <a:schemeClr val="tx1"/>
                </a:solidFill>
                <a:latin typeface="+mn-lt"/>
                <a:ea typeface="+mn-ea"/>
                <a:cs typeface="+mn-cs"/>
              </a:rPr>
              <a:t>). På andre kort er dette nevnt kun som en mulighet,</a:t>
            </a:r>
            <a:r>
              <a:rPr lang="nb-NO" sz="1200" kern="1200" baseline="0" dirty="0">
                <a:solidFill>
                  <a:schemeClr val="tx1"/>
                </a:solidFill>
                <a:latin typeface="+mn-lt"/>
                <a:ea typeface="+mn-ea"/>
                <a:cs typeface="+mn-cs"/>
              </a:rPr>
              <a:t> og</a:t>
            </a:r>
            <a:r>
              <a:rPr lang="nb-NO" sz="1200" kern="1200" dirty="0">
                <a:solidFill>
                  <a:schemeClr val="tx1"/>
                </a:solidFill>
                <a:latin typeface="+mn-lt"/>
                <a:ea typeface="+mn-ea"/>
                <a:cs typeface="+mn-cs"/>
              </a:rPr>
              <a:t> at dette</a:t>
            </a:r>
            <a:r>
              <a:rPr lang="nb-NO" sz="1200" kern="1200" baseline="0" dirty="0">
                <a:solidFill>
                  <a:schemeClr val="tx1"/>
                </a:solidFill>
                <a:latin typeface="+mn-lt"/>
                <a:ea typeface="+mn-ea"/>
                <a:cs typeface="+mn-cs"/>
              </a:rPr>
              <a:t> </a:t>
            </a:r>
            <a:r>
              <a:rPr lang="nb-NO" sz="1200" kern="1200" dirty="0">
                <a:solidFill>
                  <a:schemeClr val="tx1"/>
                </a:solidFill>
                <a:latin typeface="+mn-lt"/>
                <a:ea typeface="+mn-ea"/>
                <a:cs typeface="+mn-cs"/>
              </a:rPr>
              <a:t>må ordineres spesielt av lege. </a:t>
            </a:r>
          </a:p>
          <a:p>
            <a:pPr marL="0" lvl="0" indent="0" rtl="0" eaLnBrk="1" latinLnBrk="0" hangingPunct="1">
              <a:buFont typeface="Courier New" panose="02070309020205020404" pitchFamily="49" charset="0"/>
              <a:buNone/>
            </a:pPr>
            <a:endParaRPr lang="nb-NO" sz="1200" kern="1200" dirty="0">
              <a:solidFill>
                <a:schemeClr val="tx1"/>
              </a:solidFill>
              <a:latin typeface="+mn-lt"/>
              <a:ea typeface="+mn-ea"/>
              <a:cs typeface="+mn-cs"/>
            </a:endParaRPr>
          </a:p>
          <a:p>
            <a:pPr marL="0" lvl="0" indent="0" rtl="0" eaLnBrk="1" latinLnBrk="0" hangingPunct="1">
              <a:buFont typeface="Courier New" panose="02070309020205020404" pitchFamily="49" charset="0"/>
              <a:buNone/>
            </a:pPr>
            <a:r>
              <a:rPr lang="nb-NO" sz="1200" b="0" u="none" kern="1200" dirty="0">
                <a:solidFill>
                  <a:schemeClr val="tx1"/>
                </a:solidFill>
                <a:effectLst/>
                <a:latin typeface="+mn-lt"/>
                <a:ea typeface="+mn-ea"/>
                <a:cs typeface="+mn-cs"/>
              </a:rPr>
              <a:t>Museklikk</a:t>
            </a:r>
            <a:r>
              <a:rPr lang="nb-NO" sz="1200" kern="1200" baseline="0" dirty="0">
                <a:solidFill>
                  <a:schemeClr val="tx1"/>
                </a:solidFill>
                <a:latin typeface="+mn-lt"/>
                <a:ea typeface="+mn-ea"/>
                <a:cs typeface="+mn-cs"/>
              </a:rPr>
              <a:t> 1</a:t>
            </a:r>
          </a:p>
          <a:p>
            <a:pPr marL="0" lvl="0" indent="0" rtl="0" eaLnBrk="1" latinLnBrk="0" hangingPunct="1">
              <a:buFont typeface="Courier New" panose="02070309020205020404" pitchFamily="49" charset="0"/>
              <a:buNone/>
            </a:pPr>
            <a:r>
              <a:rPr lang="nb-NO" sz="1200" kern="1200" dirty="0">
                <a:solidFill>
                  <a:schemeClr val="tx1"/>
                </a:solidFill>
                <a:latin typeface="+mn-lt"/>
                <a:ea typeface="+mn-ea"/>
                <a:cs typeface="+mn-cs"/>
              </a:rPr>
              <a:t>Utover det som er nevnt i kortene kan mange medikamenter gis i SVK i høyere konsentrasjoner enn anbefalt hvis situasjonen krever det. Dette må undersøkes for hvert enkelt</a:t>
            </a:r>
            <a:r>
              <a:rPr lang="nb-NO" sz="1200" kern="1200" baseline="0" dirty="0">
                <a:solidFill>
                  <a:schemeClr val="tx1"/>
                </a:solidFill>
                <a:latin typeface="+mn-lt"/>
                <a:ea typeface="+mn-ea"/>
                <a:cs typeface="+mn-cs"/>
              </a:rPr>
              <a:t> legemiddel.</a:t>
            </a:r>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8</a:t>
            </a:fld>
            <a:endParaRPr lang="nb-NO"/>
          </a:p>
        </p:txBody>
      </p:sp>
    </p:spTree>
    <p:extLst>
      <p:ext uri="{BB962C8B-B14F-4D97-AF65-F5344CB8AC3E}">
        <p14:creationId xmlns:p14="http://schemas.microsoft.com/office/powerpoint/2010/main" val="237144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b="1" baseline="0" dirty="0"/>
              <a:t>Administrasjon </a:t>
            </a:r>
          </a:p>
          <a:p>
            <a:r>
              <a:rPr lang="nb-NO" sz="1200" b="0" u="none" kern="1200" dirty="0">
                <a:solidFill>
                  <a:schemeClr val="tx1"/>
                </a:solidFill>
                <a:effectLst/>
                <a:latin typeface="+mn-lt"/>
                <a:ea typeface="+mn-ea"/>
                <a:cs typeface="+mn-cs"/>
              </a:rPr>
              <a:t>Museklikk </a:t>
            </a:r>
            <a:r>
              <a:rPr lang="nb-NO" sz="1200" b="0" u="none" kern="1200" baseline="0" dirty="0">
                <a:solidFill>
                  <a:schemeClr val="tx1"/>
                </a:solidFill>
                <a:effectLst/>
                <a:latin typeface="+mn-lt"/>
                <a:ea typeface="+mn-ea"/>
                <a:cs typeface="+mn-cs"/>
              </a:rPr>
              <a:t>0</a:t>
            </a:r>
            <a:endParaRPr lang="nb-NO" b="0" baseline="0" dirty="0"/>
          </a:p>
          <a:p>
            <a:pPr marL="628650" lvl="1" indent="-171450">
              <a:buFont typeface="Courier New" panose="02070309020205020404" pitchFamily="49" charset="0"/>
              <a:buChar char="o"/>
            </a:pPr>
            <a:r>
              <a:rPr lang="nb-NO" b="0" baseline="0" dirty="0"/>
              <a:t>Det er ulike oppfatninger om hva som legges i begrepene injeksjon, infusjon og bolus. Det er derfor valgt å bruke presise tidsangivelser i blandekortene i tillegg til begrepene injeksjon og infusjon.</a:t>
            </a:r>
          </a:p>
          <a:p>
            <a:pPr marL="628650" lvl="1" indent="-171450">
              <a:buFont typeface="Courier New" panose="02070309020205020404" pitchFamily="49" charset="0"/>
              <a:buChar char="o"/>
            </a:pPr>
            <a:r>
              <a:rPr lang="nb-NO" b="0" i="0" u="none" baseline="0" dirty="0"/>
              <a:t>I kildene støter man ofte på et spesielt problem ang. administrasjonstid, der definisjonen av </a:t>
            </a:r>
            <a:r>
              <a:rPr lang="nb-NO" b="0" i="0" u="sng" baseline="0" dirty="0"/>
              <a:t>langsom iv injeksjon kan variere fra 30 sekunder til 10 minutter.</a:t>
            </a:r>
            <a:r>
              <a:rPr lang="nb-NO" sz="1200" i="0" u="none" kern="1200" dirty="0">
                <a:solidFill>
                  <a:schemeClr val="tx1"/>
                </a:solidFill>
                <a:latin typeface="+mn-lt"/>
                <a:ea typeface="+mn-ea"/>
                <a:cs typeface="+mn-cs"/>
              </a:rPr>
              <a:t>  </a:t>
            </a:r>
            <a:r>
              <a:rPr lang="nb-NO" sz="1200" b="1" i="0" u="none" kern="1200" dirty="0">
                <a:solidFill>
                  <a:schemeClr val="tx1"/>
                </a:solidFill>
                <a:latin typeface="+mn-lt"/>
                <a:ea typeface="+mn-ea"/>
                <a:cs typeface="+mn-cs"/>
              </a:rPr>
              <a:t>Fra forordet: </a:t>
            </a:r>
            <a:r>
              <a:rPr lang="nb-NO" b="1" i="0" u="none" baseline="0" dirty="0"/>
              <a:t> </a:t>
            </a:r>
            <a:r>
              <a:rPr lang="nb-NO" sz="1200" i="1" u="none" kern="1200" dirty="0">
                <a:solidFill>
                  <a:schemeClr val="tx1"/>
                </a:solidFill>
                <a:latin typeface="+mn-lt"/>
                <a:ea typeface="+mn-ea"/>
                <a:cs typeface="+mn-cs"/>
              </a:rPr>
              <a:t>For </a:t>
            </a:r>
            <a:r>
              <a:rPr lang="nb-NO" sz="1200" i="1" kern="1200" dirty="0">
                <a:solidFill>
                  <a:schemeClr val="tx1"/>
                </a:solidFill>
                <a:latin typeface="+mn-lt"/>
                <a:ea typeface="+mn-ea"/>
                <a:cs typeface="+mn-cs"/>
              </a:rPr>
              <a:t>de legemidlene der ”langsom IV injeksjon” uten nærmere tidsangivelse er eneste opplysning, er det valgt å angi en konkret hastighet i stedet, f.eks.</a:t>
            </a:r>
            <a:r>
              <a:rPr lang="nb-NO" sz="1200" i="1" kern="1200" baseline="0" dirty="0">
                <a:solidFill>
                  <a:schemeClr val="tx1"/>
                </a:solidFill>
                <a:latin typeface="+mn-lt"/>
                <a:ea typeface="+mn-ea"/>
                <a:cs typeface="+mn-cs"/>
              </a:rPr>
              <a:t> </a:t>
            </a:r>
            <a:r>
              <a:rPr lang="nb-NO" sz="1200" i="1" kern="1200" dirty="0">
                <a:solidFill>
                  <a:schemeClr val="tx1"/>
                </a:solidFill>
                <a:latin typeface="+mn-lt"/>
                <a:ea typeface="+mn-ea"/>
                <a:cs typeface="+mn-cs"/>
              </a:rPr>
              <a:t>”over 3-5 minutter”. Dette for å unngå at den enkelte sykepleier må ta stilling til hva som er ”langsomt” og dermed unngå for raske/langsomme injeksjoner.  </a:t>
            </a:r>
            <a:r>
              <a:rPr lang="nb-NO" sz="1200" b="0" i="0" kern="1200" dirty="0">
                <a:solidFill>
                  <a:schemeClr val="tx1"/>
                </a:solidFill>
                <a:latin typeface="+mn-lt"/>
                <a:ea typeface="+mn-ea"/>
                <a:cs typeface="+mn-cs"/>
              </a:rPr>
              <a:t>Det er lagt vekt på at valg av tidsangivelsen skal ligge forsvarlig innefor rammene av ”langsom iv injeksjon” og at den er tilpasset vanlig praksis.</a:t>
            </a:r>
          </a:p>
          <a:p>
            <a:pPr marL="0" lvl="0" indent="0">
              <a:buFont typeface="Courier New" panose="02070309020205020404" pitchFamily="49" charset="0"/>
              <a:buNone/>
            </a:pPr>
            <a:r>
              <a:rPr lang="nb-NO" sz="1200" b="0" i="0" kern="1200" dirty="0">
                <a:solidFill>
                  <a:schemeClr val="tx1"/>
                </a:solidFill>
                <a:latin typeface="+mn-lt"/>
                <a:ea typeface="+mn-ea"/>
                <a:cs typeface="+mn-cs"/>
              </a:rPr>
              <a:t>Museklikk 1</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sz="1200" kern="1200" dirty="0">
                <a:solidFill>
                  <a:schemeClr val="tx1"/>
                </a:solidFill>
                <a:latin typeface="+mn-lt"/>
                <a:ea typeface="+mn-ea"/>
                <a:cs typeface="+mn-cs"/>
              </a:rPr>
              <a:t>På</a:t>
            </a:r>
            <a:r>
              <a:rPr lang="nb-NO" sz="1200" kern="1200" baseline="0" dirty="0">
                <a:solidFill>
                  <a:schemeClr val="tx1"/>
                </a:solidFill>
                <a:latin typeface="+mn-lt"/>
                <a:ea typeface="+mn-ea"/>
                <a:cs typeface="+mn-cs"/>
              </a:rPr>
              <a:t> de fleste kortene e</a:t>
            </a:r>
            <a:r>
              <a:rPr lang="nb-NO" sz="1200" kern="1200" dirty="0">
                <a:solidFill>
                  <a:schemeClr val="tx1"/>
                </a:solidFill>
                <a:latin typeface="+mn-lt"/>
                <a:ea typeface="+mn-ea"/>
                <a:cs typeface="+mn-cs"/>
              </a:rPr>
              <a:t>r injeksjon- og infusjonshastighet angitt med</a:t>
            </a:r>
            <a:r>
              <a:rPr lang="nb-NO" sz="1200" kern="1200" baseline="0" dirty="0">
                <a:solidFill>
                  <a:schemeClr val="tx1"/>
                </a:solidFill>
                <a:latin typeface="+mn-lt"/>
                <a:ea typeface="+mn-ea"/>
                <a:cs typeface="+mn-cs"/>
              </a:rPr>
              <a:t> tidsangivelser som vist i eksempelet.</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nb-NO" sz="1200" b="0" u="none" kern="1200" dirty="0">
                <a:solidFill>
                  <a:schemeClr val="tx1"/>
                </a:solidFill>
                <a:effectLst/>
                <a:latin typeface="+mn-lt"/>
                <a:ea typeface="+mn-ea"/>
                <a:cs typeface="+mn-cs"/>
              </a:rPr>
              <a:t>Museklikk</a:t>
            </a:r>
            <a:r>
              <a:rPr lang="nb-NO" sz="1200" kern="1200" baseline="0" dirty="0">
                <a:solidFill>
                  <a:schemeClr val="tx1"/>
                </a:solidFill>
                <a:latin typeface="+mn-lt"/>
                <a:ea typeface="+mn-ea"/>
                <a:cs typeface="+mn-cs"/>
              </a:rPr>
              <a:t> 2</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sz="1200" kern="1200" baseline="0" dirty="0">
                <a:solidFill>
                  <a:schemeClr val="tx1"/>
                </a:solidFill>
                <a:latin typeface="+mn-lt"/>
                <a:ea typeface="+mn-ea"/>
                <a:cs typeface="+mn-cs"/>
              </a:rPr>
              <a:t>For en del legemidler varierer administrasjonstiden mye. Det er da valgt å angi </a:t>
            </a:r>
            <a:r>
              <a:rPr lang="nb-NO" sz="1200" kern="1200" dirty="0">
                <a:solidFill>
                  <a:schemeClr val="tx1"/>
                </a:solidFill>
                <a:latin typeface="+mn-lt"/>
                <a:ea typeface="+mn-ea"/>
                <a:cs typeface="+mn-cs"/>
              </a:rPr>
              <a:t>”</a:t>
            </a:r>
            <a:r>
              <a:rPr lang="nb-NO" sz="1200" b="1" kern="1200" dirty="0">
                <a:solidFill>
                  <a:schemeClr val="tx1"/>
                </a:solidFill>
                <a:latin typeface="+mn-lt"/>
                <a:ea typeface="+mn-ea"/>
                <a:cs typeface="+mn-cs"/>
              </a:rPr>
              <a:t>etter legens ordinasjon”.</a:t>
            </a:r>
            <a:endParaRPr lang="nb-NO"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none" kern="1200" dirty="0">
                <a:solidFill>
                  <a:schemeClr val="tx1"/>
                </a:solidFill>
                <a:effectLst/>
                <a:latin typeface="+mn-lt"/>
                <a:ea typeface="+mn-ea"/>
                <a:cs typeface="+mn-cs"/>
              </a:rPr>
              <a:t>Museklikk</a:t>
            </a:r>
            <a:r>
              <a:rPr lang="nb-NO" sz="1200" b="0" kern="1200" baseline="0" dirty="0">
                <a:solidFill>
                  <a:schemeClr val="tx1"/>
                </a:solidFill>
                <a:latin typeface="+mn-lt"/>
                <a:ea typeface="+mn-ea"/>
                <a:cs typeface="+mn-cs"/>
              </a:rPr>
              <a:t> 3</a:t>
            </a:r>
            <a:endParaRPr lang="nb-NO" sz="1200" b="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sz="1200" b="0" i="0" kern="1200" baseline="0" dirty="0">
                <a:solidFill>
                  <a:schemeClr val="tx1"/>
                </a:solidFill>
                <a:latin typeface="+mn-lt"/>
                <a:ea typeface="+mn-ea"/>
                <a:cs typeface="+mn-cs"/>
              </a:rPr>
              <a:t>På enkelte kort er det referert til behandlingsprotokoller/</a:t>
            </a:r>
            <a:r>
              <a:rPr lang="nb-NO" sz="1200" b="0" i="0" kern="1200" baseline="0" dirty="0" err="1">
                <a:solidFill>
                  <a:schemeClr val="tx1"/>
                </a:solidFill>
                <a:latin typeface="+mn-lt"/>
                <a:ea typeface="+mn-ea"/>
                <a:cs typeface="+mn-cs"/>
              </a:rPr>
              <a:t>kurskjemaer</a:t>
            </a:r>
            <a:r>
              <a:rPr lang="nb-NO" sz="1200" b="0" i="0" kern="1200" baseline="0" dirty="0">
                <a:solidFill>
                  <a:schemeClr val="tx1"/>
                </a:solidFill>
                <a:latin typeface="+mn-lt"/>
                <a:ea typeface="+mn-ea"/>
                <a:cs typeface="+mn-cs"/>
              </a:rPr>
              <a:t> etc.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b-NO" sz="1200" b="1" kern="1200" dirty="0">
                <a:solidFill>
                  <a:schemeClr val="tx1"/>
                </a:solidFill>
                <a:latin typeface="+mn-lt"/>
                <a:ea typeface="+mn-ea"/>
                <a:cs typeface="+mn-cs"/>
              </a:rPr>
              <a:t>Intramuskulær og subkutan administrasjon </a:t>
            </a:r>
            <a:r>
              <a:rPr lang="nb-NO" sz="1200" b="0" kern="1200" dirty="0">
                <a:solidFill>
                  <a:schemeClr val="tx1"/>
                </a:solidFill>
                <a:latin typeface="+mn-lt"/>
                <a:ea typeface="+mn-ea"/>
                <a:cs typeface="+mn-cs"/>
              </a:rPr>
              <a:t>bør omtales.</a:t>
            </a:r>
            <a:r>
              <a:rPr lang="nb-NO" sz="1200" b="0" kern="1200" baseline="0" dirty="0">
                <a:solidFill>
                  <a:schemeClr val="tx1"/>
                </a:solidFill>
                <a:latin typeface="+mn-lt"/>
                <a:ea typeface="+mn-ea"/>
                <a:cs typeface="+mn-cs"/>
              </a:rPr>
              <a:t> Disse administrasjonsmåtene er i utgangspunktet</a:t>
            </a:r>
            <a:r>
              <a:rPr lang="nb-NO" sz="1200" kern="1200" dirty="0">
                <a:solidFill>
                  <a:schemeClr val="tx1"/>
                </a:solidFill>
                <a:latin typeface="+mn-lt"/>
                <a:ea typeface="+mn-ea"/>
                <a:cs typeface="+mn-cs"/>
              </a:rPr>
              <a:t> ikke angitt, med unntak av de stoffene der dette er den </a:t>
            </a:r>
            <a:r>
              <a:rPr lang="nb-NO" sz="1200" u="sng" kern="1200" dirty="0">
                <a:solidFill>
                  <a:schemeClr val="tx1"/>
                </a:solidFill>
                <a:latin typeface="+mn-lt"/>
                <a:ea typeface="+mn-ea"/>
                <a:cs typeface="+mn-cs"/>
              </a:rPr>
              <a:t>vanligste administrasjonsformen</a:t>
            </a:r>
            <a:r>
              <a:rPr lang="nb-NO" sz="1200" u="none" kern="1200" dirty="0">
                <a:solidFill>
                  <a:schemeClr val="tx1"/>
                </a:solidFill>
                <a:latin typeface="+mn-lt"/>
                <a:ea typeface="+mn-ea"/>
                <a:cs typeface="+mn-cs"/>
              </a:rPr>
              <a:t> </a:t>
            </a:r>
            <a:r>
              <a:rPr lang="nb-NO" sz="1200" kern="1200" dirty="0">
                <a:solidFill>
                  <a:schemeClr val="tx1"/>
                </a:solidFill>
                <a:latin typeface="+mn-lt"/>
                <a:ea typeface="+mn-ea"/>
                <a:cs typeface="+mn-cs"/>
              </a:rPr>
              <a:t>eller der det aktuelle legemidlet kan gis slik </a:t>
            </a:r>
            <a:r>
              <a:rPr lang="nb-NO" sz="1200" u="sng" kern="1200" dirty="0">
                <a:solidFill>
                  <a:schemeClr val="tx1"/>
                </a:solidFill>
                <a:latin typeface="+mn-lt"/>
                <a:ea typeface="+mn-ea"/>
                <a:cs typeface="+mn-cs"/>
              </a:rPr>
              <a:t>i akuttsituasjoner</a:t>
            </a:r>
            <a:r>
              <a:rPr lang="nb-NO" sz="1200" kern="1200" dirty="0">
                <a:solidFill>
                  <a:schemeClr val="tx1"/>
                </a:solidFill>
                <a:latin typeface="+mn-lt"/>
                <a:ea typeface="+mn-ea"/>
                <a:cs typeface="+mn-cs"/>
              </a:rPr>
              <a:t>. </a:t>
            </a:r>
          </a:p>
          <a:p>
            <a:endParaRPr lang="nb-NO" b="0" baseline="0" dirty="0"/>
          </a:p>
          <a:p>
            <a:r>
              <a:rPr lang="nb-NO" b="1" baseline="0" dirty="0"/>
              <a:t> </a:t>
            </a:r>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9</a:t>
            </a:fld>
            <a:endParaRPr lang="nb-NO"/>
          </a:p>
        </p:txBody>
      </p:sp>
    </p:spTree>
    <p:extLst>
      <p:ext uri="{BB962C8B-B14F-4D97-AF65-F5344CB8AC3E}">
        <p14:creationId xmlns:p14="http://schemas.microsoft.com/office/powerpoint/2010/main" val="329778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 </a:t>
            </a:r>
          </a:p>
          <a:p>
            <a:r>
              <a:rPr lang="nb-NO" sz="1200" kern="1200" dirty="0">
                <a:solidFill>
                  <a:schemeClr val="tx1"/>
                </a:solidFill>
                <a:latin typeface="+mn-lt"/>
                <a:ea typeface="+mn-ea"/>
                <a:cs typeface="+mn-cs"/>
              </a:rPr>
              <a:t>I noen tilfeller er det</a:t>
            </a:r>
            <a:r>
              <a:rPr lang="nb-NO" sz="1200" b="0" kern="1200" dirty="0">
                <a:solidFill>
                  <a:schemeClr val="tx1"/>
                </a:solidFill>
                <a:latin typeface="+mn-lt"/>
                <a:ea typeface="+mn-ea"/>
                <a:cs typeface="+mn-cs"/>
              </a:rPr>
              <a:t> angitt flere maksgrenser for administrasjonstid</a:t>
            </a:r>
            <a:r>
              <a:rPr lang="nb-NO" sz="1200" b="1" kern="1200" dirty="0">
                <a:solidFill>
                  <a:schemeClr val="tx1"/>
                </a:solidFill>
                <a:latin typeface="+mn-lt"/>
                <a:ea typeface="+mn-ea"/>
                <a:cs typeface="+mn-cs"/>
              </a:rPr>
              <a:t>. </a:t>
            </a:r>
            <a:r>
              <a:rPr lang="nb-NO" sz="1200" b="0" kern="1200" dirty="0">
                <a:solidFill>
                  <a:schemeClr val="tx1"/>
                </a:solidFill>
                <a:latin typeface="+mn-lt"/>
                <a:ea typeface="+mn-ea"/>
                <a:cs typeface="+mn-cs"/>
              </a:rPr>
              <a:t>I slike tilfeller skal man alltid regne ut den vektrelaterte (maks)hastigheten først (mg/kg/time, mg/kg/minutt etc.). Deretter sjekker man svaret opp mot neste angivelse av administrasjonstid ( f.eks. «…men ikke raskere enn 10 minutter»).  Bruk alltid den </a:t>
            </a:r>
            <a:r>
              <a:rPr lang="nb-NO" sz="1200" kern="1200" dirty="0">
                <a:solidFill>
                  <a:schemeClr val="tx1"/>
                </a:solidFill>
                <a:latin typeface="+mn-lt"/>
                <a:ea typeface="+mn-ea"/>
                <a:cs typeface="+mn-cs"/>
              </a:rPr>
              <a:t>lengste administrasjonstiden av disse to.  </a:t>
            </a:r>
          </a:p>
          <a:p>
            <a:endParaRPr lang="nb-NO" dirty="0"/>
          </a:p>
          <a:p>
            <a:r>
              <a:rPr lang="nb-NO" dirty="0"/>
              <a:t>I tillegg vil det for en del legemidler også være angitt en makshastighet som ikke er relatert til vekt (f.eks. maks 30 mg/minutt). Denne makshastigheten gjelder bare der pasienten er over en hvis vekt og doseringen ikke lenger er vektrelatert. Når dosen ikke lenger er vektrelatert kan man ikke bruke en vektrelatert administrasjonstid. </a:t>
            </a:r>
          </a:p>
          <a:p>
            <a:endParaRPr lang="nb-NO" dirty="0"/>
          </a:p>
          <a:p>
            <a:r>
              <a:rPr lang="nb-NO" dirty="0"/>
              <a:t>Denne angivelsen av administrasjonstid</a:t>
            </a:r>
            <a:r>
              <a:rPr lang="nb-NO" baseline="0" dirty="0"/>
              <a:t> er e</a:t>
            </a:r>
            <a:r>
              <a:rPr lang="nb-NO" dirty="0"/>
              <a:t>rfaringsmessig litt vanskelig å forstå for sykepleiere</a:t>
            </a:r>
            <a:r>
              <a:rPr lang="nb-NO" baseline="0" dirty="0"/>
              <a:t> uten forklaring.</a:t>
            </a:r>
            <a:r>
              <a:rPr lang="nb-NO" dirty="0"/>
              <a:t>  </a:t>
            </a:r>
          </a:p>
          <a:p>
            <a:r>
              <a:rPr lang="nb-NO" dirty="0"/>
              <a:t>Tre eksempler på de neste</a:t>
            </a:r>
            <a:r>
              <a:rPr lang="nb-NO" baseline="0" dirty="0"/>
              <a:t> lysbildene</a:t>
            </a:r>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10</a:t>
            </a:fld>
            <a:endParaRPr lang="nb-NO"/>
          </a:p>
        </p:txBody>
      </p:sp>
    </p:spTree>
    <p:extLst>
      <p:ext uri="{BB962C8B-B14F-4D97-AF65-F5344CB8AC3E}">
        <p14:creationId xmlns:p14="http://schemas.microsoft.com/office/powerpoint/2010/main" val="423880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11</a:t>
            </a:fld>
            <a:endParaRPr lang="nb-NO"/>
          </a:p>
        </p:txBody>
      </p:sp>
    </p:spTree>
    <p:extLst>
      <p:ext uri="{BB962C8B-B14F-4D97-AF65-F5344CB8AC3E}">
        <p14:creationId xmlns:p14="http://schemas.microsoft.com/office/powerpoint/2010/main" val="267979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CA4E67E-C758-4E31-A3DE-073656E88FE8}" type="slidenum">
              <a:rPr lang="nb-NO" smtClean="0"/>
              <a:pPr/>
              <a:t>12</a:t>
            </a:fld>
            <a:endParaRPr lang="nb-NO"/>
          </a:p>
        </p:txBody>
      </p:sp>
    </p:spTree>
    <p:extLst>
      <p:ext uri="{BB962C8B-B14F-4D97-AF65-F5344CB8AC3E}">
        <p14:creationId xmlns:p14="http://schemas.microsoft.com/office/powerpoint/2010/main" val="50354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D9268C3-1938-448F-880A-2222DA3E2693}" type="datetimeFigureOut">
              <a:rPr lang="nb-NO" smtClean="0"/>
              <a:pPr/>
              <a:t>16.03.2021</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3062E4FE-F058-4E1F-B0B6-7731E1BD612F}" type="slidenum">
              <a:rPr lang="nb-NO" smtClean="0"/>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268C3-1938-448F-880A-2222DA3E2693}" type="datetimeFigureOut">
              <a:rPr lang="nb-NO" smtClean="0"/>
              <a:pPr/>
              <a:t>16.03.2021</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2E4FE-F058-4E1F-B0B6-7731E1BD612F}"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emidlertilbarn.no/helsepersonell/blandekort/Sider/default.asp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4272"/>
            <a:ext cx="313511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tel 4"/>
          <p:cNvSpPr>
            <a:spLocks noGrp="1"/>
          </p:cNvSpPr>
          <p:nvPr>
            <p:ph type="ctrTitle"/>
          </p:nvPr>
        </p:nvSpPr>
        <p:spPr>
          <a:xfrm>
            <a:off x="755576" y="1484784"/>
            <a:ext cx="7772400" cy="2520280"/>
          </a:xfrm>
          <a:ln w="3175">
            <a:solidFill>
              <a:schemeClr val="tx1"/>
            </a:solidFill>
          </a:ln>
        </p:spPr>
        <p:txBody>
          <a:bodyPr>
            <a:normAutofit fontScale="90000"/>
          </a:bodyPr>
          <a:lstStyle/>
          <a:p>
            <a:pPr>
              <a:spcBef>
                <a:spcPts val="1200"/>
              </a:spcBef>
            </a:pPr>
            <a:br>
              <a:rPr lang="nb-NO" b="1" dirty="0">
                <a:solidFill>
                  <a:srgbClr val="339966"/>
                </a:solidFill>
              </a:rPr>
            </a:br>
            <a:r>
              <a:rPr lang="nb-NO" b="1" dirty="0">
                <a:solidFill>
                  <a:srgbClr val="339966"/>
                </a:solidFill>
              </a:rPr>
              <a:t>Nasjonale blandekort for parenterale legemidler til barn</a:t>
            </a:r>
            <a:br>
              <a:rPr lang="nb-NO" dirty="0"/>
            </a:br>
            <a:br>
              <a:rPr lang="nb-NO" dirty="0"/>
            </a:br>
            <a:endParaRPr lang="nb-NO" sz="3600" dirty="0"/>
          </a:p>
        </p:txBody>
      </p:sp>
      <p:sp>
        <p:nvSpPr>
          <p:cNvPr id="6" name="Undertittel 2"/>
          <p:cNvSpPr>
            <a:spLocks noGrp="1"/>
          </p:cNvSpPr>
          <p:nvPr>
            <p:ph type="subTitle" idx="1"/>
          </p:nvPr>
        </p:nvSpPr>
        <p:spPr>
          <a:xfrm>
            <a:off x="1403648" y="4626269"/>
            <a:ext cx="6400800" cy="1088831"/>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nb-NO" sz="2400" dirty="0">
                <a:solidFill>
                  <a:schemeClr val="tx1"/>
                </a:solidFill>
              </a:rPr>
              <a:t>MAL for undervisning til sykepleiere på de lokale barneavdelingene.</a:t>
            </a:r>
          </a:p>
          <a:p>
            <a:endParaRPr lang="nb-NO" sz="2400" dirty="0">
              <a:solidFill>
                <a:schemeClr val="tx1"/>
              </a:solidFill>
            </a:endParaRPr>
          </a:p>
          <a:p>
            <a:endParaRPr lang="nb-NO" sz="2400" dirty="0">
              <a:solidFill>
                <a:schemeClr val="tx1"/>
              </a:solidFill>
            </a:endParaRPr>
          </a:p>
        </p:txBody>
      </p:sp>
      <p:sp>
        <p:nvSpPr>
          <p:cNvPr id="3" name="TekstSylinder 2"/>
          <p:cNvSpPr txBox="1"/>
          <p:nvPr/>
        </p:nvSpPr>
        <p:spPr>
          <a:xfrm>
            <a:off x="1729408" y="3212976"/>
            <a:ext cx="5904656" cy="584775"/>
          </a:xfrm>
          <a:prstGeom prst="rect">
            <a:avLst/>
          </a:prstGeom>
          <a:noFill/>
        </p:spPr>
        <p:txBody>
          <a:bodyPr wrap="square" rtlCol="0">
            <a:spAutoFit/>
          </a:bodyPr>
          <a:lstStyle/>
          <a:p>
            <a:r>
              <a:rPr lang="nb-NO" sz="3200" dirty="0"/>
              <a:t>Hvordan skal kortene brukes?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2969315-F5DA-419A-940C-9CA05CF0197A}"/>
              </a:ext>
            </a:extLst>
          </p:cNvPr>
          <p:cNvPicPr>
            <a:picLocks noChangeAspect="1"/>
          </p:cNvPicPr>
          <p:nvPr/>
        </p:nvPicPr>
        <p:blipFill>
          <a:blip r:embed="rId3"/>
          <a:stretch>
            <a:fillRect/>
          </a:stretch>
        </p:blipFill>
        <p:spPr>
          <a:xfrm>
            <a:off x="-10661" y="260648"/>
            <a:ext cx="9136003" cy="6264696"/>
          </a:xfrm>
          <a:prstGeom prst="rect">
            <a:avLst/>
          </a:prstGeom>
        </p:spPr>
      </p:pic>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6" name="Ellipse 5"/>
          <p:cNvSpPr/>
          <p:nvPr/>
        </p:nvSpPr>
        <p:spPr>
          <a:xfrm>
            <a:off x="4355976" y="1268760"/>
            <a:ext cx="1872208"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79512" y="404664"/>
            <a:ext cx="8784976" cy="6264696"/>
          </a:xfrm>
        </p:spPr>
        <p:txBody>
          <a:bodyPr>
            <a:normAutofit fontScale="92500" lnSpcReduction="10000"/>
          </a:bodyPr>
          <a:lstStyle/>
          <a:p>
            <a:pPr>
              <a:buNone/>
            </a:pPr>
            <a:r>
              <a:rPr lang="nb-NO" sz="3800" b="1" dirty="0" err="1"/>
              <a:t>Klindamycin</a:t>
            </a:r>
            <a:r>
              <a:rPr lang="nb-NO" sz="3800" b="1" dirty="0"/>
              <a:t>:</a:t>
            </a:r>
            <a:r>
              <a:rPr lang="nb-NO" sz="3800" dirty="0"/>
              <a:t>  </a:t>
            </a:r>
          </a:p>
          <a:p>
            <a:r>
              <a:rPr lang="nb-NO" dirty="0"/>
              <a:t>Blandekortet angir: Maks 20 mg/kg/time, men ikke raskere enn 10 minutter.</a:t>
            </a:r>
            <a:endParaRPr lang="nb-NO" sz="1700" b="1" dirty="0"/>
          </a:p>
          <a:p>
            <a:pPr>
              <a:buNone/>
            </a:pPr>
            <a:r>
              <a:rPr lang="nb-NO" sz="3100" b="1" dirty="0"/>
              <a:t>Ordinert dose: 50 mg til et barn på 19 kg</a:t>
            </a:r>
          </a:p>
          <a:p>
            <a:r>
              <a:rPr lang="nb-NO" i="1" dirty="0"/>
              <a:t>20 mg/kg/t x 19 kg : 60 min/t  = 6,3 mg/minutt makshastighet</a:t>
            </a:r>
            <a:r>
              <a:rPr lang="nb-NO" dirty="0"/>
              <a:t>.  </a:t>
            </a:r>
          </a:p>
          <a:p>
            <a:r>
              <a:rPr lang="nb-NO" i="1" dirty="0"/>
              <a:t>50 mg : 6,3 mg/minutt = </a:t>
            </a:r>
            <a:r>
              <a:rPr lang="nb-NO" b="1" i="1" dirty="0"/>
              <a:t>7,9 minutter</a:t>
            </a:r>
            <a:endParaRPr lang="nb-NO" dirty="0"/>
          </a:p>
          <a:p>
            <a:endParaRPr lang="nb-NO" sz="2800" dirty="0"/>
          </a:p>
          <a:p>
            <a:pPr>
              <a:lnSpc>
                <a:spcPct val="120000"/>
              </a:lnSpc>
              <a:spcBef>
                <a:spcPts val="0"/>
              </a:spcBef>
              <a:buNone/>
            </a:pPr>
            <a:r>
              <a:rPr lang="nb-NO" u="sng" dirty="0"/>
              <a:t>Konklusjon:</a:t>
            </a:r>
          </a:p>
          <a:p>
            <a:pPr marL="0" indent="0">
              <a:lnSpc>
                <a:spcPct val="120000"/>
              </a:lnSpc>
              <a:spcBef>
                <a:spcPts val="0"/>
              </a:spcBef>
              <a:buNone/>
            </a:pPr>
            <a:r>
              <a:rPr lang="nb-NO" dirty="0"/>
              <a:t>Makshastighet er 7,9 minutter, </a:t>
            </a:r>
            <a:br>
              <a:rPr lang="nb-NO" dirty="0"/>
            </a:br>
            <a:r>
              <a:rPr lang="nb-NO" dirty="0"/>
              <a:t>men dosen må gis over 10 minutter, fordi lengste infusjonstid av disse to er på 10 minutter. </a:t>
            </a:r>
          </a:p>
        </p:txBody>
      </p:sp>
      <p:sp>
        <p:nvSpPr>
          <p:cNvPr id="4" name="Ellipse 3"/>
          <p:cNvSpPr/>
          <p:nvPr/>
        </p:nvSpPr>
        <p:spPr>
          <a:xfrm>
            <a:off x="2735796" y="5157192"/>
            <a:ext cx="3672408" cy="640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7504" y="332656"/>
            <a:ext cx="9036496" cy="6192688"/>
          </a:xfrm>
        </p:spPr>
        <p:txBody>
          <a:bodyPr>
            <a:normAutofit fontScale="92500" lnSpcReduction="10000"/>
          </a:bodyPr>
          <a:lstStyle/>
          <a:p>
            <a:pPr>
              <a:buNone/>
            </a:pPr>
            <a:r>
              <a:rPr lang="nb-NO" sz="3800" b="1" dirty="0" err="1"/>
              <a:t>Klindamycin</a:t>
            </a:r>
            <a:r>
              <a:rPr lang="nb-NO" sz="3800" b="1" dirty="0"/>
              <a:t>:</a:t>
            </a:r>
            <a:r>
              <a:rPr lang="nb-NO" sz="3800" dirty="0"/>
              <a:t>  </a:t>
            </a:r>
          </a:p>
          <a:p>
            <a:r>
              <a:rPr lang="nb-NO" dirty="0"/>
              <a:t>Blandekortet angir: Maks 20 mg/kg/time, men </a:t>
            </a:r>
            <a:br>
              <a:rPr lang="nb-NO" dirty="0"/>
            </a:br>
            <a:r>
              <a:rPr lang="nb-NO" dirty="0"/>
              <a:t>ikke raskere enn 10 minutter.</a:t>
            </a:r>
            <a:endParaRPr lang="nb-NO" sz="1700" b="1" dirty="0"/>
          </a:p>
          <a:p>
            <a:pPr>
              <a:buNone/>
            </a:pPr>
            <a:endParaRPr lang="nb-NO" sz="3800" b="1" dirty="0"/>
          </a:p>
          <a:p>
            <a:pPr>
              <a:buNone/>
            </a:pPr>
            <a:r>
              <a:rPr lang="nb-NO" sz="3800" b="1" dirty="0"/>
              <a:t>300 mg</a:t>
            </a:r>
            <a:r>
              <a:rPr lang="nb-NO" sz="3800" dirty="0"/>
              <a:t> </a:t>
            </a:r>
            <a:r>
              <a:rPr lang="nb-NO" sz="3800" b="1" dirty="0"/>
              <a:t>til et barn på 50 kg</a:t>
            </a:r>
            <a:endParaRPr lang="nb-NO" sz="3800" dirty="0"/>
          </a:p>
          <a:p>
            <a:r>
              <a:rPr lang="nb-NO" i="1" dirty="0"/>
              <a:t>20 mg/kg/t x 50 kg : 60 min/t  = 16,7 mg/minutt</a:t>
            </a:r>
            <a:r>
              <a:rPr lang="nb-NO" dirty="0"/>
              <a:t>.  </a:t>
            </a:r>
          </a:p>
          <a:p>
            <a:r>
              <a:rPr lang="nb-NO" i="1" dirty="0"/>
              <a:t>300 mg : 16,7 mg/minutt = </a:t>
            </a:r>
            <a:r>
              <a:rPr lang="nb-NO" b="1" i="1" dirty="0"/>
              <a:t>18 minutter</a:t>
            </a:r>
            <a:endParaRPr lang="nb-NO" dirty="0"/>
          </a:p>
          <a:p>
            <a:endParaRPr lang="nb-NO" sz="2400" u="sng" dirty="0"/>
          </a:p>
          <a:p>
            <a:pPr>
              <a:lnSpc>
                <a:spcPct val="120000"/>
              </a:lnSpc>
              <a:spcBef>
                <a:spcPts val="0"/>
              </a:spcBef>
              <a:buNone/>
            </a:pPr>
            <a:r>
              <a:rPr lang="nb-NO" u="sng" dirty="0"/>
              <a:t>Konklusjon:</a:t>
            </a:r>
          </a:p>
          <a:p>
            <a:pPr>
              <a:lnSpc>
                <a:spcPct val="120000"/>
              </a:lnSpc>
              <a:spcBef>
                <a:spcPts val="0"/>
              </a:spcBef>
              <a:buNone/>
            </a:pPr>
            <a:r>
              <a:rPr lang="nb-NO" dirty="0"/>
              <a:t>Dosen kan </a:t>
            </a:r>
            <a:r>
              <a:rPr lang="nb-NO" u="sng" dirty="0"/>
              <a:t>ikke</a:t>
            </a:r>
            <a:r>
              <a:rPr lang="nb-NO" dirty="0"/>
              <a:t> gis på 10 minutter som forrige dose.</a:t>
            </a:r>
          </a:p>
          <a:p>
            <a:pPr marL="0" indent="0">
              <a:lnSpc>
                <a:spcPct val="120000"/>
              </a:lnSpc>
              <a:spcBef>
                <a:spcPts val="0"/>
              </a:spcBef>
              <a:buNone/>
            </a:pPr>
            <a:r>
              <a:rPr lang="nb-NO" dirty="0"/>
              <a:t>Dosen må gis over minst 18 minutter, fordi lengste infusjonstid av disse to er på 18 minutter.</a:t>
            </a:r>
          </a:p>
        </p:txBody>
      </p:sp>
      <p:sp>
        <p:nvSpPr>
          <p:cNvPr id="5" name="Ellipse 4"/>
          <p:cNvSpPr/>
          <p:nvPr/>
        </p:nvSpPr>
        <p:spPr>
          <a:xfrm>
            <a:off x="2537520" y="5301208"/>
            <a:ext cx="41764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E9F8E93-E43C-4840-8B24-231CF21DCBD5}"/>
              </a:ext>
            </a:extLst>
          </p:cNvPr>
          <p:cNvSpPr>
            <a:spLocks noGrp="1"/>
          </p:cNvSpPr>
          <p:nvPr>
            <p:ph idx="1"/>
          </p:nvPr>
        </p:nvSpPr>
        <p:spPr>
          <a:xfrm>
            <a:off x="251520" y="332656"/>
            <a:ext cx="8640960" cy="6264696"/>
          </a:xfrm>
        </p:spPr>
        <p:txBody>
          <a:bodyPr>
            <a:normAutofit lnSpcReduction="10000"/>
          </a:bodyPr>
          <a:lstStyle/>
          <a:p>
            <a:pPr>
              <a:buNone/>
            </a:pPr>
            <a:r>
              <a:rPr lang="nb-NO" sz="3800" b="1" dirty="0"/>
              <a:t>Klindamycin:</a:t>
            </a:r>
            <a:r>
              <a:rPr lang="nb-NO" sz="3800" dirty="0"/>
              <a:t>  </a:t>
            </a:r>
          </a:p>
          <a:p>
            <a:r>
              <a:rPr lang="nb-NO" dirty="0"/>
              <a:t>Blandekortet angir: </a:t>
            </a:r>
            <a:br>
              <a:rPr lang="nb-NO" dirty="0"/>
            </a:br>
            <a:r>
              <a:rPr lang="nb-NO" dirty="0"/>
              <a:t>Vekt &gt; 90 kg: Maks 30 mg/minutt. </a:t>
            </a:r>
          </a:p>
          <a:p>
            <a:pPr>
              <a:buNone/>
            </a:pPr>
            <a:endParaRPr lang="nb-NO" sz="2400" b="1" dirty="0"/>
          </a:p>
          <a:p>
            <a:pPr>
              <a:buNone/>
            </a:pPr>
            <a:r>
              <a:rPr lang="nb-NO" sz="3000" b="1" dirty="0"/>
              <a:t>1200 mg</a:t>
            </a:r>
            <a:r>
              <a:rPr lang="nb-NO" sz="3000" dirty="0"/>
              <a:t> </a:t>
            </a:r>
            <a:r>
              <a:rPr lang="nb-NO" sz="3000" b="1" dirty="0"/>
              <a:t>til et pasient på 110 kg</a:t>
            </a:r>
            <a:endParaRPr lang="nb-NO" sz="3000" dirty="0"/>
          </a:p>
          <a:p>
            <a:r>
              <a:rPr lang="nb-NO" sz="3000" i="1" dirty="0"/>
              <a:t>1200 mg : 30 mg/minutt = 40 minutter</a:t>
            </a:r>
          </a:p>
          <a:p>
            <a:endParaRPr lang="nb-NO" sz="2400" i="1" dirty="0"/>
          </a:p>
          <a:p>
            <a:pPr>
              <a:lnSpc>
                <a:spcPct val="120000"/>
              </a:lnSpc>
              <a:spcBef>
                <a:spcPts val="0"/>
              </a:spcBef>
              <a:buNone/>
            </a:pPr>
            <a:r>
              <a:rPr lang="nb-NO" sz="3000" u="sng" dirty="0"/>
              <a:t>Konklusjon:</a:t>
            </a:r>
          </a:p>
          <a:p>
            <a:pPr marL="0" indent="0">
              <a:buNone/>
            </a:pPr>
            <a:r>
              <a:rPr lang="nb-NO" sz="3000" dirty="0"/>
              <a:t>Dosen skal gis over minst 40 minutter.</a:t>
            </a:r>
          </a:p>
          <a:p>
            <a:pPr marL="0" indent="0">
              <a:buNone/>
            </a:pPr>
            <a:r>
              <a:rPr lang="nb-NO" sz="3000" dirty="0"/>
              <a:t>Hvis vekten er over 90 kg forholder man seg kun til maksgrensen på 30 mg/minutt. </a:t>
            </a:r>
            <a:br>
              <a:rPr lang="nb-NO" sz="3000" dirty="0"/>
            </a:br>
            <a:r>
              <a:rPr lang="nb-NO" sz="2400" dirty="0"/>
              <a:t>Dette er grense for doser som </a:t>
            </a:r>
            <a:r>
              <a:rPr lang="nb-NO" sz="2400" u="sng" dirty="0"/>
              <a:t>ikke</a:t>
            </a:r>
            <a:r>
              <a:rPr lang="nb-NO" sz="2400" dirty="0"/>
              <a:t> beregnes ut fra vekt (voksendosering).   </a:t>
            </a:r>
            <a:endParaRPr lang="nb-NO" sz="3000" dirty="0"/>
          </a:p>
        </p:txBody>
      </p:sp>
      <p:sp>
        <p:nvSpPr>
          <p:cNvPr id="4" name="Ellipse 3">
            <a:extLst>
              <a:ext uri="{FF2B5EF4-FFF2-40B4-BE49-F238E27FC236}">
                <a16:creationId xmlns:a16="http://schemas.microsoft.com/office/drawing/2014/main" id="{A8A65F4A-396D-4D27-B1C4-E83389AD6DC4}"/>
              </a:ext>
            </a:extLst>
          </p:cNvPr>
          <p:cNvSpPr/>
          <p:nvPr/>
        </p:nvSpPr>
        <p:spPr>
          <a:xfrm>
            <a:off x="3635896" y="4149080"/>
            <a:ext cx="324036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0268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 y="237210"/>
            <a:ext cx="9136239" cy="592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3995936" y="3166084"/>
            <a:ext cx="1728192"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091"/>
            <a:ext cx="9080089" cy="58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Sylinder 9"/>
          <p:cNvSpPr txBox="1"/>
          <p:nvPr/>
        </p:nvSpPr>
        <p:spPr>
          <a:xfrm>
            <a:off x="5976156" y="4077072"/>
            <a:ext cx="1512168" cy="954107"/>
          </a:xfrm>
          <a:prstGeom prst="rect">
            <a:avLst/>
          </a:prstGeom>
          <a:noFill/>
          <a:ln w="28575">
            <a:solidFill>
              <a:srgbClr val="FF0000"/>
            </a:solidFill>
          </a:ln>
        </p:spPr>
        <p:txBody>
          <a:bodyPr wrap="square" rtlCol="0">
            <a:spAutoFit/>
          </a:bodyPr>
          <a:lstStyle/>
          <a:p>
            <a:r>
              <a:rPr lang="nb-NO" sz="1400" u="sng" dirty="0">
                <a:latin typeface="Arial" pitchFamily="34" charset="0"/>
                <a:cs typeface="Arial" pitchFamily="34" charset="0"/>
              </a:rPr>
              <a:t>Kontinuerlig infusjon</a:t>
            </a:r>
            <a:r>
              <a:rPr lang="nb-NO" sz="1400" u="sng" baseline="30000" dirty="0">
                <a:latin typeface="Arial" pitchFamily="34" charset="0"/>
                <a:cs typeface="Arial" pitchFamily="34" charset="0"/>
              </a:rPr>
              <a:t>3</a:t>
            </a:r>
            <a:r>
              <a:rPr lang="nb-NO" sz="1400" u="sng" dirty="0">
                <a:latin typeface="Arial" pitchFamily="34" charset="0"/>
                <a:cs typeface="Arial" pitchFamily="34" charset="0"/>
              </a:rPr>
              <a:t>:</a:t>
            </a:r>
            <a:endParaRPr lang="nb-NO" sz="1400" dirty="0">
              <a:latin typeface="Arial" pitchFamily="34" charset="0"/>
              <a:cs typeface="Arial" pitchFamily="34" charset="0"/>
            </a:endParaRPr>
          </a:p>
          <a:p>
            <a:r>
              <a:rPr lang="nb-NO" sz="1400" dirty="0">
                <a:latin typeface="Arial" pitchFamily="34" charset="0"/>
                <a:cs typeface="Arial" pitchFamily="34" charset="0"/>
              </a:rPr>
              <a:t>24 timer i RT</a:t>
            </a:r>
          </a:p>
          <a:p>
            <a:endParaRPr lang="nb-NO" sz="1400" dirty="0">
              <a:latin typeface="Arial" pitchFamily="34" charset="0"/>
              <a:cs typeface="Arial" pitchFamily="34" charset="0"/>
            </a:endParaRPr>
          </a:p>
        </p:txBody>
      </p:sp>
      <p:sp>
        <p:nvSpPr>
          <p:cNvPr id="12" name="TekstSylinder 11"/>
          <p:cNvSpPr txBox="1"/>
          <p:nvPr/>
        </p:nvSpPr>
        <p:spPr>
          <a:xfrm>
            <a:off x="6048164" y="1484784"/>
            <a:ext cx="1584176" cy="369332"/>
          </a:xfrm>
          <a:prstGeom prst="rect">
            <a:avLst/>
          </a:prstGeom>
          <a:solidFill>
            <a:schemeClr val="bg1"/>
          </a:solidFill>
          <a:ln>
            <a:solidFill>
              <a:schemeClr val="tx1"/>
            </a:solidFill>
          </a:ln>
        </p:spPr>
        <p:txBody>
          <a:bodyPr wrap="square" rtlCol="0">
            <a:spAutoFit/>
          </a:bodyPr>
          <a:lstStyle/>
          <a:p>
            <a:r>
              <a:rPr lang="nb-NO" b="1" kern="0" dirty="0">
                <a:solidFill>
                  <a:srgbClr val="FF0000"/>
                </a:solidFill>
                <a:latin typeface="Arial" pitchFamily="34" charset="0"/>
                <a:ea typeface="Times New Roman"/>
                <a:cs typeface="Arial" pitchFamily="34" charset="0"/>
              </a:rPr>
              <a:t>Holdbarhet</a:t>
            </a:r>
            <a:endParaRPr lang="nb-NO" dirty="0">
              <a:solidFill>
                <a:srgbClr val="FF0000"/>
              </a:solidFill>
            </a:endParaRPr>
          </a:p>
        </p:txBody>
      </p:sp>
      <p:sp>
        <p:nvSpPr>
          <p:cNvPr id="9" name="Ellipse 8"/>
          <p:cNvSpPr/>
          <p:nvPr/>
        </p:nvSpPr>
        <p:spPr>
          <a:xfrm>
            <a:off x="5846179" y="1700809"/>
            <a:ext cx="1760401"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307"/>
            <a:ext cx="9144000" cy="603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5724128" y="3032956"/>
            <a:ext cx="2160240"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p:cNvSpPr/>
          <p:nvPr/>
        </p:nvSpPr>
        <p:spPr>
          <a:xfrm>
            <a:off x="5652120" y="3032956"/>
            <a:ext cx="2160240" cy="20882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nvSpPr>
        <p:spPr>
          <a:xfrm>
            <a:off x="5868144" y="3681028"/>
            <a:ext cx="1872208" cy="646331"/>
          </a:xfrm>
          <a:prstGeom prst="rect">
            <a:avLst/>
          </a:prstGeom>
          <a:noFill/>
        </p:spPr>
        <p:txBody>
          <a:bodyPr wrap="square" rtlCol="0">
            <a:spAutoFit/>
          </a:bodyPr>
          <a:lstStyle/>
          <a:p>
            <a:pPr algn="ctr"/>
            <a:r>
              <a:rPr lang="nb-NO" b="1" dirty="0">
                <a:solidFill>
                  <a:srgbClr val="FF0000"/>
                </a:solidFill>
                <a:latin typeface="Arial" pitchFamily="34" charset="0"/>
                <a:cs typeface="Arial" pitchFamily="34" charset="0"/>
              </a:rPr>
              <a:t>Lys-</a:t>
            </a:r>
          </a:p>
          <a:p>
            <a:pPr algn="ctr"/>
            <a:r>
              <a:rPr lang="nb-NO" b="1" dirty="0">
                <a:solidFill>
                  <a:srgbClr val="FF0000"/>
                </a:solidFill>
                <a:latin typeface="Arial" pitchFamily="34" charset="0"/>
                <a:cs typeface="Arial" pitchFamily="34" charset="0"/>
              </a:rPr>
              <a:t>beskyttelse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 y="228600"/>
            <a:ext cx="9144000" cy="631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6662893" y="3229934"/>
            <a:ext cx="2520280"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6772489" y="1964458"/>
            <a:ext cx="2410684" cy="1536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p:cNvSpPr txBox="1"/>
          <p:nvPr/>
        </p:nvSpPr>
        <p:spPr>
          <a:xfrm>
            <a:off x="7041189" y="1124744"/>
            <a:ext cx="1728192" cy="369332"/>
          </a:xfrm>
          <a:prstGeom prst="rect">
            <a:avLst/>
          </a:prstGeom>
          <a:solidFill>
            <a:schemeClr val="bg1"/>
          </a:solidFill>
          <a:ln>
            <a:solidFill>
              <a:schemeClr val="tx1"/>
            </a:solidFill>
          </a:ln>
        </p:spPr>
        <p:txBody>
          <a:bodyPr wrap="square" rtlCol="0">
            <a:spAutoFit/>
          </a:bodyPr>
          <a:lstStyle/>
          <a:p>
            <a:pPr>
              <a:spcAft>
                <a:spcPts val="0"/>
              </a:spcAft>
            </a:pPr>
            <a:r>
              <a:rPr lang="nb-NO" b="1" dirty="0">
                <a:solidFill>
                  <a:srgbClr val="FF0000"/>
                </a:solidFill>
                <a:latin typeface="Arial" pitchFamily="34" charset="0"/>
                <a:ea typeface="Times New Roman"/>
                <a:cs typeface="Arial" pitchFamily="34" charset="0"/>
              </a:rPr>
              <a:t>Merknader</a:t>
            </a:r>
            <a:endParaRPr lang="nb-NO" dirty="0">
              <a:solidFill>
                <a:srgbClr val="FF0000"/>
              </a:solidFill>
              <a:latin typeface="Arial" pitchFamily="34" charset="0"/>
              <a:ea typeface="Times New Roman"/>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 y="228600"/>
            <a:ext cx="9136239" cy="592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6551712" y="2852936"/>
            <a:ext cx="2592288" cy="252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p:cNvSpPr/>
          <p:nvPr/>
        </p:nvSpPr>
        <p:spPr>
          <a:xfrm flipV="1">
            <a:off x="6084168" y="4096746"/>
            <a:ext cx="432048" cy="189734"/>
          </a:xfrm>
          <a:prstGeom prs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592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6911752" y="1325727"/>
            <a:ext cx="22322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p:cNvSpPr/>
          <p:nvPr/>
        </p:nvSpPr>
        <p:spPr>
          <a:xfrm>
            <a:off x="1660242" y="5229200"/>
            <a:ext cx="748375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p:cNvSpPr/>
          <p:nvPr/>
        </p:nvSpPr>
        <p:spPr>
          <a:xfrm>
            <a:off x="0" y="3356992"/>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202034"/>
          </a:xfrm>
        </p:spPr>
        <p:txBody>
          <a:bodyPr>
            <a:normAutofit fontScale="90000"/>
          </a:bodyPr>
          <a:lstStyle/>
          <a:p>
            <a:endParaRPr lang="nb-NO" dirty="0"/>
          </a:p>
        </p:txBody>
      </p:sp>
      <p:sp>
        <p:nvSpPr>
          <p:cNvPr id="3" name="Plassholder for innhold 2"/>
          <p:cNvSpPr>
            <a:spLocks noGrp="1"/>
          </p:cNvSpPr>
          <p:nvPr>
            <p:ph idx="1"/>
          </p:nvPr>
        </p:nvSpPr>
        <p:spPr>
          <a:xfrm>
            <a:off x="457200" y="764704"/>
            <a:ext cx="8317646" cy="5450780"/>
          </a:xfrm>
        </p:spPr>
        <p:txBody>
          <a:bodyPr/>
          <a:lstStyle/>
          <a:p>
            <a:r>
              <a:rPr lang="nb-NO" sz="2400" dirty="0"/>
              <a:t>Viktige dokumenter som tilhører blandekortene finnes på nettsiden til </a:t>
            </a:r>
            <a:r>
              <a:rPr lang="nb-NO" sz="2400" dirty="0">
                <a:hlinkClick r:id="rId2"/>
              </a:rPr>
              <a:t>Nasjonalt kompetansenettverk for legemidler til barn.</a:t>
            </a:r>
            <a:endParaRPr lang="nb-NO" sz="2400" dirty="0"/>
          </a:p>
          <a:p>
            <a:endParaRPr lang="nb-NO" dirty="0"/>
          </a:p>
          <a:p>
            <a:endParaRPr lang="nb-NO" dirty="0"/>
          </a:p>
          <a:p>
            <a:endParaRPr lang="nb-NO" dirty="0"/>
          </a:p>
          <a:p>
            <a:endParaRPr lang="nb-NO" dirty="0"/>
          </a:p>
          <a:p>
            <a:endParaRPr lang="nb-NO" sz="2400" dirty="0"/>
          </a:p>
          <a:p>
            <a:endParaRPr lang="nb-NO" sz="2400" dirty="0"/>
          </a:p>
          <a:p>
            <a:r>
              <a:rPr lang="nb-NO" sz="2400" dirty="0"/>
              <a:t>Bruk av nettsidene bør vises som en del av undervisningen.</a:t>
            </a:r>
          </a:p>
          <a:p>
            <a:endParaRPr lang="nb-NO"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04864"/>
            <a:ext cx="3363554"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835" y="2060848"/>
            <a:ext cx="3692290" cy="263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623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5" y="280628"/>
            <a:ext cx="9080089" cy="58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7380312" y="1556792"/>
            <a:ext cx="151216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p:cNvSpPr/>
          <p:nvPr/>
        </p:nvSpPr>
        <p:spPr>
          <a:xfrm>
            <a:off x="2699791" y="1412776"/>
            <a:ext cx="1872208"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0" y="620688"/>
            <a:ext cx="914791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5724128" y="3104964"/>
            <a:ext cx="1224136" cy="54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p:cNvSpPr/>
          <p:nvPr/>
        </p:nvSpPr>
        <p:spPr>
          <a:xfrm>
            <a:off x="5868144" y="836712"/>
            <a:ext cx="1368152" cy="494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p:cNvSpPr/>
          <p:nvPr/>
        </p:nvSpPr>
        <p:spPr>
          <a:xfrm>
            <a:off x="179512" y="1628800"/>
            <a:ext cx="129614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7" y="394928"/>
            <a:ext cx="9110737" cy="599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7524327" y="2780928"/>
            <a:ext cx="1412845"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414"/>
            <a:ext cx="9136239" cy="592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6804248" y="1484784"/>
            <a:ext cx="136815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03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llipse 12"/>
          <p:cNvSpPr/>
          <p:nvPr/>
        </p:nvSpPr>
        <p:spPr>
          <a:xfrm>
            <a:off x="2452599" y="2420888"/>
            <a:ext cx="319201" cy="439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p:cNvSpPr/>
          <p:nvPr/>
        </p:nvSpPr>
        <p:spPr>
          <a:xfrm>
            <a:off x="2555776" y="4221088"/>
            <a:ext cx="288032" cy="4294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107504" y="5296562"/>
            <a:ext cx="3384376" cy="369332"/>
          </a:xfrm>
          <a:prstGeom prst="rect">
            <a:avLst/>
          </a:prstGeom>
          <a:solidFill>
            <a:schemeClr val="bg1"/>
          </a:solidFill>
          <a:ln>
            <a:solidFill>
              <a:schemeClr val="tx1"/>
            </a:solidFill>
          </a:ln>
        </p:spPr>
        <p:txBody>
          <a:bodyPr wrap="square" rtlCol="0">
            <a:spAutoFit/>
          </a:bodyPr>
          <a:lstStyle/>
          <a:p>
            <a:r>
              <a:rPr lang="nb-NO" b="1" dirty="0">
                <a:solidFill>
                  <a:srgbClr val="FF0000"/>
                </a:solidFill>
                <a:latin typeface="Arial" pitchFamily="34" charset="0"/>
                <a:cs typeface="Arial" pitchFamily="34" charset="0"/>
              </a:rPr>
              <a:t>Tilleggsopplysninger:</a:t>
            </a:r>
          </a:p>
        </p:txBody>
      </p:sp>
      <p:sp>
        <p:nvSpPr>
          <p:cNvPr id="16" name="Ellipse 15"/>
          <p:cNvSpPr/>
          <p:nvPr/>
        </p:nvSpPr>
        <p:spPr>
          <a:xfrm>
            <a:off x="-252536" y="5013176"/>
            <a:ext cx="939653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 y="404664"/>
            <a:ext cx="9036496" cy="593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7524328" y="3789039"/>
            <a:ext cx="1368152" cy="936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p:cNvSpPr/>
          <p:nvPr/>
        </p:nvSpPr>
        <p:spPr>
          <a:xfrm>
            <a:off x="1013382" y="4725143"/>
            <a:ext cx="7056784" cy="288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stretch>
            <a:fillRect/>
          </a:stretch>
        </p:blipFill>
        <p:spPr>
          <a:xfrm>
            <a:off x="368544" y="152636"/>
            <a:ext cx="8559431" cy="6012668"/>
          </a:xfrm>
          <a:prstGeom prst="rect">
            <a:avLst/>
          </a:prstGeom>
        </p:spPr>
      </p:pic>
      <p:sp>
        <p:nvSpPr>
          <p:cNvPr id="3" name="Ellipse 2"/>
          <p:cNvSpPr/>
          <p:nvPr/>
        </p:nvSpPr>
        <p:spPr>
          <a:xfrm>
            <a:off x="4067944" y="1700808"/>
            <a:ext cx="1368152" cy="576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il høyre 4"/>
          <p:cNvSpPr/>
          <p:nvPr/>
        </p:nvSpPr>
        <p:spPr>
          <a:xfrm>
            <a:off x="107504" y="5085184"/>
            <a:ext cx="261040" cy="144016"/>
          </a:xfrm>
          <a:prstGeom prst="right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p:cNvSpPr/>
          <p:nvPr/>
        </p:nvSpPr>
        <p:spPr>
          <a:xfrm>
            <a:off x="7380312" y="2782454"/>
            <a:ext cx="136815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4454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1" y="692696"/>
            <a:ext cx="9420225"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e 9"/>
          <p:cNvSpPr/>
          <p:nvPr/>
        </p:nvSpPr>
        <p:spPr>
          <a:xfrm>
            <a:off x="-288540" y="5733256"/>
            <a:ext cx="81369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p:cNvSpPr txBox="1"/>
          <p:nvPr/>
        </p:nvSpPr>
        <p:spPr>
          <a:xfrm>
            <a:off x="10344" y="5454257"/>
            <a:ext cx="3049488" cy="507831"/>
          </a:xfrm>
          <a:prstGeom prst="rect">
            <a:avLst/>
          </a:prstGeom>
          <a:solidFill>
            <a:schemeClr val="bg1"/>
          </a:solidFill>
          <a:ln>
            <a:solidFill>
              <a:schemeClr val="tx1"/>
            </a:solidFill>
          </a:ln>
        </p:spPr>
        <p:txBody>
          <a:bodyPr wrap="square" rtlCol="0">
            <a:spAutoFit/>
          </a:bodyPr>
          <a:lstStyle/>
          <a:p>
            <a:pPr>
              <a:spcBef>
                <a:spcPts val="600"/>
              </a:spcBef>
            </a:pPr>
            <a:endParaRPr lang="nb-NO" sz="100" b="1" dirty="0">
              <a:solidFill>
                <a:srgbClr val="FF0000"/>
              </a:solidFill>
              <a:latin typeface="Arial" pitchFamily="34" charset="0"/>
              <a:ea typeface="Times New Roman"/>
              <a:cs typeface="Arial" pitchFamily="34" charset="0"/>
            </a:endParaRPr>
          </a:p>
          <a:p>
            <a:pPr>
              <a:spcBef>
                <a:spcPts val="600"/>
              </a:spcBef>
            </a:pPr>
            <a:r>
              <a:rPr lang="nb-NO" b="1" dirty="0">
                <a:solidFill>
                  <a:srgbClr val="FF0000"/>
                </a:solidFill>
                <a:latin typeface="Arial" pitchFamily="34" charset="0"/>
                <a:ea typeface="Times New Roman"/>
                <a:cs typeface="Arial" pitchFamily="34" charset="0"/>
              </a:rPr>
              <a:t>Y-settforlikelige væsker:</a:t>
            </a:r>
          </a:p>
          <a:p>
            <a:endParaRPr lang="nb-NO" sz="3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Bilde 37">
            <a:extLst>
              <a:ext uri="{FF2B5EF4-FFF2-40B4-BE49-F238E27FC236}">
                <a16:creationId xmlns:a16="http://schemas.microsoft.com/office/drawing/2014/main" id="{65E7032C-9F8A-4B1C-8F8B-65265DBF231C}"/>
              </a:ext>
            </a:extLst>
          </p:cNvPr>
          <p:cNvPicPr>
            <a:picLocks noChangeAspect="1"/>
          </p:cNvPicPr>
          <p:nvPr/>
        </p:nvPicPr>
        <p:blipFill>
          <a:blip r:embed="rId3"/>
          <a:stretch>
            <a:fillRect/>
          </a:stretch>
        </p:blipFill>
        <p:spPr>
          <a:xfrm>
            <a:off x="0" y="305417"/>
            <a:ext cx="9144000" cy="6247166"/>
          </a:xfrm>
          <a:prstGeom prst="rect">
            <a:avLst/>
          </a:prstGeom>
        </p:spPr>
      </p:pic>
    </p:spTree>
    <p:extLst>
      <p:ext uri="{BB962C8B-B14F-4D97-AF65-F5344CB8AC3E}">
        <p14:creationId xmlns:p14="http://schemas.microsoft.com/office/powerpoint/2010/main" val="389584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4272"/>
            <a:ext cx="313511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tel 4"/>
          <p:cNvSpPr>
            <a:spLocks noGrp="1"/>
          </p:cNvSpPr>
          <p:nvPr>
            <p:ph type="ctrTitle"/>
          </p:nvPr>
        </p:nvSpPr>
        <p:spPr>
          <a:xfrm>
            <a:off x="755576" y="1700808"/>
            <a:ext cx="7772400" cy="2520280"/>
          </a:xfrm>
          <a:ln w="3175">
            <a:solidFill>
              <a:schemeClr val="tx1"/>
            </a:solidFill>
          </a:ln>
        </p:spPr>
        <p:txBody>
          <a:bodyPr>
            <a:normAutofit fontScale="90000"/>
          </a:bodyPr>
          <a:lstStyle/>
          <a:p>
            <a:pPr>
              <a:spcBef>
                <a:spcPts val="2400"/>
              </a:spcBef>
            </a:pPr>
            <a:br>
              <a:rPr lang="nb-NO" b="1" dirty="0">
                <a:solidFill>
                  <a:srgbClr val="339966"/>
                </a:solidFill>
              </a:rPr>
            </a:br>
            <a:r>
              <a:rPr lang="nb-NO" b="1" dirty="0">
                <a:solidFill>
                  <a:srgbClr val="339966"/>
                </a:solidFill>
              </a:rPr>
              <a:t>FORTYNNINGSFORSLAG</a:t>
            </a:r>
            <a:br>
              <a:rPr lang="nb-NO" b="1" dirty="0">
                <a:solidFill>
                  <a:srgbClr val="339966"/>
                </a:solidFill>
              </a:rPr>
            </a:br>
            <a:r>
              <a:rPr lang="nb-NO" b="1" dirty="0">
                <a:solidFill>
                  <a:srgbClr val="339966"/>
                </a:solidFill>
              </a:rPr>
              <a:t>Barn og nyfødt</a:t>
            </a:r>
            <a:br>
              <a:rPr lang="nb-NO" b="1" dirty="0">
                <a:solidFill>
                  <a:srgbClr val="339966"/>
                </a:solidFill>
              </a:rPr>
            </a:br>
            <a:endParaRPr lang="nb-NO" sz="3600" dirty="0"/>
          </a:p>
        </p:txBody>
      </p:sp>
    </p:spTree>
    <p:extLst>
      <p:ext uri="{BB962C8B-B14F-4D97-AF65-F5344CB8AC3E}">
        <p14:creationId xmlns:p14="http://schemas.microsoft.com/office/powerpoint/2010/main" val="25016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346050"/>
          </a:xfrm>
        </p:spPr>
        <p:txBody>
          <a:bodyPr>
            <a:normAutofit fontScale="90000"/>
          </a:bodyPr>
          <a:lstStyle/>
          <a:p>
            <a:r>
              <a:rPr lang="nb-NO" dirty="0"/>
              <a:t>Nyttig informasjon</a:t>
            </a:r>
          </a:p>
        </p:txBody>
      </p:sp>
      <p:sp>
        <p:nvSpPr>
          <p:cNvPr id="3" name="Plassholder for innhold 2"/>
          <p:cNvSpPr>
            <a:spLocks noGrp="1"/>
          </p:cNvSpPr>
          <p:nvPr>
            <p:ph idx="1"/>
          </p:nvPr>
        </p:nvSpPr>
        <p:spPr>
          <a:xfrm>
            <a:off x="474886" y="1052736"/>
            <a:ext cx="8229600" cy="5289451"/>
          </a:xfrm>
        </p:spPr>
        <p:txBody>
          <a:bodyPr>
            <a:normAutofit lnSpcReduction="10000"/>
          </a:bodyPr>
          <a:lstStyle/>
          <a:p>
            <a:r>
              <a:rPr lang="nb-NO" sz="2800" dirty="0"/>
              <a:t>Blandekortene i presentasjonen er ikke alltid identiske med de originale blandekortene. Hvis det stilles spørsmål ved innholdet i kortene bør man gå til originalene.</a:t>
            </a:r>
          </a:p>
          <a:p>
            <a:endParaRPr lang="nb-NO" sz="2800" dirty="0"/>
          </a:p>
          <a:p>
            <a:r>
              <a:rPr lang="nb-NO" sz="2800" dirty="0"/>
              <a:t>Bruk forordet ved opplæring. </a:t>
            </a:r>
          </a:p>
          <a:p>
            <a:pPr lvl="1"/>
            <a:r>
              <a:rPr lang="nb-NO" sz="2400" dirty="0"/>
              <a:t>Det komplette forordet beskriver bakgrunn for en del avgjørelser og hvordan blandekortene skal brukes. </a:t>
            </a:r>
          </a:p>
          <a:p>
            <a:pPr lvl="1"/>
            <a:r>
              <a:rPr lang="nb-NO" sz="2400" dirty="0"/>
              <a:t>Sykepleiere må lese det komplette forordet før bruk av blandekortene. </a:t>
            </a:r>
          </a:p>
          <a:p>
            <a:pPr lvl="1"/>
            <a:r>
              <a:rPr lang="nb-NO" sz="2400" dirty="0"/>
              <a:t>Forordet finnes i en kortversjon som skal være lett tilgjengelig på medisinrommet, </a:t>
            </a:r>
            <a:br>
              <a:rPr lang="nb-NO" sz="2400" dirty="0"/>
            </a:br>
            <a:r>
              <a:rPr lang="nb-NO" sz="2400" dirty="0"/>
              <a:t>ev. i samme perm/</a:t>
            </a:r>
            <a:r>
              <a:rPr lang="nb-NO" sz="2400" dirty="0" err="1"/>
              <a:t>flip-over</a:t>
            </a:r>
            <a:r>
              <a:rPr lang="nb-NO" sz="2400" dirty="0"/>
              <a:t> som kortene.</a:t>
            </a:r>
          </a:p>
        </p:txBody>
      </p:sp>
    </p:spTree>
    <p:extLst>
      <p:ext uri="{BB962C8B-B14F-4D97-AF65-F5344CB8AC3E}">
        <p14:creationId xmlns:p14="http://schemas.microsoft.com/office/powerpoint/2010/main" val="2828335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18058"/>
          </a:xfrm>
        </p:spPr>
        <p:txBody>
          <a:bodyPr>
            <a:normAutofit fontScale="90000"/>
          </a:bodyPr>
          <a:lstStyle/>
          <a:p>
            <a:endParaRPr lang="nb-NO" dirty="0"/>
          </a:p>
        </p:txBody>
      </p:sp>
      <p:sp>
        <p:nvSpPr>
          <p:cNvPr id="3" name="Plassholder for innhold 2"/>
          <p:cNvSpPr>
            <a:spLocks noGrp="1"/>
          </p:cNvSpPr>
          <p:nvPr>
            <p:ph idx="1"/>
          </p:nvPr>
        </p:nvSpPr>
        <p:spPr>
          <a:xfrm>
            <a:off x="457200" y="980728"/>
            <a:ext cx="8229600" cy="5145435"/>
          </a:xfrm>
        </p:spPr>
        <p:txBody>
          <a:bodyPr>
            <a:normAutofit/>
          </a:bodyPr>
          <a:lstStyle/>
          <a:p>
            <a:r>
              <a:rPr lang="nb-NO" dirty="0"/>
              <a:t>Fortynningsforslag på de fleste kort.</a:t>
            </a:r>
          </a:p>
          <a:p>
            <a:endParaRPr lang="nb-NO" dirty="0"/>
          </a:p>
          <a:p>
            <a:r>
              <a:rPr lang="nb-NO" dirty="0"/>
              <a:t>Utblandinger kan gjøres på andre måter forutsatt at man holder seg innenfor angitte konsentrasjonsgrenser.</a:t>
            </a:r>
          </a:p>
          <a:p>
            <a:endParaRPr lang="nb-NO" dirty="0"/>
          </a:p>
          <a:p>
            <a:r>
              <a:rPr lang="nb-NO" dirty="0"/>
              <a:t>Sprøytepumpeprotokoller: Valg av konsentrasjoner varierer. Avdelingens sprøytepumpeprotokoll </a:t>
            </a:r>
            <a:r>
              <a:rPr lang="nb-NO" u="sng" dirty="0"/>
              <a:t>skal</a:t>
            </a:r>
            <a:r>
              <a:rPr lang="nb-NO" dirty="0"/>
              <a:t> følges.</a:t>
            </a:r>
          </a:p>
        </p:txBody>
      </p:sp>
    </p:spTree>
    <p:extLst>
      <p:ext uri="{BB962C8B-B14F-4D97-AF65-F5344CB8AC3E}">
        <p14:creationId xmlns:p14="http://schemas.microsoft.com/office/powerpoint/2010/main" val="11803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498178"/>
          </a:xfrm>
        </p:spPr>
        <p:txBody>
          <a:bodyPr>
            <a:normAutofit/>
          </a:bodyPr>
          <a:lstStyle/>
          <a:p>
            <a:r>
              <a:rPr lang="nb-NO" sz="3600" dirty="0"/>
              <a:t>FORTYNNINGSFORSLAG</a:t>
            </a:r>
            <a:br>
              <a:rPr lang="nb-NO" sz="3600" dirty="0"/>
            </a:br>
            <a:r>
              <a:rPr lang="nb-NO" sz="3200" dirty="0">
                <a:solidFill>
                  <a:srgbClr val="339966"/>
                </a:solidFill>
              </a:rPr>
              <a:t>Flere utgangskonsentrasjoner </a:t>
            </a:r>
            <a:endParaRPr lang="nb-NO" sz="4000" dirty="0">
              <a:solidFill>
                <a:srgbClr val="339966"/>
              </a:solidFill>
            </a:endParaRPr>
          </a:p>
        </p:txBody>
      </p:sp>
      <p:pic>
        <p:nvPicPr>
          <p:cNvPr id="4" name="Plassholder for innhold 3"/>
          <p:cNvPicPr>
            <a:picLocks noGrp="1" noChangeAspect="1"/>
          </p:cNvPicPr>
          <p:nvPr>
            <p:ph idx="1"/>
          </p:nvPr>
        </p:nvPicPr>
        <p:blipFill>
          <a:blip r:embed="rId3"/>
          <a:stretch>
            <a:fillRect/>
          </a:stretch>
        </p:blipFill>
        <p:spPr>
          <a:xfrm>
            <a:off x="0" y="1988840"/>
            <a:ext cx="9144000" cy="2974479"/>
          </a:xfrm>
          <a:prstGeom prst="rect">
            <a:avLst/>
          </a:prstGeom>
        </p:spPr>
      </p:pic>
      <p:sp>
        <p:nvSpPr>
          <p:cNvPr id="5" name="Ellipse 4"/>
          <p:cNvSpPr/>
          <p:nvPr/>
        </p:nvSpPr>
        <p:spPr>
          <a:xfrm>
            <a:off x="4355976" y="2492896"/>
            <a:ext cx="2160240"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p:cNvSpPr/>
          <p:nvPr/>
        </p:nvSpPr>
        <p:spPr>
          <a:xfrm>
            <a:off x="4355976" y="3643794"/>
            <a:ext cx="2160240" cy="5052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4523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000" dirty="0"/>
              <a:t>FORTYNNINGSFORSLAG</a:t>
            </a:r>
            <a:br>
              <a:rPr lang="nb-NO" dirty="0"/>
            </a:br>
            <a:r>
              <a:rPr lang="nb-NO" sz="3600" dirty="0">
                <a:solidFill>
                  <a:srgbClr val="339966"/>
                </a:solidFill>
              </a:rPr>
              <a:t>Tromboflebitt</a:t>
            </a:r>
          </a:p>
        </p:txBody>
      </p:sp>
      <p:pic>
        <p:nvPicPr>
          <p:cNvPr id="9" name="Bilde 8"/>
          <p:cNvPicPr>
            <a:picLocks noChangeAspect="1"/>
          </p:cNvPicPr>
          <p:nvPr/>
        </p:nvPicPr>
        <p:blipFill>
          <a:blip r:embed="rId3"/>
          <a:stretch>
            <a:fillRect/>
          </a:stretch>
        </p:blipFill>
        <p:spPr>
          <a:xfrm>
            <a:off x="107504" y="1772816"/>
            <a:ext cx="9036496" cy="2642022"/>
          </a:xfrm>
          <a:prstGeom prst="rect">
            <a:avLst/>
          </a:prstGeom>
        </p:spPr>
      </p:pic>
    </p:spTree>
    <p:extLst>
      <p:ext uri="{BB962C8B-B14F-4D97-AF65-F5344CB8AC3E}">
        <p14:creationId xmlns:p14="http://schemas.microsoft.com/office/powerpoint/2010/main" val="1286332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000" dirty="0"/>
              <a:t>FORTYNNINGSFORSLAG </a:t>
            </a:r>
            <a:br>
              <a:rPr lang="nb-NO" sz="4000" dirty="0"/>
            </a:br>
            <a:r>
              <a:rPr lang="nb-NO" sz="3600" dirty="0">
                <a:solidFill>
                  <a:srgbClr val="339966"/>
                </a:solidFill>
              </a:rPr>
              <a:t>Barn, fri fortynning</a:t>
            </a:r>
            <a:endParaRPr lang="nb-NO" sz="4000" dirty="0"/>
          </a:p>
        </p:txBody>
      </p:sp>
      <p:pic>
        <p:nvPicPr>
          <p:cNvPr id="3" name="Bilde 2"/>
          <p:cNvPicPr>
            <a:picLocks noChangeAspect="1"/>
          </p:cNvPicPr>
          <p:nvPr/>
        </p:nvPicPr>
        <p:blipFill>
          <a:blip r:embed="rId3"/>
          <a:stretch>
            <a:fillRect/>
          </a:stretch>
        </p:blipFill>
        <p:spPr>
          <a:xfrm>
            <a:off x="190902" y="1700808"/>
            <a:ext cx="8762195" cy="2124400"/>
          </a:xfrm>
          <a:prstGeom prst="rect">
            <a:avLst/>
          </a:prstGeom>
        </p:spPr>
      </p:pic>
    </p:spTree>
    <p:extLst>
      <p:ext uri="{BB962C8B-B14F-4D97-AF65-F5344CB8AC3E}">
        <p14:creationId xmlns:p14="http://schemas.microsoft.com/office/powerpoint/2010/main" val="4007933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a:stretch>
            <a:fillRect/>
          </a:stretch>
        </p:blipFill>
        <p:spPr>
          <a:xfrm>
            <a:off x="251520" y="1899590"/>
            <a:ext cx="8784976" cy="3009730"/>
          </a:xfrm>
          <a:prstGeom prst="rect">
            <a:avLst/>
          </a:prstGeom>
        </p:spPr>
      </p:pic>
      <p:sp>
        <p:nvSpPr>
          <p:cNvPr id="6" name="Rektangel 5"/>
          <p:cNvSpPr/>
          <p:nvPr/>
        </p:nvSpPr>
        <p:spPr>
          <a:xfrm>
            <a:off x="251520" y="3501008"/>
            <a:ext cx="8784976" cy="1408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p:cNvPicPr>
            <a:picLocks noChangeAspect="1"/>
          </p:cNvPicPr>
          <p:nvPr/>
        </p:nvPicPr>
        <p:blipFill>
          <a:blip r:embed="rId4"/>
          <a:stretch>
            <a:fillRect/>
          </a:stretch>
        </p:blipFill>
        <p:spPr>
          <a:xfrm>
            <a:off x="260898" y="1908485"/>
            <a:ext cx="8775598" cy="2215039"/>
          </a:xfrm>
          <a:prstGeom prst="rect">
            <a:avLst/>
          </a:prstGeom>
        </p:spPr>
      </p:pic>
      <p:sp>
        <p:nvSpPr>
          <p:cNvPr id="11" name="Ellipse 10"/>
          <p:cNvSpPr/>
          <p:nvPr/>
        </p:nvSpPr>
        <p:spPr>
          <a:xfrm>
            <a:off x="848672" y="3564669"/>
            <a:ext cx="1431539" cy="423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886417" y="2907991"/>
            <a:ext cx="1393106" cy="357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p:cNvSpPr/>
          <p:nvPr/>
        </p:nvSpPr>
        <p:spPr>
          <a:xfrm>
            <a:off x="867544" y="3257320"/>
            <a:ext cx="1393106" cy="357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318560"/>
            <a:ext cx="8229600" cy="1281639"/>
          </a:xfrm>
        </p:spPr>
        <p:txBody>
          <a:bodyPr>
            <a:normAutofit/>
          </a:bodyPr>
          <a:lstStyle/>
          <a:p>
            <a:pPr>
              <a:spcBef>
                <a:spcPts val="2400"/>
              </a:spcBef>
            </a:pPr>
            <a:r>
              <a:rPr lang="nb-NO" sz="3600" dirty="0"/>
              <a:t>FORTYNNINGSFORSLAG</a:t>
            </a:r>
            <a:r>
              <a:rPr lang="nb-NO" dirty="0"/>
              <a:t> </a:t>
            </a:r>
            <a:br>
              <a:rPr lang="nb-NO" dirty="0"/>
            </a:br>
            <a:r>
              <a:rPr lang="nb-NO" sz="3200" dirty="0">
                <a:solidFill>
                  <a:srgbClr val="339966"/>
                </a:solidFill>
              </a:rPr>
              <a:t>Barn injeksjon/infusjon, delforslag</a:t>
            </a:r>
          </a:p>
        </p:txBody>
      </p:sp>
    </p:spTree>
    <p:extLst>
      <p:ext uri="{BB962C8B-B14F-4D97-AF65-F5344CB8AC3E}">
        <p14:creationId xmlns:p14="http://schemas.microsoft.com/office/powerpoint/2010/main" val="25912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2" grpId="0" animBg="1"/>
      <p:bldP spid="12" grpId="1" animBg="1"/>
      <p:bldP spid="13" grpId="0" animBg="1"/>
      <p:bldP spid="1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000" dirty="0"/>
              <a:t>FORTYNNINGSFORSLAG</a:t>
            </a:r>
            <a:br>
              <a:rPr lang="nb-NO" sz="4000" dirty="0"/>
            </a:br>
            <a:r>
              <a:rPr lang="nb-NO" sz="3600" dirty="0">
                <a:solidFill>
                  <a:srgbClr val="339966"/>
                </a:solidFill>
              </a:rPr>
              <a:t>Barn injeksjon/infusjon, delforslag</a:t>
            </a:r>
            <a:endParaRPr lang="nb-NO" sz="4000" dirty="0"/>
          </a:p>
        </p:txBody>
      </p:sp>
      <p:pic>
        <p:nvPicPr>
          <p:cNvPr id="3" name="Bilde 2"/>
          <p:cNvPicPr>
            <a:picLocks noChangeAspect="1"/>
          </p:cNvPicPr>
          <p:nvPr/>
        </p:nvPicPr>
        <p:blipFill>
          <a:blip r:embed="rId3"/>
          <a:stretch>
            <a:fillRect/>
          </a:stretch>
        </p:blipFill>
        <p:spPr>
          <a:xfrm>
            <a:off x="179512" y="1700808"/>
            <a:ext cx="8784976" cy="3920699"/>
          </a:xfrm>
          <a:prstGeom prst="rect">
            <a:avLst/>
          </a:prstGeom>
        </p:spPr>
      </p:pic>
      <p:sp>
        <p:nvSpPr>
          <p:cNvPr id="4" name="Ellipse 3"/>
          <p:cNvSpPr/>
          <p:nvPr/>
        </p:nvSpPr>
        <p:spPr>
          <a:xfrm>
            <a:off x="475956" y="2852936"/>
            <a:ext cx="2160240"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283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282154"/>
          </a:xfrm>
        </p:spPr>
        <p:txBody>
          <a:bodyPr>
            <a:normAutofit fontScale="90000"/>
          </a:bodyPr>
          <a:lstStyle/>
          <a:p>
            <a:r>
              <a:rPr lang="nb-NO" sz="4000" dirty="0"/>
              <a:t>FORTYNNINGSFORSLAG</a:t>
            </a:r>
            <a:r>
              <a:rPr lang="nb-NO" dirty="0"/>
              <a:t> </a:t>
            </a:r>
            <a:br>
              <a:rPr lang="nb-NO" dirty="0"/>
            </a:br>
            <a:r>
              <a:rPr lang="nb-NO" sz="3600" dirty="0">
                <a:solidFill>
                  <a:srgbClr val="339966"/>
                </a:solidFill>
              </a:rPr>
              <a:t>Barn, kontinuerlig infusjon</a:t>
            </a:r>
          </a:p>
        </p:txBody>
      </p:sp>
      <p:pic>
        <p:nvPicPr>
          <p:cNvPr id="4" name="Plassholder for innhold 3"/>
          <p:cNvPicPr>
            <a:picLocks noGrp="1" noChangeAspect="1"/>
          </p:cNvPicPr>
          <p:nvPr>
            <p:ph idx="1"/>
          </p:nvPr>
        </p:nvPicPr>
        <p:blipFill>
          <a:blip r:embed="rId3"/>
          <a:stretch>
            <a:fillRect/>
          </a:stretch>
        </p:blipFill>
        <p:spPr>
          <a:xfrm>
            <a:off x="0" y="1988840"/>
            <a:ext cx="9144000" cy="3534544"/>
          </a:xfrm>
          <a:prstGeom prst="rect">
            <a:avLst/>
          </a:prstGeom>
        </p:spPr>
      </p:pic>
    </p:spTree>
    <p:extLst>
      <p:ext uri="{BB962C8B-B14F-4D97-AF65-F5344CB8AC3E}">
        <p14:creationId xmlns:p14="http://schemas.microsoft.com/office/powerpoint/2010/main" val="3660942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000" dirty="0"/>
              <a:t>FORTYNNINGSFORSLAG </a:t>
            </a:r>
            <a:br>
              <a:rPr lang="nb-NO" sz="4000" dirty="0"/>
            </a:br>
            <a:r>
              <a:rPr lang="nb-NO" sz="3600" dirty="0">
                <a:solidFill>
                  <a:srgbClr val="339966"/>
                </a:solidFill>
              </a:rPr>
              <a:t>Nyfødt</a:t>
            </a:r>
            <a:endParaRPr lang="nb-NO" sz="4000" dirty="0"/>
          </a:p>
        </p:txBody>
      </p:sp>
      <p:pic>
        <p:nvPicPr>
          <p:cNvPr id="7" name="Bilde 6"/>
          <p:cNvPicPr>
            <a:picLocks noChangeAspect="1"/>
          </p:cNvPicPr>
          <p:nvPr/>
        </p:nvPicPr>
        <p:blipFill>
          <a:blip r:embed="rId3"/>
          <a:stretch>
            <a:fillRect/>
          </a:stretch>
        </p:blipFill>
        <p:spPr>
          <a:xfrm>
            <a:off x="107504" y="1916832"/>
            <a:ext cx="9036496" cy="2234927"/>
          </a:xfrm>
          <a:prstGeom prst="rect">
            <a:avLst/>
          </a:prstGeom>
        </p:spPr>
      </p:pic>
    </p:spTree>
    <p:extLst>
      <p:ext uri="{BB962C8B-B14F-4D97-AF65-F5344CB8AC3E}">
        <p14:creationId xmlns:p14="http://schemas.microsoft.com/office/powerpoint/2010/main" val="211863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p:cNvGraphicFramePr>
            <a:graphicFrameLocks noGrp="1"/>
          </p:cNvGraphicFramePr>
          <p:nvPr>
            <p:extLst>
              <p:ext uri="{D42A27DB-BD31-4B8C-83A1-F6EECF244321}">
                <p14:modId xmlns:p14="http://schemas.microsoft.com/office/powerpoint/2010/main" val="2478711338"/>
              </p:ext>
            </p:extLst>
          </p:nvPr>
        </p:nvGraphicFramePr>
        <p:xfrm>
          <a:off x="127426" y="1628800"/>
          <a:ext cx="8928992" cy="2119583"/>
        </p:xfrm>
        <a:graphic>
          <a:graphicData uri="http://schemas.openxmlformats.org/drawingml/2006/table">
            <a:tbl>
              <a:tblPr firstRow="1" bandRow="1">
                <a:tableStyleId>{073A0DAA-6AF3-43AB-8588-CEC1D06C72B9}</a:tableStyleId>
              </a:tblPr>
              <a:tblGrid>
                <a:gridCol w="1976089">
                  <a:extLst>
                    <a:ext uri="{9D8B030D-6E8A-4147-A177-3AD203B41FA5}">
                      <a16:colId xmlns:a16="http://schemas.microsoft.com/office/drawing/2014/main" val="20000"/>
                    </a:ext>
                  </a:extLst>
                </a:gridCol>
                <a:gridCol w="1820413">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2468194">
                  <a:extLst>
                    <a:ext uri="{9D8B030D-6E8A-4147-A177-3AD203B41FA5}">
                      <a16:colId xmlns:a16="http://schemas.microsoft.com/office/drawing/2014/main" val="20003"/>
                    </a:ext>
                  </a:extLst>
                </a:gridCol>
              </a:tblGrid>
              <a:tr h="617379">
                <a:tc>
                  <a:txBody>
                    <a:bodyPr/>
                    <a:lstStyle/>
                    <a:p>
                      <a:endParaRPr lang="nb-NO"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nb-NO"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nb-NO"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nb-NO"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1102">
                <a:tc>
                  <a:txBody>
                    <a:bodyPr/>
                    <a:lstStyle/>
                    <a:p>
                      <a:pPr algn="ctr"/>
                      <a:r>
                        <a:rPr lang="nb-NO" sz="1700" b="1" dirty="0"/>
                        <a:t>Konsentrasjon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b-NO" sz="1700" b="1" kern="1200" dirty="0">
                          <a:solidFill>
                            <a:schemeClr val="dk1"/>
                          </a:solidFill>
                          <a:latin typeface="+mn-lt"/>
                          <a:ea typeface="+mn-ea"/>
                          <a:cs typeface="+mn-cs"/>
                        </a:rPr>
                        <a:t>Totalvolum</a:t>
                      </a:r>
                      <a:endParaRPr lang="nb-NO"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700" b="1" dirty="0" err="1"/>
                        <a:t>Indometacin</a:t>
                      </a:r>
                      <a:r>
                        <a:rPr lang="nb-NO" sz="1700" b="1" dirty="0"/>
                        <a:t> 25 mg/ml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b-NO" sz="1700" b="1" kern="1200" dirty="0">
                          <a:solidFill>
                            <a:schemeClr val="dk1"/>
                          </a:solidFill>
                          <a:latin typeface="+mn-lt"/>
                          <a:ea typeface="+mn-ea"/>
                          <a:cs typeface="+mn-cs"/>
                        </a:rPr>
                        <a:t>Fortynningsvæske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1102">
                <a:tc>
                  <a:txBody>
                    <a:bodyPr/>
                    <a:lstStyle/>
                    <a:p>
                      <a:pPr algn="ctr"/>
                      <a:r>
                        <a:rPr lang="nb-NO" dirty="0"/>
                        <a:t>0,996 mg/ml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dirty="0"/>
                        <a:t>50,2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b-NO" dirty="0"/>
                        <a:t>0,2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dirty="0"/>
                        <a:t>50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Ellipse 8"/>
          <p:cNvSpPr/>
          <p:nvPr/>
        </p:nvSpPr>
        <p:spPr>
          <a:xfrm>
            <a:off x="2282806" y="3102037"/>
            <a:ext cx="1422845" cy="4941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p:cNvSpPr/>
          <p:nvPr/>
        </p:nvSpPr>
        <p:spPr>
          <a:xfrm>
            <a:off x="267252" y="3102037"/>
            <a:ext cx="1715649" cy="48356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p:cNvSpPr/>
          <p:nvPr/>
        </p:nvSpPr>
        <p:spPr>
          <a:xfrm>
            <a:off x="7061713" y="3077548"/>
            <a:ext cx="1422845" cy="494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lassholder for innhold 3"/>
          <p:cNvPicPr>
            <a:picLocks noGrp="1" noChangeAspect="1"/>
          </p:cNvPicPr>
          <p:nvPr>
            <p:ph idx="1"/>
          </p:nvPr>
        </p:nvPicPr>
        <p:blipFill>
          <a:blip r:embed="rId3"/>
          <a:stretch>
            <a:fillRect/>
          </a:stretch>
        </p:blipFill>
        <p:spPr>
          <a:xfrm>
            <a:off x="127426" y="1889374"/>
            <a:ext cx="8928991" cy="2066751"/>
          </a:xfrm>
          <a:prstGeom prst="rect">
            <a:avLst/>
          </a:prstGeom>
        </p:spPr>
      </p:pic>
      <p:sp>
        <p:nvSpPr>
          <p:cNvPr id="5" name="Ellipse 4"/>
          <p:cNvSpPr/>
          <p:nvPr/>
        </p:nvSpPr>
        <p:spPr>
          <a:xfrm>
            <a:off x="1024191" y="3244327"/>
            <a:ext cx="1368152" cy="50405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p:cNvSpPr/>
          <p:nvPr/>
        </p:nvSpPr>
        <p:spPr>
          <a:xfrm>
            <a:off x="5148064" y="3254283"/>
            <a:ext cx="1422845" cy="494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7283877" y="3254283"/>
            <a:ext cx="1422845" cy="494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p:cNvSpPr/>
          <p:nvPr/>
        </p:nvSpPr>
        <p:spPr>
          <a:xfrm>
            <a:off x="3289108" y="3262461"/>
            <a:ext cx="1368152" cy="50405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fontScale="90000"/>
          </a:bodyPr>
          <a:lstStyle/>
          <a:p>
            <a:r>
              <a:rPr lang="nb-NO" sz="4000" dirty="0"/>
              <a:t>FORTYNNINGSFORSLAG </a:t>
            </a:r>
            <a:br>
              <a:rPr lang="nb-NO" sz="4000" dirty="0"/>
            </a:br>
            <a:r>
              <a:rPr lang="nb-NO" sz="3600" dirty="0">
                <a:solidFill>
                  <a:srgbClr val="339966"/>
                </a:solidFill>
              </a:rPr>
              <a:t>Avrunding</a:t>
            </a:r>
            <a:endParaRPr lang="nb-NO" sz="4000" dirty="0"/>
          </a:p>
        </p:txBody>
      </p:sp>
    </p:spTree>
    <p:extLst>
      <p:ext uri="{BB962C8B-B14F-4D97-AF65-F5344CB8AC3E}">
        <p14:creationId xmlns:p14="http://schemas.microsoft.com/office/powerpoint/2010/main" val="359970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5" grpId="0" animBg="1"/>
      <p:bldP spid="5" grpId="1" animBg="1"/>
      <p:bldP spid="13" grpId="0" animBg="1"/>
      <p:bldP spid="13" grpId="1"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5" name="Undertittel 2"/>
          <p:cNvSpPr>
            <a:spLocks noGrp="1"/>
          </p:cNvSpPr>
          <p:nvPr>
            <p:ph idx="1"/>
          </p:nvPr>
        </p:nvSpPr>
        <p:spPr>
          <a:noFill/>
          <a:ln>
            <a:noFill/>
          </a:ln>
          <a:effectLst/>
        </p:spPr>
        <p:style>
          <a:lnRef idx="1">
            <a:schemeClr val="accent4"/>
          </a:lnRef>
          <a:fillRef idx="2">
            <a:schemeClr val="accent4"/>
          </a:fillRef>
          <a:effectRef idx="1">
            <a:schemeClr val="accent4"/>
          </a:effectRef>
          <a:fontRef idx="minor">
            <a:schemeClr val="dk1"/>
          </a:fontRef>
        </p:style>
        <p:txBody>
          <a:bodyPr>
            <a:normAutofit/>
          </a:bodyPr>
          <a:lstStyle/>
          <a:p>
            <a:r>
              <a:rPr lang="nb-NO" sz="2400" dirty="0"/>
              <a:t>Notatene under lysbildene er kladd/stikkord som kan brukes som utgangspunkt for undervisningen. </a:t>
            </a:r>
          </a:p>
          <a:p>
            <a:endParaRPr lang="nb-NO" sz="2400" dirty="0">
              <a:solidFill>
                <a:schemeClr val="tx1"/>
              </a:solidFill>
            </a:endParaRPr>
          </a:p>
          <a:p>
            <a:r>
              <a:rPr lang="nb-NO" sz="2400" dirty="0">
                <a:solidFill>
                  <a:schemeClr val="tx1"/>
                </a:solidFill>
              </a:rPr>
              <a:t>Presentasjon av fortynningsforslag finnes på slutten av denne presentasjonen. </a:t>
            </a:r>
          </a:p>
        </p:txBody>
      </p:sp>
    </p:spTree>
    <p:extLst>
      <p:ext uri="{BB962C8B-B14F-4D97-AF65-F5344CB8AC3E}">
        <p14:creationId xmlns:p14="http://schemas.microsoft.com/office/powerpoint/2010/main" val="85314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95C06D38-A7E3-48B3-91D7-5CAC40B539B9}"/>
              </a:ext>
            </a:extLst>
          </p:cNvPr>
          <p:cNvPicPr>
            <a:picLocks noChangeAspect="1"/>
          </p:cNvPicPr>
          <p:nvPr/>
        </p:nvPicPr>
        <p:blipFill>
          <a:blip r:embed="rId3"/>
          <a:stretch>
            <a:fillRect/>
          </a:stretch>
        </p:blipFill>
        <p:spPr>
          <a:xfrm>
            <a:off x="107504" y="260648"/>
            <a:ext cx="9036496" cy="6120680"/>
          </a:xfrm>
          <a:prstGeom prst="rect">
            <a:avLst/>
          </a:prstGeom>
        </p:spPr>
      </p:pic>
      <p:sp>
        <p:nvSpPr>
          <p:cNvPr id="3" name="Pil ned 19">
            <a:extLst>
              <a:ext uri="{FF2B5EF4-FFF2-40B4-BE49-F238E27FC236}">
                <a16:creationId xmlns:a16="http://schemas.microsoft.com/office/drawing/2014/main" id="{B593C40F-5917-4F05-8993-3413D4DCF73A}"/>
              </a:ext>
            </a:extLst>
          </p:cNvPr>
          <p:cNvSpPr/>
          <p:nvPr/>
        </p:nvSpPr>
        <p:spPr>
          <a:xfrm flipH="1">
            <a:off x="6516216" y="908720"/>
            <a:ext cx="242313"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il ned 20">
            <a:extLst>
              <a:ext uri="{FF2B5EF4-FFF2-40B4-BE49-F238E27FC236}">
                <a16:creationId xmlns:a16="http://schemas.microsoft.com/office/drawing/2014/main" id="{124D3457-973A-4F52-9109-DB7D85FA717F}"/>
              </a:ext>
            </a:extLst>
          </p:cNvPr>
          <p:cNvSpPr/>
          <p:nvPr/>
        </p:nvSpPr>
        <p:spPr>
          <a:xfrm flipH="1">
            <a:off x="7956376" y="908720"/>
            <a:ext cx="242313"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il ned 21">
            <a:extLst>
              <a:ext uri="{FF2B5EF4-FFF2-40B4-BE49-F238E27FC236}">
                <a16:creationId xmlns:a16="http://schemas.microsoft.com/office/drawing/2014/main" id="{DFD53157-B3CF-4DB4-9F62-F34EFB6E7B6E}"/>
              </a:ext>
            </a:extLst>
          </p:cNvPr>
          <p:cNvSpPr/>
          <p:nvPr/>
        </p:nvSpPr>
        <p:spPr>
          <a:xfrm flipH="1">
            <a:off x="4932040" y="908720"/>
            <a:ext cx="242313"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ned 22">
            <a:extLst>
              <a:ext uri="{FF2B5EF4-FFF2-40B4-BE49-F238E27FC236}">
                <a16:creationId xmlns:a16="http://schemas.microsoft.com/office/drawing/2014/main" id="{75167E41-7847-47C2-8E04-6C98ACC8A131}"/>
              </a:ext>
            </a:extLst>
          </p:cNvPr>
          <p:cNvSpPr/>
          <p:nvPr/>
        </p:nvSpPr>
        <p:spPr>
          <a:xfrm flipH="1">
            <a:off x="3347864" y="908720"/>
            <a:ext cx="242313"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A2FD2ABD-B4D6-4CFE-9DBB-0F9E2C29AC64}"/>
              </a:ext>
            </a:extLst>
          </p:cNvPr>
          <p:cNvSpPr/>
          <p:nvPr/>
        </p:nvSpPr>
        <p:spPr>
          <a:xfrm>
            <a:off x="103352" y="1556792"/>
            <a:ext cx="273630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9D0DDBDB-9258-41F5-9FDC-6D3A03DEB8FB}"/>
              </a:ext>
            </a:extLst>
          </p:cNvPr>
          <p:cNvSpPr/>
          <p:nvPr/>
        </p:nvSpPr>
        <p:spPr>
          <a:xfrm>
            <a:off x="6948264" y="1821840"/>
            <a:ext cx="576064" cy="383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CFFCB8D1-01C1-4190-A86B-D409ADB60142}"/>
              </a:ext>
            </a:extLst>
          </p:cNvPr>
          <p:cNvSpPr/>
          <p:nvPr/>
        </p:nvSpPr>
        <p:spPr>
          <a:xfrm>
            <a:off x="103352" y="4293096"/>
            <a:ext cx="273630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69444C03-7856-4CD8-BB5F-62D8578340CE}"/>
              </a:ext>
            </a:extLst>
          </p:cNvPr>
          <p:cNvSpPr/>
          <p:nvPr/>
        </p:nvSpPr>
        <p:spPr>
          <a:xfrm>
            <a:off x="5415764" y="1821840"/>
            <a:ext cx="576064" cy="383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4C937D4A-6AED-48E3-B693-5244B73BE7CA}"/>
              </a:ext>
            </a:extLst>
          </p:cNvPr>
          <p:cNvSpPr/>
          <p:nvPr/>
        </p:nvSpPr>
        <p:spPr>
          <a:xfrm>
            <a:off x="8362032" y="2013352"/>
            <a:ext cx="576064" cy="383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7061B947-8FF3-43EF-953F-5334391252DF}"/>
              </a:ext>
            </a:extLst>
          </p:cNvPr>
          <p:cNvSpPr/>
          <p:nvPr/>
        </p:nvSpPr>
        <p:spPr>
          <a:xfrm>
            <a:off x="1907000" y="5877272"/>
            <a:ext cx="27363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0F964CF6-E97D-4829-B3FD-8C5BDA839019}"/>
              </a:ext>
            </a:extLst>
          </p:cNvPr>
          <p:cNvSpPr/>
          <p:nvPr/>
        </p:nvSpPr>
        <p:spPr>
          <a:xfrm>
            <a:off x="4755148" y="5877272"/>
            <a:ext cx="37644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B3A50DC8-A421-4680-B916-7728FEDE7AF4}"/>
              </a:ext>
            </a:extLst>
          </p:cNvPr>
          <p:cNvSpPr/>
          <p:nvPr/>
        </p:nvSpPr>
        <p:spPr>
          <a:xfrm>
            <a:off x="5868144" y="3501008"/>
            <a:ext cx="187220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926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9" grpId="1" animBg="1"/>
      <p:bldP spid="10" grpId="0" animBg="1"/>
      <p:bldP spid="11" grpId="0" animBg="1"/>
      <p:bldP spid="11" grpId="1" animBg="1"/>
      <p:bldP spid="12" grpId="0" animBg="1"/>
      <p:bldP spid="12" grpId="1" animBg="1"/>
      <p:bldP spid="13" grpId="0" animBg="1"/>
      <p:bldP spid="13" grpId="1" animBg="1"/>
      <p:bldP spid="14" grpId="0" animBg="1"/>
      <p:bldP spid="14"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660"/>
            <a:ext cx="9110737" cy="599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llipse 12"/>
          <p:cNvSpPr/>
          <p:nvPr/>
        </p:nvSpPr>
        <p:spPr>
          <a:xfrm>
            <a:off x="-216024" y="1429308"/>
            <a:ext cx="2627784" cy="11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p:cNvSpPr/>
          <p:nvPr/>
        </p:nvSpPr>
        <p:spPr>
          <a:xfrm>
            <a:off x="-216024" y="2600908"/>
            <a:ext cx="2627784" cy="972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188665" y="3520480"/>
            <a:ext cx="2627784" cy="1092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p:cNvSpPr/>
          <p:nvPr/>
        </p:nvSpPr>
        <p:spPr>
          <a:xfrm>
            <a:off x="5617232" y="1530524"/>
            <a:ext cx="2160240" cy="30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p:cNvSpPr/>
          <p:nvPr/>
        </p:nvSpPr>
        <p:spPr>
          <a:xfrm>
            <a:off x="2123728" y="2502632"/>
            <a:ext cx="216024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p:cNvSpPr/>
          <p:nvPr/>
        </p:nvSpPr>
        <p:spPr>
          <a:xfrm>
            <a:off x="2086589" y="1529345"/>
            <a:ext cx="2234517" cy="972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p:cNvSpPr/>
          <p:nvPr/>
        </p:nvSpPr>
        <p:spPr>
          <a:xfrm>
            <a:off x="-216024" y="4545124"/>
            <a:ext cx="2627784"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8" grpId="0" animBg="1"/>
      <p:bldP spid="19" grpId="0"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31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llipse 14"/>
          <p:cNvSpPr/>
          <p:nvPr/>
        </p:nvSpPr>
        <p:spPr>
          <a:xfrm>
            <a:off x="851897" y="1376772"/>
            <a:ext cx="1728192" cy="98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Ellipse 15"/>
          <p:cNvSpPr/>
          <p:nvPr/>
        </p:nvSpPr>
        <p:spPr>
          <a:xfrm>
            <a:off x="-90264" y="4725144"/>
            <a:ext cx="2411760" cy="872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Ellipse 16"/>
          <p:cNvSpPr/>
          <p:nvPr/>
        </p:nvSpPr>
        <p:spPr>
          <a:xfrm>
            <a:off x="2580088" y="1434428"/>
            <a:ext cx="1775887" cy="656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Ellipse 17"/>
          <p:cNvSpPr/>
          <p:nvPr/>
        </p:nvSpPr>
        <p:spPr>
          <a:xfrm>
            <a:off x="2447764" y="2636912"/>
            <a:ext cx="158417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Ellipse 18"/>
          <p:cNvSpPr/>
          <p:nvPr/>
        </p:nvSpPr>
        <p:spPr>
          <a:xfrm>
            <a:off x="2473247" y="1395851"/>
            <a:ext cx="1944216" cy="10801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TekstSylinder 19"/>
          <p:cNvSpPr txBox="1"/>
          <p:nvPr/>
        </p:nvSpPr>
        <p:spPr>
          <a:xfrm>
            <a:off x="2700330" y="1560211"/>
            <a:ext cx="1584176" cy="738664"/>
          </a:xfrm>
          <a:prstGeom prst="rect">
            <a:avLst/>
          </a:prstGeom>
          <a:noFill/>
        </p:spPr>
        <p:txBody>
          <a:bodyPr wrap="square" rtlCol="0">
            <a:spAutoFit/>
          </a:bodyPr>
          <a:lstStyle/>
          <a:p>
            <a:pPr>
              <a:spcAft>
                <a:spcPts val="0"/>
              </a:spcAft>
            </a:pPr>
            <a:r>
              <a:rPr lang="nb-NO" sz="1400" dirty="0">
                <a:latin typeface="Arial" pitchFamily="34" charset="0"/>
                <a:ea typeface="Times New Roman"/>
                <a:cs typeface="Arial" pitchFamily="34" charset="0"/>
              </a:rPr>
              <a:t>Kan gis ufortynnet eller fortynnes videre</a:t>
            </a:r>
            <a:r>
              <a:rPr lang="nb-NO" sz="1400" baseline="30000" dirty="0">
                <a:latin typeface="Arial" pitchFamily="34" charset="0"/>
                <a:ea typeface="Times New Roman"/>
                <a:cs typeface="Arial" pitchFamily="34" charset="0"/>
              </a:rPr>
              <a:t>1 </a:t>
            </a:r>
            <a:endParaRPr lang="nb-NO" sz="1400" dirty="0"/>
          </a:p>
        </p:txBody>
      </p:sp>
      <p:sp>
        <p:nvSpPr>
          <p:cNvPr id="21" name="TekstSylinder 20"/>
          <p:cNvSpPr txBox="1"/>
          <p:nvPr/>
        </p:nvSpPr>
        <p:spPr>
          <a:xfrm>
            <a:off x="2447764" y="1054270"/>
            <a:ext cx="2088232" cy="369332"/>
          </a:xfrm>
          <a:prstGeom prst="rect">
            <a:avLst/>
          </a:prstGeom>
          <a:solidFill>
            <a:schemeClr val="bg1"/>
          </a:solidFill>
          <a:ln>
            <a:solidFill>
              <a:schemeClr val="tx1"/>
            </a:solidFill>
          </a:ln>
        </p:spPr>
        <p:txBody>
          <a:bodyPr wrap="square" rtlCol="0">
            <a:spAutoFit/>
          </a:bodyPr>
          <a:lstStyle/>
          <a:p>
            <a:r>
              <a:rPr lang="nb-NO" b="1" dirty="0">
                <a:solidFill>
                  <a:srgbClr val="FF0000"/>
                </a:solidFill>
                <a:latin typeface="Arial" pitchFamily="34" charset="0"/>
                <a:ea typeface="Times New Roman"/>
                <a:cs typeface="Arial" pitchFamily="34" charset="0"/>
              </a:rPr>
              <a:t>Videre fortynning</a:t>
            </a:r>
            <a:endParaRPr lang="nb-NO" dirty="0">
              <a:solidFill>
                <a:srgbClr val="FF0000"/>
              </a:solidFill>
            </a:endParaRPr>
          </a:p>
        </p:txBody>
      </p:sp>
      <p:sp>
        <p:nvSpPr>
          <p:cNvPr id="22" name="TekstSylinder 21"/>
          <p:cNvSpPr txBox="1"/>
          <p:nvPr/>
        </p:nvSpPr>
        <p:spPr>
          <a:xfrm>
            <a:off x="24975" y="1043444"/>
            <a:ext cx="2448272" cy="369332"/>
          </a:xfrm>
          <a:prstGeom prst="rect">
            <a:avLst/>
          </a:prstGeom>
          <a:solidFill>
            <a:schemeClr val="bg1"/>
          </a:solidFill>
          <a:ln>
            <a:solidFill>
              <a:schemeClr val="tx1"/>
            </a:solidFill>
          </a:ln>
        </p:spPr>
        <p:txBody>
          <a:bodyPr wrap="square" rtlCol="0">
            <a:spAutoFit/>
          </a:bodyPr>
          <a:lstStyle/>
          <a:p>
            <a:r>
              <a:rPr lang="nb-NO" b="1" dirty="0">
                <a:solidFill>
                  <a:srgbClr val="FF0000"/>
                </a:solidFill>
                <a:latin typeface="Arial" pitchFamily="34" charset="0"/>
                <a:cs typeface="Arial" pitchFamily="34" charset="0"/>
              </a:rPr>
              <a:t>Fortrengningsfaktor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9" grpId="0" animBg="1"/>
      <p:bldP spid="19" grpId="1" animBg="1"/>
      <p:bldP spid="20" grpId="0"/>
      <p:bldP spid="20" grpId="1"/>
      <p:bldP spid="21" grpId="0" animBg="1"/>
      <p:bldP spid="21" grpId="1"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8" y="514416"/>
            <a:ext cx="9153747" cy="579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2195736" y="4303819"/>
            <a:ext cx="208823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TekstSylinder 9"/>
          <p:cNvSpPr txBox="1"/>
          <p:nvPr/>
        </p:nvSpPr>
        <p:spPr>
          <a:xfrm>
            <a:off x="2159732" y="3646439"/>
            <a:ext cx="2160240" cy="600164"/>
          </a:xfrm>
          <a:prstGeom prst="rect">
            <a:avLst/>
          </a:prstGeom>
          <a:solidFill>
            <a:schemeClr val="bg1"/>
          </a:solidFill>
          <a:ln w="28575">
            <a:solidFill>
              <a:srgbClr val="FF0000"/>
            </a:solidFill>
          </a:ln>
        </p:spPr>
        <p:txBody>
          <a:bodyPr wrap="square" rtlCol="0">
            <a:spAutoFit/>
          </a:bodyPr>
          <a:lstStyle/>
          <a:p>
            <a:endParaRPr lang="nb-NO" sz="300" b="1" dirty="0">
              <a:solidFill>
                <a:srgbClr val="FF0000"/>
              </a:solidFill>
              <a:latin typeface="Arial" pitchFamily="34" charset="0"/>
              <a:ea typeface="Times New Roman"/>
              <a:cs typeface="Arial" pitchFamily="34" charset="0"/>
            </a:endParaRPr>
          </a:p>
          <a:p>
            <a:pPr>
              <a:spcBef>
                <a:spcPts val="600"/>
              </a:spcBef>
            </a:pPr>
            <a:r>
              <a:rPr lang="nb-NO" b="1" dirty="0">
                <a:solidFill>
                  <a:srgbClr val="FF0000"/>
                </a:solidFill>
                <a:latin typeface="Arial" pitchFamily="34" charset="0"/>
                <a:ea typeface="Times New Roman"/>
                <a:cs typeface="Arial" pitchFamily="34" charset="0"/>
              </a:rPr>
              <a:t>Væskerestriksjon</a:t>
            </a:r>
          </a:p>
          <a:p>
            <a:endParaRPr lang="nb-NO" sz="300" b="1" dirty="0">
              <a:solidFill>
                <a:srgbClr val="FF0000"/>
              </a:solidFill>
              <a:latin typeface="Arial" pitchFamily="34" charset="0"/>
              <a:ea typeface="Times New Roman"/>
              <a:cs typeface="Arial" pitchFamily="34" charset="0"/>
            </a:endParaRPr>
          </a:p>
          <a:p>
            <a:endParaRPr lang="nb-NO" sz="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 y="228600"/>
            <a:ext cx="9080089" cy="58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e 9"/>
          <p:cNvSpPr/>
          <p:nvPr/>
        </p:nvSpPr>
        <p:spPr>
          <a:xfrm>
            <a:off x="4355976" y="1288740"/>
            <a:ext cx="1728192"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p:cNvSpPr txBox="1"/>
          <p:nvPr/>
        </p:nvSpPr>
        <p:spPr>
          <a:xfrm>
            <a:off x="4283968" y="1000708"/>
            <a:ext cx="1944216" cy="369332"/>
          </a:xfrm>
          <a:prstGeom prst="rect">
            <a:avLst/>
          </a:prstGeom>
          <a:solidFill>
            <a:schemeClr val="bg1"/>
          </a:solidFill>
          <a:ln>
            <a:solidFill>
              <a:schemeClr val="tx1"/>
            </a:solidFill>
          </a:ln>
        </p:spPr>
        <p:txBody>
          <a:bodyPr wrap="square" rtlCol="0">
            <a:spAutoFit/>
          </a:bodyPr>
          <a:lstStyle/>
          <a:p>
            <a:r>
              <a:rPr lang="nb-NO" b="1" dirty="0">
                <a:solidFill>
                  <a:srgbClr val="FF0000"/>
                </a:solidFill>
                <a:latin typeface="Arial" pitchFamily="34" charset="0"/>
                <a:ea typeface="Times New Roman"/>
                <a:cs typeface="Arial" pitchFamily="34" charset="0"/>
              </a:rPr>
              <a:t>Administrasjon</a:t>
            </a:r>
            <a:endParaRPr lang="nb-NO" dirty="0">
              <a:solidFill>
                <a:srgbClr val="FF0000"/>
              </a:solidFill>
            </a:endParaRPr>
          </a:p>
        </p:txBody>
      </p:sp>
      <p:sp>
        <p:nvSpPr>
          <p:cNvPr id="12" name="TekstSylinder 11"/>
          <p:cNvSpPr txBox="1"/>
          <p:nvPr/>
        </p:nvSpPr>
        <p:spPr>
          <a:xfrm>
            <a:off x="4572000" y="3376972"/>
            <a:ext cx="1440160" cy="738664"/>
          </a:xfrm>
          <a:prstGeom prst="rect">
            <a:avLst/>
          </a:prstGeom>
          <a:noFill/>
          <a:ln w="28575">
            <a:solidFill>
              <a:srgbClr val="FF0000"/>
            </a:solidFill>
          </a:ln>
        </p:spPr>
        <p:txBody>
          <a:bodyPr wrap="square" rtlCol="0">
            <a:spAutoFit/>
          </a:bodyPr>
          <a:lstStyle/>
          <a:p>
            <a:r>
              <a:rPr lang="nb-NO" sz="1400" u="sng" dirty="0">
                <a:latin typeface="Arial" pitchFamily="34" charset="0"/>
                <a:cs typeface="Arial" pitchFamily="34" charset="0"/>
              </a:rPr>
              <a:t>IV infusjon</a:t>
            </a:r>
            <a:r>
              <a:rPr lang="nb-NO" sz="1400" u="sng" baseline="30000" dirty="0">
                <a:latin typeface="Arial" pitchFamily="34" charset="0"/>
                <a:cs typeface="Arial" pitchFamily="34" charset="0"/>
              </a:rPr>
              <a:t> 18</a:t>
            </a:r>
            <a:r>
              <a:rPr lang="nb-NO" sz="1400" u="sng" dirty="0">
                <a:latin typeface="Arial" pitchFamily="34" charset="0"/>
                <a:cs typeface="Arial" pitchFamily="34" charset="0"/>
              </a:rPr>
              <a:t>:</a:t>
            </a:r>
            <a:endParaRPr lang="nb-NO" sz="1400" dirty="0">
              <a:latin typeface="Arial" pitchFamily="34" charset="0"/>
              <a:cs typeface="Arial" pitchFamily="34" charset="0"/>
            </a:endParaRPr>
          </a:p>
          <a:p>
            <a:r>
              <a:rPr lang="nb-NO" sz="1400" dirty="0">
                <a:latin typeface="Arial" pitchFamily="34" charset="0"/>
                <a:cs typeface="Arial" pitchFamily="34" charset="0"/>
              </a:rPr>
              <a:t>Etter legens ordinasjon</a:t>
            </a:r>
            <a:endParaRPr lang="nb-NO" dirty="0"/>
          </a:p>
        </p:txBody>
      </p:sp>
      <p:sp>
        <p:nvSpPr>
          <p:cNvPr id="13" name="TekstSylinder 12"/>
          <p:cNvSpPr txBox="1"/>
          <p:nvPr/>
        </p:nvSpPr>
        <p:spPr>
          <a:xfrm>
            <a:off x="4572000" y="3376972"/>
            <a:ext cx="1440160" cy="1169551"/>
          </a:xfrm>
          <a:prstGeom prst="rect">
            <a:avLst/>
          </a:prstGeom>
          <a:noFill/>
          <a:ln w="28575">
            <a:solidFill>
              <a:srgbClr val="FF0000"/>
            </a:solidFill>
          </a:ln>
        </p:spPr>
        <p:txBody>
          <a:bodyPr wrap="square" rtlCol="0">
            <a:spAutoFit/>
          </a:bodyPr>
          <a:lstStyle/>
          <a:p>
            <a:r>
              <a:rPr lang="nb-NO" sz="1400" u="sng" dirty="0">
                <a:latin typeface="Arial" pitchFamily="34" charset="0"/>
                <a:cs typeface="Arial" pitchFamily="34" charset="0"/>
              </a:rPr>
              <a:t>IV infusjon:</a:t>
            </a:r>
            <a:endParaRPr lang="nb-NO" sz="1400" dirty="0">
              <a:latin typeface="Arial" pitchFamily="34" charset="0"/>
              <a:cs typeface="Arial" pitchFamily="34" charset="0"/>
            </a:endParaRPr>
          </a:p>
          <a:p>
            <a:r>
              <a:rPr lang="nb-NO" sz="1400" dirty="0">
                <a:latin typeface="Arial" pitchFamily="34" charset="0"/>
                <a:cs typeface="Arial" pitchFamily="34" charset="0"/>
              </a:rPr>
              <a:t>Se arbeidsskjema/ </a:t>
            </a:r>
            <a:r>
              <a:rPr lang="nb-NO" sz="1400" dirty="0" err="1">
                <a:latin typeface="Arial" pitchFamily="34" charset="0"/>
                <a:cs typeface="Arial" pitchFamily="34" charset="0"/>
              </a:rPr>
              <a:t>kurskjema</a:t>
            </a:r>
            <a:r>
              <a:rPr lang="nb-NO" sz="1400" dirty="0">
                <a:latin typeface="Arial" pitchFamily="34" charset="0"/>
                <a:cs typeface="Arial" pitchFamily="34" charset="0"/>
              </a:rPr>
              <a:t> for </a:t>
            </a:r>
            <a:r>
              <a:rPr lang="nb-NO" sz="1400" dirty="0" err="1">
                <a:latin typeface="Arial" pitchFamily="34" charset="0"/>
                <a:cs typeface="Arial" pitchFamily="34" charset="0"/>
              </a:rPr>
              <a:t>cytostatikabeh</a:t>
            </a:r>
            <a:r>
              <a:rPr lang="nb-NO" sz="1400" dirty="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2" grpId="1" animBg="1"/>
      <p:bldP spid="13"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BF862A5DA3347469756833A979BF739" ma:contentTypeVersion="1" ma:contentTypeDescription="Opprett et nytt dokument." ma:contentTypeScope="" ma:versionID="bc3c22e24b43a23333b7b1615ddb43d2">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A2CD41E-3CB0-452F-855E-91443A4E0373}">
  <ds:schemaRefs>
    <ds:schemaRef ds:uri="http://schemas.microsoft.com/sharepoint/v3/contenttype/forms"/>
  </ds:schemaRefs>
</ds:datastoreItem>
</file>

<file path=customXml/itemProps2.xml><?xml version="1.0" encoding="utf-8"?>
<ds:datastoreItem xmlns:ds="http://schemas.openxmlformats.org/officeDocument/2006/customXml" ds:itemID="{4CC8A9FA-E3B8-4833-8D68-52AB48194451}"/>
</file>

<file path=customXml/itemProps3.xml><?xml version="1.0" encoding="utf-8"?>
<ds:datastoreItem xmlns:ds="http://schemas.openxmlformats.org/officeDocument/2006/customXml" ds:itemID="{5C34AA15-7708-4763-8A3C-D22BA4FFFE03}">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2312</TotalTime>
  <Words>3302</Words>
  <Application>Microsoft Office PowerPoint</Application>
  <PresentationFormat>Skjermfremvisning (4:3)</PresentationFormat>
  <Paragraphs>327</Paragraphs>
  <Slides>38</Slides>
  <Notes>34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38</vt:i4>
      </vt:variant>
    </vt:vector>
  </HeadingPairs>
  <TitlesOfParts>
    <vt:vector size="43" baseType="lpstr">
      <vt:lpstr>Arial</vt:lpstr>
      <vt:lpstr>Calibri</vt:lpstr>
      <vt:lpstr>Courier New</vt:lpstr>
      <vt:lpstr>Wingdings</vt:lpstr>
      <vt:lpstr>Office-tema</vt:lpstr>
      <vt:lpstr> Nasjonale blandekort for parenterale legemidler til barn  </vt:lpstr>
      <vt:lpstr>PowerPoint-presentasjon</vt:lpstr>
      <vt:lpstr>Nyttig informasjon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FORTYNNINGSFORSLAG Barn og nyfødt </vt:lpstr>
      <vt:lpstr>PowerPoint-presentasjon</vt:lpstr>
      <vt:lpstr>FORTYNNINGSFORSLAG Flere utgangskonsentrasjoner </vt:lpstr>
      <vt:lpstr>FORTYNNINGSFORSLAG Tromboflebitt</vt:lpstr>
      <vt:lpstr>FORTYNNINGSFORSLAG  Barn, fri fortynning</vt:lpstr>
      <vt:lpstr>FORTYNNINGSFORSLAG  Barn injeksjon/infusjon, delforslag</vt:lpstr>
      <vt:lpstr>FORTYNNINGSFORSLAG Barn injeksjon/infusjon, delforslag</vt:lpstr>
      <vt:lpstr>FORTYNNINGSFORSLAG  Barn, kontinuerlig infusjon</vt:lpstr>
      <vt:lpstr>FORTYNNINGSFORSLAG  Nyfødt</vt:lpstr>
      <vt:lpstr>FORTYNNINGSFORSLAG  Avrunding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CecilieAmbli</dc:creator>
  <cp:lastModifiedBy>Cecilie Ambli</cp:lastModifiedBy>
  <cp:revision>343</cp:revision>
  <dcterms:created xsi:type="dcterms:W3CDTF">2011-11-05T22:08:19Z</dcterms:created>
  <dcterms:modified xsi:type="dcterms:W3CDTF">2021-03-16T12:30:49Z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0x0101008BF862A5DA3347469756833A979BF739</vt:lpwstr>
  </property>
</Properties>
</file>