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1" r:id="rId2"/>
    <p:sldId id="256" r:id="rId3"/>
    <p:sldId id="257" r:id="rId4"/>
    <p:sldId id="258" r:id="rId5"/>
    <p:sldId id="259" r:id="rId6"/>
    <p:sldId id="260" r:id="rId7"/>
    <p:sldId id="261"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Canva Sans" panose="020B0604020202020204" charset="0"/>
      <p:regular r:id="rId27"/>
    </p:embeddedFont>
    <p:embeddedFont>
      <p:font typeface="Inter Bold" panose="020B0604020202020204" charset="0"/>
      <p:regular r:id="rId28"/>
    </p:embeddedFont>
    <p:embeddedFont>
      <p:font typeface="Open Sans" panose="020B0606030504020204" pitchFamily="34" charset="0"/>
      <p:regular r:id="rId29"/>
      <p:bold r:id="rId30"/>
      <p:italic r:id="rId31"/>
      <p:boldItalic r:id="rId32"/>
    </p:embeddedFont>
    <p:embeddedFont>
      <p:font typeface="Open Sans Bold"/>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892" autoAdjust="0"/>
  </p:normalViewPr>
  <p:slideViewPr>
    <p:cSldViewPr>
      <p:cViewPr>
        <p:scale>
          <a:sx n="28" d="100"/>
          <a:sy n="28" d="100"/>
        </p:scale>
        <p:origin x="1580" y="3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5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udos.dfo.no/dokument/396463/ungdata-2025-nasjonale-resultater-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99E68-1E22-06A0-2AE8-5F8016983AF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671812-2AB3-4B2C-CB43-B6612217C15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AFDAD79-1737-DF73-ACCD-54634C4AE5F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29DF802-D496-7F01-8FA5-D82E2661737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4FBA5B4-1239-E217-C921-180EA62AF50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 Filmsnutt fra </a:t>
            </a:r>
            <a:r>
              <a:rPr lang="nb-NO" sz="1200" b="1" u="sng" kern="1200" dirty="0" err="1">
                <a:solidFill>
                  <a:schemeClr val="tx1"/>
                </a:solidFill>
                <a:effectLst/>
                <a:latin typeface="+mn-lt"/>
                <a:ea typeface="+mn-ea"/>
                <a:cs typeface="+mn-cs"/>
              </a:rPr>
              <a:t>Allerud</a:t>
            </a:r>
            <a:r>
              <a:rPr lang="nb-NO" sz="1200" b="1" u="sng" kern="1200" dirty="0">
                <a:solidFill>
                  <a:schemeClr val="tx1"/>
                </a:solidFill>
                <a:effectLst/>
                <a:latin typeface="+mn-lt"/>
                <a:ea typeface="+mn-ea"/>
                <a:cs typeface="+mn-cs"/>
              </a:rPr>
              <a:t> VGS (NRK-serie)</a:t>
            </a:r>
          </a:p>
          <a:p>
            <a:r>
              <a:rPr lang="nb-NO" sz="1200" kern="1200" dirty="0">
                <a:solidFill>
                  <a:schemeClr val="tx1"/>
                </a:solidFill>
                <a:effectLst/>
                <a:latin typeface="+mn-lt"/>
                <a:ea typeface="+mn-ea"/>
                <a:cs typeface="+mn-cs"/>
              </a:rPr>
              <a:t>(Denne ligger på Facebook, så her må en være innlogget på Facebook for å kunne vise filmen)</a:t>
            </a:r>
          </a:p>
          <a:p>
            <a:r>
              <a:rPr lang="nb-NO" sz="1200" kern="1200" dirty="0">
                <a:solidFill>
                  <a:schemeClr val="tx1"/>
                </a:solidFill>
                <a:effectLst/>
                <a:latin typeface="+mn-lt"/>
                <a:ea typeface="+mn-ea"/>
                <a:cs typeface="+mn-cs"/>
              </a:rPr>
              <a:t>Introduksjon til tema. Kan vises bare for å sette stemningen.</a:t>
            </a:r>
          </a:p>
          <a:p>
            <a:r>
              <a:rPr lang="nb-NO" sz="1200" kern="1200" dirty="0">
                <a:solidFill>
                  <a:schemeClr val="tx1"/>
                </a:solidFill>
                <a:effectLst/>
                <a:latin typeface="+mn-lt"/>
                <a:ea typeface="+mn-ea"/>
                <a:cs typeface="+mn-cs"/>
              </a:rPr>
              <a:t>Kan også brukes til en liten diskusjon rundt situasjonen:</a:t>
            </a:r>
          </a:p>
          <a:p>
            <a:r>
              <a:rPr lang="nb-NO" sz="1200" kern="1200" dirty="0">
                <a:solidFill>
                  <a:schemeClr val="tx1"/>
                </a:solidFill>
                <a:effectLst/>
                <a:latin typeface="+mn-lt"/>
                <a:ea typeface="+mn-ea"/>
                <a:cs typeface="+mn-cs"/>
              </a:rPr>
              <a:t>Er det sånn det fungerer på denne skolen?</a:t>
            </a:r>
          </a:p>
          <a:p>
            <a:r>
              <a:rPr lang="nb-NO" sz="1200" kern="1200" dirty="0">
                <a:solidFill>
                  <a:schemeClr val="tx1"/>
                </a:solidFill>
                <a:effectLst/>
                <a:latin typeface="+mn-lt"/>
                <a:ea typeface="+mn-ea"/>
                <a:cs typeface="+mn-cs"/>
              </a:rPr>
              <a:t>Er det sånn det burde fungere?</a:t>
            </a:r>
          </a:p>
          <a:p>
            <a:r>
              <a:rPr lang="nb-NO" sz="1200" kern="1200" dirty="0">
                <a:solidFill>
                  <a:schemeClr val="tx1"/>
                </a:solidFill>
                <a:effectLst/>
                <a:latin typeface="+mn-lt"/>
                <a:ea typeface="+mn-ea"/>
                <a:cs typeface="+mn-cs"/>
              </a:rPr>
              <a:t>Er Ibux og paracet løsningen på det meste?</a:t>
            </a:r>
          </a:p>
          <a:p>
            <a:endParaRPr lang="nb-NO" sz="1200" kern="1200" dirty="0">
              <a:solidFill>
                <a:schemeClr val="tx1"/>
              </a:solidFill>
              <a:effectLst/>
              <a:latin typeface="+mn-lt"/>
              <a:ea typeface="+mn-ea"/>
              <a:cs typeface="+mn-cs"/>
            </a:endParaRPr>
          </a:p>
        </p:txBody>
      </p:sp>
      <p:sp>
        <p:nvSpPr>
          <p:cNvPr id="6" name="Footer Placeholder 5">
            <a:extLst>
              <a:ext uri="{FF2B5EF4-FFF2-40B4-BE49-F238E27FC236}">
                <a16:creationId xmlns:a16="http://schemas.microsoft.com/office/drawing/2014/main" id="{FD05EFE8-7EF1-6A9D-F1BE-34D7740BEFB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AC7BD0E-1B8C-ED4C-AD53-F6A0C93E84E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666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10: Behandle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Behandle vil si at en finne riktig måte å gjøre noe med problemet på der og da. </a:t>
            </a:r>
          </a:p>
          <a:p>
            <a:r>
              <a:rPr lang="nb-NO" sz="1200" kern="1200" dirty="0">
                <a:solidFill>
                  <a:schemeClr val="tx1"/>
                </a:solidFill>
                <a:effectLst/>
                <a:latin typeface="+mn-lt"/>
                <a:ea typeface="+mn-ea"/>
                <a:cs typeface="+mn-cs"/>
              </a:rPr>
              <a:t>Dette kan være ikke-medikamentelt, slik som å drikke vann, roe ned, bruke ispose eller varmeflaske. </a:t>
            </a:r>
          </a:p>
          <a:p>
            <a:r>
              <a:rPr lang="nb-NO" sz="1200" kern="1200" dirty="0">
                <a:solidFill>
                  <a:schemeClr val="tx1"/>
                </a:solidFill>
                <a:effectLst/>
                <a:latin typeface="+mn-lt"/>
                <a:ea typeface="+mn-ea"/>
                <a:cs typeface="+mn-cs"/>
              </a:rPr>
              <a:t>Noen ganger kan det også være aktuelt å bruke medisiner, slik som Paracetamol eller andre medisiner. </a:t>
            </a:r>
          </a:p>
          <a:p>
            <a:r>
              <a:rPr lang="nb-NO" sz="1200" kern="1200" dirty="0">
                <a:solidFill>
                  <a:schemeClr val="tx1"/>
                </a:solidFill>
                <a:effectLst/>
                <a:latin typeface="+mn-lt"/>
                <a:ea typeface="+mn-ea"/>
                <a:cs typeface="+mn-cs"/>
              </a:rPr>
              <a:t>Behandling er oftest kun nødvendig når plagen er såpass stor at det påvirker livskvaliteten i betydelig grad. </a:t>
            </a:r>
          </a:p>
          <a:p>
            <a:r>
              <a:rPr lang="nb-NO" sz="1200" kern="1200" dirty="0">
                <a:solidFill>
                  <a:schemeClr val="tx1"/>
                </a:solidFill>
                <a:effectLst/>
                <a:latin typeface="+mn-lt"/>
                <a:ea typeface="+mn-ea"/>
                <a:cs typeface="+mn-cs"/>
              </a:rPr>
              <a:t>Det kan i noen tilfeller være lurt å ta smertestillende hvis:</a:t>
            </a:r>
          </a:p>
          <a:p>
            <a:r>
              <a:rPr lang="nb-NO" sz="1200" kern="1200" dirty="0">
                <a:solidFill>
                  <a:schemeClr val="tx1"/>
                </a:solidFill>
                <a:effectLst/>
                <a:latin typeface="+mn-lt"/>
                <a:ea typeface="+mn-ea"/>
                <a:cs typeface="+mn-cs"/>
              </a:rPr>
              <a:t>Smerten hindrer deg i å sove</a:t>
            </a:r>
          </a:p>
          <a:p>
            <a:r>
              <a:rPr lang="nb-NO" sz="1200" kern="1200" dirty="0">
                <a:solidFill>
                  <a:schemeClr val="tx1"/>
                </a:solidFill>
                <a:effectLst/>
                <a:latin typeface="+mn-lt"/>
                <a:ea typeface="+mn-ea"/>
                <a:cs typeface="+mn-cs"/>
              </a:rPr>
              <a:t>Du ikke klarer å fungere i hverdagen</a:t>
            </a:r>
          </a:p>
          <a:p>
            <a:r>
              <a:rPr lang="nb-NO" sz="1200" kern="1200" dirty="0">
                <a:solidFill>
                  <a:schemeClr val="tx1"/>
                </a:solidFill>
                <a:effectLst/>
                <a:latin typeface="+mn-lt"/>
                <a:ea typeface="+mn-ea"/>
                <a:cs typeface="+mn-cs"/>
              </a:rPr>
              <a:t>Du har sykdom med feber og sterk smerte</a:t>
            </a:r>
          </a:p>
          <a:p>
            <a:r>
              <a:rPr lang="nb-NO" sz="1200" kern="1200" dirty="0">
                <a:solidFill>
                  <a:schemeClr val="tx1"/>
                </a:solidFill>
                <a:effectLst/>
                <a:latin typeface="+mn-lt"/>
                <a:ea typeface="+mn-ea"/>
                <a:cs typeface="+mn-cs"/>
              </a:rPr>
              <a:t>Men: Ved lette eller kortvarige smerter, kan det være bedre å prøve andre metoder først.</a:t>
            </a:r>
          </a:p>
          <a:p>
            <a:r>
              <a:rPr lang="nb-NO" sz="1200" kern="1200" dirty="0">
                <a:solidFill>
                  <a:schemeClr val="tx1"/>
                </a:solidFill>
                <a:effectLst/>
                <a:latin typeface="+mn-lt"/>
                <a:ea typeface="+mn-ea"/>
                <a:cs typeface="+mn-cs"/>
              </a:rPr>
              <a:t>Som vi så tidligere: 20 % av ungdom i Norge bruker smertestillende ukentlig.</a:t>
            </a:r>
          </a:p>
          <a:p>
            <a:r>
              <a:rPr lang="nb-NO" sz="1200" kern="1200" dirty="0">
                <a:solidFill>
                  <a:schemeClr val="tx1"/>
                </a:solidFill>
                <a:effectLst/>
                <a:latin typeface="+mn-lt"/>
                <a:ea typeface="+mn-ea"/>
                <a:cs typeface="+mn-cs"/>
              </a:rPr>
              <a:t>Mange bruker Paracet på «autopilot», uten å tenke seg om.</a:t>
            </a:r>
          </a:p>
          <a:p>
            <a:r>
              <a:rPr lang="nb-NO" sz="1200" b="1"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u="sng" kern="1200" dirty="0">
                <a:solidFill>
                  <a:schemeClr val="tx1"/>
                </a:solidFill>
                <a:effectLst/>
                <a:latin typeface="+mn-lt"/>
                <a:ea typeface="+mn-ea"/>
                <a:cs typeface="+mn-cs"/>
              </a:rPr>
              <a:t>Oppgave til elevene (diskusjon i mindre grupper):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 ofte tror dere at dere selv eller venner har tatt en Paracet uten å prøve andre løsninger først?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kan være flere grunner til at en velger å ta smertestillende:</a:t>
            </a:r>
          </a:p>
          <a:p>
            <a:r>
              <a:rPr lang="nb-NO" sz="1200" kern="1200" dirty="0">
                <a:solidFill>
                  <a:schemeClr val="tx1"/>
                </a:solidFill>
                <a:effectLst/>
                <a:latin typeface="+mn-lt"/>
                <a:ea typeface="+mn-ea"/>
                <a:cs typeface="+mn-cs"/>
              </a:rPr>
              <a:t>Smerten føles uutholdelig</a:t>
            </a:r>
          </a:p>
          <a:p>
            <a:r>
              <a:rPr lang="nb-NO" sz="1200" kern="1200" dirty="0">
                <a:solidFill>
                  <a:schemeClr val="tx1"/>
                </a:solidFill>
                <a:effectLst/>
                <a:latin typeface="+mn-lt"/>
                <a:ea typeface="+mn-ea"/>
                <a:cs typeface="+mn-cs"/>
              </a:rPr>
              <a:t>Lett tilgjengelig hjemme</a:t>
            </a:r>
          </a:p>
          <a:p>
            <a:r>
              <a:rPr lang="nb-NO" sz="1200" kern="1200" dirty="0">
                <a:solidFill>
                  <a:schemeClr val="tx1"/>
                </a:solidFill>
                <a:effectLst/>
                <a:latin typeface="+mn-lt"/>
                <a:ea typeface="+mn-ea"/>
                <a:cs typeface="+mn-cs"/>
              </a:rPr>
              <a:t>Foreldre gir ofte uten spørsmål</a:t>
            </a:r>
          </a:p>
          <a:p>
            <a:r>
              <a:rPr lang="nb-NO" sz="1200" kern="1200" dirty="0">
                <a:solidFill>
                  <a:schemeClr val="tx1"/>
                </a:solidFill>
                <a:effectLst/>
                <a:latin typeface="+mn-lt"/>
                <a:ea typeface="+mn-ea"/>
                <a:cs typeface="+mn-cs"/>
              </a:rPr>
              <a:t>Mange tror Paracet er helt ufarlig</a:t>
            </a:r>
          </a:p>
          <a:p>
            <a:r>
              <a:rPr lang="nb-NO" sz="1200" b="1" kern="1200" dirty="0">
                <a:solidFill>
                  <a:schemeClr val="tx1"/>
                </a:solidFill>
                <a:effectLst/>
                <a:latin typeface="+mn-lt"/>
                <a:ea typeface="+mn-ea"/>
                <a:cs typeface="+mn-cs"/>
              </a:rPr>
              <a:t>Men</a:t>
            </a:r>
            <a:r>
              <a:rPr lang="nb-NO" sz="1200" kern="1200" dirty="0">
                <a:solidFill>
                  <a:schemeClr val="tx1"/>
                </a:solidFill>
                <a:effectLst/>
                <a:latin typeface="+mn-lt"/>
                <a:ea typeface="+mn-ea"/>
                <a:cs typeface="+mn-cs"/>
              </a:rPr>
              <a:t> sannheten er at Paracet ikke er en ‘tryllestav’. Det er medisin, og bør brukes med omtanke.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11: Forebygging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Forklaring: Forebygging av helseplager er det viktigste vi gjør. </a:t>
            </a:r>
          </a:p>
          <a:p>
            <a:r>
              <a:rPr lang="nb-NO" sz="1200" kern="1200" dirty="0">
                <a:solidFill>
                  <a:schemeClr val="tx1"/>
                </a:solidFill>
                <a:effectLst/>
                <a:latin typeface="+mn-lt"/>
                <a:ea typeface="+mn-ea"/>
                <a:cs typeface="+mn-cs"/>
              </a:rPr>
              <a:t>Eksempelvis, dersom man ofte har vondt i hodet så kan dette forebygges ved nok mat, søvn eller å drikke nok vann, eller annet. </a:t>
            </a:r>
          </a:p>
          <a:p>
            <a:r>
              <a:rPr lang="nb-NO" sz="1200" kern="1200" dirty="0">
                <a:solidFill>
                  <a:schemeClr val="tx1"/>
                </a:solidFill>
                <a:effectLst/>
                <a:latin typeface="+mn-lt"/>
                <a:ea typeface="+mn-ea"/>
                <a:cs typeface="+mn-cs"/>
              </a:rPr>
              <a:t>Ved at en finner årsaken, og vet hvordan man kan unngå at problemet oppstår på nytt, så vil en også klare å bryte ut av sirkelen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12: Bryte sirkelen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Ved å forbygge, kan en klare å bryte en (vond) sirkel</a:t>
            </a:r>
          </a:p>
          <a:p>
            <a:r>
              <a:rPr lang="nb-NO" sz="1200" kern="1200" dirty="0">
                <a:solidFill>
                  <a:schemeClr val="tx1"/>
                </a:solidFill>
                <a:effectLst/>
                <a:latin typeface="+mn-lt"/>
                <a:ea typeface="+mn-ea"/>
                <a:cs typeface="+mn-cs"/>
              </a:rPr>
              <a:t>Hvis vi forebygger kan vi også komme oss ut av sirkelen, og unngå at problemet kommer tilbake.</a:t>
            </a:r>
          </a:p>
          <a:p>
            <a:r>
              <a:rPr lang="nb-NO" sz="1200" kern="1200" dirty="0">
                <a:solidFill>
                  <a:schemeClr val="tx1"/>
                </a:solidFill>
                <a:effectLst/>
                <a:latin typeface="+mn-lt"/>
                <a:ea typeface="+mn-ea"/>
                <a:cs typeface="+mn-cs"/>
              </a:rPr>
              <a:t>Forebygging er derfor noe av det viktigste vi gjør. </a:t>
            </a:r>
          </a:p>
          <a:p>
            <a:r>
              <a:rPr lang="nb-NO" sz="1200" b="1" u="none" strike="noStrike"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u="sng" kern="1200" dirty="0">
                <a:solidFill>
                  <a:schemeClr val="tx1"/>
                </a:solidFill>
                <a:effectLst/>
                <a:latin typeface="+mn-lt"/>
                <a:ea typeface="+mn-ea"/>
                <a:cs typeface="+mn-cs"/>
              </a:rPr>
              <a:t>Oppgave til elevene (diskusjon i mindre grupper):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Hvorfor er det viktig å forebygge helseplager? Kan vi ikke bare behandle dem?</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13: Behandle uten medisiner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En del smerter kan også enkelt behandles uten medisiner, ved hjelp av enkle grep med hjelpemidler som man har lett tilgjengelig. </a:t>
            </a:r>
          </a:p>
          <a:p>
            <a:r>
              <a:rPr lang="nb-NO" sz="1200" kern="1200" dirty="0">
                <a:solidFill>
                  <a:schemeClr val="tx1"/>
                </a:solidFill>
                <a:effectLst/>
                <a:latin typeface="+mn-lt"/>
                <a:ea typeface="+mn-ea"/>
                <a:cs typeface="+mn-cs"/>
              </a:rPr>
              <a:t>Prøv å tenke: hva er grunnen? Stress, kosthold, eller sykdom?</a:t>
            </a:r>
          </a:p>
          <a:p>
            <a:r>
              <a:rPr lang="nb-NO" sz="1200" kern="1200" dirty="0">
                <a:solidFill>
                  <a:schemeClr val="tx1"/>
                </a:solidFill>
                <a:effectLst/>
                <a:latin typeface="+mn-lt"/>
                <a:ea typeface="+mn-ea"/>
                <a:cs typeface="+mn-cs"/>
              </a:rPr>
              <a:t>Livsstilsendring som: nok hvile og søvn, nok mat og drikke (regelmessige måltid), frisk luft og bevegelse og begrense skjermtid</a:t>
            </a:r>
          </a:p>
          <a:p>
            <a:r>
              <a:rPr lang="nb-NO" sz="1200" kern="1200" dirty="0">
                <a:solidFill>
                  <a:schemeClr val="tx1"/>
                </a:solidFill>
                <a:effectLst/>
                <a:latin typeface="+mn-lt"/>
                <a:ea typeface="+mn-ea"/>
                <a:cs typeface="+mn-cs"/>
              </a:rPr>
              <a:t>Noen ganger er det også sånn at:</a:t>
            </a:r>
          </a:p>
          <a:p>
            <a:r>
              <a:rPr lang="nb-NO" sz="1200" kern="1200" dirty="0">
                <a:solidFill>
                  <a:schemeClr val="tx1"/>
                </a:solidFill>
                <a:effectLst/>
                <a:latin typeface="+mn-lt"/>
                <a:ea typeface="+mn-ea"/>
                <a:cs typeface="+mn-cs"/>
              </a:rPr>
              <a:t>Varmeflaske eller varmepute på magen kan hjelpe mot magesmerter.</a:t>
            </a:r>
          </a:p>
          <a:p>
            <a:r>
              <a:rPr lang="nb-NO" sz="1200" kern="1200" dirty="0">
                <a:solidFill>
                  <a:schemeClr val="tx1"/>
                </a:solidFill>
                <a:effectLst/>
                <a:latin typeface="+mn-lt"/>
                <a:ea typeface="+mn-ea"/>
                <a:cs typeface="+mn-cs"/>
              </a:rPr>
              <a:t>Bevegelse og trening kan faktisk lindre smerter i muskler og ledd.</a:t>
            </a:r>
          </a:p>
          <a:p>
            <a:r>
              <a:rPr lang="nb-NO" sz="1200" kern="1200" dirty="0">
                <a:solidFill>
                  <a:schemeClr val="tx1"/>
                </a:solidFill>
                <a:effectLst/>
                <a:latin typeface="+mn-lt"/>
                <a:ea typeface="+mn-ea"/>
                <a:cs typeface="+mn-cs"/>
              </a:rPr>
              <a:t>Avslapping og gode søvnrutiner hjelper mot stress.</a:t>
            </a:r>
          </a:p>
          <a:p>
            <a:r>
              <a:rPr lang="nb-NO" sz="1200" kern="1200" dirty="0">
                <a:solidFill>
                  <a:schemeClr val="tx1"/>
                </a:solidFill>
                <a:effectLst/>
                <a:latin typeface="+mn-lt"/>
                <a:ea typeface="+mn-ea"/>
                <a:cs typeface="+mn-cs"/>
              </a:rPr>
              <a:t>Noen ganger sitter smerten i kroppen, men årsaken er egentlig følelser.</a:t>
            </a:r>
          </a:p>
          <a:p>
            <a:r>
              <a:rPr lang="nb-NO" sz="1200" kern="1200" dirty="0">
                <a:solidFill>
                  <a:schemeClr val="tx1"/>
                </a:solidFill>
                <a:effectLst/>
                <a:latin typeface="+mn-lt"/>
                <a:ea typeface="+mn-ea"/>
                <a:cs typeface="+mn-cs"/>
              </a:rPr>
              <a:t>Stress, bekymringer, kjærlighetssorg eller søvnmangel kan gi ekte fysisk smerte.</a:t>
            </a:r>
          </a:p>
          <a:p>
            <a:r>
              <a:rPr lang="nb-NO" sz="1200" kern="1200" dirty="0">
                <a:solidFill>
                  <a:schemeClr val="tx1"/>
                </a:solidFill>
                <a:effectLst/>
                <a:latin typeface="+mn-lt"/>
                <a:ea typeface="+mn-ea"/>
                <a:cs typeface="+mn-cs"/>
              </a:rPr>
              <a:t>Da hjelper ikke alltid tabletter – men å snakke med noen kan gjøre en stor forskjell.</a:t>
            </a:r>
          </a:p>
          <a:p>
            <a:r>
              <a:rPr lang="nb-NO" sz="1200" kern="1200" dirty="0">
                <a:solidFill>
                  <a:schemeClr val="tx1"/>
                </a:solidFill>
                <a:effectLst/>
                <a:latin typeface="+mn-lt"/>
                <a:ea typeface="+mn-ea"/>
                <a:cs typeface="+mn-cs"/>
              </a:rPr>
              <a:t>Hvis smertene er veldig sterke, eller ofte gjentakende er det lurt å snakke med foreldre, fastlege eller skolehelsetjenesten</a:t>
            </a:r>
          </a:p>
          <a:p>
            <a:r>
              <a:rPr lang="nb-NO" sz="1200" kern="1200" dirty="0">
                <a:solidFill>
                  <a:schemeClr val="tx1"/>
                </a:solidFill>
                <a:effectLst/>
                <a:latin typeface="+mn-lt"/>
                <a:ea typeface="+mn-ea"/>
                <a:cs typeface="+mn-cs"/>
              </a:rPr>
              <a:t>En fin Huskeregel kan være: 	</a:t>
            </a:r>
          </a:p>
          <a:p>
            <a:r>
              <a:rPr lang="nb-NO" sz="1200" kern="1200" dirty="0">
                <a:solidFill>
                  <a:schemeClr val="tx1"/>
                </a:solidFill>
                <a:effectLst/>
                <a:latin typeface="+mn-lt"/>
                <a:ea typeface="+mn-ea"/>
                <a:cs typeface="+mn-cs"/>
              </a:rPr>
              <a:t>En paracet hver dag i mer enn en uke			-Kontakt lege</a:t>
            </a:r>
          </a:p>
          <a:p>
            <a:r>
              <a:rPr lang="nb-NO" sz="1200" kern="1200" dirty="0">
                <a:solidFill>
                  <a:schemeClr val="tx1"/>
                </a:solidFill>
                <a:effectLst/>
                <a:latin typeface="+mn-lt"/>
                <a:ea typeface="+mn-ea"/>
                <a:cs typeface="+mn-cs"/>
              </a:rPr>
              <a:t>En paracet hver uke i mer enn en måned		- Kontakt lege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14: Forebygging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Avhengig av hvilke smerter man har kan de forebygges på ulike måter.</a:t>
            </a:r>
          </a:p>
          <a:p>
            <a:r>
              <a:rPr lang="nb-NO" sz="1200" kern="1200" dirty="0">
                <a:solidFill>
                  <a:schemeClr val="tx1"/>
                </a:solidFill>
                <a:effectLst/>
                <a:latin typeface="+mn-lt"/>
                <a:ea typeface="+mn-ea"/>
                <a:cs typeface="+mn-cs"/>
              </a:rPr>
              <a:t>Som for behandling uten medisiner, gjelder det også her at man må finne årsaken til smerten.</a:t>
            </a:r>
          </a:p>
          <a:p>
            <a:r>
              <a:rPr lang="nb-NO" sz="1200" kern="1200" dirty="0">
                <a:solidFill>
                  <a:schemeClr val="tx1"/>
                </a:solidFill>
                <a:effectLst/>
                <a:latin typeface="+mn-lt"/>
                <a:ea typeface="+mn-ea"/>
                <a:cs typeface="+mn-cs"/>
              </a:rPr>
              <a:t>Dersom man vet hvorfor smerten oppstår kan man finne ut hva man kan gjøre for å forhindre det.</a:t>
            </a:r>
          </a:p>
          <a:p>
            <a:r>
              <a:rPr lang="nb-NO" sz="1200" kern="1200" dirty="0" err="1">
                <a:solidFill>
                  <a:schemeClr val="tx1"/>
                </a:solidFill>
                <a:effectLst/>
                <a:latin typeface="+mn-lt"/>
                <a:ea typeface="+mn-ea"/>
                <a:cs typeface="+mn-cs"/>
              </a:rPr>
              <a:t>F.eks</a:t>
            </a:r>
            <a:r>
              <a:rPr lang="nb-NO" sz="1200" kern="1200" dirty="0">
                <a:solidFill>
                  <a:schemeClr val="tx1"/>
                </a:solidFill>
                <a:effectLst/>
                <a:latin typeface="+mn-lt"/>
                <a:ea typeface="+mn-ea"/>
                <a:cs typeface="+mn-cs"/>
              </a:rPr>
              <a:t>: får man hodepine dersom man ikke spiser frokost er det viktig å få tid til å spis frokost hver dag.</a:t>
            </a:r>
          </a:p>
          <a:p>
            <a:r>
              <a:rPr lang="nb-NO" sz="1200" kern="1200" dirty="0">
                <a:solidFill>
                  <a:schemeClr val="tx1"/>
                </a:solidFill>
                <a:effectLst/>
                <a:latin typeface="+mn-lt"/>
                <a:ea typeface="+mn-ea"/>
                <a:cs typeface="+mn-cs"/>
              </a:rPr>
              <a:t>Får man vondt i magen dersom man gruer seg til noe, er det viktig å snakke om dette på forhånd.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15: Forklare RICE prinsippet (hvis aldersgruppen passer til dette).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R</a:t>
            </a:r>
            <a:r>
              <a:rPr lang="nb-NO" sz="1200" kern="1200" dirty="0">
                <a:solidFill>
                  <a:schemeClr val="tx1"/>
                </a:solidFill>
                <a:effectLst/>
                <a:latin typeface="+mn-lt"/>
                <a:ea typeface="+mn-ea"/>
                <a:cs typeface="+mn-cs"/>
              </a:rPr>
              <a:t> – </a:t>
            </a:r>
            <a:r>
              <a:rPr lang="nb-NO" sz="1200" b="1" kern="1200" dirty="0">
                <a:solidFill>
                  <a:schemeClr val="tx1"/>
                </a:solidFill>
                <a:effectLst/>
                <a:latin typeface="+mn-lt"/>
                <a:ea typeface="+mn-ea"/>
                <a:cs typeface="+mn-cs"/>
              </a:rPr>
              <a:t>Rest (hvile)</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Ta en pause fra aktivitet. Ikke bruk kroppsdelen som er skadet, så den får tid til å begynne å gro.</a:t>
            </a:r>
          </a:p>
          <a:p>
            <a:r>
              <a:rPr lang="nb-NO" sz="1200" b="1" kern="1200" dirty="0">
                <a:solidFill>
                  <a:schemeClr val="tx1"/>
                </a:solidFill>
                <a:effectLst/>
                <a:latin typeface="+mn-lt"/>
                <a:ea typeface="+mn-ea"/>
                <a:cs typeface="+mn-cs"/>
              </a:rPr>
              <a:t>I</a:t>
            </a:r>
            <a:r>
              <a:rPr lang="nb-NO" sz="1200" kern="1200" dirty="0">
                <a:solidFill>
                  <a:schemeClr val="tx1"/>
                </a:solidFill>
                <a:effectLst/>
                <a:latin typeface="+mn-lt"/>
                <a:ea typeface="+mn-ea"/>
                <a:cs typeface="+mn-cs"/>
              </a:rPr>
              <a:t> – </a:t>
            </a:r>
            <a:r>
              <a:rPr lang="nb-NO" sz="1200" b="1" kern="1200" dirty="0" err="1">
                <a:solidFill>
                  <a:schemeClr val="tx1"/>
                </a:solidFill>
                <a:effectLst/>
                <a:latin typeface="+mn-lt"/>
                <a:ea typeface="+mn-ea"/>
                <a:cs typeface="+mn-cs"/>
              </a:rPr>
              <a:t>Ice</a:t>
            </a:r>
            <a:r>
              <a:rPr lang="nb-NO" sz="1200" b="1" kern="1200" dirty="0">
                <a:solidFill>
                  <a:schemeClr val="tx1"/>
                </a:solidFill>
                <a:effectLst/>
                <a:latin typeface="+mn-lt"/>
                <a:ea typeface="+mn-ea"/>
                <a:cs typeface="+mn-cs"/>
              </a:rPr>
              <a:t> (is)</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Legg på is eller noe kaldt (som en ispose) i 15–20 minutter. Det hjelper mot hevelse og smerte. Husk å ha et håndkle mellom huden og isen!</a:t>
            </a:r>
          </a:p>
          <a:p>
            <a:r>
              <a:rPr lang="nb-NO" sz="1200" b="1" kern="1200" dirty="0">
                <a:solidFill>
                  <a:schemeClr val="tx1"/>
                </a:solidFill>
                <a:effectLst/>
                <a:latin typeface="+mn-lt"/>
                <a:ea typeface="+mn-ea"/>
                <a:cs typeface="+mn-cs"/>
              </a:rPr>
              <a:t>C</a:t>
            </a:r>
            <a:r>
              <a:rPr lang="nb-NO" sz="1200" kern="1200" dirty="0">
                <a:solidFill>
                  <a:schemeClr val="tx1"/>
                </a:solidFill>
                <a:effectLst/>
                <a:latin typeface="+mn-lt"/>
                <a:ea typeface="+mn-ea"/>
                <a:cs typeface="+mn-cs"/>
              </a:rPr>
              <a:t> – </a:t>
            </a:r>
            <a:r>
              <a:rPr lang="nb-NO" sz="1200" b="1" kern="1200" dirty="0" err="1">
                <a:solidFill>
                  <a:schemeClr val="tx1"/>
                </a:solidFill>
                <a:effectLst/>
                <a:latin typeface="+mn-lt"/>
                <a:ea typeface="+mn-ea"/>
                <a:cs typeface="+mn-cs"/>
              </a:rPr>
              <a:t>Compression</a:t>
            </a:r>
            <a:r>
              <a:rPr lang="nb-NO" sz="1200" b="1" kern="1200" dirty="0">
                <a:solidFill>
                  <a:schemeClr val="tx1"/>
                </a:solidFill>
                <a:effectLst/>
                <a:latin typeface="+mn-lt"/>
                <a:ea typeface="+mn-ea"/>
                <a:cs typeface="+mn-cs"/>
              </a:rPr>
              <a:t> (kompresjon)</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Bruk en elastisk bandasje for å støtte og holde trykk på området. Det kan redusere hevelse.</a:t>
            </a:r>
          </a:p>
          <a:p>
            <a:r>
              <a:rPr lang="nb-NO" sz="1200" b="1" kern="1200" dirty="0">
                <a:solidFill>
                  <a:schemeClr val="tx1"/>
                </a:solidFill>
                <a:effectLst/>
                <a:latin typeface="+mn-lt"/>
                <a:ea typeface="+mn-ea"/>
                <a:cs typeface="+mn-cs"/>
              </a:rPr>
              <a:t>E</a:t>
            </a:r>
            <a:r>
              <a:rPr lang="nb-NO" sz="1200" kern="1200" dirty="0">
                <a:solidFill>
                  <a:schemeClr val="tx1"/>
                </a:solidFill>
                <a:effectLst/>
                <a:latin typeface="+mn-lt"/>
                <a:ea typeface="+mn-ea"/>
                <a:cs typeface="+mn-cs"/>
              </a:rPr>
              <a:t> – </a:t>
            </a:r>
            <a:r>
              <a:rPr lang="nb-NO" sz="1200" b="1" kern="1200" dirty="0" err="1">
                <a:solidFill>
                  <a:schemeClr val="tx1"/>
                </a:solidFill>
                <a:effectLst/>
                <a:latin typeface="+mn-lt"/>
                <a:ea typeface="+mn-ea"/>
                <a:cs typeface="+mn-cs"/>
              </a:rPr>
              <a:t>Elevation</a:t>
            </a:r>
            <a:r>
              <a:rPr lang="nb-NO" sz="1200" b="1" kern="1200" dirty="0">
                <a:solidFill>
                  <a:schemeClr val="tx1"/>
                </a:solidFill>
                <a:effectLst/>
                <a:latin typeface="+mn-lt"/>
                <a:ea typeface="+mn-ea"/>
                <a:cs typeface="+mn-cs"/>
              </a:rPr>
              <a:t> (heving)</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Hold den skadde kroppsdelen høyt – over hjertenivå hvis mulig. For eksempel: legg foten på en pute når du ligger. Dette hjelper mot hevelse.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16: Virkestoffer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Uten resept har vi fire virkestoff som brukes som medisiner mot smerter. Det kan være flere medikamenter som inneholder same virkestoff</a:t>
            </a:r>
          </a:p>
          <a:p>
            <a:r>
              <a:rPr lang="nb-NO" sz="1200" kern="1200" dirty="0">
                <a:solidFill>
                  <a:schemeClr val="tx1"/>
                </a:solidFill>
                <a:effectLst/>
                <a:latin typeface="+mn-lt"/>
                <a:ea typeface="+mn-ea"/>
                <a:cs typeface="+mn-cs"/>
              </a:rPr>
              <a:t>Virkestoff er den delen av en medisin som gjør at den virker. Det er det stoffet som hjelper kroppen med å bli frisk eller lindre symptomer. Resten av medisinen er ofte fyllstoff som gjør det lettere å svelge eller gir riktig form.</a:t>
            </a:r>
          </a:p>
          <a:p>
            <a:r>
              <a:rPr lang="nb-NO" sz="1200" kern="1200" dirty="0">
                <a:solidFill>
                  <a:schemeClr val="tx1"/>
                </a:solidFill>
                <a:effectLst/>
                <a:latin typeface="+mn-lt"/>
                <a:ea typeface="+mn-ea"/>
                <a:cs typeface="+mn-cs"/>
              </a:rPr>
              <a:t>Viktig at en ikke bruker flere ulike medisiner som inneholder samme virkestoff, fordi en da kan få i seg en for stor </a:t>
            </a:r>
            <a:r>
              <a:rPr lang="nb-NO" sz="1200" kern="1200" dirty="0" err="1">
                <a:solidFill>
                  <a:schemeClr val="tx1"/>
                </a:solidFill>
                <a:effectLst/>
                <a:latin typeface="+mn-lt"/>
                <a:ea typeface="+mn-ea"/>
                <a:cs typeface="+mn-cs"/>
              </a:rPr>
              <a:t>max</a:t>
            </a:r>
            <a:r>
              <a:rPr lang="nb-NO" sz="1200" kern="1200" dirty="0">
                <a:solidFill>
                  <a:schemeClr val="tx1"/>
                </a:solidFill>
                <a:effectLst/>
                <a:latin typeface="+mn-lt"/>
                <a:ea typeface="+mn-ea"/>
                <a:cs typeface="+mn-cs"/>
              </a:rPr>
              <a:t> dose.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17: Paracetamol</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Paracetamol, ofte kjent som Paracet, er det mest brukte smertestillende og febernedsettende midlet, og er også det som en skal velge først dersom en trenger å behandle smerter med medisiner. </a:t>
            </a:r>
          </a:p>
          <a:p>
            <a:r>
              <a:rPr lang="nb-NO" sz="1200" kern="1200" dirty="0">
                <a:solidFill>
                  <a:schemeClr val="tx1"/>
                </a:solidFill>
                <a:effectLst/>
                <a:latin typeface="+mn-lt"/>
                <a:ea typeface="+mn-ea"/>
                <a:cs typeface="+mn-cs"/>
              </a:rPr>
              <a:t>Anbefalt dose for ungdom og voksne er maks 1 gram (2 tabletter à 500 mg) inntil 4 ganger i døgnet.</a:t>
            </a:r>
          </a:p>
          <a:p>
            <a:r>
              <a:rPr lang="nb-NO" sz="1200" kern="1200" dirty="0">
                <a:solidFill>
                  <a:schemeClr val="tx1"/>
                </a:solidFill>
                <a:effectLst/>
                <a:latin typeface="+mn-lt"/>
                <a:ea typeface="+mn-ea"/>
                <a:cs typeface="+mn-cs"/>
              </a:rPr>
              <a:t>Altså maks 8 tabletter på 24 timer.</a:t>
            </a:r>
          </a:p>
          <a:p>
            <a:r>
              <a:rPr lang="nb-NO" sz="1200" kern="1200" dirty="0">
                <a:solidFill>
                  <a:schemeClr val="tx1"/>
                </a:solidFill>
                <a:effectLst/>
                <a:latin typeface="+mn-lt"/>
                <a:ea typeface="+mn-ea"/>
                <a:cs typeface="+mn-cs"/>
              </a:rPr>
              <a:t>Tar du mer enn dette, kan det skade leveren din – og dette kan etter hvert være potensielt livsfarlig.</a:t>
            </a:r>
          </a:p>
          <a:p>
            <a:r>
              <a:rPr lang="nb-NO" sz="1200" kern="1200" dirty="0">
                <a:solidFill>
                  <a:schemeClr val="tx1"/>
                </a:solidFill>
                <a:effectLst/>
                <a:latin typeface="+mn-lt"/>
                <a:ea typeface="+mn-ea"/>
                <a:cs typeface="+mn-cs"/>
              </a:rPr>
              <a:t>Derfor skal du aldri ta mer enn anbefalt dose. </a:t>
            </a:r>
          </a:p>
          <a:p>
            <a:r>
              <a:rPr lang="nb-NO" sz="1200" kern="1200" dirty="0">
                <a:solidFill>
                  <a:schemeClr val="tx1"/>
                </a:solidFill>
                <a:effectLst/>
                <a:latin typeface="+mn-lt"/>
                <a:ea typeface="+mn-ea"/>
                <a:cs typeface="+mn-cs"/>
              </a:rPr>
              <a:t>Paracet skal heller aldri blandes med alkohol, fordi begge deler bryte ned i leveren. Tar en begge deler samtidig kan dette derfor gi en overbelastning av leveren.</a:t>
            </a:r>
          </a:p>
          <a:p>
            <a:r>
              <a:rPr lang="nb-NO" sz="1200" kern="1200" dirty="0">
                <a:solidFill>
                  <a:schemeClr val="tx1"/>
                </a:solidFill>
                <a:effectLst/>
                <a:latin typeface="+mn-lt"/>
                <a:ea typeface="+mn-ea"/>
                <a:cs typeface="+mn-cs"/>
              </a:rPr>
              <a:t>Overforbruk kan også gi såkalt ‘medisinoverforbrukshodepine’.</a:t>
            </a:r>
          </a:p>
          <a:p>
            <a:r>
              <a:rPr lang="nb-NO" sz="1200" kern="1200" dirty="0">
                <a:solidFill>
                  <a:schemeClr val="tx1"/>
                </a:solidFill>
                <a:effectLst/>
                <a:latin typeface="+mn-lt"/>
                <a:ea typeface="+mn-ea"/>
                <a:cs typeface="+mn-cs"/>
              </a:rPr>
              <a:t>Det betyr at tablettene i seg selv kan gjøre at du får mer hodepine.</a:t>
            </a:r>
          </a:p>
          <a:p>
            <a:r>
              <a:rPr lang="nb-NO" sz="1200" kern="1200" dirty="0">
                <a:solidFill>
                  <a:schemeClr val="tx1"/>
                </a:solidFill>
                <a:effectLst/>
                <a:latin typeface="+mn-lt"/>
                <a:ea typeface="+mn-ea"/>
                <a:cs typeface="+mn-cs"/>
              </a:rPr>
              <a:t>Kroppen venner seg til medisinen, og smerten blir et tilbakevendende problem.</a:t>
            </a:r>
          </a:p>
          <a:p>
            <a:r>
              <a:rPr lang="nb-NO" sz="1200" kern="1200" dirty="0">
                <a:solidFill>
                  <a:schemeClr val="tx1"/>
                </a:solidFill>
                <a:effectLst/>
                <a:latin typeface="+mn-lt"/>
                <a:ea typeface="+mn-ea"/>
                <a:cs typeface="+mn-cs"/>
              </a:rPr>
              <a:t>Overdose av Paracet kan som sagt gi alvorlig leverskade.</a:t>
            </a:r>
          </a:p>
          <a:p>
            <a:r>
              <a:rPr lang="nb-NO" sz="1200" kern="1200" dirty="0">
                <a:solidFill>
                  <a:schemeClr val="tx1"/>
                </a:solidFill>
                <a:effectLst/>
                <a:latin typeface="+mn-lt"/>
                <a:ea typeface="+mn-ea"/>
                <a:cs typeface="+mn-cs"/>
              </a:rPr>
              <a:t>Symptomer kan først virke milde – kvalme, oppkast eller magesmerter – men skaden utvikler seg i skjul.</a:t>
            </a:r>
          </a:p>
          <a:p>
            <a:r>
              <a:rPr lang="nb-NO" sz="1200" kern="1200" dirty="0">
                <a:solidFill>
                  <a:schemeClr val="tx1"/>
                </a:solidFill>
                <a:effectLst/>
                <a:latin typeface="+mn-lt"/>
                <a:ea typeface="+mn-ea"/>
                <a:cs typeface="+mn-cs"/>
              </a:rPr>
              <a:t>I verste fall kan man trenge levertransplantasjon, eller dø.</a:t>
            </a:r>
          </a:p>
          <a:p>
            <a:r>
              <a:rPr lang="nb-NO" sz="1200" kern="1200" dirty="0">
                <a:solidFill>
                  <a:schemeClr val="tx1"/>
                </a:solidFill>
                <a:effectLst/>
                <a:latin typeface="+mn-lt"/>
                <a:ea typeface="+mn-ea"/>
                <a:cs typeface="+mn-cs"/>
              </a:rPr>
              <a:t>Paracet-overdose er veldig alvorlig.</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18: Ibuprofen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Ibuprofen, ofte kjent som Ibux, er et smertestillende, febernedsettende og betennelsesdempende middel som oftest er andrevalg i behandling for smerter. Siden ibuprofen er et betennelsesdempende middel så kan det i noen tilfeller ha bedre effekt på muskel og leddsmerter som f.eks. oppstår ved idrettsskader. </a:t>
            </a:r>
          </a:p>
          <a:p>
            <a:r>
              <a:rPr lang="nb-NO" sz="1200" kern="1200" dirty="0">
                <a:solidFill>
                  <a:schemeClr val="tx1"/>
                </a:solidFill>
                <a:effectLst/>
                <a:latin typeface="+mn-lt"/>
                <a:ea typeface="+mn-ea"/>
                <a:cs typeface="+mn-cs"/>
              </a:rPr>
              <a:t>I dag er vi vant til raske løsninger.</a:t>
            </a:r>
          </a:p>
          <a:p>
            <a:r>
              <a:rPr lang="nb-NO" sz="1200" kern="1200" dirty="0">
                <a:solidFill>
                  <a:schemeClr val="tx1"/>
                </a:solidFill>
                <a:effectLst/>
                <a:latin typeface="+mn-lt"/>
                <a:ea typeface="+mn-ea"/>
                <a:cs typeface="+mn-cs"/>
              </a:rPr>
              <a:t>Men smerte er en naturlig del av livet, og det er viktig å lære seg å tåle litt ubehag uten å alltid ty til medisiner.</a:t>
            </a:r>
          </a:p>
          <a:p>
            <a:r>
              <a:rPr lang="nb-NO" sz="1200" b="1" kern="1200" dirty="0">
                <a:solidFill>
                  <a:schemeClr val="tx1"/>
                </a:solidFill>
                <a:effectLst/>
                <a:latin typeface="+mn-lt"/>
                <a:ea typeface="+mn-ea"/>
                <a:cs typeface="+mn-cs"/>
              </a:rPr>
              <a:t>Barn og unge kan bruke ibuprofen i noen situasjoner, men med viktige forbehold.</a:t>
            </a:r>
            <a:r>
              <a:rPr lang="nb-NO" sz="1200" kern="1200" dirty="0">
                <a:solidFill>
                  <a:schemeClr val="tx1"/>
                </a:solidFill>
                <a:effectLst/>
                <a:latin typeface="+mn-lt"/>
                <a:ea typeface="+mn-ea"/>
                <a:cs typeface="+mn-cs"/>
              </a:rPr>
              <a:t> Vanlige tilfeller der det ofte brukes:</a:t>
            </a:r>
          </a:p>
          <a:p>
            <a:r>
              <a:rPr lang="nb-NO" sz="1200" b="1" kern="1200" dirty="0">
                <a:solidFill>
                  <a:schemeClr val="tx1"/>
                </a:solidFill>
                <a:effectLst/>
                <a:latin typeface="+mn-lt"/>
                <a:ea typeface="+mn-ea"/>
                <a:cs typeface="+mn-cs"/>
              </a:rPr>
              <a:t>✔️ Vanlige, akseptable bruksområder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Feber</a:t>
            </a:r>
            <a:r>
              <a:rPr lang="nb-NO" sz="1200" kern="1200" dirty="0">
                <a:solidFill>
                  <a:schemeClr val="tx1"/>
                </a:solidFill>
                <a:effectLst/>
                <a:latin typeface="+mn-lt"/>
                <a:ea typeface="+mn-ea"/>
                <a:cs typeface="+mn-cs"/>
              </a:rPr>
              <a:t> som gjør barnet uvel</a:t>
            </a:r>
          </a:p>
          <a:p>
            <a:r>
              <a:rPr lang="nb-NO" sz="1200" b="1" kern="1200" dirty="0">
                <a:solidFill>
                  <a:schemeClr val="tx1"/>
                </a:solidFill>
                <a:effectLst/>
                <a:latin typeface="+mn-lt"/>
                <a:ea typeface="+mn-ea"/>
                <a:cs typeface="+mn-cs"/>
              </a:rPr>
              <a:t>Smerter</a:t>
            </a:r>
            <a:r>
              <a:rPr lang="nb-NO" sz="1200" kern="1200" dirty="0">
                <a:solidFill>
                  <a:schemeClr val="tx1"/>
                </a:solidFill>
                <a:effectLst/>
                <a:latin typeface="+mn-lt"/>
                <a:ea typeface="+mn-ea"/>
                <a:cs typeface="+mn-cs"/>
              </a:rPr>
              <a:t>, for eksempel ved:</a:t>
            </a:r>
          </a:p>
          <a:p>
            <a:r>
              <a:rPr lang="nb-NO" sz="1200" kern="1200" dirty="0">
                <a:solidFill>
                  <a:schemeClr val="tx1"/>
                </a:solidFill>
                <a:effectLst/>
                <a:latin typeface="+mn-lt"/>
                <a:ea typeface="+mn-ea"/>
                <a:cs typeface="+mn-cs"/>
              </a:rPr>
              <a:t>Tannfrembrudd (hos større barn, ikke spedbarn)</a:t>
            </a:r>
          </a:p>
          <a:p>
            <a:r>
              <a:rPr lang="nb-NO" sz="1200" kern="1200" dirty="0">
                <a:solidFill>
                  <a:schemeClr val="tx1"/>
                </a:solidFill>
                <a:effectLst/>
                <a:latin typeface="+mn-lt"/>
                <a:ea typeface="+mn-ea"/>
                <a:cs typeface="+mn-cs"/>
              </a:rPr>
              <a:t>Hodepine (ikke ved mistanke om migrene før vurdering)</a:t>
            </a:r>
          </a:p>
          <a:p>
            <a:r>
              <a:rPr lang="nb-NO" sz="1200" kern="1200" dirty="0">
                <a:solidFill>
                  <a:schemeClr val="tx1"/>
                </a:solidFill>
                <a:effectLst/>
                <a:latin typeface="+mn-lt"/>
                <a:ea typeface="+mn-ea"/>
                <a:cs typeface="+mn-cs"/>
              </a:rPr>
              <a:t>Muskelsmerter</a:t>
            </a:r>
          </a:p>
          <a:p>
            <a:r>
              <a:rPr lang="nb-NO" sz="1200" kern="1200" dirty="0">
                <a:solidFill>
                  <a:schemeClr val="tx1"/>
                </a:solidFill>
                <a:effectLst/>
                <a:latin typeface="+mn-lt"/>
                <a:ea typeface="+mn-ea"/>
                <a:cs typeface="+mn-cs"/>
              </a:rPr>
              <a:t>Forstuinger eller sportsskader</a:t>
            </a:r>
          </a:p>
          <a:p>
            <a:r>
              <a:rPr lang="nb-NO" sz="1200" b="1" kern="1200" dirty="0">
                <a:solidFill>
                  <a:schemeClr val="tx1"/>
                </a:solidFill>
                <a:effectLst/>
                <a:latin typeface="+mn-lt"/>
                <a:ea typeface="+mn-ea"/>
                <a:cs typeface="+mn-cs"/>
              </a:rPr>
              <a:t>Betennelsestilstander</a:t>
            </a:r>
            <a:r>
              <a:rPr lang="nb-NO" sz="1200" kern="1200" dirty="0">
                <a:solidFill>
                  <a:schemeClr val="tx1"/>
                </a:solidFill>
                <a:effectLst/>
                <a:latin typeface="+mn-lt"/>
                <a:ea typeface="+mn-ea"/>
                <a:cs typeface="+mn-cs"/>
              </a:rPr>
              <a:t>, f.eks. ved skader med hevelse</a:t>
            </a:r>
          </a:p>
          <a:p>
            <a:r>
              <a:rPr lang="nb-NO" sz="1200" b="1" kern="1200" dirty="0">
                <a:solidFill>
                  <a:schemeClr val="tx1"/>
                </a:solidFill>
                <a:effectLst/>
                <a:latin typeface="+mn-lt"/>
                <a:ea typeface="+mn-ea"/>
                <a:cs typeface="+mn-cs"/>
              </a:rPr>
              <a:t>⚠️ Viktige forholdsregler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Barn </a:t>
            </a:r>
            <a:r>
              <a:rPr lang="nb-NO" sz="1200" b="1" kern="1200" dirty="0">
                <a:solidFill>
                  <a:schemeClr val="tx1"/>
                </a:solidFill>
                <a:effectLst/>
                <a:latin typeface="+mn-lt"/>
                <a:ea typeface="+mn-ea"/>
                <a:cs typeface="+mn-cs"/>
              </a:rPr>
              <a:t>må ikke</a:t>
            </a:r>
            <a:r>
              <a:rPr lang="nb-NO" sz="1200" kern="1200" dirty="0">
                <a:solidFill>
                  <a:schemeClr val="tx1"/>
                </a:solidFill>
                <a:effectLst/>
                <a:latin typeface="+mn-lt"/>
                <a:ea typeface="+mn-ea"/>
                <a:cs typeface="+mn-cs"/>
              </a:rPr>
              <a:t> bruke ibuprofen i følgende situasjoner uten at lege er konsultert:</a:t>
            </a:r>
          </a:p>
          <a:p>
            <a:r>
              <a:rPr lang="nb-NO" sz="1200" kern="1200" dirty="0">
                <a:solidFill>
                  <a:schemeClr val="tx1"/>
                </a:solidFill>
                <a:effectLst/>
                <a:latin typeface="+mn-lt"/>
                <a:ea typeface="+mn-ea"/>
                <a:cs typeface="+mn-cs"/>
              </a:rPr>
              <a:t>Alder under </a:t>
            </a:r>
            <a:r>
              <a:rPr lang="nb-NO" sz="1200" b="1" kern="1200" dirty="0">
                <a:solidFill>
                  <a:schemeClr val="tx1"/>
                </a:solidFill>
                <a:effectLst/>
                <a:latin typeface="+mn-lt"/>
                <a:ea typeface="+mn-ea"/>
                <a:cs typeface="+mn-cs"/>
              </a:rPr>
              <a:t>6 måneder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Dehydrering</a:t>
            </a:r>
            <a:r>
              <a:rPr lang="nb-NO" sz="1200" kern="1200" dirty="0">
                <a:solidFill>
                  <a:schemeClr val="tx1"/>
                </a:solidFill>
                <a:effectLst/>
                <a:latin typeface="+mn-lt"/>
                <a:ea typeface="+mn-ea"/>
                <a:cs typeface="+mn-cs"/>
              </a:rPr>
              <a:t> (diaré, oppkast, lite drikke) → ibuprofen kan belaste nyrene</a:t>
            </a:r>
          </a:p>
          <a:p>
            <a:r>
              <a:rPr lang="nb-NO" sz="1200" b="1" kern="1200" dirty="0">
                <a:solidFill>
                  <a:schemeClr val="tx1"/>
                </a:solidFill>
                <a:effectLst/>
                <a:latin typeface="+mn-lt"/>
                <a:ea typeface="+mn-ea"/>
                <a:cs typeface="+mn-cs"/>
              </a:rPr>
              <a:t>Astma</a:t>
            </a:r>
            <a:r>
              <a:rPr lang="nb-NO" sz="1200" kern="1200" dirty="0">
                <a:solidFill>
                  <a:schemeClr val="tx1"/>
                </a:solidFill>
                <a:effectLst/>
                <a:latin typeface="+mn-lt"/>
                <a:ea typeface="+mn-ea"/>
                <a:cs typeface="+mn-cs"/>
              </a:rPr>
              <a:t>, spesielt hvis barnet tidligere har reagert på </a:t>
            </a:r>
            <a:r>
              <a:rPr lang="nb-NO" sz="1200" kern="1200" dirty="0" err="1">
                <a:solidFill>
                  <a:schemeClr val="tx1"/>
                </a:solidFill>
                <a:effectLst/>
                <a:latin typeface="+mn-lt"/>
                <a:ea typeface="+mn-ea"/>
                <a:cs typeface="+mn-cs"/>
              </a:rPr>
              <a:t>NSAIDs</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Magesår</a:t>
            </a:r>
            <a:r>
              <a:rPr lang="nb-NO" sz="1200" kern="1200" dirty="0">
                <a:solidFill>
                  <a:schemeClr val="tx1"/>
                </a:solidFill>
                <a:effectLst/>
                <a:latin typeface="+mn-lt"/>
                <a:ea typeface="+mn-ea"/>
                <a:cs typeface="+mn-cs"/>
              </a:rPr>
              <a:t> eller mageproblemer</a:t>
            </a:r>
          </a:p>
          <a:p>
            <a:r>
              <a:rPr lang="nb-NO" sz="1200" b="1" kern="1200" dirty="0">
                <a:solidFill>
                  <a:schemeClr val="tx1"/>
                </a:solidFill>
                <a:effectLst/>
                <a:latin typeface="+mn-lt"/>
                <a:ea typeface="+mn-ea"/>
                <a:cs typeface="+mn-cs"/>
              </a:rPr>
              <a:t>Nyre- eller leversykdom</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Mistanke om </a:t>
            </a:r>
            <a:r>
              <a:rPr lang="nb-NO" sz="1200" b="1" kern="1200" dirty="0">
                <a:solidFill>
                  <a:schemeClr val="tx1"/>
                </a:solidFill>
                <a:effectLst/>
                <a:latin typeface="+mn-lt"/>
                <a:ea typeface="+mn-ea"/>
                <a:cs typeface="+mn-cs"/>
              </a:rPr>
              <a:t>infeksjon som vannkopper</a:t>
            </a:r>
            <a:r>
              <a:rPr lang="nb-NO" sz="1200" kern="1200" dirty="0">
                <a:solidFill>
                  <a:schemeClr val="tx1"/>
                </a:solidFill>
                <a:effectLst/>
                <a:latin typeface="+mn-lt"/>
                <a:ea typeface="+mn-ea"/>
                <a:cs typeface="+mn-cs"/>
              </a:rPr>
              <a:t> – ibuprofen bør unngås</a:t>
            </a:r>
          </a:p>
          <a:p>
            <a:r>
              <a:rPr lang="nb-NO" sz="1200" kern="1200" dirty="0">
                <a:solidFill>
                  <a:schemeClr val="tx1"/>
                </a:solidFill>
                <a:effectLst/>
                <a:latin typeface="+mn-lt"/>
                <a:ea typeface="+mn-ea"/>
                <a:cs typeface="+mn-cs"/>
              </a:rPr>
              <a:t>Samtidig bruk av andre medisiner som påvirker nyrene eller øker blødningsfare</a:t>
            </a:r>
          </a:p>
          <a:p>
            <a:r>
              <a:rPr lang="nb-NO" sz="1200" b="1" kern="1200" dirty="0">
                <a:solidFill>
                  <a:schemeClr val="tx1"/>
                </a:solidFill>
                <a:effectLst/>
                <a:latin typeface="+mn-lt"/>
                <a:ea typeface="+mn-ea"/>
                <a:cs typeface="+mn-cs"/>
              </a:rPr>
              <a:t>✔️ Generelle anbefalinger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Bruk </a:t>
            </a:r>
            <a:r>
              <a:rPr lang="nb-NO" sz="1200" b="1" kern="1200" dirty="0">
                <a:solidFill>
                  <a:schemeClr val="tx1"/>
                </a:solidFill>
                <a:effectLst/>
                <a:latin typeface="+mn-lt"/>
                <a:ea typeface="+mn-ea"/>
                <a:cs typeface="+mn-cs"/>
              </a:rPr>
              <a:t>alltid riktig formulering for barn</a:t>
            </a:r>
            <a:r>
              <a:rPr lang="nb-NO" sz="1200" kern="1200" dirty="0">
                <a:solidFill>
                  <a:schemeClr val="tx1"/>
                </a:solidFill>
                <a:effectLst/>
                <a:latin typeface="+mn-lt"/>
                <a:ea typeface="+mn-ea"/>
                <a:cs typeface="+mn-cs"/>
              </a:rPr>
              <a:t>, f.eks. mikstur eller brusetabletter som er beregnet for barn.</a:t>
            </a:r>
          </a:p>
          <a:p>
            <a:r>
              <a:rPr lang="nb-NO" sz="1200" kern="1200" dirty="0">
                <a:solidFill>
                  <a:schemeClr val="tx1"/>
                </a:solidFill>
                <a:effectLst/>
                <a:latin typeface="+mn-lt"/>
                <a:ea typeface="+mn-ea"/>
                <a:cs typeface="+mn-cs"/>
              </a:rPr>
              <a:t>Følg </a:t>
            </a:r>
            <a:r>
              <a:rPr lang="nb-NO" sz="1200" b="1" kern="1200" dirty="0">
                <a:solidFill>
                  <a:schemeClr val="tx1"/>
                </a:solidFill>
                <a:effectLst/>
                <a:latin typeface="+mn-lt"/>
                <a:ea typeface="+mn-ea"/>
                <a:cs typeface="+mn-cs"/>
              </a:rPr>
              <a:t>anbefalingene fra lege eller pakningsvedlegget</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Hvis feber eller smerter varer mer enn et par dager, bør barnet vurderes av helsepersonell.</a:t>
            </a:r>
          </a:p>
          <a:p>
            <a:r>
              <a:rPr lang="nb-NO" sz="1200" kern="1200" dirty="0">
                <a:solidFill>
                  <a:schemeClr val="tx1"/>
                </a:solidFill>
                <a:effectLst/>
                <a:latin typeface="+mn-lt"/>
                <a:ea typeface="+mn-ea"/>
                <a:cs typeface="+mn-cs"/>
              </a:rPr>
              <a:t>Paracetamol er ofte </a:t>
            </a:r>
            <a:r>
              <a:rPr lang="nb-NO" sz="1200" b="1" kern="1200" dirty="0">
                <a:solidFill>
                  <a:schemeClr val="tx1"/>
                </a:solidFill>
                <a:effectLst/>
                <a:latin typeface="+mn-lt"/>
                <a:ea typeface="+mn-ea"/>
                <a:cs typeface="+mn-cs"/>
              </a:rPr>
              <a:t>førstevalg</a:t>
            </a:r>
            <a:r>
              <a:rPr lang="nb-NO" sz="1200" kern="1200" dirty="0">
                <a:solidFill>
                  <a:schemeClr val="tx1"/>
                </a:solidFill>
                <a:effectLst/>
                <a:latin typeface="+mn-lt"/>
                <a:ea typeface="+mn-ea"/>
                <a:cs typeface="+mn-cs"/>
              </a:rPr>
              <a:t> for feber hos barn; ibuprofen kan brukes som alternativ når det passer bedre.</a:t>
            </a:r>
          </a:p>
          <a:p>
            <a:r>
              <a:rPr lang="nb-NO" sz="1200" kern="1200" dirty="0">
                <a:solidFill>
                  <a:schemeClr val="tx1"/>
                </a:solidFill>
                <a:effectLst/>
                <a:latin typeface="+mn-lt"/>
                <a:ea typeface="+mn-ea"/>
                <a:cs typeface="+mn-cs"/>
              </a:rPr>
              <a:t>Hvis du vil, kan jeg også forklare forskjellen mellom ibuprofen og Paracetamol, eller gå gjennom når man bør kontakte lege.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19: Naproxen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Naproxen har samme egenskaper som ibuprofen (de kan sees på som søsken med samme virkning), brukes derfor på lik måte og for de samme plagene/smertene. Naproxen og ibuprofen skal derfor heller ikke tas samtidig, da dette vil være det samme som å ta dobbel dose.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2: Introduksjon av tema smerte.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mennesker opplever smerte. Smerte kan være fysisk smerte - som vondt i hodet, magen, tenner eller muskler. Men smerte kan også være psykisk smerte – som for eksempel: kjærlighetssorg eller det å føle seg nedstemt (trist, lei seg).</a:t>
            </a:r>
          </a:p>
          <a:p>
            <a:r>
              <a:rPr lang="nb-NO" sz="1200" kern="1200" dirty="0">
                <a:solidFill>
                  <a:schemeClr val="tx1"/>
                </a:solidFill>
                <a:effectLst/>
                <a:latin typeface="+mn-lt"/>
                <a:ea typeface="+mn-ea"/>
                <a:cs typeface="+mn-cs"/>
              </a:rPr>
              <a:t>Her ser dere en «smerteskala» som helsepersonell ofte bruker for å kartlegge hvor stor smerte en (pasient) opplever. Smerte er alltid en subjektiv opplevelse, og denne skalaen skal illustrere alt fra alvorlig smerte til ingen smerte. </a:t>
            </a:r>
          </a:p>
          <a:p>
            <a:r>
              <a:rPr lang="nb-NO" sz="1200" kern="1200" dirty="0">
                <a:solidFill>
                  <a:schemeClr val="tx1"/>
                </a:solidFill>
                <a:effectLst/>
                <a:latin typeface="+mn-lt"/>
                <a:ea typeface="+mn-ea"/>
                <a:cs typeface="+mn-cs"/>
              </a:rPr>
              <a:t>Når vi kjenner på smerte, er dette alltid en viktig beskjed fra kroppen. Den forteller oss at det er noe som ikke er helt som det skal. Smerten kan komme enten innenfra eller fra ytre faktorer. Men smerte betyr ikke alltid at vi må endre på noe, eller ta medisiner for medisiner for å bli kvitt smerten. Ofte finnes det andre måter å bli kvitt eller holde ut med denne smerten på.</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nb-NO" noProof="0" dirty="0"/>
          </a:p>
          <a:p>
            <a:r>
              <a:rPr lang="nb-NO" sz="1200" b="1" u="sng" kern="1200" dirty="0">
                <a:solidFill>
                  <a:schemeClr val="tx1"/>
                </a:solidFill>
                <a:effectLst/>
                <a:latin typeface="+mn-lt"/>
                <a:ea typeface="+mn-ea"/>
                <a:cs typeface="+mn-cs"/>
              </a:rPr>
              <a:t>Slide 20: </a:t>
            </a:r>
            <a:r>
              <a:rPr lang="nb-NO" sz="1200" b="1" u="sng" kern="1200" dirty="0" err="1">
                <a:solidFill>
                  <a:schemeClr val="tx1"/>
                </a:solidFill>
                <a:effectLst/>
                <a:latin typeface="+mn-lt"/>
                <a:ea typeface="+mn-ea"/>
                <a:cs typeface="+mn-cs"/>
              </a:rPr>
              <a:t>Diklofenak</a:t>
            </a:r>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Diklofenak</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Voltarol</a:t>
            </a:r>
            <a:r>
              <a:rPr lang="nb-NO" sz="1200" kern="1200" dirty="0">
                <a:solidFill>
                  <a:schemeClr val="tx1"/>
                </a:solidFill>
                <a:effectLst/>
                <a:latin typeface="+mn-lt"/>
                <a:ea typeface="+mn-ea"/>
                <a:cs typeface="+mn-cs"/>
              </a:rPr>
              <a:t>) er også i samme kategori som ibuprofen og </a:t>
            </a:r>
            <a:r>
              <a:rPr lang="nb-NO" sz="1200" kern="1200" dirty="0" err="1">
                <a:solidFill>
                  <a:schemeClr val="tx1"/>
                </a:solidFill>
                <a:effectLst/>
                <a:latin typeface="+mn-lt"/>
                <a:ea typeface="+mn-ea"/>
                <a:cs typeface="+mn-cs"/>
              </a:rPr>
              <a:t>naproxen</a:t>
            </a:r>
            <a:r>
              <a:rPr lang="nb-NO" sz="1200" kern="1200" dirty="0">
                <a:solidFill>
                  <a:schemeClr val="tx1"/>
                </a:solidFill>
                <a:effectLst/>
                <a:latin typeface="+mn-lt"/>
                <a:ea typeface="+mn-ea"/>
                <a:cs typeface="+mn-cs"/>
              </a:rPr>
              <a:t>. Dette kan en kjøpe reseptfritt som en gele. Denne skal en ikke spise, men smøre den direkte på der en har smerte, den virker da lokalt der hvor problemet er (f.eks. en muskelskade). </a:t>
            </a:r>
          </a:p>
          <a:p>
            <a:r>
              <a:rPr lang="nb-NO" sz="1200" kern="1200" dirty="0">
                <a:solidFill>
                  <a:schemeClr val="tx1"/>
                </a:solidFill>
                <a:effectLst/>
                <a:latin typeface="+mn-lt"/>
                <a:ea typeface="+mn-ea"/>
                <a:cs typeface="+mn-cs"/>
              </a:rPr>
              <a:t> </a:t>
            </a:r>
          </a:p>
          <a:p>
            <a:r>
              <a:rPr lang="nb-NO" sz="1200" b="1" i="1" u="sng" kern="1200" dirty="0">
                <a:solidFill>
                  <a:schemeClr val="tx1"/>
                </a:solidFill>
                <a:effectLst/>
                <a:latin typeface="+mn-lt"/>
                <a:ea typeface="+mn-ea"/>
                <a:cs typeface="+mn-cs"/>
              </a:rPr>
              <a:t>Oppgave til elevene (diskusjon i plenum eller i mindre grupper):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Hva pleier dere å gjøre når dere har smerter?</a:t>
            </a:r>
          </a:p>
          <a:p>
            <a:r>
              <a:rPr lang="nb-NO" sz="1200" kern="1200" dirty="0">
                <a:solidFill>
                  <a:schemeClr val="tx1"/>
                </a:solidFill>
                <a:effectLst/>
                <a:latin typeface="+mn-lt"/>
                <a:ea typeface="+mn-ea"/>
                <a:cs typeface="+mn-cs"/>
              </a:rPr>
              <a:t>Prøver dere andre løsninger først, eller går dere rett til medisinskapet?</a:t>
            </a:r>
          </a:p>
          <a:p>
            <a:r>
              <a:rPr lang="nb-NO" sz="1200" kern="1200" dirty="0">
                <a:solidFill>
                  <a:schemeClr val="tx1"/>
                </a:solidFill>
                <a:effectLst/>
                <a:latin typeface="+mn-lt"/>
                <a:ea typeface="+mn-ea"/>
                <a:cs typeface="+mn-cs"/>
              </a:rPr>
              <a:t>Snakk med sidemannen i 1 minutt og del erfaringer.</a:t>
            </a:r>
          </a:p>
          <a:p>
            <a:r>
              <a:rPr lang="nb-NO" sz="1200" kern="1200" dirty="0">
                <a:solidFill>
                  <a:schemeClr val="tx1"/>
                </a:solidFill>
                <a:effectLst/>
                <a:latin typeface="+mn-lt"/>
                <a:ea typeface="+mn-ea"/>
                <a:cs typeface="+mn-cs"/>
              </a:rPr>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Side 21-23: Oppgave til elevene (diskusjon i mindre grupper):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Refleksjonsoppgaver.</a:t>
            </a:r>
          </a:p>
          <a:p>
            <a:r>
              <a:rPr lang="nb-NO" sz="1200" kern="1200" dirty="0">
                <a:solidFill>
                  <a:schemeClr val="tx1"/>
                </a:solidFill>
                <a:effectLst/>
                <a:latin typeface="+mn-lt"/>
                <a:ea typeface="+mn-ea"/>
                <a:cs typeface="+mn-cs"/>
              </a:rPr>
              <a:t>Her er det ingen fasit svar, men vi ønsker å få en refleksjon rundt det vi nettopp har undervist om.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Stikkord til oppsummering:</a:t>
            </a:r>
          </a:p>
          <a:p>
            <a:r>
              <a:rPr lang="nb-NO" sz="1200" kern="1200" dirty="0">
                <a:solidFill>
                  <a:schemeClr val="tx1"/>
                </a:solidFill>
                <a:effectLst/>
                <a:latin typeface="+mn-lt"/>
                <a:ea typeface="+mn-ea"/>
                <a:cs typeface="+mn-cs"/>
              </a:rPr>
              <a:t>Neste gang du får vondt, stopp opp og spør deg selv:</a:t>
            </a:r>
          </a:p>
          <a:p>
            <a:r>
              <a:rPr lang="nb-NO" sz="1200" kern="1200" dirty="0">
                <a:solidFill>
                  <a:schemeClr val="tx1"/>
                </a:solidFill>
                <a:effectLst/>
                <a:latin typeface="+mn-lt"/>
                <a:ea typeface="+mn-ea"/>
                <a:cs typeface="+mn-cs"/>
              </a:rPr>
              <a:t>Hva er årsaken?</a:t>
            </a:r>
          </a:p>
          <a:p>
            <a:r>
              <a:rPr lang="nb-NO" sz="1200" kern="1200" dirty="0">
                <a:solidFill>
                  <a:schemeClr val="tx1"/>
                </a:solidFill>
                <a:effectLst/>
                <a:latin typeface="+mn-lt"/>
                <a:ea typeface="+mn-ea"/>
                <a:cs typeface="+mn-cs"/>
              </a:rPr>
              <a:t>Kan jeg prøve noe annet enn medisin først?</a:t>
            </a:r>
          </a:p>
          <a:p>
            <a:r>
              <a:rPr lang="nb-NO" sz="1200" kern="1200" dirty="0">
                <a:solidFill>
                  <a:schemeClr val="tx1"/>
                </a:solidFill>
                <a:effectLst/>
                <a:latin typeface="+mn-lt"/>
                <a:ea typeface="+mn-ea"/>
                <a:cs typeface="+mn-cs"/>
              </a:rPr>
              <a:t>Trenger jeg egentlig Paracet nå?</a:t>
            </a:r>
          </a:p>
          <a:p>
            <a:r>
              <a:rPr lang="nb-NO" sz="1200" kern="1200" dirty="0">
                <a:solidFill>
                  <a:schemeClr val="tx1"/>
                </a:solidFill>
                <a:effectLst/>
                <a:latin typeface="+mn-lt"/>
                <a:ea typeface="+mn-ea"/>
                <a:cs typeface="+mn-cs"/>
              </a:rPr>
              <a:t>Å ta ansvar for egen helse handler om mer enn å ta en pille.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Tips til hverdagen:</a:t>
            </a:r>
          </a:p>
          <a:p>
            <a:r>
              <a:rPr lang="nb-NO" sz="1200" kern="1200" dirty="0">
                <a:solidFill>
                  <a:schemeClr val="tx1"/>
                </a:solidFill>
                <a:effectLst/>
                <a:latin typeface="+mn-lt"/>
                <a:ea typeface="+mn-ea"/>
                <a:cs typeface="+mn-cs"/>
              </a:rPr>
              <a:t>Ha faste søvnrutiner</a:t>
            </a:r>
          </a:p>
          <a:p>
            <a:r>
              <a:rPr lang="nb-NO" sz="1200" kern="1200" dirty="0">
                <a:solidFill>
                  <a:schemeClr val="tx1"/>
                </a:solidFill>
                <a:effectLst/>
                <a:latin typeface="+mn-lt"/>
                <a:ea typeface="+mn-ea"/>
                <a:cs typeface="+mn-cs"/>
              </a:rPr>
              <a:t>Drikk nok vann</a:t>
            </a:r>
          </a:p>
          <a:p>
            <a:r>
              <a:rPr lang="nb-NO" sz="1200" kern="1200" dirty="0">
                <a:solidFill>
                  <a:schemeClr val="tx1"/>
                </a:solidFill>
                <a:effectLst/>
                <a:latin typeface="+mn-lt"/>
                <a:ea typeface="+mn-ea"/>
                <a:cs typeface="+mn-cs"/>
              </a:rPr>
              <a:t>Spis regelmessig</a:t>
            </a:r>
          </a:p>
          <a:p>
            <a:r>
              <a:rPr lang="nb-NO" sz="1200" kern="1200" dirty="0">
                <a:solidFill>
                  <a:schemeClr val="tx1"/>
                </a:solidFill>
                <a:effectLst/>
                <a:latin typeface="+mn-lt"/>
                <a:ea typeface="+mn-ea"/>
                <a:cs typeface="+mn-cs"/>
              </a:rPr>
              <a:t>Vær i aktivitet</a:t>
            </a:r>
          </a:p>
          <a:p>
            <a:r>
              <a:rPr lang="nb-NO" sz="1200" kern="1200" dirty="0">
                <a:solidFill>
                  <a:schemeClr val="tx1"/>
                </a:solidFill>
                <a:effectLst/>
                <a:latin typeface="+mn-lt"/>
                <a:ea typeface="+mn-ea"/>
                <a:cs typeface="+mn-cs"/>
              </a:rPr>
              <a:t>Snakk om følelsene dine</a:t>
            </a:r>
          </a:p>
          <a:p>
            <a:r>
              <a:rPr lang="nb-NO" sz="1200" kern="1200" dirty="0">
                <a:solidFill>
                  <a:schemeClr val="tx1"/>
                </a:solidFill>
                <a:effectLst/>
                <a:latin typeface="+mn-lt"/>
                <a:ea typeface="+mn-ea"/>
                <a:cs typeface="+mn-cs"/>
              </a:rPr>
              <a:t>Mange små ting kan forebygge smerter og gjøre at du slipper å bruke medisiner så ofte.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Paracet kan være nyttig – men skal brukes riktig.</a:t>
            </a:r>
          </a:p>
          <a:p>
            <a:r>
              <a:rPr lang="nb-NO" sz="1200" kern="1200" dirty="0">
                <a:solidFill>
                  <a:schemeClr val="tx1"/>
                </a:solidFill>
                <a:effectLst/>
                <a:latin typeface="+mn-lt"/>
                <a:ea typeface="+mn-ea"/>
                <a:cs typeface="+mn-cs"/>
              </a:rPr>
              <a:t>Husk at smerte er kroppens signal.</a:t>
            </a:r>
          </a:p>
          <a:p>
            <a:r>
              <a:rPr lang="nb-NO" sz="1200" kern="1200" dirty="0">
                <a:solidFill>
                  <a:schemeClr val="tx1"/>
                </a:solidFill>
                <a:effectLst/>
                <a:latin typeface="+mn-lt"/>
                <a:ea typeface="+mn-ea"/>
                <a:cs typeface="+mn-cs"/>
              </a:rPr>
              <a:t>Ofte finnes det gode alternativer til medisiner.</a:t>
            </a:r>
          </a:p>
          <a:p>
            <a:r>
              <a:rPr lang="nb-NO" sz="1200" kern="1200" dirty="0">
                <a:solidFill>
                  <a:schemeClr val="tx1"/>
                </a:solidFill>
                <a:effectLst/>
                <a:latin typeface="+mn-lt"/>
                <a:ea typeface="+mn-ea"/>
                <a:cs typeface="+mn-cs"/>
              </a:rPr>
              <a:t>Hvis du trenger smertestillende ofte, bør du undersøke hvorfor.</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24 Oppgave til elevene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1. 	Hvorfor er det viktig å ikke overskride den anbefalte dosen Paracet?</a:t>
            </a:r>
          </a:p>
          <a:p>
            <a:r>
              <a:rPr lang="nb-NO" sz="1200" kern="1200" dirty="0">
                <a:solidFill>
                  <a:schemeClr val="tx1"/>
                </a:solidFill>
                <a:effectLst/>
                <a:latin typeface="+mn-lt"/>
                <a:ea typeface="+mn-ea"/>
                <a:cs typeface="+mn-cs"/>
              </a:rPr>
              <a:t>Overdosering kan føre til leverskade, langvarig bruk av paracet kan også gi hodepine i seg selv.</a:t>
            </a:r>
          </a:p>
          <a:p>
            <a:r>
              <a:rPr lang="nb-NO" sz="1200" kern="1200" dirty="0">
                <a:solidFill>
                  <a:schemeClr val="tx1"/>
                </a:solidFill>
                <a:effectLst/>
                <a:latin typeface="+mn-lt"/>
                <a:ea typeface="+mn-ea"/>
                <a:cs typeface="+mn-cs"/>
              </a:rPr>
              <a:t>2.	Hvordan kan livsstils valg påvirke behovet for Paracet?</a:t>
            </a:r>
          </a:p>
          <a:p>
            <a:r>
              <a:rPr lang="nb-NO" sz="1200" kern="1200" dirty="0">
                <a:solidFill>
                  <a:schemeClr val="tx1"/>
                </a:solidFill>
                <a:effectLst/>
                <a:latin typeface="+mn-lt"/>
                <a:ea typeface="+mn-ea"/>
                <a:cs typeface="+mn-cs"/>
              </a:rPr>
              <a:t>Alle mennesker påvirkes av de livsstilsvalgene de tar. Både nok hvile og søvn, nok mat og drikke (regelmessige måltid), frisk luft og bevegelse og regulert skjermtid vil være med på å gi oss så god generell helse som mulig for den enkelte.</a:t>
            </a:r>
          </a:p>
          <a:p>
            <a:r>
              <a:rPr lang="nb-NO" sz="1200" kern="1200" dirty="0">
                <a:solidFill>
                  <a:schemeClr val="tx1"/>
                </a:solidFill>
                <a:effectLst/>
                <a:latin typeface="+mn-lt"/>
                <a:ea typeface="+mn-ea"/>
                <a:cs typeface="+mn-cs"/>
              </a:rPr>
              <a:t>3. 	Hva bør du gjøre hvis du mistenker at du har tatt for mye Paracet?</a:t>
            </a:r>
          </a:p>
          <a:p>
            <a:r>
              <a:rPr lang="nb-NO" sz="1200" kern="1200" dirty="0">
                <a:solidFill>
                  <a:schemeClr val="tx1"/>
                </a:solidFill>
                <a:effectLst/>
                <a:latin typeface="+mn-lt"/>
                <a:ea typeface="+mn-ea"/>
                <a:cs typeface="+mn-cs"/>
              </a:rPr>
              <a:t>Kontakte lege så snart som mulig.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Takk for at dere har lyttet.</a:t>
            </a:r>
          </a:p>
          <a:p>
            <a:r>
              <a:rPr lang="nb-NO" sz="1200" kern="1200" dirty="0">
                <a:solidFill>
                  <a:schemeClr val="tx1"/>
                </a:solidFill>
                <a:effectLst/>
                <a:latin typeface="+mn-lt"/>
                <a:ea typeface="+mn-ea"/>
                <a:cs typeface="+mn-cs"/>
              </a:rPr>
              <a:t>Nå er jeg nysgjerrig: Hva tar dere med dere fra dette?</a:t>
            </a:r>
          </a:p>
          <a:p>
            <a:r>
              <a:rPr lang="nb-NO" sz="1200" kern="1200" dirty="0">
                <a:solidFill>
                  <a:schemeClr val="tx1"/>
                </a:solidFill>
                <a:effectLst/>
                <a:latin typeface="+mn-lt"/>
                <a:ea typeface="+mn-ea"/>
                <a:cs typeface="+mn-cs"/>
              </a:rPr>
              <a:t>Har dere noen spørsmål om smerter eller bruk av Paracet?</a:t>
            </a:r>
          </a:p>
          <a:p>
            <a:r>
              <a:rPr lang="nb-NO" sz="1200" kern="1200">
                <a:solidFill>
                  <a:schemeClr val="tx1"/>
                </a:solidFill>
                <a:effectLst/>
                <a:latin typeface="+mn-lt"/>
                <a:ea typeface="+mn-ea"/>
                <a:cs typeface="+mn-cs"/>
              </a:rPr>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3: I denne sliden ønsker vi å aktualisere temaet, og viser til </a:t>
            </a:r>
            <a:r>
              <a:rPr lang="nb-NO" sz="1200" b="1" u="sng" kern="1200" dirty="0" err="1">
                <a:solidFill>
                  <a:schemeClr val="tx1"/>
                </a:solidFill>
                <a:effectLst/>
                <a:latin typeface="+mn-lt"/>
                <a:ea typeface="+mn-ea"/>
                <a:cs typeface="+mn-cs"/>
              </a:rPr>
              <a:t>UngData</a:t>
            </a:r>
            <a:r>
              <a:rPr lang="nb-NO" sz="1200" b="1" u="sng" kern="1200" dirty="0">
                <a:solidFill>
                  <a:schemeClr val="tx1"/>
                </a:solidFill>
                <a:effectLst/>
                <a:latin typeface="+mn-lt"/>
                <a:ea typeface="+mn-ea"/>
                <a:cs typeface="+mn-cs"/>
              </a:rPr>
              <a:t> undersøkelsen for å:</a:t>
            </a:r>
            <a:endParaRPr lang="nb-NO" sz="1200" kern="1200" dirty="0">
              <a:solidFill>
                <a:schemeClr val="tx1"/>
              </a:solidFill>
              <a:effectLst/>
              <a:latin typeface="+mn-lt"/>
              <a:ea typeface="+mn-ea"/>
              <a:cs typeface="+mn-cs"/>
            </a:endParaRPr>
          </a:p>
          <a:p>
            <a:r>
              <a:rPr lang="nb-NO" sz="1200" b="1" u="sng" kern="1200" dirty="0">
                <a:solidFill>
                  <a:schemeClr val="tx1"/>
                </a:solidFill>
                <a:effectLst/>
                <a:latin typeface="+mn-lt"/>
                <a:ea typeface="+mn-ea"/>
                <a:cs typeface="+mn-cs"/>
              </a:rPr>
              <a:t>- Vise at bruk av smertestillende legemidler er meget utbredt</a:t>
            </a:r>
            <a:endParaRPr lang="nb-NO" sz="1200" kern="1200" dirty="0">
              <a:solidFill>
                <a:schemeClr val="tx1"/>
              </a:solidFill>
              <a:effectLst/>
              <a:latin typeface="+mn-lt"/>
              <a:ea typeface="+mn-ea"/>
              <a:cs typeface="+mn-cs"/>
            </a:endParaRPr>
          </a:p>
          <a:p>
            <a:r>
              <a:rPr lang="nb-NO" sz="1200" b="1" u="sng" kern="1200" dirty="0">
                <a:solidFill>
                  <a:schemeClr val="tx1"/>
                </a:solidFill>
                <a:effectLst/>
                <a:latin typeface="+mn-lt"/>
                <a:ea typeface="+mn-ea"/>
                <a:cs typeface="+mn-cs"/>
              </a:rPr>
              <a:t>- Vise at når barna / ungdommene deltar i undersøkelser, så har de en påvirkning på samfunnet, og at vi har gjort tiltak basert på svarene de har gitt</a:t>
            </a:r>
            <a:r>
              <a:rPr lang="nb-NO" sz="1200" i="1" u="sng"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(her må DU i forkant av undervisningen finne de siste tallene fra Ungdata undersøkelsene for at denne sliden skal være aktuell – per 2025: </a:t>
            </a:r>
            <a:r>
              <a:rPr lang="nb-NO" sz="1200" u="sng" kern="1200" dirty="0">
                <a:solidFill>
                  <a:schemeClr val="tx1"/>
                </a:solidFill>
                <a:effectLst/>
                <a:latin typeface="+mn-lt"/>
                <a:ea typeface="+mn-ea"/>
                <a:cs typeface="+mn-cs"/>
                <a:hlinkClick r:id="rId3"/>
              </a:rPr>
              <a:t>Ungdata 2025 - Nasjonale resultater - Kudos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Nå er det sånn at ikke all bruk av smertestillende er uhensiktsmessig. Det fines både reelle og viktige grunner til å bruke smertestillende legemidler. </a:t>
            </a:r>
          </a:p>
          <a:p>
            <a:r>
              <a:rPr lang="nb-NO" sz="1200" kern="1200" dirty="0">
                <a:solidFill>
                  <a:schemeClr val="tx1"/>
                </a:solidFill>
                <a:effectLst/>
                <a:latin typeface="+mn-lt"/>
                <a:ea typeface="+mn-ea"/>
                <a:cs typeface="+mn-cs"/>
              </a:rPr>
              <a:t>Grunnen til at vi snakker om dette i dag, er at mange både barn, unge (og også voksne) i Norge bruker smertestillende medisiner oftere enn det er behov for.</a:t>
            </a:r>
          </a:p>
          <a:p>
            <a:r>
              <a:rPr lang="nb-NO" sz="1200" kern="1200" dirty="0">
                <a:solidFill>
                  <a:schemeClr val="tx1"/>
                </a:solidFill>
                <a:effectLst/>
                <a:latin typeface="+mn-lt"/>
                <a:ea typeface="+mn-ea"/>
                <a:cs typeface="+mn-cs"/>
              </a:rPr>
              <a:t>Tall fra 2025 viser at 1 av 5 ungdommer i Norge bruker smertestillende tabletter ukentlig. I ……… kommune er dette tallet – % (OBS! tilpasses sted).</a:t>
            </a:r>
          </a:p>
          <a:p>
            <a:r>
              <a:rPr lang="nb-NO" sz="1200" kern="1200" dirty="0">
                <a:solidFill>
                  <a:schemeClr val="tx1"/>
                </a:solidFill>
                <a:effectLst/>
                <a:latin typeface="+mn-lt"/>
                <a:ea typeface="+mn-ea"/>
                <a:cs typeface="+mn-cs"/>
              </a:rPr>
              <a:t>Over 1100 elever på ungdomstrinnet svarer hvert år på ungdata undersøkelsen, så vi tenker at disse tallene gir et riktig bilde.</a:t>
            </a:r>
          </a:p>
          <a:p>
            <a:r>
              <a:rPr lang="nb-NO" sz="1200" kern="1200" dirty="0">
                <a:solidFill>
                  <a:schemeClr val="tx1"/>
                </a:solidFill>
                <a:effectLst/>
                <a:latin typeface="+mn-lt"/>
                <a:ea typeface="+mn-ea"/>
                <a:cs typeface="+mn-cs"/>
              </a:rPr>
              <a:t>Vi lurer derfor på: </a:t>
            </a:r>
          </a:p>
          <a:p>
            <a:r>
              <a:rPr lang="nb-NO" sz="1200" kern="1200" dirty="0">
                <a:solidFill>
                  <a:schemeClr val="tx1"/>
                </a:solidFill>
                <a:effectLst/>
                <a:latin typeface="+mn-lt"/>
                <a:ea typeface="+mn-ea"/>
                <a:cs typeface="+mn-cs"/>
              </a:rPr>
              <a:t>Hvorfor bruker så mange barn og unge smertestillende medisiner? </a:t>
            </a:r>
          </a:p>
          <a:p>
            <a:r>
              <a:rPr lang="nb-NO" sz="1200" kern="1200" dirty="0">
                <a:solidFill>
                  <a:schemeClr val="tx1"/>
                </a:solidFill>
                <a:effectLst/>
                <a:latin typeface="+mn-lt"/>
                <a:ea typeface="+mn-ea"/>
                <a:cs typeface="+mn-cs"/>
              </a:rPr>
              <a:t>Og enda viktigere: </a:t>
            </a:r>
          </a:p>
          <a:p>
            <a:r>
              <a:rPr lang="nb-NO" sz="1200" kern="1200" dirty="0">
                <a:solidFill>
                  <a:schemeClr val="tx1"/>
                </a:solidFill>
                <a:effectLst/>
                <a:latin typeface="+mn-lt"/>
                <a:ea typeface="+mn-ea"/>
                <a:cs typeface="+mn-cs"/>
              </a:rPr>
              <a:t>Er det alltid nødvendig å ta medisin, eller kan vi noen ganger finne andre løsninger</a:t>
            </a:r>
            <a:r>
              <a:rPr lang="nb-NO" sz="1200" i="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i="1" u="sng" kern="1200" dirty="0">
                <a:solidFill>
                  <a:schemeClr val="tx1"/>
                </a:solidFill>
                <a:effectLst/>
                <a:latin typeface="+mn-lt"/>
                <a:ea typeface="+mn-ea"/>
                <a:cs typeface="+mn-cs"/>
              </a:rPr>
              <a:t>Slide 4: Det er viktig at vi har et felles utgangspunkt når vi skal snakke om smerte.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Her har vi laget en ordsky over hva ungdom tenker på som smerte. </a:t>
            </a:r>
          </a:p>
          <a:p>
            <a:r>
              <a:rPr lang="nb-NO" sz="1200" kern="1200" dirty="0">
                <a:solidFill>
                  <a:schemeClr val="tx1"/>
                </a:solidFill>
                <a:effectLst/>
                <a:latin typeface="+mn-lt"/>
                <a:ea typeface="+mn-ea"/>
                <a:cs typeface="+mn-cs"/>
              </a:rPr>
              <a:t>Når vi snakker om smerte, tenker vi ofte på fysisk smerte som hodepine, menssmerter, vondt i magen eller vondt i tenner og muskler.</a:t>
            </a:r>
          </a:p>
          <a:p>
            <a:r>
              <a:rPr lang="nb-NO" sz="1200" kern="1200" dirty="0">
                <a:solidFill>
                  <a:schemeClr val="tx1"/>
                </a:solidFill>
                <a:effectLst/>
                <a:latin typeface="+mn-lt"/>
                <a:ea typeface="+mn-ea"/>
                <a:cs typeface="+mn-cs"/>
              </a:rPr>
              <a:t>Men smerte kan også være mer enn det fysiske. For eksempel følelsesmessige smerter som kjærlighetssorg eller det å være lei og sliten.</a:t>
            </a:r>
          </a:p>
          <a:p>
            <a:r>
              <a:rPr lang="nb-NO" sz="1200" kern="1200" dirty="0">
                <a:solidFill>
                  <a:schemeClr val="tx1"/>
                </a:solidFill>
                <a:effectLst/>
                <a:latin typeface="+mn-lt"/>
                <a:ea typeface="+mn-ea"/>
                <a:cs typeface="+mn-cs"/>
              </a:rPr>
              <a:t>Legg merke til ordsky-bildet her – dette er eksempler ungdom selv har nevnt når de skal forklare hva smerte er - Dette kan være individuelt, og det kan hende at du kommer på andre ord som også kan passe i denne oversikten.</a:t>
            </a:r>
          </a:p>
          <a:p>
            <a:r>
              <a:rPr lang="nb-NO" sz="1200" kern="1200" dirty="0">
                <a:solidFill>
                  <a:schemeClr val="tx1"/>
                </a:solidFill>
                <a:effectLst/>
                <a:latin typeface="+mn-lt"/>
                <a:ea typeface="+mn-ea"/>
                <a:cs typeface="+mn-cs"/>
              </a:rPr>
              <a:t>Husk: smerte er kroppens signal, og den er helt reell enten den kommer fra kroppen eller fra følelsene våre.</a:t>
            </a:r>
          </a:p>
          <a:p>
            <a:r>
              <a:rPr lang="nb-NO" sz="1200" kern="1200" dirty="0">
                <a:solidFill>
                  <a:schemeClr val="tx1"/>
                </a:solidFill>
                <a:effectLst/>
                <a:latin typeface="+mn-lt"/>
                <a:ea typeface="+mn-ea"/>
                <a:cs typeface="+mn-cs"/>
              </a:rPr>
              <a:t> </a:t>
            </a:r>
          </a:p>
          <a:p>
            <a:r>
              <a:rPr lang="nb-NO" sz="1200" b="1" u="sng" kern="1200" dirty="0">
                <a:solidFill>
                  <a:schemeClr val="tx1"/>
                </a:solidFill>
                <a:effectLst/>
                <a:latin typeface="+mn-lt"/>
                <a:ea typeface="+mn-ea"/>
                <a:cs typeface="+mn-cs"/>
              </a:rPr>
              <a:t>Oppgave til elevene (diskusjon i mindre grupper):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Hva er smerter, og hvilke typer smerter har vi? Hvorfor får vi vondt? Er dette bare kjipt, eller er det gunstig for kroppen som en forsvarsmekanisme? Er det farlig å ha vondt? </a:t>
            </a:r>
          </a:p>
          <a:p>
            <a:r>
              <a:rPr lang="nb-NO" sz="1200" kern="1200" dirty="0">
                <a:solidFill>
                  <a:schemeClr val="tx1"/>
                </a:solidFill>
                <a:effectLst/>
                <a:latin typeface="+mn-lt"/>
                <a:ea typeface="+mn-ea"/>
                <a:cs typeface="+mn-cs"/>
              </a:rPr>
              <a:t>(Disse spørsmålene stiller vi for å vise elevene at smerter i seg selv ikke er farlig, og det er derfor ikke alltid nødvendig å behandle eller gjøre noe med).</a:t>
            </a:r>
          </a:p>
          <a:p>
            <a:endParaRPr lang="en-US" i="0" u="none"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5: Forskjell og likheter mellom fysisk og psykisk smerte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Fysisk smerte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Fysisk smerte er noe du kjenner i kroppen. Det kan være vondt i hodet, magen, armen eller et annet sted. For eksempel:</a:t>
            </a:r>
          </a:p>
          <a:p>
            <a:r>
              <a:rPr lang="nb-NO" sz="1200" kern="1200" dirty="0">
                <a:solidFill>
                  <a:schemeClr val="tx1"/>
                </a:solidFill>
                <a:effectLst/>
                <a:latin typeface="+mn-lt"/>
                <a:ea typeface="+mn-ea"/>
                <a:cs typeface="+mn-cs"/>
              </a:rPr>
              <a:t>Hvis du faller og slår kneet, gjør det vondt.</a:t>
            </a:r>
          </a:p>
          <a:p>
            <a:r>
              <a:rPr lang="nb-NO" sz="1200" kern="1200" dirty="0">
                <a:solidFill>
                  <a:schemeClr val="tx1"/>
                </a:solidFill>
                <a:effectLst/>
                <a:latin typeface="+mn-lt"/>
                <a:ea typeface="+mn-ea"/>
                <a:cs typeface="+mn-cs"/>
              </a:rPr>
              <a:t>Hvis du har tannverk, kjenner du smerte i munnen.</a:t>
            </a:r>
          </a:p>
          <a:p>
            <a:r>
              <a:rPr lang="nb-NO" sz="1200" kern="1200" dirty="0">
                <a:solidFill>
                  <a:schemeClr val="tx1"/>
                </a:solidFill>
                <a:effectLst/>
                <a:latin typeface="+mn-lt"/>
                <a:ea typeface="+mn-ea"/>
                <a:cs typeface="+mn-cs"/>
              </a:rPr>
              <a:t>Dette er kroppens måte å si fra på at noe ikke er helt som det skal.</a:t>
            </a:r>
          </a:p>
          <a:p>
            <a:r>
              <a:rPr lang="nb-NO" sz="1200" b="1" kern="1200" dirty="0">
                <a:solidFill>
                  <a:schemeClr val="tx1"/>
                </a:solidFill>
                <a:effectLst/>
                <a:latin typeface="+mn-lt"/>
                <a:ea typeface="+mn-ea"/>
                <a:cs typeface="+mn-cs"/>
              </a:rPr>
              <a:t>🔹 Psykisk smerte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Psykisk smerte handler om følelser og tanker. Det er ikke noe du nødvendigvis kan se eller ta på, men det kan gjøre like vondt som fysisk smerte. For eksempel:</a:t>
            </a:r>
          </a:p>
          <a:p>
            <a:r>
              <a:rPr lang="nb-NO" sz="1200" kern="1200" dirty="0">
                <a:solidFill>
                  <a:schemeClr val="tx1"/>
                </a:solidFill>
                <a:effectLst/>
                <a:latin typeface="+mn-lt"/>
                <a:ea typeface="+mn-ea"/>
                <a:cs typeface="+mn-cs"/>
              </a:rPr>
              <a:t>Hvis du føler deg trist, ensom eller stresset.</a:t>
            </a:r>
          </a:p>
          <a:p>
            <a:r>
              <a:rPr lang="nb-NO" sz="1200" kern="1200" dirty="0">
                <a:solidFill>
                  <a:schemeClr val="tx1"/>
                </a:solidFill>
                <a:effectLst/>
                <a:latin typeface="+mn-lt"/>
                <a:ea typeface="+mn-ea"/>
                <a:cs typeface="+mn-cs"/>
              </a:rPr>
              <a:t>Hvis noen sier noe stygt til deg, og du blir lei deg.</a:t>
            </a:r>
          </a:p>
          <a:p>
            <a:r>
              <a:rPr lang="nb-NO" sz="1200" kern="1200" dirty="0">
                <a:solidFill>
                  <a:schemeClr val="tx1"/>
                </a:solidFill>
                <a:effectLst/>
                <a:latin typeface="+mn-lt"/>
                <a:ea typeface="+mn-ea"/>
                <a:cs typeface="+mn-cs"/>
              </a:rPr>
              <a:t>Psykisk smerte kan komme av ting som skjer i livet, og det kan påvirke hvordan du har det inni deg – både i hodet og hjertet.</a:t>
            </a:r>
          </a:p>
          <a:p>
            <a:r>
              <a:rPr lang="nb-NO" sz="1200" b="1" kern="1200" dirty="0">
                <a:solidFill>
                  <a:schemeClr val="tx1"/>
                </a:solidFill>
                <a:effectLst/>
                <a:latin typeface="+mn-lt"/>
                <a:ea typeface="+mn-ea"/>
                <a:cs typeface="+mn-cs"/>
              </a:rPr>
              <a:t>💡 Kort oppsummert:</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Fysisk smerte</a:t>
            </a:r>
            <a:r>
              <a:rPr lang="nb-NO" sz="1200" kern="1200" dirty="0">
                <a:solidFill>
                  <a:schemeClr val="tx1"/>
                </a:solidFill>
                <a:effectLst/>
                <a:latin typeface="+mn-lt"/>
                <a:ea typeface="+mn-ea"/>
                <a:cs typeface="+mn-cs"/>
              </a:rPr>
              <a:t> = vondt i kroppen.</a:t>
            </a:r>
          </a:p>
          <a:p>
            <a:r>
              <a:rPr lang="nb-NO" sz="1200" b="1" kern="1200" dirty="0">
                <a:solidFill>
                  <a:schemeClr val="tx1"/>
                </a:solidFill>
                <a:effectLst/>
                <a:latin typeface="+mn-lt"/>
                <a:ea typeface="+mn-ea"/>
                <a:cs typeface="+mn-cs"/>
              </a:rPr>
              <a:t>Psykisk smerte</a:t>
            </a:r>
            <a:r>
              <a:rPr lang="nb-NO" sz="1200" kern="1200" dirty="0">
                <a:solidFill>
                  <a:schemeClr val="tx1"/>
                </a:solidFill>
                <a:effectLst/>
                <a:latin typeface="+mn-lt"/>
                <a:ea typeface="+mn-ea"/>
                <a:cs typeface="+mn-cs"/>
              </a:rPr>
              <a:t> = vondt i følelsene eller tankene.</a:t>
            </a:r>
          </a:p>
          <a:p>
            <a:r>
              <a:rPr lang="nb-NO" sz="1200" kern="1200" dirty="0">
                <a:solidFill>
                  <a:schemeClr val="tx1"/>
                </a:solidFill>
                <a:effectLst/>
                <a:latin typeface="+mn-lt"/>
                <a:ea typeface="+mn-ea"/>
                <a:cs typeface="+mn-cs"/>
              </a:rPr>
              <a:t>Begge typer smerte er ekte og viktige å ta på alvor. Det er helt vanlig å ha begge deler, og det finnes hjelp for begge.</a:t>
            </a:r>
          </a:p>
          <a:p>
            <a:r>
              <a:rPr lang="nb-NO" sz="1200" kern="1200" dirty="0">
                <a:solidFill>
                  <a:schemeClr val="tx1"/>
                </a:solidFill>
                <a:effectLst/>
                <a:latin typeface="+mn-lt"/>
                <a:ea typeface="+mn-ea"/>
                <a:cs typeface="+mn-cs"/>
              </a:rPr>
              <a:t> </a:t>
            </a:r>
          </a:p>
          <a:p>
            <a:r>
              <a:rPr lang="nb-NO" sz="1200" b="1" u="sng" kern="1200" dirty="0">
                <a:solidFill>
                  <a:schemeClr val="tx1"/>
                </a:solidFill>
                <a:effectLst/>
                <a:latin typeface="+mn-lt"/>
                <a:ea typeface="+mn-ea"/>
                <a:cs typeface="+mn-cs"/>
              </a:rPr>
              <a:t>Oppgave til elevene </a:t>
            </a:r>
            <a:r>
              <a:rPr lang="nb-NO" sz="1200" b="1" i="1" u="sng" kern="1200" dirty="0">
                <a:solidFill>
                  <a:schemeClr val="tx1"/>
                </a:solidFill>
                <a:effectLst/>
                <a:latin typeface="+mn-lt"/>
                <a:ea typeface="+mn-ea"/>
                <a:cs typeface="+mn-cs"/>
              </a:rPr>
              <a:t>(diskusjon i mindre grupper):</a:t>
            </a:r>
            <a:r>
              <a:rPr lang="nb-NO" sz="1200" b="1" u="sng"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Diskutere om psykiske smerter kan føre til fysiske smerter. Er dette noe du har opplevd?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Smerte er kroppens alarmsystem, og er et nyttig redskap for kroppen.</a:t>
            </a:r>
          </a:p>
          <a:p>
            <a:r>
              <a:rPr lang="nb-NO" sz="1200" kern="1200" dirty="0">
                <a:solidFill>
                  <a:schemeClr val="tx1"/>
                </a:solidFill>
                <a:effectLst/>
                <a:latin typeface="+mn-lt"/>
                <a:ea typeface="+mn-ea"/>
                <a:cs typeface="+mn-cs"/>
              </a:rPr>
              <a:t>Smerte i seg selv er ofte ikke farlig – men det kan være et tegn på at noe er galt og at dette kan være lurt å finne ut av.</a:t>
            </a:r>
          </a:p>
          <a:p>
            <a:r>
              <a:rPr lang="nb-NO" sz="1200" kern="1200" dirty="0">
                <a:solidFill>
                  <a:schemeClr val="tx1"/>
                </a:solidFill>
                <a:effectLst/>
                <a:latin typeface="+mn-lt"/>
                <a:ea typeface="+mn-ea"/>
                <a:cs typeface="+mn-cs"/>
              </a:rPr>
              <a:t>For eksempel:</a:t>
            </a:r>
          </a:p>
          <a:p>
            <a:r>
              <a:rPr lang="nb-NO" sz="1200" kern="1200" dirty="0">
                <a:solidFill>
                  <a:schemeClr val="tx1"/>
                </a:solidFill>
                <a:effectLst/>
                <a:latin typeface="+mn-lt"/>
                <a:ea typeface="+mn-ea"/>
                <a:cs typeface="+mn-cs"/>
              </a:rPr>
              <a:t>Legger du hånden på en varm kokeplate, vil dette gjøre vondt og du vil trekke hånden bort, slik at den ikke blir brent og skadet.</a:t>
            </a:r>
          </a:p>
          <a:p>
            <a:r>
              <a:rPr lang="nb-NO" sz="1200" kern="1200" dirty="0">
                <a:solidFill>
                  <a:schemeClr val="tx1"/>
                </a:solidFill>
                <a:effectLst/>
                <a:latin typeface="+mn-lt"/>
                <a:ea typeface="+mn-ea"/>
                <a:cs typeface="+mn-cs"/>
              </a:rPr>
              <a:t>Har en vondt i hodet eller magen, kan dette være kroppens måte å si at det er behov for å ta det litt med ro, drikke litt vann, gå på toalettet eller annet.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6: Fysisk smerte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vanligste fysiske smertene ungdom oppgir å oppleve er:</a:t>
            </a:r>
          </a:p>
          <a:p>
            <a:r>
              <a:rPr lang="nb-NO" sz="1200" kern="1200" dirty="0">
                <a:solidFill>
                  <a:schemeClr val="tx1"/>
                </a:solidFill>
                <a:effectLst/>
                <a:latin typeface="+mn-lt"/>
                <a:ea typeface="+mn-ea"/>
                <a:cs typeface="+mn-cs"/>
              </a:rPr>
              <a:t>- Hodepine</a:t>
            </a:r>
          </a:p>
          <a:p>
            <a:r>
              <a:rPr lang="nb-NO" sz="1200" kern="1200" dirty="0">
                <a:solidFill>
                  <a:schemeClr val="tx1"/>
                </a:solidFill>
                <a:effectLst/>
                <a:latin typeface="+mn-lt"/>
                <a:ea typeface="+mn-ea"/>
                <a:cs typeface="+mn-cs"/>
              </a:rPr>
              <a:t>- Tannverk</a:t>
            </a:r>
          </a:p>
          <a:p>
            <a:r>
              <a:rPr lang="nb-NO" sz="1200" kern="1200" dirty="0">
                <a:solidFill>
                  <a:schemeClr val="tx1"/>
                </a:solidFill>
                <a:effectLst/>
                <a:latin typeface="+mn-lt"/>
                <a:ea typeface="+mn-ea"/>
                <a:cs typeface="+mn-cs"/>
              </a:rPr>
              <a:t>- Magesmerter</a:t>
            </a:r>
          </a:p>
          <a:p>
            <a:r>
              <a:rPr lang="nb-NO" sz="1200" kern="1200" dirty="0">
                <a:solidFill>
                  <a:schemeClr val="tx1"/>
                </a:solidFill>
                <a:effectLst/>
                <a:latin typeface="+mn-lt"/>
                <a:ea typeface="+mn-ea"/>
                <a:cs typeface="+mn-cs"/>
              </a:rPr>
              <a:t>- Menstruasjonssmerter</a:t>
            </a:r>
          </a:p>
          <a:p>
            <a:r>
              <a:rPr lang="nb-NO" sz="1200" kern="1200" dirty="0">
                <a:solidFill>
                  <a:schemeClr val="tx1"/>
                </a:solidFill>
                <a:effectLst/>
                <a:latin typeface="+mn-lt"/>
                <a:ea typeface="+mn-ea"/>
                <a:cs typeface="+mn-cs"/>
              </a:rPr>
              <a:t>- Skadesmerter (skrubbsår, papirkutt)</a:t>
            </a:r>
          </a:p>
          <a:p>
            <a:r>
              <a:rPr lang="nb-NO" sz="1200" kern="1200" dirty="0">
                <a:solidFill>
                  <a:schemeClr val="tx1"/>
                </a:solidFill>
                <a:effectLst/>
                <a:latin typeface="+mn-lt"/>
                <a:ea typeface="+mn-ea"/>
                <a:cs typeface="+mn-cs"/>
              </a:rPr>
              <a:t>- Muskel- og leddsmerter </a:t>
            </a:r>
          </a:p>
          <a:p>
            <a:r>
              <a:rPr lang="nb-NO" sz="1200" kern="1200" dirty="0">
                <a:solidFill>
                  <a:schemeClr val="tx1"/>
                </a:solidFill>
                <a:effectLst/>
                <a:latin typeface="+mn-lt"/>
                <a:ea typeface="+mn-ea"/>
                <a:cs typeface="+mn-cs"/>
              </a:rPr>
              <a:t>Disse smertene er som regel helt ufarlige. Magesmerter (ikke menstruasjonssmerter), skal ikke behandles med legemidler da de ofte kommer av ting som ikke blir bedre av at en bruker smertestillende. Smertestillende kan til og med gjøre smertene verre, dersom en ikke finner ut hva som er årsak til smerten.</a:t>
            </a:r>
          </a:p>
          <a:p>
            <a:r>
              <a:rPr lang="nb-NO" sz="1200" kern="1200" dirty="0">
                <a:solidFill>
                  <a:schemeClr val="tx1"/>
                </a:solidFill>
                <a:effectLst/>
                <a:latin typeface="+mn-lt"/>
                <a:ea typeface="+mn-ea"/>
                <a:cs typeface="+mn-cs"/>
              </a:rPr>
              <a:t>Dette kan være:</a:t>
            </a:r>
          </a:p>
          <a:p>
            <a:r>
              <a:rPr lang="nb-NO" sz="1200" kern="1200" dirty="0">
                <a:solidFill>
                  <a:schemeClr val="tx1"/>
                </a:solidFill>
                <a:effectLst/>
                <a:latin typeface="+mn-lt"/>
                <a:ea typeface="+mn-ea"/>
                <a:cs typeface="+mn-cs"/>
              </a:rPr>
              <a:t>- luft i magen</a:t>
            </a:r>
          </a:p>
          <a:p>
            <a:r>
              <a:rPr lang="nb-NO" sz="1200" kern="1200" dirty="0">
                <a:solidFill>
                  <a:schemeClr val="tx1"/>
                </a:solidFill>
                <a:effectLst/>
                <a:latin typeface="+mn-lt"/>
                <a:ea typeface="+mn-ea"/>
                <a:cs typeface="+mn-cs"/>
              </a:rPr>
              <a:t>- forstoppelse</a:t>
            </a:r>
          </a:p>
          <a:p>
            <a:r>
              <a:rPr lang="nb-NO" sz="1200" kern="1200" dirty="0">
                <a:solidFill>
                  <a:schemeClr val="tx1"/>
                </a:solidFill>
                <a:effectLst/>
                <a:latin typeface="+mn-lt"/>
                <a:ea typeface="+mn-ea"/>
                <a:cs typeface="+mn-cs"/>
              </a:rPr>
              <a:t>- diaré</a:t>
            </a:r>
          </a:p>
          <a:p>
            <a:r>
              <a:rPr lang="nb-NO" sz="1200" kern="1200" dirty="0">
                <a:solidFill>
                  <a:schemeClr val="tx1"/>
                </a:solidFill>
                <a:effectLst/>
                <a:latin typeface="+mn-lt"/>
                <a:ea typeface="+mn-ea"/>
                <a:cs typeface="+mn-cs"/>
              </a:rPr>
              <a:t>- Psykiske plager (mobbing, angst, grue seg osv.)</a:t>
            </a:r>
          </a:p>
          <a:p>
            <a:r>
              <a:rPr lang="nb-NO" sz="1200" b="1" kern="1200" dirty="0">
                <a:solidFill>
                  <a:schemeClr val="tx1"/>
                </a:solidFill>
                <a:effectLst/>
                <a:latin typeface="+mn-lt"/>
                <a:ea typeface="+mn-ea"/>
                <a:cs typeface="+mn-cs"/>
              </a:rPr>
              <a:t>Oppgave til elevene (diskusjon i mindre grupper):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Hvordan skiller man mellom farlige og ikke farlige fysiske smerter? </a:t>
            </a:r>
          </a:p>
          <a:p>
            <a:endParaRPr lang="nb-NO" i="1" u="sng" noProof="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7: Psykisk smerte</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Denne sliden viser viktigheten av å ta vare på hverandre, og at det å slite fysisk har fysisk påvirkning på kroppen.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vanligste psykiske smertene en kan oppleve:</a:t>
            </a:r>
          </a:p>
          <a:p>
            <a:r>
              <a:rPr lang="nb-NO" sz="1200" kern="1200" dirty="0">
                <a:solidFill>
                  <a:schemeClr val="tx1"/>
                </a:solidFill>
                <a:effectLst/>
                <a:latin typeface="+mn-lt"/>
                <a:ea typeface="+mn-ea"/>
                <a:cs typeface="+mn-cs"/>
              </a:rPr>
              <a:t>Engstelse og bekymring</a:t>
            </a:r>
          </a:p>
          <a:p>
            <a:r>
              <a:rPr lang="nb-NO" sz="1200" kern="1200" dirty="0">
                <a:solidFill>
                  <a:schemeClr val="tx1"/>
                </a:solidFill>
                <a:effectLst/>
                <a:latin typeface="+mn-lt"/>
                <a:ea typeface="+mn-ea"/>
                <a:cs typeface="+mn-cs"/>
              </a:rPr>
              <a:t>Nedstemt og trist</a:t>
            </a:r>
          </a:p>
          <a:p>
            <a:r>
              <a:rPr lang="nb-NO" sz="1200" kern="1200" dirty="0">
                <a:solidFill>
                  <a:schemeClr val="tx1"/>
                </a:solidFill>
                <a:effectLst/>
                <a:latin typeface="+mn-lt"/>
                <a:ea typeface="+mn-ea"/>
                <a:cs typeface="+mn-cs"/>
              </a:rPr>
              <a:t>Stress og uro</a:t>
            </a:r>
          </a:p>
          <a:p>
            <a:r>
              <a:rPr lang="nb-NO" sz="1200" kern="1200" dirty="0">
                <a:solidFill>
                  <a:schemeClr val="tx1"/>
                </a:solidFill>
                <a:effectLst/>
                <a:latin typeface="+mn-lt"/>
                <a:ea typeface="+mn-ea"/>
                <a:cs typeface="+mn-cs"/>
              </a:rPr>
              <a:t>Søvnproblemer</a:t>
            </a:r>
          </a:p>
          <a:p>
            <a:r>
              <a:rPr lang="nb-NO" sz="1200" kern="1200" dirty="0">
                <a:solidFill>
                  <a:schemeClr val="tx1"/>
                </a:solidFill>
                <a:effectLst/>
                <a:latin typeface="+mn-lt"/>
                <a:ea typeface="+mn-ea"/>
                <a:cs typeface="+mn-cs"/>
              </a:rPr>
              <a:t>Det finnes ingen medisiner som hjelper mot psykiske smerter, og det er derfor viktig at man får hjelp med det man sliter med. Snakk med en voksen: foreldre, lærere eller helsesykepleier</a:t>
            </a:r>
          </a:p>
          <a:p>
            <a:r>
              <a:rPr lang="nb-NO" sz="1200" kern="1200" dirty="0">
                <a:solidFill>
                  <a:schemeClr val="tx1"/>
                </a:solidFill>
                <a:effectLst/>
                <a:latin typeface="+mn-lt"/>
                <a:ea typeface="+mn-ea"/>
                <a:cs typeface="+mn-cs"/>
              </a:rPr>
              <a:t>Eksempel:</a:t>
            </a:r>
          </a:p>
          <a:p>
            <a:r>
              <a:rPr lang="nb-NO" sz="1200" kern="1200" dirty="0">
                <a:solidFill>
                  <a:schemeClr val="tx1"/>
                </a:solidFill>
                <a:effectLst/>
                <a:latin typeface="+mn-lt"/>
                <a:ea typeface="+mn-ea"/>
                <a:cs typeface="+mn-cs"/>
              </a:rPr>
              <a:t>Paracet virker på en sånn måte at den demper smertesignaler i hjernen, men den fjerner ikke årsaken til smerten.</a:t>
            </a:r>
          </a:p>
          <a:p>
            <a:r>
              <a:rPr lang="nb-NO" sz="1200" kern="1200" dirty="0">
                <a:solidFill>
                  <a:schemeClr val="tx1"/>
                </a:solidFill>
                <a:effectLst/>
                <a:latin typeface="+mn-lt"/>
                <a:ea typeface="+mn-ea"/>
                <a:cs typeface="+mn-cs"/>
              </a:rPr>
              <a:t>Hvis du for eksempel har vondt i magen fordi du er stressa, så vil Paracet ikke løse problemet – den bare skrur ned alarmen midlertidig. Når virkningen av tabletten er borte – kommer smerten tilbake.</a:t>
            </a:r>
          </a:p>
          <a:p>
            <a:r>
              <a:rPr lang="nb-NO" sz="1200" kern="1200" dirty="0">
                <a:solidFill>
                  <a:schemeClr val="tx1"/>
                </a:solidFill>
                <a:effectLst/>
                <a:latin typeface="+mn-lt"/>
                <a:ea typeface="+mn-ea"/>
                <a:cs typeface="+mn-cs"/>
              </a:rPr>
              <a:t>Derfor kan det være viktigere å finne årsaken til smerten, slik at en kan gjøre noe med den.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nb-NO" noProof="0" dirty="0"/>
          </a:p>
          <a:p>
            <a:r>
              <a:rPr lang="nb-NO" sz="1200" b="1" u="sng" kern="1200" dirty="0">
                <a:solidFill>
                  <a:schemeClr val="tx1"/>
                </a:solidFill>
                <a:effectLst/>
                <a:latin typeface="+mn-lt"/>
                <a:ea typeface="+mn-ea"/>
                <a:cs typeface="+mn-cs"/>
              </a:rPr>
              <a:t>Slide 8: Helsesirkelen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innfører et begrep vi kaller helsesirkelen)</a:t>
            </a:r>
          </a:p>
          <a:p>
            <a:r>
              <a:rPr lang="nb-NO" sz="1200" kern="1200" dirty="0">
                <a:solidFill>
                  <a:schemeClr val="tx1"/>
                </a:solidFill>
                <a:effectLst/>
                <a:latin typeface="+mn-lt"/>
                <a:ea typeface="+mn-ea"/>
                <a:cs typeface="+mn-cs"/>
              </a:rPr>
              <a:t>Poenget med denne sirkelen er at vi ønsker å bryte ut av den.</a:t>
            </a:r>
          </a:p>
          <a:p>
            <a:r>
              <a:rPr lang="nb-NO" sz="1200" kern="1200" dirty="0">
                <a:solidFill>
                  <a:schemeClr val="tx1"/>
                </a:solidFill>
                <a:effectLst/>
                <a:latin typeface="+mn-lt"/>
                <a:ea typeface="+mn-ea"/>
                <a:cs typeface="+mn-cs"/>
              </a:rPr>
              <a:t>Forklaring: Vi opplever en smerte (problem). Denne smerten kan ha mange ulike årsaker og det er derfor viktig å finne årsaken til at vi kjenner på akkurat denne smerten akkurat nå.</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b-NO" sz="1200" b="1" u="sng" kern="1200" dirty="0">
                <a:solidFill>
                  <a:schemeClr val="tx1"/>
                </a:solidFill>
                <a:effectLst/>
                <a:latin typeface="+mn-lt"/>
                <a:ea typeface="+mn-ea"/>
                <a:cs typeface="+mn-cs"/>
              </a:rPr>
              <a:t>Slide 9: Identifiser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Identifisere vil si å finne ut hva som er grunnen til at en opplever smerte. </a:t>
            </a:r>
          </a:p>
          <a:p>
            <a:r>
              <a:rPr lang="nb-NO" sz="1200" kern="1200" dirty="0">
                <a:solidFill>
                  <a:schemeClr val="tx1"/>
                </a:solidFill>
                <a:effectLst/>
                <a:latin typeface="+mn-lt"/>
                <a:ea typeface="+mn-ea"/>
                <a:cs typeface="+mn-cs"/>
              </a:rPr>
              <a:t>Er dette en fysisk smerte eller en psykisk smerte? </a:t>
            </a:r>
          </a:p>
          <a:p>
            <a:r>
              <a:rPr lang="nb-NO" sz="1200" kern="1200" dirty="0">
                <a:solidFill>
                  <a:schemeClr val="tx1"/>
                </a:solidFill>
                <a:effectLst/>
                <a:latin typeface="+mn-lt"/>
                <a:ea typeface="+mn-ea"/>
                <a:cs typeface="+mn-cs"/>
              </a:rPr>
              <a:t>Hvor føler jeg smerten? </a:t>
            </a:r>
          </a:p>
          <a:p>
            <a:r>
              <a:rPr lang="nb-NO" sz="1200" kern="1200" dirty="0">
                <a:solidFill>
                  <a:schemeClr val="tx1"/>
                </a:solidFill>
                <a:effectLst/>
                <a:latin typeface="+mn-lt"/>
                <a:ea typeface="+mn-ea"/>
                <a:cs typeface="+mn-cs"/>
              </a:rPr>
              <a:t>Er det veldig vondt, eller kan jeg leve med det? </a:t>
            </a:r>
          </a:p>
          <a:p>
            <a:r>
              <a:rPr lang="nb-NO" sz="1200" kern="1200" dirty="0">
                <a:solidFill>
                  <a:schemeClr val="tx1"/>
                </a:solidFill>
                <a:effectLst/>
                <a:latin typeface="+mn-lt"/>
                <a:ea typeface="+mn-ea"/>
                <a:cs typeface="+mn-cs"/>
              </a:rPr>
              <a:t>Har det pågått veldig lenge (dager)?</a:t>
            </a:r>
          </a:p>
          <a:p>
            <a:r>
              <a:rPr lang="nb-NO" sz="1200" kern="1200" dirty="0">
                <a:solidFill>
                  <a:schemeClr val="tx1"/>
                </a:solidFill>
                <a:effectLst/>
                <a:latin typeface="+mn-lt"/>
                <a:ea typeface="+mn-ea"/>
                <a:cs typeface="+mn-cs"/>
              </a:rPr>
              <a:t>- altså identifiserer både hva som er årsak, hvor stort problemet er og hvor lenge det har pågått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NRKUnderholdning/videos/allerud-vgs-hos-helses%C3%B8steren/775901506239153/?locale=nb_N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a:extLst>
            <a:ext uri="{FF2B5EF4-FFF2-40B4-BE49-F238E27FC236}">
              <a16:creationId xmlns:a16="http://schemas.microsoft.com/office/drawing/2014/main" id="{440472FE-42F8-5BB9-F63E-66DF8D0BD5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75DEF1-FFC7-ABCC-34C9-4C00EED790F5}"/>
              </a:ext>
            </a:extLst>
          </p:cNvPr>
          <p:cNvGrpSpPr/>
          <p:nvPr/>
        </p:nvGrpSpPr>
        <p:grpSpPr>
          <a:xfrm>
            <a:off x="-152400" y="-144661"/>
            <a:ext cx="3793365" cy="10431661"/>
            <a:chOff x="0" y="-38100"/>
            <a:chExt cx="953035" cy="2747433"/>
          </a:xfrm>
        </p:grpSpPr>
        <p:sp>
          <p:nvSpPr>
            <p:cNvPr id="3" name="Freeform 3">
              <a:extLst>
                <a:ext uri="{FF2B5EF4-FFF2-40B4-BE49-F238E27FC236}">
                  <a16:creationId xmlns:a16="http://schemas.microsoft.com/office/drawing/2014/main" id="{D639AC9B-F5BD-F942-ECAC-586518DADE2B}"/>
                </a:ext>
              </a:extLst>
            </p:cNvPr>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a:extLst>
                <a:ext uri="{FF2B5EF4-FFF2-40B4-BE49-F238E27FC236}">
                  <a16:creationId xmlns:a16="http://schemas.microsoft.com/office/drawing/2014/main" id="{7E56E439-1D98-D56A-D48A-2A648C31768B}"/>
                </a:ext>
              </a:extLst>
            </p:cNvPr>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29375886-F034-CA8F-D671-CDA5520A0EBA}"/>
              </a:ext>
            </a:extLst>
          </p:cNvPr>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dirty="0">
                <a:solidFill>
                  <a:srgbClr val="000000"/>
                </a:solidFill>
                <a:latin typeface="Open Sans Bold"/>
                <a:ea typeface="Open Sans Bold"/>
                <a:cs typeface="Open Sans Bold"/>
                <a:sym typeface="Open Sans Bold"/>
              </a:rPr>
              <a:t> </a:t>
            </a:r>
            <a:r>
              <a:rPr lang="en-US" sz="9200" b="1" dirty="0" err="1">
                <a:solidFill>
                  <a:srgbClr val="000000"/>
                </a:solidFill>
                <a:latin typeface="Open Sans Bold"/>
                <a:ea typeface="Open Sans Bold"/>
                <a:cs typeface="Open Sans Bold"/>
                <a:sym typeface="Open Sans Bold"/>
              </a:rPr>
              <a:t>Smerter</a:t>
            </a:r>
            <a:endParaRPr lang="en-US" sz="9200" b="1" dirty="0">
              <a:solidFill>
                <a:srgbClr val="000000"/>
              </a:solidFill>
              <a:latin typeface="Open Sans Bold"/>
              <a:ea typeface="Open Sans Bold"/>
              <a:cs typeface="Open Sans Bold"/>
              <a:sym typeface="Open Sans Bold"/>
            </a:endParaRPr>
          </a:p>
        </p:txBody>
      </p:sp>
      <p:sp>
        <p:nvSpPr>
          <p:cNvPr id="8" name="TextBox 8">
            <a:extLst>
              <a:ext uri="{FF2B5EF4-FFF2-40B4-BE49-F238E27FC236}">
                <a16:creationId xmlns:a16="http://schemas.microsoft.com/office/drawing/2014/main" id="{584ABAB7-AFF1-045A-083A-64FF0DECA5ED}"/>
              </a:ext>
            </a:extLst>
          </p:cNvPr>
          <p:cNvSpPr txBox="1"/>
          <p:nvPr/>
        </p:nvSpPr>
        <p:spPr>
          <a:xfrm>
            <a:off x="15683234" y="9210675"/>
            <a:ext cx="787074"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 </a:t>
            </a:r>
          </a:p>
        </p:txBody>
      </p:sp>
      <p:sp>
        <p:nvSpPr>
          <p:cNvPr id="9" name="TekstSylinder 8">
            <a:extLst>
              <a:ext uri="{FF2B5EF4-FFF2-40B4-BE49-F238E27FC236}">
                <a16:creationId xmlns:a16="http://schemas.microsoft.com/office/drawing/2014/main" id="{6410D656-6C1D-E02D-E336-109116315B4A}"/>
              </a:ext>
            </a:extLst>
          </p:cNvPr>
          <p:cNvSpPr txBox="1"/>
          <p:nvPr/>
        </p:nvSpPr>
        <p:spPr>
          <a:xfrm>
            <a:off x="4168588" y="4750858"/>
            <a:ext cx="13052611" cy="707886"/>
          </a:xfrm>
          <a:prstGeom prst="rect">
            <a:avLst/>
          </a:prstGeom>
          <a:noFill/>
        </p:spPr>
        <p:txBody>
          <a:bodyPr wrap="square">
            <a:spAutoFit/>
          </a:bodyPr>
          <a:lstStyle/>
          <a:p>
            <a:r>
              <a:rPr lang="nb-NO" sz="2000" dirty="0">
                <a:hlinkClick r:id="rId3"/>
              </a:rPr>
              <a:t>Ibux og Paracet fikser alt, eller? 😷💊💉 Ny episode av </a:t>
            </a:r>
            <a:r>
              <a:rPr lang="nb-NO" sz="2000" dirty="0" err="1">
                <a:hlinkClick r:id="rId3"/>
              </a:rPr>
              <a:t>Allerud</a:t>
            </a:r>
            <a:r>
              <a:rPr lang="nb-NO" sz="2000" dirty="0">
                <a:hlinkClick r:id="rId3"/>
              </a:rPr>
              <a:t> VGS kan du se i dag fra klokken 16 i NRK TV: https://tv.nrk.no/serie/allerud-vgs | NRK Underholdning | Facebook</a:t>
            </a:r>
            <a:endParaRPr lang="nb-NO" sz="2000" dirty="0"/>
          </a:p>
        </p:txBody>
      </p:sp>
      <p:pic>
        <p:nvPicPr>
          <p:cNvPr id="10" name="Bilde 9">
            <a:extLst>
              <a:ext uri="{FF2B5EF4-FFF2-40B4-BE49-F238E27FC236}">
                <a16:creationId xmlns:a16="http://schemas.microsoft.com/office/drawing/2014/main" id="{915F3516-BD52-7B8A-80A4-2AEFE1DE76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099" y="9281866"/>
            <a:ext cx="1600200" cy="614857"/>
          </a:xfrm>
          <a:prstGeom prst="rect">
            <a:avLst/>
          </a:prstGeom>
          <a:noFill/>
          <a:ln>
            <a:noFill/>
          </a:ln>
        </p:spPr>
      </p:pic>
    </p:spTree>
    <p:extLst>
      <p:ext uri="{BB962C8B-B14F-4D97-AF65-F5344CB8AC3E}">
        <p14:creationId xmlns:p14="http://schemas.microsoft.com/office/powerpoint/2010/main" val="56077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594461" y="788694"/>
            <a:ext cx="8641299" cy="86412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txBody>
            <a:bodyPr/>
            <a:lstStyle/>
            <a:p>
              <a:endParaRPr lang="nb-NO"/>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5096014" y="788694"/>
            <a:ext cx="3523138" cy="352313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1242843" y="788694"/>
            <a:ext cx="3523138" cy="352313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1508892" y="6283723"/>
            <a:ext cx="3523138" cy="352313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5096014" y="6283723"/>
            <a:ext cx="3523138" cy="352313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rot="1098831">
            <a:off x="5562871" y="3704845"/>
            <a:ext cx="491805" cy="430329"/>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2" name="TextBox 22"/>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8232025">
            <a:off x="11589607" y="1173036"/>
            <a:ext cx="491805" cy="430329"/>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5" name="TextBox 25"/>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rot="-9306929">
            <a:off x="13663240" y="6393507"/>
            <a:ext cx="491805" cy="430329"/>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8" name="TextBox 28"/>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rot="-3329376">
            <a:off x="8027183" y="8786051"/>
            <a:ext cx="491805" cy="430329"/>
            <a:chOff x="0" y="0"/>
            <a:chExt cx="812800" cy="711200"/>
          </a:xfrm>
        </p:grpSpPr>
        <p:sp>
          <p:nvSpPr>
            <p:cNvPr id="30" name="Freeform 3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31" name="TextBox 31"/>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sp>
        <p:nvSpPr>
          <p:cNvPr id="32" name="Freeform 32"/>
          <p:cNvSpPr/>
          <p:nvPr/>
        </p:nvSpPr>
        <p:spPr>
          <a:xfrm>
            <a:off x="14042893" y="1505116"/>
            <a:ext cx="723088" cy="684222"/>
          </a:xfrm>
          <a:custGeom>
            <a:avLst/>
            <a:gdLst/>
            <a:ahLst/>
            <a:cxnLst/>
            <a:rect l="l" t="t" r="r" b="b"/>
            <a:pathLst>
              <a:path w="723088" h="684222">
                <a:moveTo>
                  <a:pt x="0" y="0"/>
                </a:moveTo>
                <a:lnTo>
                  <a:pt x="723088" y="0"/>
                </a:lnTo>
                <a:lnTo>
                  <a:pt x="723088" y="684222"/>
                </a:lnTo>
                <a:lnTo>
                  <a:pt x="0" y="684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3" name="Freeform 33"/>
          <p:cNvSpPr/>
          <p:nvPr/>
        </p:nvSpPr>
        <p:spPr>
          <a:xfrm>
            <a:off x="11735831" y="7013296"/>
            <a:ext cx="662054" cy="643019"/>
          </a:xfrm>
          <a:custGeom>
            <a:avLst/>
            <a:gdLst/>
            <a:ahLst/>
            <a:cxnLst/>
            <a:rect l="l" t="t" r="r" b="b"/>
            <a:pathLst>
              <a:path w="662054" h="643019">
                <a:moveTo>
                  <a:pt x="0" y="0"/>
                </a:moveTo>
                <a:lnTo>
                  <a:pt x="662054" y="0"/>
                </a:lnTo>
                <a:lnTo>
                  <a:pt x="662054" y="643020"/>
                </a:lnTo>
                <a:lnTo>
                  <a:pt x="0" y="64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nvGrpSpPr>
          <p:cNvPr id="34" name="Group 34"/>
          <p:cNvGrpSpPr/>
          <p:nvPr/>
        </p:nvGrpSpPr>
        <p:grpSpPr>
          <a:xfrm>
            <a:off x="3855973" y="6788126"/>
            <a:ext cx="5712482" cy="2537621"/>
            <a:chOff x="0" y="0"/>
            <a:chExt cx="1413004" cy="627690"/>
          </a:xfrm>
        </p:grpSpPr>
        <p:sp>
          <p:nvSpPr>
            <p:cNvPr id="35" name="Freeform 35"/>
            <p:cNvSpPr/>
            <p:nvPr/>
          </p:nvSpPr>
          <p:spPr>
            <a:xfrm>
              <a:off x="0" y="0"/>
              <a:ext cx="1413004" cy="627690"/>
            </a:xfrm>
            <a:custGeom>
              <a:avLst/>
              <a:gdLst/>
              <a:ahLst/>
              <a:cxnLst/>
              <a:rect l="l" t="t" r="r" b="b"/>
              <a:pathLst>
                <a:path w="1413004" h="627690">
                  <a:moveTo>
                    <a:pt x="69118" y="0"/>
                  </a:moveTo>
                  <a:lnTo>
                    <a:pt x="1343886" y="0"/>
                  </a:lnTo>
                  <a:cubicBezTo>
                    <a:pt x="1382059" y="0"/>
                    <a:pt x="1413004" y="30945"/>
                    <a:pt x="1413004" y="69118"/>
                  </a:cubicBezTo>
                  <a:lnTo>
                    <a:pt x="1413004" y="558572"/>
                  </a:lnTo>
                  <a:cubicBezTo>
                    <a:pt x="1413004" y="576903"/>
                    <a:pt x="1405722" y="594484"/>
                    <a:pt x="1392760" y="607446"/>
                  </a:cubicBezTo>
                  <a:cubicBezTo>
                    <a:pt x="1379798" y="620408"/>
                    <a:pt x="1362217" y="627690"/>
                    <a:pt x="1343886" y="627690"/>
                  </a:cubicBezTo>
                  <a:lnTo>
                    <a:pt x="69118" y="627690"/>
                  </a:lnTo>
                  <a:cubicBezTo>
                    <a:pt x="30945" y="627690"/>
                    <a:pt x="0" y="596745"/>
                    <a:pt x="0" y="558572"/>
                  </a:cubicBezTo>
                  <a:lnTo>
                    <a:pt x="0" y="69118"/>
                  </a:lnTo>
                  <a:cubicBezTo>
                    <a:pt x="0" y="30945"/>
                    <a:pt x="30945" y="0"/>
                    <a:pt x="69118" y="0"/>
                  </a:cubicBezTo>
                  <a:close/>
                </a:path>
              </a:pathLst>
            </a:custGeom>
            <a:solidFill>
              <a:srgbClr val="FFD10C"/>
            </a:solidFill>
          </p:spPr>
          <p:txBody>
            <a:bodyPr/>
            <a:lstStyle/>
            <a:p>
              <a:endParaRPr lang="nb-NO"/>
            </a:p>
          </p:txBody>
        </p:sp>
        <p:sp>
          <p:nvSpPr>
            <p:cNvPr id="36" name="TextBox 36"/>
            <p:cNvSpPr txBox="1"/>
            <p:nvPr/>
          </p:nvSpPr>
          <p:spPr>
            <a:xfrm>
              <a:off x="0" y="-28575"/>
              <a:ext cx="1413004" cy="656265"/>
            </a:xfrm>
            <a:prstGeom prst="rect">
              <a:avLst/>
            </a:prstGeom>
          </p:spPr>
          <p:txBody>
            <a:bodyPr lIns="50800" tIns="50800" rIns="50800" bIns="50800" rtlCol="0" anchor="ctr"/>
            <a:lstStyle/>
            <a:p>
              <a:pPr algn="ctr">
                <a:lnSpc>
                  <a:spcPts val="1960"/>
                </a:lnSpc>
              </a:pPr>
              <a:endParaRPr/>
            </a:p>
          </p:txBody>
        </p:sp>
      </p:grpSp>
      <p:sp>
        <p:nvSpPr>
          <p:cNvPr id="37" name="Freeform 37"/>
          <p:cNvSpPr/>
          <p:nvPr/>
        </p:nvSpPr>
        <p:spPr>
          <a:xfrm>
            <a:off x="7471088" y="7111236"/>
            <a:ext cx="689974" cy="545079"/>
          </a:xfrm>
          <a:custGeom>
            <a:avLst/>
            <a:gdLst/>
            <a:ahLst/>
            <a:cxnLst/>
            <a:rect l="l" t="t" r="r" b="b"/>
            <a:pathLst>
              <a:path w="689974" h="545079">
                <a:moveTo>
                  <a:pt x="0" y="0"/>
                </a:moveTo>
                <a:lnTo>
                  <a:pt x="689974" y="0"/>
                </a:lnTo>
                <a:lnTo>
                  <a:pt x="689974" y="545080"/>
                </a:lnTo>
                <a:lnTo>
                  <a:pt x="0" y="545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38" name="Freeform 38"/>
          <p:cNvSpPr/>
          <p:nvPr/>
        </p:nvSpPr>
        <p:spPr>
          <a:xfrm>
            <a:off x="5263365" y="1533168"/>
            <a:ext cx="712759" cy="628119"/>
          </a:xfrm>
          <a:custGeom>
            <a:avLst/>
            <a:gdLst/>
            <a:ahLst/>
            <a:cxnLst/>
            <a:rect l="l" t="t" r="r" b="b"/>
            <a:pathLst>
              <a:path w="712759" h="628119">
                <a:moveTo>
                  <a:pt x="0" y="0"/>
                </a:moveTo>
                <a:lnTo>
                  <a:pt x="712760" y="0"/>
                </a:lnTo>
                <a:lnTo>
                  <a:pt x="712760" y="628119"/>
                </a:lnTo>
                <a:lnTo>
                  <a:pt x="0" y="6281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39" name="TextBox 39"/>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Helsesirkelen</a:t>
            </a:r>
          </a:p>
        </p:txBody>
      </p:sp>
      <p:sp>
        <p:nvSpPr>
          <p:cNvPr id="40" name="TextBox 40"/>
          <p:cNvSpPr txBox="1"/>
          <p:nvPr/>
        </p:nvSpPr>
        <p:spPr>
          <a:xfrm>
            <a:off x="12162001" y="2066037"/>
            <a:ext cx="2604106" cy="876875"/>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Problem</a:t>
            </a:r>
          </a:p>
        </p:txBody>
      </p:sp>
      <p:sp>
        <p:nvSpPr>
          <p:cNvPr id="41" name="TextBox 41"/>
          <p:cNvSpPr txBox="1"/>
          <p:nvPr/>
        </p:nvSpPr>
        <p:spPr>
          <a:xfrm>
            <a:off x="11735703" y="7561066"/>
            <a:ext cx="3566562" cy="876875"/>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Identifisere</a:t>
            </a:r>
            <a:endParaRPr lang="en-US" sz="5163" dirty="0">
              <a:solidFill>
                <a:srgbClr val="FFFFFF"/>
              </a:solidFill>
              <a:latin typeface="Open Sans"/>
              <a:ea typeface="Open Sans"/>
              <a:cs typeface="Open Sans"/>
              <a:sym typeface="Open Sans"/>
            </a:endParaRPr>
          </a:p>
        </p:txBody>
      </p:sp>
      <p:sp>
        <p:nvSpPr>
          <p:cNvPr id="42" name="TextBox 42"/>
          <p:cNvSpPr txBox="1"/>
          <p:nvPr/>
        </p:nvSpPr>
        <p:spPr>
          <a:xfrm>
            <a:off x="5167938" y="7561066"/>
            <a:ext cx="3088552" cy="876875"/>
          </a:xfrm>
          <a:prstGeom prst="rect">
            <a:avLst/>
          </a:prstGeom>
        </p:spPr>
        <p:txBody>
          <a:bodyPr lIns="0" tIns="0" rIns="0" bIns="0" rtlCol="0" anchor="t">
            <a:spAutoFit/>
          </a:bodyPr>
          <a:lstStyle/>
          <a:p>
            <a:pPr marL="0" lvl="0" indent="0" algn="ctr">
              <a:lnSpc>
                <a:spcPts val="7228"/>
              </a:lnSpc>
              <a:spcBef>
                <a:spcPct val="0"/>
              </a:spcBef>
            </a:pPr>
            <a:r>
              <a:rPr lang="en-US" sz="5163" b="1">
                <a:solidFill>
                  <a:srgbClr val="000000"/>
                </a:solidFill>
                <a:latin typeface="Open Sans Bold"/>
                <a:ea typeface="Open Sans Bold"/>
                <a:cs typeface="Open Sans Bold"/>
                <a:sym typeface="Open Sans Bold"/>
              </a:rPr>
              <a:t>Behandle</a:t>
            </a:r>
          </a:p>
        </p:txBody>
      </p:sp>
      <p:sp>
        <p:nvSpPr>
          <p:cNvPr id="43" name="TextBox 43"/>
          <p:cNvSpPr txBox="1"/>
          <p:nvPr/>
        </p:nvSpPr>
        <p:spPr>
          <a:xfrm>
            <a:off x="5263365" y="2066037"/>
            <a:ext cx="3188435" cy="873203"/>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Forebygge</a:t>
            </a:r>
          </a:p>
        </p:txBody>
      </p:sp>
      <p:sp>
        <p:nvSpPr>
          <p:cNvPr id="44" name="TextBox 44"/>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10 </a:t>
            </a:r>
          </a:p>
        </p:txBody>
      </p:sp>
      <p:pic>
        <p:nvPicPr>
          <p:cNvPr id="45" name="Bilde 44">
            <a:extLst>
              <a:ext uri="{FF2B5EF4-FFF2-40B4-BE49-F238E27FC236}">
                <a16:creationId xmlns:a16="http://schemas.microsoft.com/office/drawing/2014/main" id="{CE00BD46-C306-52AB-856C-989D59A43D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5023" y="9591497"/>
            <a:ext cx="1600200" cy="4307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670811" y="788694"/>
            <a:ext cx="8641299" cy="86412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txBody>
            <a:bodyPr/>
            <a:lstStyle/>
            <a:p>
              <a:endParaRPr lang="nb-NO"/>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5172364" y="788694"/>
            <a:ext cx="3523138" cy="352313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1319193" y="788694"/>
            <a:ext cx="3523138" cy="352313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1585242" y="6283723"/>
            <a:ext cx="3523138" cy="352313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5172364" y="6283723"/>
            <a:ext cx="3523138" cy="352313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rot="1098831">
            <a:off x="5639221" y="3704845"/>
            <a:ext cx="491805" cy="430329"/>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2" name="TextBox 22"/>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8232025">
            <a:off x="11665957" y="1173036"/>
            <a:ext cx="491805" cy="430329"/>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5" name="TextBox 25"/>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rot="-9306929">
            <a:off x="13739590" y="6393507"/>
            <a:ext cx="491805" cy="430329"/>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8" name="TextBox 28"/>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rot="-3329376">
            <a:off x="8103533" y="8786051"/>
            <a:ext cx="491805" cy="430329"/>
            <a:chOff x="0" y="0"/>
            <a:chExt cx="812800" cy="711200"/>
          </a:xfrm>
        </p:grpSpPr>
        <p:sp>
          <p:nvSpPr>
            <p:cNvPr id="30" name="Freeform 3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31" name="TextBox 31"/>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sp>
        <p:nvSpPr>
          <p:cNvPr id="32" name="Freeform 32"/>
          <p:cNvSpPr/>
          <p:nvPr/>
        </p:nvSpPr>
        <p:spPr>
          <a:xfrm>
            <a:off x="14119243" y="1505116"/>
            <a:ext cx="723088" cy="684222"/>
          </a:xfrm>
          <a:custGeom>
            <a:avLst/>
            <a:gdLst/>
            <a:ahLst/>
            <a:cxnLst/>
            <a:rect l="l" t="t" r="r" b="b"/>
            <a:pathLst>
              <a:path w="723088" h="684222">
                <a:moveTo>
                  <a:pt x="0" y="0"/>
                </a:moveTo>
                <a:lnTo>
                  <a:pt x="723088" y="0"/>
                </a:lnTo>
                <a:lnTo>
                  <a:pt x="723088" y="684222"/>
                </a:lnTo>
                <a:lnTo>
                  <a:pt x="0" y="684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3" name="Freeform 33"/>
          <p:cNvSpPr/>
          <p:nvPr/>
        </p:nvSpPr>
        <p:spPr>
          <a:xfrm>
            <a:off x="11812181" y="7013296"/>
            <a:ext cx="662054" cy="643019"/>
          </a:xfrm>
          <a:custGeom>
            <a:avLst/>
            <a:gdLst/>
            <a:ahLst/>
            <a:cxnLst/>
            <a:rect l="l" t="t" r="r" b="b"/>
            <a:pathLst>
              <a:path w="662054" h="643019">
                <a:moveTo>
                  <a:pt x="0" y="0"/>
                </a:moveTo>
                <a:lnTo>
                  <a:pt x="662054" y="0"/>
                </a:lnTo>
                <a:lnTo>
                  <a:pt x="662054" y="643020"/>
                </a:lnTo>
                <a:lnTo>
                  <a:pt x="0" y="64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34" name="Freeform 34"/>
          <p:cNvSpPr/>
          <p:nvPr/>
        </p:nvSpPr>
        <p:spPr>
          <a:xfrm>
            <a:off x="7547438" y="7111236"/>
            <a:ext cx="689974" cy="545079"/>
          </a:xfrm>
          <a:custGeom>
            <a:avLst/>
            <a:gdLst/>
            <a:ahLst/>
            <a:cxnLst/>
            <a:rect l="l" t="t" r="r" b="b"/>
            <a:pathLst>
              <a:path w="689974" h="545079">
                <a:moveTo>
                  <a:pt x="0" y="0"/>
                </a:moveTo>
                <a:lnTo>
                  <a:pt x="689974" y="0"/>
                </a:lnTo>
                <a:lnTo>
                  <a:pt x="689974" y="545080"/>
                </a:lnTo>
                <a:lnTo>
                  <a:pt x="0" y="545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grpSp>
        <p:nvGrpSpPr>
          <p:cNvPr id="35" name="Group 35"/>
          <p:cNvGrpSpPr/>
          <p:nvPr/>
        </p:nvGrpSpPr>
        <p:grpSpPr>
          <a:xfrm>
            <a:off x="4077692" y="1281453"/>
            <a:ext cx="5712482" cy="2537621"/>
            <a:chOff x="0" y="0"/>
            <a:chExt cx="1413004" cy="627690"/>
          </a:xfrm>
        </p:grpSpPr>
        <p:sp>
          <p:nvSpPr>
            <p:cNvPr id="36" name="Freeform 36"/>
            <p:cNvSpPr/>
            <p:nvPr/>
          </p:nvSpPr>
          <p:spPr>
            <a:xfrm>
              <a:off x="0" y="0"/>
              <a:ext cx="1413004" cy="627690"/>
            </a:xfrm>
            <a:custGeom>
              <a:avLst/>
              <a:gdLst/>
              <a:ahLst/>
              <a:cxnLst/>
              <a:rect l="l" t="t" r="r" b="b"/>
              <a:pathLst>
                <a:path w="1413004" h="627690">
                  <a:moveTo>
                    <a:pt x="69118" y="0"/>
                  </a:moveTo>
                  <a:lnTo>
                    <a:pt x="1343886" y="0"/>
                  </a:lnTo>
                  <a:cubicBezTo>
                    <a:pt x="1382059" y="0"/>
                    <a:pt x="1413004" y="30945"/>
                    <a:pt x="1413004" y="69118"/>
                  </a:cubicBezTo>
                  <a:lnTo>
                    <a:pt x="1413004" y="558572"/>
                  </a:lnTo>
                  <a:cubicBezTo>
                    <a:pt x="1413004" y="576903"/>
                    <a:pt x="1405722" y="594484"/>
                    <a:pt x="1392760" y="607446"/>
                  </a:cubicBezTo>
                  <a:cubicBezTo>
                    <a:pt x="1379798" y="620408"/>
                    <a:pt x="1362217" y="627690"/>
                    <a:pt x="1343886" y="627690"/>
                  </a:cubicBezTo>
                  <a:lnTo>
                    <a:pt x="69118" y="627690"/>
                  </a:lnTo>
                  <a:cubicBezTo>
                    <a:pt x="30945" y="627690"/>
                    <a:pt x="0" y="596745"/>
                    <a:pt x="0" y="558572"/>
                  </a:cubicBezTo>
                  <a:lnTo>
                    <a:pt x="0" y="69118"/>
                  </a:lnTo>
                  <a:cubicBezTo>
                    <a:pt x="0" y="30945"/>
                    <a:pt x="30945" y="0"/>
                    <a:pt x="69118" y="0"/>
                  </a:cubicBezTo>
                  <a:close/>
                </a:path>
              </a:pathLst>
            </a:custGeom>
            <a:solidFill>
              <a:srgbClr val="FFD10C"/>
            </a:solidFill>
          </p:spPr>
          <p:txBody>
            <a:bodyPr/>
            <a:lstStyle/>
            <a:p>
              <a:endParaRPr lang="nb-NO"/>
            </a:p>
          </p:txBody>
        </p:sp>
        <p:sp>
          <p:nvSpPr>
            <p:cNvPr id="37" name="TextBox 37"/>
            <p:cNvSpPr txBox="1"/>
            <p:nvPr/>
          </p:nvSpPr>
          <p:spPr>
            <a:xfrm>
              <a:off x="0" y="-28575"/>
              <a:ext cx="1413004" cy="656265"/>
            </a:xfrm>
            <a:prstGeom prst="rect">
              <a:avLst/>
            </a:prstGeom>
          </p:spPr>
          <p:txBody>
            <a:bodyPr lIns="50800" tIns="50800" rIns="50800" bIns="50800" rtlCol="0" anchor="ctr"/>
            <a:lstStyle/>
            <a:p>
              <a:pPr algn="ctr">
                <a:lnSpc>
                  <a:spcPts val="1960"/>
                </a:lnSpc>
              </a:pPr>
              <a:endParaRPr/>
            </a:p>
          </p:txBody>
        </p:sp>
      </p:grpSp>
      <p:sp>
        <p:nvSpPr>
          <p:cNvPr id="38" name="Freeform 38"/>
          <p:cNvSpPr/>
          <p:nvPr/>
        </p:nvSpPr>
        <p:spPr>
          <a:xfrm>
            <a:off x="5339715" y="1533168"/>
            <a:ext cx="712759" cy="628119"/>
          </a:xfrm>
          <a:custGeom>
            <a:avLst/>
            <a:gdLst/>
            <a:ahLst/>
            <a:cxnLst/>
            <a:rect l="l" t="t" r="r" b="b"/>
            <a:pathLst>
              <a:path w="712759" h="628119">
                <a:moveTo>
                  <a:pt x="0" y="0"/>
                </a:moveTo>
                <a:lnTo>
                  <a:pt x="712760" y="0"/>
                </a:lnTo>
                <a:lnTo>
                  <a:pt x="712760" y="628119"/>
                </a:lnTo>
                <a:lnTo>
                  <a:pt x="0" y="6281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39" name="TextBox 39"/>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Helsesirkelen</a:t>
            </a:r>
          </a:p>
        </p:txBody>
      </p:sp>
      <p:sp>
        <p:nvSpPr>
          <p:cNvPr id="40" name="TextBox 40"/>
          <p:cNvSpPr txBox="1"/>
          <p:nvPr/>
        </p:nvSpPr>
        <p:spPr>
          <a:xfrm>
            <a:off x="12238351" y="2066037"/>
            <a:ext cx="2604106" cy="876875"/>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Problem</a:t>
            </a:r>
          </a:p>
        </p:txBody>
      </p:sp>
      <p:sp>
        <p:nvSpPr>
          <p:cNvPr id="41" name="TextBox 41"/>
          <p:cNvSpPr txBox="1"/>
          <p:nvPr/>
        </p:nvSpPr>
        <p:spPr>
          <a:xfrm>
            <a:off x="11812053" y="7561066"/>
            <a:ext cx="3566562" cy="86344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Identifisere</a:t>
            </a:r>
            <a:endParaRPr lang="en-US" sz="5163" dirty="0">
              <a:solidFill>
                <a:srgbClr val="FFFFFF"/>
              </a:solidFill>
              <a:latin typeface="Open Sans"/>
              <a:ea typeface="Open Sans"/>
              <a:cs typeface="Open Sans"/>
              <a:sym typeface="Open Sans"/>
            </a:endParaRPr>
          </a:p>
        </p:txBody>
      </p:sp>
      <p:sp>
        <p:nvSpPr>
          <p:cNvPr id="42" name="TextBox 42"/>
          <p:cNvSpPr txBox="1"/>
          <p:nvPr/>
        </p:nvSpPr>
        <p:spPr>
          <a:xfrm>
            <a:off x="5339715" y="7561066"/>
            <a:ext cx="3025493" cy="86344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Behandle</a:t>
            </a:r>
            <a:endParaRPr lang="en-US" sz="5163" dirty="0">
              <a:solidFill>
                <a:srgbClr val="FFFFFF"/>
              </a:solidFill>
              <a:latin typeface="Open Sans"/>
              <a:ea typeface="Open Sans"/>
              <a:cs typeface="Open Sans"/>
              <a:sym typeface="Open Sans"/>
            </a:endParaRPr>
          </a:p>
        </p:txBody>
      </p:sp>
      <p:sp>
        <p:nvSpPr>
          <p:cNvPr id="43" name="TextBox 43"/>
          <p:cNvSpPr txBox="1"/>
          <p:nvPr/>
        </p:nvSpPr>
        <p:spPr>
          <a:xfrm>
            <a:off x="5250248" y="2066037"/>
            <a:ext cx="3367370" cy="876875"/>
          </a:xfrm>
          <a:prstGeom prst="rect">
            <a:avLst/>
          </a:prstGeom>
        </p:spPr>
        <p:txBody>
          <a:bodyPr lIns="0" tIns="0" rIns="0" bIns="0" rtlCol="0" anchor="t">
            <a:spAutoFit/>
          </a:bodyPr>
          <a:lstStyle/>
          <a:p>
            <a:pPr marL="0" lvl="0" indent="0" algn="ctr">
              <a:lnSpc>
                <a:spcPts val="7228"/>
              </a:lnSpc>
              <a:spcBef>
                <a:spcPct val="0"/>
              </a:spcBef>
            </a:pPr>
            <a:r>
              <a:rPr lang="en-US" sz="5163" b="1">
                <a:solidFill>
                  <a:srgbClr val="000000"/>
                </a:solidFill>
                <a:latin typeface="Open Sans Bold"/>
                <a:ea typeface="Open Sans Bold"/>
                <a:cs typeface="Open Sans Bold"/>
                <a:sym typeface="Open Sans Bold"/>
              </a:rPr>
              <a:t>Forebygge</a:t>
            </a:r>
          </a:p>
        </p:txBody>
      </p:sp>
      <p:sp>
        <p:nvSpPr>
          <p:cNvPr id="44" name="TextBox 44"/>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11 </a:t>
            </a:r>
          </a:p>
        </p:txBody>
      </p:sp>
      <p:pic>
        <p:nvPicPr>
          <p:cNvPr id="45" name="Bilde 44">
            <a:extLst>
              <a:ext uri="{FF2B5EF4-FFF2-40B4-BE49-F238E27FC236}">
                <a16:creationId xmlns:a16="http://schemas.microsoft.com/office/drawing/2014/main" id="{5CA0A351-8266-E180-8AA3-59CAFC3EC80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1024766" y="-1443596"/>
            <a:ext cx="3523139" cy="11730596"/>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670811" y="788694"/>
            <a:ext cx="8641299" cy="86412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txBody>
            <a:bodyPr/>
            <a:lstStyle/>
            <a:p>
              <a:endParaRPr lang="nb-NO"/>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5172364" y="788694"/>
            <a:ext cx="3523138" cy="352313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1319193" y="788694"/>
            <a:ext cx="3523138" cy="352313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1585242" y="6283723"/>
            <a:ext cx="3523138" cy="352313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5172364" y="6283723"/>
            <a:ext cx="3523138" cy="352313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rot="1098831">
            <a:off x="5639221" y="3704845"/>
            <a:ext cx="491805" cy="430329"/>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2" name="TextBox 22"/>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9306929">
            <a:off x="13739590" y="6393507"/>
            <a:ext cx="491805" cy="430329"/>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5" name="TextBox 25"/>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rot="-3329376">
            <a:off x="8103533" y="8786051"/>
            <a:ext cx="491805" cy="430329"/>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8" name="TextBox 28"/>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sp>
        <p:nvSpPr>
          <p:cNvPr id="29" name="Freeform 29"/>
          <p:cNvSpPr/>
          <p:nvPr/>
        </p:nvSpPr>
        <p:spPr>
          <a:xfrm>
            <a:off x="14119243" y="1505116"/>
            <a:ext cx="723088" cy="684222"/>
          </a:xfrm>
          <a:custGeom>
            <a:avLst/>
            <a:gdLst/>
            <a:ahLst/>
            <a:cxnLst/>
            <a:rect l="l" t="t" r="r" b="b"/>
            <a:pathLst>
              <a:path w="723088" h="684222">
                <a:moveTo>
                  <a:pt x="0" y="0"/>
                </a:moveTo>
                <a:lnTo>
                  <a:pt x="723088" y="0"/>
                </a:lnTo>
                <a:lnTo>
                  <a:pt x="723088" y="684222"/>
                </a:lnTo>
                <a:lnTo>
                  <a:pt x="0" y="684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0" name="Freeform 30"/>
          <p:cNvSpPr/>
          <p:nvPr/>
        </p:nvSpPr>
        <p:spPr>
          <a:xfrm>
            <a:off x="11812181" y="7013296"/>
            <a:ext cx="662054" cy="643019"/>
          </a:xfrm>
          <a:custGeom>
            <a:avLst/>
            <a:gdLst/>
            <a:ahLst/>
            <a:cxnLst/>
            <a:rect l="l" t="t" r="r" b="b"/>
            <a:pathLst>
              <a:path w="662054" h="643019">
                <a:moveTo>
                  <a:pt x="0" y="0"/>
                </a:moveTo>
                <a:lnTo>
                  <a:pt x="662054" y="0"/>
                </a:lnTo>
                <a:lnTo>
                  <a:pt x="662054" y="643020"/>
                </a:lnTo>
                <a:lnTo>
                  <a:pt x="0" y="64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31" name="Freeform 31"/>
          <p:cNvSpPr/>
          <p:nvPr/>
        </p:nvSpPr>
        <p:spPr>
          <a:xfrm>
            <a:off x="7547438" y="7111236"/>
            <a:ext cx="689974" cy="545079"/>
          </a:xfrm>
          <a:custGeom>
            <a:avLst/>
            <a:gdLst/>
            <a:ahLst/>
            <a:cxnLst/>
            <a:rect l="l" t="t" r="r" b="b"/>
            <a:pathLst>
              <a:path w="689974" h="545079">
                <a:moveTo>
                  <a:pt x="0" y="0"/>
                </a:moveTo>
                <a:lnTo>
                  <a:pt x="689974" y="0"/>
                </a:lnTo>
                <a:lnTo>
                  <a:pt x="689974" y="545080"/>
                </a:lnTo>
                <a:lnTo>
                  <a:pt x="0" y="545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grpSp>
        <p:nvGrpSpPr>
          <p:cNvPr id="32" name="Group 32"/>
          <p:cNvGrpSpPr/>
          <p:nvPr/>
        </p:nvGrpSpPr>
        <p:grpSpPr>
          <a:xfrm>
            <a:off x="4077692" y="1281453"/>
            <a:ext cx="5712482" cy="2537621"/>
            <a:chOff x="0" y="0"/>
            <a:chExt cx="1413004" cy="627690"/>
          </a:xfrm>
        </p:grpSpPr>
        <p:sp>
          <p:nvSpPr>
            <p:cNvPr id="33" name="Freeform 33"/>
            <p:cNvSpPr/>
            <p:nvPr/>
          </p:nvSpPr>
          <p:spPr>
            <a:xfrm>
              <a:off x="0" y="0"/>
              <a:ext cx="1413004" cy="627690"/>
            </a:xfrm>
            <a:custGeom>
              <a:avLst/>
              <a:gdLst/>
              <a:ahLst/>
              <a:cxnLst/>
              <a:rect l="l" t="t" r="r" b="b"/>
              <a:pathLst>
                <a:path w="1413004" h="627690">
                  <a:moveTo>
                    <a:pt x="69118" y="0"/>
                  </a:moveTo>
                  <a:lnTo>
                    <a:pt x="1343886" y="0"/>
                  </a:lnTo>
                  <a:cubicBezTo>
                    <a:pt x="1382059" y="0"/>
                    <a:pt x="1413004" y="30945"/>
                    <a:pt x="1413004" y="69118"/>
                  </a:cubicBezTo>
                  <a:lnTo>
                    <a:pt x="1413004" y="558572"/>
                  </a:lnTo>
                  <a:cubicBezTo>
                    <a:pt x="1413004" y="576903"/>
                    <a:pt x="1405722" y="594484"/>
                    <a:pt x="1392760" y="607446"/>
                  </a:cubicBezTo>
                  <a:cubicBezTo>
                    <a:pt x="1379798" y="620408"/>
                    <a:pt x="1362217" y="627690"/>
                    <a:pt x="1343886" y="627690"/>
                  </a:cubicBezTo>
                  <a:lnTo>
                    <a:pt x="69118" y="627690"/>
                  </a:lnTo>
                  <a:cubicBezTo>
                    <a:pt x="30945" y="627690"/>
                    <a:pt x="0" y="596745"/>
                    <a:pt x="0" y="558572"/>
                  </a:cubicBezTo>
                  <a:lnTo>
                    <a:pt x="0" y="69118"/>
                  </a:lnTo>
                  <a:cubicBezTo>
                    <a:pt x="0" y="30945"/>
                    <a:pt x="30945" y="0"/>
                    <a:pt x="69118" y="0"/>
                  </a:cubicBezTo>
                  <a:close/>
                </a:path>
              </a:pathLst>
            </a:custGeom>
            <a:solidFill>
              <a:srgbClr val="FFD10C"/>
            </a:solidFill>
          </p:spPr>
          <p:txBody>
            <a:bodyPr/>
            <a:lstStyle/>
            <a:p>
              <a:endParaRPr lang="nb-NO"/>
            </a:p>
          </p:txBody>
        </p:sp>
        <p:sp>
          <p:nvSpPr>
            <p:cNvPr id="34" name="TextBox 34"/>
            <p:cNvSpPr txBox="1"/>
            <p:nvPr/>
          </p:nvSpPr>
          <p:spPr>
            <a:xfrm>
              <a:off x="0" y="-28575"/>
              <a:ext cx="1413004" cy="656265"/>
            </a:xfrm>
            <a:prstGeom prst="rect">
              <a:avLst/>
            </a:prstGeom>
          </p:spPr>
          <p:txBody>
            <a:bodyPr lIns="50800" tIns="50800" rIns="50800" bIns="50800" rtlCol="0" anchor="ctr"/>
            <a:lstStyle/>
            <a:p>
              <a:pPr algn="ctr">
                <a:lnSpc>
                  <a:spcPts val="1960"/>
                </a:lnSpc>
              </a:pPr>
              <a:endParaRPr/>
            </a:p>
          </p:txBody>
        </p:sp>
      </p:grpSp>
      <p:sp>
        <p:nvSpPr>
          <p:cNvPr id="35" name="Freeform 35"/>
          <p:cNvSpPr/>
          <p:nvPr/>
        </p:nvSpPr>
        <p:spPr>
          <a:xfrm>
            <a:off x="5339715" y="1533168"/>
            <a:ext cx="712759" cy="628119"/>
          </a:xfrm>
          <a:custGeom>
            <a:avLst/>
            <a:gdLst/>
            <a:ahLst/>
            <a:cxnLst/>
            <a:rect l="l" t="t" r="r" b="b"/>
            <a:pathLst>
              <a:path w="712759" h="628119">
                <a:moveTo>
                  <a:pt x="0" y="0"/>
                </a:moveTo>
                <a:lnTo>
                  <a:pt x="712760" y="0"/>
                </a:lnTo>
                <a:lnTo>
                  <a:pt x="712760" y="628119"/>
                </a:lnTo>
                <a:lnTo>
                  <a:pt x="0" y="6281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grpSp>
        <p:nvGrpSpPr>
          <p:cNvPr id="36" name="Group 36"/>
          <p:cNvGrpSpPr/>
          <p:nvPr/>
        </p:nvGrpSpPr>
        <p:grpSpPr>
          <a:xfrm>
            <a:off x="6988628" y="-478498"/>
            <a:ext cx="5769665" cy="1759951"/>
            <a:chOff x="0" y="0"/>
            <a:chExt cx="1519583" cy="463526"/>
          </a:xfrm>
        </p:grpSpPr>
        <p:sp>
          <p:nvSpPr>
            <p:cNvPr id="37" name="Freeform 37"/>
            <p:cNvSpPr/>
            <p:nvPr/>
          </p:nvSpPr>
          <p:spPr>
            <a:xfrm>
              <a:off x="0" y="0"/>
              <a:ext cx="1519583" cy="463526"/>
            </a:xfrm>
            <a:custGeom>
              <a:avLst/>
              <a:gdLst/>
              <a:ahLst/>
              <a:cxnLst/>
              <a:rect l="l" t="t" r="r" b="b"/>
              <a:pathLst>
                <a:path w="1519583" h="463526">
                  <a:moveTo>
                    <a:pt x="68433" y="0"/>
                  </a:moveTo>
                  <a:lnTo>
                    <a:pt x="1451149" y="0"/>
                  </a:lnTo>
                  <a:cubicBezTo>
                    <a:pt x="1488944" y="0"/>
                    <a:pt x="1519583" y="30639"/>
                    <a:pt x="1519583" y="68433"/>
                  </a:cubicBezTo>
                  <a:lnTo>
                    <a:pt x="1519583" y="395093"/>
                  </a:lnTo>
                  <a:cubicBezTo>
                    <a:pt x="1519583" y="432887"/>
                    <a:pt x="1488944" y="463526"/>
                    <a:pt x="1451149" y="463526"/>
                  </a:cubicBezTo>
                  <a:lnTo>
                    <a:pt x="68433" y="463526"/>
                  </a:lnTo>
                  <a:cubicBezTo>
                    <a:pt x="30639" y="463526"/>
                    <a:pt x="0" y="432887"/>
                    <a:pt x="0" y="395093"/>
                  </a:cubicBezTo>
                  <a:lnTo>
                    <a:pt x="0" y="68433"/>
                  </a:lnTo>
                  <a:cubicBezTo>
                    <a:pt x="0" y="30639"/>
                    <a:pt x="30639" y="0"/>
                    <a:pt x="68433" y="0"/>
                  </a:cubicBezTo>
                  <a:close/>
                </a:path>
              </a:pathLst>
            </a:custGeom>
            <a:solidFill>
              <a:srgbClr val="00BF63"/>
            </a:solidFill>
          </p:spPr>
          <p:txBody>
            <a:bodyPr/>
            <a:lstStyle/>
            <a:p>
              <a:endParaRPr lang="nb-NO"/>
            </a:p>
          </p:txBody>
        </p:sp>
        <p:sp>
          <p:nvSpPr>
            <p:cNvPr id="38" name="TextBox 38"/>
            <p:cNvSpPr txBox="1"/>
            <p:nvPr/>
          </p:nvSpPr>
          <p:spPr>
            <a:xfrm>
              <a:off x="0" y="-28575"/>
              <a:ext cx="1519583" cy="492101"/>
            </a:xfrm>
            <a:prstGeom prst="rect">
              <a:avLst/>
            </a:prstGeom>
          </p:spPr>
          <p:txBody>
            <a:bodyPr lIns="50800" tIns="50800" rIns="50800" bIns="50800" rtlCol="0" anchor="ctr"/>
            <a:lstStyle/>
            <a:p>
              <a:pPr algn="ctr">
                <a:lnSpc>
                  <a:spcPts val="1960"/>
                </a:lnSpc>
              </a:pPr>
              <a:endParaRPr/>
            </a:p>
          </p:txBody>
        </p:sp>
      </p:grpSp>
      <p:sp>
        <p:nvSpPr>
          <p:cNvPr id="39" name="TextBox 39"/>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Helsesirkelen</a:t>
            </a:r>
          </a:p>
        </p:txBody>
      </p:sp>
      <p:sp>
        <p:nvSpPr>
          <p:cNvPr id="40" name="TextBox 40"/>
          <p:cNvSpPr txBox="1"/>
          <p:nvPr/>
        </p:nvSpPr>
        <p:spPr>
          <a:xfrm>
            <a:off x="12238351" y="2066037"/>
            <a:ext cx="2604106" cy="876875"/>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Problem</a:t>
            </a:r>
          </a:p>
        </p:txBody>
      </p:sp>
      <p:sp>
        <p:nvSpPr>
          <p:cNvPr id="41" name="TextBox 41"/>
          <p:cNvSpPr txBox="1"/>
          <p:nvPr/>
        </p:nvSpPr>
        <p:spPr>
          <a:xfrm>
            <a:off x="11812053" y="7561066"/>
            <a:ext cx="3566562" cy="86344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Identifisere</a:t>
            </a:r>
            <a:endParaRPr lang="en-US" sz="5163" dirty="0">
              <a:solidFill>
                <a:srgbClr val="FFFFFF"/>
              </a:solidFill>
              <a:latin typeface="Open Sans"/>
              <a:ea typeface="Open Sans"/>
              <a:cs typeface="Open Sans"/>
              <a:sym typeface="Open Sans"/>
            </a:endParaRPr>
          </a:p>
        </p:txBody>
      </p:sp>
      <p:sp>
        <p:nvSpPr>
          <p:cNvPr id="42" name="TextBox 42"/>
          <p:cNvSpPr txBox="1"/>
          <p:nvPr/>
        </p:nvSpPr>
        <p:spPr>
          <a:xfrm>
            <a:off x="5339715" y="7561066"/>
            <a:ext cx="3118485" cy="86344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Behandle</a:t>
            </a:r>
            <a:endParaRPr lang="en-US" sz="5163" dirty="0">
              <a:solidFill>
                <a:srgbClr val="FFFFFF"/>
              </a:solidFill>
              <a:latin typeface="Open Sans"/>
              <a:ea typeface="Open Sans"/>
              <a:cs typeface="Open Sans"/>
              <a:sym typeface="Open Sans"/>
            </a:endParaRPr>
          </a:p>
        </p:txBody>
      </p:sp>
      <p:sp>
        <p:nvSpPr>
          <p:cNvPr id="43" name="TextBox 43"/>
          <p:cNvSpPr txBox="1"/>
          <p:nvPr/>
        </p:nvSpPr>
        <p:spPr>
          <a:xfrm>
            <a:off x="5250248" y="2066037"/>
            <a:ext cx="3367370" cy="876875"/>
          </a:xfrm>
          <a:prstGeom prst="rect">
            <a:avLst/>
          </a:prstGeom>
        </p:spPr>
        <p:txBody>
          <a:bodyPr lIns="0" tIns="0" rIns="0" bIns="0" rtlCol="0" anchor="t">
            <a:spAutoFit/>
          </a:bodyPr>
          <a:lstStyle/>
          <a:p>
            <a:pPr marL="0" lvl="0" indent="0" algn="ctr">
              <a:lnSpc>
                <a:spcPts val="7228"/>
              </a:lnSpc>
              <a:spcBef>
                <a:spcPct val="0"/>
              </a:spcBef>
            </a:pPr>
            <a:r>
              <a:rPr lang="en-US" sz="5163" b="1">
                <a:solidFill>
                  <a:srgbClr val="000000"/>
                </a:solidFill>
                <a:latin typeface="Open Sans Bold"/>
                <a:ea typeface="Open Sans Bold"/>
                <a:cs typeface="Open Sans Bold"/>
                <a:sym typeface="Open Sans Bold"/>
              </a:rPr>
              <a:t>Forebygge</a:t>
            </a:r>
          </a:p>
        </p:txBody>
      </p:sp>
      <p:sp>
        <p:nvSpPr>
          <p:cNvPr id="44" name="TextBox 44"/>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12 </a:t>
            </a:r>
          </a:p>
        </p:txBody>
      </p:sp>
      <p:sp>
        <p:nvSpPr>
          <p:cNvPr id="45" name="AutoShape 45"/>
          <p:cNvSpPr/>
          <p:nvPr/>
        </p:nvSpPr>
        <p:spPr>
          <a:xfrm flipV="1">
            <a:off x="9759865" y="480139"/>
            <a:ext cx="1559328" cy="2003269"/>
          </a:xfrm>
          <a:prstGeom prst="line">
            <a:avLst/>
          </a:prstGeom>
          <a:ln w="38100" cap="flat">
            <a:solidFill>
              <a:srgbClr val="FFFFFF"/>
            </a:solidFill>
            <a:prstDash val="solid"/>
            <a:headEnd type="none" w="sm" len="sm"/>
            <a:tailEnd type="arrow" w="med" len="sm"/>
          </a:ln>
        </p:spPr>
        <p:txBody>
          <a:bodyPr/>
          <a:lstStyle/>
          <a:p>
            <a:endParaRPr lang="nb-NO"/>
          </a:p>
        </p:txBody>
      </p:sp>
      <p:grpSp>
        <p:nvGrpSpPr>
          <p:cNvPr id="46" name="Group 46"/>
          <p:cNvGrpSpPr/>
          <p:nvPr/>
        </p:nvGrpSpPr>
        <p:grpSpPr>
          <a:xfrm>
            <a:off x="11073291" y="291995"/>
            <a:ext cx="491805" cy="430329"/>
            <a:chOff x="0" y="0"/>
            <a:chExt cx="812800" cy="711200"/>
          </a:xfrm>
        </p:grpSpPr>
        <p:sp>
          <p:nvSpPr>
            <p:cNvPr id="47" name="Freeform 4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48" name="TextBox 48"/>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pic>
        <p:nvPicPr>
          <p:cNvPr id="49" name="Bilde 48">
            <a:extLst>
              <a:ext uri="{FF2B5EF4-FFF2-40B4-BE49-F238E27FC236}">
                <a16:creationId xmlns:a16="http://schemas.microsoft.com/office/drawing/2014/main" id="{DB6DBC10-4561-E746-A612-FF445D9184B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5258" y="9627831"/>
            <a:ext cx="1600200" cy="41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5109423" cy="10287000"/>
            <a:chOff x="0" y="0"/>
            <a:chExt cx="1345692" cy="2709333"/>
          </a:xfrm>
        </p:grpSpPr>
        <p:sp>
          <p:nvSpPr>
            <p:cNvPr id="3" name="Freeform 3"/>
            <p:cNvSpPr/>
            <p:nvPr/>
          </p:nvSpPr>
          <p:spPr>
            <a:xfrm>
              <a:off x="0" y="0"/>
              <a:ext cx="1345692" cy="2709333"/>
            </a:xfrm>
            <a:custGeom>
              <a:avLst/>
              <a:gdLst/>
              <a:ahLst/>
              <a:cxnLst/>
              <a:rect l="l" t="t" r="r" b="b"/>
              <a:pathLst>
                <a:path w="1345692" h="2709333">
                  <a:moveTo>
                    <a:pt x="77276" y="0"/>
                  </a:moveTo>
                  <a:lnTo>
                    <a:pt x="1268415" y="0"/>
                  </a:lnTo>
                  <a:cubicBezTo>
                    <a:pt x="1288910" y="0"/>
                    <a:pt x="1308566" y="8142"/>
                    <a:pt x="1323058" y="22634"/>
                  </a:cubicBezTo>
                  <a:cubicBezTo>
                    <a:pt x="1337550" y="37126"/>
                    <a:pt x="1345692" y="56781"/>
                    <a:pt x="1345692" y="77276"/>
                  </a:cubicBezTo>
                  <a:lnTo>
                    <a:pt x="1345692" y="2632057"/>
                  </a:lnTo>
                  <a:cubicBezTo>
                    <a:pt x="1345692" y="2652552"/>
                    <a:pt x="1337550" y="2672207"/>
                    <a:pt x="1323058" y="2686700"/>
                  </a:cubicBezTo>
                  <a:cubicBezTo>
                    <a:pt x="1308566" y="2701192"/>
                    <a:pt x="1288910" y="2709333"/>
                    <a:pt x="1268415" y="2709333"/>
                  </a:cubicBezTo>
                  <a:lnTo>
                    <a:pt x="77276" y="2709333"/>
                  </a:lnTo>
                  <a:cubicBezTo>
                    <a:pt x="56781" y="2709333"/>
                    <a:pt x="37126" y="2701192"/>
                    <a:pt x="22634" y="2686700"/>
                  </a:cubicBezTo>
                  <a:cubicBezTo>
                    <a:pt x="8142" y="2672207"/>
                    <a:pt x="0" y="2652552"/>
                    <a:pt x="0" y="2632057"/>
                  </a:cubicBezTo>
                  <a:lnTo>
                    <a:pt x="0" y="77276"/>
                  </a:lnTo>
                  <a:cubicBezTo>
                    <a:pt x="0" y="56781"/>
                    <a:pt x="8142" y="37126"/>
                    <a:pt x="22634" y="22634"/>
                  </a:cubicBezTo>
                  <a:cubicBezTo>
                    <a:pt x="37126" y="8142"/>
                    <a:pt x="56781" y="0"/>
                    <a:pt x="77276" y="0"/>
                  </a:cubicBezTo>
                  <a:close/>
                </a:path>
              </a:pathLst>
            </a:custGeom>
            <a:solidFill>
              <a:srgbClr val="FFFFFF"/>
            </a:solidFill>
          </p:spPr>
          <p:txBody>
            <a:bodyPr/>
            <a:lstStyle/>
            <a:p>
              <a:endParaRPr lang="nb-NO"/>
            </a:p>
          </p:txBody>
        </p:sp>
        <p:sp>
          <p:nvSpPr>
            <p:cNvPr id="4" name="TextBox 4"/>
            <p:cNvSpPr txBox="1"/>
            <p:nvPr/>
          </p:nvSpPr>
          <p:spPr>
            <a:xfrm>
              <a:off x="0" y="-38100"/>
              <a:ext cx="1345692"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759016" y="1299187"/>
            <a:ext cx="6449494" cy="4459637"/>
            <a:chOff x="0" y="0"/>
            <a:chExt cx="812800" cy="562027"/>
          </a:xfrm>
        </p:grpSpPr>
        <p:sp>
          <p:nvSpPr>
            <p:cNvPr id="6" name="Freeform 6"/>
            <p:cNvSpPr/>
            <p:nvPr/>
          </p:nvSpPr>
          <p:spPr>
            <a:xfrm>
              <a:off x="0" y="0"/>
              <a:ext cx="812800" cy="562027"/>
            </a:xfrm>
            <a:custGeom>
              <a:avLst/>
              <a:gdLst/>
              <a:ahLst/>
              <a:cxnLst/>
              <a:rect l="l" t="t" r="r" b="b"/>
              <a:pathLst>
                <a:path w="812800" h="562027">
                  <a:moveTo>
                    <a:pt x="27609" y="0"/>
                  </a:moveTo>
                  <a:lnTo>
                    <a:pt x="785191" y="0"/>
                  </a:lnTo>
                  <a:cubicBezTo>
                    <a:pt x="800439" y="0"/>
                    <a:pt x="812800" y="12361"/>
                    <a:pt x="812800" y="27609"/>
                  </a:cubicBezTo>
                  <a:lnTo>
                    <a:pt x="812800" y="534418"/>
                  </a:lnTo>
                  <a:cubicBezTo>
                    <a:pt x="812800" y="541741"/>
                    <a:pt x="809891" y="548763"/>
                    <a:pt x="804714" y="553941"/>
                  </a:cubicBezTo>
                  <a:cubicBezTo>
                    <a:pt x="799536" y="559119"/>
                    <a:pt x="792513" y="562027"/>
                    <a:pt x="785191" y="562027"/>
                  </a:cubicBezTo>
                  <a:lnTo>
                    <a:pt x="27609" y="562027"/>
                  </a:lnTo>
                  <a:cubicBezTo>
                    <a:pt x="12361" y="562027"/>
                    <a:pt x="0" y="549666"/>
                    <a:pt x="0" y="534418"/>
                  </a:cubicBezTo>
                  <a:lnTo>
                    <a:pt x="0" y="27609"/>
                  </a:lnTo>
                  <a:cubicBezTo>
                    <a:pt x="0" y="12361"/>
                    <a:pt x="12361" y="0"/>
                    <a:pt x="27609" y="0"/>
                  </a:cubicBezTo>
                  <a:close/>
                </a:path>
              </a:pathLst>
            </a:custGeom>
            <a:blipFill>
              <a:blip r:embed="rId3"/>
              <a:stretch>
                <a:fillRect l="-1795" r="-1795"/>
              </a:stretch>
            </a:blipFill>
          </p:spPr>
          <p:txBody>
            <a:bodyPr/>
            <a:lstStyle/>
            <a:p>
              <a:endParaRPr lang="nb-NO"/>
            </a:p>
          </p:txBody>
        </p:sp>
      </p:grpSp>
      <p:sp>
        <p:nvSpPr>
          <p:cNvPr id="7" name="TextBox 7"/>
          <p:cNvSpPr txBox="1"/>
          <p:nvPr/>
        </p:nvSpPr>
        <p:spPr>
          <a:xfrm rot="-5400000">
            <a:off x="-2500624" y="3545840"/>
            <a:ext cx="9326722" cy="3195320"/>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Behandle uten medisiner</a:t>
            </a:r>
          </a:p>
        </p:txBody>
      </p:sp>
      <p:grpSp>
        <p:nvGrpSpPr>
          <p:cNvPr id="8" name="Group 8"/>
          <p:cNvGrpSpPr/>
          <p:nvPr/>
        </p:nvGrpSpPr>
        <p:grpSpPr>
          <a:xfrm>
            <a:off x="10809806" y="4798663"/>
            <a:ext cx="6449494" cy="4459637"/>
            <a:chOff x="0" y="0"/>
            <a:chExt cx="812800" cy="562027"/>
          </a:xfrm>
        </p:grpSpPr>
        <p:sp>
          <p:nvSpPr>
            <p:cNvPr id="9" name="Freeform 9"/>
            <p:cNvSpPr/>
            <p:nvPr/>
          </p:nvSpPr>
          <p:spPr>
            <a:xfrm>
              <a:off x="0" y="0"/>
              <a:ext cx="812800" cy="562027"/>
            </a:xfrm>
            <a:custGeom>
              <a:avLst/>
              <a:gdLst/>
              <a:ahLst/>
              <a:cxnLst/>
              <a:rect l="l" t="t" r="r" b="b"/>
              <a:pathLst>
                <a:path w="812800" h="562027">
                  <a:moveTo>
                    <a:pt x="27609" y="0"/>
                  </a:moveTo>
                  <a:lnTo>
                    <a:pt x="785191" y="0"/>
                  </a:lnTo>
                  <a:cubicBezTo>
                    <a:pt x="800439" y="0"/>
                    <a:pt x="812800" y="12361"/>
                    <a:pt x="812800" y="27609"/>
                  </a:cubicBezTo>
                  <a:lnTo>
                    <a:pt x="812800" y="534418"/>
                  </a:lnTo>
                  <a:cubicBezTo>
                    <a:pt x="812800" y="541741"/>
                    <a:pt x="809891" y="548763"/>
                    <a:pt x="804714" y="553941"/>
                  </a:cubicBezTo>
                  <a:cubicBezTo>
                    <a:pt x="799536" y="559119"/>
                    <a:pt x="792513" y="562027"/>
                    <a:pt x="785191" y="562027"/>
                  </a:cubicBezTo>
                  <a:lnTo>
                    <a:pt x="27609" y="562027"/>
                  </a:lnTo>
                  <a:cubicBezTo>
                    <a:pt x="12361" y="562027"/>
                    <a:pt x="0" y="549666"/>
                    <a:pt x="0" y="534418"/>
                  </a:cubicBezTo>
                  <a:lnTo>
                    <a:pt x="0" y="27609"/>
                  </a:lnTo>
                  <a:cubicBezTo>
                    <a:pt x="0" y="12361"/>
                    <a:pt x="12361" y="0"/>
                    <a:pt x="27609" y="0"/>
                  </a:cubicBezTo>
                  <a:close/>
                </a:path>
              </a:pathLst>
            </a:custGeom>
            <a:blipFill>
              <a:blip r:embed="rId4"/>
              <a:stretch>
                <a:fillRect l="-2088" r="-2088"/>
              </a:stretch>
            </a:blipFill>
          </p:spPr>
          <p:txBody>
            <a:bodyPr/>
            <a:lstStyle/>
            <a:p>
              <a:endParaRPr lang="nb-NO"/>
            </a:p>
          </p:txBody>
        </p:sp>
      </p:grpSp>
      <p:sp>
        <p:nvSpPr>
          <p:cNvPr id="10" name="TextBox 10"/>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14 av 24</a:t>
            </a:r>
          </a:p>
        </p:txBody>
      </p:sp>
      <p:pic>
        <p:nvPicPr>
          <p:cNvPr id="11" name="Bilde 10">
            <a:extLst>
              <a:ext uri="{FF2B5EF4-FFF2-40B4-BE49-F238E27FC236}">
                <a16:creationId xmlns:a16="http://schemas.microsoft.com/office/drawing/2014/main" id="{50BDF3E0-B7E4-B7D6-470B-E2B71A0C8A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6621591" cy="10287000"/>
            <a:chOff x="0" y="0"/>
            <a:chExt cx="1743958" cy="2709333"/>
          </a:xfrm>
        </p:grpSpPr>
        <p:sp>
          <p:nvSpPr>
            <p:cNvPr id="3" name="Freeform 3"/>
            <p:cNvSpPr/>
            <p:nvPr/>
          </p:nvSpPr>
          <p:spPr>
            <a:xfrm>
              <a:off x="0" y="0"/>
              <a:ext cx="1743958" cy="2709333"/>
            </a:xfrm>
            <a:custGeom>
              <a:avLst/>
              <a:gdLst/>
              <a:ahLst/>
              <a:cxnLst/>
              <a:rect l="l" t="t" r="r" b="b"/>
              <a:pathLst>
                <a:path w="1743958" h="2709333">
                  <a:moveTo>
                    <a:pt x="59629" y="0"/>
                  </a:moveTo>
                  <a:lnTo>
                    <a:pt x="1684329" y="0"/>
                  </a:lnTo>
                  <a:cubicBezTo>
                    <a:pt x="1717261" y="0"/>
                    <a:pt x="1743958" y="26697"/>
                    <a:pt x="1743958" y="59629"/>
                  </a:cubicBezTo>
                  <a:lnTo>
                    <a:pt x="1743958" y="2649704"/>
                  </a:lnTo>
                  <a:cubicBezTo>
                    <a:pt x="1743958" y="2665519"/>
                    <a:pt x="1737676" y="2680686"/>
                    <a:pt x="1726493" y="2691868"/>
                  </a:cubicBezTo>
                  <a:cubicBezTo>
                    <a:pt x="1715311" y="2703051"/>
                    <a:pt x="1700144" y="2709333"/>
                    <a:pt x="1684329" y="2709333"/>
                  </a:cubicBezTo>
                  <a:lnTo>
                    <a:pt x="59629" y="2709333"/>
                  </a:lnTo>
                  <a:cubicBezTo>
                    <a:pt x="26697" y="2709333"/>
                    <a:pt x="0" y="2682636"/>
                    <a:pt x="0" y="2649704"/>
                  </a:cubicBezTo>
                  <a:lnTo>
                    <a:pt x="0" y="59629"/>
                  </a:lnTo>
                  <a:cubicBezTo>
                    <a:pt x="0" y="26697"/>
                    <a:pt x="26697" y="0"/>
                    <a:pt x="59629" y="0"/>
                  </a:cubicBezTo>
                  <a:close/>
                </a:path>
              </a:pathLst>
            </a:custGeom>
            <a:solidFill>
              <a:srgbClr val="FFFFFF"/>
            </a:solidFill>
          </p:spPr>
          <p:txBody>
            <a:bodyPr/>
            <a:lstStyle/>
            <a:p>
              <a:endParaRPr lang="nb-NO"/>
            </a:p>
          </p:txBody>
        </p:sp>
        <p:sp>
          <p:nvSpPr>
            <p:cNvPr id="4" name="TextBox 4"/>
            <p:cNvSpPr txBox="1"/>
            <p:nvPr/>
          </p:nvSpPr>
          <p:spPr>
            <a:xfrm>
              <a:off x="0" y="-38100"/>
              <a:ext cx="1743958"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446272" y="1182977"/>
            <a:ext cx="6619677" cy="4181328"/>
            <a:chOff x="0" y="0"/>
            <a:chExt cx="812800" cy="513406"/>
          </a:xfrm>
        </p:grpSpPr>
        <p:sp>
          <p:nvSpPr>
            <p:cNvPr id="6" name="Freeform 6"/>
            <p:cNvSpPr/>
            <p:nvPr/>
          </p:nvSpPr>
          <p:spPr>
            <a:xfrm>
              <a:off x="0" y="0"/>
              <a:ext cx="812800" cy="513406"/>
            </a:xfrm>
            <a:custGeom>
              <a:avLst/>
              <a:gdLst/>
              <a:ahLst/>
              <a:cxnLst/>
              <a:rect l="l" t="t" r="r" b="b"/>
              <a:pathLst>
                <a:path w="812800" h="513406">
                  <a:moveTo>
                    <a:pt x="26899" y="0"/>
                  </a:moveTo>
                  <a:lnTo>
                    <a:pt x="785901" y="0"/>
                  </a:lnTo>
                  <a:cubicBezTo>
                    <a:pt x="793035" y="0"/>
                    <a:pt x="799877" y="2834"/>
                    <a:pt x="804921" y="7879"/>
                  </a:cubicBezTo>
                  <a:cubicBezTo>
                    <a:pt x="809966" y="12923"/>
                    <a:pt x="812800" y="19765"/>
                    <a:pt x="812800" y="26899"/>
                  </a:cubicBezTo>
                  <a:lnTo>
                    <a:pt x="812800" y="486507"/>
                  </a:lnTo>
                  <a:cubicBezTo>
                    <a:pt x="812800" y="501363"/>
                    <a:pt x="800757" y="513406"/>
                    <a:pt x="785901" y="513406"/>
                  </a:cubicBezTo>
                  <a:lnTo>
                    <a:pt x="26899" y="513406"/>
                  </a:lnTo>
                  <a:cubicBezTo>
                    <a:pt x="19765" y="513406"/>
                    <a:pt x="12923" y="510572"/>
                    <a:pt x="7879" y="505528"/>
                  </a:cubicBezTo>
                  <a:cubicBezTo>
                    <a:pt x="2834" y="500483"/>
                    <a:pt x="0" y="493641"/>
                    <a:pt x="0" y="486507"/>
                  </a:cubicBezTo>
                  <a:lnTo>
                    <a:pt x="0" y="26899"/>
                  </a:lnTo>
                  <a:cubicBezTo>
                    <a:pt x="0" y="19765"/>
                    <a:pt x="2834" y="12923"/>
                    <a:pt x="7879" y="7879"/>
                  </a:cubicBezTo>
                  <a:cubicBezTo>
                    <a:pt x="12923" y="2834"/>
                    <a:pt x="19765" y="0"/>
                    <a:pt x="26899" y="0"/>
                  </a:cubicBezTo>
                  <a:close/>
                </a:path>
              </a:pathLst>
            </a:custGeom>
            <a:blipFill>
              <a:blip r:embed="rId3"/>
              <a:stretch>
                <a:fillRect t="-2738" b="-2738"/>
              </a:stretch>
            </a:blipFill>
          </p:spPr>
          <p:txBody>
            <a:bodyPr/>
            <a:lstStyle/>
            <a:p>
              <a:endParaRPr lang="nb-NO"/>
            </a:p>
          </p:txBody>
        </p:sp>
      </p:grpSp>
      <p:sp>
        <p:nvSpPr>
          <p:cNvPr id="7" name="TextBox 7"/>
          <p:cNvSpPr txBox="1"/>
          <p:nvPr/>
        </p:nvSpPr>
        <p:spPr>
          <a:xfrm rot="-5400000">
            <a:off x="-1686236" y="2731453"/>
            <a:ext cx="9326722" cy="4824094"/>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Hvordan forebygge mot smerter?</a:t>
            </a:r>
          </a:p>
        </p:txBody>
      </p:sp>
      <p:grpSp>
        <p:nvGrpSpPr>
          <p:cNvPr id="8" name="Group 8"/>
          <p:cNvGrpSpPr/>
          <p:nvPr/>
        </p:nvGrpSpPr>
        <p:grpSpPr>
          <a:xfrm>
            <a:off x="10310323" y="4868969"/>
            <a:ext cx="6948977" cy="4389331"/>
            <a:chOff x="0" y="0"/>
            <a:chExt cx="812800" cy="513406"/>
          </a:xfrm>
        </p:grpSpPr>
        <p:sp>
          <p:nvSpPr>
            <p:cNvPr id="9" name="Freeform 9"/>
            <p:cNvSpPr/>
            <p:nvPr/>
          </p:nvSpPr>
          <p:spPr>
            <a:xfrm>
              <a:off x="0" y="0"/>
              <a:ext cx="812800" cy="513406"/>
            </a:xfrm>
            <a:custGeom>
              <a:avLst/>
              <a:gdLst/>
              <a:ahLst/>
              <a:cxnLst/>
              <a:rect l="l" t="t" r="r" b="b"/>
              <a:pathLst>
                <a:path w="812800" h="513406">
                  <a:moveTo>
                    <a:pt x="25625" y="0"/>
                  </a:moveTo>
                  <a:lnTo>
                    <a:pt x="787175" y="0"/>
                  </a:lnTo>
                  <a:cubicBezTo>
                    <a:pt x="793972" y="0"/>
                    <a:pt x="800489" y="2700"/>
                    <a:pt x="805295" y="7505"/>
                  </a:cubicBezTo>
                  <a:cubicBezTo>
                    <a:pt x="810100" y="12311"/>
                    <a:pt x="812800" y="18828"/>
                    <a:pt x="812800" y="25625"/>
                  </a:cubicBezTo>
                  <a:lnTo>
                    <a:pt x="812800" y="487782"/>
                  </a:lnTo>
                  <a:cubicBezTo>
                    <a:pt x="812800" y="494578"/>
                    <a:pt x="810100" y="501095"/>
                    <a:pt x="805295" y="505901"/>
                  </a:cubicBezTo>
                  <a:cubicBezTo>
                    <a:pt x="800489" y="510706"/>
                    <a:pt x="793972" y="513406"/>
                    <a:pt x="787175" y="513406"/>
                  </a:cubicBezTo>
                  <a:lnTo>
                    <a:pt x="25625" y="513406"/>
                  </a:lnTo>
                  <a:cubicBezTo>
                    <a:pt x="18828" y="513406"/>
                    <a:pt x="12311" y="510706"/>
                    <a:pt x="7505" y="505901"/>
                  </a:cubicBezTo>
                  <a:cubicBezTo>
                    <a:pt x="2700" y="501095"/>
                    <a:pt x="0" y="494578"/>
                    <a:pt x="0" y="487782"/>
                  </a:cubicBezTo>
                  <a:lnTo>
                    <a:pt x="0" y="25625"/>
                  </a:lnTo>
                  <a:cubicBezTo>
                    <a:pt x="0" y="18828"/>
                    <a:pt x="2700" y="12311"/>
                    <a:pt x="7505" y="7505"/>
                  </a:cubicBezTo>
                  <a:cubicBezTo>
                    <a:pt x="12311" y="2700"/>
                    <a:pt x="18828" y="0"/>
                    <a:pt x="25625" y="0"/>
                  </a:cubicBezTo>
                  <a:close/>
                </a:path>
              </a:pathLst>
            </a:custGeom>
            <a:blipFill>
              <a:blip r:embed="rId4"/>
              <a:stretch>
                <a:fillRect t="-2837" b="-2837"/>
              </a:stretch>
            </a:blipFill>
          </p:spPr>
          <p:txBody>
            <a:bodyPr/>
            <a:lstStyle/>
            <a:p>
              <a:endParaRPr lang="nb-NO"/>
            </a:p>
          </p:txBody>
        </p:sp>
      </p:grpSp>
      <p:sp>
        <p:nvSpPr>
          <p:cNvPr id="10" name="TextBox 10"/>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13 </a:t>
            </a:r>
          </a:p>
        </p:txBody>
      </p:sp>
      <p:pic>
        <p:nvPicPr>
          <p:cNvPr id="11" name="Bilde 10">
            <a:extLst>
              <a:ext uri="{FF2B5EF4-FFF2-40B4-BE49-F238E27FC236}">
                <a16:creationId xmlns:a16="http://schemas.microsoft.com/office/drawing/2014/main" id="{815DBDB7-2F90-8D52-A254-24F79B9E96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5109423" cy="10287000"/>
            <a:chOff x="0" y="0"/>
            <a:chExt cx="1345692" cy="2709333"/>
          </a:xfrm>
        </p:grpSpPr>
        <p:sp>
          <p:nvSpPr>
            <p:cNvPr id="3" name="Freeform 3"/>
            <p:cNvSpPr/>
            <p:nvPr/>
          </p:nvSpPr>
          <p:spPr>
            <a:xfrm>
              <a:off x="0" y="0"/>
              <a:ext cx="1345692" cy="2709333"/>
            </a:xfrm>
            <a:custGeom>
              <a:avLst/>
              <a:gdLst/>
              <a:ahLst/>
              <a:cxnLst/>
              <a:rect l="l" t="t" r="r" b="b"/>
              <a:pathLst>
                <a:path w="1345692" h="2709333">
                  <a:moveTo>
                    <a:pt x="77276" y="0"/>
                  </a:moveTo>
                  <a:lnTo>
                    <a:pt x="1268415" y="0"/>
                  </a:lnTo>
                  <a:cubicBezTo>
                    <a:pt x="1288910" y="0"/>
                    <a:pt x="1308566" y="8142"/>
                    <a:pt x="1323058" y="22634"/>
                  </a:cubicBezTo>
                  <a:cubicBezTo>
                    <a:pt x="1337550" y="37126"/>
                    <a:pt x="1345692" y="56781"/>
                    <a:pt x="1345692" y="77276"/>
                  </a:cubicBezTo>
                  <a:lnTo>
                    <a:pt x="1345692" y="2632057"/>
                  </a:lnTo>
                  <a:cubicBezTo>
                    <a:pt x="1345692" y="2652552"/>
                    <a:pt x="1337550" y="2672207"/>
                    <a:pt x="1323058" y="2686700"/>
                  </a:cubicBezTo>
                  <a:cubicBezTo>
                    <a:pt x="1308566" y="2701192"/>
                    <a:pt x="1288910" y="2709333"/>
                    <a:pt x="1268415" y="2709333"/>
                  </a:cubicBezTo>
                  <a:lnTo>
                    <a:pt x="77276" y="2709333"/>
                  </a:lnTo>
                  <a:cubicBezTo>
                    <a:pt x="56781" y="2709333"/>
                    <a:pt x="37126" y="2701192"/>
                    <a:pt x="22634" y="2686700"/>
                  </a:cubicBezTo>
                  <a:cubicBezTo>
                    <a:pt x="8142" y="2672207"/>
                    <a:pt x="0" y="2652552"/>
                    <a:pt x="0" y="2632057"/>
                  </a:cubicBezTo>
                  <a:lnTo>
                    <a:pt x="0" y="77276"/>
                  </a:lnTo>
                  <a:cubicBezTo>
                    <a:pt x="0" y="56781"/>
                    <a:pt x="8142" y="37126"/>
                    <a:pt x="22634" y="22634"/>
                  </a:cubicBezTo>
                  <a:cubicBezTo>
                    <a:pt x="37126" y="8142"/>
                    <a:pt x="56781" y="0"/>
                    <a:pt x="77276" y="0"/>
                  </a:cubicBezTo>
                  <a:close/>
                </a:path>
              </a:pathLst>
            </a:custGeom>
            <a:solidFill>
              <a:srgbClr val="FFFFFF"/>
            </a:solidFill>
          </p:spPr>
          <p:txBody>
            <a:bodyPr/>
            <a:lstStyle/>
            <a:p>
              <a:endParaRPr lang="nb-NO"/>
            </a:p>
          </p:txBody>
        </p:sp>
        <p:sp>
          <p:nvSpPr>
            <p:cNvPr id="4" name="TextBox 4"/>
            <p:cNvSpPr txBox="1"/>
            <p:nvPr/>
          </p:nvSpPr>
          <p:spPr>
            <a:xfrm>
              <a:off x="0" y="-38100"/>
              <a:ext cx="1345692"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2500624" y="3543703"/>
            <a:ext cx="9326722" cy="3199594"/>
          </a:xfrm>
          <a:prstGeom prst="rect">
            <a:avLst/>
          </a:prstGeom>
        </p:spPr>
        <p:txBody>
          <a:bodyPr lIns="0" tIns="0" rIns="0" bIns="0" rtlCol="0" anchor="t">
            <a:spAutoFit/>
          </a:bodyPr>
          <a:lstStyle/>
          <a:p>
            <a:pPr algn="ctr">
              <a:lnSpc>
                <a:spcPts val="12880"/>
              </a:lnSpc>
            </a:pPr>
            <a:r>
              <a:rPr lang="en-US" sz="9200" b="1" dirty="0" err="1">
                <a:solidFill>
                  <a:srgbClr val="000000"/>
                </a:solidFill>
                <a:latin typeface="Open Sans Bold"/>
                <a:ea typeface="Open Sans Bold"/>
                <a:cs typeface="Open Sans Bold"/>
                <a:sym typeface="Open Sans Bold"/>
              </a:rPr>
              <a:t>Behandling</a:t>
            </a:r>
            <a:r>
              <a:rPr lang="en-US" sz="9200" b="1" dirty="0">
                <a:solidFill>
                  <a:srgbClr val="000000"/>
                </a:solidFill>
                <a:latin typeface="Open Sans Bold"/>
                <a:ea typeface="Open Sans Bold"/>
                <a:cs typeface="Open Sans Bold"/>
                <a:sym typeface="Open Sans Bold"/>
              </a:rPr>
              <a:t> av </a:t>
            </a:r>
            <a:r>
              <a:rPr lang="en-US" sz="9200" b="1" dirty="0" err="1">
                <a:solidFill>
                  <a:srgbClr val="000000"/>
                </a:solidFill>
                <a:latin typeface="Open Sans Bold"/>
                <a:ea typeface="Open Sans Bold"/>
                <a:cs typeface="Open Sans Bold"/>
                <a:sym typeface="Open Sans Bold"/>
              </a:rPr>
              <a:t>idrttsskader</a:t>
            </a:r>
            <a:endParaRPr lang="en-US" sz="9200" b="1" dirty="0">
              <a:solidFill>
                <a:srgbClr val="000000"/>
              </a:solidFill>
              <a:latin typeface="Open Sans Bold"/>
              <a:ea typeface="Open Sans Bold"/>
              <a:cs typeface="Open Sans Bold"/>
              <a:sym typeface="Open Sans Bold"/>
            </a:endParaRPr>
          </a:p>
        </p:txBody>
      </p:sp>
      <p:sp>
        <p:nvSpPr>
          <p:cNvPr id="6" name="TextBox 6"/>
          <p:cNvSpPr txBox="1"/>
          <p:nvPr/>
        </p:nvSpPr>
        <p:spPr>
          <a:xfrm>
            <a:off x="5131729" y="838200"/>
            <a:ext cx="11134070" cy="1708168"/>
          </a:xfrm>
          <a:prstGeom prst="rect">
            <a:avLst/>
          </a:prstGeom>
        </p:spPr>
        <p:txBody>
          <a:bodyPr lIns="0" tIns="0" rIns="0" bIns="0" rtlCol="0" anchor="t">
            <a:spAutoFit/>
          </a:bodyPr>
          <a:lstStyle/>
          <a:p>
            <a:pPr algn="ctr">
              <a:lnSpc>
                <a:spcPts val="13999"/>
              </a:lnSpc>
            </a:pPr>
            <a:r>
              <a:rPr lang="en-US" sz="9999" b="1">
                <a:solidFill>
                  <a:srgbClr val="FFFFFF"/>
                </a:solidFill>
                <a:latin typeface="Open Sans Bold"/>
                <a:ea typeface="Open Sans Bold"/>
                <a:cs typeface="Open Sans Bold"/>
                <a:sym typeface="Open Sans Bold"/>
              </a:rPr>
              <a:t>R.I.C.E- prinsippet</a:t>
            </a:r>
          </a:p>
        </p:txBody>
      </p:sp>
      <p:sp>
        <p:nvSpPr>
          <p:cNvPr id="7" name="TextBox 7"/>
          <p:cNvSpPr txBox="1"/>
          <p:nvPr/>
        </p:nvSpPr>
        <p:spPr>
          <a:xfrm>
            <a:off x="5131758" y="3119119"/>
            <a:ext cx="9524524" cy="3934461"/>
          </a:xfrm>
          <a:prstGeom prst="rect">
            <a:avLst/>
          </a:prstGeom>
        </p:spPr>
        <p:txBody>
          <a:bodyPr lIns="0" tIns="0" rIns="0" bIns="0" rtlCol="0" anchor="t">
            <a:spAutoFit/>
          </a:bodyPr>
          <a:lstStyle/>
          <a:p>
            <a:pPr algn="just">
              <a:lnSpc>
                <a:spcPts val="7839"/>
              </a:lnSpc>
            </a:pPr>
            <a:r>
              <a:rPr lang="en-US" sz="5599" b="1">
                <a:solidFill>
                  <a:srgbClr val="000000"/>
                </a:solidFill>
                <a:latin typeface="Open Sans Bold"/>
                <a:ea typeface="Open Sans Bold"/>
                <a:cs typeface="Open Sans Bold"/>
                <a:sym typeface="Open Sans Bold"/>
              </a:rPr>
              <a:t>R</a:t>
            </a:r>
            <a:r>
              <a:rPr lang="en-US" sz="5599">
                <a:solidFill>
                  <a:srgbClr val="000000"/>
                </a:solidFill>
                <a:latin typeface="Open Sans"/>
                <a:ea typeface="Open Sans"/>
                <a:cs typeface="Open Sans"/>
                <a:sym typeface="Open Sans"/>
              </a:rPr>
              <a:t>est - Avlasting av skadested</a:t>
            </a:r>
          </a:p>
          <a:p>
            <a:pPr algn="just">
              <a:lnSpc>
                <a:spcPts val="7839"/>
              </a:lnSpc>
            </a:pPr>
            <a:r>
              <a:rPr lang="en-US" sz="5599" b="1">
                <a:solidFill>
                  <a:srgbClr val="000000"/>
                </a:solidFill>
                <a:latin typeface="Open Sans Bold"/>
                <a:ea typeface="Open Sans Bold"/>
                <a:cs typeface="Open Sans Bold"/>
                <a:sym typeface="Open Sans Bold"/>
              </a:rPr>
              <a:t>I</a:t>
            </a:r>
            <a:r>
              <a:rPr lang="en-US" sz="5599">
                <a:solidFill>
                  <a:srgbClr val="000000"/>
                </a:solidFill>
                <a:latin typeface="Open Sans"/>
                <a:ea typeface="Open Sans"/>
                <a:cs typeface="Open Sans"/>
                <a:sym typeface="Open Sans"/>
              </a:rPr>
              <a:t>ce - Ispose</a:t>
            </a:r>
          </a:p>
          <a:p>
            <a:pPr algn="just">
              <a:lnSpc>
                <a:spcPts val="7839"/>
              </a:lnSpc>
            </a:pPr>
            <a:r>
              <a:rPr lang="en-US" sz="5599" b="1">
                <a:solidFill>
                  <a:srgbClr val="000000"/>
                </a:solidFill>
                <a:latin typeface="Open Sans Bold"/>
                <a:ea typeface="Open Sans Bold"/>
                <a:cs typeface="Open Sans Bold"/>
                <a:sym typeface="Open Sans Bold"/>
              </a:rPr>
              <a:t>C</a:t>
            </a:r>
            <a:r>
              <a:rPr lang="en-US" sz="5599">
                <a:solidFill>
                  <a:srgbClr val="000000"/>
                </a:solidFill>
                <a:latin typeface="Open Sans"/>
                <a:ea typeface="Open Sans"/>
                <a:cs typeface="Open Sans"/>
                <a:sym typeface="Open Sans"/>
              </a:rPr>
              <a:t>ompress - Bandasje </a:t>
            </a:r>
          </a:p>
          <a:p>
            <a:pPr algn="just">
              <a:lnSpc>
                <a:spcPts val="7839"/>
              </a:lnSpc>
            </a:pPr>
            <a:r>
              <a:rPr lang="en-US" sz="5599" b="1">
                <a:solidFill>
                  <a:srgbClr val="000000"/>
                </a:solidFill>
                <a:latin typeface="Open Sans Bold"/>
                <a:ea typeface="Open Sans Bold"/>
                <a:cs typeface="Open Sans Bold"/>
                <a:sym typeface="Open Sans Bold"/>
              </a:rPr>
              <a:t>E</a:t>
            </a:r>
            <a:r>
              <a:rPr lang="en-US" sz="5599">
                <a:solidFill>
                  <a:srgbClr val="000000"/>
                </a:solidFill>
                <a:latin typeface="Open Sans"/>
                <a:ea typeface="Open Sans"/>
                <a:cs typeface="Open Sans"/>
                <a:sym typeface="Open Sans"/>
              </a:rPr>
              <a:t>levate - Ha skadested høyt</a:t>
            </a:r>
          </a:p>
        </p:txBody>
      </p:sp>
      <p:sp>
        <p:nvSpPr>
          <p:cNvPr id="8" name="TextBox 8"/>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15 av 24</a:t>
            </a:r>
          </a:p>
        </p:txBody>
      </p:sp>
      <p:pic>
        <p:nvPicPr>
          <p:cNvPr id="9" name="Bilde 8">
            <a:extLst>
              <a:ext uri="{FF2B5EF4-FFF2-40B4-BE49-F238E27FC236}">
                <a16:creationId xmlns:a16="http://schemas.microsoft.com/office/drawing/2014/main" id="{8FF6E506-829E-1601-63A2-2275F00DD0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5002932" cy="10287000"/>
            <a:chOff x="0" y="0"/>
            <a:chExt cx="1317645" cy="2709333"/>
          </a:xfrm>
        </p:grpSpPr>
        <p:sp>
          <p:nvSpPr>
            <p:cNvPr id="3" name="Freeform 3"/>
            <p:cNvSpPr/>
            <p:nvPr/>
          </p:nvSpPr>
          <p:spPr>
            <a:xfrm>
              <a:off x="0" y="0"/>
              <a:ext cx="1317645" cy="2709333"/>
            </a:xfrm>
            <a:custGeom>
              <a:avLst/>
              <a:gdLst/>
              <a:ahLst/>
              <a:cxnLst/>
              <a:rect l="l" t="t" r="r" b="b"/>
              <a:pathLst>
                <a:path w="1317645" h="2709333">
                  <a:moveTo>
                    <a:pt x="78921" y="0"/>
                  </a:moveTo>
                  <a:lnTo>
                    <a:pt x="1238723" y="0"/>
                  </a:lnTo>
                  <a:cubicBezTo>
                    <a:pt x="1259655" y="0"/>
                    <a:pt x="1279729" y="8315"/>
                    <a:pt x="1294529" y="23116"/>
                  </a:cubicBezTo>
                  <a:cubicBezTo>
                    <a:pt x="1309330" y="37916"/>
                    <a:pt x="1317645" y="57990"/>
                    <a:pt x="1317645" y="78921"/>
                  </a:cubicBezTo>
                  <a:lnTo>
                    <a:pt x="1317645" y="2630412"/>
                  </a:lnTo>
                  <a:cubicBezTo>
                    <a:pt x="1317645" y="2651343"/>
                    <a:pt x="1309330" y="2671417"/>
                    <a:pt x="1294529" y="2686218"/>
                  </a:cubicBezTo>
                  <a:cubicBezTo>
                    <a:pt x="1279729" y="2701018"/>
                    <a:pt x="1259655" y="2709333"/>
                    <a:pt x="1238723" y="2709333"/>
                  </a:cubicBezTo>
                  <a:lnTo>
                    <a:pt x="78921" y="2709333"/>
                  </a:lnTo>
                  <a:cubicBezTo>
                    <a:pt x="57990" y="2709333"/>
                    <a:pt x="37916" y="2701018"/>
                    <a:pt x="23116" y="2686218"/>
                  </a:cubicBezTo>
                  <a:cubicBezTo>
                    <a:pt x="8315" y="2671417"/>
                    <a:pt x="0" y="2651343"/>
                    <a:pt x="0" y="2630412"/>
                  </a:cubicBezTo>
                  <a:lnTo>
                    <a:pt x="0" y="78921"/>
                  </a:lnTo>
                  <a:cubicBezTo>
                    <a:pt x="0" y="57990"/>
                    <a:pt x="8315" y="37916"/>
                    <a:pt x="23116" y="23116"/>
                  </a:cubicBezTo>
                  <a:cubicBezTo>
                    <a:pt x="37916" y="8315"/>
                    <a:pt x="57990" y="0"/>
                    <a:pt x="78921" y="0"/>
                  </a:cubicBezTo>
                  <a:close/>
                </a:path>
              </a:pathLst>
            </a:custGeom>
            <a:solidFill>
              <a:srgbClr val="FFFFFF"/>
            </a:solidFill>
          </p:spPr>
          <p:txBody>
            <a:bodyPr/>
            <a:lstStyle/>
            <a:p>
              <a:endParaRPr lang="nb-NO"/>
            </a:p>
          </p:txBody>
        </p:sp>
        <p:sp>
          <p:nvSpPr>
            <p:cNvPr id="4" name="TextBox 4"/>
            <p:cNvSpPr txBox="1"/>
            <p:nvPr/>
          </p:nvSpPr>
          <p:spPr>
            <a:xfrm>
              <a:off x="0" y="-38100"/>
              <a:ext cx="131764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231769" y="1502450"/>
            <a:ext cx="5790963" cy="3086100"/>
            <a:chOff x="0" y="0"/>
            <a:chExt cx="1525192" cy="812800"/>
          </a:xfrm>
        </p:grpSpPr>
        <p:sp>
          <p:nvSpPr>
            <p:cNvPr id="6" name="Freeform 6"/>
            <p:cNvSpPr/>
            <p:nvPr/>
          </p:nvSpPr>
          <p:spPr>
            <a:xfrm>
              <a:off x="0" y="0"/>
              <a:ext cx="1525192" cy="812800"/>
            </a:xfrm>
            <a:custGeom>
              <a:avLst/>
              <a:gdLst/>
              <a:ahLst/>
              <a:cxnLst/>
              <a:rect l="l" t="t" r="r" b="b"/>
              <a:pathLst>
                <a:path w="1525192" h="812800">
                  <a:moveTo>
                    <a:pt x="68182" y="0"/>
                  </a:moveTo>
                  <a:lnTo>
                    <a:pt x="1457010" y="0"/>
                  </a:lnTo>
                  <a:cubicBezTo>
                    <a:pt x="1494666" y="0"/>
                    <a:pt x="1525192" y="30526"/>
                    <a:pt x="1525192" y="68182"/>
                  </a:cubicBezTo>
                  <a:lnTo>
                    <a:pt x="1525192" y="744618"/>
                  </a:lnTo>
                  <a:cubicBezTo>
                    <a:pt x="1525192" y="762701"/>
                    <a:pt x="1518009" y="780043"/>
                    <a:pt x="1505222" y="792830"/>
                  </a:cubicBezTo>
                  <a:cubicBezTo>
                    <a:pt x="1492435" y="805617"/>
                    <a:pt x="1475093" y="812800"/>
                    <a:pt x="1457010" y="812800"/>
                  </a:cubicBezTo>
                  <a:lnTo>
                    <a:pt x="68182" y="812800"/>
                  </a:lnTo>
                  <a:cubicBezTo>
                    <a:pt x="50099" y="812800"/>
                    <a:pt x="32757" y="805617"/>
                    <a:pt x="19970" y="792830"/>
                  </a:cubicBezTo>
                  <a:cubicBezTo>
                    <a:pt x="7183" y="780043"/>
                    <a:pt x="0" y="762701"/>
                    <a:pt x="0" y="744618"/>
                  </a:cubicBezTo>
                  <a:lnTo>
                    <a:pt x="0" y="68182"/>
                  </a:lnTo>
                  <a:cubicBezTo>
                    <a:pt x="0" y="50099"/>
                    <a:pt x="7183" y="32757"/>
                    <a:pt x="19970" y="19970"/>
                  </a:cubicBezTo>
                  <a:cubicBezTo>
                    <a:pt x="32757" y="7183"/>
                    <a:pt x="50099" y="0"/>
                    <a:pt x="68182" y="0"/>
                  </a:cubicBezTo>
                  <a:close/>
                </a:path>
              </a:pathLst>
            </a:custGeom>
            <a:solidFill>
              <a:srgbClr val="FFFFFF"/>
            </a:solidFill>
          </p:spPr>
          <p:txBody>
            <a:bodyPr/>
            <a:lstStyle/>
            <a:p>
              <a:endParaRPr lang="nb-NO"/>
            </a:p>
          </p:txBody>
        </p:sp>
        <p:sp>
          <p:nvSpPr>
            <p:cNvPr id="7" name="TextBox 7"/>
            <p:cNvSpPr txBox="1"/>
            <p:nvPr/>
          </p:nvSpPr>
          <p:spPr>
            <a:xfrm>
              <a:off x="0" y="-104775"/>
              <a:ext cx="1525192" cy="917575"/>
            </a:xfrm>
            <a:prstGeom prst="rect">
              <a:avLst/>
            </a:prstGeom>
          </p:spPr>
          <p:txBody>
            <a:bodyPr lIns="50800" tIns="50800" rIns="50800" bIns="50800" rtlCol="0" anchor="ctr"/>
            <a:lstStyle/>
            <a:p>
              <a:pPr algn="ctr">
                <a:lnSpc>
                  <a:spcPts val="8399"/>
                </a:lnSpc>
              </a:pPr>
              <a:r>
                <a:rPr lang="en-US" sz="5999" b="1">
                  <a:solidFill>
                    <a:srgbClr val="000000"/>
                  </a:solidFill>
                  <a:latin typeface="Open Sans Bold"/>
                  <a:ea typeface="Open Sans Bold"/>
                  <a:cs typeface="Open Sans Bold"/>
                  <a:sym typeface="Open Sans Bold"/>
                </a:rPr>
                <a:t>Paracetamol</a:t>
              </a:r>
            </a:p>
          </p:txBody>
        </p:sp>
      </p:grpSp>
      <p:sp>
        <p:nvSpPr>
          <p:cNvPr id="8" name="TextBox 8"/>
          <p:cNvSpPr txBox="1"/>
          <p:nvPr/>
        </p:nvSpPr>
        <p:spPr>
          <a:xfrm rot="-5400000">
            <a:off x="-2500624" y="3545840"/>
            <a:ext cx="9326722" cy="3195320"/>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Medisiner mot smerter</a:t>
            </a:r>
          </a:p>
        </p:txBody>
      </p:sp>
      <p:grpSp>
        <p:nvGrpSpPr>
          <p:cNvPr id="9" name="Group 9"/>
          <p:cNvGrpSpPr/>
          <p:nvPr/>
        </p:nvGrpSpPr>
        <p:grpSpPr>
          <a:xfrm>
            <a:off x="5231769" y="5410792"/>
            <a:ext cx="5790963" cy="3086100"/>
            <a:chOff x="0" y="0"/>
            <a:chExt cx="1525192" cy="812800"/>
          </a:xfrm>
        </p:grpSpPr>
        <p:sp>
          <p:nvSpPr>
            <p:cNvPr id="10" name="Freeform 10"/>
            <p:cNvSpPr/>
            <p:nvPr/>
          </p:nvSpPr>
          <p:spPr>
            <a:xfrm>
              <a:off x="0" y="0"/>
              <a:ext cx="1525192" cy="812800"/>
            </a:xfrm>
            <a:custGeom>
              <a:avLst/>
              <a:gdLst/>
              <a:ahLst/>
              <a:cxnLst/>
              <a:rect l="l" t="t" r="r" b="b"/>
              <a:pathLst>
                <a:path w="1525192" h="812800">
                  <a:moveTo>
                    <a:pt x="68182" y="0"/>
                  </a:moveTo>
                  <a:lnTo>
                    <a:pt x="1457010" y="0"/>
                  </a:lnTo>
                  <a:cubicBezTo>
                    <a:pt x="1494666" y="0"/>
                    <a:pt x="1525192" y="30526"/>
                    <a:pt x="1525192" y="68182"/>
                  </a:cubicBezTo>
                  <a:lnTo>
                    <a:pt x="1525192" y="744618"/>
                  </a:lnTo>
                  <a:cubicBezTo>
                    <a:pt x="1525192" y="762701"/>
                    <a:pt x="1518009" y="780043"/>
                    <a:pt x="1505222" y="792830"/>
                  </a:cubicBezTo>
                  <a:cubicBezTo>
                    <a:pt x="1492435" y="805617"/>
                    <a:pt x="1475093" y="812800"/>
                    <a:pt x="1457010" y="812800"/>
                  </a:cubicBezTo>
                  <a:lnTo>
                    <a:pt x="68182" y="812800"/>
                  </a:lnTo>
                  <a:cubicBezTo>
                    <a:pt x="50099" y="812800"/>
                    <a:pt x="32757" y="805617"/>
                    <a:pt x="19970" y="792830"/>
                  </a:cubicBezTo>
                  <a:cubicBezTo>
                    <a:pt x="7183" y="780043"/>
                    <a:pt x="0" y="762701"/>
                    <a:pt x="0" y="744618"/>
                  </a:cubicBezTo>
                  <a:lnTo>
                    <a:pt x="0" y="68182"/>
                  </a:lnTo>
                  <a:cubicBezTo>
                    <a:pt x="0" y="50099"/>
                    <a:pt x="7183" y="32757"/>
                    <a:pt x="19970" y="19970"/>
                  </a:cubicBezTo>
                  <a:cubicBezTo>
                    <a:pt x="32757" y="7183"/>
                    <a:pt x="50099" y="0"/>
                    <a:pt x="68182" y="0"/>
                  </a:cubicBezTo>
                  <a:close/>
                </a:path>
              </a:pathLst>
            </a:custGeom>
            <a:solidFill>
              <a:srgbClr val="FFFFFF"/>
            </a:solidFill>
          </p:spPr>
          <p:txBody>
            <a:bodyPr/>
            <a:lstStyle/>
            <a:p>
              <a:endParaRPr lang="nb-NO"/>
            </a:p>
          </p:txBody>
        </p:sp>
        <p:sp>
          <p:nvSpPr>
            <p:cNvPr id="11" name="TextBox 11"/>
            <p:cNvSpPr txBox="1"/>
            <p:nvPr/>
          </p:nvSpPr>
          <p:spPr>
            <a:xfrm>
              <a:off x="0" y="-104775"/>
              <a:ext cx="1525192" cy="917575"/>
            </a:xfrm>
            <a:prstGeom prst="rect">
              <a:avLst/>
            </a:prstGeom>
          </p:spPr>
          <p:txBody>
            <a:bodyPr lIns="50800" tIns="50800" rIns="50800" bIns="50800" rtlCol="0" anchor="ctr"/>
            <a:lstStyle/>
            <a:p>
              <a:pPr algn="ctr">
                <a:lnSpc>
                  <a:spcPts val="8399"/>
                </a:lnSpc>
              </a:pPr>
              <a:r>
                <a:rPr lang="en-US" sz="5999" b="1">
                  <a:solidFill>
                    <a:srgbClr val="000000"/>
                  </a:solidFill>
                  <a:latin typeface="Open Sans Bold"/>
                  <a:ea typeface="Open Sans Bold"/>
                  <a:cs typeface="Open Sans Bold"/>
                  <a:sym typeface="Open Sans Bold"/>
                </a:rPr>
                <a:t>Ibuprofen</a:t>
              </a:r>
            </a:p>
          </p:txBody>
        </p:sp>
      </p:grpSp>
      <p:grpSp>
        <p:nvGrpSpPr>
          <p:cNvPr id="12" name="Group 12"/>
          <p:cNvGrpSpPr/>
          <p:nvPr/>
        </p:nvGrpSpPr>
        <p:grpSpPr>
          <a:xfrm>
            <a:off x="11784022" y="5410792"/>
            <a:ext cx="5790963" cy="3086100"/>
            <a:chOff x="0" y="0"/>
            <a:chExt cx="1525192" cy="812800"/>
          </a:xfrm>
        </p:grpSpPr>
        <p:sp>
          <p:nvSpPr>
            <p:cNvPr id="13" name="Freeform 13"/>
            <p:cNvSpPr/>
            <p:nvPr/>
          </p:nvSpPr>
          <p:spPr>
            <a:xfrm>
              <a:off x="0" y="0"/>
              <a:ext cx="1525192" cy="812800"/>
            </a:xfrm>
            <a:custGeom>
              <a:avLst/>
              <a:gdLst/>
              <a:ahLst/>
              <a:cxnLst/>
              <a:rect l="l" t="t" r="r" b="b"/>
              <a:pathLst>
                <a:path w="1525192" h="812800">
                  <a:moveTo>
                    <a:pt x="68182" y="0"/>
                  </a:moveTo>
                  <a:lnTo>
                    <a:pt x="1457010" y="0"/>
                  </a:lnTo>
                  <a:cubicBezTo>
                    <a:pt x="1494666" y="0"/>
                    <a:pt x="1525192" y="30526"/>
                    <a:pt x="1525192" y="68182"/>
                  </a:cubicBezTo>
                  <a:lnTo>
                    <a:pt x="1525192" y="744618"/>
                  </a:lnTo>
                  <a:cubicBezTo>
                    <a:pt x="1525192" y="762701"/>
                    <a:pt x="1518009" y="780043"/>
                    <a:pt x="1505222" y="792830"/>
                  </a:cubicBezTo>
                  <a:cubicBezTo>
                    <a:pt x="1492435" y="805617"/>
                    <a:pt x="1475093" y="812800"/>
                    <a:pt x="1457010" y="812800"/>
                  </a:cubicBezTo>
                  <a:lnTo>
                    <a:pt x="68182" y="812800"/>
                  </a:lnTo>
                  <a:cubicBezTo>
                    <a:pt x="50099" y="812800"/>
                    <a:pt x="32757" y="805617"/>
                    <a:pt x="19970" y="792830"/>
                  </a:cubicBezTo>
                  <a:cubicBezTo>
                    <a:pt x="7183" y="780043"/>
                    <a:pt x="0" y="762701"/>
                    <a:pt x="0" y="744618"/>
                  </a:cubicBezTo>
                  <a:lnTo>
                    <a:pt x="0" y="68182"/>
                  </a:lnTo>
                  <a:cubicBezTo>
                    <a:pt x="0" y="50099"/>
                    <a:pt x="7183" y="32757"/>
                    <a:pt x="19970" y="19970"/>
                  </a:cubicBezTo>
                  <a:cubicBezTo>
                    <a:pt x="32757" y="7183"/>
                    <a:pt x="50099" y="0"/>
                    <a:pt x="68182" y="0"/>
                  </a:cubicBezTo>
                  <a:close/>
                </a:path>
              </a:pathLst>
            </a:custGeom>
            <a:solidFill>
              <a:srgbClr val="FFFFFF"/>
            </a:solidFill>
          </p:spPr>
          <p:txBody>
            <a:bodyPr/>
            <a:lstStyle/>
            <a:p>
              <a:endParaRPr lang="nb-NO"/>
            </a:p>
          </p:txBody>
        </p:sp>
        <p:sp>
          <p:nvSpPr>
            <p:cNvPr id="14" name="TextBox 14"/>
            <p:cNvSpPr txBox="1"/>
            <p:nvPr/>
          </p:nvSpPr>
          <p:spPr>
            <a:xfrm>
              <a:off x="0" y="-104775"/>
              <a:ext cx="1525192" cy="917575"/>
            </a:xfrm>
            <a:prstGeom prst="rect">
              <a:avLst/>
            </a:prstGeom>
          </p:spPr>
          <p:txBody>
            <a:bodyPr lIns="50800" tIns="50800" rIns="50800" bIns="50800" rtlCol="0" anchor="ctr"/>
            <a:lstStyle/>
            <a:p>
              <a:pPr algn="ctr">
                <a:lnSpc>
                  <a:spcPts val="8399"/>
                </a:lnSpc>
              </a:pPr>
              <a:r>
                <a:rPr lang="en-US" sz="5999" b="1">
                  <a:solidFill>
                    <a:srgbClr val="000000"/>
                  </a:solidFill>
                  <a:latin typeface="Open Sans Bold"/>
                  <a:ea typeface="Open Sans Bold"/>
                  <a:cs typeface="Open Sans Bold"/>
                  <a:sym typeface="Open Sans Bold"/>
                </a:rPr>
                <a:t>Naproksen</a:t>
              </a:r>
            </a:p>
          </p:txBody>
        </p:sp>
      </p:grpSp>
      <p:grpSp>
        <p:nvGrpSpPr>
          <p:cNvPr id="15" name="Group 15"/>
          <p:cNvGrpSpPr/>
          <p:nvPr/>
        </p:nvGrpSpPr>
        <p:grpSpPr>
          <a:xfrm>
            <a:off x="11784022" y="1502450"/>
            <a:ext cx="5790963" cy="3086100"/>
            <a:chOff x="0" y="0"/>
            <a:chExt cx="1525192" cy="812800"/>
          </a:xfrm>
        </p:grpSpPr>
        <p:sp>
          <p:nvSpPr>
            <p:cNvPr id="16" name="Freeform 16"/>
            <p:cNvSpPr/>
            <p:nvPr/>
          </p:nvSpPr>
          <p:spPr>
            <a:xfrm>
              <a:off x="0" y="0"/>
              <a:ext cx="1525192" cy="812800"/>
            </a:xfrm>
            <a:custGeom>
              <a:avLst/>
              <a:gdLst/>
              <a:ahLst/>
              <a:cxnLst/>
              <a:rect l="l" t="t" r="r" b="b"/>
              <a:pathLst>
                <a:path w="1525192" h="812800">
                  <a:moveTo>
                    <a:pt x="68182" y="0"/>
                  </a:moveTo>
                  <a:lnTo>
                    <a:pt x="1457010" y="0"/>
                  </a:lnTo>
                  <a:cubicBezTo>
                    <a:pt x="1494666" y="0"/>
                    <a:pt x="1525192" y="30526"/>
                    <a:pt x="1525192" y="68182"/>
                  </a:cubicBezTo>
                  <a:lnTo>
                    <a:pt x="1525192" y="744618"/>
                  </a:lnTo>
                  <a:cubicBezTo>
                    <a:pt x="1525192" y="762701"/>
                    <a:pt x="1518009" y="780043"/>
                    <a:pt x="1505222" y="792830"/>
                  </a:cubicBezTo>
                  <a:cubicBezTo>
                    <a:pt x="1492435" y="805617"/>
                    <a:pt x="1475093" y="812800"/>
                    <a:pt x="1457010" y="812800"/>
                  </a:cubicBezTo>
                  <a:lnTo>
                    <a:pt x="68182" y="812800"/>
                  </a:lnTo>
                  <a:cubicBezTo>
                    <a:pt x="50099" y="812800"/>
                    <a:pt x="32757" y="805617"/>
                    <a:pt x="19970" y="792830"/>
                  </a:cubicBezTo>
                  <a:cubicBezTo>
                    <a:pt x="7183" y="780043"/>
                    <a:pt x="0" y="762701"/>
                    <a:pt x="0" y="744618"/>
                  </a:cubicBezTo>
                  <a:lnTo>
                    <a:pt x="0" y="68182"/>
                  </a:lnTo>
                  <a:cubicBezTo>
                    <a:pt x="0" y="50099"/>
                    <a:pt x="7183" y="32757"/>
                    <a:pt x="19970" y="19970"/>
                  </a:cubicBezTo>
                  <a:cubicBezTo>
                    <a:pt x="32757" y="7183"/>
                    <a:pt x="50099" y="0"/>
                    <a:pt x="68182" y="0"/>
                  </a:cubicBezTo>
                  <a:close/>
                </a:path>
              </a:pathLst>
            </a:custGeom>
            <a:solidFill>
              <a:srgbClr val="FFFFFF"/>
            </a:solidFill>
          </p:spPr>
          <p:txBody>
            <a:bodyPr/>
            <a:lstStyle/>
            <a:p>
              <a:endParaRPr lang="nb-NO"/>
            </a:p>
          </p:txBody>
        </p:sp>
        <p:sp>
          <p:nvSpPr>
            <p:cNvPr id="17" name="TextBox 17"/>
            <p:cNvSpPr txBox="1"/>
            <p:nvPr/>
          </p:nvSpPr>
          <p:spPr>
            <a:xfrm>
              <a:off x="0" y="-104775"/>
              <a:ext cx="1525192" cy="917575"/>
            </a:xfrm>
            <a:prstGeom prst="rect">
              <a:avLst/>
            </a:prstGeom>
          </p:spPr>
          <p:txBody>
            <a:bodyPr lIns="50800" tIns="50800" rIns="50800" bIns="50800" rtlCol="0" anchor="ctr"/>
            <a:lstStyle/>
            <a:p>
              <a:pPr algn="ctr">
                <a:lnSpc>
                  <a:spcPts val="8399"/>
                </a:lnSpc>
              </a:pPr>
              <a:r>
                <a:rPr lang="en-US" sz="5999" b="1">
                  <a:solidFill>
                    <a:srgbClr val="000000"/>
                  </a:solidFill>
                  <a:latin typeface="Open Sans Bold"/>
                  <a:ea typeface="Open Sans Bold"/>
                  <a:cs typeface="Open Sans Bold"/>
                  <a:sym typeface="Open Sans Bold"/>
                </a:rPr>
                <a:t>Diklofenak</a:t>
              </a:r>
            </a:p>
          </p:txBody>
        </p:sp>
      </p:grpSp>
      <p:sp>
        <p:nvSpPr>
          <p:cNvPr id="18" name="TextBox 18"/>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16 </a:t>
            </a:r>
          </a:p>
        </p:txBody>
      </p:sp>
      <p:pic>
        <p:nvPicPr>
          <p:cNvPr id="19" name="Bilde 18">
            <a:extLst>
              <a:ext uri="{FF2B5EF4-FFF2-40B4-BE49-F238E27FC236}">
                <a16:creationId xmlns:a16="http://schemas.microsoft.com/office/drawing/2014/main" id="{E21497B1-3F12-9155-3ACA-C8076162FC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405572" cy="10287000"/>
            <a:chOff x="0" y="0"/>
            <a:chExt cx="896941" cy="2709333"/>
          </a:xfrm>
        </p:grpSpPr>
        <p:sp>
          <p:nvSpPr>
            <p:cNvPr id="3" name="Freeform 3"/>
            <p:cNvSpPr/>
            <p:nvPr/>
          </p:nvSpPr>
          <p:spPr>
            <a:xfrm>
              <a:off x="0" y="0"/>
              <a:ext cx="896941" cy="2709333"/>
            </a:xfrm>
            <a:custGeom>
              <a:avLst/>
              <a:gdLst/>
              <a:ahLst/>
              <a:cxnLst/>
              <a:rect l="l" t="t" r="r" b="b"/>
              <a:pathLst>
                <a:path w="896941" h="2709333">
                  <a:moveTo>
                    <a:pt x="115939" y="0"/>
                  </a:moveTo>
                  <a:lnTo>
                    <a:pt x="781002" y="0"/>
                  </a:lnTo>
                  <a:cubicBezTo>
                    <a:pt x="811751" y="0"/>
                    <a:pt x="841240" y="12215"/>
                    <a:pt x="862983" y="33958"/>
                  </a:cubicBezTo>
                  <a:cubicBezTo>
                    <a:pt x="884726" y="55700"/>
                    <a:pt x="896941" y="85190"/>
                    <a:pt x="896941" y="115939"/>
                  </a:cubicBezTo>
                  <a:lnTo>
                    <a:pt x="896941" y="2593394"/>
                  </a:lnTo>
                  <a:cubicBezTo>
                    <a:pt x="896941" y="2624143"/>
                    <a:pt x="884726" y="2653633"/>
                    <a:pt x="862983" y="2675376"/>
                  </a:cubicBezTo>
                  <a:cubicBezTo>
                    <a:pt x="841240" y="2697118"/>
                    <a:pt x="811751" y="2709333"/>
                    <a:pt x="781002" y="2709333"/>
                  </a:cubicBezTo>
                  <a:lnTo>
                    <a:pt x="115939" y="2709333"/>
                  </a:lnTo>
                  <a:cubicBezTo>
                    <a:pt x="85190" y="2709333"/>
                    <a:pt x="55700" y="2697118"/>
                    <a:pt x="33958" y="2675376"/>
                  </a:cubicBezTo>
                  <a:cubicBezTo>
                    <a:pt x="12215" y="2653633"/>
                    <a:pt x="0" y="2624143"/>
                    <a:pt x="0" y="2593394"/>
                  </a:cubicBezTo>
                  <a:lnTo>
                    <a:pt x="0" y="115939"/>
                  </a:lnTo>
                  <a:cubicBezTo>
                    <a:pt x="0" y="85190"/>
                    <a:pt x="12215" y="55700"/>
                    <a:pt x="33958" y="33958"/>
                  </a:cubicBezTo>
                  <a:cubicBezTo>
                    <a:pt x="55700" y="12215"/>
                    <a:pt x="85190" y="0"/>
                    <a:pt x="115939" y="0"/>
                  </a:cubicBezTo>
                  <a:close/>
                </a:path>
              </a:pathLst>
            </a:custGeom>
            <a:solidFill>
              <a:srgbClr val="FFFFFF"/>
            </a:solidFill>
          </p:spPr>
          <p:txBody>
            <a:bodyPr/>
            <a:lstStyle/>
            <a:p>
              <a:endParaRPr lang="nb-NO"/>
            </a:p>
          </p:txBody>
        </p:sp>
        <p:sp>
          <p:nvSpPr>
            <p:cNvPr id="4" name="TextBox 4"/>
            <p:cNvSpPr txBox="1"/>
            <p:nvPr/>
          </p:nvSpPr>
          <p:spPr>
            <a:xfrm>
              <a:off x="0" y="-38100"/>
              <a:ext cx="896941"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173122" y="1106245"/>
            <a:ext cx="4452911" cy="4206289"/>
            <a:chOff x="0" y="0"/>
            <a:chExt cx="812800" cy="767783"/>
          </a:xfrm>
        </p:grpSpPr>
        <p:sp>
          <p:nvSpPr>
            <p:cNvPr id="6" name="Freeform 6"/>
            <p:cNvSpPr/>
            <p:nvPr/>
          </p:nvSpPr>
          <p:spPr>
            <a:xfrm>
              <a:off x="0" y="0"/>
              <a:ext cx="812800" cy="767784"/>
            </a:xfrm>
            <a:custGeom>
              <a:avLst/>
              <a:gdLst/>
              <a:ahLst/>
              <a:cxnLst/>
              <a:rect l="l" t="t" r="r" b="b"/>
              <a:pathLst>
                <a:path w="812800" h="767784">
                  <a:moveTo>
                    <a:pt x="406400" y="0"/>
                  </a:moveTo>
                  <a:cubicBezTo>
                    <a:pt x="181951" y="0"/>
                    <a:pt x="0" y="171874"/>
                    <a:pt x="0" y="383892"/>
                  </a:cubicBezTo>
                  <a:cubicBezTo>
                    <a:pt x="0" y="595909"/>
                    <a:pt x="181951" y="767784"/>
                    <a:pt x="406400" y="767784"/>
                  </a:cubicBezTo>
                  <a:cubicBezTo>
                    <a:pt x="630849" y="767784"/>
                    <a:pt x="812800" y="595909"/>
                    <a:pt x="812800" y="383892"/>
                  </a:cubicBezTo>
                  <a:cubicBezTo>
                    <a:pt x="812800" y="171874"/>
                    <a:pt x="630849" y="0"/>
                    <a:pt x="406400" y="0"/>
                  </a:cubicBezTo>
                  <a:close/>
                </a:path>
              </a:pathLst>
            </a:custGeom>
            <a:blipFill>
              <a:blip r:embed="rId3"/>
              <a:stretch>
                <a:fillRect t="-2931" b="-2931"/>
              </a:stretch>
            </a:blipFill>
          </p:spPr>
          <p:txBody>
            <a:bodyPr/>
            <a:lstStyle/>
            <a:p>
              <a:endParaRPr lang="nb-NO"/>
            </a:p>
          </p:txBody>
        </p:sp>
      </p:grpSp>
      <p:sp>
        <p:nvSpPr>
          <p:cNvPr id="7" name="Freeform 7"/>
          <p:cNvSpPr/>
          <p:nvPr/>
        </p:nvSpPr>
        <p:spPr>
          <a:xfrm>
            <a:off x="11306561" y="1268170"/>
            <a:ext cx="6270296" cy="3598542"/>
          </a:xfrm>
          <a:custGeom>
            <a:avLst/>
            <a:gdLst/>
            <a:ahLst/>
            <a:cxnLst/>
            <a:rect l="l" t="t" r="r" b="b"/>
            <a:pathLst>
              <a:path w="6270296" h="3598542">
                <a:moveTo>
                  <a:pt x="0" y="0"/>
                </a:moveTo>
                <a:lnTo>
                  <a:pt x="6270296" y="0"/>
                </a:lnTo>
                <a:lnTo>
                  <a:pt x="6270296" y="3598542"/>
                </a:lnTo>
                <a:lnTo>
                  <a:pt x="0" y="3598542"/>
                </a:lnTo>
                <a:lnTo>
                  <a:pt x="0" y="0"/>
                </a:lnTo>
                <a:close/>
              </a:path>
            </a:pathLst>
          </a:custGeom>
          <a:blipFill>
            <a:blip r:embed="rId4"/>
            <a:stretch>
              <a:fillRect/>
            </a:stretch>
          </a:blipFill>
        </p:spPr>
        <p:txBody>
          <a:bodyPr/>
          <a:lstStyle/>
          <a:p>
            <a:endParaRPr lang="nb-NO"/>
          </a:p>
        </p:txBody>
      </p:sp>
      <p:sp>
        <p:nvSpPr>
          <p:cNvPr id="8" name="Freeform 8"/>
          <p:cNvSpPr/>
          <p:nvPr/>
        </p:nvSpPr>
        <p:spPr>
          <a:xfrm>
            <a:off x="4134678" y="1495088"/>
            <a:ext cx="2807135" cy="2807135"/>
          </a:xfrm>
          <a:custGeom>
            <a:avLst/>
            <a:gdLst/>
            <a:ahLst/>
            <a:cxnLst/>
            <a:rect l="l" t="t" r="r" b="b"/>
            <a:pathLst>
              <a:path w="2807135" h="2807135">
                <a:moveTo>
                  <a:pt x="0" y="0"/>
                </a:moveTo>
                <a:lnTo>
                  <a:pt x="2807135" y="0"/>
                </a:lnTo>
                <a:lnTo>
                  <a:pt x="2807135" y="2807136"/>
                </a:lnTo>
                <a:lnTo>
                  <a:pt x="0" y="2807136"/>
                </a:lnTo>
                <a:lnTo>
                  <a:pt x="0" y="0"/>
                </a:lnTo>
                <a:close/>
              </a:path>
            </a:pathLst>
          </a:custGeom>
          <a:blipFill>
            <a:blip r:embed="rId5"/>
            <a:stretch>
              <a:fillRect/>
            </a:stretch>
          </a:blipFill>
        </p:spPr>
        <p:txBody>
          <a:bodyPr/>
          <a:lstStyle/>
          <a:p>
            <a:endParaRPr lang="nb-NO"/>
          </a:p>
        </p:txBody>
      </p:sp>
      <p:grpSp>
        <p:nvGrpSpPr>
          <p:cNvPr id="9" name="Group 9"/>
          <p:cNvGrpSpPr/>
          <p:nvPr/>
        </p:nvGrpSpPr>
        <p:grpSpPr>
          <a:xfrm>
            <a:off x="3474435" y="4302224"/>
            <a:ext cx="14423809" cy="5744108"/>
            <a:chOff x="0" y="0"/>
            <a:chExt cx="3798863" cy="1512851"/>
          </a:xfrm>
        </p:grpSpPr>
        <p:sp>
          <p:nvSpPr>
            <p:cNvPr id="10" name="Freeform 10"/>
            <p:cNvSpPr/>
            <p:nvPr/>
          </p:nvSpPr>
          <p:spPr>
            <a:xfrm>
              <a:off x="0" y="0"/>
              <a:ext cx="3798863" cy="1512851"/>
            </a:xfrm>
            <a:custGeom>
              <a:avLst/>
              <a:gdLst/>
              <a:ahLst/>
              <a:cxnLst/>
              <a:rect l="l" t="t" r="r" b="b"/>
              <a:pathLst>
                <a:path w="3798863" h="1512851">
                  <a:moveTo>
                    <a:pt x="27374" y="0"/>
                  </a:moveTo>
                  <a:lnTo>
                    <a:pt x="3771489" y="0"/>
                  </a:lnTo>
                  <a:cubicBezTo>
                    <a:pt x="3778749" y="0"/>
                    <a:pt x="3785712" y="2884"/>
                    <a:pt x="3790845" y="8018"/>
                  </a:cubicBezTo>
                  <a:cubicBezTo>
                    <a:pt x="3795979" y="13151"/>
                    <a:pt x="3798863" y="20114"/>
                    <a:pt x="3798863" y="27374"/>
                  </a:cubicBezTo>
                  <a:lnTo>
                    <a:pt x="3798863" y="1485477"/>
                  </a:lnTo>
                  <a:cubicBezTo>
                    <a:pt x="3798863" y="1492737"/>
                    <a:pt x="3795979" y="1499700"/>
                    <a:pt x="3790845" y="1504834"/>
                  </a:cubicBezTo>
                  <a:cubicBezTo>
                    <a:pt x="3785712" y="1509967"/>
                    <a:pt x="3778749" y="1512851"/>
                    <a:pt x="3771489" y="1512851"/>
                  </a:cubicBezTo>
                  <a:lnTo>
                    <a:pt x="27374" y="1512851"/>
                  </a:lnTo>
                  <a:cubicBezTo>
                    <a:pt x="20114" y="1512851"/>
                    <a:pt x="13151" y="1509967"/>
                    <a:pt x="8018" y="1504834"/>
                  </a:cubicBezTo>
                  <a:cubicBezTo>
                    <a:pt x="2884" y="1499700"/>
                    <a:pt x="0" y="1492737"/>
                    <a:pt x="0" y="1485477"/>
                  </a:cubicBezTo>
                  <a:lnTo>
                    <a:pt x="0" y="27374"/>
                  </a:lnTo>
                  <a:cubicBezTo>
                    <a:pt x="0" y="20114"/>
                    <a:pt x="2884" y="13151"/>
                    <a:pt x="8018" y="8018"/>
                  </a:cubicBezTo>
                  <a:cubicBezTo>
                    <a:pt x="13151" y="2884"/>
                    <a:pt x="20114" y="0"/>
                    <a:pt x="27374" y="0"/>
                  </a:cubicBezTo>
                  <a:close/>
                </a:path>
              </a:pathLst>
            </a:custGeom>
            <a:solidFill>
              <a:srgbClr val="FFFFFF"/>
            </a:solidFill>
          </p:spPr>
          <p:txBody>
            <a:bodyPr/>
            <a:lstStyle/>
            <a:p>
              <a:endParaRPr lang="nb-NO"/>
            </a:p>
          </p:txBody>
        </p:sp>
        <p:sp>
          <p:nvSpPr>
            <p:cNvPr id="11" name="TextBox 11"/>
            <p:cNvSpPr txBox="1"/>
            <p:nvPr/>
          </p:nvSpPr>
          <p:spPr>
            <a:xfrm>
              <a:off x="0" y="-57150"/>
              <a:ext cx="3798863" cy="1570001"/>
            </a:xfrm>
            <a:prstGeom prst="rect">
              <a:avLst/>
            </a:prstGeom>
          </p:spPr>
          <p:txBody>
            <a:bodyPr lIns="50800" tIns="50800" rIns="50800" bIns="50800" rtlCol="0" anchor="ctr"/>
            <a:lstStyle/>
            <a:p>
              <a:pPr algn="l">
                <a:lnSpc>
                  <a:spcPts val="3639"/>
                </a:lnSpc>
              </a:pPr>
              <a:r>
                <a:rPr lang="en-US" sz="2599" b="1">
                  <a:solidFill>
                    <a:srgbClr val="000000"/>
                  </a:solidFill>
                  <a:latin typeface="Open Sans Bold"/>
                  <a:ea typeface="Open Sans Bold"/>
                  <a:cs typeface="Open Sans Bold"/>
                  <a:sym typeface="Open Sans Bold"/>
                </a:rPr>
                <a:t>Hva er paracetmol? </a:t>
              </a:r>
            </a:p>
            <a:p>
              <a:pPr algn="l">
                <a:lnSpc>
                  <a:spcPts val="3639"/>
                </a:lnSpc>
              </a:pPr>
              <a:r>
                <a:rPr lang="en-US" sz="2599">
                  <a:solidFill>
                    <a:srgbClr val="000000"/>
                  </a:solidFill>
                  <a:latin typeface="Open Sans"/>
                  <a:ea typeface="Open Sans"/>
                  <a:cs typeface="Open Sans"/>
                  <a:sym typeface="Open Sans"/>
                </a:rPr>
                <a:t>Paracetamol er et smertestillende og febernedsettende legemiddel. </a:t>
              </a:r>
            </a:p>
            <a:p>
              <a:pPr algn="l">
                <a:lnSpc>
                  <a:spcPts val="3639"/>
                </a:lnSpc>
              </a:pPr>
              <a:endParaRPr lang="en-US" sz="2599">
                <a:solidFill>
                  <a:srgbClr val="000000"/>
                </a:solidFill>
                <a:latin typeface="Open Sans"/>
                <a:ea typeface="Open Sans"/>
                <a:cs typeface="Open Sans"/>
                <a:sym typeface="Open Sans"/>
              </a:endParaRPr>
            </a:p>
            <a:p>
              <a:pPr algn="l">
                <a:lnSpc>
                  <a:spcPts val="3639"/>
                </a:lnSpc>
              </a:pPr>
              <a:r>
                <a:rPr lang="en-US" sz="2599" b="1">
                  <a:solidFill>
                    <a:srgbClr val="000000"/>
                  </a:solidFill>
                  <a:latin typeface="Open Sans Bold"/>
                  <a:ea typeface="Open Sans Bold"/>
                  <a:cs typeface="Open Sans Bold"/>
                  <a:sym typeface="Open Sans Bold"/>
                </a:rPr>
                <a:t>Når skal paracetamol brukes?</a:t>
              </a:r>
            </a:p>
            <a:p>
              <a:pPr algn="l">
                <a:lnSpc>
                  <a:spcPts val="3639"/>
                </a:lnSpc>
              </a:pPr>
              <a:r>
                <a:rPr lang="en-US" sz="2599">
                  <a:solidFill>
                    <a:srgbClr val="000000"/>
                  </a:solidFill>
                  <a:latin typeface="Open Sans"/>
                  <a:ea typeface="Open Sans"/>
                  <a:cs typeface="Open Sans"/>
                  <a:sym typeface="Open Sans"/>
                </a:rPr>
                <a:t>Paracetamol kan brukes dersom man har hodepine, tannverk, smerter i ledd eller feber.</a:t>
              </a:r>
            </a:p>
            <a:p>
              <a:pPr algn="l">
                <a:lnSpc>
                  <a:spcPts val="3639"/>
                </a:lnSpc>
              </a:pPr>
              <a:endParaRPr lang="en-US" sz="2599">
                <a:solidFill>
                  <a:srgbClr val="000000"/>
                </a:solidFill>
                <a:latin typeface="Open Sans"/>
                <a:ea typeface="Open Sans"/>
                <a:cs typeface="Open Sans"/>
                <a:sym typeface="Open Sans"/>
              </a:endParaRPr>
            </a:p>
            <a:p>
              <a:pPr algn="l">
                <a:lnSpc>
                  <a:spcPts val="3639"/>
                </a:lnSpc>
              </a:pPr>
              <a:r>
                <a:rPr lang="en-US" sz="2599" b="1">
                  <a:solidFill>
                    <a:srgbClr val="000000"/>
                  </a:solidFill>
                  <a:latin typeface="Open Sans Bold"/>
                  <a:ea typeface="Open Sans Bold"/>
                  <a:cs typeface="Open Sans Bold"/>
                  <a:sym typeface="Open Sans Bold"/>
                </a:rPr>
                <a:t>Når skal man ikke bruke paracetmol?</a:t>
              </a:r>
            </a:p>
            <a:p>
              <a:pPr algn="l">
                <a:lnSpc>
                  <a:spcPts val="3639"/>
                </a:lnSpc>
              </a:pPr>
              <a:endParaRPr lang="en-US" sz="2599" b="1">
                <a:solidFill>
                  <a:srgbClr val="000000"/>
                </a:solidFill>
                <a:latin typeface="Open Sans Bold"/>
                <a:ea typeface="Open Sans Bold"/>
                <a:cs typeface="Open Sans Bold"/>
                <a:sym typeface="Open Sans Bold"/>
              </a:endParaRPr>
            </a:p>
            <a:p>
              <a:pPr algn="l">
                <a:lnSpc>
                  <a:spcPts val="3639"/>
                </a:lnSpc>
              </a:pPr>
              <a:r>
                <a:rPr lang="en-US" sz="2599">
                  <a:solidFill>
                    <a:srgbClr val="000000"/>
                  </a:solidFill>
                  <a:latin typeface="Open Sans"/>
                  <a:ea typeface="Open Sans"/>
                  <a:cs typeface="Open Sans"/>
                  <a:sym typeface="Open Sans"/>
                </a:rPr>
                <a:t>Paracetamol hjelper ikke for magesmerter, slitenhet eller søvn. </a:t>
              </a:r>
            </a:p>
          </p:txBody>
        </p:sp>
      </p:grpSp>
      <p:sp>
        <p:nvSpPr>
          <p:cNvPr id="12" name="TextBox 12"/>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Paracetamol</a:t>
            </a:r>
          </a:p>
        </p:txBody>
      </p:sp>
      <p:sp>
        <p:nvSpPr>
          <p:cNvPr id="13" name="TextBox 13"/>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17 av 24</a:t>
            </a:r>
          </a:p>
        </p:txBody>
      </p:sp>
      <p:pic>
        <p:nvPicPr>
          <p:cNvPr id="14" name="Bilde 13">
            <a:extLst>
              <a:ext uri="{FF2B5EF4-FFF2-40B4-BE49-F238E27FC236}">
                <a16:creationId xmlns:a16="http://schemas.microsoft.com/office/drawing/2014/main" id="{9AD160D1-63FD-FCB4-D543-816D32289D1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405572" cy="10287000"/>
            <a:chOff x="0" y="0"/>
            <a:chExt cx="896941" cy="2709333"/>
          </a:xfrm>
        </p:grpSpPr>
        <p:sp>
          <p:nvSpPr>
            <p:cNvPr id="3" name="Freeform 3"/>
            <p:cNvSpPr/>
            <p:nvPr/>
          </p:nvSpPr>
          <p:spPr>
            <a:xfrm>
              <a:off x="0" y="0"/>
              <a:ext cx="896941" cy="2709333"/>
            </a:xfrm>
            <a:custGeom>
              <a:avLst/>
              <a:gdLst/>
              <a:ahLst/>
              <a:cxnLst/>
              <a:rect l="l" t="t" r="r" b="b"/>
              <a:pathLst>
                <a:path w="896941" h="2709333">
                  <a:moveTo>
                    <a:pt x="115939" y="0"/>
                  </a:moveTo>
                  <a:lnTo>
                    <a:pt x="781002" y="0"/>
                  </a:lnTo>
                  <a:cubicBezTo>
                    <a:pt x="811751" y="0"/>
                    <a:pt x="841240" y="12215"/>
                    <a:pt x="862983" y="33958"/>
                  </a:cubicBezTo>
                  <a:cubicBezTo>
                    <a:pt x="884726" y="55700"/>
                    <a:pt x="896941" y="85190"/>
                    <a:pt x="896941" y="115939"/>
                  </a:cubicBezTo>
                  <a:lnTo>
                    <a:pt x="896941" y="2593394"/>
                  </a:lnTo>
                  <a:cubicBezTo>
                    <a:pt x="896941" y="2624143"/>
                    <a:pt x="884726" y="2653633"/>
                    <a:pt x="862983" y="2675376"/>
                  </a:cubicBezTo>
                  <a:cubicBezTo>
                    <a:pt x="841240" y="2697118"/>
                    <a:pt x="811751" y="2709333"/>
                    <a:pt x="781002" y="2709333"/>
                  </a:cubicBezTo>
                  <a:lnTo>
                    <a:pt x="115939" y="2709333"/>
                  </a:lnTo>
                  <a:cubicBezTo>
                    <a:pt x="85190" y="2709333"/>
                    <a:pt x="55700" y="2697118"/>
                    <a:pt x="33958" y="2675376"/>
                  </a:cubicBezTo>
                  <a:cubicBezTo>
                    <a:pt x="12215" y="2653633"/>
                    <a:pt x="0" y="2624143"/>
                    <a:pt x="0" y="2593394"/>
                  </a:cubicBezTo>
                  <a:lnTo>
                    <a:pt x="0" y="115939"/>
                  </a:lnTo>
                  <a:cubicBezTo>
                    <a:pt x="0" y="85190"/>
                    <a:pt x="12215" y="55700"/>
                    <a:pt x="33958" y="33958"/>
                  </a:cubicBezTo>
                  <a:cubicBezTo>
                    <a:pt x="55700" y="12215"/>
                    <a:pt x="85190" y="0"/>
                    <a:pt x="115939" y="0"/>
                  </a:cubicBezTo>
                  <a:close/>
                </a:path>
              </a:pathLst>
            </a:custGeom>
            <a:solidFill>
              <a:srgbClr val="FFFFFF"/>
            </a:solidFill>
          </p:spPr>
          <p:txBody>
            <a:bodyPr/>
            <a:lstStyle/>
            <a:p>
              <a:endParaRPr lang="nb-NO"/>
            </a:p>
          </p:txBody>
        </p:sp>
        <p:sp>
          <p:nvSpPr>
            <p:cNvPr id="4" name="TextBox 4"/>
            <p:cNvSpPr txBox="1"/>
            <p:nvPr/>
          </p:nvSpPr>
          <p:spPr>
            <a:xfrm>
              <a:off x="0" y="-38100"/>
              <a:ext cx="896941"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772609" y="1686297"/>
            <a:ext cx="5201006" cy="2615927"/>
          </a:xfrm>
          <a:custGeom>
            <a:avLst/>
            <a:gdLst/>
            <a:ahLst/>
            <a:cxnLst/>
            <a:rect l="l" t="t" r="r" b="b"/>
            <a:pathLst>
              <a:path w="5201006" h="2615927">
                <a:moveTo>
                  <a:pt x="0" y="0"/>
                </a:moveTo>
                <a:lnTo>
                  <a:pt x="5201006" y="0"/>
                </a:lnTo>
                <a:lnTo>
                  <a:pt x="5201006" y="2615927"/>
                </a:lnTo>
                <a:lnTo>
                  <a:pt x="0" y="2615927"/>
                </a:lnTo>
                <a:lnTo>
                  <a:pt x="0" y="0"/>
                </a:lnTo>
                <a:close/>
              </a:path>
            </a:pathLst>
          </a:custGeom>
          <a:blipFill>
            <a:blip r:embed="rId3"/>
            <a:stretch>
              <a:fillRect t="-51700" b="-47119"/>
            </a:stretch>
          </a:blipFill>
        </p:spPr>
        <p:txBody>
          <a:bodyPr/>
          <a:lstStyle/>
          <a:p>
            <a:endParaRPr lang="nb-NO"/>
          </a:p>
        </p:txBody>
      </p:sp>
      <p:sp>
        <p:nvSpPr>
          <p:cNvPr id="6" name="Freeform 6"/>
          <p:cNvSpPr/>
          <p:nvPr/>
        </p:nvSpPr>
        <p:spPr>
          <a:xfrm>
            <a:off x="9144000" y="1586495"/>
            <a:ext cx="4811084" cy="2815530"/>
          </a:xfrm>
          <a:custGeom>
            <a:avLst/>
            <a:gdLst/>
            <a:ahLst/>
            <a:cxnLst/>
            <a:rect l="l" t="t" r="r" b="b"/>
            <a:pathLst>
              <a:path w="4811084" h="2815530">
                <a:moveTo>
                  <a:pt x="0" y="0"/>
                </a:moveTo>
                <a:lnTo>
                  <a:pt x="4811084" y="0"/>
                </a:lnTo>
                <a:lnTo>
                  <a:pt x="4811084" y="2815530"/>
                </a:lnTo>
                <a:lnTo>
                  <a:pt x="0" y="2815530"/>
                </a:lnTo>
                <a:lnTo>
                  <a:pt x="0" y="0"/>
                </a:lnTo>
                <a:close/>
              </a:path>
            </a:pathLst>
          </a:custGeom>
          <a:blipFill>
            <a:blip r:embed="rId4"/>
            <a:stretch>
              <a:fillRect l="-10863" t="-14145" r="-19478" b="-10590"/>
            </a:stretch>
          </a:blipFill>
        </p:spPr>
        <p:txBody>
          <a:bodyPr/>
          <a:lstStyle/>
          <a:p>
            <a:endParaRPr lang="nb-NO"/>
          </a:p>
        </p:txBody>
      </p:sp>
      <p:sp>
        <p:nvSpPr>
          <p:cNvPr id="7" name="TextBox 7"/>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Ibuprofen</a:t>
            </a:r>
          </a:p>
        </p:txBody>
      </p:sp>
      <p:grpSp>
        <p:nvGrpSpPr>
          <p:cNvPr id="8" name="Group 8"/>
          <p:cNvGrpSpPr/>
          <p:nvPr/>
        </p:nvGrpSpPr>
        <p:grpSpPr>
          <a:xfrm>
            <a:off x="3474435" y="4302224"/>
            <a:ext cx="14530299" cy="5786704"/>
            <a:chOff x="0" y="0"/>
            <a:chExt cx="3826910" cy="1524070"/>
          </a:xfrm>
        </p:grpSpPr>
        <p:sp>
          <p:nvSpPr>
            <p:cNvPr id="9" name="Freeform 9"/>
            <p:cNvSpPr/>
            <p:nvPr/>
          </p:nvSpPr>
          <p:spPr>
            <a:xfrm>
              <a:off x="0" y="0"/>
              <a:ext cx="3826910" cy="1524070"/>
            </a:xfrm>
            <a:custGeom>
              <a:avLst/>
              <a:gdLst/>
              <a:ahLst/>
              <a:cxnLst/>
              <a:rect l="l" t="t" r="r" b="b"/>
              <a:pathLst>
                <a:path w="3826910" h="1524070">
                  <a:moveTo>
                    <a:pt x="27173" y="0"/>
                  </a:moveTo>
                  <a:lnTo>
                    <a:pt x="3799737" y="0"/>
                  </a:lnTo>
                  <a:cubicBezTo>
                    <a:pt x="3806944" y="0"/>
                    <a:pt x="3813855" y="2863"/>
                    <a:pt x="3818951" y="7959"/>
                  </a:cubicBezTo>
                  <a:cubicBezTo>
                    <a:pt x="3824047" y="13055"/>
                    <a:pt x="3826910" y="19967"/>
                    <a:pt x="3826910" y="27173"/>
                  </a:cubicBezTo>
                  <a:lnTo>
                    <a:pt x="3826910" y="1496897"/>
                  </a:lnTo>
                  <a:cubicBezTo>
                    <a:pt x="3826910" y="1504104"/>
                    <a:pt x="3824047" y="1511015"/>
                    <a:pt x="3818951" y="1516111"/>
                  </a:cubicBezTo>
                  <a:cubicBezTo>
                    <a:pt x="3813855" y="1521207"/>
                    <a:pt x="3806944" y="1524070"/>
                    <a:pt x="3799737" y="1524070"/>
                  </a:cubicBezTo>
                  <a:lnTo>
                    <a:pt x="27173" y="1524070"/>
                  </a:lnTo>
                  <a:cubicBezTo>
                    <a:pt x="19967" y="1524070"/>
                    <a:pt x="13055" y="1521207"/>
                    <a:pt x="7959" y="1516111"/>
                  </a:cubicBezTo>
                  <a:cubicBezTo>
                    <a:pt x="2863" y="1511015"/>
                    <a:pt x="0" y="1504104"/>
                    <a:pt x="0" y="1496897"/>
                  </a:cubicBezTo>
                  <a:lnTo>
                    <a:pt x="0" y="27173"/>
                  </a:lnTo>
                  <a:cubicBezTo>
                    <a:pt x="0" y="19967"/>
                    <a:pt x="2863" y="13055"/>
                    <a:pt x="7959" y="7959"/>
                  </a:cubicBezTo>
                  <a:cubicBezTo>
                    <a:pt x="13055" y="2863"/>
                    <a:pt x="19967" y="0"/>
                    <a:pt x="27173" y="0"/>
                  </a:cubicBezTo>
                  <a:close/>
                </a:path>
              </a:pathLst>
            </a:custGeom>
            <a:solidFill>
              <a:srgbClr val="FFFFFF"/>
            </a:solidFill>
          </p:spPr>
          <p:txBody>
            <a:bodyPr/>
            <a:lstStyle/>
            <a:p>
              <a:endParaRPr lang="nb-NO"/>
            </a:p>
          </p:txBody>
        </p:sp>
        <p:sp>
          <p:nvSpPr>
            <p:cNvPr id="10" name="TextBox 10"/>
            <p:cNvSpPr txBox="1"/>
            <p:nvPr/>
          </p:nvSpPr>
          <p:spPr>
            <a:xfrm>
              <a:off x="0" y="-57150"/>
              <a:ext cx="3826910" cy="1581220"/>
            </a:xfrm>
            <a:prstGeom prst="rect">
              <a:avLst/>
            </a:prstGeom>
          </p:spPr>
          <p:txBody>
            <a:bodyPr lIns="50800" tIns="50800" rIns="50800" bIns="50800" rtlCol="0" anchor="ctr"/>
            <a:lstStyle/>
            <a:p>
              <a:pPr algn="l">
                <a:lnSpc>
                  <a:spcPts val="3639"/>
                </a:lnSpc>
              </a:pPr>
              <a:r>
                <a:rPr lang="en-US" sz="2599" b="1" dirty="0" err="1">
                  <a:solidFill>
                    <a:srgbClr val="000000"/>
                  </a:solidFill>
                  <a:latin typeface="Open Sans Bold"/>
                  <a:ea typeface="Open Sans Bold"/>
                  <a:cs typeface="Open Sans Bold"/>
                  <a:sym typeface="Open Sans Bold"/>
                </a:rPr>
                <a:t>Hva</a:t>
              </a:r>
              <a:r>
                <a:rPr lang="en-US" sz="2599" b="1" dirty="0">
                  <a:solidFill>
                    <a:srgbClr val="000000"/>
                  </a:solidFill>
                  <a:latin typeface="Open Sans Bold"/>
                  <a:ea typeface="Open Sans Bold"/>
                  <a:cs typeface="Open Sans Bold"/>
                  <a:sym typeface="Open Sans Bold"/>
                </a:rPr>
                <a:t> er ibuprofen?</a:t>
              </a:r>
            </a:p>
            <a:p>
              <a:pPr algn="l">
                <a:lnSpc>
                  <a:spcPts val="3639"/>
                </a:lnSpc>
              </a:pPr>
              <a:r>
                <a:rPr lang="en-US" sz="2599" dirty="0">
                  <a:solidFill>
                    <a:srgbClr val="000000"/>
                  </a:solidFill>
                  <a:latin typeface="Open Sans"/>
                  <a:ea typeface="Open Sans"/>
                  <a:cs typeface="Open Sans"/>
                  <a:sym typeface="Open Sans"/>
                </a:rPr>
                <a:t>Ibuprofen er et </a:t>
              </a:r>
              <a:r>
                <a:rPr lang="en-US" sz="2599" dirty="0" err="1">
                  <a:solidFill>
                    <a:srgbClr val="000000"/>
                  </a:solidFill>
                  <a:latin typeface="Open Sans"/>
                  <a:ea typeface="Open Sans"/>
                  <a:cs typeface="Open Sans"/>
                  <a:sym typeface="Open Sans"/>
                </a:rPr>
                <a:t>smertestillende</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febernedsettende</a:t>
              </a:r>
              <a:r>
                <a:rPr lang="en-US" sz="2599" dirty="0">
                  <a:solidFill>
                    <a:srgbClr val="000000"/>
                  </a:solidFill>
                  <a:latin typeface="Open Sans"/>
                  <a:ea typeface="Open Sans"/>
                  <a:cs typeface="Open Sans"/>
                  <a:sym typeface="Open Sans"/>
                </a:rPr>
                <a:t> og </a:t>
              </a:r>
              <a:r>
                <a:rPr lang="en-US" sz="2599" dirty="0" err="1">
                  <a:solidFill>
                    <a:srgbClr val="000000"/>
                  </a:solidFill>
                  <a:latin typeface="Open Sans"/>
                  <a:ea typeface="Open Sans"/>
                  <a:cs typeface="Open Sans"/>
                  <a:sym typeface="Open Sans"/>
                </a:rPr>
                <a:t>betennelsesdempende</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legemiddel</a:t>
              </a:r>
              <a:r>
                <a:rPr lang="en-US" sz="2599" dirty="0">
                  <a:solidFill>
                    <a:srgbClr val="000000"/>
                  </a:solidFill>
                  <a:latin typeface="Open Sans"/>
                  <a:ea typeface="Open Sans"/>
                  <a:cs typeface="Open Sans"/>
                  <a:sym typeface="Open Sans"/>
                </a:rPr>
                <a:t>.</a:t>
              </a:r>
            </a:p>
            <a:p>
              <a:pPr algn="l">
                <a:lnSpc>
                  <a:spcPts val="3639"/>
                </a:lnSpc>
              </a:pPr>
              <a:endParaRPr lang="en-US" sz="2599" dirty="0">
                <a:solidFill>
                  <a:srgbClr val="000000"/>
                </a:solidFill>
                <a:latin typeface="Open Sans"/>
                <a:ea typeface="Open Sans"/>
                <a:cs typeface="Open Sans"/>
                <a:sym typeface="Open Sans"/>
              </a:endParaRPr>
            </a:p>
            <a:p>
              <a:pPr algn="l">
                <a:lnSpc>
                  <a:spcPts val="3639"/>
                </a:lnSpc>
              </a:pPr>
              <a:r>
                <a:rPr lang="en-US" sz="2599" b="1" dirty="0" err="1">
                  <a:solidFill>
                    <a:srgbClr val="000000"/>
                  </a:solidFill>
                  <a:latin typeface="Open Sans Bold"/>
                  <a:ea typeface="Open Sans Bold"/>
                  <a:cs typeface="Open Sans Bold"/>
                  <a:sym typeface="Open Sans Bold"/>
                </a:rPr>
                <a:t>Når</a:t>
              </a:r>
              <a:r>
                <a:rPr lang="en-US" sz="2599" b="1" dirty="0">
                  <a:solidFill>
                    <a:srgbClr val="000000"/>
                  </a:solidFill>
                  <a:latin typeface="Open Sans Bold"/>
                  <a:ea typeface="Open Sans Bold"/>
                  <a:cs typeface="Open Sans Bold"/>
                  <a:sym typeface="Open Sans Bold"/>
                </a:rPr>
                <a:t> </a:t>
              </a:r>
              <a:r>
                <a:rPr lang="en-US" sz="2599" b="1" dirty="0" err="1">
                  <a:solidFill>
                    <a:srgbClr val="000000"/>
                  </a:solidFill>
                  <a:latin typeface="Open Sans Bold"/>
                  <a:ea typeface="Open Sans Bold"/>
                  <a:cs typeface="Open Sans Bold"/>
                  <a:sym typeface="Open Sans Bold"/>
                </a:rPr>
                <a:t>skal</a:t>
              </a:r>
              <a:r>
                <a:rPr lang="en-US" sz="2599" b="1" dirty="0">
                  <a:solidFill>
                    <a:srgbClr val="000000"/>
                  </a:solidFill>
                  <a:latin typeface="Open Sans Bold"/>
                  <a:ea typeface="Open Sans Bold"/>
                  <a:cs typeface="Open Sans Bold"/>
                  <a:sym typeface="Open Sans Bold"/>
                </a:rPr>
                <a:t> ibuprofen </a:t>
              </a:r>
              <a:r>
                <a:rPr lang="en-US" sz="2599" b="1" dirty="0" err="1">
                  <a:solidFill>
                    <a:srgbClr val="000000"/>
                  </a:solidFill>
                  <a:latin typeface="Open Sans Bold"/>
                  <a:ea typeface="Open Sans Bold"/>
                  <a:cs typeface="Open Sans Bold"/>
                  <a:sym typeface="Open Sans Bold"/>
                </a:rPr>
                <a:t>brukes</a:t>
              </a:r>
              <a:r>
                <a:rPr lang="en-US" sz="2599" b="1" dirty="0">
                  <a:solidFill>
                    <a:srgbClr val="000000"/>
                  </a:solidFill>
                  <a:latin typeface="Open Sans Bold"/>
                  <a:ea typeface="Open Sans Bold"/>
                  <a:cs typeface="Open Sans Bold"/>
                  <a:sym typeface="Open Sans Bold"/>
                </a:rPr>
                <a:t>?</a:t>
              </a:r>
            </a:p>
            <a:p>
              <a:pPr algn="l">
                <a:lnSpc>
                  <a:spcPts val="3639"/>
                </a:lnSpc>
              </a:pPr>
              <a:r>
                <a:rPr lang="en-US" sz="2599" dirty="0">
                  <a:solidFill>
                    <a:srgbClr val="000000"/>
                  </a:solidFill>
                  <a:latin typeface="Open Sans"/>
                  <a:ea typeface="Open Sans"/>
                  <a:cs typeface="Open Sans"/>
                  <a:sym typeface="Open Sans"/>
                </a:rPr>
                <a:t>Ibuprofen </a:t>
              </a:r>
              <a:r>
                <a:rPr lang="en-US" sz="2599" dirty="0" err="1">
                  <a:solidFill>
                    <a:srgbClr val="000000"/>
                  </a:solidFill>
                  <a:latin typeface="Open Sans"/>
                  <a:ea typeface="Open Sans"/>
                  <a:cs typeface="Open Sans"/>
                  <a:sym typeface="Open Sans"/>
                </a:rPr>
                <a:t>kan</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brukes</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ved</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feber</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tannsmerter</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hodepine</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menstruasjonssmerter</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smerter</a:t>
              </a:r>
              <a:r>
                <a:rPr lang="en-US" sz="2599" dirty="0">
                  <a:solidFill>
                    <a:srgbClr val="000000"/>
                  </a:solidFill>
                  <a:latin typeface="Open Sans"/>
                  <a:ea typeface="Open Sans"/>
                  <a:cs typeface="Open Sans"/>
                  <a:sym typeface="Open Sans"/>
                </a:rPr>
                <a:t> og </a:t>
              </a:r>
              <a:r>
                <a:rPr lang="en-US" sz="2599" dirty="0" err="1">
                  <a:solidFill>
                    <a:srgbClr val="000000"/>
                  </a:solidFill>
                  <a:latin typeface="Open Sans"/>
                  <a:ea typeface="Open Sans"/>
                  <a:cs typeface="Open Sans"/>
                  <a:sym typeface="Open Sans"/>
                </a:rPr>
                <a:t>betennelse</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i</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muskler</a:t>
              </a:r>
              <a:endParaRPr lang="en-US" sz="2599" dirty="0">
                <a:solidFill>
                  <a:srgbClr val="000000"/>
                </a:solidFill>
                <a:latin typeface="Open Sans"/>
                <a:ea typeface="Open Sans"/>
                <a:cs typeface="Open Sans"/>
                <a:sym typeface="Open Sans"/>
              </a:endParaRPr>
            </a:p>
            <a:p>
              <a:pPr algn="l">
                <a:lnSpc>
                  <a:spcPts val="3639"/>
                </a:lnSpc>
              </a:pPr>
              <a:endParaRPr lang="en-US" sz="2599" dirty="0">
                <a:solidFill>
                  <a:srgbClr val="000000"/>
                </a:solidFill>
                <a:latin typeface="Open Sans"/>
                <a:ea typeface="Open Sans"/>
                <a:cs typeface="Open Sans"/>
                <a:sym typeface="Open Sans"/>
              </a:endParaRPr>
            </a:p>
            <a:p>
              <a:pPr algn="l">
                <a:lnSpc>
                  <a:spcPts val="3639"/>
                </a:lnSpc>
              </a:pPr>
              <a:r>
                <a:rPr lang="en-US" sz="2599" b="1" dirty="0" err="1">
                  <a:solidFill>
                    <a:srgbClr val="000000"/>
                  </a:solidFill>
                  <a:latin typeface="Open Sans Bold"/>
                  <a:ea typeface="Open Sans Bold"/>
                  <a:cs typeface="Open Sans Bold"/>
                  <a:sym typeface="Open Sans Bold"/>
                </a:rPr>
                <a:t>Når</a:t>
              </a:r>
              <a:r>
                <a:rPr lang="en-US" sz="2599" b="1" dirty="0">
                  <a:solidFill>
                    <a:srgbClr val="000000"/>
                  </a:solidFill>
                  <a:latin typeface="Open Sans Bold"/>
                  <a:ea typeface="Open Sans Bold"/>
                  <a:cs typeface="Open Sans Bold"/>
                  <a:sym typeface="Open Sans Bold"/>
                </a:rPr>
                <a:t> </a:t>
              </a:r>
              <a:r>
                <a:rPr lang="en-US" sz="2599" b="1" dirty="0" err="1">
                  <a:solidFill>
                    <a:srgbClr val="000000"/>
                  </a:solidFill>
                  <a:latin typeface="Open Sans Bold"/>
                  <a:ea typeface="Open Sans Bold"/>
                  <a:cs typeface="Open Sans Bold"/>
                  <a:sym typeface="Open Sans Bold"/>
                </a:rPr>
                <a:t>skal</a:t>
              </a:r>
              <a:r>
                <a:rPr lang="en-US" sz="2599" b="1" dirty="0">
                  <a:solidFill>
                    <a:srgbClr val="000000"/>
                  </a:solidFill>
                  <a:latin typeface="Open Sans Bold"/>
                  <a:ea typeface="Open Sans Bold"/>
                  <a:cs typeface="Open Sans Bold"/>
                  <a:sym typeface="Open Sans Bold"/>
                </a:rPr>
                <a:t> ibuprofen </a:t>
              </a:r>
              <a:r>
                <a:rPr lang="en-US" sz="2599" b="1" dirty="0" err="1">
                  <a:solidFill>
                    <a:srgbClr val="000000"/>
                  </a:solidFill>
                  <a:latin typeface="Open Sans Bold"/>
                  <a:ea typeface="Open Sans Bold"/>
                  <a:cs typeface="Open Sans Bold"/>
                  <a:sym typeface="Open Sans Bold"/>
                </a:rPr>
                <a:t>ikke</a:t>
              </a:r>
              <a:r>
                <a:rPr lang="en-US" sz="2599" b="1" dirty="0">
                  <a:solidFill>
                    <a:srgbClr val="000000"/>
                  </a:solidFill>
                  <a:latin typeface="Open Sans Bold"/>
                  <a:ea typeface="Open Sans Bold"/>
                  <a:cs typeface="Open Sans Bold"/>
                  <a:sym typeface="Open Sans Bold"/>
                </a:rPr>
                <a:t> </a:t>
              </a:r>
              <a:r>
                <a:rPr lang="en-US" sz="2599" b="1" dirty="0" err="1">
                  <a:solidFill>
                    <a:srgbClr val="000000"/>
                  </a:solidFill>
                  <a:latin typeface="Open Sans Bold"/>
                  <a:ea typeface="Open Sans Bold"/>
                  <a:cs typeface="Open Sans Bold"/>
                  <a:sym typeface="Open Sans Bold"/>
                </a:rPr>
                <a:t>brukes</a:t>
              </a:r>
              <a:r>
                <a:rPr lang="en-US" sz="2599" b="1" dirty="0">
                  <a:solidFill>
                    <a:srgbClr val="000000"/>
                  </a:solidFill>
                  <a:latin typeface="Open Sans Bold"/>
                  <a:ea typeface="Open Sans Bold"/>
                  <a:cs typeface="Open Sans Bold"/>
                  <a:sym typeface="Open Sans Bold"/>
                </a:rPr>
                <a:t>?</a:t>
              </a:r>
            </a:p>
            <a:p>
              <a:pPr algn="l">
                <a:lnSpc>
                  <a:spcPts val="3639"/>
                </a:lnSpc>
              </a:pPr>
              <a:r>
                <a:rPr lang="en-US" sz="2599" dirty="0">
                  <a:solidFill>
                    <a:srgbClr val="000000"/>
                  </a:solidFill>
                  <a:latin typeface="Open Sans"/>
                  <a:ea typeface="Open Sans"/>
                  <a:cs typeface="Open Sans"/>
                  <a:sym typeface="Open Sans"/>
                </a:rPr>
                <a:t>Ibuprofen </a:t>
              </a:r>
              <a:r>
                <a:rPr lang="en-US" sz="2599" dirty="0" err="1">
                  <a:solidFill>
                    <a:srgbClr val="000000"/>
                  </a:solidFill>
                  <a:latin typeface="Open Sans"/>
                  <a:ea typeface="Open Sans"/>
                  <a:cs typeface="Open Sans"/>
                  <a:sym typeface="Open Sans"/>
                </a:rPr>
                <a:t>skal</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ikke</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brukes</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ved</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vannkopper</a:t>
              </a:r>
              <a:r>
                <a:rPr lang="en-US" sz="2599" dirty="0">
                  <a:solidFill>
                    <a:srgbClr val="000000"/>
                  </a:solidFill>
                  <a:latin typeface="Open Sans"/>
                  <a:ea typeface="Open Sans"/>
                  <a:cs typeface="Open Sans"/>
                  <a:sym typeface="Open Sans"/>
                </a:rPr>
                <a:t>, </a:t>
              </a:r>
              <a:r>
                <a:rPr lang="en-US" sz="2599" dirty="0" err="1">
                  <a:solidFill>
                    <a:srgbClr val="000000"/>
                  </a:solidFill>
                  <a:latin typeface="Open Sans"/>
                  <a:ea typeface="Open Sans"/>
                  <a:cs typeface="Open Sans"/>
                  <a:sym typeface="Open Sans"/>
                </a:rPr>
                <a:t>magesmerter</a:t>
              </a:r>
              <a:r>
                <a:rPr lang="en-US" sz="2599" dirty="0">
                  <a:solidFill>
                    <a:srgbClr val="000000"/>
                  </a:solidFill>
                  <a:latin typeface="Open Sans"/>
                  <a:ea typeface="Open Sans"/>
                  <a:cs typeface="Open Sans"/>
                  <a:sym typeface="Open Sans"/>
                </a:rPr>
                <a:t> og </a:t>
              </a:r>
              <a:r>
                <a:rPr lang="en-US" sz="2599" dirty="0" err="1">
                  <a:solidFill>
                    <a:srgbClr val="000000"/>
                  </a:solidFill>
                  <a:latin typeface="Open Sans"/>
                  <a:ea typeface="Open Sans"/>
                  <a:cs typeface="Open Sans"/>
                  <a:sym typeface="Open Sans"/>
                </a:rPr>
                <a:t>slitenhet</a:t>
              </a:r>
              <a:endParaRPr lang="en-US" sz="2599" dirty="0">
                <a:solidFill>
                  <a:srgbClr val="000000"/>
                </a:solidFill>
                <a:latin typeface="Open Sans"/>
                <a:ea typeface="Open Sans"/>
                <a:cs typeface="Open Sans"/>
                <a:sym typeface="Open Sans"/>
              </a:endParaRPr>
            </a:p>
          </p:txBody>
        </p:sp>
      </p:grpSp>
      <p:sp>
        <p:nvSpPr>
          <p:cNvPr id="11" name="TextBox 11"/>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18 </a:t>
            </a:r>
          </a:p>
        </p:txBody>
      </p:sp>
      <p:pic>
        <p:nvPicPr>
          <p:cNvPr id="12" name="Bilde 11">
            <a:extLst>
              <a:ext uri="{FF2B5EF4-FFF2-40B4-BE49-F238E27FC236}">
                <a16:creationId xmlns:a16="http://schemas.microsoft.com/office/drawing/2014/main" id="{6A097BA8-B67D-D3E2-0C68-00C82A0A08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405572" cy="10287000"/>
            <a:chOff x="0" y="0"/>
            <a:chExt cx="896941" cy="2709333"/>
          </a:xfrm>
        </p:grpSpPr>
        <p:sp>
          <p:nvSpPr>
            <p:cNvPr id="3" name="Freeform 3"/>
            <p:cNvSpPr/>
            <p:nvPr/>
          </p:nvSpPr>
          <p:spPr>
            <a:xfrm>
              <a:off x="0" y="0"/>
              <a:ext cx="896941" cy="2709333"/>
            </a:xfrm>
            <a:custGeom>
              <a:avLst/>
              <a:gdLst/>
              <a:ahLst/>
              <a:cxnLst/>
              <a:rect l="l" t="t" r="r" b="b"/>
              <a:pathLst>
                <a:path w="896941" h="2709333">
                  <a:moveTo>
                    <a:pt x="115939" y="0"/>
                  </a:moveTo>
                  <a:lnTo>
                    <a:pt x="781002" y="0"/>
                  </a:lnTo>
                  <a:cubicBezTo>
                    <a:pt x="811751" y="0"/>
                    <a:pt x="841240" y="12215"/>
                    <a:pt x="862983" y="33958"/>
                  </a:cubicBezTo>
                  <a:cubicBezTo>
                    <a:pt x="884726" y="55700"/>
                    <a:pt x="896941" y="85190"/>
                    <a:pt x="896941" y="115939"/>
                  </a:cubicBezTo>
                  <a:lnTo>
                    <a:pt x="896941" y="2593394"/>
                  </a:lnTo>
                  <a:cubicBezTo>
                    <a:pt x="896941" y="2624143"/>
                    <a:pt x="884726" y="2653633"/>
                    <a:pt x="862983" y="2675376"/>
                  </a:cubicBezTo>
                  <a:cubicBezTo>
                    <a:pt x="841240" y="2697118"/>
                    <a:pt x="811751" y="2709333"/>
                    <a:pt x="781002" y="2709333"/>
                  </a:cubicBezTo>
                  <a:lnTo>
                    <a:pt x="115939" y="2709333"/>
                  </a:lnTo>
                  <a:cubicBezTo>
                    <a:pt x="85190" y="2709333"/>
                    <a:pt x="55700" y="2697118"/>
                    <a:pt x="33958" y="2675376"/>
                  </a:cubicBezTo>
                  <a:cubicBezTo>
                    <a:pt x="12215" y="2653633"/>
                    <a:pt x="0" y="2624143"/>
                    <a:pt x="0" y="2593394"/>
                  </a:cubicBezTo>
                  <a:lnTo>
                    <a:pt x="0" y="115939"/>
                  </a:lnTo>
                  <a:cubicBezTo>
                    <a:pt x="0" y="85190"/>
                    <a:pt x="12215" y="55700"/>
                    <a:pt x="33958" y="33958"/>
                  </a:cubicBezTo>
                  <a:cubicBezTo>
                    <a:pt x="55700" y="12215"/>
                    <a:pt x="85190" y="0"/>
                    <a:pt x="115939" y="0"/>
                  </a:cubicBezTo>
                  <a:close/>
                </a:path>
              </a:pathLst>
            </a:custGeom>
            <a:solidFill>
              <a:srgbClr val="FFFFFF"/>
            </a:solidFill>
          </p:spPr>
          <p:txBody>
            <a:bodyPr/>
            <a:lstStyle/>
            <a:p>
              <a:endParaRPr lang="nb-NO"/>
            </a:p>
          </p:txBody>
        </p:sp>
        <p:sp>
          <p:nvSpPr>
            <p:cNvPr id="4" name="TextBox 4"/>
            <p:cNvSpPr txBox="1"/>
            <p:nvPr/>
          </p:nvSpPr>
          <p:spPr>
            <a:xfrm>
              <a:off x="0" y="-38100"/>
              <a:ext cx="896941"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474435" y="4302224"/>
            <a:ext cx="14423809" cy="5658915"/>
            <a:chOff x="0" y="0"/>
            <a:chExt cx="3798863" cy="1490414"/>
          </a:xfrm>
        </p:grpSpPr>
        <p:sp>
          <p:nvSpPr>
            <p:cNvPr id="6" name="Freeform 6"/>
            <p:cNvSpPr/>
            <p:nvPr/>
          </p:nvSpPr>
          <p:spPr>
            <a:xfrm>
              <a:off x="0" y="0"/>
              <a:ext cx="3798863" cy="1490414"/>
            </a:xfrm>
            <a:custGeom>
              <a:avLst/>
              <a:gdLst/>
              <a:ahLst/>
              <a:cxnLst/>
              <a:rect l="l" t="t" r="r" b="b"/>
              <a:pathLst>
                <a:path w="3798863" h="1490414">
                  <a:moveTo>
                    <a:pt x="27374" y="0"/>
                  </a:moveTo>
                  <a:lnTo>
                    <a:pt x="3771489" y="0"/>
                  </a:lnTo>
                  <a:cubicBezTo>
                    <a:pt x="3778749" y="0"/>
                    <a:pt x="3785712" y="2884"/>
                    <a:pt x="3790845" y="8018"/>
                  </a:cubicBezTo>
                  <a:cubicBezTo>
                    <a:pt x="3795979" y="13151"/>
                    <a:pt x="3798863" y="20114"/>
                    <a:pt x="3798863" y="27374"/>
                  </a:cubicBezTo>
                  <a:lnTo>
                    <a:pt x="3798863" y="1463040"/>
                  </a:lnTo>
                  <a:cubicBezTo>
                    <a:pt x="3798863" y="1470300"/>
                    <a:pt x="3795979" y="1477263"/>
                    <a:pt x="3790845" y="1482396"/>
                  </a:cubicBezTo>
                  <a:cubicBezTo>
                    <a:pt x="3785712" y="1487530"/>
                    <a:pt x="3778749" y="1490414"/>
                    <a:pt x="3771489" y="1490414"/>
                  </a:cubicBezTo>
                  <a:lnTo>
                    <a:pt x="27374" y="1490414"/>
                  </a:lnTo>
                  <a:cubicBezTo>
                    <a:pt x="20114" y="1490414"/>
                    <a:pt x="13151" y="1487530"/>
                    <a:pt x="8018" y="1482396"/>
                  </a:cubicBezTo>
                  <a:cubicBezTo>
                    <a:pt x="2884" y="1477263"/>
                    <a:pt x="0" y="1470300"/>
                    <a:pt x="0" y="1463040"/>
                  </a:cubicBezTo>
                  <a:lnTo>
                    <a:pt x="0" y="27374"/>
                  </a:lnTo>
                  <a:cubicBezTo>
                    <a:pt x="0" y="20114"/>
                    <a:pt x="2884" y="13151"/>
                    <a:pt x="8018" y="8018"/>
                  </a:cubicBezTo>
                  <a:cubicBezTo>
                    <a:pt x="13151" y="2884"/>
                    <a:pt x="20114" y="0"/>
                    <a:pt x="27374" y="0"/>
                  </a:cubicBezTo>
                  <a:close/>
                </a:path>
              </a:pathLst>
            </a:custGeom>
            <a:solidFill>
              <a:srgbClr val="FFFFFF"/>
            </a:solidFill>
          </p:spPr>
          <p:txBody>
            <a:bodyPr/>
            <a:lstStyle/>
            <a:p>
              <a:endParaRPr lang="nb-NO"/>
            </a:p>
          </p:txBody>
        </p:sp>
        <p:sp>
          <p:nvSpPr>
            <p:cNvPr id="7" name="TextBox 7"/>
            <p:cNvSpPr txBox="1"/>
            <p:nvPr/>
          </p:nvSpPr>
          <p:spPr>
            <a:xfrm>
              <a:off x="0" y="-57150"/>
              <a:ext cx="3798863" cy="1547564"/>
            </a:xfrm>
            <a:prstGeom prst="rect">
              <a:avLst/>
            </a:prstGeom>
          </p:spPr>
          <p:txBody>
            <a:bodyPr lIns="50800" tIns="50800" rIns="50800" bIns="50800" rtlCol="0" anchor="ctr"/>
            <a:lstStyle/>
            <a:p>
              <a:pPr algn="l">
                <a:lnSpc>
                  <a:spcPts val="3639"/>
                </a:lnSpc>
              </a:pPr>
              <a:r>
                <a:rPr lang="en-US" sz="2599" b="1">
                  <a:solidFill>
                    <a:srgbClr val="000000"/>
                  </a:solidFill>
                  <a:latin typeface="Open Sans Bold"/>
                  <a:ea typeface="Open Sans Bold"/>
                  <a:cs typeface="Open Sans Bold"/>
                  <a:sym typeface="Open Sans Bold"/>
                </a:rPr>
                <a:t>Hva er naproxen?</a:t>
              </a:r>
            </a:p>
            <a:p>
              <a:pPr algn="l">
                <a:lnSpc>
                  <a:spcPts val="3639"/>
                </a:lnSpc>
              </a:pPr>
              <a:r>
                <a:rPr lang="en-US" sz="2599">
                  <a:solidFill>
                    <a:srgbClr val="000000"/>
                  </a:solidFill>
                  <a:latin typeface="Open Sans"/>
                  <a:ea typeface="Open Sans"/>
                  <a:cs typeface="Open Sans"/>
                  <a:sym typeface="Open Sans"/>
                </a:rPr>
                <a:t>Naproksen er et smertestillende, febernedsettende og betennelsesdempende legemiddel.</a:t>
              </a:r>
            </a:p>
            <a:p>
              <a:pPr algn="l">
                <a:lnSpc>
                  <a:spcPts val="3639"/>
                </a:lnSpc>
              </a:pPr>
              <a:endParaRPr lang="en-US" sz="2599">
                <a:solidFill>
                  <a:srgbClr val="000000"/>
                </a:solidFill>
                <a:latin typeface="Open Sans"/>
                <a:ea typeface="Open Sans"/>
                <a:cs typeface="Open Sans"/>
                <a:sym typeface="Open Sans"/>
              </a:endParaRPr>
            </a:p>
            <a:p>
              <a:pPr algn="l">
                <a:lnSpc>
                  <a:spcPts val="3639"/>
                </a:lnSpc>
              </a:pPr>
              <a:r>
                <a:rPr lang="en-US" sz="2599" b="1">
                  <a:solidFill>
                    <a:srgbClr val="000000"/>
                  </a:solidFill>
                  <a:latin typeface="Open Sans Bold"/>
                  <a:ea typeface="Open Sans Bold"/>
                  <a:cs typeface="Open Sans Bold"/>
                  <a:sym typeface="Open Sans Bold"/>
                </a:rPr>
                <a:t>Når skal naproxen brukes?</a:t>
              </a:r>
            </a:p>
            <a:p>
              <a:pPr algn="l">
                <a:lnSpc>
                  <a:spcPts val="3639"/>
                </a:lnSpc>
              </a:pPr>
              <a:r>
                <a:rPr lang="en-US" sz="2599">
                  <a:solidFill>
                    <a:srgbClr val="000000"/>
                  </a:solidFill>
                  <a:latin typeface="Open Sans"/>
                  <a:ea typeface="Open Sans"/>
                  <a:cs typeface="Open Sans"/>
                  <a:sym typeface="Open Sans"/>
                </a:rPr>
                <a:t>Naproksen kan brukes ved feber, tannsmerter, hodepine, menstruasjonssmerter, smerter og betennelse i muskler</a:t>
              </a:r>
            </a:p>
            <a:p>
              <a:pPr algn="l">
                <a:lnSpc>
                  <a:spcPts val="3639"/>
                </a:lnSpc>
              </a:pPr>
              <a:endParaRPr lang="en-US" sz="2599">
                <a:solidFill>
                  <a:srgbClr val="000000"/>
                </a:solidFill>
                <a:latin typeface="Open Sans"/>
                <a:ea typeface="Open Sans"/>
                <a:cs typeface="Open Sans"/>
                <a:sym typeface="Open Sans"/>
              </a:endParaRPr>
            </a:p>
            <a:p>
              <a:pPr algn="l">
                <a:lnSpc>
                  <a:spcPts val="3639"/>
                </a:lnSpc>
              </a:pPr>
              <a:r>
                <a:rPr lang="en-US" sz="2599" b="1">
                  <a:solidFill>
                    <a:srgbClr val="000000"/>
                  </a:solidFill>
                  <a:latin typeface="Open Sans Bold"/>
                  <a:ea typeface="Open Sans Bold"/>
                  <a:cs typeface="Open Sans Bold"/>
                  <a:sym typeface="Open Sans Bold"/>
                </a:rPr>
                <a:t>Når skal naproxen ikke brukes?</a:t>
              </a:r>
            </a:p>
            <a:p>
              <a:pPr algn="l">
                <a:lnSpc>
                  <a:spcPts val="3639"/>
                </a:lnSpc>
              </a:pPr>
              <a:r>
                <a:rPr lang="en-US" sz="2599">
                  <a:solidFill>
                    <a:srgbClr val="000000"/>
                  </a:solidFill>
                  <a:latin typeface="Open Sans"/>
                  <a:ea typeface="Open Sans"/>
                  <a:cs typeface="Open Sans"/>
                  <a:sym typeface="Open Sans"/>
                </a:rPr>
                <a:t>Naproksen skal ikke brukes ved vannkopper, magesmerter og slitenhet</a:t>
              </a:r>
            </a:p>
          </p:txBody>
        </p:sp>
      </p:grpSp>
      <p:sp>
        <p:nvSpPr>
          <p:cNvPr id="8" name="Freeform 8"/>
          <p:cNvSpPr/>
          <p:nvPr/>
        </p:nvSpPr>
        <p:spPr>
          <a:xfrm>
            <a:off x="10366868" y="1908053"/>
            <a:ext cx="4960171" cy="2394170"/>
          </a:xfrm>
          <a:custGeom>
            <a:avLst/>
            <a:gdLst/>
            <a:ahLst/>
            <a:cxnLst/>
            <a:rect l="l" t="t" r="r" b="b"/>
            <a:pathLst>
              <a:path w="4960171" h="2394170">
                <a:moveTo>
                  <a:pt x="0" y="0"/>
                </a:moveTo>
                <a:lnTo>
                  <a:pt x="4960171" y="0"/>
                </a:lnTo>
                <a:lnTo>
                  <a:pt x="4960171" y="2394171"/>
                </a:lnTo>
                <a:lnTo>
                  <a:pt x="0" y="2394171"/>
                </a:lnTo>
                <a:lnTo>
                  <a:pt x="0" y="0"/>
                </a:lnTo>
                <a:close/>
              </a:path>
            </a:pathLst>
          </a:custGeom>
          <a:blipFill>
            <a:blip r:embed="rId3"/>
            <a:stretch>
              <a:fillRect/>
            </a:stretch>
          </a:blipFill>
        </p:spPr>
        <p:txBody>
          <a:bodyPr/>
          <a:lstStyle/>
          <a:p>
            <a:endParaRPr lang="nb-NO"/>
          </a:p>
        </p:txBody>
      </p:sp>
      <p:sp>
        <p:nvSpPr>
          <p:cNvPr id="9" name="Freeform 9"/>
          <p:cNvSpPr/>
          <p:nvPr/>
        </p:nvSpPr>
        <p:spPr>
          <a:xfrm>
            <a:off x="4696518" y="1908053"/>
            <a:ext cx="5114824" cy="2264094"/>
          </a:xfrm>
          <a:custGeom>
            <a:avLst/>
            <a:gdLst/>
            <a:ahLst/>
            <a:cxnLst/>
            <a:rect l="l" t="t" r="r" b="b"/>
            <a:pathLst>
              <a:path w="5114824" h="2264094">
                <a:moveTo>
                  <a:pt x="0" y="0"/>
                </a:moveTo>
                <a:lnTo>
                  <a:pt x="5114824" y="0"/>
                </a:lnTo>
                <a:lnTo>
                  <a:pt x="5114824" y="2264094"/>
                </a:lnTo>
                <a:lnTo>
                  <a:pt x="0" y="2264094"/>
                </a:lnTo>
                <a:lnTo>
                  <a:pt x="0" y="0"/>
                </a:lnTo>
                <a:close/>
              </a:path>
            </a:pathLst>
          </a:custGeom>
          <a:blipFill>
            <a:blip r:embed="rId4"/>
            <a:stretch>
              <a:fillRect l="-30688" t="-52226" r="-29014" b="-64411"/>
            </a:stretch>
          </a:blipFill>
        </p:spPr>
        <p:txBody>
          <a:bodyPr/>
          <a:lstStyle/>
          <a:p>
            <a:endParaRPr lang="nb-NO"/>
          </a:p>
        </p:txBody>
      </p:sp>
      <p:sp>
        <p:nvSpPr>
          <p:cNvPr id="10" name="TextBox 10"/>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Naproxen</a:t>
            </a:r>
          </a:p>
        </p:txBody>
      </p:sp>
      <p:sp>
        <p:nvSpPr>
          <p:cNvPr id="11" name="TextBox 11"/>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19 av 24</a:t>
            </a:r>
          </a:p>
        </p:txBody>
      </p:sp>
      <p:pic>
        <p:nvPicPr>
          <p:cNvPr id="12" name="Bilde 11">
            <a:extLst>
              <a:ext uri="{FF2B5EF4-FFF2-40B4-BE49-F238E27FC236}">
                <a16:creationId xmlns:a16="http://schemas.microsoft.com/office/drawing/2014/main" id="{A4797D38-A69D-F051-7905-1747AFD371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12696006" y="3564906"/>
            <a:ext cx="5397303" cy="3053896"/>
            <a:chOff x="0" y="0"/>
            <a:chExt cx="1339820" cy="758095"/>
          </a:xfrm>
        </p:grpSpPr>
        <p:sp>
          <p:nvSpPr>
            <p:cNvPr id="3" name="Freeform 3"/>
            <p:cNvSpPr/>
            <p:nvPr/>
          </p:nvSpPr>
          <p:spPr>
            <a:xfrm>
              <a:off x="0" y="0"/>
              <a:ext cx="1339820" cy="758095"/>
            </a:xfrm>
            <a:custGeom>
              <a:avLst/>
              <a:gdLst/>
              <a:ahLst/>
              <a:cxnLst/>
              <a:rect l="l" t="t" r="r" b="b"/>
              <a:pathLst>
                <a:path w="1339820" h="758095">
                  <a:moveTo>
                    <a:pt x="0" y="0"/>
                  </a:moveTo>
                  <a:lnTo>
                    <a:pt x="1339820" y="0"/>
                  </a:lnTo>
                  <a:lnTo>
                    <a:pt x="1339820" y="758095"/>
                  </a:lnTo>
                  <a:lnTo>
                    <a:pt x="0" y="758095"/>
                  </a:lnTo>
                  <a:close/>
                </a:path>
              </a:pathLst>
            </a:custGeom>
            <a:blipFill>
              <a:blip r:embed="rId3"/>
              <a:stretch>
                <a:fillRect t="-24068" b="-24068"/>
              </a:stretch>
            </a:blipFill>
            <a:ln w="19050" cap="sq">
              <a:solidFill>
                <a:srgbClr val="000000"/>
              </a:solidFill>
              <a:prstDash val="solid"/>
              <a:miter/>
            </a:ln>
          </p:spPr>
          <p:txBody>
            <a:bodyPr/>
            <a:lstStyle/>
            <a:p>
              <a:endParaRPr lang="nb-NO" dirty="0"/>
            </a:p>
          </p:txBody>
        </p:sp>
      </p:grpSp>
      <p:grpSp>
        <p:nvGrpSpPr>
          <p:cNvPr id="4" name="Group 4"/>
          <p:cNvGrpSpPr/>
          <p:nvPr/>
        </p:nvGrpSpPr>
        <p:grpSpPr>
          <a:xfrm>
            <a:off x="6134217" y="169944"/>
            <a:ext cx="6020980" cy="3408892"/>
            <a:chOff x="0" y="0"/>
            <a:chExt cx="1339820" cy="758564"/>
          </a:xfrm>
        </p:grpSpPr>
        <p:sp>
          <p:nvSpPr>
            <p:cNvPr id="5" name="Freeform 5"/>
            <p:cNvSpPr/>
            <p:nvPr/>
          </p:nvSpPr>
          <p:spPr>
            <a:xfrm>
              <a:off x="0" y="0"/>
              <a:ext cx="1339820" cy="758564"/>
            </a:xfrm>
            <a:custGeom>
              <a:avLst/>
              <a:gdLst/>
              <a:ahLst/>
              <a:cxnLst/>
              <a:rect l="l" t="t" r="r" b="b"/>
              <a:pathLst>
                <a:path w="1339820" h="758564">
                  <a:moveTo>
                    <a:pt x="0" y="0"/>
                  </a:moveTo>
                  <a:lnTo>
                    <a:pt x="1339820" y="0"/>
                  </a:lnTo>
                  <a:lnTo>
                    <a:pt x="1339820" y="758564"/>
                  </a:lnTo>
                  <a:lnTo>
                    <a:pt x="0" y="758564"/>
                  </a:lnTo>
                  <a:close/>
                </a:path>
              </a:pathLst>
            </a:custGeom>
            <a:blipFill>
              <a:blip r:embed="rId4"/>
              <a:stretch>
                <a:fillRect t="-24072" b="-24072"/>
              </a:stretch>
            </a:blipFill>
            <a:ln w="19050" cap="sq">
              <a:solidFill>
                <a:srgbClr val="000000"/>
              </a:solidFill>
              <a:prstDash val="solid"/>
              <a:miter/>
            </a:ln>
          </p:spPr>
          <p:txBody>
            <a:bodyPr/>
            <a:lstStyle/>
            <a:p>
              <a:endParaRPr lang="nb-NO" dirty="0"/>
            </a:p>
          </p:txBody>
        </p:sp>
      </p:grpSp>
      <p:grpSp>
        <p:nvGrpSpPr>
          <p:cNvPr id="6" name="Group 6"/>
          <p:cNvGrpSpPr/>
          <p:nvPr/>
        </p:nvGrpSpPr>
        <p:grpSpPr>
          <a:xfrm>
            <a:off x="4116652" y="2021738"/>
            <a:ext cx="1005286" cy="5400929"/>
            <a:chOff x="0" y="0"/>
            <a:chExt cx="1340381" cy="7201238"/>
          </a:xfrm>
        </p:grpSpPr>
        <p:sp>
          <p:nvSpPr>
            <p:cNvPr id="7" name="Freeform 7"/>
            <p:cNvSpPr/>
            <p:nvPr/>
          </p:nvSpPr>
          <p:spPr>
            <a:xfrm rot="5400000">
              <a:off x="-2930429" y="2930429"/>
              <a:ext cx="6998038" cy="1137181"/>
            </a:xfrm>
            <a:custGeom>
              <a:avLst/>
              <a:gdLst/>
              <a:ahLst/>
              <a:cxnLst/>
              <a:rect l="l" t="t" r="r" b="b"/>
              <a:pathLst>
                <a:path w="6998038" h="1137181">
                  <a:moveTo>
                    <a:pt x="0" y="0"/>
                  </a:moveTo>
                  <a:lnTo>
                    <a:pt x="6998039" y="0"/>
                  </a:lnTo>
                  <a:lnTo>
                    <a:pt x="6998039" y="1137181"/>
                  </a:lnTo>
                  <a:lnTo>
                    <a:pt x="0" y="1137181"/>
                  </a:lnTo>
                  <a:lnTo>
                    <a:pt x="0" y="0"/>
                  </a:lnTo>
                  <a:close/>
                </a:path>
              </a:pathLst>
            </a:custGeom>
            <a:blipFill>
              <a:blip r:embed="rId5"/>
              <a:stretch>
                <a:fillRect/>
              </a:stretch>
            </a:blipFill>
          </p:spPr>
          <p:txBody>
            <a:bodyPr/>
            <a:lstStyle/>
            <a:p>
              <a:endParaRPr lang="nb-NO" dirty="0"/>
            </a:p>
          </p:txBody>
        </p:sp>
        <p:sp>
          <p:nvSpPr>
            <p:cNvPr id="8" name="Freeform 8"/>
            <p:cNvSpPr/>
            <p:nvPr/>
          </p:nvSpPr>
          <p:spPr>
            <a:xfrm rot="5400000">
              <a:off x="-2727229" y="3133629"/>
              <a:ext cx="6998038" cy="1137181"/>
            </a:xfrm>
            <a:custGeom>
              <a:avLst/>
              <a:gdLst/>
              <a:ahLst/>
              <a:cxnLst/>
              <a:rect l="l" t="t" r="r" b="b"/>
              <a:pathLst>
                <a:path w="6998038" h="1137181">
                  <a:moveTo>
                    <a:pt x="0" y="0"/>
                  </a:moveTo>
                  <a:lnTo>
                    <a:pt x="6998039" y="0"/>
                  </a:lnTo>
                  <a:lnTo>
                    <a:pt x="6998039" y="1137181"/>
                  </a:lnTo>
                  <a:lnTo>
                    <a:pt x="0" y="1137181"/>
                  </a:lnTo>
                  <a:lnTo>
                    <a:pt x="0" y="0"/>
                  </a:lnTo>
                  <a:close/>
                </a:path>
              </a:pathLst>
            </a:custGeom>
            <a:blipFill>
              <a:blip r:embed="rId5"/>
              <a:stretch>
                <a:fillRect/>
              </a:stretch>
            </a:blipFill>
          </p:spPr>
          <p:txBody>
            <a:bodyPr/>
            <a:lstStyle/>
            <a:p>
              <a:endParaRPr lang="nb-NO" dirty="0"/>
            </a:p>
          </p:txBody>
        </p:sp>
      </p:grpSp>
      <p:grpSp>
        <p:nvGrpSpPr>
          <p:cNvPr id="9" name="Group 9"/>
          <p:cNvGrpSpPr/>
          <p:nvPr/>
        </p:nvGrpSpPr>
        <p:grpSpPr>
          <a:xfrm>
            <a:off x="13031579" y="1831545"/>
            <a:ext cx="1004700" cy="5397782"/>
            <a:chOff x="0" y="0"/>
            <a:chExt cx="1339600" cy="7197043"/>
          </a:xfrm>
        </p:grpSpPr>
        <p:sp>
          <p:nvSpPr>
            <p:cNvPr id="10" name="Freeform 10"/>
            <p:cNvSpPr/>
            <p:nvPr/>
          </p:nvSpPr>
          <p:spPr>
            <a:xfrm rot="5400000" flipH="1" flipV="1">
              <a:off x="-2928721" y="2928721"/>
              <a:ext cx="6993961" cy="1136519"/>
            </a:xfrm>
            <a:custGeom>
              <a:avLst/>
              <a:gdLst/>
              <a:ahLst/>
              <a:cxnLst/>
              <a:rect l="l" t="t" r="r" b="b"/>
              <a:pathLst>
                <a:path w="6993961" h="1136519">
                  <a:moveTo>
                    <a:pt x="6993961" y="1136519"/>
                  </a:moveTo>
                  <a:lnTo>
                    <a:pt x="0" y="1136519"/>
                  </a:lnTo>
                  <a:lnTo>
                    <a:pt x="0" y="0"/>
                  </a:lnTo>
                  <a:lnTo>
                    <a:pt x="6993961" y="0"/>
                  </a:lnTo>
                  <a:lnTo>
                    <a:pt x="6993961" y="1136519"/>
                  </a:lnTo>
                  <a:close/>
                </a:path>
              </a:pathLst>
            </a:custGeom>
            <a:blipFill>
              <a:blip r:embed="rId5"/>
              <a:stretch>
                <a:fillRect/>
              </a:stretch>
            </a:blipFill>
          </p:spPr>
          <p:txBody>
            <a:bodyPr/>
            <a:lstStyle/>
            <a:p>
              <a:endParaRPr lang="nb-NO" dirty="0"/>
            </a:p>
          </p:txBody>
        </p:sp>
        <p:sp>
          <p:nvSpPr>
            <p:cNvPr id="11" name="Freeform 11"/>
            <p:cNvSpPr/>
            <p:nvPr/>
          </p:nvSpPr>
          <p:spPr>
            <a:xfrm rot="5400000" flipH="1" flipV="1">
              <a:off x="-2725640" y="3131803"/>
              <a:ext cx="6993961" cy="1136519"/>
            </a:xfrm>
            <a:custGeom>
              <a:avLst/>
              <a:gdLst/>
              <a:ahLst/>
              <a:cxnLst/>
              <a:rect l="l" t="t" r="r" b="b"/>
              <a:pathLst>
                <a:path w="6993961" h="1136519">
                  <a:moveTo>
                    <a:pt x="6993962" y="1136519"/>
                  </a:moveTo>
                  <a:lnTo>
                    <a:pt x="0" y="1136519"/>
                  </a:lnTo>
                  <a:lnTo>
                    <a:pt x="0" y="0"/>
                  </a:lnTo>
                  <a:lnTo>
                    <a:pt x="6993962" y="0"/>
                  </a:lnTo>
                  <a:lnTo>
                    <a:pt x="6993962" y="1136519"/>
                  </a:lnTo>
                  <a:close/>
                </a:path>
              </a:pathLst>
            </a:custGeom>
            <a:blipFill>
              <a:blip r:embed="rId5"/>
              <a:stretch>
                <a:fillRect/>
              </a:stretch>
            </a:blipFill>
          </p:spPr>
          <p:txBody>
            <a:bodyPr/>
            <a:lstStyle/>
            <a:p>
              <a:endParaRPr lang="nb-NO" dirty="0"/>
            </a:p>
          </p:txBody>
        </p:sp>
      </p:grpSp>
      <p:sp>
        <p:nvSpPr>
          <p:cNvPr id="12" name="Freeform 12"/>
          <p:cNvSpPr/>
          <p:nvPr/>
        </p:nvSpPr>
        <p:spPr>
          <a:xfrm>
            <a:off x="4753778" y="9629050"/>
            <a:ext cx="8780444" cy="1478978"/>
          </a:xfrm>
          <a:custGeom>
            <a:avLst/>
            <a:gdLst/>
            <a:ahLst/>
            <a:cxnLst/>
            <a:rect l="l" t="t" r="r" b="b"/>
            <a:pathLst>
              <a:path w="8780444" h="1478978">
                <a:moveTo>
                  <a:pt x="0" y="0"/>
                </a:moveTo>
                <a:lnTo>
                  <a:pt x="8780444" y="0"/>
                </a:lnTo>
                <a:lnTo>
                  <a:pt x="8780444" y="1478978"/>
                </a:lnTo>
                <a:lnTo>
                  <a:pt x="0" y="1478978"/>
                </a:lnTo>
                <a:lnTo>
                  <a:pt x="0" y="0"/>
                </a:lnTo>
                <a:close/>
              </a:path>
            </a:pathLst>
          </a:custGeom>
          <a:blipFill>
            <a:blip r:embed="rId5">
              <a:alphaModFix amt="85000"/>
            </a:blip>
            <a:stretch>
              <a:fillRect l="-1827" r="-1827"/>
            </a:stretch>
          </a:blipFill>
        </p:spPr>
        <p:txBody>
          <a:bodyPr/>
          <a:lstStyle/>
          <a:p>
            <a:endParaRPr lang="nb-NO" dirty="0"/>
          </a:p>
        </p:txBody>
      </p:sp>
      <p:sp>
        <p:nvSpPr>
          <p:cNvPr id="13" name="Freeform 13"/>
          <p:cNvSpPr/>
          <p:nvPr/>
        </p:nvSpPr>
        <p:spPr>
          <a:xfrm>
            <a:off x="13109905" y="7009327"/>
            <a:ext cx="5001135" cy="3089328"/>
          </a:xfrm>
          <a:custGeom>
            <a:avLst/>
            <a:gdLst/>
            <a:ahLst/>
            <a:cxnLst/>
            <a:rect l="l" t="t" r="r" b="b"/>
            <a:pathLst>
              <a:path w="5001135" h="3089328">
                <a:moveTo>
                  <a:pt x="0" y="0"/>
                </a:moveTo>
                <a:lnTo>
                  <a:pt x="5001134" y="0"/>
                </a:lnTo>
                <a:lnTo>
                  <a:pt x="5001134" y="3089327"/>
                </a:lnTo>
                <a:lnTo>
                  <a:pt x="0" y="3089327"/>
                </a:lnTo>
                <a:lnTo>
                  <a:pt x="0" y="0"/>
                </a:lnTo>
                <a:close/>
              </a:path>
            </a:pathLst>
          </a:custGeom>
          <a:blipFill>
            <a:blip r:embed="rId6"/>
            <a:stretch>
              <a:fillRect t="-21982" b="-13724"/>
            </a:stretch>
          </a:blipFill>
          <a:ln w="19050" cap="sq">
            <a:solidFill>
              <a:srgbClr val="000000"/>
            </a:solidFill>
            <a:prstDash val="solid"/>
            <a:miter/>
          </a:ln>
        </p:spPr>
        <p:txBody>
          <a:bodyPr/>
          <a:lstStyle/>
          <a:p>
            <a:endParaRPr lang="nb-NO" dirty="0"/>
          </a:p>
        </p:txBody>
      </p:sp>
      <p:sp>
        <p:nvSpPr>
          <p:cNvPr id="14" name="Freeform 14"/>
          <p:cNvSpPr/>
          <p:nvPr/>
        </p:nvSpPr>
        <p:spPr>
          <a:xfrm>
            <a:off x="167053" y="7009327"/>
            <a:ext cx="5708806" cy="3066318"/>
          </a:xfrm>
          <a:custGeom>
            <a:avLst/>
            <a:gdLst/>
            <a:ahLst/>
            <a:cxnLst/>
            <a:rect l="l" t="t" r="r" b="b"/>
            <a:pathLst>
              <a:path w="5708806" h="3066318">
                <a:moveTo>
                  <a:pt x="0" y="0"/>
                </a:moveTo>
                <a:lnTo>
                  <a:pt x="5708806" y="0"/>
                </a:lnTo>
                <a:lnTo>
                  <a:pt x="5708806" y="3066318"/>
                </a:lnTo>
                <a:lnTo>
                  <a:pt x="0" y="3066318"/>
                </a:lnTo>
                <a:lnTo>
                  <a:pt x="0" y="0"/>
                </a:lnTo>
                <a:close/>
              </a:path>
            </a:pathLst>
          </a:custGeom>
          <a:blipFill>
            <a:blip r:embed="rId7"/>
            <a:stretch>
              <a:fillRect t="-23225" b="-32847"/>
            </a:stretch>
          </a:blipFill>
          <a:ln w="19050" cap="sq">
            <a:solidFill>
              <a:srgbClr val="000000"/>
            </a:solidFill>
            <a:prstDash val="solid"/>
            <a:miter/>
          </a:ln>
        </p:spPr>
        <p:txBody>
          <a:bodyPr/>
          <a:lstStyle/>
          <a:p>
            <a:endParaRPr lang="nb-NO" dirty="0"/>
          </a:p>
        </p:txBody>
      </p:sp>
      <p:grpSp>
        <p:nvGrpSpPr>
          <p:cNvPr id="15" name="Group 15"/>
          <p:cNvGrpSpPr/>
          <p:nvPr/>
        </p:nvGrpSpPr>
        <p:grpSpPr>
          <a:xfrm>
            <a:off x="4297256" y="7050485"/>
            <a:ext cx="9693488" cy="2631123"/>
            <a:chOff x="0" y="0"/>
            <a:chExt cx="2553017" cy="692971"/>
          </a:xfrm>
        </p:grpSpPr>
        <p:sp>
          <p:nvSpPr>
            <p:cNvPr id="16" name="Freeform 16"/>
            <p:cNvSpPr/>
            <p:nvPr/>
          </p:nvSpPr>
          <p:spPr>
            <a:xfrm>
              <a:off x="0" y="0"/>
              <a:ext cx="2553017" cy="692971"/>
            </a:xfrm>
            <a:custGeom>
              <a:avLst/>
              <a:gdLst/>
              <a:ahLst/>
              <a:cxnLst/>
              <a:rect l="l" t="t" r="r" b="b"/>
              <a:pathLst>
                <a:path w="2553017" h="692971">
                  <a:moveTo>
                    <a:pt x="40732" y="0"/>
                  </a:moveTo>
                  <a:lnTo>
                    <a:pt x="2512285" y="0"/>
                  </a:lnTo>
                  <a:cubicBezTo>
                    <a:pt x="2523088" y="0"/>
                    <a:pt x="2533448" y="4291"/>
                    <a:pt x="2541087" y="11930"/>
                  </a:cubicBezTo>
                  <a:cubicBezTo>
                    <a:pt x="2548726" y="19569"/>
                    <a:pt x="2553017" y="29929"/>
                    <a:pt x="2553017" y="40732"/>
                  </a:cubicBezTo>
                  <a:lnTo>
                    <a:pt x="2553017" y="652238"/>
                  </a:lnTo>
                  <a:cubicBezTo>
                    <a:pt x="2553017" y="674734"/>
                    <a:pt x="2534781" y="692971"/>
                    <a:pt x="2512285" y="692971"/>
                  </a:cubicBezTo>
                  <a:lnTo>
                    <a:pt x="40732" y="692971"/>
                  </a:lnTo>
                  <a:cubicBezTo>
                    <a:pt x="18236" y="692971"/>
                    <a:pt x="0" y="674734"/>
                    <a:pt x="0" y="652238"/>
                  </a:cubicBezTo>
                  <a:lnTo>
                    <a:pt x="0" y="40732"/>
                  </a:lnTo>
                  <a:cubicBezTo>
                    <a:pt x="0" y="18236"/>
                    <a:pt x="18236" y="0"/>
                    <a:pt x="40732" y="0"/>
                  </a:cubicBezTo>
                  <a:close/>
                </a:path>
              </a:pathLst>
            </a:custGeom>
            <a:solidFill>
              <a:srgbClr val="FFFFFF">
                <a:alpha val="89804"/>
              </a:srgbClr>
            </a:solidFill>
          </p:spPr>
          <p:txBody>
            <a:bodyPr/>
            <a:lstStyle/>
            <a:p>
              <a:endParaRPr lang="nb-NO" dirty="0"/>
            </a:p>
          </p:txBody>
        </p:sp>
        <p:sp>
          <p:nvSpPr>
            <p:cNvPr id="17" name="TextBox 17"/>
            <p:cNvSpPr txBox="1"/>
            <p:nvPr/>
          </p:nvSpPr>
          <p:spPr>
            <a:xfrm>
              <a:off x="0" y="-38100"/>
              <a:ext cx="2553017" cy="731071"/>
            </a:xfrm>
            <a:prstGeom prst="rect">
              <a:avLst/>
            </a:prstGeom>
          </p:spPr>
          <p:txBody>
            <a:bodyPr lIns="50800" tIns="50800" rIns="50800" bIns="50800" rtlCol="0" anchor="ctr"/>
            <a:lstStyle/>
            <a:p>
              <a:pPr algn="ctr">
                <a:lnSpc>
                  <a:spcPts val="2659"/>
                </a:lnSpc>
              </a:pPr>
              <a:endParaRPr dirty="0"/>
            </a:p>
          </p:txBody>
        </p:sp>
      </p:grpSp>
      <p:sp>
        <p:nvSpPr>
          <p:cNvPr id="18" name="Freeform 18"/>
          <p:cNvSpPr/>
          <p:nvPr/>
        </p:nvSpPr>
        <p:spPr>
          <a:xfrm>
            <a:off x="4576523" y="7268182"/>
            <a:ext cx="5006222" cy="1324663"/>
          </a:xfrm>
          <a:custGeom>
            <a:avLst/>
            <a:gdLst/>
            <a:ahLst/>
            <a:cxnLst/>
            <a:rect l="l" t="t" r="r" b="b"/>
            <a:pathLst>
              <a:path w="5006222" h="1324663">
                <a:moveTo>
                  <a:pt x="0" y="0"/>
                </a:moveTo>
                <a:lnTo>
                  <a:pt x="5006222" y="0"/>
                </a:lnTo>
                <a:lnTo>
                  <a:pt x="5006222" y="1324663"/>
                </a:lnTo>
                <a:lnTo>
                  <a:pt x="0" y="1324663"/>
                </a:lnTo>
                <a:lnTo>
                  <a:pt x="0" y="0"/>
                </a:lnTo>
                <a:close/>
              </a:path>
            </a:pathLst>
          </a:custGeom>
          <a:blipFill>
            <a:blip r:embed="rId8"/>
            <a:stretch>
              <a:fillRect t="-61716" b="-3152"/>
            </a:stretch>
          </a:blipFill>
        </p:spPr>
        <p:txBody>
          <a:bodyPr/>
          <a:lstStyle/>
          <a:p>
            <a:endParaRPr lang="nb-NO" dirty="0"/>
          </a:p>
        </p:txBody>
      </p:sp>
      <p:sp>
        <p:nvSpPr>
          <p:cNvPr id="19" name="Freeform 19"/>
          <p:cNvSpPr/>
          <p:nvPr/>
        </p:nvSpPr>
        <p:spPr>
          <a:xfrm>
            <a:off x="8672602" y="7229327"/>
            <a:ext cx="5006222" cy="1324663"/>
          </a:xfrm>
          <a:custGeom>
            <a:avLst/>
            <a:gdLst/>
            <a:ahLst/>
            <a:cxnLst/>
            <a:rect l="l" t="t" r="r" b="b"/>
            <a:pathLst>
              <a:path w="5006222" h="1324663">
                <a:moveTo>
                  <a:pt x="0" y="0"/>
                </a:moveTo>
                <a:lnTo>
                  <a:pt x="5006222" y="0"/>
                </a:lnTo>
                <a:lnTo>
                  <a:pt x="5006222" y="1324663"/>
                </a:lnTo>
                <a:lnTo>
                  <a:pt x="0" y="1324663"/>
                </a:lnTo>
                <a:lnTo>
                  <a:pt x="0" y="0"/>
                </a:lnTo>
                <a:close/>
              </a:path>
            </a:pathLst>
          </a:custGeom>
          <a:blipFill>
            <a:blip r:embed="rId8"/>
            <a:stretch>
              <a:fillRect t="-61716" b="-3152"/>
            </a:stretch>
          </a:blipFill>
        </p:spPr>
        <p:txBody>
          <a:bodyPr/>
          <a:lstStyle/>
          <a:p>
            <a:endParaRPr lang="nb-NO" dirty="0"/>
          </a:p>
        </p:txBody>
      </p:sp>
      <p:sp>
        <p:nvSpPr>
          <p:cNvPr id="20" name="Freeform 20"/>
          <p:cNvSpPr/>
          <p:nvPr/>
        </p:nvSpPr>
        <p:spPr>
          <a:xfrm>
            <a:off x="167053" y="144812"/>
            <a:ext cx="5737857" cy="3084165"/>
          </a:xfrm>
          <a:custGeom>
            <a:avLst/>
            <a:gdLst/>
            <a:ahLst/>
            <a:cxnLst/>
            <a:rect l="l" t="t" r="r" b="b"/>
            <a:pathLst>
              <a:path w="5737857" h="3084165">
                <a:moveTo>
                  <a:pt x="0" y="0"/>
                </a:moveTo>
                <a:lnTo>
                  <a:pt x="5737857" y="0"/>
                </a:lnTo>
                <a:lnTo>
                  <a:pt x="5737857" y="3084165"/>
                </a:lnTo>
                <a:lnTo>
                  <a:pt x="0" y="3084165"/>
                </a:lnTo>
                <a:lnTo>
                  <a:pt x="0" y="0"/>
                </a:lnTo>
                <a:close/>
              </a:path>
            </a:pathLst>
          </a:custGeom>
          <a:blipFill>
            <a:blip r:embed="rId9"/>
            <a:stretch>
              <a:fillRect t="-9846" b="-46112"/>
            </a:stretch>
          </a:blipFill>
          <a:ln w="19050" cap="sq">
            <a:solidFill>
              <a:srgbClr val="000000"/>
            </a:solidFill>
            <a:prstDash val="solid"/>
            <a:miter/>
          </a:ln>
        </p:spPr>
        <p:txBody>
          <a:bodyPr/>
          <a:lstStyle/>
          <a:p>
            <a:endParaRPr lang="nb-NO" dirty="0"/>
          </a:p>
        </p:txBody>
      </p:sp>
      <p:sp>
        <p:nvSpPr>
          <p:cNvPr id="21" name="Freeform 21"/>
          <p:cNvSpPr/>
          <p:nvPr/>
        </p:nvSpPr>
        <p:spPr>
          <a:xfrm>
            <a:off x="12384504" y="141771"/>
            <a:ext cx="5708806" cy="3084165"/>
          </a:xfrm>
          <a:custGeom>
            <a:avLst/>
            <a:gdLst/>
            <a:ahLst/>
            <a:cxnLst/>
            <a:rect l="l" t="t" r="r" b="b"/>
            <a:pathLst>
              <a:path w="5708806" h="3084165">
                <a:moveTo>
                  <a:pt x="0" y="0"/>
                </a:moveTo>
                <a:lnTo>
                  <a:pt x="5708806" y="0"/>
                </a:lnTo>
                <a:lnTo>
                  <a:pt x="5708806" y="3084165"/>
                </a:lnTo>
                <a:lnTo>
                  <a:pt x="0" y="3084165"/>
                </a:lnTo>
                <a:lnTo>
                  <a:pt x="0" y="0"/>
                </a:lnTo>
                <a:close/>
              </a:path>
            </a:pathLst>
          </a:custGeom>
          <a:blipFill>
            <a:blip r:embed="rId10"/>
            <a:stretch>
              <a:fillRect t="-30625" b="-24544"/>
            </a:stretch>
          </a:blipFill>
          <a:ln w="19050" cap="sq">
            <a:solidFill>
              <a:srgbClr val="000000"/>
            </a:solidFill>
            <a:prstDash val="solid"/>
            <a:miter/>
          </a:ln>
        </p:spPr>
        <p:txBody>
          <a:bodyPr/>
          <a:lstStyle/>
          <a:p>
            <a:endParaRPr lang="nb-NO" dirty="0"/>
          </a:p>
        </p:txBody>
      </p:sp>
      <p:sp>
        <p:nvSpPr>
          <p:cNvPr id="22" name="Freeform 22"/>
          <p:cNvSpPr/>
          <p:nvPr/>
        </p:nvSpPr>
        <p:spPr>
          <a:xfrm>
            <a:off x="4431628" y="1831545"/>
            <a:ext cx="9345082" cy="6342974"/>
          </a:xfrm>
          <a:custGeom>
            <a:avLst/>
            <a:gdLst/>
            <a:ahLst/>
            <a:cxnLst/>
            <a:rect l="l" t="t" r="r" b="b"/>
            <a:pathLst>
              <a:path w="9345082" h="6342974">
                <a:moveTo>
                  <a:pt x="0" y="0"/>
                </a:moveTo>
                <a:lnTo>
                  <a:pt x="9345082" y="0"/>
                </a:lnTo>
                <a:lnTo>
                  <a:pt x="9345082" y="6342974"/>
                </a:lnTo>
                <a:lnTo>
                  <a:pt x="0" y="6342974"/>
                </a:lnTo>
                <a:lnTo>
                  <a:pt x="0" y="0"/>
                </a:lnTo>
                <a:close/>
              </a:path>
            </a:pathLst>
          </a:custGeom>
          <a:blipFill>
            <a:blip r:embed="rId11"/>
            <a:stretch>
              <a:fillRect/>
            </a:stretch>
          </a:blipFill>
        </p:spPr>
        <p:txBody>
          <a:bodyPr/>
          <a:lstStyle/>
          <a:p>
            <a:endParaRPr lang="nb-NO" dirty="0"/>
          </a:p>
        </p:txBody>
      </p:sp>
      <p:sp>
        <p:nvSpPr>
          <p:cNvPr id="23" name="Freeform 23"/>
          <p:cNvSpPr/>
          <p:nvPr/>
        </p:nvSpPr>
        <p:spPr>
          <a:xfrm>
            <a:off x="167053" y="3578836"/>
            <a:ext cx="5708806" cy="3081124"/>
          </a:xfrm>
          <a:custGeom>
            <a:avLst/>
            <a:gdLst/>
            <a:ahLst/>
            <a:cxnLst/>
            <a:rect l="l" t="t" r="r" b="b"/>
            <a:pathLst>
              <a:path w="5708806" h="3081124">
                <a:moveTo>
                  <a:pt x="0" y="0"/>
                </a:moveTo>
                <a:lnTo>
                  <a:pt x="5708806" y="0"/>
                </a:lnTo>
                <a:lnTo>
                  <a:pt x="5708806" y="3081124"/>
                </a:lnTo>
                <a:lnTo>
                  <a:pt x="0" y="3081124"/>
                </a:lnTo>
                <a:lnTo>
                  <a:pt x="0" y="0"/>
                </a:lnTo>
                <a:close/>
              </a:path>
            </a:pathLst>
          </a:custGeom>
          <a:blipFill>
            <a:blip r:embed="rId12"/>
            <a:stretch>
              <a:fillRect t="-26712" b="-28609"/>
            </a:stretch>
          </a:blipFill>
          <a:ln w="19050" cap="sq">
            <a:solidFill>
              <a:srgbClr val="000000"/>
            </a:solidFill>
            <a:prstDash val="solid"/>
            <a:miter/>
          </a:ln>
        </p:spPr>
        <p:txBody>
          <a:bodyPr/>
          <a:lstStyle/>
          <a:p>
            <a:endParaRPr lang="nb-NO" dirty="0"/>
          </a:p>
        </p:txBody>
      </p:sp>
      <p:grpSp>
        <p:nvGrpSpPr>
          <p:cNvPr id="24" name="Group 24"/>
          <p:cNvGrpSpPr/>
          <p:nvPr/>
        </p:nvGrpSpPr>
        <p:grpSpPr>
          <a:xfrm>
            <a:off x="5014394" y="2021738"/>
            <a:ext cx="8119015" cy="4849469"/>
            <a:chOff x="0" y="0"/>
            <a:chExt cx="2138341" cy="1277227"/>
          </a:xfrm>
        </p:grpSpPr>
        <p:sp>
          <p:nvSpPr>
            <p:cNvPr id="25" name="Freeform 25"/>
            <p:cNvSpPr/>
            <p:nvPr/>
          </p:nvSpPr>
          <p:spPr>
            <a:xfrm>
              <a:off x="0" y="0"/>
              <a:ext cx="2138341" cy="1277226"/>
            </a:xfrm>
            <a:custGeom>
              <a:avLst/>
              <a:gdLst/>
              <a:ahLst/>
              <a:cxnLst/>
              <a:rect l="l" t="t" r="r" b="b"/>
              <a:pathLst>
                <a:path w="2138341" h="1277226">
                  <a:moveTo>
                    <a:pt x="0" y="0"/>
                  </a:moveTo>
                  <a:lnTo>
                    <a:pt x="2138341" y="0"/>
                  </a:lnTo>
                  <a:lnTo>
                    <a:pt x="2138341" y="1277226"/>
                  </a:lnTo>
                  <a:lnTo>
                    <a:pt x="0" y="1277226"/>
                  </a:lnTo>
                  <a:close/>
                </a:path>
              </a:pathLst>
            </a:custGeom>
            <a:solidFill>
              <a:srgbClr val="000000"/>
            </a:solidFill>
          </p:spPr>
          <p:txBody>
            <a:bodyPr/>
            <a:lstStyle/>
            <a:p>
              <a:endParaRPr lang="nb-NO" dirty="0"/>
            </a:p>
          </p:txBody>
        </p:sp>
        <p:sp>
          <p:nvSpPr>
            <p:cNvPr id="26" name="TextBox 26"/>
            <p:cNvSpPr txBox="1"/>
            <p:nvPr/>
          </p:nvSpPr>
          <p:spPr>
            <a:xfrm>
              <a:off x="0" y="-38100"/>
              <a:ext cx="2138341" cy="1315327"/>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27" name="Group 27"/>
          <p:cNvGrpSpPr/>
          <p:nvPr/>
        </p:nvGrpSpPr>
        <p:grpSpPr>
          <a:xfrm>
            <a:off x="5098433" y="2057028"/>
            <a:ext cx="8011471" cy="4814180"/>
            <a:chOff x="0" y="0"/>
            <a:chExt cx="1436502" cy="863210"/>
          </a:xfrm>
        </p:grpSpPr>
        <p:sp>
          <p:nvSpPr>
            <p:cNvPr id="28" name="Freeform 28"/>
            <p:cNvSpPr/>
            <p:nvPr/>
          </p:nvSpPr>
          <p:spPr>
            <a:xfrm>
              <a:off x="0" y="0"/>
              <a:ext cx="1436502" cy="863210"/>
            </a:xfrm>
            <a:custGeom>
              <a:avLst/>
              <a:gdLst/>
              <a:ahLst/>
              <a:cxnLst/>
              <a:rect l="l" t="t" r="r" b="b"/>
              <a:pathLst>
                <a:path w="1436502" h="863210">
                  <a:moveTo>
                    <a:pt x="0" y="0"/>
                  </a:moveTo>
                  <a:lnTo>
                    <a:pt x="1436502" y="0"/>
                  </a:lnTo>
                  <a:lnTo>
                    <a:pt x="1436502" y="863210"/>
                  </a:lnTo>
                  <a:lnTo>
                    <a:pt x="0" y="863210"/>
                  </a:lnTo>
                  <a:close/>
                </a:path>
              </a:pathLst>
            </a:custGeom>
            <a:blipFill>
              <a:blip r:embed="rId13"/>
              <a:stretch>
                <a:fillRect t="-19742" b="-19742"/>
              </a:stretch>
            </a:blipFill>
          </p:spPr>
          <p:txBody>
            <a:bodyPr/>
            <a:lstStyle/>
            <a:p>
              <a:endParaRPr lang="nb-NO" dirty="0"/>
            </a:p>
          </p:txBody>
        </p:sp>
      </p:grpSp>
      <p:sp>
        <p:nvSpPr>
          <p:cNvPr id="29" name="TextBox 29"/>
          <p:cNvSpPr txBox="1"/>
          <p:nvPr/>
        </p:nvSpPr>
        <p:spPr>
          <a:xfrm>
            <a:off x="5031595" y="8468265"/>
            <a:ext cx="8145148" cy="771525"/>
          </a:xfrm>
          <a:prstGeom prst="rect">
            <a:avLst/>
          </a:prstGeom>
        </p:spPr>
        <p:txBody>
          <a:bodyPr lIns="0" tIns="0" rIns="0" bIns="0" rtlCol="0" anchor="t">
            <a:spAutoFit/>
          </a:bodyPr>
          <a:lstStyle/>
          <a:p>
            <a:pPr algn="ctr">
              <a:lnSpc>
                <a:spcPts val="6299"/>
              </a:lnSpc>
            </a:pPr>
            <a:r>
              <a:rPr lang="en-US" sz="4500" b="1" dirty="0">
                <a:solidFill>
                  <a:srgbClr val="212121"/>
                </a:solidFill>
                <a:latin typeface="Inter Bold"/>
                <a:ea typeface="Inter Bold"/>
                <a:cs typeface="Inter Bold"/>
                <a:sym typeface="Inter Bold"/>
              </a:rPr>
              <a:t>SMERTER</a:t>
            </a:r>
          </a:p>
        </p:txBody>
      </p:sp>
      <p:sp>
        <p:nvSpPr>
          <p:cNvPr id="30" name="TextBox 30"/>
          <p:cNvSpPr txBox="1"/>
          <p:nvPr/>
        </p:nvSpPr>
        <p:spPr>
          <a:xfrm>
            <a:off x="15683235" y="9210675"/>
            <a:ext cx="787074"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2 </a:t>
            </a:r>
          </a:p>
        </p:txBody>
      </p:sp>
      <p:pic>
        <p:nvPicPr>
          <p:cNvPr id="31" name="Bilde 30">
            <a:extLst>
              <a:ext uri="{FF2B5EF4-FFF2-40B4-BE49-F238E27FC236}">
                <a16:creationId xmlns:a16="http://schemas.microsoft.com/office/drawing/2014/main" id="{C1994015-DE2B-D981-AA54-EE9DCD81DB9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6792" y="9546216"/>
            <a:ext cx="1600200" cy="419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405572" cy="10287000"/>
            <a:chOff x="0" y="0"/>
            <a:chExt cx="896941" cy="2709333"/>
          </a:xfrm>
        </p:grpSpPr>
        <p:sp>
          <p:nvSpPr>
            <p:cNvPr id="3" name="Freeform 3"/>
            <p:cNvSpPr/>
            <p:nvPr/>
          </p:nvSpPr>
          <p:spPr>
            <a:xfrm>
              <a:off x="0" y="0"/>
              <a:ext cx="896941" cy="2709333"/>
            </a:xfrm>
            <a:custGeom>
              <a:avLst/>
              <a:gdLst/>
              <a:ahLst/>
              <a:cxnLst/>
              <a:rect l="l" t="t" r="r" b="b"/>
              <a:pathLst>
                <a:path w="896941" h="2709333">
                  <a:moveTo>
                    <a:pt x="115939" y="0"/>
                  </a:moveTo>
                  <a:lnTo>
                    <a:pt x="781002" y="0"/>
                  </a:lnTo>
                  <a:cubicBezTo>
                    <a:pt x="811751" y="0"/>
                    <a:pt x="841240" y="12215"/>
                    <a:pt x="862983" y="33958"/>
                  </a:cubicBezTo>
                  <a:cubicBezTo>
                    <a:pt x="884726" y="55700"/>
                    <a:pt x="896941" y="85190"/>
                    <a:pt x="896941" y="115939"/>
                  </a:cubicBezTo>
                  <a:lnTo>
                    <a:pt x="896941" y="2593394"/>
                  </a:lnTo>
                  <a:cubicBezTo>
                    <a:pt x="896941" y="2624143"/>
                    <a:pt x="884726" y="2653633"/>
                    <a:pt x="862983" y="2675376"/>
                  </a:cubicBezTo>
                  <a:cubicBezTo>
                    <a:pt x="841240" y="2697118"/>
                    <a:pt x="811751" y="2709333"/>
                    <a:pt x="781002" y="2709333"/>
                  </a:cubicBezTo>
                  <a:lnTo>
                    <a:pt x="115939" y="2709333"/>
                  </a:lnTo>
                  <a:cubicBezTo>
                    <a:pt x="85190" y="2709333"/>
                    <a:pt x="55700" y="2697118"/>
                    <a:pt x="33958" y="2675376"/>
                  </a:cubicBezTo>
                  <a:cubicBezTo>
                    <a:pt x="12215" y="2653633"/>
                    <a:pt x="0" y="2624143"/>
                    <a:pt x="0" y="2593394"/>
                  </a:cubicBezTo>
                  <a:lnTo>
                    <a:pt x="0" y="115939"/>
                  </a:lnTo>
                  <a:cubicBezTo>
                    <a:pt x="0" y="85190"/>
                    <a:pt x="12215" y="55700"/>
                    <a:pt x="33958" y="33958"/>
                  </a:cubicBezTo>
                  <a:cubicBezTo>
                    <a:pt x="55700" y="12215"/>
                    <a:pt x="85190" y="0"/>
                    <a:pt x="115939" y="0"/>
                  </a:cubicBezTo>
                  <a:close/>
                </a:path>
              </a:pathLst>
            </a:custGeom>
            <a:solidFill>
              <a:srgbClr val="FFFFFF"/>
            </a:solidFill>
          </p:spPr>
          <p:txBody>
            <a:bodyPr/>
            <a:lstStyle/>
            <a:p>
              <a:endParaRPr lang="nb-NO"/>
            </a:p>
          </p:txBody>
        </p:sp>
        <p:sp>
          <p:nvSpPr>
            <p:cNvPr id="4" name="TextBox 4"/>
            <p:cNvSpPr txBox="1"/>
            <p:nvPr/>
          </p:nvSpPr>
          <p:spPr>
            <a:xfrm>
              <a:off x="0" y="-38100"/>
              <a:ext cx="896941"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474435" y="4302224"/>
            <a:ext cx="14381212" cy="5680213"/>
            <a:chOff x="0" y="0"/>
            <a:chExt cx="3787644" cy="1496023"/>
          </a:xfrm>
        </p:grpSpPr>
        <p:sp>
          <p:nvSpPr>
            <p:cNvPr id="6" name="Freeform 6"/>
            <p:cNvSpPr/>
            <p:nvPr/>
          </p:nvSpPr>
          <p:spPr>
            <a:xfrm>
              <a:off x="0" y="0"/>
              <a:ext cx="3787644" cy="1496023"/>
            </a:xfrm>
            <a:custGeom>
              <a:avLst/>
              <a:gdLst/>
              <a:ahLst/>
              <a:cxnLst/>
              <a:rect l="l" t="t" r="r" b="b"/>
              <a:pathLst>
                <a:path w="3787644" h="1496023">
                  <a:moveTo>
                    <a:pt x="27455" y="0"/>
                  </a:moveTo>
                  <a:lnTo>
                    <a:pt x="3760189" y="0"/>
                  </a:lnTo>
                  <a:cubicBezTo>
                    <a:pt x="3775353" y="0"/>
                    <a:pt x="3787644" y="12292"/>
                    <a:pt x="3787644" y="27455"/>
                  </a:cubicBezTo>
                  <a:lnTo>
                    <a:pt x="3787644" y="1468568"/>
                  </a:lnTo>
                  <a:cubicBezTo>
                    <a:pt x="3787644" y="1483731"/>
                    <a:pt x="3775353" y="1496023"/>
                    <a:pt x="3760189" y="1496023"/>
                  </a:cubicBezTo>
                  <a:lnTo>
                    <a:pt x="27455" y="1496023"/>
                  </a:lnTo>
                  <a:cubicBezTo>
                    <a:pt x="12292" y="1496023"/>
                    <a:pt x="0" y="1483731"/>
                    <a:pt x="0" y="1468568"/>
                  </a:cubicBezTo>
                  <a:lnTo>
                    <a:pt x="0" y="27455"/>
                  </a:lnTo>
                  <a:cubicBezTo>
                    <a:pt x="0" y="12292"/>
                    <a:pt x="12292" y="0"/>
                    <a:pt x="27455" y="0"/>
                  </a:cubicBezTo>
                  <a:close/>
                </a:path>
              </a:pathLst>
            </a:custGeom>
            <a:solidFill>
              <a:srgbClr val="FFFFFF"/>
            </a:solidFill>
          </p:spPr>
          <p:txBody>
            <a:bodyPr/>
            <a:lstStyle/>
            <a:p>
              <a:endParaRPr lang="nb-NO"/>
            </a:p>
          </p:txBody>
        </p:sp>
        <p:sp>
          <p:nvSpPr>
            <p:cNvPr id="7" name="TextBox 7"/>
            <p:cNvSpPr txBox="1"/>
            <p:nvPr/>
          </p:nvSpPr>
          <p:spPr>
            <a:xfrm>
              <a:off x="0" y="-57150"/>
              <a:ext cx="3787644" cy="1553173"/>
            </a:xfrm>
            <a:prstGeom prst="rect">
              <a:avLst/>
            </a:prstGeom>
          </p:spPr>
          <p:txBody>
            <a:bodyPr lIns="50800" tIns="50800" rIns="50800" bIns="50800" rtlCol="0" anchor="ctr"/>
            <a:lstStyle/>
            <a:p>
              <a:pPr algn="l">
                <a:lnSpc>
                  <a:spcPts val="3639"/>
                </a:lnSpc>
              </a:pPr>
              <a:r>
                <a:rPr lang="en-US" sz="2599" b="1">
                  <a:solidFill>
                    <a:srgbClr val="000000"/>
                  </a:solidFill>
                  <a:latin typeface="Open Sans Bold"/>
                  <a:ea typeface="Open Sans Bold"/>
                  <a:cs typeface="Open Sans Bold"/>
                  <a:sym typeface="Open Sans Bold"/>
                </a:rPr>
                <a:t>Hva er diklofenak?</a:t>
              </a:r>
            </a:p>
            <a:p>
              <a:pPr algn="l">
                <a:lnSpc>
                  <a:spcPts val="3639"/>
                </a:lnSpc>
              </a:pPr>
              <a:endParaRPr lang="en-US" sz="2599" b="1">
                <a:solidFill>
                  <a:srgbClr val="000000"/>
                </a:solidFill>
                <a:latin typeface="Open Sans Bold"/>
                <a:ea typeface="Open Sans Bold"/>
                <a:cs typeface="Open Sans Bold"/>
                <a:sym typeface="Open Sans Bold"/>
              </a:endParaRPr>
            </a:p>
            <a:p>
              <a:pPr algn="l">
                <a:lnSpc>
                  <a:spcPts val="3639"/>
                </a:lnSpc>
              </a:pPr>
              <a:r>
                <a:rPr lang="en-US" sz="2599">
                  <a:solidFill>
                    <a:srgbClr val="000000"/>
                  </a:solidFill>
                  <a:latin typeface="Open Sans"/>
                  <a:ea typeface="Open Sans"/>
                  <a:cs typeface="Open Sans"/>
                  <a:sym typeface="Open Sans"/>
                </a:rPr>
                <a:t>Diklofenak er et smertestillende og betennelsesdempende legemiddel som fungerer lokalt.</a:t>
              </a:r>
            </a:p>
            <a:p>
              <a:pPr algn="l">
                <a:lnSpc>
                  <a:spcPts val="3639"/>
                </a:lnSpc>
              </a:pPr>
              <a:r>
                <a:rPr lang="en-US" sz="2599">
                  <a:solidFill>
                    <a:srgbClr val="000000"/>
                  </a:solidFill>
                  <a:latin typeface="Open Sans"/>
                  <a:ea typeface="Open Sans"/>
                  <a:cs typeface="Open Sans"/>
                  <a:sym typeface="Open Sans"/>
                </a:rPr>
                <a:t> </a:t>
              </a:r>
            </a:p>
            <a:p>
              <a:pPr algn="l">
                <a:lnSpc>
                  <a:spcPts val="3639"/>
                </a:lnSpc>
              </a:pPr>
              <a:r>
                <a:rPr lang="en-US" sz="2599" b="1">
                  <a:solidFill>
                    <a:srgbClr val="000000"/>
                  </a:solidFill>
                  <a:latin typeface="Open Sans Bold"/>
                  <a:ea typeface="Open Sans Bold"/>
                  <a:cs typeface="Open Sans Bold"/>
                  <a:sym typeface="Open Sans Bold"/>
                </a:rPr>
                <a:t>Når skal diklofenak brukes?</a:t>
              </a:r>
            </a:p>
            <a:p>
              <a:pPr algn="l">
                <a:lnSpc>
                  <a:spcPts val="3639"/>
                </a:lnSpc>
              </a:pPr>
              <a:endParaRPr lang="en-US" sz="2599" b="1">
                <a:solidFill>
                  <a:srgbClr val="000000"/>
                </a:solidFill>
                <a:latin typeface="Open Sans Bold"/>
                <a:ea typeface="Open Sans Bold"/>
                <a:cs typeface="Open Sans Bold"/>
                <a:sym typeface="Open Sans Bold"/>
              </a:endParaRPr>
            </a:p>
            <a:p>
              <a:pPr algn="l">
                <a:lnSpc>
                  <a:spcPts val="3639"/>
                </a:lnSpc>
              </a:pPr>
              <a:r>
                <a:rPr lang="en-US" sz="2599">
                  <a:solidFill>
                    <a:srgbClr val="000000"/>
                  </a:solidFill>
                  <a:latin typeface="Open Sans"/>
                  <a:ea typeface="Open Sans"/>
                  <a:cs typeface="Open Sans"/>
                  <a:sym typeface="Open Sans"/>
                </a:rPr>
                <a:t>Diklofenak brukes f.eks. ved skader i muskler og ledd</a:t>
              </a:r>
            </a:p>
            <a:p>
              <a:pPr algn="l">
                <a:lnSpc>
                  <a:spcPts val="3639"/>
                </a:lnSpc>
              </a:pPr>
              <a:endParaRPr lang="en-US" sz="2599">
                <a:solidFill>
                  <a:srgbClr val="000000"/>
                </a:solidFill>
                <a:latin typeface="Open Sans"/>
                <a:ea typeface="Open Sans"/>
                <a:cs typeface="Open Sans"/>
                <a:sym typeface="Open Sans"/>
              </a:endParaRPr>
            </a:p>
            <a:p>
              <a:pPr algn="l">
                <a:lnSpc>
                  <a:spcPts val="3639"/>
                </a:lnSpc>
              </a:pPr>
              <a:r>
                <a:rPr lang="en-US" sz="2599" b="1">
                  <a:solidFill>
                    <a:srgbClr val="000000"/>
                  </a:solidFill>
                  <a:latin typeface="Open Sans Bold"/>
                  <a:ea typeface="Open Sans Bold"/>
                  <a:cs typeface="Open Sans Bold"/>
                  <a:sym typeface="Open Sans Bold"/>
                </a:rPr>
                <a:t>Når skal diklofenak ikke brukes?</a:t>
              </a:r>
            </a:p>
            <a:p>
              <a:pPr algn="l">
                <a:lnSpc>
                  <a:spcPts val="3639"/>
                </a:lnSpc>
              </a:pPr>
              <a:r>
                <a:rPr lang="en-US" sz="2599">
                  <a:solidFill>
                    <a:srgbClr val="000000"/>
                  </a:solidFill>
                  <a:latin typeface="Open Sans"/>
                  <a:ea typeface="Open Sans"/>
                  <a:cs typeface="Open Sans"/>
                  <a:sym typeface="Open Sans"/>
                </a:rPr>
                <a:t>Diklofenak brukes på huden, og hjelper kun lokalt</a:t>
              </a:r>
            </a:p>
          </p:txBody>
        </p:sp>
      </p:grpSp>
      <p:sp>
        <p:nvSpPr>
          <p:cNvPr id="8" name="Freeform 8"/>
          <p:cNvSpPr/>
          <p:nvPr/>
        </p:nvSpPr>
        <p:spPr>
          <a:xfrm>
            <a:off x="3687417" y="1028700"/>
            <a:ext cx="6470415" cy="3062713"/>
          </a:xfrm>
          <a:custGeom>
            <a:avLst/>
            <a:gdLst/>
            <a:ahLst/>
            <a:cxnLst/>
            <a:rect l="l" t="t" r="r" b="b"/>
            <a:pathLst>
              <a:path w="6470415" h="3062713">
                <a:moveTo>
                  <a:pt x="0" y="0"/>
                </a:moveTo>
                <a:lnTo>
                  <a:pt x="6470414" y="0"/>
                </a:lnTo>
                <a:lnTo>
                  <a:pt x="6470414" y="3062713"/>
                </a:lnTo>
                <a:lnTo>
                  <a:pt x="0" y="3062713"/>
                </a:lnTo>
                <a:lnTo>
                  <a:pt x="0" y="0"/>
                </a:lnTo>
                <a:close/>
              </a:path>
            </a:pathLst>
          </a:custGeom>
          <a:blipFill>
            <a:blip r:embed="rId3"/>
            <a:stretch>
              <a:fillRect t="-54241" b="-57022"/>
            </a:stretch>
          </a:blipFill>
        </p:spPr>
        <p:txBody>
          <a:bodyPr/>
          <a:lstStyle/>
          <a:p>
            <a:endParaRPr lang="nb-NO"/>
          </a:p>
        </p:txBody>
      </p:sp>
      <p:sp>
        <p:nvSpPr>
          <p:cNvPr id="9" name="Freeform 9"/>
          <p:cNvSpPr/>
          <p:nvPr/>
        </p:nvSpPr>
        <p:spPr>
          <a:xfrm>
            <a:off x="10366868" y="1914640"/>
            <a:ext cx="7012584" cy="2016320"/>
          </a:xfrm>
          <a:custGeom>
            <a:avLst/>
            <a:gdLst/>
            <a:ahLst/>
            <a:cxnLst/>
            <a:rect l="l" t="t" r="r" b="b"/>
            <a:pathLst>
              <a:path w="7012584" h="2016320">
                <a:moveTo>
                  <a:pt x="0" y="0"/>
                </a:moveTo>
                <a:lnTo>
                  <a:pt x="7012584" y="0"/>
                </a:lnTo>
                <a:lnTo>
                  <a:pt x="7012584" y="2016321"/>
                </a:lnTo>
                <a:lnTo>
                  <a:pt x="0" y="2016321"/>
                </a:lnTo>
                <a:lnTo>
                  <a:pt x="0" y="0"/>
                </a:lnTo>
                <a:close/>
              </a:path>
            </a:pathLst>
          </a:custGeom>
          <a:blipFill>
            <a:blip r:embed="rId4"/>
            <a:stretch>
              <a:fillRect/>
            </a:stretch>
          </a:blipFill>
        </p:spPr>
        <p:txBody>
          <a:bodyPr/>
          <a:lstStyle/>
          <a:p>
            <a:endParaRPr lang="nb-NO"/>
          </a:p>
        </p:txBody>
      </p:sp>
      <p:sp>
        <p:nvSpPr>
          <p:cNvPr id="10" name="TextBox 10"/>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Diklofenak</a:t>
            </a:r>
          </a:p>
        </p:txBody>
      </p:sp>
      <p:sp>
        <p:nvSpPr>
          <p:cNvPr id="11" name="TextBox 11"/>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20 av 24</a:t>
            </a:r>
          </a:p>
        </p:txBody>
      </p:sp>
      <p:pic>
        <p:nvPicPr>
          <p:cNvPr id="12" name="Bilde 11">
            <a:extLst>
              <a:ext uri="{FF2B5EF4-FFF2-40B4-BE49-F238E27FC236}">
                <a16:creationId xmlns:a16="http://schemas.microsoft.com/office/drawing/2014/main" id="{7E1E683D-E680-DE1A-4783-B7F33EA23A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405572" cy="10287000"/>
            <a:chOff x="0" y="0"/>
            <a:chExt cx="896941" cy="2709333"/>
          </a:xfrm>
        </p:grpSpPr>
        <p:sp>
          <p:nvSpPr>
            <p:cNvPr id="3" name="Freeform 3"/>
            <p:cNvSpPr/>
            <p:nvPr/>
          </p:nvSpPr>
          <p:spPr>
            <a:xfrm>
              <a:off x="0" y="0"/>
              <a:ext cx="896941" cy="2709333"/>
            </a:xfrm>
            <a:custGeom>
              <a:avLst/>
              <a:gdLst/>
              <a:ahLst/>
              <a:cxnLst/>
              <a:rect l="l" t="t" r="r" b="b"/>
              <a:pathLst>
                <a:path w="896941" h="2709333">
                  <a:moveTo>
                    <a:pt x="115939" y="0"/>
                  </a:moveTo>
                  <a:lnTo>
                    <a:pt x="781002" y="0"/>
                  </a:lnTo>
                  <a:cubicBezTo>
                    <a:pt x="811751" y="0"/>
                    <a:pt x="841240" y="12215"/>
                    <a:pt x="862983" y="33958"/>
                  </a:cubicBezTo>
                  <a:cubicBezTo>
                    <a:pt x="884726" y="55700"/>
                    <a:pt x="896941" y="85190"/>
                    <a:pt x="896941" y="115939"/>
                  </a:cubicBezTo>
                  <a:lnTo>
                    <a:pt x="896941" y="2593394"/>
                  </a:lnTo>
                  <a:cubicBezTo>
                    <a:pt x="896941" y="2624143"/>
                    <a:pt x="884726" y="2653633"/>
                    <a:pt x="862983" y="2675376"/>
                  </a:cubicBezTo>
                  <a:cubicBezTo>
                    <a:pt x="841240" y="2697118"/>
                    <a:pt x="811751" y="2709333"/>
                    <a:pt x="781002" y="2709333"/>
                  </a:cubicBezTo>
                  <a:lnTo>
                    <a:pt x="115939" y="2709333"/>
                  </a:lnTo>
                  <a:cubicBezTo>
                    <a:pt x="85190" y="2709333"/>
                    <a:pt x="55700" y="2697118"/>
                    <a:pt x="33958" y="2675376"/>
                  </a:cubicBezTo>
                  <a:cubicBezTo>
                    <a:pt x="12215" y="2653633"/>
                    <a:pt x="0" y="2624143"/>
                    <a:pt x="0" y="2593394"/>
                  </a:cubicBezTo>
                  <a:lnTo>
                    <a:pt x="0" y="115939"/>
                  </a:lnTo>
                  <a:cubicBezTo>
                    <a:pt x="0" y="85190"/>
                    <a:pt x="12215" y="55700"/>
                    <a:pt x="33958" y="33958"/>
                  </a:cubicBezTo>
                  <a:cubicBezTo>
                    <a:pt x="55700" y="12215"/>
                    <a:pt x="85190" y="0"/>
                    <a:pt x="115939" y="0"/>
                  </a:cubicBezTo>
                  <a:close/>
                </a:path>
              </a:pathLst>
            </a:custGeom>
            <a:solidFill>
              <a:srgbClr val="FFFFFF"/>
            </a:solidFill>
          </p:spPr>
          <p:txBody>
            <a:bodyPr/>
            <a:lstStyle/>
            <a:p>
              <a:endParaRPr lang="nb-NO"/>
            </a:p>
          </p:txBody>
        </p:sp>
        <p:sp>
          <p:nvSpPr>
            <p:cNvPr id="4" name="TextBox 4"/>
            <p:cNvSpPr txBox="1"/>
            <p:nvPr/>
          </p:nvSpPr>
          <p:spPr>
            <a:xfrm>
              <a:off x="0" y="-38100"/>
              <a:ext cx="896941"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346647" y="480139"/>
            <a:ext cx="14672286" cy="9485259"/>
            <a:chOff x="0" y="0"/>
            <a:chExt cx="3864306" cy="2498175"/>
          </a:xfrm>
        </p:grpSpPr>
        <p:sp>
          <p:nvSpPr>
            <p:cNvPr id="6" name="Freeform 6"/>
            <p:cNvSpPr/>
            <p:nvPr/>
          </p:nvSpPr>
          <p:spPr>
            <a:xfrm>
              <a:off x="0" y="0"/>
              <a:ext cx="3864306" cy="2498175"/>
            </a:xfrm>
            <a:custGeom>
              <a:avLst/>
              <a:gdLst/>
              <a:ahLst/>
              <a:cxnLst/>
              <a:rect l="l" t="t" r="r" b="b"/>
              <a:pathLst>
                <a:path w="3864306" h="2498175">
                  <a:moveTo>
                    <a:pt x="26910" y="0"/>
                  </a:moveTo>
                  <a:lnTo>
                    <a:pt x="3837396" y="0"/>
                  </a:lnTo>
                  <a:cubicBezTo>
                    <a:pt x="3852258" y="0"/>
                    <a:pt x="3864306" y="12048"/>
                    <a:pt x="3864306" y="26910"/>
                  </a:cubicBezTo>
                  <a:lnTo>
                    <a:pt x="3864306" y="2471265"/>
                  </a:lnTo>
                  <a:cubicBezTo>
                    <a:pt x="3864306" y="2486127"/>
                    <a:pt x="3852258" y="2498175"/>
                    <a:pt x="3837396" y="2498175"/>
                  </a:cubicBezTo>
                  <a:lnTo>
                    <a:pt x="26910" y="2498175"/>
                  </a:lnTo>
                  <a:cubicBezTo>
                    <a:pt x="12048" y="2498175"/>
                    <a:pt x="0" y="2486127"/>
                    <a:pt x="0" y="2471265"/>
                  </a:cubicBezTo>
                  <a:lnTo>
                    <a:pt x="0" y="26910"/>
                  </a:lnTo>
                  <a:cubicBezTo>
                    <a:pt x="0" y="12048"/>
                    <a:pt x="12048" y="0"/>
                    <a:pt x="26910" y="0"/>
                  </a:cubicBezTo>
                  <a:close/>
                </a:path>
              </a:pathLst>
            </a:custGeom>
            <a:solidFill>
              <a:srgbClr val="FFFFFF"/>
            </a:solidFill>
          </p:spPr>
          <p:txBody>
            <a:bodyPr/>
            <a:lstStyle/>
            <a:p>
              <a:endParaRPr lang="nb-NO"/>
            </a:p>
          </p:txBody>
        </p:sp>
        <p:sp>
          <p:nvSpPr>
            <p:cNvPr id="7" name="TextBox 7"/>
            <p:cNvSpPr txBox="1"/>
            <p:nvPr/>
          </p:nvSpPr>
          <p:spPr>
            <a:xfrm>
              <a:off x="0" y="-85725"/>
              <a:ext cx="3864306" cy="2583900"/>
            </a:xfrm>
            <a:prstGeom prst="rect">
              <a:avLst/>
            </a:prstGeom>
          </p:spPr>
          <p:txBody>
            <a:bodyPr lIns="50800" tIns="50800" rIns="50800" bIns="50800" rtlCol="0" anchor="ctr"/>
            <a:lstStyle/>
            <a:p>
              <a:pPr algn="l">
                <a:lnSpc>
                  <a:spcPts val="6159"/>
                </a:lnSpc>
              </a:pPr>
              <a:r>
                <a:rPr lang="en-US" sz="4399">
                  <a:solidFill>
                    <a:srgbClr val="000000"/>
                  </a:solidFill>
                  <a:latin typeface="Canva Sans"/>
                  <a:ea typeface="Canva Sans"/>
                  <a:cs typeface="Canva Sans"/>
                  <a:sym typeface="Canva Sans"/>
                </a:rPr>
                <a:t>Margrete er en 16 år gammel jente som elsker å spille fotball og tilbringe tid med vennene sine. En dag, etter en intens fotballkamp i varmt vær, begynner hun å kjenne på en kraftig hodepine. Samme kveld har hun også magesmerter etter middagen. </a:t>
              </a:r>
            </a:p>
            <a:p>
              <a:pPr algn="l">
                <a:lnSpc>
                  <a:spcPts val="6159"/>
                </a:lnSpc>
              </a:pPr>
              <a:endParaRPr lang="en-US" sz="4399">
                <a:solidFill>
                  <a:srgbClr val="000000"/>
                </a:solidFill>
                <a:latin typeface="Canva Sans"/>
                <a:ea typeface="Canva Sans"/>
                <a:cs typeface="Canva Sans"/>
                <a:sym typeface="Canva Sans"/>
              </a:endParaRPr>
            </a:p>
            <a:p>
              <a:pPr algn="l">
                <a:lnSpc>
                  <a:spcPts val="6159"/>
                </a:lnSpc>
              </a:pPr>
              <a:r>
                <a:rPr lang="en-US" sz="4399">
                  <a:solidFill>
                    <a:srgbClr val="000000"/>
                  </a:solidFill>
                  <a:latin typeface="Canva Sans"/>
                  <a:ea typeface="Canva Sans"/>
                  <a:cs typeface="Canva Sans"/>
                  <a:sym typeface="Canva Sans"/>
                </a:rPr>
                <a:t>Etter kampen tar hun en Paracet for hodepinen. Senere på kvelden begynner hun å føle magesmerter. Margrete er usikker på hva hun skal gjøre. </a:t>
              </a:r>
            </a:p>
            <a:p>
              <a:pPr algn="l">
                <a:lnSpc>
                  <a:spcPts val="6159"/>
                </a:lnSpc>
              </a:pPr>
              <a:endParaRPr lang="en-US" sz="4399">
                <a:solidFill>
                  <a:srgbClr val="000000"/>
                </a:solidFill>
                <a:latin typeface="Canva Sans"/>
                <a:ea typeface="Canva Sans"/>
                <a:cs typeface="Canva Sans"/>
                <a:sym typeface="Canva Sans"/>
              </a:endParaRPr>
            </a:p>
          </p:txBody>
        </p:sp>
      </p:grpSp>
      <p:sp>
        <p:nvSpPr>
          <p:cNvPr id="8" name="TextBox 8"/>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Hjelp Margrete!</a:t>
            </a:r>
          </a:p>
        </p:txBody>
      </p:sp>
      <p:sp>
        <p:nvSpPr>
          <p:cNvPr id="9" name="TextBox 9"/>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21 av 24</a:t>
            </a:r>
          </a:p>
        </p:txBody>
      </p:sp>
      <p:pic>
        <p:nvPicPr>
          <p:cNvPr id="10" name="Bilde 9">
            <a:extLst>
              <a:ext uri="{FF2B5EF4-FFF2-40B4-BE49-F238E27FC236}">
                <a16:creationId xmlns:a16="http://schemas.microsoft.com/office/drawing/2014/main" id="{20B0C431-9B99-F935-5A99-1EB3DD5C9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405572" cy="10287000"/>
            <a:chOff x="0" y="0"/>
            <a:chExt cx="896941" cy="2709333"/>
          </a:xfrm>
        </p:grpSpPr>
        <p:sp>
          <p:nvSpPr>
            <p:cNvPr id="3" name="Freeform 3"/>
            <p:cNvSpPr/>
            <p:nvPr/>
          </p:nvSpPr>
          <p:spPr>
            <a:xfrm>
              <a:off x="0" y="0"/>
              <a:ext cx="896941" cy="2709333"/>
            </a:xfrm>
            <a:custGeom>
              <a:avLst/>
              <a:gdLst/>
              <a:ahLst/>
              <a:cxnLst/>
              <a:rect l="l" t="t" r="r" b="b"/>
              <a:pathLst>
                <a:path w="896941" h="2709333">
                  <a:moveTo>
                    <a:pt x="115939" y="0"/>
                  </a:moveTo>
                  <a:lnTo>
                    <a:pt x="781002" y="0"/>
                  </a:lnTo>
                  <a:cubicBezTo>
                    <a:pt x="811751" y="0"/>
                    <a:pt x="841240" y="12215"/>
                    <a:pt x="862983" y="33958"/>
                  </a:cubicBezTo>
                  <a:cubicBezTo>
                    <a:pt x="884726" y="55700"/>
                    <a:pt x="896941" y="85190"/>
                    <a:pt x="896941" y="115939"/>
                  </a:cubicBezTo>
                  <a:lnTo>
                    <a:pt x="896941" y="2593394"/>
                  </a:lnTo>
                  <a:cubicBezTo>
                    <a:pt x="896941" y="2624143"/>
                    <a:pt x="884726" y="2653633"/>
                    <a:pt x="862983" y="2675376"/>
                  </a:cubicBezTo>
                  <a:cubicBezTo>
                    <a:pt x="841240" y="2697118"/>
                    <a:pt x="811751" y="2709333"/>
                    <a:pt x="781002" y="2709333"/>
                  </a:cubicBezTo>
                  <a:lnTo>
                    <a:pt x="115939" y="2709333"/>
                  </a:lnTo>
                  <a:cubicBezTo>
                    <a:pt x="85190" y="2709333"/>
                    <a:pt x="55700" y="2697118"/>
                    <a:pt x="33958" y="2675376"/>
                  </a:cubicBezTo>
                  <a:cubicBezTo>
                    <a:pt x="12215" y="2653633"/>
                    <a:pt x="0" y="2624143"/>
                    <a:pt x="0" y="2593394"/>
                  </a:cubicBezTo>
                  <a:lnTo>
                    <a:pt x="0" y="115939"/>
                  </a:lnTo>
                  <a:cubicBezTo>
                    <a:pt x="0" y="85190"/>
                    <a:pt x="12215" y="55700"/>
                    <a:pt x="33958" y="33958"/>
                  </a:cubicBezTo>
                  <a:cubicBezTo>
                    <a:pt x="55700" y="12215"/>
                    <a:pt x="85190" y="0"/>
                    <a:pt x="115939" y="0"/>
                  </a:cubicBezTo>
                  <a:close/>
                </a:path>
              </a:pathLst>
            </a:custGeom>
            <a:solidFill>
              <a:srgbClr val="FFFFFF"/>
            </a:solidFill>
          </p:spPr>
          <p:txBody>
            <a:bodyPr/>
            <a:lstStyle/>
            <a:p>
              <a:endParaRPr lang="nb-NO"/>
            </a:p>
          </p:txBody>
        </p:sp>
        <p:sp>
          <p:nvSpPr>
            <p:cNvPr id="4" name="TextBox 4"/>
            <p:cNvSpPr txBox="1"/>
            <p:nvPr/>
          </p:nvSpPr>
          <p:spPr>
            <a:xfrm>
              <a:off x="0" y="-38100"/>
              <a:ext cx="896941"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Hjelp Henrik!</a:t>
            </a:r>
          </a:p>
        </p:txBody>
      </p:sp>
      <p:grpSp>
        <p:nvGrpSpPr>
          <p:cNvPr id="6" name="Group 6"/>
          <p:cNvGrpSpPr/>
          <p:nvPr/>
        </p:nvGrpSpPr>
        <p:grpSpPr>
          <a:xfrm>
            <a:off x="3346647" y="480139"/>
            <a:ext cx="14672286" cy="9485259"/>
            <a:chOff x="0" y="0"/>
            <a:chExt cx="3864306" cy="2498175"/>
          </a:xfrm>
        </p:grpSpPr>
        <p:sp>
          <p:nvSpPr>
            <p:cNvPr id="7" name="Freeform 7"/>
            <p:cNvSpPr/>
            <p:nvPr/>
          </p:nvSpPr>
          <p:spPr>
            <a:xfrm>
              <a:off x="0" y="0"/>
              <a:ext cx="3864306" cy="2498175"/>
            </a:xfrm>
            <a:custGeom>
              <a:avLst/>
              <a:gdLst/>
              <a:ahLst/>
              <a:cxnLst/>
              <a:rect l="l" t="t" r="r" b="b"/>
              <a:pathLst>
                <a:path w="3864306" h="2498175">
                  <a:moveTo>
                    <a:pt x="26910" y="0"/>
                  </a:moveTo>
                  <a:lnTo>
                    <a:pt x="3837396" y="0"/>
                  </a:lnTo>
                  <a:cubicBezTo>
                    <a:pt x="3852258" y="0"/>
                    <a:pt x="3864306" y="12048"/>
                    <a:pt x="3864306" y="26910"/>
                  </a:cubicBezTo>
                  <a:lnTo>
                    <a:pt x="3864306" y="2471265"/>
                  </a:lnTo>
                  <a:cubicBezTo>
                    <a:pt x="3864306" y="2486127"/>
                    <a:pt x="3852258" y="2498175"/>
                    <a:pt x="3837396" y="2498175"/>
                  </a:cubicBezTo>
                  <a:lnTo>
                    <a:pt x="26910" y="2498175"/>
                  </a:lnTo>
                  <a:cubicBezTo>
                    <a:pt x="12048" y="2498175"/>
                    <a:pt x="0" y="2486127"/>
                    <a:pt x="0" y="2471265"/>
                  </a:cubicBezTo>
                  <a:lnTo>
                    <a:pt x="0" y="26910"/>
                  </a:lnTo>
                  <a:cubicBezTo>
                    <a:pt x="0" y="12048"/>
                    <a:pt x="12048" y="0"/>
                    <a:pt x="26910" y="0"/>
                  </a:cubicBezTo>
                  <a:close/>
                </a:path>
              </a:pathLst>
            </a:custGeom>
            <a:solidFill>
              <a:srgbClr val="FFFFFF"/>
            </a:solidFill>
          </p:spPr>
          <p:txBody>
            <a:bodyPr/>
            <a:lstStyle/>
            <a:p>
              <a:endParaRPr lang="nb-NO"/>
            </a:p>
          </p:txBody>
        </p:sp>
        <p:sp>
          <p:nvSpPr>
            <p:cNvPr id="8" name="TextBox 8"/>
            <p:cNvSpPr txBox="1"/>
            <p:nvPr/>
          </p:nvSpPr>
          <p:spPr>
            <a:xfrm>
              <a:off x="0" y="-95250"/>
              <a:ext cx="3864306" cy="2593425"/>
            </a:xfrm>
            <a:prstGeom prst="rect">
              <a:avLst/>
            </a:prstGeom>
          </p:spPr>
          <p:txBody>
            <a:bodyPr lIns="50800" tIns="50800" rIns="50800" bIns="50800" rtlCol="0" anchor="ctr"/>
            <a:lstStyle/>
            <a:p>
              <a:pPr algn="l">
                <a:lnSpc>
                  <a:spcPts val="6999"/>
                </a:lnSpc>
              </a:pPr>
              <a:r>
                <a:rPr lang="en-US" sz="4999" dirty="0">
                  <a:solidFill>
                    <a:srgbClr val="000000"/>
                  </a:solidFill>
                  <a:latin typeface="Canva Sans"/>
                  <a:ea typeface="Canva Sans"/>
                  <a:cs typeface="Canva Sans"/>
                  <a:sym typeface="Canva Sans"/>
                </a:rPr>
                <a:t>Henrik er </a:t>
              </a:r>
              <a:r>
                <a:rPr lang="en-US" sz="4999" dirty="0" err="1">
                  <a:solidFill>
                    <a:srgbClr val="000000"/>
                  </a:solidFill>
                  <a:latin typeface="Canva Sans"/>
                  <a:ea typeface="Canva Sans"/>
                  <a:cs typeface="Canva Sans"/>
                  <a:sym typeface="Canva Sans"/>
                </a:rPr>
                <a:t>en</a:t>
              </a:r>
              <a:r>
                <a:rPr lang="en-US" sz="4999" dirty="0">
                  <a:solidFill>
                    <a:srgbClr val="000000"/>
                  </a:solidFill>
                  <a:latin typeface="Canva Sans"/>
                  <a:ea typeface="Canva Sans"/>
                  <a:cs typeface="Canva Sans"/>
                  <a:sym typeface="Canva Sans"/>
                </a:rPr>
                <a:t> 17 </a:t>
              </a:r>
              <a:r>
                <a:rPr lang="en-US" sz="4999" dirty="0" err="1">
                  <a:solidFill>
                    <a:srgbClr val="000000"/>
                  </a:solidFill>
                  <a:latin typeface="Canva Sans"/>
                  <a:ea typeface="Canva Sans"/>
                  <a:cs typeface="Canva Sans"/>
                  <a:sym typeface="Canva Sans"/>
                </a:rPr>
                <a:t>år</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gammel</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gutt</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som</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elsker</a:t>
              </a:r>
              <a:r>
                <a:rPr lang="en-US" sz="4999" dirty="0">
                  <a:solidFill>
                    <a:srgbClr val="000000"/>
                  </a:solidFill>
                  <a:latin typeface="Canva Sans"/>
                  <a:ea typeface="Canva Sans"/>
                  <a:cs typeface="Canva Sans"/>
                  <a:sym typeface="Canva Sans"/>
                </a:rPr>
                <a:t> å </a:t>
              </a:r>
              <a:r>
                <a:rPr lang="en-US" sz="4999" dirty="0" err="1">
                  <a:solidFill>
                    <a:srgbClr val="000000"/>
                  </a:solidFill>
                  <a:latin typeface="Canva Sans"/>
                  <a:ea typeface="Canva Sans"/>
                  <a:cs typeface="Canva Sans"/>
                  <a:sym typeface="Canva Sans"/>
                </a:rPr>
                <a:t>spille</a:t>
              </a:r>
              <a:r>
                <a:rPr lang="en-US" sz="4999" dirty="0">
                  <a:solidFill>
                    <a:srgbClr val="000000"/>
                  </a:solidFill>
                  <a:latin typeface="Canva Sans"/>
                  <a:ea typeface="Canva Sans"/>
                  <a:cs typeface="Canva Sans"/>
                  <a:sym typeface="Canva Sans"/>
                </a:rPr>
                <a:t> basketball og </a:t>
              </a:r>
              <a:r>
                <a:rPr lang="en-US" sz="4999" dirty="0" err="1">
                  <a:solidFill>
                    <a:srgbClr val="000000"/>
                  </a:solidFill>
                  <a:latin typeface="Canva Sans"/>
                  <a:ea typeface="Canva Sans"/>
                  <a:cs typeface="Canva Sans"/>
                  <a:sym typeface="Canva Sans"/>
                </a:rPr>
                <a:t>trene</a:t>
              </a:r>
              <a:r>
                <a:rPr lang="en-US" sz="4999" dirty="0">
                  <a:solidFill>
                    <a:srgbClr val="000000"/>
                  </a:solidFill>
                  <a:latin typeface="Canva Sans"/>
                  <a:ea typeface="Canva Sans"/>
                  <a:cs typeface="Canva Sans"/>
                  <a:sym typeface="Canva Sans"/>
                </a:rPr>
                <a:t> med </a:t>
              </a:r>
              <a:r>
                <a:rPr lang="en-US" sz="4999" dirty="0" err="1">
                  <a:solidFill>
                    <a:srgbClr val="000000"/>
                  </a:solidFill>
                  <a:latin typeface="Canva Sans"/>
                  <a:ea typeface="Canva Sans"/>
                  <a:cs typeface="Canva Sans"/>
                  <a:sym typeface="Canva Sans"/>
                </a:rPr>
                <a:t>vennene</a:t>
              </a:r>
              <a:r>
                <a:rPr lang="en-US" sz="4999" dirty="0">
                  <a:solidFill>
                    <a:srgbClr val="000000"/>
                  </a:solidFill>
                  <a:latin typeface="Canva Sans"/>
                  <a:ea typeface="Canva Sans"/>
                  <a:cs typeface="Canva Sans"/>
                  <a:sym typeface="Canva Sans"/>
                </a:rPr>
                <a:t> sine. En </a:t>
              </a:r>
              <a:r>
                <a:rPr lang="en-US" sz="4999" dirty="0" err="1">
                  <a:solidFill>
                    <a:srgbClr val="000000"/>
                  </a:solidFill>
                  <a:latin typeface="Canva Sans"/>
                  <a:ea typeface="Canva Sans"/>
                  <a:cs typeface="Canva Sans"/>
                  <a:sym typeface="Canva Sans"/>
                </a:rPr>
                <a:t>dag</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etter</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en</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intensiv</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treningsøkt</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merker</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han</a:t>
              </a:r>
              <a:r>
                <a:rPr lang="en-US" sz="4999" dirty="0">
                  <a:solidFill>
                    <a:srgbClr val="000000"/>
                  </a:solidFill>
                  <a:latin typeface="Canva Sans"/>
                  <a:ea typeface="Canva Sans"/>
                  <a:cs typeface="Canva Sans"/>
                  <a:sym typeface="Canva Sans"/>
                </a:rPr>
                <a:t> at </a:t>
              </a:r>
              <a:r>
                <a:rPr lang="en-US" sz="4999" dirty="0" err="1">
                  <a:solidFill>
                    <a:srgbClr val="000000"/>
                  </a:solidFill>
                  <a:latin typeface="Canva Sans"/>
                  <a:ea typeface="Canva Sans"/>
                  <a:cs typeface="Canva Sans"/>
                  <a:sym typeface="Canva Sans"/>
                </a:rPr>
                <a:t>kneet</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begynner</a:t>
              </a:r>
              <a:r>
                <a:rPr lang="en-US" sz="4999" dirty="0">
                  <a:solidFill>
                    <a:srgbClr val="000000"/>
                  </a:solidFill>
                  <a:latin typeface="Canva Sans"/>
                  <a:ea typeface="Canva Sans"/>
                  <a:cs typeface="Canva Sans"/>
                  <a:sym typeface="Canva Sans"/>
                </a:rPr>
                <a:t> å </a:t>
              </a:r>
              <a:r>
                <a:rPr lang="en-US" sz="4999" dirty="0" err="1">
                  <a:solidFill>
                    <a:srgbClr val="000000"/>
                  </a:solidFill>
                  <a:latin typeface="Canva Sans"/>
                  <a:ea typeface="Canva Sans"/>
                  <a:cs typeface="Canva Sans"/>
                  <a:sym typeface="Canva Sans"/>
                </a:rPr>
                <a:t>hovne</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opp</a:t>
              </a:r>
              <a:r>
                <a:rPr lang="en-US" sz="4999" dirty="0">
                  <a:solidFill>
                    <a:srgbClr val="000000"/>
                  </a:solidFill>
                  <a:latin typeface="Canva Sans"/>
                  <a:ea typeface="Canva Sans"/>
                  <a:cs typeface="Canva Sans"/>
                  <a:sym typeface="Canva Sans"/>
                </a:rPr>
                <a:t> og </a:t>
              </a:r>
              <a:r>
                <a:rPr lang="en-US" sz="4999" dirty="0" err="1">
                  <a:solidFill>
                    <a:srgbClr val="000000"/>
                  </a:solidFill>
                  <a:latin typeface="Canva Sans"/>
                  <a:ea typeface="Canva Sans"/>
                  <a:cs typeface="Canva Sans"/>
                  <a:sym typeface="Canva Sans"/>
                </a:rPr>
                <a:t>blir</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smertefullt</a:t>
              </a:r>
              <a:r>
                <a:rPr lang="en-US" sz="4999" dirty="0">
                  <a:solidFill>
                    <a:srgbClr val="000000"/>
                  </a:solidFill>
                  <a:latin typeface="Canva Sans"/>
                  <a:ea typeface="Canva Sans"/>
                  <a:cs typeface="Canva Sans"/>
                  <a:sym typeface="Canva Sans"/>
                </a:rPr>
                <a:t>. Han husker at </a:t>
              </a:r>
              <a:r>
                <a:rPr lang="en-US" sz="4999" dirty="0" err="1">
                  <a:solidFill>
                    <a:srgbClr val="000000"/>
                  </a:solidFill>
                  <a:latin typeface="Canva Sans"/>
                  <a:ea typeface="Canva Sans"/>
                  <a:cs typeface="Canva Sans"/>
                  <a:sym typeface="Canva Sans"/>
                </a:rPr>
                <a:t>han</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har</a:t>
              </a:r>
              <a:r>
                <a:rPr lang="en-US" sz="4999" dirty="0">
                  <a:solidFill>
                    <a:srgbClr val="000000"/>
                  </a:solidFill>
                  <a:latin typeface="Canva Sans"/>
                  <a:ea typeface="Canva Sans"/>
                  <a:cs typeface="Canva Sans"/>
                  <a:sym typeface="Canva Sans"/>
                </a:rPr>
                <a:t> Ibux </a:t>
              </a:r>
              <a:r>
                <a:rPr lang="en-US" sz="4999" dirty="0" err="1">
                  <a:solidFill>
                    <a:srgbClr val="000000"/>
                  </a:solidFill>
                  <a:latin typeface="Canva Sans"/>
                  <a:ea typeface="Canva Sans"/>
                  <a:cs typeface="Canva Sans"/>
                  <a:sym typeface="Canva Sans"/>
                </a:rPr>
                <a:t>hjemme</a:t>
              </a:r>
              <a:r>
                <a:rPr lang="en-US" sz="4999" dirty="0">
                  <a:solidFill>
                    <a:srgbClr val="000000"/>
                  </a:solidFill>
                  <a:latin typeface="Canva Sans"/>
                  <a:ea typeface="Canva Sans"/>
                  <a:cs typeface="Canva Sans"/>
                  <a:sym typeface="Canva Sans"/>
                </a:rPr>
                <a:t> og lurer på om det </a:t>
              </a:r>
              <a:r>
                <a:rPr lang="en-US" sz="4999" dirty="0" err="1">
                  <a:solidFill>
                    <a:srgbClr val="000000"/>
                  </a:solidFill>
                  <a:latin typeface="Canva Sans"/>
                  <a:ea typeface="Canva Sans"/>
                  <a:cs typeface="Canva Sans"/>
                  <a:sym typeface="Canva Sans"/>
                </a:rPr>
                <a:t>kan</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hjelpe</a:t>
              </a:r>
              <a:r>
                <a:rPr lang="en-US" sz="4999" dirty="0">
                  <a:solidFill>
                    <a:srgbClr val="000000"/>
                  </a:solidFill>
                  <a:latin typeface="Canva Sans"/>
                  <a:ea typeface="Canva Sans"/>
                  <a:cs typeface="Canva Sans"/>
                  <a:sym typeface="Canva Sans"/>
                </a:rPr>
                <a:t> med </a:t>
              </a:r>
              <a:r>
                <a:rPr lang="en-US" sz="4999" dirty="0" err="1">
                  <a:solidFill>
                    <a:srgbClr val="000000"/>
                  </a:solidFill>
                  <a:latin typeface="Canva Sans"/>
                  <a:ea typeface="Canva Sans"/>
                  <a:cs typeface="Canva Sans"/>
                  <a:sym typeface="Canva Sans"/>
                </a:rPr>
                <a:t>smerten</a:t>
              </a:r>
              <a:r>
                <a:rPr lang="en-US" sz="4999" dirty="0">
                  <a:solidFill>
                    <a:srgbClr val="000000"/>
                  </a:solidFill>
                  <a:latin typeface="Canva Sans"/>
                  <a:ea typeface="Canva Sans"/>
                  <a:cs typeface="Canva Sans"/>
                  <a:sym typeface="Canva Sans"/>
                </a:rPr>
                <a:t> og </a:t>
              </a:r>
              <a:r>
                <a:rPr lang="en-US" sz="4999" dirty="0" err="1">
                  <a:solidFill>
                    <a:srgbClr val="000000"/>
                  </a:solidFill>
                  <a:latin typeface="Canva Sans"/>
                  <a:ea typeface="Canva Sans"/>
                  <a:cs typeface="Canva Sans"/>
                  <a:sym typeface="Canva Sans"/>
                </a:rPr>
                <a:t>hevelsen</a:t>
              </a:r>
              <a:r>
                <a:rPr lang="en-US" sz="4999" dirty="0">
                  <a:solidFill>
                    <a:srgbClr val="000000"/>
                  </a:solidFill>
                  <a:latin typeface="Canva Sans"/>
                  <a:ea typeface="Canva Sans"/>
                  <a:cs typeface="Canva Sans"/>
                  <a:sym typeface="Canva Sans"/>
                </a:rPr>
                <a:t>. Men er det </a:t>
              </a:r>
              <a:r>
                <a:rPr lang="en-US" sz="4999" dirty="0" err="1">
                  <a:solidFill>
                    <a:srgbClr val="000000"/>
                  </a:solidFill>
                  <a:latin typeface="Canva Sans"/>
                  <a:ea typeface="Canva Sans"/>
                  <a:cs typeface="Canva Sans"/>
                  <a:sym typeface="Canva Sans"/>
                </a:rPr>
                <a:t>det</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rette</a:t>
              </a:r>
              <a:r>
                <a:rPr lang="en-US" sz="4999" dirty="0">
                  <a:solidFill>
                    <a:srgbClr val="000000"/>
                  </a:solidFill>
                  <a:latin typeface="Canva Sans"/>
                  <a:ea typeface="Canva Sans"/>
                  <a:cs typeface="Canva Sans"/>
                  <a:sym typeface="Canva Sans"/>
                </a:rPr>
                <a:t> </a:t>
              </a:r>
              <a:r>
                <a:rPr lang="en-US" sz="4999" dirty="0" err="1">
                  <a:solidFill>
                    <a:srgbClr val="000000"/>
                  </a:solidFill>
                  <a:latin typeface="Canva Sans"/>
                  <a:ea typeface="Canva Sans"/>
                  <a:cs typeface="Canva Sans"/>
                  <a:sym typeface="Canva Sans"/>
                </a:rPr>
                <a:t>valget</a:t>
              </a:r>
              <a:r>
                <a:rPr lang="en-US" sz="4999" dirty="0">
                  <a:solidFill>
                    <a:srgbClr val="000000"/>
                  </a:solidFill>
                  <a:latin typeface="Canva Sans"/>
                  <a:ea typeface="Canva Sans"/>
                  <a:cs typeface="Canva Sans"/>
                  <a:sym typeface="Canva Sans"/>
                </a:rPr>
                <a:t> for ham?</a:t>
              </a:r>
            </a:p>
          </p:txBody>
        </p:sp>
      </p:grpSp>
      <p:sp>
        <p:nvSpPr>
          <p:cNvPr id="9" name="TextBox 9"/>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22 av 24</a:t>
            </a:r>
          </a:p>
        </p:txBody>
      </p:sp>
      <p:pic>
        <p:nvPicPr>
          <p:cNvPr id="10" name="Bilde 9">
            <a:extLst>
              <a:ext uri="{FF2B5EF4-FFF2-40B4-BE49-F238E27FC236}">
                <a16:creationId xmlns:a16="http://schemas.microsoft.com/office/drawing/2014/main" id="{2B91E788-8D11-A68C-2CEA-455CF4A12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4768653" cy="10287000"/>
            <a:chOff x="0" y="0"/>
            <a:chExt cx="1255941" cy="2709333"/>
          </a:xfrm>
        </p:grpSpPr>
        <p:sp>
          <p:nvSpPr>
            <p:cNvPr id="3" name="Freeform 3"/>
            <p:cNvSpPr/>
            <p:nvPr/>
          </p:nvSpPr>
          <p:spPr>
            <a:xfrm>
              <a:off x="0" y="0"/>
              <a:ext cx="1255941" cy="2709333"/>
            </a:xfrm>
            <a:custGeom>
              <a:avLst/>
              <a:gdLst/>
              <a:ahLst/>
              <a:cxnLst/>
              <a:rect l="l" t="t" r="r" b="b"/>
              <a:pathLst>
                <a:path w="1255941" h="2709333">
                  <a:moveTo>
                    <a:pt x="82799" y="0"/>
                  </a:moveTo>
                  <a:lnTo>
                    <a:pt x="1173143" y="0"/>
                  </a:lnTo>
                  <a:cubicBezTo>
                    <a:pt x="1218871" y="0"/>
                    <a:pt x="1255941" y="37070"/>
                    <a:pt x="1255941" y="82799"/>
                  </a:cubicBezTo>
                  <a:lnTo>
                    <a:pt x="1255941" y="2626535"/>
                  </a:lnTo>
                  <a:cubicBezTo>
                    <a:pt x="1255941" y="2672263"/>
                    <a:pt x="1218871" y="2709333"/>
                    <a:pt x="1173143" y="2709333"/>
                  </a:cubicBezTo>
                  <a:lnTo>
                    <a:pt x="82799" y="2709333"/>
                  </a:lnTo>
                  <a:cubicBezTo>
                    <a:pt x="37070" y="2709333"/>
                    <a:pt x="0" y="2672263"/>
                    <a:pt x="0" y="2626535"/>
                  </a:cubicBezTo>
                  <a:lnTo>
                    <a:pt x="0" y="82799"/>
                  </a:lnTo>
                  <a:cubicBezTo>
                    <a:pt x="0" y="37070"/>
                    <a:pt x="37070" y="0"/>
                    <a:pt x="82799" y="0"/>
                  </a:cubicBezTo>
                  <a:close/>
                </a:path>
              </a:pathLst>
            </a:custGeom>
            <a:solidFill>
              <a:srgbClr val="FFFFFF"/>
            </a:solidFill>
          </p:spPr>
          <p:txBody>
            <a:bodyPr/>
            <a:lstStyle/>
            <a:p>
              <a:endParaRPr lang="nb-NO"/>
            </a:p>
          </p:txBody>
        </p:sp>
        <p:sp>
          <p:nvSpPr>
            <p:cNvPr id="4" name="TextBox 4"/>
            <p:cNvSpPr txBox="1"/>
            <p:nvPr/>
          </p:nvSpPr>
          <p:spPr>
            <a:xfrm>
              <a:off x="0" y="-38100"/>
              <a:ext cx="1255941"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2500624" y="3545840"/>
            <a:ext cx="9326722" cy="3195320"/>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Hjelp Gunn-Therese!</a:t>
            </a:r>
          </a:p>
        </p:txBody>
      </p:sp>
      <p:grpSp>
        <p:nvGrpSpPr>
          <p:cNvPr id="6" name="Group 6"/>
          <p:cNvGrpSpPr/>
          <p:nvPr/>
        </p:nvGrpSpPr>
        <p:grpSpPr>
          <a:xfrm>
            <a:off x="4667131" y="480139"/>
            <a:ext cx="13351802" cy="9485259"/>
            <a:chOff x="0" y="0"/>
            <a:chExt cx="3516524" cy="2498175"/>
          </a:xfrm>
        </p:grpSpPr>
        <p:sp>
          <p:nvSpPr>
            <p:cNvPr id="7" name="Freeform 7"/>
            <p:cNvSpPr/>
            <p:nvPr/>
          </p:nvSpPr>
          <p:spPr>
            <a:xfrm>
              <a:off x="0" y="0"/>
              <a:ext cx="3516524" cy="2498175"/>
            </a:xfrm>
            <a:custGeom>
              <a:avLst/>
              <a:gdLst/>
              <a:ahLst/>
              <a:cxnLst/>
              <a:rect l="l" t="t" r="r" b="b"/>
              <a:pathLst>
                <a:path w="3516524" h="2498175">
                  <a:moveTo>
                    <a:pt x="29572" y="0"/>
                  </a:moveTo>
                  <a:lnTo>
                    <a:pt x="3486952" y="0"/>
                  </a:lnTo>
                  <a:cubicBezTo>
                    <a:pt x="3494795" y="0"/>
                    <a:pt x="3502316" y="3116"/>
                    <a:pt x="3507862" y="8661"/>
                  </a:cubicBezTo>
                  <a:cubicBezTo>
                    <a:pt x="3513408" y="14207"/>
                    <a:pt x="3516524" y="21729"/>
                    <a:pt x="3516524" y="29572"/>
                  </a:cubicBezTo>
                  <a:lnTo>
                    <a:pt x="3516524" y="2468603"/>
                  </a:lnTo>
                  <a:cubicBezTo>
                    <a:pt x="3516524" y="2476446"/>
                    <a:pt x="3513408" y="2483968"/>
                    <a:pt x="3507862" y="2489514"/>
                  </a:cubicBezTo>
                  <a:cubicBezTo>
                    <a:pt x="3502316" y="2495060"/>
                    <a:pt x="3494795" y="2498175"/>
                    <a:pt x="3486952" y="2498175"/>
                  </a:cubicBezTo>
                  <a:lnTo>
                    <a:pt x="29572" y="2498175"/>
                  </a:lnTo>
                  <a:cubicBezTo>
                    <a:pt x="21729" y="2498175"/>
                    <a:pt x="14207" y="2495060"/>
                    <a:pt x="8661" y="2489514"/>
                  </a:cubicBezTo>
                  <a:cubicBezTo>
                    <a:pt x="3116" y="2483968"/>
                    <a:pt x="0" y="2476446"/>
                    <a:pt x="0" y="2468603"/>
                  </a:cubicBezTo>
                  <a:lnTo>
                    <a:pt x="0" y="29572"/>
                  </a:lnTo>
                  <a:cubicBezTo>
                    <a:pt x="0" y="21729"/>
                    <a:pt x="3116" y="14207"/>
                    <a:pt x="8661" y="8661"/>
                  </a:cubicBezTo>
                  <a:cubicBezTo>
                    <a:pt x="14207" y="3116"/>
                    <a:pt x="21729" y="0"/>
                    <a:pt x="29572" y="0"/>
                  </a:cubicBezTo>
                  <a:close/>
                </a:path>
              </a:pathLst>
            </a:custGeom>
            <a:solidFill>
              <a:srgbClr val="FFFFFF"/>
            </a:solidFill>
          </p:spPr>
          <p:txBody>
            <a:bodyPr/>
            <a:lstStyle/>
            <a:p>
              <a:endParaRPr lang="nb-NO"/>
            </a:p>
          </p:txBody>
        </p:sp>
        <p:sp>
          <p:nvSpPr>
            <p:cNvPr id="8" name="TextBox 8"/>
            <p:cNvSpPr txBox="1"/>
            <p:nvPr/>
          </p:nvSpPr>
          <p:spPr>
            <a:xfrm>
              <a:off x="0" y="-95250"/>
              <a:ext cx="3516524" cy="2593425"/>
            </a:xfrm>
            <a:prstGeom prst="rect">
              <a:avLst/>
            </a:prstGeom>
          </p:spPr>
          <p:txBody>
            <a:bodyPr lIns="50800" tIns="50800" rIns="50800" bIns="50800" rtlCol="0" anchor="ctr"/>
            <a:lstStyle/>
            <a:p>
              <a:pPr algn="l">
                <a:lnSpc>
                  <a:spcPts val="7699"/>
                </a:lnSpc>
              </a:pPr>
              <a:r>
                <a:rPr lang="en-US" sz="5499">
                  <a:solidFill>
                    <a:srgbClr val="000000"/>
                  </a:solidFill>
                  <a:latin typeface="Canva Sans"/>
                  <a:ea typeface="Canva Sans"/>
                  <a:cs typeface="Canva Sans"/>
                  <a:sym typeface="Canva Sans"/>
                </a:rPr>
                <a:t>Gunn-Therese er en 18 år gammel student som ofte lider av sterke menssmerter som forstyrrer hverdagen hennes. Hun har hørt om Naproxen som et alternativ til andre smertestillende midler. Kan dette være løsningen for henne?</a:t>
              </a:r>
            </a:p>
          </p:txBody>
        </p:sp>
      </p:grpSp>
      <p:sp>
        <p:nvSpPr>
          <p:cNvPr id="9" name="TextBox 9"/>
          <p:cNvSpPr txBox="1"/>
          <p:nvPr/>
        </p:nvSpPr>
        <p:spPr>
          <a:xfrm>
            <a:off x="16000571"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12121"/>
                </a:solidFill>
                <a:latin typeface="Open Sans"/>
                <a:ea typeface="Open Sans"/>
                <a:cs typeface="Open Sans"/>
                <a:sym typeface="Open Sans"/>
              </a:rPr>
              <a:t>Side 23 av 24</a:t>
            </a:r>
          </a:p>
        </p:txBody>
      </p:sp>
      <p:pic>
        <p:nvPicPr>
          <p:cNvPr id="10" name="Bilde 9">
            <a:extLst>
              <a:ext uri="{FF2B5EF4-FFF2-40B4-BE49-F238E27FC236}">
                <a16:creationId xmlns:a16="http://schemas.microsoft.com/office/drawing/2014/main" id="{8A10C5F7-FAAC-B7E1-6EAE-207239AB87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4768653" cy="10287000"/>
            <a:chOff x="0" y="0"/>
            <a:chExt cx="1255941" cy="2709333"/>
          </a:xfrm>
        </p:grpSpPr>
        <p:sp>
          <p:nvSpPr>
            <p:cNvPr id="3" name="Freeform 3"/>
            <p:cNvSpPr/>
            <p:nvPr/>
          </p:nvSpPr>
          <p:spPr>
            <a:xfrm>
              <a:off x="0" y="0"/>
              <a:ext cx="1255941" cy="2709333"/>
            </a:xfrm>
            <a:custGeom>
              <a:avLst/>
              <a:gdLst/>
              <a:ahLst/>
              <a:cxnLst/>
              <a:rect l="l" t="t" r="r" b="b"/>
              <a:pathLst>
                <a:path w="1255941" h="2709333">
                  <a:moveTo>
                    <a:pt x="82799" y="0"/>
                  </a:moveTo>
                  <a:lnTo>
                    <a:pt x="1173143" y="0"/>
                  </a:lnTo>
                  <a:cubicBezTo>
                    <a:pt x="1218871" y="0"/>
                    <a:pt x="1255941" y="37070"/>
                    <a:pt x="1255941" y="82799"/>
                  </a:cubicBezTo>
                  <a:lnTo>
                    <a:pt x="1255941" y="2626535"/>
                  </a:lnTo>
                  <a:cubicBezTo>
                    <a:pt x="1255941" y="2672263"/>
                    <a:pt x="1218871" y="2709333"/>
                    <a:pt x="1173143" y="2709333"/>
                  </a:cubicBezTo>
                  <a:lnTo>
                    <a:pt x="82799" y="2709333"/>
                  </a:lnTo>
                  <a:cubicBezTo>
                    <a:pt x="37070" y="2709333"/>
                    <a:pt x="0" y="2672263"/>
                    <a:pt x="0" y="2626535"/>
                  </a:cubicBezTo>
                  <a:lnTo>
                    <a:pt x="0" y="82799"/>
                  </a:lnTo>
                  <a:cubicBezTo>
                    <a:pt x="0" y="37070"/>
                    <a:pt x="37070" y="0"/>
                    <a:pt x="82799" y="0"/>
                  </a:cubicBezTo>
                  <a:close/>
                </a:path>
              </a:pathLst>
            </a:custGeom>
            <a:solidFill>
              <a:srgbClr val="FFFFFF"/>
            </a:solidFill>
          </p:spPr>
          <p:txBody>
            <a:bodyPr/>
            <a:lstStyle/>
            <a:p>
              <a:endParaRPr lang="nb-NO"/>
            </a:p>
          </p:txBody>
        </p:sp>
        <p:sp>
          <p:nvSpPr>
            <p:cNvPr id="4" name="TextBox 4"/>
            <p:cNvSpPr txBox="1"/>
            <p:nvPr/>
          </p:nvSpPr>
          <p:spPr>
            <a:xfrm>
              <a:off x="0" y="-38100"/>
              <a:ext cx="1255941"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2500624" y="3545840"/>
            <a:ext cx="9326722" cy="3195320"/>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Spørsmål til diskusjon</a:t>
            </a:r>
          </a:p>
        </p:txBody>
      </p:sp>
      <p:grpSp>
        <p:nvGrpSpPr>
          <p:cNvPr id="6" name="Group 6"/>
          <p:cNvGrpSpPr/>
          <p:nvPr/>
        </p:nvGrpSpPr>
        <p:grpSpPr>
          <a:xfrm>
            <a:off x="4667131" y="480139"/>
            <a:ext cx="13351802" cy="9485259"/>
            <a:chOff x="0" y="0"/>
            <a:chExt cx="3516524" cy="2498175"/>
          </a:xfrm>
        </p:grpSpPr>
        <p:sp>
          <p:nvSpPr>
            <p:cNvPr id="7" name="Freeform 7"/>
            <p:cNvSpPr/>
            <p:nvPr/>
          </p:nvSpPr>
          <p:spPr>
            <a:xfrm>
              <a:off x="0" y="0"/>
              <a:ext cx="3516524" cy="2498175"/>
            </a:xfrm>
            <a:custGeom>
              <a:avLst/>
              <a:gdLst/>
              <a:ahLst/>
              <a:cxnLst/>
              <a:rect l="l" t="t" r="r" b="b"/>
              <a:pathLst>
                <a:path w="3516524" h="2498175">
                  <a:moveTo>
                    <a:pt x="29572" y="0"/>
                  </a:moveTo>
                  <a:lnTo>
                    <a:pt x="3486952" y="0"/>
                  </a:lnTo>
                  <a:cubicBezTo>
                    <a:pt x="3494795" y="0"/>
                    <a:pt x="3502316" y="3116"/>
                    <a:pt x="3507862" y="8661"/>
                  </a:cubicBezTo>
                  <a:cubicBezTo>
                    <a:pt x="3513408" y="14207"/>
                    <a:pt x="3516524" y="21729"/>
                    <a:pt x="3516524" y="29572"/>
                  </a:cubicBezTo>
                  <a:lnTo>
                    <a:pt x="3516524" y="2468603"/>
                  </a:lnTo>
                  <a:cubicBezTo>
                    <a:pt x="3516524" y="2476446"/>
                    <a:pt x="3513408" y="2483968"/>
                    <a:pt x="3507862" y="2489514"/>
                  </a:cubicBezTo>
                  <a:cubicBezTo>
                    <a:pt x="3502316" y="2495060"/>
                    <a:pt x="3494795" y="2498175"/>
                    <a:pt x="3486952" y="2498175"/>
                  </a:cubicBezTo>
                  <a:lnTo>
                    <a:pt x="29572" y="2498175"/>
                  </a:lnTo>
                  <a:cubicBezTo>
                    <a:pt x="21729" y="2498175"/>
                    <a:pt x="14207" y="2495060"/>
                    <a:pt x="8661" y="2489514"/>
                  </a:cubicBezTo>
                  <a:cubicBezTo>
                    <a:pt x="3116" y="2483968"/>
                    <a:pt x="0" y="2476446"/>
                    <a:pt x="0" y="2468603"/>
                  </a:cubicBezTo>
                  <a:lnTo>
                    <a:pt x="0" y="29572"/>
                  </a:lnTo>
                  <a:cubicBezTo>
                    <a:pt x="0" y="21729"/>
                    <a:pt x="3116" y="14207"/>
                    <a:pt x="8661" y="8661"/>
                  </a:cubicBezTo>
                  <a:cubicBezTo>
                    <a:pt x="14207" y="3116"/>
                    <a:pt x="21729" y="0"/>
                    <a:pt x="29572" y="0"/>
                  </a:cubicBezTo>
                  <a:close/>
                </a:path>
              </a:pathLst>
            </a:custGeom>
            <a:solidFill>
              <a:srgbClr val="FFFFFF"/>
            </a:solidFill>
          </p:spPr>
          <p:txBody>
            <a:bodyPr/>
            <a:lstStyle/>
            <a:p>
              <a:endParaRPr lang="nb-NO"/>
            </a:p>
          </p:txBody>
        </p:sp>
        <p:sp>
          <p:nvSpPr>
            <p:cNvPr id="8" name="TextBox 8"/>
            <p:cNvSpPr txBox="1"/>
            <p:nvPr/>
          </p:nvSpPr>
          <p:spPr>
            <a:xfrm>
              <a:off x="0" y="-95250"/>
              <a:ext cx="3516524" cy="2593425"/>
            </a:xfrm>
            <a:prstGeom prst="rect">
              <a:avLst/>
            </a:prstGeom>
          </p:spPr>
          <p:txBody>
            <a:bodyPr lIns="50800" tIns="50800" rIns="50800" bIns="50800" rtlCol="0" anchor="ctr"/>
            <a:lstStyle/>
            <a:p>
              <a:pPr marL="1187430" lvl="1" indent="-593715" algn="l">
                <a:lnSpc>
                  <a:spcPts val="7699"/>
                </a:lnSpc>
                <a:buAutoNum type="arabicPeriod"/>
              </a:pPr>
              <a:r>
                <a:rPr lang="nb-NO" sz="5499" noProof="0" dirty="0">
                  <a:solidFill>
                    <a:srgbClr val="000000"/>
                  </a:solidFill>
                  <a:latin typeface="Canva Sans"/>
                  <a:ea typeface="Canva Sans"/>
                  <a:cs typeface="Canva Sans"/>
                  <a:sym typeface="Canva Sans"/>
                </a:rPr>
                <a:t>Hvorfor er det viktig å ikke overskride den anbefalte dosen Paracet?</a:t>
              </a:r>
            </a:p>
            <a:p>
              <a:pPr marL="1187430" lvl="1" indent="-593715" algn="l">
                <a:lnSpc>
                  <a:spcPts val="7699"/>
                </a:lnSpc>
                <a:buAutoNum type="arabicPeriod"/>
              </a:pPr>
              <a:r>
                <a:rPr lang="nb-NO" sz="5499" noProof="0" dirty="0">
                  <a:solidFill>
                    <a:srgbClr val="000000"/>
                  </a:solidFill>
                  <a:latin typeface="Canva Sans"/>
                  <a:ea typeface="Canva Sans"/>
                  <a:cs typeface="Canva Sans"/>
                  <a:sym typeface="Canva Sans"/>
                </a:rPr>
                <a:t>Hvordan kan livsstils valg påvirke behovet for Paracet?</a:t>
              </a:r>
            </a:p>
            <a:p>
              <a:pPr marL="1187430" lvl="1" indent="-593715" algn="l">
                <a:lnSpc>
                  <a:spcPts val="7699"/>
                </a:lnSpc>
                <a:buAutoNum type="arabicPeriod"/>
              </a:pPr>
              <a:r>
                <a:rPr lang="nb-NO" sz="5499" noProof="0" dirty="0">
                  <a:solidFill>
                    <a:srgbClr val="000000"/>
                  </a:solidFill>
                  <a:latin typeface="Canva Sans"/>
                  <a:ea typeface="Canva Sans"/>
                  <a:cs typeface="Canva Sans"/>
                  <a:sym typeface="Canva Sans"/>
                </a:rPr>
                <a:t>Hva bør du gjøre hvis du mistenker at du har tatt for mye Paracet?</a:t>
              </a:r>
            </a:p>
            <a:p>
              <a:pPr algn="l">
                <a:lnSpc>
                  <a:spcPts val="7699"/>
                </a:lnSpc>
              </a:pPr>
              <a:endParaRPr lang="en-US" sz="5499" dirty="0">
                <a:solidFill>
                  <a:srgbClr val="000000"/>
                </a:solidFill>
                <a:latin typeface="Canva Sans"/>
                <a:ea typeface="Canva Sans"/>
                <a:cs typeface="Canva Sans"/>
                <a:sym typeface="Canva Sans"/>
              </a:endParaRPr>
            </a:p>
          </p:txBody>
        </p:sp>
      </p:grpSp>
      <p:sp>
        <p:nvSpPr>
          <p:cNvPr id="9" name="TextBox 9"/>
          <p:cNvSpPr txBox="1"/>
          <p:nvPr/>
        </p:nvSpPr>
        <p:spPr>
          <a:xfrm>
            <a:off x="15610297" y="9210675"/>
            <a:ext cx="932948"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24 </a:t>
            </a:r>
          </a:p>
        </p:txBody>
      </p:sp>
      <p:pic>
        <p:nvPicPr>
          <p:cNvPr id="10" name="Bilde 9">
            <a:extLst>
              <a:ext uri="{FF2B5EF4-FFF2-40B4-BE49-F238E27FC236}">
                <a16:creationId xmlns:a16="http://schemas.microsoft.com/office/drawing/2014/main" id="{8538C207-DFA5-071B-1390-CAFD0B0654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5903439" cy="10287000"/>
            <a:chOff x="0" y="0"/>
            <a:chExt cx="1828099" cy="2709333"/>
          </a:xfrm>
        </p:grpSpPr>
        <p:sp>
          <p:nvSpPr>
            <p:cNvPr id="3" name="Freeform 3"/>
            <p:cNvSpPr/>
            <p:nvPr/>
          </p:nvSpPr>
          <p:spPr>
            <a:xfrm>
              <a:off x="0" y="0"/>
              <a:ext cx="1828099" cy="2709333"/>
            </a:xfrm>
            <a:custGeom>
              <a:avLst/>
              <a:gdLst/>
              <a:ahLst/>
              <a:cxnLst/>
              <a:rect l="l" t="t" r="r" b="b"/>
              <a:pathLst>
                <a:path w="1828099" h="2709333">
                  <a:moveTo>
                    <a:pt x="56884" y="0"/>
                  </a:moveTo>
                  <a:lnTo>
                    <a:pt x="1771215" y="0"/>
                  </a:lnTo>
                  <a:cubicBezTo>
                    <a:pt x="1786301" y="0"/>
                    <a:pt x="1800770" y="5993"/>
                    <a:pt x="1811438" y="16661"/>
                  </a:cubicBezTo>
                  <a:cubicBezTo>
                    <a:pt x="1822106" y="27329"/>
                    <a:pt x="1828099" y="41798"/>
                    <a:pt x="1828099" y="56884"/>
                  </a:cubicBezTo>
                  <a:lnTo>
                    <a:pt x="1828099" y="2652449"/>
                  </a:lnTo>
                  <a:cubicBezTo>
                    <a:pt x="1828099" y="2667536"/>
                    <a:pt x="1822106" y="2682004"/>
                    <a:pt x="1811438" y="2692672"/>
                  </a:cubicBezTo>
                  <a:cubicBezTo>
                    <a:pt x="1800770" y="2703340"/>
                    <a:pt x="1786301" y="2709333"/>
                    <a:pt x="1771215" y="2709333"/>
                  </a:cubicBezTo>
                  <a:lnTo>
                    <a:pt x="56884" y="2709333"/>
                  </a:lnTo>
                  <a:cubicBezTo>
                    <a:pt x="41798" y="2709333"/>
                    <a:pt x="27329" y="2703340"/>
                    <a:pt x="16661" y="2692672"/>
                  </a:cubicBezTo>
                  <a:cubicBezTo>
                    <a:pt x="5993" y="2682004"/>
                    <a:pt x="0" y="2667536"/>
                    <a:pt x="0" y="2652449"/>
                  </a:cubicBezTo>
                  <a:lnTo>
                    <a:pt x="0" y="56884"/>
                  </a:lnTo>
                  <a:cubicBezTo>
                    <a:pt x="0" y="41798"/>
                    <a:pt x="5993" y="27329"/>
                    <a:pt x="16661" y="16661"/>
                  </a:cubicBezTo>
                  <a:cubicBezTo>
                    <a:pt x="27329" y="5993"/>
                    <a:pt x="41798" y="0"/>
                    <a:pt x="56884" y="0"/>
                  </a:cubicBezTo>
                  <a:close/>
                </a:path>
              </a:pathLst>
            </a:custGeom>
            <a:solidFill>
              <a:srgbClr val="FFFFFF"/>
            </a:solidFill>
          </p:spPr>
          <p:txBody>
            <a:bodyPr/>
            <a:lstStyle/>
            <a:p>
              <a:endParaRPr lang="nb-NO"/>
            </a:p>
          </p:txBody>
        </p:sp>
        <p:sp>
          <p:nvSpPr>
            <p:cNvPr id="4" name="TextBox 4"/>
            <p:cNvSpPr txBox="1"/>
            <p:nvPr/>
          </p:nvSpPr>
          <p:spPr>
            <a:xfrm>
              <a:off x="0" y="-38100"/>
              <a:ext cx="1828099"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867400" y="2324100"/>
            <a:ext cx="11779322" cy="5105400"/>
          </a:xfrm>
          <a:custGeom>
            <a:avLst/>
            <a:gdLst/>
            <a:ahLst/>
            <a:cxnLst/>
            <a:rect l="l" t="t" r="r" b="b"/>
            <a:pathLst>
              <a:path w="10822563" h="4217011">
                <a:moveTo>
                  <a:pt x="0" y="0"/>
                </a:moveTo>
                <a:lnTo>
                  <a:pt x="10822563" y="0"/>
                </a:lnTo>
                <a:lnTo>
                  <a:pt x="10822563" y="4217010"/>
                </a:lnTo>
                <a:lnTo>
                  <a:pt x="0" y="4217010"/>
                </a:lnTo>
                <a:lnTo>
                  <a:pt x="0" y="0"/>
                </a:lnTo>
                <a:close/>
              </a:path>
            </a:pathLst>
          </a:custGeom>
          <a:blipFill>
            <a:blip r:embed="rId3"/>
            <a:stretch>
              <a:fillRect/>
            </a:stretch>
          </a:blipFill>
        </p:spPr>
        <p:txBody>
          <a:bodyPr/>
          <a:lstStyle/>
          <a:p>
            <a:endParaRPr lang="nb-NO"/>
          </a:p>
        </p:txBody>
      </p:sp>
      <p:sp>
        <p:nvSpPr>
          <p:cNvPr id="6" name="TextBox 6"/>
          <p:cNvSpPr txBox="1"/>
          <p:nvPr/>
        </p:nvSpPr>
        <p:spPr>
          <a:xfrm rot="-5400000">
            <a:off x="-1686236" y="2749640"/>
            <a:ext cx="9326722" cy="4787721"/>
          </a:xfrm>
          <a:prstGeom prst="rect">
            <a:avLst/>
          </a:prstGeom>
        </p:spPr>
        <p:txBody>
          <a:bodyPr lIns="0" tIns="0" rIns="0" bIns="0" rtlCol="0" anchor="t">
            <a:spAutoFit/>
          </a:bodyPr>
          <a:lstStyle/>
          <a:p>
            <a:pPr algn="ctr">
              <a:lnSpc>
                <a:spcPts val="12880"/>
              </a:lnSpc>
            </a:pPr>
            <a:r>
              <a:rPr lang="en-US" sz="7200" b="1" dirty="0" err="1">
                <a:solidFill>
                  <a:srgbClr val="000000"/>
                </a:solidFill>
                <a:latin typeface="Open Sans Bold"/>
                <a:ea typeface="Open Sans Bold"/>
                <a:cs typeface="Open Sans Bold"/>
                <a:sym typeface="Open Sans Bold"/>
              </a:rPr>
              <a:t>Hvorfor</a:t>
            </a:r>
            <a:r>
              <a:rPr lang="en-US" sz="7200" b="1" dirty="0">
                <a:solidFill>
                  <a:srgbClr val="000000"/>
                </a:solidFill>
                <a:latin typeface="Open Sans Bold"/>
                <a:ea typeface="Open Sans Bold"/>
                <a:cs typeface="Open Sans Bold"/>
                <a:sym typeface="Open Sans Bold"/>
              </a:rPr>
              <a:t>  er det </a:t>
            </a:r>
            <a:r>
              <a:rPr lang="en-US" sz="7200" b="1" dirty="0" err="1">
                <a:solidFill>
                  <a:srgbClr val="000000"/>
                </a:solidFill>
                <a:latin typeface="Open Sans Bold"/>
                <a:ea typeface="Open Sans Bold"/>
                <a:cs typeface="Open Sans Bold"/>
                <a:sym typeface="Open Sans Bold"/>
              </a:rPr>
              <a:t>viktig</a:t>
            </a:r>
            <a:r>
              <a:rPr lang="en-US" sz="7200" b="1" dirty="0">
                <a:solidFill>
                  <a:srgbClr val="000000"/>
                </a:solidFill>
                <a:latin typeface="Open Sans Bold"/>
                <a:ea typeface="Open Sans Bold"/>
                <a:cs typeface="Open Sans Bold"/>
                <a:sym typeface="Open Sans Bold"/>
              </a:rPr>
              <a:t> at vi </a:t>
            </a:r>
            <a:r>
              <a:rPr lang="en-US" sz="7200" b="1" dirty="0" err="1">
                <a:solidFill>
                  <a:srgbClr val="000000"/>
                </a:solidFill>
                <a:latin typeface="Open Sans Bold"/>
                <a:ea typeface="Open Sans Bold"/>
                <a:cs typeface="Open Sans Bold"/>
                <a:sym typeface="Open Sans Bold"/>
              </a:rPr>
              <a:t>snakker</a:t>
            </a:r>
            <a:r>
              <a:rPr lang="en-US" sz="7200" b="1" dirty="0">
                <a:solidFill>
                  <a:srgbClr val="000000"/>
                </a:solidFill>
                <a:latin typeface="Open Sans Bold"/>
                <a:ea typeface="Open Sans Bold"/>
                <a:cs typeface="Open Sans Bold"/>
                <a:sym typeface="Open Sans Bold"/>
              </a:rPr>
              <a:t> om </a:t>
            </a:r>
            <a:r>
              <a:rPr lang="en-US" sz="7200" b="1" dirty="0" err="1">
                <a:solidFill>
                  <a:srgbClr val="000000"/>
                </a:solidFill>
                <a:latin typeface="Open Sans Bold"/>
                <a:ea typeface="Open Sans Bold"/>
                <a:cs typeface="Open Sans Bold"/>
                <a:sym typeface="Open Sans Bold"/>
              </a:rPr>
              <a:t>dette</a:t>
            </a:r>
            <a:r>
              <a:rPr lang="en-US" sz="7200" b="1" dirty="0">
                <a:solidFill>
                  <a:srgbClr val="000000"/>
                </a:solidFill>
                <a:latin typeface="Open Sans Bold"/>
                <a:ea typeface="Open Sans Bold"/>
                <a:cs typeface="Open Sans Bold"/>
                <a:sym typeface="Open Sans Bold"/>
              </a:rPr>
              <a:t>?</a:t>
            </a:r>
          </a:p>
        </p:txBody>
      </p:sp>
      <p:sp>
        <p:nvSpPr>
          <p:cNvPr id="7" name="TextBox 7"/>
          <p:cNvSpPr txBox="1"/>
          <p:nvPr/>
        </p:nvSpPr>
        <p:spPr>
          <a:xfrm>
            <a:off x="15716896" y="9210675"/>
            <a:ext cx="719749"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3</a:t>
            </a:r>
          </a:p>
        </p:txBody>
      </p:sp>
      <p:pic>
        <p:nvPicPr>
          <p:cNvPr id="8" name="Bilde 7">
            <a:extLst>
              <a:ext uri="{FF2B5EF4-FFF2-40B4-BE49-F238E27FC236}">
                <a16:creationId xmlns:a16="http://schemas.microsoft.com/office/drawing/2014/main" id="{2A139B93-A673-187D-4142-5793E11557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365992" y="480139"/>
            <a:ext cx="14433747" cy="9326722"/>
            <a:chOff x="0" y="0"/>
            <a:chExt cx="1371259" cy="886073"/>
          </a:xfrm>
        </p:grpSpPr>
        <p:sp>
          <p:nvSpPr>
            <p:cNvPr id="6" name="Freeform 6"/>
            <p:cNvSpPr/>
            <p:nvPr/>
          </p:nvSpPr>
          <p:spPr>
            <a:xfrm>
              <a:off x="0" y="0"/>
              <a:ext cx="1371259" cy="886073"/>
            </a:xfrm>
            <a:custGeom>
              <a:avLst/>
              <a:gdLst/>
              <a:ahLst/>
              <a:cxnLst/>
              <a:rect l="l" t="t" r="r" b="b"/>
              <a:pathLst>
                <a:path w="1371259" h="886073">
                  <a:moveTo>
                    <a:pt x="12337" y="0"/>
                  </a:moveTo>
                  <a:lnTo>
                    <a:pt x="1358922" y="0"/>
                  </a:lnTo>
                  <a:cubicBezTo>
                    <a:pt x="1365735" y="0"/>
                    <a:pt x="1371259" y="5523"/>
                    <a:pt x="1371259" y="12337"/>
                  </a:cubicBezTo>
                  <a:lnTo>
                    <a:pt x="1371259" y="873736"/>
                  </a:lnTo>
                  <a:cubicBezTo>
                    <a:pt x="1371259" y="880549"/>
                    <a:pt x="1365735" y="886073"/>
                    <a:pt x="1358922" y="886073"/>
                  </a:cubicBezTo>
                  <a:lnTo>
                    <a:pt x="12337" y="886073"/>
                  </a:lnTo>
                  <a:cubicBezTo>
                    <a:pt x="5523" y="886073"/>
                    <a:pt x="0" y="880549"/>
                    <a:pt x="0" y="873736"/>
                  </a:cubicBezTo>
                  <a:lnTo>
                    <a:pt x="0" y="12337"/>
                  </a:lnTo>
                  <a:cubicBezTo>
                    <a:pt x="0" y="5523"/>
                    <a:pt x="5523" y="0"/>
                    <a:pt x="12337" y="0"/>
                  </a:cubicBezTo>
                  <a:close/>
                </a:path>
              </a:pathLst>
            </a:custGeom>
            <a:blipFill>
              <a:blip r:embed="rId3"/>
              <a:stretch>
                <a:fillRect l="-15105" r="-15105"/>
              </a:stretch>
            </a:blipFill>
            <a:ln w="19050" cap="rnd">
              <a:solidFill>
                <a:srgbClr val="000000"/>
              </a:solidFill>
              <a:prstDash val="solid"/>
              <a:round/>
            </a:ln>
          </p:spPr>
          <p:txBody>
            <a:bodyPr/>
            <a:lstStyle/>
            <a:p>
              <a:endParaRPr lang="nb-NO"/>
            </a:p>
          </p:txBody>
        </p:sp>
      </p:grpSp>
      <p:sp>
        <p:nvSpPr>
          <p:cNvPr id="7" name="TextBox 7"/>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Hva er smerter?</a:t>
            </a:r>
          </a:p>
        </p:txBody>
      </p:sp>
      <p:sp>
        <p:nvSpPr>
          <p:cNvPr id="8" name="TextBox 8"/>
          <p:cNvSpPr txBox="1"/>
          <p:nvPr/>
        </p:nvSpPr>
        <p:spPr>
          <a:xfrm>
            <a:off x="15716896" y="9210675"/>
            <a:ext cx="719749"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4</a:t>
            </a:r>
          </a:p>
        </p:txBody>
      </p:sp>
      <p:pic>
        <p:nvPicPr>
          <p:cNvPr id="9" name="Bilde 8">
            <a:extLst>
              <a:ext uri="{FF2B5EF4-FFF2-40B4-BE49-F238E27FC236}">
                <a16:creationId xmlns:a16="http://schemas.microsoft.com/office/drawing/2014/main" id="{ECF6F18C-1AF6-0BD3-CF17-6F4886322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Hva er smerter?</a:t>
            </a:r>
          </a:p>
        </p:txBody>
      </p:sp>
      <p:grpSp>
        <p:nvGrpSpPr>
          <p:cNvPr id="6" name="Group 6"/>
          <p:cNvGrpSpPr/>
          <p:nvPr/>
        </p:nvGrpSpPr>
        <p:grpSpPr>
          <a:xfrm>
            <a:off x="8752793" y="3871269"/>
            <a:ext cx="8698190" cy="5935592"/>
            <a:chOff x="0" y="0"/>
            <a:chExt cx="862295" cy="588425"/>
          </a:xfrm>
        </p:grpSpPr>
        <p:sp>
          <p:nvSpPr>
            <p:cNvPr id="7" name="Freeform 7"/>
            <p:cNvSpPr/>
            <p:nvPr/>
          </p:nvSpPr>
          <p:spPr>
            <a:xfrm>
              <a:off x="0" y="0"/>
              <a:ext cx="862295" cy="588425"/>
            </a:xfrm>
            <a:custGeom>
              <a:avLst/>
              <a:gdLst/>
              <a:ahLst/>
              <a:cxnLst/>
              <a:rect l="l" t="t" r="r" b="b"/>
              <a:pathLst>
                <a:path w="862295" h="588425">
                  <a:moveTo>
                    <a:pt x="20471" y="0"/>
                  </a:moveTo>
                  <a:lnTo>
                    <a:pt x="841823" y="0"/>
                  </a:lnTo>
                  <a:cubicBezTo>
                    <a:pt x="847253" y="0"/>
                    <a:pt x="852459" y="2157"/>
                    <a:pt x="856299" y="5996"/>
                  </a:cubicBezTo>
                  <a:cubicBezTo>
                    <a:pt x="860138" y="9835"/>
                    <a:pt x="862295" y="15042"/>
                    <a:pt x="862295" y="20471"/>
                  </a:cubicBezTo>
                  <a:lnTo>
                    <a:pt x="862295" y="567953"/>
                  </a:lnTo>
                  <a:cubicBezTo>
                    <a:pt x="862295" y="573383"/>
                    <a:pt x="860138" y="578590"/>
                    <a:pt x="856299" y="582429"/>
                  </a:cubicBezTo>
                  <a:cubicBezTo>
                    <a:pt x="852459" y="586268"/>
                    <a:pt x="847253" y="588425"/>
                    <a:pt x="841823" y="588425"/>
                  </a:cubicBezTo>
                  <a:lnTo>
                    <a:pt x="20471" y="588425"/>
                  </a:lnTo>
                  <a:cubicBezTo>
                    <a:pt x="15042" y="588425"/>
                    <a:pt x="9835" y="586268"/>
                    <a:pt x="5996" y="582429"/>
                  </a:cubicBezTo>
                  <a:cubicBezTo>
                    <a:pt x="2157" y="578590"/>
                    <a:pt x="0" y="573383"/>
                    <a:pt x="0" y="567953"/>
                  </a:cubicBezTo>
                  <a:lnTo>
                    <a:pt x="0" y="20471"/>
                  </a:lnTo>
                  <a:cubicBezTo>
                    <a:pt x="0" y="15042"/>
                    <a:pt x="2157" y="9835"/>
                    <a:pt x="5996" y="5996"/>
                  </a:cubicBezTo>
                  <a:cubicBezTo>
                    <a:pt x="9835" y="2157"/>
                    <a:pt x="15042" y="0"/>
                    <a:pt x="20471" y="0"/>
                  </a:cubicBezTo>
                  <a:close/>
                </a:path>
              </a:pathLst>
            </a:custGeom>
            <a:blipFill>
              <a:blip r:embed="rId3"/>
              <a:stretch>
                <a:fillRect t="-11456" b="-11456"/>
              </a:stretch>
            </a:blipFill>
            <a:ln w="19050" cap="rnd">
              <a:solidFill>
                <a:srgbClr val="000000"/>
              </a:solidFill>
              <a:prstDash val="solid"/>
              <a:round/>
            </a:ln>
          </p:spPr>
          <p:txBody>
            <a:bodyPr/>
            <a:lstStyle/>
            <a:p>
              <a:endParaRPr lang="nb-NO"/>
            </a:p>
          </p:txBody>
        </p:sp>
      </p:grpSp>
      <p:grpSp>
        <p:nvGrpSpPr>
          <p:cNvPr id="8" name="Group 8"/>
          <p:cNvGrpSpPr/>
          <p:nvPr/>
        </p:nvGrpSpPr>
        <p:grpSpPr>
          <a:xfrm>
            <a:off x="3808819" y="863505"/>
            <a:ext cx="8183471" cy="5584351"/>
            <a:chOff x="0" y="0"/>
            <a:chExt cx="862295" cy="588425"/>
          </a:xfrm>
        </p:grpSpPr>
        <p:sp>
          <p:nvSpPr>
            <p:cNvPr id="9" name="Freeform 9"/>
            <p:cNvSpPr/>
            <p:nvPr/>
          </p:nvSpPr>
          <p:spPr>
            <a:xfrm>
              <a:off x="0" y="0"/>
              <a:ext cx="862295" cy="588425"/>
            </a:xfrm>
            <a:custGeom>
              <a:avLst/>
              <a:gdLst/>
              <a:ahLst/>
              <a:cxnLst/>
              <a:rect l="l" t="t" r="r" b="b"/>
              <a:pathLst>
                <a:path w="862295" h="588425">
                  <a:moveTo>
                    <a:pt x="21759" y="0"/>
                  </a:moveTo>
                  <a:lnTo>
                    <a:pt x="840536" y="0"/>
                  </a:lnTo>
                  <a:cubicBezTo>
                    <a:pt x="846306" y="0"/>
                    <a:pt x="851841" y="2292"/>
                    <a:pt x="855921" y="6373"/>
                  </a:cubicBezTo>
                  <a:cubicBezTo>
                    <a:pt x="860002" y="10454"/>
                    <a:pt x="862295" y="15988"/>
                    <a:pt x="862295" y="21759"/>
                  </a:cubicBezTo>
                  <a:lnTo>
                    <a:pt x="862295" y="566666"/>
                  </a:lnTo>
                  <a:cubicBezTo>
                    <a:pt x="862295" y="572436"/>
                    <a:pt x="860002" y="577971"/>
                    <a:pt x="855921" y="582052"/>
                  </a:cubicBezTo>
                  <a:cubicBezTo>
                    <a:pt x="851841" y="586132"/>
                    <a:pt x="846306" y="588425"/>
                    <a:pt x="840536" y="588425"/>
                  </a:cubicBezTo>
                  <a:lnTo>
                    <a:pt x="21759" y="588425"/>
                  </a:lnTo>
                  <a:cubicBezTo>
                    <a:pt x="15988" y="588425"/>
                    <a:pt x="10454" y="586132"/>
                    <a:pt x="6373" y="582052"/>
                  </a:cubicBezTo>
                  <a:cubicBezTo>
                    <a:pt x="2292" y="577971"/>
                    <a:pt x="0" y="572436"/>
                    <a:pt x="0" y="566666"/>
                  </a:cubicBezTo>
                  <a:lnTo>
                    <a:pt x="0" y="21759"/>
                  </a:lnTo>
                  <a:cubicBezTo>
                    <a:pt x="0" y="15988"/>
                    <a:pt x="2292" y="10454"/>
                    <a:pt x="6373" y="6373"/>
                  </a:cubicBezTo>
                  <a:cubicBezTo>
                    <a:pt x="10454" y="2292"/>
                    <a:pt x="15988" y="0"/>
                    <a:pt x="21759" y="0"/>
                  </a:cubicBezTo>
                  <a:close/>
                </a:path>
              </a:pathLst>
            </a:custGeom>
            <a:blipFill>
              <a:blip r:embed="rId4"/>
              <a:stretch>
                <a:fillRect t="-11456" b="-11456"/>
              </a:stretch>
            </a:blipFill>
            <a:ln w="19050" cap="rnd">
              <a:solidFill>
                <a:srgbClr val="000000"/>
              </a:solidFill>
              <a:prstDash val="solid"/>
              <a:round/>
            </a:ln>
          </p:spPr>
          <p:txBody>
            <a:bodyPr/>
            <a:lstStyle/>
            <a:p>
              <a:endParaRPr lang="nb-NO"/>
            </a:p>
          </p:txBody>
        </p:sp>
      </p:grpSp>
      <p:sp>
        <p:nvSpPr>
          <p:cNvPr id="10" name="TextBox 10"/>
          <p:cNvSpPr txBox="1"/>
          <p:nvPr/>
        </p:nvSpPr>
        <p:spPr>
          <a:xfrm>
            <a:off x="15716896" y="9210675"/>
            <a:ext cx="719749"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5</a:t>
            </a:r>
          </a:p>
        </p:txBody>
      </p:sp>
      <p:pic>
        <p:nvPicPr>
          <p:cNvPr id="11" name="Bilde 10">
            <a:extLst>
              <a:ext uri="{FF2B5EF4-FFF2-40B4-BE49-F238E27FC236}">
                <a16:creationId xmlns:a16="http://schemas.microsoft.com/office/drawing/2014/main" id="{1B89612F-8899-FA1A-A26D-348864EE61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834748" y="480139"/>
            <a:ext cx="6038944" cy="4053175"/>
            <a:chOff x="0" y="0"/>
            <a:chExt cx="812800" cy="545529"/>
          </a:xfrm>
        </p:grpSpPr>
        <p:sp>
          <p:nvSpPr>
            <p:cNvPr id="6" name="Freeform 6"/>
            <p:cNvSpPr/>
            <p:nvPr/>
          </p:nvSpPr>
          <p:spPr>
            <a:xfrm>
              <a:off x="0" y="0"/>
              <a:ext cx="812800" cy="545529"/>
            </a:xfrm>
            <a:custGeom>
              <a:avLst/>
              <a:gdLst/>
              <a:ahLst/>
              <a:cxnLst/>
              <a:rect l="l" t="t" r="r" b="b"/>
              <a:pathLst>
                <a:path w="812800" h="545529">
                  <a:moveTo>
                    <a:pt x="29486" y="0"/>
                  </a:moveTo>
                  <a:lnTo>
                    <a:pt x="783314" y="0"/>
                  </a:lnTo>
                  <a:cubicBezTo>
                    <a:pt x="799599" y="0"/>
                    <a:pt x="812800" y="13201"/>
                    <a:pt x="812800" y="29486"/>
                  </a:cubicBezTo>
                  <a:lnTo>
                    <a:pt x="812800" y="516043"/>
                  </a:lnTo>
                  <a:cubicBezTo>
                    <a:pt x="812800" y="532328"/>
                    <a:pt x="799599" y="545529"/>
                    <a:pt x="783314" y="545529"/>
                  </a:cubicBezTo>
                  <a:lnTo>
                    <a:pt x="29486" y="545529"/>
                  </a:lnTo>
                  <a:cubicBezTo>
                    <a:pt x="21666" y="545529"/>
                    <a:pt x="14166" y="542423"/>
                    <a:pt x="8636" y="536893"/>
                  </a:cubicBezTo>
                  <a:cubicBezTo>
                    <a:pt x="3107" y="531363"/>
                    <a:pt x="0" y="523863"/>
                    <a:pt x="0" y="516043"/>
                  </a:cubicBezTo>
                  <a:lnTo>
                    <a:pt x="0" y="29486"/>
                  </a:lnTo>
                  <a:cubicBezTo>
                    <a:pt x="0" y="13201"/>
                    <a:pt x="13201" y="0"/>
                    <a:pt x="29486" y="0"/>
                  </a:cubicBezTo>
                  <a:close/>
                </a:path>
              </a:pathLst>
            </a:custGeom>
            <a:blipFill>
              <a:blip r:embed="rId3"/>
              <a:stretch>
                <a:fillRect l="-369" r="-369"/>
              </a:stretch>
            </a:blipFill>
          </p:spPr>
          <p:txBody>
            <a:bodyPr/>
            <a:lstStyle/>
            <a:p>
              <a:endParaRPr lang="nb-NO"/>
            </a:p>
          </p:txBody>
        </p:sp>
      </p:grpSp>
      <p:sp>
        <p:nvSpPr>
          <p:cNvPr id="7" name="TextBox 7"/>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Fysiske smerter</a:t>
            </a:r>
          </a:p>
        </p:txBody>
      </p:sp>
      <p:grpSp>
        <p:nvGrpSpPr>
          <p:cNvPr id="8" name="Group 8"/>
          <p:cNvGrpSpPr/>
          <p:nvPr/>
        </p:nvGrpSpPr>
        <p:grpSpPr>
          <a:xfrm>
            <a:off x="10256046" y="1535801"/>
            <a:ext cx="5781395" cy="3880315"/>
            <a:chOff x="0" y="0"/>
            <a:chExt cx="812800" cy="545529"/>
          </a:xfrm>
        </p:grpSpPr>
        <p:sp>
          <p:nvSpPr>
            <p:cNvPr id="9" name="Freeform 9"/>
            <p:cNvSpPr/>
            <p:nvPr/>
          </p:nvSpPr>
          <p:spPr>
            <a:xfrm>
              <a:off x="0" y="0"/>
              <a:ext cx="812800" cy="545529"/>
            </a:xfrm>
            <a:custGeom>
              <a:avLst/>
              <a:gdLst/>
              <a:ahLst/>
              <a:cxnLst/>
              <a:rect l="l" t="t" r="r" b="b"/>
              <a:pathLst>
                <a:path w="812800" h="545529">
                  <a:moveTo>
                    <a:pt x="30800" y="0"/>
                  </a:moveTo>
                  <a:lnTo>
                    <a:pt x="782000" y="0"/>
                  </a:lnTo>
                  <a:cubicBezTo>
                    <a:pt x="790169" y="0"/>
                    <a:pt x="798003" y="3245"/>
                    <a:pt x="803779" y="9021"/>
                  </a:cubicBezTo>
                  <a:cubicBezTo>
                    <a:pt x="809555" y="14797"/>
                    <a:pt x="812800" y="22631"/>
                    <a:pt x="812800" y="30800"/>
                  </a:cubicBezTo>
                  <a:lnTo>
                    <a:pt x="812800" y="514730"/>
                  </a:lnTo>
                  <a:cubicBezTo>
                    <a:pt x="812800" y="531740"/>
                    <a:pt x="799011" y="545529"/>
                    <a:pt x="782000" y="545529"/>
                  </a:cubicBezTo>
                  <a:lnTo>
                    <a:pt x="30800" y="545529"/>
                  </a:lnTo>
                  <a:cubicBezTo>
                    <a:pt x="22631" y="545529"/>
                    <a:pt x="14797" y="542284"/>
                    <a:pt x="9021" y="536508"/>
                  </a:cubicBezTo>
                  <a:cubicBezTo>
                    <a:pt x="3245" y="530732"/>
                    <a:pt x="0" y="522898"/>
                    <a:pt x="0" y="514730"/>
                  </a:cubicBezTo>
                  <a:lnTo>
                    <a:pt x="0" y="30800"/>
                  </a:lnTo>
                  <a:cubicBezTo>
                    <a:pt x="0" y="22631"/>
                    <a:pt x="3245" y="14797"/>
                    <a:pt x="9021" y="9021"/>
                  </a:cubicBezTo>
                  <a:cubicBezTo>
                    <a:pt x="14797" y="3245"/>
                    <a:pt x="22631" y="0"/>
                    <a:pt x="30800" y="0"/>
                  </a:cubicBezTo>
                  <a:close/>
                </a:path>
              </a:pathLst>
            </a:custGeom>
            <a:blipFill>
              <a:blip r:embed="rId4"/>
              <a:stretch>
                <a:fillRect l="-369" r="-369"/>
              </a:stretch>
            </a:blipFill>
          </p:spPr>
          <p:txBody>
            <a:bodyPr/>
            <a:lstStyle/>
            <a:p>
              <a:endParaRPr lang="nb-NO"/>
            </a:p>
          </p:txBody>
        </p:sp>
      </p:grpSp>
      <p:grpSp>
        <p:nvGrpSpPr>
          <p:cNvPr id="10" name="Group 10"/>
          <p:cNvGrpSpPr/>
          <p:nvPr/>
        </p:nvGrpSpPr>
        <p:grpSpPr>
          <a:xfrm>
            <a:off x="3404215" y="5143500"/>
            <a:ext cx="6038944" cy="4053175"/>
            <a:chOff x="0" y="0"/>
            <a:chExt cx="812800" cy="545529"/>
          </a:xfrm>
        </p:grpSpPr>
        <p:sp>
          <p:nvSpPr>
            <p:cNvPr id="11" name="Freeform 11"/>
            <p:cNvSpPr/>
            <p:nvPr/>
          </p:nvSpPr>
          <p:spPr>
            <a:xfrm>
              <a:off x="0" y="0"/>
              <a:ext cx="812800" cy="545529"/>
            </a:xfrm>
            <a:custGeom>
              <a:avLst/>
              <a:gdLst/>
              <a:ahLst/>
              <a:cxnLst/>
              <a:rect l="l" t="t" r="r" b="b"/>
              <a:pathLst>
                <a:path w="812800" h="545529">
                  <a:moveTo>
                    <a:pt x="29486" y="0"/>
                  </a:moveTo>
                  <a:lnTo>
                    <a:pt x="783314" y="0"/>
                  </a:lnTo>
                  <a:cubicBezTo>
                    <a:pt x="799599" y="0"/>
                    <a:pt x="812800" y="13201"/>
                    <a:pt x="812800" y="29486"/>
                  </a:cubicBezTo>
                  <a:lnTo>
                    <a:pt x="812800" y="516043"/>
                  </a:lnTo>
                  <a:cubicBezTo>
                    <a:pt x="812800" y="532328"/>
                    <a:pt x="799599" y="545529"/>
                    <a:pt x="783314" y="545529"/>
                  </a:cubicBezTo>
                  <a:lnTo>
                    <a:pt x="29486" y="545529"/>
                  </a:lnTo>
                  <a:cubicBezTo>
                    <a:pt x="21666" y="545529"/>
                    <a:pt x="14166" y="542423"/>
                    <a:pt x="8636" y="536893"/>
                  </a:cubicBezTo>
                  <a:cubicBezTo>
                    <a:pt x="3107" y="531363"/>
                    <a:pt x="0" y="523863"/>
                    <a:pt x="0" y="516043"/>
                  </a:cubicBezTo>
                  <a:lnTo>
                    <a:pt x="0" y="29486"/>
                  </a:lnTo>
                  <a:cubicBezTo>
                    <a:pt x="0" y="13201"/>
                    <a:pt x="13201" y="0"/>
                    <a:pt x="29486" y="0"/>
                  </a:cubicBezTo>
                  <a:close/>
                </a:path>
              </a:pathLst>
            </a:custGeom>
            <a:blipFill>
              <a:blip r:embed="rId5"/>
              <a:stretch>
                <a:fillRect l="-2744" r="-2744"/>
              </a:stretch>
            </a:blipFill>
          </p:spPr>
          <p:txBody>
            <a:bodyPr/>
            <a:lstStyle/>
            <a:p>
              <a:endParaRPr lang="nb-NO"/>
            </a:p>
          </p:txBody>
        </p:sp>
      </p:grpSp>
      <p:grpSp>
        <p:nvGrpSpPr>
          <p:cNvPr id="12" name="Group 12"/>
          <p:cNvGrpSpPr/>
          <p:nvPr/>
        </p:nvGrpSpPr>
        <p:grpSpPr>
          <a:xfrm>
            <a:off x="9102389" y="5926546"/>
            <a:ext cx="5781395" cy="3880315"/>
            <a:chOff x="0" y="0"/>
            <a:chExt cx="812800" cy="545529"/>
          </a:xfrm>
        </p:grpSpPr>
        <p:sp>
          <p:nvSpPr>
            <p:cNvPr id="13" name="Freeform 13"/>
            <p:cNvSpPr/>
            <p:nvPr/>
          </p:nvSpPr>
          <p:spPr>
            <a:xfrm>
              <a:off x="0" y="0"/>
              <a:ext cx="812800" cy="545529"/>
            </a:xfrm>
            <a:custGeom>
              <a:avLst/>
              <a:gdLst/>
              <a:ahLst/>
              <a:cxnLst/>
              <a:rect l="l" t="t" r="r" b="b"/>
              <a:pathLst>
                <a:path w="812800" h="545529">
                  <a:moveTo>
                    <a:pt x="30800" y="0"/>
                  </a:moveTo>
                  <a:lnTo>
                    <a:pt x="782000" y="0"/>
                  </a:lnTo>
                  <a:cubicBezTo>
                    <a:pt x="790169" y="0"/>
                    <a:pt x="798003" y="3245"/>
                    <a:pt x="803779" y="9021"/>
                  </a:cubicBezTo>
                  <a:cubicBezTo>
                    <a:pt x="809555" y="14797"/>
                    <a:pt x="812800" y="22631"/>
                    <a:pt x="812800" y="30800"/>
                  </a:cubicBezTo>
                  <a:lnTo>
                    <a:pt x="812800" y="514730"/>
                  </a:lnTo>
                  <a:cubicBezTo>
                    <a:pt x="812800" y="531740"/>
                    <a:pt x="799011" y="545529"/>
                    <a:pt x="782000" y="545529"/>
                  </a:cubicBezTo>
                  <a:lnTo>
                    <a:pt x="30800" y="545529"/>
                  </a:lnTo>
                  <a:cubicBezTo>
                    <a:pt x="22631" y="545529"/>
                    <a:pt x="14797" y="542284"/>
                    <a:pt x="9021" y="536508"/>
                  </a:cubicBezTo>
                  <a:cubicBezTo>
                    <a:pt x="3245" y="530732"/>
                    <a:pt x="0" y="522898"/>
                    <a:pt x="0" y="514730"/>
                  </a:cubicBezTo>
                  <a:lnTo>
                    <a:pt x="0" y="30800"/>
                  </a:lnTo>
                  <a:cubicBezTo>
                    <a:pt x="0" y="22631"/>
                    <a:pt x="3245" y="14797"/>
                    <a:pt x="9021" y="9021"/>
                  </a:cubicBezTo>
                  <a:cubicBezTo>
                    <a:pt x="14797" y="3245"/>
                    <a:pt x="22631" y="0"/>
                    <a:pt x="30800" y="0"/>
                  </a:cubicBezTo>
                  <a:close/>
                </a:path>
              </a:pathLst>
            </a:custGeom>
            <a:blipFill>
              <a:blip r:embed="rId6"/>
              <a:stretch>
                <a:fillRect l="-369" r="-369"/>
              </a:stretch>
            </a:blipFill>
          </p:spPr>
          <p:txBody>
            <a:bodyPr/>
            <a:lstStyle/>
            <a:p>
              <a:endParaRPr lang="nb-NO"/>
            </a:p>
          </p:txBody>
        </p:sp>
      </p:grpSp>
      <p:sp>
        <p:nvSpPr>
          <p:cNvPr id="14" name="TextBox 14"/>
          <p:cNvSpPr txBox="1"/>
          <p:nvPr/>
        </p:nvSpPr>
        <p:spPr>
          <a:xfrm>
            <a:off x="15716896" y="9210675"/>
            <a:ext cx="719749"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6</a:t>
            </a:r>
          </a:p>
        </p:txBody>
      </p:sp>
      <p:pic>
        <p:nvPicPr>
          <p:cNvPr id="15" name="Bilde 14">
            <a:extLst>
              <a:ext uri="{FF2B5EF4-FFF2-40B4-BE49-F238E27FC236}">
                <a16:creationId xmlns:a16="http://schemas.microsoft.com/office/drawing/2014/main" id="{F873C838-CB67-4C1B-428B-083D92E08F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5066827" cy="10287000"/>
            <a:chOff x="0" y="0"/>
            <a:chExt cx="1334473" cy="2709333"/>
          </a:xfrm>
        </p:grpSpPr>
        <p:sp>
          <p:nvSpPr>
            <p:cNvPr id="3" name="Freeform 3"/>
            <p:cNvSpPr/>
            <p:nvPr/>
          </p:nvSpPr>
          <p:spPr>
            <a:xfrm>
              <a:off x="0" y="0"/>
              <a:ext cx="1334473" cy="2709333"/>
            </a:xfrm>
            <a:custGeom>
              <a:avLst/>
              <a:gdLst/>
              <a:ahLst/>
              <a:cxnLst/>
              <a:rect l="l" t="t" r="r" b="b"/>
              <a:pathLst>
                <a:path w="1334473" h="2709333">
                  <a:moveTo>
                    <a:pt x="77926" y="0"/>
                  </a:moveTo>
                  <a:lnTo>
                    <a:pt x="1256547" y="0"/>
                  </a:lnTo>
                  <a:cubicBezTo>
                    <a:pt x="1277214" y="0"/>
                    <a:pt x="1297035" y="8210"/>
                    <a:pt x="1311649" y="22824"/>
                  </a:cubicBezTo>
                  <a:cubicBezTo>
                    <a:pt x="1326263" y="37438"/>
                    <a:pt x="1334473" y="57259"/>
                    <a:pt x="1334473" y="77926"/>
                  </a:cubicBezTo>
                  <a:lnTo>
                    <a:pt x="1334473" y="2631407"/>
                  </a:lnTo>
                  <a:cubicBezTo>
                    <a:pt x="1334473" y="2652075"/>
                    <a:pt x="1326263" y="2671895"/>
                    <a:pt x="1311649" y="2686509"/>
                  </a:cubicBezTo>
                  <a:cubicBezTo>
                    <a:pt x="1297035" y="2701123"/>
                    <a:pt x="1277214" y="2709333"/>
                    <a:pt x="1256547" y="2709333"/>
                  </a:cubicBezTo>
                  <a:lnTo>
                    <a:pt x="77926" y="2709333"/>
                  </a:lnTo>
                  <a:cubicBezTo>
                    <a:pt x="57259" y="2709333"/>
                    <a:pt x="37438" y="2701123"/>
                    <a:pt x="22824" y="2686509"/>
                  </a:cubicBezTo>
                  <a:cubicBezTo>
                    <a:pt x="8210" y="2671895"/>
                    <a:pt x="0" y="2652075"/>
                    <a:pt x="0" y="2631407"/>
                  </a:cubicBezTo>
                  <a:lnTo>
                    <a:pt x="0" y="77926"/>
                  </a:lnTo>
                  <a:cubicBezTo>
                    <a:pt x="0" y="57259"/>
                    <a:pt x="8210" y="37438"/>
                    <a:pt x="22824" y="22824"/>
                  </a:cubicBezTo>
                  <a:cubicBezTo>
                    <a:pt x="37438" y="8210"/>
                    <a:pt x="57259" y="0"/>
                    <a:pt x="77926" y="0"/>
                  </a:cubicBezTo>
                  <a:close/>
                </a:path>
              </a:pathLst>
            </a:custGeom>
            <a:solidFill>
              <a:srgbClr val="FFFFFF"/>
            </a:solidFill>
          </p:spPr>
          <p:txBody>
            <a:bodyPr/>
            <a:lstStyle/>
            <a:p>
              <a:endParaRPr lang="nb-NO"/>
            </a:p>
          </p:txBody>
        </p:sp>
        <p:sp>
          <p:nvSpPr>
            <p:cNvPr id="4" name="TextBox 4"/>
            <p:cNvSpPr txBox="1"/>
            <p:nvPr/>
          </p:nvSpPr>
          <p:spPr>
            <a:xfrm>
              <a:off x="0" y="-38100"/>
              <a:ext cx="1334473"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95434" y="1028700"/>
            <a:ext cx="6917496" cy="4362013"/>
            <a:chOff x="0" y="0"/>
            <a:chExt cx="812800" cy="512533"/>
          </a:xfrm>
        </p:grpSpPr>
        <p:sp>
          <p:nvSpPr>
            <p:cNvPr id="6" name="Freeform 6"/>
            <p:cNvSpPr/>
            <p:nvPr/>
          </p:nvSpPr>
          <p:spPr>
            <a:xfrm>
              <a:off x="0" y="0"/>
              <a:ext cx="812800" cy="512533"/>
            </a:xfrm>
            <a:custGeom>
              <a:avLst/>
              <a:gdLst/>
              <a:ahLst/>
              <a:cxnLst/>
              <a:rect l="l" t="t" r="r" b="b"/>
              <a:pathLst>
                <a:path w="812800" h="512533">
                  <a:moveTo>
                    <a:pt x="25741" y="0"/>
                  </a:moveTo>
                  <a:lnTo>
                    <a:pt x="787059" y="0"/>
                  </a:lnTo>
                  <a:cubicBezTo>
                    <a:pt x="793886" y="0"/>
                    <a:pt x="800433" y="2712"/>
                    <a:pt x="805261" y="7539"/>
                  </a:cubicBezTo>
                  <a:cubicBezTo>
                    <a:pt x="810088" y="12367"/>
                    <a:pt x="812800" y="18914"/>
                    <a:pt x="812800" y="25741"/>
                  </a:cubicBezTo>
                  <a:lnTo>
                    <a:pt x="812800" y="486792"/>
                  </a:lnTo>
                  <a:cubicBezTo>
                    <a:pt x="812800" y="501008"/>
                    <a:pt x="801275" y="512533"/>
                    <a:pt x="787059" y="512533"/>
                  </a:cubicBezTo>
                  <a:lnTo>
                    <a:pt x="25741" y="512533"/>
                  </a:lnTo>
                  <a:cubicBezTo>
                    <a:pt x="18914" y="512533"/>
                    <a:pt x="12367" y="509821"/>
                    <a:pt x="7539" y="504993"/>
                  </a:cubicBezTo>
                  <a:cubicBezTo>
                    <a:pt x="2712" y="500166"/>
                    <a:pt x="0" y="493619"/>
                    <a:pt x="0" y="486792"/>
                  </a:cubicBezTo>
                  <a:lnTo>
                    <a:pt x="0" y="25741"/>
                  </a:lnTo>
                  <a:cubicBezTo>
                    <a:pt x="0" y="18914"/>
                    <a:pt x="2712" y="12367"/>
                    <a:pt x="7539" y="7539"/>
                  </a:cubicBezTo>
                  <a:cubicBezTo>
                    <a:pt x="12367" y="2712"/>
                    <a:pt x="18914" y="0"/>
                    <a:pt x="25741" y="0"/>
                  </a:cubicBezTo>
                  <a:close/>
                </a:path>
              </a:pathLst>
            </a:custGeom>
            <a:blipFill>
              <a:blip r:embed="rId3"/>
              <a:stretch>
                <a:fillRect t="-2828" b="-2828"/>
              </a:stretch>
            </a:blipFill>
          </p:spPr>
          <p:txBody>
            <a:bodyPr/>
            <a:lstStyle/>
            <a:p>
              <a:endParaRPr lang="nb-NO"/>
            </a:p>
          </p:txBody>
        </p:sp>
      </p:grpSp>
      <p:sp>
        <p:nvSpPr>
          <p:cNvPr id="7" name="TextBox 7"/>
          <p:cNvSpPr txBox="1"/>
          <p:nvPr/>
        </p:nvSpPr>
        <p:spPr>
          <a:xfrm rot="-5400000">
            <a:off x="-2500624" y="3545840"/>
            <a:ext cx="9326722" cy="3195320"/>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Psykiske smerter</a:t>
            </a:r>
          </a:p>
        </p:txBody>
      </p:sp>
      <p:grpSp>
        <p:nvGrpSpPr>
          <p:cNvPr id="8" name="Group 8"/>
          <p:cNvGrpSpPr/>
          <p:nvPr/>
        </p:nvGrpSpPr>
        <p:grpSpPr>
          <a:xfrm>
            <a:off x="10010905" y="4226733"/>
            <a:ext cx="7248395" cy="4570670"/>
            <a:chOff x="0" y="0"/>
            <a:chExt cx="812800" cy="512533"/>
          </a:xfrm>
        </p:grpSpPr>
        <p:sp>
          <p:nvSpPr>
            <p:cNvPr id="9" name="Freeform 9"/>
            <p:cNvSpPr/>
            <p:nvPr/>
          </p:nvSpPr>
          <p:spPr>
            <a:xfrm>
              <a:off x="0" y="0"/>
              <a:ext cx="812800" cy="512533"/>
            </a:xfrm>
            <a:custGeom>
              <a:avLst/>
              <a:gdLst/>
              <a:ahLst/>
              <a:cxnLst/>
              <a:rect l="l" t="t" r="r" b="b"/>
              <a:pathLst>
                <a:path w="812800" h="512533">
                  <a:moveTo>
                    <a:pt x="24566" y="0"/>
                  </a:moveTo>
                  <a:lnTo>
                    <a:pt x="788234" y="0"/>
                  </a:lnTo>
                  <a:cubicBezTo>
                    <a:pt x="794749" y="0"/>
                    <a:pt x="800998" y="2588"/>
                    <a:pt x="805605" y="7195"/>
                  </a:cubicBezTo>
                  <a:cubicBezTo>
                    <a:pt x="810212" y="11802"/>
                    <a:pt x="812800" y="18051"/>
                    <a:pt x="812800" y="24566"/>
                  </a:cubicBezTo>
                  <a:lnTo>
                    <a:pt x="812800" y="487967"/>
                  </a:lnTo>
                  <a:cubicBezTo>
                    <a:pt x="812800" y="501534"/>
                    <a:pt x="801801" y="512533"/>
                    <a:pt x="788234" y="512533"/>
                  </a:cubicBezTo>
                  <a:lnTo>
                    <a:pt x="24566" y="512533"/>
                  </a:lnTo>
                  <a:cubicBezTo>
                    <a:pt x="18051" y="512533"/>
                    <a:pt x="11802" y="509945"/>
                    <a:pt x="7195" y="505338"/>
                  </a:cubicBezTo>
                  <a:cubicBezTo>
                    <a:pt x="2588" y="500731"/>
                    <a:pt x="0" y="494482"/>
                    <a:pt x="0" y="487967"/>
                  </a:cubicBezTo>
                  <a:lnTo>
                    <a:pt x="0" y="24566"/>
                  </a:lnTo>
                  <a:cubicBezTo>
                    <a:pt x="0" y="18051"/>
                    <a:pt x="2588" y="11802"/>
                    <a:pt x="7195" y="7195"/>
                  </a:cubicBezTo>
                  <a:cubicBezTo>
                    <a:pt x="11802" y="2588"/>
                    <a:pt x="18051" y="0"/>
                    <a:pt x="24566" y="0"/>
                  </a:cubicBezTo>
                  <a:close/>
                </a:path>
              </a:pathLst>
            </a:custGeom>
            <a:blipFill>
              <a:blip r:embed="rId4"/>
              <a:stretch>
                <a:fillRect t="-2828" b="-2828"/>
              </a:stretch>
            </a:blipFill>
          </p:spPr>
          <p:txBody>
            <a:bodyPr/>
            <a:lstStyle/>
            <a:p>
              <a:endParaRPr lang="nb-NO"/>
            </a:p>
          </p:txBody>
        </p:sp>
      </p:grpSp>
      <p:sp>
        <p:nvSpPr>
          <p:cNvPr id="10" name="TextBox 10"/>
          <p:cNvSpPr txBox="1"/>
          <p:nvPr/>
        </p:nvSpPr>
        <p:spPr>
          <a:xfrm>
            <a:off x="15716896" y="9210675"/>
            <a:ext cx="719749"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7</a:t>
            </a:r>
          </a:p>
        </p:txBody>
      </p:sp>
      <p:pic>
        <p:nvPicPr>
          <p:cNvPr id="11" name="Bilde 10">
            <a:extLst>
              <a:ext uri="{FF2B5EF4-FFF2-40B4-BE49-F238E27FC236}">
                <a16:creationId xmlns:a16="http://schemas.microsoft.com/office/drawing/2014/main" id="{22685058-9B91-7F34-ACBE-BE1C539198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01385" y="788694"/>
            <a:ext cx="8641299" cy="86412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txBody>
            <a:bodyPr/>
            <a:lstStyle/>
            <a:p>
              <a:endParaRPr lang="nb-NO"/>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4402938" y="788694"/>
            <a:ext cx="3523138" cy="352313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0549767" y="788694"/>
            <a:ext cx="3523138" cy="352313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0046214" y="1281453"/>
            <a:ext cx="5712482" cy="2537621"/>
            <a:chOff x="0" y="0"/>
            <a:chExt cx="1413004" cy="627690"/>
          </a:xfrm>
        </p:grpSpPr>
        <p:sp>
          <p:nvSpPr>
            <p:cNvPr id="15" name="Freeform 15"/>
            <p:cNvSpPr/>
            <p:nvPr/>
          </p:nvSpPr>
          <p:spPr>
            <a:xfrm>
              <a:off x="0" y="0"/>
              <a:ext cx="1413004" cy="627690"/>
            </a:xfrm>
            <a:custGeom>
              <a:avLst/>
              <a:gdLst/>
              <a:ahLst/>
              <a:cxnLst/>
              <a:rect l="l" t="t" r="r" b="b"/>
              <a:pathLst>
                <a:path w="1413004" h="627690">
                  <a:moveTo>
                    <a:pt x="69118" y="0"/>
                  </a:moveTo>
                  <a:lnTo>
                    <a:pt x="1343886" y="0"/>
                  </a:lnTo>
                  <a:cubicBezTo>
                    <a:pt x="1382059" y="0"/>
                    <a:pt x="1413004" y="30945"/>
                    <a:pt x="1413004" y="69118"/>
                  </a:cubicBezTo>
                  <a:lnTo>
                    <a:pt x="1413004" y="558572"/>
                  </a:lnTo>
                  <a:cubicBezTo>
                    <a:pt x="1413004" y="576903"/>
                    <a:pt x="1405722" y="594484"/>
                    <a:pt x="1392760" y="607446"/>
                  </a:cubicBezTo>
                  <a:cubicBezTo>
                    <a:pt x="1379798" y="620408"/>
                    <a:pt x="1362217" y="627690"/>
                    <a:pt x="1343886" y="627690"/>
                  </a:cubicBezTo>
                  <a:lnTo>
                    <a:pt x="69118" y="627690"/>
                  </a:lnTo>
                  <a:cubicBezTo>
                    <a:pt x="30945" y="627690"/>
                    <a:pt x="0" y="596745"/>
                    <a:pt x="0" y="558572"/>
                  </a:cubicBezTo>
                  <a:lnTo>
                    <a:pt x="0" y="69118"/>
                  </a:lnTo>
                  <a:cubicBezTo>
                    <a:pt x="0" y="30945"/>
                    <a:pt x="30945" y="0"/>
                    <a:pt x="69118" y="0"/>
                  </a:cubicBezTo>
                  <a:close/>
                </a:path>
              </a:pathLst>
            </a:custGeom>
            <a:solidFill>
              <a:srgbClr val="FFD10C"/>
            </a:solidFill>
          </p:spPr>
          <p:txBody>
            <a:bodyPr/>
            <a:lstStyle/>
            <a:p>
              <a:endParaRPr lang="nb-NO"/>
            </a:p>
          </p:txBody>
        </p:sp>
        <p:sp>
          <p:nvSpPr>
            <p:cNvPr id="16" name="TextBox 16"/>
            <p:cNvSpPr txBox="1"/>
            <p:nvPr/>
          </p:nvSpPr>
          <p:spPr>
            <a:xfrm>
              <a:off x="0" y="-28575"/>
              <a:ext cx="1413004" cy="65626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10815816" y="6283723"/>
            <a:ext cx="3523138" cy="352313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a:off x="4402938" y="6283723"/>
            <a:ext cx="3523138" cy="35231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1098831">
            <a:off x="4869795" y="3704845"/>
            <a:ext cx="491805" cy="430329"/>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5" name="TextBox 25"/>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rot="8232025">
            <a:off x="10896532" y="1173036"/>
            <a:ext cx="491805" cy="430329"/>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8" name="TextBox 28"/>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rot="-9306929">
            <a:off x="12970164" y="6393507"/>
            <a:ext cx="491805" cy="430329"/>
            <a:chOff x="0" y="0"/>
            <a:chExt cx="812800" cy="711200"/>
          </a:xfrm>
        </p:grpSpPr>
        <p:sp>
          <p:nvSpPr>
            <p:cNvPr id="30" name="Freeform 3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31" name="TextBox 31"/>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rot="-3329376">
            <a:off x="7334107" y="8786051"/>
            <a:ext cx="491805" cy="430329"/>
            <a:chOff x="0" y="0"/>
            <a:chExt cx="812800" cy="711200"/>
          </a:xfrm>
        </p:grpSpPr>
        <p:sp>
          <p:nvSpPr>
            <p:cNvPr id="33" name="Freeform 3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34" name="TextBox 34"/>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sp>
        <p:nvSpPr>
          <p:cNvPr id="35" name="Freeform 35"/>
          <p:cNvSpPr/>
          <p:nvPr/>
        </p:nvSpPr>
        <p:spPr>
          <a:xfrm>
            <a:off x="13349818" y="1505116"/>
            <a:ext cx="723088" cy="684222"/>
          </a:xfrm>
          <a:custGeom>
            <a:avLst/>
            <a:gdLst/>
            <a:ahLst/>
            <a:cxnLst/>
            <a:rect l="l" t="t" r="r" b="b"/>
            <a:pathLst>
              <a:path w="723088" h="684222">
                <a:moveTo>
                  <a:pt x="0" y="0"/>
                </a:moveTo>
                <a:lnTo>
                  <a:pt x="723087" y="0"/>
                </a:lnTo>
                <a:lnTo>
                  <a:pt x="723087" y="684222"/>
                </a:lnTo>
                <a:lnTo>
                  <a:pt x="0" y="684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6" name="Freeform 36"/>
          <p:cNvSpPr/>
          <p:nvPr/>
        </p:nvSpPr>
        <p:spPr>
          <a:xfrm>
            <a:off x="11042756" y="7013296"/>
            <a:ext cx="662054" cy="643019"/>
          </a:xfrm>
          <a:custGeom>
            <a:avLst/>
            <a:gdLst/>
            <a:ahLst/>
            <a:cxnLst/>
            <a:rect l="l" t="t" r="r" b="b"/>
            <a:pathLst>
              <a:path w="662054" h="643019">
                <a:moveTo>
                  <a:pt x="0" y="0"/>
                </a:moveTo>
                <a:lnTo>
                  <a:pt x="662053" y="0"/>
                </a:lnTo>
                <a:lnTo>
                  <a:pt x="662053" y="643020"/>
                </a:lnTo>
                <a:lnTo>
                  <a:pt x="0" y="64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37" name="Freeform 37"/>
          <p:cNvSpPr/>
          <p:nvPr/>
        </p:nvSpPr>
        <p:spPr>
          <a:xfrm>
            <a:off x="6778013" y="7111236"/>
            <a:ext cx="689974" cy="545079"/>
          </a:xfrm>
          <a:custGeom>
            <a:avLst/>
            <a:gdLst/>
            <a:ahLst/>
            <a:cxnLst/>
            <a:rect l="l" t="t" r="r" b="b"/>
            <a:pathLst>
              <a:path w="689974" h="545079">
                <a:moveTo>
                  <a:pt x="0" y="0"/>
                </a:moveTo>
                <a:lnTo>
                  <a:pt x="689973" y="0"/>
                </a:lnTo>
                <a:lnTo>
                  <a:pt x="689973" y="545080"/>
                </a:lnTo>
                <a:lnTo>
                  <a:pt x="0" y="545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38" name="Freeform 38"/>
          <p:cNvSpPr/>
          <p:nvPr/>
        </p:nvSpPr>
        <p:spPr>
          <a:xfrm>
            <a:off x="4570290" y="1533168"/>
            <a:ext cx="712759" cy="628119"/>
          </a:xfrm>
          <a:custGeom>
            <a:avLst/>
            <a:gdLst/>
            <a:ahLst/>
            <a:cxnLst/>
            <a:rect l="l" t="t" r="r" b="b"/>
            <a:pathLst>
              <a:path w="712759" h="628119">
                <a:moveTo>
                  <a:pt x="0" y="0"/>
                </a:moveTo>
                <a:lnTo>
                  <a:pt x="712759" y="0"/>
                </a:lnTo>
                <a:lnTo>
                  <a:pt x="712759" y="628119"/>
                </a:lnTo>
                <a:lnTo>
                  <a:pt x="0" y="6281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39" name="TextBox 39"/>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Helsesirkelen</a:t>
            </a:r>
          </a:p>
        </p:txBody>
      </p:sp>
      <p:sp>
        <p:nvSpPr>
          <p:cNvPr id="40" name="TextBox 40"/>
          <p:cNvSpPr txBox="1"/>
          <p:nvPr/>
        </p:nvSpPr>
        <p:spPr>
          <a:xfrm>
            <a:off x="11389988" y="2066037"/>
            <a:ext cx="2862550" cy="1786771"/>
          </a:xfrm>
          <a:prstGeom prst="rect">
            <a:avLst/>
          </a:prstGeom>
        </p:spPr>
        <p:txBody>
          <a:bodyPr wrap="square" lIns="0" tIns="0" rIns="0" bIns="0" rtlCol="0" anchor="t">
            <a:spAutoFit/>
          </a:bodyPr>
          <a:lstStyle/>
          <a:p>
            <a:pPr marL="0" lvl="0" indent="0" algn="ctr">
              <a:lnSpc>
                <a:spcPts val="7228"/>
              </a:lnSpc>
              <a:spcBef>
                <a:spcPct val="0"/>
              </a:spcBef>
            </a:pPr>
            <a:r>
              <a:rPr lang="en-US" sz="5163" b="1" dirty="0" err="1">
                <a:solidFill>
                  <a:srgbClr val="000000"/>
                </a:solidFill>
                <a:latin typeface="Open Sans Bold"/>
                <a:ea typeface="Open Sans Bold"/>
                <a:cs typeface="Open Sans Bold"/>
                <a:sym typeface="Open Sans Bold"/>
              </a:rPr>
              <a:t>Smerte</a:t>
            </a:r>
            <a:r>
              <a:rPr lang="en-US" sz="5163" b="1" dirty="0">
                <a:solidFill>
                  <a:srgbClr val="000000"/>
                </a:solidFill>
                <a:latin typeface="Open Sans Bold"/>
                <a:ea typeface="Open Sans Bold"/>
                <a:cs typeface="Open Sans Bold"/>
                <a:sym typeface="Open Sans Bold"/>
              </a:rPr>
              <a:t>/Problem</a:t>
            </a:r>
          </a:p>
        </p:txBody>
      </p:sp>
      <p:sp>
        <p:nvSpPr>
          <p:cNvPr id="41" name="TextBox 41"/>
          <p:cNvSpPr txBox="1"/>
          <p:nvPr/>
        </p:nvSpPr>
        <p:spPr>
          <a:xfrm>
            <a:off x="11042756" y="7561067"/>
            <a:ext cx="3523138" cy="178677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Identifisere</a:t>
            </a:r>
            <a:r>
              <a:rPr lang="en-US" sz="5163" dirty="0">
                <a:solidFill>
                  <a:srgbClr val="FFFFFF"/>
                </a:solidFill>
                <a:latin typeface="Open Sans"/>
                <a:ea typeface="Open Sans"/>
                <a:cs typeface="Open Sans"/>
                <a:sym typeface="Open Sans"/>
              </a:rPr>
              <a:t>/</a:t>
            </a:r>
            <a:r>
              <a:rPr lang="en-US" sz="5163" dirty="0" err="1">
                <a:solidFill>
                  <a:srgbClr val="FFFFFF"/>
                </a:solidFill>
                <a:latin typeface="Open Sans"/>
                <a:ea typeface="Open Sans"/>
                <a:cs typeface="Open Sans"/>
                <a:sym typeface="Open Sans"/>
              </a:rPr>
              <a:t>Årsak</a:t>
            </a:r>
            <a:endParaRPr lang="en-US" sz="5163" dirty="0">
              <a:solidFill>
                <a:srgbClr val="FFFFFF"/>
              </a:solidFill>
              <a:latin typeface="Open Sans"/>
              <a:ea typeface="Open Sans"/>
              <a:cs typeface="Open Sans"/>
              <a:sym typeface="Open Sans"/>
            </a:endParaRPr>
          </a:p>
        </p:txBody>
      </p:sp>
      <p:sp>
        <p:nvSpPr>
          <p:cNvPr id="42" name="TextBox 42"/>
          <p:cNvSpPr txBox="1"/>
          <p:nvPr/>
        </p:nvSpPr>
        <p:spPr>
          <a:xfrm>
            <a:off x="4570290" y="7561066"/>
            <a:ext cx="3025492" cy="86344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Behandle</a:t>
            </a:r>
            <a:endParaRPr lang="en-US" sz="5163" dirty="0">
              <a:solidFill>
                <a:srgbClr val="FFFFFF"/>
              </a:solidFill>
              <a:latin typeface="Open Sans"/>
              <a:ea typeface="Open Sans"/>
              <a:cs typeface="Open Sans"/>
              <a:sym typeface="Open Sans"/>
            </a:endParaRPr>
          </a:p>
        </p:txBody>
      </p:sp>
      <p:sp>
        <p:nvSpPr>
          <p:cNvPr id="43" name="TextBox 43"/>
          <p:cNvSpPr txBox="1"/>
          <p:nvPr/>
        </p:nvSpPr>
        <p:spPr>
          <a:xfrm>
            <a:off x="4570290" y="2066037"/>
            <a:ext cx="3188435" cy="873203"/>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Forebygge</a:t>
            </a:r>
          </a:p>
        </p:txBody>
      </p:sp>
      <p:sp>
        <p:nvSpPr>
          <p:cNvPr id="44" name="TextBox 44"/>
          <p:cNvSpPr txBox="1"/>
          <p:nvPr/>
        </p:nvSpPr>
        <p:spPr>
          <a:xfrm>
            <a:off x="15683234" y="9210675"/>
            <a:ext cx="787074"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8 </a:t>
            </a:r>
          </a:p>
        </p:txBody>
      </p:sp>
      <p:pic>
        <p:nvPicPr>
          <p:cNvPr id="45" name="Bilde 44">
            <a:extLst>
              <a:ext uri="{FF2B5EF4-FFF2-40B4-BE49-F238E27FC236}">
                <a16:creationId xmlns:a16="http://schemas.microsoft.com/office/drawing/2014/main" id="{BB4946CC-4A23-F869-1571-969D653E7F6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F63"/>
        </a:solidFill>
        <a:effectLst/>
      </p:bgPr>
    </p:bg>
    <p:spTree>
      <p:nvGrpSpPr>
        <p:cNvPr id="1" name=""/>
        <p:cNvGrpSpPr/>
        <p:nvPr/>
      </p:nvGrpSpPr>
      <p:grpSpPr>
        <a:xfrm>
          <a:off x="0" y="0"/>
          <a:ext cx="0" cy="0"/>
          <a:chOff x="0" y="0"/>
          <a:chExt cx="0" cy="0"/>
        </a:xfrm>
      </p:grpSpPr>
      <p:grpSp>
        <p:nvGrpSpPr>
          <p:cNvPr id="2" name="Group 2"/>
          <p:cNvGrpSpPr/>
          <p:nvPr/>
        </p:nvGrpSpPr>
        <p:grpSpPr>
          <a:xfrm>
            <a:off x="-532453" y="0"/>
            <a:ext cx="3618553" cy="10287000"/>
            <a:chOff x="0" y="0"/>
            <a:chExt cx="953035" cy="2709333"/>
          </a:xfrm>
        </p:grpSpPr>
        <p:sp>
          <p:nvSpPr>
            <p:cNvPr id="3" name="Freeform 3"/>
            <p:cNvSpPr/>
            <p:nvPr/>
          </p:nvSpPr>
          <p:spPr>
            <a:xfrm>
              <a:off x="0" y="0"/>
              <a:ext cx="953035" cy="2709333"/>
            </a:xfrm>
            <a:custGeom>
              <a:avLst/>
              <a:gdLst/>
              <a:ahLst/>
              <a:cxnLst/>
              <a:rect l="l" t="t" r="r" b="b"/>
              <a:pathLst>
                <a:path w="953035" h="2709333">
                  <a:moveTo>
                    <a:pt x="109115" y="0"/>
                  </a:moveTo>
                  <a:lnTo>
                    <a:pt x="843920" y="0"/>
                  </a:lnTo>
                  <a:cubicBezTo>
                    <a:pt x="872859" y="0"/>
                    <a:pt x="900613" y="11496"/>
                    <a:pt x="921076" y="31959"/>
                  </a:cubicBezTo>
                  <a:cubicBezTo>
                    <a:pt x="941539" y="52422"/>
                    <a:pt x="953035" y="80176"/>
                    <a:pt x="953035" y="109115"/>
                  </a:cubicBezTo>
                  <a:lnTo>
                    <a:pt x="953035" y="2600218"/>
                  </a:lnTo>
                  <a:cubicBezTo>
                    <a:pt x="953035" y="2629158"/>
                    <a:pt x="941539" y="2656911"/>
                    <a:pt x="921076" y="2677374"/>
                  </a:cubicBezTo>
                  <a:cubicBezTo>
                    <a:pt x="900613" y="2697837"/>
                    <a:pt x="872859" y="2709333"/>
                    <a:pt x="843920" y="2709333"/>
                  </a:cubicBezTo>
                  <a:lnTo>
                    <a:pt x="109115" y="2709333"/>
                  </a:lnTo>
                  <a:cubicBezTo>
                    <a:pt x="48852" y="2709333"/>
                    <a:pt x="0" y="2660481"/>
                    <a:pt x="0" y="2600218"/>
                  </a:cubicBezTo>
                  <a:lnTo>
                    <a:pt x="0" y="109115"/>
                  </a:lnTo>
                  <a:cubicBezTo>
                    <a:pt x="0" y="48852"/>
                    <a:pt x="48852" y="0"/>
                    <a:pt x="109115" y="0"/>
                  </a:cubicBezTo>
                  <a:close/>
                </a:path>
              </a:pathLst>
            </a:custGeom>
            <a:solidFill>
              <a:srgbClr val="FFFFFF"/>
            </a:solidFill>
          </p:spPr>
          <p:txBody>
            <a:bodyPr/>
            <a:lstStyle/>
            <a:p>
              <a:endParaRPr lang="nb-NO"/>
            </a:p>
          </p:txBody>
        </p:sp>
        <p:sp>
          <p:nvSpPr>
            <p:cNvPr id="4" name="TextBox 4"/>
            <p:cNvSpPr txBox="1"/>
            <p:nvPr/>
          </p:nvSpPr>
          <p:spPr>
            <a:xfrm>
              <a:off x="0" y="-38100"/>
              <a:ext cx="953035"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01385" y="788694"/>
            <a:ext cx="8641299" cy="86412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FFFFFF"/>
              </a:solidFill>
              <a:prstDash val="solid"/>
              <a:miter/>
            </a:ln>
          </p:spPr>
          <p:txBody>
            <a:bodyPr/>
            <a:lstStyle/>
            <a:p>
              <a:endParaRPr lang="nb-NO"/>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4402938" y="788694"/>
            <a:ext cx="3523138" cy="352313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0549767" y="788694"/>
            <a:ext cx="3523138" cy="352313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0815816" y="6283723"/>
            <a:ext cx="3523138" cy="352313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9914738" y="6776482"/>
            <a:ext cx="5712482" cy="2537621"/>
            <a:chOff x="0" y="0"/>
            <a:chExt cx="1413004" cy="627690"/>
          </a:xfrm>
        </p:grpSpPr>
        <p:sp>
          <p:nvSpPr>
            <p:cNvPr id="18" name="Freeform 18"/>
            <p:cNvSpPr/>
            <p:nvPr/>
          </p:nvSpPr>
          <p:spPr>
            <a:xfrm>
              <a:off x="0" y="0"/>
              <a:ext cx="1413004" cy="627690"/>
            </a:xfrm>
            <a:custGeom>
              <a:avLst/>
              <a:gdLst/>
              <a:ahLst/>
              <a:cxnLst/>
              <a:rect l="l" t="t" r="r" b="b"/>
              <a:pathLst>
                <a:path w="1413004" h="627690">
                  <a:moveTo>
                    <a:pt x="69118" y="0"/>
                  </a:moveTo>
                  <a:lnTo>
                    <a:pt x="1343886" y="0"/>
                  </a:lnTo>
                  <a:cubicBezTo>
                    <a:pt x="1382059" y="0"/>
                    <a:pt x="1413004" y="30945"/>
                    <a:pt x="1413004" y="69118"/>
                  </a:cubicBezTo>
                  <a:lnTo>
                    <a:pt x="1413004" y="558572"/>
                  </a:lnTo>
                  <a:cubicBezTo>
                    <a:pt x="1413004" y="576903"/>
                    <a:pt x="1405722" y="594484"/>
                    <a:pt x="1392760" y="607446"/>
                  </a:cubicBezTo>
                  <a:cubicBezTo>
                    <a:pt x="1379798" y="620408"/>
                    <a:pt x="1362217" y="627690"/>
                    <a:pt x="1343886" y="627690"/>
                  </a:cubicBezTo>
                  <a:lnTo>
                    <a:pt x="69118" y="627690"/>
                  </a:lnTo>
                  <a:cubicBezTo>
                    <a:pt x="30945" y="627690"/>
                    <a:pt x="0" y="596745"/>
                    <a:pt x="0" y="558572"/>
                  </a:cubicBezTo>
                  <a:lnTo>
                    <a:pt x="0" y="69118"/>
                  </a:lnTo>
                  <a:cubicBezTo>
                    <a:pt x="0" y="30945"/>
                    <a:pt x="30945" y="0"/>
                    <a:pt x="69118" y="0"/>
                  </a:cubicBezTo>
                  <a:close/>
                </a:path>
              </a:pathLst>
            </a:custGeom>
            <a:solidFill>
              <a:srgbClr val="FFD10C"/>
            </a:solidFill>
          </p:spPr>
          <p:txBody>
            <a:bodyPr/>
            <a:lstStyle/>
            <a:p>
              <a:endParaRPr lang="nb-NO"/>
            </a:p>
          </p:txBody>
        </p:sp>
        <p:sp>
          <p:nvSpPr>
            <p:cNvPr id="19" name="TextBox 19"/>
            <p:cNvSpPr txBox="1"/>
            <p:nvPr/>
          </p:nvSpPr>
          <p:spPr>
            <a:xfrm>
              <a:off x="0" y="-28575"/>
              <a:ext cx="1413004" cy="656265"/>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a:off x="4402938" y="6283723"/>
            <a:ext cx="3523138" cy="35231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F63"/>
            </a:solidFill>
          </p:spPr>
          <p:txBody>
            <a:bodyPr/>
            <a:lstStyle/>
            <a:p>
              <a:endParaRPr lang="nb-NO"/>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rot="1098831">
            <a:off x="4869795" y="3704845"/>
            <a:ext cx="491805" cy="430329"/>
            <a:chOff x="0" y="0"/>
            <a:chExt cx="812800" cy="711200"/>
          </a:xfrm>
        </p:grpSpPr>
        <p:sp>
          <p:nvSpPr>
            <p:cNvPr id="24" name="Freeform 2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5" name="TextBox 25"/>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rot="8232025">
            <a:off x="10896532" y="1173036"/>
            <a:ext cx="491805" cy="430329"/>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28" name="TextBox 28"/>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rot="-9306929">
            <a:off x="12970164" y="6393507"/>
            <a:ext cx="491805" cy="430329"/>
            <a:chOff x="0" y="0"/>
            <a:chExt cx="812800" cy="711200"/>
          </a:xfrm>
        </p:grpSpPr>
        <p:sp>
          <p:nvSpPr>
            <p:cNvPr id="30" name="Freeform 3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31" name="TextBox 31"/>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rot="-3329376">
            <a:off x="7334107" y="8786051"/>
            <a:ext cx="491805" cy="430329"/>
            <a:chOff x="0" y="0"/>
            <a:chExt cx="812800" cy="711200"/>
          </a:xfrm>
        </p:grpSpPr>
        <p:sp>
          <p:nvSpPr>
            <p:cNvPr id="33" name="Freeform 3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nb-NO"/>
            </a:p>
          </p:txBody>
        </p:sp>
        <p:sp>
          <p:nvSpPr>
            <p:cNvPr id="34" name="TextBox 34"/>
            <p:cNvSpPr txBox="1"/>
            <p:nvPr/>
          </p:nvSpPr>
          <p:spPr>
            <a:xfrm>
              <a:off x="127000" y="301625"/>
              <a:ext cx="558800" cy="358775"/>
            </a:xfrm>
            <a:prstGeom prst="rect">
              <a:avLst/>
            </a:prstGeom>
          </p:spPr>
          <p:txBody>
            <a:bodyPr lIns="50800" tIns="50800" rIns="50800" bIns="50800" rtlCol="0" anchor="ctr"/>
            <a:lstStyle/>
            <a:p>
              <a:pPr algn="ctr">
                <a:lnSpc>
                  <a:spcPts val="1960"/>
                </a:lnSpc>
              </a:pPr>
              <a:endParaRPr/>
            </a:p>
          </p:txBody>
        </p:sp>
      </p:grpSp>
      <p:sp>
        <p:nvSpPr>
          <p:cNvPr id="35" name="Freeform 35"/>
          <p:cNvSpPr/>
          <p:nvPr/>
        </p:nvSpPr>
        <p:spPr>
          <a:xfrm>
            <a:off x="13349818" y="1505116"/>
            <a:ext cx="723088" cy="684222"/>
          </a:xfrm>
          <a:custGeom>
            <a:avLst/>
            <a:gdLst/>
            <a:ahLst/>
            <a:cxnLst/>
            <a:rect l="l" t="t" r="r" b="b"/>
            <a:pathLst>
              <a:path w="723088" h="684222">
                <a:moveTo>
                  <a:pt x="0" y="0"/>
                </a:moveTo>
                <a:lnTo>
                  <a:pt x="723087" y="0"/>
                </a:lnTo>
                <a:lnTo>
                  <a:pt x="723087" y="684222"/>
                </a:lnTo>
                <a:lnTo>
                  <a:pt x="0" y="684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36" name="Freeform 36"/>
          <p:cNvSpPr/>
          <p:nvPr/>
        </p:nvSpPr>
        <p:spPr>
          <a:xfrm>
            <a:off x="11042756" y="7013296"/>
            <a:ext cx="662054" cy="643019"/>
          </a:xfrm>
          <a:custGeom>
            <a:avLst/>
            <a:gdLst/>
            <a:ahLst/>
            <a:cxnLst/>
            <a:rect l="l" t="t" r="r" b="b"/>
            <a:pathLst>
              <a:path w="662054" h="643019">
                <a:moveTo>
                  <a:pt x="0" y="0"/>
                </a:moveTo>
                <a:lnTo>
                  <a:pt x="662053" y="0"/>
                </a:lnTo>
                <a:lnTo>
                  <a:pt x="662053" y="643020"/>
                </a:lnTo>
                <a:lnTo>
                  <a:pt x="0" y="64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37" name="Freeform 37"/>
          <p:cNvSpPr/>
          <p:nvPr/>
        </p:nvSpPr>
        <p:spPr>
          <a:xfrm>
            <a:off x="6778013" y="7111236"/>
            <a:ext cx="689974" cy="545079"/>
          </a:xfrm>
          <a:custGeom>
            <a:avLst/>
            <a:gdLst/>
            <a:ahLst/>
            <a:cxnLst/>
            <a:rect l="l" t="t" r="r" b="b"/>
            <a:pathLst>
              <a:path w="689974" h="545079">
                <a:moveTo>
                  <a:pt x="0" y="0"/>
                </a:moveTo>
                <a:lnTo>
                  <a:pt x="689973" y="0"/>
                </a:lnTo>
                <a:lnTo>
                  <a:pt x="689973" y="545080"/>
                </a:lnTo>
                <a:lnTo>
                  <a:pt x="0" y="545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38" name="Freeform 38"/>
          <p:cNvSpPr/>
          <p:nvPr/>
        </p:nvSpPr>
        <p:spPr>
          <a:xfrm>
            <a:off x="4570290" y="1533168"/>
            <a:ext cx="712759" cy="628119"/>
          </a:xfrm>
          <a:custGeom>
            <a:avLst/>
            <a:gdLst/>
            <a:ahLst/>
            <a:cxnLst/>
            <a:rect l="l" t="t" r="r" b="b"/>
            <a:pathLst>
              <a:path w="712759" h="628119">
                <a:moveTo>
                  <a:pt x="0" y="0"/>
                </a:moveTo>
                <a:lnTo>
                  <a:pt x="712759" y="0"/>
                </a:lnTo>
                <a:lnTo>
                  <a:pt x="712759" y="628119"/>
                </a:lnTo>
                <a:lnTo>
                  <a:pt x="0" y="6281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39" name="TextBox 39"/>
          <p:cNvSpPr txBox="1"/>
          <p:nvPr/>
        </p:nvSpPr>
        <p:spPr>
          <a:xfrm rot="-5400000">
            <a:off x="-3315011" y="4360228"/>
            <a:ext cx="9326722" cy="1566545"/>
          </a:xfrm>
          <a:prstGeom prst="rect">
            <a:avLst/>
          </a:prstGeom>
        </p:spPr>
        <p:txBody>
          <a:bodyPr lIns="0" tIns="0" rIns="0" bIns="0" rtlCol="0" anchor="t">
            <a:spAutoFit/>
          </a:bodyPr>
          <a:lstStyle/>
          <a:p>
            <a:pPr algn="ctr">
              <a:lnSpc>
                <a:spcPts val="12880"/>
              </a:lnSpc>
            </a:pPr>
            <a:r>
              <a:rPr lang="en-US" sz="9200" b="1">
                <a:solidFill>
                  <a:srgbClr val="000000"/>
                </a:solidFill>
                <a:latin typeface="Open Sans Bold"/>
                <a:ea typeface="Open Sans Bold"/>
                <a:cs typeface="Open Sans Bold"/>
                <a:sym typeface="Open Sans Bold"/>
              </a:rPr>
              <a:t>Helsesirkelen</a:t>
            </a:r>
          </a:p>
        </p:txBody>
      </p:sp>
      <p:sp>
        <p:nvSpPr>
          <p:cNvPr id="40" name="TextBox 40"/>
          <p:cNvSpPr txBox="1"/>
          <p:nvPr/>
        </p:nvSpPr>
        <p:spPr>
          <a:xfrm>
            <a:off x="11468925" y="2066037"/>
            <a:ext cx="2604106" cy="876875"/>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Problem</a:t>
            </a:r>
          </a:p>
        </p:txBody>
      </p:sp>
      <p:sp>
        <p:nvSpPr>
          <p:cNvPr id="41" name="TextBox 41"/>
          <p:cNvSpPr txBox="1"/>
          <p:nvPr/>
        </p:nvSpPr>
        <p:spPr>
          <a:xfrm>
            <a:off x="10877060" y="7561066"/>
            <a:ext cx="3787837" cy="1786771"/>
          </a:xfrm>
          <a:prstGeom prst="rect">
            <a:avLst/>
          </a:prstGeom>
        </p:spPr>
        <p:txBody>
          <a:bodyPr lIns="0" tIns="0" rIns="0" bIns="0" rtlCol="0" anchor="t">
            <a:spAutoFit/>
          </a:bodyPr>
          <a:lstStyle/>
          <a:p>
            <a:pPr marL="0" lvl="0" indent="0" algn="ctr">
              <a:lnSpc>
                <a:spcPts val="7228"/>
              </a:lnSpc>
              <a:spcBef>
                <a:spcPct val="0"/>
              </a:spcBef>
            </a:pPr>
            <a:r>
              <a:rPr lang="en-US" sz="5163" b="1" dirty="0" err="1">
                <a:solidFill>
                  <a:srgbClr val="000000"/>
                </a:solidFill>
                <a:latin typeface="Open Sans Bold"/>
                <a:ea typeface="Open Sans Bold"/>
                <a:cs typeface="Open Sans Bold"/>
                <a:sym typeface="Open Sans Bold"/>
              </a:rPr>
              <a:t>Identifisere</a:t>
            </a:r>
            <a:r>
              <a:rPr lang="en-US" sz="5163" b="1" dirty="0">
                <a:solidFill>
                  <a:srgbClr val="000000"/>
                </a:solidFill>
                <a:latin typeface="Open Sans Bold"/>
                <a:ea typeface="Open Sans Bold"/>
                <a:cs typeface="Open Sans Bold"/>
                <a:sym typeface="Open Sans Bold"/>
              </a:rPr>
              <a:t>/</a:t>
            </a:r>
            <a:r>
              <a:rPr lang="en-US" sz="5163" b="1" dirty="0" err="1">
                <a:solidFill>
                  <a:srgbClr val="000000"/>
                </a:solidFill>
                <a:latin typeface="Open Sans Bold"/>
                <a:ea typeface="Open Sans Bold"/>
                <a:cs typeface="Open Sans Bold"/>
                <a:sym typeface="Open Sans Bold"/>
              </a:rPr>
              <a:t>Årsak</a:t>
            </a:r>
            <a:endParaRPr lang="en-US" sz="5163" b="1" dirty="0">
              <a:solidFill>
                <a:srgbClr val="000000"/>
              </a:solidFill>
              <a:latin typeface="Open Sans Bold"/>
              <a:ea typeface="Open Sans Bold"/>
              <a:cs typeface="Open Sans Bold"/>
              <a:sym typeface="Open Sans Bold"/>
            </a:endParaRPr>
          </a:p>
        </p:txBody>
      </p:sp>
      <p:sp>
        <p:nvSpPr>
          <p:cNvPr id="42" name="TextBox 42"/>
          <p:cNvSpPr txBox="1"/>
          <p:nvPr/>
        </p:nvSpPr>
        <p:spPr>
          <a:xfrm>
            <a:off x="4570290" y="7561066"/>
            <a:ext cx="3025492" cy="863441"/>
          </a:xfrm>
          <a:prstGeom prst="rect">
            <a:avLst/>
          </a:prstGeom>
        </p:spPr>
        <p:txBody>
          <a:bodyPr wrap="square" lIns="0" tIns="0" rIns="0" bIns="0" rtlCol="0" anchor="t">
            <a:spAutoFit/>
          </a:bodyPr>
          <a:lstStyle/>
          <a:p>
            <a:pPr marL="0" lvl="0" indent="0" algn="ctr">
              <a:lnSpc>
                <a:spcPts val="7228"/>
              </a:lnSpc>
              <a:spcBef>
                <a:spcPct val="0"/>
              </a:spcBef>
            </a:pPr>
            <a:r>
              <a:rPr lang="en-US" sz="5163" dirty="0" err="1">
                <a:solidFill>
                  <a:srgbClr val="FFFFFF"/>
                </a:solidFill>
                <a:latin typeface="Open Sans"/>
                <a:ea typeface="Open Sans"/>
                <a:cs typeface="Open Sans"/>
                <a:sym typeface="Open Sans"/>
              </a:rPr>
              <a:t>Behandle</a:t>
            </a:r>
            <a:endParaRPr lang="en-US" sz="5163" dirty="0">
              <a:solidFill>
                <a:srgbClr val="FFFFFF"/>
              </a:solidFill>
              <a:latin typeface="Open Sans"/>
              <a:ea typeface="Open Sans"/>
              <a:cs typeface="Open Sans"/>
              <a:sym typeface="Open Sans"/>
            </a:endParaRPr>
          </a:p>
        </p:txBody>
      </p:sp>
      <p:sp>
        <p:nvSpPr>
          <p:cNvPr id="43" name="TextBox 43"/>
          <p:cNvSpPr txBox="1"/>
          <p:nvPr/>
        </p:nvSpPr>
        <p:spPr>
          <a:xfrm>
            <a:off x="4570290" y="2066037"/>
            <a:ext cx="3188435" cy="873203"/>
          </a:xfrm>
          <a:prstGeom prst="rect">
            <a:avLst/>
          </a:prstGeom>
        </p:spPr>
        <p:txBody>
          <a:bodyPr lIns="0" tIns="0" rIns="0" bIns="0" rtlCol="0" anchor="t">
            <a:spAutoFit/>
          </a:bodyPr>
          <a:lstStyle/>
          <a:p>
            <a:pPr marL="0" lvl="0" indent="0" algn="ctr">
              <a:lnSpc>
                <a:spcPts val="7228"/>
              </a:lnSpc>
              <a:spcBef>
                <a:spcPct val="0"/>
              </a:spcBef>
            </a:pPr>
            <a:r>
              <a:rPr lang="en-US" sz="5163">
                <a:solidFill>
                  <a:srgbClr val="FFFFFF"/>
                </a:solidFill>
                <a:latin typeface="Open Sans"/>
                <a:ea typeface="Open Sans"/>
                <a:cs typeface="Open Sans"/>
                <a:sym typeface="Open Sans"/>
              </a:rPr>
              <a:t>Forebygge</a:t>
            </a:r>
          </a:p>
        </p:txBody>
      </p:sp>
      <p:sp>
        <p:nvSpPr>
          <p:cNvPr id="44" name="TextBox 44"/>
          <p:cNvSpPr txBox="1"/>
          <p:nvPr/>
        </p:nvSpPr>
        <p:spPr>
          <a:xfrm>
            <a:off x="15683234" y="9210675"/>
            <a:ext cx="787074" cy="335541"/>
          </a:xfrm>
          <a:prstGeom prst="rect">
            <a:avLst/>
          </a:prstGeom>
        </p:spPr>
        <p:txBody>
          <a:bodyPr wrap="none" lIns="0" tIns="0" rIns="0" bIns="0" rtlCol="0" anchor="t">
            <a:spAutoFit/>
          </a:bodyPr>
          <a:lstStyle/>
          <a:p>
            <a:pPr algn="ctr">
              <a:lnSpc>
                <a:spcPts val="2800"/>
              </a:lnSpc>
              <a:spcBef>
                <a:spcPct val="0"/>
              </a:spcBef>
            </a:pPr>
            <a:r>
              <a:rPr lang="en-US" sz="2000" dirty="0">
                <a:solidFill>
                  <a:srgbClr val="212121"/>
                </a:solidFill>
                <a:latin typeface="Open Sans"/>
                <a:ea typeface="Open Sans"/>
                <a:cs typeface="Open Sans"/>
                <a:sym typeface="Open Sans"/>
              </a:rPr>
              <a:t>Side 9 </a:t>
            </a:r>
          </a:p>
        </p:txBody>
      </p:sp>
      <p:pic>
        <p:nvPicPr>
          <p:cNvPr id="45" name="Bilde 44">
            <a:extLst>
              <a:ext uri="{FF2B5EF4-FFF2-40B4-BE49-F238E27FC236}">
                <a16:creationId xmlns:a16="http://schemas.microsoft.com/office/drawing/2014/main" id="{E2A008DD-5513-D78A-AD68-73552475362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6681" y="9741973"/>
            <a:ext cx="1600200" cy="419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4141</Words>
  <Application>Microsoft Office PowerPoint</Application>
  <PresentationFormat>Egendefinert</PresentationFormat>
  <Paragraphs>417</Paragraphs>
  <Slides>24</Slides>
  <Notes>24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24</vt:i4>
      </vt:variant>
    </vt:vector>
  </HeadingPairs>
  <TitlesOfParts>
    <vt:vector size="31" baseType="lpstr">
      <vt:lpstr>Arial</vt:lpstr>
      <vt:lpstr>Calibri</vt:lpstr>
      <vt:lpstr>Open Sans Bold</vt:lpstr>
      <vt:lpstr>Open Sans</vt:lpstr>
      <vt:lpstr>Canva Sans</vt:lpstr>
      <vt:lpstr>Inter Bold</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Smerter forelesning</dc:title>
  <dc:creator>Due, Therese</dc:creator>
  <cp:lastModifiedBy>Due, Therese</cp:lastModifiedBy>
  <cp:revision>73</cp:revision>
  <dcterms:created xsi:type="dcterms:W3CDTF">2006-08-16T00:00:00Z</dcterms:created>
  <dcterms:modified xsi:type="dcterms:W3CDTF">2025-11-25T14:53:37Z</dcterms:modified>
  <dc:identifier>DAGgxI4XpYg</dc:identifier>
</cp:coreProperties>
</file>