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0.jpg" ContentType="image/pn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5"/>
  </p:notesMasterIdLst>
  <p:sldIdLst>
    <p:sldId id="400" r:id="rId5"/>
    <p:sldId id="405" r:id="rId6"/>
    <p:sldId id="423" r:id="rId7"/>
    <p:sldId id="401" r:id="rId8"/>
    <p:sldId id="402" r:id="rId9"/>
    <p:sldId id="403" r:id="rId10"/>
    <p:sldId id="406" r:id="rId11"/>
    <p:sldId id="408" r:id="rId12"/>
    <p:sldId id="409" r:id="rId13"/>
    <p:sldId id="410" r:id="rId14"/>
    <p:sldId id="335" r:id="rId15"/>
    <p:sldId id="411" r:id="rId16"/>
    <p:sldId id="412" r:id="rId17"/>
    <p:sldId id="279" r:id="rId18"/>
    <p:sldId id="413" r:id="rId19"/>
    <p:sldId id="337" r:id="rId20"/>
    <p:sldId id="333" r:id="rId21"/>
    <p:sldId id="334" r:id="rId22"/>
    <p:sldId id="338" r:id="rId23"/>
    <p:sldId id="295" r:id="rId24"/>
    <p:sldId id="350" r:id="rId25"/>
    <p:sldId id="298" r:id="rId26"/>
    <p:sldId id="342" r:id="rId27"/>
    <p:sldId id="293" r:id="rId28"/>
    <p:sldId id="294" r:id="rId29"/>
    <p:sldId id="341" r:id="rId30"/>
    <p:sldId id="296" r:id="rId31"/>
    <p:sldId id="421" r:id="rId32"/>
    <p:sldId id="422" r:id="rId33"/>
    <p:sldId id="297" r:id="rId34"/>
    <p:sldId id="418" r:id="rId35"/>
    <p:sldId id="343" r:id="rId36"/>
    <p:sldId id="300" r:id="rId37"/>
    <p:sldId id="397" r:id="rId38"/>
    <p:sldId id="299" r:id="rId39"/>
    <p:sldId id="398" r:id="rId40"/>
    <p:sldId id="358" r:id="rId41"/>
    <p:sldId id="364" r:id="rId42"/>
    <p:sldId id="363" r:id="rId43"/>
    <p:sldId id="399" r:id="rId44"/>
    <p:sldId id="302" r:id="rId45"/>
    <p:sldId id="304" r:id="rId46"/>
    <p:sldId id="306" r:id="rId47"/>
    <p:sldId id="344" r:id="rId48"/>
    <p:sldId id="329" r:id="rId49"/>
    <p:sldId id="340" r:id="rId50"/>
    <p:sldId id="330" r:id="rId51"/>
    <p:sldId id="388" r:id="rId52"/>
    <p:sldId id="331" r:id="rId53"/>
    <p:sldId id="307" r:id="rId54"/>
    <p:sldId id="391" r:id="rId55"/>
    <p:sldId id="392" r:id="rId56"/>
    <p:sldId id="308" r:id="rId57"/>
    <p:sldId id="345" r:id="rId58"/>
    <p:sldId id="309" r:id="rId59"/>
    <p:sldId id="393" r:id="rId60"/>
    <p:sldId id="310" r:id="rId61"/>
    <p:sldId id="390" r:id="rId62"/>
    <p:sldId id="311" r:id="rId63"/>
    <p:sldId id="360" r:id="rId64"/>
    <p:sldId id="316" r:id="rId65"/>
    <p:sldId id="387" r:id="rId66"/>
    <p:sldId id="312" r:id="rId67"/>
    <p:sldId id="394" r:id="rId68"/>
    <p:sldId id="349" r:id="rId69"/>
    <p:sldId id="313" r:id="rId70"/>
    <p:sldId id="395" r:id="rId71"/>
    <p:sldId id="314" r:id="rId72"/>
    <p:sldId id="315" r:id="rId73"/>
    <p:sldId id="347" r:id="rId74"/>
    <p:sldId id="317" r:id="rId75"/>
    <p:sldId id="346" r:id="rId76"/>
    <p:sldId id="318" r:id="rId77"/>
    <p:sldId id="377" r:id="rId78"/>
    <p:sldId id="373" r:id="rId79"/>
    <p:sldId id="352" r:id="rId80"/>
    <p:sldId id="368" r:id="rId81"/>
    <p:sldId id="369" r:id="rId82"/>
    <p:sldId id="351" r:id="rId83"/>
    <p:sldId id="348" r:id="rId84"/>
    <p:sldId id="370" r:id="rId85"/>
    <p:sldId id="319" r:id="rId86"/>
    <p:sldId id="357" r:id="rId87"/>
    <p:sldId id="380" r:id="rId88"/>
    <p:sldId id="381" r:id="rId89"/>
    <p:sldId id="382" r:id="rId90"/>
    <p:sldId id="384" r:id="rId91"/>
    <p:sldId id="383" r:id="rId92"/>
    <p:sldId id="320" r:id="rId93"/>
    <p:sldId id="321" r:id="rId94"/>
    <p:sldId id="361" r:id="rId95"/>
    <p:sldId id="362" r:id="rId96"/>
    <p:sldId id="419" r:id="rId97"/>
    <p:sldId id="420" r:id="rId98"/>
    <p:sldId id="424" r:id="rId99"/>
    <p:sldId id="322" r:id="rId100"/>
    <p:sldId id="365" r:id="rId101"/>
    <p:sldId id="374" r:id="rId102"/>
    <p:sldId id="375" r:id="rId103"/>
    <p:sldId id="376" r:id="rId104"/>
    <p:sldId id="359" r:id="rId105"/>
    <p:sldId id="366" r:id="rId106"/>
    <p:sldId id="367" r:id="rId107"/>
    <p:sldId id="428" r:id="rId108"/>
    <p:sldId id="427" r:id="rId109"/>
    <p:sldId id="426" r:id="rId110"/>
    <p:sldId id="425" r:id="rId111"/>
    <p:sldId id="385" r:id="rId112"/>
    <p:sldId id="386" r:id="rId113"/>
    <p:sldId id="323" r:id="rId114"/>
    <p:sldId id="324" r:id="rId115"/>
    <p:sldId id="378" r:id="rId116"/>
    <p:sldId id="417" r:id="rId117"/>
    <p:sldId id="325" r:id="rId118"/>
    <p:sldId id="379" r:id="rId119"/>
    <p:sldId id="326" r:id="rId120"/>
    <p:sldId id="414" r:id="rId121"/>
    <p:sldId id="327" r:id="rId122"/>
    <p:sldId id="415" r:id="rId123"/>
    <p:sldId id="416" r:id="rId124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41" autoAdjust="0"/>
    <p:restoredTop sz="92276" autoAdjust="0"/>
  </p:normalViewPr>
  <p:slideViewPr>
    <p:cSldViewPr>
      <p:cViewPr varScale="1">
        <p:scale>
          <a:sx n="115" d="100"/>
          <a:sy n="115" d="100"/>
        </p:scale>
        <p:origin x="33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31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2" d="100"/>
        <a:sy n="112" d="100"/>
      </p:scale>
      <p:origin x="0" y="-4590"/>
    </p:cViewPr>
  </p:sorterViewPr>
  <p:notesViewPr>
    <p:cSldViewPr>
      <p:cViewPr varScale="1">
        <p:scale>
          <a:sx n="53" d="100"/>
          <a:sy n="53" d="100"/>
        </p:scale>
        <p:origin x="87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theme" Target="theme/theme1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2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slide" Target="slides/slide112.xml"/><Relationship Id="rId124" Type="http://schemas.openxmlformats.org/officeDocument/2006/relationships/slide" Target="slides/slide120.xml"/><Relationship Id="rId12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61" Type="http://schemas.openxmlformats.org/officeDocument/2006/relationships/slide" Target="slides/slide57.xml"/><Relationship Id="rId82" Type="http://schemas.openxmlformats.org/officeDocument/2006/relationships/slide" Target="slides/slide7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13A95B-6729-44FA-B73A-744F091EAF48}" type="datetimeFigureOut">
              <a:rPr lang="nb-NO" smtClean="0"/>
              <a:t>10.05.2023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E5024-5049-487B-AA65-1B4F1F1B3C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5658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E5024-5049-487B-AA65-1B4F1F1B3C62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6000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DE5024-5049-487B-AA65-1B4F1F1B3C62}" type="slidenum">
              <a:rPr lang="nb-NO" smtClean="0"/>
              <a:t>107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3682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0A1BDB-E8BB-40DA-9DF1-AB11396EC8B6}" type="datetimeFigureOut">
              <a:rPr lang="nb-NO" smtClean="0"/>
              <a:t>10.05.2023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B5A7CA-C3DC-4B2C-A845-EFFD3AF52A2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973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500939" y="3276630"/>
            <a:ext cx="8229600" cy="284953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0A1BDB-E8BB-40DA-9DF1-AB11396EC8B6}" type="datetimeFigureOut">
              <a:rPr lang="nb-NO" smtClean="0"/>
              <a:t>10.05.2023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B5A7CA-C3DC-4B2C-A845-EFFD3AF52A2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006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0A1BDB-E8BB-40DA-9DF1-AB11396EC8B6}" type="datetimeFigureOut">
              <a:rPr lang="nb-NO" smtClean="0"/>
              <a:t>10.05.2023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B5A7CA-C3DC-4B2C-A845-EFFD3AF52A2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762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EEDFC38-8385-4C19-A4CC-1E783ACD1F6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525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00939" y="3276630"/>
            <a:ext cx="8229600" cy="28495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0A1BDB-E8BB-40DA-9DF1-AB11396EC8B6}" type="datetimeFigureOut">
              <a:rPr lang="nb-NO" smtClean="0"/>
              <a:t>10.05.2023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B5A7CA-C3DC-4B2C-A845-EFFD3AF52A2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727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0A1BDB-E8BB-40DA-9DF1-AB11396EC8B6}" type="datetimeFigureOut">
              <a:rPr lang="nb-NO" smtClean="0"/>
              <a:t>10.05.2023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B5A7CA-C3DC-4B2C-A845-EFFD3AF52A2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300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0A1BDB-E8BB-40DA-9DF1-AB11396EC8B6}" type="datetimeFigureOut">
              <a:rPr lang="nb-NO" smtClean="0"/>
              <a:t>10.05.2023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B5A7CA-C3DC-4B2C-A845-EFFD3AF52A2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830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0A1BDB-E8BB-40DA-9DF1-AB11396EC8B6}" type="datetimeFigureOut">
              <a:rPr lang="nb-NO" smtClean="0"/>
              <a:t>10.05.2023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B5A7CA-C3DC-4B2C-A845-EFFD3AF52A2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208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0A1BDB-E8BB-40DA-9DF1-AB11396EC8B6}" type="datetimeFigureOut">
              <a:rPr lang="nb-NO" smtClean="0"/>
              <a:t>10.05.2023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B5A7CA-C3DC-4B2C-A845-EFFD3AF52A2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620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0A1BDB-E8BB-40DA-9DF1-AB11396EC8B6}" type="datetimeFigureOut">
              <a:rPr lang="nb-NO" smtClean="0"/>
              <a:t>10.05.2023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B5A7CA-C3DC-4B2C-A845-EFFD3AF52A2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3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0A1BDB-E8BB-40DA-9DF1-AB11396EC8B6}" type="datetimeFigureOut">
              <a:rPr lang="nb-NO" smtClean="0"/>
              <a:t>10.05.2023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B5A7CA-C3DC-4B2C-A845-EFFD3AF52A2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465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0A1BDB-E8BB-40DA-9DF1-AB11396EC8B6}" type="datetimeFigureOut">
              <a:rPr lang="nb-NO" smtClean="0"/>
              <a:t>10.05.2023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B5A7CA-C3DC-4B2C-A845-EFFD3AF52A2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8496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66576" y="116113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Visste du at…</a:t>
            </a: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79512" y="188640"/>
            <a:ext cx="2109399" cy="2115495"/>
          </a:xfrm>
          <a:prstGeom prst="rect">
            <a:avLst/>
          </a:prstGeom>
        </p:spPr>
      </p:pic>
      <p:sp>
        <p:nvSpPr>
          <p:cNvPr id="11" name="Plassholder for tekst 10"/>
          <p:cNvSpPr>
            <a:spLocks noGrp="1"/>
          </p:cNvSpPr>
          <p:nvPr>
            <p:ph type="body" idx="1"/>
          </p:nvPr>
        </p:nvSpPr>
        <p:spPr>
          <a:xfrm>
            <a:off x="466576" y="2996952"/>
            <a:ext cx="8229600" cy="3180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935140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lang="nb-NO" sz="4400" kern="1200" smtClean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4294967295"/>
          </p:nvPr>
        </p:nvSpPr>
        <p:spPr>
          <a:xfrm>
            <a:off x="683568" y="2780928"/>
            <a:ext cx="8242300" cy="2951163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</a:t>
            </a:r>
            <a:r>
              <a:rPr lang="nb-NO" sz="4400" dirty="0">
                <a:solidFill>
                  <a:schemeClr val="tx1"/>
                </a:solidFill>
              </a:rPr>
              <a:t> i Nettverket samarbeider lege, sykepleier og farmasøyt for at barn </a:t>
            </a:r>
            <a:br>
              <a:rPr lang="nb-NO" sz="4400" dirty="0">
                <a:solidFill>
                  <a:schemeClr val="tx1"/>
                </a:solidFill>
              </a:rPr>
            </a:br>
            <a:r>
              <a:rPr lang="nb-NO" sz="4400" dirty="0">
                <a:solidFill>
                  <a:schemeClr val="tx1"/>
                </a:solidFill>
              </a:rPr>
              <a:t>skal få trygg og hensiktsmessig legemiddelbehandling</a:t>
            </a:r>
            <a:endParaRPr lang="nb-NO" sz="4400" i="1" dirty="0">
              <a:solidFill>
                <a:schemeClr val="tx1"/>
              </a:solidFill>
            </a:endParaRPr>
          </a:p>
          <a:p>
            <a:endParaRPr lang="nb-NO" sz="4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0557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42900" y="2852936"/>
            <a:ext cx="8458200" cy="2952328"/>
          </a:xfrm>
        </p:spPr>
        <p:txBody>
          <a:bodyPr>
            <a:noAutofit/>
          </a:bodyPr>
          <a:lstStyle/>
          <a:p>
            <a:r>
              <a:rPr lang="nb-NO" dirty="0">
                <a:solidFill>
                  <a:schemeClr val="tx1"/>
                </a:solidFill>
              </a:rPr>
              <a:t>… Nettverket samles en gang årlig for å lære mer av hverandre om legemidler til barn </a:t>
            </a:r>
          </a:p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2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2780928"/>
            <a:ext cx="6400800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Legeforeningen har laget en kampanje som heter </a:t>
            </a:r>
            <a:r>
              <a:rPr lang="nb-NO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«</a:t>
            </a:r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Kloke valg», med mål om å hindre overbehandling</a:t>
            </a:r>
          </a:p>
        </p:txBody>
      </p:sp>
    </p:spTree>
    <p:extLst>
      <p:ext uri="{BB962C8B-B14F-4D97-AF65-F5344CB8AC3E}">
        <p14:creationId xmlns:p14="http://schemas.microsoft.com/office/powerpoint/2010/main" val="360089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at...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95536" y="2852936"/>
            <a:ext cx="7952928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bruken av </a:t>
            </a:r>
            <a:r>
              <a:rPr lang="nb-NO" sz="44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melatonin</a:t>
            </a:r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et legemiddel mot søvnvansker, har økt hos barn og unge i Norge</a:t>
            </a:r>
          </a:p>
        </p:txBody>
      </p:sp>
    </p:spTree>
    <p:extLst>
      <p:ext uri="{BB962C8B-B14F-4D97-AF65-F5344CB8AC3E}">
        <p14:creationId xmlns:p14="http://schemas.microsoft.com/office/powerpoint/2010/main" val="386336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at...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2780928"/>
            <a:ext cx="6400800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bruken av antidepressiva hos tenåringer øker</a:t>
            </a:r>
          </a:p>
        </p:txBody>
      </p:sp>
    </p:spTree>
    <p:extLst>
      <p:ext uri="{BB962C8B-B14F-4D97-AF65-F5344CB8AC3E}">
        <p14:creationId xmlns:p14="http://schemas.microsoft.com/office/powerpoint/2010/main" val="11626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2780928"/>
            <a:ext cx="6400800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det er flere jenter enn gutter som får resept på antidepressiva</a:t>
            </a:r>
          </a:p>
        </p:txBody>
      </p:sp>
    </p:spTree>
    <p:extLst>
      <p:ext uri="{BB962C8B-B14F-4D97-AF65-F5344CB8AC3E}">
        <p14:creationId xmlns:p14="http://schemas.microsoft.com/office/powerpoint/2010/main" val="389675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051971" y="4612645"/>
            <a:ext cx="8229600" cy="4701729"/>
          </a:xfrm>
        </p:spPr>
        <p:txBody>
          <a:bodyPr/>
          <a:lstStyle/>
          <a:p>
            <a:endParaRPr lang="nb-NO" dirty="0"/>
          </a:p>
        </p:txBody>
      </p:sp>
      <p:pic>
        <p:nvPicPr>
          <p:cNvPr id="1026" name="Bilde 11" descr="Logo med nav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340768"/>
            <a:ext cx="4243382" cy="433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09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6632" y="116632"/>
            <a:ext cx="11119972" cy="64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47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2780928"/>
            <a:ext cx="6400800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</a:t>
            </a:r>
            <a:r>
              <a:rPr lang="nb-NO" sz="4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jenter bruke 164 % mer </a:t>
            </a:r>
            <a:r>
              <a:rPr lang="nb-NO" sz="4400" dirty="0" err="1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paracetamol</a:t>
            </a:r>
            <a:r>
              <a:rPr lang="nb-NO" sz="4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enn gutter</a:t>
            </a:r>
            <a:endParaRPr lang="nb-NO" sz="4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3559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DA3BE000-F1B5-4A65-266E-41C3B2D16C22}"/>
              </a:ext>
            </a:extLst>
          </p:cNvPr>
          <p:cNvSpPr txBox="1"/>
          <p:nvPr/>
        </p:nvSpPr>
        <p:spPr>
          <a:xfrm>
            <a:off x="1547664" y="2060848"/>
            <a:ext cx="61206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4400" dirty="0" smtClean="0"/>
              <a:t>	Visste </a:t>
            </a:r>
            <a:r>
              <a:rPr lang="nb-NO" sz="4400" dirty="0"/>
              <a:t>du at…</a:t>
            </a:r>
          </a:p>
        </p:txBody>
      </p:sp>
      <p:sp>
        <p:nvSpPr>
          <p:cNvPr id="4" name="Undertittel 2">
            <a:extLst>
              <a:ext uri="{FF2B5EF4-FFF2-40B4-BE49-F238E27FC236}">
                <a16:creationId xmlns:a16="http://schemas.microsoft.com/office/drawing/2014/main" id="{688DD43E-DB5F-2EC4-38D2-A7A687657A58}"/>
              </a:ext>
            </a:extLst>
          </p:cNvPr>
          <p:cNvSpPr txBox="1">
            <a:spLocks/>
          </p:cNvSpPr>
          <p:nvPr/>
        </p:nvSpPr>
        <p:spPr>
          <a:xfrm>
            <a:off x="0" y="2924944"/>
            <a:ext cx="9036496" cy="3456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nb-NO" sz="4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 smtClean="0">
                <a:latin typeface="+mj-lt"/>
                <a:ea typeface="+mj-ea"/>
                <a:cs typeface="+mj-cs"/>
              </a:rPr>
              <a:t>… </a:t>
            </a:r>
            <a:r>
              <a:rPr lang="nb-NO" dirty="0" err="1" smtClean="0">
                <a:latin typeface="+mj-lt"/>
                <a:ea typeface="+mj-ea"/>
                <a:cs typeface="+mj-cs"/>
              </a:rPr>
              <a:t>Paracetamol-intox</a:t>
            </a:r>
            <a:r>
              <a:rPr lang="nb-NO" dirty="0" smtClean="0">
                <a:latin typeface="+mj-lt"/>
                <a:ea typeface="+mj-ea"/>
                <a:cs typeface="+mj-cs"/>
              </a:rPr>
              <a:t> </a:t>
            </a:r>
            <a:r>
              <a:rPr lang="nb-NO" dirty="0">
                <a:latin typeface="+mj-lt"/>
                <a:ea typeface="+mj-ea"/>
                <a:cs typeface="+mj-cs"/>
              </a:rPr>
              <a:t>hos barn og unge mellom 10 – 14 år har tredoblet seg siste 10 </a:t>
            </a:r>
            <a:r>
              <a:rPr lang="nb-NO" dirty="0" smtClean="0">
                <a:latin typeface="+mj-lt"/>
                <a:ea typeface="+mj-ea"/>
                <a:cs typeface="+mj-cs"/>
              </a:rPr>
              <a:t>årene</a:t>
            </a:r>
            <a:endParaRPr lang="nb-NO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302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955576" y="2708920"/>
            <a:ext cx="7360840" cy="331236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barn og ungdom mellom 12 og 16 år kan be legen om å merke resepten slik at foreldre eller andre foresatte ikke får vite at resepten finnes</a:t>
            </a:r>
          </a:p>
        </p:txBody>
      </p:sp>
    </p:spTree>
    <p:extLst>
      <p:ext uri="{BB962C8B-B14F-4D97-AF65-F5344CB8AC3E}">
        <p14:creationId xmlns:p14="http://schemas.microsoft.com/office/powerpoint/2010/main" val="33883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at...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2780928"/>
            <a:ext cx="6400800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når barnet fyller 16 år har ikke foreldene rett til innsyn i barnets resepter</a:t>
            </a:r>
          </a:p>
        </p:txBody>
      </p:sp>
    </p:spTree>
    <p:extLst>
      <p:ext uri="{BB962C8B-B14F-4D97-AF65-F5344CB8AC3E}">
        <p14:creationId xmlns:p14="http://schemas.microsoft.com/office/powerpoint/2010/main" val="359459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www.legemidlertilbarn.no@SSL\DavWWWRoot\nettverksmedlem\Documents\Solstrand\2016\Bilder\IMG_44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32981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85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5800" y="2708920"/>
            <a:ext cx="7520880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vaksinasjonsdekningen i Norge er svært god?</a:t>
            </a:r>
          </a:p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Omtrent 9 av 10 barn følger barnevaksinasjonsprogrammet.  </a:t>
            </a:r>
          </a:p>
        </p:txBody>
      </p:sp>
    </p:spTree>
    <p:extLst>
      <p:ext uri="{BB962C8B-B14F-4D97-AF65-F5344CB8AC3E}">
        <p14:creationId xmlns:p14="http://schemas.microsoft.com/office/powerpoint/2010/main" val="121695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955576" y="2996952"/>
            <a:ext cx="7232848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det er ingen holdepunkter for at MMR-vaksinen kan knyttes til autisme</a:t>
            </a:r>
          </a:p>
        </p:txBody>
      </p:sp>
    </p:spTree>
    <p:extLst>
      <p:ext uri="{BB962C8B-B14F-4D97-AF65-F5344CB8AC3E}">
        <p14:creationId xmlns:p14="http://schemas.microsoft.com/office/powerpoint/2010/main" val="206061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at...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83568" y="2780928"/>
            <a:ext cx="7376864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det finnes et helseatlas som viser noen av forskjellene i legemiddelbruken til barn i ulike deler av landet</a:t>
            </a:r>
          </a:p>
        </p:txBody>
      </p:sp>
    </p:spTree>
    <p:extLst>
      <p:ext uri="{BB962C8B-B14F-4D97-AF65-F5344CB8AC3E}">
        <p14:creationId xmlns:p14="http://schemas.microsoft.com/office/powerpoint/2010/main" val="29991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1732635"/>
            <a:ext cx="4207957" cy="37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6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15516" y="2996952"/>
            <a:ext cx="8512968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barns bruk av enkelte legemidler varierer mellom landsdelene? </a:t>
            </a:r>
          </a:p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Det er ingen medisinsk forklaring på dette. </a:t>
            </a:r>
          </a:p>
        </p:txBody>
      </p:sp>
    </p:spTree>
    <p:extLst>
      <p:ext uri="{BB962C8B-B14F-4D97-AF65-F5344CB8AC3E}">
        <p14:creationId xmlns:p14="http://schemas.microsoft.com/office/powerpoint/2010/main" val="13830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2780928"/>
            <a:ext cx="6400800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Nettverket jobber for at barn i hele landet skal få lik behandling uansett hvor i landet de befinner seg</a:t>
            </a:r>
          </a:p>
        </p:txBody>
      </p:sp>
    </p:spTree>
    <p:extLst>
      <p:ext uri="{BB962C8B-B14F-4D97-AF65-F5344CB8AC3E}">
        <p14:creationId xmlns:p14="http://schemas.microsoft.com/office/powerpoint/2010/main" val="176938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at...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51520" y="2450753"/>
            <a:ext cx="8240960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Barn som blir født av mødre i LAR – legemiddelassistert rehabilitering – kan bli født med rusabstinens? </a:t>
            </a:r>
          </a:p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Det stilles ikke krav til bruk av prevensjon for fertile kvinner i LAR  </a:t>
            </a:r>
          </a:p>
        </p:txBody>
      </p:sp>
    </p:spTree>
    <p:extLst>
      <p:ext uri="{BB962C8B-B14F-4D97-AF65-F5344CB8AC3E}">
        <p14:creationId xmlns:p14="http://schemas.microsoft.com/office/powerpoint/2010/main" val="20656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1323584"/>
            <a:ext cx="3708000" cy="524594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64" y="1323584"/>
            <a:ext cx="3708000" cy="524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7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at...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043608" y="2780928"/>
            <a:ext cx="7200800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«Slik vil jeg ta min supermedisin» er motiverende </a:t>
            </a:r>
            <a:r>
              <a:rPr lang="nb-NO" sz="44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brosjyerer</a:t>
            </a:r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for barn som er utviklet ved Sykehusapoteken</a:t>
            </a:r>
            <a:r>
              <a:rPr lang="nb-NO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 Midt-Norge</a:t>
            </a:r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842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476672"/>
            <a:ext cx="4440073" cy="604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6576" y="1161135"/>
            <a:ext cx="8229600" cy="756000"/>
          </a:xfrm>
        </p:spPr>
        <p:txBody>
          <a:bodyPr>
            <a:normAutofit fontScale="90000"/>
          </a:bodyPr>
          <a:lstStyle/>
          <a:p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6063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42900" y="2852936"/>
            <a:ext cx="8458200" cy="2952328"/>
          </a:xfrm>
        </p:spPr>
        <p:txBody>
          <a:bodyPr>
            <a:noAutofit/>
          </a:bodyPr>
          <a:lstStyle/>
          <a:p>
            <a:r>
              <a:rPr lang="nb-NO" dirty="0">
                <a:solidFill>
                  <a:schemeClr val="tx1"/>
                </a:solidFill>
              </a:rPr>
              <a:t>… Nettverket har </a:t>
            </a:r>
          </a:p>
          <a:p>
            <a:r>
              <a:rPr lang="nb-NO" dirty="0">
                <a:solidFill>
                  <a:schemeClr val="tx1"/>
                </a:solidFill>
              </a:rPr>
              <a:t>10 års-jubileum i år </a:t>
            </a:r>
          </a:p>
        </p:txBody>
      </p:sp>
    </p:spTree>
    <p:extLst>
      <p:ext uri="{BB962C8B-B14F-4D97-AF65-F5344CB8AC3E}">
        <p14:creationId xmlns:p14="http://schemas.microsoft.com/office/powerpoint/2010/main" val="124357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at...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043608" y="2780928"/>
            <a:ext cx="7200800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«Gode råd»-brosjyrene er utgitt av </a:t>
            </a:r>
            <a:r>
              <a:rPr lang="nb-NO" sz="44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PharmaSafe</a:t>
            </a:r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og  finnes på Helsebiblioteket. </a:t>
            </a:r>
            <a:r>
              <a:rPr lang="nb-NO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Brosjyrene </a:t>
            </a:r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gir råd om mange vanlige </a:t>
            </a:r>
            <a:r>
              <a:rPr lang="nb-NO" sz="44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småbarnsplager</a:t>
            </a:r>
            <a:endParaRPr lang="nb-NO" sz="4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9063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42900" y="2852936"/>
            <a:ext cx="8458200" cy="2952328"/>
          </a:xfrm>
        </p:spPr>
        <p:txBody>
          <a:bodyPr>
            <a:noAutofit/>
          </a:bodyPr>
          <a:lstStyle/>
          <a:p>
            <a:r>
              <a:rPr lang="nb-NO" dirty="0">
                <a:solidFill>
                  <a:schemeClr val="tx1"/>
                </a:solidFill>
              </a:rPr>
              <a:t>… i legemiddelmeldingen fra 2015 er Nettverket nevnt og legemiddelbruk hos barn er nevnt som et viktig satsingsområde </a:t>
            </a:r>
          </a:p>
        </p:txBody>
      </p:sp>
    </p:spTree>
    <p:extLst>
      <p:ext uri="{BB962C8B-B14F-4D97-AF65-F5344CB8AC3E}">
        <p14:creationId xmlns:p14="http://schemas.microsoft.com/office/powerpoint/2010/main" val="222691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892934" cy="68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731324"/>
            <a:ext cx="300990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625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21246" y="2852936"/>
            <a:ext cx="7901508" cy="2952328"/>
          </a:xfrm>
        </p:spPr>
        <p:txBody>
          <a:bodyPr>
            <a:noAutofit/>
          </a:bodyPr>
          <a:lstStyle/>
          <a:p>
            <a:r>
              <a:rPr lang="nb-NO" dirty="0">
                <a:solidFill>
                  <a:schemeClr val="tx1"/>
                </a:solidFill>
              </a:rPr>
              <a:t>… noen barn kan veie så lite som 400-450 gram når de blir født?</a:t>
            </a:r>
          </a:p>
        </p:txBody>
      </p:sp>
    </p:spTree>
    <p:extLst>
      <p:ext uri="{BB962C8B-B14F-4D97-AF65-F5344CB8AC3E}">
        <p14:creationId xmlns:p14="http://schemas.microsoft.com/office/powerpoint/2010/main" val="378807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1"/>
            <a:ext cx="4968552" cy="662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3975906" cy="5301208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40768"/>
            <a:ext cx="3973708" cy="529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22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95536" y="2814309"/>
            <a:ext cx="8280920" cy="3600400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et barn som er født for tidlig bruker ofte svært mange legemidler</a:t>
            </a:r>
          </a:p>
        </p:txBody>
      </p:sp>
    </p:spTree>
    <p:extLst>
      <p:ext uri="{BB962C8B-B14F-4D97-AF65-F5344CB8AC3E}">
        <p14:creationId xmlns:p14="http://schemas.microsoft.com/office/powerpoint/2010/main" val="146717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60581" y="956726"/>
            <a:ext cx="672074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2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51520" y="2780928"/>
            <a:ext cx="8440960" cy="2952328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nb-NO" sz="4400" dirty="0">
                <a:solidFill>
                  <a:prstClr val="black"/>
                </a:solidFill>
              </a:rPr>
              <a:t>… det finnes mye nyttig informasjon om legemidler til barn på </a:t>
            </a:r>
            <a:r>
              <a:rPr lang="nb-NO" sz="4400" dirty="0">
                <a:solidFill>
                  <a:srgbClr val="009163"/>
                </a:solidFill>
              </a:rPr>
              <a:t>www.legemidlertilbarn.no</a:t>
            </a:r>
          </a:p>
          <a:p>
            <a:endParaRPr lang="nb-NO" sz="4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4058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95536" y="2852936"/>
            <a:ext cx="7952928" cy="2088232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du vil ikke nødvendigvis finne dosen som er forskrevet til barnet i Felleskatalogen eller i pakningsvedlegget </a:t>
            </a:r>
          </a:p>
        </p:txBody>
      </p:sp>
    </p:spTree>
    <p:extLst>
      <p:ext uri="{BB962C8B-B14F-4D97-AF65-F5344CB8AC3E}">
        <p14:creationId xmlns:p14="http://schemas.microsoft.com/office/powerpoint/2010/main" val="291174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6000"/>
    </mc:Choice>
    <mc:Fallback xmlns="">
      <p:transition spd="med" advClick="0" advTm="6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2780928"/>
            <a:ext cx="6400800" cy="1752600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Felleskatalogen nesten bare beskriver bruk av legemidler til voksne</a:t>
            </a:r>
          </a:p>
        </p:txBody>
      </p:sp>
    </p:spTree>
    <p:extLst>
      <p:ext uri="{BB962C8B-B14F-4D97-AF65-F5344CB8AC3E}">
        <p14:creationId xmlns:p14="http://schemas.microsoft.com/office/powerpoint/2010/main" val="428221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6000"/>
    </mc:Choice>
    <mc:Fallback xmlns="">
      <p:transition spd="med" advClick="0" advTm="6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2780928"/>
            <a:ext cx="6400800" cy="1752600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vi er med på å lage </a:t>
            </a:r>
            <a:r>
              <a:rPr lang="nb-NO" sz="4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oppslagsverket </a:t>
            </a:r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om legemidler til barn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075" y="5229200"/>
            <a:ext cx="337185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4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332656"/>
            <a:ext cx="4037680" cy="615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2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at...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2780928"/>
            <a:ext cx="6400800" cy="1752600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</a:t>
            </a:r>
            <a:r>
              <a:rPr lang="nb-NO" sz="44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off-label</a:t>
            </a:r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betyr bruk av legemidler utenfor markedsføringstillatelsen</a:t>
            </a:r>
          </a:p>
        </p:txBody>
      </p:sp>
    </p:spTree>
    <p:extLst>
      <p:ext uri="{BB962C8B-B14F-4D97-AF65-F5344CB8AC3E}">
        <p14:creationId xmlns:p14="http://schemas.microsoft.com/office/powerpoint/2010/main" val="391154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028700" y="2780928"/>
            <a:ext cx="7086600" cy="1752600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90 % av legemiddelbehandling på nyfødtintensivavdelinger er </a:t>
            </a:r>
            <a:r>
              <a:rPr lang="nb-NO" sz="44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off-label</a:t>
            </a:r>
            <a:endParaRPr lang="nb-NO" sz="4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0432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www.legemidlertilbarn.no@SSL\DavWWWRoot\nettverksmedlem\stab\Documents\Administrasjon\Ny profil 2011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112640" cy="211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3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2780928"/>
            <a:ext cx="6400800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mange legemidler til barn som er i vanlig salg i Europa må importeres spesielt til Norge</a:t>
            </a:r>
          </a:p>
        </p:txBody>
      </p:sp>
    </p:spTree>
    <p:extLst>
      <p:ext uri="{BB962C8B-B14F-4D97-AF65-F5344CB8AC3E}">
        <p14:creationId xmlns:p14="http://schemas.microsoft.com/office/powerpoint/2010/main" val="111295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2780928"/>
            <a:ext cx="6400800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</a:t>
            </a:r>
            <a:r>
              <a:rPr lang="nb-NO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legemidler som må </a:t>
            </a:r>
            <a:r>
              <a:rPr lang="nb-NO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spesialimporteres</a:t>
            </a:r>
            <a:r>
              <a:rPr lang="nb-NO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ofte har annen merking og angivelse av doser enn det som er vanlig i Norge</a:t>
            </a:r>
            <a:endParaRPr lang="nb-NO" sz="4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0254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94" b="14379"/>
          <a:stretch/>
        </p:blipFill>
        <p:spPr>
          <a:xfrm rot="5400000">
            <a:off x="1745984" y="2222568"/>
            <a:ext cx="5364000" cy="2016224"/>
          </a:xfrm>
        </p:spPr>
      </p:pic>
    </p:spTree>
    <p:extLst>
      <p:ext uri="{BB962C8B-B14F-4D97-AF65-F5344CB8AC3E}">
        <p14:creationId xmlns:p14="http://schemas.microsoft.com/office/powerpoint/2010/main" val="350963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5268" y="1621276"/>
            <a:ext cx="5061096" cy="3780000"/>
          </a:xfrm>
        </p:spPr>
      </p:pic>
    </p:spTree>
    <p:extLst>
      <p:ext uri="{BB962C8B-B14F-4D97-AF65-F5344CB8AC3E}">
        <p14:creationId xmlns:p14="http://schemas.microsoft.com/office/powerpoint/2010/main" val="162926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at...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1336" y="2780928"/>
            <a:ext cx="7776864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legemiddelindustrien anser at Norge har for få barn, </a:t>
            </a:r>
            <a:b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og at legemidler til barn er lite kommersielt interessant</a:t>
            </a:r>
          </a:p>
        </p:txBody>
      </p:sp>
    </p:spTree>
    <p:extLst>
      <p:ext uri="{BB962C8B-B14F-4D97-AF65-F5344CB8AC3E}">
        <p14:creationId xmlns:p14="http://schemas.microsoft.com/office/powerpoint/2010/main" val="161044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at...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1336" y="2780928"/>
            <a:ext cx="7776864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</a:t>
            </a:r>
            <a:r>
              <a:rPr lang="nb-NO" sz="44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NorPedMed</a:t>
            </a:r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er et nettverk av kliniske forskningsposter for barn i Norge</a:t>
            </a:r>
          </a:p>
        </p:txBody>
      </p:sp>
    </p:spTree>
    <p:extLst>
      <p:ext uri="{BB962C8B-B14F-4D97-AF65-F5344CB8AC3E}">
        <p14:creationId xmlns:p14="http://schemas.microsoft.com/office/powerpoint/2010/main" val="127478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09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599" y="3905672"/>
            <a:ext cx="6400800" cy="2952328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nb-NO" sz="4400" dirty="0">
                <a:solidFill>
                  <a:prstClr val="black"/>
                </a:solidFill>
              </a:rPr>
              <a:t>… er et europeisk infrastruktur-prosjekt for forskning på barn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510" y="2229272"/>
            <a:ext cx="3724979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0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2780928"/>
            <a:ext cx="6400800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Norge er en aktiv og viktig partner i C4C</a:t>
            </a:r>
          </a:p>
        </p:txBody>
      </p:sp>
    </p:spTree>
    <p:extLst>
      <p:ext uri="{BB962C8B-B14F-4D97-AF65-F5344CB8AC3E}">
        <p14:creationId xmlns:p14="http://schemas.microsoft.com/office/powerpoint/2010/main" val="173336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5800" y="2780928"/>
            <a:ext cx="8062664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EU og legemiddelindustrien skal bruke </a:t>
            </a:r>
            <a:r>
              <a:rPr lang="nb-NO" sz="4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1 400 000 000 kr </a:t>
            </a:r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for å forske på legemidler til barn</a:t>
            </a:r>
            <a:b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nb-NO" sz="4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2973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at...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5800" y="2852936"/>
            <a:ext cx="7772400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pediatriforordningen ble vedtatt i EU i 2006 og skal blant annet fremme utvikling og godkjenning av </a:t>
            </a:r>
            <a:b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legemidler til barn</a:t>
            </a:r>
            <a:b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nb-NO" sz="4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1899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5800" y="2852936"/>
            <a:ext cx="7772400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pediatriforordningen</a:t>
            </a:r>
            <a:r>
              <a:rPr lang="nb-NO" sz="4400" dirty="0">
                <a:solidFill>
                  <a:schemeClr val="tx1"/>
                </a:solidFill>
              </a:rPr>
              <a:t> skal også gi økt tilgjengelighet av legemidler tilpasset barn</a:t>
            </a:r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nb-NO" sz="4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764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40668" y="2780928"/>
            <a:ext cx="8062664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andelen kliniske studier som inkluderer barn har økt etter at pediatriforordningen trådte i kraft</a:t>
            </a:r>
            <a:b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nb-NO" sz="4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7042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39552" y="2780928"/>
            <a:ext cx="7772400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den norske mor-barn-undersøkelsen (</a:t>
            </a:r>
            <a:r>
              <a:rPr lang="nb-NO" sz="44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MoBa</a:t>
            </a:r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) er </a:t>
            </a:r>
            <a:r>
              <a:rPr lang="nb-NO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nb-NO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et unikt datamateriale</a:t>
            </a:r>
            <a:b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nb-NO" sz="4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6200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42900" y="2852936"/>
            <a:ext cx="8458200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Nettverket har en </a:t>
            </a:r>
            <a:r>
              <a:rPr lang="nb-NO" sz="44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Facebookside</a:t>
            </a:r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der du jevnlig kan få ny informasjon om bruk av legemidler til barn</a:t>
            </a:r>
          </a:p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958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39552" y="2780928"/>
            <a:ext cx="7772400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</a:t>
            </a:r>
            <a:r>
              <a:rPr lang="nb-NO" sz="44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MoBa</a:t>
            </a:r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gjør at vi for eksempel kan si mer om hvordan mors legemiddelbruk i svangerskapet påvirker barnet</a:t>
            </a:r>
            <a:b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nb-NO" sz="4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8645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21804" y="2708920"/>
            <a:ext cx="8100392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vi har gått gjennom avviksmeldinger fra alle landets barneavdelinger for å lete etter systemfeil; oppsummert i </a:t>
            </a:r>
            <a:r>
              <a:rPr lang="nb-NO" sz="4400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«Hendelser å lære av»</a:t>
            </a:r>
          </a:p>
        </p:txBody>
      </p:sp>
    </p:spTree>
    <p:extLst>
      <p:ext uri="{BB962C8B-B14F-4D97-AF65-F5344CB8AC3E}">
        <p14:creationId xmlns:p14="http://schemas.microsoft.com/office/powerpoint/2010/main" val="28767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043608" y="2780928"/>
            <a:ext cx="7200800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regjeringen har laget en kommisjon for uønskede hendelser, slik at </a:t>
            </a:r>
            <a:r>
              <a:rPr lang="nb-NO" sz="4400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«Hendelser å lære av»</a:t>
            </a:r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ikke forsvinner</a:t>
            </a:r>
          </a:p>
        </p:txBody>
      </p:sp>
    </p:spTree>
    <p:extLst>
      <p:ext uri="{BB962C8B-B14F-4D97-AF65-F5344CB8AC3E}">
        <p14:creationId xmlns:p14="http://schemas.microsoft.com/office/powerpoint/2010/main" val="200533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2780928"/>
            <a:ext cx="6400800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all medisinering av barn er basert på kroppsvekt og involverer derfor utregninger</a:t>
            </a:r>
          </a:p>
        </p:txBody>
      </p:sp>
    </p:spTree>
    <p:extLst>
      <p:ext uri="{BB962C8B-B14F-4D97-AF65-F5344CB8AC3E}">
        <p14:creationId xmlns:p14="http://schemas.microsoft.com/office/powerpoint/2010/main" val="178646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73715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2780928"/>
            <a:ext cx="6400800" cy="3384376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siden mange legemidler kun er utviklet for voksne må de manipuleres for å få gitt riktig dose til et barn</a:t>
            </a:r>
          </a:p>
        </p:txBody>
      </p:sp>
    </p:spTree>
    <p:extLst>
      <p:ext uri="{BB962C8B-B14F-4D97-AF65-F5344CB8AC3E}">
        <p14:creationId xmlns:p14="http://schemas.microsoft.com/office/powerpoint/2010/main" val="415788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43" y="1124744"/>
            <a:ext cx="3075806" cy="4101074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281" y="1124744"/>
            <a:ext cx="3075806" cy="4101074"/>
          </a:xfrm>
          <a:prstGeom prst="rect">
            <a:avLst/>
          </a:prstGeom>
        </p:spPr>
      </p:pic>
      <p:sp>
        <p:nvSpPr>
          <p:cNvPr id="6" name="Tittel 1"/>
          <p:cNvSpPr txBox="1">
            <a:spLocks/>
          </p:cNvSpPr>
          <p:nvPr/>
        </p:nvSpPr>
        <p:spPr>
          <a:xfrm>
            <a:off x="899592" y="260648"/>
            <a:ext cx="7772400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Visste du at… </a:t>
            </a:r>
          </a:p>
        </p:txBody>
      </p:sp>
      <p:sp>
        <p:nvSpPr>
          <p:cNvPr id="7" name="Tittel 1"/>
          <p:cNvSpPr txBox="1">
            <a:spLocks/>
          </p:cNvSpPr>
          <p:nvPr/>
        </p:nvSpPr>
        <p:spPr>
          <a:xfrm>
            <a:off x="395536" y="5359726"/>
            <a:ext cx="8564488" cy="108012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… noen barn må få sine medisiner laget til på denne måten?</a:t>
            </a:r>
          </a:p>
        </p:txBody>
      </p:sp>
    </p:spTree>
    <p:extLst>
      <p:ext uri="{BB962C8B-B14F-4D97-AF65-F5344CB8AC3E}">
        <p14:creationId xmlns:p14="http://schemas.microsoft.com/office/powerpoint/2010/main" val="85980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739552" y="2708920"/>
            <a:ext cx="7664896" cy="3384376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</a:t>
            </a:r>
            <a:r>
              <a:rPr lang="nb-NO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</a:t>
            </a:r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ettverket har retningslinjer på sine nettsider for hvordan man manipulerer legemidler på best mulig måte </a:t>
            </a:r>
          </a:p>
        </p:txBody>
      </p:sp>
      <p:pic>
        <p:nvPicPr>
          <p:cNvPr id="4" name="Picture 2" descr="\\www.legemidlertilbarn.no@SSL\DavWWWRoot\nettverksmedlem\stab\Documents\Administrasjon\Ny profil 2011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112640" cy="211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79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07504" y="2780928"/>
            <a:ext cx="8640960" cy="3384376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i en norsk studie ble det vist at 17% av legemidler gitt til sykehus-innlagte barn i alderen 0-17 år </a:t>
            </a:r>
            <a:r>
              <a:rPr lang="nb-NO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nb-NO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måtte manipuleres før bruk </a:t>
            </a:r>
          </a:p>
        </p:txBody>
      </p:sp>
    </p:spTree>
    <p:extLst>
      <p:ext uri="{BB962C8B-B14F-4D97-AF65-F5344CB8AC3E}">
        <p14:creationId xmlns:p14="http://schemas.microsoft.com/office/powerpoint/2010/main" val="241202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11593288" cy="634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5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42900" y="2852936"/>
            <a:ext cx="8458200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du kan ha nytte av Nettverkets nettsider selv om du ikke er helsepersonell </a:t>
            </a:r>
          </a:p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511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5476" y="2780928"/>
            <a:ext cx="9033048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</a:rPr>
              <a:t>… barn ofte ikke kan gis en hel tablett/kapsel/ampulle o.a. som produsenten egentlig har laget ferdig, fordi dosen er tilpasset voksne?  </a:t>
            </a:r>
          </a:p>
        </p:txBody>
      </p:sp>
    </p:spTree>
    <p:extLst>
      <p:ext uri="{BB962C8B-B14F-4D97-AF65-F5344CB8AC3E}">
        <p14:creationId xmlns:p14="http://schemas.microsoft.com/office/powerpoint/2010/main" val="131191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2204864"/>
            <a:ext cx="2709827" cy="24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6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2780928"/>
            <a:ext cx="6400800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</a:rPr>
              <a:t>… legemiddeldoser til barn skal tilpasses individuelt utfra kroppsvekt og krever  derfor utregninger</a:t>
            </a:r>
          </a:p>
        </p:txBody>
      </p:sp>
    </p:spTree>
    <p:extLst>
      <p:ext uri="{BB962C8B-B14F-4D97-AF65-F5344CB8AC3E}">
        <p14:creationId xmlns:p14="http://schemas.microsoft.com/office/powerpoint/2010/main" val="379773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2780928"/>
            <a:ext cx="6400800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</a:rPr>
              <a:t>… hvis barn får feil dose er  regnefeil ofte årsaken</a:t>
            </a:r>
          </a:p>
        </p:txBody>
      </p:sp>
      <p:pic>
        <p:nvPicPr>
          <p:cNvPr id="4" name="Picture 2" descr="\\www.legemidlertilbarn.no@SSL\DavWWWRoot\nettverksmedlem\stab\Documents\Administrasjon\Ny profil 2011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112640" cy="211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68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6234" y="682377"/>
            <a:ext cx="4525963" cy="3394472"/>
          </a:xfr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4769860"/>
            <a:ext cx="2560776" cy="1920582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6789" y="938357"/>
            <a:ext cx="6573811" cy="493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45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7823" y="2924944"/>
            <a:ext cx="7772400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blandekort gjør fortynning og administrasjon av intravenøse legemidler tryggere</a:t>
            </a:r>
          </a:p>
        </p:txBody>
      </p:sp>
    </p:spTree>
    <p:extLst>
      <p:ext uri="{BB962C8B-B14F-4D97-AF65-F5344CB8AC3E}">
        <p14:creationId xmlns:p14="http://schemas.microsoft.com/office/powerpoint/2010/main" val="383870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583296" y="1313248"/>
            <a:ext cx="4625039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5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2780928"/>
            <a:ext cx="6400800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vi har laget blandekort for </a:t>
            </a:r>
            <a:r>
              <a:rPr lang="nb-NO" sz="4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176 </a:t>
            </a:r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legemidler </a:t>
            </a:r>
          </a:p>
        </p:txBody>
      </p:sp>
    </p:spTree>
    <p:extLst>
      <p:ext uri="{BB962C8B-B14F-4D97-AF65-F5344CB8AC3E}">
        <p14:creationId xmlns:p14="http://schemas.microsoft.com/office/powerpoint/2010/main" val="20905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innhold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71784" y="1088656"/>
            <a:ext cx="6048000" cy="4536000"/>
          </a:xfrm>
        </p:spPr>
      </p:pic>
    </p:spTree>
    <p:extLst>
      <p:ext uri="{BB962C8B-B14F-4D97-AF65-F5344CB8AC3E}">
        <p14:creationId xmlns:p14="http://schemas.microsoft.com/office/powerpoint/2010/main" val="118274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87524" y="2852936"/>
            <a:ext cx="8168952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riktig gjennomført dobbeltkontroll kan forhindre at barn feilmedisineres</a:t>
            </a:r>
          </a:p>
        </p:txBody>
      </p:sp>
    </p:spTree>
    <p:extLst>
      <p:ext uri="{BB962C8B-B14F-4D97-AF65-F5344CB8AC3E}">
        <p14:creationId xmlns:p14="http://schemas.microsoft.com/office/powerpoint/2010/main" val="246272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42900" y="2852936"/>
            <a:ext cx="8458200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Nettverket har samlet og laget informasjon om legemidler som kan være nyttig for foreldrene til barn som bruker legemidler</a:t>
            </a:r>
          </a:p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217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755576" y="2780928"/>
            <a:ext cx="7632848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alle legemiddelbivirkninger bør meldes? </a:t>
            </a:r>
            <a:endParaRPr lang="nb-NO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Også privatpersoner kan melde</a:t>
            </a:r>
          </a:p>
        </p:txBody>
      </p:sp>
    </p:spTree>
    <p:extLst>
      <p:ext uri="{BB962C8B-B14F-4D97-AF65-F5344CB8AC3E}">
        <p14:creationId xmlns:p14="http://schemas.microsoft.com/office/powerpoint/2010/main" val="295989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at...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78726" y="2636912"/>
            <a:ext cx="7920880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det er viktig å melde fra om bivirkninger av legemidler til myndighetene for å kunne lære mer om hvordan legemidlet virker  </a:t>
            </a:r>
          </a:p>
        </p:txBody>
      </p:sp>
    </p:spTree>
    <p:extLst>
      <p:ext uri="{BB962C8B-B14F-4D97-AF65-F5344CB8AC3E}">
        <p14:creationId xmlns:p14="http://schemas.microsoft.com/office/powerpoint/2010/main" val="124867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4730" y="2708920"/>
            <a:ext cx="8135741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</a:t>
            </a:r>
            <a:r>
              <a:rPr lang="nb-NO" sz="44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ibuprofen</a:t>
            </a:r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</a:t>
            </a:r>
            <a:r>
              <a:rPr lang="nb-NO" sz="44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Ibux</a:t>
            </a:r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) ikke bør brukes av barn som har vannkopper?  </a:t>
            </a:r>
          </a:p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 sjeldne tilfeller kan det føre til alvorlige komplikasjoner</a:t>
            </a:r>
          </a:p>
        </p:txBody>
      </p:sp>
    </p:spTree>
    <p:extLst>
      <p:ext uri="{BB962C8B-B14F-4D97-AF65-F5344CB8AC3E}">
        <p14:creationId xmlns:p14="http://schemas.microsoft.com/office/powerpoint/2010/main" val="25392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at...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2780928"/>
            <a:ext cx="6400800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alle </a:t>
            </a:r>
            <a:r>
              <a:rPr lang="nb-NO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som har </a:t>
            </a:r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barn og unge boende hjemme, burde ha jod-tabletter i hus</a:t>
            </a:r>
          </a:p>
        </p:txBody>
      </p:sp>
    </p:spTree>
    <p:extLst>
      <p:ext uri="{BB962C8B-B14F-4D97-AF65-F5344CB8AC3E}">
        <p14:creationId xmlns:p14="http://schemas.microsoft.com/office/powerpoint/2010/main" val="70950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1920" y="2060848"/>
            <a:ext cx="165735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1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at...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2780928"/>
            <a:ext cx="6400800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alle barnehager skal ha </a:t>
            </a:r>
            <a:r>
              <a:rPr lang="nb-NO" sz="44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jodtabletter</a:t>
            </a:r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-og utstyr til å administrere disse, i tilfelle atomulykke</a:t>
            </a:r>
          </a:p>
        </p:txBody>
      </p:sp>
    </p:spTree>
    <p:extLst>
      <p:ext uri="{BB962C8B-B14F-4D97-AF65-F5344CB8AC3E}">
        <p14:creationId xmlns:p14="http://schemas.microsoft.com/office/powerpoint/2010/main" val="394614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2780928"/>
            <a:ext cx="6400800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det er viktig å bruke hjelpemidler, for eksempel sprøyter, for å gi rett dose av legemidler til barn</a:t>
            </a:r>
          </a:p>
        </p:txBody>
      </p:sp>
    </p:spTree>
    <p:extLst>
      <p:ext uri="{BB962C8B-B14F-4D97-AF65-F5344CB8AC3E}">
        <p14:creationId xmlns:p14="http://schemas.microsoft.com/office/powerpoint/2010/main" val="224974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innhold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2441031"/>
            <a:ext cx="2999492" cy="1585097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3"/>
          <a:srcRect t="20320"/>
          <a:stretch/>
        </p:blipFill>
        <p:spPr>
          <a:xfrm>
            <a:off x="3707904" y="2366796"/>
            <a:ext cx="1125863" cy="1733565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8651" y="2669239"/>
            <a:ext cx="1589361" cy="1128677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93676">
            <a:off x="7078130" y="2425787"/>
            <a:ext cx="1530229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4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at...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2780928"/>
            <a:ext cx="6400800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på Nettverket sine sider finnes det en oversikt over </a:t>
            </a:r>
            <a:r>
              <a:rPr lang="nb-NO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omtrent</a:t>
            </a:r>
            <a:r>
              <a:rPr lang="nb-NO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nb-NO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300</a:t>
            </a:r>
            <a:r>
              <a:rPr lang="nb-NO" sz="4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miksturer som er mulig å skaffe</a:t>
            </a:r>
          </a:p>
        </p:txBody>
      </p:sp>
    </p:spTree>
    <p:extLst>
      <p:ext uri="{BB962C8B-B14F-4D97-AF65-F5344CB8AC3E}">
        <p14:creationId xmlns:p14="http://schemas.microsoft.com/office/powerpoint/2010/main" val="128717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at...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2780928"/>
            <a:ext cx="6400800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det finnes legemiddelinformasjon  tilpasset barn og foreldre på Nettverket sine sider </a:t>
            </a:r>
          </a:p>
        </p:txBody>
      </p:sp>
    </p:spTree>
    <p:extLst>
      <p:ext uri="{BB962C8B-B14F-4D97-AF65-F5344CB8AC3E}">
        <p14:creationId xmlns:p14="http://schemas.microsoft.com/office/powerpoint/2010/main" val="25631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42900" y="2852936"/>
            <a:ext cx="8458200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</a:rPr>
              <a:t>… Nettverket har base i Bergen</a:t>
            </a:r>
            <a:endParaRPr lang="nb-NO" sz="4400" i="1" dirty="0">
              <a:solidFill>
                <a:schemeClr val="tx1"/>
              </a:solidFill>
            </a:endParaRPr>
          </a:p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559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9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at...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95536" y="3093368"/>
            <a:ext cx="8568952" cy="3456384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Nettverket publiserer </a:t>
            </a:r>
            <a:r>
              <a:rPr lang="nb-NO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rundt</a:t>
            </a:r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10 nyhetsbrev i året med nyttig informasjon om legemidler til barn </a:t>
            </a:r>
          </a:p>
        </p:txBody>
      </p:sp>
    </p:spTree>
    <p:extLst>
      <p:ext uri="{BB962C8B-B14F-4D97-AF65-F5344CB8AC3E}">
        <p14:creationId xmlns:p14="http://schemas.microsoft.com/office/powerpoint/2010/main" val="415129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3B0E1F8-C5AA-EA17-DC76-22B5D3D23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101" y="116631"/>
            <a:ext cx="4197139" cy="706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3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13234" y="2708920"/>
            <a:ext cx="7517532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inntil nylig hadde vi ikke en godkjent antibiotika mikstur til behandling av urinveisinfeksjon</a:t>
            </a:r>
          </a:p>
        </p:txBody>
      </p:sp>
    </p:spTree>
    <p:extLst>
      <p:ext uri="{BB962C8B-B14F-4D97-AF65-F5344CB8AC3E}">
        <p14:creationId xmlns:p14="http://schemas.microsoft.com/office/powerpoint/2010/main" val="115058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at...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61958" y="2708920"/>
            <a:ext cx="8206680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sykehusapotek i Norge produserer noen miksturer selv? </a:t>
            </a:r>
            <a:endParaRPr lang="nb-NO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r>
              <a:rPr lang="nb-NO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</a:t>
            </a:r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et finnes ikke ferdigproduserte godkjente miksturer for alle virkestoff som barn trenger.</a:t>
            </a:r>
          </a:p>
        </p:txBody>
      </p:sp>
    </p:spTree>
    <p:extLst>
      <p:ext uri="{BB962C8B-B14F-4D97-AF65-F5344CB8AC3E}">
        <p14:creationId xmlns:p14="http://schemas.microsoft.com/office/powerpoint/2010/main" val="370230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at...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940668" y="2852936"/>
            <a:ext cx="7262664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Nettverket har en liste over alle miksturer som forskrives til barn i Norge</a:t>
            </a:r>
          </a:p>
        </p:txBody>
      </p:sp>
    </p:spTree>
    <p:extLst>
      <p:ext uri="{BB962C8B-B14F-4D97-AF65-F5344CB8AC3E}">
        <p14:creationId xmlns:p14="http://schemas.microsoft.com/office/powerpoint/2010/main" val="56317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at...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940668" y="2924944"/>
            <a:ext cx="7262664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mange miksturer inneholder sukker? </a:t>
            </a:r>
            <a:r>
              <a:rPr lang="nb-NO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Det er viktig å være flink med tannpussen.</a:t>
            </a:r>
            <a:endParaRPr lang="nb-NO" sz="4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9656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940668" y="2852936"/>
            <a:ext cx="7262664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mange </a:t>
            </a:r>
            <a:r>
              <a:rPr lang="nb-NO" sz="44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antibiotikamiksturer</a:t>
            </a:r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smaker grusomt</a:t>
            </a:r>
          </a:p>
        </p:txBody>
      </p:sp>
    </p:spTree>
    <p:extLst>
      <p:ext uri="{BB962C8B-B14F-4D97-AF65-F5344CB8AC3E}">
        <p14:creationId xmlns:p14="http://schemas.microsoft.com/office/powerpoint/2010/main" val="54065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07504" y="2348880"/>
            <a:ext cx="8784976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noen ganger ender man opp med å gi et mer bredspektret antibiotikum enn nødvendig fordi smaken på de </a:t>
            </a:r>
            <a:r>
              <a:rPr lang="nb-NO" sz="44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smalspektrede</a:t>
            </a:r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er så vonde?</a:t>
            </a:r>
          </a:p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Dette kan føre til økt </a:t>
            </a:r>
            <a:r>
              <a:rPr lang="nb-NO" sz="44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antibiotikaresistens</a:t>
            </a:r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741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5800" y="2472069"/>
            <a:ext cx="7772400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det er viktig å bruke måleredskap for å sikre riktig dose av legemidlet. </a:t>
            </a:r>
          </a:p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Ikke bruk skjeer du har hjemme da disse er ulike og kan gi unøyaktig dose </a:t>
            </a:r>
          </a:p>
        </p:txBody>
      </p:sp>
    </p:spTree>
    <p:extLst>
      <p:ext uri="{BB962C8B-B14F-4D97-AF65-F5344CB8AC3E}">
        <p14:creationId xmlns:p14="http://schemas.microsoft.com/office/powerpoint/2010/main" val="420259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42900" y="2852936"/>
            <a:ext cx="8458200" cy="2952328"/>
          </a:xfrm>
        </p:spPr>
        <p:txBody>
          <a:bodyPr>
            <a:noAutofit/>
          </a:bodyPr>
          <a:lstStyle/>
          <a:p>
            <a:r>
              <a:rPr lang="nb-NO" dirty="0">
                <a:solidFill>
                  <a:schemeClr val="tx1"/>
                </a:solidFill>
              </a:rPr>
              <a:t>… Nettverket har medlemmer på alle sykehus i Norge hvor det finnes barneavdeling</a:t>
            </a:r>
          </a:p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24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749" y="1700808"/>
            <a:ext cx="6706692" cy="5030019"/>
          </a:xfrm>
        </p:spPr>
      </p:pic>
    </p:spTree>
    <p:extLst>
      <p:ext uri="{BB962C8B-B14F-4D97-AF65-F5344CB8AC3E}">
        <p14:creationId xmlns:p14="http://schemas.microsoft.com/office/powerpoint/2010/main" val="429142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940668" y="2780928"/>
            <a:ext cx="7517532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det blir som regel mest presist å bruke målesprøyte når barn skal få flytende legemidler</a:t>
            </a:r>
          </a:p>
        </p:txBody>
      </p:sp>
    </p:spTree>
    <p:extLst>
      <p:ext uri="{BB962C8B-B14F-4D97-AF65-F5344CB8AC3E}">
        <p14:creationId xmlns:p14="http://schemas.microsoft.com/office/powerpoint/2010/main" val="194960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83568" y="2924944"/>
            <a:ext cx="7376864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kald mikstur smaker mindre enn når den er romtemperert </a:t>
            </a:r>
          </a:p>
        </p:txBody>
      </p:sp>
    </p:spTree>
    <p:extLst>
      <p:ext uri="{BB962C8B-B14F-4D97-AF65-F5344CB8AC3E}">
        <p14:creationId xmlns:p14="http://schemas.microsoft.com/office/powerpoint/2010/main" val="234067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028700" y="2564904"/>
            <a:ext cx="7086600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miksturer ofte får kortere holdbarhet etter åpning?</a:t>
            </a:r>
          </a:p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Rester som ikke brukes skal leveres til apoteket for forsvarlig håndtering.</a:t>
            </a:r>
          </a:p>
        </p:txBody>
      </p:sp>
    </p:spTree>
    <p:extLst>
      <p:ext uri="{BB962C8B-B14F-4D97-AF65-F5344CB8AC3E}">
        <p14:creationId xmlns:p14="http://schemas.microsoft.com/office/powerpoint/2010/main" val="95052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at...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2780928"/>
            <a:ext cx="6400800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Paracetamol som kan kjøpes reseptfritt i sm</a:t>
            </a:r>
            <a:r>
              <a:rPr lang="nb-NO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å pakker</a:t>
            </a:r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kan være svært skadelig i for store doser</a:t>
            </a:r>
          </a:p>
        </p:txBody>
      </p:sp>
    </p:spTree>
    <p:extLst>
      <p:ext uri="{BB962C8B-B14F-4D97-AF65-F5344CB8AC3E}">
        <p14:creationId xmlns:p14="http://schemas.microsoft.com/office/powerpoint/2010/main" val="131703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971600" y="2780928"/>
            <a:ext cx="7486600" cy="3024336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bruken av ikke reseptpliktige legemidler hos barn –og unge har økt med </a:t>
            </a:r>
            <a:r>
              <a:rPr lang="nb-NO" sz="4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46 % </a:t>
            </a:r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 siste 10 årene?</a:t>
            </a:r>
          </a:p>
        </p:txBody>
      </p:sp>
    </p:spTree>
    <p:extLst>
      <p:ext uri="{BB962C8B-B14F-4D97-AF65-F5344CB8AC3E}">
        <p14:creationId xmlns:p14="http://schemas.microsoft.com/office/powerpoint/2010/main" val="142986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2780928"/>
            <a:ext cx="6400800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bare noen få tabletter med </a:t>
            </a:r>
            <a:r>
              <a:rPr lang="nb-NO" sz="44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høydosert</a:t>
            </a:r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jern kan gi forgiftning hos små barn?</a:t>
            </a:r>
          </a:p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Oppbevar legemidlene utilgjengelig for de små!</a:t>
            </a:r>
          </a:p>
        </p:txBody>
      </p:sp>
    </p:spTree>
    <p:extLst>
      <p:ext uri="{BB962C8B-B14F-4D97-AF65-F5344CB8AC3E}">
        <p14:creationId xmlns:p14="http://schemas.microsoft.com/office/powerpoint/2010/main" val="159022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67544" y="2780928"/>
            <a:ext cx="8424936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Giftinformasjonen kan svare på spørsmål om akutte forgiftninger døgnet rundt.</a:t>
            </a:r>
          </a:p>
          <a:p>
            <a:r>
              <a:rPr lang="nb-NO" sz="4400" dirty="0">
                <a:solidFill>
                  <a:srgbClr val="009163"/>
                </a:solidFill>
                <a:latin typeface="+mj-lt"/>
                <a:ea typeface="+mj-ea"/>
                <a:cs typeface="+mj-cs"/>
              </a:rPr>
              <a:t>www.helsenorge.no/giftinformasjon</a:t>
            </a:r>
            <a:r>
              <a:rPr lang="nb-NO" sz="440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9905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955576" y="2780928"/>
            <a:ext cx="7232848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legemidler skal aldri tas av andre enn den de er forskrevet til, uansett om man tenker symptomene ligner</a:t>
            </a:r>
          </a:p>
        </p:txBody>
      </p:sp>
    </p:spTree>
    <p:extLst>
      <p:ext uri="{BB962C8B-B14F-4D97-AF65-F5344CB8AC3E}">
        <p14:creationId xmlns:p14="http://schemas.microsoft.com/office/powerpoint/2010/main" val="3220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5800" y="2780928"/>
            <a:ext cx="7719764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</a:t>
            </a:r>
            <a:r>
              <a:rPr lang="nb-NO" sz="44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Paracetamol</a:t>
            </a:r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finnes som mikstur, smeltetablett, granulat, brusetablett, stikkpille, vanlig tablett og som infusjonsvæske til intravenøs bruk </a:t>
            </a:r>
          </a:p>
        </p:txBody>
      </p:sp>
    </p:spTree>
    <p:extLst>
      <p:ext uri="{BB962C8B-B14F-4D97-AF65-F5344CB8AC3E}">
        <p14:creationId xmlns:p14="http://schemas.microsoft.com/office/powerpoint/2010/main" val="371394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42900" y="2852936"/>
            <a:ext cx="8458200" cy="2952328"/>
          </a:xfrm>
        </p:spPr>
        <p:txBody>
          <a:bodyPr>
            <a:noAutofit/>
          </a:bodyPr>
          <a:lstStyle/>
          <a:p>
            <a:r>
              <a:rPr lang="nb-NO" dirty="0">
                <a:solidFill>
                  <a:schemeClr val="tx1"/>
                </a:solidFill>
              </a:rPr>
              <a:t>… det er 20 sykehus med barneavdeling i Norge</a:t>
            </a:r>
          </a:p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913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51520" y="2780928"/>
            <a:ext cx="8784976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å innta et legemiddel gjennom munnen via magesekken gir bedre og mer forutsigbar absorbsjon enn om man gir en stikkpille i endetarmen </a:t>
            </a:r>
          </a:p>
        </p:txBody>
      </p:sp>
    </p:spTree>
    <p:extLst>
      <p:ext uri="{BB962C8B-B14F-4D97-AF65-F5344CB8AC3E}">
        <p14:creationId xmlns:p14="http://schemas.microsoft.com/office/powerpoint/2010/main" val="299540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2780928"/>
            <a:ext cx="6400800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barn under 3 år er den gruppen som får forskrevet mest antibiotika</a:t>
            </a:r>
          </a:p>
        </p:txBody>
      </p:sp>
    </p:spTree>
    <p:extLst>
      <p:ext uri="{BB962C8B-B14F-4D97-AF65-F5344CB8AC3E}">
        <p14:creationId xmlns:p14="http://schemas.microsoft.com/office/powerpoint/2010/main" val="402932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79512" y="2780928"/>
            <a:ext cx="8784976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bruken av antibiotika likevel har sunket, noe som kan tyde på at det tidligere har vært forskrevet unødvendig mye antibiotika til barn</a:t>
            </a:r>
          </a:p>
        </p:txBody>
      </p:sp>
    </p:spTree>
    <p:extLst>
      <p:ext uri="{BB962C8B-B14F-4D97-AF65-F5344CB8AC3E}">
        <p14:creationId xmlns:p14="http://schemas.microsoft.com/office/powerpoint/2010/main" val="382094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338415"/>
            <a:ext cx="6897189" cy="3874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275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at...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043608" y="2780928"/>
            <a:ext cx="7200800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tabletter noen ganger kan være et alternativ til mikstur, små barn kan også svelge tabletter</a:t>
            </a:r>
          </a:p>
        </p:txBody>
      </p:sp>
    </p:spTree>
    <p:extLst>
      <p:ext uri="{BB962C8B-B14F-4D97-AF65-F5344CB8AC3E}">
        <p14:creationId xmlns:p14="http://schemas.microsoft.com/office/powerpoint/2010/main" val="10921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at...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043608" y="2780928"/>
            <a:ext cx="7200800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tabletter noen ganger kan være et alternativ til mikstur, små barn kan også svelge tabletter</a:t>
            </a:r>
          </a:p>
        </p:txBody>
      </p:sp>
    </p:spTree>
    <p:extLst>
      <p:ext uri="{BB962C8B-B14F-4D97-AF65-F5344CB8AC3E}">
        <p14:creationId xmlns:p14="http://schemas.microsoft.com/office/powerpoint/2010/main" val="184867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79512" y="2473113"/>
            <a:ext cx="8640960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dersom du er usikker på om barnet ditt bruker inhalasjons-medisinen riktig, kan du få god hjelp til dette på apoteket gjennom en inhalasjonsveiledning</a:t>
            </a:r>
          </a:p>
        </p:txBody>
      </p:sp>
    </p:spTree>
    <p:extLst>
      <p:ext uri="{BB962C8B-B14F-4D97-AF65-F5344CB8AC3E}">
        <p14:creationId xmlns:p14="http://schemas.microsoft.com/office/powerpoint/2010/main" val="277482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739552" y="2852936"/>
            <a:ext cx="7664896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det generelt ikke anbefales å benytte reseptfrie hostedempende eller slimløsende legemidler til barn</a:t>
            </a:r>
          </a:p>
        </p:txBody>
      </p:sp>
    </p:spTree>
    <p:extLst>
      <p:ext uri="{BB962C8B-B14F-4D97-AF65-F5344CB8AC3E}">
        <p14:creationId xmlns:p14="http://schemas.microsoft.com/office/powerpoint/2010/main" val="246937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991580" y="2924944"/>
            <a:ext cx="7160840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</a:t>
            </a:r>
            <a:r>
              <a:rPr lang="nb-NO" sz="44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Minifom</a:t>
            </a:r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dråper som ofte brukes mot </a:t>
            </a:r>
            <a:r>
              <a:rPr lang="nb-NO" sz="44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spedbarnskolikk</a:t>
            </a:r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ikke har påvist effekt</a:t>
            </a:r>
          </a:p>
        </p:txBody>
      </p:sp>
    </p:spTree>
    <p:extLst>
      <p:ext uri="{BB962C8B-B14F-4D97-AF65-F5344CB8AC3E}">
        <p14:creationId xmlns:p14="http://schemas.microsoft.com/office/powerpoint/2010/main" val="296006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nb-NO" sz="4400" dirty="0"/>
              <a:t>Visste du at…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07504" y="2780928"/>
            <a:ext cx="8928992" cy="2952328"/>
          </a:xfrm>
        </p:spPr>
        <p:txBody>
          <a:bodyPr>
            <a:noAutofit/>
          </a:bodyPr>
          <a:lstStyle/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spedbarn med refluks sjelden har nytte av </a:t>
            </a:r>
            <a:r>
              <a:rPr lang="nb-NO" sz="44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protonpumpehemmere</a:t>
            </a:r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som for eksempel Nexium? </a:t>
            </a:r>
          </a:p>
          <a:p>
            <a:r>
              <a:rPr lang="nb-NO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Likevel er det mange spedbarn som får slike legemidler. </a:t>
            </a:r>
          </a:p>
        </p:txBody>
      </p:sp>
    </p:spTree>
    <p:extLst>
      <p:ext uri="{BB962C8B-B14F-4D97-AF65-F5344CB8AC3E}">
        <p14:creationId xmlns:p14="http://schemas.microsoft.com/office/powerpoint/2010/main" val="128761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29ebae8-1972-4b54-9990-43821e85e817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95CDFBAFCA7C54CA79AFC32216BA57E" ma:contentTypeVersion="15" ma:contentTypeDescription="Opprett et nytt dokument." ma:contentTypeScope="" ma:versionID="9c12d484a33ea0112a192ef44c49a2af">
  <xsd:schema xmlns:xsd="http://www.w3.org/2001/XMLSchema" xmlns:xs="http://www.w3.org/2001/XMLSchema" xmlns:p="http://schemas.microsoft.com/office/2006/metadata/properties" xmlns:ns2="c29ebae8-1972-4b54-9990-43821e85e817" xmlns:ns3="d115526e-3eec-4e01-a896-f1de7b7bdca3" targetNamespace="http://schemas.microsoft.com/office/2006/metadata/properties" ma:root="true" ma:fieldsID="04a833e3ed500558585820faf63241bc" ns2:_="" ns3:_="">
    <xsd:import namespace="c29ebae8-1972-4b54-9990-43821e85e817"/>
    <xsd:import namespace="d115526e-3eec-4e01-a896-f1de7b7bdc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9ebae8-1972-4b54-9990-43821e85e8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Bildemerkelapper" ma:readOnly="false" ma:fieldId="{5cf76f15-5ced-4ddc-b409-7134ff3c332f}" ma:taxonomyMulti="true" ma:sspId="36a61b50-ac2f-48d5-8ac7-e75171fb658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15526e-3eec-4e01-a896-f1de7b7bdca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25D9347-A54C-45BD-A91C-4D9EC60D283E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d115526e-3eec-4e01-a896-f1de7b7bdca3"/>
    <ds:schemaRef ds:uri="http://purl.org/dc/elements/1.1/"/>
    <ds:schemaRef ds:uri="http://schemas.microsoft.com/office/2006/metadata/properties"/>
    <ds:schemaRef ds:uri="http://schemas.microsoft.com/office/infopath/2007/PartnerControls"/>
    <ds:schemaRef ds:uri="c29ebae8-1972-4b54-9990-43821e85e81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45D3C7A-297A-4C2E-AC1F-97E9C456270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5F784D0-F2F4-47B7-BA4A-8A4F894E7B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9ebae8-1972-4b54-9990-43821e85e817"/>
    <ds:schemaRef ds:uri="d115526e-3eec-4e01-a896-f1de7b7bdc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1346</TotalTime>
  <Words>1914</Words>
  <Application>Microsoft Office PowerPoint</Application>
  <PresentationFormat>Skjermfremvisning (4:3)</PresentationFormat>
  <Paragraphs>208</Paragraphs>
  <Slides>120</Slides>
  <Notes>2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120</vt:i4>
      </vt:variant>
    </vt:vector>
  </HeadingPairs>
  <TitlesOfParts>
    <vt:vector size="123" baseType="lpstr">
      <vt:lpstr>Arial</vt:lpstr>
      <vt:lpstr>Calibri</vt:lpstr>
      <vt:lpstr>Office-tema</vt:lpstr>
      <vt:lpstr>Visste du at…</vt:lpstr>
      <vt:lpstr>Visste du at…</vt:lpstr>
      <vt:lpstr>PowerPoint-presentasjon</vt:lpstr>
      <vt:lpstr>Visste du at…</vt:lpstr>
      <vt:lpstr>Visste du at…</vt:lpstr>
      <vt:lpstr>Visste du at…</vt:lpstr>
      <vt:lpstr>Visste du at…</vt:lpstr>
      <vt:lpstr>Visste du at…</vt:lpstr>
      <vt:lpstr>Visste du at…</vt:lpstr>
      <vt:lpstr>Visste du at…</vt:lpstr>
      <vt:lpstr>PowerPoint-presentasjon</vt:lpstr>
      <vt:lpstr>Visste du at…</vt:lpstr>
      <vt:lpstr>Visste du at…</vt:lpstr>
      <vt:lpstr>PowerPoint-presentasjon</vt:lpstr>
      <vt:lpstr>Visste du at…</vt:lpstr>
      <vt:lpstr>PowerPoint-presentasjon</vt:lpstr>
      <vt:lpstr>PowerPoint-presentasjon</vt:lpstr>
      <vt:lpstr>Visste du at…</vt:lpstr>
      <vt:lpstr>PowerPoint-presentasjon</vt:lpstr>
      <vt:lpstr>Visste du at…</vt:lpstr>
      <vt:lpstr>Visste du at…</vt:lpstr>
      <vt:lpstr>Visste du at…</vt:lpstr>
      <vt:lpstr>PowerPoint-presentasjon</vt:lpstr>
      <vt:lpstr>Visste du at...</vt:lpstr>
      <vt:lpstr>Visste du at…</vt:lpstr>
      <vt:lpstr>PowerPoint-presentasjon</vt:lpstr>
      <vt:lpstr>Visste du at…</vt:lpstr>
      <vt:lpstr>Visste du at…</vt:lpstr>
      <vt:lpstr>PowerPoint-presentasjon</vt:lpstr>
      <vt:lpstr>Visste du at...</vt:lpstr>
      <vt:lpstr>Visste du at...</vt:lpstr>
      <vt:lpstr>PowerPoint-presentasjon</vt:lpstr>
      <vt:lpstr>Visste du at…</vt:lpstr>
      <vt:lpstr>Visste du at…</vt:lpstr>
      <vt:lpstr>Visste du at…</vt:lpstr>
      <vt:lpstr>Visste du at...</vt:lpstr>
      <vt:lpstr>Visste du at…</vt:lpstr>
      <vt:lpstr>Visste du at…</vt:lpstr>
      <vt:lpstr>Visste du at…</vt:lpstr>
      <vt:lpstr>Visste du at…</vt:lpstr>
      <vt:lpstr>Visste du at…</vt:lpstr>
      <vt:lpstr>Visste du at…</vt:lpstr>
      <vt:lpstr>Visste du at…</vt:lpstr>
      <vt:lpstr>PowerPoint-presentasjon</vt:lpstr>
      <vt:lpstr>Visste du at…</vt:lpstr>
      <vt:lpstr>PowerPoint-presentasjon</vt:lpstr>
      <vt:lpstr>Visste du at…</vt:lpstr>
      <vt:lpstr>Visste du at…</vt:lpstr>
      <vt:lpstr>PowerPoint-presentasjon</vt:lpstr>
      <vt:lpstr>Visste du at…</vt:lpstr>
      <vt:lpstr>PowerPoint-presentasjon</vt:lpstr>
      <vt:lpstr>Visste du at…</vt:lpstr>
      <vt:lpstr>Visste du at…</vt:lpstr>
      <vt:lpstr>PowerPoint-presentasjon</vt:lpstr>
      <vt:lpstr>Visste du at…</vt:lpstr>
      <vt:lpstr>PowerPoint-presentasjon</vt:lpstr>
      <vt:lpstr>Visste du at…</vt:lpstr>
      <vt:lpstr>PowerPoint-presentasjon</vt:lpstr>
      <vt:lpstr>Visste du at…</vt:lpstr>
      <vt:lpstr>Visste du at…</vt:lpstr>
      <vt:lpstr>Visste du at...</vt:lpstr>
      <vt:lpstr>Visste du at…</vt:lpstr>
      <vt:lpstr>Visste du at...</vt:lpstr>
      <vt:lpstr>PowerPoint-presentasjon</vt:lpstr>
      <vt:lpstr>Visste du at...</vt:lpstr>
      <vt:lpstr>Visste du at…</vt:lpstr>
      <vt:lpstr>PowerPoint-presentasjon</vt:lpstr>
      <vt:lpstr>Visste du at...</vt:lpstr>
      <vt:lpstr>Visste du at...</vt:lpstr>
      <vt:lpstr>PowerPoint-presentasjon</vt:lpstr>
      <vt:lpstr>Visste du at...</vt:lpstr>
      <vt:lpstr>PowerPoint-presentasjon</vt:lpstr>
      <vt:lpstr>Visste du at…</vt:lpstr>
      <vt:lpstr>Visste du at...</vt:lpstr>
      <vt:lpstr>Visste du at...</vt:lpstr>
      <vt:lpstr>Visste du at...</vt:lpstr>
      <vt:lpstr>Visste du at…</vt:lpstr>
      <vt:lpstr>Visste du at…</vt:lpstr>
      <vt:lpstr>Visste du at…</vt:lpstr>
      <vt:lpstr>PowerPoint-presentasjon</vt:lpstr>
      <vt:lpstr>Visste du at…</vt:lpstr>
      <vt:lpstr>Visste du at…</vt:lpstr>
      <vt:lpstr>Visste du at…</vt:lpstr>
      <vt:lpstr>Visste du at...</vt:lpstr>
      <vt:lpstr>Visste du at…</vt:lpstr>
      <vt:lpstr>Visste du at…</vt:lpstr>
      <vt:lpstr>Visste du at…</vt:lpstr>
      <vt:lpstr>Visste du at…</vt:lpstr>
      <vt:lpstr>Visste du at…</vt:lpstr>
      <vt:lpstr>Visste du at…</vt:lpstr>
      <vt:lpstr>Visste du at…</vt:lpstr>
      <vt:lpstr>Visste du at…</vt:lpstr>
      <vt:lpstr>PowerPoint-presentasjon</vt:lpstr>
      <vt:lpstr>Visste du at...</vt:lpstr>
      <vt:lpstr>Visste du at...</vt:lpstr>
      <vt:lpstr>Visste du at…</vt:lpstr>
      <vt:lpstr>Visste du at…</vt:lpstr>
      <vt:lpstr>Visste du at…</vt:lpstr>
      <vt:lpstr>Visste du at…</vt:lpstr>
      <vt:lpstr>Visste du at…</vt:lpstr>
      <vt:lpstr>Visste du at...</vt:lpstr>
      <vt:lpstr>Visste du at...</vt:lpstr>
      <vt:lpstr>Visste du at…</vt:lpstr>
      <vt:lpstr>PowerPoint-presentasjon</vt:lpstr>
      <vt:lpstr>PowerPoint-presentasjon</vt:lpstr>
      <vt:lpstr>Visste du at…</vt:lpstr>
      <vt:lpstr>PowerPoint-presentasjon</vt:lpstr>
      <vt:lpstr>Visste du at…</vt:lpstr>
      <vt:lpstr>Visste du at...</vt:lpstr>
      <vt:lpstr>Visste du at…</vt:lpstr>
      <vt:lpstr>Visste du at…</vt:lpstr>
      <vt:lpstr>Visste du at...</vt:lpstr>
      <vt:lpstr>PowerPoint-presentasjon</vt:lpstr>
      <vt:lpstr>Visste du at…</vt:lpstr>
      <vt:lpstr>Visste du at…</vt:lpstr>
      <vt:lpstr>Visste du at...</vt:lpstr>
      <vt:lpstr>PowerPoint-presentasjon</vt:lpstr>
      <vt:lpstr>Visste du at...</vt:lpstr>
      <vt:lpstr>PowerPoint-presentasjon</vt:lpstr>
      <vt:lpstr>Visste du at...</vt:lpstr>
    </vt:vector>
  </TitlesOfParts>
  <Company>Helse Vest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Margrete Einen</dc:creator>
  <cp:lastModifiedBy>Einen, Margrete</cp:lastModifiedBy>
  <cp:revision>135</cp:revision>
  <dcterms:created xsi:type="dcterms:W3CDTF">2018-03-13T14:22:00Z</dcterms:created>
  <dcterms:modified xsi:type="dcterms:W3CDTF">2023-05-10T12:23:25Z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0x010100A95CDFBAFCA7C54CA79AFC32216BA57E</vt:lpwstr>
  </property>
  <property fmtid="{D5CDD505-2E9C-101B-9397-08002B2CF9AE}" pid="3" name="Order">
    <vt:r8>233700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TemplateUrl">
    <vt:lpwstr/>
  </property>
  <property fmtid="{D5CDD505-2E9C-101B-9397-08002B2CF9AE}" pid="9" name="ComplianceAssetId">
    <vt:lpwstr/>
  </property>
  <property fmtid="{D5CDD505-2E9C-101B-9397-08002B2CF9AE}" pid="10" name="MediaServiceImageTags">
    <vt:lpwstr/>
  </property>
</Properties>
</file>