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282" r:id="rId7"/>
    <p:sldId id="287" r:id="rId8"/>
    <p:sldId id="285" r:id="rId9"/>
    <p:sldId id="275" r:id="rId10"/>
    <p:sldId id="283" r:id="rId11"/>
    <p:sldId id="286" r:id="rId12"/>
    <p:sldId id="288" r:id="rId13"/>
    <p:sldId id="289" r:id="rId14"/>
    <p:sldId id="291" r:id="rId15"/>
    <p:sldId id="290" r:id="rId16"/>
    <p:sldId id="302" r:id="rId17"/>
    <p:sldId id="292" r:id="rId18"/>
    <p:sldId id="294" r:id="rId19"/>
    <p:sldId id="301" r:id="rId20"/>
    <p:sldId id="295" r:id="rId21"/>
    <p:sldId id="297" r:id="rId22"/>
    <p:sldId id="300" r:id="rId23"/>
    <p:sldId id="296" r:id="rId24"/>
    <p:sldId id="293" r:id="rId25"/>
    <p:sldId id="299" r:id="rId2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rr" initials="D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0F07C-FF92-B89F-08B7-03B77EAE84EB}" v="3" dt="2026-02-19T20:35:37.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0" y="28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32" tIns="45716" rIns="91432" bIns="45716" rtlCol="0"/>
          <a:lstStyle>
            <a:lvl1pPr algn="r">
              <a:defRPr sz="1200"/>
            </a:lvl1pPr>
          </a:lstStyle>
          <a:p>
            <a:fld id="{AF74CA80-CF4D-4694-A21B-48CA0C891CBB}" type="datetimeFigureOut">
              <a:rPr lang="en-NZ" smtClean="0"/>
              <a:pPr/>
              <a:t>1/03/2026</a:t>
            </a:fld>
            <a:endParaRPr lang="en-NZ"/>
          </a:p>
        </p:txBody>
      </p:sp>
      <p:sp>
        <p:nvSpPr>
          <p:cNvPr id="4" name="Footer Placeholder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4"/>
            <a:ext cx="2949575" cy="498475"/>
          </a:xfrm>
          <a:prstGeom prst="rect">
            <a:avLst/>
          </a:prstGeom>
        </p:spPr>
        <p:txBody>
          <a:bodyPr vert="horz" lIns="91432" tIns="45716" rIns="91432" bIns="45716" rtlCol="0" anchor="b"/>
          <a:lstStyle>
            <a:lvl1pPr algn="r">
              <a:defRPr sz="1200"/>
            </a:lvl1pPr>
          </a:lstStyle>
          <a:p>
            <a:fld id="{9AA512C0-9DBE-44B1-AC35-FFAED3C5FD2D}" type="slidenum">
              <a:rPr lang="en-NZ" smtClean="0"/>
              <a:pPr/>
              <a:t>‹#›</a:t>
            </a:fld>
            <a:endParaRPr lang="en-NZ"/>
          </a:p>
        </p:txBody>
      </p:sp>
    </p:spTree>
    <p:extLst>
      <p:ext uri="{BB962C8B-B14F-4D97-AF65-F5344CB8AC3E}">
        <p14:creationId xmlns:p14="http://schemas.microsoft.com/office/powerpoint/2010/main" val="395206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32" tIns="45716" rIns="91432" bIns="45716" rtlCol="0"/>
          <a:lstStyle>
            <a:lvl1pPr algn="l">
              <a:defRPr sz="1200"/>
            </a:lvl1pPr>
          </a:lstStyle>
          <a:p>
            <a:endParaRPr lang="en-NZ" dirty="0"/>
          </a:p>
        </p:txBody>
      </p:sp>
      <p:sp>
        <p:nvSpPr>
          <p:cNvPr id="3" name="Date Placeholder 2"/>
          <p:cNvSpPr>
            <a:spLocks noGrp="1"/>
          </p:cNvSpPr>
          <p:nvPr>
            <p:ph type="dt" idx="1"/>
          </p:nvPr>
        </p:nvSpPr>
        <p:spPr>
          <a:xfrm>
            <a:off x="3855839" y="1"/>
            <a:ext cx="2949787" cy="496967"/>
          </a:xfrm>
          <a:prstGeom prst="rect">
            <a:avLst/>
          </a:prstGeom>
        </p:spPr>
        <p:txBody>
          <a:bodyPr vert="horz" lIns="91432" tIns="45716" rIns="91432" bIns="45716" rtlCol="0"/>
          <a:lstStyle>
            <a:lvl1pPr algn="r">
              <a:defRPr sz="1200"/>
            </a:lvl1pPr>
          </a:lstStyle>
          <a:p>
            <a:fld id="{CE552218-BC7C-43C3-B1BC-1DC5FABD1196}" type="datetimeFigureOut">
              <a:rPr lang="en-NZ" smtClean="0"/>
              <a:pPr/>
              <a:t>1/03/2026</a:t>
            </a:fld>
            <a:endParaRPr lang="en-NZ"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32" tIns="45716" rIns="91432" bIns="45716" rtlCol="0" anchor="ctr"/>
          <a:lstStyle/>
          <a:p>
            <a:endParaRPr lang="en-NZ"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40648"/>
            <a:ext cx="2949787" cy="496967"/>
          </a:xfrm>
          <a:prstGeom prst="rect">
            <a:avLst/>
          </a:prstGeom>
        </p:spPr>
        <p:txBody>
          <a:bodyPr vert="horz" lIns="91432" tIns="45716" rIns="91432" bIns="45716"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9" y="9440648"/>
            <a:ext cx="2949787" cy="496967"/>
          </a:xfrm>
          <a:prstGeom prst="rect">
            <a:avLst/>
          </a:prstGeom>
        </p:spPr>
        <p:txBody>
          <a:bodyPr vert="horz" lIns="91432" tIns="45716" rIns="91432" bIns="45716" rtlCol="0" anchor="b"/>
          <a:lstStyle>
            <a:lvl1pPr algn="r">
              <a:defRPr sz="1200"/>
            </a:lvl1pPr>
          </a:lstStyle>
          <a:p>
            <a:fld id="{5A60186E-A960-4A38-A5D3-DEB59C7F5659}" type="slidenum">
              <a:rPr lang="en-NZ" smtClean="0"/>
              <a:pPr/>
              <a:t>‹#›</a:t>
            </a:fld>
            <a:endParaRPr lang="en-NZ" dirty="0"/>
          </a:p>
        </p:txBody>
      </p:sp>
    </p:spTree>
    <p:extLst>
      <p:ext uri="{BB962C8B-B14F-4D97-AF65-F5344CB8AC3E}">
        <p14:creationId xmlns:p14="http://schemas.microsoft.com/office/powerpoint/2010/main" val="420577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a:t>
            </a:fld>
            <a:endParaRPr lang="en-NZ" dirty="0"/>
          </a:p>
        </p:txBody>
      </p:sp>
    </p:spTree>
    <p:extLst>
      <p:ext uri="{BB962C8B-B14F-4D97-AF65-F5344CB8AC3E}">
        <p14:creationId xmlns:p14="http://schemas.microsoft.com/office/powerpoint/2010/main" val="2925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10</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11</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12</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A748F-413F-E2B5-F0A7-FC711BACD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EE1C5-E025-9089-E96D-6A7FC5E78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13AA0-5D7F-A57E-9B83-57F56DDC25FC}"/>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78A8279D-1094-3CAA-E6C6-9C04E1726DC8}"/>
              </a:ext>
            </a:extLst>
          </p:cNvPr>
          <p:cNvSpPr>
            <a:spLocks noGrp="1"/>
          </p:cNvSpPr>
          <p:nvPr>
            <p:ph type="sldNum" sz="quarter" idx="10"/>
          </p:nvPr>
        </p:nvSpPr>
        <p:spPr/>
        <p:txBody>
          <a:bodyPr/>
          <a:lstStyle/>
          <a:p>
            <a:fld id="{5A60186E-A960-4A38-A5D3-DEB59C7F5659}" type="slidenum">
              <a:rPr lang="en-NZ" smtClean="0"/>
              <a:pPr/>
              <a:t>13</a:t>
            </a:fld>
            <a:endParaRPr lang="en-NZ" dirty="0"/>
          </a:p>
        </p:txBody>
      </p:sp>
    </p:spTree>
    <p:extLst>
      <p:ext uri="{BB962C8B-B14F-4D97-AF65-F5344CB8AC3E}">
        <p14:creationId xmlns:p14="http://schemas.microsoft.com/office/powerpoint/2010/main" val="191215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14</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15</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16</a:t>
            </a:fld>
            <a:endParaRPr lang="en-NZ" dirty="0"/>
          </a:p>
        </p:txBody>
      </p:sp>
    </p:spTree>
    <p:extLst>
      <p:ext uri="{BB962C8B-B14F-4D97-AF65-F5344CB8AC3E}">
        <p14:creationId xmlns:p14="http://schemas.microsoft.com/office/powerpoint/2010/main" val="312192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18</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19</a:t>
            </a:fld>
            <a:endParaRPr lang="en-NZ" dirty="0"/>
          </a:p>
        </p:txBody>
      </p:sp>
    </p:spTree>
    <p:extLst>
      <p:ext uri="{BB962C8B-B14F-4D97-AF65-F5344CB8AC3E}">
        <p14:creationId xmlns:p14="http://schemas.microsoft.com/office/powerpoint/2010/main" val="115511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a:t>
            </a:fld>
            <a:endParaRPr lang="en-NZ" dirty="0"/>
          </a:p>
        </p:txBody>
      </p:sp>
    </p:spTree>
    <p:extLst>
      <p:ext uri="{BB962C8B-B14F-4D97-AF65-F5344CB8AC3E}">
        <p14:creationId xmlns:p14="http://schemas.microsoft.com/office/powerpoint/2010/main" val="221074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20</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21</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22</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3</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4</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5</a:t>
            </a:fld>
            <a:endParaRPr lang="en-NZ" dirty="0"/>
          </a:p>
        </p:txBody>
      </p:sp>
    </p:spTree>
    <p:extLst>
      <p:ext uri="{BB962C8B-B14F-4D97-AF65-F5344CB8AC3E}">
        <p14:creationId xmlns:p14="http://schemas.microsoft.com/office/powerpoint/2010/main" val="46262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6</a:t>
            </a:fld>
            <a:endParaRPr lang="en-NZ" dirty="0"/>
          </a:p>
        </p:txBody>
      </p:sp>
    </p:spTree>
    <p:extLst>
      <p:ext uri="{BB962C8B-B14F-4D97-AF65-F5344CB8AC3E}">
        <p14:creationId xmlns:p14="http://schemas.microsoft.com/office/powerpoint/2010/main" val="265195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7</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8</a:t>
            </a:fld>
            <a:endParaRPr lang="en-NZ" dirty="0"/>
          </a:p>
        </p:txBody>
      </p:sp>
    </p:spTree>
    <p:extLst>
      <p:ext uri="{BB962C8B-B14F-4D97-AF65-F5344CB8AC3E}">
        <p14:creationId xmlns:p14="http://schemas.microsoft.com/office/powerpoint/2010/main" val="42884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9</a:t>
            </a:fld>
            <a:endParaRPr lang="en-NZ" dirty="0"/>
          </a:p>
        </p:txBody>
      </p:sp>
    </p:spTree>
    <p:extLst>
      <p:ext uri="{BB962C8B-B14F-4D97-AF65-F5344CB8AC3E}">
        <p14:creationId xmlns:p14="http://schemas.microsoft.com/office/powerpoint/2010/main" val="42884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92928AC-D53E-4F15-A442-9B4C7F6BCA39}"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0C62EB3-793E-4CD3-B6AA-1F89A43FC314}"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FD6D19B-9254-467B-A646-BE16ACDB5640}"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7553B35-B088-40C5-9A77-B4F9E8FFCD51}"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9263-D3BF-447C-A224-69A54646473E}" type="datetime1">
              <a:rPr lang="en-NZ" smtClean="0"/>
              <a:pPr/>
              <a:t>1/03/2026</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842988D-ACB3-464B-B6B8-6C9282A64683}" type="datetime1">
              <a:rPr lang="en-NZ" smtClean="0"/>
              <a:pPr/>
              <a:t>1/03/2026</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31C707D-66E9-446A-AA75-8EA19BECDD30}" type="datetime1">
              <a:rPr lang="en-NZ" smtClean="0"/>
              <a:pPr/>
              <a:t>1/03/2026</a:t>
            </a:fld>
            <a:endParaRPr lang="en-NZ" dirty="0"/>
          </a:p>
        </p:txBody>
      </p:sp>
      <p:sp>
        <p:nvSpPr>
          <p:cNvPr id="8" name="Footer Placeholder 7"/>
          <p:cNvSpPr>
            <a:spLocks noGrp="1"/>
          </p:cNvSpPr>
          <p:nvPr>
            <p:ph type="ftr" sz="quarter" idx="11"/>
          </p:nvPr>
        </p:nvSpPr>
        <p:spPr/>
        <p:txBody>
          <a:bodyPr/>
          <a:lstStyle/>
          <a:p>
            <a:r>
              <a:rPr lang="en-NZ" dirty="0"/>
              <a:t>Document: HS-506</a:t>
            </a:r>
          </a:p>
        </p:txBody>
      </p:sp>
      <p:sp>
        <p:nvSpPr>
          <p:cNvPr id="9" name="Slide Number Placeholder 8"/>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6E68516-A02D-4874-A1E0-C9303637CA23}" type="datetime1">
              <a:rPr lang="en-NZ" smtClean="0"/>
              <a:pPr/>
              <a:t>1/03/2026</a:t>
            </a:fld>
            <a:endParaRPr lang="en-NZ" dirty="0"/>
          </a:p>
        </p:txBody>
      </p:sp>
      <p:sp>
        <p:nvSpPr>
          <p:cNvPr id="4" name="Footer Placeholder 3"/>
          <p:cNvSpPr>
            <a:spLocks noGrp="1"/>
          </p:cNvSpPr>
          <p:nvPr>
            <p:ph type="ftr" sz="quarter" idx="11"/>
          </p:nvPr>
        </p:nvSpPr>
        <p:spPr/>
        <p:txBody>
          <a:bodyPr/>
          <a:lstStyle/>
          <a:p>
            <a:r>
              <a:rPr lang="en-NZ" dirty="0"/>
              <a:t>Document: HS-506</a:t>
            </a:r>
          </a:p>
        </p:txBody>
      </p:sp>
      <p:sp>
        <p:nvSpPr>
          <p:cNvPr id="5" name="Slide Number Placeholder 4"/>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D135-29CD-4538-AF75-0E07692CE792}" type="datetime1">
              <a:rPr lang="en-NZ" smtClean="0"/>
              <a:pPr/>
              <a:t>1/03/2026</a:t>
            </a:fld>
            <a:endParaRPr lang="en-NZ" dirty="0"/>
          </a:p>
        </p:txBody>
      </p:sp>
      <p:sp>
        <p:nvSpPr>
          <p:cNvPr id="3" name="Footer Placeholder 2"/>
          <p:cNvSpPr>
            <a:spLocks noGrp="1"/>
          </p:cNvSpPr>
          <p:nvPr>
            <p:ph type="ftr" sz="quarter" idx="11"/>
          </p:nvPr>
        </p:nvSpPr>
        <p:spPr/>
        <p:txBody>
          <a:bodyPr/>
          <a:lstStyle/>
          <a:p>
            <a:r>
              <a:rPr lang="en-NZ" dirty="0"/>
              <a:t>Document: HS-506</a:t>
            </a:r>
          </a:p>
        </p:txBody>
      </p:sp>
      <p:sp>
        <p:nvSpPr>
          <p:cNvPr id="4" name="Slide Number Placeholder 3"/>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44606-A098-4072-BDDB-1F687DF379EE}" type="datetime1">
              <a:rPr lang="en-NZ" smtClean="0"/>
              <a:pPr/>
              <a:t>1/03/2026</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720-06E3-4FF2-B62B-9376B341E28D}" type="datetime1">
              <a:rPr lang="en-NZ" smtClean="0"/>
              <a:pPr/>
              <a:t>1/03/2026</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EA22-F2E2-4B6C-90D3-C62BF45A8F0C}" type="datetime1">
              <a:rPr lang="en-NZ" smtClean="0"/>
              <a:pPr/>
              <a:t>1/03/2026</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a:t>Document: HS-506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2058-F052-4A71-8086-CCBA2BDAA4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786058"/>
            <a:ext cx="8572560" cy="3286148"/>
          </a:xfrm>
        </p:spPr>
        <p:txBody>
          <a:bodyPr>
            <a:noAutofit/>
          </a:bodyPr>
          <a:lstStyle/>
          <a:p>
            <a:r>
              <a:rPr lang="en-NZ" sz="4800" b="1" dirty="0">
                <a:solidFill>
                  <a:srgbClr val="0066CC"/>
                </a:solidFill>
                <a:latin typeface="+mj-lt"/>
              </a:rPr>
              <a:t>Contractor</a:t>
            </a:r>
          </a:p>
          <a:p>
            <a:r>
              <a:rPr lang="en-NZ" sz="4800" b="1" dirty="0">
                <a:solidFill>
                  <a:srgbClr val="0066CC"/>
                </a:solidFill>
                <a:latin typeface="+mj-lt"/>
              </a:rPr>
              <a:t>Health and Safety Induction</a:t>
            </a:r>
          </a:p>
          <a:p>
            <a:endParaRPr lang="en-US" sz="2400" b="1" dirty="0">
              <a:solidFill>
                <a:srgbClr val="0066CC"/>
              </a:solidFill>
              <a:latin typeface="+mj-lt"/>
            </a:endParaRPr>
          </a:p>
          <a:p>
            <a:r>
              <a:rPr lang="en-US" sz="2400" b="1" i="1" dirty="0">
                <a:solidFill>
                  <a:schemeClr val="tx2"/>
                </a:solidFill>
                <a:latin typeface="+mj-lt"/>
              </a:rPr>
              <a:t>“Home Safe Everyday”</a:t>
            </a:r>
            <a:endParaRPr lang="en-NZ" sz="2400" b="1" i="1" dirty="0">
              <a:solidFill>
                <a:schemeClr val="tx2"/>
              </a:solidFill>
              <a:latin typeface="+mj-lt"/>
            </a:endParaRPr>
          </a:p>
        </p:txBody>
      </p:sp>
      <p:sp>
        <p:nvSpPr>
          <p:cNvPr id="5" name="Footer Placeholder 4"/>
          <p:cNvSpPr>
            <a:spLocks noGrp="1"/>
          </p:cNvSpPr>
          <p:nvPr>
            <p:ph type="ftr" sz="quarter" idx="11"/>
          </p:nvPr>
        </p:nvSpPr>
        <p:spPr>
          <a:xfrm>
            <a:off x="107504" y="6165304"/>
            <a:ext cx="2895600" cy="576064"/>
          </a:xfrm>
        </p:spPr>
        <p:txBody>
          <a:bodyPr/>
          <a:lstStyle/>
          <a:p>
            <a:pPr algn="l"/>
            <a:r>
              <a:rPr lang="en-NZ" sz="900">
                <a:solidFill>
                  <a:schemeClr val="tx1"/>
                </a:solidFill>
              </a:rPr>
              <a:t>Document Code: HSMS-5402</a:t>
            </a:r>
            <a:endParaRPr lang="en-NZ" sz="900" dirty="0">
              <a:solidFill>
                <a:schemeClr val="tx1"/>
              </a:solidFill>
            </a:endParaRPr>
          </a:p>
          <a:p>
            <a:pPr algn="l"/>
            <a:r>
              <a:rPr lang="en-US" sz="900" dirty="0">
                <a:solidFill>
                  <a:schemeClr val="tx1"/>
                </a:solidFill>
              </a:rPr>
              <a:t>Issue Date:  </a:t>
            </a:r>
            <a:r>
              <a:rPr lang="en-NZ" sz="900" dirty="0">
                <a:solidFill>
                  <a:schemeClr val="tx1"/>
                </a:solidFill>
              </a:rPr>
              <a:t>13.11.2025</a:t>
            </a:r>
          </a:p>
          <a:p>
            <a:pPr algn="l"/>
            <a:r>
              <a:rPr lang="en-US" sz="900" dirty="0">
                <a:solidFill>
                  <a:schemeClr val="tx1"/>
                </a:solidFill>
              </a:rPr>
              <a:t>Version:  6.0</a:t>
            </a:r>
          </a:p>
          <a:p>
            <a:pPr algn="l"/>
            <a:r>
              <a:rPr lang="en-NZ" sz="900" dirty="0">
                <a:solidFill>
                  <a:schemeClr val="tx1"/>
                </a:solidFill>
              </a:rPr>
              <a:t>Approved By: S Rimene</a:t>
            </a:r>
          </a:p>
        </p:txBody>
      </p:sp>
      <p:sp>
        <p:nvSpPr>
          <p:cNvPr id="6" name="Slide Number Placeholder 5"/>
          <p:cNvSpPr>
            <a:spLocks noGrp="1"/>
          </p:cNvSpPr>
          <p:nvPr>
            <p:ph type="sldNum" sz="quarter" idx="12"/>
          </p:nvPr>
        </p:nvSpPr>
        <p:spPr/>
        <p:txBody>
          <a:bodyPr/>
          <a:lstStyle/>
          <a:p>
            <a:fld id="{68B92058-F052-4A71-8086-CCBA2BDAA4F8}" type="slidenum">
              <a:rPr lang="en-NZ" sz="1000" smtClean="0"/>
              <a:pPr/>
              <a:t>1</a:t>
            </a:fld>
            <a:endParaRPr lang="en-NZ" sz="1000" dirty="0"/>
          </a:p>
        </p:txBody>
      </p:sp>
      <p:pic>
        <p:nvPicPr>
          <p:cNvPr id="8" name="Picture 7">
            <a:extLst>
              <a:ext uri="{FF2B5EF4-FFF2-40B4-BE49-F238E27FC236}">
                <a16:creationId xmlns:a16="http://schemas.microsoft.com/office/drawing/2014/main" id="{BB96FFD4-4A03-2D5F-D31F-B9308BF91390}"/>
              </a:ext>
            </a:extLst>
          </p:cNvPr>
          <p:cNvPicPr>
            <a:picLocks noChangeAspect="1"/>
          </p:cNvPicPr>
          <p:nvPr/>
        </p:nvPicPr>
        <p:blipFill>
          <a:blip r:embed="rId3"/>
          <a:stretch>
            <a:fillRect/>
          </a:stretch>
        </p:blipFill>
        <p:spPr>
          <a:xfrm>
            <a:off x="2627784" y="620688"/>
            <a:ext cx="4417267" cy="9870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10</a:t>
            </a:fld>
            <a:endParaRPr lang="en-NZ" dirty="0"/>
          </a:p>
        </p:txBody>
      </p:sp>
      <p:sp>
        <p:nvSpPr>
          <p:cNvPr id="8" name="Rectangle 7"/>
          <p:cNvSpPr/>
          <p:nvPr/>
        </p:nvSpPr>
        <p:spPr>
          <a:xfrm>
            <a:off x="360000" y="908720"/>
            <a:ext cx="6444248" cy="5304016"/>
          </a:xfrm>
          <a:prstGeom prst="rect">
            <a:avLst/>
          </a:prstGeom>
        </p:spPr>
        <p:txBody>
          <a:bodyPr wrap="square">
            <a:spAutoFit/>
          </a:bodyPr>
          <a:lstStyle/>
          <a:p>
            <a:pPr marL="342000" indent="-342000">
              <a:spcBef>
                <a:spcPts val="384"/>
              </a:spcBef>
              <a:buFont typeface="+mj-lt"/>
              <a:buAutoNum type="arabicPeriod" startAt="9"/>
            </a:pPr>
            <a:r>
              <a:rPr lang="en-US" sz="2000" b="1" dirty="0"/>
              <a:t>Hazards</a:t>
            </a:r>
            <a:endParaRPr lang="en-US" sz="1600" b="1" dirty="0"/>
          </a:p>
          <a:p>
            <a:pPr marL="342900" lvl="0" indent="-342900">
              <a:spcBef>
                <a:spcPts val="384"/>
              </a:spcBef>
              <a:buFont typeface="Arial" panose="020B0604020202020204" pitchFamily="34" charset="0"/>
              <a:buChar char="•"/>
              <a:defRPr/>
            </a:pPr>
            <a:r>
              <a:rPr lang="en-NZ" sz="1600" dirty="0"/>
              <a:t>A hazard is anything that can cause harm</a:t>
            </a:r>
          </a:p>
          <a:p>
            <a:pPr marL="342900" lvl="0" indent="-342900">
              <a:spcBef>
                <a:spcPts val="384"/>
              </a:spcBef>
              <a:buFont typeface="Arial" panose="020B0604020202020204" pitchFamily="34" charset="0"/>
              <a:buChar char="•"/>
              <a:defRPr/>
            </a:pPr>
            <a:r>
              <a:rPr lang="en-NZ" sz="1600" dirty="0"/>
              <a:t>There are many different hazards on site, today is an overview of  some of the hazards that contribute to our critical risk profile and the controls we have in place to reduce that risk</a:t>
            </a:r>
          </a:p>
          <a:p>
            <a:pPr marL="342900" lvl="0" indent="-342900">
              <a:spcBef>
                <a:spcPts val="384"/>
              </a:spcBef>
              <a:buFont typeface="Arial" panose="020B0604020202020204" pitchFamily="34" charset="0"/>
              <a:buChar char="•"/>
              <a:defRPr/>
            </a:pPr>
            <a:r>
              <a:rPr lang="en-NZ" sz="1600" dirty="0"/>
              <a:t>All work may require a work permit to be issued to you and will identify specific hazards for the work activity you are to undertake</a:t>
            </a:r>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lvl="0">
              <a:spcBef>
                <a:spcPts val="384"/>
              </a:spcBef>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buFont typeface="Arial" panose="020B0604020202020204" pitchFamily="34" charset="0"/>
              <a:buChar char="•"/>
              <a:defRPr/>
            </a:pPr>
            <a:endParaRPr lang="en-NZ" sz="1600" dirty="0"/>
          </a:p>
          <a:p>
            <a:pPr marL="342900" lvl="0" indent="-342900">
              <a:spcBef>
                <a:spcPts val="384"/>
              </a:spcBef>
              <a:defRPr/>
            </a:pPr>
            <a:r>
              <a:rPr lang="en-NZ" sz="1600" b="1" dirty="0"/>
              <a:t>NOTE WHERE THE FIRE EXTINGUISHERS ARE IN YOUR WORK AREA</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7" name="Picture 1"/>
          <p:cNvPicPr>
            <a:picLocks noChangeAspect="1" noChangeArrowheads="1"/>
          </p:cNvPicPr>
          <p:nvPr/>
        </p:nvPicPr>
        <p:blipFill>
          <a:blip r:embed="rId3" cstate="print"/>
          <a:srcRect/>
          <a:stretch>
            <a:fillRect/>
          </a:stretch>
        </p:blipFill>
        <p:spPr bwMode="auto">
          <a:xfrm>
            <a:off x="6876256" y="980728"/>
            <a:ext cx="1923672" cy="1806388"/>
          </a:xfrm>
          <a:prstGeom prst="rect">
            <a:avLst/>
          </a:prstGeom>
          <a:noFill/>
          <a:ln w="9525">
            <a:noFill/>
            <a:miter lim="800000"/>
            <a:headEnd/>
            <a:tailEnd/>
          </a:ln>
        </p:spPr>
      </p:pic>
      <p:sp>
        <p:nvSpPr>
          <p:cNvPr id="9" name="Rectangle 8"/>
          <p:cNvSpPr/>
          <p:nvPr/>
        </p:nvSpPr>
        <p:spPr>
          <a:xfrm>
            <a:off x="3923928" y="3140968"/>
            <a:ext cx="4752528" cy="2677656"/>
          </a:xfrm>
          <a:prstGeom prst="rect">
            <a:avLst/>
          </a:prstGeom>
        </p:spPr>
        <p:txBody>
          <a:bodyPr wrap="square">
            <a:spAutoFit/>
          </a:bodyPr>
          <a:lstStyle/>
          <a:p>
            <a:pPr marL="457200" indent="-457200">
              <a:spcBef>
                <a:spcPts val="384"/>
              </a:spcBef>
              <a:buFont typeface="+mj-lt"/>
              <a:buAutoNum type="arabicPeriod" startAt="10"/>
            </a:pPr>
            <a:r>
              <a:rPr lang="en-US" sz="2000" b="1" dirty="0"/>
              <a:t>Large quantities of flammable liquids</a:t>
            </a:r>
            <a:endParaRPr lang="en-US" sz="1600" b="1" dirty="0"/>
          </a:p>
          <a:p>
            <a:pPr marL="342900" indent="-342900">
              <a:spcBef>
                <a:spcPts val="384"/>
              </a:spcBef>
              <a:buFont typeface="Arial" panose="020B0604020202020204" pitchFamily="34" charset="0"/>
              <a:buChar char="•"/>
              <a:defRPr/>
            </a:pPr>
            <a:r>
              <a:rPr lang="en-NZ" sz="1600" dirty="0"/>
              <a:t>Fire and explosion is the main risk associated with flammable liquids.</a:t>
            </a:r>
          </a:p>
          <a:p>
            <a:pPr marL="342900" lvl="0" indent="-342900">
              <a:spcBef>
                <a:spcPts val="384"/>
              </a:spcBef>
              <a:defRPr/>
            </a:pPr>
            <a:r>
              <a:rPr lang="en-NZ" sz="1600" b="1" dirty="0"/>
              <a:t>Controls include;  </a:t>
            </a:r>
          </a:p>
          <a:p>
            <a:pPr marL="342900" lvl="0" indent="-342900">
              <a:spcBef>
                <a:spcPts val="384"/>
              </a:spcBef>
              <a:buFont typeface="Arial" panose="020B0604020202020204" pitchFamily="34" charset="0"/>
              <a:buChar char="•"/>
              <a:defRPr/>
            </a:pPr>
            <a:r>
              <a:rPr lang="en-NZ" sz="1600" dirty="0"/>
              <a:t>Restrictions on sources of ignition</a:t>
            </a:r>
          </a:p>
          <a:p>
            <a:pPr marL="342900" lvl="0" indent="-342900">
              <a:spcBef>
                <a:spcPts val="384"/>
              </a:spcBef>
              <a:buFont typeface="Arial" panose="020B0604020202020204" pitchFamily="34" charset="0"/>
              <a:buChar char="•"/>
              <a:defRPr/>
            </a:pPr>
            <a:r>
              <a:rPr lang="en-NZ" sz="1600" dirty="0"/>
              <a:t>No smoking/vaping</a:t>
            </a:r>
          </a:p>
          <a:p>
            <a:pPr marL="342900" lvl="0" indent="-342900">
              <a:spcBef>
                <a:spcPts val="384"/>
              </a:spcBef>
              <a:buFont typeface="Arial" panose="020B0604020202020204" pitchFamily="34" charset="0"/>
              <a:buChar char="•"/>
              <a:defRPr/>
            </a:pPr>
            <a:r>
              <a:rPr lang="en-NZ" sz="1600" dirty="0"/>
              <a:t>No cell phones or other electronic devices permitted in operations areas</a:t>
            </a:r>
          </a:p>
          <a:p>
            <a:pPr marL="342900" lvl="0" indent="-342900">
              <a:spcBef>
                <a:spcPts val="384"/>
              </a:spcBef>
              <a:buFont typeface="Arial" panose="020B0604020202020204" pitchFamily="34" charset="0"/>
              <a:buChar char="•"/>
              <a:defRPr/>
            </a:pPr>
            <a:r>
              <a:rPr lang="en-NZ" sz="1600" dirty="0"/>
              <a:t>Intrinsically safe plant and equipment</a:t>
            </a:r>
          </a:p>
        </p:txBody>
      </p:sp>
      <p:pic>
        <p:nvPicPr>
          <p:cNvPr id="10" name="Picture 2" descr="http://thescoopblog.dallasnews.com/files/2012/11/GarlandFire3.jpg"/>
          <p:cNvPicPr>
            <a:picLocks noChangeAspect="1" noChangeArrowheads="1"/>
          </p:cNvPicPr>
          <p:nvPr/>
        </p:nvPicPr>
        <p:blipFill>
          <a:blip r:embed="rId4" cstate="print"/>
          <a:srcRect/>
          <a:stretch>
            <a:fillRect/>
          </a:stretch>
        </p:blipFill>
        <p:spPr bwMode="auto">
          <a:xfrm>
            <a:off x="467544" y="3228077"/>
            <a:ext cx="3306106" cy="2376264"/>
          </a:xfrm>
          <a:prstGeom prst="rect">
            <a:avLst/>
          </a:prstGeom>
          <a:noFill/>
        </p:spPr>
      </p:pic>
      <p:pic>
        <p:nvPicPr>
          <p:cNvPr id="2" name="Picture 1">
            <a:extLst>
              <a:ext uri="{FF2B5EF4-FFF2-40B4-BE49-F238E27FC236}">
                <a16:creationId xmlns:a16="http://schemas.microsoft.com/office/drawing/2014/main" id="{C6A150F3-003E-71C5-897D-26EAB1B7F699}"/>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11</a:t>
            </a:fld>
            <a:endParaRPr lang="en-NZ" dirty="0"/>
          </a:p>
        </p:txBody>
      </p:sp>
      <p:sp>
        <p:nvSpPr>
          <p:cNvPr id="8" name="Rectangle 7"/>
          <p:cNvSpPr/>
          <p:nvPr/>
        </p:nvSpPr>
        <p:spPr>
          <a:xfrm>
            <a:off x="360000" y="908720"/>
            <a:ext cx="8316456" cy="5755422"/>
          </a:xfrm>
          <a:prstGeom prst="rect">
            <a:avLst/>
          </a:prstGeom>
        </p:spPr>
        <p:txBody>
          <a:bodyPr wrap="square">
            <a:spAutoFit/>
          </a:bodyPr>
          <a:lstStyle/>
          <a:p>
            <a:pPr marL="457200" indent="-457200">
              <a:spcBef>
                <a:spcPts val="384"/>
              </a:spcBef>
              <a:buFont typeface="+mj-lt"/>
              <a:buAutoNum type="arabicPeriod" startAt="11"/>
            </a:pPr>
            <a:r>
              <a:rPr lang="en-US" b="1" dirty="0"/>
              <a:t>Static electricity</a:t>
            </a:r>
          </a:p>
          <a:p>
            <a:pPr marL="342000" indent="-342000">
              <a:spcBef>
                <a:spcPts val="384"/>
              </a:spcBef>
              <a:buFont typeface="Arial" pitchFamily="34" charset="0"/>
              <a:buChar char="•"/>
            </a:pPr>
            <a:r>
              <a:rPr lang="en-US" sz="1400" dirty="0"/>
              <a:t>A static spark can start a fire</a:t>
            </a:r>
          </a:p>
          <a:p>
            <a:pPr>
              <a:spcBef>
                <a:spcPts val="384"/>
              </a:spcBef>
            </a:pPr>
            <a:r>
              <a:rPr lang="en-US" sz="1400" dirty="0"/>
              <a:t>(and is our most likely cause of fire on site)</a:t>
            </a:r>
          </a:p>
          <a:p>
            <a:pPr>
              <a:spcBef>
                <a:spcPts val="384"/>
              </a:spcBef>
            </a:pPr>
            <a:endParaRPr lang="en-US" sz="1400" dirty="0"/>
          </a:p>
          <a:p>
            <a:pPr marL="342000" indent="-342000">
              <a:spcBef>
                <a:spcPts val="384"/>
              </a:spcBef>
            </a:pPr>
            <a:r>
              <a:rPr lang="en-US" sz="1400" b="1" dirty="0"/>
              <a:t>Controls Include;</a:t>
            </a:r>
          </a:p>
          <a:p>
            <a:pPr marL="342000" indent="-342000">
              <a:spcBef>
                <a:spcPts val="384"/>
              </a:spcBef>
              <a:buFont typeface="Arial" pitchFamily="34" charset="0"/>
              <a:buChar char="•"/>
            </a:pPr>
            <a:r>
              <a:rPr lang="en-US" sz="1400" dirty="0"/>
              <a:t>Cotton or anti-static high visibility clothing only</a:t>
            </a:r>
          </a:p>
          <a:p>
            <a:pPr marL="342000" indent="-342000">
              <a:spcBef>
                <a:spcPts val="384"/>
              </a:spcBef>
              <a:buFont typeface="Arial" pitchFamily="34" charset="0"/>
              <a:buChar char="•"/>
            </a:pPr>
            <a:r>
              <a:rPr lang="en-US" sz="1400" dirty="0"/>
              <a:t>Make sure earth straps are attached when operating equipment and BEFORE pouring or mixing any solvents </a:t>
            </a:r>
          </a:p>
          <a:p>
            <a:pPr marL="342000" indent="-342000">
              <a:spcBef>
                <a:spcPts val="384"/>
              </a:spcBef>
              <a:buFont typeface="Arial" pitchFamily="34" charset="0"/>
              <a:buChar char="•"/>
            </a:pPr>
            <a:r>
              <a:rPr lang="en-US" sz="1400" dirty="0"/>
              <a:t>Notify the Engineering team if you get any static shocks in a production area</a:t>
            </a:r>
          </a:p>
          <a:p>
            <a:pPr marL="342000" indent="-342000">
              <a:spcBef>
                <a:spcPts val="384"/>
              </a:spcBef>
            </a:pPr>
            <a:endParaRPr lang="en-GB" sz="1600" dirty="0"/>
          </a:p>
          <a:p>
            <a:pPr marL="457200" indent="-457200">
              <a:spcBef>
                <a:spcPts val="384"/>
              </a:spcBef>
              <a:buFont typeface="+mj-lt"/>
              <a:buAutoNum type="arabicPeriod" startAt="12"/>
              <a:defRPr/>
            </a:pPr>
            <a:r>
              <a:rPr lang="en-US" b="1" kern="0" dirty="0"/>
              <a:t>Chemicals</a:t>
            </a:r>
          </a:p>
          <a:p>
            <a:pPr marL="342000" lvl="1" indent="-342000">
              <a:spcBef>
                <a:spcPts val="384"/>
              </a:spcBef>
              <a:buFont typeface="Arial" pitchFamily="34" charset="0"/>
              <a:buChar char="•"/>
              <a:defRPr/>
            </a:pPr>
            <a:r>
              <a:rPr lang="en-NZ" sz="1400" b="1" dirty="0"/>
              <a:t>Skin Sensitisation Hazards</a:t>
            </a:r>
            <a:r>
              <a:rPr lang="en-NZ" sz="1400" dirty="0"/>
              <a:t> – Some of the chemicals used on site are known or suspected skin sensitisers and may cause allergic skin reactions upon contact. Repeated or prolonged exposure can lead to the development of sensitivity, resulting in adverse effects even at low levels of future exposure.</a:t>
            </a:r>
          </a:p>
          <a:p>
            <a:pPr marL="342000" lvl="1" indent="-342000">
              <a:spcBef>
                <a:spcPts val="384"/>
              </a:spcBef>
              <a:buFont typeface="Arial" pitchFamily="34" charset="0"/>
              <a:buChar char="•"/>
              <a:defRPr/>
            </a:pPr>
            <a:r>
              <a:rPr lang="en-US" sz="1400" b="1" kern="0" dirty="0"/>
              <a:t>Eye splash </a:t>
            </a:r>
            <a:r>
              <a:rPr lang="en-US" sz="1400" kern="0" dirty="0"/>
              <a:t>– Wear safety glasses at ALL times in ALL production areas. </a:t>
            </a:r>
            <a:r>
              <a:rPr lang="en-NZ" sz="1400" dirty="0"/>
              <a:t>Where practical, contractors should wear prescription lenses as an alternative to contact lenses, where this is not practical; goggles will be worn over contact lenses.</a:t>
            </a:r>
            <a:endParaRPr lang="en-US" sz="1400" dirty="0"/>
          </a:p>
          <a:p>
            <a:pPr marL="342000" lvl="1" indent="-342000">
              <a:spcBef>
                <a:spcPts val="384"/>
              </a:spcBef>
              <a:buFont typeface="Arial" pitchFamily="34" charset="0"/>
              <a:buChar char="•"/>
              <a:defRPr/>
            </a:pPr>
            <a:r>
              <a:rPr lang="en-US" sz="1400" b="1" kern="0" dirty="0"/>
              <a:t>Skin contact </a:t>
            </a:r>
            <a:r>
              <a:rPr lang="en-US" sz="1400" kern="0" dirty="0"/>
              <a:t>– Wash off unknown chemicals immediately</a:t>
            </a:r>
          </a:p>
          <a:p>
            <a:pPr marL="342000" lvl="1" indent="-342000">
              <a:spcBef>
                <a:spcPts val="384"/>
              </a:spcBef>
              <a:buFont typeface="Arial" pitchFamily="34" charset="0"/>
              <a:buChar char="•"/>
              <a:defRPr/>
            </a:pPr>
            <a:r>
              <a:rPr lang="en-US" sz="1400" b="1" kern="0" dirty="0"/>
              <a:t>Inhalation &amp; ingestion </a:t>
            </a:r>
            <a:r>
              <a:rPr lang="en-US" sz="1400" kern="0" dirty="0"/>
              <a:t>– Report any effects e.g. nausea, dizziness, or shortness of breath.</a:t>
            </a:r>
          </a:p>
          <a:p>
            <a:pPr marL="342000" indent="-342000">
              <a:spcBef>
                <a:spcPts val="384"/>
              </a:spcBef>
              <a:buFontTx/>
              <a:buNone/>
              <a:defRPr/>
            </a:pPr>
            <a:endParaRPr lang="en-US" sz="1400" b="1" kern="0" dirty="0"/>
          </a:p>
          <a:p>
            <a:pPr marL="342000" indent="-342000">
              <a:spcBef>
                <a:spcPts val="384"/>
              </a:spcBef>
              <a:buFontTx/>
              <a:buNone/>
              <a:defRPr/>
            </a:pPr>
            <a:r>
              <a:rPr lang="en-US" sz="1400" b="1" kern="0" dirty="0"/>
              <a:t>Controls include; </a:t>
            </a:r>
          </a:p>
          <a:p>
            <a:pPr>
              <a:spcBef>
                <a:spcPts val="384"/>
              </a:spcBef>
              <a:defRPr/>
            </a:pPr>
            <a:r>
              <a:rPr lang="en-US" sz="1400" kern="0" dirty="0"/>
              <a:t>PPE (is necessary but it’s also the last line of defence), Fixed </a:t>
            </a:r>
            <a:r>
              <a:rPr lang="en-US" sz="1400" kern="0" dirty="0" err="1"/>
              <a:t>Vapour</a:t>
            </a:r>
            <a:r>
              <a:rPr lang="en-US" sz="1400" kern="0" dirty="0"/>
              <a:t> Detectors, VOC monitoring systems, extraction and ventilation systems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3"/>
          <a:stretch>
            <a:fillRect/>
          </a:stretch>
        </p:blipFill>
        <p:spPr>
          <a:xfrm>
            <a:off x="5362662" y="1052736"/>
            <a:ext cx="3245708" cy="1080120"/>
          </a:xfrm>
          <a:prstGeom prst="rect">
            <a:avLst/>
          </a:prstGeom>
          <a:ln w="12700">
            <a:solidFill>
              <a:schemeClr val="tx1"/>
            </a:solidFill>
          </a:ln>
        </p:spPr>
      </p:pic>
      <p:pic>
        <p:nvPicPr>
          <p:cNvPr id="2" name="Picture 1">
            <a:extLst>
              <a:ext uri="{FF2B5EF4-FFF2-40B4-BE49-F238E27FC236}">
                <a16:creationId xmlns:a16="http://schemas.microsoft.com/office/drawing/2014/main" id="{4C25B776-5638-F05E-24B1-383A6C7BA543}"/>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12</a:t>
            </a:fld>
            <a:endParaRPr lang="en-NZ" dirty="0"/>
          </a:p>
        </p:txBody>
      </p:sp>
      <p:sp>
        <p:nvSpPr>
          <p:cNvPr id="8" name="Rectangle 7"/>
          <p:cNvSpPr/>
          <p:nvPr/>
        </p:nvSpPr>
        <p:spPr>
          <a:xfrm>
            <a:off x="360000" y="908720"/>
            <a:ext cx="8316456" cy="5423023"/>
          </a:xfrm>
          <a:prstGeom prst="rect">
            <a:avLst/>
          </a:prstGeom>
        </p:spPr>
        <p:txBody>
          <a:bodyPr wrap="square">
            <a:spAutoFit/>
          </a:bodyPr>
          <a:lstStyle/>
          <a:p>
            <a:pPr marL="457200" indent="-457200">
              <a:spcBef>
                <a:spcPts val="384"/>
              </a:spcBef>
              <a:buFont typeface="+mj-lt"/>
              <a:buAutoNum type="arabicPeriod" startAt="13"/>
            </a:pPr>
            <a:r>
              <a:rPr lang="en-US" sz="2000" b="1" dirty="0"/>
              <a:t>Hazardous Substances</a:t>
            </a:r>
            <a:endParaRPr lang="en-US" sz="1600" b="1" dirty="0"/>
          </a:p>
          <a:p>
            <a:pPr marL="342900" lvl="0" indent="-342900">
              <a:spcBef>
                <a:spcPct val="20000"/>
              </a:spcBef>
              <a:defRPr/>
            </a:pPr>
            <a:r>
              <a:rPr lang="en-NZ" sz="1600" b="1" dirty="0"/>
              <a:t>Chemical classes held on site;</a:t>
            </a:r>
          </a:p>
          <a:p>
            <a:pPr marL="342900" lvl="0" indent="-342900">
              <a:spcBef>
                <a:spcPct val="20000"/>
              </a:spcBef>
              <a:buFont typeface="Arial" panose="020B0604020202020204" pitchFamily="34" charset="0"/>
              <a:buChar char="•"/>
              <a:defRPr/>
            </a:pPr>
            <a:r>
              <a:rPr lang="en-NZ" sz="1600" dirty="0"/>
              <a:t>Class 2	 Flammable Gas</a:t>
            </a:r>
          </a:p>
          <a:p>
            <a:pPr marL="342900" lvl="0" indent="-342900">
              <a:spcBef>
                <a:spcPct val="20000"/>
              </a:spcBef>
              <a:buFont typeface="Arial" panose="020B0604020202020204" pitchFamily="34" charset="0"/>
              <a:buChar char="•"/>
              <a:defRPr/>
            </a:pPr>
            <a:r>
              <a:rPr lang="en-NZ" sz="1600" dirty="0"/>
              <a:t>Class 3	 Flammable Liquid</a:t>
            </a:r>
          </a:p>
          <a:p>
            <a:pPr marL="342900" lvl="0" indent="-342900">
              <a:spcBef>
                <a:spcPct val="20000"/>
              </a:spcBef>
              <a:buFont typeface="Arial" panose="020B0604020202020204" pitchFamily="34" charset="0"/>
              <a:buChar char="•"/>
              <a:defRPr/>
            </a:pPr>
            <a:r>
              <a:rPr lang="en-NZ" sz="1600" dirty="0"/>
              <a:t>Class 4	 Flammable Solids</a:t>
            </a:r>
          </a:p>
          <a:p>
            <a:pPr marL="342900" lvl="0" indent="-342900">
              <a:spcBef>
                <a:spcPct val="20000"/>
              </a:spcBef>
              <a:buFont typeface="Arial" panose="020B0604020202020204" pitchFamily="34" charset="0"/>
              <a:buChar char="•"/>
              <a:defRPr/>
            </a:pPr>
            <a:r>
              <a:rPr lang="en-NZ" sz="1600" dirty="0"/>
              <a:t>Class 5	 Oxidisers</a:t>
            </a:r>
          </a:p>
          <a:p>
            <a:pPr marL="342900" lvl="0" indent="-342900">
              <a:spcBef>
                <a:spcPct val="20000"/>
              </a:spcBef>
              <a:buFont typeface="Arial" panose="020B0604020202020204" pitchFamily="34" charset="0"/>
              <a:buChar char="•"/>
              <a:defRPr/>
            </a:pPr>
            <a:r>
              <a:rPr lang="en-NZ" sz="1600" dirty="0"/>
              <a:t>Class 6	 Toxic</a:t>
            </a:r>
          </a:p>
          <a:p>
            <a:pPr marL="342900" lvl="0" indent="-342900">
              <a:spcBef>
                <a:spcPct val="20000"/>
              </a:spcBef>
              <a:buFont typeface="Arial" panose="020B0604020202020204" pitchFamily="34" charset="0"/>
              <a:buChar char="•"/>
              <a:defRPr/>
            </a:pPr>
            <a:r>
              <a:rPr lang="en-NZ" sz="1600" dirty="0"/>
              <a:t>Class 8	 Corrosives</a:t>
            </a:r>
          </a:p>
          <a:p>
            <a:pPr marL="342900" lvl="0" indent="-342900">
              <a:spcBef>
                <a:spcPct val="20000"/>
              </a:spcBef>
              <a:buFont typeface="Arial" panose="020B0604020202020204" pitchFamily="34" charset="0"/>
              <a:buChar char="•"/>
              <a:defRPr/>
            </a:pPr>
            <a:r>
              <a:rPr lang="en-NZ" sz="1600" dirty="0"/>
              <a:t>Class 9	 Ecotoxic</a:t>
            </a:r>
            <a:endParaRPr lang="en-NZ" sz="1600" b="1" dirty="0"/>
          </a:p>
          <a:p>
            <a:pPr marL="342900" lvl="0" indent="-342900">
              <a:spcBef>
                <a:spcPct val="20000"/>
              </a:spcBef>
              <a:defRPr/>
            </a:pPr>
            <a:r>
              <a:rPr lang="en-NZ" sz="1600" b="1" dirty="0"/>
              <a:t>Chemical Classes not held on site;</a:t>
            </a:r>
          </a:p>
          <a:p>
            <a:pPr marL="342900" lvl="0" indent="-342900">
              <a:spcBef>
                <a:spcPct val="20000"/>
              </a:spcBef>
              <a:buFont typeface="Arial" panose="020B0604020202020204" pitchFamily="34" charset="0"/>
              <a:buChar char="•"/>
              <a:defRPr/>
            </a:pPr>
            <a:r>
              <a:rPr lang="en-NZ" sz="1600" dirty="0"/>
              <a:t>Class 1 Explosives</a:t>
            </a:r>
          </a:p>
          <a:p>
            <a:pPr marL="342900" lvl="0" indent="-342900">
              <a:spcBef>
                <a:spcPct val="20000"/>
              </a:spcBef>
              <a:buFont typeface="Arial" panose="020B0604020202020204" pitchFamily="34" charset="0"/>
              <a:buChar char="•"/>
              <a:defRPr/>
            </a:pPr>
            <a:r>
              <a:rPr lang="en-NZ" sz="1600" dirty="0"/>
              <a:t>Class 7 Radioactives</a:t>
            </a:r>
          </a:p>
          <a:p>
            <a:pPr marL="342900" lvl="0" indent="-342900">
              <a:spcBef>
                <a:spcPct val="20000"/>
              </a:spcBef>
              <a:buFont typeface="Arial" panose="020B0604020202020204" pitchFamily="34" charset="0"/>
              <a:buChar char="•"/>
              <a:defRPr/>
            </a:pPr>
            <a:endParaRPr lang="en-NZ" sz="1600" dirty="0"/>
          </a:p>
          <a:p>
            <a:pPr marL="342900" lvl="0" indent="-342900">
              <a:spcBef>
                <a:spcPct val="20000"/>
              </a:spcBef>
              <a:defRPr/>
            </a:pPr>
            <a:r>
              <a:rPr lang="en-NZ" sz="1600" b="1" dirty="0"/>
              <a:t>For further information on chemicals, see the:</a:t>
            </a:r>
          </a:p>
          <a:p>
            <a:pPr marL="342900" lvl="0" indent="-342900">
              <a:spcBef>
                <a:spcPct val="20000"/>
              </a:spcBef>
              <a:buFont typeface="Arial" panose="020B0604020202020204" pitchFamily="34" charset="0"/>
              <a:buChar char="•"/>
              <a:defRPr/>
            </a:pPr>
            <a:r>
              <a:rPr lang="en-NZ" sz="1600" dirty="0"/>
              <a:t>Label</a:t>
            </a:r>
          </a:p>
          <a:p>
            <a:pPr marL="342900" lvl="0" indent="-342900">
              <a:spcBef>
                <a:spcPct val="20000"/>
              </a:spcBef>
              <a:buFont typeface="Arial" panose="020B0604020202020204" pitchFamily="34" charset="0"/>
              <a:buChar char="•"/>
              <a:defRPr/>
            </a:pPr>
            <a:r>
              <a:rPr lang="en-NZ" sz="1600" dirty="0"/>
              <a:t>Chemwatch Safety Data Sheet (SDS)</a:t>
            </a:r>
          </a:p>
          <a:p>
            <a:pPr marL="342900" lvl="0" indent="-342900">
              <a:spcBef>
                <a:spcPct val="20000"/>
              </a:spcBef>
              <a:buFont typeface="Arial" panose="020B0604020202020204" pitchFamily="34" charset="0"/>
              <a:buChar char="•"/>
              <a:defRPr/>
            </a:pPr>
            <a:r>
              <a:rPr lang="en-NZ" sz="1600" dirty="0"/>
              <a:t>Technical Staff (Laboratory/Quality Control)</a:t>
            </a:r>
          </a:p>
          <a:p>
            <a:pPr marL="342900" lvl="0" indent="-342900">
              <a:spcBef>
                <a:spcPct val="20000"/>
              </a:spcBef>
              <a:buFont typeface="Arial" panose="020B0604020202020204" pitchFamily="34" charset="0"/>
              <a:buChar char="•"/>
              <a:defRPr/>
            </a:pPr>
            <a:r>
              <a:rPr lang="en-NZ" sz="1600" dirty="0"/>
              <a:t>Certified Handlers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604B5C79-FBEB-9400-9FD4-AEAC8F1EF6FC}"/>
              </a:ext>
            </a:extLst>
          </p:cNvPr>
          <p:cNvPicPr>
            <a:picLocks noChangeAspect="1"/>
          </p:cNvPicPr>
          <p:nvPr/>
        </p:nvPicPr>
        <p:blipFill>
          <a:blip r:embed="rId3"/>
          <a:srcRect l="38952" t="5962" r="1" b="23088"/>
          <a:stretch>
            <a:fillRect/>
          </a:stretch>
        </p:blipFill>
        <p:spPr>
          <a:xfrm>
            <a:off x="6084168" y="1412776"/>
            <a:ext cx="1728192" cy="3608325"/>
          </a:xfrm>
          <a:prstGeom prst="rect">
            <a:avLst/>
          </a:prstGeom>
        </p:spPr>
      </p:pic>
      <p:pic>
        <p:nvPicPr>
          <p:cNvPr id="4" name="Picture 3">
            <a:extLst>
              <a:ext uri="{FF2B5EF4-FFF2-40B4-BE49-F238E27FC236}">
                <a16:creationId xmlns:a16="http://schemas.microsoft.com/office/drawing/2014/main" id="{81B1F15D-4558-6C96-C6D2-3B42B57ECE35}"/>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3C160-C49E-B253-E63E-C639991399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C1AA3C-E204-4A35-42F3-62476A949D3D}"/>
              </a:ext>
            </a:extLst>
          </p:cNvPr>
          <p:cNvSpPr>
            <a:spLocks noGrp="1"/>
          </p:cNvSpPr>
          <p:nvPr>
            <p:ph type="sldNum" sz="quarter" idx="12"/>
          </p:nvPr>
        </p:nvSpPr>
        <p:spPr/>
        <p:txBody>
          <a:bodyPr/>
          <a:lstStyle/>
          <a:p>
            <a:fld id="{68B92058-F052-4A71-8086-CCBA2BDAA4F8}" type="slidenum">
              <a:rPr lang="en-NZ" smtClean="0"/>
              <a:pPr/>
              <a:t>13</a:t>
            </a:fld>
            <a:endParaRPr lang="en-NZ" dirty="0"/>
          </a:p>
        </p:txBody>
      </p:sp>
      <p:sp>
        <p:nvSpPr>
          <p:cNvPr id="12" name="Title 1">
            <a:extLst>
              <a:ext uri="{FF2B5EF4-FFF2-40B4-BE49-F238E27FC236}">
                <a16:creationId xmlns:a16="http://schemas.microsoft.com/office/drawing/2014/main" id="{3EFDC7A3-56FF-9E04-9BC2-D32A62D82744}"/>
              </a:ext>
            </a:extLst>
          </p:cNvPr>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B0ED416F-1E78-54CC-AC2F-BC30B92A18E3}"/>
              </a:ext>
            </a:extLst>
          </p:cNvPr>
          <p:cNvPicPr>
            <a:picLocks noChangeAspect="1"/>
          </p:cNvPicPr>
          <p:nvPr/>
        </p:nvPicPr>
        <p:blipFill>
          <a:blip r:embed="rId3"/>
          <a:stretch>
            <a:fillRect/>
          </a:stretch>
        </p:blipFill>
        <p:spPr>
          <a:xfrm>
            <a:off x="51364" y="1246565"/>
            <a:ext cx="4088386" cy="5451182"/>
          </a:xfrm>
          <a:prstGeom prst="rect">
            <a:avLst/>
          </a:prstGeom>
        </p:spPr>
      </p:pic>
      <p:pic>
        <p:nvPicPr>
          <p:cNvPr id="4" name="Picture 3">
            <a:extLst>
              <a:ext uri="{FF2B5EF4-FFF2-40B4-BE49-F238E27FC236}">
                <a16:creationId xmlns:a16="http://schemas.microsoft.com/office/drawing/2014/main" id="{1B8D710C-B476-2770-2812-A0820B72C81B}"/>
              </a:ext>
            </a:extLst>
          </p:cNvPr>
          <p:cNvPicPr>
            <a:picLocks noChangeAspect="1"/>
          </p:cNvPicPr>
          <p:nvPr/>
        </p:nvPicPr>
        <p:blipFill>
          <a:blip r:embed="rId4"/>
          <a:stretch>
            <a:fillRect/>
          </a:stretch>
        </p:blipFill>
        <p:spPr>
          <a:xfrm>
            <a:off x="4276873" y="1246565"/>
            <a:ext cx="4867127" cy="5492852"/>
          </a:xfrm>
          <a:prstGeom prst="rect">
            <a:avLst/>
          </a:prstGeom>
        </p:spPr>
      </p:pic>
      <p:sp>
        <p:nvSpPr>
          <p:cNvPr id="5" name="TextBox 4">
            <a:extLst>
              <a:ext uri="{FF2B5EF4-FFF2-40B4-BE49-F238E27FC236}">
                <a16:creationId xmlns:a16="http://schemas.microsoft.com/office/drawing/2014/main" id="{F2E40BAF-C92E-AABB-D2C5-1EBD9227F1AA}"/>
              </a:ext>
            </a:extLst>
          </p:cNvPr>
          <p:cNvSpPr txBox="1"/>
          <p:nvPr/>
        </p:nvSpPr>
        <p:spPr>
          <a:xfrm>
            <a:off x="2798677" y="783937"/>
            <a:ext cx="3114600" cy="400110"/>
          </a:xfrm>
          <a:prstGeom prst="rect">
            <a:avLst/>
          </a:prstGeom>
          <a:noFill/>
        </p:spPr>
        <p:txBody>
          <a:bodyPr wrap="square" rtlCol="0">
            <a:spAutoFit/>
          </a:bodyPr>
          <a:lstStyle/>
          <a:p>
            <a:r>
              <a:rPr lang="en-US" sz="2000" b="1" dirty="0"/>
              <a:t>HSNO &amp; GHS Pictograms</a:t>
            </a:r>
            <a:endParaRPr lang="en-NZ" sz="2000" b="1" dirty="0"/>
          </a:p>
        </p:txBody>
      </p:sp>
      <p:pic>
        <p:nvPicPr>
          <p:cNvPr id="7" name="Picture 6">
            <a:extLst>
              <a:ext uri="{FF2B5EF4-FFF2-40B4-BE49-F238E27FC236}">
                <a16:creationId xmlns:a16="http://schemas.microsoft.com/office/drawing/2014/main" id="{FA145F77-C3FF-F5CA-B177-A33ED785163C}"/>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323528" y="160253"/>
            <a:ext cx="1402857" cy="744778"/>
          </a:xfrm>
          <a:prstGeom prst="rect">
            <a:avLst/>
          </a:prstGeom>
          <a:noFill/>
          <a:ln w="9525">
            <a:noFill/>
            <a:miter lim="800000"/>
            <a:headEnd/>
            <a:tailEnd/>
          </a:ln>
        </p:spPr>
      </p:pic>
    </p:spTree>
    <p:extLst>
      <p:ext uri="{BB962C8B-B14F-4D97-AF65-F5344CB8AC3E}">
        <p14:creationId xmlns:p14="http://schemas.microsoft.com/office/powerpoint/2010/main" val="383750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14</a:t>
            </a:fld>
            <a:endParaRPr lang="en-NZ" dirty="0"/>
          </a:p>
        </p:txBody>
      </p:sp>
      <p:sp>
        <p:nvSpPr>
          <p:cNvPr id="8" name="Rectangle 7"/>
          <p:cNvSpPr/>
          <p:nvPr/>
        </p:nvSpPr>
        <p:spPr>
          <a:xfrm>
            <a:off x="360000" y="908720"/>
            <a:ext cx="8316456" cy="4093428"/>
          </a:xfrm>
          <a:prstGeom prst="rect">
            <a:avLst/>
          </a:prstGeom>
        </p:spPr>
        <p:txBody>
          <a:bodyPr wrap="square">
            <a:spAutoFit/>
          </a:bodyPr>
          <a:lstStyle/>
          <a:p>
            <a:pPr marL="457200" indent="-457200">
              <a:spcBef>
                <a:spcPts val="384"/>
              </a:spcBef>
              <a:buFont typeface="+mj-lt"/>
              <a:buAutoNum type="arabicPeriod" startAt="14"/>
            </a:pPr>
            <a:r>
              <a:rPr lang="en-US" sz="2000" b="1" dirty="0"/>
              <a:t>Forklifts, Reach Trucks and other Mobile Plant</a:t>
            </a:r>
            <a:endParaRPr lang="en-US" sz="1600" b="1" dirty="0"/>
          </a:p>
          <a:p>
            <a:pPr marL="342900" lvl="0" indent="-342900">
              <a:spcBef>
                <a:spcPct val="20000"/>
              </a:spcBef>
              <a:defRPr/>
            </a:pPr>
            <a:r>
              <a:rPr lang="en-NZ" sz="1600" b="1" dirty="0"/>
              <a:t>There are many forklift/mobile plant movements on site</a:t>
            </a:r>
          </a:p>
          <a:p>
            <a:pPr marL="342900" lvl="0" indent="-342900">
              <a:spcBef>
                <a:spcPct val="20000"/>
              </a:spcBef>
              <a:buFont typeface="Arial" pitchFamily="34" charset="0"/>
              <a:buChar char="•"/>
              <a:defRPr/>
            </a:pPr>
            <a:r>
              <a:rPr lang="en-NZ" sz="1600" dirty="0"/>
              <a:t>Only  trained authorized Personnel are permitted to operate Forklifts </a:t>
            </a:r>
          </a:p>
          <a:p>
            <a:pPr marL="342900" lvl="0" indent="-342900">
              <a:spcBef>
                <a:spcPct val="20000"/>
              </a:spcBef>
              <a:defRPr/>
            </a:pPr>
            <a:endParaRPr lang="en-NZ" sz="1600" b="1" dirty="0"/>
          </a:p>
          <a:p>
            <a:pPr marL="342900" lvl="0" indent="-342900">
              <a:spcBef>
                <a:spcPct val="20000"/>
              </a:spcBef>
              <a:defRPr/>
            </a:pPr>
            <a:r>
              <a:rPr lang="en-NZ" sz="1600" b="1" dirty="0"/>
              <a:t>Controls include items listed below. </a:t>
            </a:r>
          </a:p>
          <a:p>
            <a:pPr marL="342900" lvl="0" indent="-342900">
              <a:spcBef>
                <a:spcPct val="20000"/>
              </a:spcBef>
              <a:defRPr/>
            </a:pPr>
            <a:r>
              <a:rPr lang="en-NZ" sz="1600" b="1" dirty="0"/>
              <a:t>At all times;</a:t>
            </a:r>
          </a:p>
          <a:p>
            <a:pPr marL="342900" lvl="0" indent="-342900">
              <a:spcBef>
                <a:spcPct val="20000"/>
              </a:spcBef>
              <a:buFont typeface="Arial" panose="020B0604020202020204" pitchFamily="34" charset="0"/>
              <a:buChar char="•"/>
              <a:defRPr/>
            </a:pPr>
            <a:r>
              <a:rPr lang="en-NZ" sz="1600" dirty="0"/>
              <a:t>Give way to forklifts and reach trucks – they have the right of way</a:t>
            </a:r>
          </a:p>
          <a:p>
            <a:pPr marL="342900" lvl="0" indent="-342900">
              <a:spcBef>
                <a:spcPct val="20000"/>
              </a:spcBef>
              <a:buFont typeface="Arial" panose="020B0604020202020204" pitchFamily="34" charset="0"/>
              <a:buChar char="•"/>
              <a:defRPr/>
            </a:pPr>
            <a:r>
              <a:rPr lang="en-NZ" sz="1600" dirty="0"/>
              <a:t>Keep to marked walkways where available</a:t>
            </a:r>
          </a:p>
          <a:p>
            <a:pPr marL="342900" lvl="0" indent="-342900">
              <a:spcBef>
                <a:spcPct val="20000"/>
              </a:spcBef>
              <a:buFont typeface="Arial" panose="020B0604020202020204" pitchFamily="34" charset="0"/>
              <a:buChar char="•"/>
              <a:defRPr/>
            </a:pPr>
            <a:r>
              <a:rPr lang="en-NZ" sz="1600" dirty="0"/>
              <a:t>Look and Listen for forklifts and reach trucks, especially when approaching corners</a:t>
            </a:r>
          </a:p>
          <a:p>
            <a:pPr marL="342900" lvl="0" indent="-342900">
              <a:spcBef>
                <a:spcPct val="20000"/>
              </a:spcBef>
              <a:buFont typeface="Arial" panose="020B0604020202020204" pitchFamily="34" charset="0"/>
              <a:buChar char="•"/>
              <a:defRPr/>
            </a:pPr>
            <a:r>
              <a:rPr lang="en-NZ" sz="1600" dirty="0"/>
              <a:t>Use the convex mirrors  located opposite doorways in the Linkway to check for approaching forklifts/reach trucks before crossing any open doorway</a:t>
            </a:r>
          </a:p>
          <a:p>
            <a:pPr marL="342900" lvl="0" indent="-342900">
              <a:spcBef>
                <a:spcPct val="20000"/>
              </a:spcBef>
              <a:buFont typeface="Arial" panose="020B0604020202020204" pitchFamily="34" charset="0"/>
              <a:buChar char="•"/>
              <a:defRPr/>
            </a:pPr>
            <a:r>
              <a:rPr lang="en-NZ" sz="1600" dirty="0"/>
              <a:t>Whenever an operator is in the cab or in control of any mobile plant, you must communicate either vocally or by hand signals your intended direction of travel with that operator,  and wait for confirmation from the operator before proceeding</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7" name="Table 6"/>
          <p:cNvGraphicFramePr>
            <a:graphicFrameLocks noGrp="1"/>
          </p:cNvGraphicFramePr>
          <p:nvPr/>
        </p:nvGraphicFramePr>
        <p:xfrm>
          <a:off x="467544" y="5157192"/>
          <a:ext cx="8064896" cy="990000"/>
        </p:xfrm>
        <a:graphic>
          <a:graphicData uri="http://schemas.openxmlformats.org/drawingml/2006/table">
            <a:tbl>
              <a:tblPr firstRow="1">
                <a:tableStyleId>{5C22544A-7EE6-4342-B048-85BDC9FD1C3A}</a:tableStyleId>
              </a:tblPr>
              <a:tblGrid>
                <a:gridCol w="100811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990000">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a:t>
                      </a:r>
                      <a:r>
                        <a:rPr lang="en-NZ" baseline="0" dirty="0">
                          <a:solidFill>
                            <a:schemeClr val="tx1"/>
                          </a:solidFill>
                        </a:rPr>
                        <a:t>  ride on a Forklift as a</a:t>
                      </a:r>
                      <a:r>
                        <a:rPr lang="en-NZ" dirty="0">
                          <a:solidFill>
                            <a:schemeClr val="tx1"/>
                          </a:solidFill>
                        </a:rPr>
                        <a:t> passenger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dirty="0">
                          <a:solidFill>
                            <a:schemeClr val="tx1"/>
                          </a:solidFill>
                        </a:rPr>
                        <a:t>Never walk under a raised 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9458" name="Picture 2"/>
          <p:cNvPicPr>
            <a:picLocks noChangeAspect="1" noChangeArrowheads="1"/>
          </p:cNvPicPr>
          <p:nvPr/>
        </p:nvPicPr>
        <p:blipFill>
          <a:blip r:embed="rId3" cstate="print"/>
          <a:srcRect/>
          <a:stretch>
            <a:fillRect/>
          </a:stretch>
        </p:blipFill>
        <p:spPr bwMode="auto">
          <a:xfrm>
            <a:off x="4572000" y="5265184"/>
            <a:ext cx="862375" cy="828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539552" y="5265184"/>
            <a:ext cx="853091" cy="828000"/>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6876256" y="836712"/>
            <a:ext cx="1800589" cy="1296144"/>
          </a:xfrm>
          <a:prstGeom prst="rect">
            <a:avLst/>
          </a:prstGeom>
          <a:noFill/>
          <a:ln w="9525">
            <a:noFill/>
            <a:miter lim="800000"/>
            <a:headEnd/>
            <a:tailEnd/>
          </a:ln>
        </p:spPr>
      </p:pic>
      <p:pic>
        <p:nvPicPr>
          <p:cNvPr id="2" name="Picture 1">
            <a:extLst>
              <a:ext uri="{FF2B5EF4-FFF2-40B4-BE49-F238E27FC236}">
                <a16:creationId xmlns:a16="http://schemas.microsoft.com/office/drawing/2014/main" id="{112C62D3-3962-1A0D-81C3-A2510DBD4E55}"/>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359611" y="117612"/>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15</a:t>
            </a:fld>
            <a:endParaRPr lang="en-NZ" dirty="0"/>
          </a:p>
        </p:txBody>
      </p:sp>
      <p:sp>
        <p:nvSpPr>
          <p:cNvPr id="8" name="Rectangle 7"/>
          <p:cNvSpPr/>
          <p:nvPr/>
        </p:nvSpPr>
        <p:spPr>
          <a:xfrm>
            <a:off x="360000" y="908720"/>
            <a:ext cx="8316456" cy="4632037"/>
          </a:xfrm>
          <a:prstGeom prst="rect">
            <a:avLst/>
          </a:prstGeom>
        </p:spPr>
        <p:txBody>
          <a:bodyPr wrap="square">
            <a:spAutoFit/>
          </a:bodyPr>
          <a:lstStyle/>
          <a:p>
            <a:pPr marL="457200" indent="-457200">
              <a:spcBef>
                <a:spcPts val="300"/>
              </a:spcBef>
              <a:buFont typeface="+mj-lt"/>
              <a:buAutoNum type="arabicPeriod" startAt="15"/>
            </a:pPr>
            <a:r>
              <a:rPr lang="en-US" sz="2000" b="1" dirty="0"/>
              <a:t>Exclusion Zones</a:t>
            </a:r>
            <a:endParaRPr lang="en-US" sz="1600" b="1" dirty="0"/>
          </a:p>
          <a:p>
            <a:pPr marL="342900" lvl="0" indent="-342900">
              <a:spcBef>
                <a:spcPts val="300"/>
              </a:spcBef>
              <a:defRPr/>
            </a:pPr>
            <a:r>
              <a:rPr lang="en-NZ" sz="1600" b="1" dirty="0"/>
              <a:t>Controls - Always observe Exclusion Zones when in place and remain at least 2m away when;</a:t>
            </a:r>
          </a:p>
          <a:p>
            <a:pPr marL="342900" lvl="0" indent="-342900">
              <a:spcBef>
                <a:spcPts val="300"/>
              </a:spcBef>
              <a:defRPr/>
            </a:pPr>
            <a:endParaRPr lang="en-NZ" sz="1600" b="1" dirty="0"/>
          </a:p>
          <a:p>
            <a:pPr marL="342900" lvl="0" indent="-342900">
              <a:spcBef>
                <a:spcPts val="300"/>
              </a:spcBef>
              <a:buFont typeface="Arial" panose="020B0604020202020204" pitchFamily="34" charset="0"/>
              <a:buChar char="•"/>
              <a:defRPr/>
            </a:pPr>
            <a:r>
              <a:rPr lang="en-NZ" sz="1600" dirty="0"/>
              <a:t>In the Transit Depot and Tanker Delivery areas on the roadway around site when loading and/or unloading is underway.</a:t>
            </a:r>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lvl="0">
              <a:spcBef>
                <a:spcPts val="300"/>
              </a:spcBef>
              <a:defRPr/>
            </a:pPr>
            <a:endParaRPr lang="en-NZ" sz="1600" dirty="0"/>
          </a:p>
          <a:p>
            <a:pPr marL="342900" lvl="0" indent="-342900">
              <a:spcBef>
                <a:spcPts val="300"/>
              </a:spcBef>
              <a:buFont typeface="Arial" panose="020B0604020202020204" pitchFamily="34" charset="0"/>
              <a:buChar char="•"/>
              <a:defRPr/>
            </a:pPr>
            <a:r>
              <a:rPr lang="en-NZ" sz="1600" dirty="0"/>
              <a:t>Overhead gantry cranes are in use in the Batching Factory</a:t>
            </a:r>
          </a:p>
          <a:p>
            <a:pPr marL="342900" lvl="0" indent="-342900">
              <a:spcBef>
                <a:spcPts val="300"/>
              </a:spcBef>
              <a:buFont typeface="Arial" panose="020B0604020202020204" pitchFamily="34" charset="0"/>
              <a:buChar char="•"/>
              <a:defRPr/>
            </a:pPr>
            <a:endParaRPr lang="en-NZ" sz="1600" dirty="0"/>
          </a:p>
          <a:p>
            <a:pPr marL="342900" lvl="0" indent="-342900">
              <a:spcBef>
                <a:spcPts val="300"/>
              </a:spcBef>
              <a:buFont typeface="Arial" panose="020B0604020202020204" pitchFamily="34" charset="0"/>
              <a:buChar char="•"/>
              <a:defRPr/>
            </a:pPr>
            <a:r>
              <a:rPr lang="en-NZ" sz="1600" dirty="0"/>
              <a:t>A forklift/reach truck has a load at height</a:t>
            </a:r>
          </a:p>
          <a:p>
            <a:pPr lvl="0">
              <a:spcBef>
                <a:spcPts val="300"/>
              </a:spcBef>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0" name="Picture 9"/>
          <p:cNvPicPr>
            <a:picLocks noChangeAspect="1"/>
          </p:cNvPicPr>
          <p:nvPr/>
        </p:nvPicPr>
        <p:blipFill>
          <a:blip r:embed="rId3"/>
          <a:stretch>
            <a:fillRect/>
          </a:stretch>
        </p:blipFill>
        <p:spPr>
          <a:xfrm>
            <a:off x="827584" y="2538938"/>
            <a:ext cx="4267200" cy="1371600"/>
          </a:xfrm>
          <a:prstGeom prst="rect">
            <a:avLst/>
          </a:prstGeom>
        </p:spPr>
      </p:pic>
      <p:pic>
        <p:nvPicPr>
          <p:cNvPr id="11" name="Picture 10"/>
          <p:cNvPicPr>
            <a:picLocks noChangeAspect="1"/>
          </p:cNvPicPr>
          <p:nvPr/>
        </p:nvPicPr>
        <p:blipFill>
          <a:blip r:embed="rId4"/>
          <a:stretch>
            <a:fillRect/>
          </a:stretch>
        </p:blipFill>
        <p:spPr>
          <a:xfrm>
            <a:off x="5652120" y="4121254"/>
            <a:ext cx="3161730" cy="2235096"/>
          </a:xfrm>
          <a:prstGeom prst="rect">
            <a:avLst/>
          </a:prstGeom>
        </p:spPr>
      </p:pic>
      <p:pic>
        <p:nvPicPr>
          <p:cNvPr id="13" name="Picture 2"/>
          <p:cNvPicPr>
            <a:picLocks noChangeAspect="1" noChangeArrowheads="1"/>
          </p:cNvPicPr>
          <p:nvPr/>
        </p:nvPicPr>
        <p:blipFill>
          <a:blip r:embed="rId5" cstate="print"/>
          <a:srcRect/>
          <a:stretch>
            <a:fillRect/>
          </a:stretch>
        </p:blipFill>
        <p:spPr bwMode="auto">
          <a:xfrm>
            <a:off x="6876256" y="2562746"/>
            <a:ext cx="1343203" cy="1008112"/>
          </a:xfrm>
          <a:prstGeom prst="rect">
            <a:avLst/>
          </a:prstGeom>
          <a:noFill/>
          <a:ln w="9525">
            <a:solidFill>
              <a:schemeClr val="tx1"/>
            </a:solidFill>
            <a:miter lim="800000"/>
            <a:headEnd/>
            <a:tailEnd/>
          </a:ln>
        </p:spPr>
      </p:pic>
      <p:pic>
        <p:nvPicPr>
          <p:cNvPr id="2" name="Picture 1">
            <a:extLst>
              <a:ext uri="{FF2B5EF4-FFF2-40B4-BE49-F238E27FC236}">
                <a16:creationId xmlns:a16="http://schemas.microsoft.com/office/drawing/2014/main" id="{B4D50912-1144-D4EA-1E0F-A569C7FB7016}"/>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423865" y="127938"/>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16</a:t>
            </a:fld>
            <a:endParaRPr lang="en-NZ" dirty="0"/>
          </a:p>
        </p:txBody>
      </p:sp>
      <p:sp>
        <p:nvSpPr>
          <p:cNvPr id="8" name="Rectangle 7"/>
          <p:cNvSpPr/>
          <p:nvPr/>
        </p:nvSpPr>
        <p:spPr>
          <a:xfrm>
            <a:off x="360000" y="908720"/>
            <a:ext cx="8316456" cy="5332229"/>
          </a:xfrm>
          <a:prstGeom prst="rect">
            <a:avLst/>
          </a:prstGeom>
        </p:spPr>
        <p:txBody>
          <a:bodyPr wrap="square">
            <a:spAutoFit/>
          </a:bodyPr>
          <a:lstStyle/>
          <a:p>
            <a:pPr marL="457200" lvl="0" indent="-457200">
              <a:spcBef>
                <a:spcPts val="300"/>
              </a:spcBef>
              <a:buFont typeface="+mj-lt"/>
              <a:buAutoNum type="arabicPeriod" startAt="16"/>
              <a:defRPr/>
            </a:pPr>
            <a:r>
              <a:rPr lang="en-US" sz="2000" b="1" dirty="0"/>
              <a:t>Other Vehicles</a:t>
            </a:r>
          </a:p>
          <a:p>
            <a:pPr marL="342900" lvl="0" indent="-342900">
              <a:spcBef>
                <a:spcPts val="300"/>
              </a:spcBef>
              <a:defRPr/>
            </a:pPr>
            <a:r>
              <a:rPr lang="en-US" sz="1600" b="1" dirty="0"/>
              <a:t>Controls - When driving on the one way roadway on site, expect and be prepared for:</a:t>
            </a:r>
          </a:p>
          <a:p>
            <a:pPr marL="342900" lvl="0" indent="-342900">
              <a:spcBef>
                <a:spcPts val="300"/>
              </a:spcBef>
              <a:buFont typeface="Arial" pitchFamily="34" charset="0"/>
              <a:buChar char="•"/>
              <a:defRPr/>
            </a:pPr>
            <a:r>
              <a:rPr lang="en-US" sz="1600" dirty="0"/>
              <a:t>Delivery trucks</a:t>
            </a:r>
          </a:p>
          <a:p>
            <a:pPr marL="342900" lvl="0" indent="-342900">
              <a:spcBef>
                <a:spcPts val="300"/>
              </a:spcBef>
              <a:buFont typeface="Arial" pitchFamily="34" charset="0"/>
              <a:buChar char="•"/>
              <a:defRPr/>
            </a:pPr>
            <a:r>
              <a:rPr lang="en-US" sz="1600" dirty="0"/>
              <a:t>Solvent and flammable gas tankers</a:t>
            </a:r>
          </a:p>
          <a:p>
            <a:pPr marL="342900" lvl="0" indent="-342900">
              <a:spcBef>
                <a:spcPts val="300"/>
              </a:spcBef>
              <a:buFont typeface="Arial" pitchFamily="34" charset="0"/>
              <a:buChar char="•"/>
              <a:defRPr/>
            </a:pPr>
            <a:r>
              <a:rPr lang="en-US" sz="1600" dirty="0"/>
              <a:t>Private and contractor vehicles</a:t>
            </a:r>
          </a:p>
          <a:p>
            <a:pPr marL="342900" lvl="0" indent="-342900">
              <a:spcBef>
                <a:spcPts val="300"/>
              </a:spcBef>
              <a:buFont typeface="Arial" pitchFamily="34" charset="0"/>
              <a:buChar char="•"/>
              <a:defRPr/>
            </a:pPr>
            <a:r>
              <a:rPr lang="en-US" sz="1600" dirty="0"/>
              <a:t>All drivers must observe the site speed limit of 5km per hour</a:t>
            </a:r>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marL="342900" lvl="0" indent="-342900">
              <a:spcBef>
                <a:spcPts val="300"/>
              </a:spcBef>
              <a:defRPr/>
            </a:pPr>
            <a:endParaRPr lang="en-US" sz="1600" dirty="0"/>
          </a:p>
          <a:p>
            <a:pPr lvl="0">
              <a:spcBef>
                <a:spcPts val="300"/>
              </a:spcBef>
              <a:defRPr/>
            </a:pPr>
            <a:r>
              <a:rPr lang="en-US" sz="1400" b="1" dirty="0">
                <a:solidFill>
                  <a:srgbClr val="FF0000"/>
                </a:solidFill>
              </a:rPr>
              <a:t>AT ALL TIMES, REMEMBER THE RISKS ASSOCIATED WITH A VEHICLE ACCIDENT OR IMPACT INCIDENT ON SITE, THIS INCLUDES THE POTENTIAL FOR;</a:t>
            </a:r>
          </a:p>
          <a:p>
            <a:pPr marL="342900" lvl="0" indent="-342900">
              <a:spcBef>
                <a:spcPts val="300"/>
              </a:spcBef>
              <a:buFont typeface="Arial" pitchFamily="34" charset="0"/>
              <a:buChar char="•"/>
              <a:defRPr/>
            </a:pPr>
            <a:r>
              <a:rPr lang="en-US" sz="1400" b="1" dirty="0"/>
              <a:t>Personal injuries</a:t>
            </a:r>
          </a:p>
          <a:p>
            <a:pPr marL="342900" lvl="0" indent="-342900">
              <a:spcBef>
                <a:spcPts val="300"/>
              </a:spcBef>
              <a:buFont typeface="Arial" pitchFamily="34" charset="0"/>
              <a:buChar char="•"/>
              <a:defRPr/>
            </a:pPr>
            <a:r>
              <a:rPr lang="en-US" sz="1400" b="1" dirty="0"/>
              <a:t>Fire and explosion of flammable gases and liquids</a:t>
            </a:r>
          </a:p>
          <a:p>
            <a:pPr marL="342900" lvl="0" indent="-342900">
              <a:spcBef>
                <a:spcPts val="300"/>
              </a:spcBef>
              <a:buFont typeface="Arial" pitchFamily="34" charset="0"/>
              <a:buChar char="•"/>
              <a:defRPr/>
            </a:pPr>
            <a:r>
              <a:rPr lang="en-US" sz="1400" b="1" dirty="0"/>
              <a:t>Loss of containment and environmental damage</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0483" name="Picture 3"/>
          <p:cNvPicPr>
            <a:picLocks noChangeAspect="1" noChangeArrowheads="1"/>
          </p:cNvPicPr>
          <p:nvPr/>
        </p:nvPicPr>
        <p:blipFill>
          <a:blip r:embed="rId3" cstate="print"/>
          <a:srcRect/>
          <a:stretch>
            <a:fillRect/>
          </a:stretch>
        </p:blipFill>
        <p:spPr bwMode="auto">
          <a:xfrm>
            <a:off x="7472410" y="3454575"/>
            <a:ext cx="1152128" cy="1152128"/>
          </a:xfrm>
          <a:prstGeom prst="rect">
            <a:avLst/>
          </a:prstGeom>
          <a:noFill/>
          <a:ln w="9525">
            <a:noFill/>
            <a:miter lim="800000"/>
            <a:headEnd/>
            <a:tailEnd/>
          </a:ln>
        </p:spPr>
      </p:pic>
      <p:grpSp>
        <p:nvGrpSpPr>
          <p:cNvPr id="7" name="Group 6"/>
          <p:cNvGrpSpPr/>
          <p:nvPr/>
        </p:nvGrpSpPr>
        <p:grpSpPr>
          <a:xfrm rot="10800000">
            <a:off x="1372613" y="2691896"/>
            <a:ext cx="6079707" cy="2204458"/>
            <a:chOff x="-359444" y="1844824"/>
            <a:chExt cx="8767473" cy="4847853"/>
          </a:xfrm>
        </p:grpSpPr>
        <p:pic>
          <p:nvPicPr>
            <p:cNvPr id="9" name="Picture 8"/>
            <p:cNvPicPr>
              <a:picLocks noChangeAspect="1"/>
            </p:cNvPicPr>
            <p:nvPr/>
          </p:nvPicPr>
          <p:blipFill>
            <a:blip r:embed="rId4"/>
            <a:stretch>
              <a:fillRect/>
            </a:stretch>
          </p:blipFill>
          <p:spPr>
            <a:xfrm>
              <a:off x="958205" y="1844824"/>
              <a:ext cx="6542038" cy="4540547"/>
            </a:xfrm>
            <a:prstGeom prst="rect">
              <a:avLst/>
            </a:prstGeom>
          </p:spPr>
        </p:pic>
        <p:sp>
          <p:nvSpPr>
            <p:cNvPr id="10" name="Rectangle 9"/>
            <p:cNvSpPr/>
            <p:nvPr/>
          </p:nvSpPr>
          <p:spPr>
            <a:xfrm>
              <a:off x="1310929" y="3610223"/>
              <a:ext cx="204043" cy="418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Freeform 10"/>
            <p:cNvSpPr/>
            <p:nvPr/>
          </p:nvSpPr>
          <p:spPr>
            <a:xfrm flipH="1">
              <a:off x="5864498" y="2833800"/>
              <a:ext cx="1196002" cy="3119021"/>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114299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 w 1298119"/>
                <a:gd name="connsiteY2" fmla="*/ 1771650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40821 w 1298119"/>
                <a:gd name="connsiteY2" fmla="*/ 177981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16329 w 1257298"/>
                <a:gd name="connsiteY0" fmla="*/ 0 h 3233058"/>
                <a:gd name="connsiteX1" fmla="*/ 16329 w 1257298"/>
                <a:gd name="connsiteY1" fmla="*/ 1126671 h 3233058"/>
                <a:gd name="connsiteX2" fmla="*/ 0 w 1257298"/>
                <a:gd name="connsiteY2" fmla="*/ 2555421 h 3233058"/>
                <a:gd name="connsiteX3" fmla="*/ 212271 w 1257298"/>
                <a:gd name="connsiteY3" fmla="*/ 3037115 h 3233058"/>
                <a:gd name="connsiteX4" fmla="*/ 595992 w 1257298"/>
                <a:gd name="connsiteY4" fmla="*/ 3216728 h 3233058"/>
                <a:gd name="connsiteX5" fmla="*/ 930728 w 1257298"/>
                <a:gd name="connsiteY5" fmla="*/ 3224893 h 3233058"/>
                <a:gd name="connsiteX6" fmla="*/ 1257298 w 1257298"/>
                <a:gd name="connsiteY6" fmla="*/ 3233058 h 3233058"/>
                <a:gd name="connsiteX0" fmla="*/ 24494 w 1257298"/>
                <a:gd name="connsiteY0" fmla="*/ 0 h 3380016"/>
                <a:gd name="connsiteX1" fmla="*/ 16329 w 1257298"/>
                <a:gd name="connsiteY1" fmla="*/ 1273629 h 3380016"/>
                <a:gd name="connsiteX2" fmla="*/ 0 w 1257298"/>
                <a:gd name="connsiteY2" fmla="*/ 2702379 h 3380016"/>
                <a:gd name="connsiteX3" fmla="*/ 212271 w 1257298"/>
                <a:gd name="connsiteY3" fmla="*/ 3184073 h 3380016"/>
                <a:gd name="connsiteX4" fmla="*/ 595992 w 1257298"/>
                <a:gd name="connsiteY4" fmla="*/ 3363686 h 3380016"/>
                <a:gd name="connsiteX5" fmla="*/ 930728 w 1257298"/>
                <a:gd name="connsiteY5" fmla="*/ 3371851 h 3380016"/>
                <a:gd name="connsiteX6" fmla="*/ 1257298 w 1257298"/>
                <a:gd name="connsiteY6" fmla="*/ 3380016 h 3380016"/>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73527 w 1257298"/>
                <a:gd name="connsiteY4" fmla="*/ 3380014 h 3401465"/>
                <a:gd name="connsiteX5" fmla="*/ 930728 w 1257298"/>
                <a:gd name="connsiteY5" fmla="*/ 3396344 h 3401465"/>
                <a:gd name="connsiteX6" fmla="*/ 1257298 w 1257298"/>
                <a:gd name="connsiteY6" fmla="*/ 3380016 h 3401465"/>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98020 w 1257298"/>
                <a:gd name="connsiteY4" fmla="*/ 3380014 h 3401465"/>
                <a:gd name="connsiteX5" fmla="*/ 930728 w 1257298"/>
                <a:gd name="connsiteY5" fmla="*/ 3396344 h 3401465"/>
                <a:gd name="connsiteX6" fmla="*/ 1257298 w 1257298"/>
                <a:gd name="connsiteY6" fmla="*/ 3380016 h 3401465"/>
                <a:gd name="connsiteX0" fmla="*/ 33423 w 1266227"/>
                <a:gd name="connsiteY0" fmla="*/ 0 h 3403630"/>
                <a:gd name="connsiteX1" fmla="*/ 25258 w 1266227"/>
                <a:gd name="connsiteY1" fmla="*/ 1273629 h 3403630"/>
                <a:gd name="connsiteX2" fmla="*/ 8929 w 1266227"/>
                <a:gd name="connsiteY2" fmla="*/ 2702379 h 3403630"/>
                <a:gd name="connsiteX3" fmla="*/ 180379 w 1266227"/>
                <a:gd name="connsiteY3" fmla="*/ 3151416 h 3403630"/>
                <a:gd name="connsiteX4" fmla="*/ 506949 w 1266227"/>
                <a:gd name="connsiteY4" fmla="*/ 3380014 h 3403630"/>
                <a:gd name="connsiteX5" fmla="*/ 939657 w 1266227"/>
                <a:gd name="connsiteY5" fmla="*/ 3396344 h 3403630"/>
                <a:gd name="connsiteX6" fmla="*/ 1266227 w 1266227"/>
                <a:gd name="connsiteY6" fmla="*/ 3380016 h 34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7" h="3403630">
                  <a:moveTo>
                    <a:pt x="33423" y="0"/>
                  </a:moveTo>
                  <a:cubicBezTo>
                    <a:pt x="55194" y="22451"/>
                    <a:pt x="29340" y="823233"/>
                    <a:pt x="25258" y="1273629"/>
                  </a:cubicBezTo>
                  <a:cubicBezTo>
                    <a:pt x="21176" y="1724025"/>
                    <a:pt x="-16924" y="2389415"/>
                    <a:pt x="8929" y="2702379"/>
                  </a:cubicBezTo>
                  <a:cubicBezTo>
                    <a:pt x="34782" y="3015343"/>
                    <a:pt x="97376" y="3038477"/>
                    <a:pt x="180379" y="3151416"/>
                  </a:cubicBezTo>
                  <a:cubicBezTo>
                    <a:pt x="263382" y="3264355"/>
                    <a:pt x="380403" y="3339193"/>
                    <a:pt x="506949" y="3380014"/>
                  </a:cubicBezTo>
                  <a:cubicBezTo>
                    <a:pt x="633495" y="3420835"/>
                    <a:pt x="813111" y="3396344"/>
                    <a:pt x="939657" y="3396344"/>
                  </a:cubicBezTo>
                  <a:cubicBezTo>
                    <a:pt x="1066203" y="3396344"/>
                    <a:pt x="1157370" y="3385459"/>
                    <a:pt x="1266227" y="33800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12"/>
            <p:cNvSpPr/>
            <p:nvPr/>
          </p:nvSpPr>
          <p:spPr>
            <a:xfrm>
              <a:off x="1425787" y="3648979"/>
              <a:ext cx="1079607" cy="2274405"/>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158457"/>
                <a:gd name="connsiteY0" fmla="*/ 0 h 2472507"/>
                <a:gd name="connsiteX1" fmla="*/ 57150 w 1158457"/>
                <a:gd name="connsiteY1" fmla="*/ 351064 h 2472507"/>
                <a:gd name="connsiteX2" fmla="*/ 81643 w 1158457"/>
                <a:gd name="connsiteY2" fmla="*/ 1836964 h 2472507"/>
                <a:gd name="connsiteX3" fmla="*/ 253092 w 1158457"/>
                <a:gd name="connsiteY3" fmla="*/ 2261508 h 2472507"/>
                <a:gd name="connsiteX4" fmla="*/ 710292 w 1158457"/>
                <a:gd name="connsiteY4" fmla="*/ 2441121 h 2472507"/>
                <a:gd name="connsiteX5" fmla="*/ 1142999 w 1158457"/>
                <a:gd name="connsiteY5" fmla="*/ 2449286 h 2472507"/>
                <a:gd name="connsiteX6" fmla="*/ 1069520 w 1158457"/>
                <a:gd name="connsiteY6" fmla="*/ 2204357 h 2472507"/>
                <a:gd name="connsiteX0" fmla="*/ 0 w 1069520"/>
                <a:gd name="connsiteY0" fmla="*/ 0 h 2484365"/>
                <a:gd name="connsiteX1" fmla="*/ 57150 w 1069520"/>
                <a:gd name="connsiteY1" fmla="*/ 351064 h 2484365"/>
                <a:gd name="connsiteX2" fmla="*/ 81643 w 1069520"/>
                <a:gd name="connsiteY2" fmla="*/ 1836964 h 2484365"/>
                <a:gd name="connsiteX3" fmla="*/ 253092 w 1069520"/>
                <a:gd name="connsiteY3" fmla="*/ 2261508 h 2484365"/>
                <a:gd name="connsiteX4" fmla="*/ 710292 w 1069520"/>
                <a:gd name="connsiteY4" fmla="*/ 2441121 h 2484365"/>
                <a:gd name="connsiteX5" fmla="*/ 930727 w 1069520"/>
                <a:gd name="connsiteY5" fmla="*/ 2465615 h 2484365"/>
                <a:gd name="connsiteX6" fmla="*/ 1069520 w 1069520"/>
                <a:gd name="connsiteY6" fmla="*/ 2204357 h 2484365"/>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710292 w 1142998"/>
                <a:gd name="connsiteY4" fmla="*/ 2441121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604156 w 1142998"/>
                <a:gd name="connsiteY4" fmla="*/ 2449286 h 2481943"/>
                <a:gd name="connsiteX5" fmla="*/ 930727 w 1142998"/>
                <a:gd name="connsiteY5" fmla="*/ 2465615 h 2481943"/>
                <a:gd name="connsiteX6" fmla="*/ 1142998 w 1142998"/>
                <a:gd name="connsiteY6" fmla="*/ 2481943 h 2481943"/>
                <a:gd name="connsiteX0" fmla="*/ 0 w 1142998"/>
                <a:gd name="connsiteY0" fmla="*/ 0 h 2489230"/>
                <a:gd name="connsiteX1" fmla="*/ 57150 w 1142998"/>
                <a:gd name="connsiteY1" fmla="*/ 351064 h 2489230"/>
                <a:gd name="connsiteX2" fmla="*/ 81643 w 1142998"/>
                <a:gd name="connsiteY2" fmla="*/ 1836964 h 2489230"/>
                <a:gd name="connsiteX3" fmla="*/ 253092 w 1142998"/>
                <a:gd name="connsiteY3" fmla="*/ 2261508 h 2489230"/>
                <a:gd name="connsiteX4" fmla="*/ 669471 w 1142998"/>
                <a:gd name="connsiteY4" fmla="*/ 2237015 h 2489230"/>
                <a:gd name="connsiteX5" fmla="*/ 930727 w 1142998"/>
                <a:gd name="connsiteY5" fmla="*/ 2465615 h 2489230"/>
                <a:gd name="connsiteX6" fmla="*/ 1142998 w 1142998"/>
                <a:gd name="connsiteY6" fmla="*/ 2481943 h 2489230"/>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14398 w 1142998"/>
                <a:gd name="connsiteY5" fmla="*/ 2473779 h 2481943"/>
                <a:gd name="connsiteX6" fmla="*/ 1142998 w 1142998"/>
                <a:gd name="connsiteY6" fmla="*/ 2481943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8" h="2481943">
                  <a:moveTo>
                    <a:pt x="0" y="0"/>
                  </a:moveTo>
                  <a:cubicBezTo>
                    <a:pt x="21771" y="22451"/>
                    <a:pt x="43543" y="44903"/>
                    <a:pt x="57150" y="351064"/>
                  </a:cubicBezTo>
                  <a:cubicBezTo>
                    <a:pt x="70757" y="657225"/>
                    <a:pt x="81643" y="1624693"/>
                    <a:pt x="81643" y="1836964"/>
                  </a:cubicBezTo>
                  <a:cubicBezTo>
                    <a:pt x="81643" y="2049235"/>
                    <a:pt x="171449" y="2160815"/>
                    <a:pt x="253092" y="2261508"/>
                  </a:cubicBezTo>
                  <a:cubicBezTo>
                    <a:pt x="334735" y="2362201"/>
                    <a:pt x="461281" y="2405744"/>
                    <a:pt x="571499" y="2441122"/>
                  </a:cubicBezTo>
                  <a:cubicBezTo>
                    <a:pt x="681717" y="2476500"/>
                    <a:pt x="819148" y="2466975"/>
                    <a:pt x="914398" y="2473779"/>
                  </a:cubicBezTo>
                  <a:lnTo>
                    <a:pt x="1142998" y="2481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reeform 13"/>
            <p:cNvSpPr/>
            <p:nvPr/>
          </p:nvSpPr>
          <p:spPr>
            <a:xfrm rot="5400000" flipV="1">
              <a:off x="4307309" y="631780"/>
              <a:ext cx="1279354" cy="4171922"/>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16363 w 1093390"/>
                <a:gd name="connsiteY0" fmla="*/ 0 h 4408389"/>
                <a:gd name="connsiteX1" fmla="*/ 35 w 1093390"/>
                <a:gd name="connsiteY1" fmla="*/ 2302328 h 4408389"/>
                <a:gd name="connsiteX2" fmla="*/ 24528 w 1093390"/>
                <a:gd name="connsiteY2" fmla="*/ 3788228 h 4408389"/>
                <a:gd name="connsiteX3" fmla="*/ 195977 w 1093390"/>
                <a:gd name="connsiteY3" fmla="*/ 4212772 h 4408389"/>
                <a:gd name="connsiteX4" fmla="*/ 653177 w 1093390"/>
                <a:gd name="connsiteY4" fmla="*/ 4392385 h 4408389"/>
                <a:gd name="connsiteX5" fmla="*/ 1085884 w 1093390"/>
                <a:gd name="connsiteY5" fmla="*/ 4400550 h 4408389"/>
                <a:gd name="connsiteX6" fmla="*/ 938926 w 1093390"/>
                <a:gd name="connsiteY6" fmla="*/ 4400550 h 4408389"/>
                <a:gd name="connsiteX0" fmla="*/ 0 w 1077027"/>
                <a:gd name="connsiteY0" fmla="*/ 0 h 4408389"/>
                <a:gd name="connsiteX1" fmla="*/ 187782 w 1077027"/>
                <a:gd name="connsiteY1" fmla="*/ 742953 h 4408389"/>
                <a:gd name="connsiteX2" fmla="*/ 8165 w 1077027"/>
                <a:gd name="connsiteY2" fmla="*/ 3788228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130629 w 1077027"/>
                <a:gd name="connsiteY2" fmla="*/ 3151413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59566"/>
                <a:gd name="connsiteX1" fmla="*/ 187782 w 1077027"/>
                <a:gd name="connsiteY1" fmla="*/ 742953 h 4459566"/>
                <a:gd name="connsiteX2" fmla="*/ 130629 w 1077027"/>
                <a:gd name="connsiteY2" fmla="*/ 3151413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59566"/>
                <a:gd name="connsiteX1" fmla="*/ 187782 w 1077027"/>
                <a:gd name="connsiteY1" fmla="*/ 742953 h 4459566"/>
                <a:gd name="connsiteX2" fmla="*/ 171451 w 1077027"/>
                <a:gd name="connsiteY2" fmla="*/ 2604409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65609"/>
                <a:gd name="connsiteX1" fmla="*/ 187782 w 1077027"/>
                <a:gd name="connsiteY1" fmla="*/ 742953 h 4465609"/>
                <a:gd name="connsiteX2" fmla="*/ 171451 w 1077027"/>
                <a:gd name="connsiteY2" fmla="*/ 2604409 h 4465609"/>
                <a:gd name="connsiteX3" fmla="*/ 57150 w 1077027"/>
                <a:gd name="connsiteY3" fmla="*/ 3437171 h 4465609"/>
                <a:gd name="connsiteX4" fmla="*/ 636814 w 1077027"/>
                <a:gd name="connsiteY4" fmla="*/ 4392385 h 4465609"/>
                <a:gd name="connsiteX5" fmla="*/ 1069521 w 1077027"/>
                <a:gd name="connsiteY5" fmla="*/ 4400550 h 4465609"/>
                <a:gd name="connsiteX6" fmla="*/ 922563 w 1077027"/>
                <a:gd name="connsiteY6" fmla="*/ 4400550 h 4465609"/>
                <a:gd name="connsiteX0" fmla="*/ 0 w 1100437"/>
                <a:gd name="connsiteY0" fmla="*/ 0 h 4415064"/>
                <a:gd name="connsiteX1" fmla="*/ 187782 w 1100437"/>
                <a:gd name="connsiteY1" fmla="*/ 742953 h 4415064"/>
                <a:gd name="connsiteX2" fmla="*/ 171451 w 1100437"/>
                <a:gd name="connsiteY2" fmla="*/ 2604409 h 4415064"/>
                <a:gd name="connsiteX3" fmla="*/ 57150 w 1100437"/>
                <a:gd name="connsiteY3" fmla="*/ 3437171 h 4415064"/>
                <a:gd name="connsiteX4" fmla="*/ 204107 w 1100437"/>
                <a:gd name="connsiteY4" fmla="*/ 4204606 h 4415064"/>
                <a:gd name="connsiteX5" fmla="*/ 1069521 w 1100437"/>
                <a:gd name="connsiteY5" fmla="*/ 4400550 h 4415064"/>
                <a:gd name="connsiteX6" fmla="*/ 922563 w 1100437"/>
                <a:gd name="connsiteY6" fmla="*/ 4400550 h 4415064"/>
                <a:gd name="connsiteX0" fmla="*/ 0 w 1387930"/>
                <a:gd name="connsiteY0" fmla="*/ 0 h 4415065"/>
                <a:gd name="connsiteX1" fmla="*/ 187782 w 1387930"/>
                <a:gd name="connsiteY1" fmla="*/ 742953 h 4415065"/>
                <a:gd name="connsiteX2" fmla="*/ 171451 w 1387930"/>
                <a:gd name="connsiteY2" fmla="*/ 2604409 h 4415065"/>
                <a:gd name="connsiteX3" fmla="*/ 57150 w 1387930"/>
                <a:gd name="connsiteY3" fmla="*/ 3437171 h 4415065"/>
                <a:gd name="connsiteX4" fmla="*/ 204107 w 1387930"/>
                <a:gd name="connsiteY4" fmla="*/ 4204606 h 4415065"/>
                <a:gd name="connsiteX5" fmla="*/ 1069521 w 1387930"/>
                <a:gd name="connsiteY5" fmla="*/ 4400550 h 4415065"/>
                <a:gd name="connsiteX6" fmla="*/ 1387930 w 1387930"/>
                <a:gd name="connsiteY6" fmla="*/ 4400553 h 4415065"/>
                <a:gd name="connsiteX0" fmla="*/ 0 w 1387930"/>
                <a:gd name="connsiteY0" fmla="*/ 0 h 4421381"/>
                <a:gd name="connsiteX1" fmla="*/ 187782 w 1387930"/>
                <a:gd name="connsiteY1" fmla="*/ 742953 h 4421381"/>
                <a:gd name="connsiteX2" fmla="*/ 171451 w 1387930"/>
                <a:gd name="connsiteY2" fmla="*/ 2604409 h 4421381"/>
                <a:gd name="connsiteX3" fmla="*/ 57150 w 1387930"/>
                <a:gd name="connsiteY3" fmla="*/ 3437171 h 4421381"/>
                <a:gd name="connsiteX4" fmla="*/ 204107 w 1387930"/>
                <a:gd name="connsiteY4" fmla="*/ 4204606 h 4421381"/>
                <a:gd name="connsiteX5" fmla="*/ 677639 w 1387930"/>
                <a:gd name="connsiteY5" fmla="*/ 4408718 h 4421381"/>
                <a:gd name="connsiteX6" fmla="*/ 1387930 w 1387930"/>
                <a:gd name="connsiteY6" fmla="*/ 4400553 h 4421381"/>
                <a:gd name="connsiteX0" fmla="*/ 0 w 1387930"/>
                <a:gd name="connsiteY0" fmla="*/ 0 h 4409372"/>
                <a:gd name="connsiteX1" fmla="*/ 187782 w 1387930"/>
                <a:gd name="connsiteY1" fmla="*/ 742953 h 4409372"/>
                <a:gd name="connsiteX2" fmla="*/ 171451 w 1387930"/>
                <a:gd name="connsiteY2" fmla="*/ 2604409 h 4409372"/>
                <a:gd name="connsiteX3" fmla="*/ 57150 w 1387930"/>
                <a:gd name="connsiteY3" fmla="*/ 3437171 h 4409372"/>
                <a:gd name="connsiteX4" fmla="*/ 204107 w 1387930"/>
                <a:gd name="connsiteY4" fmla="*/ 4204606 h 4409372"/>
                <a:gd name="connsiteX5" fmla="*/ 661313 w 1387930"/>
                <a:gd name="connsiteY5" fmla="*/ 4392392 h 4409372"/>
                <a:gd name="connsiteX6" fmla="*/ 1387930 w 1387930"/>
                <a:gd name="connsiteY6" fmla="*/ 4400553 h 4409372"/>
                <a:gd name="connsiteX0" fmla="*/ 0 w 1396094"/>
                <a:gd name="connsiteY0" fmla="*/ 0 h 4418462"/>
                <a:gd name="connsiteX1" fmla="*/ 187782 w 1396094"/>
                <a:gd name="connsiteY1" fmla="*/ 742953 h 4418462"/>
                <a:gd name="connsiteX2" fmla="*/ 171451 w 1396094"/>
                <a:gd name="connsiteY2" fmla="*/ 2604409 h 4418462"/>
                <a:gd name="connsiteX3" fmla="*/ 57150 w 1396094"/>
                <a:gd name="connsiteY3" fmla="*/ 3437171 h 4418462"/>
                <a:gd name="connsiteX4" fmla="*/ 204107 w 1396094"/>
                <a:gd name="connsiteY4" fmla="*/ 4204606 h 4418462"/>
                <a:gd name="connsiteX5" fmla="*/ 661313 w 1396094"/>
                <a:gd name="connsiteY5" fmla="*/ 4392392 h 4418462"/>
                <a:gd name="connsiteX6" fmla="*/ 1396094 w 1396094"/>
                <a:gd name="connsiteY6" fmla="*/ 4416882 h 4418462"/>
                <a:gd name="connsiteX0" fmla="*/ 0 w 1396094"/>
                <a:gd name="connsiteY0" fmla="*/ 0 h 4419668"/>
                <a:gd name="connsiteX1" fmla="*/ 187782 w 1396094"/>
                <a:gd name="connsiteY1" fmla="*/ 742953 h 4419668"/>
                <a:gd name="connsiteX2" fmla="*/ 171451 w 1396094"/>
                <a:gd name="connsiteY2" fmla="*/ 2604409 h 4419668"/>
                <a:gd name="connsiteX3" fmla="*/ 57150 w 1396094"/>
                <a:gd name="connsiteY3" fmla="*/ 3437171 h 4419668"/>
                <a:gd name="connsiteX4" fmla="*/ 146957 w 1396094"/>
                <a:gd name="connsiteY4" fmla="*/ 4180113 h 4419668"/>
                <a:gd name="connsiteX5" fmla="*/ 661313 w 1396094"/>
                <a:gd name="connsiteY5" fmla="*/ 4392392 h 4419668"/>
                <a:gd name="connsiteX6" fmla="*/ 1396094 w 1396094"/>
                <a:gd name="connsiteY6" fmla="*/ 4416882 h 4419668"/>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1313 w 1396094"/>
                <a:gd name="connsiteY5" fmla="*/ 4392392 h 4416882"/>
                <a:gd name="connsiteX6" fmla="*/ 1396094 w 1396094"/>
                <a:gd name="connsiteY6" fmla="*/ 4416882 h 4416882"/>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9477 w 1396094"/>
                <a:gd name="connsiteY5" fmla="*/ 4392392 h 4416882"/>
                <a:gd name="connsiteX6" fmla="*/ 1396094 w 1396094"/>
                <a:gd name="connsiteY6" fmla="*/ 4416882 h 44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94" h="4416882">
                  <a:moveTo>
                    <a:pt x="0" y="0"/>
                  </a:moveTo>
                  <a:cubicBezTo>
                    <a:pt x="21771" y="22451"/>
                    <a:pt x="159207" y="308885"/>
                    <a:pt x="187782" y="742953"/>
                  </a:cubicBezTo>
                  <a:cubicBezTo>
                    <a:pt x="216357" y="1177021"/>
                    <a:pt x="193223" y="2155373"/>
                    <a:pt x="171451" y="2604409"/>
                  </a:cubicBezTo>
                  <a:cubicBezTo>
                    <a:pt x="149679" y="3053445"/>
                    <a:pt x="61232" y="3174554"/>
                    <a:pt x="57150" y="3437171"/>
                  </a:cubicBezTo>
                  <a:cubicBezTo>
                    <a:pt x="53068" y="3699788"/>
                    <a:pt x="44902" y="4020909"/>
                    <a:pt x="146957" y="4180113"/>
                  </a:cubicBezTo>
                  <a:cubicBezTo>
                    <a:pt x="249012" y="4339317"/>
                    <a:pt x="404138" y="4369259"/>
                    <a:pt x="669477" y="4392392"/>
                  </a:cubicBezTo>
                  <a:cubicBezTo>
                    <a:pt x="934816" y="4415525"/>
                    <a:pt x="1396094" y="4416882"/>
                    <a:pt x="1396094" y="4416882"/>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p:cNvSpPr/>
            <p:nvPr/>
          </p:nvSpPr>
          <p:spPr>
            <a:xfrm>
              <a:off x="6820098" y="2833799"/>
              <a:ext cx="102010" cy="29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p:cNvSpPr/>
            <p:nvPr/>
          </p:nvSpPr>
          <p:spPr>
            <a:xfrm rot="5400000">
              <a:off x="6255782" y="5710639"/>
              <a:ext cx="98969" cy="30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ular Callout 16"/>
            <p:cNvSpPr/>
            <p:nvPr/>
          </p:nvSpPr>
          <p:spPr>
            <a:xfrm rot="10800000">
              <a:off x="-359444" y="5657935"/>
              <a:ext cx="1472477" cy="1034742"/>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No Stopping on ring road (red line) except when under the Canopy</a:t>
              </a:r>
            </a:p>
          </p:txBody>
        </p:sp>
        <p:sp>
          <p:nvSpPr>
            <p:cNvPr id="18" name="Rectangular Callout 17"/>
            <p:cNvSpPr/>
            <p:nvPr/>
          </p:nvSpPr>
          <p:spPr>
            <a:xfrm rot="10800000" flipH="1">
              <a:off x="6873650" y="5913250"/>
              <a:ext cx="1089039" cy="384060"/>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LPG</a:t>
              </a:r>
              <a:r>
                <a:rPr lang="en-US" sz="1000" dirty="0">
                  <a:solidFill>
                    <a:schemeClr val="tx1"/>
                  </a:solidFill>
                </a:rPr>
                <a:t> Tanker</a:t>
              </a:r>
            </a:p>
          </p:txBody>
        </p:sp>
        <p:sp>
          <p:nvSpPr>
            <p:cNvPr id="19" name="Rectangular Callout 18"/>
            <p:cNvSpPr/>
            <p:nvPr/>
          </p:nvSpPr>
          <p:spPr>
            <a:xfrm rot="10800000" flipH="1">
              <a:off x="7175358" y="3637574"/>
              <a:ext cx="1232671" cy="755736"/>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Bulk Solvent Tanker</a:t>
              </a:r>
            </a:p>
          </p:txBody>
        </p:sp>
      </p:grpSp>
      <p:pic>
        <p:nvPicPr>
          <p:cNvPr id="2" name="Picture 1">
            <a:extLst>
              <a:ext uri="{FF2B5EF4-FFF2-40B4-BE49-F238E27FC236}">
                <a16:creationId xmlns:a16="http://schemas.microsoft.com/office/drawing/2014/main" id="{F2D232B3-9F2D-31EC-B8C9-19A2ED3A7C85}"/>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34687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8224" y="6492875"/>
            <a:ext cx="2133600" cy="365125"/>
          </a:xfrm>
        </p:spPr>
        <p:txBody>
          <a:bodyPr/>
          <a:lstStyle/>
          <a:p>
            <a:fld id="{68B92058-F052-4A71-8086-CCBA2BDAA4F8}" type="slidenum">
              <a:rPr lang="en-NZ" smtClean="0"/>
              <a:pPr/>
              <a:t>17</a:t>
            </a:fld>
            <a:endParaRPr lang="en-NZ" dirty="0"/>
          </a:p>
        </p:txBody>
      </p:sp>
      <p:sp>
        <p:nvSpPr>
          <p:cNvPr id="8" name="Rectangle 7"/>
          <p:cNvSpPr/>
          <p:nvPr/>
        </p:nvSpPr>
        <p:spPr>
          <a:xfrm>
            <a:off x="360000" y="908720"/>
            <a:ext cx="8316456" cy="969496"/>
          </a:xfrm>
          <a:prstGeom prst="rect">
            <a:avLst/>
          </a:prstGeom>
        </p:spPr>
        <p:txBody>
          <a:bodyPr wrap="square">
            <a:spAutoFit/>
          </a:bodyPr>
          <a:lstStyle/>
          <a:p>
            <a:pPr marL="457200" indent="-457200">
              <a:spcBef>
                <a:spcPts val="300"/>
              </a:spcBef>
              <a:buFont typeface="+mj-lt"/>
              <a:buAutoNum type="arabicPeriod" startAt="17"/>
            </a:pPr>
            <a:r>
              <a:rPr lang="en-US" sz="2000" b="1" dirty="0"/>
              <a:t>Other Hazards</a:t>
            </a:r>
            <a:endParaRPr lang="en-US" sz="1600" b="1" dirty="0"/>
          </a:p>
          <a:p>
            <a:pPr marL="342900" lvl="0" indent="-342900">
              <a:spcBef>
                <a:spcPts val="300"/>
              </a:spcBef>
              <a:defRPr/>
            </a:pPr>
            <a:r>
              <a:rPr lang="en-NZ" sz="1600" b="1" dirty="0"/>
              <a:t>Include but are not limited to;</a:t>
            </a:r>
          </a:p>
          <a:p>
            <a:pPr marL="342900" lvl="0" indent="-342900">
              <a:spcBef>
                <a:spcPts val="300"/>
              </a:spcBef>
              <a:buFont typeface="Arial" panose="020B0604020202020204" pitchFamily="34" charset="0"/>
              <a:buChar char="•"/>
              <a:defRPr/>
            </a:pPr>
            <a:endParaRPr lang="en-NZ"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9" name="Table 8"/>
          <p:cNvGraphicFramePr>
            <a:graphicFrameLocks noGrp="1"/>
          </p:cNvGraphicFramePr>
          <p:nvPr>
            <p:extLst>
              <p:ext uri="{D42A27DB-BD31-4B8C-83A1-F6EECF244321}">
                <p14:modId xmlns:p14="http://schemas.microsoft.com/office/powerpoint/2010/main" val="837059624"/>
              </p:ext>
            </p:extLst>
          </p:nvPr>
        </p:nvGraphicFramePr>
        <p:xfrm>
          <a:off x="467544" y="1700808"/>
          <a:ext cx="8280600" cy="5042128"/>
        </p:xfrm>
        <a:graphic>
          <a:graphicData uri="http://schemas.openxmlformats.org/drawingml/2006/table">
            <a:tbl>
              <a:tblPr firstRow="1">
                <a:tableStyleId>{5C22544A-7EE6-4342-B048-85BDC9FD1C3A}</a:tableStyleId>
              </a:tblPr>
              <a:tblGrid>
                <a:gridCol w="144000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1872208">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Tools and Equipment</a:t>
                      </a:r>
                    </a:p>
                    <a:p>
                      <a:pPr marL="180000" indent="-180000">
                        <a:buFont typeface="Arial" pitchFamily="34" charset="0"/>
                        <a:buChar char="•"/>
                      </a:pPr>
                      <a:r>
                        <a:rPr lang="en-NZ" sz="1400" b="0" dirty="0">
                          <a:solidFill>
                            <a:schemeClr val="tx1"/>
                          </a:solidFill>
                        </a:rPr>
                        <a:t>Permission is required to use Damar equipment</a:t>
                      </a:r>
                    </a:p>
                    <a:p>
                      <a:pPr marL="180000" indent="-180000">
                        <a:buFont typeface="Arial" pitchFamily="34" charset="0"/>
                        <a:buChar char="•"/>
                      </a:pPr>
                      <a:r>
                        <a:rPr lang="en-NZ" sz="1400" b="0" dirty="0">
                          <a:solidFill>
                            <a:schemeClr val="tx1"/>
                          </a:solidFill>
                        </a:rPr>
                        <a:t>Tools</a:t>
                      </a:r>
                      <a:r>
                        <a:rPr lang="en-NZ" sz="1400" b="0" baseline="0" dirty="0">
                          <a:solidFill>
                            <a:schemeClr val="tx1"/>
                          </a:solidFill>
                        </a:rPr>
                        <a:t> must be in good condition</a:t>
                      </a:r>
                    </a:p>
                    <a:p>
                      <a:pPr marL="180000" indent="-180000">
                        <a:buFont typeface="Arial" pitchFamily="34" charset="0"/>
                        <a:buChar char="•"/>
                      </a:pPr>
                      <a:r>
                        <a:rPr lang="en-NZ" sz="1400" b="0" baseline="0" dirty="0">
                          <a:solidFill>
                            <a:schemeClr val="tx1"/>
                          </a:solidFill>
                        </a:rPr>
                        <a:t>Observe Permit to Work conditions when using tools in Hazardous/Controlled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Electrical</a:t>
                      </a:r>
                    </a:p>
                    <a:p>
                      <a:pPr marL="180000" indent="-180000">
                        <a:buFont typeface="Arial" pitchFamily="34" charset="0"/>
                        <a:buChar char="•"/>
                      </a:pPr>
                      <a:r>
                        <a:rPr lang="en-NZ" sz="1400" b="0" dirty="0">
                          <a:solidFill>
                            <a:schemeClr val="tx1"/>
                          </a:solidFill>
                        </a:rPr>
                        <a:t>Electrical</a:t>
                      </a:r>
                      <a:r>
                        <a:rPr lang="en-NZ" sz="1400" b="0" baseline="0" dirty="0">
                          <a:solidFill>
                            <a:schemeClr val="tx1"/>
                          </a:solidFill>
                        </a:rPr>
                        <a:t> equipment must be tested and tagged by electrician</a:t>
                      </a:r>
                      <a:endParaRPr lang="en-NZ" sz="1400" b="0" dirty="0">
                        <a:solidFill>
                          <a:schemeClr val="tx1"/>
                        </a:solidFill>
                      </a:endParaRPr>
                    </a:p>
                    <a:p>
                      <a:pPr marL="180000" indent="-180000">
                        <a:buFont typeface="Arial" pitchFamily="34" charset="0"/>
                        <a:buChar char="•"/>
                      </a:pPr>
                      <a:r>
                        <a:rPr lang="en-NZ" sz="1400" b="0" baseline="0" dirty="0">
                          <a:solidFill>
                            <a:schemeClr val="tx1"/>
                          </a:solidFill>
                        </a:rPr>
                        <a:t>RCD’s required in all circumstances at power source</a:t>
                      </a:r>
                    </a:p>
                    <a:p>
                      <a:pPr marL="180000" indent="-180000">
                        <a:buFont typeface="Arial" pitchFamily="34" charset="0"/>
                        <a:buChar char="•"/>
                      </a:pPr>
                      <a:r>
                        <a:rPr lang="en-NZ" sz="1400" b="0" baseline="0" dirty="0">
                          <a:solidFill>
                            <a:schemeClr val="tx1"/>
                          </a:solidFill>
                        </a:rPr>
                        <a:t>Do not run cords across floors</a:t>
                      </a: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Housekeeping</a:t>
                      </a:r>
                    </a:p>
                    <a:p>
                      <a:pPr marL="180000" indent="-180000">
                        <a:buFont typeface="Arial" pitchFamily="34" charset="0"/>
                        <a:buChar char="•"/>
                      </a:pPr>
                      <a:r>
                        <a:rPr lang="en-NZ" sz="1400" b="0" dirty="0">
                          <a:solidFill>
                            <a:schemeClr val="tx1"/>
                          </a:solidFill>
                        </a:rPr>
                        <a:t>Keep access ways</a:t>
                      </a:r>
                      <a:r>
                        <a:rPr lang="en-NZ" sz="1400" b="0" baseline="0" dirty="0">
                          <a:solidFill>
                            <a:schemeClr val="tx1"/>
                          </a:solidFill>
                        </a:rPr>
                        <a:t> clear for emergency exits and appliances at all times</a:t>
                      </a:r>
                    </a:p>
                    <a:p>
                      <a:pPr marL="180000" indent="-180000">
                        <a:buFont typeface="Arial" pitchFamily="34" charset="0"/>
                        <a:buChar char="•"/>
                      </a:pPr>
                      <a:r>
                        <a:rPr lang="en-NZ" sz="1400" b="0" baseline="0" dirty="0">
                          <a:solidFill>
                            <a:schemeClr val="tx1"/>
                          </a:solidFill>
                        </a:rPr>
                        <a:t>Clean up spills immediately</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NZ" sz="1400" b="1" dirty="0">
                          <a:solidFill>
                            <a:schemeClr val="tx1"/>
                          </a:solidFill>
                        </a:rPr>
                        <a:t>Manual Handling</a:t>
                      </a:r>
                    </a:p>
                    <a:p>
                      <a:pPr marL="180000" indent="-180000">
                        <a:buFont typeface="Arial" pitchFamily="34" charset="0"/>
                        <a:buChar char="•"/>
                      </a:pPr>
                      <a:r>
                        <a:rPr lang="en-NZ" sz="1400" b="0" dirty="0">
                          <a:solidFill>
                            <a:schemeClr val="tx1"/>
                          </a:solidFill>
                        </a:rPr>
                        <a:t>Use</a:t>
                      </a:r>
                      <a:r>
                        <a:rPr lang="en-NZ" sz="1400" b="0" baseline="0" dirty="0">
                          <a:solidFill>
                            <a:schemeClr val="tx1"/>
                          </a:solidFill>
                        </a:rPr>
                        <a:t>  best practice lifting techniques</a:t>
                      </a:r>
                    </a:p>
                    <a:p>
                      <a:pPr marL="180000" indent="-180000">
                        <a:buFont typeface="Arial" pitchFamily="34" charset="0"/>
                        <a:buChar char="•"/>
                      </a:pPr>
                      <a:r>
                        <a:rPr lang="en-NZ" sz="1400" b="0" baseline="0" dirty="0">
                          <a:solidFill>
                            <a:schemeClr val="tx1"/>
                          </a:solidFill>
                        </a:rPr>
                        <a:t>Ask for assistance when required</a:t>
                      </a: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90000">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Work at Height</a:t>
                      </a:r>
                      <a:endParaRPr lang="en-NZ" sz="1400" b="0" baseline="0" dirty="0">
                        <a:solidFill>
                          <a:schemeClr val="tx1"/>
                        </a:solidFill>
                      </a:endParaRPr>
                    </a:p>
                    <a:p>
                      <a:pPr marL="180000" indent="-180000">
                        <a:buFont typeface="Arial" pitchFamily="34" charset="0"/>
                        <a:buChar char="•"/>
                      </a:pPr>
                      <a:r>
                        <a:rPr lang="en-NZ" sz="1400" b="0" baseline="0" dirty="0">
                          <a:solidFill>
                            <a:schemeClr val="tx1"/>
                          </a:solidFill>
                        </a:rPr>
                        <a:t>Work at Height must only be carried out once trained</a:t>
                      </a:r>
                    </a:p>
                    <a:p>
                      <a:pPr marL="180000" indent="-180000">
                        <a:buFont typeface="Arial" pitchFamily="34" charset="0"/>
                        <a:buChar char="•"/>
                      </a:pPr>
                      <a:r>
                        <a:rPr lang="en-NZ" sz="1400" b="0" baseline="0" dirty="0">
                          <a:solidFill>
                            <a:schemeClr val="tx1"/>
                          </a:solidFill>
                        </a:rPr>
                        <a:t>Harness/restraint required when working over 2 metres</a:t>
                      </a:r>
                    </a:p>
                    <a:p>
                      <a:pPr marL="180000" indent="-180000">
                        <a:buFont typeface="Arial" pitchFamily="34" charset="0"/>
                        <a:buChar char="•"/>
                      </a:pPr>
                      <a:r>
                        <a:rPr lang="en-NZ" sz="1400" b="0" baseline="0" dirty="0">
                          <a:solidFill>
                            <a:schemeClr val="tx1"/>
                          </a:solidFill>
                        </a:rPr>
                        <a:t>A work permit may be required</a:t>
                      </a:r>
                    </a:p>
                    <a:p>
                      <a:pPr marL="180000" indent="-180000">
                        <a:buFont typeface="Arial" pitchFamily="34" charset="0"/>
                        <a:buNone/>
                      </a:pPr>
                      <a:endParaRPr lang="en-NZ"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NZ"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NZ" sz="1400" b="1" dirty="0">
                          <a:solidFill>
                            <a:schemeClr val="tx1"/>
                          </a:solidFill>
                        </a:rPr>
                        <a:t>Excessive Noise</a:t>
                      </a:r>
                    </a:p>
                    <a:p>
                      <a:pPr marL="180000" indent="-180000">
                        <a:buFont typeface="Arial" pitchFamily="34" charset="0"/>
                        <a:buChar char="•"/>
                      </a:pPr>
                      <a:r>
                        <a:rPr lang="en-NZ" sz="1400" b="0" dirty="0">
                          <a:solidFill>
                            <a:schemeClr val="tx1"/>
                          </a:solidFill>
                        </a:rPr>
                        <a:t>Hearing protection is required at all times in the Aerosol Hall</a:t>
                      </a:r>
                    </a:p>
                    <a:p>
                      <a:pPr marL="180000" indent="-180000">
                        <a:buFont typeface="Arial" pitchFamily="34" charset="0"/>
                        <a:buChar char="•"/>
                      </a:pPr>
                      <a:r>
                        <a:rPr lang="en-NZ" sz="1400" b="0" dirty="0">
                          <a:solidFill>
                            <a:schemeClr val="tx1"/>
                          </a:solidFill>
                        </a:rPr>
                        <a:t>Hearing</a:t>
                      </a:r>
                      <a:r>
                        <a:rPr lang="en-NZ" sz="1400" b="0" baseline="0" dirty="0">
                          <a:solidFill>
                            <a:schemeClr val="tx1"/>
                          </a:solidFill>
                        </a:rPr>
                        <a:t> protection must be worn for a</a:t>
                      </a:r>
                      <a:r>
                        <a:rPr lang="en-NZ" sz="1400" b="0" dirty="0">
                          <a:solidFill>
                            <a:schemeClr val="tx1"/>
                          </a:solidFill>
                        </a:rPr>
                        <a:t>ny drilling, grinding or other work where noise levels</a:t>
                      </a:r>
                      <a:r>
                        <a:rPr lang="en-NZ" sz="1400" b="0" baseline="0" dirty="0">
                          <a:solidFill>
                            <a:schemeClr val="tx1"/>
                          </a:solidFill>
                        </a:rPr>
                        <a:t> exceed 85dB</a:t>
                      </a:r>
                      <a:endParaRPr lang="en-NZ" sz="1400" b="1" dirty="0">
                        <a:solidFill>
                          <a:schemeClr val="tx1"/>
                        </a:solidFill>
                      </a:endParaRPr>
                    </a:p>
                    <a:p>
                      <a:pPr marL="0" indent="0">
                        <a:buFont typeface="Arial" pitchFamily="34" charset="0"/>
                        <a:buNone/>
                      </a:pPr>
                      <a:endParaRPr lang="en-NZ"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1506" name="Picture 2"/>
          <p:cNvPicPr>
            <a:picLocks noChangeAspect="1" noChangeArrowheads="1"/>
          </p:cNvPicPr>
          <p:nvPr/>
        </p:nvPicPr>
        <p:blipFill>
          <a:blip r:embed="rId3" cstate="print"/>
          <a:srcRect/>
          <a:stretch>
            <a:fillRect/>
          </a:stretch>
        </p:blipFill>
        <p:spPr bwMode="auto">
          <a:xfrm>
            <a:off x="539551" y="1772816"/>
            <a:ext cx="1229851" cy="1728192"/>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531916" y="3717032"/>
            <a:ext cx="1309590" cy="648072"/>
          </a:xfrm>
          <a:prstGeom prst="rect">
            <a:avLst/>
          </a:prstGeom>
          <a:noFill/>
          <a:ln w="9525">
            <a:noFill/>
            <a:miter lim="800000"/>
            <a:headEnd/>
            <a:tailEnd/>
          </a:ln>
        </p:spPr>
      </p:pic>
      <p:pic>
        <p:nvPicPr>
          <p:cNvPr id="21508" name="Picture 4"/>
          <p:cNvPicPr>
            <a:picLocks noChangeAspect="1" noChangeArrowheads="1"/>
          </p:cNvPicPr>
          <p:nvPr/>
        </p:nvPicPr>
        <p:blipFill>
          <a:blip r:embed="rId5" cstate="print"/>
          <a:srcRect/>
          <a:stretch>
            <a:fillRect/>
          </a:stretch>
        </p:blipFill>
        <p:spPr bwMode="auto">
          <a:xfrm>
            <a:off x="4613654" y="3677588"/>
            <a:ext cx="1362342" cy="661893"/>
          </a:xfrm>
          <a:prstGeom prst="rect">
            <a:avLst/>
          </a:prstGeom>
          <a:noFill/>
          <a:ln w="9525">
            <a:solidFill>
              <a:schemeClr val="bg1"/>
            </a:solidFill>
            <a:miter lim="800000"/>
            <a:headEnd/>
            <a:tailEnd/>
          </a:ln>
        </p:spPr>
      </p:pic>
      <p:pic>
        <p:nvPicPr>
          <p:cNvPr id="21509" name="Picture 5"/>
          <p:cNvPicPr>
            <a:picLocks noChangeAspect="1" noChangeArrowheads="1"/>
          </p:cNvPicPr>
          <p:nvPr/>
        </p:nvPicPr>
        <p:blipFill>
          <a:blip r:embed="rId6" cstate="print"/>
          <a:srcRect/>
          <a:stretch>
            <a:fillRect/>
          </a:stretch>
        </p:blipFill>
        <p:spPr bwMode="auto">
          <a:xfrm>
            <a:off x="4607844" y="1816194"/>
            <a:ext cx="1368152" cy="997298"/>
          </a:xfrm>
          <a:prstGeom prst="rect">
            <a:avLst/>
          </a:prstGeom>
          <a:noFill/>
          <a:ln w="9525">
            <a:noFill/>
            <a:miter lim="800000"/>
            <a:headEnd/>
            <a:tailEnd/>
          </a:ln>
        </p:spPr>
      </p:pic>
      <p:pic>
        <p:nvPicPr>
          <p:cNvPr id="11" name="Picture 10"/>
          <p:cNvPicPr>
            <a:picLocks noChangeAspect="1"/>
          </p:cNvPicPr>
          <p:nvPr/>
        </p:nvPicPr>
        <p:blipFill>
          <a:blip r:embed="rId7"/>
          <a:stretch>
            <a:fillRect/>
          </a:stretch>
        </p:blipFill>
        <p:spPr>
          <a:xfrm>
            <a:off x="4607845" y="5225428"/>
            <a:ext cx="1368152" cy="976578"/>
          </a:xfrm>
          <a:prstGeom prst="rect">
            <a:avLst/>
          </a:prstGeom>
        </p:spPr>
      </p:pic>
      <p:pic>
        <p:nvPicPr>
          <p:cNvPr id="13" name="Picture 12"/>
          <p:cNvPicPr>
            <a:picLocks noChangeAspect="1"/>
          </p:cNvPicPr>
          <p:nvPr/>
        </p:nvPicPr>
        <p:blipFill rotWithShape="1">
          <a:blip r:embed="rId8"/>
          <a:srcRect l="5431" t="5171" r="3808" b="27597"/>
          <a:stretch/>
        </p:blipFill>
        <p:spPr>
          <a:xfrm>
            <a:off x="725984" y="5339824"/>
            <a:ext cx="1043418" cy="1043418"/>
          </a:xfrm>
          <a:prstGeom prst="rect">
            <a:avLst/>
          </a:prstGeom>
        </p:spPr>
      </p:pic>
      <p:pic>
        <p:nvPicPr>
          <p:cNvPr id="2" name="Picture 1">
            <a:extLst>
              <a:ext uri="{FF2B5EF4-FFF2-40B4-BE49-F238E27FC236}">
                <a16:creationId xmlns:a16="http://schemas.microsoft.com/office/drawing/2014/main" id="{B57A32E1-6B03-1305-AC58-D12AE3E2FF48}"/>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18</a:t>
            </a:fld>
            <a:endParaRPr lang="en-NZ" dirty="0"/>
          </a:p>
        </p:txBody>
      </p:sp>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1835696" y="1323340"/>
            <a:ext cx="6912768" cy="4390946"/>
          </a:xfrm>
          <a:prstGeom prst="rect">
            <a:avLst/>
          </a:prstGeom>
        </p:spPr>
        <p:txBody>
          <a:bodyPr wrap="square">
            <a:spAutoFit/>
          </a:bodyPr>
          <a:lstStyle/>
          <a:p>
            <a:pPr marL="342900" indent="-342900">
              <a:spcBef>
                <a:spcPts val="384"/>
              </a:spcBef>
            </a:pPr>
            <a:r>
              <a:rPr lang="en-NZ" sz="1600" b="1" dirty="0"/>
              <a:t>Work Permits</a:t>
            </a:r>
          </a:p>
          <a:p>
            <a:pPr marL="342900" indent="-342900">
              <a:spcBef>
                <a:spcPts val="384"/>
              </a:spcBef>
              <a:buFont typeface="Arial" pitchFamily="34" charset="0"/>
              <a:buChar char="•"/>
            </a:pPr>
            <a:r>
              <a:rPr lang="en-NZ" sz="1600" dirty="0"/>
              <a:t>Work Permits ensure work activities are performed in a controlled and coordinated manner,  identifying and controlling hazards associated with the work,  to reduce the risk of accidents and incidents</a:t>
            </a:r>
          </a:p>
          <a:p>
            <a:pPr marL="342900" indent="-342900">
              <a:spcBef>
                <a:spcPts val="384"/>
              </a:spcBef>
              <a:buFont typeface="Arial" pitchFamily="34" charset="0"/>
              <a:buChar char="•"/>
            </a:pPr>
            <a:r>
              <a:rPr lang="en-NZ" sz="1600" dirty="0"/>
              <a:t>Work Permits are required for all work unless otherwise agreed and must be issued before work starts</a:t>
            </a:r>
          </a:p>
          <a:p>
            <a:pPr marL="342900" indent="-342900">
              <a:spcBef>
                <a:spcPts val="384"/>
              </a:spcBef>
              <a:buFont typeface="Arial" pitchFamily="34" charset="0"/>
              <a:buChar char="•"/>
            </a:pPr>
            <a:r>
              <a:rPr lang="en-NZ" sz="1600" dirty="0"/>
              <a:t>Work Permits are legal documents covering both contractors and Damar and are subject to audit</a:t>
            </a:r>
          </a:p>
          <a:p>
            <a:pPr marL="342900" indent="-342900">
              <a:spcBef>
                <a:spcPts val="384"/>
              </a:spcBef>
            </a:pPr>
            <a:r>
              <a:rPr lang="en-NZ" sz="1600" b="1" dirty="0"/>
              <a:t>Permit to Work Certificates</a:t>
            </a:r>
          </a:p>
          <a:p>
            <a:pPr marL="342900" indent="-342900">
              <a:spcBef>
                <a:spcPts val="384"/>
              </a:spcBef>
              <a:buFont typeface="Arial" pitchFamily="34" charset="0"/>
              <a:buChar char="•"/>
            </a:pPr>
            <a:r>
              <a:rPr lang="en-NZ" sz="1600" dirty="0"/>
              <a:t>Additional documentation and certificates are required for work that involves confined spaces, hot work, work at height, excavation, live work and intrusive work</a:t>
            </a:r>
          </a:p>
          <a:p>
            <a:pPr marL="342900" indent="-342900">
              <a:spcBef>
                <a:spcPts val="384"/>
              </a:spcBef>
              <a:buFont typeface="Arial" pitchFamily="34" charset="0"/>
              <a:buChar char="•"/>
            </a:pPr>
            <a:r>
              <a:rPr lang="en-NZ" sz="1600" dirty="0"/>
              <a:t>Your site contact will work with you to arrange and  fill out your Work Permit/certificates</a:t>
            </a:r>
          </a:p>
          <a:p>
            <a:pPr marL="342900" indent="-342900">
              <a:spcBef>
                <a:spcPts val="384"/>
              </a:spcBef>
              <a:buFont typeface="Arial" pitchFamily="34" charset="0"/>
              <a:buChar char="•"/>
            </a:pPr>
            <a:r>
              <a:rPr lang="en-NZ" sz="1600" dirty="0"/>
              <a:t>A copy of Damar’s Permit to Work Procedures Manual (MHF-HSMS-6400) is available at the Permit to Work Station inside the GMH</a:t>
            </a:r>
            <a:endParaRPr lang="en-NZ" sz="1600" strike="sngStrike" dirty="0"/>
          </a:p>
        </p:txBody>
      </p:sp>
      <p:pic>
        <p:nvPicPr>
          <p:cNvPr id="1026" name="Picture 2"/>
          <p:cNvPicPr>
            <a:picLocks noChangeAspect="1" noChangeArrowheads="1"/>
          </p:cNvPicPr>
          <p:nvPr/>
        </p:nvPicPr>
        <p:blipFill>
          <a:blip r:embed="rId3" cstate="print"/>
          <a:srcRect b="40928"/>
          <a:stretch>
            <a:fillRect/>
          </a:stretch>
        </p:blipFill>
        <p:spPr bwMode="auto">
          <a:xfrm>
            <a:off x="539552" y="1412776"/>
            <a:ext cx="916880" cy="79208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323528" y="2276872"/>
            <a:ext cx="1468405" cy="4104456"/>
          </a:xfrm>
          <a:prstGeom prst="rect">
            <a:avLst/>
          </a:prstGeom>
          <a:noFill/>
          <a:ln w="9525">
            <a:noFill/>
            <a:miter lim="800000"/>
            <a:headEnd/>
            <a:tailEnd/>
          </a:ln>
        </p:spPr>
      </p:pic>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8"/>
            </a:pPr>
            <a:r>
              <a:rPr lang="en-NZ" sz="2000" b="1" dirty="0"/>
              <a:t>Permit to Work System</a:t>
            </a:r>
            <a:endParaRPr lang="en-NZ" sz="1600" dirty="0"/>
          </a:p>
        </p:txBody>
      </p:sp>
      <p:pic>
        <p:nvPicPr>
          <p:cNvPr id="2" name="Picture 1">
            <a:extLst>
              <a:ext uri="{FF2B5EF4-FFF2-40B4-BE49-F238E27FC236}">
                <a16:creationId xmlns:a16="http://schemas.microsoft.com/office/drawing/2014/main" id="{0BB26CB0-6EC3-4129-CCD2-90C679551D45}"/>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6195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19</a:t>
            </a:fld>
            <a:endParaRPr lang="en-NZ" dirty="0"/>
          </a:p>
        </p:txBody>
      </p:sp>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500034" y="1323340"/>
            <a:ext cx="5440118" cy="2215991"/>
          </a:xfrm>
          <a:prstGeom prst="rect">
            <a:avLst/>
          </a:prstGeom>
        </p:spPr>
        <p:txBody>
          <a:bodyPr wrap="square">
            <a:spAutoFit/>
          </a:bodyPr>
          <a:lstStyle/>
          <a:p>
            <a:pPr marL="342900" indent="-342900">
              <a:spcBef>
                <a:spcPts val="384"/>
              </a:spcBef>
              <a:buFont typeface="Arial" pitchFamily="34" charset="0"/>
              <a:buChar char="•"/>
            </a:pPr>
            <a:r>
              <a:rPr lang="en-NZ" sz="1600" dirty="0"/>
              <a:t>All Isolations must be undertaken in accordance with Damar Industries procedures as listed in Section 12 of the Permit to Work Procedures Manual (MHF-HSMS-6400) </a:t>
            </a:r>
          </a:p>
          <a:p>
            <a:pPr marL="342900" indent="-342900">
              <a:spcBef>
                <a:spcPts val="384"/>
              </a:spcBef>
              <a:buFont typeface="Arial" pitchFamily="34" charset="0"/>
              <a:buChar char="•"/>
            </a:pPr>
            <a:r>
              <a:rPr lang="en-NZ" sz="1600" dirty="0"/>
              <a:t>Personal locks and lock out tags are issued at the Permit receivers or users discretion</a:t>
            </a:r>
          </a:p>
          <a:p>
            <a:pPr marL="342900" indent="-342900">
              <a:spcBef>
                <a:spcPts val="384"/>
              </a:spcBef>
              <a:buFont typeface="Arial" pitchFamily="34" charset="0"/>
              <a:buChar char="•"/>
            </a:pPr>
            <a:r>
              <a:rPr lang="en-NZ" sz="1600" dirty="0"/>
              <a:t>Red and White Lock Out Tags are available at the Permit to Work Station.  </a:t>
            </a:r>
          </a:p>
          <a:p>
            <a:pPr marL="342900" indent="-342900">
              <a:spcBef>
                <a:spcPts val="384"/>
              </a:spcBef>
              <a:buFont typeface="Arial" pitchFamily="34" charset="0"/>
              <a:buChar char="•"/>
            </a:pPr>
            <a:endParaRPr lang="en-NZ" sz="1600" dirty="0"/>
          </a:p>
        </p:txBody>
      </p:sp>
      <p:sp>
        <p:nvSpPr>
          <p:cNvPr id="49" name="Rectangle 48"/>
          <p:cNvSpPr/>
          <p:nvPr/>
        </p:nvSpPr>
        <p:spPr>
          <a:xfrm>
            <a:off x="360000" y="908720"/>
            <a:ext cx="8316456" cy="400110"/>
          </a:xfrm>
          <a:prstGeom prst="rect">
            <a:avLst/>
          </a:prstGeom>
        </p:spPr>
        <p:txBody>
          <a:bodyPr wrap="square">
            <a:spAutoFit/>
          </a:bodyPr>
          <a:lstStyle/>
          <a:p>
            <a:pPr marL="457200" indent="-457200">
              <a:spcBef>
                <a:spcPts val="384"/>
              </a:spcBef>
              <a:buFont typeface="+mj-lt"/>
              <a:buAutoNum type="arabicPeriod" startAt="19"/>
            </a:pPr>
            <a:r>
              <a:rPr lang="en-NZ" sz="2000" b="1" dirty="0"/>
              <a:t>Isolation/Lock Out Tag Out</a:t>
            </a:r>
            <a:endParaRPr lang="en-NZ" sz="1600" dirty="0"/>
          </a:p>
        </p:txBody>
      </p:sp>
      <p:pic>
        <p:nvPicPr>
          <p:cNvPr id="12" name="Picture 11" descr="L:\TRAINING\Photos\Lock out tags\Lock out tag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104" y="942161"/>
            <a:ext cx="1361937" cy="1596394"/>
          </a:xfrm>
          <a:prstGeom prst="rect">
            <a:avLst/>
          </a:prstGeom>
          <a:noFill/>
          <a:ln>
            <a:noFill/>
          </a:ln>
        </p:spPr>
      </p:pic>
      <p:pic>
        <p:nvPicPr>
          <p:cNvPr id="13" name="Picture 12" descr="L:\TRAINING\Photos\Lock out tags\Lock out padlo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1" y="935508"/>
            <a:ext cx="922557" cy="1603047"/>
          </a:xfrm>
          <a:prstGeom prst="rect">
            <a:avLst/>
          </a:prstGeom>
          <a:noFill/>
          <a:ln>
            <a:noFill/>
          </a:ln>
        </p:spPr>
      </p:pic>
      <p:sp>
        <p:nvSpPr>
          <p:cNvPr id="14" name="Rectangle 13"/>
          <p:cNvSpPr/>
          <p:nvPr/>
        </p:nvSpPr>
        <p:spPr>
          <a:xfrm>
            <a:off x="492232" y="3356992"/>
            <a:ext cx="5440118" cy="2246769"/>
          </a:xfrm>
          <a:prstGeom prst="rect">
            <a:avLst/>
          </a:prstGeom>
        </p:spPr>
        <p:txBody>
          <a:bodyPr wrap="square">
            <a:spAutoFit/>
          </a:bodyPr>
          <a:lstStyle/>
          <a:p>
            <a:pPr>
              <a:spcBef>
                <a:spcPts val="384"/>
              </a:spcBef>
            </a:pPr>
            <a:r>
              <a:rPr lang="en-NZ" b="1" dirty="0"/>
              <a:t>Other Tags</a:t>
            </a:r>
          </a:p>
          <a:p>
            <a:pPr marL="342900" indent="-342900">
              <a:spcBef>
                <a:spcPts val="384"/>
              </a:spcBef>
              <a:buFont typeface="Arial" pitchFamily="34" charset="0"/>
              <a:buChar char="•"/>
            </a:pPr>
            <a:r>
              <a:rPr lang="en-NZ" sz="1600" dirty="0"/>
              <a:t>Damar does not permit the use of yellow ‘Warning’, ‘Caution’ or other tags on site</a:t>
            </a:r>
          </a:p>
          <a:p>
            <a:pPr marL="342900" indent="-342900">
              <a:spcBef>
                <a:spcPts val="384"/>
              </a:spcBef>
              <a:buFont typeface="Arial" pitchFamily="34" charset="0"/>
              <a:buChar char="•"/>
            </a:pPr>
            <a:r>
              <a:rPr lang="en-NZ" sz="1600" dirty="0"/>
              <a:t>If you are identifying defects in operational plant, notification must be received both verbally and in writing, stating Asset Number and/or description.  </a:t>
            </a:r>
          </a:p>
          <a:p>
            <a:pPr marL="342900" indent="-342900">
              <a:spcBef>
                <a:spcPts val="384"/>
              </a:spcBef>
              <a:buFont typeface="Arial" pitchFamily="34" charset="0"/>
              <a:buChar char="•"/>
            </a:pPr>
            <a:r>
              <a:rPr lang="en-NZ" sz="1600" b="1" dirty="0"/>
              <a:t>DO NOT ATTACH TAGS AS IDENTIFYING MARKERS FOR FUTURE WORK</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540" r="23540"/>
          <a:stretch/>
        </p:blipFill>
        <p:spPr>
          <a:xfrm>
            <a:off x="6369115" y="3861048"/>
            <a:ext cx="1036095" cy="1957878"/>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1650" r="21651"/>
          <a:stretch/>
        </p:blipFill>
        <p:spPr>
          <a:xfrm>
            <a:off x="7576806" y="3843081"/>
            <a:ext cx="1106612" cy="1951724"/>
          </a:xfrm>
          <a:prstGeom prst="rect">
            <a:avLst/>
          </a:prstGeom>
        </p:spPr>
      </p:pic>
      <p:sp>
        <p:nvSpPr>
          <p:cNvPr id="15" name="Rectangle 14"/>
          <p:cNvSpPr/>
          <p:nvPr/>
        </p:nvSpPr>
        <p:spPr>
          <a:xfrm rot="679415">
            <a:off x="6689784" y="3859773"/>
            <a:ext cx="1725355" cy="1938992"/>
          </a:xfrm>
          <a:prstGeom prst="rect">
            <a:avLst/>
          </a:prstGeom>
        </p:spPr>
        <p:txBody>
          <a:bodyPr wrap="square">
            <a:spAutoFit/>
          </a:bodyPr>
          <a:lstStyle/>
          <a:p>
            <a:pPr algn="ctr">
              <a:spcBef>
                <a:spcPts val="384"/>
              </a:spcBef>
            </a:pPr>
            <a:r>
              <a:rPr lang="en-NZ" sz="12000" b="1" dirty="0">
                <a:solidFill>
                  <a:srgbClr val="FF0000"/>
                </a:solidFill>
              </a:rPr>
              <a:t>X</a:t>
            </a:r>
            <a:endParaRPr lang="en-NZ" sz="12000" dirty="0">
              <a:solidFill>
                <a:srgbClr val="FF0000"/>
              </a:solidFill>
            </a:endParaRPr>
          </a:p>
        </p:txBody>
      </p:sp>
      <p:sp>
        <p:nvSpPr>
          <p:cNvPr id="16" name="Rectangle 15"/>
          <p:cNvSpPr/>
          <p:nvPr/>
        </p:nvSpPr>
        <p:spPr>
          <a:xfrm rot="679415">
            <a:off x="6842184" y="1635299"/>
            <a:ext cx="1725355" cy="1938992"/>
          </a:xfrm>
          <a:prstGeom prst="rect">
            <a:avLst/>
          </a:prstGeom>
        </p:spPr>
        <p:txBody>
          <a:bodyPr wrap="square">
            <a:spAutoFit/>
          </a:bodyPr>
          <a:lstStyle/>
          <a:p>
            <a:pPr algn="ctr">
              <a:spcBef>
                <a:spcPts val="384"/>
              </a:spcBef>
            </a:pPr>
            <a:r>
              <a:rPr lang="en-NZ" sz="12000" b="1" dirty="0">
                <a:solidFill>
                  <a:srgbClr val="00B050"/>
                </a:solidFill>
                <a:sym typeface="Wingdings" panose="05000000000000000000" pitchFamily="2" charset="2"/>
              </a:rPr>
              <a:t></a:t>
            </a:r>
            <a:endParaRPr lang="en-NZ" sz="12000" dirty="0">
              <a:solidFill>
                <a:srgbClr val="00B050"/>
              </a:solidFill>
            </a:endParaRPr>
          </a:p>
        </p:txBody>
      </p:sp>
      <p:pic>
        <p:nvPicPr>
          <p:cNvPr id="4" name="Picture 3">
            <a:extLst>
              <a:ext uri="{FF2B5EF4-FFF2-40B4-BE49-F238E27FC236}">
                <a16:creationId xmlns:a16="http://schemas.microsoft.com/office/drawing/2014/main" id="{218D39E7-C79F-C424-7F15-AA06C10FE348}"/>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81152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520" y="908720"/>
            <a:ext cx="3888432" cy="5328592"/>
          </a:xfrm>
        </p:spPr>
        <p:txBody>
          <a:bodyPr>
            <a:normAutofit/>
          </a:bodyPr>
          <a:lstStyle/>
          <a:p>
            <a:pPr marL="540000" indent="-540000">
              <a:spcBef>
                <a:spcPts val="600"/>
              </a:spcBef>
              <a:spcAft>
                <a:spcPts val="600"/>
              </a:spcAft>
              <a:buNone/>
            </a:pPr>
            <a:r>
              <a:rPr lang="en-NZ" sz="2400" b="1" dirty="0"/>
              <a:t>Contents</a:t>
            </a:r>
          </a:p>
          <a:p>
            <a:pPr marL="540000" indent="-540000">
              <a:spcBef>
                <a:spcPts val="600"/>
              </a:spcBef>
              <a:buFont typeface="+mj-lt"/>
              <a:buAutoNum type="arabicPeriod"/>
            </a:pPr>
            <a:r>
              <a:rPr lang="en-NZ" sz="1600" dirty="0"/>
              <a:t>Welcome to Damar Industries</a:t>
            </a:r>
          </a:p>
          <a:p>
            <a:pPr marL="540000" indent="-540000">
              <a:spcBef>
                <a:spcPts val="600"/>
              </a:spcBef>
              <a:buFont typeface="+mj-lt"/>
              <a:buAutoNum type="arabicPeriod"/>
            </a:pPr>
            <a:r>
              <a:rPr lang="en-NZ" sz="1600" dirty="0"/>
              <a:t>Arriving on Site</a:t>
            </a:r>
          </a:p>
          <a:p>
            <a:pPr marL="540000" indent="-540000">
              <a:spcBef>
                <a:spcPts val="600"/>
              </a:spcBef>
              <a:buFont typeface="+mj-lt"/>
              <a:buAutoNum type="arabicPeriod"/>
            </a:pPr>
            <a:r>
              <a:rPr lang="en-NZ" sz="1600" dirty="0"/>
              <a:t>Sign in Requirements</a:t>
            </a:r>
          </a:p>
          <a:p>
            <a:pPr marL="540000" indent="-540000">
              <a:spcBef>
                <a:spcPts val="600"/>
              </a:spcBef>
              <a:buFont typeface="+mj-lt"/>
              <a:buAutoNum type="arabicPeriod"/>
            </a:pPr>
            <a:r>
              <a:rPr lang="en-NZ" sz="1600" dirty="0"/>
              <a:t>Evacuation</a:t>
            </a:r>
          </a:p>
          <a:p>
            <a:pPr marL="540000" indent="-540000">
              <a:spcBef>
                <a:spcPts val="600"/>
              </a:spcBef>
              <a:buFont typeface="+mj-lt"/>
              <a:buAutoNum type="arabicPeriod"/>
            </a:pPr>
            <a:r>
              <a:rPr lang="en-NZ" sz="1600" dirty="0"/>
              <a:t>Emergency Evacuation Route</a:t>
            </a:r>
          </a:p>
          <a:p>
            <a:pPr marL="540000" indent="-540000">
              <a:spcBef>
                <a:spcPts val="600"/>
              </a:spcBef>
              <a:buFont typeface="+mj-lt"/>
              <a:buAutoNum type="arabicPeriod"/>
            </a:pPr>
            <a:r>
              <a:rPr lang="en-NZ" sz="1600" dirty="0"/>
              <a:t>Facilities</a:t>
            </a:r>
          </a:p>
          <a:p>
            <a:pPr marL="540000" indent="-540000">
              <a:spcBef>
                <a:spcPts val="600"/>
              </a:spcBef>
              <a:buFont typeface="+mj-lt"/>
              <a:buAutoNum type="arabicPeriod"/>
            </a:pPr>
            <a:r>
              <a:rPr lang="en-NZ" sz="1600" dirty="0"/>
              <a:t>Personal Protective Equipment (PPE)</a:t>
            </a:r>
          </a:p>
          <a:p>
            <a:pPr marL="540000" indent="-540000">
              <a:spcBef>
                <a:spcPts val="600"/>
              </a:spcBef>
              <a:buFont typeface="+mj-lt"/>
              <a:buAutoNum type="arabicPeriod"/>
            </a:pPr>
            <a:r>
              <a:rPr lang="en-NZ" sz="1600" dirty="0"/>
              <a:t>Area Restrictions</a:t>
            </a:r>
          </a:p>
          <a:p>
            <a:pPr marL="540000" indent="-540000">
              <a:spcBef>
                <a:spcPts val="600"/>
              </a:spcBef>
              <a:buFont typeface="+mj-lt"/>
              <a:buAutoNum type="arabicPeriod"/>
            </a:pPr>
            <a:r>
              <a:rPr lang="en-NZ" sz="1600" dirty="0"/>
              <a:t>Hazards</a:t>
            </a:r>
          </a:p>
          <a:p>
            <a:pPr marL="540000" indent="-540000">
              <a:spcBef>
                <a:spcPts val="600"/>
              </a:spcBef>
              <a:buFont typeface="+mj-lt"/>
              <a:buAutoNum type="arabicPeriod"/>
            </a:pPr>
            <a:r>
              <a:rPr lang="en-NZ" sz="1600" dirty="0"/>
              <a:t>Large quantities of flammable liquids</a:t>
            </a:r>
          </a:p>
          <a:p>
            <a:pPr marL="540000" indent="-540000">
              <a:spcBef>
                <a:spcPts val="600"/>
              </a:spcBef>
              <a:buFont typeface="+mj-lt"/>
              <a:buAutoNum type="arabicPeriod"/>
            </a:pPr>
            <a:r>
              <a:rPr lang="en-NZ" sz="1600" dirty="0"/>
              <a:t>Static electricity</a:t>
            </a:r>
          </a:p>
          <a:p>
            <a:pPr marL="540000" indent="-540000">
              <a:spcBef>
                <a:spcPts val="600"/>
              </a:spcBef>
              <a:buFont typeface="+mj-lt"/>
              <a:buAutoNum type="arabicPeriod"/>
            </a:pPr>
            <a:r>
              <a:rPr lang="en-NZ" sz="1600" dirty="0"/>
              <a:t>Chemicals</a:t>
            </a:r>
          </a:p>
          <a:p>
            <a:pPr marL="540000" indent="-540000">
              <a:spcBef>
                <a:spcPts val="600"/>
              </a:spcBef>
              <a:buFont typeface="+mj-lt"/>
              <a:buAutoNum type="arabicPeriod"/>
            </a:pPr>
            <a:r>
              <a:rPr lang="en-NZ" sz="1600" dirty="0"/>
              <a:t>Hazardous Substances</a:t>
            </a:r>
          </a:p>
        </p:txBody>
      </p:sp>
      <p:sp>
        <p:nvSpPr>
          <p:cNvPr id="7" name="Slide Number Placeholder 6"/>
          <p:cNvSpPr>
            <a:spLocks noGrp="1"/>
          </p:cNvSpPr>
          <p:nvPr>
            <p:ph type="sldNum" sz="quarter" idx="12"/>
          </p:nvPr>
        </p:nvSpPr>
        <p:spPr/>
        <p:txBody>
          <a:bodyPr/>
          <a:lstStyle/>
          <a:p>
            <a:fld id="{68B92058-F052-4A71-8086-CCBA2BDAA4F8}" type="slidenum">
              <a:rPr lang="en-NZ" smtClean="0"/>
              <a:pPr/>
              <a:t>2</a:t>
            </a:fld>
            <a:endParaRPr lang="en-NZ" dirty="0"/>
          </a:p>
        </p:txBody>
      </p:sp>
      <p:sp>
        <p:nvSpPr>
          <p:cNvPr id="10" name="Content Placeholder 2"/>
          <p:cNvSpPr txBox="1">
            <a:spLocks/>
          </p:cNvSpPr>
          <p:nvPr/>
        </p:nvSpPr>
        <p:spPr>
          <a:xfrm>
            <a:off x="4572000" y="1412776"/>
            <a:ext cx="4248472" cy="4081656"/>
          </a:xfrm>
          <a:prstGeom prst="rect">
            <a:avLst/>
          </a:prstGeom>
        </p:spPr>
        <p:txBody>
          <a:bodyPr vert="horz" lIns="91440" tIns="45720" rIns="91440" bIns="45720" rtlCol="0">
            <a:normAutofit lnSpcReduction="10000"/>
          </a:bodyPr>
          <a:lstStyle/>
          <a:p>
            <a:pPr marL="540000" indent="-540000">
              <a:lnSpc>
                <a:spcPct val="110000"/>
              </a:lnSpc>
              <a:spcBef>
                <a:spcPts val="400"/>
              </a:spcBef>
              <a:buFont typeface="+mj-lt"/>
              <a:buAutoNum type="arabicPeriod" startAt="14"/>
              <a:defRPr/>
            </a:pPr>
            <a:r>
              <a:rPr lang="en-NZ" sz="1600" dirty="0"/>
              <a:t>Forklifts, Reach Trucks and other Mobile Plant</a:t>
            </a:r>
          </a:p>
          <a:p>
            <a:pPr marL="540000" indent="-540000">
              <a:lnSpc>
                <a:spcPct val="110000"/>
              </a:lnSpc>
              <a:spcBef>
                <a:spcPts val="400"/>
              </a:spcBef>
              <a:buFont typeface="+mj-lt"/>
              <a:buAutoNum type="arabicPeriod" startAt="14"/>
              <a:defRPr/>
            </a:pPr>
            <a:r>
              <a:rPr lang="en-NZ" sz="1600" noProof="0" dirty="0"/>
              <a:t>Exclusion Zones</a:t>
            </a:r>
          </a:p>
          <a:p>
            <a:pPr marL="540000" indent="-540000">
              <a:lnSpc>
                <a:spcPct val="110000"/>
              </a:lnSpc>
              <a:spcBef>
                <a:spcPts val="400"/>
              </a:spcBef>
              <a:buFont typeface="+mj-lt"/>
              <a:buAutoNum type="arabicPeriod" startAt="14"/>
              <a:defRPr/>
            </a:pPr>
            <a:r>
              <a:rPr lang="en-NZ" sz="1600" noProof="0" dirty="0"/>
              <a:t>Other Vehicles</a:t>
            </a:r>
            <a:endParaRPr kumimoji="0" lang="en-NZ" sz="1600" b="0" i="0" u="none" strike="noStrike" kern="1200" cap="none" spc="0" normalizeH="0" baseline="0" noProof="0" dirty="0">
              <a:ln>
                <a:noFill/>
              </a:ln>
              <a:solidFill>
                <a:schemeClr val="tx1"/>
              </a:solidFill>
              <a:effectLst/>
              <a:uLnTx/>
              <a:uFillTx/>
            </a:endParaRP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Other Hazards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NZ" sz="1600" dirty="0"/>
              <a:t>Permit to Work</a:t>
            </a:r>
          </a:p>
          <a:p>
            <a:pPr marL="540000" indent="-540000">
              <a:lnSpc>
                <a:spcPct val="110000"/>
              </a:lnSpc>
              <a:spcBef>
                <a:spcPts val="400"/>
              </a:spcBef>
              <a:buFont typeface="+mj-lt"/>
              <a:buAutoNum type="arabicPeriod" startAt="14"/>
              <a:defRPr/>
            </a:pPr>
            <a:r>
              <a:rPr lang="en-NZ" sz="1600" dirty="0"/>
              <a:t>Isolation/Lock Out Tag Out</a:t>
            </a:r>
          </a:p>
          <a:p>
            <a:pPr marL="540000" indent="-540000">
              <a:lnSpc>
                <a:spcPct val="110000"/>
              </a:lnSpc>
              <a:spcBef>
                <a:spcPts val="400"/>
              </a:spcBef>
              <a:buFont typeface="+mj-lt"/>
              <a:buAutoNum type="arabicPeriod" startAt="14"/>
              <a:defRPr/>
            </a:pPr>
            <a:r>
              <a:rPr lang="en-NZ" sz="1600" dirty="0"/>
              <a:t>Drugs and Alcohol</a:t>
            </a:r>
          </a:p>
          <a:p>
            <a:pPr marL="540000" indent="-540000">
              <a:lnSpc>
                <a:spcPct val="110000"/>
              </a:lnSpc>
              <a:spcBef>
                <a:spcPts val="400"/>
              </a:spcBef>
              <a:buFont typeface="+mj-lt"/>
              <a:buAutoNum type="arabicPeriod" startAt="14"/>
              <a:defRPr/>
            </a:pPr>
            <a:r>
              <a:rPr lang="en-NZ" sz="1600" dirty="0"/>
              <a:t>Reporting Events</a:t>
            </a:r>
          </a:p>
          <a:p>
            <a:pPr marL="540000" indent="-540000">
              <a:lnSpc>
                <a:spcPct val="110000"/>
              </a:lnSpc>
              <a:spcBef>
                <a:spcPts val="400"/>
              </a:spcBef>
              <a:buFont typeface="+mj-lt"/>
              <a:buAutoNum type="arabicPeriod" startAt="14"/>
              <a:defRPr/>
            </a:pPr>
            <a:r>
              <a:rPr lang="en-NZ" sz="1600" dirty="0"/>
              <a:t>Golden Rules</a:t>
            </a:r>
          </a:p>
          <a:p>
            <a:pPr marL="540000" indent="-540000">
              <a:lnSpc>
                <a:spcPct val="110000"/>
              </a:lnSpc>
              <a:spcBef>
                <a:spcPts val="400"/>
              </a:spcBef>
              <a:buFont typeface="+mj-lt"/>
              <a:buAutoNum type="arabicPeriod" startAt="14"/>
              <a:defRPr/>
            </a:pPr>
            <a:r>
              <a:rPr lang="en-US" sz="1600" dirty="0"/>
              <a:t>Failure to Follow Damar Rules</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Induction</a:t>
            </a:r>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r>
              <a:rPr lang="en-US" sz="1600" dirty="0"/>
              <a:t>Contacts</a:t>
            </a:r>
            <a:endParaRPr lang="en-NZ" sz="1600" dirty="0"/>
          </a:p>
          <a:p>
            <a:pPr marL="540000" marR="0" lvl="0" indent="-540000" algn="l" defTabSz="914400" rtl="0" eaLnBrk="1" fontAlgn="auto" latinLnBrk="0" hangingPunct="1">
              <a:lnSpc>
                <a:spcPct val="110000"/>
              </a:lnSpc>
              <a:spcBef>
                <a:spcPts val="400"/>
              </a:spcBef>
              <a:spcAft>
                <a:spcPts val="0"/>
              </a:spcAft>
              <a:buClrTx/>
              <a:buSzTx/>
              <a:buFont typeface="+mj-lt"/>
              <a:buAutoNum type="arabicPeriod" startAt="14"/>
              <a:tabLst/>
              <a:defRPr/>
            </a:pPr>
            <a:endParaRPr kumimoji="0" lang="en-NZ" sz="1600" b="0" i="0" u="none" strike="noStrike" kern="1200" cap="none" spc="0" normalizeH="0" baseline="0" noProof="0" dirty="0">
              <a:ln>
                <a:noFill/>
              </a:ln>
              <a:solidFill>
                <a:schemeClr val="tx1"/>
              </a:solidFill>
              <a:effectLst/>
              <a:uLnTx/>
              <a:uFillTx/>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4"/>
              <a:tabLst/>
              <a:defRPr/>
            </a:pP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03CE0E50-1AB1-36A5-AC66-05E8725FDA63}"/>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20</a:t>
            </a:fld>
            <a:endParaRPr lang="en-NZ" dirty="0"/>
          </a:p>
        </p:txBody>
      </p:sp>
      <p:sp>
        <p:nvSpPr>
          <p:cNvPr id="7"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6" name="Rectangle 5"/>
          <p:cNvSpPr/>
          <p:nvPr/>
        </p:nvSpPr>
        <p:spPr>
          <a:xfrm>
            <a:off x="360000" y="908720"/>
            <a:ext cx="8316456" cy="5416868"/>
          </a:xfrm>
          <a:prstGeom prst="rect">
            <a:avLst/>
          </a:prstGeom>
        </p:spPr>
        <p:txBody>
          <a:bodyPr wrap="square">
            <a:spAutoFit/>
          </a:bodyPr>
          <a:lstStyle/>
          <a:p>
            <a:pPr marL="468000" indent="-468000">
              <a:spcBef>
                <a:spcPts val="384"/>
              </a:spcBef>
              <a:buFont typeface="+mj-lt"/>
              <a:buAutoNum type="arabicPeriod" startAt="20"/>
            </a:pPr>
            <a:r>
              <a:rPr lang="en-US" sz="2000" b="1" dirty="0"/>
              <a:t>Drugs and Alcohol</a:t>
            </a:r>
          </a:p>
          <a:p>
            <a:pPr marL="342000" indent="-342000">
              <a:spcBef>
                <a:spcPts val="384"/>
              </a:spcBef>
              <a:buFont typeface="Arial" panose="020B0604020202020204" pitchFamily="34" charset="0"/>
              <a:buChar char="•"/>
            </a:pPr>
            <a:r>
              <a:rPr lang="en-NZ" sz="1600" dirty="0"/>
              <a:t>Damar has a Zero Tolerance for Drugs or Alcohol in the workplace and enforce a strict Drug and Alcohol Policy</a:t>
            </a:r>
          </a:p>
          <a:p>
            <a:pPr marL="342000" indent="-342000">
              <a:spcBef>
                <a:spcPts val="384"/>
              </a:spcBef>
              <a:buFont typeface="Arial" panose="020B0604020202020204" pitchFamily="34" charset="0"/>
              <a:buChar char="•"/>
            </a:pPr>
            <a:r>
              <a:rPr lang="en-NZ" sz="1600" dirty="0"/>
              <a:t>All contractors are subject to testing for drugs and alcohol for the following reasons:</a:t>
            </a:r>
          </a:p>
          <a:p>
            <a:pPr marL="799200" lvl="1" indent="-342000">
              <a:spcBef>
                <a:spcPts val="384"/>
              </a:spcBef>
              <a:buFont typeface="Wingdings" pitchFamily="2" charset="2"/>
              <a:buChar char="Ø"/>
            </a:pPr>
            <a:r>
              <a:rPr lang="en-NZ" sz="1600" dirty="0"/>
              <a:t>Post accident/incident – If you are involved in any significant accident or incident you will be tested immediately</a:t>
            </a:r>
          </a:p>
          <a:p>
            <a:pPr marL="799200" lvl="1" indent="-342000">
              <a:spcBef>
                <a:spcPts val="384"/>
              </a:spcBef>
              <a:buFont typeface="Wingdings" pitchFamily="2" charset="2"/>
              <a:buChar char="Ø"/>
            </a:pPr>
            <a:r>
              <a:rPr lang="en-NZ" sz="1600" dirty="0"/>
              <a:t>Reasonable Cause – We suspect drug and/or alcohol use</a:t>
            </a:r>
          </a:p>
          <a:p>
            <a:pPr marL="799200" lvl="1" indent="-342000">
              <a:spcBef>
                <a:spcPts val="384"/>
              </a:spcBef>
              <a:buFont typeface="Wingdings" pitchFamily="2" charset="2"/>
              <a:buChar char="Ø"/>
            </a:pPr>
            <a:r>
              <a:rPr lang="en-NZ" sz="1600" dirty="0"/>
              <a:t>Random Testing – Occurs on an unannounced basis</a:t>
            </a:r>
          </a:p>
          <a:p>
            <a:pPr marL="342000" indent="-342000">
              <a:spcBef>
                <a:spcPts val="384"/>
              </a:spcBef>
            </a:pPr>
            <a:endParaRPr lang="en-NZ" sz="2000" b="1" dirty="0"/>
          </a:p>
          <a:p>
            <a:pPr marL="468000" indent="-468000">
              <a:spcBef>
                <a:spcPts val="384"/>
              </a:spcBef>
              <a:buFont typeface="+mj-lt"/>
              <a:buAutoNum type="arabicPeriod" startAt="21"/>
            </a:pPr>
            <a:r>
              <a:rPr lang="en-NZ" sz="2000" b="1" dirty="0"/>
              <a:t>Reporting Events</a:t>
            </a:r>
          </a:p>
          <a:p>
            <a:pPr marL="342000" indent="-342000">
              <a:spcBef>
                <a:spcPts val="384"/>
              </a:spcBef>
              <a:buFont typeface="Arial" pitchFamily="34" charset="0"/>
              <a:buChar char="•"/>
            </a:pPr>
            <a:endParaRPr lang="en-NZ" sz="1600" dirty="0"/>
          </a:p>
          <a:p>
            <a:pPr marL="285750" indent="-285750">
              <a:buFont typeface="Arial" panose="020B0604020202020204" pitchFamily="34" charset="0"/>
              <a:buChar char="•"/>
            </a:pPr>
            <a:r>
              <a:rPr lang="en-NZ" sz="1600" dirty="0"/>
              <a:t>All  hazards, accidents, incidents and near misses must be documented and reported to your site contact – this includes plant or property damage</a:t>
            </a:r>
          </a:p>
          <a:p>
            <a:pPr marL="285750" indent="-285750">
              <a:buFont typeface="Arial" panose="020B0604020202020204" pitchFamily="34" charset="0"/>
              <a:buChar char="•"/>
            </a:pPr>
            <a:r>
              <a:rPr lang="en-NZ" sz="1600" dirty="0"/>
              <a:t>An Incident / Near miss Form (online) must be completed </a:t>
            </a:r>
            <a:r>
              <a:rPr lang="en-NZ" sz="1600" b="1" dirty="0"/>
              <a:t>BEFORE</a:t>
            </a:r>
            <a:r>
              <a:rPr lang="en-NZ" sz="1600" dirty="0"/>
              <a:t> leaving the site, your site contact will assist in its completion</a:t>
            </a:r>
          </a:p>
          <a:p>
            <a:pPr marL="285750" indent="-285750">
              <a:buFont typeface="Arial" panose="020B0604020202020204" pitchFamily="34" charset="0"/>
              <a:buChar char="•"/>
            </a:pPr>
            <a:r>
              <a:rPr lang="en-NZ" sz="1600" dirty="0"/>
              <a:t>Where requested, you may be required to assist in an investigation</a:t>
            </a:r>
          </a:p>
          <a:p>
            <a:pPr marL="342000" indent="-342000">
              <a:spcBef>
                <a:spcPts val="384"/>
              </a:spcBef>
              <a:buFont typeface="Arial" pitchFamily="34" charset="0"/>
              <a:buChar char="•"/>
            </a:pPr>
            <a:r>
              <a:rPr lang="en-NZ" sz="1600" dirty="0"/>
              <a:t>The accident/incident scene must remain undisturbed unless the movement of vehicles, objects, etc. is necessary to administer first aid, save life, prevent further injury, allow access for emergency services or prevent serious property damage</a:t>
            </a:r>
          </a:p>
        </p:txBody>
      </p:sp>
      <p:pic>
        <p:nvPicPr>
          <p:cNvPr id="48" name="Picture 47"/>
          <p:cNvPicPr>
            <a:picLocks noChangeAspect="1"/>
          </p:cNvPicPr>
          <p:nvPr/>
        </p:nvPicPr>
        <p:blipFill>
          <a:blip r:embed="rId3" cstate="print"/>
          <a:stretch>
            <a:fillRect/>
          </a:stretch>
        </p:blipFill>
        <p:spPr>
          <a:xfrm>
            <a:off x="7743372" y="2515609"/>
            <a:ext cx="847267" cy="841383"/>
          </a:xfrm>
          <a:prstGeom prst="rect">
            <a:avLst/>
          </a:prstGeom>
        </p:spPr>
      </p:pic>
      <p:pic>
        <p:nvPicPr>
          <p:cNvPr id="49" name="Picture 48"/>
          <p:cNvPicPr>
            <a:picLocks noChangeAspect="1"/>
          </p:cNvPicPr>
          <p:nvPr/>
        </p:nvPicPr>
        <p:blipFill rotWithShape="1">
          <a:blip r:embed="rId4" cstate="print"/>
          <a:srcRect l="1112"/>
          <a:stretch/>
        </p:blipFill>
        <p:spPr>
          <a:xfrm>
            <a:off x="3347864" y="3368077"/>
            <a:ext cx="855845" cy="864096"/>
          </a:xfrm>
          <a:prstGeom prst="rect">
            <a:avLst/>
          </a:prstGeom>
        </p:spPr>
      </p:pic>
      <p:pic>
        <p:nvPicPr>
          <p:cNvPr id="2" name="Picture 1">
            <a:extLst>
              <a:ext uri="{FF2B5EF4-FFF2-40B4-BE49-F238E27FC236}">
                <a16:creationId xmlns:a16="http://schemas.microsoft.com/office/drawing/2014/main" id="{66F725A6-95FD-1E04-48A9-3A8881B0AF3F}"/>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6195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323528" y="3789040"/>
            <a:ext cx="8172440" cy="2088232"/>
          </a:xfrm>
          <a:prstGeom prst="rect">
            <a:avLst/>
          </a:prstGeom>
        </p:spPr>
        <p:txBody>
          <a:bodyPr>
            <a:normAutofit lnSpcReduction="10000"/>
          </a:bodyPr>
          <a:lstStyle/>
          <a:p>
            <a:pPr marL="342900" lvl="0" indent="-342900">
              <a:spcBef>
                <a:spcPct val="20000"/>
              </a:spcBef>
              <a:defRPr/>
            </a:pPr>
            <a:r>
              <a:rPr lang="en-NZ" sz="2200" b="1" dirty="0"/>
              <a:t>24.  Induction</a:t>
            </a:r>
          </a:p>
          <a:p>
            <a:pPr marL="342900" lvl="0" indent="-342900">
              <a:spcBef>
                <a:spcPct val="20000"/>
              </a:spcBef>
              <a:buFont typeface="Arial" pitchFamily="34" charset="0"/>
              <a:buChar char="•"/>
              <a:defRPr/>
            </a:pPr>
            <a:r>
              <a:rPr lang="en-NZ" sz="1600" dirty="0"/>
              <a:t>On completion of your Induction, your name will be placed on our Damar Inducted Contractor list, which will remain valid for a period of 12 months from the initial date of Induction.</a:t>
            </a:r>
          </a:p>
          <a:p>
            <a:pPr marL="342900" lvl="0" indent="-342900">
              <a:spcBef>
                <a:spcPct val="20000"/>
              </a:spcBef>
              <a:buFont typeface="Arial" pitchFamily="34" charset="0"/>
              <a:buChar char="•"/>
              <a:defRPr/>
            </a:pPr>
            <a:r>
              <a:rPr lang="en-NZ" sz="1600" dirty="0"/>
              <a:t>You will be required to follow the sign in process when entering the Damar site. </a:t>
            </a:r>
          </a:p>
          <a:p>
            <a:pPr marL="342900" lvl="0" indent="-342900">
              <a:spcBef>
                <a:spcPct val="20000"/>
              </a:spcBef>
              <a:buFont typeface="Arial" pitchFamily="34" charset="0"/>
              <a:buChar char="•"/>
              <a:defRPr/>
            </a:pPr>
            <a:r>
              <a:rPr lang="en-NZ" sz="1600" dirty="0"/>
              <a:t>All contractors are required to complete the Induction paperwork to gain access ono the Damar Rotorua site. </a:t>
            </a:r>
            <a:r>
              <a:rPr lang="en-NZ" sz="1600" b="1" dirty="0"/>
              <a:t>Completion of the induction process does not guarantee access. We reserve the right to deny site access at our discretion, regardless of induction status.</a:t>
            </a:r>
          </a:p>
          <a:p>
            <a:pPr marL="342900" lvl="0" indent="-342900">
              <a:spcBef>
                <a:spcPct val="20000"/>
              </a:spcBef>
              <a:buFont typeface="Arial" pitchFamily="34" charset="0"/>
              <a:buChar char="•"/>
              <a:defRPr/>
            </a:pPr>
            <a:endParaRPr lang="en-NZ" sz="1600" b="1" dirty="0"/>
          </a:p>
          <a:p>
            <a:pPr marL="342900" lvl="0" indent="-342900">
              <a:spcBef>
                <a:spcPct val="20000"/>
              </a:spcBef>
              <a:buFont typeface="Arial" pitchFamily="34" charset="0"/>
              <a:buChar char="•"/>
              <a:defRPr/>
            </a:pPr>
            <a:endParaRPr lang="en-NZ" sz="1600" b="1" dirty="0"/>
          </a:p>
          <a:p>
            <a:pPr marL="342900" lvl="0" indent="-342900">
              <a:spcBef>
                <a:spcPct val="20000"/>
              </a:spcBef>
              <a:buFont typeface="Arial" pitchFamily="34" charset="0"/>
              <a:buChar char="•"/>
              <a:defRPr/>
            </a:pPr>
            <a:endParaRPr lang="en-NZ" sz="1400" dirty="0"/>
          </a:p>
          <a:p>
            <a:pPr lvl="0">
              <a:spcBef>
                <a:spcPct val="20000"/>
              </a:spcBef>
              <a:defRPr/>
            </a:pPr>
            <a:endParaRPr kumimoji="0" lang="en-N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8B92058-F052-4A71-8086-CCBA2BDAA4F8}" type="slidenum">
              <a:rPr lang="en-NZ" smtClean="0"/>
              <a:pPr/>
              <a:t>21</a:t>
            </a:fld>
            <a:endParaRPr lang="en-NZ" dirty="0"/>
          </a:p>
        </p:txBody>
      </p:sp>
      <p:pic>
        <p:nvPicPr>
          <p:cNvPr id="10" name="Picture 9" descr="cid:image021.jpg@01CE2014.919467A0"/>
          <p:cNvPicPr/>
          <p:nvPr/>
        </p:nvPicPr>
        <p:blipFill>
          <a:blip r:embed="rId3" cstate="print"/>
          <a:srcRect/>
          <a:stretch>
            <a:fillRect/>
          </a:stretch>
        </p:blipFill>
        <p:spPr bwMode="auto">
          <a:xfrm>
            <a:off x="500034" y="357166"/>
            <a:ext cx="1500198" cy="428628"/>
          </a:xfrm>
          <a:prstGeom prst="rect">
            <a:avLst/>
          </a:prstGeom>
          <a:noFill/>
          <a:ln w="9525">
            <a:noFill/>
            <a:miter lim="800000"/>
            <a:headEnd/>
            <a:tailEnd/>
          </a:ln>
        </p:spPr>
      </p:pic>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8" name="Picture 7"/>
          <p:cNvPicPr>
            <a:picLocks noChangeAspect="1"/>
          </p:cNvPicPr>
          <p:nvPr/>
        </p:nvPicPr>
        <p:blipFill>
          <a:blip r:embed="rId4" cstate="print"/>
          <a:stretch>
            <a:fillRect/>
          </a:stretch>
        </p:blipFill>
        <p:spPr>
          <a:xfrm>
            <a:off x="6444208" y="908720"/>
            <a:ext cx="2304255" cy="2574862"/>
          </a:xfrm>
          <a:prstGeom prst="rect">
            <a:avLst/>
          </a:prstGeom>
        </p:spPr>
      </p:pic>
      <p:sp>
        <p:nvSpPr>
          <p:cNvPr id="7" name="Content Placeholder 2"/>
          <p:cNvSpPr txBox="1">
            <a:spLocks/>
          </p:cNvSpPr>
          <p:nvPr/>
        </p:nvSpPr>
        <p:spPr>
          <a:xfrm>
            <a:off x="396472" y="980728"/>
            <a:ext cx="5831712" cy="3240360"/>
          </a:xfrm>
          <a:prstGeom prst="rect">
            <a:avLst/>
          </a:prstGeom>
        </p:spPr>
        <p:txBody>
          <a:bodyPr>
            <a:normAutofit/>
          </a:bodyPr>
          <a:lstStyle/>
          <a:p>
            <a:pPr marL="457200" lvl="0" indent="-457200">
              <a:spcBef>
                <a:spcPct val="20000"/>
              </a:spcBef>
              <a:buFont typeface="+mj-lt"/>
              <a:buAutoNum type="arabicPeriod" startAt="23"/>
              <a:defRPr/>
            </a:pPr>
            <a:r>
              <a:rPr lang="en-NZ" sz="2200" b="1" dirty="0"/>
              <a:t>Failure to Follow Damar Rules</a:t>
            </a:r>
          </a:p>
          <a:p>
            <a:pPr marL="342900" lvl="0" indent="-342900">
              <a:spcBef>
                <a:spcPct val="20000"/>
              </a:spcBef>
              <a:buFont typeface="Arial" pitchFamily="34" charset="0"/>
              <a:buChar char="•"/>
              <a:defRPr/>
            </a:pPr>
            <a:r>
              <a:rPr lang="en-NZ" sz="1600" dirty="0"/>
              <a:t>Subject to investigation, a contractor may be removed from site, or may be stood down for a period.</a:t>
            </a:r>
          </a:p>
          <a:p>
            <a:pPr marL="342900" lvl="0" indent="-342900">
              <a:spcBef>
                <a:spcPct val="20000"/>
              </a:spcBef>
              <a:buFont typeface="Arial" pitchFamily="34" charset="0"/>
              <a:buChar char="•"/>
              <a:defRPr/>
            </a:pPr>
            <a:r>
              <a:rPr lang="en-NZ" sz="1600" dirty="0"/>
              <a:t>Cancellation of the contractors site induction and/or refusal to allow the contractor back on site may be an additional consequence of not abiding by site rules</a:t>
            </a:r>
          </a:p>
          <a:p>
            <a:pPr marL="342900" lvl="0" indent="-342900">
              <a:spcBef>
                <a:spcPct val="20000"/>
              </a:spcBef>
              <a:buFont typeface="Arial" pitchFamily="34" charset="0"/>
              <a:buChar char="•"/>
              <a:defRPr/>
            </a:pPr>
            <a:r>
              <a:rPr lang="en-US" sz="1600" dirty="0"/>
              <a:t>Any incidents of failing to adhere to Damar rules will be formally communicated to the Damar business partner the contractor represents</a:t>
            </a:r>
          </a:p>
          <a:p>
            <a:pPr lvl="0">
              <a:spcBef>
                <a:spcPct val="20000"/>
              </a:spcBef>
              <a:defRPr/>
            </a:pPr>
            <a:endParaRPr lang="en-NZ"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8B92058-F052-4A71-8086-CCBA2BDAA4F8}" type="slidenum">
              <a:rPr lang="en-NZ" smtClean="0"/>
              <a:pPr/>
              <a:t>22</a:t>
            </a:fld>
            <a:endParaRPr lang="en-NZ" dirty="0"/>
          </a:p>
        </p:txBody>
      </p:sp>
      <p:sp>
        <p:nvSpPr>
          <p:cNvPr id="11"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7" name="Content Placeholder 2"/>
          <p:cNvSpPr txBox="1">
            <a:spLocks/>
          </p:cNvSpPr>
          <p:nvPr/>
        </p:nvSpPr>
        <p:spPr>
          <a:xfrm>
            <a:off x="396472" y="980728"/>
            <a:ext cx="8351992" cy="5256584"/>
          </a:xfrm>
          <a:prstGeom prst="rect">
            <a:avLst/>
          </a:prstGeom>
        </p:spPr>
        <p:txBody>
          <a:bodyPr>
            <a:normAutofit/>
          </a:bodyPr>
          <a:lstStyle/>
          <a:p>
            <a:pPr marL="457200" lvl="0" indent="-457200">
              <a:spcBef>
                <a:spcPct val="20000"/>
              </a:spcBef>
              <a:buFont typeface="+mj-lt"/>
              <a:buAutoNum type="arabicPeriod" startAt="25"/>
              <a:defRPr/>
            </a:pPr>
            <a:r>
              <a:rPr lang="en-NZ" sz="2200" b="1" dirty="0"/>
              <a:t>Contacts</a:t>
            </a:r>
          </a:p>
          <a:p>
            <a:pPr marL="457200" lvl="0" indent="-457200">
              <a:spcBef>
                <a:spcPct val="20000"/>
              </a:spcBef>
              <a:defRPr/>
            </a:pPr>
            <a:endParaRPr lang="en-NZ" sz="2200" b="1" dirty="0"/>
          </a:p>
          <a:p>
            <a:pPr marL="457200" lvl="0" indent="-457200" algn="ctr">
              <a:spcBef>
                <a:spcPct val="20000"/>
              </a:spcBef>
              <a:defRPr/>
            </a:pPr>
            <a:r>
              <a:rPr lang="en-NZ" b="1" dirty="0"/>
              <a:t>David Lewis</a:t>
            </a:r>
          </a:p>
          <a:p>
            <a:pPr marL="457200" lvl="0" indent="-457200" algn="ctr">
              <a:spcAft>
                <a:spcPts val="600"/>
              </a:spcAft>
              <a:defRPr/>
            </a:pPr>
            <a:r>
              <a:rPr lang="en-NZ" sz="1600" dirty="0"/>
              <a:t>Engineering &amp; Compliance Manager</a:t>
            </a:r>
          </a:p>
          <a:p>
            <a:pPr marL="457200" lvl="0" indent="-457200" algn="ctr">
              <a:spcAft>
                <a:spcPts val="600"/>
              </a:spcAft>
              <a:defRPr/>
            </a:pPr>
            <a:endParaRPr lang="en-NZ" sz="1600" dirty="0"/>
          </a:p>
          <a:p>
            <a:pPr marL="457200" lvl="0" indent="-457200" algn="ctr">
              <a:spcAft>
                <a:spcPts val="600"/>
              </a:spcAft>
              <a:defRPr/>
            </a:pPr>
            <a:endParaRPr lang="en-NZ" sz="900" b="1" dirty="0"/>
          </a:p>
          <a:p>
            <a:pPr marL="457200" lvl="0" indent="-457200" algn="ctr">
              <a:spcAft>
                <a:spcPts val="600"/>
              </a:spcAft>
              <a:defRPr/>
            </a:pPr>
            <a:r>
              <a:rPr lang="en-NZ" sz="1900" b="1" dirty="0"/>
              <a:t>Stacey Rimene</a:t>
            </a:r>
          </a:p>
          <a:p>
            <a:pPr marL="457200" lvl="0" indent="-457200" algn="ctr">
              <a:spcAft>
                <a:spcPts val="600"/>
              </a:spcAft>
              <a:defRPr/>
            </a:pPr>
            <a:r>
              <a:rPr lang="en-NZ" sz="1600" dirty="0"/>
              <a:t>Health, Safety, Quality &amp; Environmental (HSQE) Manager</a:t>
            </a:r>
          </a:p>
          <a:p>
            <a:pPr marL="457200" lvl="0" indent="-457200" algn="ctr">
              <a:spcBef>
                <a:spcPct val="20000"/>
              </a:spcBef>
              <a:defRPr/>
            </a:pPr>
            <a:endParaRPr lang="en-NZ" b="1" dirty="0"/>
          </a:p>
          <a:p>
            <a:pPr lvl="0">
              <a:spcBef>
                <a:spcPct val="20000"/>
              </a:spcBef>
              <a:defRPr/>
            </a:pPr>
            <a:endParaRPr lang="en-NZ" sz="1600" dirty="0"/>
          </a:p>
        </p:txBody>
      </p:sp>
      <p:pic>
        <p:nvPicPr>
          <p:cNvPr id="2" name="Picture 1">
            <a:extLst>
              <a:ext uri="{FF2B5EF4-FFF2-40B4-BE49-F238E27FC236}">
                <a16:creationId xmlns:a16="http://schemas.microsoft.com/office/drawing/2014/main" id="{6836CDD6-7469-CB35-8F3F-B46B77183615}"/>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3</a:t>
            </a:fld>
            <a:endParaRPr lang="en-NZ" dirty="0"/>
          </a:p>
        </p:txBody>
      </p:sp>
      <p:sp>
        <p:nvSpPr>
          <p:cNvPr id="11" name="Content Placeholder 2"/>
          <p:cNvSpPr>
            <a:spLocks noGrp="1"/>
          </p:cNvSpPr>
          <p:nvPr>
            <p:ph idx="1"/>
          </p:nvPr>
        </p:nvSpPr>
        <p:spPr>
          <a:xfrm>
            <a:off x="360000" y="908719"/>
            <a:ext cx="8424000" cy="5812755"/>
          </a:xfrm>
        </p:spPr>
        <p:txBody>
          <a:bodyPr>
            <a:normAutofit fontScale="92500" lnSpcReduction="10000"/>
          </a:bodyPr>
          <a:lstStyle/>
          <a:p>
            <a:pPr marL="457200" indent="-457200">
              <a:spcBef>
                <a:spcPts val="384"/>
              </a:spcBef>
              <a:buAutoNum type="arabicPeriod"/>
            </a:pPr>
            <a:r>
              <a:rPr lang="en-NZ" sz="2200" b="1" dirty="0"/>
              <a:t>Welcome to Damar Industries</a:t>
            </a:r>
          </a:p>
          <a:p>
            <a:pPr marL="0" indent="0">
              <a:spcBef>
                <a:spcPts val="384"/>
              </a:spcBef>
              <a:buNone/>
            </a:pPr>
            <a:r>
              <a:rPr lang="en-NZ" sz="1600" dirty="0"/>
              <a:t>Damar Industries Limited operates a lower tier </a:t>
            </a:r>
            <a:r>
              <a:rPr lang="en-NZ" sz="1600" dirty="0">
                <a:solidFill>
                  <a:srgbClr val="FF0000"/>
                </a:solidFill>
              </a:rPr>
              <a:t>Major Hazard Facility (MHF) </a:t>
            </a:r>
            <a:r>
              <a:rPr lang="en-NZ" sz="1600" dirty="0"/>
              <a:t>manufacturing site at Eastgate Business Park Rotorua. </a:t>
            </a:r>
          </a:p>
          <a:p>
            <a:pPr marL="0" indent="0">
              <a:spcBef>
                <a:spcPts val="384"/>
              </a:spcBef>
              <a:buNone/>
            </a:pPr>
            <a:r>
              <a:rPr lang="en-NZ" sz="1600" dirty="0"/>
              <a:t>Stored on the site can be up to;</a:t>
            </a:r>
          </a:p>
          <a:p>
            <a:pPr lvl="0"/>
            <a:r>
              <a:rPr lang="en-NZ" sz="1600" dirty="0"/>
              <a:t>97,800 litres of blended P45 &amp; P72 LPG (Liquid Petroleum Gas)</a:t>
            </a:r>
          </a:p>
          <a:p>
            <a:pPr lvl="0"/>
            <a:r>
              <a:rPr lang="en-NZ" sz="1600" dirty="0"/>
              <a:t>370,000 litres of bulk flammable liquids</a:t>
            </a:r>
          </a:p>
          <a:p>
            <a:pPr lvl="0"/>
            <a:r>
              <a:rPr lang="en-NZ" sz="1600" dirty="0"/>
              <a:t>1.4 million litres water capacity of aerosols, and</a:t>
            </a:r>
          </a:p>
          <a:p>
            <a:pPr lvl="0"/>
            <a:r>
              <a:rPr lang="en-NZ" sz="1600" dirty="0"/>
              <a:t>2.2 million litres of flammable liquid finished goods</a:t>
            </a:r>
          </a:p>
          <a:p>
            <a:pPr lvl="0"/>
            <a:endParaRPr lang="en-NZ" sz="1600" dirty="0"/>
          </a:p>
          <a:p>
            <a:pPr lvl="0"/>
            <a:r>
              <a:rPr lang="en-NZ" sz="1600" b="1" dirty="0"/>
              <a:t>WH9</a:t>
            </a:r>
            <a:r>
              <a:rPr lang="en-NZ" sz="1600" dirty="0"/>
              <a:t> – 75,000L Oxidising Products</a:t>
            </a:r>
          </a:p>
          <a:p>
            <a:pPr lvl="0"/>
            <a:endParaRPr lang="en-NZ" sz="1600" dirty="0"/>
          </a:p>
          <a:p>
            <a:pPr marL="0" indent="0">
              <a:buNone/>
            </a:pPr>
            <a:endParaRPr lang="en-NZ" sz="1050" dirty="0"/>
          </a:p>
          <a:p>
            <a:pPr marL="0" indent="0">
              <a:buNone/>
            </a:pPr>
            <a:r>
              <a:rPr lang="en-NZ" sz="1600" dirty="0"/>
              <a:t>These substances are used to manufacture a variety of paints, aerosols, road marking paints, cleaning products and liquid fill products for storage and distribution throughout New Zealand and overseas export markets.</a:t>
            </a:r>
          </a:p>
          <a:p>
            <a:pPr>
              <a:spcBef>
                <a:spcPts val="600"/>
              </a:spcBef>
            </a:pPr>
            <a:r>
              <a:rPr lang="en-NZ" sz="1600" dirty="0"/>
              <a:t>The volumes of substances in use and stored on the site, create </a:t>
            </a:r>
            <a:r>
              <a:rPr lang="en-NZ" sz="1600" dirty="0">
                <a:solidFill>
                  <a:srgbClr val="0070C0"/>
                </a:solidFill>
              </a:rPr>
              <a:t>Hazardous Atmosphere Zones </a:t>
            </a:r>
            <a:r>
              <a:rPr lang="en-NZ" sz="1600" dirty="0"/>
              <a:t>and</a:t>
            </a:r>
            <a:r>
              <a:rPr lang="en-NZ" sz="1600" dirty="0">
                <a:solidFill>
                  <a:srgbClr val="0070C0"/>
                </a:solidFill>
              </a:rPr>
              <a:t> Controlled Zones </a:t>
            </a:r>
            <a:r>
              <a:rPr lang="en-NZ" sz="1600" dirty="0"/>
              <a:t>in all production and storage areas.</a:t>
            </a:r>
          </a:p>
          <a:p>
            <a:pPr marL="0" indent="0">
              <a:spcBef>
                <a:spcPts val="600"/>
              </a:spcBef>
              <a:buNone/>
            </a:pPr>
            <a:r>
              <a:rPr lang="en-NZ" sz="1600" dirty="0" err="1"/>
              <a:t>Damar</a:t>
            </a:r>
            <a:r>
              <a:rPr lang="en-NZ" sz="1600" dirty="0"/>
              <a:t> Industries Ltd is obliged to ensure that workers, </a:t>
            </a:r>
            <a:r>
              <a:rPr lang="en-NZ" sz="1600" dirty="0">
                <a:solidFill>
                  <a:srgbClr val="FF0000"/>
                </a:solidFill>
              </a:rPr>
              <a:t>contractors</a:t>
            </a:r>
            <a:r>
              <a:rPr lang="en-NZ" sz="1600" dirty="0"/>
              <a:t> and visitors are informed of the hazards that could be encountered when entering the plant and the controls necessary to manage these risks under the:</a:t>
            </a:r>
          </a:p>
          <a:p>
            <a:pPr marL="285750" indent="-285750">
              <a:spcBef>
                <a:spcPts val="600"/>
              </a:spcBef>
            </a:pPr>
            <a:r>
              <a:rPr lang="en-NZ" sz="1600" dirty="0"/>
              <a:t>Health and Safety at Work Act 2015 (HSWA), </a:t>
            </a:r>
          </a:p>
          <a:p>
            <a:pPr marL="285750" indent="-285750">
              <a:spcBef>
                <a:spcPts val="600"/>
              </a:spcBef>
            </a:pPr>
            <a:r>
              <a:rPr lang="en-NZ" sz="1600" dirty="0"/>
              <a:t>Health and Safety at Work (Major Hazard Facilities) Regulations 2016, and </a:t>
            </a:r>
          </a:p>
          <a:p>
            <a:pPr marL="285750" indent="-285750">
              <a:spcBef>
                <a:spcPts val="600"/>
              </a:spcBef>
            </a:pPr>
            <a:r>
              <a:rPr lang="en-NZ" sz="1600" dirty="0"/>
              <a:t>Health and Safety at Work (Hazardous Substances) Regulations 2017 legislation</a:t>
            </a:r>
          </a:p>
          <a:p>
            <a:pPr marL="0" indent="0">
              <a:buNone/>
            </a:pPr>
            <a:endParaRPr lang="en-NZ" sz="1600" dirty="0"/>
          </a:p>
        </p:txBody>
      </p:sp>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p:cNvPicPr>
            <a:picLocks noChangeAspect="1"/>
          </p:cNvPicPr>
          <p:nvPr/>
        </p:nvPicPr>
        <p:blipFill rotWithShape="1">
          <a:blip r:embed="rId3"/>
          <a:srcRect l="9540"/>
          <a:stretch/>
        </p:blipFill>
        <p:spPr>
          <a:xfrm>
            <a:off x="6156176" y="1844825"/>
            <a:ext cx="2376264" cy="1081590"/>
          </a:xfrm>
          <a:prstGeom prst="rect">
            <a:avLst/>
          </a:prstGeom>
        </p:spPr>
      </p:pic>
      <p:pic>
        <p:nvPicPr>
          <p:cNvPr id="3" name="Picture 2">
            <a:extLst>
              <a:ext uri="{FF2B5EF4-FFF2-40B4-BE49-F238E27FC236}">
                <a16:creationId xmlns:a16="http://schemas.microsoft.com/office/drawing/2014/main" id="{62A463A7-A5FC-2CA6-6D04-D2BA2F749611}"/>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1272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8B92058-F052-4A71-8086-CCBA2BDAA4F8}" type="slidenum">
              <a:rPr lang="en-NZ" smtClean="0"/>
              <a:pPr/>
              <a:t>4</a:t>
            </a:fld>
            <a:endParaRPr lang="en-NZ" dirty="0"/>
          </a:p>
        </p:txBody>
      </p:sp>
      <p:sp>
        <p:nvSpPr>
          <p:cNvPr id="1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sp>
        <p:nvSpPr>
          <p:cNvPr id="13" name="Rectangle 12"/>
          <p:cNvSpPr/>
          <p:nvPr/>
        </p:nvSpPr>
        <p:spPr>
          <a:xfrm>
            <a:off x="413772" y="821168"/>
            <a:ext cx="8316456" cy="959237"/>
          </a:xfrm>
          <a:prstGeom prst="rect">
            <a:avLst/>
          </a:prstGeom>
        </p:spPr>
        <p:txBody>
          <a:bodyPr wrap="square">
            <a:spAutoFit/>
          </a:bodyPr>
          <a:lstStyle/>
          <a:p>
            <a:pPr marL="342000" indent="-342000">
              <a:spcBef>
                <a:spcPts val="384"/>
              </a:spcBef>
              <a:spcAft>
                <a:spcPts val="600"/>
              </a:spcAft>
              <a:buFont typeface="+mj-lt"/>
              <a:buAutoNum type="arabicPeriod" startAt="2"/>
            </a:pPr>
            <a:r>
              <a:rPr lang="en-US" sz="2000" b="1" dirty="0"/>
              <a:t>Arriving on Site</a:t>
            </a:r>
          </a:p>
          <a:p>
            <a:pPr>
              <a:spcBef>
                <a:spcPts val="384"/>
              </a:spcBef>
            </a:pPr>
            <a:r>
              <a:rPr lang="en-US" sz="1400" dirty="0"/>
              <a:t>Damar Industries Ltd is a </a:t>
            </a:r>
            <a:r>
              <a:rPr lang="en-US" sz="1400" dirty="0">
                <a:solidFill>
                  <a:srgbClr val="FF0000"/>
                </a:solidFill>
              </a:rPr>
              <a:t>Ministry of Primary Industries (MPI) Transitional Facility</a:t>
            </a:r>
            <a:r>
              <a:rPr lang="en-US" sz="1400" dirty="0"/>
              <a:t>, to comply with regulations for the above, this is a secure site with authorised access only.</a:t>
            </a:r>
          </a:p>
        </p:txBody>
      </p:sp>
      <p:pic>
        <p:nvPicPr>
          <p:cNvPr id="2" name="Picture 1">
            <a:extLst>
              <a:ext uri="{FF2B5EF4-FFF2-40B4-BE49-F238E27FC236}">
                <a16:creationId xmlns:a16="http://schemas.microsoft.com/office/drawing/2014/main" id="{C3325594-AC47-B4A7-B377-79E2DC571120}"/>
              </a:ext>
            </a:extLst>
          </p:cNvPr>
          <p:cNvPicPr>
            <a:picLocks noChangeAspect="1"/>
          </p:cNvPicPr>
          <p:nvPr/>
        </p:nvPicPr>
        <p:blipFill>
          <a:blip r:embed="rId3"/>
          <a:stretch>
            <a:fillRect/>
          </a:stretch>
        </p:blipFill>
        <p:spPr>
          <a:xfrm>
            <a:off x="5757425" y="1903256"/>
            <a:ext cx="2842857" cy="2442857"/>
          </a:xfrm>
          <a:prstGeom prst="rect">
            <a:avLst/>
          </a:prstGeom>
        </p:spPr>
      </p:pic>
      <p:sp>
        <p:nvSpPr>
          <p:cNvPr id="3" name="Rectangle 2">
            <a:extLst>
              <a:ext uri="{FF2B5EF4-FFF2-40B4-BE49-F238E27FC236}">
                <a16:creationId xmlns:a16="http://schemas.microsoft.com/office/drawing/2014/main" id="{085828DA-2915-EA6F-CCC9-547DF32D8874}"/>
              </a:ext>
            </a:extLst>
          </p:cNvPr>
          <p:cNvSpPr/>
          <p:nvPr/>
        </p:nvSpPr>
        <p:spPr>
          <a:xfrm>
            <a:off x="413772" y="1484784"/>
            <a:ext cx="5166340" cy="8566448"/>
          </a:xfrm>
          <a:prstGeom prst="rect">
            <a:avLst/>
          </a:prstGeom>
        </p:spPr>
        <p:txBody>
          <a:bodyPr wrap="square">
            <a:spAutoFit/>
          </a:bodyPr>
          <a:lstStyle/>
          <a:p>
            <a:pPr>
              <a:spcBef>
                <a:spcPts val="384"/>
              </a:spcBef>
            </a:pPr>
            <a:endParaRPr lang="en-US" sz="1400" dirty="0"/>
          </a:p>
          <a:p>
            <a:pPr>
              <a:spcBef>
                <a:spcPts val="384"/>
              </a:spcBef>
            </a:pPr>
            <a:r>
              <a:rPr lang="en-US" sz="1400" dirty="0"/>
              <a:t>On arrival;</a:t>
            </a:r>
          </a:p>
          <a:p>
            <a:pPr marL="800100" lvl="1" indent="-342900">
              <a:spcBef>
                <a:spcPts val="384"/>
              </a:spcBef>
              <a:buFont typeface="+mj-lt"/>
              <a:buAutoNum type="arabicPeriod"/>
            </a:pPr>
            <a:r>
              <a:rPr lang="en-US" sz="1400" dirty="0"/>
              <a:t>Contractors should park in the allocated visitor car parks outside reception.</a:t>
            </a:r>
          </a:p>
          <a:p>
            <a:pPr marL="800100" lvl="1" indent="-342900">
              <a:spcBef>
                <a:spcPts val="384"/>
              </a:spcBef>
              <a:buFont typeface="+mj-lt"/>
              <a:buAutoNum type="arabicPeriod"/>
            </a:pPr>
            <a:r>
              <a:rPr lang="en-US" sz="1400" dirty="0"/>
              <a:t>Report to reception and ask for your site contact.</a:t>
            </a:r>
          </a:p>
          <a:p>
            <a:pPr marL="800100" lvl="1" indent="-342900">
              <a:spcBef>
                <a:spcPts val="384"/>
              </a:spcBef>
              <a:buFont typeface="+mj-lt"/>
              <a:buAutoNum type="arabicPeriod"/>
            </a:pPr>
            <a:r>
              <a:rPr lang="en-US" sz="1400" dirty="0"/>
              <a:t>Visitors sign in the visitor register at Reception and take a tag. Ensure you have the correct PPE on.</a:t>
            </a:r>
          </a:p>
          <a:p>
            <a:pPr marL="800100" lvl="1" indent="-342900">
              <a:spcBef>
                <a:spcPts val="384"/>
              </a:spcBef>
              <a:buFont typeface="+mj-lt"/>
              <a:buAutoNum type="arabicPeriod"/>
            </a:pPr>
            <a:r>
              <a:rPr lang="en-US" sz="1400" dirty="0"/>
              <a:t>Contractors sign in at the Permit Station in the GMH Hall and take a Contractor tag. Ensure you have the correct PPE on.</a:t>
            </a:r>
          </a:p>
          <a:p>
            <a:pPr marL="800100" lvl="1" indent="-342900">
              <a:spcBef>
                <a:spcPts val="384"/>
              </a:spcBef>
              <a:buFont typeface="+mj-lt"/>
              <a:buAutoNum type="arabicPeriod"/>
            </a:pPr>
            <a:r>
              <a:rPr lang="en-US" sz="1400" dirty="0"/>
              <a:t>If you need to bring your vehicle on site - Once signed in, proceed to the entrance gate, push the intercom, and wait for a Damar operator to answer.</a:t>
            </a:r>
          </a:p>
          <a:p>
            <a:pPr marL="800100" lvl="1" indent="-342900">
              <a:spcBef>
                <a:spcPts val="384"/>
              </a:spcBef>
              <a:buFont typeface="+mj-lt"/>
              <a:buAutoNum type="arabicPeriod"/>
            </a:pPr>
            <a:r>
              <a:rPr lang="en-NZ" sz="1400" dirty="0"/>
              <a:t>The operator will ask for your name and company, then check the system to see that you have completed this induction and that it is current.</a:t>
            </a:r>
          </a:p>
          <a:p>
            <a:pPr marL="800100" lvl="1" indent="-342900">
              <a:spcBef>
                <a:spcPts val="384"/>
              </a:spcBef>
              <a:buFont typeface="+mj-lt"/>
              <a:buAutoNum type="arabicPeriod"/>
            </a:pPr>
            <a:r>
              <a:rPr lang="en-US" sz="1400" dirty="0"/>
              <a:t>If behind another vehicle at the gate, </a:t>
            </a:r>
            <a:r>
              <a:rPr lang="en-US" sz="1400" b="1" dirty="0"/>
              <a:t>DO NOT </a:t>
            </a:r>
            <a:r>
              <a:rPr lang="en-US" sz="1400" dirty="0"/>
              <a:t>pass through when the gate opens for them to enter – Wait until the gate has closed and you have spoken to the operator on the intercom. </a:t>
            </a:r>
          </a:p>
          <a:p>
            <a:pPr marL="800100" lvl="1" indent="-342900">
              <a:spcBef>
                <a:spcPts val="384"/>
              </a:spcBef>
              <a:buFont typeface="+mj-lt"/>
              <a:buAutoNum type="arabicPeriod"/>
            </a:pPr>
            <a:r>
              <a:rPr lang="en-US" sz="1400" dirty="0"/>
              <a:t>When travelling through the site, adhere to the speed limit of 5km - headlights must be on.</a:t>
            </a:r>
          </a:p>
          <a:p>
            <a:pPr marL="800100" lvl="1" indent="-342900">
              <a:spcBef>
                <a:spcPts val="384"/>
              </a:spcBef>
              <a:buFont typeface="+mj-lt"/>
              <a:buAutoNum type="arabicPeriod"/>
            </a:pPr>
            <a:endParaRPr lang="en-US" sz="1400" dirty="0"/>
          </a:p>
          <a:p>
            <a:pPr lvl="1">
              <a:spcBef>
                <a:spcPts val="384"/>
              </a:spcBef>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marL="800100" lvl="1" indent="-342900">
              <a:spcBef>
                <a:spcPts val="384"/>
              </a:spcBef>
              <a:buFont typeface="+mj-lt"/>
              <a:buAutoNum type="arabicPeriod"/>
            </a:pPr>
            <a:endParaRPr lang="en-US" sz="1400" dirty="0">
              <a:highlight>
                <a:srgbClr val="FFFF00"/>
              </a:highlight>
            </a:endParaRPr>
          </a:p>
          <a:p>
            <a:pPr lvl="1">
              <a:spcBef>
                <a:spcPts val="384"/>
              </a:spcBef>
            </a:pPr>
            <a:endParaRPr lang="en-US" sz="1400" dirty="0"/>
          </a:p>
          <a:p>
            <a:pPr marL="342000" indent="-342000">
              <a:spcBef>
                <a:spcPts val="384"/>
              </a:spcBef>
            </a:pPr>
            <a:endParaRPr lang="en-US" sz="1600" dirty="0"/>
          </a:p>
          <a:p>
            <a:pPr marL="457200" indent="-457200">
              <a:buFont typeface="+mj-lt"/>
              <a:buAutoNum type="arabicPeriod" startAt="6"/>
            </a:pPr>
            <a:endParaRPr lang="en-NZ" sz="2000" b="1" dirty="0"/>
          </a:p>
        </p:txBody>
      </p:sp>
      <p:sp>
        <p:nvSpPr>
          <p:cNvPr id="5" name="TextBox 4">
            <a:extLst>
              <a:ext uri="{FF2B5EF4-FFF2-40B4-BE49-F238E27FC236}">
                <a16:creationId xmlns:a16="http://schemas.microsoft.com/office/drawing/2014/main" id="{C762B4DB-D463-FA2D-D4EE-A8036F7A3E9D}"/>
              </a:ext>
            </a:extLst>
          </p:cNvPr>
          <p:cNvSpPr txBox="1"/>
          <p:nvPr/>
        </p:nvSpPr>
        <p:spPr>
          <a:xfrm>
            <a:off x="5966431" y="4510449"/>
            <a:ext cx="2424844" cy="1005403"/>
          </a:xfrm>
          <a:prstGeom prst="rect">
            <a:avLst/>
          </a:prstGeom>
          <a:noFill/>
        </p:spPr>
        <p:txBody>
          <a:bodyPr wrap="square">
            <a:spAutoFit/>
          </a:bodyPr>
          <a:lstStyle/>
          <a:p>
            <a:pPr marL="342000" indent="-342000" algn="ctr">
              <a:spcBef>
                <a:spcPts val="384"/>
              </a:spcBef>
            </a:pPr>
            <a:r>
              <a:rPr lang="en-US" sz="1400" b="1" u="sng" dirty="0"/>
              <a:t>NOTE:</a:t>
            </a:r>
            <a:r>
              <a:rPr lang="en-NZ" sz="1400" b="1" dirty="0">
                <a:solidFill>
                  <a:srgbClr val="FF0000"/>
                </a:solidFill>
              </a:rPr>
              <a:t> ANIMALS ARE NOT PERMITTED ON SITE</a:t>
            </a:r>
          </a:p>
          <a:p>
            <a:pPr marL="342000" indent="-342000" algn="ctr">
              <a:spcBef>
                <a:spcPts val="384"/>
              </a:spcBef>
            </a:pPr>
            <a:r>
              <a:rPr lang="en-NZ" sz="1400" i="1" dirty="0"/>
              <a:t>This is a MPI requirement for transitional facilities</a:t>
            </a:r>
          </a:p>
        </p:txBody>
      </p:sp>
      <p:pic>
        <p:nvPicPr>
          <p:cNvPr id="6" name="Picture 5">
            <a:extLst>
              <a:ext uri="{FF2B5EF4-FFF2-40B4-BE49-F238E27FC236}">
                <a16:creationId xmlns:a16="http://schemas.microsoft.com/office/drawing/2014/main" id="{A1DCF05A-DF34-14B8-C39B-649702396E68}"/>
              </a:ext>
            </a:extLst>
          </p:cNvPr>
          <p:cNvPicPr>
            <a:picLocks noChangeAspect="1"/>
          </p:cNvPicPr>
          <p:nvPr/>
        </p:nvPicPr>
        <p:blipFill>
          <a:blip r:embed="rId4" cstate="print"/>
          <a:stretch>
            <a:fillRect/>
          </a:stretch>
        </p:blipFill>
        <p:spPr>
          <a:xfrm>
            <a:off x="6876256" y="5515852"/>
            <a:ext cx="817223" cy="792000"/>
          </a:xfrm>
          <a:prstGeom prst="rect">
            <a:avLst/>
          </a:prstGeom>
        </p:spPr>
      </p:pic>
      <p:pic>
        <p:nvPicPr>
          <p:cNvPr id="4" name="Picture 3">
            <a:extLst>
              <a:ext uri="{FF2B5EF4-FFF2-40B4-BE49-F238E27FC236}">
                <a16:creationId xmlns:a16="http://schemas.microsoft.com/office/drawing/2014/main" id="{B49ADD7F-3004-841F-BC4C-A68CCAFE5E8E}"/>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1272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360000" y="908720"/>
            <a:ext cx="8424000" cy="5447630"/>
          </a:xfrm>
        </p:spPr>
        <p:txBody>
          <a:bodyPr>
            <a:normAutofit/>
          </a:bodyPr>
          <a:lstStyle/>
          <a:p>
            <a:pPr marL="342000" indent="-342000">
              <a:spcBef>
                <a:spcPts val="384"/>
              </a:spcBef>
              <a:buFont typeface="+mj-lt"/>
              <a:buAutoNum type="arabicPeriod" startAt="3"/>
            </a:pPr>
            <a:r>
              <a:rPr lang="en-NZ" sz="2000" b="1" dirty="0"/>
              <a:t>Sign in Requirements</a:t>
            </a:r>
          </a:p>
          <a:p>
            <a:pPr marL="342000" indent="-342000">
              <a:spcBef>
                <a:spcPts val="384"/>
              </a:spcBef>
            </a:pPr>
            <a:r>
              <a:rPr lang="en-US" sz="1600" dirty="0"/>
              <a:t>Contractors </a:t>
            </a:r>
            <a:r>
              <a:rPr lang="en-US" sz="1600" b="1" u="sng" dirty="0"/>
              <a:t>must</a:t>
            </a:r>
            <a:r>
              <a:rPr lang="en-US" sz="1600" dirty="0"/>
              <a:t> read the MPI Transitional Facility notice posted in the sign in registers and acknowledge acceptance by ticking the indicated (shaded) column of the Sign In Sheet</a:t>
            </a:r>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pPr>
              <a:buNone/>
            </a:pPr>
            <a:endParaRPr lang="en-US" sz="1600" dirty="0"/>
          </a:p>
          <a:p>
            <a:r>
              <a:rPr lang="en-US" sz="1600" b="1" dirty="0"/>
              <a:t>You must sign in and out every time</a:t>
            </a:r>
            <a:r>
              <a:rPr lang="en-US" sz="1600" dirty="0"/>
              <a:t>, even if you’re temporarily leaving site as these registers  form part of our fire roll for other persons on site in the event of an emergency</a:t>
            </a:r>
            <a:endParaRPr lang="en-NZ" sz="1600" dirty="0"/>
          </a:p>
          <a:p>
            <a:r>
              <a:rPr lang="en-NZ" sz="1600" dirty="0"/>
              <a:t>If  entering a production area while on site, your site contact will also check:</a:t>
            </a:r>
          </a:p>
          <a:p>
            <a:pPr lvl="1">
              <a:buFont typeface="Wingdings" pitchFamily="2" charset="2"/>
              <a:buChar char="Ø"/>
            </a:pPr>
            <a:r>
              <a:rPr lang="en-NZ" sz="1600" dirty="0"/>
              <a:t>You are wearing or have the correct PPE,  and</a:t>
            </a:r>
          </a:p>
          <a:p>
            <a:pPr lvl="1">
              <a:buFont typeface="Wingdings" pitchFamily="2" charset="2"/>
              <a:buChar char="Ø"/>
            </a:pPr>
            <a:r>
              <a:rPr lang="en-NZ" sz="1600" dirty="0"/>
              <a:t>That you are aware of the restrictions placed on sources of ignition and mobile phone use</a:t>
            </a:r>
            <a:endParaRPr lang="en-US" sz="1600" dirty="0"/>
          </a:p>
        </p:txBody>
      </p:sp>
      <p:sp>
        <p:nvSpPr>
          <p:cNvPr id="7" name="Slide Number Placeholder 6"/>
          <p:cNvSpPr>
            <a:spLocks noGrp="1"/>
          </p:cNvSpPr>
          <p:nvPr>
            <p:ph type="sldNum" sz="quarter" idx="12"/>
          </p:nvPr>
        </p:nvSpPr>
        <p:spPr/>
        <p:txBody>
          <a:bodyPr/>
          <a:lstStyle/>
          <a:p>
            <a:fld id="{68B92058-F052-4A71-8086-CCBA2BDAA4F8}" type="slidenum">
              <a:rPr lang="en-NZ" smtClean="0"/>
              <a:pPr/>
              <a:t>5</a:t>
            </a:fld>
            <a:endParaRPr lang="en-NZ" dirty="0"/>
          </a:p>
        </p:txBody>
      </p:sp>
      <p:sp>
        <p:nvSpPr>
          <p:cNvPr id="23"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6" name="Picture 5"/>
          <p:cNvPicPr>
            <a:picLocks noChangeAspect="1"/>
          </p:cNvPicPr>
          <p:nvPr/>
        </p:nvPicPr>
        <p:blipFill>
          <a:blip r:embed="rId3" cstate="print"/>
          <a:stretch>
            <a:fillRect/>
          </a:stretch>
        </p:blipFill>
        <p:spPr>
          <a:xfrm>
            <a:off x="2411760" y="1916832"/>
            <a:ext cx="3168352" cy="2196912"/>
          </a:xfrm>
          <a:prstGeom prst="rect">
            <a:avLst/>
          </a:prstGeom>
        </p:spPr>
      </p:pic>
      <p:pic>
        <p:nvPicPr>
          <p:cNvPr id="2" name="Picture 1">
            <a:extLst>
              <a:ext uri="{FF2B5EF4-FFF2-40B4-BE49-F238E27FC236}">
                <a16:creationId xmlns:a16="http://schemas.microsoft.com/office/drawing/2014/main" id="{52152D89-A282-3BDE-9ED5-93C0453D594B}"/>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1272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6</a:t>
            </a:fld>
            <a:endParaRPr lang="en-NZ" dirty="0"/>
          </a:p>
        </p:txBody>
      </p:sp>
      <p:sp>
        <p:nvSpPr>
          <p:cNvPr id="8" name="Rectangle 7"/>
          <p:cNvSpPr/>
          <p:nvPr/>
        </p:nvSpPr>
        <p:spPr>
          <a:xfrm>
            <a:off x="360000" y="908720"/>
            <a:ext cx="8424000" cy="5655394"/>
          </a:xfrm>
          <a:prstGeom prst="rect">
            <a:avLst/>
          </a:prstGeom>
        </p:spPr>
        <p:txBody>
          <a:bodyPr wrap="square">
            <a:spAutoFit/>
          </a:bodyPr>
          <a:lstStyle/>
          <a:p>
            <a:pPr marL="342000" indent="-342000">
              <a:spcBef>
                <a:spcPts val="384"/>
              </a:spcBef>
              <a:buFont typeface="+mj-lt"/>
              <a:buAutoNum type="arabicPeriod" startAt="4"/>
            </a:pPr>
            <a:r>
              <a:rPr lang="en-NZ" sz="2000" b="1" dirty="0"/>
              <a:t>Evacuation Procedure</a:t>
            </a:r>
          </a:p>
          <a:p>
            <a:pPr marL="342000" indent="-342000">
              <a:spcAft>
                <a:spcPts val="300"/>
              </a:spcAft>
              <a:buFont typeface="Arial" panose="020B0604020202020204" pitchFamily="34" charset="0"/>
              <a:buChar char="•"/>
            </a:pPr>
            <a:r>
              <a:rPr lang="en-NZ" sz="1600" dirty="0"/>
              <a:t>If alarm sounds (siren), move steadily to the nearest exit and gather at the Emergency Assembly Area </a:t>
            </a:r>
            <a:r>
              <a:rPr lang="en-US" sz="1600" dirty="0"/>
              <a:t>(all security gates will automatically open)</a:t>
            </a:r>
            <a:endParaRPr lang="en-NZ" sz="1600" dirty="0"/>
          </a:p>
          <a:p>
            <a:pPr marL="342000" indent="-342000">
              <a:spcAft>
                <a:spcPts val="300"/>
              </a:spcAft>
              <a:buFont typeface="Arial" panose="020B0604020202020204" pitchFamily="34" charset="0"/>
              <a:buChar char="•"/>
            </a:pPr>
            <a:r>
              <a:rPr lang="en-NZ" sz="1600" dirty="0"/>
              <a:t>The Emergency Assembly Area is located </a:t>
            </a:r>
            <a:r>
              <a:rPr lang="en-NZ" sz="1600" u="sng" dirty="0"/>
              <a:t>in the staff carpark across the road</a:t>
            </a:r>
          </a:p>
          <a:p>
            <a:pPr marL="285750" indent="-285750">
              <a:spcAft>
                <a:spcPts val="300"/>
              </a:spcAft>
              <a:buFont typeface="Arial" panose="020B0604020202020204" pitchFamily="34" charset="0"/>
              <a:buChar char="•"/>
            </a:pPr>
            <a:endParaRPr lang="en-NZ"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US" sz="1600" u="sng" dirty="0"/>
          </a:p>
          <a:p>
            <a:pPr>
              <a:spcAft>
                <a:spcPts val="300"/>
              </a:spcAft>
            </a:pPr>
            <a:endParaRPr lang="en-NZ" sz="1600" u="sng" dirty="0"/>
          </a:p>
          <a:p>
            <a:pPr>
              <a:spcAft>
                <a:spcPts val="300"/>
              </a:spcAft>
            </a:pPr>
            <a:r>
              <a:rPr lang="en-NZ" sz="1600" b="1" dirty="0"/>
              <a:t>Once at the Assembly Point:</a:t>
            </a:r>
          </a:p>
          <a:p>
            <a:pPr marL="342000" indent="-342000">
              <a:spcAft>
                <a:spcPts val="300"/>
              </a:spcAft>
              <a:buFont typeface="Arial" panose="020B0604020202020204" pitchFamily="34" charset="0"/>
              <a:buChar char="•"/>
            </a:pPr>
            <a:r>
              <a:rPr lang="en-NZ" sz="1600" dirty="0"/>
              <a:t>Assemble in your work groups (Admin if signed at Reception or Contractor if signed in at Permit to Work Station in the GM Hall)</a:t>
            </a:r>
          </a:p>
          <a:p>
            <a:pPr marL="342000" indent="-342000">
              <a:spcAft>
                <a:spcPts val="300"/>
              </a:spcAft>
              <a:buFont typeface="Arial" panose="020B0604020202020204" pitchFamily="34" charset="0"/>
              <a:buChar char="•"/>
            </a:pPr>
            <a:r>
              <a:rPr lang="en-NZ" sz="1600" dirty="0"/>
              <a:t>Report to your area warden and make sure your name gets checked off</a:t>
            </a:r>
          </a:p>
          <a:p>
            <a:pPr marL="342000" indent="-342000">
              <a:spcAft>
                <a:spcPts val="300"/>
              </a:spcAft>
              <a:buFont typeface="Arial" panose="020B0604020202020204" pitchFamily="34" charset="0"/>
              <a:buChar char="•"/>
            </a:pPr>
            <a:r>
              <a:rPr lang="en-US" sz="1600" b="1" dirty="0">
                <a:solidFill>
                  <a:srgbClr val="FF0000"/>
                </a:solidFill>
              </a:rPr>
              <a:t>Do not smoke or vape</a:t>
            </a:r>
            <a:endParaRPr lang="en-NZ" sz="1600" b="1" dirty="0">
              <a:solidFill>
                <a:srgbClr val="FF0000"/>
              </a:solidFill>
            </a:endParaRPr>
          </a:p>
          <a:p>
            <a:pPr marL="342000" indent="-342000">
              <a:spcAft>
                <a:spcPts val="300"/>
              </a:spcAft>
              <a:buFont typeface="Arial" panose="020B0604020202020204" pitchFamily="34" charset="0"/>
              <a:buChar char="•"/>
            </a:pPr>
            <a:r>
              <a:rPr lang="en-NZ" sz="1600" dirty="0"/>
              <a:t>Do not leave the Emergency Assembly Area</a:t>
            </a:r>
          </a:p>
          <a:p>
            <a:pPr marL="342000" indent="-342000">
              <a:spcAft>
                <a:spcPts val="300"/>
              </a:spcAft>
              <a:buFont typeface="Arial" panose="020B0604020202020204" pitchFamily="34" charset="0"/>
              <a:buChar char="•"/>
            </a:pPr>
            <a:r>
              <a:rPr lang="en-US" sz="1600" dirty="0"/>
              <a:t>Do not stand on the driveway</a:t>
            </a:r>
          </a:p>
          <a:p>
            <a:pPr marL="342000" indent="-342000">
              <a:spcAft>
                <a:spcPts val="300"/>
              </a:spcAft>
              <a:buFont typeface="Arial" panose="020B0604020202020204" pitchFamily="34" charset="0"/>
              <a:buChar char="•"/>
            </a:pPr>
            <a:r>
              <a:rPr lang="en-US" sz="1600" dirty="0"/>
              <a:t>Do not use your mobile phone unless directed to do so by the Head Warden</a:t>
            </a:r>
            <a:endParaRPr lang="en-NZ" sz="1600" dirty="0"/>
          </a:p>
          <a:p>
            <a:pPr marL="342000" indent="-342000">
              <a:spcAft>
                <a:spcPts val="300"/>
              </a:spcAft>
              <a:buFont typeface="Arial" panose="020B0604020202020204" pitchFamily="34" charset="0"/>
              <a:buChar char="•"/>
            </a:pPr>
            <a:r>
              <a:rPr lang="en-NZ" sz="1600" dirty="0"/>
              <a:t>Do not re-enter the buildings until cleared to do so by the Head Warden or Facility Emergency Controller</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9364"/>
          <a:stretch/>
        </p:blipFill>
        <p:spPr>
          <a:xfrm>
            <a:off x="2267744" y="2132856"/>
            <a:ext cx="4985880" cy="1483079"/>
          </a:xfrm>
          <a:prstGeom prst="rect">
            <a:avLst/>
          </a:prstGeom>
          <a:ln w="12700">
            <a:solidFill>
              <a:schemeClr val="tx1"/>
            </a:solidFill>
          </a:ln>
        </p:spPr>
      </p:pic>
      <p:sp>
        <p:nvSpPr>
          <p:cNvPr id="9"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2" name="Picture 1">
            <a:extLst>
              <a:ext uri="{FF2B5EF4-FFF2-40B4-BE49-F238E27FC236}">
                <a16:creationId xmlns:a16="http://schemas.microsoft.com/office/drawing/2014/main" id="{C0BE66F5-A5F7-5628-0D2C-98E56C513ABD}"/>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8378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7</a:t>
            </a:fld>
            <a:endParaRPr lang="en-NZ" dirty="0"/>
          </a:p>
        </p:txBody>
      </p:sp>
      <p:sp>
        <p:nvSpPr>
          <p:cNvPr id="8" name="Rectangle 7"/>
          <p:cNvSpPr/>
          <p:nvPr/>
        </p:nvSpPr>
        <p:spPr>
          <a:xfrm>
            <a:off x="360000" y="908720"/>
            <a:ext cx="8424000" cy="400110"/>
          </a:xfrm>
          <a:prstGeom prst="rect">
            <a:avLst/>
          </a:prstGeom>
        </p:spPr>
        <p:txBody>
          <a:bodyPr wrap="square">
            <a:spAutoFit/>
          </a:bodyPr>
          <a:lstStyle/>
          <a:p>
            <a:pPr marL="342000" indent="-342000">
              <a:buFont typeface="+mj-lt"/>
              <a:buAutoNum type="arabicPeriod" startAt="5"/>
            </a:pPr>
            <a:r>
              <a:rPr lang="en-NZ" sz="2000" b="1" dirty="0"/>
              <a:t>Emergency Evacuation Route</a:t>
            </a:r>
            <a:endParaRPr lang="en-NZ" sz="20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pSp>
        <p:nvGrpSpPr>
          <p:cNvPr id="7" name="Group 6"/>
          <p:cNvGrpSpPr/>
          <p:nvPr/>
        </p:nvGrpSpPr>
        <p:grpSpPr>
          <a:xfrm>
            <a:off x="472088" y="1412776"/>
            <a:ext cx="7772320" cy="5110158"/>
            <a:chOff x="390528" y="1559202"/>
            <a:chExt cx="7772320" cy="5110158"/>
          </a:xfrm>
        </p:grpSpPr>
        <p:sp>
          <p:nvSpPr>
            <p:cNvPr id="9" name="Freeform 288"/>
            <p:cNvSpPr>
              <a:spLocks/>
            </p:cNvSpPr>
            <p:nvPr/>
          </p:nvSpPr>
          <p:spPr bwMode="auto">
            <a:xfrm rot="10800000">
              <a:off x="4571976" y="4891556"/>
              <a:ext cx="864000" cy="504000"/>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 name="Rectangle 20"/>
            <p:cNvSpPr>
              <a:spLocks noChangeArrowheads="1"/>
            </p:cNvSpPr>
            <p:nvPr/>
          </p:nvSpPr>
          <p:spPr bwMode="auto">
            <a:xfrm rot="10800000">
              <a:off x="4283967" y="2775576"/>
              <a:ext cx="174666" cy="58676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1" name="Rectangle 19"/>
            <p:cNvSpPr>
              <a:spLocks noChangeArrowheads="1"/>
            </p:cNvSpPr>
            <p:nvPr/>
          </p:nvSpPr>
          <p:spPr bwMode="auto">
            <a:xfrm rot="10800000">
              <a:off x="4283967" y="3411995"/>
              <a:ext cx="174666"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3" name="Rectangle 14"/>
            <p:cNvSpPr>
              <a:spLocks noChangeArrowheads="1"/>
            </p:cNvSpPr>
            <p:nvPr/>
          </p:nvSpPr>
          <p:spPr bwMode="auto">
            <a:xfrm rot="10800000" flipV="1">
              <a:off x="4451192" y="2524678"/>
              <a:ext cx="927914" cy="1424946"/>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 name="Rectangle 13"/>
            <p:cNvSpPr/>
            <p:nvPr/>
          </p:nvSpPr>
          <p:spPr>
            <a:xfrm>
              <a:off x="4355976" y="3969144"/>
              <a:ext cx="1044000" cy="75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288"/>
            <p:cNvSpPr>
              <a:spLocks/>
            </p:cNvSpPr>
            <p:nvPr/>
          </p:nvSpPr>
          <p:spPr bwMode="auto">
            <a:xfrm rot="10800000">
              <a:off x="4356096" y="5373215"/>
              <a:ext cx="1080000" cy="454389"/>
            </a:xfrm>
            <a:prstGeom prst="rect">
              <a:avLst/>
            </a:prstGeom>
            <a:solidFill>
              <a:srgbClr val="0099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6" name="Rectangle 7"/>
            <p:cNvSpPr>
              <a:spLocks noChangeArrowheads="1"/>
            </p:cNvSpPr>
            <p:nvPr/>
          </p:nvSpPr>
          <p:spPr bwMode="auto">
            <a:xfrm rot="10800000">
              <a:off x="5377741" y="1984950"/>
              <a:ext cx="1915870"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7" name="Rectangle 8"/>
            <p:cNvSpPr>
              <a:spLocks noChangeArrowheads="1"/>
            </p:cNvSpPr>
            <p:nvPr/>
          </p:nvSpPr>
          <p:spPr bwMode="auto">
            <a:xfrm rot="10800000">
              <a:off x="5377741" y="2252408"/>
              <a:ext cx="233343" cy="2401660"/>
            </a:xfrm>
            <a:prstGeom prst="rect">
              <a:avLst/>
            </a:prstGeom>
            <a:solidFill>
              <a:srgbClr val="FFFFFF"/>
            </a:solidFill>
            <a:ln w="7938">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8" name="Rectangle 9"/>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rot="10800000">
              <a:off x="4451192" y="4119152"/>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0" name="Rectangle 18"/>
            <p:cNvSpPr>
              <a:spLocks noChangeArrowheads="1"/>
            </p:cNvSpPr>
            <p:nvPr/>
          </p:nvSpPr>
          <p:spPr bwMode="auto">
            <a:xfrm rot="10800000">
              <a:off x="3871245" y="1984950"/>
              <a:ext cx="1507860"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1" name="Rectangle 21"/>
            <p:cNvSpPr>
              <a:spLocks noChangeArrowheads="1"/>
            </p:cNvSpPr>
            <p:nvPr/>
          </p:nvSpPr>
          <p:spPr bwMode="auto">
            <a:xfrm rot="10800000">
              <a:off x="5377741" y="1825294"/>
              <a:ext cx="1915870"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2" name="Rectangle 23"/>
            <p:cNvSpPr>
              <a:spLocks noChangeArrowheads="1"/>
            </p:cNvSpPr>
            <p:nvPr/>
          </p:nvSpPr>
          <p:spPr bwMode="auto">
            <a:xfrm rot="10800000">
              <a:off x="7292246" y="1825295"/>
              <a:ext cx="290655" cy="58813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3" name="Rectangle 26"/>
            <p:cNvSpPr>
              <a:spLocks noChangeArrowheads="1"/>
            </p:cNvSpPr>
            <p:nvPr/>
          </p:nvSpPr>
          <p:spPr bwMode="auto">
            <a:xfrm rot="10800000">
              <a:off x="4355976" y="4116736"/>
              <a:ext cx="144016" cy="5364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4" name="Rectangle 27"/>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5" name="Rectangle 28"/>
            <p:cNvSpPr>
              <a:spLocks noChangeArrowheads="1"/>
            </p:cNvSpPr>
            <p:nvPr/>
          </p:nvSpPr>
          <p:spPr bwMode="auto">
            <a:xfrm rot="10800000">
              <a:off x="4508504" y="4918796"/>
              <a:ext cx="117354" cy="42847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26" name="Group 31"/>
            <p:cNvGrpSpPr>
              <a:grpSpLocks/>
            </p:cNvGrpSpPr>
            <p:nvPr/>
          </p:nvGrpSpPr>
          <p:grpSpPr bwMode="auto">
            <a:xfrm rot="10800000">
              <a:off x="4624493" y="4918796"/>
              <a:ext cx="406645" cy="214239"/>
              <a:chOff x="3310" y="919"/>
              <a:chExt cx="298" cy="157"/>
            </a:xfrm>
          </p:grpSpPr>
          <p:sp>
            <p:nvSpPr>
              <p:cNvPr id="314" name="Rectangle 29"/>
              <p:cNvSpPr>
                <a:spLocks noChangeArrowheads="1"/>
              </p:cNvSpPr>
              <p:nvPr/>
            </p:nvSpPr>
            <p:spPr bwMode="auto">
              <a:xfrm>
                <a:off x="3310" y="919"/>
                <a:ext cx="297" cy="156"/>
              </a:xfrm>
              <a:prstGeom prst="rect">
                <a:avLst/>
              </a:pr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5" name="Rectangle 30"/>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27" name="Rectangle 34"/>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8" name="Rectangle 35"/>
            <p:cNvSpPr>
              <a:spLocks noChangeArrowheads="1"/>
            </p:cNvSpPr>
            <p:nvPr/>
          </p:nvSpPr>
          <p:spPr bwMode="auto">
            <a:xfrm rot="10800000">
              <a:off x="5609720" y="2564897"/>
              <a:ext cx="1683891"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9" name="Line 36"/>
            <p:cNvSpPr>
              <a:spLocks noChangeShapeType="1"/>
            </p:cNvSpPr>
            <p:nvPr/>
          </p:nvSpPr>
          <p:spPr bwMode="auto">
            <a:xfrm rot="10800000">
              <a:off x="5379106" y="4654067"/>
              <a:ext cx="231979"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Rectangle 39"/>
            <p:cNvSpPr>
              <a:spLocks noChangeArrowheads="1"/>
            </p:cNvSpPr>
            <p:nvPr/>
          </p:nvSpPr>
          <p:spPr bwMode="auto">
            <a:xfrm rot="10800000">
              <a:off x="3809839" y="4441418"/>
              <a:ext cx="39573" cy="50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Rectangle 42"/>
            <p:cNvSpPr>
              <a:spLocks noChangeArrowheads="1"/>
            </p:cNvSpPr>
            <p:nvPr/>
          </p:nvSpPr>
          <p:spPr bwMode="auto">
            <a:xfrm>
              <a:off x="5957833" y="279395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1</a:t>
              </a:r>
              <a:endParaRPr kumimoji="0" lang="en-US" altLang="en-US" sz="1000" b="0" i="0" u="none" strike="noStrike" cap="none" normalizeH="0" baseline="0" dirty="0">
                <a:ln>
                  <a:noFill/>
                </a:ln>
                <a:solidFill>
                  <a:schemeClr val="tx1"/>
                </a:solidFill>
                <a:effectLst/>
                <a:latin typeface="+mn-lt"/>
              </a:endParaRPr>
            </a:p>
          </p:txBody>
        </p:sp>
        <p:sp>
          <p:nvSpPr>
            <p:cNvPr id="32" name="Rectangle 66"/>
            <p:cNvSpPr>
              <a:spLocks noChangeArrowheads="1"/>
            </p:cNvSpPr>
            <p:nvPr/>
          </p:nvSpPr>
          <p:spPr bwMode="auto">
            <a:xfrm>
              <a:off x="4548077" y="4261069"/>
              <a:ext cx="698665" cy="1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Tahoma" panose="020B0604030504040204" pitchFamily="34" charset="0"/>
                </a:rPr>
                <a:t>Liquid Fill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7"/>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4" name="Line 68"/>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35" name="Group 141"/>
            <p:cNvGrpSpPr>
              <a:grpSpLocks/>
            </p:cNvGrpSpPr>
            <p:nvPr/>
          </p:nvGrpSpPr>
          <p:grpSpPr bwMode="auto">
            <a:xfrm rot="10800000">
              <a:off x="3461872" y="2676792"/>
              <a:ext cx="240166" cy="1446454"/>
              <a:chOff x="4284" y="1659"/>
              <a:chExt cx="176" cy="1060"/>
            </a:xfrm>
          </p:grpSpPr>
          <p:sp>
            <p:nvSpPr>
              <p:cNvPr id="242" name="Rectangle 69"/>
              <p:cNvSpPr>
                <a:spLocks noChangeArrowheads="1"/>
              </p:cNvSpPr>
              <p:nvPr/>
            </p:nvSpPr>
            <p:spPr bwMode="auto">
              <a:xfrm>
                <a:off x="4287" y="1661"/>
                <a:ext cx="170" cy="10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3" name="Rectangle 70"/>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4" name="Rectangle 71"/>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5" name="Rectangle 72"/>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6" name="Rectangle 73"/>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7" name="Rectangle 74"/>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8" name="Rectangle 75"/>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9" name="Rectangle 76"/>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0" name="Rectangle 77"/>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1" name="Rectangle 78"/>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2" name="Rectangle 79"/>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3" name="Rectangle 80"/>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4" name="Rectangle 81"/>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5" name="Rectangle 82"/>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6" name="Rectangle 83"/>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7" name="Rectangle 84"/>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8" name="Rectangle 85"/>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59" name="Rectangle 86"/>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0" name="Rectangle 87"/>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1" name="Rectangle 88"/>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2" name="Rectangle 89"/>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3" name="Rectangle 90"/>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4" name="Rectangle 91"/>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5" name="Rectangle 92"/>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6" name="Rectangle 93"/>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7" name="Rectangle 94"/>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8" name="Rectangle 95"/>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69" name="Rectangle 96"/>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0" name="Rectangle 97"/>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1" name="Rectangle 98"/>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2" name="Rectangle 99"/>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3" name="Rectangle 100"/>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4" name="Rectangle 101"/>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5" name="Rectangle 102"/>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6" name="Rectangle 103"/>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7" name="Rectangle 104"/>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8" name="Freeform 105"/>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9" name="Rectangle 106"/>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0" name="Rectangle 107"/>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1" name="Rectangle 108"/>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2" name="Rectangle 109"/>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3" name="Rectangle 110"/>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4" name="Rectangle 111"/>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5" name="Rectangle 112"/>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6" name="Rectangle 113"/>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7" name="Rectangle 114"/>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8" name="Rectangle 115"/>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89" name="Rectangle 116"/>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0" name="Rectangle 117"/>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1" name="Rectangle 118"/>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2" name="Rectangle 119"/>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3" name="Rectangle 120"/>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4" name="Rectangle 121"/>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5" name="Rectangle 122"/>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6" name="Rectangle 123"/>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7" name="Rectangle 124"/>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8" name="Rectangle 125"/>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99" name="Rectangle 126"/>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0" name="Rectangle 127"/>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1" name="Rectangle 128"/>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2" name="Rectangle 129"/>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3" name="Rectangle 130"/>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4" name="Rectangle 131"/>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5" name="Rectangle 132"/>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6" name="Rectangle 133"/>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7" name="Rectangle 134"/>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8" name="Rectangle 135"/>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09" name="Freeform 136"/>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0" name="Rectangle 137"/>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1" name="Rectangle 138"/>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2" name="Rectangle 139"/>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3" name="Rectangle 140"/>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6" name="Rectangle 142"/>
            <p:cNvSpPr>
              <a:spLocks noChangeArrowheads="1"/>
            </p:cNvSpPr>
            <p:nvPr/>
          </p:nvSpPr>
          <p:spPr bwMode="auto">
            <a:xfrm rot="5400000">
              <a:off x="3298122" y="3374092"/>
              <a:ext cx="533550" cy="15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Times New Roman" panose="02020603050405020304" pitchFamily="18" charset="0"/>
                </a:rPr>
                <a:t>Car parks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Freeform 253"/>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8" name="Freeform 254"/>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39" name="Freeform 255"/>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0" name="Freeform 256"/>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1" name="Freeform 257"/>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2" name="Freeform 258"/>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3" name="Freeform 259"/>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4" name="Freeform 260"/>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5" name="Freeform 261"/>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6" name="Freeform 262"/>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7" name="Freeform 263"/>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8" name="Freeform 264"/>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49" name="Freeform 265"/>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0" name="Freeform 268"/>
            <p:cNvSpPr>
              <a:spLocks/>
            </p:cNvSpPr>
            <p:nvPr/>
          </p:nvSpPr>
          <p:spPr bwMode="auto">
            <a:xfrm rot="600000" flipV="1">
              <a:off x="3749798" y="3896726"/>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1" name="Freeform 271"/>
            <p:cNvSpPr>
              <a:spLocks/>
            </p:cNvSpPr>
            <p:nvPr/>
          </p:nvSpPr>
          <p:spPr bwMode="auto">
            <a:xfrm rot="10800000">
              <a:off x="7333184" y="5934043"/>
              <a:ext cx="405280" cy="106437"/>
            </a:xfrm>
            <a:custGeom>
              <a:avLst/>
              <a:gdLst>
                <a:gd name="T0" fmla="*/ 446 w 594"/>
                <a:gd name="T1" fmla="*/ 0 h 157"/>
                <a:gd name="T2" fmla="*/ 446 w 594"/>
                <a:gd name="T3" fmla="*/ 39 h 157"/>
                <a:gd name="T4" fmla="*/ 0 w 594"/>
                <a:gd name="T5" fmla="*/ 39 h 157"/>
                <a:gd name="T6" fmla="*/ 0 w 594"/>
                <a:gd name="T7" fmla="*/ 117 h 157"/>
                <a:gd name="T8" fmla="*/ 446 w 594"/>
                <a:gd name="T9" fmla="*/ 117 h 157"/>
                <a:gd name="T10" fmla="*/ 446 w 594"/>
                <a:gd name="T11" fmla="*/ 157 h 157"/>
                <a:gd name="T12" fmla="*/ 594 w 594"/>
                <a:gd name="T13" fmla="*/ 78 h 157"/>
                <a:gd name="T14" fmla="*/ 446 w 59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 h="157">
                  <a:moveTo>
                    <a:pt x="446" y="0"/>
                  </a:moveTo>
                  <a:lnTo>
                    <a:pt x="446" y="39"/>
                  </a:lnTo>
                  <a:lnTo>
                    <a:pt x="0" y="39"/>
                  </a:lnTo>
                  <a:lnTo>
                    <a:pt x="0" y="117"/>
                  </a:lnTo>
                  <a:lnTo>
                    <a:pt x="446" y="117"/>
                  </a:lnTo>
                  <a:lnTo>
                    <a:pt x="446" y="157"/>
                  </a:lnTo>
                  <a:lnTo>
                    <a:pt x="594"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2" name="Freeform 272"/>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3" name="Freeform 273"/>
            <p:cNvSpPr>
              <a:spLocks/>
            </p:cNvSpPr>
            <p:nvPr/>
          </p:nvSpPr>
          <p:spPr bwMode="auto">
            <a:xfrm rot="10800000">
              <a:off x="6111885"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4" name="Freeform 274"/>
            <p:cNvSpPr>
              <a:spLocks/>
            </p:cNvSpPr>
            <p:nvPr/>
          </p:nvSpPr>
          <p:spPr bwMode="auto">
            <a:xfrm rot="10800000">
              <a:off x="5444606" y="5925855"/>
              <a:ext cx="405280"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5" name="Freeform 275"/>
            <p:cNvSpPr>
              <a:spLocks/>
            </p:cNvSpPr>
            <p:nvPr/>
          </p:nvSpPr>
          <p:spPr bwMode="auto">
            <a:xfrm rot="10800000">
              <a:off x="4714556" y="593404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6" name="Freeform 276"/>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7" name="Freeform 277"/>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8" name="Freeform 278"/>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59" name="Rectangle 286"/>
            <p:cNvSpPr>
              <a:spLocks noChangeArrowheads="1"/>
            </p:cNvSpPr>
            <p:nvPr/>
          </p:nvSpPr>
          <p:spPr bwMode="auto">
            <a:xfrm>
              <a:off x="4672254" y="4705921"/>
              <a:ext cx="466686" cy="26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Webdings" panose="05030102010509060703" pitchFamily="18" charset="2"/>
                </a:rPr>
                <a:t>ä</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91"/>
            <p:cNvSpPr>
              <a:spLocks noChangeArrowheads="1"/>
            </p:cNvSpPr>
            <p:nvPr/>
          </p:nvSpPr>
          <p:spPr bwMode="auto">
            <a:xfrm rot="5400000">
              <a:off x="5171690" y="3412300"/>
              <a:ext cx="616790" cy="20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Tahoma" panose="020B0604030504040204" pitchFamily="34" charset="0"/>
                </a:rPr>
                <a:t>Linkway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95"/>
            <p:cNvSpPr>
              <a:spLocks noChangeArrowheads="1"/>
            </p:cNvSpPr>
            <p:nvPr/>
          </p:nvSpPr>
          <p:spPr bwMode="auto">
            <a:xfrm rot="10800000">
              <a:off x="4451192" y="4116736"/>
              <a:ext cx="927914" cy="53491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2" name="Rectangle 305"/>
            <p:cNvSpPr>
              <a:spLocks noChangeArrowheads="1"/>
            </p:cNvSpPr>
            <p:nvPr/>
          </p:nvSpPr>
          <p:spPr bwMode="auto">
            <a:xfrm rot="10800000">
              <a:off x="7292245" y="1825293"/>
              <a:ext cx="520115" cy="595594"/>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dirty="0">
                <a:noFill/>
              </a:endParaRPr>
            </a:p>
          </p:txBody>
        </p:sp>
        <p:sp>
          <p:nvSpPr>
            <p:cNvPr id="63" name="Rectangle 309"/>
            <p:cNvSpPr>
              <a:spLocks noChangeArrowheads="1"/>
            </p:cNvSpPr>
            <p:nvPr/>
          </p:nvSpPr>
          <p:spPr bwMode="auto">
            <a:xfrm rot="10800000">
              <a:off x="4451192" y="4705921"/>
              <a:ext cx="927914" cy="214239"/>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4" name="Rectangle 310"/>
            <p:cNvSpPr>
              <a:spLocks noChangeArrowheads="1"/>
            </p:cNvSpPr>
            <p:nvPr/>
          </p:nvSpPr>
          <p:spPr bwMode="auto">
            <a:xfrm rot="10800000">
              <a:off x="4427984" y="4918796"/>
              <a:ext cx="197874" cy="4544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grpSp>
          <p:nvGrpSpPr>
            <p:cNvPr id="65" name="Group 313"/>
            <p:cNvGrpSpPr>
              <a:grpSpLocks/>
            </p:cNvGrpSpPr>
            <p:nvPr/>
          </p:nvGrpSpPr>
          <p:grpSpPr bwMode="auto">
            <a:xfrm rot="10800000">
              <a:off x="4624493" y="4918796"/>
              <a:ext cx="406645" cy="214239"/>
              <a:chOff x="3310" y="919"/>
              <a:chExt cx="298" cy="157"/>
            </a:xfrm>
          </p:grpSpPr>
          <p:sp>
            <p:nvSpPr>
              <p:cNvPr id="240" name="Rectangle 311"/>
              <p:cNvSpPr>
                <a:spLocks noChangeArrowheads="1"/>
              </p:cNvSpPr>
              <p:nvPr/>
            </p:nvSpPr>
            <p:spPr bwMode="auto">
              <a:xfrm>
                <a:off x="3310" y="919"/>
                <a:ext cx="297" cy="156"/>
              </a:xfrm>
              <a:prstGeom prst="rect">
                <a:avLst/>
              </a:pr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41" name="Rectangle 312"/>
              <p:cNvSpPr>
                <a:spLocks noChangeArrowheads="1"/>
              </p:cNvSpPr>
              <p:nvPr/>
            </p:nvSpPr>
            <p:spPr bwMode="auto">
              <a:xfrm>
                <a:off x="3310" y="919"/>
                <a:ext cx="298" cy="15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sp>
          <p:nvSpPr>
            <p:cNvPr id="66" name="Rectangle 315"/>
            <p:cNvSpPr>
              <a:spLocks noChangeArrowheads="1"/>
            </p:cNvSpPr>
            <p:nvPr/>
          </p:nvSpPr>
          <p:spPr bwMode="auto">
            <a:xfrm rot="10800000">
              <a:off x="7116215" y="4348099"/>
              <a:ext cx="176031" cy="16102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7" name="Rectangle 316"/>
            <p:cNvSpPr>
              <a:spLocks noChangeArrowheads="1"/>
            </p:cNvSpPr>
            <p:nvPr/>
          </p:nvSpPr>
          <p:spPr bwMode="auto">
            <a:xfrm rot="10800000">
              <a:off x="5377741" y="1984950"/>
              <a:ext cx="233343" cy="268822"/>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68" name="Freeform 319"/>
            <p:cNvSpPr>
              <a:spLocks/>
            </p:cNvSpPr>
            <p:nvPr/>
          </p:nvSpPr>
          <p:spPr bwMode="auto">
            <a:xfrm rot="10800000">
              <a:off x="3465965" y="1559202"/>
              <a:ext cx="4696883" cy="4534497"/>
            </a:xfrm>
            <a:prstGeom prst="rect">
              <a:avLst/>
            </a:pr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9" name="Rectangle 321"/>
            <p:cNvSpPr>
              <a:spLocks noChangeArrowheads="1"/>
            </p:cNvSpPr>
            <p:nvPr/>
          </p:nvSpPr>
          <p:spPr bwMode="auto">
            <a:xfrm rot="10800000">
              <a:off x="3872609" y="4941167"/>
              <a:ext cx="51318" cy="8523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70" name="Rectangle 325"/>
            <p:cNvSpPr>
              <a:spLocks noChangeArrowheads="1"/>
            </p:cNvSpPr>
            <p:nvPr/>
          </p:nvSpPr>
          <p:spPr bwMode="auto">
            <a:xfrm rot="10800000">
              <a:off x="7292246" y="2412063"/>
              <a:ext cx="808146" cy="2861523"/>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71" name="Rectangle 326"/>
            <p:cNvSpPr>
              <a:spLocks noChangeArrowheads="1"/>
            </p:cNvSpPr>
            <p:nvPr/>
          </p:nvSpPr>
          <p:spPr bwMode="auto">
            <a:xfrm>
              <a:off x="5953475" y="2122244"/>
              <a:ext cx="9963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Aerosol Hall</a:t>
              </a:r>
              <a:endParaRPr kumimoji="0" lang="en-US" altLang="en-US" sz="1000" b="0" i="0" u="none" strike="noStrike" cap="none" normalizeH="0" baseline="0" dirty="0">
                <a:ln>
                  <a:noFill/>
                </a:ln>
                <a:solidFill>
                  <a:schemeClr val="tx1"/>
                </a:solidFill>
                <a:effectLst/>
                <a:latin typeface="+mn-lt"/>
              </a:endParaRPr>
            </a:p>
          </p:txBody>
        </p:sp>
        <p:sp>
          <p:nvSpPr>
            <p:cNvPr id="72" name="Rectangle 327"/>
            <p:cNvSpPr>
              <a:spLocks noChangeArrowheads="1"/>
            </p:cNvSpPr>
            <p:nvPr/>
          </p:nvSpPr>
          <p:spPr bwMode="auto">
            <a:xfrm>
              <a:off x="4566724" y="3162055"/>
              <a:ext cx="69684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Factory </a:t>
              </a:r>
              <a:endParaRPr kumimoji="0" lang="en-US" altLang="en-US" sz="1000" b="0" i="0" u="none" strike="noStrike" cap="none" normalizeH="0" baseline="0" dirty="0">
                <a:ln>
                  <a:noFill/>
                </a:ln>
                <a:solidFill>
                  <a:schemeClr val="tx1"/>
                </a:solidFill>
                <a:effectLst/>
                <a:latin typeface="+mn-lt"/>
              </a:endParaRPr>
            </a:p>
          </p:txBody>
        </p:sp>
        <p:sp>
          <p:nvSpPr>
            <p:cNvPr id="73" name="Rectangle 328"/>
            <p:cNvSpPr>
              <a:spLocks noChangeArrowheads="1"/>
            </p:cNvSpPr>
            <p:nvPr/>
          </p:nvSpPr>
          <p:spPr bwMode="auto">
            <a:xfrm>
              <a:off x="4144274" y="2175464"/>
              <a:ext cx="9618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Solvent Tank Farm</a:t>
              </a:r>
              <a:endParaRPr kumimoji="0" lang="en-US" altLang="en-US" sz="1000" b="0" i="0" u="none" strike="noStrike" cap="none" normalizeH="0" baseline="0" dirty="0">
                <a:ln>
                  <a:noFill/>
                </a:ln>
                <a:solidFill>
                  <a:schemeClr val="tx1"/>
                </a:solidFill>
                <a:effectLst/>
                <a:latin typeface="+mn-lt"/>
              </a:endParaRPr>
            </a:p>
          </p:txBody>
        </p:sp>
        <p:sp>
          <p:nvSpPr>
            <p:cNvPr id="74" name="Freeform 339"/>
            <p:cNvSpPr>
              <a:spLocks/>
            </p:cNvSpPr>
            <p:nvPr/>
          </p:nvSpPr>
          <p:spPr bwMode="auto">
            <a:xfrm rot="10800000">
              <a:off x="4556264" y="5841251"/>
              <a:ext cx="0" cy="6823"/>
            </a:xfrm>
            <a:custGeom>
              <a:avLst/>
              <a:gdLst>
                <a:gd name="T0" fmla="*/ 2 w 2"/>
                <a:gd name="T1" fmla="*/ 10 h 10"/>
                <a:gd name="T2" fmla="*/ 2 w 2"/>
                <a:gd name="T3" fmla="*/ 10 h 10"/>
                <a:gd name="T4" fmla="*/ 2 w 2"/>
                <a:gd name="T5" fmla="*/ 5 h 10"/>
                <a:gd name="T6" fmla="*/ 0 w 2"/>
                <a:gd name="T7" fmla="*/ 0 h 10"/>
              </a:gdLst>
              <a:ahLst/>
              <a:cxnLst>
                <a:cxn ang="0">
                  <a:pos x="T0" y="T1"/>
                </a:cxn>
                <a:cxn ang="0">
                  <a:pos x="T2" y="T3"/>
                </a:cxn>
                <a:cxn ang="0">
                  <a:pos x="T4" y="T5"/>
                </a:cxn>
                <a:cxn ang="0">
                  <a:pos x="T6" y="T7"/>
                </a:cxn>
              </a:cxnLst>
              <a:rect l="0" t="0" r="r" b="b"/>
              <a:pathLst>
                <a:path w="2" h="10">
                  <a:moveTo>
                    <a:pt x="2" y="10"/>
                  </a:moveTo>
                  <a:lnTo>
                    <a:pt x="2" y="10"/>
                  </a:lnTo>
                  <a:lnTo>
                    <a:pt x="2" y="5"/>
                  </a:lnTo>
                  <a:lnTo>
                    <a:pt x="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5" name="Rectangle 345"/>
            <p:cNvSpPr>
              <a:spLocks noChangeArrowheads="1"/>
            </p:cNvSpPr>
            <p:nvPr/>
          </p:nvSpPr>
          <p:spPr bwMode="auto">
            <a:xfrm>
              <a:off x="7398683" y="3458104"/>
              <a:ext cx="485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Transit Depot</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Canopy Area</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76" name="Rectangle 348"/>
            <p:cNvSpPr>
              <a:spLocks noChangeArrowheads="1"/>
            </p:cNvSpPr>
            <p:nvPr/>
          </p:nvSpPr>
          <p:spPr bwMode="auto">
            <a:xfrm>
              <a:off x="4524196" y="4151490"/>
              <a:ext cx="781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General Manufacturing Hall</a:t>
              </a:r>
              <a:r>
                <a:rPr kumimoji="0" lang="en-US" altLang="en-US" sz="1000" b="0" i="0" u="none" strike="noStrike" cap="none" normalizeH="0" baseline="0" dirty="0">
                  <a:ln>
                    <a:noFill/>
                  </a:ln>
                  <a:solidFill>
                    <a:srgbClr val="000000"/>
                  </a:solidFill>
                  <a:effectLst/>
                  <a:latin typeface="+mn-lt"/>
                </a:rPr>
                <a:t>  (GMH)</a:t>
              </a:r>
              <a:endParaRPr kumimoji="0" lang="en-US" altLang="en-US" sz="1000" b="0" i="0" u="none" strike="noStrike" cap="none" normalizeH="0" baseline="0" dirty="0">
                <a:ln>
                  <a:noFill/>
                </a:ln>
                <a:solidFill>
                  <a:schemeClr val="tx1"/>
                </a:solidFill>
                <a:effectLst/>
                <a:latin typeface="+mn-lt"/>
              </a:endParaRPr>
            </a:p>
          </p:txBody>
        </p:sp>
        <p:sp>
          <p:nvSpPr>
            <p:cNvPr id="77" name="Line 349"/>
            <p:cNvSpPr>
              <a:spLocks noChangeShapeType="1"/>
            </p:cNvSpPr>
            <p:nvPr/>
          </p:nvSpPr>
          <p:spPr bwMode="auto">
            <a:xfrm rot="10800000">
              <a:off x="4973826"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8" name="Line 350"/>
            <p:cNvSpPr>
              <a:spLocks noChangeShapeType="1"/>
            </p:cNvSpPr>
            <p:nvPr/>
          </p:nvSpPr>
          <p:spPr bwMode="auto">
            <a:xfrm rot="10800000">
              <a:off x="4625858" y="4707286"/>
              <a:ext cx="0" cy="212874"/>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NZ"/>
            </a:p>
          </p:txBody>
        </p:sp>
        <p:grpSp>
          <p:nvGrpSpPr>
            <p:cNvPr id="79" name="Group 423"/>
            <p:cNvGrpSpPr>
              <a:grpSpLocks/>
            </p:cNvGrpSpPr>
            <p:nvPr/>
          </p:nvGrpSpPr>
          <p:grpSpPr bwMode="auto">
            <a:xfrm rot="10800000">
              <a:off x="3461872" y="2676792"/>
              <a:ext cx="240166" cy="1446454"/>
              <a:chOff x="4284" y="1659"/>
              <a:chExt cx="176" cy="1060"/>
            </a:xfrm>
          </p:grpSpPr>
          <p:sp>
            <p:nvSpPr>
              <p:cNvPr id="168" name="Rectangle 351"/>
              <p:cNvSpPr>
                <a:spLocks noChangeArrowheads="1"/>
              </p:cNvSpPr>
              <p:nvPr/>
            </p:nvSpPr>
            <p:spPr bwMode="auto">
              <a:xfrm>
                <a:off x="4287" y="1661"/>
                <a:ext cx="170" cy="1056"/>
              </a:xfrm>
              <a:prstGeom prst="rect">
                <a:avLst/>
              </a:prstGeom>
              <a:blipFill dpi="0" rotWithShape="0">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69" name="Rectangle 352"/>
              <p:cNvSpPr>
                <a:spLocks noChangeArrowheads="1"/>
              </p:cNvSpPr>
              <p:nvPr/>
            </p:nvSpPr>
            <p:spPr bwMode="auto">
              <a:xfrm>
                <a:off x="4454" y="269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0" name="Rectangle 353"/>
              <p:cNvSpPr>
                <a:spLocks noChangeArrowheads="1"/>
              </p:cNvSpPr>
              <p:nvPr/>
            </p:nvSpPr>
            <p:spPr bwMode="auto">
              <a:xfrm>
                <a:off x="4454" y="266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1" name="Rectangle 354"/>
              <p:cNvSpPr>
                <a:spLocks noChangeArrowheads="1"/>
              </p:cNvSpPr>
              <p:nvPr/>
            </p:nvSpPr>
            <p:spPr bwMode="auto">
              <a:xfrm>
                <a:off x="4454" y="262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2" name="Rectangle 355"/>
              <p:cNvSpPr>
                <a:spLocks noChangeArrowheads="1"/>
              </p:cNvSpPr>
              <p:nvPr/>
            </p:nvSpPr>
            <p:spPr bwMode="auto">
              <a:xfrm>
                <a:off x="4454" y="259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3" name="Rectangle 356"/>
              <p:cNvSpPr>
                <a:spLocks noChangeArrowheads="1"/>
              </p:cNvSpPr>
              <p:nvPr/>
            </p:nvSpPr>
            <p:spPr bwMode="auto">
              <a:xfrm>
                <a:off x="4454" y="256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4" name="Rectangle 357"/>
              <p:cNvSpPr>
                <a:spLocks noChangeArrowheads="1"/>
              </p:cNvSpPr>
              <p:nvPr/>
            </p:nvSpPr>
            <p:spPr bwMode="auto">
              <a:xfrm>
                <a:off x="4454" y="252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5" name="Rectangle 358"/>
              <p:cNvSpPr>
                <a:spLocks noChangeArrowheads="1"/>
              </p:cNvSpPr>
              <p:nvPr/>
            </p:nvSpPr>
            <p:spPr bwMode="auto">
              <a:xfrm>
                <a:off x="4454" y="249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6" name="Rectangle 359"/>
              <p:cNvSpPr>
                <a:spLocks noChangeArrowheads="1"/>
              </p:cNvSpPr>
              <p:nvPr/>
            </p:nvSpPr>
            <p:spPr bwMode="auto">
              <a:xfrm>
                <a:off x="4454" y="245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7" name="Rectangle 360"/>
              <p:cNvSpPr>
                <a:spLocks noChangeArrowheads="1"/>
              </p:cNvSpPr>
              <p:nvPr/>
            </p:nvSpPr>
            <p:spPr bwMode="auto">
              <a:xfrm>
                <a:off x="4454" y="242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8" name="Rectangle 361"/>
              <p:cNvSpPr>
                <a:spLocks noChangeArrowheads="1"/>
              </p:cNvSpPr>
              <p:nvPr/>
            </p:nvSpPr>
            <p:spPr bwMode="auto">
              <a:xfrm>
                <a:off x="4454" y="238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79" name="Rectangle 362"/>
              <p:cNvSpPr>
                <a:spLocks noChangeArrowheads="1"/>
              </p:cNvSpPr>
              <p:nvPr/>
            </p:nvSpPr>
            <p:spPr bwMode="auto">
              <a:xfrm>
                <a:off x="4454" y="235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0" name="Rectangle 363"/>
              <p:cNvSpPr>
                <a:spLocks noChangeArrowheads="1"/>
              </p:cNvSpPr>
              <p:nvPr/>
            </p:nvSpPr>
            <p:spPr bwMode="auto">
              <a:xfrm>
                <a:off x="4454" y="232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1" name="Rectangle 364"/>
              <p:cNvSpPr>
                <a:spLocks noChangeArrowheads="1"/>
              </p:cNvSpPr>
              <p:nvPr/>
            </p:nvSpPr>
            <p:spPr bwMode="auto">
              <a:xfrm>
                <a:off x="4454" y="2287"/>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2" name="Rectangle 365"/>
              <p:cNvSpPr>
                <a:spLocks noChangeArrowheads="1"/>
              </p:cNvSpPr>
              <p:nvPr/>
            </p:nvSpPr>
            <p:spPr bwMode="auto">
              <a:xfrm>
                <a:off x="4454" y="225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3" name="Rectangle 366"/>
              <p:cNvSpPr>
                <a:spLocks noChangeArrowheads="1"/>
              </p:cNvSpPr>
              <p:nvPr/>
            </p:nvSpPr>
            <p:spPr bwMode="auto">
              <a:xfrm>
                <a:off x="4454" y="221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4" name="Rectangle 367"/>
              <p:cNvSpPr>
                <a:spLocks noChangeArrowheads="1"/>
              </p:cNvSpPr>
              <p:nvPr/>
            </p:nvSpPr>
            <p:spPr bwMode="auto">
              <a:xfrm>
                <a:off x="4454" y="218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5" name="Rectangle 368"/>
              <p:cNvSpPr>
                <a:spLocks noChangeArrowheads="1"/>
              </p:cNvSpPr>
              <p:nvPr/>
            </p:nvSpPr>
            <p:spPr bwMode="auto">
              <a:xfrm>
                <a:off x="4454" y="215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6" name="Rectangle 369"/>
              <p:cNvSpPr>
                <a:spLocks noChangeArrowheads="1"/>
              </p:cNvSpPr>
              <p:nvPr/>
            </p:nvSpPr>
            <p:spPr bwMode="auto">
              <a:xfrm>
                <a:off x="4454" y="211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7" name="Rectangle 370"/>
              <p:cNvSpPr>
                <a:spLocks noChangeArrowheads="1"/>
              </p:cNvSpPr>
              <p:nvPr/>
            </p:nvSpPr>
            <p:spPr bwMode="auto">
              <a:xfrm>
                <a:off x="4454" y="208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8" name="Rectangle 371"/>
              <p:cNvSpPr>
                <a:spLocks noChangeArrowheads="1"/>
              </p:cNvSpPr>
              <p:nvPr/>
            </p:nvSpPr>
            <p:spPr bwMode="auto">
              <a:xfrm>
                <a:off x="4454" y="204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89" name="Rectangle 372"/>
              <p:cNvSpPr>
                <a:spLocks noChangeArrowheads="1"/>
              </p:cNvSpPr>
              <p:nvPr/>
            </p:nvSpPr>
            <p:spPr bwMode="auto">
              <a:xfrm>
                <a:off x="4454" y="201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0" name="Rectangle 373"/>
              <p:cNvSpPr>
                <a:spLocks noChangeArrowheads="1"/>
              </p:cNvSpPr>
              <p:nvPr/>
            </p:nvSpPr>
            <p:spPr bwMode="auto">
              <a:xfrm>
                <a:off x="4454" y="197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1" name="Rectangle 374"/>
              <p:cNvSpPr>
                <a:spLocks noChangeArrowheads="1"/>
              </p:cNvSpPr>
              <p:nvPr/>
            </p:nvSpPr>
            <p:spPr bwMode="auto">
              <a:xfrm>
                <a:off x="4454" y="194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2" name="Rectangle 375"/>
              <p:cNvSpPr>
                <a:spLocks noChangeArrowheads="1"/>
              </p:cNvSpPr>
              <p:nvPr/>
            </p:nvSpPr>
            <p:spPr bwMode="auto">
              <a:xfrm>
                <a:off x="4454" y="191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3" name="Rectangle 376"/>
              <p:cNvSpPr>
                <a:spLocks noChangeArrowheads="1"/>
              </p:cNvSpPr>
              <p:nvPr/>
            </p:nvSpPr>
            <p:spPr bwMode="auto">
              <a:xfrm>
                <a:off x="4454" y="187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4" name="Rectangle 377"/>
              <p:cNvSpPr>
                <a:spLocks noChangeArrowheads="1"/>
              </p:cNvSpPr>
              <p:nvPr/>
            </p:nvSpPr>
            <p:spPr bwMode="auto">
              <a:xfrm>
                <a:off x="4454" y="184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5" name="Rectangle 378"/>
              <p:cNvSpPr>
                <a:spLocks noChangeArrowheads="1"/>
              </p:cNvSpPr>
              <p:nvPr/>
            </p:nvSpPr>
            <p:spPr bwMode="auto">
              <a:xfrm>
                <a:off x="4454" y="180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6" name="Rectangle 379"/>
              <p:cNvSpPr>
                <a:spLocks noChangeArrowheads="1"/>
              </p:cNvSpPr>
              <p:nvPr/>
            </p:nvSpPr>
            <p:spPr bwMode="auto">
              <a:xfrm>
                <a:off x="4454" y="177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7" name="Rectangle 380"/>
              <p:cNvSpPr>
                <a:spLocks noChangeArrowheads="1"/>
              </p:cNvSpPr>
              <p:nvPr/>
            </p:nvSpPr>
            <p:spPr bwMode="auto">
              <a:xfrm>
                <a:off x="4454" y="173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8" name="Rectangle 381"/>
              <p:cNvSpPr>
                <a:spLocks noChangeArrowheads="1"/>
              </p:cNvSpPr>
              <p:nvPr/>
            </p:nvSpPr>
            <p:spPr bwMode="auto">
              <a:xfrm>
                <a:off x="4454" y="170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99" name="Rectangle 382"/>
              <p:cNvSpPr>
                <a:spLocks noChangeArrowheads="1"/>
              </p:cNvSpPr>
              <p:nvPr/>
            </p:nvSpPr>
            <p:spPr bwMode="auto">
              <a:xfrm>
                <a:off x="4454" y="167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0" name="Rectangle 383"/>
              <p:cNvSpPr>
                <a:spLocks noChangeArrowheads="1"/>
              </p:cNvSpPr>
              <p:nvPr/>
            </p:nvSpPr>
            <p:spPr bwMode="auto">
              <a:xfrm>
                <a:off x="4430" y="1659"/>
                <a:ext cx="2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1" name="Rectangle 384"/>
              <p:cNvSpPr>
                <a:spLocks noChangeArrowheads="1"/>
              </p:cNvSpPr>
              <p:nvPr/>
            </p:nvSpPr>
            <p:spPr bwMode="auto">
              <a:xfrm>
                <a:off x="4393"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2" name="Rectangle 385"/>
              <p:cNvSpPr>
                <a:spLocks noChangeArrowheads="1"/>
              </p:cNvSpPr>
              <p:nvPr/>
            </p:nvSpPr>
            <p:spPr bwMode="auto">
              <a:xfrm>
                <a:off x="4356"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3" name="Rectangle 386"/>
              <p:cNvSpPr>
                <a:spLocks noChangeArrowheads="1"/>
              </p:cNvSpPr>
              <p:nvPr/>
            </p:nvSpPr>
            <p:spPr bwMode="auto">
              <a:xfrm>
                <a:off x="4319" y="1659"/>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4" name="Freeform 387"/>
              <p:cNvSpPr>
                <a:spLocks/>
              </p:cNvSpPr>
              <p:nvPr/>
            </p:nvSpPr>
            <p:spPr bwMode="auto">
              <a:xfrm>
                <a:off x="4284" y="1659"/>
                <a:ext cx="19" cy="7"/>
              </a:xfrm>
              <a:custGeom>
                <a:avLst/>
                <a:gdLst>
                  <a:gd name="T0" fmla="*/ 37 w 37"/>
                  <a:gd name="T1" fmla="*/ 9 h 14"/>
                  <a:gd name="T2" fmla="*/ 37 w 37"/>
                  <a:gd name="T3" fmla="*/ 0 h 14"/>
                  <a:gd name="T4" fmla="*/ 5 w 37"/>
                  <a:gd name="T5" fmla="*/ 0 h 14"/>
                  <a:gd name="T6" fmla="*/ 0 w 37"/>
                  <a:gd name="T7" fmla="*/ 0 h 14"/>
                  <a:gd name="T8" fmla="*/ 0 w 37"/>
                  <a:gd name="T9" fmla="*/ 5 h 14"/>
                  <a:gd name="T10" fmla="*/ 0 w 37"/>
                  <a:gd name="T11" fmla="*/ 14 h 14"/>
                  <a:gd name="T12" fmla="*/ 10 w 37"/>
                  <a:gd name="T13" fmla="*/ 14 h 14"/>
                  <a:gd name="T14" fmla="*/ 10 w 37"/>
                  <a:gd name="T15" fmla="*/ 5 h 14"/>
                  <a:gd name="T16" fmla="*/ 5 w 37"/>
                  <a:gd name="T17" fmla="*/ 5 h 14"/>
                  <a:gd name="T18" fmla="*/ 5 w 37"/>
                  <a:gd name="T19" fmla="*/ 9 h 14"/>
                  <a:gd name="T20" fmla="*/ 37 w 37"/>
                  <a:gd name="T2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4">
                    <a:moveTo>
                      <a:pt x="37" y="9"/>
                    </a:moveTo>
                    <a:lnTo>
                      <a:pt x="37" y="0"/>
                    </a:lnTo>
                    <a:lnTo>
                      <a:pt x="5" y="0"/>
                    </a:lnTo>
                    <a:lnTo>
                      <a:pt x="0" y="0"/>
                    </a:lnTo>
                    <a:lnTo>
                      <a:pt x="0" y="5"/>
                    </a:lnTo>
                    <a:lnTo>
                      <a:pt x="0" y="14"/>
                    </a:lnTo>
                    <a:lnTo>
                      <a:pt x="10" y="14"/>
                    </a:lnTo>
                    <a:lnTo>
                      <a:pt x="10" y="5"/>
                    </a:lnTo>
                    <a:lnTo>
                      <a:pt x="5" y="5"/>
                    </a:lnTo>
                    <a:lnTo>
                      <a:pt x="5" y="9"/>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5" name="Rectangle 388"/>
              <p:cNvSpPr>
                <a:spLocks noChangeArrowheads="1"/>
              </p:cNvSpPr>
              <p:nvPr/>
            </p:nvSpPr>
            <p:spPr bwMode="auto">
              <a:xfrm>
                <a:off x="4284" y="168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6" name="Rectangle 389"/>
              <p:cNvSpPr>
                <a:spLocks noChangeArrowheads="1"/>
              </p:cNvSpPr>
              <p:nvPr/>
            </p:nvSpPr>
            <p:spPr bwMode="auto">
              <a:xfrm>
                <a:off x="4284" y="171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7" name="Rectangle 390"/>
              <p:cNvSpPr>
                <a:spLocks noChangeArrowheads="1"/>
              </p:cNvSpPr>
              <p:nvPr/>
            </p:nvSpPr>
            <p:spPr bwMode="auto">
              <a:xfrm>
                <a:off x="4284" y="174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8" name="Rectangle 391"/>
              <p:cNvSpPr>
                <a:spLocks noChangeArrowheads="1"/>
              </p:cNvSpPr>
              <p:nvPr/>
            </p:nvSpPr>
            <p:spPr bwMode="auto">
              <a:xfrm>
                <a:off x="4284" y="178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09" name="Rectangle 392"/>
              <p:cNvSpPr>
                <a:spLocks noChangeArrowheads="1"/>
              </p:cNvSpPr>
              <p:nvPr/>
            </p:nvSpPr>
            <p:spPr bwMode="auto">
              <a:xfrm>
                <a:off x="4284" y="1818"/>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0" name="Rectangle 393"/>
              <p:cNvSpPr>
                <a:spLocks noChangeArrowheads="1"/>
              </p:cNvSpPr>
              <p:nvPr/>
            </p:nvSpPr>
            <p:spPr bwMode="auto">
              <a:xfrm>
                <a:off x="4284" y="185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1" name="Rectangle 394"/>
              <p:cNvSpPr>
                <a:spLocks noChangeArrowheads="1"/>
              </p:cNvSpPr>
              <p:nvPr/>
            </p:nvSpPr>
            <p:spPr bwMode="auto">
              <a:xfrm>
                <a:off x="4284" y="188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2" name="Rectangle 395"/>
              <p:cNvSpPr>
                <a:spLocks noChangeArrowheads="1"/>
              </p:cNvSpPr>
              <p:nvPr/>
            </p:nvSpPr>
            <p:spPr bwMode="auto">
              <a:xfrm>
                <a:off x="4284" y="192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3" name="Rectangle 396"/>
              <p:cNvSpPr>
                <a:spLocks noChangeArrowheads="1"/>
              </p:cNvSpPr>
              <p:nvPr/>
            </p:nvSpPr>
            <p:spPr bwMode="auto">
              <a:xfrm>
                <a:off x="4284" y="195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4" name="Rectangle 397"/>
              <p:cNvSpPr>
                <a:spLocks noChangeArrowheads="1"/>
              </p:cNvSpPr>
              <p:nvPr/>
            </p:nvSpPr>
            <p:spPr bwMode="auto">
              <a:xfrm>
                <a:off x="4284" y="1989"/>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5" name="Rectangle 398"/>
              <p:cNvSpPr>
                <a:spLocks noChangeArrowheads="1"/>
              </p:cNvSpPr>
              <p:nvPr/>
            </p:nvSpPr>
            <p:spPr bwMode="auto">
              <a:xfrm>
                <a:off x="4284" y="202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6" name="Rectangle 399"/>
              <p:cNvSpPr>
                <a:spLocks noChangeArrowheads="1"/>
              </p:cNvSpPr>
              <p:nvPr/>
            </p:nvSpPr>
            <p:spPr bwMode="auto">
              <a:xfrm>
                <a:off x="4284" y="205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7" name="Rectangle 400"/>
              <p:cNvSpPr>
                <a:spLocks noChangeArrowheads="1"/>
              </p:cNvSpPr>
              <p:nvPr/>
            </p:nvSpPr>
            <p:spPr bwMode="auto">
              <a:xfrm>
                <a:off x="4284" y="2091"/>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8" name="Rectangle 401"/>
              <p:cNvSpPr>
                <a:spLocks noChangeArrowheads="1"/>
              </p:cNvSpPr>
              <p:nvPr/>
            </p:nvSpPr>
            <p:spPr bwMode="auto">
              <a:xfrm>
                <a:off x="4284" y="2125"/>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19" name="Rectangle 402"/>
              <p:cNvSpPr>
                <a:spLocks noChangeArrowheads="1"/>
              </p:cNvSpPr>
              <p:nvPr/>
            </p:nvSpPr>
            <p:spPr bwMode="auto">
              <a:xfrm>
                <a:off x="4284" y="2160"/>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0" name="Rectangle 403"/>
              <p:cNvSpPr>
                <a:spLocks noChangeArrowheads="1"/>
              </p:cNvSpPr>
              <p:nvPr/>
            </p:nvSpPr>
            <p:spPr bwMode="auto">
              <a:xfrm>
                <a:off x="4284" y="2194"/>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1" name="Rectangle 404"/>
              <p:cNvSpPr>
                <a:spLocks noChangeArrowheads="1"/>
              </p:cNvSpPr>
              <p:nvPr/>
            </p:nvSpPr>
            <p:spPr bwMode="auto">
              <a:xfrm>
                <a:off x="4284" y="222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2" name="Rectangle 405"/>
              <p:cNvSpPr>
                <a:spLocks noChangeArrowheads="1"/>
              </p:cNvSpPr>
              <p:nvPr/>
            </p:nvSpPr>
            <p:spPr bwMode="auto">
              <a:xfrm>
                <a:off x="4284" y="2262"/>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3" name="Rectangle 406"/>
              <p:cNvSpPr>
                <a:spLocks noChangeArrowheads="1"/>
              </p:cNvSpPr>
              <p:nvPr/>
            </p:nvSpPr>
            <p:spPr bwMode="auto">
              <a:xfrm>
                <a:off x="4284" y="2296"/>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4" name="Rectangle 407"/>
              <p:cNvSpPr>
                <a:spLocks noChangeArrowheads="1"/>
              </p:cNvSpPr>
              <p:nvPr/>
            </p:nvSpPr>
            <p:spPr bwMode="auto">
              <a:xfrm>
                <a:off x="4284" y="2331"/>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5" name="Rectangle 408"/>
              <p:cNvSpPr>
                <a:spLocks noChangeArrowheads="1"/>
              </p:cNvSpPr>
              <p:nvPr/>
            </p:nvSpPr>
            <p:spPr bwMode="auto">
              <a:xfrm>
                <a:off x="4284" y="2365"/>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6" name="Rectangle 409"/>
              <p:cNvSpPr>
                <a:spLocks noChangeArrowheads="1"/>
              </p:cNvSpPr>
              <p:nvPr/>
            </p:nvSpPr>
            <p:spPr bwMode="auto">
              <a:xfrm>
                <a:off x="4284" y="2399"/>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7" name="Rectangle 410"/>
              <p:cNvSpPr>
                <a:spLocks noChangeArrowheads="1"/>
              </p:cNvSpPr>
              <p:nvPr/>
            </p:nvSpPr>
            <p:spPr bwMode="auto">
              <a:xfrm>
                <a:off x="4284" y="2433"/>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8" name="Rectangle 411"/>
              <p:cNvSpPr>
                <a:spLocks noChangeArrowheads="1"/>
              </p:cNvSpPr>
              <p:nvPr/>
            </p:nvSpPr>
            <p:spPr bwMode="auto">
              <a:xfrm>
                <a:off x="4284" y="2467"/>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29" name="Rectangle 412"/>
              <p:cNvSpPr>
                <a:spLocks noChangeArrowheads="1"/>
              </p:cNvSpPr>
              <p:nvPr/>
            </p:nvSpPr>
            <p:spPr bwMode="auto">
              <a:xfrm>
                <a:off x="4284" y="2502"/>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0" name="Rectangle 413"/>
              <p:cNvSpPr>
                <a:spLocks noChangeArrowheads="1"/>
              </p:cNvSpPr>
              <p:nvPr/>
            </p:nvSpPr>
            <p:spPr bwMode="auto">
              <a:xfrm>
                <a:off x="4284" y="2536"/>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1" name="Rectangle 414"/>
              <p:cNvSpPr>
                <a:spLocks noChangeArrowheads="1"/>
              </p:cNvSpPr>
              <p:nvPr/>
            </p:nvSpPr>
            <p:spPr bwMode="auto">
              <a:xfrm>
                <a:off x="4284" y="2570"/>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2" name="Rectangle 415"/>
              <p:cNvSpPr>
                <a:spLocks noChangeArrowheads="1"/>
              </p:cNvSpPr>
              <p:nvPr/>
            </p:nvSpPr>
            <p:spPr bwMode="auto">
              <a:xfrm>
                <a:off x="4284" y="2604"/>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3" name="Rectangle 416"/>
              <p:cNvSpPr>
                <a:spLocks noChangeArrowheads="1"/>
              </p:cNvSpPr>
              <p:nvPr/>
            </p:nvSpPr>
            <p:spPr bwMode="auto">
              <a:xfrm>
                <a:off x="4284" y="2638"/>
                <a:ext cx="6"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4" name="Rectangle 417"/>
              <p:cNvSpPr>
                <a:spLocks noChangeArrowheads="1"/>
              </p:cNvSpPr>
              <p:nvPr/>
            </p:nvSpPr>
            <p:spPr bwMode="auto">
              <a:xfrm>
                <a:off x="4284" y="2673"/>
                <a:ext cx="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5" name="Freeform 418"/>
              <p:cNvSpPr>
                <a:spLocks/>
              </p:cNvSpPr>
              <p:nvPr/>
            </p:nvSpPr>
            <p:spPr bwMode="auto">
              <a:xfrm>
                <a:off x="4284" y="2707"/>
                <a:ext cx="14" cy="12"/>
              </a:xfrm>
              <a:custGeom>
                <a:avLst/>
                <a:gdLst>
                  <a:gd name="T0" fmla="*/ 10 w 26"/>
                  <a:gd name="T1" fmla="*/ 0 h 24"/>
                  <a:gd name="T2" fmla="*/ 0 w 26"/>
                  <a:gd name="T3" fmla="*/ 0 h 24"/>
                  <a:gd name="T4" fmla="*/ 0 w 26"/>
                  <a:gd name="T5" fmla="*/ 19 h 24"/>
                  <a:gd name="T6" fmla="*/ 0 w 26"/>
                  <a:gd name="T7" fmla="*/ 24 h 24"/>
                  <a:gd name="T8" fmla="*/ 5 w 26"/>
                  <a:gd name="T9" fmla="*/ 24 h 24"/>
                  <a:gd name="T10" fmla="*/ 26 w 26"/>
                  <a:gd name="T11" fmla="*/ 24 h 24"/>
                  <a:gd name="T12" fmla="*/ 26 w 26"/>
                  <a:gd name="T13" fmla="*/ 14 h 24"/>
                  <a:gd name="T14" fmla="*/ 5 w 26"/>
                  <a:gd name="T15" fmla="*/ 14 h 24"/>
                  <a:gd name="T16" fmla="*/ 5 w 26"/>
                  <a:gd name="T17" fmla="*/ 19 h 24"/>
                  <a:gd name="T18" fmla="*/ 10 w 26"/>
                  <a:gd name="T19" fmla="*/ 19 h 24"/>
                  <a:gd name="T20" fmla="*/ 10 w 2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4">
                    <a:moveTo>
                      <a:pt x="10" y="0"/>
                    </a:moveTo>
                    <a:lnTo>
                      <a:pt x="0" y="0"/>
                    </a:lnTo>
                    <a:lnTo>
                      <a:pt x="0" y="19"/>
                    </a:lnTo>
                    <a:lnTo>
                      <a:pt x="0" y="24"/>
                    </a:lnTo>
                    <a:lnTo>
                      <a:pt x="5" y="24"/>
                    </a:lnTo>
                    <a:lnTo>
                      <a:pt x="26" y="24"/>
                    </a:lnTo>
                    <a:lnTo>
                      <a:pt x="26" y="14"/>
                    </a:lnTo>
                    <a:lnTo>
                      <a:pt x="5" y="14"/>
                    </a:lnTo>
                    <a:lnTo>
                      <a:pt x="5" y="19"/>
                    </a:lnTo>
                    <a:lnTo>
                      <a:pt x="10" y="1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6" name="Rectangle 419"/>
              <p:cNvSpPr>
                <a:spLocks noChangeArrowheads="1"/>
              </p:cNvSpPr>
              <p:nvPr/>
            </p:nvSpPr>
            <p:spPr bwMode="auto">
              <a:xfrm>
                <a:off x="4314"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7" name="Rectangle 420"/>
              <p:cNvSpPr>
                <a:spLocks noChangeArrowheads="1"/>
              </p:cNvSpPr>
              <p:nvPr/>
            </p:nvSpPr>
            <p:spPr bwMode="auto">
              <a:xfrm>
                <a:off x="4351"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8" name="Rectangle 421"/>
              <p:cNvSpPr>
                <a:spLocks noChangeArrowheads="1"/>
              </p:cNvSpPr>
              <p:nvPr/>
            </p:nvSpPr>
            <p:spPr bwMode="auto">
              <a:xfrm>
                <a:off x="4388"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39" name="Rectangle 422"/>
              <p:cNvSpPr>
                <a:spLocks noChangeArrowheads="1"/>
              </p:cNvSpPr>
              <p:nvPr/>
            </p:nvSpPr>
            <p:spPr bwMode="auto">
              <a:xfrm>
                <a:off x="4425" y="2714"/>
                <a:ext cx="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80" name="Rectangle 424"/>
            <p:cNvSpPr>
              <a:spLocks noChangeArrowheads="1"/>
            </p:cNvSpPr>
            <p:nvPr/>
          </p:nvSpPr>
          <p:spPr bwMode="auto">
            <a:xfrm rot="5400000">
              <a:off x="3337496" y="3323075"/>
              <a:ext cx="4889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rPr>
                <a:t>PARKING</a:t>
              </a:r>
              <a:endParaRPr kumimoji="0" lang="en-US" altLang="en-US" sz="1800" b="1" i="0" u="none" strike="noStrike" cap="none" normalizeH="0" baseline="0" dirty="0">
                <a:ln>
                  <a:noFill/>
                </a:ln>
                <a:solidFill>
                  <a:schemeClr val="tx1"/>
                </a:solidFill>
                <a:effectLst/>
                <a:latin typeface="Calibri" panose="020F0502020204030204" pitchFamily="34" charset="0"/>
              </a:endParaRPr>
            </a:p>
          </p:txBody>
        </p:sp>
        <p:sp>
          <p:nvSpPr>
            <p:cNvPr id="81" name="Freeform 535"/>
            <p:cNvSpPr>
              <a:spLocks/>
            </p:cNvSpPr>
            <p:nvPr/>
          </p:nvSpPr>
          <p:spPr bwMode="auto">
            <a:xfrm rot="10800000">
              <a:off x="5354543"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2" name="Freeform 536"/>
            <p:cNvSpPr>
              <a:spLocks/>
            </p:cNvSpPr>
            <p:nvPr/>
          </p:nvSpPr>
          <p:spPr bwMode="auto">
            <a:xfrm rot="10800000">
              <a:off x="5976792"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3" name="Freeform 537"/>
            <p:cNvSpPr>
              <a:spLocks/>
            </p:cNvSpPr>
            <p:nvPr/>
          </p:nvSpPr>
          <p:spPr bwMode="auto">
            <a:xfrm rot="10800000">
              <a:off x="4733660"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4" name="Freeform 538"/>
            <p:cNvSpPr>
              <a:spLocks/>
            </p:cNvSpPr>
            <p:nvPr/>
          </p:nvSpPr>
          <p:spPr bwMode="auto">
            <a:xfrm rot="10800000">
              <a:off x="4112776" y="1667003"/>
              <a:ext cx="405280" cy="106437"/>
            </a:xfrm>
            <a:custGeom>
              <a:avLst/>
              <a:gdLst>
                <a:gd name="T0" fmla="*/ 446 w 595"/>
                <a:gd name="T1" fmla="*/ 0 h 157"/>
                <a:gd name="T2" fmla="*/ 446 w 595"/>
                <a:gd name="T3" fmla="*/ 39 h 157"/>
                <a:gd name="T4" fmla="*/ 0 w 595"/>
                <a:gd name="T5" fmla="*/ 39 h 157"/>
                <a:gd name="T6" fmla="*/ 0 w 595"/>
                <a:gd name="T7" fmla="*/ 118 h 157"/>
                <a:gd name="T8" fmla="*/ 446 w 595"/>
                <a:gd name="T9" fmla="*/ 118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8"/>
                  </a:lnTo>
                  <a:lnTo>
                    <a:pt x="446" y="118"/>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5" name="Freeform 539"/>
            <p:cNvSpPr>
              <a:spLocks/>
            </p:cNvSpPr>
            <p:nvPr/>
          </p:nvSpPr>
          <p:spPr bwMode="auto">
            <a:xfrm rot="10800000">
              <a:off x="7930869" y="2109127"/>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6" name="Freeform 540"/>
            <p:cNvSpPr>
              <a:spLocks/>
            </p:cNvSpPr>
            <p:nvPr/>
          </p:nvSpPr>
          <p:spPr bwMode="auto">
            <a:xfrm rot="10800000">
              <a:off x="7218559"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7" name="Freeform 541"/>
            <p:cNvSpPr>
              <a:spLocks/>
            </p:cNvSpPr>
            <p:nvPr/>
          </p:nvSpPr>
          <p:spPr bwMode="auto">
            <a:xfrm rot="10800000">
              <a:off x="6597675" y="1667003"/>
              <a:ext cx="405280" cy="106437"/>
            </a:xfrm>
            <a:custGeom>
              <a:avLst/>
              <a:gdLst>
                <a:gd name="T0" fmla="*/ 149 w 595"/>
                <a:gd name="T1" fmla="*/ 0 h 157"/>
                <a:gd name="T2" fmla="*/ 149 w 595"/>
                <a:gd name="T3" fmla="*/ 39 h 157"/>
                <a:gd name="T4" fmla="*/ 595 w 595"/>
                <a:gd name="T5" fmla="*/ 39 h 157"/>
                <a:gd name="T6" fmla="*/ 595 w 595"/>
                <a:gd name="T7" fmla="*/ 118 h 157"/>
                <a:gd name="T8" fmla="*/ 149 w 595"/>
                <a:gd name="T9" fmla="*/ 118 h 157"/>
                <a:gd name="T10" fmla="*/ 149 w 595"/>
                <a:gd name="T11" fmla="*/ 157 h 157"/>
                <a:gd name="T12" fmla="*/ 0 w 595"/>
                <a:gd name="T13" fmla="*/ 78 h 157"/>
                <a:gd name="T14" fmla="*/ 149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149" y="0"/>
                  </a:moveTo>
                  <a:lnTo>
                    <a:pt x="149" y="39"/>
                  </a:lnTo>
                  <a:lnTo>
                    <a:pt x="595" y="39"/>
                  </a:lnTo>
                  <a:lnTo>
                    <a:pt x="595" y="118"/>
                  </a:lnTo>
                  <a:lnTo>
                    <a:pt x="149" y="118"/>
                  </a:lnTo>
                  <a:lnTo>
                    <a:pt x="149" y="157"/>
                  </a:lnTo>
                  <a:lnTo>
                    <a:pt x="0" y="78"/>
                  </a:lnTo>
                  <a:lnTo>
                    <a:pt x="149"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8" name="Freeform 542"/>
            <p:cNvSpPr>
              <a:spLocks/>
            </p:cNvSpPr>
            <p:nvPr/>
          </p:nvSpPr>
          <p:spPr bwMode="auto">
            <a:xfrm rot="10800000">
              <a:off x="7930869" y="2710906"/>
              <a:ext cx="115989" cy="373895"/>
            </a:xfrm>
            <a:custGeom>
              <a:avLst/>
              <a:gdLst>
                <a:gd name="T0" fmla="*/ 170 w 170"/>
                <a:gd name="T1" fmla="*/ 137 h 548"/>
                <a:gd name="T2" fmla="*/ 128 w 170"/>
                <a:gd name="T3" fmla="*/ 137 h 548"/>
                <a:gd name="T4" fmla="*/ 128 w 170"/>
                <a:gd name="T5" fmla="*/ 548 h 548"/>
                <a:gd name="T6" fmla="*/ 43 w 170"/>
                <a:gd name="T7" fmla="*/ 548 h 548"/>
                <a:gd name="T8" fmla="*/ 43 w 170"/>
                <a:gd name="T9" fmla="*/ 137 h 548"/>
                <a:gd name="T10" fmla="*/ 0 w 170"/>
                <a:gd name="T11" fmla="*/ 137 h 548"/>
                <a:gd name="T12" fmla="*/ 85 w 170"/>
                <a:gd name="T13" fmla="*/ 0 h 548"/>
                <a:gd name="T14" fmla="*/ 170 w 170"/>
                <a:gd name="T15" fmla="*/ 137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8">
                  <a:moveTo>
                    <a:pt x="170" y="137"/>
                  </a:moveTo>
                  <a:lnTo>
                    <a:pt x="128" y="137"/>
                  </a:lnTo>
                  <a:lnTo>
                    <a:pt x="128" y="548"/>
                  </a:lnTo>
                  <a:lnTo>
                    <a:pt x="43" y="548"/>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9" name="Freeform 543"/>
            <p:cNvSpPr>
              <a:spLocks/>
            </p:cNvSpPr>
            <p:nvPr/>
          </p:nvSpPr>
          <p:spPr bwMode="auto">
            <a:xfrm rot="10800000">
              <a:off x="7930869" y="3314050"/>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0" name="Freeform 544"/>
            <p:cNvSpPr>
              <a:spLocks/>
            </p:cNvSpPr>
            <p:nvPr/>
          </p:nvSpPr>
          <p:spPr bwMode="auto">
            <a:xfrm rot="10800000">
              <a:off x="7930869" y="3914465"/>
              <a:ext cx="115989" cy="373895"/>
            </a:xfrm>
            <a:custGeom>
              <a:avLst/>
              <a:gdLst>
                <a:gd name="T0" fmla="*/ 170 w 170"/>
                <a:gd name="T1" fmla="*/ 136 h 547"/>
                <a:gd name="T2" fmla="*/ 128 w 170"/>
                <a:gd name="T3" fmla="*/ 136 h 547"/>
                <a:gd name="T4" fmla="*/ 128 w 170"/>
                <a:gd name="T5" fmla="*/ 547 h 547"/>
                <a:gd name="T6" fmla="*/ 43 w 170"/>
                <a:gd name="T7" fmla="*/ 547 h 547"/>
                <a:gd name="T8" fmla="*/ 43 w 170"/>
                <a:gd name="T9" fmla="*/ 136 h 547"/>
                <a:gd name="T10" fmla="*/ 0 w 170"/>
                <a:gd name="T11" fmla="*/ 136 h 547"/>
                <a:gd name="T12" fmla="*/ 85 w 170"/>
                <a:gd name="T13" fmla="*/ 0 h 547"/>
                <a:gd name="T14" fmla="*/ 170 w 170"/>
                <a:gd name="T15" fmla="*/ 136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6"/>
                  </a:moveTo>
                  <a:lnTo>
                    <a:pt x="128" y="136"/>
                  </a:lnTo>
                  <a:lnTo>
                    <a:pt x="128" y="547"/>
                  </a:lnTo>
                  <a:lnTo>
                    <a:pt x="43" y="547"/>
                  </a:lnTo>
                  <a:lnTo>
                    <a:pt x="43" y="136"/>
                  </a:lnTo>
                  <a:lnTo>
                    <a:pt x="0" y="136"/>
                  </a:lnTo>
                  <a:lnTo>
                    <a:pt x="85" y="0"/>
                  </a:lnTo>
                  <a:lnTo>
                    <a:pt x="170" y="136"/>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1" name="Freeform 545"/>
            <p:cNvSpPr>
              <a:spLocks/>
            </p:cNvSpPr>
            <p:nvPr/>
          </p:nvSpPr>
          <p:spPr bwMode="auto">
            <a:xfrm rot="10800000">
              <a:off x="7930869" y="451624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2" name="Freeform 546"/>
            <p:cNvSpPr>
              <a:spLocks/>
            </p:cNvSpPr>
            <p:nvPr/>
          </p:nvSpPr>
          <p:spPr bwMode="auto">
            <a:xfrm rot="10800000">
              <a:off x="7930869" y="5119389"/>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3" name="Freeform 547"/>
            <p:cNvSpPr>
              <a:spLocks/>
            </p:cNvSpPr>
            <p:nvPr/>
          </p:nvSpPr>
          <p:spPr bwMode="auto">
            <a:xfrm rot="10800000">
              <a:off x="3697944" y="2092752"/>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4" name="Freeform 548"/>
            <p:cNvSpPr>
              <a:spLocks/>
            </p:cNvSpPr>
            <p:nvPr/>
          </p:nvSpPr>
          <p:spPr bwMode="auto">
            <a:xfrm rot="10800000">
              <a:off x="3749798" y="2701354"/>
              <a:ext cx="115989" cy="373895"/>
            </a:xfrm>
            <a:custGeom>
              <a:avLst/>
              <a:gdLst>
                <a:gd name="T0" fmla="*/ 170 w 170"/>
                <a:gd name="T1" fmla="*/ 137 h 547"/>
                <a:gd name="T2" fmla="*/ 127 w 170"/>
                <a:gd name="T3" fmla="*/ 137 h 547"/>
                <a:gd name="T4" fmla="*/ 127 w 170"/>
                <a:gd name="T5" fmla="*/ 547 h 547"/>
                <a:gd name="T6" fmla="*/ 42 w 170"/>
                <a:gd name="T7" fmla="*/ 547 h 547"/>
                <a:gd name="T8" fmla="*/ 42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7" y="137"/>
                  </a:lnTo>
                  <a:lnTo>
                    <a:pt x="127" y="547"/>
                  </a:lnTo>
                  <a:lnTo>
                    <a:pt x="42" y="547"/>
                  </a:lnTo>
                  <a:lnTo>
                    <a:pt x="42"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5" name="Freeform 549"/>
            <p:cNvSpPr>
              <a:spLocks/>
            </p:cNvSpPr>
            <p:nvPr/>
          </p:nvSpPr>
          <p:spPr bwMode="auto">
            <a:xfrm rot="10800000">
              <a:off x="3757985" y="3293582"/>
              <a:ext cx="115989" cy="372530"/>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6" name="Freeform 552"/>
            <p:cNvSpPr>
              <a:spLocks/>
            </p:cNvSpPr>
            <p:nvPr/>
          </p:nvSpPr>
          <p:spPr bwMode="auto">
            <a:xfrm rot="10800000">
              <a:off x="4063651" y="5341815"/>
              <a:ext cx="115989" cy="373895"/>
            </a:xfrm>
            <a:custGeom>
              <a:avLst/>
              <a:gdLst>
                <a:gd name="T0" fmla="*/ 170 w 170"/>
                <a:gd name="T1" fmla="*/ 137 h 547"/>
                <a:gd name="T2" fmla="*/ 128 w 170"/>
                <a:gd name="T3" fmla="*/ 137 h 547"/>
                <a:gd name="T4" fmla="*/ 128 w 170"/>
                <a:gd name="T5" fmla="*/ 547 h 547"/>
                <a:gd name="T6" fmla="*/ 43 w 170"/>
                <a:gd name="T7" fmla="*/ 547 h 547"/>
                <a:gd name="T8" fmla="*/ 43 w 170"/>
                <a:gd name="T9" fmla="*/ 137 h 547"/>
                <a:gd name="T10" fmla="*/ 0 w 170"/>
                <a:gd name="T11" fmla="*/ 137 h 547"/>
                <a:gd name="T12" fmla="*/ 85 w 170"/>
                <a:gd name="T13" fmla="*/ 0 h 547"/>
                <a:gd name="T14" fmla="*/ 170 w 170"/>
                <a:gd name="T15" fmla="*/ 137 h 5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547">
                  <a:moveTo>
                    <a:pt x="170" y="137"/>
                  </a:moveTo>
                  <a:lnTo>
                    <a:pt x="128" y="137"/>
                  </a:lnTo>
                  <a:lnTo>
                    <a:pt x="128" y="547"/>
                  </a:lnTo>
                  <a:lnTo>
                    <a:pt x="43" y="547"/>
                  </a:lnTo>
                  <a:lnTo>
                    <a:pt x="43" y="137"/>
                  </a:lnTo>
                  <a:lnTo>
                    <a:pt x="0" y="137"/>
                  </a:lnTo>
                  <a:lnTo>
                    <a:pt x="85" y="0"/>
                  </a:lnTo>
                  <a:lnTo>
                    <a:pt x="170" y="137"/>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7" name="Freeform 554"/>
            <p:cNvSpPr>
              <a:spLocks/>
            </p:cNvSpPr>
            <p:nvPr/>
          </p:nvSpPr>
          <p:spPr bwMode="auto">
            <a:xfrm rot="10800000">
              <a:off x="6768248" y="5934043"/>
              <a:ext cx="406645" cy="106437"/>
            </a:xfrm>
            <a:custGeom>
              <a:avLst/>
              <a:gdLst>
                <a:gd name="T0" fmla="*/ 447 w 595"/>
                <a:gd name="T1" fmla="*/ 0 h 157"/>
                <a:gd name="T2" fmla="*/ 447 w 595"/>
                <a:gd name="T3" fmla="*/ 39 h 157"/>
                <a:gd name="T4" fmla="*/ 0 w 595"/>
                <a:gd name="T5" fmla="*/ 39 h 157"/>
                <a:gd name="T6" fmla="*/ 0 w 595"/>
                <a:gd name="T7" fmla="*/ 117 h 157"/>
                <a:gd name="T8" fmla="*/ 447 w 595"/>
                <a:gd name="T9" fmla="*/ 117 h 157"/>
                <a:gd name="T10" fmla="*/ 447 w 595"/>
                <a:gd name="T11" fmla="*/ 157 h 157"/>
                <a:gd name="T12" fmla="*/ 595 w 595"/>
                <a:gd name="T13" fmla="*/ 78 h 157"/>
                <a:gd name="T14" fmla="*/ 447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7" y="0"/>
                  </a:moveTo>
                  <a:lnTo>
                    <a:pt x="447" y="39"/>
                  </a:lnTo>
                  <a:lnTo>
                    <a:pt x="0" y="39"/>
                  </a:lnTo>
                  <a:lnTo>
                    <a:pt x="0" y="117"/>
                  </a:lnTo>
                  <a:lnTo>
                    <a:pt x="447" y="117"/>
                  </a:lnTo>
                  <a:lnTo>
                    <a:pt x="447" y="157"/>
                  </a:lnTo>
                  <a:lnTo>
                    <a:pt x="595" y="78"/>
                  </a:lnTo>
                  <a:lnTo>
                    <a:pt x="447"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8" name="Freeform 557"/>
            <p:cNvSpPr>
              <a:spLocks/>
            </p:cNvSpPr>
            <p:nvPr/>
          </p:nvSpPr>
          <p:spPr bwMode="auto">
            <a:xfrm rot="10800000">
              <a:off x="3863058" y="5919032"/>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99" name="Freeform 558"/>
            <p:cNvSpPr>
              <a:spLocks/>
            </p:cNvSpPr>
            <p:nvPr/>
          </p:nvSpPr>
          <p:spPr bwMode="auto">
            <a:xfrm rot="10800000">
              <a:off x="7814880" y="5773022"/>
              <a:ext cx="231979" cy="267458"/>
            </a:xfrm>
            <a:custGeom>
              <a:avLst/>
              <a:gdLst>
                <a:gd name="T0" fmla="*/ 340 w 340"/>
                <a:gd name="T1" fmla="*/ 111 h 391"/>
                <a:gd name="T2" fmla="*/ 237 w 340"/>
                <a:gd name="T3" fmla="*/ 0 h 391"/>
                <a:gd name="T4" fmla="*/ 237 w 340"/>
                <a:gd name="T5" fmla="*/ 52 h 391"/>
                <a:gd name="T6" fmla="*/ 195 w 340"/>
                <a:gd name="T7" fmla="*/ 52 h 391"/>
                <a:gd name="T8" fmla="*/ 175 w 340"/>
                <a:gd name="T9" fmla="*/ 54 h 391"/>
                <a:gd name="T10" fmla="*/ 156 w 340"/>
                <a:gd name="T11" fmla="*/ 56 h 391"/>
                <a:gd name="T12" fmla="*/ 119 w 340"/>
                <a:gd name="T13" fmla="*/ 65 h 391"/>
                <a:gd name="T14" fmla="*/ 85 w 340"/>
                <a:gd name="T15" fmla="*/ 82 h 391"/>
                <a:gd name="T16" fmla="*/ 57 w 340"/>
                <a:gd name="T17" fmla="*/ 101 h 391"/>
                <a:gd name="T18" fmla="*/ 34 w 340"/>
                <a:gd name="T19" fmla="*/ 126 h 391"/>
                <a:gd name="T20" fmla="*/ 16 w 340"/>
                <a:gd name="T21" fmla="*/ 155 h 391"/>
                <a:gd name="T22" fmla="*/ 9 w 340"/>
                <a:gd name="T23" fmla="*/ 170 h 391"/>
                <a:gd name="T24" fmla="*/ 4 w 340"/>
                <a:gd name="T25" fmla="*/ 186 h 391"/>
                <a:gd name="T26" fmla="*/ 2 w 340"/>
                <a:gd name="T27" fmla="*/ 202 h 391"/>
                <a:gd name="T28" fmla="*/ 0 w 340"/>
                <a:gd name="T29" fmla="*/ 220 h 391"/>
                <a:gd name="T30" fmla="*/ 0 w 340"/>
                <a:gd name="T31" fmla="*/ 391 h 391"/>
                <a:gd name="T32" fmla="*/ 103 w 340"/>
                <a:gd name="T33" fmla="*/ 391 h 391"/>
                <a:gd name="T34" fmla="*/ 103 w 340"/>
                <a:gd name="T35" fmla="*/ 220 h 391"/>
                <a:gd name="T36" fmla="*/ 105 w 340"/>
                <a:gd name="T37" fmla="*/ 209 h 391"/>
                <a:gd name="T38" fmla="*/ 110 w 340"/>
                <a:gd name="T39" fmla="*/ 199 h 391"/>
                <a:gd name="T40" fmla="*/ 119 w 340"/>
                <a:gd name="T41" fmla="*/ 191 h 391"/>
                <a:gd name="T42" fmla="*/ 129 w 340"/>
                <a:gd name="T43" fmla="*/ 183 h 391"/>
                <a:gd name="T44" fmla="*/ 144 w 340"/>
                <a:gd name="T45" fmla="*/ 176 h 391"/>
                <a:gd name="T46" fmla="*/ 159 w 340"/>
                <a:gd name="T47" fmla="*/ 173 h 391"/>
                <a:gd name="T48" fmla="*/ 175 w 340"/>
                <a:gd name="T49" fmla="*/ 170 h 391"/>
                <a:gd name="T50" fmla="*/ 195 w 340"/>
                <a:gd name="T51" fmla="*/ 168 h 391"/>
                <a:gd name="T52" fmla="*/ 237 w 340"/>
                <a:gd name="T53" fmla="*/ 168 h 391"/>
                <a:gd name="T54" fmla="*/ 237 w 340"/>
                <a:gd name="T55" fmla="*/ 220 h 391"/>
                <a:gd name="T56" fmla="*/ 340 w 340"/>
                <a:gd name="T57" fmla="*/ 11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391">
                  <a:moveTo>
                    <a:pt x="340" y="111"/>
                  </a:moveTo>
                  <a:lnTo>
                    <a:pt x="237" y="0"/>
                  </a:lnTo>
                  <a:lnTo>
                    <a:pt x="237" y="52"/>
                  </a:lnTo>
                  <a:lnTo>
                    <a:pt x="195" y="52"/>
                  </a:lnTo>
                  <a:lnTo>
                    <a:pt x="175" y="54"/>
                  </a:lnTo>
                  <a:lnTo>
                    <a:pt x="156" y="56"/>
                  </a:lnTo>
                  <a:lnTo>
                    <a:pt x="119" y="65"/>
                  </a:lnTo>
                  <a:lnTo>
                    <a:pt x="85" y="82"/>
                  </a:lnTo>
                  <a:lnTo>
                    <a:pt x="57" y="101"/>
                  </a:lnTo>
                  <a:lnTo>
                    <a:pt x="34" y="126"/>
                  </a:lnTo>
                  <a:lnTo>
                    <a:pt x="16" y="155"/>
                  </a:lnTo>
                  <a:lnTo>
                    <a:pt x="9" y="170"/>
                  </a:lnTo>
                  <a:lnTo>
                    <a:pt x="4" y="186"/>
                  </a:lnTo>
                  <a:lnTo>
                    <a:pt x="2" y="202"/>
                  </a:lnTo>
                  <a:lnTo>
                    <a:pt x="0" y="220"/>
                  </a:lnTo>
                  <a:lnTo>
                    <a:pt x="0" y="391"/>
                  </a:lnTo>
                  <a:lnTo>
                    <a:pt x="103" y="391"/>
                  </a:lnTo>
                  <a:lnTo>
                    <a:pt x="103" y="220"/>
                  </a:lnTo>
                  <a:lnTo>
                    <a:pt x="105" y="209"/>
                  </a:lnTo>
                  <a:lnTo>
                    <a:pt x="110" y="199"/>
                  </a:lnTo>
                  <a:lnTo>
                    <a:pt x="119" y="191"/>
                  </a:lnTo>
                  <a:lnTo>
                    <a:pt x="129" y="183"/>
                  </a:lnTo>
                  <a:lnTo>
                    <a:pt x="144" y="176"/>
                  </a:lnTo>
                  <a:lnTo>
                    <a:pt x="159" y="173"/>
                  </a:lnTo>
                  <a:lnTo>
                    <a:pt x="175" y="170"/>
                  </a:lnTo>
                  <a:lnTo>
                    <a:pt x="195" y="168"/>
                  </a:lnTo>
                  <a:lnTo>
                    <a:pt x="237" y="168"/>
                  </a:lnTo>
                  <a:lnTo>
                    <a:pt x="237" y="220"/>
                  </a:lnTo>
                  <a:lnTo>
                    <a:pt x="340" y="111"/>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0" name="Freeform 559"/>
            <p:cNvSpPr>
              <a:spLocks/>
            </p:cNvSpPr>
            <p:nvPr/>
          </p:nvSpPr>
          <p:spPr bwMode="auto">
            <a:xfrm rot="10800000">
              <a:off x="7756203" y="1667003"/>
              <a:ext cx="290655" cy="212874"/>
            </a:xfrm>
            <a:custGeom>
              <a:avLst/>
              <a:gdLst>
                <a:gd name="T0" fmla="*/ 121 w 425"/>
                <a:gd name="T1" fmla="*/ 0 h 313"/>
                <a:gd name="T2" fmla="*/ 0 w 425"/>
                <a:gd name="T3" fmla="*/ 94 h 313"/>
                <a:gd name="T4" fmla="*/ 57 w 425"/>
                <a:gd name="T5" fmla="*/ 94 h 313"/>
                <a:gd name="T6" fmla="*/ 57 w 425"/>
                <a:gd name="T7" fmla="*/ 134 h 313"/>
                <a:gd name="T8" fmla="*/ 59 w 425"/>
                <a:gd name="T9" fmla="*/ 151 h 313"/>
                <a:gd name="T10" fmla="*/ 60 w 425"/>
                <a:gd name="T11" fmla="*/ 169 h 313"/>
                <a:gd name="T12" fmla="*/ 71 w 425"/>
                <a:gd name="T13" fmla="*/ 204 h 313"/>
                <a:gd name="T14" fmla="*/ 89 w 425"/>
                <a:gd name="T15" fmla="*/ 234 h 313"/>
                <a:gd name="T16" fmla="*/ 110 w 425"/>
                <a:gd name="T17" fmla="*/ 261 h 313"/>
                <a:gd name="T18" fmla="*/ 136 w 425"/>
                <a:gd name="T19" fmla="*/ 282 h 313"/>
                <a:gd name="T20" fmla="*/ 168 w 425"/>
                <a:gd name="T21" fmla="*/ 298 h 313"/>
                <a:gd name="T22" fmla="*/ 184 w 425"/>
                <a:gd name="T23" fmla="*/ 305 h 313"/>
                <a:gd name="T24" fmla="*/ 202 w 425"/>
                <a:gd name="T25" fmla="*/ 309 h 313"/>
                <a:gd name="T26" fmla="*/ 220 w 425"/>
                <a:gd name="T27" fmla="*/ 311 h 313"/>
                <a:gd name="T28" fmla="*/ 239 w 425"/>
                <a:gd name="T29" fmla="*/ 313 h 313"/>
                <a:gd name="T30" fmla="*/ 425 w 425"/>
                <a:gd name="T31" fmla="*/ 313 h 313"/>
                <a:gd name="T32" fmla="*/ 425 w 425"/>
                <a:gd name="T33" fmla="*/ 218 h 313"/>
                <a:gd name="T34" fmla="*/ 239 w 425"/>
                <a:gd name="T35" fmla="*/ 218 h 313"/>
                <a:gd name="T36" fmla="*/ 227 w 425"/>
                <a:gd name="T37" fmla="*/ 217 h 313"/>
                <a:gd name="T38" fmla="*/ 216 w 425"/>
                <a:gd name="T39" fmla="*/ 212 h 313"/>
                <a:gd name="T40" fmla="*/ 207 w 425"/>
                <a:gd name="T41" fmla="*/ 204 h 313"/>
                <a:gd name="T42" fmla="*/ 198 w 425"/>
                <a:gd name="T43" fmla="*/ 194 h 313"/>
                <a:gd name="T44" fmla="*/ 191 w 425"/>
                <a:gd name="T45" fmla="*/ 181 h 313"/>
                <a:gd name="T46" fmla="*/ 188 w 425"/>
                <a:gd name="T47" fmla="*/ 166 h 313"/>
                <a:gd name="T48" fmla="*/ 184 w 425"/>
                <a:gd name="T49" fmla="*/ 151 h 313"/>
                <a:gd name="T50" fmla="*/ 182 w 425"/>
                <a:gd name="T51" fmla="*/ 134 h 313"/>
                <a:gd name="T52" fmla="*/ 182 w 425"/>
                <a:gd name="T53" fmla="*/ 94 h 313"/>
                <a:gd name="T54" fmla="*/ 239 w 425"/>
                <a:gd name="T55" fmla="*/ 94 h 313"/>
                <a:gd name="T56" fmla="*/ 121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121" y="0"/>
                  </a:moveTo>
                  <a:lnTo>
                    <a:pt x="0" y="94"/>
                  </a:lnTo>
                  <a:lnTo>
                    <a:pt x="57" y="94"/>
                  </a:lnTo>
                  <a:lnTo>
                    <a:pt x="57" y="134"/>
                  </a:lnTo>
                  <a:lnTo>
                    <a:pt x="59" y="151"/>
                  </a:lnTo>
                  <a:lnTo>
                    <a:pt x="60" y="169"/>
                  </a:lnTo>
                  <a:lnTo>
                    <a:pt x="71" y="204"/>
                  </a:lnTo>
                  <a:lnTo>
                    <a:pt x="89" y="234"/>
                  </a:lnTo>
                  <a:lnTo>
                    <a:pt x="110" y="261"/>
                  </a:lnTo>
                  <a:lnTo>
                    <a:pt x="136" y="282"/>
                  </a:lnTo>
                  <a:lnTo>
                    <a:pt x="168" y="298"/>
                  </a:lnTo>
                  <a:lnTo>
                    <a:pt x="184" y="305"/>
                  </a:lnTo>
                  <a:lnTo>
                    <a:pt x="202" y="309"/>
                  </a:lnTo>
                  <a:lnTo>
                    <a:pt x="220" y="311"/>
                  </a:lnTo>
                  <a:lnTo>
                    <a:pt x="239" y="313"/>
                  </a:lnTo>
                  <a:lnTo>
                    <a:pt x="425" y="313"/>
                  </a:lnTo>
                  <a:lnTo>
                    <a:pt x="425" y="218"/>
                  </a:lnTo>
                  <a:lnTo>
                    <a:pt x="239" y="218"/>
                  </a:lnTo>
                  <a:lnTo>
                    <a:pt x="227" y="217"/>
                  </a:lnTo>
                  <a:lnTo>
                    <a:pt x="216" y="212"/>
                  </a:lnTo>
                  <a:lnTo>
                    <a:pt x="207" y="204"/>
                  </a:lnTo>
                  <a:lnTo>
                    <a:pt x="198" y="194"/>
                  </a:lnTo>
                  <a:lnTo>
                    <a:pt x="191" y="181"/>
                  </a:lnTo>
                  <a:lnTo>
                    <a:pt x="188" y="166"/>
                  </a:lnTo>
                  <a:lnTo>
                    <a:pt x="184" y="151"/>
                  </a:lnTo>
                  <a:lnTo>
                    <a:pt x="182" y="134"/>
                  </a:lnTo>
                  <a:lnTo>
                    <a:pt x="182" y="94"/>
                  </a:lnTo>
                  <a:lnTo>
                    <a:pt x="239" y="94"/>
                  </a:lnTo>
                  <a:lnTo>
                    <a:pt x="121"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1" name="Freeform 560"/>
            <p:cNvSpPr>
              <a:spLocks/>
            </p:cNvSpPr>
            <p:nvPr/>
          </p:nvSpPr>
          <p:spPr bwMode="auto">
            <a:xfrm rot="10800000">
              <a:off x="3663829" y="1657451"/>
              <a:ext cx="290655" cy="214239"/>
            </a:xfrm>
            <a:custGeom>
              <a:avLst/>
              <a:gdLst>
                <a:gd name="T0" fmla="*/ 304 w 425"/>
                <a:gd name="T1" fmla="*/ 0 h 313"/>
                <a:gd name="T2" fmla="*/ 425 w 425"/>
                <a:gd name="T3" fmla="*/ 94 h 313"/>
                <a:gd name="T4" fmla="*/ 368 w 425"/>
                <a:gd name="T5" fmla="*/ 94 h 313"/>
                <a:gd name="T6" fmla="*/ 368 w 425"/>
                <a:gd name="T7" fmla="*/ 134 h 313"/>
                <a:gd name="T8" fmla="*/ 368 w 425"/>
                <a:gd name="T9" fmla="*/ 151 h 313"/>
                <a:gd name="T10" fmla="*/ 364 w 425"/>
                <a:gd name="T11" fmla="*/ 169 h 313"/>
                <a:gd name="T12" fmla="*/ 354 w 425"/>
                <a:gd name="T13" fmla="*/ 204 h 313"/>
                <a:gd name="T14" fmla="*/ 336 w 425"/>
                <a:gd name="T15" fmla="*/ 235 h 313"/>
                <a:gd name="T16" fmla="*/ 315 w 425"/>
                <a:gd name="T17" fmla="*/ 261 h 313"/>
                <a:gd name="T18" fmla="*/ 288 w 425"/>
                <a:gd name="T19" fmla="*/ 282 h 313"/>
                <a:gd name="T20" fmla="*/ 256 w 425"/>
                <a:gd name="T21" fmla="*/ 298 h 313"/>
                <a:gd name="T22" fmla="*/ 240 w 425"/>
                <a:gd name="T23" fmla="*/ 305 h 313"/>
                <a:gd name="T24" fmla="*/ 223 w 425"/>
                <a:gd name="T25" fmla="*/ 309 h 313"/>
                <a:gd name="T26" fmla="*/ 205 w 425"/>
                <a:gd name="T27" fmla="*/ 311 h 313"/>
                <a:gd name="T28" fmla="*/ 185 w 425"/>
                <a:gd name="T29" fmla="*/ 313 h 313"/>
                <a:gd name="T30" fmla="*/ 0 w 425"/>
                <a:gd name="T31" fmla="*/ 313 h 313"/>
                <a:gd name="T32" fmla="*/ 0 w 425"/>
                <a:gd name="T33" fmla="*/ 218 h 313"/>
                <a:gd name="T34" fmla="*/ 185 w 425"/>
                <a:gd name="T35" fmla="*/ 218 h 313"/>
                <a:gd name="T36" fmla="*/ 198 w 425"/>
                <a:gd name="T37" fmla="*/ 217 h 313"/>
                <a:gd name="T38" fmla="*/ 209 w 425"/>
                <a:gd name="T39" fmla="*/ 212 h 313"/>
                <a:gd name="T40" fmla="*/ 217 w 425"/>
                <a:gd name="T41" fmla="*/ 204 h 313"/>
                <a:gd name="T42" fmla="*/ 226 w 425"/>
                <a:gd name="T43" fmla="*/ 194 h 313"/>
                <a:gd name="T44" fmla="*/ 233 w 425"/>
                <a:gd name="T45" fmla="*/ 181 h 313"/>
                <a:gd name="T46" fmla="*/ 239 w 425"/>
                <a:gd name="T47" fmla="*/ 166 h 313"/>
                <a:gd name="T48" fmla="*/ 240 w 425"/>
                <a:gd name="T49" fmla="*/ 151 h 313"/>
                <a:gd name="T50" fmla="*/ 242 w 425"/>
                <a:gd name="T51" fmla="*/ 134 h 313"/>
                <a:gd name="T52" fmla="*/ 242 w 425"/>
                <a:gd name="T53" fmla="*/ 94 h 313"/>
                <a:gd name="T54" fmla="*/ 185 w 425"/>
                <a:gd name="T55" fmla="*/ 94 h 313"/>
                <a:gd name="T56" fmla="*/ 304 w 425"/>
                <a:gd name="T5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5" h="313">
                  <a:moveTo>
                    <a:pt x="304" y="0"/>
                  </a:moveTo>
                  <a:lnTo>
                    <a:pt x="425" y="94"/>
                  </a:lnTo>
                  <a:lnTo>
                    <a:pt x="368" y="94"/>
                  </a:lnTo>
                  <a:lnTo>
                    <a:pt x="368" y="134"/>
                  </a:lnTo>
                  <a:lnTo>
                    <a:pt x="368" y="151"/>
                  </a:lnTo>
                  <a:lnTo>
                    <a:pt x="364" y="169"/>
                  </a:lnTo>
                  <a:lnTo>
                    <a:pt x="354" y="204"/>
                  </a:lnTo>
                  <a:lnTo>
                    <a:pt x="336" y="235"/>
                  </a:lnTo>
                  <a:lnTo>
                    <a:pt x="315" y="261"/>
                  </a:lnTo>
                  <a:lnTo>
                    <a:pt x="288" y="282"/>
                  </a:lnTo>
                  <a:lnTo>
                    <a:pt x="256" y="298"/>
                  </a:lnTo>
                  <a:lnTo>
                    <a:pt x="240" y="305"/>
                  </a:lnTo>
                  <a:lnTo>
                    <a:pt x="223" y="309"/>
                  </a:lnTo>
                  <a:lnTo>
                    <a:pt x="205" y="311"/>
                  </a:lnTo>
                  <a:lnTo>
                    <a:pt x="185" y="313"/>
                  </a:lnTo>
                  <a:lnTo>
                    <a:pt x="0" y="313"/>
                  </a:lnTo>
                  <a:lnTo>
                    <a:pt x="0" y="218"/>
                  </a:lnTo>
                  <a:lnTo>
                    <a:pt x="185" y="218"/>
                  </a:lnTo>
                  <a:lnTo>
                    <a:pt x="198" y="217"/>
                  </a:lnTo>
                  <a:lnTo>
                    <a:pt x="209" y="212"/>
                  </a:lnTo>
                  <a:lnTo>
                    <a:pt x="217" y="204"/>
                  </a:lnTo>
                  <a:lnTo>
                    <a:pt x="226" y="194"/>
                  </a:lnTo>
                  <a:lnTo>
                    <a:pt x="233" y="181"/>
                  </a:lnTo>
                  <a:lnTo>
                    <a:pt x="239" y="166"/>
                  </a:lnTo>
                  <a:lnTo>
                    <a:pt x="240" y="151"/>
                  </a:lnTo>
                  <a:lnTo>
                    <a:pt x="242" y="134"/>
                  </a:lnTo>
                  <a:lnTo>
                    <a:pt x="242" y="94"/>
                  </a:lnTo>
                  <a:lnTo>
                    <a:pt x="185" y="94"/>
                  </a:lnTo>
                  <a:lnTo>
                    <a:pt x="304"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02" name="Rectangle 564"/>
            <p:cNvSpPr>
              <a:spLocks noChangeArrowheads="1"/>
            </p:cNvSpPr>
            <p:nvPr/>
          </p:nvSpPr>
          <p:spPr bwMode="auto">
            <a:xfrm>
              <a:off x="3419872" y="5733256"/>
              <a:ext cx="4320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MAIN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GATE</a:t>
              </a:r>
              <a:r>
                <a:rPr kumimoji="0" lang="en-US" altLang="en-US" sz="1000" b="0" i="0" u="none" strike="noStrike" cap="none" normalizeH="0" baseline="0" dirty="0">
                  <a:ln>
                    <a:noFill/>
                  </a:ln>
                  <a:solidFill>
                    <a:srgbClr val="000000"/>
                  </a:solidFill>
                  <a:effectLst/>
                  <a:latin typeface="+mn-lt"/>
                </a:rPr>
                <a:t> </a:t>
              </a:r>
              <a:endParaRPr kumimoji="0" lang="en-US" altLang="en-US" sz="1000" b="0" i="0" u="none" strike="noStrike" cap="none" normalizeH="0" baseline="0" dirty="0">
                <a:ln>
                  <a:noFill/>
                </a:ln>
                <a:solidFill>
                  <a:schemeClr val="tx1"/>
                </a:solidFill>
                <a:effectLst/>
                <a:latin typeface="+mn-lt"/>
              </a:endParaRPr>
            </a:p>
          </p:txBody>
        </p:sp>
        <p:sp>
          <p:nvSpPr>
            <p:cNvPr id="103" name="Rectangle 566"/>
            <p:cNvSpPr>
              <a:spLocks noChangeArrowheads="1"/>
            </p:cNvSpPr>
            <p:nvPr/>
          </p:nvSpPr>
          <p:spPr bwMode="auto">
            <a:xfrm>
              <a:off x="7300274" y="2041103"/>
              <a:ext cx="50405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mn-lt"/>
                </a:rPr>
                <a:t>LPG </a:t>
              </a:r>
              <a:r>
                <a:rPr kumimoji="0" lang="en-US" altLang="en-US" sz="1000" b="0" i="0" u="none" strike="noStrike" cap="none" normalizeH="0" baseline="0" dirty="0">
                  <a:ln>
                    <a:noFill/>
                  </a:ln>
                  <a:solidFill>
                    <a:srgbClr val="000000"/>
                  </a:solidFill>
                  <a:effectLst/>
                  <a:latin typeface="+mn-lt"/>
                </a:rPr>
                <a:t>Tank Farm</a:t>
              </a:r>
              <a:endParaRPr kumimoji="0" lang="en-US" altLang="en-US" sz="1000" b="0" i="0" u="none" strike="noStrike" cap="none" normalizeH="0" baseline="0" dirty="0">
                <a:ln>
                  <a:noFill/>
                </a:ln>
                <a:solidFill>
                  <a:schemeClr val="tx1"/>
                </a:solidFill>
                <a:effectLst/>
                <a:latin typeface="+mn-lt"/>
              </a:endParaRPr>
            </a:p>
          </p:txBody>
        </p:sp>
        <p:sp>
          <p:nvSpPr>
            <p:cNvPr id="104" name="Rectangle 568"/>
            <p:cNvSpPr>
              <a:spLocks noChangeArrowheads="1"/>
            </p:cNvSpPr>
            <p:nvPr/>
          </p:nvSpPr>
          <p:spPr bwMode="auto">
            <a:xfrm>
              <a:off x="4672254" y="4653136"/>
              <a:ext cx="33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Webdings" panose="05030102010509060703" pitchFamily="18" charset="2"/>
                </a:rPr>
                <a:t>ä</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290"/>
            <p:cNvSpPr>
              <a:spLocks noChangeArrowheads="1"/>
            </p:cNvSpPr>
            <p:nvPr/>
          </p:nvSpPr>
          <p:spPr bwMode="auto">
            <a:xfrm rot="10800000">
              <a:off x="5377741" y="2252408"/>
              <a:ext cx="233343" cy="3571104"/>
            </a:xfrm>
            <a:prstGeom prst="rect">
              <a:avLst/>
            </a:prstGeom>
            <a:solidFill>
              <a:srgbClr val="FFFFFF"/>
            </a:solidFill>
            <a:ln w="7938">
              <a:solidFill>
                <a:schemeClr val="tx1"/>
              </a:solidFill>
              <a:prstDash val="solid"/>
              <a:miter lim="800000"/>
              <a:headEnd/>
              <a:tailEnd/>
            </a:ln>
          </p:spPr>
          <p:txBody>
            <a:bodyPr vert="vert270" wrap="square" lIns="91440" tIns="45720" rIns="91440" bIns="45720" numCol="1" anchor="ctr" anchorCtr="0" compatLnSpc="1">
              <a:prstTxWarp prst="textNoShape">
                <a:avLst/>
              </a:prstTxWarp>
            </a:bodyPr>
            <a:lstStyle/>
            <a:p>
              <a:pPr>
                <a:buNone/>
              </a:pPr>
              <a:r>
                <a:rPr lang="en-NZ" sz="1100" dirty="0">
                  <a:solidFill>
                    <a:schemeClr val="tx1"/>
                  </a:solidFill>
                  <a:latin typeface="Calibri" panose="020F0502020204030204" pitchFamily="34" charset="0"/>
                </a:rPr>
                <a:t>           L  I  N  K  W  A  Y                                      L  I  N  K  W  A  Y</a:t>
              </a:r>
            </a:p>
          </p:txBody>
        </p:sp>
        <p:sp>
          <p:nvSpPr>
            <p:cNvPr id="106" name="Rectangle 351"/>
            <p:cNvSpPr>
              <a:spLocks noChangeArrowheads="1"/>
            </p:cNvSpPr>
            <p:nvPr/>
          </p:nvSpPr>
          <p:spPr bwMode="auto">
            <a:xfrm rot="10800000">
              <a:off x="3851920" y="4437112"/>
              <a:ext cx="144000" cy="508306"/>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07" name="Rectangle 424"/>
            <p:cNvSpPr>
              <a:spLocks noChangeArrowheads="1"/>
            </p:cNvSpPr>
            <p:nvPr/>
          </p:nvSpPr>
          <p:spPr bwMode="auto">
            <a:xfrm rot="5400000">
              <a:off x="3670828" y="4637404"/>
              <a:ext cx="5061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08" name="Rectangle 315"/>
            <p:cNvSpPr>
              <a:spLocks noChangeArrowheads="1"/>
            </p:cNvSpPr>
            <p:nvPr/>
          </p:nvSpPr>
          <p:spPr bwMode="auto">
            <a:xfrm>
              <a:off x="3468013" y="4001449"/>
              <a:ext cx="235953" cy="131818"/>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buNone/>
              </a:pPr>
              <a:endParaRPr lang="en-NZ" sz="300" b="1" dirty="0">
                <a:solidFill>
                  <a:schemeClr val="tx1"/>
                </a:solidFill>
                <a:latin typeface="Calibri" panose="020F0502020204030204" pitchFamily="34" charset="0"/>
              </a:endParaRPr>
            </a:p>
          </p:txBody>
        </p:sp>
        <p:sp>
          <p:nvSpPr>
            <p:cNvPr id="109" name="Rectangle 108"/>
            <p:cNvSpPr/>
            <p:nvPr/>
          </p:nvSpPr>
          <p:spPr bwMode="auto">
            <a:xfrm>
              <a:off x="4355976" y="5733256"/>
              <a:ext cx="975075" cy="92376"/>
            </a:xfrm>
            <a:prstGeom prst="rect">
              <a:avLst/>
            </a:prstGeom>
            <a:blipFill>
              <a:blip r:embed="rId5" cstate="print"/>
              <a:tile tx="0" ty="0" sx="100000" sy="100000" flip="none" algn="tl"/>
            </a:blip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0" name="Rectangle 109"/>
            <p:cNvSpPr/>
            <p:nvPr/>
          </p:nvSpPr>
          <p:spPr bwMode="auto">
            <a:xfrm rot="16200000">
              <a:off x="5146565" y="5865560"/>
              <a:ext cx="416779" cy="40116"/>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1" name="Rectangle 110"/>
            <p:cNvSpPr/>
            <p:nvPr/>
          </p:nvSpPr>
          <p:spPr bwMode="auto">
            <a:xfrm rot="10800000">
              <a:off x="3474354" y="4433961"/>
              <a:ext cx="795348" cy="39299"/>
            </a:xfrm>
            <a:prstGeom prst="rect">
              <a:avLst/>
            </a:prstGeom>
            <a:solidFill>
              <a:schemeClr val="bg1">
                <a:lumMod val="65000"/>
              </a:scheme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2" name="Rectangle 111"/>
            <p:cNvSpPr/>
            <p:nvPr/>
          </p:nvSpPr>
          <p:spPr bwMode="auto">
            <a:xfrm rot="16200000">
              <a:off x="3404250" y="5023351"/>
              <a:ext cx="137076" cy="48694"/>
            </a:xfrm>
            <a:prstGeom prst="rect">
              <a:avLst/>
            </a:prstGeom>
            <a:solidFill>
              <a:schemeClr val="bg1">
                <a:lumMod val="65000"/>
              </a:schemeClr>
            </a:solidFill>
            <a:ln w="9525" cap="flat" cmpd="sng" algn="ctr">
              <a:solidFill>
                <a:schemeClr val="bg2">
                  <a:lumMod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13" name="Equal 112"/>
            <p:cNvSpPr/>
            <p:nvPr/>
          </p:nvSpPr>
          <p:spPr bwMode="auto">
            <a:xfrm rot="5400000">
              <a:off x="3728051" y="499882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4" name="Equal 113"/>
            <p:cNvSpPr/>
            <p:nvPr/>
          </p:nvSpPr>
          <p:spPr bwMode="auto">
            <a:xfrm rot="5400000">
              <a:off x="3609473"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15" name="Equal 114"/>
            <p:cNvSpPr/>
            <p:nvPr/>
          </p:nvSpPr>
          <p:spPr bwMode="auto">
            <a:xfrm rot="5400000">
              <a:off x="3496072" y="4996117"/>
              <a:ext cx="168644" cy="117747"/>
            </a:xfrm>
            <a:prstGeom prst="mathEqual">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16" name="Straight Connector 115"/>
            <p:cNvCxnSpPr/>
            <p:nvPr/>
          </p:nvCxnSpPr>
          <p:spPr bwMode="auto">
            <a:xfrm>
              <a:off x="2661909" y="4693448"/>
              <a:ext cx="785998" cy="785997"/>
            </a:xfrm>
            <a:prstGeom prst="line">
              <a:avLst/>
            </a:prstGeom>
            <a:noFill/>
            <a:ln w="9525" cap="flat" cmpd="sng" algn="ctr">
              <a:noFill/>
              <a:prstDash val="solid"/>
              <a:round/>
              <a:headEnd type="none" w="med" len="med"/>
              <a:tailEnd type="none" w="med" len="med"/>
            </a:ln>
            <a:effectLst/>
          </p:spPr>
        </p:cxnSp>
        <p:cxnSp>
          <p:nvCxnSpPr>
            <p:cNvPr id="117" name="Straight Connector 116"/>
            <p:cNvCxnSpPr/>
            <p:nvPr/>
          </p:nvCxnSpPr>
          <p:spPr bwMode="auto">
            <a:xfrm>
              <a:off x="3467330" y="4474959"/>
              <a:ext cx="1834" cy="484924"/>
            </a:xfrm>
            <a:prstGeom prst="line">
              <a:avLst/>
            </a:prstGeom>
            <a:noFill/>
            <a:ln w="38100" cap="flat" cmpd="sng" algn="ctr">
              <a:solidFill>
                <a:schemeClr val="bg1"/>
              </a:solidFill>
              <a:prstDash val="solid"/>
              <a:round/>
              <a:headEnd type="none" w="med" len="med"/>
              <a:tailEnd type="none" w="med" len="med"/>
            </a:ln>
            <a:effectLst/>
          </p:spPr>
        </p:cxnSp>
        <p:cxnSp>
          <p:nvCxnSpPr>
            <p:cNvPr id="118" name="Straight Connector 117"/>
            <p:cNvCxnSpPr>
              <a:stCxn id="111" idx="3"/>
            </p:cNvCxnSpPr>
            <p:nvPr/>
          </p:nvCxnSpPr>
          <p:spPr bwMode="auto">
            <a:xfrm flipH="1">
              <a:off x="3348381" y="4453610"/>
              <a:ext cx="125973" cy="178763"/>
            </a:xfrm>
            <a:prstGeom prst="line">
              <a:avLst/>
            </a:prstGeom>
            <a:no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flipH="1">
              <a:off x="918532" y="4633091"/>
              <a:ext cx="2425752" cy="1226"/>
            </a:xfrm>
            <a:prstGeom prst="line">
              <a:avLst/>
            </a:prstGeom>
            <a:no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flipH="1" flipV="1">
              <a:off x="898298" y="4888355"/>
              <a:ext cx="2228357" cy="1384"/>
            </a:xfrm>
            <a:prstGeom prst="line">
              <a:avLst/>
            </a:prstGeom>
            <a:no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3130009" y="4889738"/>
              <a:ext cx="8457" cy="1760857"/>
            </a:xfrm>
            <a:prstGeom prst="line">
              <a:avLst/>
            </a:prstGeom>
            <a:noFill/>
            <a:ln w="9525" cap="flat" cmpd="sng" algn="ctr">
              <a:solidFill>
                <a:schemeClr val="tx1"/>
              </a:solidFill>
              <a:prstDash val="solid"/>
              <a:round/>
              <a:headEnd type="none" w="med" len="med"/>
              <a:tailEnd type="none" w="med" len="med"/>
            </a:ln>
            <a:effectLst/>
          </p:spPr>
        </p:cxnSp>
        <p:sp>
          <p:nvSpPr>
            <p:cNvPr id="122" name="Rounded Rectangle 121"/>
            <p:cNvSpPr/>
            <p:nvPr/>
          </p:nvSpPr>
          <p:spPr bwMode="auto">
            <a:xfrm>
              <a:off x="1098544" y="5877273"/>
              <a:ext cx="809160" cy="504055"/>
            </a:xfrm>
            <a:prstGeom prst="round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None/>
                <a:tabLst/>
              </a:pPr>
              <a:r>
                <a:rPr lang="en-NZ" sz="900" dirty="0">
                  <a:solidFill>
                    <a:schemeClr val="tx1"/>
                  </a:solidFill>
                  <a:latin typeface="Calibri" panose="020F0502020204030204" pitchFamily="34" charset="0"/>
                </a:rPr>
                <a:t>Emergency Assembly </a:t>
              </a:r>
              <a:r>
                <a:rPr kumimoji="0" lang="en-US" sz="900" b="0" i="0" u="none" strike="noStrike" cap="none" normalizeH="0" baseline="0" dirty="0">
                  <a:ln>
                    <a:noFill/>
                  </a:ln>
                  <a:effectLst/>
                  <a:latin typeface="Calibri" panose="020F0502020204030204" pitchFamily="34" charset="0"/>
                </a:rPr>
                <a:t>Area</a:t>
              </a:r>
              <a:endParaRPr kumimoji="0" lang="en-NZ" sz="900" b="0" i="0" u="none" strike="noStrike" cap="none" normalizeH="0" baseline="0" dirty="0">
                <a:ln>
                  <a:noFill/>
                </a:ln>
                <a:solidFill>
                  <a:schemeClr val="tx1"/>
                </a:solidFill>
                <a:effectLst/>
                <a:latin typeface="Calibri" panose="020F0502020204030204" pitchFamily="34" charset="0"/>
              </a:endParaRPr>
            </a:p>
          </p:txBody>
        </p:sp>
        <p:cxnSp>
          <p:nvCxnSpPr>
            <p:cNvPr id="123" name="Straight Connector 122"/>
            <p:cNvCxnSpPr/>
            <p:nvPr/>
          </p:nvCxnSpPr>
          <p:spPr bwMode="auto">
            <a:xfrm>
              <a:off x="3465964" y="6093699"/>
              <a:ext cx="1365" cy="575661"/>
            </a:xfrm>
            <a:prstGeom prst="line">
              <a:avLst/>
            </a:prstGeom>
            <a:noFill/>
            <a:ln w="19050" cap="flat" cmpd="sng" algn="ctr">
              <a:solidFill>
                <a:schemeClr val="tx1"/>
              </a:solidFill>
              <a:prstDash val="solid"/>
              <a:round/>
              <a:headEnd type="none" w="med" len="med"/>
              <a:tailEnd type="none" w="med" len="med"/>
            </a:ln>
            <a:effectLst/>
          </p:spPr>
        </p:cxnSp>
        <p:sp>
          <p:nvSpPr>
            <p:cNvPr id="124" name="Rounded Rectangle 123"/>
            <p:cNvSpPr/>
            <p:nvPr/>
          </p:nvSpPr>
          <p:spPr bwMode="auto">
            <a:xfrm>
              <a:off x="931942" y="1591211"/>
              <a:ext cx="2448056" cy="2957776"/>
            </a:xfrm>
            <a:prstGeom prst="roundRect">
              <a:avLst/>
            </a:prstGeom>
            <a:solidFill>
              <a:schemeClr val="accent5">
                <a:lumMod val="20000"/>
                <a:lumOff val="80000"/>
              </a:schemeClr>
            </a:solidFill>
            <a:ln w="190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pic>
          <p:nvPicPr>
            <p:cNvPr id="125" name="Picture 124"/>
            <p:cNvPicPr>
              <a:picLocks noChangeAspect="1"/>
            </p:cNvPicPr>
            <p:nvPr/>
          </p:nvPicPr>
          <p:blipFill>
            <a:blip r:embed="rId6" cstate="print"/>
            <a:stretch>
              <a:fillRect/>
            </a:stretch>
          </p:blipFill>
          <p:spPr>
            <a:xfrm>
              <a:off x="2267744" y="3933056"/>
              <a:ext cx="838726" cy="383673"/>
            </a:xfrm>
            <a:prstGeom prst="rect">
              <a:avLst/>
            </a:prstGeom>
          </p:spPr>
        </p:pic>
        <p:sp>
          <p:nvSpPr>
            <p:cNvPr id="126" name="TextBox 125"/>
            <p:cNvSpPr txBox="1"/>
            <p:nvPr/>
          </p:nvSpPr>
          <p:spPr>
            <a:xfrm>
              <a:off x="1043608" y="5085185"/>
              <a:ext cx="1728192" cy="461665"/>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Damar Industries Staff </a:t>
              </a:r>
              <a:r>
                <a:rPr lang="en-NZ" sz="1200" b="1" dirty="0">
                  <a:latin typeface="Calibri" panose="020F0502020204030204" pitchFamily="34" charset="0"/>
                </a:rPr>
                <a:t> and </a:t>
              </a:r>
              <a:r>
                <a:rPr lang="en-NZ" sz="1200" b="1" dirty="0">
                  <a:solidFill>
                    <a:schemeClr val="tx1"/>
                  </a:solidFill>
                  <a:latin typeface="Calibri" panose="020F0502020204030204" pitchFamily="34" charset="0"/>
                </a:rPr>
                <a:t>Visitor Car Park</a:t>
              </a:r>
            </a:p>
          </p:txBody>
        </p:sp>
        <p:sp>
          <p:nvSpPr>
            <p:cNvPr id="127" name="Freeform 557"/>
            <p:cNvSpPr>
              <a:spLocks/>
            </p:cNvSpPr>
            <p:nvPr/>
          </p:nvSpPr>
          <p:spPr bwMode="auto">
            <a:xfrm rot="8823634">
              <a:off x="2568073" y="5237120"/>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8" name="Freeform 557"/>
            <p:cNvSpPr>
              <a:spLocks/>
            </p:cNvSpPr>
            <p:nvPr/>
          </p:nvSpPr>
          <p:spPr bwMode="auto">
            <a:xfrm rot="10800000">
              <a:off x="393491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29" name="Freeform 557"/>
            <p:cNvSpPr>
              <a:spLocks/>
            </p:cNvSpPr>
            <p:nvPr/>
          </p:nvSpPr>
          <p:spPr bwMode="auto">
            <a:xfrm rot="7784808">
              <a:off x="3279380" y="4626004"/>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0" name="Freeform 557"/>
            <p:cNvSpPr>
              <a:spLocks/>
            </p:cNvSpPr>
            <p:nvPr/>
          </p:nvSpPr>
          <p:spPr bwMode="auto">
            <a:xfrm rot="9696517">
              <a:off x="2520994" y="6008357"/>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1" name="Freeform 557"/>
            <p:cNvSpPr>
              <a:spLocks/>
            </p:cNvSpPr>
            <p:nvPr/>
          </p:nvSpPr>
          <p:spPr bwMode="auto">
            <a:xfrm rot="10495084">
              <a:off x="1911620" y="6183105"/>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2" name="Freeform 557"/>
            <p:cNvSpPr>
              <a:spLocks/>
            </p:cNvSpPr>
            <p:nvPr/>
          </p:nvSpPr>
          <p:spPr bwMode="auto">
            <a:xfrm rot="8968124">
              <a:off x="1765701" y="5662783"/>
              <a:ext cx="406645" cy="10643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33" name="Rectangle 132"/>
            <p:cNvSpPr/>
            <p:nvPr/>
          </p:nvSpPr>
          <p:spPr bwMode="auto">
            <a:xfrm>
              <a:off x="1025866" y="4973187"/>
              <a:ext cx="1986985" cy="167143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34" name="Rectangle 133"/>
            <p:cNvSpPr/>
            <p:nvPr/>
          </p:nvSpPr>
          <p:spPr bwMode="auto">
            <a:xfrm>
              <a:off x="1014391" y="5670680"/>
              <a:ext cx="39299" cy="925867"/>
            </a:xfrm>
            <a:prstGeom prst="rect">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cxnSp>
          <p:nvCxnSpPr>
            <p:cNvPr id="135" name="Straight Connector 134"/>
            <p:cNvCxnSpPr/>
            <p:nvPr/>
          </p:nvCxnSpPr>
          <p:spPr bwMode="auto">
            <a:xfrm>
              <a:off x="1005935" y="4756411"/>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bwMode="auto">
            <a:xfrm>
              <a:off x="1516367"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bwMode="auto">
            <a:xfrm>
              <a:off x="2056036" y="4755328"/>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a:off x="2552742" y="4760559"/>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bwMode="auto">
            <a:xfrm>
              <a:off x="2992580" y="4759476"/>
              <a:ext cx="257281" cy="21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bwMode="auto">
            <a:xfrm flipH="1" flipV="1">
              <a:off x="3300989" y="4904466"/>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1" name="Freeform 557"/>
            <p:cNvSpPr>
              <a:spLocks/>
            </p:cNvSpPr>
            <p:nvPr/>
          </p:nvSpPr>
          <p:spPr bwMode="auto">
            <a:xfrm rot="10800000">
              <a:off x="3091421" y="5003741"/>
              <a:ext cx="300857" cy="103367"/>
            </a:xfrm>
            <a:custGeom>
              <a:avLst/>
              <a:gdLst>
                <a:gd name="T0" fmla="*/ 446 w 595"/>
                <a:gd name="T1" fmla="*/ 0 h 157"/>
                <a:gd name="T2" fmla="*/ 446 w 595"/>
                <a:gd name="T3" fmla="*/ 39 h 157"/>
                <a:gd name="T4" fmla="*/ 0 w 595"/>
                <a:gd name="T5" fmla="*/ 39 h 157"/>
                <a:gd name="T6" fmla="*/ 0 w 595"/>
                <a:gd name="T7" fmla="*/ 117 h 157"/>
                <a:gd name="T8" fmla="*/ 446 w 595"/>
                <a:gd name="T9" fmla="*/ 117 h 157"/>
                <a:gd name="T10" fmla="*/ 446 w 595"/>
                <a:gd name="T11" fmla="*/ 157 h 157"/>
                <a:gd name="T12" fmla="*/ 595 w 595"/>
                <a:gd name="T13" fmla="*/ 78 h 157"/>
                <a:gd name="T14" fmla="*/ 446 w 59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57">
                  <a:moveTo>
                    <a:pt x="446" y="0"/>
                  </a:moveTo>
                  <a:lnTo>
                    <a:pt x="446" y="39"/>
                  </a:lnTo>
                  <a:lnTo>
                    <a:pt x="0" y="39"/>
                  </a:lnTo>
                  <a:lnTo>
                    <a:pt x="0" y="117"/>
                  </a:lnTo>
                  <a:lnTo>
                    <a:pt x="446" y="117"/>
                  </a:lnTo>
                  <a:lnTo>
                    <a:pt x="446" y="157"/>
                  </a:lnTo>
                  <a:lnTo>
                    <a:pt x="595" y="78"/>
                  </a:lnTo>
                  <a:lnTo>
                    <a:pt x="446" y="0"/>
                  </a:lnTo>
                  <a:close/>
                </a:path>
              </a:pathLst>
            </a:custGeom>
            <a:solidFill>
              <a:srgbClr val="FF0000"/>
            </a:solidFill>
            <a:ln w="79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cxnSp>
          <p:nvCxnSpPr>
            <p:cNvPr id="142" name="Straight Connector 141"/>
            <p:cNvCxnSpPr/>
            <p:nvPr/>
          </p:nvCxnSpPr>
          <p:spPr bwMode="auto">
            <a:xfrm flipH="1" flipV="1">
              <a:off x="3304940" y="5259940"/>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bwMode="auto">
            <a:xfrm flipH="1" flipV="1">
              <a:off x="3304365" y="6050267"/>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p:cNvCxnSpPr/>
            <p:nvPr/>
          </p:nvCxnSpPr>
          <p:spPr bwMode="auto">
            <a:xfrm flipH="1" flipV="1">
              <a:off x="3304684" y="642765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p:cNvCxnSpPr/>
            <p:nvPr/>
          </p:nvCxnSpPr>
          <p:spPr bwMode="auto">
            <a:xfrm flipH="1" flipV="1">
              <a:off x="3308290" y="5655281"/>
              <a:ext cx="3956" cy="2169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46" name="Picture 2"/>
            <p:cNvPicPr>
              <a:picLocks noChangeAspect="1" noChangeArrowheads="1"/>
            </p:cNvPicPr>
            <p:nvPr/>
          </p:nvPicPr>
          <p:blipFill>
            <a:blip r:embed="rId7" cstate="print"/>
            <a:srcRect/>
            <a:stretch>
              <a:fillRect/>
            </a:stretch>
          </p:blipFill>
          <p:spPr bwMode="auto">
            <a:xfrm rot="15488724">
              <a:off x="400340" y="1590269"/>
              <a:ext cx="448375" cy="468000"/>
            </a:xfrm>
            <a:prstGeom prst="rect">
              <a:avLst/>
            </a:prstGeom>
            <a:noFill/>
            <a:ln w="9525">
              <a:noFill/>
              <a:miter lim="800000"/>
              <a:headEnd/>
              <a:tailEnd/>
            </a:ln>
          </p:spPr>
        </p:pic>
        <p:sp>
          <p:nvSpPr>
            <p:cNvPr id="147" name="Rectangle 348"/>
            <p:cNvSpPr>
              <a:spLocks noChangeArrowheads="1"/>
            </p:cNvSpPr>
            <p:nvPr/>
          </p:nvSpPr>
          <p:spPr bwMode="auto">
            <a:xfrm>
              <a:off x="1475656" y="4676510"/>
              <a:ext cx="936104"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Tahoma" panose="020B0604030504040204" pitchFamily="34" charset="0"/>
                </a:rPr>
                <a:t>T</a:t>
              </a:r>
              <a:r>
                <a:rPr kumimoji="0" lang="en-US" altLang="en-US" sz="1000" b="0" i="0" u="none" strike="noStrike" cap="none" normalizeH="0" baseline="0" dirty="0">
                  <a:ln>
                    <a:noFill/>
                  </a:ln>
                  <a:solidFill>
                    <a:srgbClr val="000000"/>
                  </a:solidFill>
                  <a:effectLst/>
                  <a:latin typeface="Tahoma" panose="020B0604030504040204" pitchFamily="34" charset="0"/>
                </a:rPr>
                <a:t>e</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Huaki</a:t>
              </a:r>
              <a:r>
                <a:rPr kumimoji="0" lang="en-US" altLang="en-US" sz="1000" b="0" i="0" u="none" strike="noStrike" cap="none" normalizeH="0" dirty="0">
                  <a:ln>
                    <a:noFill/>
                  </a:ln>
                  <a:solidFill>
                    <a:srgbClr val="000000"/>
                  </a:solidFill>
                  <a:effectLst/>
                  <a:latin typeface="Tahoma" panose="020B0604030504040204" pitchFamily="34" charset="0"/>
                </a:rPr>
                <a:t> </a:t>
              </a:r>
              <a:r>
                <a:rPr kumimoji="0" lang="en-US" altLang="en-US" sz="1000" b="0" i="0" u="none" strike="noStrike" cap="none" normalizeH="0" dirty="0" err="1">
                  <a:ln>
                    <a:noFill/>
                  </a:ln>
                  <a:solidFill>
                    <a:srgbClr val="000000"/>
                  </a:solidFill>
                  <a:effectLst/>
                  <a:latin typeface="Tahoma" panose="020B0604030504040204" pitchFamily="34" charset="0"/>
                </a:rPr>
                <a:t>Cres</a:t>
              </a:r>
              <a:r>
                <a:rPr kumimoji="0" lang="en-US" altLang="en-US" sz="1000" b="0" i="0" u="none" strike="noStrike" cap="none" normalizeH="0" baseline="0" dirty="0">
                  <a:ln>
                    <a:noFill/>
                  </a:ln>
                  <a:solidFill>
                    <a:srgbClr val="000000"/>
                  </a:solidFill>
                  <a:effectLst/>
                  <a:latin typeface="Tahoma" panose="020B060403050404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48" name="Rectangle 22"/>
            <p:cNvSpPr>
              <a:spLocks noChangeArrowheads="1"/>
            </p:cNvSpPr>
            <p:nvPr/>
          </p:nvSpPr>
          <p:spPr bwMode="auto">
            <a:xfrm rot="10800000">
              <a:off x="7596335" y="1825293"/>
              <a:ext cx="216023" cy="163545"/>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49" name="Rectangle 566"/>
            <p:cNvSpPr>
              <a:spLocks noChangeArrowheads="1"/>
            </p:cNvSpPr>
            <p:nvPr/>
          </p:nvSpPr>
          <p:spPr bwMode="auto">
            <a:xfrm>
              <a:off x="5651600" y="1835059"/>
              <a:ext cx="136815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Gas Hall/Houses</a:t>
              </a:r>
              <a:endParaRPr kumimoji="0" lang="en-US" altLang="en-US" sz="1000" b="0" i="0" u="none" strike="noStrike" cap="none" normalizeH="0" baseline="0" dirty="0">
                <a:ln>
                  <a:noFill/>
                </a:ln>
                <a:solidFill>
                  <a:schemeClr val="tx1"/>
                </a:solidFill>
                <a:effectLst/>
                <a:latin typeface="+mn-lt"/>
              </a:endParaRPr>
            </a:p>
          </p:txBody>
        </p:sp>
        <p:sp>
          <p:nvSpPr>
            <p:cNvPr id="150" name="Rectangle 35"/>
            <p:cNvSpPr>
              <a:spLocks noChangeArrowheads="1"/>
            </p:cNvSpPr>
            <p:nvPr/>
          </p:nvSpPr>
          <p:spPr bwMode="auto">
            <a:xfrm rot="10800000">
              <a:off x="5608811" y="5175511"/>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1" name="Rectangle 42"/>
            <p:cNvSpPr>
              <a:spLocks noChangeArrowheads="1"/>
            </p:cNvSpPr>
            <p:nvPr/>
          </p:nvSpPr>
          <p:spPr bwMode="auto">
            <a:xfrm>
              <a:off x="5957378" y="5422567"/>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5</a:t>
              </a:r>
              <a:endParaRPr kumimoji="0" lang="en-US" altLang="en-US" sz="1000" b="0" i="0" u="none" strike="noStrike" cap="none" normalizeH="0" baseline="0" dirty="0">
                <a:ln>
                  <a:noFill/>
                </a:ln>
                <a:solidFill>
                  <a:schemeClr val="tx1"/>
                </a:solidFill>
                <a:effectLst/>
                <a:latin typeface="+mn-lt"/>
              </a:endParaRPr>
            </a:p>
          </p:txBody>
        </p:sp>
        <p:sp>
          <p:nvSpPr>
            <p:cNvPr id="152" name="Rectangle 42"/>
            <p:cNvSpPr>
              <a:spLocks noChangeArrowheads="1"/>
            </p:cNvSpPr>
            <p:nvPr/>
          </p:nvSpPr>
          <p:spPr bwMode="auto">
            <a:xfrm>
              <a:off x="5957378" y="4756176"/>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a:t>
              </a:r>
              <a:r>
                <a:rPr lang="en-US" altLang="en-US" sz="1000" dirty="0">
                  <a:solidFill>
                    <a:srgbClr val="000000"/>
                  </a:solidFill>
                  <a:latin typeface="+mn-lt"/>
                </a:rPr>
                <a:t>4</a:t>
              </a:r>
              <a:endParaRPr kumimoji="0" lang="en-US" altLang="en-US" sz="1000" b="0" i="0" u="none" strike="noStrike" cap="none" normalizeH="0" baseline="0" dirty="0">
                <a:ln>
                  <a:noFill/>
                </a:ln>
                <a:solidFill>
                  <a:schemeClr val="tx1"/>
                </a:solidFill>
                <a:effectLst/>
                <a:latin typeface="+mn-lt"/>
              </a:endParaRPr>
            </a:p>
          </p:txBody>
        </p:sp>
        <p:sp>
          <p:nvSpPr>
            <p:cNvPr id="153" name="Rectangle 35"/>
            <p:cNvSpPr>
              <a:spLocks noChangeArrowheads="1"/>
            </p:cNvSpPr>
            <p:nvPr/>
          </p:nvSpPr>
          <p:spPr bwMode="auto">
            <a:xfrm rot="10800000">
              <a:off x="5608811" y="3861048"/>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4" name="Rectangle 42"/>
            <p:cNvSpPr>
              <a:spLocks noChangeArrowheads="1"/>
            </p:cNvSpPr>
            <p:nvPr/>
          </p:nvSpPr>
          <p:spPr bwMode="auto">
            <a:xfrm>
              <a:off x="5957378" y="4108104"/>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3</a:t>
              </a:r>
              <a:endParaRPr kumimoji="0" lang="en-US" altLang="en-US" sz="1000" b="0" i="0" u="none" strike="noStrike" cap="none" normalizeH="0" baseline="0" dirty="0">
                <a:ln>
                  <a:noFill/>
                </a:ln>
                <a:solidFill>
                  <a:schemeClr val="tx1"/>
                </a:solidFill>
                <a:effectLst/>
                <a:latin typeface="+mn-lt"/>
              </a:endParaRPr>
            </a:p>
          </p:txBody>
        </p:sp>
        <p:sp>
          <p:nvSpPr>
            <p:cNvPr id="155" name="Rectangle 35"/>
            <p:cNvSpPr>
              <a:spLocks noChangeArrowheads="1"/>
            </p:cNvSpPr>
            <p:nvPr/>
          </p:nvSpPr>
          <p:spPr bwMode="auto">
            <a:xfrm rot="10800000">
              <a:off x="5608811" y="3212976"/>
              <a:ext cx="1684800" cy="6480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6" name="Rectangle 42"/>
            <p:cNvSpPr>
              <a:spLocks noChangeArrowheads="1"/>
            </p:cNvSpPr>
            <p:nvPr/>
          </p:nvSpPr>
          <p:spPr bwMode="auto">
            <a:xfrm>
              <a:off x="5928679" y="3460032"/>
              <a:ext cx="9876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mn-lt"/>
                </a:rPr>
                <a:t>Warehouse 2</a:t>
              </a:r>
              <a:endParaRPr kumimoji="0" lang="en-US" altLang="en-US" sz="1000" b="0" i="0" u="none" strike="noStrike" cap="none" normalizeH="0" baseline="0" dirty="0">
                <a:ln>
                  <a:noFill/>
                </a:ln>
                <a:solidFill>
                  <a:schemeClr val="tx1"/>
                </a:solidFill>
                <a:effectLst/>
                <a:latin typeface="+mn-lt"/>
              </a:endParaRPr>
            </a:p>
          </p:txBody>
        </p:sp>
        <p:sp>
          <p:nvSpPr>
            <p:cNvPr id="157" name="Rectangle 351"/>
            <p:cNvSpPr>
              <a:spLocks noChangeArrowheads="1"/>
            </p:cNvSpPr>
            <p:nvPr/>
          </p:nvSpPr>
          <p:spPr bwMode="auto">
            <a:xfrm rot="10800000">
              <a:off x="4336761" y="4705921"/>
              <a:ext cx="113132" cy="216000"/>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8" name="Rectangle 351"/>
            <p:cNvSpPr>
              <a:spLocks noChangeArrowheads="1"/>
            </p:cNvSpPr>
            <p:nvPr/>
          </p:nvSpPr>
          <p:spPr bwMode="auto">
            <a:xfrm rot="10800000">
              <a:off x="4355975" y="4918795"/>
              <a:ext cx="144001" cy="454420"/>
            </a:xfrm>
            <a:prstGeom prst="rect">
              <a:avLst/>
            </a:prstGeom>
            <a:blipFill dpi="0" rotWithShape="0">
              <a:blip r:embed="rId4" cstate="print"/>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59" name="Rectangle 424"/>
            <p:cNvSpPr>
              <a:spLocks noChangeArrowheads="1"/>
            </p:cNvSpPr>
            <p:nvPr/>
          </p:nvSpPr>
          <p:spPr bwMode="auto">
            <a:xfrm rot="5400000">
              <a:off x="4219435" y="5101737"/>
              <a:ext cx="4352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700" b="1" dirty="0">
                  <a:solidFill>
                    <a:srgbClr val="000000"/>
                  </a:solidFill>
                  <a:latin typeface="Calibri" panose="020F0502020204030204" pitchFamily="34" charset="0"/>
                </a:rPr>
                <a:t>PARKING</a:t>
              </a:r>
              <a:endParaRPr kumimoji="0" lang="en-US" altLang="en-US" sz="700" b="1" i="0" u="none" strike="noStrike" cap="none" normalizeH="0" baseline="0" dirty="0">
                <a:ln>
                  <a:noFill/>
                </a:ln>
                <a:solidFill>
                  <a:schemeClr val="tx1"/>
                </a:solidFill>
                <a:effectLst/>
                <a:latin typeface="Calibri" panose="020F0502020204030204" pitchFamily="34" charset="0"/>
              </a:endParaRPr>
            </a:p>
          </p:txBody>
        </p:sp>
        <p:sp>
          <p:nvSpPr>
            <p:cNvPr id="160" name="Rectangle 159"/>
            <p:cNvSpPr/>
            <p:nvPr/>
          </p:nvSpPr>
          <p:spPr bwMode="auto">
            <a:xfrm>
              <a:off x="4355976" y="5373216"/>
              <a:ext cx="108000"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a:ln>
                  <a:noFill/>
                </a:ln>
                <a:solidFill>
                  <a:srgbClr val="003B58"/>
                </a:solidFill>
                <a:effectLst/>
                <a:latin typeface="Verdana" pitchFamily="34" charset="0"/>
              </a:endParaRPr>
            </a:p>
          </p:txBody>
        </p:sp>
        <p:sp>
          <p:nvSpPr>
            <p:cNvPr id="161" name="Rectangle 160"/>
            <p:cNvSpPr/>
            <p:nvPr/>
          </p:nvSpPr>
          <p:spPr bwMode="auto">
            <a:xfrm>
              <a:off x="4329767" y="4924973"/>
              <a:ext cx="174645" cy="36000"/>
            </a:xfrm>
            <a:prstGeom prst="rect">
              <a:avLst/>
            </a:prstGeom>
            <a:solidFill>
              <a:schemeClr val="bg1">
                <a:lumMod val="65000"/>
              </a:schemeClr>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2488" marR="0" indent="-752475" algn="l" defTabSz="914400" rtl="0" eaLnBrk="1" fontAlgn="base" latinLnBrk="0" hangingPunct="1">
                <a:lnSpc>
                  <a:spcPct val="100000"/>
                </a:lnSpc>
                <a:spcBef>
                  <a:spcPct val="20000"/>
                </a:spcBef>
                <a:spcAft>
                  <a:spcPct val="0"/>
                </a:spcAft>
                <a:buClrTx/>
                <a:buSzTx/>
                <a:buFontTx/>
                <a:buChar char="•"/>
                <a:tabLst/>
              </a:pPr>
              <a:endParaRPr kumimoji="0" lang="en-NZ" sz="2600" b="0" i="0" u="none" strike="noStrike" cap="none" normalizeH="0" baseline="0" dirty="0">
                <a:ln>
                  <a:noFill/>
                </a:ln>
                <a:solidFill>
                  <a:srgbClr val="003B58"/>
                </a:solidFill>
                <a:effectLst/>
                <a:latin typeface="Verdana" pitchFamily="34" charset="0"/>
              </a:endParaRPr>
            </a:p>
          </p:txBody>
        </p:sp>
        <p:sp>
          <p:nvSpPr>
            <p:cNvPr id="162" name="Rectangle 15"/>
            <p:cNvSpPr>
              <a:spLocks noChangeArrowheads="1"/>
            </p:cNvSpPr>
            <p:nvPr/>
          </p:nvSpPr>
          <p:spPr bwMode="auto">
            <a:xfrm rot="10800000" flipV="1">
              <a:off x="4479106" y="5373239"/>
              <a:ext cx="900000" cy="216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3" name="Rectangle 16"/>
            <p:cNvSpPr>
              <a:spLocks noChangeArrowheads="1"/>
            </p:cNvSpPr>
            <p:nvPr/>
          </p:nvSpPr>
          <p:spPr bwMode="auto">
            <a:xfrm>
              <a:off x="4528023" y="5404295"/>
              <a:ext cx="7742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Administration</a:t>
              </a:r>
              <a:endParaRPr kumimoji="0" lang="en-US" altLang="en-US" sz="1800" b="0" i="0" u="none" strike="noStrike" cap="none" normalizeH="0" baseline="0" dirty="0">
                <a:ln>
                  <a:noFill/>
                </a:ln>
                <a:solidFill>
                  <a:schemeClr val="tx1"/>
                </a:solidFill>
                <a:effectLst/>
                <a:latin typeface="Calibri" panose="020F0502020204030204" pitchFamily="34" charset="0"/>
              </a:endParaRPr>
            </a:p>
          </p:txBody>
        </p:sp>
        <p:sp>
          <p:nvSpPr>
            <p:cNvPr id="164" name="Rectangle 24"/>
            <p:cNvSpPr>
              <a:spLocks noChangeArrowheads="1"/>
            </p:cNvSpPr>
            <p:nvPr/>
          </p:nvSpPr>
          <p:spPr bwMode="auto">
            <a:xfrm rot="10800000">
              <a:off x="4211960" y="3969144"/>
              <a:ext cx="174666" cy="738000"/>
            </a:xfrm>
            <a:prstGeom prst="rect">
              <a:avLst/>
            </a:prstGeom>
            <a:solidFill>
              <a:srgbClr val="FFFFFF"/>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165" name="Rectangle 424"/>
            <p:cNvSpPr>
              <a:spLocks noChangeArrowheads="1"/>
            </p:cNvSpPr>
            <p:nvPr/>
          </p:nvSpPr>
          <p:spPr bwMode="auto">
            <a:xfrm rot="5400000">
              <a:off x="4125779" y="2992017"/>
              <a:ext cx="5118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dirty="0">
                  <a:ln>
                    <a:noFill/>
                  </a:ln>
                  <a:solidFill>
                    <a:srgbClr val="000000"/>
                  </a:solidFill>
                  <a:effectLst/>
                  <a:latin typeface="Calibri" panose="020F0502020204030204" pitchFamily="34" charset="0"/>
                </a:rPr>
                <a:t>DAF</a:t>
              </a:r>
              <a:endParaRPr kumimoji="0" lang="en-US" altLang="en-US" sz="1800" i="0" u="none" strike="noStrike" cap="none" normalizeH="0" baseline="0" dirty="0">
                <a:ln>
                  <a:noFill/>
                </a:ln>
                <a:solidFill>
                  <a:schemeClr val="tx1"/>
                </a:solidFill>
                <a:effectLst/>
                <a:latin typeface="Calibri" panose="020F0502020204030204" pitchFamily="34" charset="0"/>
              </a:endParaRPr>
            </a:p>
          </p:txBody>
        </p:sp>
        <p:sp>
          <p:nvSpPr>
            <p:cNvPr id="166" name="Rectangle 165"/>
            <p:cNvSpPr/>
            <p:nvPr/>
          </p:nvSpPr>
          <p:spPr>
            <a:xfrm>
              <a:off x="2987824" y="5733256"/>
              <a:ext cx="216024" cy="3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7" name="TextBox 166"/>
            <p:cNvSpPr txBox="1"/>
            <p:nvPr/>
          </p:nvSpPr>
          <p:spPr>
            <a:xfrm>
              <a:off x="1331640" y="2636912"/>
              <a:ext cx="1728192" cy="646331"/>
            </a:xfrm>
            <a:prstGeom prst="rect">
              <a:avLst/>
            </a:prstGeom>
            <a:noFill/>
          </p:spPr>
          <p:txBody>
            <a:bodyPr wrap="square" rtlCol="0">
              <a:spAutoFit/>
            </a:bodyPr>
            <a:lstStyle/>
            <a:p>
              <a:pPr algn="ctr">
                <a:buNone/>
              </a:pPr>
              <a:r>
                <a:rPr lang="en-NZ" sz="1200" b="1" dirty="0">
                  <a:solidFill>
                    <a:schemeClr val="tx1"/>
                  </a:solidFill>
                  <a:latin typeface="Calibri" panose="020F0502020204030204" pitchFamily="34" charset="0"/>
                </a:rPr>
                <a:t>NZ Fire Service</a:t>
              </a:r>
            </a:p>
            <a:p>
              <a:pPr algn="ctr">
                <a:buNone/>
              </a:pPr>
              <a:r>
                <a:rPr lang="en-NZ" sz="1200" b="1" dirty="0">
                  <a:latin typeface="Calibri" panose="020F0502020204030204" pitchFamily="34" charset="0"/>
                </a:rPr>
                <a:t>National Training</a:t>
              </a:r>
            </a:p>
            <a:p>
              <a:pPr algn="ctr">
                <a:buNone/>
              </a:pPr>
              <a:r>
                <a:rPr lang="en-NZ" sz="1200" b="1" dirty="0">
                  <a:solidFill>
                    <a:schemeClr val="tx1"/>
                  </a:solidFill>
                  <a:latin typeface="Calibri" panose="020F0502020204030204" pitchFamily="34" charset="0"/>
                </a:rPr>
                <a:t>Centre</a:t>
              </a:r>
            </a:p>
          </p:txBody>
        </p:sp>
      </p:grpSp>
      <p:pic>
        <p:nvPicPr>
          <p:cNvPr id="2" name="Picture 1">
            <a:extLst>
              <a:ext uri="{FF2B5EF4-FFF2-40B4-BE49-F238E27FC236}">
                <a16:creationId xmlns:a16="http://schemas.microsoft.com/office/drawing/2014/main" id="{8E40379E-F97D-6309-3A48-013ACF8F9818}"/>
              </a:ext>
            </a:extLst>
          </p:cNvPr>
          <p:cNvPicPr/>
          <p:nvPr/>
        </p:nvPicPr>
        <p:blipFill>
          <a:blip r:embed="rId8"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8</a:t>
            </a:fld>
            <a:endParaRPr lang="en-NZ" dirty="0"/>
          </a:p>
        </p:txBody>
      </p:sp>
      <p:sp>
        <p:nvSpPr>
          <p:cNvPr id="8" name="Rectangle 7"/>
          <p:cNvSpPr/>
          <p:nvPr/>
        </p:nvSpPr>
        <p:spPr>
          <a:xfrm>
            <a:off x="360000" y="908720"/>
            <a:ext cx="8316456" cy="5519460"/>
          </a:xfrm>
          <a:prstGeom prst="rect">
            <a:avLst/>
          </a:prstGeom>
        </p:spPr>
        <p:txBody>
          <a:bodyPr wrap="square">
            <a:spAutoFit/>
          </a:bodyPr>
          <a:lstStyle/>
          <a:p>
            <a:pPr marL="342000" indent="-342000">
              <a:buFont typeface="+mj-lt"/>
              <a:buAutoNum type="arabicPeriod" startAt="6"/>
            </a:pPr>
            <a:r>
              <a:rPr lang="en-NZ" sz="2000" b="1" dirty="0"/>
              <a:t>Facilities</a:t>
            </a:r>
          </a:p>
          <a:p>
            <a:pPr marL="342000" indent="-342000">
              <a:spcBef>
                <a:spcPts val="384"/>
              </a:spcBef>
              <a:buNone/>
            </a:pPr>
            <a:r>
              <a:rPr lang="en-US" sz="1600" b="1" dirty="0"/>
              <a:t>Toilets are located;</a:t>
            </a:r>
          </a:p>
          <a:p>
            <a:pPr marL="342000" indent="-342000">
              <a:spcBef>
                <a:spcPts val="384"/>
              </a:spcBef>
              <a:buFont typeface="Arial" pitchFamily="34" charset="0"/>
              <a:buChar char="•"/>
            </a:pPr>
            <a:r>
              <a:rPr lang="en-US" sz="1600" dirty="0"/>
              <a:t>In the Main Building just inside the entrance door to the left, and</a:t>
            </a:r>
          </a:p>
          <a:p>
            <a:pPr marL="342000" indent="-342000">
              <a:spcBef>
                <a:spcPts val="384"/>
              </a:spcBef>
              <a:buFont typeface="Arial" pitchFamily="34" charset="0"/>
              <a:buChar char="•"/>
            </a:pPr>
            <a:r>
              <a:rPr lang="en-US" sz="1600" dirty="0"/>
              <a:t>In the corridor between the GMH and Factory areas</a:t>
            </a:r>
          </a:p>
          <a:p>
            <a:pPr marL="342000" indent="-342000">
              <a:spcBef>
                <a:spcPts val="384"/>
              </a:spcBef>
              <a:buNone/>
            </a:pPr>
            <a:r>
              <a:rPr lang="en-US" sz="1600" b="1" dirty="0"/>
              <a:t>Tea/Coffee making facilities;</a:t>
            </a:r>
          </a:p>
          <a:p>
            <a:pPr marL="342000" indent="-342000">
              <a:spcBef>
                <a:spcPts val="384"/>
              </a:spcBef>
              <a:buFont typeface="Arial" pitchFamily="34" charset="0"/>
              <a:buChar char="•"/>
            </a:pPr>
            <a:r>
              <a:rPr lang="en-US" sz="1600" dirty="0"/>
              <a:t>The main lunch room is inside the entrance door to the right in the main building</a:t>
            </a:r>
          </a:p>
          <a:p>
            <a:pPr marL="342000" indent="-342000">
              <a:spcBef>
                <a:spcPts val="384"/>
              </a:spcBef>
              <a:buFont typeface="Arial" pitchFamily="34" charset="0"/>
              <a:buChar char="•"/>
            </a:pPr>
            <a:endParaRPr lang="en-US" sz="1600" dirty="0"/>
          </a:p>
          <a:p>
            <a:pPr marL="342000" indent="-342000">
              <a:spcBef>
                <a:spcPts val="384"/>
              </a:spcBef>
              <a:buFont typeface="+mj-lt"/>
              <a:buAutoNum type="arabicPeriod" startAt="7"/>
            </a:pPr>
            <a:r>
              <a:rPr lang="en-US" sz="2000" b="1" dirty="0"/>
              <a:t>Personal Protective Equipment (PPE)</a:t>
            </a:r>
          </a:p>
          <a:p>
            <a:pPr marL="342000" indent="-342000">
              <a:spcBef>
                <a:spcPts val="384"/>
              </a:spcBef>
              <a:buFont typeface="Arial" pitchFamily="34" charset="0"/>
              <a:buChar char="•"/>
            </a:pPr>
            <a:r>
              <a:rPr lang="en-US" sz="1600" dirty="0"/>
              <a:t>Compulsory PPE required in production areas;</a:t>
            </a:r>
          </a:p>
          <a:p>
            <a:pPr marL="342000" indent="-342000">
              <a:spcBef>
                <a:spcPts val="384"/>
              </a:spcBef>
            </a:pPr>
            <a:endParaRPr lang="en-US"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mj-lt"/>
              <a:buAutoNum type="arabicPeriod" startAt="6"/>
            </a:pPr>
            <a:endParaRPr lang="en-NZ" sz="1600" dirty="0"/>
          </a:p>
          <a:p>
            <a:pPr marL="342000" indent="-342000">
              <a:spcBef>
                <a:spcPts val="384"/>
              </a:spcBef>
              <a:buFont typeface="Arial" pitchFamily="34" charset="0"/>
              <a:buChar char="•"/>
            </a:pPr>
            <a:r>
              <a:rPr lang="en-NZ" sz="1400" dirty="0"/>
              <a:t>Other PPE when specified as a control on JSA/SWMS/Permit to Work e.g. Safety Harness</a:t>
            </a:r>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pic>
        <p:nvPicPr>
          <p:cNvPr id="11" name="Picture 10"/>
          <p:cNvPicPr>
            <a:picLocks noChangeAspect="1"/>
          </p:cNvPicPr>
          <p:nvPr/>
        </p:nvPicPr>
        <p:blipFill>
          <a:blip r:embed="rId3" cstate="print"/>
          <a:stretch>
            <a:fillRect/>
          </a:stretch>
        </p:blipFill>
        <p:spPr>
          <a:xfrm>
            <a:off x="7759003" y="980728"/>
            <a:ext cx="827796" cy="795376"/>
          </a:xfrm>
          <a:prstGeom prst="rect">
            <a:avLst/>
          </a:prstGeom>
        </p:spPr>
      </p:pic>
      <p:pic>
        <p:nvPicPr>
          <p:cNvPr id="14" name="Picture 13"/>
          <p:cNvPicPr>
            <a:picLocks noChangeAspect="1"/>
          </p:cNvPicPr>
          <p:nvPr/>
        </p:nvPicPr>
        <p:blipFill>
          <a:blip r:embed="rId4" cstate="print"/>
          <a:stretch>
            <a:fillRect/>
          </a:stretch>
        </p:blipFill>
        <p:spPr>
          <a:xfrm>
            <a:off x="7736609" y="1935285"/>
            <a:ext cx="867780" cy="795376"/>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359367147"/>
              </p:ext>
            </p:extLst>
          </p:nvPr>
        </p:nvGraphicFramePr>
        <p:xfrm>
          <a:off x="539552" y="3861048"/>
          <a:ext cx="7992888" cy="2016224"/>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1008112">
                <a:tc>
                  <a:txBody>
                    <a:bodyPr/>
                    <a:lstStyle/>
                    <a:p>
                      <a:endParaRPr lang="en-NZ" dirty="0"/>
                    </a:p>
                  </a:txBody>
                  <a:tcPr/>
                </a:tc>
                <a:tc>
                  <a:txBody>
                    <a:bodyPr/>
                    <a:lstStyle/>
                    <a:p>
                      <a:r>
                        <a:rPr lang="en-NZ" b="1" dirty="0"/>
                        <a:t>High Visibility</a:t>
                      </a:r>
                      <a:r>
                        <a:rPr lang="en-NZ" b="1" baseline="0" dirty="0"/>
                        <a:t> Clothing</a:t>
                      </a:r>
                    </a:p>
                    <a:p>
                      <a:r>
                        <a:rPr lang="en-NZ" baseline="0" dirty="0"/>
                        <a:t>Cotton Overalls/Vest or</a:t>
                      </a:r>
                    </a:p>
                    <a:p>
                      <a:r>
                        <a:rPr lang="en-NZ" baseline="0" dirty="0"/>
                        <a:t>Anti-static vest</a:t>
                      </a:r>
                      <a:endParaRPr lang="en-NZ" dirty="0"/>
                    </a:p>
                  </a:txBody>
                  <a:tcPr/>
                </a:tc>
                <a:tc>
                  <a:txBody>
                    <a:bodyPr/>
                    <a:lstStyle/>
                    <a:p>
                      <a:endParaRPr lang="en-NZ"/>
                    </a:p>
                  </a:txBody>
                  <a:tcPr/>
                </a:tc>
                <a:tc>
                  <a:txBody>
                    <a:bodyPr/>
                    <a:lstStyle/>
                    <a:p>
                      <a:r>
                        <a:rPr lang="en-NZ" b="1" dirty="0"/>
                        <a:t>Protective Footwear</a:t>
                      </a:r>
                    </a:p>
                  </a:txBody>
                  <a:tcPr anchor="ctr"/>
                </a:tc>
                <a:extLst>
                  <a:ext uri="{0D108BD9-81ED-4DB2-BD59-A6C34878D82A}">
                    <a16:rowId xmlns:a16="http://schemas.microsoft.com/office/drawing/2014/main" val="10000"/>
                  </a:ext>
                </a:extLst>
              </a:tr>
              <a:tr h="1008112">
                <a:tc>
                  <a:txBody>
                    <a:bodyPr/>
                    <a:lstStyle/>
                    <a:p>
                      <a:endParaRPr lang="en-NZ"/>
                    </a:p>
                  </a:txBody>
                  <a:tcPr/>
                </a:tc>
                <a:tc>
                  <a:txBody>
                    <a:bodyPr/>
                    <a:lstStyle/>
                    <a:p>
                      <a:r>
                        <a:rPr lang="en-NZ" b="1" dirty="0"/>
                        <a:t>Eye Protection</a:t>
                      </a:r>
                      <a:endParaRPr lang="en-NZ" b="1" baseline="0" dirty="0"/>
                    </a:p>
                    <a:p>
                      <a:r>
                        <a:rPr lang="en-NZ" baseline="0" dirty="0"/>
                        <a:t>Safety glasses – Plain, Prescription or over-glasses</a:t>
                      </a:r>
                      <a:endParaRPr lang="en-NZ" dirty="0"/>
                    </a:p>
                  </a:txBody>
                  <a:tcPr/>
                </a:tc>
                <a:tc>
                  <a:txBody>
                    <a:bodyPr/>
                    <a:lstStyle/>
                    <a:p>
                      <a:endParaRPr lang="en-NZ" dirty="0"/>
                    </a:p>
                  </a:txBody>
                  <a:tcPr/>
                </a:tc>
                <a:tc>
                  <a:txBody>
                    <a:bodyPr/>
                    <a:lstStyle/>
                    <a:p>
                      <a:r>
                        <a:rPr lang="en-NZ" b="1" dirty="0"/>
                        <a:t>Hearing Protection</a:t>
                      </a:r>
                    </a:p>
                    <a:p>
                      <a:r>
                        <a:rPr lang="en-NZ" b="1" dirty="0"/>
                        <a:t>Additional in Aerosol Hall </a:t>
                      </a:r>
                    </a:p>
                    <a:p>
                      <a:r>
                        <a:rPr lang="en-NZ" b="1" dirty="0"/>
                        <a:t>only </a:t>
                      </a:r>
                      <a:r>
                        <a:rPr lang="en-NZ" dirty="0"/>
                        <a:t>(and task specific)</a:t>
                      </a:r>
                    </a:p>
                  </a:txBody>
                  <a:tcPr anchor="ctr"/>
                </a:tc>
                <a:extLst>
                  <a:ext uri="{0D108BD9-81ED-4DB2-BD59-A6C34878D82A}">
                    <a16:rowId xmlns:a16="http://schemas.microsoft.com/office/drawing/2014/main" val="10001"/>
                  </a:ext>
                </a:extLst>
              </a:tr>
            </a:tbl>
          </a:graphicData>
        </a:graphic>
      </p:graphicFrame>
      <p:pic>
        <p:nvPicPr>
          <p:cNvPr id="17" name="Picture 16"/>
          <p:cNvPicPr>
            <a:picLocks noChangeAspect="1"/>
          </p:cNvPicPr>
          <p:nvPr/>
        </p:nvPicPr>
        <p:blipFill rotWithShape="1">
          <a:blip r:embed="rId5" cstate="print"/>
          <a:srcRect l="4303" t="1278" r="4987" b="6361"/>
          <a:stretch/>
        </p:blipFill>
        <p:spPr>
          <a:xfrm>
            <a:off x="4675909" y="3933056"/>
            <a:ext cx="900000" cy="900000"/>
          </a:xfrm>
          <a:prstGeom prst="ellipse">
            <a:avLst/>
          </a:prstGeom>
        </p:spPr>
      </p:pic>
      <p:pic>
        <p:nvPicPr>
          <p:cNvPr id="18" name="Picture 17"/>
          <p:cNvPicPr>
            <a:picLocks noChangeAspect="1"/>
          </p:cNvPicPr>
          <p:nvPr/>
        </p:nvPicPr>
        <p:blipFill rotWithShape="1">
          <a:blip r:embed="rId6" cstate="print"/>
          <a:srcRect l="8696" t="8198" r="8696" b="10585"/>
          <a:stretch/>
        </p:blipFill>
        <p:spPr>
          <a:xfrm>
            <a:off x="719572" y="4941168"/>
            <a:ext cx="899998" cy="900000"/>
          </a:xfrm>
          <a:prstGeom prst="ellipse">
            <a:avLst/>
          </a:prstGeom>
        </p:spPr>
      </p:pic>
      <p:pic>
        <p:nvPicPr>
          <p:cNvPr id="19" name="Picture 18"/>
          <p:cNvPicPr>
            <a:picLocks noChangeAspect="1"/>
          </p:cNvPicPr>
          <p:nvPr/>
        </p:nvPicPr>
        <p:blipFill rotWithShape="1">
          <a:blip r:embed="rId7" cstate="print"/>
          <a:srcRect l="5000" t="5521" r="5000" b="2362"/>
          <a:stretch/>
        </p:blipFill>
        <p:spPr>
          <a:xfrm>
            <a:off x="691071" y="3897056"/>
            <a:ext cx="936000" cy="936000"/>
          </a:xfrm>
          <a:prstGeom prst="ellipse">
            <a:avLst/>
          </a:prstGeom>
        </p:spPr>
      </p:pic>
      <p:pic>
        <p:nvPicPr>
          <p:cNvPr id="24" name="Picture 12" descr="mandatory_ear_muffs"/>
          <p:cNvPicPr>
            <a:picLocks noChangeAspect="1" noChangeArrowheads="1"/>
          </p:cNvPicPr>
          <p:nvPr/>
        </p:nvPicPr>
        <p:blipFill>
          <a:blip r:embed="rId8" cstate="print"/>
          <a:stretch>
            <a:fillRect/>
          </a:stretch>
        </p:blipFill>
        <p:spPr bwMode="auto">
          <a:xfrm>
            <a:off x="4644008" y="4941168"/>
            <a:ext cx="963802" cy="936000"/>
          </a:xfrm>
          <a:prstGeom prst="rect">
            <a:avLst/>
          </a:prstGeom>
          <a:noFill/>
          <a:ln>
            <a:noFill/>
          </a:ln>
        </p:spPr>
      </p:pic>
      <p:pic>
        <p:nvPicPr>
          <p:cNvPr id="2" name="Picture 1">
            <a:extLst>
              <a:ext uri="{FF2B5EF4-FFF2-40B4-BE49-F238E27FC236}">
                <a16:creationId xmlns:a16="http://schemas.microsoft.com/office/drawing/2014/main" id="{9A407495-D0B1-3D70-24FC-88FD9970343E}"/>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9</a:t>
            </a:fld>
            <a:endParaRPr lang="en-NZ" dirty="0"/>
          </a:p>
        </p:txBody>
      </p:sp>
      <p:sp>
        <p:nvSpPr>
          <p:cNvPr id="8" name="Rectangle 7"/>
          <p:cNvSpPr/>
          <p:nvPr/>
        </p:nvSpPr>
        <p:spPr>
          <a:xfrm>
            <a:off x="360000" y="908720"/>
            <a:ext cx="8316456" cy="400110"/>
          </a:xfrm>
          <a:prstGeom prst="rect">
            <a:avLst/>
          </a:prstGeom>
        </p:spPr>
        <p:txBody>
          <a:bodyPr wrap="square">
            <a:spAutoFit/>
          </a:bodyPr>
          <a:lstStyle/>
          <a:p>
            <a:pPr marL="342000" indent="-342000">
              <a:spcBef>
                <a:spcPts val="384"/>
              </a:spcBef>
              <a:buFont typeface="+mj-lt"/>
              <a:buAutoNum type="arabicPeriod" startAt="8"/>
            </a:pPr>
            <a:r>
              <a:rPr lang="en-US" sz="2000" b="1" dirty="0"/>
              <a:t>Area Restrictions</a:t>
            </a:r>
            <a:endParaRPr lang="en-US" sz="1600" dirty="0"/>
          </a:p>
        </p:txBody>
      </p:sp>
      <p:sp>
        <p:nvSpPr>
          <p:cNvPr id="12" name="Title 1"/>
          <p:cNvSpPr txBox="1">
            <a:spLocks/>
          </p:cNvSpPr>
          <p:nvPr/>
        </p:nvSpPr>
        <p:spPr>
          <a:xfrm>
            <a:off x="4788024" y="274638"/>
            <a:ext cx="3898776"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Contractor Induction</a:t>
            </a:r>
          </a:p>
        </p:txBody>
      </p:sp>
      <p:graphicFrame>
        <p:nvGraphicFramePr>
          <p:cNvPr id="15" name="Table 14"/>
          <p:cNvGraphicFramePr>
            <a:graphicFrameLocks noGrp="1"/>
          </p:cNvGraphicFramePr>
          <p:nvPr>
            <p:extLst>
              <p:ext uri="{D42A27DB-BD31-4B8C-83A1-F6EECF244321}">
                <p14:modId xmlns:p14="http://schemas.microsoft.com/office/powerpoint/2010/main" val="3333117671"/>
              </p:ext>
            </p:extLst>
          </p:nvPr>
        </p:nvGraphicFramePr>
        <p:xfrm>
          <a:off x="539552" y="1412776"/>
          <a:ext cx="7992888" cy="4824000"/>
        </p:xfrm>
        <a:graphic>
          <a:graphicData uri="http://schemas.openxmlformats.org/drawingml/2006/table">
            <a:tbl>
              <a:tblPr>
                <a:tableStyleId>{616DA210-FB5B-4158-B5E0-FEB733F419BA}</a:tableStyleId>
              </a:tblPr>
              <a:tblGrid>
                <a:gridCol w="1224136">
                  <a:extLst>
                    <a:ext uri="{9D8B030D-6E8A-4147-A177-3AD203B41FA5}">
                      <a16:colId xmlns:a16="http://schemas.microsoft.com/office/drawing/2014/main" val="20000"/>
                    </a:ext>
                  </a:extLst>
                </a:gridCol>
                <a:gridCol w="277230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432000">
                <a:tc gridSpan="4">
                  <a:txBody>
                    <a:bodyPr/>
                    <a:lstStyle/>
                    <a:p>
                      <a:pPr algn="ctr"/>
                      <a:r>
                        <a:rPr lang="en-NZ" sz="1800" b="1" cap="all" baseline="0" dirty="0"/>
                        <a:t>Restricted in all production areas</a:t>
                      </a:r>
                    </a:p>
                  </a:txBody>
                  <a:tcPr anchor="ctr">
                    <a:solidFill>
                      <a:srgbClr val="FFFF00"/>
                    </a:solidFill>
                  </a:tcPr>
                </a:tc>
                <a:tc hMerge="1">
                  <a:txBody>
                    <a:bodyPr/>
                    <a:lstStyle/>
                    <a:p>
                      <a:endParaRPr lang="en-NZ" b="1" dirty="0"/>
                    </a:p>
                  </a:txBody>
                  <a:tcPr anchor="ctr"/>
                </a:tc>
                <a:tc hMerge="1">
                  <a:txBody>
                    <a:bodyPr/>
                    <a:lstStyle/>
                    <a:p>
                      <a:endParaRPr lang="en-NZ" b="1"/>
                    </a:p>
                  </a:txBody>
                  <a:tcPr anchor="ctr"/>
                </a:tc>
                <a:tc hMerge="1">
                  <a:txBody>
                    <a:bodyPr/>
                    <a:lstStyle/>
                    <a:p>
                      <a:endParaRPr lang="en-NZ" b="1" dirty="0"/>
                    </a:p>
                  </a:txBody>
                  <a:tcPr anchor="ctr"/>
                </a:tc>
                <a:extLst>
                  <a:ext uri="{0D108BD9-81ED-4DB2-BD59-A6C34878D82A}">
                    <a16:rowId xmlns:a16="http://schemas.microsoft.com/office/drawing/2014/main" val="10000"/>
                  </a:ext>
                </a:extLst>
              </a:tr>
              <a:tr h="990000">
                <a:tc>
                  <a:txBody>
                    <a:bodyPr/>
                    <a:lstStyle/>
                    <a:p>
                      <a:endParaRPr lang="en-NZ" dirty="0"/>
                    </a:p>
                  </a:txBody>
                  <a:tcPr/>
                </a:tc>
                <a:tc>
                  <a:txBody>
                    <a:bodyPr/>
                    <a:lstStyle/>
                    <a:p>
                      <a:r>
                        <a:rPr lang="en-NZ" b="1" dirty="0"/>
                        <a:t>No Ignition Sources</a:t>
                      </a:r>
                    </a:p>
                  </a:txBody>
                  <a:tcPr anchor="ctr"/>
                </a:tc>
                <a:tc>
                  <a:txBody>
                    <a:bodyPr/>
                    <a:lstStyle/>
                    <a:p>
                      <a:endParaRPr lang="en-NZ" b="1"/>
                    </a:p>
                  </a:txBody>
                  <a:tcPr anchor="ctr"/>
                </a:tc>
                <a:tc>
                  <a:txBody>
                    <a:bodyPr/>
                    <a:lstStyle/>
                    <a:p>
                      <a:r>
                        <a:rPr lang="en-NZ" b="1" dirty="0"/>
                        <a:t>No Mobile Phones</a:t>
                      </a:r>
                    </a:p>
                  </a:txBody>
                  <a:tcPr anchor="ctr"/>
                </a:tc>
                <a:extLst>
                  <a:ext uri="{0D108BD9-81ED-4DB2-BD59-A6C34878D82A}">
                    <a16:rowId xmlns:a16="http://schemas.microsoft.com/office/drawing/2014/main" val="10001"/>
                  </a:ext>
                </a:extLst>
              </a:tr>
              <a:tr h="990000">
                <a:tc>
                  <a:txBody>
                    <a:bodyPr/>
                    <a:lstStyle/>
                    <a:p>
                      <a:endParaRPr lang="en-NZ" dirty="0"/>
                    </a:p>
                  </a:txBody>
                  <a:tcPr/>
                </a:tc>
                <a:tc>
                  <a:txBody>
                    <a:bodyPr/>
                    <a:lstStyle/>
                    <a:p>
                      <a:r>
                        <a:rPr lang="en-NZ" b="1" dirty="0"/>
                        <a:t>No Smoking/Vaping</a:t>
                      </a:r>
                    </a:p>
                  </a:txBody>
                  <a:tcPr anchor="ctr"/>
                </a:tc>
                <a:tc>
                  <a:txBody>
                    <a:bodyPr/>
                    <a:lstStyle/>
                    <a:p>
                      <a:endParaRPr lang="en-NZ" b="1" dirty="0"/>
                    </a:p>
                  </a:txBody>
                  <a:tcPr anchor="ctr"/>
                </a:tc>
                <a:tc>
                  <a:txBody>
                    <a:bodyPr/>
                    <a:lstStyle/>
                    <a:p>
                      <a:r>
                        <a:rPr lang="en-NZ" b="1" dirty="0"/>
                        <a:t>No Long</a:t>
                      </a:r>
                      <a:r>
                        <a:rPr lang="en-NZ" b="1" baseline="0" dirty="0"/>
                        <a:t> Hair</a:t>
                      </a:r>
                      <a:endParaRPr lang="en-NZ" b="1" dirty="0"/>
                    </a:p>
                  </a:txBody>
                  <a:tcPr anchor="ctr"/>
                </a:tc>
                <a:extLst>
                  <a:ext uri="{0D108BD9-81ED-4DB2-BD59-A6C34878D82A}">
                    <a16:rowId xmlns:a16="http://schemas.microsoft.com/office/drawing/2014/main" val="10002"/>
                  </a:ext>
                </a:extLst>
              </a:tr>
              <a:tr h="990000">
                <a:tc>
                  <a:txBody>
                    <a:bodyPr/>
                    <a:lstStyle/>
                    <a:p>
                      <a:endParaRPr lang="en-NZ" dirty="0"/>
                    </a:p>
                  </a:txBody>
                  <a:tcPr/>
                </a:tc>
                <a:tc>
                  <a:txBody>
                    <a:bodyPr/>
                    <a:lstStyle/>
                    <a:p>
                      <a:r>
                        <a:rPr lang="en-NZ" b="1" dirty="0"/>
                        <a:t>No Eating</a:t>
                      </a:r>
                      <a:r>
                        <a:rPr lang="en-NZ" b="1" baseline="0" dirty="0"/>
                        <a:t> or Drinking from unapproved drink bottles</a:t>
                      </a:r>
                      <a:endParaRPr lang="en-NZ" b="1" dirty="0"/>
                    </a:p>
                  </a:txBody>
                  <a:tcPr anchor="ctr"/>
                </a:tc>
                <a:tc>
                  <a:txBody>
                    <a:bodyPr/>
                    <a:lstStyle/>
                    <a:p>
                      <a:endParaRPr lang="en-NZ" b="1" dirty="0"/>
                    </a:p>
                  </a:txBody>
                  <a:tcPr anchor="ctr"/>
                </a:tc>
                <a:tc>
                  <a:txBody>
                    <a:bodyPr/>
                    <a:lstStyle/>
                    <a:p>
                      <a:r>
                        <a:rPr lang="en-NZ" b="1" dirty="0"/>
                        <a:t>No Hoods</a:t>
                      </a:r>
                    </a:p>
                  </a:txBody>
                  <a:tcPr anchor="ctr"/>
                </a:tc>
                <a:extLst>
                  <a:ext uri="{0D108BD9-81ED-4DB2-BD59-A6C34878D82A}">
                    <a16:rowId xmlns:a16="http://schemas.microsoft.com/office/drawing/2014/main" val="10003"/>
                  </a:ext>
                </a:extLst>
              </a:tr>
              <a:tr h="432000">
                <a:tc gridSpan="4">
                  <a:txBody>
                    <a:bodyPr/>
                    <a:lstStyle/>
                    <a:p>
                      <a:pPr algn="ctr"/>
                      <a:r>
                        <a:rPr lang="en-NZ" b="1" cap="all" dirty="0"/>
                        <a:t>Food Grade Restrictions – Do not enter if you have</a:t>
                      </a:r>
                      <a:r>
                        <a:rPr lang="en-NZ" b="1" cap="all" baseline="0" dirty="0"/>
                        <a:t> been unwell</a:t>
                      </a:r>
                      <a:endParaRPr lang="en-NZ" b="1" cap="all" dirty="0"/>
                    </a:p>
                  </a:txBody>
                  <a:tcPr anchor="ctr">
                    <a:solidFill>
                      <a:schemeClr val="tx2">
                        <a:lumMod val="20000"/>
                        <a:lumOff val="80000"/>
                      </a:schemeClr>
                    </a:solidFill>
                  </a:tcPr>
                </a:tc>
                <a:tc hMerge="1">
                  <a:txBody>
                    <a:bodyPr/>
                    <a:lstStyle/>
                    <a:p>
                      <a:endParaRPr lang="en-NZ" b="1" dirty="0"/>
                    </a:p>
                  </a:txBody>
                  <a:tcPr anchor="ctr"/>
                </a:tc>
                <a:tc hMerge="1">
                  <a:txBody>
                    <a:bodyPr/>
                    <a:lstStyle/>
                    <a:p>
                      <a:endParaRPr lang="en-NZ" b="1" dirty="0"/>
                    </a:p>
                  </a:txBody>
                  <a:tcPr anchor="ctr"/>
                </a:tc>
                <a:tc hMerge="1">
                  <a:txBody>
                    <a:bodyPr/>
                    <a:lstStyle/>
                    <a:p>
                      <a:endParaRPr lang="en-NZ" b="1" dirty="0"/>
                    </a:p>
                  </a:txBody>
                  <a:tcPr anchor="ctr"/>
                </a:tc>
                <a:extLst>
                  <a:ext uri="{0D108BD9-81ED-4DB2-BD59-A6C34878D82A}">
                    <a16:rowId xmlns:a16="http://schemas.microsoft.com/office/drawing/2014/main" val="10004"/>
                  </a:ext>
                </a:extLst>
              </a:tr>
              <a:tr h="990000">
                <a:tc>
                  <a:txBody>
                    <a:bodyPr/>
                    <a:lstStyle/>
                    <a:p>
                      <a:endParaRPr lang="en-NZ" dirty="0"/>
                    </a:p>
                  </a:txBody>
                  <a:tcPr/>
                </a:tc>
                <a:tc>
                  <a:txBody>
                    <a:bodyPr/>
                    <a:lstStyle/>
                    <a:p>
                      <a:r>
                        <a:rPr lang="en-NZ" b="1" dirty="0"/>
                        <a:t>Keep Hair Covered</a:t>
                      </a:r>
                    </a:p>
                  </a:txBody>
                  <a:tcPr anchor="ctr"/>
                </a:tc>
                <a:tc>
                  <a:txBody>
                    <a:bodyPr/>
                    <a:lstStyle/>
                    <a:p>
                      <a:endParaRPr lang="en-NZ" b="1" dirty="0"/>
                    </a:p>
                  </a:txBody>
                  <a:tcPr anchor="ctr"/>
                </a:tc>
                <a:tc>
                  <a:txBody>
                    <a:bodyPr/>
                    <a:lstStyle/>
                    <a:p>
                      <a:r>
                        <a:rPr lang="en-NZ" b="1" dirty="0"/>
                        <a:t>Wash Hands Regularly</a:t>
                      </a:r>
                    </a:p>
                    <a:p>
                      <a:r>
                        <a:rPr lang="en-NZ" b="1" dirty="0"/>
                        <a:t>Wear Gloves</a:t>
                      </a:r>
                    </a:p>
                  </a:txBody>
                  <a:tcPr anchor="ctr"/>
                </a:tc>
                <a:extLst>
                  <a:ext uri="{0D108BD9-81ED-4DB2-BD59-A6C34878D82A}">
                    <a16:rowId xmlns:a16="http://schemas.microsoft.com/office/drawing/2014/main" val="10005"/>
                  </a:ext>
                </a:extLst>
              </a:tr>
            </a:tbl>
          </a:graphicData>
        </a:graphic>
      </p:graphicFrame>
      <p:pic>
        <p:nvPicPr>
          <p:cNvPr id="22" name="Picture 17" descr="prohibition_no_fire"/>
          <p:cNvPicPr>
            <a:picLocks noChangeAspect="1" noChangeArrowheads="1"/>
          </p:cNvPicPr>
          <p:nvPr/>
        </p:nvPicPr>
        <p:blipFill>
          <a:blip r:embed="rId3" cstate="print"/>
          <a:srcRect/>
          <a:stretch>
            <a:fillRect/>
          </a:stretch>
        </p:blipFill>
        <p:spPr bwMode="auto">
          <a:xfrm>
            <a:off x="683568" y="1880928"/>
            <a:ext cx="926163" cy="900000"/>
          </a:xfrm>
          <a:prstGeom prst="rect">
            <a:avLst/>
          </a:prstGeom>
          <a:noFill/>
          <a:ln w="9525">
            <a:noFill/>
            <a:miter lim="800000"/>
            <a:headEnd/>
            <a:tailEnd/>
          </a:ln>
        </p:spPr>
      </p:pic>
      <p:pic>
        <p:nvPicPr>
          <p:cNvPr id="23" name="Picture 19" descr="prohibition_no_mobiles"/>
          <p:cNvPicPr>
            <a:picLocks noChangeAspect="1" noChangeArrowheads="1"/>
          </p:cNvPicPr>
          <p:nvPr/>
        </p:nvPicPr>
        <p:blipFill>
          <a:blip r:embed="rId4" cstate="print"/>
          <a:srcRect/>
          <a:stretch>
            <a:fillRect/>
          </a:stretch>
        </p:blipFill>
        <p:spPr bwMode="auto">
          <a:xfrm>
            <a:off x="4666931" y="1880928"/>
            <a:ext cx="926163" cy="900000"/>
          </a:xfrm>
          <a:prstGeom prst="rect">
            <a:avLst/>
          </a:prstGeom>
          <a:noFill/>
          <a:ln w="9525">
            <a:noFill/>
            <a:miter lim="800000"/>
            <a:headEnd/>
            <a:tailEnd/>
          </a:ln>
        </p:spPr>
      </p:pic>
      <p:pic>
        <p:nvPicPr>
          <p:cNvPr id="25" name="Picture 21" descr="prohibition_no_smoking"/>
          <p:cNvPicPr>
            <a:picLocks noChangeAspect="1" noChangeArrowheads="1"/>
          </p:cNvPicPr>
          <p:nvPr/>
        </p:nvPicPr>
        <p:blipFill>
          <a:blip r:embed="rId5" cstate="print"/>
          <a:srcRect/>
          <a:stretch>
            <a:fillRect/>
          </a:stretch>
        </p:blipFill>
        <p:spPr bwMode="auto">
          <a:xfrm>
            <a:off x="683568" y="2889040"/>
            <a:ext cx="926163" cy="900000"/>
          </a:xfrm>
          <a:prstGeom prst="rect">
            <a:avLst/>
          </a:prstGeom>
          <a:noFill/>
          <a:ln w="9525">
            <a:noFill/>
            <a:miter lim="800000"/>
            <a:headEnd/>
            <a:tailEnd/>
          </a:ln>
        </p:spPr>
      </p:pic>
      <p:pic>
        <p:nvPicPr>
          <p:cNvPr id="26" name="Picture 23" descr="prohibition_no_eatingdrinking"/>
          <p:cNvPicPr>
            <a:picLocks noChangeAspect="1" noChangeArrowheads="1"/>
          </p:cNvPicPr>
          <p:nvPr/>
        </p:nvPicPr>
        <p:blipFill>
          <a:blip r:embed="rId6" cstate="print"/>
          <a:srcRect/>
          <a:stretch>
            <a:fillRect/>
          </a:stretch>
        </p:blipFill>
        <p:spPr bwMode="auto">
          <a:xfrm>
            <a:off x="683568" y="3897152"/>
            <a:ext cx="926163" cy="900000"/>
          </a:xfrm>
          <a:prstGeom prst="rect">
            <a:avLst/>
          </a:prstGeom>
          <a:noFill/>
          <a:ln w="9525">
            <a:noFill/>
            <a:miter lim="800000"/>
            <a:headEnd/>
            <a:tailEnd/>
          </a:ln>
        </p:spPr>
      </p:pic>
      <p:pic>
        <p:nvPicPr>
          <p:cNvPr id="27" name="Picture 25" descr="prohibition_no_hair"/>
          <p:cNvPicPr>
            <a:picLocks noChangeAspect="1" noChangeArrowheads="1"/>
          </p:cNvPicPr>
          <p:nvPr/>
        </p:nvPicPr>
        <p:blipFill>
          <a:blip r:embed="rId7" cstate="print"/>
          <a:srcRect/>
          <a:stretch>
            <a:fillRect/>
          </a:stretch>
        </p:blipFill>
        <p:spPr bwMode="auto">
          <a:xfrm>
            <a:off x="4666931" y="2889040"/>
            <a:ext cx="926163" cy="900000"/>
          </a:xfrm>
          <a:prstGeom prst="rect">
            <a:avLst/>
          </a:prstGeom>
          <a:noFill/>
          <a:ln w="9525">
            <a:noFill/>
            <a:miter lim="800000"/>
            <a:headEnd/>
            <a:tailEnd/>
          </a:ln>
        </p:spPr>
      </p:pic>
      <p:pic>
        <p:nvPicPr>
          <p:cNvPr id="28" name="Picture 27"/>
          <p:cNvPicPr>
            <a:picLocks noChangeAspect="1" noChangeArrowheads="1"/>
          </p:cNvPicPr>
          <p:nvPr/>
        </p:nvPicPr>
        <p:blipFill>
          <a:blip r:embed="rId8" cstate="print"/>
          <a:srcRect/>
          <a:stretch>
            <a:fillRect/>
          </a:stretch>
        </p:blipFill>
        <p:spPr bwMode="auto">
          <a:xfrm>
            <a:off x="4680012" y="3897152"/>
            <a:ext cx="900000" cy="900000"/>
          </a:xfrm>
          <a:prstGeom prst="rect">
            <a:avLst/>
          </a:prstGeom>
          <a:noFill/>
          <a:ln w="9525">
            <a:noFill/>
            <a:miter lim="800000"/>
            <a:headEnd/>
            <a:tailEnd/>
          </a:ln>
        </p:spPr>
      </p:pic>
      <p:pic>
        <p:nvPicPr>
          <p:cNvPr id="33" name="Picture 33" descr="mandatory_wear_cover_2"/>
          <p:cNvPicPr>
            <a:picLocks noChangeAspect="1" noChangeArrowheads="1"/>
          </p:cNvPicPr>
          <p:nvPr/>
        </p:nvPicPr>
        <p:blipFill>
          <a:blip r:embed="rId9" cstate="print"/>
          <a:srcRect/>
          <a:stretch>
            <a:fillRect/>
          </a:stretch>
        </p:blipFill>
        <p:spPr bwMode="auto">
          <a:xfrm>
            <a:off x="683568" y="5301208"/>
            <a:ext cx="925962" cy="900000"/>
          </a:xfrm>
          <a:prstGeom prst="rect">
            <a:avLst/>
          </a:prstGeom>
          <a:noFill/>
          <a:ln w="9525">
            <a:noFill/>
            <a:miter lim="800000"/>
            <a:headEnd/>
            <a:tailEnd/>
          </a:ln>
        </p:spPr>
      </p:pic>
      <p:pic>
        <p:nvPicPr>
          <p:cNvPr id="34" name="Picture 34" descr="mandatory_wash_hands"/>
          <p:cNvPicPr>
            <a:picLocks noChangeAspect="1" noChangeArrowheads="1"/>
          </p:cNvPicPr>
          <p:nvPr/>
        </p:nvPicPr>
        <p:blipFill>
          <a:blip r:embed="rId10" cstate="print"/>
          <a:srcRect/>
          <a:stretch>
            <a:fillRect/>
          </a:stretch>
        </p:blipFill>
        <p:spPr bwMode="auto">
          <a:xfrm>
            <a:off x="4644008" y="5301208"/>
            <a:ext cx="916982" cy="900000"/>
          </a:xfrm>
          <a:prstGeom prst="rect">
            <a:avLst/>
          </a:prstGeom>
          <a:noFill/>
          <a:ln w="9525">
            <a:noFill/>
            <a:miter lim="800000"/>
            <a:headEnd/>
            <a:tailEnd/>
          </a:ln>
        </p:spPr>
      </p:pic>
      <p:pic>
        <p:nvPicPr>
          <p:cNvPr id="2" name="Picture 1">
            <a:extLst>
              <a:ext uri="{FF2B5EF4-FFF2-40B4-BE49-F238E27FC236}">
                <a16:creationId xmlns:a16="http://schemas.microsoft.com/office/drawing/2014/main" id="{72880D09-A7B4-51A3-15BA-2354AE80F29F}"/>
              </a:ext>
            </a:extLst>
          </p:cNvPr>
          <p:cNvPicPr/>
          <p:nvPr/>
        </p:nvPicPr>
        <p:blipFill>
          <a:blip r:embed="rId11"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0640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5d3efe-2cfd-4ee9-8a9e-5e8d427552f5" xsi:nil="true"/>
    <lcf76f155ced4ddcb4097134ff3c332f xmlns="72154556-341a-4eff-88ae-f52b24f9a7b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54DC2EE7A41B48A96524547B62140B" ma:contentTypeVersion="10" ma:contentTypeDescription="Create a new document." ma:contentTypeScope="" ma:versionID="11c0195d5253bbce8660770a97b816eb">
  <xsd:schema xmlns:xsd="http://www.w3.org/2001/XMLSchema" xmlns:xs="http://www.w3.org/2001/XMLSchema" xmlns:p="http://schemas.microsoft.com/office/2006/metadata/properties" xmlns:ns2="72154556-341a-4eff-88ae-f52b24f9a7b3" xmlns:ns3="c35d3efe-2cfd-4ee9-8a9e-5e8d427552f5" targetNamespace="http://schemas.microsoft.com/office/2006/metadata/properties" ma:root="true" ma:fieldsID="7d837ce091ca97678cc1d533deacbf26" ns2:_="" ns3:_="">
    <xsd:import namespace="72154556-341a-4eff-88ae-f52b24f9a7b3"/>
    <xsd:import namespace="c35d3efe-2cfd-4ee9-8a9e-5e8d427552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54556-341a-4eff-88ae-f52b24f9a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3f7a8f-ac3e-48f3-b412-89c210bec2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5d3efe-2cfd-4ee9-8a9e-5e8d427552f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4b81a9-79b9-4a3f-9d2e-3969bf6ad4d8}" ma:internalName="TaxCatchAll" ma:showField="CatchAllData" ma:web="c35d3efe-2cfd-4ee9-8a9e-5e8d427552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628631-3792-4A20-961B-B280AE6A336D}">
  <ds:schemaRefs>
    <ds:schemaRef ds:uri="http://schemas.microsoft.com/sharepoint/v3/contenttype/forms"/>
  </ds:schemaRefs>
</ds:datastoreItem>
</file>

<file path=customXml/itemProps2.xml><?xml version="1.0" encoding="utf-8"?>
<ds:datastoreItem xmlns:ds="http://schemas.openxmlformats.org/officeDocument/2006/customXml" ds:itemID="{6F6F0CB8-7C94-4BB5-AAAE-072508AF7C11}">
  <ds:schemaRefs>
    <ds:schemaRef ds:uri="http://www.w3.org/XML/1998/namespace"/>
    <ds:schemaRef ds:uri="72154556-341a-4eff-88ae-f52b24f9a7b3"/>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c35d3efe-2cfd-4ee9-8a9e-5e8d427552f5"/>
    <ds:schemaRef ds:uri="http://schemas.microsoft.com/office/2006/metadata/properties"/>
  </ds:schemaRefs>
</ds:datastoreItem>
</file>

<file path=customXml/itemProps3.xml><?xml version="1.0" encoding="utf-8"?>
<ds:datastoreItem xmlns:ds="http://schemas.openxmlformats.org/officeDocument/2006/customXml" ds:itemID="{D6189CAE-0B2E-4436-B06F-916DAC4F9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54556-341a-4eff-88ae-f52b24f9a7b3"/>
    <ds:schemaRef ds:uri="c35d3efe-2cfd-4ee9-8a9e-5e8d42755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6874</TotalTime>
  <Words>2661</Words>
  <Application>Microsoft Office PowerPoint</Application>
  <PresentationFormat>On-screen Show (4:3)</PresentationFormat>
  <Paragraphs>424</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Tahoma</vt:lpstr>
      <vt:lpstr>Times New Roman</vt:lpstr>
      <vt:lpstr>Verdana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Canning</dc:creator>
  <cp:lastModifiedBy>Stacey Rimene</cp:lastModifiedBy>
  <cp:revision>424</cp:revision>
  <cp:lastPrinted>2025-10-05T20:39:07Z</cp:lastPrinted>
  <dcterms:created xsi:type="dcterms:W3CDTF">2012-01-31T20:14:24Z</dcterms:created>
  <dcterms:modified xsi:type="dcterms:W3CDTF">2026-03-01T02:04:11Z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0x010100FB54DC2EE7A41B48A96524547B62140B</vt:lpwstr>
  </property>
  <property fmtid="{D5CDD505-2E9C-101B-9397-08002B2CF9AE}" pid="3" name="MediaServiceImageTags">
    <vt:lpwstr/>
  </property>
</Properties>
</file>