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23" r:id="rId2"/>
    <p:sldId id="256" r:id="rId3"/>
    <p:sldId id="299" r:id="rId4"/>
    <p:sldId id="300" r:id="rId5"/>
    <p:sldId id="292" r:id="rId6"/>
    <p:sldId id="290" r:id="rId7"/>
    <p:sldId id="296" r:id="rId8"/>
    <p:sldId id="295" r:id="rId9"/>
    <p:sldId id="285" r:id="rId10"/>
    <p:sldId id="324" r:id="rId11"/>
    <p:sldId id="326" r:id="rId12"/>
    <p:sldId id="287" r:id="rId13"/>
    <p:sldId id="288" r:id="rId14"/>
    <p:sldId id="301" r:id="rId15"/>
    <p:sldId id="330" r:id="rId16"/>
    <p:sldId id="302" r:id="rId17"/>
    <p:sldId id="329" r:id="rId18"/>
    <p:sldId id="303" r:id="rId19"/>
    <p:sldId id="304" r:id="rId20"/>
    <p:sldId id="328" r:id="rId21"/>
    <p:sldId id="305" r:id="rId22"/>
    <p:sldId id="325" r:id="rId23"/>
    <p:sldId id="314" r:id="rId24"/>
    <p:sldId id="315" r:id="rId25"/>
    <p:sldId id="316" r:id="rId26"/>
    <p:sldId id="327" r:id="rId27"/>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DCD"/>
    <a:srgbClr val="171717"/>
    <a:srgbClr val="191E22"/>
    <a:srgbClr val="BE51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3" autoAdjust="0"/>
    <p:restoredTop sz="88945" autoAdjust="0"/>
  </p:normalViewPr>
  <p:slideViewPr>
    <p:cSldViewPr snapToGrid="0">
      <p:cViewPr varScale="1">
        <p:scale>
          <a:sx n="83" d="100"/>
          <a:sy n="83" d="100"/>
        </p:scale>
        <p:origin x="102" y="9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iel Marshall" userId="d6b862a1-50f1-4ba1-be88-29b1f57a9d2a" providerId="ADAL" clId="{5228DC91-FEB2-4293-A968-534C76CEF879}"/>
    <pc:docChg chg="custSel modSld">
      <pc:chgData name="Oriel Marshall" userId="d6b862a1-50f1-4ba1-be88-29b1f57a9d2a" providerId="ADAL" clId="{5228DC91-FEB2-4293-A968-534C76CEF879}" dt="2023-03-07T16:33:23.125" v="95" actId="20577"/>
      <pc:docMkLst>
        <pc:docMk/>
      </pc:docMkLst>
      <pc:sldChg chg="modNotesTx">
        <pc:chgData name="Oriel Marshall" userId="d6b862a1-50f1-4ba1-be88-29b1f57a9d2a" providerId="ADAL" clId="{5228DC91-FEB2-4293-A968-534C76CEF879}" dt="2023-03-07T16:33:23.125" v="95" actId="20577"/>
        <pc:sldMkLst>
          <pc:docMk/>
          <pc:sldMk cId="3211751097" sldId="328"/>
        </pc:sldMkLst>
      </pc:sldChg>
      <pc:sldChg chg="modSp mod">
        <pc:chgData name="Oriel Marshall" userId="d6b862a1-50f1-4ba1-be88-29b1f57a9d2a" providerId="ADAL" clId="{5228DC91-FEB2-4293-A968-534C76CEF879}" dt="2023-03-07T15:05:23.180" v="0" actId="14100"/>
        <pc:sldMkLst>
          <pc:docMk/>
          <pc:sldMk cId="3543202278" sldId="330"/>
        </pc:sldMkLst>
        <pc:spChg chg="mod">
          <ac:chgData name="Oriel Marshall" userId="d6b862a1-50f1-4ba1-be88-29b1f57a9d2a" providerId="ADAL" clId="{5228DC91-FEB2-4293-A968-534C76CEF879}" dt="2023-03-07T15:05:23.180" v="0" actId="14100"/>
          <ac:spMkLst>
            <pc:docMk/>
            <pc:sldMk cId="3543202278" sldId="330"/>
            <ac:spMk id="3" creationId="{5AA4F8EE-457F-462A-9DCD-294563900C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2C0A279-59BF-4743-8D2A-B80582CE7464}" type="datetimeFigureOut">
              <a:rPr lang="en-US" smtClean="0"/>
              <a:t>3/7/2023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829BE6A-25CE-44F4-ABA6-43DE703BD4DD}" type="slidenum">
              <a:rPr lang="en-US" smtClean="0"/>
              <a:t>‹#›</a:t>
            </a:fld>
            <a:endParaRPr lang="en-US"/>
          </a:p>
        </p:txBody>
      </p:sp>
    </p:spTree>
    <p:extLst>
      <p:ext uri="{BB962C8B-B14F-4D97-AF65-F5344CB8AC3E}">
        <p14:creationId xmlns:p14="http://schemas.microsoft.com/office/powerpoint/2010/main" val="4078595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suggested that you prepare the materials (including the hot water) for the demonstration in activity 2 before the lesson begins in order to save time during the lesson. </a:t>
            </a:r>
          </a:p>
        </p:txBody>
      </p:sp>
      <p:sp>
        <p:nvSpPr>
          <p:cNvPr id="4" name="Slide Number Placeholder 3"/>
          <p:cNvSpPr>
            <a:spLocks noGrp="1"/>
          </p:cNvSpPr>
          <p:nvPr>
            <p:ph type="sldNum" sz="quarter" idx="5"/>
          </p:nvPr>
        </p:nvSpPr>
        <p:spPr/>
        <p:txBody>
          <a:bodyPr/>
          <a:lstStyle/>
          <a:p>
            <a:fld id="{6829BE6A-25CE-44F4-ABA6-43DE703BD4DD}" type="slidenum">
              <a:rPr lang="en-US" smtClean="0"/>
              <a:t>1</a:t>
            </a:fld>
            <a:endParaRPr lang="en-US"/>
          </a:p>
        </p:txBody>
      </p:sp>
    </p:spTree>
    <p:extLst>
      <p:ext uri="{BB962C8B-B14F-4D97-AF65-F5344CB8AC3E}">
        <p14:creationId xmlns:p14="http://schemas.microsoft.com/office/powerpoint/2010/main" val="308546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panose="020B0504020202020204" pitchFamily="34" charset="0"/>
              </a:rPr>
              <a:t>Planets that orbit stars other than our sun are called </a:t>
            </a:r>
            <a:r>
              <a:rPr lang="en-US" i="1" dirty="0">
                <a:latin typeface="Avenir Next LT Pro" panose="020B0504020202020204" pitchFamily="34" charset="0"/>
              </a:rPr>
              <a:t>exoplanets</a:t>
            </a:r>
            <a:endParaRPr lang="en-US" dirty="0">
              <a:latin typeface="Avenir Next LT Pro" panose="020B0504020202020204" pitchFamily="34" charset="0"/>
            </a:endParaRPr>
          </a:p>
          <a:p>
            <a:r>
              <a:rPr lang="en-US" dirty="0">
                <a:latin typeface="Avenir Next LT Pro" panose="020B0504020202020204" pitchFamily="34" charset="0"/>
              </a:rPr>
              <a:t>As of 2022 scientists have </a:t>
            </a:r>
            <a:r>
              <a:rPr lang="en-US" dirty="0" err="1">
                <a:latin typeface="Avenir Next LT Pro" panose="020B0504020202020204" pitchFamily="34" charset="0"/>
              </a:rPr>
              <a:t>have</a:t>
            </a:r>
            <a:r>
              <a:rPr lang="en-US" dirty="0">
                <a:latin typeface="Avenir Next LT Pro" panose="020B0504020202020204" pitchFamily="34" charset="0"/>
              </a:rPr>
              <a:t> discovered over five thousand exoplanets, and this number is still growing!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Ebrima" panose="02000000000000000000" pitchFamily="2" charset="0"/>
                <a:ea typeface="Calibri" panose="020F0502020204030204" pitchFamily="34" charset="0"/>
                <a:cs typeface="Times New Roman" panose="02020603050405020304" pitchFamily="18" charset="0"/>
              </a:rPr>
              <a:t>Because it is difficult to see thought the clouds we have here on earth, many of the telescopes that we use to look for exoplanets are out in space. </a:t>
            </a:r>
            <a:br>
              <a:rPr lang="en-GB" sz="1200" dirty="0">
                <a:effectLst/>
                <a:latin typeface="Ebrima" panose="02000000000000000000" pitchFamily="2" charset="0"/>
                <a:ea typeface="Calibri" panose="020F0502020204030204" pitchFamily="34" charset="0"/>
                <a:cs typeface="Times New Roman" panose="02020603050405020304" pitchFamily="18" charset="0"/>
              </a:rPr>
            </a:br>
            <a:r>
              <a:rPr lang="en-US" dirty="0">
                <a:latin typeface="Avenir Next LT Pro" panose="020B0504020202020204" pitchFamily="34" charset="0"/>
              </a:rPr>
              <a:t>On the left is a poster showing 500 different types of exoplanets, these are artist impressions of the planets, not images. On the right are images taken by the James Webb space telescope of an exoplanet in four different wavelengths of light. As you can see, the direct photos of exoplanets we have do not have a lot of detail!  </a:t>
            </a:r>
          </a:p>
          <a:p>
            <a:r>
              <a:rPr lang="en-US" dirty="0">
                <a:latin typeface="Avenir Next LT Pro" panose="020B0504020202020204" pitchFamily="34" charset="0"/>
              </a:rPr>
              <a:t>It is very challenging to observe exoplanets because they are small compared to their host star, and they do not emit their own </a:t>
            </a:r>
            <a:r>
              <a:rPr lang="en-US">
                <a:latin typeface="Avenir Next LT Pro" panose="020B0504020202020204" pitchFamily="34" charset="0"/>
              </a:rPr>
              <a:t>light.</a:t>
            </a:r>
            <a:br>
              <a:rPr lang="en-US">
                <a:latin typeface="Avenir Next LT Pro" panose="020B0504020202020204" pitchFamily="34" charset="0"/>
              </a:rPr>
            </a:br>
            <a:r>
              <a:rPr lang="en-US">
                <a:latin typeface="Avenir Next LT Pro" panose="020B0504020202020204" pitchFamily="34" charset="0"/>
              </a:rPr>
              <a:t>Using </a:t>
            </a:r>
            <a:r>
              <a:rPr lang="en-US" dirty="0">
                <a:latin typeface="Avenir Next LT Pro" panose="020B0504020202020204" pitchFamily="34" charset="0"/>
              </a:rPr>
              <a:t>a combination of observations and computational models, it is predicted that many of the exoplanets we have detected will have clouds  on them! </a:t>
            </a:r>
          </a:p>
          <a:p>
            <a:endParaRPr lang="en-US" dirty="0"/>
          </a:p>
        </p:txBody>
      </p:sp>
      <p:sp>
        <p:nvSpPr>
          <p:cNvPr id="4" name="Slide Number Placeholder 3"/>
          <p:cNvSpPr>
            <a:spLocks noGrp="1"/>
          </p:cNvSpPr>
          <p:nvPr>
            <p:ph type="sldNum" sz="quarter" idx="5"/>
          </p:nvPr>
        </p:nvSpPr>
        <p:spPr/>
        <p:txBody>
          <a:bodyPr/>
          <a:lstStyle/>
          <a:p>
            <a:fld id="{6829BE6A-25CE-44F4-ABA6-43DE703BD4DD}" type="slidenum">
              <a:rPr lang="en-US" smtClean="0"/>
              <a:t>10</a:t>
            </a:fld>
            <a:endParaRPr lang="en-US"/>
          </a:p>
        </p:txBody>
      </p:sp>
    </p:spTree>
    <p:extLst>
      <p:ext uri="{BB962C8B-B14F-4D97-AF65-F5344CB8AC3E}">
        <p14:creationId xmlns:p14="http://schemas.microsoft.com/office/powerpoint/2010/main" val="901061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panose="020B0504020202020204" pitchFamily="34" charset="0"/>
              </a:rPr>
              <a:t>The clouds on exoplanets can look very different to clouds in our solar system. </a:t>
            </a:r>
          </a:p>
          <a:p>
            <a:r>
              <a:rPr lang="en-US" dirty="0">
                <a:latin typeface="Avenir Next LT Pro" panose="020B0504020202020204" pitchFamily="34" charset="0"/>
              </a:rPr>
              <a:t>Exoplanets come in a huge variety of sizes, temperatures, orbital periods and compositions. </a:t>
            </a:r>
          </a:p>
          <a:p>
            <a:r>
              <a:rPr lang="en-US" dirty="0">
                <a:latin typeface="Avenir Next LT Pro" panose="020B0504020202020204" pitchFamily="34" charset="0"/>
              </a:rPr>
              <a:t>Some exoplanets orbit so close to their star that their temperatures are high enough to vaporize solid materials, this can result in clouds made of molten rock. There could be exoplanet clouds made of liquid iron, or even rubies and sapphires!</a:t>
            </a:r>
          </a:p>
          <a:p>
            <a:endParaRPr lang="en-US" dirty="0"/>
          </a:p>
        </p:txBody>
      </p:sp>
      <p:sp>
        <p:nvSpPr>
          <p:cNvPr id="4" name="Slide Number Placeholder 3"/>
          <p:cNvSpPr>
            <a:spLocks noGrp="1"/>
          </p:cNvSpPr>
          <p:nvPr>
            <p:ph type="sldNum" sz="quarter" idx="5"/>
          </p:nvPr>
        </p:nvSpPr>
        <p:spPr/>
        <p:txBody>
          <a:bodyPr/>
          <a:lstStyle/>
          <a:p>
            <a:fld id="{6829BE6A-25CE-44F4-ABA6-43DE703BD4DD}" type="slidenum">
              <a:rPr lang="en-US" smtClean="0"/>
              <a:t>11</a:t>
            </a:fld>
            <a:endParaRPr lang="en-US"/>
          </a:p>
        </p:txBody>
      </p:sp>
    </p:spTree>
    <p:extLst>
      <p:ext uri="{BB962C8B-B14F-4D97-AF65-F5344CB8AC3E}">
        <p14:creationId xmlns:p14="http://schemas.microsoft.com/office/powerpoint/2010/main" val="749162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prompt students to think about what effects clouds have on earth, and which effects they might have on planets in our solar system. Many of these effects are also applicable to exoplanets. </a:t>
            </a:r>
          </a:p>
        </p:txBody>
      </p:sp>
      <p:sp>
        <p:nvSpPr>
          <p:cNvPr id="4" name="Slide Number Placeholder 3"/>
          <p:cNvSpPr>
            <a:spLocks noGrp="1"/>
          </p:cNvSpPr>
          <p:nvPr>
            <p:ph type="sldNum" sz="quarter" idx="5"/>
          </p:nvPr>
        </p:nvSpPr>
        <p:spPr/>
        <p:txBody>
          <a:bodyPr/>
          <a:lstStyle/>
          <a:p>
            <a:fld id="{6829BE6A-25CE-44F4-ABA6-43DE703BD4DD}" type="slidenum">
              <a:rPr lang="en-US" smtClean="0"/>
              <a:t>12</a:t>
            </a:fld>
            <a:endParaRPr lang="en-US"/>
          </a:p>
        </p:txBody>
      </p:sp>
    </p:spTree>
    <p:extLst>
      <p:ext uri="{BB962C8B-B14F-4D97-AF65-F5344CB8AC3E}">
        <p14:creationId xmlns:p14="http://schemas.microsoft.com/office/powerpoint/2010/main" val="2699621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Ebrima" panose="02000000000000000000" pitchFamily="2" charset="0"/>
                <a:ea typeface="Calibri" panose="020F0502020204030204" pitchFamily="34" charset="0"/>
                <a:cs typeface="Times New Roman" panose="02020603050405020304" pitchFamily="18" charset="0"/>
              </a:rPr>
              <a:t>This is only an example of the effects that clouds can have on a planet. Students may suggest answers that are not on this slide, but they are not necessarily incorrect. </a:t>
            </a:r>
          </a:p>
          <a:p>
            <a:r>
              <a:rPr lang="en-US" dirty="0">
                <a:latin typeface="Avenir Next LT Pro" panose="020B0504020202020204" pitchFamily="34" charset="0"/>
              </a:rPr>
              <a:t>Because of the effects that clouds have on a planet, it is very important for exoplanet scientists to understand clouds and how they form. </a:t>
            </a:r>
            <a:endParaRPr lang="en-US" dirty="0"/>
          </a:p>
        </p:txBody>
      </p:sp>
      <p:sp>
        <p:nvSpPr>
          <p:cNvPr id="4" name="Slide Number Placeholder 3"/>
          <p:cNvSpPr>
            <a:spLocks noGrp="1"/>
          </p:cNvSpPr>
          <p:nvPr>
            <p:ph type="sldNum" sz="quarter" idx="5"/>
          </p:nvPr>
        </p:nvSpPr>
        <p:spPr/>
        <p:txBody>
          <a:bodyPr/>
          <a:lstStyle/>
          <a:p>
            <a:fld id="{6829BE6A-25CE-44F4-ABA6-43DE703BD4DD}" type="slidenum">
              <a:rPr lang="en-US" smtClean="0"/>
              <a:t>13</a:t>
            </a:fld>
            <a:endParaRPr lang="en-US"/>
          </a:p>
        </p:txBody>
      </p:sp>
    </p:spTree>
    <p:extLst>
      <p:ext uri="{BB962C8B-B14F-4D97-AF65-F5344CB8AC3E}">
        <p14:creationId xmlns:p14="http://schemas.microsoft.com/office/powerpoint/2010/main" val="28737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should be answered by students in their student worksheets. This can be done either individually or using ‘think, pair, share’. </a:t>
            </a:r>
            <a:br>
              <a:rPr lang="en-US" dirty="0"/>
            </a:br>
            <a:r>
              <a:rPr lang="en-US" dirty="0"/>
              <a:t>You may select some students to share their answers with the class. Correct answers will not be given for this question at this stage, as the question should be answered by the students through their experiments during this lesson. </a:t>
            </a:r>
          </a:p>
        </p:txBody>
      </p:sp>
      <p:sp>
        <p:nvSpPr>
          <p:cNvPr id="4" name="Slide Number Placeholder 3"/>
          <p:cNvSpPr>
            <a:spLocks noGrp="1"/>
          </p:cNvSpPr>
          <p:nvPr>
            <p:ph type="sldNum" sz="quarter" idx="5"/>
          </p:nvPr>
        </p:nvSpPr>
        <p:spPr/>
        <p:txBody>
          <a:bodyPr/>
          <a:lstStyle/>
          <a:p>
            <a:fld id="{6829BE6A-25CE-44F4-ABA6-43DE703BD4DD}" type="slidenum">
              <a:rPr lang="en-US" smtClean="0"/>
              <a:t>14</a:t>
            </a:fld>
            <a:endParaRPr lang="en-US"/>
          </a:p>
        </p:txBody>
      </p:sp>
    </p:spTree>
    <p:extLst>
      <p:ext uri="{BB962C8B-B14F-4D97-AF65-F5344CB8AC3E}">
        <p14:creationId xmlns:p14="http://schemas.microsoft.com/office/powerpoint/2010/main" val="722909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stage you will show the demonstration to the students. It is important that you do not explain the scientific concepts behind the demonstration to the students at this stage. This allows them to explore the experiment themselves. </a:t>
            </a:r>
            <a:br>
              <a:rPr lang="en-US" dirty="0"/>
            </a:br>
            <a:r>
              <a:rPr lang="en-US" dirty="0"/>
              <a:t>It should also be made clear to the students that there are certain limitations to the demonstration. For example, the dish soap has no analogy in an exoplanet atmosphere, it is only used for practical purposes to that the glass does not fog. </a:t>
            </a:r>
          </a:p>
          <a:p>
            <a:br>
              <a:rPr lang="en-US" dirty="0"/>
            </a:br>
            <a:r>
              <a:rPr lang="en-US" dirty="0">
                <a:latin typeface="Avenir Next LT Pro" panose="020B0504020202020204" pitchFamily="34" charset="0"/>
              </a:rPr>
              <a:t>The container acts as a mini-exoplanet atmosphere. In this demonstration, we have to use water to make the cloud because we are doing the experiment on earth. If we were really on another planet, other liquids could be used. </a:t>
            </a:r>
            <a:endParaRPr lang="en-US" dirty="0">
              <a:latin typeface="Avenir Next LT Pro Demi" panose="020B07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829BE6A-25CE-44F4-ABA6-43DE703BD4DD}" type="slidenum">
              <a:rPr lang="en-US" smtClean="0"/>
              <a:t>15</a:t>
            </a:fld>
            <a:endParaRPr lang="en-US"/>
          </a:p>
        </p:txBody>
      </p:sp>
    </p:spTree>
    <p:extLst>
      <p:ext uri="{BB962C8B-B14F-4D97-AF65-F5344CB8AC3E}">
        <p14:creationId xmlns:p14="http://schemas.microsoft.com/office/powerpoint/2010/main" val="316132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stage you will show the demonstration to the students. It is important that you do not explain the scientific concepts behind the demonstration to the students at this stage. This allows them to explore the experiment themselves. </a:t>
            </a:r>
            <a:br>
              <a:rPr lang="en-US" dirty="0"/>
            </a:br>
            <a:r>
              <a:rPr lang="en-US" dirty="0"/>
              <a:t>It should also be made clear to the students that there are certain limitations to the demonstration. For example, the dish soap has no analogy in an exoplanet atmosphere, it is only used for practical purposes to that the glass does not fog. </a:t>
            </a:r>
          </a:p>
          <a:p>
            <a:br>
              <a:rPr lang="en-US" dirty="0"/>
            </a:br>
            <a:r>
              <a:rPr lang="en-US" dirty="0">
                <a:latin typeface="Avenir Next LT Pro" panose="020B0504020202020204" pitchFamily="34" charset="0"/>
              </a:rPr>
              <a:t>The container acts as a mini-exoplanet atmosphere. In this demonstration, we have to use water to make the cloud because we are doing the experiment on earth. If we were really on another planet, other liquids could be used. </a:t>
            </a:r>
            <a:endParaRPr lang="en-US" dirty="0">
              <a:latin typeface="Avenir Next LT Pro Demi" panose="020B07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829BE6A-25CE-44F4-ABA6-43DE703BD4DD}" type="slidenum">
              <a:rPr lang="en-US" smtClean="0"/>
              <a:t>16</a:t>
            </a:fld>
            <a:endParaRPr lang="en-US"/>
          </a:p>
        </p:txBody>
      </p:sp>
    </p:spTree>
    <p:extLst>
      <p:ext uri="{BB962C8B-B14F-4D97-AF65-F5344CB8AC3E}">
        <p14:creationId xmlns:p14="http://schemas.microsoft.com/office/powerpoint/2010/main" val="1686435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stage you will show the demonstration to the students. It is important that you do not explain the scientific concepts behind the demonstration to the students at this stage. This allows them to explore the experiment themselves. </a:t>
            </a:r>
            <a:br>
              <a:rPr lang="en-US" dirty="0"/>
            </a:br>
            <a:r>
              <a:rPr lang="en-US" dirty="0"/>
              <a:t>It should also be made clear to the students that there are certain limitations to the demonstration. For example, the dish soap has no analogy in an exoplanet atmosphere, it is only used for practical purposes to that the glass does not fog. </a:t>
            </a:r>
          </a:p>
          <a:p>
            <a:br>
              <a:rPr lang="en-US" dirty="0"/>
            </a:br>
            <a:r>
              <a:rPr lang="en-US" dirty="0">
                <a:latin typeface="Avenir Next LT Pro" panose="020B0504020202020204" pitchFamily="34" charset="0"/>
              </a:rPr>
              <a:t>The container acts as a mini-exoplanet atmosphere. In this demonstration, we have to use water to make the cloud because we are doing the experiment on earth. If we were really on another planet, other liquids could be used. </a:t>
            </a:r>
            <a:endParaRPr lang="en-US" dirty="0">
              <a:latin typeface="Avenir Next LT Pro Demi" panose="020B07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829BE6A-25CE-44F4-ABA6-43DE703BD4DD}" type="slidenum">
              <a:rPr lang="en-US" smtClean="0"/>
              <a:t>17</a:t>
            </a:fld>
            <a:endParaRPr lang="en-US"/>
          </a:p>
        </p:txBody>
      </p:sp>
    </p:spTree>
    <p:extLst>
      <p:ext uri="{BB962C8B-B14F-4D97-AF65-F5344CB8AC3E}">
        <p14:creationId xmlns:p14="http://schemas.microsoft.com/office/powerpoint/2010/main" val="2719606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should be given a few moments in groups to come up with variables. You may use </a:t>
            </a:r>
            <a:r>
              <a:rPr lang="en-US" dirty="0">
                <a:latin typeface="Avenir Next LT Pro Demi" panose="020B0704020202020204" pitchFamily="34" charset="0"/>
              </a:rPr>
              <a:t>think, pair, share for this. </a:t>
            </a:r>
            <a:br>
              <a:rPr lang="en-US" dirty="0">
                <a:latin typeface="Avenir Next LT Pro Demi" panose="020B0704020202020204" pitchFamily="34" charset="0"/>
              </a:rPr>
            </a:br>
            <a:r>
              <a:rPr lang="en-US" dirty="0">
                <a:latin typeface="Avenir Next LT Pro Demi" panose="020B0704020202020204" pitchFamily="34" charset="0"/>
              </a:rPr>
              <a:t> </a:t>
            </a:r>
            <a:r>
              <a:rPr lang="en-US" dirty="0"/>
              <a:t>You will then write the variables and their equivalent in an exoplanet atmosphere up on the board.  Suggested answers for this can be found in the teacher guide. </a:t>
            </a:r>
            <a:br>
              <a:rPr lang="en-US" dirty="0"/>
            </a:br>
            <a:r>
              <a:rPr lang="en-US" dirty="0"/>
              <a:t>Students may identify variables that are present in the demonstration that are not present in an exoplanet atmosphere and vice versa, this is because the demonstration has limitations, as many scientific models do. </a:t>
            </a:r>
          </a:p>
        </p:txBody>
      </p:sp>
      <p:sp>
        <p:nvSpPr>
          <p:cNvPr id="4" name="Slide Number Placeholder 3"/>
          <p:cNvSpPr>
            <a:spLocks noGrp="1"/>
          </p:cNvSpPr>
          <p:nvPr>
            <p:ph type="sldNum" sz="quarter" idx="5"/>
          </p:nvPr>
        </p:nvSpPr>
        <p:spPr/>
        <p:txBody>
          <a:bodyPr/>
          <a:lstStyle/>
          <a:p>
            <a:fld id="{6829BE6A-25CE-44F4-ABA6-43DE703BD4DD}" type="slidenum">
              <a:rPr lang="en-US" smtClean="0"/>
              <a:t>18</a:t>
            </a:fld>
            <a:endParaRPr lang="en-US"/>
          </a:p>
        </p:txBody>
      </p:sp>
    </p:spTree>
    <p:extLst>
      <p:ext uri="{BB962C8B-B14F-4D97-AF65-F5344CB8AC3E}">
        <p14:creationId xmlns:p14="http://schemas.microsoft.com/office/powerpoint/2010/main" val="2514944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suggested to schedule approximately 25 minutes for the planning and conduction of the experiments, with no more than 10 minutes of this being spent on the planning. You may wish to set a timer for this so student can plan their time accordingly. </a:t>
            </a:r>
          </a:p>
        </p:txBody>
      </p:sp>
      <p:sp>
        <p:nvSpPr>
          <p:cNvPr id="4" name="Slide Number Placeholder 3"/>
          <p:cNvSpPr>
            <a:spLocks noGrp="1"/>
          </p:cNvSpPr>
          <p:nvPr>
            <p:ph type="sldNum" sz="quarter" idx="5"/>
          </p:nvPr>
        </p:nvSpPr>
        <p:spPr/>
        <p:txBody>
          <a:bodyPr/>
          <a:lstStyle/>
          <a:p>
            <a:fld id="{6829BE6A-25CE-44F4-ABA6-43DE703BD4DD}" type="slidenum">
              <a:rPr lang="en-US" smtClean="0"/>
              <a:t>19</a:t>
            </a:fld>
            <a:endParaRPr lang="en-US"/>
          </a:p>
        </p:txBody>
      </p:sp>
    </p:spTree>
    <p:extLst>
      <p:ext uri="{BB962C8B-B14F-4D97-AF65-F5344CB8AC3E}">
        <p14:creationId xmlns:p14="http://schemas.microsoft.com/office/powerpoint/2010/main" val="373281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1: Introductory ‘quiz’ – the aim of this is to introduce the students to exoplanets, and to gauge their knowledge on the topic of exoplanets and cloud formation. </a:t>
            </a:r>
          </a:p>
        </p:txBody>
      </p:sp>
      <p:sp>
        <p:nvSpPr>
          <p:cNvPr id="4" name="Slide Number Placeholder 3"/>
          <p:cNvSpPr>
            <a:spLocks noGrp="1"/>
          </p:cNvSpPr>
          <p:nvPr>
            <p:ph type="sldNum" sz="quarter" idx="5"/>
          </p:nvPr>
        </p:nvSpPr>
        <p:spPr/>
        <p:txBody>
          <a:bodyPr/>
          <a:lstStyle/>
          <a:p>
            <a:fld id="{6829BE6A-25CE-44F4-ABA6-43DE703BD4DD}" type="slidenum">
              <a:rPr lang="en-US" smtClean="0"/>
              <a:t>2</a:t>
            </a:fld>
            <a:endParaRPr lang="en-US"/>
          </a:p>
        </p:txBody>
      </p:sp>
    </p:spTree>
    <p:extLst>
      <p:ext uri="{BB962C8B-B14F-4D97-AF65-F5344CB8AC3E}">
        <p14:creationId xmlns:p14="http://schemas.microsoft.com/office/powerpoint/2010/main" val="3960114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suggested to schedule approximately 25 minutes for the planning and conduction of the experiments, with no more than 10 minutes of this being spent on the planning. You may wish to set a timer for this so student can plan their time accordingly. </a:t>
            </a:r>
            <a:br>
              <a:rPr lang="en-US" dirty="0"/>
            </a:br>
            <a:r>
              <a:rPr lang="en-US" dirty="0"/>
              <a:t>This slide can be shown to students as a guide if you feel it is necessary</a:t>
            </a:r>
          </a:p>
        </p:txBody>
      </p:sp>
      <p:sp>
        <p:nvSpPr>
          <p:cNvPr id="4" name="Slide Number Placeholder 3"/>
          <p:cNvSpPr>
            <a:spLocks noGrp="1"/>
          </p:cNvSpPr>
          <p:nvPr>
            <p:ph type="sldNum" sz="quarter" idx="5"/>
          </p:nvPr>
        </p:nvSpPr>
        <p:spPr/>
        <p:txBody>
          <a:bodyPr/>
          <a:lstStyle/>
          <a:p>
            <a:fld id="{6829BE6A-25CE-44F4-ABA6-43DE703BD4DD}" type="slidenum">
              <a:rPr lang="en-US" smtClean="0"/>
              <a:t>20</a:t>
            </a:fld>
            <a:endParaRPr lang="en-US"/>
          </a:p>
        </p:txBody>
      </p:sp>
    </p:spTree>
    <p:extLst>
      <p:ext uri="{BB962C8B-B14F-4D97-AF65-F5344CB8AC3E}">
        <p14:creationId xmlns:p14="http://schemas.microsoft.com/office/powerpoint/2010/main" val="1339251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each group is sharing their findings you may wish to write a </a:t>
            </a:r>
            <a:r>
              <a:rPr lang="en-US" dirty="0" err="1"/>
              <a:t>a</a:t>
            </a:r>
            <a:r>
              <a:rPr lang="en-US" dirty="0"/>
              <a:t> few brief notes of the findings of each up on the board. </a:t>
            </a:r>
          </a:p>
        </p:txBody>
      </p:sp>
      <p:sp>
        <p:nvSpPr>
          <p:cNvPr id="4" name="Slide Number Placeholder 3"/>
          <p:cNvSpPr>
            <a:spLocks noGrp="1"/>
          </p:cNvSpPr>
          <p:nvPr>
            <p:ph type="sldNum" sz="quarter" idx="5"/>
          </p:nvPr>
        </p:nvSpPr>
        <p:spPr/>
        <p:txBody>
          <a:bodyPr/>
          <a:lstStyle/>
          <a:p>
            <a:fld id="{6829BE6A-25CE-44F4-ABA6-43DE703BD4DD}" type="slidenum">
              <a:rPr lang="en-US" smtClean="0"/>
              <a:t>21</a:t>
            </a:fld>
            <a:endParaRPr lang="en-US"/>
          </a:p>
        </p:txBody>
      </p:sp>
    </p:spTree>
    <p:extLst>
      <p:ext uri="{BB962C8B-B14F-4D97-AF65-F5344CB8AC3E}">
        <p14:creationId xmlns:p14="http://schemas.microsoft.com/office/powerpoint/2010/main" val="2319873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able to share your findings is an important part of the scientific process. By explaining their findings to peers this will help students not only practice this skill, but also make sure they understood the content. </a:t>
            </a:r>
          </a:p>
        </p:txBody>
      </p:sp>
      <p:sp>
        <p:nvSpPr>
          <p:cNvPr id="4" name="Slide Number Placeholder 3"/>
          <p:cNvSpPr>
            <a:spLocks noGrp="1"/>
          </p:cNvSpPr>
          <p:nvPr>
            <p:ph type="sldNum" sz="quarter" idx="5"/>
          </p:nvPr>
        </p:nvSpPr>
        <p:spPr/>
        <p:txBody>
          <a:bodyPr/>
          <a:lstStyle/>
          <a:p>
            <a:fld id="{6829BE6A-25CE-44F4-ABA6-43DE703BD4DD}" type="slidenum">
              <a:rPr lang="en-US" smtClean="0"/>
              <a:t>22</a:t>
            </a:fld>
            <a:endParaRPr lang="en-US"/>
          </a:p>
        </p:txBody>
      </p:sp>
    </p:spTree>
    <p:extLst>
      <p:ext uri="{BB962C8B-B14F-4D97-AF65-F5344CB8AC3E}">
        <p14:creationId xmlns:p14="http://schemas.microsoft.com/office/powerpoint/2010/main" val="2007595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introduce some important scientific concepts. These are a common ground between earth and exoplanets. </a:t>
            </a:r>
          </a:p>
        </p:txBody>
      </p:sp>
      <p:sp>
        <p:nvSpPr>
          <p:cNvPr id="4" name="Slide Number Placeholder 3"/>
          <p:cNvSpPr>
            <a:spLocks noGrp="1"/>
          </p:cNvSpPr>
          <p:nvPr>
            <p:ph type="sldNum" sz="quarter" idx="5"/>
          </p:nvPr>
        </p:nvSpPr>
        <p:spPr/>
        <p:txBody>
          <a:bodyPr/>
          <a:lstStyle/>
          <a:p>
            <a:fld id="{6829BE6A-25CE-44F4-ABA6-43DE703BD4DD}" type="slidenum">
              <a:rPr lang="en-US" smtClean="0"/>
              <a:t>23</a:t>
            </a:fld>
            <a:endParaRPr lang="en-US"/>
          </a:p>
        </p:txBody>
      </p:sp>
    </p:spTree>
    <p:extLst>
      <p:ext uri="{BB962C8B-B14F-4D97-AF65-F5344CB8AC3E}">
        <p14:creationId xmlns:p14="http://schemas.microsoft.com/office/powerpoint/2010/main" val="412952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answers for Ex6 can be found in the teacher guide</a:t>
            </a:r>
          </a:p>
          <a:p>
            <a:r>
              <a:rPr lang="en-US" dirty="0"/>
              <a:t>A note on gas planets:  </a:t>
            </a:r>
          </a:p>
          <a:p>
            <a:pPr marL="342900" indent="-342900">
              <a:buFont typeface="Arial" panose="020B0604020202020204" pitchFamily="34" charset="0"/>
              <a:buChar char="•"/>
            </a:pPr>
            <a:r>
              <a:rPr lang="en-US" sz="1200" dirty="0">
                <a:latin typeface="Avenir Next LT Pro" panose="020B0504020202020204" pitchFamily="34" charset="0"/>
              </a:rPr>
              <a:t>Many of the exoplanets that have been discovered are gaseous planets. This means they are mainly made up of gasses and do not have a rocky surface like terrestrial planets. </a:t>
            </a:r>
          </a:p>
          <a:p>
            <a:pPr marL="342900" indent="-342900">
              <a:buFont typeface="Arial" panose="020B0604020202020204" pitchFamily="34" charset="0"/>
              <a:buChar char="•"/>
            </a:pPr>
            <a:r>
              <a:rPr lang="en-US" sz="1200" dirty="0">
                <a:latin typeface="Avenir Next LT Pro" panose="020B0504020202020204" pitchFamily="34" charset="0"/>
              </a:rPr>
              <a:t>Because of this, there are no liquids on the surface that can be evaporated, instead  the moisture in the air must already be in the atmosphere as </a:t>
            </a:r>
            <a:r>
              <a:rPr lang="en-US" sz="1200" dirty="0" err="1">
                <a:latin typeface="Avenir Next LT Pro" panose="020B0504020202020204" pitchFamily="34" charset="0"/>
              </a:rPr>
              <a:t>vapour</a:t>
            </a:r>
            <a:r>
              <a:rPr lang="en-US" sz="1200" dirty="0">
                <a:latin typeface="Avenir Next LT Pro" panose="020B0504020202020204" pitchFamily="34" charset="0"/>
              </a:rPr>
              <a:t>. </a:t>
            </a:r>
          </a:p>
          <a:p>
            <a:pPr marL="342900" indent="-342900">
              <a:buFont typeface="Arial" panose="020B0604020202020204" pitchFamily="34" charset="0"/>
              <a:buChar char="•"/>
            </a:pPr>
            <a:r>
              <a:rPr lang="en-US" sz="1200" dirty="0">
                <a:latin typeface="Avenir Next LT Pro" panose="020B0504020202020204" pitchFamily="34" charset="0"/>
              </a:rPr>
              <a:t>On terrestrial exoplanet planets, the aerosols in the air may come from ash from volcanoes or dust from storms on the surface. On gaseous planets, the aerosols must already be in the air. These may be small solid particles and minerals that form in the atmosphere. </a:t>
            </a:r>
          </a:p>
          <a:p>
            <a:endParaRPr lang="en-US" dirty="0"/>
          </a:p>
        </p:txBody>
      </p:sp>
      <p:sp>
        <p:nvSpPr>
          <p:cNvPr id="4" name="Slide Number Placeholder 3"/>
          <p:cNvSpPr>
            <a:spLocks noGrp="1"/>
          </p:cNvSpPr>
          <p:nvPr>
            <p:ph type="sldNum" sz="quarter" idx="5"/>
          </p:nvPr>
        </p:nvSpPr>
        <p:spPr/>
        <p:txBody>
          <a:bodyPr/>
          <a:lstStyle/>
          <a:p>
            <a:fld id="{6829BE6A-25CE-44F4-ABA6-43DE703BD4DD}" type="slidenum">
              <a:rPr lang="en-US" smtClean="0"/>
              <a:t>26</a:t>
            </a:fld>
            <a:endParaRPr lang="en-US"/>
          </a:p>
        </p:txBody>
      </p:sp>
    </p:spTree>
    <p:extLst>
      <p:ext uri="{BB962C8B-B14F-4D97-AF65-F5344CB8AC3E}">
        <p14:creationId xmlns:p14="http://schemas.microsoft.com/office/powerpoint/2010/main" val="322973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identify where these photos of clouds are from. </a:t>
            </a:r>
          </a:p>
          <a:p>
            <a:r>
              <a:rPr lang="en-US" dirty="0"/>
              <a:t>The answers will be shown on the next slide. Correct answers are: Jupiter, Mars and Earth. You may provide guidance to students to get to the correct answers. </a:t>
            </a:r>
          </a:p>
        </p:txBody>
      </p:sp>
      <p:sp>
        <p:nvSpPr>
          <p:cNvPr id="4" name="Slide Number Placeholder 3"/>
          <p:cNvSpPr>
            <a:spLocks noGrp="1"/>
          </p:cNvSpPr>
          <p:nvPr>
            <p:ph type="sldNum" sz="quarter" idx="5"/>
          </p:nvPr>
        </p:nvSpPr>
        <p:spPr/>
        <p:txBody>
          <a:bodyPr/>
          <a:lstStyle/>
          <a:p>
            <a:fld id="{6829BE6A-25CE-44F4-ABA6-43DE703BD4DD}" type="slidenum">
              <a:rPr lang="en-US" smtClean="0"/>
              <a:t>3</a:t>
            </a:fld>
            <a:endParaRPr lang="en-US"/>
          </a:p>
        </p:txBody>
      </p:sp>
    </p:spTree>
    <p:extLst>
      <p:ext uri="{BB962C8B-B14F-4D97-AF65-F5344CB8AC3E}">
        <p14:creationId xmlns:p14="http://schemas.microsoft.com/office/powerpoint/2010/main" val="333884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to the class the similarity in patterns of clouds between planets. </a:t>
            </a:r>
            <a:br>
              <a:rPr lang="en-US" dirty="0"/>
            </a:br>
            <a:r>
              <a:rPr lang="en-US" dirty="0"/>
              <a:t>This is because the same physics dictates cloud formation regardless of which planet you are on. </a:t>
            </a:r>
            <a:br>
              <a:rPr lang="en-US" dirty="0"/>
            </a:br>
            <a:r>
              <a:rPr lang="en-US" dirty="0"/>
              <a:t>The images from mars were taken by the Mars Curiosity rover, the images of Jupiter were taken by the Juno Spacecraft. </a:t>
            </a:r>
            <a:br>
              <a:rPr lang="en-US" dirty="0"/>
            </a:br>
            <a:r>
              <a:rPr lang="en-US" dirty="0"/>
              <a:t>We are starting by looking at clouds on planets within our solar system as these are the ones we can most easily observe and learn from. </a:t>
            </a:r>
          </a:p>
        </p:txBody>
      </p:sp>
      <p:sp>
        <p:nvSpPr>
          <p:cNvPr id="4" name="Slide Number Placeholder 3"/>
          <p:cNvSpPr>
            <a:spLocks noGrp="1"/>
          </p:cNvSpPr>
          <p:nvPr>
            <p:ph type="sldNum" sz="quarter" idx="5"/>
          </p:nvPr>
        </p:nvSpPr>
        <p:spPr/>
        <p:txBody>
          <a:bodyPr/>
          <a:lstStyle/>
          <a:p>
            <a:fld id="{6829BE6A-25CE-44F4-ABA6-43DE703BD4DD}" type="slidenum">
              <a:rPr lang="en-US" smtClean="0"/>
              <a:t>4</a:t>
            </a:fld>
            <a:endParaRPr lang="en-US"/>
          </a:p>
        </p:txBody>
      </p:sp>
    </p:spTree>
    <p:extLst>
      <p:ext uri="{BB962C8B-B14F-4D97-AF65-F5344CB8AC3E}">
        <p14:creationId xmlns:p14="http://schemas.microsoft.com/office/powerpoint/2010/main" val="403314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 has seen in the previous slide that Earth, Jupiter and Mars all have clouds. </a:t>
            </a:r>
          </a:p>
          <a:p>
            <a:r>
              <a:rPr lang="en-US" dirty="0"/>
              <a:t>You may prompt students to think about why a planet may or may not have clouds. </a:t>
            </a:r>
          </a:p>
        </p:txBody>
      </p:sp>
      <p:sp>
        <p:nvSpPr>
          <p:cNvPr id="4" name="Slide Number Placeholder 3"/>
          <p:cNvSpPr>
            <a:spLocks noGrp="1"/>
          </p:cNvSpPr>
          <p:nvPr>
            <p:ph type="sldNum" sz="quarter" idx="5"/>
          </p:nvPr>
        </p:nvSpPr>
        <p:spPr/>
        <p:txBody>
          <a:bodyPr/>
          <a:lstStyle/>
          <a:p>
            <a:fld id="{6829BE6A-25CE-44F4-ABA6-43DE703BD4DD}" type="slidenum">
              <a:rPr lang="en-US" smtClean="0"/>
              <a:t>5</a:t>
            </a:fld>
            <a:endParaRPr lang="en-US"/>
          </a:p>
        </p:txBody>
      </p:sp>
    </p:spTree>
    <p:extLst>
      <p:ext uri="{BB962C8B-B14F-4D97-AF65-F5344CB8AC3E}">
        <p14:creationId xmlns:p14="http://schemas.microsoft.com/office/powerpoint/2010/main" val="653664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Mercury doesn’t have an atmosphere, so clouds can not form on it. </a:t>
            </a:r>
            <a:br>
              <a:rPr lang="en-US" dirty="0"/>
            </a:br>
            <a:r>
              <a:rPr lang="en-US" dirty="0"/>
              <a:t>Mercury doesn’t have an atmosphere for two main reasons: 1) it is quite a small planet so the gravity is not large enough to hold the atmosphere. 2) it is very close to the sun, so much of the atmosphere was blasted away by the energy from the sun </a:t>
            </a:r>
            <a:br>
              <a:rPr lang="en-US" dirty="0"/>
            </a:br>
            <a:r>
              <a:rPr lang="en-US" dirty="0"/>
              <a:t>If the majority of planets within our solar system have clouds, it seem reasonable to expect that clouds on planets must be quite a common phenomena. </a:t>
            </a:r>
          </a:p>
        </p:txBody>
      </p:sp>
      <p:sp>
        <p:nvSpPr>
          <p:cNvPr id="4" name="Slide Number Placeholder 3"/>
          <p:cNvSpPr>
            <a:spLocks noGrp="1"/>
          </p:cNvSpPr>
          <p:nvPr>
            <p:ph type="sldNum" sz="quarter" idx="5"/>
          </p:nvPr>
        </p:nvSpPr>
        <p:spPr/>
        <p:txBody>
          <a:bodyPr/>
          <a:lstStyle/>
          <a:p>
            <a:fld id="{6829BE6A-25CE-44F4-ABA6-43DE703BD4DD}" type="slidenum">
              <a:rPr lang="en-US" smtClean="0"/>
              <a:t>6</a:t>
            </a:fld>
            <a:endParaRPr lang="en-US"/>
          </a:p>
        </p:txBody>
      </p:sp>
    </p:spTree>
    <p:extLst>
      <p:ext uri="{BB962C8B-B14F-4D97-AF65-F5344CB8AC3E}">
        <p14:creationId xmlns:p14="http://schemas.microsoft.com/office/powerpoint/2010/main" val="334405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clouds on earth are made of water, what about on other planets? </a:t>
            </a:r>
            <a:br>
              <a:rPr lang="en-US" dirty="0"/>
            </a:br>
            <a:r>
              <a:rPr lang="en-US" dirty="0"/>
              <a:t>Is there a reason why clouds on earth are made of water? Is there a reason why other planets would not have clouds made of water?</a:t>
            </a:r>
          </a:p>
        </p:txBody>
      </p:sp>
      <p:sp>
        <p:nvSpPr>
          <p:cNvPr id="4" name="Slide Number Placeholder 3"/>
          <p:cNvSpPr>
            <a:spLocks noGrp="1"/>
          </p:cNvSpPr>
          <p:nvPr>
            <p:ph type="sldNum" sz="quarter" idx="5"/>
          </p:nvPr>
        </p:nvSpPr>
        <p:spPr/>
        <p:txBody>
          <a:bodyPr/>
          <a:lstStyle/>
          <a:p>
            <a:fld id="{6829BE6A-25CE-44F4-ABA6-43DE703BD4DD}" type="slidenum">
              <a:rPr lang="en-US" smtClean="0"/>
              <a:t>7</a:t>
            </a:fld>
            <a:endParaRPr lang="en-US"/>
          </a:p>
        </p:txBody>
      </p:sp>
    </p:spTree>
    <p:extLst>
      <p:ext uri="{BB962C8B-B14F-4D97-AF65-F5344CB8AC3E}">
        <p14:creationId xmlns:p14="http://schemas.microsoft.com/office/powerpoint/2010/main" val="2036856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Ebrima" panose="02000000000000000000" pitchFamily="2" charset="0"/>
                <a:ea typeface="Calibri" panose="020F0502020204030204" pitchFamily="34" charset="0"/>
                <a:cs typeface="Times New Roman" panose="02020603050405020304" pitchFamily="18" charset="0"/>
              </a:rPr>
              <a:t>Science does not always have all of the answers. Using the observations and knowledge that we have, we believe that Jupiter and Saturn are likely to have water ice clouds below their surface layers, however scientists do not know for certain yet. Research is still being done on this topic. </a:t>
            </a:r>
            <a:br>
              <a:rPr lang="en-GB" sz="1800" dirty="0">
                <a:effectLst/>
                <a:latin typeface="Ebrima" panose="02000000000000000000" pitchFamily="2" charset="0"/>
                <a:ea typeface="Calibri" panose="020F0502020204030204" pitchFamily="34" charset="0"/>
                <a:cs typeface="Times New Roman" panose="02020603050405020304" pitchFamily="18" charset="0"/>
              </a:rPr>
            </a:br>
            <a:r>
              <a:rPr lang="en-GB" sz="1800" dirty="0">
                <a:effectLst/>
                <a:latin typeface="Ebrima" panose="02000000000000000000" pitchFamily="2" charset="0"/>
                <a:ea typeface="Calibri" panose="020F0502020204030204" pitchFamily="34" charset="0"/>
                <a:cs typeface="Times New Roman" panose="02020603050405020304" pitchFamily="18" charset="0"/>
              </a:rPr>
              <a:t>The chemicals composition of clouds depends on the pressure and temperature of the planets atmosphere, so different planets can have clouds made of different chemicals. </a:t>
            </a:r>
            <a:endParaRPr lang="en-US" dirty="0"/>
          </a:p>
        </p:txBody>
      </p:sp>
      <p:sp>
        <p:nvSpPr>
          <p:cNvPr id="4" name="Slide Number Placeholder 3"/>
          <p:cNvSpPr>
            <a:spLocks noGrp="1"/>
          </p:cNvSpPr>
          <p:nvPr>
            <p:ph type="sldNum" sz="quarter" idx="5"/>
          </p:nvPr>
        </p:nvSpPr>
        <p:spPr/>
        <p:txBody>
          <a:bodyPr/>
          <a:lstStyle/>
          <a:p>
            <a:fld id="{6829BE6A-25CE-44F4-ABA6-43DE703BD4DD}" type="slidenum">
              <a:rPr lang="en-US" smtClean="0"/>
              <a:t>8</a:t>
            </a:fld>
            <a:endParaRPr lang="en-US"/>
          </a:p>
        </p:txBody>
      </p:sp>
    </p:spTree>
    <p:extLst>
      <p:ext uri="{BB962C8B-B14F-4D97-AF65-F5344CB8AC3E}">
        <p14:creationId xmlns:p14="http://schemas.microsoft.com/office/powerpoint/2010/main" val="1638241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Ebrima" panose="02000000000000000000" pitchFamily="2" charset="0"/>
                <a:ea typeface="Calibri" panose="020F0502020204030204" pitchFamily="34" charset="0"/>
                <a:cs typeface="Times New Roman" panose="02020603050405020304" pitchFamily="18" charset="0"/>
              </a:rPr>
              <a:t>There are multiple correct answers for this, such as giant interstellar clouds of gas and dust in space called ‘nebulas</a:t>
            </a:r>
            <a:r>
              <a:rPr lang="en-US" sz="1200" dirty="0">
                <a:effectLst/>
                <a:latin typeface="Ebrima" panose="02000000000000000000" pitchFamily="2" charset="0"/>
                <a:ea typeface="Calibri" panose="020F0502020204030204" pitchFamily="34" charset="0"/>
                <a:cs typeface="Times New Roman" panose="02020603050405020304" pitchFamily="18" charset="0"/>
              </a:rPr>
              <a:t>’. The answer that we will focus on in this lesson is ‘on planets outside of our solar system’ (exoplanets). </a:t>
            </a:r>
            <a:br>
              <a:rPr lang="en-GB" sz="1200" dirty="0">
                <a:effectLst/>
                <a:latin typeface="Ebrima" panose="02000000000000000000" pitchFamily="2" charset="0"/>
                <a:ea typeface="Calibri" panose="020F0502020204030204" pitchFamily="34" charset="0"/>
                <a:cs typeface="Times New Roman" panose="02020603050405020304" pitchFamily="18" charset="0"/>
              </a:rPr>
            </a:br>
            <a:r>
              <a:rPr lang="en-GB" sz="1200" dirty="0">
                <a:effectLst/>
                <a:latin typeface="Ebrima" panose="02000000000000000000" pitchFamily="2" charset="0"/>
                <a:ea typeface="Calibri" panose="020F0502020204030204" pitchFamily="34" charset="0"/>
                <a:cs typeface="Times New Roman" panose="02020603050405020304" pitchFamily="18" charset="0"/>
              </a:rPr>
              <a:t>In this lesson we will focus on how clouds form on exoplanets. </a:t>
            </a:r>
            <a:endParaRPr lang="en-US" dirty="0"/>
          </a:p>
        </p:txBody>
      </p:sp>
      <p:sp>
        <p:nvSpPr>
          <p:cNvPr id="4" name="Slide Number Placeholder 3"/>
          <p:cNvSpPr>
            <a:spLocks noGrp="1"/>
          </p:cNvSpPr>
          <p:nvPr>
            <p:ph type="sldNum" sz="quarter" idx="5"/>
          </p:nvPr>
        </p:nvSpPr>
        <p:spPr/>
        <p:txBody>
          <a:bodyPr/>
          <a:lstStyle/>
          <a:p>
            <a:fld id="{6829BE6A-25CE-44F4-ABA6-43DE703BD4DD}" type="slidenum">
              <a:rPr lang="en-US" smtClean="0"/>
              <a:t>9</a:t>
            </a:fld>
            <a:endParaRPr lang="en-US"/>
          </a:p>
        </p:txBody>
      </p:sp>
    </p:spTree>
    <p:extLst>
      <p:ext uri="{BB962C8B-B14F-4D97-AF65-F5344CB8AC3E}">
        <p14:creationId xmlns:p14="http://schemas.microsoft.com/office/powerpoint/2010/main" val="2494406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BCF5-9DC4-40FA-AC35-8FB57E3D5F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EA6BF0-F43E-484B-8CDC-C30B657B4F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2B3471-6EE3-4E8B-8669-080B758133CD}"/>
              </a:ext>
            </a:extLst>
          </p:cNvPr>
          <p:cNvSpPr>
            <a:spLocks noGrp="1"/>
          </p:cNvSpPr>
          <p:nvPr>
            <p:ph type="dt" sz="half" idx="10"/>
          </p:nvPr>
        </p:nvSpPr>
        <p:spPr/>
        <p:txBody>
          <a:bodyPr/>
          <a:lstStyle/>
          <a:p>
            <a:fld id="{FA57FDA7-E117-4D12-B9B0-F49165DC9FCA}" type="datetime1">
              <a:rPr lang="en-US" smtClean="0"/>
              <a:t>3/7/2023</a:t>
            </a:fld>
            <a:endParaRPr lang="en-US"/>
          </a:p>
        </p:txBody>
      </p:sp>
      <p:sp>
        <p:nvSpPr>
          <p:cNvPr id="5" name="Footer Placeholder 4">
            <a:extLst>
              <a:ext uri="{FF2B5EF4-FFF2-40B4-BE49-F238E27FC236}">
                <a16:creationId xmlns:a16="http://schemas.microsoft.com/office/drawing/2014/main" id="{C7DE6ACF-43AE-4B6D-83EF-437608021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EF488-1F60-407E-A605-3D05E69A156C}"/>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419823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FA89-B9E0-475F-834C-B8C8D8DE16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92728-3376-4867-967E-3843D4A484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49CE0-398A-4990-8F6E-F406823FE44D}"/>
              </a:ext>
            </a:extLst>
          </p:cNvPr>
          <p:cNvSpPr>
            <a:spLocks noGrp="1"/>
          </p:cNvSpPr>
          <p:nvPr>
            <p:ph type="dt" sz="half" idx="10"/>
          </p:nvPr>
        </p:nvSpPr>
        <p:spPr/>
        <p:txBody>
          <a:bodyPr/>
          <a:lstStyle/>
          <a:p>
            <a:fld id="{AEAA11B5-7C88-4026-821A-2DA8F2351A23}" type="datetime1">
              <a:rPr lang="en-US" smtClean="0"/>
              <a:t>3/7/2023</a:t>
            </a:fld>
            <a:endParaRPr lang="en-US"/>
          </a:p>
        </p:txBody>
      </p:sp>
      <p:sp>
        <p:nvSpPr>
          <p:cNvPr id="5" name="Footer Placeholder 4">
            <a:extLst>
              <a:ext uri="{FF2B5EF4-FFF2-40B4-BE49-F238E27FC236}">
                <a16:creationId xmlns:a16="http://schemas.microsoft.com/office/drawing/2014/main" id="{E65EBCDE-DECD-4B38-AFC4-4CD7A4DA6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B9AC7-459E-45EA-9DAC-29A8B697D644}"/>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1260812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371DE1-6D73-482C-84CC-45029C0829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785ACA-B509-46E5-A5C6-AD4F1EA71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90065-0695-498D-9599-A87AE896A7B4}"/>
              </a:ext>
            </a:extLst>
          </p:cNvPr>
          <p:cNvSpPr>
            <a:spLocks noGrp="1"/>
          </p:cNvSpPr>
          <p:nvPr>
            <p:ph type="dt" sz="half" idx="10"/>
          </p:nvPr>
        </p:nvSpPr>
        <p:spPr/>
        <p:txBody>
          <a:bodyPr/>
          <a:lstStyle/>
          <a:p>
            <a:fld id="{6B2C7DF2-D558-4078-B896-605E7B4869C9}" type="datetime1">
              <a:rPr lang="en-US" smtClean="0"/>
              <a:t>3/7/2023</a:t>
            </a:fld>
            <a:endParaRPr lang="en-US"/>
          </a:p>
        </p:txBody>
      </p:sp>
      <p:sp>
        <p:nvSpPr>
          <p:cNvPr id="5" name="Footer Placeholder 4">
            <a:extLst>
              <a:ext uri="{FF2B5EF4-FFF2-40B4-BE49-F238E27FC236}">
                <a16:creationId xmlns:a16="http://schemas.microsoft.com/office/drawing/2014/main" id="{ECC28F47-B0FA-4BF2-8DDE-950A7533C7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90FBB-0DFE-4BC2-A04D-2D25987A7327}"/>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140485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1877-040A-460B-94CD-593558CF1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09B705-C4BC-495C-B535-AF5DFCFC4F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A1FDC-50A5-4682-A046-A563B73C2A1E}"/>
              </a:ext>
            </a:extLst>
          </p:cNvPr>
          <p:cNvSpPr>
            <a:spLocks noGrp="1"/>
          </p:cNvSpPr>
          <p:nvPr>
            <p:ph type="dt" sz="half" idx="10"/>
          </p:nvPr>
        </p:nvSpPr>
        <p:spPr/>
        <p:txBody>
          <a:bodyPr/>
          <a:lstStyle/>
          <a:p>
            <a:fld id="{B98550CF-D5FC-4986-BAE6-0B4ED7955212}" type="datetime1">
              <a:rPr lang="en-US" smtClean="0"/>
              <a:t>3/7/2023</a:t>
            </a:fld>
            <a:endParaRPr lang="en-US"/>
          </a:p>
        </p:txBody>
      </p:sp>
      <p:sp>
        <p:nvSpPr>
          <p:cNvPr id="5" name="Footer Placeholder 4">
            <a:extLst>
              <a:ext uri="{FF2B5EF4-FFF2-40B4-BE49-F238E27FC236}">
                <a16:creationId xmlns:a16="http://schemas.microsoft.com/office/drawing/2014/main" id="{8BC5574B-0CE4-4E6A-BE07-5D0CE1598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7657F-AC82-4CE0-A0D2-67A4BB8211AA}"/>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31646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E60D-F2DB-45F1-BF74-C031A7FFAB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881658-E639-46E8-8451-D0E8E8A0B1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D5F953-DDDF-4C32-91BD-D449B3ACAF8A}"/>
              </a:ext>
            </a:extLst>
          </p:cNvPr>
          <p:cNvSpPr>
            <a:spLocks noGrp="1"/>
          </p:cNvSpPr>
          <p:nvPr>
            <p:ph type="dt" sz="half" idx="10"/>
          </p:nvPr>
        </p:nvSpPr>
        <p:spPr/>
        <p:txBody>
          <a:bodyPr/>
          <a:lstStyle/>
          <a:p>
            <a:fld id="{D0DB49BB-0A9D-4A5C-AD95-C8C65444ECAE}" type="datetime1">
              <a:rPr lang="en-US" smtClean="0"/>
              <a:t>3/7/2023</a:t>
            </a:fld>
            <a:endParaRPr lang="en-US"/>
          </a:p>
        </p:txBody>
      </p:sp>
      <p:sp>
        <p:nvSpPr>
          <p:cNvPr id="5" name="Footer Placeholder 4">
            <a:extLst>
              <a:ext uri="{FF2B5EF4-FFF2-40B4-BE49-F238E27FC236}">
                <a16:creationId xmlns:a16="http://schemas.microsoft.com/office/drawing/2014/main" id="{F0671D89-D691-4C47-A720-473C6EDC4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8D473-2265-447A-B3A0-EB6A6871B8B6}"/>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2098649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9C71-DEE3-48C7-B825-389F0BFA2F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EB8A6-939B-4E25-A9D3-B9B5F162EF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542E9-E1F3-48F0-B8AE-459530391C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A358E7-EA86-4082-A1D3-DED90A1109FC}"/>
              </a:ext>
            </a:extLst>
          </p:cNvPr>
          <p:cNvSpPr>
            <a:spLocks noGrp="1"/>
          </p:cNvSpPr>
          <p:nvPr>
            <p:ph type="dt" sz="half" idx="10"/>
          </p:nvPr>
        </p:nvSpPr>
        <p:spPr/>
        <p:txBody>
          <a:bodyPr/>
          <a:lstStyle/>
          <a:p>
            <a:fld id="{0BA417E1-612B-4E63-A574-47FC8EE691B0}" type="datetime1">
              <a:rPr lang="en-US" smtClean="0"/>
              <a:t>3/7/2023</a:t>
            </a:fld>
            <a:endParaRPr lang="en-US"/>
          </a:p>
        </p:txBody>
      </p:sp>
      <p:sp>
        <p:nvSpPr>
          <p:cNvPr id="6" name="Footer Placeholder 5">
            <a:extLst>
              <a:ext uri="{FF2B5EF4-FFF2-40B4-BE49-F238E27FC236}">
                <a16:creationId xmlns:a16="http://schemas.microsoft.com/office/drawing/2014/main" id="{D4468A18-1214-4C6B-8D36-43616CA3A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054F6-757E-47B2-9C43-0F4C532B6895}"/>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3478067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D780-57B9-4744-8AD6-9DBB69DAD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197359-EEA4-4482-9915-04E6AA8096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6BB95-A8AB-40AF-80DA-38C7A5CE00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E26ECC-5521-40A5-B37D-2604BC1CB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252FB1-DB84-456C-A944-1BA2D1CB0E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15F61E-9533-4143-A911-D62F7A340CD3}"/>
              </a:ext>
            </a:extLst>
          </p:cNvPr>
          <p:cNvSpPr>
            <a:spLocks noGrp="1"/>
          </p:cNvSpPr>
          <p:nvPr>
            <p:ph type="dt" sz="half" idx="10"/>
          </p:nvPr>
        </p:nvSpPr>
        <p:spPr/>
        <p:txBody>
          <a:bodyPr/>
          <a:lstStyle/>
          <a:p>
            <a:fld id="{CCDE376D-B6D7-4033-9A8B-C5C3D49628CA}" type="datetime1">
              <a:rPr lang="en-US" smtClean="0"/>
              <a:t>3/7/2023</a:t>
            </a:fld>
            <a:endParaRPr lang="en-US"/>
          </a:p>
        </p:txBody>
      </p:sp>
      <p:sp>
        <p:nvSpPr>
          <p:cNvPr id="8" name="Footer Placeholder 7">
            <a:extLst>
              <a:ext uri="{FF2B5EF4-FFF2-40B4-BE49-F238E27FC236}">
                <a16:creationId xmlns:a16="http://schemas.microsoft.com/office/drawing/2014/main" id="{F7BF0132-8A79-47A5-8D1E-CBB7514917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AE5F5D-F89D-4096-B84E-9EDE3F7DE34C}"/>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416520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03E4-8BA6-4C9C-B54D-E98D3616EE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C2E5A6-6333-4BFB-8132-6C49BAAC8710}"/>
              </a:ext>
            </a:extLst>
          </p:cNvPr>
          <p:cNvSpPr>
            <a:spLocks noGrp="1"/>
          </p:cNvSpPr>
          <p:nvPr>
            <p:ph type="dt" sz="half" idx="10"/>
          </p:nvPr>
        </p:nvSpPr>
        <p:spPr/>
        <p:txBody>
          <a:bodyPr/>
          <a:lstStyle/>
          <a:p>
            <a:fld id="{0A68BAF8-DFFB-4C03-8754-315D4435BBB7}" type="datetime1">
              <a:rPr lang="en-US" smtClean="0"/>
              <a:t>3/7/2023</a:t>
            </a:fld>
            <a:endParaRPr lang="en-US"/>
          </a:p>
        </p:txBody>
      </p:sp>
      <p:sp>
        <p:nvSpPr>
          <p:cNvPr id="4" name="Footer Placeholder 3">
            <a:extLst>
              <a:ext uri="{FF2B5EF4-FFF2-40B4-BE49-F238E27FC236}">
                <a16:creationId xmlns:a16="http://schemas.microsoft.com/office/drawing/2014/main" id="{8BEE0241-29E3-4937-A01E-C0CF9A7356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AAE0F8-D6A3-4106-B001-A98EBF446E34}"/>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204044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5F39BC-10A0-499B-A50A-599B9735B171}"/>
              </a:ext>
            </a:extLst>
          </p:cNvPr>
          <p:cNvSpPr>
            <a:spLocks noGrp="1"/>
          </p:cNvSpPr>
          <p:nvPr>
            <p:ph type="dt" sz="half" idx="10"/>
          </p:nvPr>
        </p:nvSpPr>
        <p:spPr/>
        <p:txBody>
          <a:bodyPr/>
          <a:lstStyle/>
          <a:p>
            <a:fld id="{16D2EFB7-7270-4BD6-92F6-13BEB56DEFF6}" type="datetime1">
              <a:rPr lang="en-US" smtClean="0"/>
              <a:t>3/7/2023</a:t>
            </a:fld>
            <a:endParaRPr lang="en-US"/>
          </a:p>
        </p:txBody>
      </p:sp>
      <p:sp>
        <p:nvSpPr>
          <p:cNvPr id="3" name="Footer Placeholder 2">
            <a:extLst>
              <a:ext uri="{FF2B5EF4-FFF2-40B4-BE49-F238E27FC236}">
                <a16:creationId xmlns:a16="http://schemas.microsoft.com/office/drawing/2014/main" id="{6FDEB943-FCB5-43B5-8355-886096D34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2899C4-C427-48DB-9531-9B738708DE05}"/>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1452625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DADE-950A-43EC-A2FB-60DE7F37B8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70BA29-9545-49E0-B8BC-BD5AA3403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C4B41C-EF93-460F-9A48-4AEEB6F32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456CF6-93C2-48F5-8B5C-6191AAAC838F}"/>
              </a:ext>
            </a:extLst>
          </p:cNvPr>
          <p:cNvSpPr>
            <a:spLocks noGrp="1"/>
          </p:cNvSpPr>
          <p:nvPr>
            <p:ph type="dt" sz="half" idx="10"/>
          </p:nvPr>
        </p:nvSpPr>
        <p:spPr/>
        <p:txBody>
          <a:bodyPr/>
          <a:lstStyle/>
          <a:p>
            <a:fld id="{FD4900E2-E334-4F9D-A6B8-E44D7888CA0E}" type="datetime1">
              <a:rPr lang="en-US" smtClean="0"/>
              <a:t>3/7/2023</a:t>
            </a:fld>
            <a:endParaRPr lang="en-US"/>
          </a:p>
        </p:txBody>
      </p:sp>
      <p:sp>
        <p:nvSpPr>
          <p:cNvPr id="6" name="Footer Placeholder 5">
            <a:extLst>
              <a:ext uri="{FF2B5EF4-FFF2-40B4-BE49-F238E27FC236}">
                <a16:creationId xmlns:a16="http://schemas.microsoft.com/office/drawing/2014/main" id="{AEAE13FF-6B77-47A3-AE9D-EFE8317AA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EEFC4F-5822-4849-B931-F4665CD06284}"/>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2995032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D1E4-729C-4EE3-B86F-8C6DD5088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9A45E-AD51-423B-89EF-A8B93B895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C98ABF-513A-4F0A-AAA6-E60AE92D9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311D8-7465-40FD-AE3D-ABEE3933714B}"/>
              </a:ext>
            </a:extLst>
          </p:cNvPr>
          <p:cNvSpPr>
            <a:spLocks noGrp="1"/>
          </p:cNvSpPr>
          <p:nvPr>
            <p:ph type="dt" sz="half" idx="10"/>
          </p:nvPr>
        </p:nvSpPr>
        <p:spPr/>
        <p:txBody>
          <a:bodyPr/>
          <a:lstStyle/>
          <a:p>
            <a:fld id="{86D1BA37-E65F-4F85-BCA0-CB8392669BF3}" type="datetime1">
              <a:rPr lang="en-US" smtClean="0"/>
              <a:t>3/7/2023</a:t>
            </a:fld>
            <a:endParaRPr lang="en-US"/>
          </a:p>
        </p:txBody>
      </p:sp>
      <p:sp>
        <p:nvSpPr>
          <p:cNvPr id="6" name="Footer Placeholder 5">
            <a:extLst>
              <a:ext uri="{FF2B5EF4-FFF2-40B4-BE49-F238E27FC236}">
                <a16:creationId xmlns:a16="http://schemas.microsoft.com/office/drawing/2014/main" id="{B11005E9-E295-41D5-B1DD-64F8A2A21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721B1-C2B9-485F-9439-D77FB8251BB3}"/>
              </a:ext>
            </a:extLst>
          </p:cNvPr>
          <p:cNvSpPr>
            <a:spLocks noGrp="1"/>
          </p:cNvSpPr>
          <p:nvPr>
            <p:ph type="sldNum" sz="quarter" idx="12"/>
          </p:nvPr>
        </p:nvSpPr>
        <p:spPr/>
        <p:txBody>
          <a:bodyPr/>
          <a:lstStyle/>
          <a:p>
            <a:fld id="{F68E32CD-9FFB-4FA4-BEEC-6787F0D7D3AE}" type="slidenum">
              <a:rPr lang="en-US" smtClean="0"/>
              <a:t>‹#›</a:t>
            </a:fld>
            <a:endParaRPr lang="en-US"/>
          </a:p>
        </p:txBody>
      </p:sp>
    </p:spTree>
    <p:extLst>
      <p:ext uri="{BB962C8B-B14F-4D97-AF65-F5344CB8AC3E}">
        <p14:creationId xmlns:p14="http://schemas.microsoft.com/office/powerpoint/2010/main" val="20124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678B3-4872-480D-9FEB-B109D3FC5F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DABACC-89AC-4EFF-BB78-1EADFB876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75532-54D4-4D5A-A595-26551C1CAF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B0513-85C4-4310-B34E-651E778D37DE}" type="datetime1">
              <a:rPr lang="en-US" smtClean="0"/>
              <a:t>3/7/2023</a:t>
            </a:fld>
            <a:endParaRPr lang="en-US"/>
          </a:p>
        </p:txBody>
      </p:sp>
      <p:sp>
        <p:nvSpPr>
          <p:cNvPr id="5" name="Footer Placeholder 4">
            <a:extLst>
              <a:ext uri="{FF2B5EF4-FFF2-40B4-BE49-F238E27FC236}">
                <a16:creationId xmlns:a16="http://schemas.microsoft.com/office/drawing/2014/main" id="{3040767F-715C-43C5-A6E1-9494E2F20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499C0-BBBB-4CF5-9EF4-05A15AD22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E32CD-9FFB-4FA4-BEEC-6787F0D7D3AE}" type="slidenum">
              <a:rPr lang="en-US" smtClean="0"/>
              <a:t>‹#›</a:t>
            </a:fld>
            <a:endParaRPr lang="en-US"/>
          </a:p>
        </p:txBody>
      </p:sp>
    </p:spTree>
    <p:extLst>
      <p:ext uri="{BB962C8B-B14F-4D97-AF65-F5344CB8AC3E}">
        <p14:creationId xmlns:p14="http://schemas.microsoft.com/office/powerpoint/2010/main" val="1971948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80227770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esa.int/" TargetMode="Externa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esahubble.org/images/" TargetMode="External"/><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hyperlink" Target="http://esa.in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hyperlink" Target="https://solarsystem.nasa.gov/" TargetMode="External"/><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esahubble.org/images/" TargetMode="External"/><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hyperlink" Target="http://esa.in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hyperlink" Target="https://solarsystem.nasa.gov/" TargetMode="External"/><Relationship Id="rId5" Type="http://schemas.openxmlformats.org/officeDocument/2006/relationships/image" Target="../media/image11.jpeg"/><Relationship Id="rId15" Type="http://schemas.openxmlformats.org/officeDocument/2006/relationships/image" Target="../media/image18.sv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esahubble.org/images/" TargetMode="External"/><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hyperlink" Target="http://esa.in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hyperlink" Target="https://solarsystem.nasa.gov/" TargetMode="External"/><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https://esahubble.org/images/" TargetMode="External"/><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hyperlink" Target="http://esa.int/" TargetMode="External"/><Relationship Id="rId17" Type="http://schemas.openxmlformats.org/officeDocument/2006/relationships/image" Target="../media/image20.sv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hyperlink" Target="https://solarsystem.nasa.gov/" TargetMode="External"/><Relationship Id="rId5" Type="http://schemas.openxmlformats.org/officeDocument/2006/relationships/image" Target="../media/image11.jpeg"/><Relationship Id="rId15" Type="http://schemas.openxmlformats.org/officeDocument/2006/relationships/image" Target="../media/image18.sv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D6D15-06C0-4D06-AE5A-91C34FD28F1A}"/>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4" name="Title 3">
            <a:extLst>
              <a:ext uri="{FF2B5EF4-FFF2-40B4-BE49-F238E27FC236}">
                <a16:creationId xmlns:a16="http://schemas.microsoft.com/office/drawing/2014/main" id="{F77F1442-44C5-4380-9821-915CF0C2F383}"/>
              </a:ext>
            </a:extLst>
          </p:cNvPr>
          <p:cNvSpPr>
            <a:spLocks noGrp="1"/>
          </p:cNvSpPr>
          <p:nvPr>
            <p:ph type="title"/>
          </p:nvPr>
        </p:nvSpPr>
        <p:spPr/>
        <p:txBody>
          <a:bodyPr/>
          <a:lstStyle/>
          <a:p>
            <a:r>
              <a:rPr lang="en-US" dirty="0">
                <a:solidFill>
                  <a:schemeClr val="bg1"/>
                </a:solidFill>
                <a:latin typeface="Avenir Next LT Pro Demi" panose="020B0704020202020204" pitchFamily="34" charset="0"/>
              </a:rPr>
              <a:t>Learning Objectives</a:t>
            </a:r>
          </a:p>
        </p:txBody>
      </p:sp>
      <p:sp>
        <p:nvSpPr>
          <p:cNvPr id="5" name="Content Placeholder 2">
            <a:extLst>
              <a:ext uri="{FF2B5EF4-FFF2-40B4-BE49-F238E27FC236}">
                <a16:creationId xmlns:a16="http://schemas.microsoft.com/office/drawing/2014/main" id="{5C599DBC-7CD9-4A25-BCB8-70D5D2734708}"/>
              </a:ext>
            </a:extLst>
          </p:cNvPr>
          <p:cNvSpPr>
            <a:spLocks noGrp="1"/>
          </p:cNvSpPr>
          <p:nvPr>
            <p:ph idx="1"/>
          </p:nvPr>
        </p:nvSpPr>
        <p:spPr>
          <a:xfrm>
            <a:off x="689664" y="2055813"/>
            <a:ext cx="10515600" cy="3551329"/>
          </a:xfrm>
        </p:spPr>
        <p:txBody>
          <a:bodyPr>
            <a:normAutofit/>
          </a:bodyPr>
          <a:lstStyle/>
          <a:p>
            <a:r>
              <a:rPr lang="en-US" dirty="0">
                <a:latin typeface="Avenir Next LT Pro" panose="020B0504020202020204" pitchFamily="34" charset="0"/>
              </a:rPr>
              <a:t>Learn about planets outside of our solar system</a:t>
            </a:r>
          </a:p>
          <a:p>
            <a:r>
              <a:rPr lang="en-US" dirty="0">
                <a:latin typeface="Avenir Next LT Pro" panose="020B0504020202020204" pitchFamily="34" charset="0"/>
              </a:rPr>
              <a:t>Use scientific methods to investigate what conditions are needed for a planet to have clouds</a:t>
            </a:r>
          </a:p>
          <a:p>
            <a:r>
              <a:rPr lang="en-US" dirty="0">
                <a:latin typeface="Avenir Next LT Pro" panose="020B0504020202020204" pitchFamily="34" charset="0"/>
              </a:rPr>
              <a:t>Explain how clouds are formed</a:t>
            </a:r>
          </a:p>
        </p:txBody>
      </p:sp>
      <p:sp>
        <p:nvSpPr>
          <p:cNvPr id="2" name="Slide Number Placeholder 1">
            <a:extLst>
              <a:ext uri="{FF2B5EF4-FFF2-40B4-BE49-F238E27FC236}">
                <a16:creationId xmlns:a16="http://schemas.microsoft.com/office/drawing/2014/main" id="{816A3F23-BE47-42ED-83ED-9BD6568DDB9C}"/>
              </a:ext>
            </a:extLst>
          </p:cNvPr>
          <p:cNvSpPr>
            <a:spLocks noGrp="1"/>
          </p:cNvSpPr>
          <p:nvPr>
            <p:ph type="sldNum" sz="quarter" idx="12"/>
          </p:nvPr>
        </p:nvSpPr>
        <p:spPr/>
        <p:txBody>
          <a:bodyPr/>
          <a:lstStyle/>
          <a:p>
            <a:fld id="{F68E32CD-9FFB-4FA4-BEEC-6787F0D7D3AE}" type="slidenum">
              <a:rPr lang="en-US" smtClean="0"/>
              <a:t>1</a:t>
            </a:fld>
            <a:endParaRPr lang="en-US"/>
          </a:p>
        </p:txBody>
      </p:sp>
    </p:spTree>
    <p:extLst>
      <p:ext uri="{BB962C8B-B14F-4D97-AF65-F5344CB8AC3E}">
        <p14:creationId xmlns:p14="http://schemas.microsoft.com/office/powerpoint/2010/main" val="198146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9CE836-A51E-486A-8998-D84D66AE776F}"/>
              </a:ext>
            </a:extLst>
          </p:cNvPr>
          <p:cNvSpPr>
            <a:spLocks noGrp="1"/>
          </p:cNvSpPr>
          <p:nvPr>
            <p:ph type="sldNum" sz="quarter" idx="12"/>
          </p:nvPr>
        </p:nvSpPr>
        <p:spPr/>
        <p:txBody>
          <a:bodyPr/>
          <a:lstStyle/>
          <a:p>
            <a:fld id="{F68E32CD-9FFB-4FA4-BEEC-6787F0D7D3AE}" type="slidenum">
              <a:rPr lang="en-US" smtClean="0"/>
              <a:t>10</a:t>
            </a:fld>
            <a:endParaRPr lang="en-US"/>
          </a:p>
        </p:txBody>
      </p:sp>
      <p:pic>
        <p:nvPicPr>
          <p:cNvPr id="1026" name="Picture 2">
            <a:extLst>
              <a:ext uri="{FF2B5EF4-FFF2-40B4-BE49-F238E27FC236}">
                <a16:creationId xmlns:a16="http://schemas.microsoft.com/office/drawing/2014/main" id="{D34E1AB8-4359-4ECA-887B-6AC3E1F31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89" y="246821"/>
            <a:ext cx="4740916" cy="62920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D67B4C8-81B6-4D8D-A3E0-10304819289D}"/>
              </a:ext>
            </a:extLst>
          </p:cNvPr>
          <p:cNvSpPr txBox="1"/>
          <p:nvPr/>
        </p:nvSpPr>
        <p:spPr>
          <a:xfrm>
            <a:off x="200767" y="6538912"/>
            <a:ext cx="4683035" cy="276999"/>
          </a:xfrm>
          <a:prstGeom prst="rect">
            <a:avLst/>
          </a:prstGeom>
          <a:noFill/>
        </p:spPr>
        <p:txBody>
          <a:bodyPr wrap="square">
            <a:spAutoFit/>
          </a:bodyPr>
          <a:lstStyle/>
          <a:p>
            <a:r>
              <a:rPr lang="en-US" sz="1200" b="0" i="0" dirty="0">
                <a:solidFill>
                  <a:schemeClr val="bg1">
                    <a:lumMod val="50000"/>
                  </a:schemeClr>
                </a:solidFill>
                <a:effectLst/>
                <a:latin typeface="Avenir Next LT Pro Light" panose="020B0304020202020204" pitchFamily="34" charset="0"/>
              </a:rPr>
              <a:t>Martin </a:t>
            </a:r>
            <a:r>
              <a:rPr lang="en-US" sz="1200" b="0" i="0" dirty="0" err="1">
                <a:solidFill>
                  <a:schemeClr val="bg1">
                    <a:lumMod val="50000"/>
                  </a:schemeClr>
                </a:solidFill>
                <a:effectLst/>
                <a:latin typeface="Avenir Next LT Pro Light" panose="020B0304020202020204" pitchFamily="34" charset="0"/>
              </a:rPr>
              <a:t>Vargic</a:t>
            </a:r>
            <a:r>
              <a:rPr lang="en-US" sz="1200" b="0" i="0" dirty="0">
                <a:solidFill>
                  <a:schemeClr val="bg1">
                    <a:lumMod val="50000"/>
                  </a:schemeClr>
                </a:solidFill>
                <a:effectLst/>
                <a:latin typeface="Avenir Next LT Pro Light" panose="020B0304020202020204" pitchFamily="34" charset="0"/>
              </a:rPr>
              <a:t> https://www.halcyonmaps.com/exoplanets</a:t>
            </a:r>
            <a:endParaRPr lang="en-US" sz="1200" dirty="0">
              <a:solidFill>
                <a:schemeClr val="bg1">
                  <a:lumMod val="50000"/>
                </a:schemeClr>
              </a:solidFill>
              <a:latin typeface="Avenir Next LT Pro Light" panose="020B0304020202020204" pitchFamily="34" charset="0"/>
            </a:endParaRPr>
          </a:p>
        </p:txBody>
      </p:sp>
      <p:pic>
        <p:nvPicPr>
          <p:cNvPr id="4" name="Picture 4" descr="Webb takes its first exoplanet image">
            <a:extLst>
              <a:ext uri="{FF2B5EF4-FFF2-40B4-BE49-F238E27FC236}">
                <a16:creationId xmlns:a16="http://schemas.microsoft.com/office/drawing/2014/main" id="{57F7991D-7CD1-4BBD-9E49-75DC6E2D7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9956" y="246821"/>
            <a:ext cx="6645355" cy="49149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CB11F16-D434-4F8D-9169-C447CA942CC8}"/>
              </a:ext>
            </a:extLst>
          </p:cNvPr>
          <p:cNvSpPr txBox="1"/>
          <p:nvPr/>
        </p:nvSpPr>
        <p:spPr>
          <a:xfrm>
            <a:off x="5219788" y="5161722"/>
            <a:ext cx="6731784" cy="276999"/>
          </a:xfrm>
          <a:prstGeom prst="rect">
            <a:avLst/>
          </a:prstGeom>
          <a:noFill/>
        </p:spPr>
        <p:txBody>
          <a:bodyPr wrap="square">
            <a:spAutoFit/>
          </a:bodyPr>
          <a:lstStyle/>
          <a:p>
            <a:pPr algn="r"/>
            <a:r>
              <a:rPr lang="en-US" sz="1200" dirty="0">
                <a:solidFill>
                  <a:schemeClr val="bg1">
                    <a:lumMod val="50000"/>
                  </a:schemeClr>
                </a:solidFill>
                <a:latin typeface="Avenir Next LT Pro Light" panose="020B0304020202020204" pitchFamily="34" charset="0"/>
              </a:rPr>
              <a:t>https://www.esa.int/ESA_Multimedia/Images/2022/08/Webb_takes_its_first_exoplanet_image</a:t>
            </a:r>
          </a:p>
        </p:txBody>
      </p:sp>
    </p:spTree>
    <p:extLst>
      <p:ext uri="{BB962C8B-B14F-4D97-AF65-F5344CB8AC3E}">
        <p14:creationId xmlns:p14="http://schemas.microsoft.com/office/powerpoint/2010/main" val="3383739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7E54DB-AB42-4C3E-9DAF-459359037169}"/>
              </a:ext>
            </a:extLst>
          </p:cNvPr>
          <p:cNvSpPr>
            <a:spLocks noGrp="1"/>
          </p:cNvSpPr>
          <p:nvPr>
            <p:ph type="sldNum" sz="quarter" idx="12"/>
          </p:nvPr>
        </p:nvSpPr>
        <p:spPr/>
        <p:txBody>
          <a:bodyPr/>
          <a:lstStyle/>
          <a:p>
            <a:fld id="{F68E32CD-9FFB-4FA4-BEEC-6787F0D7D3AE}" type="slidenum">
              <a:rPr lang="en-US" smtClean="0"/>
              <a:t>11</a:t>
            </a:fld>
            <a:endParaRPr lang="en-US"/>
          </a:p>
        </p:txBody>
      </p:sp>
      <p:pic>
        <p:nvPicPr>
          <p:cNvPr id="2050" name="Picture 2">
            <a:extLst>
              <a:ext uri="{FF2B5EF4-FFF2-40B4-BE49-F238E27FC236}">
                <a16:creationId xmlns:a16="http://schemas.microsoft.com/office/drawing/2014/main" id="{E5BAF24D-2193-4E09-890C-E27AD42A6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2001"/>
            <a:ext cx="12192000" cy="4400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0C34B1-5782-4661-BE33-9F39C27BA15B}"/>
              </a:ext>
            </a:extLst>
          </p:cNvPr>
          <p:cNvSpPr txBox="1"/>
          <p:nvPr/>
        </p:nvSpPr>
        <p:spPr>
          <a:xfrm>
            <a:off x="5970104" y="5601285"/>
            <a:ext cx="6221896" cy="261610"/>
          </a:xfrm>
          <a:prstGeom prst="rect">
            <a:avLst/>
          </a:prstGeom>
          <a:noFill/>
        </p:spPr>
        <p:txBody>
          <a:bodyPr wrap="square">
            <a:spAutoFit/>
          </a:bodyPr>
          <a:lstStyle/>
          <a:p>
            <a:pPr algn="r"/>
            <a:r>
              <a:rPr lang="en-US" sz="1100" dirty="0">
                <a:solidFill>
                  <a:schemeClr val="bg1">
                    <a:lumMod val="95000"/>
                  </a:schemeClr>
                </a:solidFill>
                <a:latin typeface="Avenir Next LT Pro Light" panose="020B0304020202020204" pitchFamily="34" charset="0"/>
              </a:rPr>
              <a:t>https://exoplanets.nasa.gov/news/1709/exoplanet-clouds-jewels-of-new-knowledge/</a:t>
            </a:r>
          </a:p>
        </p:txBody>
      </p:sp>
    </p:spTree>
    <p:extLst>
      <p:ext uri="{BB962C8B-B14F-4D97-AF65-F5344CB8AC3E}">
        <p14:creationId xmlns:p14="http://schemas.microsoft.com/office/powerpoint/2010/main" val="678911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FBA4-33EE-47A1-A22E-45BBA36CB162}"/>
              </a:ext>
            </a:extLst>
          </p:cNvPr>
          <p:cNvSpPr>
            <a:spLocks noGrp="1"/>
          </p:cNvSpPr>
          <p:nvPr>
            <p:ph type="title"/>
          </p:nvPr>
        </p:nvSpPr>
        <p:spPr>
          <a:xfrm>
            <a:off x="838200" y="3033877"/>
            <a:ext cx="10515600" cy="1559927"/>
          </a:xfrm>
        </p:spPr>
        <p:txBody>
          <a:bodyPr>
            <a:normAutofit fontScale="90000"/>
          </a:bodyPr>
          <a:lstStyle/>
          <a:p>
            <a:pPr algn="ctr"/>
            <a:r>
              <a:rPr lang="en-US" sz="5400" dirty="0">
                <a:solidFill>
                  <a:schemeClr val="bg1"/>
                </a:solidFill>
                <a:latin typeface="Avenir Next LT Pro Demi" panose="020B0704020202020204" pitchFamily="34" charset="0"/>
              </a:rPr>
              <a:t>What effects could clouds have on an exoplanet? </a:t>
            </a:r>
          </a:p>
        </p:txBody>
      </p:sp>
      <p:sp>
        <p:nvSpPr>
          <p:cNvPr id="3" name="Slide Number Placeholder 2">
            <a:extLst>
              <a:ext uri="{FF2B5EF4-FFF2-40B4-BE49-F238E27FC236}">
                <a16:creationId xmlns:a16="http://schemas.microsoft.com/office/drawing/2014/main" id="{467B1773-DDD3-4F37-BAF7-4D11AB242D4E}"/>
              </a:ext>
            </a:extLst>
          </p:cNvPr>
          <p:cNvSpPr>
            <a:spLocks noGrp="1"/>
          </p:cNvSpPr>
          <p:nvPr>
            <p:ph type="sldNum" sz="quarter" idx="12"/>
          </p:nvPr>
        </p:nvSpPr>
        <p:spPr/>
        <p:txBody>
          <a:bodyPr/>
          <a:lstStyle/>
          <a:p>
            <a:fld id="{F68E32CD-9FFB-4FA4-BEEC-6787F0D7D3AE}" type="slidenum">
              <a:rPr lang="en-US" smtClean="0"/>
              <a:t>12</a:t>
            </a:fld>
            <a:endParaRPr lang="en-US"/>
          </a:p>
        </p:txBody>
      </p:sp>
    </p:spTree>
    <p:extLst>
      <p:ext uri="{BB962C8B-B14F-4D97-AF65-F5344CB8AC3E}">
        <p14:creationId xmlns:p14="http://schemas.microsoft.com/office/powerpoint/2010/main" val="347334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D6D15-06C0-4D06-AE5A-91C34FD28F1A}"/>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4" name="Title 3">
            <a:extLst>
              <a:ext uri="{FF2B5EF4-FFF2-40B4-BE49-F238E27FC236}">
                <a16:creationId xmlns:a16="http://schemas.microsoft.com/office/drawing/2014/main" id="{F77F1442-44C5-4380-9821-915CF0C2F383}"/>
              </a:ext>
            </a:extLst>
          </p:cNvPr>
          <p:cNvSpPr>
            <a:spLocks noGrp="1"/>
          </p:cNvSpPr>
          <p:nvPr>
            <p:ph type="title"/>
          </p:nvPr>
        </p:nvSpPr>
        <p:spPr/>
        <p:txBody>
          <a:bodyPr/>
          <a:lstStyle/>
          <a:p>
            <a:r>
              <a:rPr lang="en-US" dirty="0">
                <a:solidFill>
                  <a:schemeClr val="bg1"/>
                </a:solidFill>
                <a:latin typeface="Avenir Next LT Pro Demi" panose="020B0704020202020204" pitchFamily="34" charset="0"/>
              </a:rPr>
              <a:t>Some possible effects of clouds </a:t>
            </a:r>
          </a:p>
        </p:txBody>
      </p:sp>
      <p:sp>
        <p:nvSpPr>
          <p:cNvPr id="5" name="Content Placeholder 2">
            <a:extLst>
              <a:ext uri="{FF2B5EF4-FFF2-40B4-BE49-F238E27FC236}">
                <a16:creationId xmlns:a16="http://schemas.microsoft.com/office/drawing/2014/main" id="{5C599DBC-7CD9-4A25-BCB8-70D5D2734708}"/>
              </a:ext>
            </a:extLst>
          </p:cNvPr>
          <p:cNvSpPr>
            <a:spLocks noGrp="1"/>
          </p:cNvSpPr>
          <p:nvPr>
            <p:ph idx="1"/>
          </p:nvPr>
        </p:nvSpPr>
        <p:spPr>
          <a:xfrm>
            <a:off x="689664" y="1915220"/>
            <a:ext cx="10515600" cy="4577655"/>
          </a:xfrm>
        </p:spPr>
        <p:txBody>
          <a:bodyPr>
            <a:normAutofit/>
          </a:bodyPr>
          <a:lstStyle/>
          <a:p>
            <a:pPr>
              <a:lnSpc>
                <a:spcPct val="150000"/>
              </a:lnSpc>
            </a:pPr>
            <a:r>
              <a:rPr lang="en-US" dirty="0">
                <a:latin typeface="Avenir Next LT Pro" panose="020B0504020202020204" pitchFamily="34" charset="0"/>
              </a:rPr>
              <a:t>Make it hard for astronomers to see the surface of the planet </a:t>
            </a:r>
          </a:p>
          <a:p>
            <a:pPr>
              <a:lnSpc>
                <a:spcPct val="150000"/>
              </a:lnSpc>
            </a:pPr>
            <a:r>
              <a:rPr lang="en-US" dirty="0">
                <a:latin typeface="Avenir Next LT Pro" panose="020B0504020202020204" pitchFamily="34" charset="0"/>
              </a:rPr>
              <a:t>Trap heat and can cause a greenhouse effect</a:t>
            </a:r>
          </a:p>
          <a:p>
            <a:pPr>
              <a:lnSpc>
                <a:spcPct val="150000"/>
              </a:lnSpc>
            </a:pPr>
            <a:r>
              <a:rPr lang="en-US" dirty="0">
                <a:latin typeface="Avenir Next LT Pro" panose="020B0504020202020204" pitchFamily="34" charset="0"/>
              </a:rPr>
              <a:t>Reflect and absorb light from their host star</a:t>
            </a:r>
          </a:p>
          <a:p>
            <a:pPr>
              <a:lnSpc>
                <a:spcPct val="150000"/>
              </a:lnSpc>
            </a:pPr>
            <a:r>
              <a:rPr lang="en-US" dirty="0">
                <a:latin typeface="Avenir Next LT Pro" panose="020B0504020202020204" pitchFamily="34" charset="0"/>
              </a:rPr>
              <a:t>Change the chemical composition of a planet's atmosphere </a:t>
            </a:r>
          </a:p>
        </p:txBody>
      </p:sp>
      <p:sp>
        <p:nvSpPr>
          <p:cNvPr id="2" name="Slide Number Placeholder 1">
            <a:extLst>
              <a:ext uri="{FF2B5EF4-FFF2-40B4-BE49-F238E27FC236}">
                <a16:creationId xmlns:a16="http://schemas.microsoft.com/office/drawing/2014/main" id="{73B8D211-FCCF-4C2E-8E4D-483AF9EB4B99}"/>
              </a:ext>
            </a:extLst>
          </p:cNvPr>
          <p:cNvSpPr>
            <a:spLocks noGrp="1"/>
          </p:cNvSpPr>
          <p:nvPr>
            <p:ph type="sldNum" sz="quarter" idx="12"/>
          </p:nvPr>
        </p:nvSpPr>
        <p:spPr/>
        <p:txBody>
          <a:bodyPr/>
          <a:lstStyle/>
          <a:p>
            <a:fld id="{F68E32CD-9FFB-4FA4-BEEC-6787F0D7D3AE}" type="slidenum">
              <a:rPr lang="en-US" smtClean="0"/>
              <a:t>13</a:t>
            </a:fld>
            <a:endParaRPr lang="en-US"/>
          </a:p>
        </p:txBody>
      </p:sp>
    </p:spTree>
    <p:extLst>
      <p:ext uri="{BB962C8B-B14F-4D97-AF65-F5344CB8AC3E}">
        <p14:creationId xmlns:p14="http://schemas.microsoft.com/office/powerpoint/2010/main" val="1868131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471CB-991D-48A7-A8C0-5BCEBBEE2E22}"/>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2" name="Title 1">
            <a:extLst>
              <a:ext uri="{FF2B5EF4-FFF2-40B4-BE49-F238E27FC236}">
                <a16:creationId xmlns:a16="http://schemas.microsoft.com/office/drawing/2014/main" id="{A14E91EC-4B91-4B8D-9708-708B095C21E2}"/>
              </a:ext>
            </a:extLst>
          </p:cNvPr>
          <p:cNvSpPr>
            <a:spLocks noGrp="1"/>
          </p:cNvSpPr>
          <p:nvPr>
            <p:ph type="title"/>
          </p:nvPr>
        </p:nvSpPr>
        <p:spPr/>
        <p:txBody>
          <a:bodyPr/>
          <a:lstStyle/>
          <a:p>
            <a:r>
              <a:rPr lang="en-US" dirty="0">
                <a:solidFill>
                  <a:schemeClr val="bg1"/>
                </a:solidFill>
                <a:latin typeface="Avenir Next LT Pro Demi" panose="020B0704020202020204" pitchFamily="34" charset="0"/>
              </a:rPr>
              <a:t>Activity 1: Exoplanet Clouds</a:t>
            </a:r>
          </a:p>
        </p:txBody>
      </p:sp>
      <p:sp>
        <p:nvSpPr>
          <p:cNvPr id="3" name="Content Placeholder 2">
            <a:extLst>
              <a:ext uri="{FF2B5EF4-FFF2-40B4-BE49-F238E27FC236}">
                <a16:creationId xmlns:a16="http://schemas.microsoft.com/office/drawing/2014/main" id="{5B761296-932A-4052-9E3A-470B6208C79F}"/>
              </a:ext>
            </a:extLst>
          </p:cNvPr>
          <p:cNvSpPr>
            <a:spLocks noGrp="1"/>
          </p:cNvSpPr>
          <p:nvPr>
            <p:ph idx="1"/>
          </p:nvPr>
        </p:nvSpPr>
        <p:spPr>
          <a:xfrm>
            <a:off x="838200" y="2247899"/>
            <a:ext cx="10515600" cy="3929063"/>
          </a:xfrm>
        </p:spPr>
        <p:txBody>
          <a:bodyPr>
            <a:normAutofit/>
          </a:bodyPr>
          <a:lstStyle/>
          <a:p>
            <a:pPr marL="0" indent="0">
              <a:buNone/>
            </a:pPr>
            <a:r>
              <a:rPr lang="en-US" sz="3200" dirty="0">
                <a:latin typeface="Avenir Next LT Pro" panose="020B0504020202020204" pitchFamily="34" charset="0"/>
              </a:rPr>
              <a:t>If astronomers observe an exoplanet with clouds on it this will tell them that this planet must have the correct conditions for clouds to form. </a:t>
            </a:r>
          </a:p>
          <a:p>
            <a:pPr marL="0" indent="0">
              <a:buNone/>
            </a:pPr>
            <a:endParaRPr lang="en-US" sz="3200" dirty="0">
              <a:latin typeface="Avenir Next LT Pro Demi" panose="020B0704020202020204" pitchFamily="34" charset="0"/>
            </a:endParaRPr>
          </a:p>
          <a:p>
            <a:pPr marL="0" indent="0">
              <a:buNone/>
            </a:pPr>
            <a:r>
              <a:rPr lang="en-US" sz="3200" dirty="0">
                <a:latin typeface="Avenir Next LT Pro Demi" panose="020B0704020202020204" pitchFamily="34" charset="0"/>
              </a:rPr>
              <a:t>Ex 1. What do you think is needed for an exoplanet to have clouds? </a:t>
            </a:r>
          </a:p>
          <a:p>
            <a:pPr marL="0" indent="0">
              <a:buNone/>
            </a:pPr>
            <a:endParaRPr lang="en-US" sz="3200" dirty="0">
              <a:latin typeface="Avenir Next LT Pro" panose="020B0504020202020204" pitchFamily="34" charset="0"/>
            </a:endParaRPr>
          </a:p>
          <a:p>
            <a:pPr marL="0" indent="0">
              <a:buNone/>
            </a:pPr>
            <a:endParaRPr lang="en-US" dirty="0">
              <a:latin typeface="Avenir Next LT Pro" panose="020B0504020202020204" pitchFamily="34" charset="0"/>
            </a:endParaRPr>
          </a:p>
        </p:txBody>
      </p:sp>
      <p:sp>
        <p:nvSpPr>
          <p:cNvPr id="7" name="Slide Number Placeholder 6">
            <a:extLst>
              <a:ext uri="{FF2B5EF4-FFF2-40B4-BE49-F238E27FC236}">
                <a16:creationId xmlns:a16="http://schemas.microsoft.com/office/drawing/2014/main" id="{D563D6CE-4336-4E12-9712-C367577BA247}"/>
              </a:ext>
            </a:extLst>
          </p:cNvPr>
          <p:cNvSpPr>
            <a:spLocks noGrp="1"/>
          </p:cNvSpPr>
          <p:nvPr>
            <p:ph type="sldNum" sz="quarter" idx="12"/>
          </p:nvPr>
        </p:nvSpPr>
        <p:spPr/>
        <p:txBody>
          <a:bodyPr/>
          <a:lstStyle/>
          <a:p>
            <a:fld id="{F68E32CD-9FFB-4FA4-BEEC-6787F0D7D3AE}" type="slidenum">
              <a:rPr lang="en-US" smtClean="0"/>
              <a:t>14</a:t>
            </a:fld>
            <a:endParaRPr lang="en-US"/>
          </a:p>
        </p:txBody>
      </p:sp>
    </p:spTree>
    <p:extLst>
      <p:ext uri="{BB962C8B-B14F-4D97-AF65-F5344CB8AC3E}">
        <p14:creationId xmlns:p14="http://schemas.microsoft.com/office/powerpoint/2010/main" val="3873231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4F8EE-457F-462A-9DCD-294563900C32}"/>
              </a:ext>
            </a:extLst>
          </p:cNvPr>
          <p:cNvSpPr>
            <a:spLocks noGrp="1"/>
          </p:cNvSpPr>
          <p:nvPr>
            <p:ph idx="1"/>
          </p:nvPr>
        </p:nvSpPr>
        <p:spPr>
          <a:xfrm>
            <a:off x="838200" y="2538483"/>
            <a:ext cx="10515600" cy="3638479"/>
          </a:xfrm>
        </p:spPr>
        <p:txBody>
          <a:bodyPr>
            <a:normAutofit/>
          </a:bodyPr>
          <a:lstStyle/>
          <a:p>
            <a:pPr marL="0" indent="0" algn="ctr">
              <a:buNone/>
            </a:pPr>
            <a:r>
              <a:rPr lang="en-US" dirty="0">
                <a:hlinkClick r:id="rId3"/>
              </a:rPr>
              <a:t>https://vimeo.com/802277701</a:t>
            </a:r>
            <a:endParaRPr lang="en-US" dirty="0"/>
          </a:p>
        </p:txBody>
      </p:sp>
      <p:pic>
        <p:nvPicPr>
          <p:cNvPr id="8" name="Picture 7">
            <a:extLst>
              <a:ext uri="{FF2B5EF4-FFF2-40B4-BE49-F238E27FC236}">
                <a16:creationId xmlns:a16="http://schemas.microsoft.com/office/drawing/2014/main" id="{5BC88E5B-E025-4DE3-B9D4-27E93777BC62}"/>
              </a:ext>
            </a:extLst>
          </p:cNvPr>
          <p:cNvPicPr>
            <a:picLocks noChangeAspect="1"/>
          </p:cNvPicPr>
          <p:nvPr/>
        </p:nvPicPr>
        <p:blipFill rotWithShape="1">
          <a:blip r:embed="rId4"/>
          <a:srcRect l="1" t="5293" r="-2" b="70190"/>
          <a:stretch/>
        </p:blipFill>
        <p:spPr>
          <a:xfrm>
            <a:off x="1" y="0"/>
            <a:ext cx="12192000" cy="1690688"/>
          </a:xfrm>
          <a:prstGeom prst="rect">
            <a:avLst/>
          </a:prstGeom>
        </p:spPr>
      </p:pic>
      <p:sp>
        <p:nvSpPr>
          <p:cNvPr id="9" name="Title 1">
            <a:extLst>
              <a:ext uri="{FF2B5EF4-FFF2-40B4-BE49-F238E27FC236}">
                <a16:creationId xmlns:a16="http://schemas.microsoft.com/office/drawing/2014/main" id="{2E7FD319-6682-4773-A5FB-05AE38B0D12A}"/>
              </a:ext>
            </a:extLst>
          </p:cNvPr>
          <p:cNvSpPr>
            <a:spLocks noGrp="1"/>
          </p:cNvSpPr>
          <p:nvPr>
            <p:ph type="title"/>
          </p:nvPr>
        </p:nvSpPr>
        <p:spPr>
          <a:xfrm>
            <a:off x="838200" y="365125"/>
            <a:ext cx="10515600" cy="1325563"/>
          </a:xfrm>
        </p:spPr>
        <p:txBody>
          <a:bodyPr>
            <a:normAutofit/>
          </a:bodyPr>
          <a:lstStyle/>
          <a:p>
            <a:r>
              <a:rPr lang="en-US" dirty="0">
                <a:solidFill>
                  <a:schemeClr val="bg1"/>
                </a:solidFill>
                <a:latin typeface="Avenir Next LT Pro Demi" panose="020B0704020202020204" pitchFamily="34" charset="0"/>
              </a:rPr>
              <a:t>Activity 2: Demonstration</a:t>
            </a:r>
          </a:p>
        </p:txBody>
      </p:sp>
      <p:sp>
        <p:nvSpPr>
          <p:cNvPr id="10" name="Slide Number Placeholder 9">
            <a:extLst>
              <a:ext uri="{FF2B5EF4-FFF2-40B4-BE49-F238E27FC236}">
                <a16:creationId xmlns:a16="http://schemas.microsoft.com/office/drawing/2014/main" id="{729A84F5-5DC0-402B-A0EE-21DF28EC7DB1}"/>
              </a:ext>
            </a:extLst>
          </p:cNvPr>
          <p:cNvSpPr>
            <a:spLocks noGrp="1"/>
          </p:cNvSpPr>
          <p:nvPr>
            <p:ph type="sldNum" sz="quarter" idx="12"/>
          </p:nvPr>
        </p:nvSpPr>
        <p:spPr/>
        <p:txBody>
          <a:bodyPr/>
          <a:lstStyle/>
          <a:p>
            <a:fld id="{F68E32CD-9FFB-4FA4-BEEC-6787F0D7D3AE}" type="slidenum">
              <a:rPr lang="en-US" smtClean="0"/>
              <a:t>15</a:t>
            </a:fld>
            <a:endParaRPr lang="en-US"/>
          </a:p>
        </p:txBody>
      </p:sp>
    </p:spTree>
    <p:extLst>
      <p:ext uri="{BB962C8B-B14F-4D97-AF65-F5344CB8AC3E}">
        <p14:creationId xmlns:p14="http://schemas.microsoft.com/office/powerpoint/2010/main" val="3543202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7FD319-6682-4773-A5FB-05AE38B0D12A}"/>
              </a:ext>
            </a:extLst>
          </p:cNvPr>
          <p:cNvSpPr>
            <a:spLocks noGrp="1"/>
          </p:cNvSpPr>
          <p:nvPr>
            <p:ph type="title"/>
          </p:nvPr>
        </p:nvSpPr>
        <p:spPr>
          <a:xfrm>
            <a:off x="838200" y="365125"/>
            <a:ext cx="10515600" cy="1325563"/>
          </a:xfrm>
        </p:spPr>
        <p:txBody>
          <a:bodyPr>
            <a:normAutofit/>
          </a:bodyPr>
          <a:lstStyle/>
          <a:p>
            <a:r>
              <a:rPr lang="en-US" dirty="0">
                <a:solidFill>
                  <a:schemeClr val="bg1"/>
                </a:solidFill>
                <a:latin typeface="Avenir Next LT Pro Demi" panose="020B0704020202020204" pitchFamily="34" charset="0"/>
              </a:rPr>
              <a:t>Activity 2: Demonstration</a:t>
            </a:r>
          </a:p>
        </p:txBody>
      </p:sp>
      <p:sp>
        <p:nvSpPr>
          <p:cNvPr id="10" name="Slide Number Placeholder 9">
            <a:extLst>
              <a:ext uri="{FF2B5EF4-FFF2-40B4-BE49-F238E27FC236}">
                <a16:creationId xmlns:a16="http://schemas.microsoft.com/office/drawing/2014/main" id="{729A84F5-5DC0-402B-A0EE-21DF28EC7DB1}"/>
              </a:ext>
            </a:extLst>
          </p:cNvPr>
          <p:cNvSpPr>
            <a:spLocks noGrp="1"/>
          </p:cNvSpPr>
          <p:nvPr>
            <p:ph type="sldNum" sz="quarter" idx="12"/>
          </p:nvPr>
        </p:nvSpPr>
        <p:spPr/>
        <p:txBody>
          <a:bodyPr/>
          <a:lstStyle/>
          <a:p>
            <a:fld id="{F68E32CD-9FFB-4FA4-BEEC-6787F0D7D3AE}" type="slidenum">
              <a:rPr lang="en-US" smtClean="0"/>
              <a:t>16</a:t>
            </a:fld>
            <a:endParaRPr lang="en-US"/>
          </a:p>
        </p:txBody>
      </p:sp>
      <p:pic>
        <p:nvPicPr>
          <p:cNvPr id="11" name="cloud_in_a_jar_demonstration (720p)">
            <a:hlinkClick r:id="" action="ppaction://media"/>
            <a:extLst>
              <a:ext uri="{FF2B5EF4-FFF2-40B4-BE49-F238E27FC236}">
                <a16:creationId xmlns:a16="http://schemas.microsoft.com/office/drawing/2014/main" id="{2FB5FB28-4A03-5BD5-91AD-169F405F09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2192275" cy="6858000"/>
          </a:xfrm>
        </p:spPr>
      </p:pic>
    </p:spTree>
    <p:extLst>
      <p:ext uri="{BB962C8B-B14F-4D97-AF65-F5344CB8AC3E}">
        <p14:creationId xmlns:p14="http://schemas.microsoft.com/office/powerpoint/2010/main" val="282248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0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4F8EE-457F-462A-9DCD-294563900C32}"/>
              </a:ext>
            </a:extLst>
          </p:cNvPr>
          <p:cNvSpPr>
            <a:spLocks noGrp="1"/>
          </p:cNvSpPr>
          <p:nvPr>
            <p:ph idx="1"/>
          </p:nvPr>
        </p:nvSpPr>
        <p:spPr>
          <a:xfrm>
            <a:off x="838200" y="2055813"/>
            <a:ext cx="10515600" cy="4121150"/>
          </a:xfrm>
        </p:spPr>
        <p:txBody>
          <a:bodyPr>
            <a:normAutofit/>
          </a:bodyPr>
          <a:lstStyle/>
          <a:p>
            <a:pPr marL="0" indent="0">
              <a:buNone/>
            </a:pPr>
            <a:r>
              <a:rPr lang="en-US" dirty="0">
                <a:latin typeface="Avenir Next LT Pro Demi" panose="020B0704020202020204" pitchFamily="34" charset="0"/>
              </a:rPr>
              <a:t>Ex 2. Sketch the experiment set up in your worksheet </a:t>
            </a:r>
          </a:p>
        </p:txBody>
      </p:sp>
      <p:pic>
        <p:nvPicPr>
          <p:cNvPr id="8" name="Picture 7">
            <a:extLst>
              <a:ext uri="{FF2B5EF4-FFF2-40B4-BE49-F238E27FC236}">
                <a16:creationId xmlns:a16="http://schemas.microsoft.com/office/drawing/2014/main" id="{5BC88E5B-E025-4DE3-B9D4-27E93777BC62}"/>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9" name="Title 1">
            <a:extLst>
              <a:ext uri="{FF2B5EF4-FFF2-40B4-BE49-F238E27FC236}">
                <a16:creationId xmlns:a16="http://schemas.microsoft.com/office/drawing/2014/main" id="{2E7FD319-6682-4773-A5FB-05AE38B0D12A}"/>
              </a:ext>
            </a:extLst>
          </p:cNvPr>
          <p:cNvSpPr>
            <a:spLocks noGrp="1"/>
          </p:cNvSpPr>
          <p:nvPr>
            <p:ph type="title"/>
          </p:nvPr>
        </p:nvSpPr>
        <p:spPr>
          <a:xfrm>
            <a:off x="838200" y="365125"/>
            <a:ext cx="10515600" cy="1325563"/>
          </a:xfrm>
        </p:spPr>
        <p:txBody>
          <a:bodyPr>
            <a:normAutofit/>
          </a:bodyPr>
          <a:lstStyle/>
          <a:p>
            <a:r>
              <a:rPr lang="en-US" dirty="0">
                <a:solidFill>
                  <a:schemeClr val="bg1"/>
                </a:solidFill>
                <a:latin typeface="Avenir Next LT Pro Demi" panose="020B0704020202020204" pitchFamily="34" charset="0"/>
              </a:rPr>
              <a:t>Activity 2: Demonstration</a:t>
            </a:r>
          </a:p>
        </p:txBody>
      </p:sp>
      <p:sp>
        <p:nvSpPr>
          <p:cNvPr id="10" name="Slide Number Placeholder 9">
            <a:extLst>
              <a:ext uri="{FF2B5EF4-FFF2-40B4-BE49-F238E27FC236}">
                <a16:creationId xmlns:a16="http://schemas.microsoft.com/office/drawing/2014/main" id="{729A84F5-5DC0-402B-A0EE-21DF28EC7DB1}"/>
              </a:ext>
            </a:extLst>
          </p:cNvPr>
          <p:cNvSpPr>
            <a:spLocks noGrp="1"/>
          </p:cNvSpPr>
          <p:nvPr>
            <p:ph type="sldNum" sz="quarter" idx="12"/>
          </p:nvPr>
        </p:nvSpPr>
        <p:spPr/>
        <p:txBody>
          <a:bodyPr/>
          <a:lstStyle/>
          <a:p>
            <a:fld id="{F68E32CD-9FFB-4FA4-BEEC-6787F0D7D3AE}" type="slidenum">
              <a:rPr lang="en-US" smtClean="0"/>
              <a:t>17</a:t>
            </a:fld>
            <a:endParaRPr lang="en-US"/>
          </a:p>
        </p:txBody>
      </p:sp>
    </p:spTree>
    <p:extLst>
      <p:ext uri="{BB962C8B-B14F-4D97-AF65-F5344CB8AC3E}">
        <p14:creationId xmlns:p14="http://schemas.microsoft.com/office/powerpoint/2010/main" val="1257005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985757-5311-4EF0-8ECC-4874658FF74F}"/>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2" name="Title 1">
            <a:extLst>
              <a:ext uri="{FF2B5EF4-FFF2-40B4-BE49-F238E27FC236}">
                <a16:creationId xmlns:a16="http://schemas.microsoft.com/office/drawing/2014/main" id="{D0D2BC47-ADA8-4E33-AD8E-ECBD2CD01F5F}"/>
              </a:ext>
            </a:extLst>
          </p:cNvPr>
          <p:cNvSpPr>
            <a:spLocks noGrp="1"/>
          </p:cNvSpPr>
          <p:nvPr>
            <p:ph type="title"/>
          </p:nvPr>
        </p:nvSpPr>
        <p:spPr/>
        <p:txBody>
          <a:bodyPr/>
          <a:lstStyle/>
          <a:p>
            <a:r>
              <a:rPr lang="en-US" dirty="0">
                <a:solidFill>
                  <a:schemeClr val="bg1"/>
                </a:solidFill>
                <a:latin typeface="Avenir Next LT Pro Demi" panose="020B0704020202020204" pitchFamily="34" charset="0"/>
              </a:rPr>
              <a:t>Activity 3: Identifying Variables</a:t>
            </a:r>
          </a:p>
        </p:txBody>
      </p:sp>
      <p:sp>
        <p:nvSpPr>
          <p:cNvPr id="3" name="Content Placeholder 2">
            <a:extLst>
              <a:ext uri="{FF2B5EF4-FFF2-40B4-BE49-F238E27FC236}">
                <a16:creationId xmlns:a16="http://schemas.microsoft.com/office/drawing/2014/main" id="{599E9EB0-3F47-4D21-ADE4-2062F6D4FF57}"/>
              </a:ext>
            </a:extLst>
          </p:cNvPr>
          <p:cNvSpPr>
            <a:spLocks noGrp="1"/>
          </p:cNvSpPr>
          <p:nvPr>
            <p:ph idx="1"/>
          </p:nvPr>
        </p:nvSpPr>
        <p:spPr>
          <a:xfrm>
            <a:off x="793338" y="2257424"/>
            <a:ext cx="8209260" cy="4038715"/>
          </a:xfrm>
        </p:spPr>
        <p:txBody>
          <a:bodyPr/>
          <a:lstStyle/>
          <a:p>
            <a:r>
              <a:rPr lang="en-US" dirty="0">
                <a:latin typeface="Avenir Next LT Pro" panose="020B0504020202020204" pitchFamily="34" charset="0"/>
              </a:rPr>
              <a:t>What are the variables in this experiment? </a:t>
            </a:r>
          </a:p>
          <a:p>
            <a:r>
              <a:rPr lang="en-US" dirty="0">
                <a:latin typeface="Avenir Next LT Pro" panose="020B0504020202020204" pitchFamily="34" charset="0"/>
              </a:rPr>
              <a:t>How would each variable relate to an exoplanet atmosphere?</a:t>
            </a:r>
          </a:p>
          <a:p>
            <a:pPr marL="0" indent="0">
              <a:buNone/>
            </a:pPr>
            <a:endParaRPr lang="en-US" dirty="0">
              <a:latin typeface="Avenir Next LT Pro" panose="020B0504020202020204" pitchFamily="34" charset="0"/>
            </a:endParaRPr>
          </a:p>
          <a:p>
            <a:pPr marL="0" indent="0">
              <a:buNone/>
            </a:pPr>
            <a:r>
              <a:rPr lang="en-US" dirty="0">
                <a:latin typeface="Avenir Next LT Pro Demi" panose="020B0704020202020204" pitchFamily="34" charset="0"/>
              </a:rPr>
              <a:t>Ex 3. Discuss these questions as a class and write your answers up on the board</a:t>
            </a:r>
          </a:p>
          <a:p>
            <a:endParaRPr lang="en-US" dirty="0">
              <a:latin typeface="Avenir Next LT Pro" panose="020B0504020202020204" pitchFamily="34" charset="0"/>
            </a:endParaRPr>
          </a:p>
          <a:p>
            <a:endParaRPr lang="en-US" dirty="0">
              <a:latin typeface="Avenir Next LT Pro" panose="020B0504020202020204" pitchFamily="34" charset="0"/>
            </a:endParaRPr>
          </a:p>
        </p:txBody>
      </p:sp>
      <p:sp>
        <p:nvSpPr>
          <p:cNvPr id="28" name="Chord 27">
            <a:extLst>
              <a:ext uri="{FF2B5EF4-FFF2-40B4-BE49-F238E27FC236}">
                <a16:creationId xmlns:a16="http://schemas.microsoft.com/office/drawing/2014/main" id="{BCE66A93-C79D-4A09-BEDB-47ED8148441F}"/>
              </a:ext>
            </a:extLst>
          </p:cNvPr>
          <p:cNvSpPr/>
          <p:nvPr/>
        </p:nvSpPr>
        <p:spPr>
          <a:xfrm>
            <a:off x="9706074" y="2523234"/>
            <a:ext cx="1444526" cy="578618"/>
          </a:xfrm>
          <a:prstGeom prst="chord">
            <a:avLst>
              <a:gd name="adj1" fmla="val 208656"/>
              <a:gd name="adj2" fmla="val 10586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29" name="Graphic 28" descr="Bowl outline">
            <a:extLst>
              <a:ext uri="{FF2B5EF4-FFF2-40B4-BE49-F238E27FC236}">
                <a16:creationId xmlns:a16="http://schemas.microsoft.com/office/drawing/2014/main" id="{90080C43-3264-4717-9E94-D56704B578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84334" y="2345944"/>
            <a:ext cx="1688400" cy="983033"/>
          </a:xfrm>
          <a:prstGeom prst="rect">
            <a:avLst/>
          </a:prstGeom>
        </p:spPr>
      </p:pic>
      <p:grpSp>
        <p:nvGrpSpPr>
          <p:cNvPr id="30" name="Group 29">
            <a:extLst>
              <a:ext uri="{FF2B5EF4-FFF2-40B4-BE49-F238E27FC236}">
                <a16:creationId xmlns:a16="http://schemas.microsoft.com/office/drawing/2014/main" id="{2752A623-E4AD-4D7F-AD4F-4EB408B9A4B7}"/>
              </a:ext>
            </a:extLst>
          </p:cNvPr>
          <p:cNvGrpSpPr/>
          <p:nvPr/>
        </p:nvGrpSpPr>
        <p:grpSpPr>
          <a:xfrm>
            <a:off x="9543280" y="3083162"/>
            <a:ext cx="1800936" cy="2535776"/>
            <a:chOff x="3253595" y="2217701"/>
            <a:chExt cx="2401247" cy="3381034"/>
          </a:xfrm>
        </p:grpSpPr>
        <p:sp>
          <p:nvSpPr>
            <p:cNvPr id="46" name="Rectangle: Rounded Corners 45">
              <a:extLst>
                <a:ext uri="{FF2B5EF4-FFF2-40B4-BE49-F238E27FC236}">
                  <a16:creationId xmlns:a16="http://schemas.microsoft.com/office/drawing/2014/main" id="{DCAA6199-39C6-4ADD-AEA2-77E418E3AB70}"/>
                </a:ext>
              </a:extLst>
            </p:cNvPr>
            <p:cNvSpPr/>
            <p:nvPr/>
          </p:nvSpPr>
          <p:spPr>
            <a:xfrm>
              <a:off x="3253595" y="2489776"/>
              <a:ext cx="2401247" cy="3108959"/>
            </a:xfrm>
            <a:prstGeom prst="roundRect">
              <a:avLst>
                <a:gd name="adj" fmla="val 1875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dirty="0"/>
            </a:p>
          </p:txBody>
        </p:sp>
        <p:sp>
          <p:nvSpPr>
            <p:cNvPr id="47" name="Rectangle: Rounded Corners 46">
              <a:extLst>
                <a:ext uri="{FF2B5EF4-FFF2-40B4-BE49-F238E27FC236}">
                  <a16:creationId xmlns:a16="http://schemas.microsoft.com/office/drawing/2014/main" id="{B7941725-ABC5-4252-B64C-9247B7771063}"/>
                </a:ext>
              </a:extLst>
            </p:cNvPr>
            <p:cNvSpPr/>
            <p:nvPr/>
          </p:nvSpPr>
          <p:spPr>
            <a:xfrm>
              <a:off x="3622694" y="2217701"/>
              <a:ext cx="1633351" cy="257535"/>
            </a:xfrm>
            <a:prstGeom prst="roundRect">
              <a:avLst>
                <a:gd name="adj" fmla="val 2538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31" name="Rectangle: Top Corners Rounded 30">
            <a:extLst>
              <a:ext uri="{FF2B5EF4-FFF2-40B4-BE49-F238E27FC236}">
                <a16:creationId xmlns:a16="http://schemas.microsoft.com/office/drawing/2014/main" id="{524CCF7A-EF08-4E24-BBB0-674D0DC7707A}"/>
              </a:ext>
            </a:extLst>
          </p:cNvPr>
          <p:cNvSpPr/>
          <p:nvPr/>
        </p:nvSpPr>
        <p:spPr>
          <a:xfrm rot="10800000">
            <a:off x="9547354" y="5021470"/>
            <a:ext cx="1800936" cy="593675"/>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dirty="0"/>
          </a:p>
        </p:txBody>
      </p:sp>
      <p:grpSp>
        <p:nvGrpSpPr>
          <p:cNvPr id="32" name="Group 31">
            <a:extLst>
              <a:ext uri="{FF2B5EF4-FFF2-40B4-BE49-F238E27FC236}">
                <a16:creationId xmlns:a16="http://schemas.microsoft.com/office/drawing/2014/main" id="{F601CEB6-0F4E-4403-A005-27D40A867549}"/>
              </a:ext>
            </a:extLst>
          </p:cNvPr>
          <p:cNvGrpSpPr/>
          <p:nvPr/>
        </p:nvGrpSpPr>
        <p:grpSpPr>
          <a:xfrm>
            <a:off x="9942614" y="3641203"/>
            <a:ext cx="1002267" cy="839528"/>
            <a:chOff x="7182312" y="2309630"/>
            <a:chExt cx="1954444" cy="1651077"/>
          </a:xfrm>
        </p:grpSpPr>
        <p:sp>
          <p:nvSpPr>
            <p:cNvPr id="33" name="Oval 32">
              <a:extLst>
                <a:ext uri="{FF2B5EF4-FFF2-40B4-BE49-F238E27FC236}">
                  <a16:creationId xmlns:a16="http://schemas.microsoft.com/office/drawing/2014/main" id="{2964A5B3-952A-44D4-9D99-0A69A28D5955}"/>
                </a:ext>
              </a:extLst>
            </p:cNvPr>
            <p:cNvSpPr/>
            <p:nvPr/>
          </p:nvSpPr>
          <p:spPr>
            <a:xfrm>
              <a:off x="7327319" y="3557725"/>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4" name="Oval 33">
              <a:extLst>
                <a:ext uri="{FF2B5EF4-FFF2-40B4-BE49-F238E27FC236}">
                  <a16:creationId xmlns:a16="http://schemas.microsoft.com/office/drawing/2014/main" id="{F30259B4-A5F9-460C-9989-6311E0B66C3E}"/>
                </a:ext>
              </a:extLst>
            </p:cNvPr>
            <p:cNvSpPr/>
            <p:nvPr/>
          </p:nvSpPr>
          <p:spPr>
            <a:xfrm>
              <a:off x="7598036" y="2599446"/>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5" name="Oval 34">
              <a:extLst>
                <a:ext uri="{FF2B5EF4-FFF2-40B4-BE49-F238E27FC236}">
                  <a16:creationId xmlns:a16="http://schemas.microsoft.com/office/drawing/2014/main" id="{AB760CA8-A7C1-41DA-AC9D-0DAE15DE72B3}"/>
                </a:ext>
              </a:extLst>
            </p:cNvPr>
            <p:cNvSpPr/>
            <p:nvPr/>
          </p:nvSpPr>
          <p:spPr>
            <a:xfrm>
              <a:off x="8158361" y="3249827"/>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6" name="Oval 35">
              <a:extLst>
                <a:ext uri="{FF2B5EF4-FFF2-40B4-BE49-F238E27FC236}">
                  <a16:creationId xmlns:a16="http://schemas.microsoft.com/office/drawing/2014/main" id="{F0F54E10-758C-4FE5-8F6A-36549754730F}"/>
                </a:ext>
              </a:extLst>
            </p:cNvPr>
            <p:cNvSpPr/>
            <p:nvPr/>
          </p:nvSpPr>
          <p:spPr>
            <a:xfrm>
              <a:off x="8111161" y="2733569"/>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7" name="Oval 36">
              <a:extLst>
                <a:ext uri="{FF2B5EF4-FFF2-40B4-BE49-F238E27FC236}">
                  <a16:creationId xmlns:a16="http://schemas.microsoft.com/office/drawing/2014/main" id="{412B6EF4-4AFB-44E4-9B2D-1A3496603952}"/>
                </a:ext>
              </a:extLst>
            </p:cNvPr>
            <p:cNvSpPr/>
            <p:nvPr/>
          </p:nvSpPr>
          <p:spPr>
            <a:xfrm>
              <a:off x="8790913" y="3623917"/>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b="1" dirty="0"/>
            </a:p>
          </p:txBody>
        </p:sp>
        <p:sp>
          <p:nvSpPr>
            <p:cNvPr id="38" name="Oval 37">
              <a:extLst>
                <a:ext uri="{FF2B5EF4-FFF2-40B4-BE49-F238E27FC236}">
                  <a16:creationId xmlns:a16="http://schemas.microsoft.com/office/drawing/2014/main" id="{DB4DCD30-0924-4CDF-AB51-491CA90F5A59}"/>
                </a:ext>
              </a:extLst>
            </p:cNvPr>
            <p:cNvSpPr/>
            <p:nvPr/>
          </p:nvSpPr>
          <p:spPr>
            <a:xfrm>
              <a:off x="7780144" y="3880362"/>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9" name="Oval 38">
              <a:extLst>
                <a:ext uri="{FF2B5EF4-FFF2-40B4-BE49-F238E27FC236}">
                  <a16:creationId xmlns:a16="http://schemas.microsoft.com/office/drawing/2014/main" id="{B4C59F26-F16A-466C-A2C8-D32944613D1A}"/>
                </a:ext>
              </a:extLst>
            </p:cNvPr>
            <p:cNvSpPr/>
            <p:nvPr/>
          </p:nvSpPr>
          <p:spPr>
            <a:xfrm>
              <a:off x="8663497" y="3084218"/>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0" name="Oval 39">
              <a:extLst>
                <a:ext uri="{FF2B5EF4-FFF2-40B4-BE49-F238E27FC236}">
                  <a16:creationId xmlns:a16="http://schemas.microsoft.com/office/drawing/2014/main" id="{C0FF4791-4C0B-4D71-8D43-3580F5645346}"/>
                </a:ext>
              </a:extLst>
            </p:cNvPr>
            <p:cNvSpPr/>
            <p:nvPr/>
          </p:nvSpPr>
          <p:spPr>
            <a:xfrm>
              <a:off x="8696512" y="2718550"/>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1" name="Oval 40">
              <a:extLst>
                <a:ext uri="{FF2B5EF4-FFF2-40B4-BE49-F238E27FC236}">
                  <a16:creationId xmlns:a16="http://schemas.microsoft.com/office/drawing/2014/main" id="{BBAEDE5C-9400-4C55-A28E-4F7A44AE72FC}"/>
                </a:ext>
              </a:extLst>
            </p:cNvPr>
            <p:cNvSpPr/>
            <p:nvPr/>
          </p:nvSpPr>
          <p:spPr>
            <a:xfrm>
              <a:off x="8210743" y="3728097"/>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2" name="Oval 41">
              <a:extLst>
                <a:ext uri="{FF2B5EF4-FFF2-40B4-BE49-F238E27FC236}">
                  <a16:creationId xmlns:a16="http://schemas.microsoft.com/office/drawing/2014/main" id="{C8469FF1-3D8F-49D0-921C-248B1F0379A0}"/>
                </a:ext>
              </a:extLst>
            </p:cNvPr>
            <p:cNvSpPr/>
            <p:nvPr/>
          </p:nvSpPr>
          <p:spPr>
            <a:xfrm>
              <a:off x="7685743" y="3134771"/>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3" name="Oval 42">
              <a:extLst>
                <a:ext uri="{FF2B5EF4-FFF2-40B4-BE49-F238E27FC236}">
                  <a16:creationId xmlns:a16="http://schemas.microsoft.com/office/drawing/2014/main" id="{DBC9FED4-3224-496B-B27B-43DC85238E0F}"/>
                </a:ext>
              </a:extLst>
            </p:cNvPr>
            <p:cNvSpPr/>
            <p:nvPr/>
          </p:nvSpPr>
          <p:spPr>
            <a:xfrm>
              <a:off x="7182312" y="3146392"/>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4" name="Oval 43">
              <a:extLst>
                <a:ext uri="{FF2B5EF4-FFF2-40B4-BE49-F238E27FC236}">
                  <a16:creationId xmlns:a16="http://schemas.microsoft.com/office/drawing/2014/main" id="{C890DB88-6D2D-4F08-9B98-3E11DF5ADED4}"/>
                </a:ext>
              </a:extLst>
            </p:cNvPr>
            <p:cNvSpPr/>
            <p:nvPr/>
          </p:nvSpPr>
          <p:spPr>
            <a:xfrm>
              <a:off x="8273266" y="2309630"/>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5" name="Oval 44">
              <a:extLst>
                <a:ext uri="{FF2B5EF4-FFF2-40B4-BE49-F238E27FC236}">
                  <a16:creationId xmlns:a16="http://schemas.microsoft.com/office/drawing/2014/main" id="{37DCF3DE-AB20-4871-9F4D-E2F0971CB287}"/>
                </a:ext>
              </a:extLst>
            </p:cNvPr>
            <p:cNvSpPr/>
            <p:nvPr/>
          </p:nvSpPr>
          <p:spPr>
            <a:xfrm>
              <a:off x="9049591" y="3091262"/>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48" name="Slide Number Placeholder 47">
            <a:extLst>
              <a:ext uri="{FF2B5EF4-FFF2-40B4-BE49-F238E27FC236}">
                <a16:creationId xmlns:a16="http://schemas.microsoft.com/office/drawing/2014/main" id="{33430A52-DF89-483F-BD4B-5E7EE6A399FD}"/>
              </a:ext>
            </a:extLst>
          </p:cNvPr>
          <p:cNvSpPr>
            <a:spLocks noGrp="1"/>
          </p:cNvSpPr>
          <p:nvPr>
            <p:ph type="sldNum" sz="quarter" idx="12"/>
          </p:nvPr>
        </p:nvSpPr>
        <p:spPr/>
        <p:txBody>
          <a:bodyPr/>
          <a:lstStyle/>
          <a:p>
            <a:fld id="{F68E32CD-9FFB-4FA4-BEEC-6787F0D7D3AE}" type="slidenum">
              <a:rPr lang="en-US" smtClean="0"/>
              <a:t>18</a:t>
            </a:fld>
            <a:endParaRPr lang="en-US"/>
          </a:p>
        </p:txBody>
      </p:sp>
    </p:spTree>
    <p:extLst>
      <p:ext uri="{BB962C8B-B14F-4D97-AF65-F5344CB8AC3E}">
        <p14:creationId xmlns:p14="http://schemas.microsoft.com/office/powerpoint/2010/main" val="2979002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1284BA-9BDB-415C-9196-05B2DD3E659F}"/>
              </a:ext>
            </a:extLst>
          </p:cNvPr>
          <p:cNvSpPr>
            <a:spLocks noGrp="1"/>
          </p:cNvSpPr>
          <p:nvPr>
            <p:ph idx="1"/>
          </p:nvPr>
        </p:nvSpPr>
        <p:spPr>
          <a:xfrm>
            <a:off x="838200" y="1968500"/>
            <a:ext cx="10515600" cy="4351338"/>
          </a:xfrm>
        </p:spPr>
        <p:txBody>
          <a:bodyPr>
            <a:normAutofit/>
          </a:bodyPr>
          <a:lstStyle/>
          <a:p>
            <a:r>
              <a:rPr lang="en-US" dirty="0"/>
              <a:t>Exoplanet scientists often rely on different types of models (for example computational models or laboratory experiments) to help them understand processes on other planets</a:t>
            </a:r>
          </a:p>
          <a:p>
            <a:r>
              <a:rPr lang="en-US" dirty="0"/>
              <a:t>In this activity, you will use a physical model to explore exoplanet cloud formation.</a:t>
            </a:r>
          </a:p>
          <a:p>
            <a:pPr marL="0" indent="0">
              <a:buNone/>
            </a:pPr>
            <a:r>
              <a:rPr lang="en-US" dirty="0"/>
              <a:t> </a:t>
            </a:r>
          </a:p>
          <a:p>
            <a:pPr marL="0" indent="0">
              <a:buNone/>
            </a:pPr>
            <a:r>
              <a:rPr lang="en-US" dirty="0">
                <a:latin typeface="Avenir Next LT Pro Demi" panose="020B0704020202020204" pitchFamily="34" charset="0"/>
              </a:rPr>
              <a:t>Ex 4. Plan and conduct an experiment to investigate the effect of one of these variables on the clouds that form in your mini-exoplanet atmosphere </a:t>
            </a:r>
          </a:p>
        </p:txBody>
      </p:sp>
      <p:pic>
        <p:nvPicPr>
          <p:cNvPr id="8" name="Picture 7">
            <a:extLst>
              <a:ext uri="{FF2B5EF4-FFF2-40B4-BE49-F238E27FC236}">
                <a16:creationId xmlns:a16="http://schemas.microsoft.com/office/drawing/2014/main" id="{DF873AAA-51B7-43BB-B244-E095AAA9BF86}"/>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9" name="Title 1">
            <a:extLst>
              <a:ext uri="{FF2B5EF4-FFF2-40B4-BE49-F238E27FC236}">
                <a16:creationId xmlns:a16="http://schemas.microsoft.com/office/drawing/2014/main" id="{017EFD83-BA7D-4471-9115-B0CC1C6F6E0B}"/>
              </a:ext>
            </a:extLst>
          </p:cNvPr>
          <p:cNvSpPr>
            <a:spLocks noGrp="1"/>
          </p:cNvSpPr>
          <p:nvPr>
            <p:ph type="title"/>
          </p:nvPr>
        </p:nvSpPr>
        <p:spPr>
          <a:xfrm>
            <a:off x="838200" y="365125"/>
            <a:ext cx="10515600" cy="1325563"/>
          </a:xfrm>
        </p:spPr>
        <p:txBody>
          <a:bodyPr/>
          <a:lstStyle/>
          <a:p>
            <a:r>
              <a:rPr lang="en-US" dirty="0">
                <a:solidFill>
                  <a:schemeClr val="bg1"/>
                </a:solidFill>
                <a:latin typeface="Avenir Next LT Pro Demi" panose="020B0704020202020204" pitchFamily="34" charset="0"/>
              </a:rPr>
              <a:t>Activity 4: Experimentation</a:t>
            </a:r>
          </a:p>
        </p:txBody>
      </p:sp>
      <p:sp>
        <p:nvSpPr>
          <p:cNvPr id="10" name="Slide Number Placeholder 9">
            <a:extLst>
              <a:ext uri="{FF2B5EF4-FFF2-40B4-BE49-F238E27FC236}">
                <a16:creationId xmlns:a16="http://schemas.microsoft.com/office/drawing/2014/main" id="{B94834CD-7CFA-495B-9F81-1E87D322070E}"/>
              </a:ext>
            </a:extLst>
          </p:cNvPr>
          <p:cNvSpPr>
            <a:spLocks noGrp="1"/>
          </p:cNvSpPr>
          <p:nvPr>
            <p:ph type="sldNum" sz="quarter" idx="12"/>
          </p:nvPr>
        </p:nvSpPr>
        <p:spPr/>
        <p:txBody>
          <a:bodyPr/>
          <a:lstStyle/>
          <a:p>
            <a:fld id="{F68E32CD-9FFB-4FA4-BEEC-6787F0D7D3AE}" type="slidenum">
              <a:rPr lang="en-US" smtClean="0"/>
              <a:t>19</a:t>
            </a:fld>
            <a:endParaRPr lang="en-US"/>
          </a:p>
        </p:txBody>
      </p:sp>
    </p:spTree>
    <p:extLst>
      <p:ext uri="{BB962C8B-B14F-4D97-AF65-F5344CB8AC3E}">
        <p14:creationId xmlns:p14="http://schemas.microsoft.com/office/powerpoint/2010/main" val="13328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4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878A8-987F-4E72-98DE-DEBB7018F062}"/>
              </a:ext>
            </a:extLst>
          </p:cNvPr>
          <p:cNvSpPr>
            <a:spLocks noGrp="1"/>
          </p:cNvSpPr>
          <p:nvPr>
            <p:ph type="ctrTitle"/>
          </p:nvPr>
        </p:nvSpPr>
        <p:spPr>
          <a:xfrm>
            <a:off x="1356360" y="1625283"/>
            <a:ext cx="9144000" cy="2387600"/>
          </a:xfrm>
        </p:spPr>
        <p:txBody>
          <a:bodyPr>
            <a:normAutofit/>
          </a:bodyPr>
          <a:lstStyle/>
          <a:p>
            <a:r>
              <a:rPr lang="en-US" sz="7200" dirty="0">
                <a:solidFill>
                  <a:schemeClr val="bg1"/>
                </a:solidFill>
                <a:latin typeface="Avenir Next LT Pro Demi" panose="020B0704020202020204" pitchFamily="34" charset="0"/>
              </a:rPr>
              <a:t>Clouds In Space</a:t>
            </a:r>
          </a:p>
        </p:txBody>
      </p:sp>
      <p:sp>
        <p:nvSpPr>
          <p:cNvPr id="7" name="TextBox 6">
            <a:extLst>
              <a:ext uri="{FF2B5EF4-FFF2-40B4-BE49-F238E27FC236}">
                <a16:creationId xmlns:a16="http://schemas.microsoft.com/office/drawing/2014/main" id="{7223C121-DF18-4A23-A16F-DEB58F0825E3}"/>
              </a:ext>
            </a:extLst>
          </p:cNvPr>
          <p:cNvSpPr txBox="1"/>
          <p:nvPr/>
        </p:nvSpPr>
        <p:spPr>
          <a:xfrm>
            <a:off x="5486400" y="6211669"/>
            <a:ext cx="6705600" cy="646331"/>
          </a:xfrm>
          <a:prstGeom prst="rect">
            <a:avLst/>
          </a:prstGeom>
          <a:noFill/>
        </p:spPr>
        <p:txBody>
          <a:bodyPr wrap="square">
            <a:spAutoFit/>
          </a:bodyPr>
          <a:lstStyle/>
          <a:p>
            <a:pPr algn="r"/>
            <a:r>
              <a:rPr lang="en-US" b="0" i="0" dirty="0">
                <a:solidFill>
                  <a:schemeClr val="bg1"/>
                </a:solidFill>
                <a:effectLst/>
                <a:latin typeface="Avenir Next LT Pro" panose="020B0504020202020204" pitchFamily="34" charset="0"/>
              </a:rPr>
              <a:t>ESA astronaut Alexander </a:t>
            </a:r>
            <a:r>
              <a:rPr lang="en-US" b="0" i="0" dirty="0" err="1">
                <a:solidFill>
                  <a:schemeClr val="bg1"/>
                </a:solidFill>
                <a:effectLst/>
                <a:latin typeface="Avenir Next LT Pro" panose="020B0504020202020204" pitchFamily="34" charset="0"/>
              </a:rPr>
              <a:t>Gerst</a:t>
            </a:r>
            <a:r>
              <a:rPr lang="en-US" b="0" i="0" dirty="0">
                <a:solidFill>
                  <a:schemeClr val="bg1"/>
                </a:solidFill>
                <a:effectLst/>
                <a:latin typeface="Avenir Next LT Pro" panose="020B0504020202020204" pitchFamily="34" charset="0"/>
              </a:rPr>
              <a:t> captured this image of Earth from the International Space Station on 21 June 2018.</a:t>
            </a:r>
            <a:endParaRPr lang="en-US" dirty="0">
              <a:solidFill>
                <a:schemeClr val="bg1"/>
              </a:solidFill>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13AC3966-DC7E-4F2E-8699-18AC65C8BF36}"/>
              </a:ext>
            </a:extLst>
          </p:cNvPr>
          <p:cNvSpPr>
            <a:spLocks noGrp="1"/>
          </p:cNvSpPr>
          <p:nvPr>
            <p:ph type="sldNum" sz="quarter" idx="12"/>
          </p:nvPr>
        </p:nvSpPr>
        <p:spPr/>
        <p:txBody>
          <a:bodyPr/>
          <a:lstStyle/>
          <a:p>
            <a:fld id="{F68E32CD-9FFB-4FA4-BEEC-6787F0D7D3AE}" type="slidenum">
              <a:rPr lang="en-US" smtClean="0"/>
              <a:t>2</a:t>
            </a:fld>
            <a:endParaRPr lang="en-US"/>
          </a:p>
        </p:txBody>
      </p:sp>
    </p:spTree>
    <p:extLst>
      <p:ext uri="{BB962C8B-B14F-4D97-AF65-F5344CB8AC3E}">
        <p14:creationId xmlns:p14="http://schemas.microsoft.com/office/powerpoint/2010/main" val="2347812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873AAA-51B7-43BB-B244-E095AAA9BF86}"/>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9" name="Title 1">
            <a:extLst>
              <a:ext uri="{FF2B5EF4-FFF2-40B4-BE49-F238E27FC236}">
                <a16:creationId xmlns:a16="http://schemas.microsoft.com/office/drawing/2014/main" id="{017EFD83-BA7D-4471-9115-B0CC1C6F6E0B}"/>
              </a:ext>
            </a:extLst>
          </p:cNvPr>
          <p:cNvSpPr>
            <a:spLocks noGrp="1"/>
          </p:cNvSpPr>
          <p:nvPr>
            <p:ph type="title"/>
          </p:nvPr>
        </p:nvSpPr>
        <p:spPr>
          <a:xfrm>
            <a:off x="838200" y="365125"/>
            <a:ext cx="10515600" cy="1325563"/>
          </a:xfrm>
        </p:spPr>
        <p:txBody>
          <a:bodyPr/>
          <a:lstStyle/>
          <a:p>
            <a:r>
              <a:rPr lang="en-US" dirty="0">
                <a:solidFill>
                  <a:schemeClr val="bg1"/>
                </a:solidFill>
                <a:latin typeface="Avenir Next LT Pro Demi" panose="020B0704020202020204" pitchFamily="34" charset="0"/>
              </a:rPr>
              <a:t>Activity 4: Experimentation</a:t>
            </a:r>
          </a:p>
        </p:txBody>
      </p:sp>
      <p:sp>
        <p:nvSpPr>
          <p:cNvPr id="10" name="Slide Number Placeholder 9">
            <a:extLst>
              <a:ext uri="{FF2B5EF4-FFF2-40B4-BE49-F238E27FC236}">
                <a16:creationId xmlns:a16="http://schemas.microsoft.com/office/drawing/2014/main" id="{B94834CD-7CFA-495B-9F81-1E87D322070E}"/>
              </a:ext>
            </a:extLst>
          </p:cNvPr>
          <p:cNvSpPr>
            <a:spLocks noGrp="1"/>
          </p:cNvSpPr>
          <p:nvPr>
            <p:ph type="sldNum" sz="quarter" idx="12"/>
          </p:nvPr>
        </p:nvSpPr>
        <p:spPr/>
        <p:txBody>
          <a:bodyPr/>
          <a:lstStyle/>
          <a:p>
            <a:fld id="{F68E32CD-9FFB-4FA4-BEEC-6787F0D7D3AE}" type="slidenum">
              <a:rPr lang="en-US" smtClean="0"/>
              <a:t>20</a:t>
            </a:fld>
            <a:endParaRPr lang="en-US"/>
          </a:p>
        </p:txBody>
      </p:sp>
      <p:grpSp>
        <p:nvGrpSpPr>
          <p:cNvPr id="7" name="Group 6">
            <a:extLst>
              <a:ext uri="{FF2B5EF4-FFF2-40B4-BE49-F238E27FC236}">
                <a16:creationId xmlns:a16="http://schemas.microsoft.com/office/drawing/2014/main" id="{9FC63F2B-8F91-2D21-9AA3-E643BEA40E1F}"/>
              </a:ext>
            </a:extLst>
          </p:cNvPr>
          <p:cNvGrpSpPr/>
          <p:nvPr/>
        </p:nvGrpSpPr>
        <p:grpSpPr>
          <a:xfrm>
            <a:off x="5132585" y="2955263"/>
            <a:ext cx="1345181" cy="2433522"/>
            <a:chOff x="5230549" y="2410498"/>
            <a:chExt cx="782549" cy="1369824"/>
          </a:xfrm>
        </p:grpSpPr>
        <p:sp>
          <p:nvSpPr>
            <p:cNvPr id="11" name="Chord 10">
              <a:extLst>
                <a:ext uri="{FF2B5EF4-FFF2-40B4-BE49-F238E27FC236}">
                  <a16:creationId xmlns:a16="http://schemas.microsoft.com/office/drawing/2014/main" id="{0E74A86A-7145-9770-C9B9-38983FB8ACB0}"/>
                </a:ext>
              </a:extLst>
            </p:cNvPr>
            <p:cNvSpPr/>
            <p:nvPr/>
          </p:nvSpPr>
          <p:spPr>
            <a:xfrm>
              <a:off x="5288888" y="2467826"/>
              <a:ext cx="627681" cy="251423"/>
            </a:xfrm>
            <a:prstGeom prst="chord">
              <a:avLst>
                <a:gd name="adj1" fmla="val 208656"/>
                <a:gd name="adj2" fmla="val 10586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12" name="Group 11">
              <a:extLst>
                <a:ext uri="{FF2B5EF4-FFF2-40B4-BE49-F238E27FC236}">
                  <a16:creationId xmlns:a16="http://schemas.microsoft.com/office/drawing/2014/main" id="{5717C09F-6F99-6343-7F6A-561CC4222B37}"/>
                </a:ext>
              </a:extLst>
            </p:cNvPr>
            <p:cNvGrpSpPr/>
            <p:nvPr/>
          </p:nvGrpSpPr>
          <p:grpSpPr>
            <a:xfrm>
              <a:off x="5230549" y="2678468"/>
              <a:ext cx="782549" cy="1101854"/>
              <a:chOff x="3253596" y="2217701"/>
              <a:chExt cx="2401248" cy="3381034"/>
            </a:xfrm>
          </p:grpSpPr>
          <p:sp>
            <p:nvSpPr>
              <p:cNvPr id="16" name="Rectangle: Rounded Corners 15">
                <a:extLst>
                  <a:ext uri="{FF2B5EF4-FFF2-40B4-BE49-F238E27FC236}">
                    <a16:creationId xmlns:a16="http://schemas.microsoft.com/office/drawing/2014/main" id="{C7683185-AC62-12B7-1878-4891FEE5CF65}"/>
                  </a:ext>
                </a:extLst>
              </p:cNvPr>
              <p:cNvSpPr/>
              <p:nvPr/>
            </p:nvSpPr>
            <p:spPr>
              <a:xfrm>
                <a:off x="3253596" y="2489775"/>
                <a:ext cx="2401248" cy="3108960"/>
              </a:xfrm>
              <a:prstGeom prst="roundRect">
                <a:avLst>
                  <a:gd name="adj" fmla="val 1875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dirty="0"/>
              </a:p>
            </p:txBody>
          </p:sp>
          <p:sp>
            <p:nvSpPr>
              <p:cNvPr id="17" name="Rectangle: Rounded Corners 16">
                <a:extLst>
                  <a:ext uri="{FF2B5EF4-FFF2-40B4-BE49-F238E27FC236}">
                    <a16:creationId xmlns:a16="http://schemas.microsoft.com/office/drawing/2014/main" id="{2994A5C6-FE6C-3530-CC52-FFE2B9E5584D}"/>
                  </a:ext>
                </a:extLst>
              </p:cNvPr>
              <p:cNvSpPr/>
              <p:nvPr/>
            </p:nvSpPr>
            <p:spPr>
              <a:xfrm>
                <a:off x="3622694" y="2217701"/>
                <a:ext cx="1633351" cy="257535"/>
              </a:xfrm>
              <a:prstGeom prst="roundRect">
                <a:avLst>
                  <a:gd name="adj" fmla="val 253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13" name="Rectangle: Top Corners Rounded 12">
              <a:extLst>
                <a:ext uri="{FF2B5EF4-FFF2-40B4-BE49-F238E27FC236}">
                  <a16:creationId xmlns:a16="http://schemas.microsoft.com/office/drawing/2014/main" id="{020955A7-E5CB-DD57-2AB4-AE62F96BCE35}"/>
                </a:ext>
              </a:extLst>
            </p:cNvPr>
            <p:cNvSpPr/>
            <p:nvPr/>
          </p:nvSpPr>
          <p:spPr>
            <a:xfrm rot="10800000">
              <a:off x="5230549" y="3522242"/>
              <a:ext cx="782549" cy="257966"/>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dirty="0"/>
            </a:p>
          </p:txBody>
        </p:sp>
        <p:pic>
          <p:nvPicPr>
            <p:cNvPr id="14" name="Graphic 13" descr="Bowl outline">
              <a:extLst>
                <a:ext uri="{FF2B5EF4-FFF2-40B4-BE49-F238E27FC236}">
                  <a16:creationId xmlns:a16="http://schemas.microsoft.com/office/drawing/2014/main" id="{A362D8E9-45AB-AC85-BB61-692EC640E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3619" y="2410498"/>
              <a:ext cx="733650" cy="427151"/>
            </a:xfrm>
            <a:prstGeom prst="rect">
              <a:avLst/>
            </a:prstGeom>
          </p:spPr>
        </p:pic>
        <p:sp>
          <p:nvSpPr>
            <p:cNvPr id="15" name="Rectangle: Rounded Corners 14">
              <a:extLst>
                <a:ext uri="{FF2B5EF4-FFF2-40B4-BE49-F238E27FC236}">
                  <a16:creationId xmlns:a16="http://schemas.microsoft.com/office/drawing/2014/main" id="{727A11FF-B450-D0A7-ADE9-355EDB1612FB}"/>
                </a:ext>
              </a:extLst>
            </p:cNvPr>
            <p:cNvSpPr/>
            <p:nvPr/>
          </p:nvSpPr>
          <p:spPr>
            <a:xfrm>
              <a:off x="5349065" y="2683603"/>
              <a:ext cx="532297" cy="83929"/>
            </a:xfrm>
            <a:prstGeom prst="roundRect">
              <a:avLst>
                <a:gd name="adj" fmla="val 253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nvGrpSpPr>
          <p:cNvPr id="18" name="Group 17">
            <a:extLst>
              <a:ext uri="{FF2B5EF4-FFF2-40B4-BE49-F238E27FC236}">
                <a16:creationId xmlns:a16="http://schemas.microsoft.com/office/drawing/2014/main" id="{2B268B84-D62E-BD3F-47E1-A5C64DFB906A}"/>
              </a:ext>
            </a:extLst>
          </p:cNvPr>
          <p:cNvGrpSpPr/>
          <p:nvPr/>
        </p:nvGrpSpPr>
        <p:grpSpPr>
          <a:xfrm>
            <a:off x="10054021" y="2939360"/>
            <a:ext cx="1348226" cy="2463674"/>
            <a:chOff x="7808280" y="2408300"/>
            <a:chExt cx="784320" cy="1386796"/>
          </a:xfrm>
        </p:grpSpPr>
        <p:sp>
          <p:nvSpPr>
            <p:cNvPr id="19" name="Chord 18">
              <a:extLst>
                <a:ext uri="{FF2B5EF4-FFF2-40B4-BE49-F238E27FC236}">
                  <a16:creationId xmlns:a16="http://schemas.microsoft.com/office/drawing/2014/main" id="{583722B3-51CB-32D7-E627-58278A840C78}"/>
                </a:ext>
              </a:extLst>
            </p:cNvPr>
            <p:cNvSpPr/>
            <p:nvPr/>
          </p:nvSpPr>
          <p:spPr>
            <a:xfrm>
              <a:off x="7882876" y="2469227"/>
              <a:ext cx="627681" cy="251423"/>
            </a:xfrm>
            <a:prstGeom prst="chord">
              <a:avLst>
                <a:gd name="adj1" fmla="val 208656"/>
                <a:gd name="adj2" fmla="val 10586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20" name="Graphic 19" descr="Bowl outline">
              <a:extLst>
                <a:ext uri="{FF2B5EF4-FFF2-40B4-BE49-F238E27FC236}">
                  <a16:creationId xmlns:a16="http://schemas.microsoft.com/office/drawing/2014/main" id="{B04B704B-AE35-D012-0E14-8A06E128C9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1951" y="2408300"/>
              <a:ext cx="733650" cy="427151"/>
            </a:xfrm>
            <a:prstGeom prst="rect">
              <a:avLst/>
            </a:prstGeom>
          </p:spPr>
        </p:pic>
        <p:grpSp>
          <p:nvGrpSpPr>
            <p:cNvPr id="21" name="Group 20">
              <a:extLst>
                <a:ext uri="{FF2B5EF4-FFF2-40B4-BE49-F238E27FC236}">
                  <a16:creationId xmlns:a16="http://schemas.microsoft.com/office/drawing/2014/main" id="{85F3CFCF-9DF6-B176-110B-ED8C998C75FB}"/>
                </a:ext>
              </a:extLst>
            </p:cNvPr>
            <p:cNvGrpSpPr/>
            <p:nvPr/>
          </p:nvGrpSpPr>
          <p:grpSpPr>
            <a:xfrm>
              <a:off x="7808280" y="2693242"/>
              <a:ext cx="782549" cy="1101854"/>
              <a:chOff x="3253596" y="2217701"/>
              <a:chExt cx="2401248" cy="3381034"/>
            </a:xfrm>
          </p:grpSpPr>
          <p:sp>
            <p:nvSpPr>
              <p:cNvPr id="38" name="Rectangle: Rounded Corners 37">
                <a:extLst>
                  <a:ext uri="{FF2B5EF4-FFF2-40B4-BE49-F238E27FC236}">
                    <a16:creationId xmlns:a16="http://schemas.microsoft.com/office/drawing/2014/main" id="{1E3B3DB9-BE4C-3239-07B2-1C20DF728D94}"/>
                  </a:ext>
                </a:extLst>
              </p:cNvPr>
              <p:cNvSpPr/>
              <p:nvPr/>
            </p:nvSpPr>
            <p:spPr>
              <a:xfrm>
                <a:off x="3253596" y="2489775"/>
                <a:ext cx="2401248" cy="3108960"/>
              </a:xfrm>
              <a:prstGeom prst="roundRect">
                <a:avLst>
                  <a:gd name="adj" fmla="val 1875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9" name="Rectangle: Rounded Corners 38">
                <a:extLst>
                  <a:ext uri="{FF2B5EF4-FFF2-40B4-BE49-F238E27FC236}">
                    <a16:creationId xmlns:a16="http://schemas.microsoft.com/office/drawing/2014/main" id="{DBA3D4EE-BEA7-5C84-2406-CB4F4D68F03C}"/>
                  </a:ext>
                </a:extLst>
              </p:cNvPr>
              <p:cNvSpPr/>
              <p:nvPr/>
            </p:nvSpPr>
            <p:spPr>
              <a:xfrm>
                <a:off x="3622694" y="2217701"/>
                <a:ext cx="1633351" cy="257535"/>
              </a:xfrm>
              <a:prstGeom prst="roundRect">
                <a:avLst>
                  <a:gd name="adj" fmla="val 253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22" name="Rectangle: Top Corners Rounded 21">
              <a:extLst>
                <a:ext uri="{FF2B5EF4-FFF2-40B4-BE49-F238E27FC236}">
                  <a16:creationId xmlns:a16="http://schemas.microsoft.com/office/drawing/2014/main" id="{5C501215-A84A-1E21-3302-53C46C50545F}"/>
                </a:ext>
              </a:extLst>
            </p:cNvPr>
            <p:cNvSpPr/>
            <p:nvPr/>
          </p:nvSpPr>
          <p:spPr>
            <a:xfrm rot="10800000">
              <a:off x="7810051" y="3535482"/>
              <a:ext cx="782549" cy="257966"/>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dirty="0"/>
            </a:p>
          </p:txBody>
        </p:sp>
        <p:grpSp>
          <p:nvGrpSpPr>
            <p:cNvPr id="23" name="Group 22">
              <a:extLst>
                <a:ext uri="{FF2B5EF4-FFF2-40B4-BE49-F238E27FC236}">
                  <a16:creationId xmlns:a16="http://schemas.microsoft.com/office/drawing/2014/main" id="{829156C9-0918-E21A-1508-CACFF500B325}"/>
                </a:ext>
              </a:extLst>
            </p:cNvPr>
            <p:cNvGrpSpPr/>
            <p:nvPr/>
          </p:nvGrpSpPr>
          <p:grpSpPr>
            <a:xfrm>
              <a:off x="7981801" y="2935724"/>
              <a:ext cx="435509" cy="364795"/>
              <a:chOff x="7182312" y="2309630"/>
              <a:chExt cx="1954444" cy="1651077"/>
            </a:xfrm>
          </p:grpSpPr>
          <p:sp>
            <p:nvSpPr>
              <p:cNvPr id="25" name="Oval 24">
                <a:extLst>
                  <a:ext uri="{FF2B5EF4-FFF2-40B4-BE49-F238E27FC236}">
                    <a16:creationId xmlns:a16="http://schemas.microsoft.com/office/drawing/2014/main" id="{989CD590-A106-55BD-6B57-7AFBB396F044}"/>
                  </a:ext>
                </a:extLst>
              </p:cNvPr>
              <p:cNvSpPr/>
              <p:nvPr/>
            </p:nvSpPr>
            <p:spPr>
              <a:xfrm>
                <a:off x="7327319" y="3557725"/>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6" name="Oval 25">
                <a:extLst>
                  <a:ext uri="{FF2B5EF4-FFF2-40B4-BE49-F238E27FC236}">
                    <a16:creationId xmlns:a16="http://schemas.microsoft.com/office/drawing/2014/main" id="{2ABF47F1-4DC1-E8D3-8853-51FF65814218}"/>
                  </a:ext>
                </a:extLst>
              </p:cNvPr>
              <p:cNvSpPr/>
              <p:nvPr/>
            </p:nvSpPr>
            <p:spPr>
              <a:xfrm>
                <a:off x="7598036" y="2599446"/>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7" name="Oval 26">
                <a:extLst>
                  <a:ext uri="{FF2B5EF4-FFF2-40B4-BE49-F238E27FC236}">
                    <a16:creationId xmlns:a16="http://schemas.microsoft.com/office/drawing/2014/main" id="{29A4F567-3DDE-9E37-D95B-DEA80FF9B11F}"/>
                  </a:ext>
                </a:extLst>
              </p:cNvPr>
              <p:cNvSpPr/>
              <p:nvPr/>
            </p:nvSpPr>
            <p:spPr>
              <a:xfrm>
                <a:off x="8158361" y="3249827"/>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8" name="Oval 27">
                <a:extLst>
                  <a:ext uri="{FF2B5EF4-FFF2-40B4-BE49-F238E27FC236}">
                    <a16:creationId xmlns:a16="http://schemas.microsoft.com/office/drawing/2014/main" id="{288DF2C3-9686-AE8A-FAD1-CB330302C2CC}"/>
                  </a:ext>
                </a:extLst>
              </p:cNvPr>
              <p:cNvSpPr/>
              <p:nvPr/>
            </p:nvSpPr>
            <p:spPr>
              <a:xfrm>
                <a:off x="8111161" y="2733569"/>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9" name="Oval 28">
                <a:extLst>
                  <a:ext uri="{FF2B5EF4-FFF2-40B4-BE49-F238E27FC236}">
                    <a16:creationId xmlns:a16="http://schemas.microsoft.com/office/drawing/2014/main" id="{702BD716-9433-2422-6276-C02B310FA3DF}"/>
                  </a:ext>
                </a:extLst>
              </p:cNvPr>
              <p:cNvSpPr/>
              <p:nvPr/>
            </p:nvSpPr>
            <p:spPr>
              <a:xfrm>
                <a:off x="8790913" y="3623917"/>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b="1" dirty="0"/>
              </a:p>
            </p:txBody>
          </p:sp>
          <p:sp>
            <p:nvSpPr>
              <p:cNvPr id="30" name="Oval 29">
                <a:extLst>
                  <a:ext uri="{FF2B5EF4-FFF2-40B4-BE49-F238E27FC236}">
                    <a16:creationId xmlns:a16="http://schemas.microsoft.com/office/drawing/2014/main" id="{FE5671CE-C764-AFAC-47F9-85E32B8040A4}"/>
                  </a:ext>
                </a:extLst>
              </p:cNvPr>
              <p:cNvSpPr/>
              <p:nvPr/>
            </p:nvSpPr>
            <p:spPr>
              <a:xfrm>
                <a:off x="7780144" y="3880362"/>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1" name="Oval 30">
                <a:extLst>
                  <a:ext uri="{FF2B5EF4-FFF2-40B4-BE49-F238E27FC236}">
                    <a16:creationId xmlns:a16="http://schemas.microsoft.com/office/drawing/2014/main" id="{16A1292E-6A39-61C6-9039-ADCE35026C8D}"/>
                  </a:ext>
                </a:extLst>
              </p:cNvPr>
              <p:cNvSpPr/>
              <p:nvPr/>
            </p:nvSpPr>
            <p:spPr>
              <a:xfrm>
                <a:off x="8663497" y="3084218"/>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2" name="Oval 31">
                <a:extLst>
                  <a:ext uri="{FF2B5EF4-FFF2-40B4-BE49-F238E27FC236}">
                    <a16:creationId xmlns:a16="http://schemas.microsoft.com/office/drawing/2014/main" id="{BBC3A308-047E-FB98-C525-D1BD6967905A}"/>
                  </a:ext>
                </a:extLst>
              </p:cNvPr>
              <p:cNvSpPr/>
              <p:nvPr/>
            </p:nvSpPr>
            <p:spPr>
              <a:xfrm>
                <a:off x="8696512" y="2718550"/>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3" name="Oval 32">
                <a:extLst>
                  <a:ext uri="{FF2B5EF4-FFF2-40B4-BE49-F238E27FC236}">
                    <a16:creationId xmlns:a16="http://schemas.microsoft.com/office/drawing/2014/main" id="{DD70854F-F00D-929B-7D08-48AD1CB3F69D}"/>
                  </a:ext>
                </a:extLst>
              </p:cNvPr>
              <p:cNvSpPr/>
              <p:nvPr/>
            </p:nvSpPr>
            <p:spPr>
              <a:xfrm>
                <a:off x="8210743" y="3728097"/>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4" name="Oval 33">
                <a:extLst>
                  <a:ext uri="{FF2B5EF4-FFF2-40B4-BE49-F238E27FC236}">
                    <a16:creationId xmlns:a16="http://schemas.microsoft.com/office/drawing/2014/main" id="{7086C2A6-43BA-2F79-94E5-5242183B4A2C}"/>
                  </a:ext>
                </a:extLst>
              </p:cNvPr>
              <p:cNvSpPr/>
              <p:nvPr/>
            </p:nvSpPr>
            <p:spPr>
              <a:xfrm>
                <a:off x="7685743" y="3134771"/>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5" name="Oval 34">
                <a:extLst>
                  <a:ext uri="{FF2B5EF4-FFF2-40B4-BE49-F238E27FC236}">
                    <a16:creationId xmlns:a16="http://schemas.microsoft.com/office/drawing/2014/main" id="{4B62502A-9AEF-75C5-A8B3-EBA438B3E2DF}"/>
                  </a:ext>
                </a:extLst>
              </p:cNvPr>
              <p:cNvSpPr/>
              <p:nvPr/>
            </p:nvSpPr>
            <p:spPr>
              <a:xfrm>
                <a:off x="7182312" y="3146392"/>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6" name="Oval 35">
                <a:extLst>
                  <a:ext uri="{FF2B5EF4-FFF2-40B4-BE49-F238E27FC236}">
                    <a16:creationId xmlns:a16="http://schemas.microsoft.com/office/drawing/2014/main" id="{F8C6DF3A-6781-F8ED-DA63-8D45CAC5984C}"/>
                  </a:ext>
                </a:extLst>
              </p:cNvPr>
              <p:cNvSpPr/>
              <p:nvPr/>
            </p:nvSpPr>
            <p:spPr>
              <a:xfrm>
                <a:off x="8273266" y="2309630"/>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7" name="Oval 36">
                <a:extLst>
                  <a:ext uri="{FF2B5EF4-FFF2-40B4-BE49-F238E27FC236}">
                    <a16:creationId xmlns:a16="http://schemas.microsoft.com/office/drawing/2014/main" id="{2DCBB1F3-A231-C70B-C666-E33842E5840F}"/>
                  </a:ext>
                </a:extLst>
              </p:cNvPr>
              <p:cNvSpPr/>
              <p:nvPr/>
            </p:nvSpPr>
            <p:spPr>
              <a:xfrm>
                <a:off x="9049591" y="3091262"/>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24" name="Cloud 23">
              <a:extLst>
                <a:ext uri="{FF2B5EF4-FFF2-40B4-BE49-F238E27FC236}">
                  <a16:creationId xmlns:a16="http://schemas.microsoft.com/office/drawing/2014/main" id="{92F468D7-608A-7700-EDBB-D95990CA6CD6}"/>
                </a:ext>
              </a:extLst>
            </p:cNvPr>
            <p:cNvSpPr/>
            <p:nvPr/>
          </p:nvSpPr>
          <p:spPr>
            <a:xfrm>
              <a:off x="7829723" y="2847482"/>
              <a:ext cx="733650" cy="617083"/>
            </a:xfrm>
            <a:prstGeom prst="cloud">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grpSp>
        <p:nvGrpSpPr>
          <p:cNvPr id="40" name="Group 39">
            <a:extLst>
              <a:ext uri="{FF2B5EF4-FFF2-40B4-BE49-F238E27FC236}">
                <a16:creationId xmlns:a16="http://schemas.microsoft.com/office/drawing/2014/main" id="{82A7F683-7BBA-B42C-C7AA-3A6D16048B55}"/>
              </a:ext>
            </a:extLst>
          </p:cNvPr>
          <p:cNvGrpSpPr/>
          <p:nvPr/>
        </p:nvGrpSpPr>
        <p:grpSpPr>
          <a:xfrm>
            <a:off x="627673" y="3485906"/>
            <a:ext cx="1345181" cy="1957467"/>
            <a:chOff x="4163437" y="2654747"/>
            <a:chExt cx="782549" cy="1101854"/>
          </a:xfrm>
        </p:grpSpPr>
        <p:grpSp>
          <p:nvGrpSpPr>
            <p:cNvPr id="41" name="Group 40">
              <a:extLst>
                <a:ext uri="{FF2B5EF4-FFF2-40B4-BE49-F238E27FC236}">
                  <a16:creationId xmlns:a16="http://schemas.microsoft.com/office/drawing/2014/main" id="{E1A0E454-1353-2CB5-76F6-12F10C2AADE1}"/>
                </a:ext>
              </a:extLst>
            </p:cNvPr>
            <p:cNvGrpSpPr/>
            <p:nvPr/>
          </p:nvGrpSpPr>
          <p:grpSpPr>
            <a:xfrm>
              <a:off x="4163437" y="2654747"/>
              <a:ext cx="782549" cy="1101854"/>
              <a:chOff x="3253596" y="2217701"/>
              <a:chExt cx="2401248" cy="3381034"/>
            </a:xfrm>
          </p:grpSpPr>
          <p:sp>
            <p:nvSpPr>
              <p:cNvPr id="43" name="Rectangle: Rounded Corners 42">
                <a:extLst>
                  <a:ext uri="{FF2B5EF4-FFF2-40B4-BE49-F238E27FC236}">
                    <a16:creationId xmlns:a16="http://schemas.microsoft.com/office/drawing/2014/main" id="{8F1B99D9-5300-7AE8-6044-2715DA2AC01C}"/>
                  </a:ext>
                </a:extLst>
              </p:cNvPr>
              <p:cNvSpPr/>
              <p:nvPr/>
            </p:nvSpPr>
            <p:spPr>
              <a:xfrm>
                <a:off x="3253596" y="2489775"/>
                <a:ext cx="2401248" cy="3108960"/>
              </a:xfrm>
              <a:prstGeom prst="roundRect">
                <a:avLst>
                  <a:gd name="adj" fmla="val 1875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4" name="Rectangle: Rounded Corners 43">
                <a:extLst>
                  <a:ext uri="{FF2B5EF4-FFF2-40B4-BE49-F238E27FC236}">
                    <a16:creationId xmlns:a16="http://schemas.microsoft.com/office/drawing/2014/main" id="{F0C4979F-42DC-7616-8EB1-2AC4EC7F4CC9}"/>
                  </a:ext>
                </a:extLst>
              </p:cNvPr>
              <p:cNvSpPr/>
              <p:nvPr/>
            </p:nvSpPr>
            <p:spPr>
              <a:xfrm>
                <a:off x="3622694" y="2217701"/>
                <a:ext cx="1633351" cy="257535"/>
              </a:xfrm>
              <a:prstGeom prst="roundRect">
                <a:avLst>
                  <a:gd name="adj" fmla="val 253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42" name="Rectangle: Rounded Corners 41">
              <a:extLst>
                <a:ext uri="{FF2B5EF4-FFF2-40B4-BE49-F238E27FC236}">
                  <a16:creationId xmlns:a16="http://schemas.microsoft.com/office/drawing/2014/main" id="{25C29F9B-EC6F-8B5C-5C00-5AFDD0DAA415}"/>
                </a:ext>
              </a:extLst>
            </p:cNvPr>
            <p:cNvSpPr/>
            <p:nvPr/>
          </p:nvSpPr>
          <p:spPr>
            <a:xfrm>
              <a:off x="4281953" y="2659882"/>
              <a:ext cx="532297" cy="83929"/>
            </a:xfrm>
            <a:prstGeom prst="roundRect">
              <a:avLst>
                <a:gd name="adj" fmla="val 253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nvGrpSpPr>
          <p:cNvPr id="45" name="Group 44">
            <a:extLst>
              <a:ext uri="{FF2B5EF4-FFF2-40B4-BE49-F238E27FC236}">
                <a16:creationId xmlns:a16="http://schemas.microsoft.com/office/drawing/2014/main" id="{FC68F574-80CD-FDFE-0AA4-E6960D0BDB28}"/>
              </a:ext>
            </a:extLst>
          </p:cNvPr>
          <p:cNvGrpSpPr/>
          <p:nvPr/>
        </p:nvGrpSpPr>
        <p:grpSpPr>
          <a:xfrm>
            <a:off x="7443871" y="2321858"/>
            <a:ext cx="1633350" cy="3066726"/>
            <a:chOff x="6567080" y="2063887"/>
            <a:chExt cx="950189" cy="1726253"/>
          </a:xfrm>
        </p:grpSpPr>
        <p:sp>
          <p:nvSpPr>
            <p:cNvPr id="46" name="Chord 45">
              <a:extLst>
                <a:ext uri="{FF2B5EF4-FFF2-40B4-BE49-F238E27FC236}">
                  <a16:creationId xmlns:a16="http://schemas.microsoft.com/office/drawing/2014/main" id="{41D587FD-1610-2A00-1AB7-695685B5C8F9}"/>
                </a:ext>
              </a:extLst>
            </p:cNvPr>
            <p:cNvSpPr/>
            <p:nvPr/>
          </p:nvSpPr>
          <p:spPr>
            <a:xfrm>
              <a:off x="6830681" y="2120745"/>
              <a:ext cx="627681" cy="251423"/>
            </a:xfrm>
            <a:prstGeom prst="chord">
              <a:avLst>
                <a:gd name="adj1" fmla="val 208656"/>
                <a:gd name="adj2" fmla="val 10586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47" name="Graphic 46" descr="Bowl outline">
              <a:extLst>
                <a:ext uri="{FF2B5EF4-FFF2-40B4-BE49-F238E27FC236}">
                  <a16:creationId xmlns:a16="http://schemas.microsoft.com/office/drawing/2014/main" id="{F3DA4F2E-F480-81A1-B781-611E2F3EFE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83619" y="2063887"/>
              <a:ext cx="733650" cy="427151"/>
            </a:xfrm>
            <a:prstGeom prst="rect">
              <a:avLst/>
            </a:prstGeom>
          </p:spPr>
        </p:pic>
        <p:grpSp>
          <p:nvGrpSpPr>
            <p:cNvPr id="48" name="Group 47">
              <a:extLst>
                <a:ext uri="{FF2B5EF4-FFF2-40B4-BE49-F238E27FC236}">
                  <a16:creationId xmlns:a16="http://schemas.microsoft.com/office/drawing/2014/main" id="{41724C31-8C83-797D-96C8-BE347C2F7CF1}"/>
                </a:ext>
              </a:extLst>
            </p:cNvPr>
            <p:cNvGrpSpPr/>
            <p:nvPr/>
          </p:nvGrpSpPr>
          <p:grpSpPr>
            <a:xfrm>
              <a:off x="6731762" y="2688286"/>
              <a:ext cx="782549" cy="1101854"/>
              <a:chOff x="3253596" y="2217701"/>
              <a:chExt cx="2401248" cy="3381034"/>
            </a:xfrm>
          </p:grpSpPr>
          <p:sp>
            <p:nvSpPr>
              <p:cNvPr id="73" name="Rectangle: Rounded Corners 72">
                <a:extLst>
                  <a:ext uri="{FF2B5EF4-FFF2-40B4-BE49-F238E27FC236}">
                    <a16:creationId xmlns:a16="http://schemas.microsoft.com/office/drawing/2014/main" id="{EB939C57-0278-612A-63C3-1D7EEE372ACF}"/>
                  </a:ext>
                </a:extLst>
              </p:cNvPr>
              <p:cNvSpPr/>
              <p:nvPr/>
            </p:nvSpPr>
            <p:spPr>
              <a:xfrm>
                <a:off x="3253596" y="2489775"/>
                <a:ext cx="2401248" cy="3108960"/>
              </a:xfrm>
              <a:prstGeom prst="roundRect">
                <a:avLst>
                  <a:gd name="adj" fmla="val 1875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4" name="Rectangle: Rounded Corners 73">
                <a:extLst>
                  <a:ext uri="{FF2B5EF4-FFF2-40B4-BE49-F238E27FC236}">
                    <a16:creationId xmlns:a16="http://schemas.microsoft.com/office/drawing/2014/main" id="{286B5D60-4265-5FC0-B1DE-8C25163B8EDA}"/>
                  </a:ext>
                </a:extLst>
              </p:cNvPr>
              <p:cNvSpPr/>
              <p:nvPr/>
            </p:nvSpPr>
            <p:spPr>
              <a:xfrm>
                <a:off x="3622694" y="2217701"/>
                <a:ext cx="1633351" cy="257535"/>
              </a:xfrm>
              <a:prstGeom prst="roundRect">
                <a:avLst>
                  <a:gd name="adj" fmla="val 253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49" name="Rectangle: Top Corners Rounded 48">
              <a:extLst>
                <a:ext uri="{FF2B5EF4-FFF2-40B4-BE49-F238E27FC236}">
                  <a16:creationId xmlns:a16="http://schemas.microsoft.com/office/drawing/2014/main" id="{23993D52-2A3A-654A-4D49-B6C357BCEF41}"/>
                </a:ext>
              </a:extLst>
            </p:cNvPr>
            <p:cNvSpPr/>
            <p:nvPr/>
          </p:nvSpPr>
          <p:spPr>
            <a:xfrm rot="10800000">
              <a:off x="6733532" y="3530526"/>
              <a:ext cx="782549" cy="257966"/>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dirty="0"/>
            </a:p>
          </p:txBody>
        </p:sp>
        <p:grpSp>
          <p:nvGrpSpPr>
            <p:cNvPr id="50" name="Group 49">
              <a:extLst>
                <a:ext uri="{FF2B5EF4-FFF2-40B4-BE49-F238E27FC236}">
                  <a16:creationId xmlns:a16="http://schemas.microsoft.com/office/drawing/2014/main" id="{2DFB4815-E187-294B-6024-DFC9F5DCAD56}"/>
                </a:ext>
              </a:extLst>
            </p:cNvPr>
            <p:cNvGrpSpPr/>
            <p:nvPr/>
          </p:nvGrpSpPr>
          <p:grpSpPr>
            <a:xfrm>
              <a:off x="6905282" y="2930768"/>
              <a:ext cx="435509" cy="364795"/>
              <a:chOff x="7182312" y="2309630"/>
              <a:chExt cx="1954444" cy="1651077"/>
            </a:xfrm>
          </p:grpSpPr>
          <p:sp>
            <p:nvSpPr>
              <p:cNvPr id="60" name="Oval 59">
                <a:extLst>
                  <a:ext uri="{FF2B5EF4-FFF2-40B4-BE49-F238E27FC236}">
                    <a16:creationId xmlns:a16="http://schemas.microsoft.com/office/drawing/2014/main" id="{E8F6D9AC-F95F-C629-170D-267B79B32077}"/>
                  </a:ext>
                </a:extLst>
              </p:cNvPr>
              <p:cNvSpPr/>
              <p:nvPr/>
            </p:nvSpPr>
            <p:spPr>
              <a:xfrm>
                <a:off x="7327319" y="3557725"/>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1" name="Oval 60">
                <a:extLst>
                  <a:ext uri="{FF2B5EF4-FFF2-40B4-BE49-F238E27FC236}">
                    <a16:creationId xmlns:a16="http://schemas.microsoft.com/office/drawing/2014/main" id="{037CC41C-4ADF-DD70-EE35-4FD12B310CDD}"/>
                  </a:ext>
                </a:extLst>
              </p:cNvPr>
              <p:cNvSpPr/>
              <p:nvPr/>
            </p:nvSpPr>
            <p:spPr>
              <a:xfrm>
                <a:off x="7598036" y="2599446"/>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2" name="Oval 61">
                <a:extLst>
                  <a:ext uri="{FF2B5EF4-FFF2-40B4-BE49-F238E27FC236}">
                    <a16:creationId xmlns:a16="http://schemas.microsoft.com/office/drawing/2014/main" id="{0A12D8E5-1234-52B1-F6F9-6C2C1958CD7B}"/>
                  </a:ext>
                </a:extLst>
              </p:cNvPr>
              <p:cNvSpPr/>
              <p:nvPr/>
            </p:nvSpPr>
            <p:spPr>
              <a:xfrm>
                <a:off x="8158361" y="3249827"/>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3" name="Oval 62">
                <a:extLst>
                  <a:ext uri="{FF2B5EF4-FFF2-40B4-BE49-F238E27FC236}">
                    <a16:creationId xmlns:a16="http://schemas.microsoft.com/office/drawing/2014/main" id="{1132183C-D31C-0B5C-5767-C680E94453B6}"/>
                  </a:ext>
                </a:extLst>
              </p:cNvPr>
              <p:cNvSpPr/>
              <p:nvPr/>
            </p:nvSpPr>
            <p:spPr>
              <a:xfrm>
                <a:off x="8111161" y="2733569"/>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4" name="Oval 63">
                <a:extLst>
                  <a:ext uri="{FF2B5EF4-FFF2-40B4-BE49-F238E27FC236}">
                    <a16:creationId xmlns:a16="http://schemas.microsoft.com/office/drawing/2014/main" id="{2F3B54FE-E9A3-E3DF-EF9D-B09A18C24D30}"/>
                  </a:ext>
                </a:extLst>
              </p:cNvPr>
              <p:cNvSpPr/>
              <p:nvPr/>
            </p:nvSpPr>
            <p:spPr>
              <a:xfrm>
                <a:off x="8790913" y="3623917"/>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b="1" dirty="0"/>
              </a:p>
            </p:txBody>
          </p:sp>
          <p:sp>
            <p:nvSpPr>
              <p:cNvPr id="65" name="Oval 64">
                <a:extLst>
                  <a:ext uri="{FF2B5EF4-FFF2-40B4-BE49-F238E27FC236}">
                    <a16:creationId xmlns:a16="http://schemas.microsoft.com/office/drawing/2014/main" id="{C96C6E96-DADB-AC58-9F30-AE728D2D5618}"/>
                  </a:ext>
                </a:extLst>
              </p:cNvPr>
              <p:cNvSpPr/>
              <p:nvPr/>
            </p:nvSpPr>
            <p:spPr>
              <a:xfrm>
                <a:off x="7780144" y="3880362"/>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6" name="Oval 65">
                <a:extLst>
                  <a:ext uri="{FF2B5EF4-FFF2-40B4-BE49-F238E27FC236}">
                    <a16:creationId xmlns:a16="http://schemas.microsoft.com/office/drawing/2014/main" id="{DED8AB50-0B5F-94A7-A966-5273C70C439A}"/>
                  </a:ext>
                </a:extLst>
              </p:cNvPr>
              <p:cNvSpPr/>
              <p:nvPr/>
            </p:nvSpPr>
            <p:spPr>
              <a:xfrm>
                <a:off x="8663497" y="3084218"/>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7" name="Oval 66">
                <a:extLst>
                  <a:ext uri="{FF2B5EF4-FFF2-40B4-BE49-F238E27FC236}">
                    <a16:creationId xmlns:a16="http://schemas.microsoft.com/office/drawing/2014/main" id="{7F379BF9-C8D4-0D82-D367-4E9A3F2B9F9B}"/>
                  </a:ext>
                </a:extLst>
              </p:cNvPr>
              <p:cNvSpPr/>
              <p:nvPr/>
            </p:nvSpPr>
            <p:spPr>
              <a:xfrm>
                <a:off x="8696512" y="2718550"/>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8" name="Oval 67">
                <a:extLst>
                  <a:ext uri="{FF2B5EF4-FFF2-40B4-BE49-F238E27FC236}">
                    <a16:creationId xmlns:a16="http://schemas.microsoft.com/office/drawing/2014/main" id="{2FC8D9E7-B08C-6745-ADEB-EA46DCED39AE}"/>
                  </a:ext>
                </a:extLst>
              </p:cNvPr>
              <p:cNvSpPr/>
              <p:nvPr/>
            </p:nvSpPr>
            <p:spPr>
              <a:xfrm>
                <a:off x="8210743" y="3728097"/>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9" name="Oval 68">
                <a:extLst>
                  <a:ext uri="{FF2B5EF4-FFF2-40B4-BE49-F238E27FC236}">
                    <a16:creationId xmlns:a16="http://schemas.microsoft.com/office/drawing/2014/main" id="{11C67147-13D8-D533-95D9-5BD793A694FF}"/>
                  </a:ext>
                </a:extLst>
              </p:cNvPr>
              <p:cNvSpPr/>
              <p:nvPr/>
            </p:nvSpPr>
            <p:spPr>
              <a:xfrm>
                <a:off x="7685743" y="3134771"/>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0" name="Oval 69">
                <a:extLst>
                  <a:ext uri="{FF2B5EF4-FFF2-40B4-BE49-F238E27FC236}">
                    <a16:creationId xmlns:a16="http://schemas.microsoft.com/office/drawing/2014/main" id="{4A3498BB-0BB8-391C-7725-430C2613B4FB}"/>
                  </a:ext>
                </a:extLst>
              </p:cNvPr>
              <p:cNvSpPr/>
              <p:nvPr/>
            </p:nvSpPr>
            <p:spPr>
              <a:xfrm>
                <a:off x="7182312" y="3146392"/>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1" name="Oval 70">
                <a:extLst>
                  <a:ext uri="{FF2B5EF4-FFF2-40B4-BE49-F238E27FC236}">
                    <a16:creationId xmlns:a16="http://schemas.microsoft.com/office/drawing/2014/main" id="{82F9F649-B2E7-3F60-849F-6C6EF45F9563}"/>
                  </a:ext>
                </a:extLst>
              </p:cNvPr>
              <p:cNvSpPr/>
              <p:nvPr/>
            </p:nvSpPr>
            <p:spPr>
              <a:xfrm>
                <a:off x="8273266" y="2309630"/>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2" name="Oval 71">
                <a:extLst>
                  <a:ext uri="{FF2B5EF4-FFF2-40B4-BE49-F238E27FC236}">
                    <a16:creationId xmlns:a16="http://schemas.microsoft.com/office/drawing/2014/main" id="{8C7BFFC1-516E-1233-70EE-0C6960AC7754}"/>
                  </a:ext>
                </a:extLst>
              </p:cNvPr>
              <p:cNvSpPr/>
              <p:nvPr/>
            </p:nvSpPr>
            <p:spPr>
              <a:xfrm>
                <a:off x="9049591" y="3091262"/>
                <a:ext cx="87165" cy="8034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nvGrpSpPr>
            <p:cNvPr id="51" name="Graphic 12" descr="Graffiti Spray outline">
              <a:extLst>
                <a:ext uri="{FF2B5EF4-FFF2-40B4-BE49-F238E27FC236}">
                  <a16:creationId xmlns:a16="http://schemas.microsoft.com/office/drawing/2014/main" id="{A9285B63-3502-1CA5-A451-3A30688AFA19}"/>
                </a:ext>
              </a:extLst>
            </p:cNvPr>
            <p:cNvGrpSpPr/>
            <p:nvPr/>
          </p:nvGrpSpPr>
          <p:grpSpPr>
            <a:xfrm rot="2149376">
              <a:off x="6567080" y="2343644"/>
              <a:ext cx="408406" cy="563872"/>
              <a:chOff x="5589882" y="446680"/>
              <a:chExt cx="1347511" cy="1997155"/>
            </a:xfrm>
            <a:solidFill>
              <a:srgbClr val="000000"/>
            </a:solidFill>
          </p:grpSpPr>
          <p:sp>
            <p:nvSpPr>
              <p:cNvPr id="52" name="Freeform: Shape 51">
                <a:extLst>
                  <a:ext uri="{FF2B5EF4-FFF2-40B4-BE49-F238E27FC236}">
                    <a16:creationId xmlns:a16="http://schemas.microsoft.com/office/drawing/2014/main" id="{6154F700-599C-AF1E-1C1B-EA6299733967}"/>
                  </a:ext>
                </a:extLst>
              </p:cNvPr>
              <p:cNvSpPr/>
              <p:nvPr/>
            </p:nvSpPr>
            <p:spPr>
              <a:xfrm>
                <a:off x="5589882" y="663956"/>
                <a:ext cx="721881" cy="1779879"/>
              </a:xfrm>
              <a:custGeom>
                <a:avLst/>
                <a:gdLst>
                  <a:gd name="connsiteX0" fmla="*/ 360941 w 721881"/>
                  <a:gd name="connsiteY0" fmla="*/ 1779880 h 1779879"/>
                  <a:gd name="connsiteX1" fmla="*/ 721881 w 721881"/>
                  <a:gd name="connsiteY1" fmla="*/ 1604510 h 1779879"/>
                  <a:gd name="connsiteX2" fmla="*/ 721881 w 721881"/>
                  <a:gd name="connsiteY2" fmla="*/ 551977 h 1779879"/>
                  <a:gd name="connsiteX3" fmla="*/ 721881 w 721881"/>
                  <a:gd name="connsiteY3" fmla="*/ 551977 h 1779879"/>
                  <a:gd name="connsiteX4" fmla="*/ 647720 w 721881"/>
                  <a:gd name="connsiteY4" fmla="*/ 425768 h 1779879"/>
                  <a:gd name="connsiteX5" fmla="*/ 475238 w 721881"/>
                  <a:gd name="connsiteY5" fmla="*/ 247318 h 1779879"/>
                  <a:gd name="connsiteX6" fmla="*/ 433129 w 721881"/>
                  <a:gd name="connsiteY6" fmla="*/ 269383 h 1779879"/>
                  <a:gd name="connsiteX7" fmla="*/ 433129 w 721881"/>
                  <a:gd name="connsiteY7" fmla="*/ 238631 h 1779879"/>
                  <a:gd name="connsiteX8" fmla="*/ 460945 w 721881"/>
                  <a:gd name="connsiteY8" fmla="*/ 194957 h 1779879"/>
                  <a:gd name="connsiteX9" fmla="*/ 460945 w 721881"/>
                  <a:gd name="connsiteY9" fmla="*/ 113938 h 1779879"/>
                  <a:gd name="connsiteX10" fmla="*/ 436882 w 721881"/>
                  <a:gd name="connsiteY10" fmla="*/ 113938 h 1779879"/>
                  <a:gd name="connsiteX11" fmla="*/ 423542 w 721881"/>
                  <a:gd name="connsiteY11" fmla="*/ 99437 h 1779879"/>
                  <a:gd name="connsiteX12" fmla="*/ 436882 w 721881"/>
                  <a:gd name="connsiteY12" fmla="*/ 86097 h 1779879"/>
                  <a:gd name="connsiteX13" fmla="*/ 460945 w 721881"/>
                  <a:gd name="connsiteY13" fmla="*/ 86097 h 1779879"/>
                  <a:gd name="connsiteX14" fmla="*/ 460945 w 721881"/>
                  <a:gd name="connsiteY14" fmla="*/ 0 h 1779879"/>
                  <a:gd name="connsiteX15" fmla="*/ 360941 w 721881"/>
                  <a:gd name="connsiteY15" fmla="*/ 0 h 1779879"/>
                  <a:gd name="connsiteX16" fmla="*/ 260936 w 721881"/>
                  <a:gd name="connsiteY16" fmla="*/ 100005 h 1779879"/>
                  <a:gd name="connsiteX17" fmla="*/ 260936 w 721881"/>
                  <a:gd name="connsiteY17" fmla="*/ 194957 h 1779879"/>
                  <a:gd name="connsiteX18" fmla="*/ 288752 w 721881"/>
                  <a:gd name="connsiteY18" fmla="*/ 238631 h 1779879"/>
                  <a:gd name="connsiteX19" fmla="*/ 288752 w 721881"/>
                  <a:gd name="connsiteY19" fmla="*/ 269383 h 1779879"/>
                  <a:gd name="connsiteX20" fmla="*/ 246643 w 721881"/>
                  <a:gd name="connsiteY20" fmla="*/ 247318 h 1779879"/>
                  <a:gd name="connsiteX21" fmla="*/ 74185 w 721881"/>
                  <a:gd name="connsiteY21" fmla="*/ 425768 h 1779879"/>
                  <a:gd name="connsiteX22" fmla="*/ 0 w 721881"/>
                  <a:gd name="connsiteY22" fmla="*/ 551977 h 1779879"/>
                  <a:gd name="connsiteX23" fmla="*/ 0 w 721881"/>
                  <a:gd name="connsiteY23" fmla="*/ 551977 h 1779879"/>
                  <a:gd name="connsiteX24" fmla="*/ 0 w 721881"/>
                  <a:gd name="connsiteY24" fmla="*/ 1604510 h 1779879"/>
                  <a:gd name="connsiteX25" fmla="*/ 360941 w 721881"/>
                  <a:gd name="connsiteY25" fmla="*/ 1779880 h 1779879"/>
                  <a:gd name="connsiteX26" fmla="*/ 309061 w 721881"/>
                  <a:gd name="connsiteY26" fmla="*/ 100005 h 1779879"/>
                  <a:gd name="connsiteX27" fmla="*/ 360941 w 721881"/>
                  <a:gd name="connsiteY27" fmla="*/ 48126 h 1779879"/>
                  <a:gd name="connsiteX28" fmla="*/ 402208 w 721881"/>
                  <a:gd name="connsiteY28" fmla="*/ 48126 h 1779879"/>
                  <a:gd name="connsiteX29" fmla="*/ 402302 w 721881"/>
                  <a:gd name="connsiteY29" fmla="*/ 48417 h 1779879"/>
                  <a:gd name="connsiteX30" fmla="*/ 402208 w 721881"/>
                  <a:gd name="connsiteY30" fmla="*/ 48511 h 1779879"/>
                  <a:gd name="connsiteX31" fmla="*/ 385220 w 721881"/>
                  <a:gd name="connsiteY31" fmla="*/ 134545 h 1779879"/>
                  <a:gd name="connsiteX32" fmla="*/ 412796 w 721881"/>
                  <a:gd name="connsiteY32" fmla="*/ 157227 h 1779879"/>
                  <a:gd name="connsiteX33" fmla="*/ 412988 w 721881"/>
                  <a:gd name="connsiteY33" fmla="*/ 193321 h 1779879"/>
                  <a:gd name="connsiteX34" fmla="*/ 360941 w 721881"/>
                  <a:gd name="connsiteY34" fmla="*/ 208865 h 1779879"/>
                  <a:gd name="connsiteX35" fmla="*/ 309061 w 721881"/>
                  <a:gd name="connsiteY35" fmla="*/ 193850 h 1779879"/>
                  <a:gd name="connsiteX36" fmla="*/ 385003 w 721881"/>
                  <a:gd name="connsiteY36" fmla="*/ 255162 h 1779879"/>
                  <a:gd name="connsiteX37" fmla="*/ 385003 w 721881"/>
                  <a:gd name="connsiteY37" fmla="*/ 279803 h 1779879"/>
                  <a:gd name="connsiteX38" fmla="*/ 360941 w 721881"/>
                  <a:gd name="connsiteY38" fmla="*/ 281391 h 1779879"/>
                  <a:gd name="connsiteX39" fmla="*/ 336878 w 721881"/>
                  <a:gd name="connsiteY39" fmla="*/ 279803 h 1779879"/>
                  <a:gd name="connsiteX40" fmla="*/ 336878 w 721881"/>
                  <a:gd name="connsiteY40" fmla="*/ 255162 h 1779879"/>
                  <a:gd name="connsiteX41" fmla="*/ 385003 w 721881"/>
                  <a:gd name="connsiteY41" fmla="*/ 255162 h 1779879"/>
                  <a:gd name="connsiteX42" fmla="*/ 241662 w 721881"/>
                  <a:gd name="connsiteY42" fmla="*/ 301531 h 1779879"/>
                  <a:gd name="connsiteX43" fmla="*/ 360941 w 721881"/>
                  <a:gd name="connsiteY43" fmla="*/ 329516 h 1779879"/>
                  <a:gd name="connsiteX44" fmla="*/ 479714 w 721881"/>
                  <a:gd name="connsiteY44" fmla="*/ 301796 h 1779879"/>
                  <a:gd name="connsiteX45" fmla="*/ 600846 w 721881"/>
                  <a:gd name="connsiteY45" fmla="*/ 437631 h 1779879"/>
                  <a:gd name="connsiteX46" fmla="*/ 360941 w 721881"/>
                  <a:gd name="connsiteY46" fmla="*/ 528612 h 1779879"/>
                  <a:gd name="connsiteX47" fmla="*/ 121035 w 721881"/>
                  <a:gd name="connsiteY47" fmla="*/ 437631 h 1779879"/>
                  <a:gd name="connsiteX48" fmla="*/ 241662 w 721881"/>
                  <a:gd name="connsiteY48" fmla="*/ 301531 h 1779879"/>
                  <a:gd name="connsiteX49" fmla="*/ 85711 w 721881"/>
                  <a:gd name="connsiteY49" fmla="*/ 476781 h 1779879"/>
                  <a:gd name="connsiteX50" fmla="*/ 360941 w 721881"/>
                  <a:gd name="connsiteY50" fmla="*/ 576738 h 1779879"/>
                  <a:gd name="connsiteX51" fmla="*/ 637084 w 721881"/>
                  <a:gd name="connsiteY51" fmla="*/ 475409 h 1779879"/>
                  <a:gd name="connsiteX52" fmla="*/ 673756 w 721881"/>
                  <a:gd name="connsiteY52" fmla="*/ 552242 h 1779879"/>
                  <a:gd name="connsiteX53" fmla="*/ 360941 w 721881"/>
                  <a:gd name="connsiteY53" fmla="*/ 664543 h 1779879"/>
                  <a:gd name="connsiteX54" fmla="*/ 48125 w 721881"/>
                  <a:gd name="connsiteY54" fmla="*/ 552242 h 1779879"/>
                  <a:gd name="connsiteX55" fmla="*/ 85711 w 721881"/>
                  <a:gd name="connsiteY55" fmla="*/ 476781 h 1779879"/>
                  <a:gd name="connsiteX56" fmla="*/ 48125 w 721881"/>
                  <a:gd name="connsiteY56" fmla="*/ 631770 h 1779879"/>
                  <a:gd name="connsiteX57" fmla="*/ 360941 w 721881"/>
                  <a:gd name="connsiteY57" fmla="*/ 712669 h 1779879"/>
                  <a:gd name="connsiteX58" fmla="*/ 673756 w 721881"/>
                  <a:gd name="connsiteY58" fmla="*/ 631770 h 1779879"/>
                  <a:gd name="connsiteX59" fmla="*/ 673756 w 721881"/>
                  <a:gd name="connsiteY59" fmla="*/ 1604510 h 1779879"/>
                  <a:gd name="connsiteX60" fmla="*/ 360941 w 721881"/>
                  <a:gd name="connsiteY60" fmla="*/ 1731754 h 1779879"/>
                  <a:gd name="connsiteX61" fmla="*/ 48125 w 721881"/>
                  <a:gd name="connsiteY61" fmla="*/ 1604510 h 177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21881" h="1779879">
                    <a:moveTo>
                      <a:pt x="360941" y="1779880"/>
                    </a:moveTo>
                    <a:cubicBezTo>
                      <a:pt x="563332" y="1779880"/>
                      <a:pt x="721881" y="1702879"/>
                      <a:pt x="721881" y="1604510"/>
                    </a:cubicBezTo>
                    <a:lnTo>
                      <a:pt x="721881" y="551977"/>
                    </a:lnTo>
                    <a:lnTo>
                      <a:pt x="721881" y="551977"/>
                    </a:lnTo>
                    <a:cubicBezTo>
                      <a:pt x="721881" y="515883"/>
                      <a:pt x="697818" y="448507"/>
                      <a:pt x="647720" y="425768"/>
                    </a:cubicBezTo>
                    <a:cubicBezTo>
                      <a:pt x="620851" y="342850"/>
                      <a:pt x="557194" y="276990"/>
                      <a:pt x="475238" y="247318"/>
                    </a:cubicBezTo>
                    <a:cubicBezTo>
                      <a:pt x="462476" y="256880"/>
                      <a:pt x="448257" y="264333"/>
                      <a:pt x="433129" y="269383"/>
                    </a:cubicBezTo>
                    <a:lnTo>
                      <a:pt x="433129" y="238631"/>
                    </a:lnTo>
                    <a:cubicBezTo>
                      <a:pt x="449397" y="229935"/>
                      <a:pt x="459944" y="213377"/>
                      <a:pt x="460945" y="194957"/>
                    </a:cubicBezTo>
                    <a:lnTo>
                      <a:pt x="460945" y="113938"/>
                    </a:lnTo>
                    <a:lnTo>
                      <a:pt x="436882" y="113938"/>
                    </a:lnTo>
                    <a:cubicBezTo>
                      <a:pt x="429194" y="113618"/>
                      <a:pt x="423222" y="107125"/>
                      <a:pt x="423542" y="99437"/>
                    </a:cubicBezTo>
                    <a:cubicBezTo>
                      <a:pt x="423843" y="92199"/>
                      <a:pt x="429642" y="86398"/>
                      <a:pt x="436882" y="86097"/>
                    </a:cubicBezTo>
                    <a:lnTo>
                      <a:pt x="460945" y="86097"/>
                    </a:lnTo>
                    <a:lnTo>
                      <a:pt x="460945" y="0"/>
                    </a:lnTo>
                    <a:lnTo>
                      <a:pt x="360941" y="0"/>
                    </a:lnTo>
                    <a:cubicBezTo>
                      <a:pt x="305731" y="53"/>
                      <a:pt x="260989" y="44795"/>
                      <a:pt x="260936" y="100005"/>
                    </a:cubicBezTo>
                    <a:lnTo>
                      <a:pt x="260936" y="194957"/>
                    </a:lnTo>
                    <a:cubicBezTo>
                      <a:pt x="261937" y="213377"/>
                      <a:pt x="272484" y="229935"/>
                      <a:pt x="288752" y="238631"/>
                    </a:cubicBezTo>
                    <a:lnTo>
                      <a:pt x="288752" y="269383"/>
                    </a:lnTo>
                    <a:cubicBezTo>
                      <a:pt x="273624" y="264333"/>
                      <a:pt x="259406" y="256880"/>
                      <a:pt x="246643" y="247318"/>
                    </a:cubicBezTo>
                    <a:cubicBezTo>
                      <a:pt x="164310" y="276395"/>
                      <a:pt x="100435" y="342489"/>
                      <a:pt x="74185" y="425768"/>
                    </a:cubicBezTo>
                    <a:cubicBezTo>
                      <a:pt x="31397" y="454222"/>
                      <a:pt x="4048" y="500752"/>
                      <a:pt x="0" y="551977"/>
                    </a:cubicBezTo>
                    <a:lnTo>
                      <a:pt x="0" y="551977"/>
                    </a:lnTo>
                    <a:lnTo>
                      <a:pt x="0" y="1604510"/>
                    </a:lnTo>
                    <a:cubicBezTo>
                      <a:pt x="0" y="1702879"/>
                      <a:pt x="158549" y="1779880"/>
                      <a:pt x="360941" y="1779880"/>
                    </a:cubicBezTo>
                    <a:close/>
                    <a:moveTo>
                      <a:pt x="309061" y="100005"/>
                    </a:moveTo>
                    <a:cubicBezTo>
                      <a:pt x="309061" y="71354"/>
                      <a:pt x="332289" y="48126"/>
                      <a:pt x="360941" y="48126"/>
                    </a:cubicBezTo>
                    <a:lnTo>
                      <a:pt x="402208" y="48126"/>
                    </a:lnTo>
                    <a:cubicBezTo>
                      <a:pt x="402314" y="48181"/>
                      <a:pt x="402357" y="48311"/>
                      <a:pt x="402302" y="48417"/>
                    </a:cubicBezTo>
                    <a:cubicBezTo>
                      <a:pt x="402280" y="48458"/>
                      <a:pt x="402249" y="48489"/>
                      <a:pt x="402208" y="48511"/>
                    </a:cubicBezTo>
                    <a:cubicBezTo>
                      <a:pt x="373759" y="67578"/>
                      <a:pt x="366153" y="106095"/>
                      <a:pt x="385220" y="134545"/>
                    </a:cubicBezTo>
                    <a:cubicBezTo>
                      <a:pt x="391989" y="144647"/>
                      <a:pt x="401578" y="152534"/>
                      <a:pt x="412796" y="157227"/>
                    </a:cubicBezTo>
                    <a:lnTo>
                      <a:pt x="412988" y="193321"/>
                    </a:lnTo>
                    <a:cubicBezTo>
                      <a:pt x="398421" y="205266"/>
                      <a:pt x="379671" y="210865"/>
                      <a:pt x="360941" y="208865"/>
                    </a:cubicBezTo>
                    <a:cubicBezTo>
                      <a:pt x="342364" y="210663"/>
                      <a:pt x="323805" y="205292"/>
                      <a:pt x="309061" y="193850"/>
                    </a:cubicBezTo>
                    <a:close/>
                    <a:moveTo>
                      <a:pt x="385003" y="255162"/>
                    </a:moveTo>
                    <a:lnTo>
                      <a:pt x="385003" y="279803"/>
                    </a:lnTo>
                    <a:cubicBezTo>
                      <a:pt x="377111" y="280573"/>
                      <a:pt x="369242" y="281391"/>
                      <a:pt x="360941" y="281391"/>
                    </a:cubicBezTo>
                    <a:cubicBezTo>
                      <a:pt x="352639" y="281391"/>
                      <a:pt x="344770" y="280573"/>
                      <a:pt x="336878" y="279803"/>
                    </a:cubicBezTo>
                    <a:lnTo>
                      <a:pt x="336878" y="255162"/>
                    </a:lnTo>
                    <a:cubicBezTo>
                      <a:pt x="352827" y="257600"/>
                      <a:pt x="369055" y="257600"/>
                      <a:pt x="385003" y="255162"/>
                    </a:cubicBezTo>
                    <a:close/>
                    <a:moveTo>
                      <a:pt x="241662" y="301531"/>
                    </a:moveTo>
                    <a:cubicBezTo>
                      <a:pt x="278420" y="320782"/>
                      <a:pt x="319456" y="330409"/>
                      <a:pt x="360941" y="329516"/>
                    </a:cubicBezTo>
                    <a:cubicBezTo>
                      <a:pt x="402232" y="330400"/>
                      <a:pt x="443079" y="320866"/>
                      <a:pt x="479714" y="301796"/>
                    </a:cubicBezTo>
                    <a:cubicBezTo>
                      <a:pt x="537089" y="328441"/>
                      <a:pt x="580919" y="377592"/>
                      <a:pt x="600846" y="437631"/>
                    </a:cubicBezTo>
                    <a:cubicBezTo>
                      <a:pt x="593338" y="481642"/>
                      <a:pt x="493285" y="528612"/>
                      <a:pt x="360941" y="528612"/>
                    </a:cubicBezTo>
                    <a:cubicBezTo>
                      <a:pt x="228596" y="528612"/>
                      <a:pt x="128543" y="481642"/>
                      <a:pt x="121035" y="437631"/>
                    </a:cubicBezTo>
                    <a:cubicBezTo>
                      <a:pt x="140625" y="377495"/>
                      <a:pt x="184316" y="328200"/>
                      <a:pt x="241662" y="301531"/>
                    </a:cubicBezTo>
                    <a:close/>
                    <a:moveTo>
                      <a:pt x="85711" y="476781"/>
                    </a:moveTo>
                    <a:cubicBezTo>
                      <a:pt x="122383" y="535350"/>
                      <a:pt x="230184" y="576738"/>
                      <a:pt x="360941" y="576738"/>
                    </a:cubicBezTo>
                    <a:cubicBezTo>
                      <a:pt x="492732" y="576738"/>
                      <a:pt x="601255" y="534700"/>
                      <a:pt x="637084" y="475409"/>
                    </a:cubicBezTo>
                    <a:cubicBezTo>
                      <a:pt x="658548" y="495487"/>
                      <a:pt x="671645" y="522926"/>
                      <a:pt x="673756" y="552242"/>
                    </a:cubicBezTo>
                    <a:cubicBezTo>
                      <a:pt x="673756" y="596951"/>
                      <a:pt x="548991" y="664543"/>
                      <a:pt x="360941" y="664543"/>
                    </a:cubicBezTo>
                    <a:cubicBezTo>
                      <a:pt x="172891" y="664543"/>
                      <a:pt x="48125" y="596951"/>
                      <a:pt x="48125" y="552242"/>
                    </a:cubicBezTo>
                    <a:cubicBezTo>
                      <a:pt x="51762" y="523562"/>
                      <a:pt x="65011" y="496963"/>
                      <a:pt x="85711" y="476781"/>
                    </a:cubicBezTo>
                    <a:close/>
                    <a:moveTo>
                      <a:pt x="48125" y="631770"/>
                    </a:moveTo>
                    <a:cubicBezTo>
                      <a:pt x="110688" y="679895"/>
                      <a:pt x="227465" y="712669"/>
                      <a:pt x="360941" y="712669"/>
                    </a:cubicBezTo>
                    <a:cubicBezTo>
                      <a:pt x="494416" y="712669"/>
                      <a:pt x="611313" y="679968"/>
                      <a:pt x="673756" y="631770"/>
                    </a:cubicBezTo>
                    <a:lnTo>
                      <a:pt x="673756" y="1604510"/>
                    </a:lnTo>
                    <a:cubicBezTo>
                      <a:pt x="673756" y="1664691"/>
                      <a:pt x="545285" y="1731754"/>
                      <a:pt x="360941" y="1731754"/>
                    </a:cubicBezTo>
                    <a:cubicBezTo>
                      <a:pt x="176596" y="1731754"/>
                      <a:pt x="48125" y="1664691"/>
                      <a:pt x="48125" y="1604510"/>
                    </a:cubicBezTo>
                    <a:close/>
                  </a:path>
                </a:pathLst>
              </a:custGeom>
              <a:solidFill>
                <a:srgbClr val="000000"/>
              </a:solidFill>
              <a:ln w="16371"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DEEA7E1-A1B2-70D3-27D6-16A7218D4130}"/>
                  </a:ext>
                </a:extLst>
              </p:cNvPr>
              <p:cNvSpPr/>
              <p:nvPr/>
            </p:nvSpPr>
            <p:spPr>
              <a:xfrm>
                <a:off x="6320738" y="742280"/>
                <a:ext cx="441719" cy="48125"/>
              </a:xfrm>
              <a:custGeom>
                <a:avLst/>
                <a:gdLst>
                  <a:gd name="connsiteX0" fmla="*/ 0 w 441719"/>
                  <a:gd name="connsiteY0" fmla="*/ 24063 h 48125"/>
                  <a:gd name="connsiteX1" fmla="*/ 24063 w 441719"/>
                  <a:gd name="connsiteY1" fmla="*/ 48126 h 48125"/>
                  <a:gd name="connsiteX2" fmla="*/ 417656 w 441719"/>
                  <a:gd name="connsiteY2" fmla="*/ 48126 h 48125"/>
                  <a:gd name="connsiteX3" fmla="*/ 441719 w 441719"/>
                  <a:gd name="connsiteY3" fmla="*/ 24063 h 48125"/>
                  <a:gd name="connsiteX4" fmla="*/ 417656 w 441719"/>
                  <a:gd name="connsiteY4" fmla="*/ 0 h 48125"/>
                  <a:gd name="connsiteX5" fmla="*/ 24063 w 441719"/>
                  <a:gd name="connsiteY5" fmla="*/ 0 h 48125"/>
                  <a:gd name="connsiteX6" fmla="*/ 0 w 441719"/>
                  <a:gd name="connsiteY6" fmla="*/ 24063 h 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719" h="48125">
                    <a:moveTo>
                      <a:pt x="0" y="24063"/>
                    </a:moveTo>
                    <a:cubicBezTo>
                      <a:pt x="0" y="37353"/>
                      <a:pt x="10773" y="48126"/>
                      <a:pt x="24063" y="48126"/>
                    </a:cubicBezTo>
                    <a:lnTo>
                      <a:pt x="417656" y="48126"/>
                    </a:lnTo>
                    <a:cubicBezTo>
                      <a:pt x="430946" y="48126"/>
                      <a:pt x="441719" y="37353"/>
                      <a:pt x="441719" y="24063"/>
                    </a:cubicBezTo>
                    <a:cubicBezTo>
                      <a:pt x="441719" y="10773"/>
                      <a:pt x="430946" y="0"/>
                      <a:pt x="417656" y="0"/>
                    </a:cubicBezTo>
                    <a:lnTo>
                      <a:pt x="24063" y="0"/>
                    </a:lnTo>
                    <a:cubicBezTo>
                      <a:pt x="10773" y="0"/>
                      <a:pt x="0" y="10773"/>
                      <a:pt x="0" y="24063"/>
                    </a:cubicBezTo>
                    <a:close/>
                  </a:path>
                </a:pathLst>
              </a:custGeom>
              <a:solidFill>
                <a:srgbClr val="000000"/>
              </a:solidFill>
              <a:ln w="163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44236FB-A14D-A478-0A06-60B3FF38E973}"/>
                  </a:ext>
                </a:extLst>
              </p:cNvPr>
              <p:cNvSpPr/>
              <p:nvPr/>
            </p:nvSpPr>
            <p:spPr>
              <a:xfrm>
                <a:off x="6867395" y="742280"/>
                <a:ext cx="69998" cy="48125"/>
              </a:xfrm>
              <a:custGeom>
                <a:avLst/>
                <a:gdLst>
                  <a:gd name="connsiteX0" fmla="*/ 0 w 69998"/>
                  <a:gd name="connsiteY0" fmla="*/ 24063 h 48125"/>
                  <a:gd name="connsiteX1" fmla="*/ 24063 w 69998"/>
                  <a:gd name="connsiteY1" fmla="*/ 48126 h 48125"/>
                  <a:gd name="connsiteX2" fmla="*/ 45936 w 69998"/>
                  <a:gd name="connsiteY2" fmla="*/ 48126 h 48125"/>
                  <a:gd name="connsiteX3" fmla="*/ 69998 w 69998"/>
                  <a:gd name="connsiteY3" fmla="*/ 24063 h 48125"/>
                  <a:gd name="connsiteX4" fmla="*/ 45936 w 69998"/>
                  <a:gd name="connsiteY4" fmla="*/ 0 h 48125"/>
                  <a:gd name="connsiteX5" fmla="*/ 24063 w 69998"/>
                  <a:gd name="connsiteY5" fmla="*/ 0 h 48125"/>
                  <a:gd name="connsiteX6" fmla="*/ 0 w 69998"/>
                  <a:gd name="connsiteY6" fmla="*/ 24063 h 4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98" h="48125">
                    <a:moveTo>
                      <a:pt x="0" y="24063"/>
                    </a:moveTo>
                    <a:cubicBezTo>
                      <a:pt x="0" y="37353"/>
                      <a:pt x="10773" y="48126"/>
                      <a:pt x="24063" y="48126"/>
                    </a:cubicBezTo>
                    <a:lnTo>
                      <a:pt x="45936" y="48126"/>
                    </a:lnTo>
                    <a:cubicBezTo>
                      <a:pt x="59226" y="48126"/>
                      <a:pt x="69998" y="37353"/>
                      <a:pt x="69998" y="24063"/>
                    </a:cubicBezTo>
                    <a:cubicBezTo>
                      <a:pt x="69998" y="10773"/>
                      <a:pt x="59226" y="0"/>
                      <a:pt x="45936" y="0"/>
                    </a:cubicBezTo>
                    <a:lnTo>
                      <a:pt x="24063" y="0"/>
                    </a:lnTo>
                    <a:cubicBezTo>
                      <a:pt x="10773" y="0"/>
                      <a:pt x="0" y="10773"/>
                      <a:pt x="0" y="24063"/>
                    </a:cubicBezTo>
                    <a:close/>
                  </a:path>
                </a:pathLst>
              </a:custGeom>
              <a:solidFill>
                <a:srgbClr val="000000"/>
              </a:solidFill>
              <a:ln w="1637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D99E4A1-2AB1-93F8-67E8-AC61AE84C676}"/>
                  </a:ext>
                </a:extLst>
              </p:cNvPr>
              <p:cNvSpPr/>
              <p:nvPr/>
            </p:nvSpPr>
            <p:spPr>
              <a:xfrm>
                <a:off x="6173765" y="807853"/>
                <a:ext cx="407267" cy="209377"/>
              </a:xfrm>
              <a:custGeom>
                <a:avLst/>
                <a:gdLst>
                  <a:gd name="connsiteX0" fmla="*/ 14220 w 407267"/>
                  <a:gd name="connsiteY0" fmla="*/ 46031 h 209377"/>
                  <a:gd name="connsiteX1" fmla="*/ 373307 w 407267"/>
                  <a:gd name="connsiteY1" fmla="*/ 207252 h 209377"/>
                  <a:gd name="connsiteX2" fmla="*/ 405142 w 407267"/>
                  <a:gd name="connsiteY2" fmla="*/ 195172 h 209377"/>
                  <a:gd name="connsiteX3" fmla="*/ 393063 w 407267"/>
                  <a:gd name="connsiteY3" fmla="*/ 163337 h 209377"/>
                  <a:gd name="connsiteX4" fmla="*/ 33927 w 407267"/>
                  <a:gd name="connsiteY4" fmla="*/ 2116 h 209377"/>
                  <a:gd name="connsiteX5" fmla="*/ 2116 w 407267"/>
                  <a:gd name="connsiteY5" fmla="*/ 14220 h 209377"/>
                  <a:gd name="connsiteX6" fmla="*/ 14220 w 407267"/>
                  <a:gd name="connsiteY6" fmla="*/ 46031 h 20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267" h="209377">
                    <a:moveTo>
                      <a:pt x="14220" y="46031"/>
                    </a:moveTo>
                    <a:lnTo>
                      <a:pt x="373307" y="207252"/>
                    </a:lnTo>
                    <a:cubicBezTo>
                      <a:pt x="385435" y="212707"/>
                      <a:pt x="399687" y="207300"/>
                      <a:pt x="405142" y="195172"/>
                    </a:cubicBezTo>
                    <a:cubicBezTo>
                      <a:pt x="410597" y="183045"/>
                      <a:pt x="405191" y="168792"/>
                      <a:pt x="393063" y="163337"/>
                    </a:cubicBezTo>
                    <a:lnTo>
                      <a:pt x="33927" y="2116"/>
                    </a:lnTo>
                    <a:cubicBezTo>
                      <a:pt x="21799" y="-3327"/>
                      <a:pt x="7559" y="2092"/>
                      <a:pt x="2116" y="14220"/>
                    </a:cubicBezTo>
                    <a:cubicBezTo>
                      <a:pt x="-3327" y="26347"/>
                      <a:pt x="2092" y="40588"/>
                      <a:pt x="14220" y="46031"/>
                    </a:cubicBezTo>
                    <a:close/>
                  </a:path>
                </a:pathLst>
              </a:custGeom>
              <a:solidFill>
                <a:srgbClr val="000000"/>
              </a:solidFill>
              <a:ln w="163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84B8FE7-09FF-C051-FC28-29BEF85872AF}"/>
                  </a:ext>
                </a:extLst>
              </p:cNvPr>
              <p:cNvSpPr/>
              <p:nvPr/>
            </p:nvSpPr>
            <p:spPr>
              <a:xfrm>
                <a:off x="6672655" y="1031720"/>
                <a:ext cx="67760" cy="57005"/>
              </a:xfrm>
              <a:custGeom>
                <a:avLst/>
                <a:gdLst>
                  <a:gd name="connsiteX0" fmla="*/ 34025 w 67760"/>
                  <a:gd name="connsiteY0" fmla="*/ 54972 h 57005"/>
                  <a:gd name="connsiteX1" fmla="*/ 65727 w 67760"/>
                  <a:gd name="connsiteY1" fmla="*/ 42604 h 57005"/>
                  <a:gd name="connsiteX2" fmla="*/ 53708 w 67760"/>
                  <a:gd name="connsiteY2" fmla="*/ 11057 h 57005"/>
                  <a:gd name="connsiteX3" fmla="*/ 33736 w 67760"/>
                  <a:gd name="connsiteY3" fmla="*/ 2034 h 57005"/>
                  <a:gd name="connsiteX4" fmla="*/ 2033 w 67760"/>
                  <a:gd name="connsiteY4" fmla="*/ 14402 h 57005"/>
                  <a:gd name="connsiteX5" fmla="*/ 14053 w 67760"/>
                  <a:gd name="connsiteY5" fmla="*/ 45948 h 5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60" h="57005">
                    <a:moveTo>
                      <a:pt x="34025" y="54972"/>
                    </a:moveTo>
                    <a:cubicBezTo>
                      <a:pt x="46193" y="60312"/>
                      <a:pt x="60388" y="54775"/>
                      <a:pt x="65727" y="42604"/>
                    </a:cubicBezTo>
                    <a:cubicBezTo>
                      <a:pt x="71007" y="30570"/>
                      <a:pt x="65658" y="16527"/>
                      <a:pt x="53708" y="11057"/>
                    </a:cubicBezTo>
                    <a:lnTo>
                      <a:pt x="33736" y="2034"/>
                    </a:lnTo>
                    <a:cubicBezTo>
                      <a:pt x="21567" y="-3306"/>
                      <a:pt x="7373" y="2231"/>
                      <a:pt x="2033" y="14402"/>
                    </a:cubicBezTo>
                    <a:cubicBezTo>
                      <a:pt x="-3246" y="26436"/>
                      <a:pt x="2103" y="40479"/>
                      <a:pt x="14053" y="45948"/>
                    </a:cubicBezTo>
                    <a:close/>
                  </a:path>
                </a:pathLst>
              </a:custGeom>
              <a:solidFill>
                <a:srgbClr val="000000"/>
              </a:solidFill>
              <a:ln w="163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91672AC-9B23-0B35-E782-0A274E852D09}"/>
                  </a:ext>
                </a:extLst>
              </p:cNvPr>
              <p:cNvSpPr/>
              <p:nvPr/>
            </p:nvSpPr>
            <p:spPr>
              <a:xfrm>
                <a:off x="6169902" y="582650"/>
                <a:ext cx="271039" cy="142567"/>
              </a:xfrm>
              <a:custGeom>
                <a:avLst/>
                <a:gdLst>
                  <a:gd name="connsiteX0" fmla="*/ 236908 w 271039"/>
                  <a:gd name="connsiteY0" fmla="*/ 2211 h 142567"/>
                  <a:gd name="connsiteX1" fmla="*/ 15387 w 271039"/>
                  <a:gd name="connsiteY1" fmla="*/ 96056 h 142567"/>
                  <a:gd name="connsiteX2" fmla="*/ 1628 w 271039"/>
                  <a:gd name="connsiteY2" fmla="*/ 127182 h 142567"/>
                  <a:gd name="connsiteX3" fmla="*/ 32750 w 271039"/>
                  <a:gd name="connsiteY3" fmla="*/ 140941 h 142567"/>
                  <a:gd name="connsiteX4" fmla="*/ 34132 w 271039"/>
                  <a:gd name="connsiteY4" fmla="*/ 140356 h 142567"/>
                  <a:gd name="connsiteX5" fmla="*/ 255653 w 271039"/>
                  <a:gd name="connsiteY5" fmla="*/ 46511 h 142567"/>
                  <a:gd name="connsiteX6" fmla="*/ 269412 w 271039"/>
                  <a:gd name="connsiteY6" fmla="*/ 15386 h 142567"/>
                  <a:gd name="connsiteX7" fmla="*/ 238289 w 271039"/>
                  <a:gd name="connsiteY7" fmla="*/ 1627 h 142567"/>
                  <a:gd name="connsiteX8" fmla="*/ 236908 w 271039"/>
                  <a:gd name="connsiteY8" fmla="*/ 2211 h 14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039" h="142567">
                    <a:moveTo>
                      <a:pt x="236908" y="2211"/>
                    </a:moveTo>
                    <a:lnTo>
                      <a:pt x="15387" y="96056"/>
                    </a:lnTo>
                    <a:cubicBezTo>
                      <a:pt x="2992" y="100852"/>
                      <a:pt x="-3168" y="114787"/>
                      <a:pt x="1628" y="127182"/>
                    </a:cubicBezTo>
                    <a:cubicBezTo>
                      <a:pt x="6423" y="139574"/>
                      <a:pt x="20358" y="145734"/>
                      <a:pt x="32750" y="140941"/>
                    </a:cubicBezTo>
                    <a:cubicBezTo>
                      <a:pt x="33217" y="140760"/>
                      <a:pt x="33677" y="140565"/>
                      <a:pt x="34132" y="140356"/>
                    </a:cubicBezTo>
                    <a:lnTo>
                      <a:pt x="255653" y="46511"/>
                    </a:lnTo>
                    <a:cubicBezTo>
                      <a:pt x="268048" y="41715"/>
                      <a:pt x="274208" y="27780"/>
                      <a:pt x="269412" y="15386"/>
                    </a:cubicBezTo>
                    <a:cubicBezTo>
                      <a:pt x="264616" y="2993"/>
                      <a:pt x="250682" y="-3167"/>
                      <a:pt x="238289" y="1627"/>
                    </a:cubicBezTo>
                    <a:cubicBezTo>
                      <a:pt x="237822" y="1807"/>
                      <a:pt x="237363" y="2002"/>
                      <a:pt x="236908" y="2211"/>
                    </a:cubicBezTo>
                    <a:close/>
                  </a:path>
                </a:pathLst>
              </a:custGeom>
              <a:solidFill>
                <a:srgbClr val="000000"/>
              </a:solidFill>
              <a:ln w="1637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277C445-3872-6E51-DB93-5109EB00BE02}"/>
                  </a:ext>
                </a:extLst>
              </p:cNvPr>
              <p:cNvSpPr/>
              <p:nvPr/>
            </p:nvSpPr>
            <p:spPr>
              <a:xfrm>
                <a:off x="6533090" y="514480"/>
                <a:ext cx="69024" cy="56978"/>
              </a:xfrm>
              <a:custGeom>
                <a:avLst/>
                <a:gdLst>
                  <a:gd name="connsiteX0" fmla="*/ 24113 w 69024"/>
                  <a:gd name="connsiteY0" fmla="*/ 56978 h 56978"/>
                  <a:gd name="connsiteX1" fmla="*/ 33497 w 69024"/>
                  <a:gd name="connsiteY1" fmla="*/ 55053 h 56978"/>
                  <a:gd name="connsiteX2" fmla="*/ 53638 w 69024"/>
                  <a:gd name="connsiteY2" fmla="*/ 46511 h 56978"/>
                  <a:gd name="connsiteX3" fmla="*/ 67397 w 69024"/>
                  <a:gd name="connsiteY3" fmla="*/ 15386 h 56978"/>
                  <a:gd name="connsiteX4" fmla="*/ 36272 w 69024"/>
                  <a:gd name="connsiteY4" fmla="*/ 1627 h 56978"/>
                  <a:gd name="connsiteX5" fmla="*/ 34893 w 69024"/>
                  <a:gd name="connsiteY5" fmla="*/ 2211 h 56978"/>
                  <a:gd name="connsiteX6" fmla="*/ 14753 w 69024"/>
                  <a:gd name="connsiteY6" fmla="*/ 10730 h 56978"/>
                  <a:gd name="connsiteX7" fmla="*/ 1884 w 69024"/>
                  <a:gd name="connsiteY7" fmla="*/ 42233 h 56978"/>
                  <a:gd name="connsiteX8" fmla="*/ 24113 w 69024"/>
                  <a:gd name="connsiteY8" fmla="*/ 56978 h 5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24" h="56978">
                    <a:moveTo>
                      <a:pt x="24113" y="56978"/>
                    </a:moveTo>
                    <a:cubicBezTo>
                      <a:pt x="27340" y="56976"/>
                      <a:pt x="30530" y="56322"/>
                      <a:pt x="33497" y="55053"/>
                    </a:cubicBezTo>
                    <a:lnTo>
                      <a:pt x="53638" y="46511"/>
                    </a:lnTo>
                    <a:cubicBezTo>
                      <a:pt x="66033" y="41715"/>
                      <a:pt x="72193" y="27781"/>
                      <a:pt x="67397" y="15386"/>
                    </a:cubicBezTo>
                    <a:cubicBezTo>
                      <a:pt x="62601" y="2993"/>
                      <a:pt x="48667" y="-3168"/>
                      <a:pt x="36272" y="1627"/>
                    </a:cubicBezTo>
                    <a:cubicBezTo>
                      <a:pt x="35807" y="1808"/>
                      <a:pt x="35348" y="2003"/>
                      <a:pt x="34893" y="2211"/>
                    </a:cubicBezTo>
                    <a:lnTo>
                      <a:pt x="14753" y="10730"/>
                    </a:lnTo>
                    <a:cubicBezTo>
                      <a:pt x="2500" y="15874"/>
                      <a:pt x="-3263" y="29980"/>
                      <a:pt x="1884" y="42233"/>
                    </a:cubicBezTo>
                    <a:cubicBezTo>
                      <a:pt x="5642" y="51182"/>
                      <a:pt x="14408" y="56995"/>
                      <a:pt x="24113" y="56978"/>
                    </a:cubicBezTo>
                    <a:close/>
                  </a:path>
                </a:pathLst>
              </a:custGeom>
              <a:solidFill>
                <a:srgbClr val="000000"/>
              </a:solidFill>
              <a:ln w="1637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4238C97-D75B-4C46-40A6-8E0EED783837}"/>
                  </a:ext>
                </a:extLst>
              </p:cNvPr>
              <p:cNvSpPr/>
              <p:nvPr/>
            </p:nvSpPr>
            <p:spPr>
              <a:xfrm>
                <a:off x="6694199" y="446680"/>
                <a:ext cx="68121" cy="56584"/>
              </a:xfrm>
              <a:custGeom>
                <a:avLst/>
                <a:gdLst>
                  <a:gd name="connsiteX0" fmla="*/ 24079 w 68121"/>
                  <a:gd name="connsiteY0" fmla="*/ 56584 h 56584"/>
                  <a:gd name="connsiteX1" fmla="*/ 33440 w 68121"/>
                  <a:gd name="connsiteY1" fmla="*/ 54683 h 56584"/>
                  <a:gd name="connsiteX2" fmla="*/ 53580 w 68121"/>
                  <a:gd name="connsiteY2" fmla="*/ 46165 h 56584"/>
                  <a:gd name="connsiteX3" fmla="*/ 66148 w 68121"/>
                  <a:gd name="connsiteY3" fmla="*/ 14542 h 56584"/>
                  <a:gd name="connsiteX4" fmla="*/ 34835 w 68121"/>
                  <a:gd name="connsiteY4" fmla="*/ 1841 h 56584"/>
                  <a:gd name="connsiteX5" fmla="*/ 14695 w 68121"/>
                  <a:gd name="connsiteY5" fmla="*/ 10360 h 56584"/>
                  <a:gd name="connsiteX6" fmla="*/ 1908 w 68121"/>
                  <a:gd name="connsiteY6" fmla="*/ 41895 h 56584"/>
                  <a:gd name="connsiteX7" fmla="*/ 24079 w 68121"/>
                  <a:gd name="connsiteY7" fmla="*/ 56584 h 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21" h="56584">
                    <a:moveTo>
                      <a:pt x="24079" y="56584"/>
                    </a:moveTo>
                    <a:cubicBezTo>
                      <a:pt x="27294" y="56582"/>
                      <a:pt x="30478" y="55936"/>
                      <a:pt x="33440" y="54683"/>
                    </a:cubicBezTo>
                    <a:lnTo>
                      <a:pt x="53580" y="46165"/>
                    </a:lnTo>
                    <a:cubicBezTo>
                      <a:pt x="65785" y="40903"/>
                      <a:pt x="71411" y="26745"/>
                      <a:pt x="66148" y="14542"/>
                    </a:cubicBezTo>
                    <a:cubicBezTo>
                      <a:pt x="60939" y="2458"/>
                      <a:pt x="46989" y="-3199"/>
                      <a:pt x="34835" y="1841"/>
                    </a:cubicBezTo>
                    <a:lnTo>
                      <a:pt x="14695" y="10360"/>
                    </a:lnTo>
                    <a:cubicBezTo>
                      <a:pt x="2454" y="15537"/>
                      <a:pt x="-3270" y="29656"/>
                      <a:pt x="1908" y="41895"/>
                    </a:cubicBezTo>
                    <a:cubicBezTo>
                      <a:pt x="5674" y="50803"/>
                      <a:pt x="14409" y="56589"/>
                      <a:pt x="24079" y="56584"/>
                    </a:cubicBezTo>
                    <a:close/>
                  </a:path>
                </a:pathLst>
              </a:custGeom>
              <a:solidFill>
                <a:srgbClr val="000000"/>
              </a:solidFill>
              <a:ln w="16371" cap="flat">
                <a:noFill/>
                <a:prstDash val="solid"/>
                <a:miter/>
              </a:ln>
            </p:spPr>
            <p:txBody>
              <a:bodyPr rtlCol="0" anchor="ctr"/>
              <a:lstStyle/>
              <a:p>
                <a:endParaRPr lang="en-US"/>
              </a:p>
            </p:txBody>
          </p:sp>
        </p:grpSp>
      </p:grpSp>
      <p:grpSp>
        <p:nvGrpSpPr>
          <p:cNvPr id="75" name="Group 74">
            <a:extLst>
              <a:ext uri="{FF2B5EF4-FFF2-40B4-BE49-F238E27FC236}">
                <a16:creationId xmlns:a16="http://schemas.microsoft.com/office/drawing/2014/main" id="{D85AC538-4466-08BA-A851-20EAD8212551}"/>
              </a:ext>
            </a:extLst>
          </p:cNvPr>
          <p:cNvGrpSpPr/>
          <p:nvPr/>
        </p:nvGrpSpPr>
        <p:grpSpPr>
          <a:xfrm rot="16512693">
            <a:off x="214875" y="3203997"/>
            <a:ext cx="2244740" cy="1579082"/>
            <a:chOff x="2802984" y="3371199"/>
            <a:chExt cx="1818805" cy="1513811"/>
          </a:xfrm>
        </p:grpSpPr>
        <p:sp>
          <p:nvSpPr>
            <p:cNvPr id="76" name="Freeform: Shape 75">
              <a:extLst>
                <a:ext uri="{FF2B5EF4-FFF2-40B4-BE49-F238E27FC236}">
                  <a16:creationId xmlns:a16="http://schemas.microsoft.com/office/drawing/2014/main" id="{5D56D5BC-6549-A52A-F1F1-C13D5F8518FD}"/>
                </a:ext>
              </a:extLst>
            </p:cNvPr>
            <p:cNvSpPr/>
            <p:nvPr/>
          </p:nvSpPr>
          <p:spPr>
            <a:xfrm>
              <a:off x="3149171" y="4187304"/>
              <a:ext cx="848884" cy="379109"/>
            </a:xfrm>
            <a:custGeom>
              <a:avLst/>
              <a:gdLst>
                <a:gd name="connsiteX0" fmla="*/ 0 w 1269507"/>
                <a:gd name="connsiteY0" fmla="*/ 186431 h 470517"/>
                <a:gd name="connsiteX1" fmla="*/ 0 w 1269507"/>
                <a:gd name="connsiteY1" fmla="*/ 186431 h 470517"/>
                <a:gd name="connsiteX2" fmla="*/ 292964 w 1269507"/>
                <a:gd name="connsiteY2" fmla="*/ 142043 h 470517"/>
                <a:gd name="connsiteX3" fmla="*/ 470517 w 1269507"/>
                <a:gd name="connsiteY3" fmla="*/ 275208 h 470517"/>
                <a:gd name="connsiteX4" fmla="*/ 648070 w 1269507"/>
                <a:gd name="connsiteY4" fmla="*/ 310718 h 470517"/>
                <a:gd name="connsiteX5" fmla="*/ 692459 w 1269507"/>
                <a:gd name="connsiteY5" fmla="*/ 328474 h 470517"/>
                <a:gd name="connsiteX6" fmla="*/ 710214 w 1269507"/>
                <a:gd name="connsiteY6" fmla="*/ 355107 h 470517"/>
                <a:gd name="connsiteX7" fmla="*/ 754602 w 1269507"/>
                <a:gd name="connsiteY7" fmla="*/ 390618 h 470517"/>
                <a:gd name="connsiteX8" fmla="*/ 772358 w 1269507"/>
                <a:gd name="connsiteY8" fmla="*/ 408373 h 470517"/>
                <a:gd name="connsiteX9" fmla="*/ 852257 w 1269507"/>
                <a:gd name="connsiteY9" fmla="*/ 470517 h 470517"/>
                <a:gd name="connsiteX10" fmla="*/ 1056443 w 1269507"/>
                <a:gd name="connsiteY10" fmla="*/ 461639 h 470517"/>
                <a:gd name="connsiteX11" fmla="*/ 1074198 w 1269507"/>
                <a:gd name="connsiteY11" fmla="*/ 426128 h 470517"/>
                <a:gd name="connsiteX12" fmla="*/ 1109709 w 1269507"/>
                <a:gd name="connsiteY12" fmla="*/ 372862 h 470517"/>
                <a:gd name="connsiteX13" fmla="*/ 1127465 w 1269507"/>
                <a:gd name="connsiteY13" fmla="*/ 337351 h 470517"/>
                <a:gd name="connsiteX14" fmla="*/ 1154098 w 1269507"/>
                <a:gd name="connsiteY14" fmla="*/ 301841 h 470517"/>
                <a:gd name="connsiteX15" fmla="*/ 1207364 w 1269507"/>
                <a:gd name="connsiteY15" fmla="*/ 230819 h 470517"/>
                <a:gd name="connsiteX16" fmla="*/ 1225119 w 1269507"/>
                <a:gd name="connsiteY16" fmla="*/ 186431 h 470517"/>
                <a:gd name="connsiteX17" fmla="*/ 1251752 w 1269507"/>
                <a:gd name="connsiteY17" fmla="*/ 150920 h 470517"/>
                <a:gd name="connsiteX18" fmla="*/ 1269507 w 1269507"/>
                <a:gd name="connsiteY18" fmla="*/ 124287 h 470517"/>
                <a:gd name="connsiteX19" fmla="*/ 1171853 w 1269507"/>
                <a:gd name="connsiteY19" fmla="*/ 79899 h 470517"/>
                <a:gd name="connsiteX20" fmla="*/ 798991 w 1269507"/>
                <a:gd name="connsiteY20" fmla="*/ 8878 h 470517"/>
                <a:gd name="connsiteX21" fmla="*/ 550416 w 1269507"/>
                <a:gd name="connsiteY21" fmla="*/ 0 h 470517"/>
                <a:gd name="connsiteX22" fmla="*/ 124288 w 1269507"/>
                <a:gd name="connsiteY22" fmla="*/ 53266 h 470517"/>
                <a:gd name="connsiteX23" fmla="*/ 88777 w 1269507"/>
                <a:gd name="connsiteY23" fmla="*/ 71021 h 470517"/>
                <a:gd name="connsiteX24" fmla="*/ 71022 w 1269507"/>
                <a:gd name="connsiteY24" fmla="*/ 97654 h 470517"/>
                <a:gd name="connsiteX25" fmla="*/ 53266 w 1269507"/>
                <a:gd name="connsiteY25" fmla="*/ 115410 h 470517"/>
                <a:gd name="connsiteX26" fmla="*/ 35511 w 1269507"/>
                <a:gd name="connsiteY26" fmla="*/ 142043 h 470517"/>
                <a:gd name="connsiteX27" fmla="*/ 159798 w 1269507"/>
                <a:gd name="connsiteY27" fmla="*/ 88777 h 4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9507" h="470517">
                  <a:moveTo>
                    <a:pt x="0" y="186431"/>
                  </a:moveTo>
                  <a:lnTo>
                    <a:pt x="0" y="186431"/>
                  </a:lnTo>
                  <a:cubicBezTo>
                    <a:pt x="116044" y="147750"/>
                    <a:pt x="171883" y="106728"/>
                    <a:pt x="292964" y="142043"/>
                  </a:cubicBezTo>
                  <a:cubicBezTo>
                    <a:pt x="358312" y="161103"/>
                    <a:pt x="413190" y="250640"/>
                    <a:pt x="470517" y="275208"/>
                  </a:cubicBezTo>
                  <a:cubicBezTo>
                    <a:pt x="568125" y="317040"/>
                    <a:pt x="510191" y="300113"/>
                    <a:pt x="648070" y="310718"/>
                  </a:cubicBezTo>
                  <a:cubicBezTo>
                    <a:pt x="662866" y="316637"/>
                    <a:pt x="679491" y="319211"/>
                    <a:pt x="692459" y="328474"/>
                  </a:cubicBezTo>
                  <a:cubicBezTo>
                    <a:pt x="701141" y="334676"/>
                    <a:pt x="702670" y="347562"/>
                    <a:pt x="710214" y="355107"/>
                  </a:cubicBezTo>
                  <a:cubicBezTo>
                    <a:pt x="723612" y="368506"/>
                    <a:pt x="740215" y="378287"/>
                    <a:pt x="754602" y="390618"/>
                  </a:cubicBezTo>
                  <a:cubicBezTo>
                    <a:pt x="760957" y="396065"/>
                    <a:pt x="765751" y="403234"/>
                    <a:pt x="772358" y="408373"/>
                  </a:cubicBezTo>
                  <a:cubicBezTo>
                    <a:pt x="861009" y="477323"/>
                    <a:pt x="810024" y="428284"/>
                    <a:pt x="852257" y="470517"/>
                  </a:cubicBezTo>
                  <a:cubicBezTo>
                    <a:pt x="920319" y="467558"/>
                    <a:pt x="989640" y="475000"/>
                    <a:pt x="1056443" y="461639"/>
                  </a:cubicBezTo>
                  <a:cubicBezTo>
                    <a:pt x="1069420" y="459044"/>
                    <a:pt x="1067389" y="437476"/>
                    <a:pt x="1074198" y="426128"/>
                  </a:cubicBezTo>
                  <a:cubicBezTo>
                    <a:pt x="1085177" y="407830"/>
                    <a:pt x="1100166" y="391948"/>
                    <a:pt x="1109709" y="372862"/>
                  </a:cubicBezTo>
                  <a:cubicBezTo>
                    <a:pt x="1115628" y="361025"/>
                    <a:pt x="1120451" y="348574"/>
                    <a:pt x="1127465" y="337351"/>
                  </a:cubicBezTo>
                  <a:cubicBezTo>
                    <a:pt x="1135307" y="324804"/>
                    <a:pt x="1146486" y="314528"/>
                    <a:pt x="1154098" y="301841"/>
                  </a:cubicBezTo>
                  <a:cubicBezTo>
                    <a:pt x="1195972" y="232052"/>
                    <a:pt x="1158587" y="263338"/>
                    <a:pt x="1207364" y="230819"/>
                  </a:cubicBezTo>
                  <a:cubicBezTo>
                    <a:pt x="1213282" y="216023"/>
                    <a:pt x="1217380" y="200361"/>
                    <a:pt x="1225119" y="186431"/>
                  </a:cubicBezTo>
                  <a:cubicBezTo>
                    <a:pt x="1232305" y="173497"/>
                    <a:pt x="1243152" y="162960"/>
                    <a:pt x="1251752" y="150920"/>
                  </a:cubicBezTo>
                  <a:cubicBezTo>
                    <a:pt x="1257954" y="142238"/>
                    <a:pt x="1263589" y="133165"/>
                    <a:pt x="1269507" y="124287"/>
                  </a:cubicBezTo>
                  <a:cubicBezTo>
                    <a:pt x="1236956" y="109491"/>
                    <a:pt x="1206305" y="89469"/>
                    <a:pt x="1171853" y="79899"/>
                  </a:cubicBezTo>
                  <a:cubicBezTo>
                    <a:pt x="1166063" y="78291"/>
                    <a:pt x="843936" y="12873"/>
                    <a:pt x="798991" y="8878"/>
                  </a:cubicBezTo>
                  <a:cubicBezTo>
                    <a:pt x="716405" y="1537"/>
                    <a:pt x="633274" y="2959"/>
                    <a:pt x="550416" y="0"/>
                  </a:cubicBezTo>
                  <a:cubicBezTo>
                    <a:pt x="416160" y="8391"/>
                    <a:pt x="256101" y="542"/>
                    <a:pt x="124288" y="53266"/>
                  </a:cubicBezTo>
                  <a:cubicBezTo>
                    <a:pt x="112000" y="58181"/>
                    <a:pt x="100614" y="65103"/>
                    <a:pt x="88777" y="71021"/>
                  </a:cubicBezTo>
                  <a:cubicBezTo>
                    <a:pt x="82859" y="79899"/>
                    <a:pt x="77687" y="89322"/>
                    <a:pt x="71022" y="97654"/>
                  </a:cubicBezTo>
                  <a:cubicBezTo>
                    <a:pt x="65793" y="104190"/>
                    <a:pt x="58495" y="108874"/>
                    <a:pt x="53266" y="115410"/>
                  </a:cubicBezTo>
                  <a:cubicBezTo>
                    <a:pt x="46601" y="123742"/>
                    <a:pt x="35511" y="142043"/>
                    <a:pt x="35511" y="142043"/>
                  </a:cubicBezTo>
                  <a:lnTo>
                    <a:pt x="159798" y="88777"/>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D8775A0F-6648-4262-8601-0B886B7ABD65}"/>
                </a:ext>
              </a:extLst>
            </p:cNvPr>
            <p:cNvPicPr>
              <a:picLocks noChangeAspect="1"/>
            </p:cNvPicPr>
            <p:nvPr/>
          </p:nvPicPr>
          <p:blipFill rotWithShape="1">
            <a:blip r:embed="rId6"/>
            <a:srcRect t="4775" b="23536"/>
            <a:stretch/>
          </p:blipFill>
          <p:spPr>
            <a:xfrm rot="19320925">
              <a:off x="2802984" y="3371199"/>
              <a:ext cx="1818805" cy="1513811"/>
            </a:xfrm>
            <a:prstGeom prst="rect">
              <a:avLst/>
            </a:prstGeom>
          </p:spPr>
        </p:pic>
      </p:grpSp>
      <p:sp>
        <p:nvSpPr>
          <p:cNvPr id="78" name="Rectangle 77">
            <a:extLst>
              <a:ext uri="{FF2B5EF4-FFF2-40B4-BE49-F238E27FC236}">
                <a16:creationId xmlns:a16="http://schemas.microsoft.com/office/drawing/2014/main" id="{948361AE-CB0C-14E9-FFE6-C482EBBC128E}"/>
              </a:ext>
            </a:extLst>
          </p:cNvPr>
          <p:cNvSpPr/>
          <p:nvPr/>
        </p:nvSpPr>
        <p:spPr>
          <a:xfrm rot="16200577">
            <a:off x="349970" y="4169152"/>
            <a:ext cx="823983" cy="211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9" name="Group 78">
            <a:extLst>
              <a:ext uri="{FF2B5EF4-FFF2-40B4-BE49-F238E27FC236}">
                <a16:creationId xmlns:a16="http://schemas.microsoft.com/office/drawing/2014/main" id="{AFB3FFA3-7328-08DC-5A18-8C1789E93F7E}"/>
              </a:ext>
            </a:extLst>
          </p:cNvPr>
          <p:cNvGrpSpPr/>
          <p:nvPr/>
        </p:nvGrpSpPr>
        <p:grpSpPr>
          <a:xfrm>
            <a:off x="2875619" y="3431520"/>
            <a:ext cx="1345181" cy="1957467"/>
            <a:chOff x="4163437" y="2654747"/>
            <a:chExt cx="782549" cy="1101854"/>
          </a:xfrm>
        </p:grpSpPr>
        <p:grpSp>
          <p:nvGrpSpPr>
            <p:cNvPr id="80" name="Group 79">
              <a:extLst>
                <a:ext uri="{FF2B5EF4-FFF2-40B4-BE49-F238E27FC236}">
                  <a16:creationId xmlns:a16="http://schemas.microsoft.com/office/drawing/2014/main" id="{50A4E5C2-9892-07C7-A43C-7495DE202DEE}"/>
                </a:ext>
              </a:extLst>
            </p:cNvPr>
            <p:cNvGrpSpPr/>
            <p:nvPr/>
          </p:nvGrpSpPr>
          <p:grpSpPr>
            <a:xfrm>
              <a:off x="4163437" y="2654747"/>
              <a:ext cx="782549" cy="1101854"/>
              <a:chOff x="3253596" y="2217701"/>
              <a:chExt cx="2401248" cy="3381034"/>
            </a:xfrm>
          </p:grpSpPr>
          <p:sp>
            <p:nvSpPr>
              <p:cNvPr id="83" name="Rectangle: Rounded Corners 82">
                <a:extLst>
                  <a:ext uri="{FF2B5EF4-FFF2-40B4-BE49-F238E27FC236}">
                    <a16:creationId xmlns:a16="http://schemas.microsoft.com/office/drawing/2014/main" id="{CA69BA88-A3DE-CFC0-D431-F2E6634A1DCF}"/>
                  </a:ext>
                </a:extLst>
              </p:cNvPr>
              <p:cNvSpPr/>
              <p:nvPr/>
            </p:nvSpPr>
            <p:spPr>
              <a:xfrm>
                <a:off x="3253596" y="2489775"/>
                <a:ext cx="2401248" cy="3108960"/>
              </a:xfrm>
              <a:prstGeom prst="roundRect">
                <a:avLst>
                  <a:gd name="adj" fmla="val 1875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4" name="Rectangle: Rounded Corners 83">
                <a:extLst>
                  <a:ext uri="{FF2B5EF4-FFF2-40B4-BE49-F238E27FC236}">
                    <a16:creationId xmlns:a16="http://schemas.microsoft.com/office/drawing/2014/main" id="{947C53DA-9E56-A176-A2A1-13B8F08484A4}"/>
                  </a:ext>
                </a:extLst>
              </p:cNvPr>
              <p:cNvSpPr/>
              <p:nvPr/>
            </p:nvSpPr>
            <p:spPr>
              <a:xfrm>
                <a:off x="3622694" y="2217701"/>
                <a:ext cx="1633351" cy="257535"/>
              </a:xfrm>
              <a:prstGeom prst="roundRect">
                <a:avLst>
                  <a:gd name="adj" fmla="val 253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81" name="Rectangle: Top Corners Rounded 80">
              <a:extLst>
                <a:ext uri="{FF2B5EF4-FFF2-40B4-BE49-F238E27FC236}">
                  <a16:creationId xmlns:a16="http://schemas.microsoft.com/office/drawing/2014/main" id="{F2E9CBDB-B5E7-1BEB-3F44-605480F717FA}"/>
                </a:ext>
              </a:extLst>
            </p:cNvPr>
            <p:cNvSpPr/>
            <p:nvPr/>
          </p:nvSpPr>
          <p:spPr>
            <a:xfrm rot="10800000">
              <a:off x="4163437" y="3498521"/>
              <a:ext cx="782549" cy="257966"/>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dirty="0"/>
            </a:p>
          </p:txBody>
        </p:sp>
        <p:sp>
          <p:nvSpPr>
            <p:cNvPr id="82" name="Rectangle: Rounded Corners 81">
              <a:extLst>
                <a:ext uri="{FF2B5EF4-FFF2-40B4-BE49-F238E27FC236}">
                  <a16:creationId xmlns:a16="http://schemas.microsoft.com/office/drawing/2014/main" id="{5689FDBF-C3F8-2610-E6D8-0F9C9E6F01B5}"/>
                </a:ext>
              </a:extLst>
            </p:cNvPr>
            <p:cNvSpPr/>
            <p:nvPr/>
          </p:nvSpPr>
          <p:spPr>
            <a:xfrm>
              <a:off x="4281953" y="2659882"/>
              <a:ext cx="532297" cy="83929"/>
            </a:xfrm>
            <a:prstGeom prst="roundRect">
              <a:avLst>
                <a:gd name="adj" fmla="val 2538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85" name="Rectangle 84">
            <a:extLst>
              <a:ext uri="{FF2B5EF4-FFF2-40B4-BE49-F238E27FC236}">
                <a16:creationId xmlns:a16="http://schemas.microsoft.com/office/drawing/2014/main" id="{1DBE1952-7F43-5356-420F-F731E078944E}"/>
              </a:ext>
            </a:extLst>
          </p:cNvPr>
          <p:cNvSpPr/>
          <p:nvPr/>
        </p:nvSpPr>
        <p:spPr>
          <a:xfrm>
            <a:off x="380753" y="2321858"/>
            <a:ext cx="1885695" cy="33617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C31DCD82-6CF8-A064-217A-CEF8D5B23233}"/>
              </a:ext>
            </a:extLst>
          </p:cNvPr>
          <p:cNvSpPr/>
          <p:nvPr/>
        </p:nvSpPr>
        <p:spPr>
          <a:xfrm>
            <a:off x="2612437" y="2331155"/>
            <a:ext cx="1885695" cy="33617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B349D5CA-6D9C-55F1-53C3-D34D1B3D95C5}"/>
              </a:ext>
            </a:extLst>
          </p:cNvPr>
          <p:cNvSpPr/>
          <p:nvPr/>
        </p:nvSpPr>
        <p:spPr>
          <a:xfrm>
            <a:off x="4843919" y="2321858"/>
            <a:ext cx="2014203" cy="33617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7D6C4AC3-3CCA-C8E2-7FFC-291A49101526}"/>
              </a:ext>
            </a:extLst>
          </p:cNvPr>
          <p:cNvSpPr/>
          <p:nvPr/>
        </p:nvSpPr>
        <p:spPr>
          <a:xfrm>
            <a:off x="7125912" y="2331155"/>
            <a:ext cx="2176267" cy="33617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0A3B08D7-81B7-069B-619A-0A8894DBB700}"/>
              </a:ext>
            </a:extLst>
          </p:cNvPr>
          <p:cNvSpPr/>
          <p:nvPr/>
        </p:nvSpPr>
        <p:spPr>
          <a:xfrm>
            <a:off x="9647966" y="2321858"/>
            <a:ext cx="2100734" cy="33617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175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3D60F-95A7-4403-B9F6-19D577CC87B9}"/>
              </a:ext>
            </a:extLst>
          </p:cNvPr>
          <p:cNvSpPr>
            <a:spLocks noGrp="1"/>
          </p:cNvSpPr>
          <p:nvPr>
            <p:ph idx="1"/>
          </p:nvPr>
        </p:nvSpPr>
        <p:spPr>
          <a:xfrm>
            <a:off x="838200" y="2220685"/>
            <a:ext cx="10515600" cy="3956277"/>
          </a:xfrm>
        </p:spPr>
        <p:txBody>
          <a:bodyPr/>
          <a:lstStyle/>
          <a:p>
            <a:pPr marL="0" indent="0">
              <a:buNone/>
            </a:pPr>
            <a:r>
              <a:rPr lang="en-US" dirty="0"/>
              <a:t>Share with the rest of your class what you learned from your experiments. This should include: </a:t>
            </a:r>
          </a:p>
          <a:p>
            <a:pPr lvl="1"/>
            <a:r>
              <a:rPr lang="en-US" dirty="0"/>
              <a:t>Your hypothesis </a:t>
            </a:r>
          </a:p>
          <a:p>
            <a:pPr lvl="1"/>
            <a:r>
              <a:rPr lang="en-US" dirty="0"/>
              <a:t>What you tested</a:t>
            </a:r>
          </a:p>
          <a:p>
            <a:pPr lvl="1"/>
            <a:r>
              <a:rPr lang="en-US" dirty="0"/>
              <a:t>What results you got</a:t>
            </a:r>
          </a:p>
          <a:p>
            <a:pPr lvl="1"/>
            <a:r>
              <a:rPr lang="en-US" dirty="0"/>
              <a:t>Did this align with your hypothesis?</a:t>
            </a:r>
          </a:p>
          <a:p>
            <a:pPr lvl="1"/>
            <a:r>
              <a:rPr lang="en-US" dirty="0"/>
              <a:t>What did you learn</a:t>
            </a:r>
          </a:p>
        </p:txBody>
      </p:sp>
      <p:pic>
        <p:nvPicPr>
          <p:cNvPr id="8" name="Picture 7">
            <a:extLst>
              <a:ext uri="{FF2B5EF4-FFF2-40B4-BE49-F238E27FC236}">
                <a16:creationId xmlns:a16="http://schemas.microsoft.com/office/drawing/2014/main" id="{8AB19D4C-EDE6-4E0A-86C3-60D335DBD167}"/>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9" name="Title 1">
            <a:extLst>
              <a:ext uri="{FF2B5EF4-FFF2-40B4-BE49-F238E27FC236}">
                <a16:creationId xmlns:a16="http://schemas.microsoft.com/office/drawing/2014/main" id="{7BEA0F55-E548-41A4-81B3-99CA926EF51B}"/>
              </a:ext>
            </a:extLst>
          </p:cNvPr>
          <p:cNvSpPr>
            <a:spLocks noGrp="1"/>
          </p:cNvSpPr>
          <p:nvPr>
            <p:ph type="title"/>
          </p:nvPr>
        </p:nvSpPr>
        <p:spPr>
          <a:xfrm>
            <a:off x="838200" y="365125"/>
            <a:ext cx="10515600" cy="1325563"/>
          </a:xfrm>
        </p:spPr>
        <p:txBody>
          <a:bodyPr/>
          <a:lstStyle/>
          <a:p>
            <a:r>
              <a:rPr lang="en-US" dirty="0">
                <a:solidFill>
                  <a:schemeClr val="bg1"/>
                </a:solidFill>
                <a:latin typeface="Avenir Next LT Pro Demi" panose="020B0704020202020204" pitchFamily="34" charset="0"/>
              </a:rPr>
              <a:t>Activity 5: Share your findings</a:t>
            </a:r>
          </a:p>
        </p:txBody>
      </p:sp>
      <p:sp>
        <p:nvSpPr>
          <p:cNvPr id="10" name="Slide Number Placeholder 9">
            <a:extLst>
              <a:ext uri="{FF2B5EF4-FFF2-40B4-BE49-F238E27FC236}">
                <a16:creationId xmlns:a16="http://schemas.microsoft.com/office/drawing/2014/main" id="{0D8FFEA0-9F27-463A-A80A-9740FDDDE3B3}"/>
              </a:ext>
            </a:extLst>
          </p:cNvPr>
          <p:cNvSpPr>
            <a:spLocks noGrp="1"/>
          </p:cNvSpPr>
          <p:nvPr>
            <p:ph type="sldNum" sz="quarter" idx="12"/>
          </p:nvPr>
        </p:nvSpPr>
        <p:spPr/>
        <p:txBody>
          <a:bodyPr/>
          <a:lstStyle/>
          <a:p>
            <a:fld id="{F68E32CD-9FFB-4FA4-BEEC-6787F0D7D3AE}" type="slidenum">
              <a:rPr lang="en-US" smtClean="0"/>
              <a:t>21</a:t>
            </a:fld>
            <a:endParaRPr lang="en-US"/>
          </a:p>
        </p:txBody>
      </p:sp>
    </p:spTree>
    <p:extLst>
      <p:ext uri="{BB962C8B-B14F-4D97-AF65-F5344CB8AC3E}">
        <p14:creationId xmlns:p14="http://schemas.microsoft.com/office/powerpoint/2010/main" val="2264997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83D60F-95A7-4403-B9F6-19D577CC87B9}"/>
              </a:ext>
            </a:extLst>
          </p:cNvPr>
          <p:cNvSpPr>
            <a:spLocks noGrp="1"/>
          </p:cNvSpPr>
          <p:nvPr>
            <p:ph idx="1"/>
          </p:nvPr>
        </p:nvSpPr>
        <p:spPr>
          <a:xfrm>
            <a:off x="838200" y="2220686"/>
            <a:ext cx="10515600" cy="3014506"/>
          </a:xfrm>
        </p:spPr>
        <p:txBody>
          <a:bodyPr/>
          <a:lstStyle/>
          <a:p>
            <a:pPr marL="0" indent="0">
              <a:buNone/>
            </a:pPr>
            <a:r>
              <a:rPr lang="en-US" dirty="0"/>
              <a:t>Share with the rest of your class what you learned from your experiments. This should include: </a:t>
            </a:r>
          </a:p>
          <a:p>
            <a:pPr lvl="1"/>
            <a:r>
              <a:rPr lang="en-US" dirty="0"/>
              <a:t>Your hypothesis </a:t>
            </a:r>
          </a:p>
          <a:p>
            <a:pPr lvl="1"/>
            <a:r>
              <a:rPr lang="en-US" dirty="0"/>
              <a:t>What you tested</a:t>
            </a:r>
          </a:p>
          <a:p>
            <a:pPr lvl="1"/>
            <a:r>
              <a:rPr lang="en-US" dirty="0"/>
              <a:t>What results you got</a:t>
            </a:r>
          </a:p>
          <a:p>
            <a:pPr lvl="1"/>
            <a:r>
              <a:rPr lang="en-US" dirty="0"/>
              <a:t>Did this align with your hypothesis?</a:t>
            </a:r>
          </a:p>
          <a:p>
            <a:pPr lvl="1"/>
            <a:r>
              <a:rPr lang="en-US" dirty="0"/>
              <a:t>What did you learn</a:t>
            </a:r>
          </a:p>
        </p:txBody>
      </p:sp>
      <p:pic>
        <p:nvPicPr>
          <p:cNvPr id="8" name="Picture 7">
            <a:extLst>
              <a:ext uri="{FF2B5EF4-FFF2-40B4-BE49-F238E27FC236}">
                <a16:creationId xmlns:a16="http://schemas.microsoft.com/office/drawing/2014/main" id="{8AB19D4C-EDE6-4E0A-86C3-60D335DBD167}"/>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9" name="Title 1">
            <a:extLst>
              <a:ext uri="{FF2B5EF4-FFF2-40B4-BE49-F238E27FC236}">
                <a16:creationId xmlns:a16="http://schemas.microsoft.com/office/drawing/2014/main" id="{7BEA0F55-E548-41A4-81B3-99CA926EF51B}"/>
              </a:ext>
            </a:extLst>
          </p:cNvPr>
          <p:cNvSpPr>
            <a:spLocks noGrp="1"/>
          </p:cNvSpPr>
          <p:nvPr>
            <p:ph type="title"/>
          </p:nvPr>
        </p:nvSpPr>
        <p:spPr>
          <a:xfrm>
            <a:off x="838200" y="365125"/>
            <a:ext cx="10515600" cy="1325563"/>
          </a:xfrm>
        </p:spPr>
        <p:txBody>
          <a:bodyPr/>
          <a:lstStyle/>
          <a:p>
            <a:r>
              <a:rPr lang="en-US" dirty="0">
                <a:solidFill>
                  <a:schemeClr val="bg1"/>
                </a:solidFill>
                <a:latin typeface="Avenir Next LT Pro Demi" panose="020B0704020202020204" pitchFamily="34" charset="0"/>
              </a:rPr>
              <a:t>Activity 5: Share your findings</a:t>
            </a:r>
          </a:p>
        </p:txBody>
      </p:sp>
      <p:sp>
        <p:nvSpPr>
          <p:cNvPr id="10" name="Slide Number Placeholder 9">
            <a:extLst>
              <a:ext uri="{FF2B5EF4-FFF2-40B4-BE49-F238E27FC236}">
                <a16:creationId xmlns:a16="http://schemas.microsoft.com/office/drawing/2014/main" id="{0D8FFEA0-9F27-463A-A80A-9740FDDDE3B3}"/>
              </a:ext>
            </a:extLst>
          </p:cNvPr>
          <p:cNvSpPr>
            <a:spLocks noGrp="1"/>
          </p:cNvSpPr>
          <p:nvPr>
            <p:ph type="sldNum" sz="quarter" idx="12"/>
          </p:nvPr>
        </p:nvSpPr>
        <p:spPr/>
        <p:txBody>
          <a:bodyPr/>
          <a:lstStyle/>
          <a:p>
            <a:fld id="{F68E32CD-9FFB-4FA4-BEEC-6787F0D7D3AE}" type="slidenum">
              <a:rPr lang="en-US" smtClean="0"/>
              <a:t>22</a:t>
            </a:fld>
            <a:endParaRPr lang="en-US"/>
          </a:p>
        </p:txBody>
      </p:sp>
      <p:sp>
        <p:nvSpPr>
          <p:cNvPr id="6" name="Content Placeholder 2">
            <a:extLst>
              <a:ext uri="{FF2B5EF4-FFF2-40B4-BE49-F238E27FC236}">
                <a16:creationId xmlns:a16="http://schemas.microsoft.com/office/drawing/2014/main" id="{5179C7E4-3965-48C8-8E71-190811CF5050}"/>
              </a:ext>
            </a:extLst>
          </p:cNvPr>
          <p:cNvSpPr txBox="1">
            <a:spLocks/>
          </p:cNvSpPr>
          <p:nvPr/>
        </p:nvSpPr>
        <p:spPr>
          <a:xfrm>
            <a:off x="699198" y="5315577"/>
            <a:ext cx="10515600" cy="1235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venir Next LT Pro Demi" panose="020B0704020202020204" pitchFamily="34" charset="0"/>
              </a:rPr>
              <a:t>Ex 5.  In a short paragraph, write up your class findings as if you are explaining it to a student in another class   </a:t>
            </a:r>
          </a:p>
        </p:txBody>
      </p:sp>
    </p:spTree>
    <p:extLst>
      <p:ext uri="{BB962C8B-B14F-4D97-AF65-F5344CB8AC3E}">
        <p14:creationId xmlns:p14="http://schemas.microsoft.com/office/powerpoint/2010/main" val="3532856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16B4E6-9756-4834-9CDB-82F62AAB831D}"/>
              </a:ext>
            </a:extLst>
          </p:cNvPr>
          <p:cNvSpPr/>
          <p:nvPr/>
        </p:nvSpPr>
        <p:spPr>
          <a:xfrm>
            <a:off x="1581171" y="677826"/>
            <a:ext cx="1655148" cy="1524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7" name="Rectangle 6">
            <a:extLst>
              <a:ext uri="{FF2B5EF4-FFF2-40B4-BE49-F238E27FC236}">
                <a16:creationId xmlns:a16="http://schemas.microsoft.com/office/drawing/2014/main" id="{34C9EC3F-4067-4EBD-8554-3FF06077500B}"/>
              </a:ext>
            </a:extLst>
          </p:cNvPr>
          <p:cNvSpPr/>
          <p:nvPr/>
        </p:nvSpPr>
        <p:spPr>
          <a:xfrm>
            <a:off x="4064994" y="677826"/>
            <a:ext cx="1655148" cy="1524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2" name="Graphic 11" descr="Water with solid fill">
            <a:extLst>
              <a:ext uri="{FF2B5EF4-FFF2-40B4-BE49-F238E27FC236}">
                <a16:creationId xmlns:a16="http://schemas.microsoft.com/office/drawing/2014/main" id="{9E7E02C4-4BD8-4A36-B3AB-352FBAA054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5807" y="757949"/>
            <a:ext cx="441481" cy="441481"/>
          </a:xfrm>
          <a:prstGeom prst="rect">
            <a:avLst/>
          </a:prstGeom>
        </p:spPr>
      </p:pic>
      <p:pic>
        <p:nvPicPr>
          <p:cNvPr id="21" name="Graphic 20" descr="Water with solid fill">
            <a:extLst>
              <a:ext uri="{FF2B5EF4-FFF2-40B4-BE49-F238E27FC236}">
                <a16:creationId xmlns:a16="http://schemas.microsoft.com/office/drawing/2014/main" id="{4C1462DC-115F-4C33-922B-568604209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2491" y="1109007"/>
            <a:ext cx="441481" cy="441481"/>
          </a:xfrm>
          <a:prstGeom prst="rect">
            <a:avLst/>
          </a:prstGeom>
        </p:spPr>
      </p:pic>
      <p:pic>
        <p:nvPicPr>
          <p:cNvPr id="22" name="Graphic 21" descr="Water with solid fill">
            <a:extLst>
              <a:ext uri="{FF2B5EF4-FFF2-40B4-BE49-F238E27FC236}">
                <a16:creationId xmlns:a16="http://schemas.microsoft.com/office/drawing/2014/main" id="{1F588627-08C5-44EF-8209-7D755A381E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56176" y="1297136"/>
            <a:ext cx="441481" cy="441481"/>
          </a:xfrm>
          <a:prstGeom prst="rect">
            <a:avLst/>
          </a:prstGeom>
        </p:spPr>
      </p:pic>
      <p:pic>
        <p:nvPicPr>
          <p:cNvPr id="23" name="Graphic 22" descr="Water with solid fill">
            <a:extLst>
              <a:ext uri="{FF2B5EF4-FFF2-40B4-BE49-F238E27FC236}">
                <a16:creationId xmlns:a16="http://schemas.microsoft.com/office/drawing/2014/main" id="{637B51E5-43A7-439B-8287-7B58B8D56D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7674" y="1435797"/>
            <a:ext cx="441481" cy="441481"/>
          </a:xfrm>
          <a:prstGeom prst="rect">
            <a:avLst/>
          </a:prstGeom>
        </p:spPr>
      </p:pic>
      <p:pic>
        <p:nvPicPr>
          <p:cNvPr id="24" name="Graphic 23" descr="Water with solid fill">
            <a:extLst>
              <a:ext uri="{FF2B5EF4-FFF2-40B4-BE49-F238E27FC236}">
                <a16:creationId xmlns:a16="http://schemas.microsoft.com/office/drawing/2014/main" id="{A59025D3-5FB0-4BC7-9FC0-EDC17CCF07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5390" y="1694523"/>
            <a:ext cx="441481" cy="441481"/>
          </a:xfrm>
          <a:prstGeom prst="rect">
            <a:avLst/>
          </a:prstGeom>
        </p:spPr>
      </p:pic>
      <p:pic>
        <p:nvPicPr>
          <p:cNvPr id="25" name="Graphic 24" descr="Water with solid fill">
            <a:extLst>
              <a:ext uri="{FF2B5EF4-FFF2-40B4-BE49-F238E27FC236}">
                <a16:creationId xmlns:a16="http://schemas.microsoft.com/office/drawing/2014/main" id="{204B9F8B-86AE-4462-A0FA-414FE8F9FF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6938" y="1715537"/>
            <a:ext cx="441481" cy="441481"/>
          </a:xfrm>
          <a:prstGeom prst="rect">
            <a:avLst/>
          </a:prstGeom>
        </p:spPr>
      </p:pic>
      <p:pic>
        <p:nvPicPr>
          <p:cNvPr id="26" name="Graphic 25" descr="Water with solid fill">
            <a:extLst>
              <a:ext uri="{FF2B5EF4-FFF2-40B4-BE49-F238E27FC236}">
                <a16:creationId xmlns:a16="http://schemas.microsoft.com/office/drawing/2014/main" id="{F73B1928-0A5A-4014-AC80-7B5255B000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3567" y="782217"/>
            <a:ext cx="441481" cy="441481"/>
          </a:xfrm>
          <a:prstGeom prst="rect">
            <a:avLst/>
          </a:prstGeom>
        </p:spPr>
      </p:pic>
      <p:pic>
        <p:nvPicPr>
          <p:cNvPr id="27" name="Graphic 26" descr="Water with solid fill">
            <a:extLst>
              <a:ext uri="{FF2B5EF4-FFF2-40B4-BE49-F238E27FC236}">
                <a16:creationId xmlns:a16="http://schemas.microsoft.com/office/drawing/2014/main" id="{97BCAB43-2105-4624-A935-3B6DCAF270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1087" y="980960"/>
            <a:ext cx="441481" cy="441481"/>
          </a:xfrm>
          <a:prstGeom prst="rect">
            <a:avLst/>
          </a:prstGeom>
        </p:spPr>
      </p:pic>
      <p:pic>
        <p:nvPicPr>
          <p:cNvPr id="28" name="Graphic 27" descr="Water with solid fill">
            <a:extLst>
              <a:ext uri="{FF2B5EF4-FFF2-40B4-BE49-F238E27FC236}">
                <a16:creationId xmlns:a16="http://schemas.microsoft.com/office/drawing/2014/main" id="{3606AFB5-15B5-4021-A998-2C9703975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8805" y="788331"/>
            <a:ext cx="441481" cy="441481"/>
          </a:xfrm>
          <a:prstGeom prst="rect">
            <a:avLst/>
          </a:prstGeom>
        </p:spPr>
      </p:pic>
      <p:pic>
        <p:nvPicPr>
          <p:cNvPr id="29" name="Graphic 28" descr="Water with solid fill">
            <a:extLst>
              <a:ext uri="{FF2B5EF4-FFF2-40B4-BE49-F238E27FC236}">
                <a16:creationId xmlns:a16="http://schemas.microsoft.com/office/drawing/2014/main" id="{D8C2E6DF-3798-46F2-9E84-F383A698E6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2739" y="1404418"/>
            <a:ext cx="441481" cy="441481"/>
          </a:xfrm>
          <a:prstGeom prst="rect">
            <a:avLst/>
          </a:prstGeom>
        </p:spPr>
      </p:pic>
      <p:pic>
        <p:nvPicPr>
          <p:cNvPr id="30" name="Graphic 29" descr="Water with solid fill">
            <a:extLst>
              <a:ext uri="{FF2B5EF4-FFF2-40B4-BE49-F238E27FC236}">
                <a16:creationId xmlns:a16="http://schemas.microsoft.com/office/drawing/2014/main" id="{9FB5648C-8491-4C8E-B059-67D665CB76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6538" y="1700483"/>
            <a:ext cx="441481" cy="441481"/>
          </a:xfrm>
          <a:prstGeom prst="rect">
            <a:avLst/>
          </a:prstGeom>
        </p:spPr>
      </p:pic>
      <p:pic>
        <p:nvPicPr>
          <p:cNvPr id="31" name="Graphic 30" descr="Water with solid fill">
            <a:extLst>
              <a:ext uri="{FF2B5EF4-FFF2-40B4-BE49-F238E27FC236}">
                <a16:creationId xmlns:a16="http://schemas.microsoft.com/office/drawing/2014/main" id="{60191B5D-44A4-4C2A-B709-308946DB12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9052" y="825579"/>
            <a:ext cx="441481" cy="441481"/>
          </a:xfrm>
          <a:prstGeom prst="rect">
            <a:avLst/>
          </a:prstGeom>
        </p:spPr>
      </p:pic>
      <p:sp>
        <p:nvSpPr>
          <p:cNvPr id="32" name="TextBox 31">
            <a:extLst>
              <a:ext uri="{FF2B5EF4-FFF2-40B4-BE49-F238E27FC236}">
                <a16:creationId xmlns:a16="http://schemas.microsoft.com/office/drawing/2014/main" id="{AAA56A34-FFBA-4E5B-8198-40EB794C3C4C}"/>
              </a:ext>
            </a:extLst>
          </p:cNvPr>
          <p:cNvSpPr txBox="1"/>
          <p:nvPr/>
        </p:nvSpPr>
        <p:spPr>
          <a:xfrm>
            <a:off x="1581171" y="2290582"/>
            <a:ext cx="4147695" cy="923330"/>
          </a:xfrm>
          <a:prstGeom prst="rect">
            <a:avLst/>
          </a:prstGeom>
          <a:noFill/>
        </p:spPr>
        <p:txBody>
          <a:bodyPr wrap="square" rtlCol="0">
            <a:spAutoFit/>
          </a:bodyPr>
          <a:lstStyle/>
          <a:p>
            <a:r>
              <a:rPr lang="en-US" dirty="0">
                <a:latin typeface="Avenir Next LT Pro" panose="020B0504020202020204" pitchFamily="34" charset="0"/>
              </a:rPr>
              <a:t>The maximum amount of moisture air can hold depends on its temperature. Hotter air can hold more moisture. </a:t>
            </a:r>
          </a:p>
        </p:txBody>
      </p:sp>
      <p:sp>
        <p:nvSpPr>
          <p:cNvPr id="35" name="Rectangle 34">
            <a:extLst>
              <a:ext uri="{FF2B5EF4-FFF2-40B4-BE49-F238E27FC236}">
                <a16:creationId xmlns:a16="http://schemas.microsoft.com/office/drawing/2014/main" id="{7BFB52FD-2932-40CB-979B-02BA16A738D1}"/>
              </a:ext>
            </a:extLst>
          </p:cNvPr>
          <p:cNvSpPr/>
          <p:nvPr/>
        </p:nvSpPr>
        <p:spPr>
          <a:xfrm>
            <a:off x="2037035" y="4497936"/>
            <a:ext cx="1655148" cy="1524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36" name="Rectangle 35">
            <a:extLst>
              <a:ext uri="{FF2B5EF4-FFF2-40B4-BE49-F238E27FC236}">
                <a16:creationId xmlns:a16="http://schemas.microsoft.com/office/drawing/2014/main" id="{091C38EE-98BB-4EAD-893F-68C3B296D0B8}"/>
              </a:ext>
            </a:extLst>
          </p:cNvPr>
          <p:cNvSpPr/>
          <p:nvPr/>
        </p:nvSpPr>
        <p:spPr>
          <a:xfrm>
            <a:off x="4782291" y="4497936"/>
            <a:ext cx="1655148" cy="1524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38" name="Graphic 37" descr="Water with solid fill">
            <a:extLst>
              <a:ext uri="{FF2B5EF4-FFF2-40B4-BE49-F238E27FC236}">
                <a16:creationId xmlns:a16="http://schemas.microsoft.com/office/drawing/2014/main" id="{146E5D41-1AEF-418A-93CB-BA0525FFE6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1671" y="4578059"/>
            <a:ext cx="441481" cy="441481"/>
          </a:xfrm>
          <a:prstGeom prst="rect">
            <a:avLst/>
          </a:prstGeom>
        </p:spPr>
      </p:pic>
      <p:pic>
        <p:nvPicPr>
          <p:cNvPr id="39" name="Graphic 38" descr="Water with solid fill">
            <a:extLst>
              <a:ext uri="{FF2B5EF4-FFF2-40B4-BE49-F238E27FC236}">
                <a16:creationId xmlns:a16="http://schemas.microsoft.com/office/drawing/2014/main" id="{FFB1AE0B-D856-4A51-829D-9BDB5D6E8E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78355" y="4929117"/>
            <a:ext cx="441481" cy="441481"/>
          </a:xfrm>
          <a:prstGeom prst="rect">
            <a:avLst/>
          </a:prstGeom>
        </p:spPr>
      </p:pic>
      <p:pic>
        <p:nvPicPr>
          <p:cNvPr id="40" name="Graphic 39" descr="Water with solid fill">
            <a:extLst>
              <a:ext uri="{FF2B5EF4-FFF2-40B4-BE49-F238E27FC236}">
                <a16:creationId xmlns:a16="http://schemas.microsoft.com/office/drawing/2014/main" id="{07B4C533-2956-420F-A08F-EE1FF8D791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2040" y="5117246"/>
            <a:ext cx="441481" cy="441481"/>
          </a:xfrm>
          <a:prstGeom prst="rect">
            <a:avLst/>
          </a:prstGeom>
        </p:spPr>
      </p:pic>
      <p:pic>
        <p:nvPicPr>
          <p:cNvPr id="41" name="Graphic 40" descr="Water with solid fill">
            <a:extLst>
              <a:ext uri="{FF2B5EF4-FFF2-40B4-BE49-F238E27FC236}">
                <a16:creationId xmlns:a16="http://schemas.microsoft.com/office/drawing/2014/main" id="{5B5584F4-77EF-4EB6-BBF9-A81CDCF3EA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3538" y="5255907"/>
            <a:ext cx="441481" cy="441481"/>
          </a:xfrm>
          <a:prstGeom prst="rect">
            <a:avLst/>
          </a:prstGeom>
        </p:spPr>
      </p:pic>
      <p:pic>
        <p:nvPicPr>
          <p:cNvPr id="42" name="Graphic 41" descr="Water with solid fill">
            <a:extLst>
              <a:ext uri="{FF2B5EF4-FFF2-40B4-BE49-F238E27FC236}">
                <a16:creationId xmlns:a16="http://schemas.microsoft.com/office/drawing/2014/main" id="{A224AAFC-6D59-4C60-B8BD-37D5EAE44D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1254" y="5514633"/>
            <a:ext cx="441481" cy="441481"/>
          </a:xfrm>
          <a:prstGeom prst="rect">
            <a:avLst/>
          </a:prstGeom>
        </p:spPr>
      </p:pic>
      <p:pic>
        <p:nvPicPr>
          <p:cNvPr id="43" name="Graphic 42" descr="Water with solid fill">
            <a:extLst>
              <a:ext uri="{FF2B5EF4-FFF2-40B4-BE49-F238E27FC236}">
                <a16:creationId xmlns:a16="http://schemas.microsoft.com/office/drawing/2014/main" id="{0791686C-082C-4FC9-BAE2-3735FFF7D5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2802" y="5535647"/>
            <a:ext cx="441481" cy="441481"/>
          </a:xfrm>
          <a:prstGeom prst="rect">
            <a:avLst/>
          </a:prstGeom>
        </p:spPr>
      </p:pic>
      <p:pic>
        <p:nvPicPr>
          <p:cNvPr id="44" name="Graphic 43" descr="Water with solid fill">
            <a:extLst>
              <a:ext uri="{FF2B5EF4-FFF2-40B4-BE49-F238E27FC236}">
                <a16:creationId xmlns:a16="http://schemas.microsoft.com/office/drawing/2014/main" id="{DDE7376F-FA75-406E-8BC6-8EE10A458E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9431" y="4602327"/>
            <a:ext cx="441481" cy="441481"/>
          </a:xfrm>
          <a:prstGeom prst="rect">
            <a:avLst/>
          </a:prstGeom>
        </p:spPr>
      </p:pic>
      <p:pic>
        <p:nvPicPr>
          <p:cNvPr id="45" name="Graphic 44" descr="Water with solid fill">
            <a:extLst>
              <a:ext uri="{FF2B5EF4-FFF2-40B4-BE49-F238E27FC236}">
                <a16:creationId xmlns:a16="http://schemas.microsoft.com/office/drawing/2014/main" id="{0689507D-0C2C-44C0-B900-F85F7A870C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8384" y="4801070"/>
            <a:ext cx="441481" cy="441481"/>
          </a:xfrm>
          <a:prstGeom prst="rect">
            <a:avLst/>
          </a:prstGeom>
        </p:spPr>
      </p:pic>
      <p:pic>
        <p:nvPicPr>
          <p:cNvPr id="46" name="Graphic 45" descr="Water with solid fill">
            <a:extLst>
              <a:ext uri="{FF2B5EF4-FFF2-40B4-BE49-F238E27FC236}">
                <a16:creationId xmlns:a16="http://schemas.microsoft.com/office/drawing/2014/main" id="{8142D5D1-210E-41C0-A77A-35CD01E47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66102" y="4608441"/>
            <a:ext cx="441481" cy="441481"/>
          </a:xfrm>
          <a:prstGeom prst="rect">
            <a:avLst/>
          </a:prstGeom>
        </p:spPr>
      </p:pic>
      <p:pic>
        <p:nvPicPr>
          <p:cNvPr id="47" name="Graphic 46" descr="Water with solid fill">
            <a:extLst>
              <a:ext uri="{FF2B5EF4-FFF2-40B4-BE49-F238E27FC236}">
                <a16:creationId xmlns:a16="http://schemas.microsoft.com/office/drawing/2014/main" id="{978F847B-5E53-4EE8-B7BC-BA3C5DE1E1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0036" y="5224528"/>
            <a:ext cx="441481" cy="441481"/>
          </a:xfrm>
          <a:prstGeom prst="rect">
            <a:avLst/>
          </a:prstGeom>
        </p:spPr>
      </p:pic>
      <p:pic>
        <p:nvPicPr>
          <p:cNvPr id="48" name="Graphic 47" descr="Water with solid fill">
            <a:extLst>
              <a:ext uri="{FF2B5EF4-FFF2-40B4-BE49-F238E27FC236}">
                <a16:creationId xmlns:a16="http://schemas.microsoft.com/office/drawing/2014/main" id="{0991D732-0044-43A6-B84C-7FB08CBDCD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3835" y="5520593"/>
            <a:ext cx="441481" cy="441481"/>
          </a:xfrm>
          <a:prstGeom prst="rect">
            <a:avLst/>
          </a:prstGeom>
        </p:spPr>
      </p:pic>
      <p:pic>
        <p:nvPicPr>
          <p:cNvPr id="49" name="Graphic 48" descr="Water with solid fill">
            <a:extLst>
              <a:ext uri="{FF2B5EF4-FFF2-40B4-BE49-F238E27FC236}">
                <a16:creationId xmlns:a16="http://schemas.microsoft.com/office/drawing/2014/main" id="{DD963ED4-4354-4D74-86C3-25249C35B5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4916" y="4645689"/>
            <a:ext cx="441481" cy="441481"/>
          </a:xfrm>
          <a:prstGeom prst="rect">
            <a:avLst/>
          </a:prstGeom>
        </p:spPr>
      </p:pic>
      <p:sp>
        <p:nvSpPr>
          <p:cNvPr id="50" name="TextBox 49">
            <a:extLst>
              <a:ext uri="{FF2B5EF4-FFF2-40B4-BE49-F238E27FC236}">
                <a16:creationId xmlns:a16="http://schemas.microsoft.com/office/drawing/2014/main" id="{40E0C869-9D4B-4481-A388-F9F31C3FBCCF}"/>
              </a:ext>
            </a:extLst>
          </p:cNvPr>
          <p:cNvSpPr txBox="1"/>
          <p:nvPr/>
        </p:nvSpPr>
        <p:spPr>
          <a:xfrm>
            <a:off x="6519165" y="4485864"/>
            <a:ext cx="4064530" cy="1477328"/>
          </a:xfrm>
          <a:prstGeom prst="rect">
            <a:avLst/>
          </a:prstGeom>
          <a:noFill/>
        </p:spPr>
        <p:txBody>
          <a:bodyPr wrap="square" rtlCol="0">
            <a:spAutoFit/>
          </a:bodyPr>
          <a:lstStyle/>
          <a:p>
            <a:r>
              <a:rPr lang="en-US" dirty="0">
                <a:latin typeface="Avenir Next LT Pro" panose="020B0504020202020204" pitchFamily="34" charset="0"/>
              </a:rPr>
              <a:t>The </a:t>
            </a:r>
            <a:r>
              <a:rPr lang="en-US" b="1" dirty="0">
                <a:latin typeface="Avenir Next LT Pro" panose="020B0504020202020204" pitchFamily="34" charset="0"/>
              </a:rPr>
              <a:t>relative humidity </a:t>
            </a:r>
            <a:r>
              <a:rPr lang="en-US" dirty="0">
                <a:latin typeface="Avenir Next LT Pro" panose="020B0504020202020204" pitchFamily="34" charset="0"/>
              </a:rPr>
              <a:t>of a pocket of air is the amount of moisture in the air as a percentage of the maximum amount of moisture it could hold at that temperature  </a:t>
            </a:r>
          </a:p>
        </p:txBody>
      </p:sp>
      <p:sp>
        <p:nvSpPr>
          <p:cNvPr id="53" name="Rectangle 52">
            <a:extLst>
              <a:ext uri="{FF2B5EF4-FFF2-40B4-BE49-F238E27FC236}">
                <a16:creationId xmlns:a16="http://schemas.microsoft.com/office/drawing/2014/main" id="{4C15A3B9-2302-4F2E-9417-E45537ADDB2C}"/>
              </a:ext>
            </a:extLst>
          </p:cNvPr>
          <p:cNvSpPr/>
          <p:nvPr/>
        </p:nvSpPr>
        <p:spPr>
          <a:xfrm>
            <a:off x="8025525" y="677826"/>
            <a:ext cx="1655148" cy="1524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54" name="Graphic 53" descr="Water with solid fill">
            <a:extLst>
              <a:ext uri="{FF2B5EF4-FFF2-40B4-BE49-F238E27FC236}">
                <a16:creationId xmlns:a16="http://schemas.microsoft.com/office/drawing/2014/main" id="{C0A32643-9C44-40D0-8936-B17A1EAE23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45124" y="1456139"/>
            <a:ext cx="441481" cy="441481"/>
          </a:xfrm>
          <a:prstGeom prst="rect">
            <a:avLst/>
          </a:prstGeom>
        </p:spPr>
      </p:pic>
      <p:pic>
        <p:nvPicPr>
          <p:cNvPr id="55" name="Graphic 54" descr="Water with solid fill">
            <a:extLst>
              <a:ext uri="{FF2B5EF4-FFF2-40B4-BE49-F238E27FC236}">
                <a16:creationId xmlns:a16="http://schemas.microsoft.com/office/drawing/2014/main" id="{AFB63344-F72E-4FB5-98A3-CD1C42BACE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17677" y="1013317"/>
            <a:ext cx="441481" cy="441481"/>
          </a:xfrm>
          <a:prstGeom prst="rect">
            <a:avLst/>
          </a:prstGeom>
        </p:spPr>
      </p:pic>
      <p:sp>
        <p:nvSpPr>
          <p:cNvPr id="56" name="TextBox 55">
            <a:extLst>
              <a:ext uri="{FF2B5EF4-FFF2-40B4-BE49-F238E27FC236}">
                <a16:creationId xmlns:a16="http://schemas.microsoft.com/office/drawing/2014/main" id="{9B0A7D26-818B-4960-BEF4-270C841C9329}"/>
              </a:ext>
            </a:extLst>
          </p:cNvPr>
          <p:cNvSpPr txBox="1"/>
          <p:nvPr/>
        </p:nvSpPr>
        <p:spPr>
          <a:xfrm>
            <a:off x="7537386" y="2229803"/>
            <a:ext cx="2698438" cy="1200329"/>
          </a:xfrm>
          <a:prstGeom prst="rect">
            <a:avLst/>
          </a:prstGeom>
          <a:noFill/>
        </p:spPr>
        <p:txBody>
          <a:bodyPr wrap="square" rtlCol="0">
            <a:spAutoFit/>
          </a:bodyPr>
          <a:lstStyle/>
          <a:p>
            <a:r>
              <a:rPr lang="en-US" dirty="0">
                <a:latin typeface="Avenir Next LT Pro" panose="020B0504020202020204" pitchFamily="34" charset="0"/>
              </a:rPr>
              <a:t>The </a:t>
            </a:r>
            <a:r>
              <a:rPr lang="en-US" b="1" dirty="0">
                <a:latin typeface="Avenir Next LT Pro" panose="020B0504020202020204" pitchFamily="34" charset="0"/>
              </a:rPr>
              <a:t>absolute humidity </a:t>
            </a:r>
            <a:r>
              <a:rPr lang="en-US" dirty="0">
                <a:latin typeface="Avenir Next LT Pro" panose="020B0504020202020204" pitchFamily="34" charset="0"/>
              </a:rPr>
              <a:t>of a pocket of air is the total amount of moisture in the air</a:t>
            </a:r>
          </a:p>
        </p:txBody>
      </p:sp>
      <p:sp>
        <p:nvSpPr>
          <p:cNvPr id="57" name="TextBox 56">
            <a:extLst>
              <a:ext uri="{FF2B5EF4-FFF2-40B4-BE49-F238E27FC236}">
                <a16:creationId xmlns:a16="http://schemas.microsoft.com/office/drawing/2014/main" id="{41A388FC-724F-4437-BC6D-E7AE4A40E50D}"/>
              </a:ext>
            </a:extLst>
          </p:cNvPr>
          <p:cNvSpPr txBox="1"/>
          <p:nvPr/>
        </p:nvSpPr>
        <p:spPr>
          <a:xfrm>
            <a:off x="1226778" y="4916253"/>
            <a:ext cx="914400" cy="461665"/>
          </a:xfrm>
          <a:prstGeom prst="rect">
            <a:avLst/>
          </a:prstGeom>
          <a:noFill/>
        </p:spPr>
        <p:txBody>
          <a:bodyPr wrap="square" rtlCol="0">
            <a:spAutoFit/>
          </a:bodyPr>
          <a:lstStyle/>
          <a:p>
            <a:r>
              <a:rPr lang="en-US" sz="2400" dirty="0">
                <a:solidFill>
                  <a:schemeClr val="accent1"/>
                </a:solidFill>
                <a:latin typeface="Avenir Next LT Pro Demi" panose="020B0704020202020204" pitchFamily="34" charset="0"/>
              </a:rPr>
              <a:t>20%</a:t>
            </a:r>
          </a:p>
        </p:txBody>
      </p:sp>
      <p:sp>
        <p:nvSpPr>
          <p:cNvPr id="58" name="TextBox 57">
            <a:extLst>
              <a:ext uri="{FF2B5EF4-FFF2-40B4-BE49-F238E27FC236}">
                <a16:creationId xmlns:a16="http://schemas.microsoft.com/office/drawing/2014/main" id="{BE4139DF-78F8-4C78-95B0-AF07565AFE8C}"/>
              </a:ext>
            </a:extLst>
          </p:cNvPr>
          <p:cNvSpPr txBox="1"/>
          <p:nvPr/>
        </p:nvSpPr>
        <p:spPr>
          <a:xfrm>
            <a:off x="4009421" y="4929117"/>
            <a:ext cx="914400" cy="461665"/>
          </a:xfrm>
          <a:prstGeom prst="rect">
            <a:avLst/>
          </a:prstGeom>
          <a:noFill/>
        </p:spPr>
        <p:txBody>
          <a:bodyPr wrap="square" rtlCol="0">
            <a:spAutoFit/>
          </a:bodyPr>
          <a:lstStyle/>
          <a:p>
            <a:r>
              <a:rPr lang="en-US" sz="2400" dirty="0">
                <a:solidFill>
                  <a:schemeClr val="accent1"/>
                </a:solidFill>
                <a:latin typeface="Avenir Next LT Pro Demi" panose="020B0704020202020204" pitchFamily="34" charset="0"/>
              </a:rPr>
              <a:t>50%</a:t>
            </a:r>
          </a:p>
        </p:txBody>
      </p:sp>
      <p:pic>
        <p:nvPicPr>
          <p:cNvPr id="62" name="Picture 61">
            <a:extLst>
              <a:ext uri="{FF2B5EF4-FFF2-40B4-BE49-F238E27FC236}">
                <a16:creationId xmlns:a16="http://schemas.microsoft.com/office/drawing/2014/main" id="{B9A92350-8D82-45B2-84A9-A9D1C22FDBCC}"/>
              </a:ext>
            </a:extLst>
          </p:cNvPr>
          <p:cNvPicPr>
            <a:picLocks noChangeAspect="1"/>
          </p:cNvPicPr>
          <p:nvPr/>
        </p:nvPicPr>
        <p:blipFill rotWithShape="1">
          <a:blip r:embed="rId9"/>
          <a:srcRect b="16092"/>
          <a:stretch/>
        </p:blipFill>
        <p:spPr>
          <a:xfrm flipH="1">
            <a:off x="583749" y="496082"/>
            <a:ext cx="1068944" cy="844798"/>
          </a:xfrm>
          <a:prstGeom prst="rect">
            <a:avLst/>
          </a:prstGeom>
        </p:spPr>
      </p:pic>
      <p:pic>
        <p:nvPicPr>
          <p:cNvPr id="66" name="Picture 65">
            <a:extLst>
              <a:ext uri="{FF2B5EF4-FFF2-40B4-BE49-F238E27FC236}">
                <a16:creationId xmlns:a16="http://schemas.microsoft.com/office/drawing/2014/main" id="{D8FDFB94-4B30-4AFB-BBF5-B2BC0C7FF468}"/>
              </a:ext>
            </a:extLst>
          </p:cNvPr>
          <p:cNvPicPr>
            <a:picLocks noChangeAspect="1"/>
          </p:cNvPicPr>
          <p:nvPr/>
        </p:nvPicPr>
        <p:blipFill rotWithShape="1">
          <a:blip r:embed="rId10"/>
          <a:srcRect b="14667"/>
          <a:stretch/>
        </p:blipFill>
        <p:spPr>
          <a:xfrm flipH="1">
            <a:off x="3199155" y="512883"/>
            <a:ext cx="915878" cy="832042"/>
          </a:xfrm>
          <a:prstGeom prst="rect">
            <a:avLst/>
          </a:prstGeom>
        </p:spPr>
      </p:pic>
      <p:pic>
        <p:nvPicPr>
          <p:cNvPr id="67" name="Picture 66">
            <a:extLst>
              <a:ext uri="{FF2B5EF4-FFF2-40B4-BE49-F238E27FC236}">
                <a16:creationId xmlns:a16="http://schemas.microsoft.com/office/drawing/2014/main" id="{C063CA04-2217-446A-B7A6-3DD1E55A6CD0}"/>
              </a:ext>
            </a:extLst>
          </p:cNvPr>
          <p:cNvPicPr>
            <a:picLocks noChangeAspect="1"/>
          </p:cNvPicPr>
          <p:nvPr/>
        </p:nvPicPr>
        <p:blipFill rotWithShape="1">
          <a:blip r:embed="rId9"/>
          <a:srcRect b="16092"/>
          <a:stretch/>
        </p:blipFill>
        <p:spPr>
          <a:xfrm flipH="1">
            <a:off x="1040641" y="4135120"/>
            <a:ext cx="1068944" cy="844798"/>
          </a:xfrm>
          <a:prstGeom prst="rect">
            <a:avLst/>
          </a:prstGeom>
        </p:spPr>
      </p:pic>
      <p:pic>
        <p:nvPicPr>
          <p:cNvPr id="68" name="Picture 67">
            <a:extLst>
              <a:ext uri="{FF2B5EF4-FFF2-40B4-BE49-F238E27FC236}">
                <a16:creationId xmlns:a16="http://schemas.microsoft.com/office/drawing/2014/main" id="{A3E1B90F-51E5-49D1-B8C9-00FF1769BC05}"/>
              </a:ext>
            </a:extLst>
          </p:cNvPr>
          <p:cNvPicPr>
            <a:picLocks noChangeAspect="1"/>
          </p:cNvPicPr>
          <p:nvPr/>
        </p:nvPicPr>
        <p:blipFill rotWithShape="1">
          <a:blip r:embed="rId10"/>
          <a:srcRect b="14667"/>
          <a:stretch/>
        </p:blipFill>
        <p:spPr>
          <a:xfrm flipH="1">
            <a:off x="3859576" y="4141498"/>
            <a:ext cx="915878" cy="832042"/>
          </a:xfrm>
          <a:prstGeom prst="rect">
            <a:avLst/>
          </a:prstGeom>
        </p:spPr>
      </p:pic>
      <p:sp>
        <p:nvSpPr>
          <p:cNvPr id="69" name="Slide Number Placeholder 68">
            <a:extLst>
              <a:ext uri="{FF2B5EF4-FFF2-40B4-BE49-F238E27FC236}">
                <a16:creationId xmlns:a16="http://schemas.microsoft.com/office/drawing/2014/main" id="{F279F874-A644-4D86-A816-FFAD14E94AD7}"/>
              </a:ext>
            </a:extLst>
          </p:cNvPr>
          <p:cNvSpPr>
            <a:spLocks noGrp="1"/>
          </p:cNvSpPr>
          <p:nvPr>
            <p:ph type="sldNum" sz="quarter" idx="12"/>
          </p:nvPr>
        </p:nvSpPr>
        <p:spPr/>
        <p:txBody>
          <a:bodyPr/>
          <a:lstStyle/>
          <a:p>
            <a:fld id="{F68E32CD-9FFB-4FA4-BEEC-6787F0D7D3AE}" type="slidenum">
              <a:rPr lang="en-US" smtClean="0"/>
              <a:t>23</a:t>
            </a:fld>
            <a:endParaRPr lang="en-US"/>
          </a:p>
        </p:txBody>
      </p:sp>
    </p:spTree>
    <p:extLst>
      <p:ext uri="{BB962C8B-B14F-4D97-AF65-F5344CB8AC3E}">
        <p14:creationId xmlns:p14="http://schemas.microsoft.com/office/powerpoint/2010/main" val="2569046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Delay 14">
            <a:extLst>
              <a:ext uri="{FF2B5EF4-FFF2-40B4-BE49-F238E27FC236}">
                <a16:creationId xmlns:a16="http://schemas.microsoft.com/office/drawing/2014/main" id="{629BD668-096A-45B8-9194-C032CBEE6467}"/>
              </a:ext>
            </a:extLst>
          </p:cNvPr>
          <p:cNvSpPr/>
          <p:nvPr/>
        </p:nvSpPr>
        <p:spPr>
          <a:xfrm rot="18083527">
            <a:off x="1801736" y="3773274"/>
            <a:ext cx="287168" cy="435566"/>
          </a:xfrm>
          <a:prstGeom prst="flowChartDelay">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BFB52FD-2932-40CB-979B-02BA16A738D1}"/>
              </a:ext>
            </a:extLst>
          </p:cNvPr>
          <p:cNvSpPr/>
          <p:nvPr/>
        </p:nvSpPr>
        <p:spPr>
          <a:xfrm>
            <a:off x="1684624" y="380870"/>
            <a:ext cx="2078542" cy="19324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38" name="Graphic 37" descr="Water with solid fill">
            <a:extLst>
              <a:ext uri="{FF2B5EF4-FFF2-40B4-BE49-F238E27FC236}">
                <a16:creationId xmlns:a16="http://schemas.microsoft.com/office/drawing/2014/main" id="{146E5D41-1AEF-418A-93CB-BA0525FFE6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9260" y="460994"/>
            <a:ext cx="441481" cy="441481"/>
          </a:xfrm>
          <a:prstGeom prst="rect">
            <a:avLst/>
          </a:prstGeom>
        </p:spPr>
      </p:pic>
      <p:pic>
        <p:nvPicPr>
          <p:cNvPr id="41" name="Graphic 40" descr="Water with solid fill">
            <a:extLst>
              <a:ext uri="{FF2B5EF4-FFF2-40B4-BE49-F238E27FC236}">
                <a16:creationId xmlns:a16="http://schemas.microsoft.com/office/drawing/2014/main" id="{5B5584F4-77EF-4EB6-BBF9-A81CDCF3EA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9203" y="1216439"/>
            <a:ext cx="441481" cy="441481"/>
          </a:xfrm>
          <a:prstGeom prst="rect">
            <a:avLst/>
          </a:prstGeom>
        </p:spPr>
      </p:pic>
      <p:pic>
        <p:nvPicPr>
          <p:cNvPr id="42" name="Graphic 41" descr="Water with solid fill">
            <a:extLst>
              <a:ext uri="{FF2B5EF4-FFF2-40B4-BE49-F238E27FC236}">
                <a16:creationId xmlns:a16="http://schemas.microsoft.com/office/drawing/2014/main" id="{A224AAFC-6D59-4C60-B8BD-37D5EAE44D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4672" y="786067"/>
            <a:ext cx="441481" cy="441481"/>
          </a:xfrm>
          <a:prstGeom prst="rect">
            <a:avLst/>
          </a:prstGeom>
        </p:spPr>
      </p:pic>
      <p:pic>
        <p:nvPicPr>
          <p:cNvPr id="43" name="Graphic 42" descr="Water with solid fill">
            <a:extLst>
              <a:ext uri="{FF2B5EF4-FFF2-40B4-BE49-F238E27FC236}">
                <a16:creationId xmlns:a16="http://schemas.microsoft.com/office/drawing/2014/main" id="{0791686C-082C-4FC9-BAE2-3735FFF7D5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7987" y="1208781"/>
            <a:ext cx="441481" cy="441481"/>
          </a:xfrm>
          <a:prstGeom prst="rect">
            <a:avLst/>
          </a:prstGeom>
        </p:spPr>
      </p:pic>
      <p:pic>
        <p:nvPicPr>
          <p:cNvPr id="44" name="Graphic 43" descr="Water with solid fill">
            <a:extLst>
              <a:ext uri="{FF2B5EF4-FFF2-40B4-BE49-F238E27FC236}">
                <a16:creationId xmlns:a16="http://schemas.microsoft.com/office/drawing/2014/main" id="{DDE7376F-FA75-406E-8BC6-8EE10A458E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63582" y="441872"/>
            <a:ext cx="441481" cy="441481"/>
          </a:xfrm>
          <a:prstGeom prst="rect">
            <a:avLst/>
          </a:prstGeom>
        </p:spPr>
      </p:pic>
      <p:sp>
        <p:nvSpPr>
          <p:cNvPr id="50" name="TextBox 49">
            <a:extLst>
              <a:ext uri="{FF2B5EF4-FFF2-40B4-BE49-F238E27FC236}">
                <a16:creationId xmlns:a16="http://schemas.microsoft.com/office/drawing/2014/main" id="{40E0C869-9D4B-4481-A388-F9F31C3FBCCF}"/>
              </a:ext>
            </a:extLst>
          </p:cNvPr>
          <p:cNvSpPr txBox="1"/>
          <p:nvPr/>
        </p:nvSpPr>
        <p:spPr>
          <a:xfrm>
            <a:off x="4025833" y="397452"/>
            <a:ext cx="6744210" cy="923330"/>
          </a:xfrm>
          <a:prstGeom prst="rect">
            <a:avLst/>
          </a:prstGeom>
          <a:noFill/>
        </p:spPr>
        <p:txBody>
          <a:bodyPr wrap="square" rtlCol="0">
            <a:spAutoFit/>
          </a:bodyPr>
          <a:lstStyle/>
          <a:p>
            <a:r>
              <a:rPr lang="en-US" dirty="0">
                <a:latin typeface="Avenir Next LT Pro" panose="020B0504020202020204" pitchFamily="34" charset="0"/>
              </a:rPr>
              <a:t>When a pocket of air is holding as much vapour as is possible at a given temperature it has reached </a:t>
            </a:r>
            <a:r>
              <a:rPr lang="en-US" b="1" dirty="0">
                <a:latin typeface="Avenir Next LT Pro" panose="020B0504020202020204" pitchFamily="34" charset="0"/>
              </a:rPr>
              <a:t>saturation point</a:t>
            </a:r>
            <a:r>
              <a:rPr lang="en-US" dirty="0">
                <a:latin typeface="Avenir Next LT Pro" panose="020B0504020202020204" pitchFamily="34" charset="0"/>
              </a:rPr>
              <a:t>, e.g. the air is </a:t>
            </a:r>
            <a:r>
              <a:rPr lang="en-US" b="1" dirty="0">
                <a:latin typeface="Avenir Next LT Pro" panose="020B0504020202020204" pitchFamily="34" charset="0"/>
              </a:rPr>
              <a:t>saturated</a:t>
            </a:r>
          </a:p>
        </p:txBody>
      </p:sp>
      <p:sp>
        <p:nvSpPr>
          <p:cNvPr id="57" name="TextBox 56">
            <a:extLst>
              <a:ext uri="{FF2B5EF4-FFF2-40B4-BE49-F238E27FC236}">
                <a16:creationId xmlns:a16="http://schemas.microsoft.com/office/drawing/2014/main" id="{41A388FC-724F-4437-BC6D-E7AE4A40E50D}"/>
              </a:ext>
            </a:extLst>
          </p:cNvPr>
          <p:cNvSpPr txBox="1"/>
          <p:nvPr/>
        </p:nvSpPr>
        <p:spPr>
          <a:xfrm>
            <a:off x="672927" y="340923"/>
            <a:ext cx="1153312" cy="461665"/>
          </a:xfrm>
          <a:prstGeom prst="rect">
            <a:avLst/>
          </a:prstGeom>
          <a:noFill/>
        </p:spPr>
        <p:txBody>
          <a:bodyPr wrap="square" rtlCol="0">
            <a:spAutoFit/>
          </a:bodyPr>
          <a:lstStyle/>
          <a:p>
            <a:r>
              <a:rPr lang="en-US" sz="2400" dirty="0">
                <a:solidFill>
                  <a:schemeClr val="accent1"/>
                </a:solidFill>
                <a:latin typeface="Avenir Next LT Pro Demi" panose="020B0704020202020204" pitchFamily="34" charset="0"/>
              </a:rPr>
              <a:t>100%</a:t>
            </a:r>
          </a:p>
        </p:txBody>
      </p:sp>
      <p:sp>
        <p:nvSpPr>
          <p:cNvPr id="73" name="TextBox 72">
            <a:extLst>
              <a:ext uri="{FF2B5EF4-FFF2-40B4-BE49-F238E27FC236}">
                <a16:creationId xmlns:a16="http://schemas.microsoft.com/office/drawing/2014/main" id="{AE346F23-FB78-4A2A-A1E5-09A6DF677546}"/>
              </a:ext>
            </a:extLst>
          </p:cNvPr>
          <p:cNvSpPr txBox="1"/>
          <p:nvPr/>
        </p:nvSpPr>
        <p:spPr>
          <a:xfrm>
            <a:off x="4025833" y="2494764"/>
            <a:ext cx="6859450" cy="2031325"/>
          </a:xfrm>
          <a:prstGeom prst="rect">
            <a:avLst/>
          </a:prstGeom>
          <a:noFill/>
        </p:spPr>
        <p:txBody>
          <a:bodyPr wrap="square" rtlCol="0">
            <a:spAutoFit/>
          </a:bodyPr>
          <a:lstStyle/>
          <a:p>
            <a:r>
              <a:rPr lang="en-US" dirty="0">
                <a:latin typeface="Avenir Next LT Pro" panose="020B0504020202020204" pitchFamily="34" charset="0"/>
              </a:rPr>
              <a:t>Any extra vapour added past saturation point will condense onto any surface possible to remain at saturation point</a:t>
            </a:r>
          </a:p>
          <a:p>
            <a:endParaRPr lang="en-US" dirty="0">
              <a:latin typeface="Avenir Next LT Pro" panose="020B0504020202020204" pitchFamily="34" charset="0"/>
            </a:endParaRPr>
          </a:p>
          <a:p>
            <a:r>
              <a:rPr lang="en-US" dirty="0">
                <a:latin typeface="Avenir Next LT Pro" panose="020B0504020202020204" pitchFamily="34" charset="0"/>
              </a:rPr>
              <a:t>You can see this in action when there is a car full of people breathing out water vapour and it starts to condense onto the windows</a:t>
            </a:r>
          </a:p>
          <a:p>
            <a:endParaRPr lang="en-US" b="1" dirty="0">
              <a:latin typeface="Avenir Next LT Pro" panose="020B0504020202020204" pitchFamily="34" charset="0"/>
            </a:endParaRPr>
          </a:p>
        </p:txBody>
      </p:sp>
      <p:pic>
        <p:nvPicPr>
          <p:cNvPr id="96" name="Graphic 95" descr="Water with solid fill">
            <a:extLst>
              <a:ext uri="{FF2B5EF4-FFF2-40B4-BE49-F238E27FC236}">
                <a16:creationId xmlns:a16="http://schemas.microsoft.com/office/drawing/2014/main" id="{A6D8BA02-99B7-442B-9710-330FF88901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3974" y="5545278"/>
            <a:ext cx="441481" cy="441481"/>
          </a:xfrm>
          <a:prstGeom prst="rect">
            <a:avLst/>
          </a:prstGeom>
        </p:spPr>
      </p:pic>
      <p:sp>
        <p:nvSpPr>
          <p:cNvPr id="100" name="TextBox 99">
            <a:extLst>
              <a:ext uri="{FF2B5EF4-FFF2-40B4-BE49-F238E27FC236}">
                <a16:creationId xmlns:a16="http://schemas.microsoft.com/office/drawing/2014/main" id="{BDCA98A2-FA28-4BE3-BDEB-F3BEFC31F250}"/>
              </a:ext>
            </a:extLst>
          </p:cNvPr>
          <p:cNvSpPr txBox="1"/>
          <p:nvPr/>
        </p:nvSpPr>
        <p:spPr>
          <a:xfrm>
            <a:off x="4001716" y="4652855"/>
            <a:ext cx="6907683" cy="923330"/>
          </a:xfrm>
          <a:prstGeom prst="rect">
            <a:avLst/>
          </a:prstGeom>
          <a:noFill/>
        </p:spPr>
        <p:txBody>
          <a:bodyPr wrap="square">
            <a:spAutoFit/>
          </a:bodyPr>
          <a:lstStyle/>
          <a:p>
            <a:r>
              <a:rPr lang="en-US" dirty="0">
                <a:latin typeface="Avenir Next LT Pro" panose="020B0504020202020204" pitchFamily="34" charset="0"/>
              </a:rPr>
              <a:t>If there is no surface for the extra vapour to condense onto then the vapour must stay in the air and the air will be </a:t>
            </a:r>
            <a:r>
              <a:rPr lang="en-US" b="1" dirty="0">
                <a:latin typeface="Avenir Next LT Pro" panose="020B0504020202020204" pitchFamily="34" charset="0"/>
              </a:rPr>
              <a:t>super saturated</a:t>
            </a:r>
            <a:r>
              <a:rPr lang="en-US" dirty="0">
                <a:latin typeface="Avenir Next LT Pro" panose="020B0504020202020204" pitchFamily="34" charset="0"/>
              </a:rPr>
              <a:t> </a:t>
            </a:r>
            <a:endParaRPr lang="en-US" dirty="0"/>
          </a:p>
        </p:txBody>
      </p:sp>
      <p:pic>
        <p:nvPicPr>
          <p:cNvPr id="103" name="Graphic 102" descr="Water with solid fill">
            <a:extLst>
              <a:ext uri="{FF2B5EF4-FFF2-40B4-BE49-F238E27FC236}">
                <a16:creationId xmlns:a16="http://schemas.microsoft.com/office/drawing/2014/main" id="{6AC6D7D9-894E-478D-B4DC-9EBC6B6F44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0395" y="6090073"/>
            <a:ext cx="441481" cy="441481"/>
          </a:xfrm>
          <a:prstGeom prst="rect">
            <a:avLst/>
          </a:prstGeom>
        </p:spPr>
      </p:pic>
      <p:pic>
        <p:nvPicPr>
          <p:cNvPr id="111" name="Graphic 110" descr="Water with solid fill">
            <a:extLst>
              <a:ext uri="{FF2B5EF4-FFF2-40B4-BE49-F238E27FC236}">
                <a16:creationId xmlns:a16="http://schemas.microsoft.com/office/drawing/2014/main" id="{1921EC12-FEE0-4690-9EDF-FBFB4FD928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51038" y="1543502"/>
            <a:ext cx="441481" cy="441481"/>
          </a:xfrm>
          <a:prstGeom prst="rect">
            <a:avLst/>
          </a:prstGeom>
        </p:spPr>
      </p:pic>
      <p:pic>
        <p:nvPicPr>
          <p:cNvPr id="112" name="Graphic 111" descr="Water with solid fill">
            <a:extLst>
              <a:ext uri="{FF2B5EF4-FFF2-40B4-BE49-F238E27FC236}">
                <a16:creationId xmlns:a16="http://schemas.microsoft.com/office/drawing/2014/main" id="{53C1D09E-1C03-4032-9D57-A81E606655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17452" y="1762655"/>
            <a:ext cx="441481" cy="441481"/>
          </a:xfrm>
          <a:prstGeom prst="rect">
            <a:avLst/>
          </a:prstGeom>
        </p:spPr>
      </p:pic>
      <p:pic>
        <p:nvPicPr>
          <p:cNvPr id="113" name="Graphic 112" descr="Water with solid fill">
            <a:extLst>
              <a:ext uri="{FF2B5EF4-FFF2-40B4-BE49-F238E27FC236}">
                <a16:creationId xmlns:a16="http://schemas.microsoft.com/office/drawing/2014/main" id="{A2C76408-2063-4A61-AB7B-04B8A6A104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3735" y="691822"/>
            <a:ext cx="441481" cy="441481"/>
          </a:xfrm>
          <a:prstGeom prst="rect">
            <a:avLst/>
          </a:prstGeom>
        </p:spPr>
      </p:pic>
      <p:sp>
        <p:nvSpPr>
          <p:cNvPr id="160" name="TextBox 159">
            <a:extLst>
              <a:ext uri="{FF2B5EF4-FFF2-40B4-BE49-F238E27FC236}">
                <a16:creationId xmlns:a16="http://schemas.microsoft.com/office/drawing/2014/main" id="{632D6B03-EEB1-427C-830F-40720D3E6FE3}"/>
              </a:ext>
            </a:extLst>
          </p:cNvPr>
          <p:cNvSpPr txBox="1"/>
          <p:nvPr/>
        </p:nvSpPr>
        <p:spPr>
          <a:xfrm>
            <a:off x="672927" y="4573907"/>
            <a:ext cx="1153312" cy="461665"/>
          </a:xfrm>
          <a:prstGeom prst="rect">
            <a:avLst/>
          </a:prstGeom>
          <a:noFill/>
        </p:spPr>
        <p:txBody>
          <a:bodyPr wrap="square" rtlCol="0">
            <a:spAutoFit/>
          </a:bodyPr>
          <a:lstStyle/>
          <a:p>
            <a:r>
              <a:rPr lang="en-US" sz="2400" dirty="0">
                <a:solidFill>
                  <a:schemeClr val="accent1"/>
                </a:solidFill>
                <a:latin typeface="Avenir Next LT Pro Demi" panose="020B0704020202020204" pitchFamily="34" charset="0"/>
              </a:rPr>
              <a:t>125%</a:t>
            </a:r>
          </a:p>
        </p:txBody>
      </p:sp>
      <p:sp>
        <p:nvSpPr>
          <p:cNvPr id="164" name="Rectangle 163">
            <a:extLst>
              <a:ext uri="{FF2B5EF4-FFF2-40B4-BE49-F238E27FC236}">
                <a16:creationId xmlns:a16="http://schemas.microsoft.com/office/drawing/2014/main" id="{0100E0A1-AD90-452C-BC50-36E8E856E19D}"/>
              </a:ext>
            </a:extLst>
          </p:cNvPr>
          <p:cNvSpPr/>
          <p:nvPr/>
        </p:nvSpPr>
        <p:spPr>
          <a:xfrm>
            <a:off x="1695922" y="2515301"/>
            <a:ext cx="2078542" cy="19324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65" name="Graphic 164" descr="Water with solid fill">
            <a:extLst>
              <a:ext uri="{FF2B5EF4-FFF2-40B4-BE49-F238E27FC236}">
                <a16:creationId xmlns:a16="http://schemas.microsoft.com/office/drawing/2014/main" id="{BCEF48C7-20F5-422E-9E82-C86175B3CE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0558" y="2595425"/>
            <a:ext cx="441481" cy="441481"/>
          </a:xfrm>
          <a:prstGeom prst="rect">
            <a:avLst/>
          </a:prstGeom>
        </p:spPr>
      </p:pic>
      <p:pic>
        <p:nvPicPr>
          <p:cNvPr id="166" name="Graphic 165" descr="Water with solid fill">
            <a:extLst>
              <a:ext uri="{FF2B5EF4-FFF2-40B4-BE49-F238E27FC236}">
                <a16:creationId xmlns:a16="http://schemas.microsoft.com/office/drawing/2014/main" id="{79BF68AB-84D6-4A96-B009-86B1246E0C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501" y="3350870"/>
            <a:ext cx="441481" cy="441481"/>
          </a:xfrm>
          <a:prstGeom prst="rect">
            <a:avLst/>
          </a:prstGeom>
        </p:spPr>
      </p:pic>
      <p:pic>
        <p:nvPicPr>
          <p:cNvPr id="167" name="Graphic 166" descr="Water with solid fill">
            <a:extLst>
              <a:ext uri="{FF2B5EF4-FFF2-40B4-BE49-F238E27FC236}">
                <a16:creationId xmlns:a16="http://schemas.microsoft.com/office/drawing/2014/main" id="{B0A19E7F-4110-4429-BEFF-2DED94C590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5970" y="2920498"/>
            <a:ext cx="441481" cy="441481"/>
          </a:xfrm>
          <a:prstGeom prst="rect">
            <a:avLst/>
          </a:prstGeom>
        </p:spPr>
      </p:pic>
      <p:pic>
        <p:nvPicPr>
          <p:cNvPr id="168" name="Graphic 167" descr="Water with solid fill">
            <a:extLst>
              <a:ext uri="{FF2B5EF4-FFF2-40B4-BE49-F238E27FC236}">
                <a16:creationId xmlns:a16="http://schemas.microsoft.com/office/drawing/2014/main" id="{72543B17-2A27-4DEC-AD3B-B30081FA39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9285" y="3343212"/>
            <a:ext cx="441481" cy="441481"/>
          </a:xfrm>
          <a:prstGeom prst="rect">
            <a:avLst/>
          </a:prstGeom>
        </p:spPr>
      </p:pic>
      <p:pic>
        <p:nvPicPr>
          <p:cNvPr id="169" name="Graphic 168" descr="Water with solid fill">
            <a:extLst>
              <a:ext uri="{FF2B5EF4-FFF2-40B4-BE49-F238E27FC236}">
                <a16:creationId xmlns:a16="http://schemas.microsoft.com/office/drawing/2014/main" id="{F3F4801C-D9D3-4AA3-977A-20132F97E4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74880" y="2576303"/>
            <a:ext cx="441481" cy="441481"/>
          </a:xfrm>
          <a:prstGeom prst="rect">
            <a:avLst/>
          </a:prstGeom>
        </p:spPr>
      </p:pic>
      <p:sp>
        <p:nvSpPr>
          <p:cNvPr id="170" name="TextBox 169">
            <a:extLst>
              <a:ext uri="{FF2B5EF4-FFF2-40B4-BE49-F238E27FC236}">
                <a16:creationId xmlns:a16="http://schemas.microsoft.com/office/drawing/2014/main" id="{6CD69D3A-AD61-4E0A-A5C3-BFEC7634326A}"/>
              </a:ext>
            </a:extLst>
          </p:cNvPr>
          <p:cNvSpPr txBox="1"/>
          <p:nvPr/>
        </p:nvSpPr>
        <p:spPr>
          <a:xfrm>
            <a:off x="684225" y="2475354"/>
            <a:ext cx="1153312" cy="461665"/>
          </a:xfrm>
          <a:prstGeom prst="rect">
            <a:avLst/>
          </a:prstGeom>
          <a:noFill/>
        </p:spPr>
        <p:txBody>
          <a:bodyPr wrap="square" rtlCol="0">
            <a:spAutoFit/>
          </a:bodyPr>
          <a:lstStyle/>
          <a:p>
            <a:r>
              <a:rPr lang="en-US" sz="2400" dirty="0">
                <a:solidFill>
                  <a:schemeClr val="accent1"/>
                </a:solidFill>
                <a:latin typeface="Avenir Next LT Pro Demi" panose="020B0704020202020204" pitchFamily="34" charset="0"/>
              </a:rPr>
              <a:t>100%</a:t>
            </a:r>
          </a:p>
        </p:txBody>
      </p:sp>
      <p:pic>
        <p:nvPicPr>
          <p:cNvPr id="171" name="Graphic 170" descr="Water with solid fill">
            <a:extLst>
              <a:ext uri="{FF2B5EF4-FFF2-40B4-BE49-F238E27FC236}">
                <a16:creationId xmlns:a16="http://schemas.microsoft.com/office/drawing/2014/main" id="{D4A3EDBD-ECF7-4789-9D40-6267D52603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2336" y="3677933"/>
            <a:ext cx="441481" cy="441481"/>
          </a:xfrm>
          <a:prstGeom prst="rect">
            <a:avLst/>
          </a:prstGeom>
        </p:spPr>
      </p:pic>
      <p:pic>
        <p:nvPicPr>
          <p:cNvPr id="172" name="Graphic 171" descr="Water with solid fill">
            <a:extLst>
              <a:ext uri="{FF2B5EF4-FFF2-40B4-BE49-F238E27FC236}">
                <a16:creationId xmlns:a16="http://schemas.microsoft.com/office/drawing/2014/main" id="{7EA19659-859F-4FB9-91C5-1E9149B1EB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8619" y="3897829"/>
            <a:ext cx="441481" cy="441481"/>
          </a:xfrm>
          <a:prstGeom prst="rect">
            <a:avLst/>
          </a:prstGeom>
        </p:spPr>
      </p:pic>
      <p:pic>
        <p:nvPicPr>
          <p:cNvPr id="173" name="Graphic 172" descr="Water with solid fill">
            <a:extLst>
              <a:ext uri="{FF2B5EF4-FFF2-40B4-BE49-F238E27FC236}">
                <a16:creationId xmlns:a16="http://schemas.microsoft.com/office/drawing/2014/main" id="{E07EDAB9-EC1A-47AF-8490-65D9ABBD7B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5033" y="2826253"/>
            <a:ext cx="441481" cy="441481"/>
          </a:xfrm>
          <a:prstGeom prst="rect">
            <a:avLst/>
          </a:prstGeom>
        </p:spPr>
      </p:pic>
      <p:sp>
        <p:nvSpPr>
          <p:cNvPr id="174" name="Rectangle 173">
            <a:extLst>
              <a:ext uri="{FF2B5EF4-FFF2-40B4-BE49-F238E27FC236}">
                <a16:creationId xmlns:a16="http://schemas.microsoft.com/office/drawing/2014/main" id="{253844A3-DA4B-4224-B8D2-5721523041FC}"/>
              </a:ext>
            </a:extLst>
          </p:cNvPr>
          <p:cNvSpPr/>
          <p:nvPr/>
        </p:nvSpPr>
        <p:spPr>
          <a:xfrm>
            <a:off x="1685460" y="4652855"/>
            <a:ext cx="2078542" cy="19324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75" name="Graphic 174" descr="Water with solid fill">
            <a:extLst>
              <a:ext uri="{FF2B5EF4-FFF2-40B4-BE49-F238E27FC236}">
                <a16:creationId xmlns:a16="http://schemas.microsoft.com/office/drawing/2014/main" id="{5694CDBB-5F92-4EAD-B0C8-285E725760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3386" y="4732979"/>
            <a:ext cx="441481" cy="441481"/>
          </a:xfrm>
          <a:prstGeom prst="rect">
            <a:avLst/>
          </a:prstGeom>
        </p:spPr>
      </p:pic>
      <p:pic>
        <p:nvPicPr>
          <p:cNvPr id="176" name="Graphic 175" descr="Water with solid fill">
            <a:extLst>
              <a:ext uri="{FF2B5EF4-FFF2-40B4-BE49-F238E27FC236}">
                <a16:creationId xmlns:a16="http://schemas.microsoft.com/office/drawing/2014/main" id="{5EE258D1-D0EC-4472-BC8B-BC4EDC996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73329" y="5488424"/>
            <a:ext cx="441481" cy="441481"/>
          </a:xfrm>
          <a:prstGeom prst="rect">
            <a:avLst/>
          </a:prstGeom>
        </p:spPr>
      </p:pic>
      <p:pic>
        <p:nvPicPr>
          <p:cNvPr id="177" name="Graphic 176" descr="Water with solid fill">
            <a:extLst>
              <a:ext uri="{FF2B5EF4-FFF2-40B4-BE49-F238E27FC236}">
                <a16:creationId xmlns:a16="http://schemas.microsoft.com/office/drawing/2014/main" id="{1E129674-69BA-4C7A-8145-7F2C61BC66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78798" y="5058052"/>
            <a:ext cx="441481" cy="441481"/>
          </a:xfrm>
          <a:prstGeom prst="rect">
            <a:avLst/>
          </a:prstGeom>
        </p:spPr>
      </p:pic>
      <p:pic>
        <p:nvPicPr>
          <p:cNvPr id="178" name="Graphic 177" descr="Water with solid fill">
            <a:extLst>
              <a:ext uri="{FF2B5EF4-FFF2-40B4-BE49-F238E27FC236}">
                <a16:creationId xmlns:a16="http://schemas.microsoft.com/office/drawing/2014/main" id="{8047E272-9904-4CC7-9313-89A02D9EA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2113" y="5480766"/>
            <a:ext cx="441481" cy="441481"/>
          </a:xfrm>
          <a:prstGeom prst="rect">
            <a:avLst/>
          </a:prstGeom>
        </p:spPr>
      </p:pic>
      <p:pic>
        <p:nvPicPr>
          <p:cNvPr id="179" name="Graphic 178" descr="Water with solid fill">
            <a:extLst>
              <a:ext uri="{FF2B5EF4-FFF2-40B4-BE49-F238E27FC236}">
                <a16:creationId xmlns:a16="http://schemas.microsoft.com/office/drawing/2014/main" id="{FEAC83C2-6D25-4F32-8A4F-EA66BBA5CC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27708" y="4713857"/>
            <a:ext cx="441481" cy="441481"/>
          </a:xfrm>
          <a:prstGeom prst="rect">
            <a:avLst/>
          </a:prstGeom>
        </p:spPr>
      </p:pic>
      <p:pic>
        <p:nvPicPr>
          <p:cNvPr id="180" name="Graphic 179" descr="Water with solid fill">
            <a:extLst>
              <a:ext uri="{FF2B5EF4-FFF2-40B4-BE49-F238E27FC236}">
                <a16:creationId xmlns:a16="http://schemas.microsoft.com/office/drawing/2014/main" id="{CA9A931A-A9CA-49B5-B93F-5A6EF83D7F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15164" y="5815487"/>
            <a:ext cx="441481" cy="441481"/>
          </a:xfrm>
          <a:prstGeom prst="rect">
            <a:avLst/>
          </a:prstGeom>
        </p:spPr>
      </p:pic>
      <p:pic>
        <p:nvPicPr>
          <p:cNvPr id="181" name="Graphic 180" descr="Water with solid fill">
            <a:extLst>
              <a:ext uri="{FF2B5EF4-FFF2-40B4-BE49-F238E27FC236}">
                <a16:creationId xmlns:a16="http://schemas.microsoft.com/office/drawing/2014/main" id="{6D5B64BD-F49D-420E-9A64-2D94112909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49768" y="6062265"/>
            <a:ext cx="441481" cy="441481"/>
          </a:xfrm>
          <a:prstGeom prst="rect">
            <a:avLst/>
          </a:prstGeom>
        </p:spPr>
      </p:pic>
      <p:pic>
        <p:nvPicPr>
          <p:cNvPr id="182" name="Graphic 181" descr="Water with solid fill">
            <a:extLst>
              <a:ext uri="{FF2B5EF4-FFF2-40B4-BE49-F238E27FC236}">
                <a16:creationId xmlns:a16="http://schemas.microsoft.com/office/drawing/2014/main" id="{23497D90-6204-4EAD-B193-A1607EE310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67861" y="4963807"/>
            <a:ext cx="441481" cy="441481"/>
          </a:xfrm>
          <a:prstGeom prst="rect">
            <a:avLst/>
          </a:prstGeom>
        </p:spPr>
      </p:pic>
      <p:sp>
        <p:nvSpPr>
          <p:cNvPr id="14" name="Partial Circle 13">
            <a:extLst>
              <a:ext uri="{FF2B5EF4-FFF2-40B4-BE49-F238E27FC236}">
                <a16:creationId xmlns:a16="http://schemas.microsoft.com/office/drawing/2014/main" id="{34F612DD-178B-4F95-BAEB-495309D543B8}"/>
              </a:ext>
            </a:extLst>
          </p:cNvPr>
          <p:cNvSpPr/>
          <p:nvPr/>
        </p:nvSpPr>
        <p:spPr>
          <a:xfrm rot="16200000">
            <a:off x="1099606" y="3743939"/>
            <a:ext cx="1160142" cy="1401898"/>
          </a:xfrm>
          <a:prstGeom prst="pie">
            <a:avLst>
              <a:gd name="adj1" fmla="val 0"/>
              <a:gd name="adj2" fmla="val 5400000"/>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FD88FA5C-A17D-4967-8972-C67E9757A556}"/>
              </a:ext>
            </a:extLst>
          </p:cNvPr>
          <p:cNvSpPr/>
          <p:nvPr/>
        </p:nvSpPr>
        <p:spPr>
          <a:xfrm rot="1610681" flipV="1">
            <a:off x="2012049" y="4095746"/>
            <a:ext cx="361017" cy="256998"/>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2E3D29D5-F63E-4222-B476-7F9F56A6376D}"/>
              </a:ext>
            </a:extLst>
          </p:cNvPr>
          <p:cNvSpPr>
            <a:spLocks noGrp="1"/>
          </p:cNvSpPr>
          <p:nvPr>
            <p:ph type="sldNum" sz="quarter" idx="12"/>
          </p:nvPr>
        </p:nvSpPr>
        <p:spPr/>
        <p:txBody>
          <a:bodyPr/>
          <a:lstStyle/>
          <a:p>
            <a:fld id="{F68E32CD-9FFB-4FA4-BEEC-6787F0D7D3AE}" type="slidenum">
              <a:rPr lang="en-US" smtClean="0"/>
              <a:t>24</a:t>
            </a:fld>
            <a:endParaRPr lang="en-US"/>
          </a:p>
        </p:txBody>
      </p:sp>
    </p:spTree>
    <p:extLst>
      <p:ext uri="{BB962C8B-B14F-4D97-AF65-F5344CB8AC3E}">
        <p14:creationId xmlns:p14="http://schemas.microsoft.com/office/powerpoint/2010/main" val="293123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BDCA98A2-FA28-4BE3-BDEB-F3BEFC31F250}"/>
              </a:ext>
            </a:extLst>
          </p:cNvPr>
          <p:cNvSpPr txBox="1"/>
          <p:nvPr/>
        </p:nvSpPr>
        <p:spPr>
          <a:xfrm>
            <a:off x="491313" y="3486384"/>
            <a:ext cx="2750952" cy="923330"/>
          </a:xfrm>
          <a:prstGeom prst="rect">
            <a:avLst/>
          </a:prstGeom>
          <a:noFill/>
        </p:spPr>
        <p:txBody>
          <a:bodyPr wrap="square">
            <a:spAutoFit/>
          </a:bodyPr>
          <a:lstStyle/>
          <a:p>
            <a:r>
              <a:rPr lang="en-US" dirty="0">
                <a:latin typeface="Avenir Next LT Pro" panose="020B0504020202020204" pitchFamily="34" charset="0"/>
              </a:rPr>
              <a:t>Super saturated air will condense onto any surface available. </a:t>
            </a:r>
            <a:endParaRPr lang="en-US" dirty="0"/>
          </a:p>
        </p:txBody>
      </p:sp>
      <p:pic>
        <p:nvPicPr>
          <p:cNvPr id="75" name="Graphic 74" descr="Water with solid fill">
            <a:extLst>
              <a:ext uri="{FF2B5EF4-FFF2-40B4-BE49-F238E27FC236}">
                <a16:creationId xmlns:a16="http://schemas.microsoft.com/office/drawing/2014/main" id="{EEA27915-CE91-4A3E-B207-77FA7BFF00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0512" y="2067302"/>
            <a:ext cx="441481" cy="441481"/>
          </a:xfrm>
          <a:prstGeom prst="rect">
            <a:avLst/>
          </a:prstGeom>
        </p:spPr>
      </p:pic>
      <p:pic>
        <p:nvPicPr>
          <p:cNvPr id="76" name="Graphic 75" descr="Water with solid fill">
            <a:extLst>
              <a:ext uri="{FF2B5EF4-FFF2-40B4-BE49-F238E27FC236}">
                <a16:creationId xmlns:a16="http://schemas.microsoft.com/office/drawing/2014/main" id="{39D1BF25-DA56-4C33-A4F5-6E12086BC5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3009" y="2753270"/>
            <a:ext cx="441481" cy="441481"/>
          </a:xfrm>
          <a:prstGeom prst="rect">
            <a:avLst/>
          </a:prstGeom>
        </p:spPr>
      </p:pic>
      <p:sp>
        <p:nvSpPr>
          <p:cNvPr id="79" name="Rectangle 78">
            <a:extLst>
              <a:ext uri="{FF2B5EF4-FFF2-40B4-BE49-F238E27FC236}">
                <a16:creationId xmlns:a16="http://schemas.microsoft.com/office/drawing/2014/main" id="{0641E007-F573-46BD-B3BC-B91681D18D16}"/>
              </a:ext>
            </a:extLst>
          </p:cNvPr>
          <p:cNvSpPr/>
          <p:nvPr/>
        </p:nvSpPr>
        <p:spPr>
          <a:xfrm>
            <a:off x="491313" y="1010993"/>
            <a:ext cx="2487706" cy="227323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80" name="Graphic 79" descr="Water with solid fill">
            <a:extLst>
              <a:ext uri="{FF2B5EF4-FFF2-40B4-BE49-F238E27FC236}">
                <a16:creationId xmlns:a16="http://schemas.microsoft.com/office/drawing/2014/main" id="{AA926D7F-816B-4C6E-B377-D34BEFEF96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949" y="1091117"/>
            <a:ext cx="441481" cy="441481"/>
          </a:xfrm>
          <a:prstGeom prst="rect">
            <a:avLst/>
          </a:prstGeom>
        </p:spPr>
      </p:pic>
      <p:pic>
        <p:nvPicPr>
          <p:cNvPr id="98" name="Graphic 97" descr="Water with solid fill">
            <a:extLst>
              <a:ext uri="{FF2B5EF4-FFF2-40B4-BE49-F238E27FC236}">
                <a16:creationId xmlns:a16="http://schemas.microsoft.com/office/drawing/2014/main" id="{012E5DEE-5EE1-423D-8263-21D554D94C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0778" y="1878643"/>
            <a:ext cx="441481" cy="441481"/>
          </a:xfrm>
          <a:prstGeom prst="rect">
            <a:avLst/>
          </a:prstGeom>
        </p:spPr>
      </p:pic>
      <p:pic>
        <p:nvPicPr>
          <p:cNvPr id="104" name="Graphic 103" descr="Water with solid fill">
            <a:extLst>
              <a:ext uri="{FF2B5EF4-FFF2-40B4-BE49-F238E27FC236}">
                <a16:creationId xmlns:a16="http://schemas.microsoft.com/office/drawing/2014/main" id="{5C79DE01-1BCF-4256-8AB1-84F5605BD8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983" y="2039784"/>
            <a:ext cx="441481" cy="441481"/>
          </a:xfrm>
          <a:prstGeom prst="rect">
            <a:avLst/>
          </a:prstGeom>
        </p:spPr>
      </p:pic>
      <p:pic>
        <p:nvPicPr>
          <p:cNvPr id="105" name="Graphic 104" descr="Water with solid fill">
            <a:extLst>
              <a:ext uri="{FF2B5EF4-FFF2-40B4-BE49-F238E27FC236}">
                <a16:creationId xmlns:a16="http://schemas.microsoft.com/office/drawing/2014/main" id="{E7B851D6-9654-4109-9CE4-D0BFAFF57D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1743" y="1097667"/>
            <a:ext cx="441481" cy="441481"/>
          </a:xfrm>
          <a:prstGeom prst="rect">
            <a:avLst/>
          </a:prstGeom>
        </p:spPr>
      </p:pic>
      <p:pic>
        <p:nvPicPr>
          <p:cNvPr id="106" name="Graphic 105" descr="Water with solid fill">
            <a:extLst>
              <a:ext uri="{FF2B5EF4-FFF2-40B4-BE49-F238E27FC236}">
                <a16:creationId xmlns:a16="http://schemas.microsoft.com/office/drawing/2014/main" id="{600A8F9F-6224-4845-8F31-BC6EEB56C8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0761" y="2508783"/>
            <a:ext cx="441481" cy="441481"/>
          </a:xfrm>
          <a:prstGeom prst="rect">
            <a:avLst/>
          </a:prstGeom>
        </p:spPr>
      </p:pic>
      <p:pic>
        <p:nvPicPr>
          <p:cNvPr id="107" name="Graphic 106" descr="Water with solid fill">
            <a:extLst>
              <a:ext uri="{FF2B5EF4-FFF2-40B4-BE49-F238E27FC236}">
                <a16:creationId xmlns:a16="http://schemas.microsoft.com/office/drawing/2014/main" id="{90F2478C-0D19-4BF4-B71E-27D7F62BCF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26553" y="2653536"/>
            <a:ext cx="441481" cy="441481"/>
          </a:xfrm>
          <a:prstGeom prst="rect">
            <a:avLst/>
          </a:prstGeom>
        </p:spPr>
      </p:pic>
      <p:pic>
        <p:nvPicPr>
          <p:cNvPr id="132" name="Graphic 131" descr="Water with solid fill">
            <a:extLst>
              <a:ext uri="{FF2B5EF4-FFF2-40B4-BE49-F238E27FC236}">
                <a16:creationId xmlns:a16="http://schemas.microsoft.com/office/drawing/2014/main" id="{E562740A-729D-420F-B65C-6A944BF713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4311" y="1598303"/>
            <a:ext cx="441481" cy="441481"/>
          </a:xfrm>
          <a:prstGeom prst="rect">
            <a:avLst/>
          </a:prstGeom>
        </p:spPr>
      </p:pic>
      <p:sp>
        <p:nvSpPr>
          <p:cNvPr id="144" name="Rectangle 143">
            <a:extLst>
              <a:ext uri="{FF2B5EF4-FFF2-40B4-BE49-F238E27FC236}">
                <a16:creationId xmlns:a16="http://schemas.microsoft.com/office/drawing/2014/main" id="{B399CB2B-AC9A-4810-95E7-7502271DA8B3}"/>
              </a:ext>
            </a:extLst>
          </p:cNvPr>
          <p:cNvSpPr/>
          <p:nvPr/>
        </p:nvSpPr>
        <p:spPr>
          <a:xfrm>
            <a:off x="3402355" y="1017491"/>
            <a:ext cx="2487706" cy="227323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2" name="Oval 1">
            <a:extLst>
              <a:ext uri="{FF2B5EF4-FFF2-40B4-BE49-F238E27FC236}">
                <a16:creationId xmlns:a16="http://schemas.microsoft.com/office/drawing/2014/main" id="{5780A7AA-CC9E-4F1D-ADE2-A8C8AD5C4722}"/>
              </a:ext>
            </a:extLst>
          </p:cNvPr>
          <p:cNvSpPr/>
          <p:nvPr/>
        </p:nvSpPr>
        <p:spPr>
          <a:xfrm>
            <a:off x="3748504" y="1396251"/>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01BE4D98-3493-42D5-B864-1D269D2007D0}"/>
              </a:ext>
            </a:extLst>
          </p:cNvPr>
          <p:cNvSpPr/>
          <p:nvPr/>
        </p:nvSpPr>
        <p:spPr>
          <a:xfrm>
            <a:off x="4193685" y="2214177"/>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99AAB6A4-C824-4F61-9695-E782E026D599}"/>
              </a:ext>
            </a:extLst>
          </p:cNvPr>
          <p:cNvSpPr/>
          <p:nvPr/>
        </p:nvSpPr>
        <p:spPr>
          <a:xfrm>
            <a:off x="3859073" y="2873053"/>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066204E5-39B6-4BE4-86C5-964991C84A23}"/>
              </a:ext>
            </a:extLst>
          </p:cNvPr>
          <p:cNvSpPr/>
          <p:nvPr/>
        </p:nvSpPr>
        <p:spPr>
          <a:xfrm>
            <a:off x="5125251" y="127206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0A3F78C7-0449-446A-B922-6B12E57B8067}"/>
              </a:ext>
            </a:extLst>
          </p:cNvPr>
          <p:cNvSpPr/>
          <p:nvPr/>
        </p:nvSpPr>
        <p:spPr>
          <a:xfrm>
            <a:off x="5305251" y="259317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4A3E4E8B-C602-46FE-BFC3-AE6C9BE1E52A}"/>
              </a:ext>
            </a:extLst>
          </p:cNvPr>
          <p:cNvSpPr/>
          <p:nvPr/>
        </p:nvSpPr>
        <p:spPr>
          <a:xfrm>
            <a:off x="4810551" y="183229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34412BC6-5733-469E-B74A-11749062F650}"/>
              </a:ext>
            </a:extLst>
          </p:cNvPr>
          <p:cNvSpPr txBox="1"/>
          <p:nvPr/>
        </p:nvSpPr>
        <p:spPr>
          <a:xfrm>
            <a:off x="3401571" y="3433948"/>
            <a:ext cx="2750952" cy="646331"/>
          </a:xfrm>
          <a:prstGeom prst="rect">
            <a:avLst/>
          </a:prstGeom>
          <a:noFill/>
        </p:spPr>
        <p:txBody>
          <a:bodyPr wrap="square">
            <a:spAutoFit/>
          </a:bodyPr>
          <a:lstStyle/>
          <a:p>
            <a:r>
              <a:rPr lang="en-US" dirty="0">
                <a:latin typeface="Avenir Next LT Pro" panose="020B0504020202020204" pitchFamily="34" charset="0"/>
              </a:rPr>
              <a:t>Aerosols are small solid particles in the air. </a:t>
            </a:r>
            <a:endParaRPr lang="en-US" dirty="0"/>
          </a:p>
        </p:txBody>
      </p:sp>
      <p:sp>
        <p:nvSpPr>
          <p:cNvPr id="154" name="Rectangle 153">
            <a:extLst>
              <a:ext uri="{FF2B5EF4-FFF2-40B4-BE49-F238E27FC236}">
                <a16:creationId xmlns:a16="http://schemas.microsoft.com/office/drawing/2014/main" id="{691DA751-A22C-400F-8C38-82F54B3099D4}"/>
              </a:ext>
            </a:extLst>
          </p:cNvPr>
          <p:cNvSpPr/>
          <p:nvPr/>
        </p:nvSpPr>
        <p:spPr>
          <a:xfrm>
            <a:off x="6316117" y="1029467"/>
            <a:ext cx="2487706" cy="227323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pic>
        <p:nvPicPr>
          <p:cNvPr id="155" name="Graphic 154" descr="Water with solid fill">
            <a:extLst>
              <a:ext uri="{FF2B5EF4-FFF2-40B4-BE49-F238E27FC236}">
                <a16:creationId xmlns:a16="http://schemas.microsoft.com/office/drawing/2014/main" id="{6B92EBA0-CE48-4678-8FA7-C2A9A17D6B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25145" y="1175510"/>
            <a:ext cx="441481" cy="441481"/>
          </a:xfrm>
          <a:prstGeom prst="rect">
            <a:avLst/>
          </a:prstGeom>
        </p:spPr>
      </p:pic>
      <p:pic>
        <p:nvPicPr>
          <p:cNvPr id="156" name="Graphic 155" descr="Water with solid fill">
            <a:extLst>
              <a:ext uri="{FF2B5EF4-FFF2-40B4-BE49-F238E27FC236}">
                <a16:creationId xmlns:a16="http://schemas.microsoft.com/office/drawing/2014/main" id="{9491F590-59FD-4E16-B2DC-F5890D8CED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3835" y="1982530"/>
            <a:ext cx="441481" cy="441481"/>
          </a:xfrm>
          <a:prstGeom prst="rect">
            <a:avLst/>
          </a:prstGeom>
        </p:spPr>
      </p:pic>
      <p:pic>
        <p:nvPicPr>
          <p:cNvPr id="157" name="Graphic 156" descr="Water with solid fill">
            <a:extLst>
              <a:ext uri="{FF2B5EF4-FFF2-40B4-BE49-F238E27FC236}">
                <a16:creationId xmlns:a16="http://schemas.microsoft.com/office/drawing/2014/main" id="{93A51717-AD38-4825-9330-A9A9D0A415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7787" y="2058258"/>
            <a:ext cx="441481" cy="441481"/>
          </a:xfrm>
          <a:prstGeom prst="rect">
            <a:avLst/>
          </a:prstGeom>
        </p:spPr>
      </p:pic>
      <p:pic>
        <p:nvPicPr>
          <p:cNvPr id="159" name="Graphic 158" descr="Water with solid fill">
            <a:extLst>
              <a:ext uri="{FF2B5EF4-FFF2-40B4-BE49-F238E27FC236}">
                <a16:creationId xmlns:a16="http://schemas.microsoft.com/office/drawing/2014/main" id="{09891963-E2E2-4986-98B1-8DCCFF2480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8489" y="2424016"/>
            <a:ext cx="441481" cy="441481"/>
          </a:xfrm>
          <a:prstGeom prst="rect">
            <a:avLst/>
          </a:prstGeom>
        </p:spPr>
      </p:pic>
      <p:pic>
        <p:nvPicPr>
          <p:cNvPr id="160" name="Graphic 159" descr="Water with solid fill">
            <a:extLst>
              <a:ext uri="{FF2B5EF4-FFF2-40B4-BE49-F238E27FC236}">
                <a16:creationId xmlns:a16="http://schemas.microsoft.com/office/drawing/2014/main" id="{487AFEC6-FE6E-4CE7-8617-5BA694D5D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92957" y="2719953"/>
            <a:ext cx="441481" cy="441481"/>
          </a:xfrm>
          <a:prstGeom prst="rect">
            <a:avLst/>
          </a:prstGeom>
        </p:spPr>
      </p:pic>
      <p:pic>
        <p:nvPicPr>
          <p:cNvPr id="161" name="Graphic 160" descr="Water with solid fill">
            <a:extLst>
              <a:ext uri="{FF2B5EF4-FFF2-40B4-BE49-F238E27FC236}">
                <a16:creationId xmlns:a16="http://schemas.microsoft.com/office/drawing/2014/main" id="{87A0AB86-1E7E-4C50-9905-D688FCB8DD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82142" y="1250390"/>
            <a:ext cx="441481" cy="441481"/>
          </a:xfrm>
          <a:prstGeom prst="rect">
            <a:avLst/>
          </a:prstGeom>
        </p:spPr>
      </p:pic>
      <p:sp>
        <p:nvSpPr>
          <p:cNvPr id="170" name="Oval 169">
            <a:extLst>
              <a:ext uri="{FF2B5EF4-FFF2-40B4-BE49-F238E27FC236}">
                <a16:creationId xmlns:a16="http://schemas.microsoft.com/office/drawing/2014/main" id="{22783947-8F7E-4A20-8E60-B0D449FEF6B9}"/>
              </a:ext>
            </a:extLst>
          </p:cNvPr>
          <p:cNvSpPr/>
          <p:nvPr/>
        </p:nvSpPr>
        <p:spPr>
          <a:xfrm>
            <a:off x="8002666" y="1251094"/>
            <a:ext cx="346788" cy="36060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B78822EA-3759-4DB5-9E17-B795CDF0C4FA}"/>
              </a:ext>
            </a:extLst>
          </p:cNvPr>
          <p:cNvSpPr/>
          <p:nvPr/>
        </p:nvSpPr>
        <p:spPr>
          <a:xfrm>
            <a:off x="8086060" y="1341396"/>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E139C361-E8AE-42ED-A6F1-5A418ED95427}"/>
              </a:ext>
            </a:extLst>
          </p:cNvPr>
          <p:cNvSpPr/>
          <p:nvPr/>
        </p:nvSpPr>
        <p:spPr>
          <a:xfrm>
            <a:off x="8271538" y="2229437"/>
            <a:ext cx="346788" cy="36060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F1E6AD33-0960-47B9-BE4D-A0607DAFBBD6}"/>
              </a:ext>
            </a:extLst>
          </p:cNvPr>
          <p:cNvSpPr/>
          <p:nvPr/>
        </p:nvSpPr>
        <p:spPr>
          <a:xfrm>
            <a:off x="8354932" y="2319739"/>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35ABD8D4-2CE1-4294-8E1D-FFBADBF7B181}"/>
              </a:ext>
            </a:extLst>
          </p:cNvPr>
          <p:cNvSpPr/>
          <p:nvPr/>
        </p:nvSpPr>
        <p:spPr>
          <a:xfrm>
            <a:off x="7029962" y="1721682"/>
            <a:ext cx="346788" cy="36060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934E071A-038E-443B-9B3D-8DFA6BF3C332}"/>
              </a:ext>
            </a:extLst>
          </p:cNvPr>
          <p:cNvSpPr/>
          <p:nvPr/>
        </p:nvSpPr>
        <p:spPr>
          <a:xfrm>
            <a:off x="7113356" y="1811984"/>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CCA5799D-015C-4B7C-9088-B8A29AD55823}"/>
              </a:ext>
            </a:extLst>
          </p:cNvPr>
          <p:cNvSpPr/>
          <p:nvPr/>
        </p:nvSpPr>
        <p:spPr>
          <a:xfrm>
            <a:off x="6532907" y="2808501"/>
            <a:ext cx="346788" cy="36060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664B64A8-4193-457D-B8F1-97E73EE9D960}"/>
              </a:ext>
            </a:extLst>
          </p:cNvPr>
          <p:cNvSpPr/>
          <p:nvPr/>
        </p:nvSpPr>
        <p:spPr>
          <a:xfrm>
            <a:off x="6616301" y="2898803"/>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a:extLst>
              <a:ext uri="{FF2B5EF4-FFF2-40B4-BE49-F238E27FC236}">
                <a16:creationId xmlns:a16="http://schemas.microsoft.com/office/drawing/2014/main" id="{9F9D609F-BB26-4170-8BE3-E36B19F52224}"/>
              </a:ext>
            </a:extLst>
          </p:cNvPr>
          <p:cNvSpPr txBox="1"/>
          <p:nvPr/>
        </p:nvSpPr>
        <p:spPr>
          <a:xfrm>
            <a:off x="6313397" y="3429000"/>
            <a:ext cx="2626320" cy="923330"/>
          </a:xfrm>
          <a:prstGeom prst="rect">
            <a:avLst/>
          </a:prstGeom>
          <a:noFill/>
        </p:spPr>
        <p:txBody>
          <a:bodyPr wrap="square">
            <a:spAutoFit/>
          </a:bodyPr>
          <a:lstStyle/>
          <a:p>
            <a:r>
              <a:rPr lang="en-US" dirty="0">
                <a:latin typeface="Avenir Next LT Pro" panose="020B0504020202020204" pitchFamily="34" charset="0"/>
              </a:rPr>
              <a:t>Aerosols can act as a surface for vapour to condense onto. </a:t>
            </a:r>
            <a:endParaRPr lang="en-US" dirty="0"/>
          </a:p>
        </p:txBody>
      </p:sp>
      <p:sp>
        <p:nvSpPr>
          <p:cNvPr id="180" name="Rectangle 179">
            <a:extLst>
              <a:ext uri="{FF2B5EF4-FFF2-40B4-BE49-F238E27FC236}">
                <a16:creationId xmlns:a16="http://schemas.microsoft.com/office/drawing/2014/main" id="{5953F514-B497-4A9B-8E41-6D827651AD66}"/>
              </a:ext>
            </a:extLst>
          </p:cNvPr>
          <p:cNvSpPr/>
          <p:nvPr/>
        </p:nvSpPr>
        <p:spPr>
          <a:xfrm>
            <a:off x="9202744" y="1045889"/>
            <a:ext cx="2487706" cy="227323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0"/>
            </a:endParaRPr>
          </a:p>
        </p:txBody>
      </p:sp>
      <p:sp>
        <p:nvSpPr>
          <p:cNvPr id="196" name="TextBox 195">
            <a:extLst>
              <a:ext uri="{FF2B5EF4-FFF2-40B4-BE49-F238E27FC236}">
                <a16:creationId xmlns:a16="http://schemas.microsoft.com/office/drawing/2014/main" id="{45B81446-FEC9-4ACB-9935-ADBC1E9567C1}"/>
              </a:ext>
            </a:extLst>
          </p:cNvPr>
          <p:cNvSpPr txBox="1"/>
          <p:nvPr/>
        </p:nvSpPr>
        <p:spPr>
          <a:xfrm>
            <a:off x="823749" y="5095240"/>
            <a:ext cx="10690360" cy="1015663"/>
          </a:xfrm>
          <a:prstGeom prst="rect">
            <a:avLst/>
          </a:prstGeom>
          <a:noFill/>
        </p:spPr>
        <p:txBody>
          <a:bodyPr wrap="square">
            <a:spAutoFit/>
          </a:bodyPr>
          <a:lstStyle/>
          <a:p>
            <a:r>
              <a:rPr lang="en-US" sz="2000" dirty="0">
                <a:latin typeface="Avenir Next LT Pro" panose="020B0504020202020204" pitchFamily="34" charset="0"/>
              </a:rPr>
              <a:t>Aerosols in the atmosphere are </a:t>
            </a:r>
            <a:r>
              <a:rPr lang="en-US" sz="2000" b="1" dirty="0">
                <a:latin typeface="Avenir Next LT Pro" panose="020B0504020202020204" pitchFamily="34" charset="0"/>
              </a:rPr>
              <a:t>cloud condensation nuclei</a:t>
            </a:r>
            <a:r>
              <a:rPr lang="en-US" sz="2000" dirty="0">
                <a:latin typeface="Avenir Next LT Pro" panose="020B0504020202020204" pitchFamily="34" charset="0"/>
              </a:rPr>
              <a:t>, also called ‘</a:t>
            </a:r>
            <a:r>
              <a:rPr lang="en-US" sz="2000" b="1" dirty="0">
                <a:latin typeface="Avenir Next LT Pro" panose="020B0504020202020204" pitchFamily="34" charset="0"/>
              </a:rPr>
              <a:t>cloud seeds</a:t>
            </a:r>
            <a:r>
              <a:rPr lang="en-US" sz="2000" dirty="0">
                <a:latin typeface="Avenir Next LT Pro" panose="020B0504020202020204" pitchFamily="34" charset="0"/>
              </a:rPr>
              <a:t>’.</a:t>
            </a:r>
          </a:p>
          <a:p>
            <a:r>
              <a:rPr lang="en-US" sz="2000" dirty="0">
                <a:latin typeface="Avenir Next LT Pro" panose="020B0504020202020204" pitchFamily="34" charset="0"/>
              </a:rPr>
              <a:t>Some examples of aerosols on exoplanets are: dust, tiny pieces of rock or other minerals, and smoke from volcanoes. </a:t>
            </a:r>
            <a:endParaRPr lang="en-US" sz="2000" dirty="0"/>
          </a:p>
        </p:txBody>
      </p:sp>
      <p:sp>
        <p:nvSpPr>
          <p:cNvPr id="197" name="TextBox 196">
            <a:extLst>
              <a:ext uri="{FF2B5EF4-FFF2-40B4-BE49-F238E27FC236}">
                <a16:creationId xmlns:a16="http://schemas.microsoft.com/office/drawing/2014/main" id="{95EB31F9-2A72-4C78-8E0E-653703ED4B9C}"/>
              </a:ext>
            </a:extLst>
          </p:cNvPr>
          <p:cNvSpPr txBox="1"/>
          <p:nvPr/>
        </p:nvSpPr>
        <p:spPr>
          <a:xfrm>
            <a:off x="9202744" y="3429000"/>
            <a:ext cx="2532116" cy="923330"/>
          </a:xfrm>
          <a:prstGeom prst="rect">
            <a:avLst/>
          </a:prstGeom>
          <a:noFill/>
        </p:spPr>
        <p:txBody>
          <a:bodyPr wrap="square">
            <a:spAutoFit/>
          </a:bodyPr>
          <a:lstStyle/>
          <a:p>
            <a:r>
              <a:rPr lang="en-US" dirty="0">
                <a:latin typeface="Avenir Next LT Pro" panose="020B0504020202020204" pitchFamily="34" charset="0"/>
              </a:rPr>
              <a:t>These droplets will join together and form clouds.</a:t>
            </a:r>
            <a:endParaRPr lang="en-US" dirty="0"/>
          </a:p>
        </p:txBody>
      </p:sp>
      <p:pic>
        <p:nvPicPr>
          <p:cNvPr id="198" name="Graphic 197" descr="Water with solid fill">
            <a:extLst>
              <a:ext uri="{FF2B5EF4-FFF2-40B4-BE49-F238E27FC236}">
                <a16:creationId xmlns:a16="http://schemas.microsoft.com/office/drawing/2014/main" id="{9A086E11-7858-49A5-A814-E08470EC90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7397" y="1278800"/>
            <a:ext cx="441481" cy="441481"/>
          </a:xfrm>
          <a:prstGeom prst="rect">
            <a:avLst/>
          </a:prstGeom>
        </p:spPr>
      </p:pic>
      <p:pic>
        <p:nvPicPr>
          <p:cNvPr id="11" name="Graphic 10" descr="Thought bubble with solid fill">
            <a:extLst>
              <a:ext uri="{FF2B5EF4-FFF2-40B4-BE49-F238E27FC236}">
                <a16:creationId xmlns:a16="http://schemas.microsoft.com/office/drawing/2014/main" id="{2361D90B-C8B4-4F94-BC48-1050829ADEF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940" t="5830" r="5218" b="32198"/>
          <a:stretch/>
        </p:blipFill>
        <p:spPr>
          <a:xfrm>
            <a:off x="9262638" y="1210454"/>
            <a:ext cx="2438049" cy="1739810"/>
          </a:xfrm>
          <a:prstGeom prst="ellipse">
            <a:avLst/>
          </a:prstGeom>
        </p:spPr>
      </p:pic>
      <p:sp>
        <p:nvSpPr>
          <p:cNvPr id="12" name="Slide Number Placeholder 11">
            <a:extLst>
              <a:ext uri="{FF2B5EF4-FFF2-40B4-BE49-F238E27FC236}">
                <a16:creationId xmlns:a16="http://schemas.microsoft.com/office/drawing/2014/main" id="{B0FC5695-B7EC-40A3-9FE4-E00AB01E382E}"/>
              </a:ext>
            </a:extLst>
          </p:cNvPr>
          <p:cNvSpPr>
            <a:spLocks noGrp="1"/>
          </p:cNvSpPr>
          <p:nvPr>
            <p:ph type="sldNum" sz="quarter" idx="12"/>
          </p:nvPr>
        </p:nvSpPr>
        <p:spPr/>
        <p:txBody>
          <a:bodyPr/>
          <a:lstStyle/>
          <a:p>
            <a:fld id="{F68E32CD-9FFB-4FA4-BEEC-6787F0D7D3AE}" type="slidenum">
              <a:rPr lang="en-US" smtClean="0"/>
              <a:t>25</a:t>
            </a:fld>
            <a:endParaRPr lang="en-US"/>
          </a:p>
        </p:txBody>
      </p:sp>
    </p:spTree>
    <p:extLst>
      <p:ext uri="{BB962C8B-B14F-4D97-AF65-F5344CB8AC3E}">
        <p14:creationId xmlns:p14="http://schemas.microsoft.com/office/powerpoint/2010/main" val="2496891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B19D4C-EDE6-4E0A-86C3-60D335DBD167}"/>
              </a:ext>
            </a:extLst>
          </p:cNvPr>
          <p:cNvPicPr>
            <a:picLocks noChangeAspect="1"/>
          </p:cNvPicPr>
          <p:nvPr/>
        </p:nvPicPr>
        <p:blipFill rotWithShape="1">
          <a:blip r:embed="rId3"/>
          <a:srcRect l="1" t="5293" r="-2" b="70190"/>
          <a:stretch/>
        </p:blipFill>
        <p:spPr>
          <a:xfrm>
            <a:off x="1" y="0"/>
            <a:ext cx="12192000" cy="1690688"/>
          </a:xfrm>
          <a:prstGeom prst="rect">
            <a:avLst/>
          </a:prstGeom>
        </p:spPr>
      </p:pic>
      <p:sp>
        <p:nvSpPr>
          <p:cNvPr id="9" name="Title 1">
            <a:extLst>
              <a:ext uri="{FF2B5EF4-FFF2-40B4-BE49-F238E27FC236}">
                <a16:creationId xmlns:a16="http://schemas.microsoft.com/office/drawing/2014/main" id="{7BEA0F55-E548-41A4-81B3-99CA926EF51B}"/>
              </a:ext>
            </a:extLst>
          </p:cNvPr>
          <p:cNvSpPr>
            <a:spLocks noGrp="1"/>
          </p:cNvSpPr>
          <p:nvPr>
            <p:ph type="title"/>
          </p:nvPr>
        </p:nvSpPr>
        <p:spPr>
          <a:xfrm>
            <a:off x="838200" y="365125"/>
            <a:ext cx="10515600" cy="1325563"/>
          </a:xfrm>
        </p:spPr>
        <p:txBody>
          <a:bodyPr>
            <a:normAutofit/>
          </a:bodyPr>
          <a:lstStyle/>
          <a:p>
            <a:r>
              <a:rPr lang="en-US" sz="4000" dirty="0">
                <a:solidFill>
                  <a:schemeClr val="bg1"/>
                </a:solidFill>
                <a:latin typeface="Avenir Next LT Pro Demi" panose="020B0704020202020204" pitchFamily="34" charset="0"/>
              </a:rPr>
              <a:t>Activity 6: Applying your knowledge</a:t>
            </a:r>
          </a:p>
        </p:txBody>
      </p:sp>
      <p:sp>
        <p:nvSpPr>
          <p:cNvPr id="10" name="Slide Number Placeholder 9">
            <a:extLst>
              <a:ext uri="{FF2B5EF4-FFF2-40B4-BE49-F238E27FC236}">
                <a16:creationId xmlns:a16="http://schemas.microsoft.com/office/drawing/2014/main" id="{0D8FFEA0-9F27-463A-A80A-9740FDDDE3B3}"/>
              </a:ext>
            </a:extLst>
          </p:cNvPr>
          <p:cNvSpPr>
            <a:spLocks noGrp="1"/>
          </p:cNvSpPr>
          <p:nvPr>
            <p:ph type="sldNum" sz="quarter" idx="12"/>
          </p:nvPr>
        </p:nvSpPr>
        <p:spPr/>
        <p:txBody>
          <a:bodyPr/>
          <a:lstStyle/>
          <a:p>
            <a:fld id="{F68E32CD-9FFB-4FA4-BEEC-6787F0D7D3AE}" type="slidenum">
              <a:rPr lang="en-US" smtClean="0"/>
              <a:t>26</a:t>
            </a:fld>
            <a:endParaRPr lang="en-US"/>
          </a:p>
        </p:txBody>
      </p:sp>
      <p:sp>
        <p:nvSpPr>
          <p:cNvPr id="6" name="Content Placeholder 2">
            <a:extLst>
              <a:ext uri="{FF2B5EF4-FFF2-40B4-BE49-F238E27FC236}">
                <a16:creationId xmlns:a16="http://schemas.microsoft.com/office/drawing/2014/main" id="{5179C7E4-3965-48C8-8E71-190811CF5050}"/>
              </a:ext>
            </a:extLst>
          </p:cNvPr>
          <p:cNvSpPr txBox="1">
            <a:spLocks/>
          </p:cNvSpPr>
          <p:nvPr/>
        </p:nvSpPr>
        <p:spPr>
          <a:xfrm>
            <a:off x="838200" y="4357354"/>
            <a:ext cx="10515600" cy="12350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venir Next LT Pro Demi" panose="020B0704020202020204" pitchFamily="34" charset="0"/>
              </a:rPr>
              <a:t>Ex 6.1  Complete the table in your worksheet</a:t>
            </a:r>
          </a:p>
        </p:txBody>
      </p:sp>
      <p:sp>
        <p:nvSpPr>
          <p:cNvPr id="7" name="Content Placeholder 2">
            <a:extLst>
              <a:ext uri="{FF2B5EF4-FFF2-40B4-BE49-F238E27FC236}">
                <a16:creationId xmlns:a16="http://schemas.microsoft.com/office/drawing/2014/main" id="{048A6830-0E18-40ED-B5ED-23D79B4AD877}"/>
              </a:ext>
            </a:extLst>
          </p:cNvPr>
          <p:cNvSpPr>
            <a:spLocks noGrp="1"/>
          </p:cNvSpPr>
          <p:nvPr>
            <p:ph idx="1"/>
          </p:nvPr>
        </p:nvSpPr>
        <p:spPr>
          <a:xfrm>
            <a:off x="838200" y="2055813"/>
            <a:ext cx="10515600" cy="2067008"/>
          </a:xfrm>
        </p:spPr>
        <p:txBody>
          <a:bodyPr>
            <a:normAutofit/>
          </a:bodyPr>
          <a:lstStyle/>
          <a:p>
            <a:pPr marL="0" indent="0">
              <a:buNone/>
            </a:pPr>
            <a:r>
              <a:rPr lang="en-US" dirty="0"/>
              <a:t>The science behind cloud formation is the same both in your experiment and on exoplanets. </a:t>
            </a:r>
          </a:p>
          <a:p>
            <a:pPr marL="0" indent="0">
              <a:buNone/>
            </a:pPr>
            <a:r>
              <a:rPr lang="en-US" dirty="0"/>
              <a:t>Because your experiment has a solid surface, in this activity we will compare it to a terrestrial exoplanet</a:t>
            </a:r>
          </a:p>
        </p:txBody>
      </p:sp>
    </p:spTree>
    <p:extLst>
      <p:ext uri="{BB962C8B-B14F-4D97-AF65-F5344CB8AC3E}">
        <p14:creationId xmlns:p14="http://schemas.microsoft.com/office/powerpoint/2010/main" val="3983828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47C898-23AC-4729-9588-EACFC7581405}"/>
              </a:ext>
            </a:extLst>
          </p:cNvPr>
          <p:cNvPicPr>
            <a:picLocks noChangeAspect="1"/>
          </p:cNvPicPr>
          <p:nvPr/>
        </p:nvPicPr>
        <p:blipFill rotWithShape="1">
          <a:blip r:embed="rId3"/>
          <a:srcRect l="11688" r="2670"/>
          <a:stretch/>
        </p:blipFill>
        <p:spPr>
          <a:xfrm>
            <a:off x="6117786" y="1111390"/>
            <a:ext cx="4735578" cy="2350421"/>
          </a:xfrm>
          <a:prstGeom prst="rect">
            <a:avLst/>
          </a:prstGeom>
        </p:spPr>
      </p:pic>
      <p:pic>
        <p:nvPicPr>
          <p:cNvPr id="8" name="Picture 7">
            <a:extLst>
              <a:ext uri="{FF2B5EF4-FFF2-40B4-BE49-F238E27FC236}">
                <a16:creationId xmlns:a16="http://schemas.microsoft.com/office/drawing/2014/main" id="{14126935-5988-4C1C-B1F4-0113AD99611B}"/>
              </a:ext>
            </a:extLst>
          </p:cNvPr>
          <p:cNvPicPr>
            <a:picLocks noChangeAspect="1"/>
          </p:cNvPicPr>
          <p:nvPr/>
        </p:nvPicPr>
        <p:blipFill>
          <a:blip r:embed="rId4"/>
          <a:stretch>
            <a:fillRect/>
          </a:stretch>
        </p:blipFill>
        <p:spPr>
          <a:xfrm>
            <a:off x="1052624" y="1111389"/>
            <a:ext cx="4974829" cy="5297619"/>
          </a:xfrm>
          <a:prstGeom prst="rect">
            <a:avLst/>
          </a:prstGeom>
        </p:spPr>
      </p:pic>
      <p:pic>
        <p:nvPicPr>
          <p:cNvPr id="9" name="Picture 8">
            <a:extLst>
              <a:ext uri="{FF2B5EF4-FFF2-40B4-BE49-F238E27FC236}">
                <a16:creationId xmlns:a16="http://schemas.microsoft.com/office/drawing/2014/main" id="{4BA26AE7-ECC5-4D6D-B5F9-38E8194B8CEE}"/>
              </a:ext>
            </a:extLst>
          </p:cNvPr>
          <p:cNvPicPr>
            <a:picLocks noChangeAspect="1"/>
          </p:cNvPicPr>
          <p:nvPr/>
        </p:nvPicPr>
        <p:blipFill>
          <a:blip r:embed="rId5"/>
          <a:stretch>
            <a:fillRect/>
          </a:stretch>
        </p:blipFill>
        <p:spPr>
          <a:xfrm>
            <a:off x="6117786" y="3565841"/>
            <a:ext cx="4735578" cy="2843167"/>
          </a:xfrm>
          <a:prstGeom prst="rect">
            <a:avLst/>
          </a:prstGeom>
        </p:spPr>
      </p:pic>
      <p:sp>
        <p:nvSpPr>
          <p:cNvPr id="10" name="Title 1">
            <a:extLst>
              <a:ext uri="{FF2B5EF4-FFF2-40B4-BE49-F238E27FC236}">
                <a16:creationId xmlns:a16="http://schemas.microsoft.com/office/drawing/2014/main" id="{52989179-4B39-4FF6-83D3-C5FBD9731E47}"/>
              </a:ext>
            </a:extLst>
          </p:cNvPr>
          <p:cNvSpPr>
            <a:spLocks noGrp="1"/>
          </p:cNvSpPr>
          <p:nvPr>
            <p:ph type="title"/>
          </p:nvPr>
        </p:nvSpPr>
        <p:spPr>
          <a:xfrm>
            <a:off x="618185" y="365125"/>
            <a:ext cx="10850451" cy="865111"/>
          </a:xfrm>
        </p:spPr>
        <p:txBody>
          <a:bodyPr>
            <a:normAutofit/>
          </a:bodyPr>
          <a:lstStyle/>
          <a:p>
            <a:pPr algn="ctr"/>
            <a:r>
              <a:rPr lang="en-US" sz="3200" dirty="0">
                <a:latin typeface="Avenir Next LT Pro" panose="020B0504020202020204" pitchFamily="34" charset="0"/>
              </a:rPr>
              <a:t>Where do you think these clouds can be found?</a:t>
            </a:r>
          </a:p>
        </p:txBody>
      </p:sp>
      <p:sp>
        <p:nvSpPr>
          <p:cNvPr id="11" name="Slide Number Placeholder 10">
            <a:extLst>
              <a:ext uri="{FF2B5EF4-FFF2-40B4-BE49-F238E27FC236}">
                <a16:creationId xmlns:a16="http://schemas.microsoft.com/office/drawing/2014/main" id="{E968B217-0408-42A2-AFC6-93D759E82447}"/>
              </a:ext>
            </a:extLst>
          </p:cNvPr>
          <p:cNvSpPr>
            <a:spLocks noGrp="1"/>
          </p:cNvSpPr>
          <p:nvPr>
            <p:ph type="sldNum" sz="quarter" idx="12"/>
          </p:nvPr>
        </p:nvSpPr>
        <p:spPr/>
        <p:txBody>
          <a:bodyPr/>
          <a:lstStyle/>
          <a:p>
            <a:fld id="{F68E32CD-9FFB-4FA4-BEEC-6787F0D7D3AE}" type="slidenum">
              <a:rPr lang="en-US" smtClean="0"/>
              <a:t>3</a:t>
            </a:fld>
            <a:endParaRPr lang="en-US"/>
          </a:p>
        </p:txBody>
      </p:sp>
    </p:spTree>
    <p:extLst>
      <p:ext uri="{BB962C8B-B14F-4D97-AF65-F5344CB8AC3E}">
        <p14:creationId xmlns:p14="http://schemas.microsoft.com/office/powerpoint/2010/main" val="4099696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0DAD08-5D14-4CD6-8935-C813C448E686}"/>
              </a:ext>
            </a:extLst>
          </p:cNvPr>
          <p:cNvGrpSpPr/>
          <p:nvPr/>
        </p:nvGrpSpPr>
        <p:grpSpPr>
          <a:xfrm>
            <a:off x="1052624" y="1111389"/>
            <a:ext cx="9800740" cy="5297619"/>
            <a:chOff x="618972" y="504278"/>
            <a:chExt cx="10904243" cy="5894098"/>
          </a:xfrm>
        </p:grpSpPr>
        <p:pic>
          <p:nvPicPr>
            <p:cNvPr id="4" name="Picture 3">
              <a:extLst>
                <a:ext uri="{FF2B5EF4-FFF2-40B4-BE49-F238E27FC236}">
                  <a16:creationId xmlns:a16="http://schemas.microsoft.com/office/drawing/2014/main" id="{60D065C7-38C5-4FEC-8717-74537CA4FFAE}"/>
                </a:ext>
              </a:extLst>
            </p:cNvPr>
            <p:cNvPicPr>
              <a:picLocks noChangeAspect="1"/>
            </p:cNvPicPr>
            <p:nvPr/>
          </p:nvPicPr>
          <p:blipFill rotWithShape="1">
            <a:blip r:embed="rId3"/>
            <a:srcRect l="11688" r="2670"/>
            <a:stretch/>
          </p:blipFill>
          <p:spPr>
            <a:xfrm>
              <a:off x="6254440" y="504279"/>
              <a:ext cx="5268775" cy="2615064"/>
            </a:xfrm>
            <a:prstGeom prst="rect">
              <a:avLst/>
            </a:prstGeom>
          </p:spPr>
        </p:pic>
        <p:pic>
          <p:nvPicPr>
            <p:cNvPr id="5" name="Picture 4">
              <a:extLst>
                <a:ext uri="{FF2B5EF4-FFF2-40B4-BE49-F238E27FC236}">
                  <a16:creationId xmlns:a16="http://schemas.microsoft.com/office/drawing/2014/main" id="{AE0984A4-95A8-4E19-BD06-695B3AF5C975}"/>
                </a:ext>
              </a:extLst>
            </p:cNvPr>
            <p:cNvPicPr>
              <a:picLocks noChangeAspect="1"/>
            </p:cNvPicPr>
            <p:nvPr/>
          </p:nvPicPr>
          <p:blipFill>
            <a:blip r:embed="rId4"/>
            <a:stretch>
              <a:fillRect/>
            </a:stretch>
          </p:blipFill>
          <p:spPr>
            <a:xfrm>
              <a:off x="618972" y="504278"/>
              <a:ext cx="5534964" cy="5894098"/>
            </a:xfrm>
            <a:prstGeom prst="rect">
              <a:avLst/>
            </a:prstGeom>
          </p:spPr>
        </p:pic>
        <p:pic>
          <p:nvPicPr>
            <p:cNvPr id="6" name="Picture 5">
              <a:extLst>
                <a:ext uri="{FF2B5EF4-FFF2-40B4-BE49-F238E27FC236}">
                  <a16:creationId xmlns:a16="http://schemas.microsoft.com/office/drawing/2014/main" id="{41F7C771-EEC9-437C-B99B-66FF98F7F245}"/>
                </a:ext>
              </a:extLst>
            </p:cNvPr>
            <p:cNvPicPr>
              <a:picLocks noChangeAspect="1"/>
            </p:cNvPicPr>
            <p:nvPr/>
          </p:nvPicPr>
          <p:blipFill>
            <a:blip r:embed="rId5"/>
            <a:stretch>
              <a:fillRect/>
            </a:stretch>
          </p:blipFill>
          <p:spPr>
            <a:xfrm>
              <a:off x="6254440" y="3235086"/>
              <a:ext cx="5268775" cy="3163290"/>
            </a:xfrm>
            <a:prstGeom prst="rect">
              <a:avLst/>
            </a:prstGeom>
          </p:spPr>
        </p:pic>
        <p:sp>
          <p:nvSpPr>
            <p:cNvPr id="7" name="TextBox 6">
              <a:extLst>
                <a:ext uri="{FF2B5EF4-FFF2-40B4-BE49-F238E27FC236}">
                  <a16:creationId xmlns:a16="http://schemas.microsoft.com/office/drawing/2014/main" id="{9D3376D2-5E1B-4F05-A0F5-2E102F668990}"/>
                </a:ext>
              </a:extLst>
            </p:cNvPr>
            <p:cNvSpPr txBox="1"/>
            <p:nvPr/>
          </p:nvSpPr>
          <p:spPr>
            <a:xfrm>
              <a:off x="4376691" y="5953612"/>
              <a:ext cx="1719309" cy="400110"/>
            </a:xfrm>
            <a:prstGeom prst="rect">
              <a:avLst/>
            </a:prstGeom>
            <a:noFill/>
          </p:spPr>
          <p:txBody>
            <a:bodyPr wrap="square" rtlCol="0">
              <a:spAutoFit/>
            </a:bodyPr>
            <a:lstStyle/>
            <a:p>
              <a:pPr algn="r"/>
              <a:r>
                <a:rPr lang="en-US" sz="2000" dirty="0">
                  <a:solidFill>
                    <a:schemeClr val="bg1"/>
                  </a:solidFill>
                  <a:latin typeface="Avenir Next LT Pro Demi" panose="020B0704020202020204" pitchFamily="34" charset="0"/>
                </a:rPr>
                <a:t>Jupiter</a:t>
              </a:r>
            </a:p>
          </p:txBody>
        </p:sp>
        <p:sp>
          <p:nvSpPr>
            <p:cNvPr id="8" name="TextBox 7">
              <a:extLst>
                <a:ext uri="{FF2B5EF4-FFF2-40B4-BE49-F238E27FC236}">
                  <a16:creationId xmlns:a16="http://schemas.microsoft.com/office/drawing/2014/main" id="{3DB92AC2-BD44-4323-959D-C442EEB847CD}"/>
                </a:ext>
              </a:extLst>
            </p:cNvPr>
            <p:cNvSpPr txBox="1"/>
            <p:nvPr/>
          </p:nvSpPr>
          <p:spPr>
            <a:xfrm>
              <a:off x="9803906" y="2719233"/>
              <a:ext cx="1719309" cy="400110"/>
            </a:xfrm>
            <a:prstGeom prst="rect">
              <a:avLst/>
            </a:prstGeom>
            <a:noFill/>
          </p:spPr>
          <p:txBody>
            <a:bodyPr wrap="square" rtlCol="0">
              <a:spAutoFit/>
            </a:bodyPr>
            <a:lstStyle/>
            <a:p>
              <a:pPr algn="r"/>
              <a:r>
                <a:rPr lang="en-US" sz="2000" dirty="0">
                  <a:solidFill>
                    <a:schemeClr val="bg1"/>
                  </a:solidFill>
                  <a:latin typeface="Avenir Next LT Pro Demi" panose="020B0704020202020204" pitchFamily="34" charset="0"/>
                </a:rPr>
                <a:t>Mars</a:t>
              </a:r>
            </a:p>
          </p:txBody>
        </p:sp>
        <p:sp>
          <p:nvSpPr>
            <p:cNvPr id="9" name="TextBox 8">
              <a:extLst>
                <a:ext uri="{FF2B5EF4-FFF2-40B4-BE49-F238E27FC236}">
                  <a16:creationId xmlns:a16="http://schemas.microsoft.com/office/drawing/2014/main" id="{E35249B7-4982-4F8A-9358-CC5F2FF97FD2}"/>
                </a:ext>
              </a:extLst>
            </p:cNvPr>
            <p:cNvSpPr txBox="1"/>
            <p:nvPr/>
          </p:nvSpPr>
          <p:spPr>
            <a:xfrm>
              <a:off x="9803905" y="5953611"/>
              <a:ext cx="1719309" cy="400110"/>
            </a:xfrm>
            <a:prstGeom prst="rect">
              <a:avLst/>
            </a:prstGeom>
            <a:noFill/>
          </p:spPr>
          <p:txBody>
            <a:bodyPr wrap="square" rtlCol="0">
              <a:spAutoFit/>
            </a:bodyPr>
            <a:lstStyle/>
            <a:p>
              <a:pPr algn="r"/>
              <a:r>
                <a:rPr lang="en-US" sz="2000" dirty="0">
                  <a:solidFill>
                    <a:schemeClr val="bg1"/>
                  </a:solidFill>
                  <a:latin typeface="Avenir Next LT Pro Demi" panose="020B0704020202020204" pitchFamily="34" charset="0"/>
                </a:rPr>
                <a:t>Earth</a:t>
              </a:r>
            </a:p>
          </p:txBody>
        </p:sp>
      </p:grpSp>
      <p:sp>
        <p:nvSpPr>
          <p:cNvPr id="10" name="Title 1">
            <a:extLst>
              <a:ext uri="{FF2B5EF4-FFF2-40B4-BE49-F238E27FC236}">
                <a16:creationId xmlns:a16="http://schemas.microsoft.com/office/drawing/2014/main" id="{E742E3B8-55D6-46FE-9548-1FB953980442}"/>
              </a:ext>
            </a:extLst>
          </p:cNvPr>
          <p:cNvSpPr>
            <a:spLocks noGrp="1"/>
          </p:cNvSpPr>
          <p:nvPr>
            <p:ph type="title"/>
          </p:nvPr>
        </p:nvSpPr>
        <p:spPr>
          <a:xfrm>
            <a:off x="618185" y="365125"/>
            <a:ext cx="10850451" cy="865111"/>
          </a:xfrm>
        </p:spPr>
        <p:txBody>
          <a:bodyPr>
            <a:normAutofit/>
          </a:bodyPr>
          <a:lstStyle/>
          <a:p>
            <a:pPr algn="ctr"/>
            <a:r>
              <a:rPr lang="en-US" sz="3200" dirty="0">
                <a:latin typeface="Avenir Next LT Pro" panose="020B0504020202020204" pitchFamily="34" charset="0"/>
              </a:rPr>
              <a:t>Where do you </a:t>
            </a:r>
            <a:r>
              <a:rPr lang="en-US" sz="3200">
                <a:latin typeface="Avenir Next LT Pro" panose="020B0504020202020204" pitchFamily="34" charset="0"/>
              </a:rPr>
              <a:t>think these clouds can be found?</a:t>
            </a:r>
            <a:endParaRPr lang="en-US" sz="3200"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D802C11C-71CF-4FA0-A4BC-9FF42F763044}"/>
              </a:ext>
            </a:extLst>
          </p:cNvPr>
          <p:cNvSpPr>
            <a:spLocks noGrp="1"/>
          </p:cNvSpPr>
          <p:nvPr>
            <p:ph type="sldNum" sz="quarter" idx="12"/>
          </p:nvPr>
        </p:nvSpPr>
        <p:spPr/>
        <p:txBody>
          <a:bodyPr/>
          <a:lstStyle/>
          <a:p>
            <a:fld id="{F68E32CD-9FFB-4FA4-BEEC-6787F0D7D3AE}" type="slidenum">
              <a:rPr lang="en-US" smtClean="0"/>
              <a:t>4</a:t>
            </a:fld>
            <a:endParaRPr lang="en-US"/>
          </a:p>
        </p:txBody>
      </p:sp>
      <p:sp>
        <p:nvSpPr>
          <p:cNvPr id="12" name="TextBox 11">
            <a:extLst>
              <a:ext uri="{FF2B5EF4-FFF2-40B4-BE49-F238E27FC236}">
                <a16:creationId xmlns:a16="http://schemas.microsoft.com/office/drawing/2014/main" id="{F6DA858E-815D-439F-8289-C001EF60A387}"/>
              </a:ext>
            </a:extLst>
          </p:cNvPr>
          <p:cNvSpPr txBox="1"/>
          <p:nvPr/>
        </p:nvSpPr>
        <p:spPr>
          <a:xfrm>
            <a:off x="6253566" y="6382368"/>
            <a:ext cx="4604346" cy="461665"/>
          </a:xfrm>
          <a:prstGeom prst="rect">
            <a:avLst/>
          </a:prstGeom>
          <a:noFill/>
        </p:spPr>
        <p:txBody>
          <a:bodyPr wrap="square">
            <a:spAutoFit/>
          </a:bodyPr>
          <a:lstStyle/>
          <a:p>
            <a:pPr algn="r"/>
            <a:r>
              <a:rPr lang="nl-BE" sz="1200" dirty="0" err="1">
                <a:solidFill>
                  <a:schemeClr val="bg1">
                    <a:lumMod val="50000"/>
                  </a:schemeClr>
                </a:solidFill>
                <a:latin typeface="Avenir Next LT Pro Light" panose="020B0304020202020204" pitchFamily="34" charset="0"/>
              </a:rPr>
              <a:t>NASA’s</a:t>
            </a:r>
            <a:r>
              <a:rPr lang="nl-BE" sz="1200" dirty="0">
                <a:solidFill>
                  <a:schemeClr val="bg1">
                    <a:lumMod val="50000"/>
                  </a:schemeClr>
                </a:solidFill>
                <a:latin typeface="Avenir Next LT Pro Light" panose="020B0304020202020204" pitchFamily="34" charset="0"/>
              </a:rPr>
              <a:t> Mars </a:t>
            </a:r>
            <a:r>
              <a:rPr lang="nl-BE" sz="1200" dirty="0" err="1">
                <a:solidFill>
                  <a:schemeClr val="bg1">
                    <a:lumMod val="50000"/>
                  </a:schemeClr>
                </a:solidFill>
                <a:latin typeface="Avenir Next LT Pro Light" panose="020B0304020202020204" pitchFamily="34" charset="0"/>
              </a:rPr>
              <a:t>Curiosity</a:t>
            </a:r>
            <a:r>
              <a:rPr lang="nl-BE" sz="1200" dirty="0">
                <a:solidFill>
                  <a:schemeClr val="bg1">
                    <a:lumMod val="50000"/>
                  </a:schemeClr>
                </a:solidFill>
                <a:latin typeface="Avenir Next LT Pro Light" panose="020B0304020202020204" pitchFamily="34" charset="0"/>
              </a:rPr>
              <a:t> rover 2021, NASA.gov</a:t>
            </a:r>
          </a:p>
          <a:p>
            <a:pPr algn="r"/>
            <a:r>
              <a:rPr lang="nl-BE" sz="1200" dirty="0" err="1">
                <a:solidFill>
                  <a:schemeClr val="bg1">
                    <a:lumMod val="50000"/>
                  </a:schemeClr>
                </a:solidFill>
                <a:latin typeface="Avenir Next LT Pro Light" panose="020B0304020202020204" pitchFamily="34" charset="0"/>
              </a:rPr>
              <a:t>ESA’s</a:t>
            </a:r>
            <a:r>
              <a:rPr lang="nl-BE" sz="1200" dirty="0">
                <a:solidFill>
                  <a:schemeClr val="bg1">
                    <a:lumMod val="50000"/>
                  </a:schemeClr>
                </a:solidFill>
                <a:latin typeface="Avenir Next LT Pro Light" panose="020B0304020202020204" pitchFamily="34" charset="0"/>
              </a:rPr>
              <a:t> Copernicus Sentinel-3 Mission </a:t>
            </a:r>
            <a:r>
              <a:rPr lang="nl-BE" sz="1200" dirty="0">
                <a:solidFill>
                  <a:schemeClr val="bg1">
                    <a:lumMod val="50000"/>
                  </a:schemeClr>
                </a:solidFill>
                <a:latin typeface="Avenir Next LT Pro Light" panose="020B0304020202020204" pitchFamily="34" charset="0"/>
                <a:hlinkClick r:id="rId6">
                  <a:extLst>
                    <a:ext uri="{A12FA001-AC4F-418D-AE19-62706E023703}">
                      <ahyp:hlinkClr xmlns:ahyp="http://schemas.microsoft.com/office/drawing/2018/hyperlinkcolor" val="tx"/>
                    </a:ext>
                  </a:extLst>
                </a:hlinkClick>
              </a:rPr>
              <a:t>www.ESA.int</a:t>
            </a:r>
            <a:endParaRPr lang="nl-BE" sz="1200" dirty="0">
              <a:solidFill>
                <a:schemeClr val="bg1">
                  <a:lumMod val="50000"/>
                </a:schemeClr>
              </a:solidFill>
              <a:latin typeface="Avenir Next LT Pro Light" panose="020B0304020202020204" pitchFamily="34" charset="0"/>
            </a:endParaRPr>
          </a:p>
        </p:txBody>
      </p:sp>
      <p:pic>
        <p:nvPicPr>
          <p:cNvPr id="1026" name="Picture 2" descr="Copernicus Sentinel-3">
            <a:extLst>
              <a:ext uri="{FF2B5EF4-FFF2-40B4-BE49-F238E27FC236}">
                <a16:creationId xmlns:a16="http://schemas.microsoft.com/office/drawing/2014/main" id="{24DF7EC1-8E78-4C38-9EDE-ADAE212892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165" y="5062145"/>
            <a:ext cx="2247662" cy="12643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BF3A935-5201-461E-B467-07B88F6471BD}"/>
              </a:ext>
            </a:extLst>
          </p:cNvPr>
          <p:cNvPicPr>
            <a:picLocks noChangeAspect="1"/>
          </p:cNvPicPr>
          <p:nvPr/>
        </p:nvPicPr>
        <p:blipFill>
          <a:blip r:embed="rId8"/>
          <a:stretch>
            <a:fillRect/>
          </a:stretch>
        </p:blipFill>
        <p:spPr>
          <a:xfrm>
            <a:off x="6184302" y="2133125"/>
            <a:ext cx="2254525" cy="1259167"/>
          </a:xfrm>
          <a:prstGeom prst="rect">
            <a:avLst/>
          </a:prstGeom>
        </p:spPr>
      </p:pic>
      <p:sp>
        <p:nvSpPr>
          <p:cNvPr id="16" name="TextBox 15">
            <a:extLst>
              <a:ext uri="{FF2B5EF4-FFF2-40B4-BE49-F238E27FC236}">
                <a16:creationId xmlns:a16="http://schemas.microsoft.com/office/drawing/2014/main" id="{BAFED5EF-11FF-4325-96AD-789299EFE43E}"/>
              </a:ext>
            </a:extLst>
          </p:cNvPr>
          <p:cNvSpPr txBox="1"/>
          <p:nvPr/>
        </p:nvSpPr>
        <p:spPr>
          <a:xfrm>
            <a:off x="1048075" y="6403032"/>
            <a:ext cx="4337586" cy="276999"/>
          </a:xfrm>
          <a:prstGeom prst="rect">
            <a:avLst/>
          </a:prstGeom>
          <a:noFill/>
        </p:spPr>
        <p:txBody>
          <a:bodyPr wrap="square">
            <a:spAutoFit/>
          </a:bodyPr>
          <a:lstStyle/>
          <a:p>
            <a:r>
              <a:rPr lang="en-US" sz="1200" dirty="0">
                <a:solidFill>
                  <a:schemeClr val="bg1">
                    <a:lumMod val="50000"/>
                  </a:schemeClr>
                </a:solidFill>
                <a:latin typeface="Avenir Next LT Pro Light" panose="020B0304020202020204" pitchFamily="34" charset="0"/>
              </a:rPr>
              <a:t>NASA’s Juno Spacecraft, NASA.gov</a:t>
            </a:r>
          </a:p>
        </p:txBody>
      </p:sp>
      <p:pic>
        <p:nvPicPr>
          <p:cNvPr id="1030" name="Picture 6">
            <a:extLst>
              <a:ext uri="{FF2B5EF4-FFF2-40B4-BE49-F238E27FC236}">
                <a16:creationId xmlns:a16="http://schemas.microsoft.com/office/drawing/2014/main" id="{72B9687D-3D52-4650-A340-C165AC6967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9469" y="4661466"/>
            <a:ext cx="2219600" cy="166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462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02D29-3664-46E6-B847-9F88C681276F}"/>
              </a:ext>
            </a:extLst>
          </p:cNvPr>
          <p:cNvPicPr>
            <a:picLocks noChangeAspect="1"/>
          </p:cNvPicPr>
          <p:nvPr/>
        </p:nvPicPr>
        <p:blipFill rotWithShape="1">
          <a:blip r:embed="rId3"/>
          <a:srcRect l="-15217" t="-9660" r="-58718" b="-9660"/>
          <a:stretch/>
        </p:blipFill>
        <p:spPr>
          <a:xfrm>
            <a:off x="3844841" y="1312823"/>
            <a:ext cx="1714387" cy="1714387"/>
          </a:xfrm>
          <a:prstGeom prst="rect">
            <a:avLst/>
          </a:prstGeom>
          <a:solidFill>
            <a:schemeClr val="tx1"/>
          </a:solidFill>
        </p:spPr>
      </p:pic>
      <p:pic>
        <p:nvPicPr>
          <p:cNvPr id="8" name="Picture 7">
            <a:extLst>
              <a:ext uri="{FF2B5EF4-FFF2-40B4-BE49-F238E27FC236}">
                <a16:creationId xmlns:a16="http://schemas.microsoft.com/office/drawing/2014/main" id="{3CEBA73C-E149-4884-8DD4-43CA7AB0FA96}"/>
              </a:ext>
            </a:extLst>
          </p:cNvPr>
          <p:cNvPicPr>
            <a:picLocks noChangeAspect="1"/>
          </p:cNvPicPr>
          <p:nvPr/>
        </p:nvPicPr>
        <p:blipFill rotWithShape="1">
          <a:blip r:embed="rId4"/>
          <a:srcRect l="-1488" t="-1780" r="-1488" b="-1780"/>
          <a:stretch/>
        </p:blipFill>
        <p:spPr>
          <a:xfrm>
            <a:off x="6262870" y="1322420"/>
            <a:ext cx="1714386" cy="1714386"/>
          </a:xfrm>
          <a:prstGeom prst="rect">
            <a:avLst/>
          </a:prstGeom>
          <a:solidFill>
            <a:schemeClr val="tx1"/>
          </a:solidFill>
        </p:spPr>
      </p:pic>
      <p:pic>
        <p:nvPicPr>
          <p:cNvPr id="11" name="Picture 8" descr="The best Earth-based view of Mars ever">
            <a:extLst>
              <a:ext uri="{FF2B5EF4-FFF2-40B4-BE49-F238E27FC236}">
                <a16:creationId xmlns:a16="http://schemas.microsoft.com/office/drawing/2014/main" id="{DCD6ED41-9758-4E50-A98A-AA7843E3FE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70" t="-14169" r="-13962" b="-12462"/>
          <a:stretch/>
        </p:blipFill>
        <p:spPr bwMode="auto">
          <a:xfrm>
            <a:off x="8768135" y="1322420"/>
            <a:ext cx="1714386" cy="1714386"/>
          </a:xfrm>
          <a:prstGeom prst="rect">
            <a:avLst/>
          </a:prstGeom>
          <a:solidFill>
            <a:schemeClr val="tx1"/>
          </a:solidFill>
        </p:spPr>
      </p:pic>
      <p:pic>
        <p:nvPicPr>
          <p:cNvPr id="14" name="Picture 2" descr="Hubble's View of Jupiter and Europa in August 2020">
            <a:extLst>
              <a:ext uri="{FF2B5EF4-FFF2-40B4-BE49-F238E27FC236}">
                <a16:creationId xmlns:a16="http://schemas.microsoft.com/office/drawing/2014/main" id="{CF1C6E81-1345-4A4C-9F42-514CBDAC35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176" t="-1825" r="-382" b="-2786"/>
          <a:stretch/>
        </p:blipFill>
        <p:spPr bwMode="auto">
          <a:xfrm>
            <a:off x="1456939" y="3846008"/>
            <a:ext cx="1714386" cy="1714386"/>
          </a:xfrm>
          <a:prstGeom prst="rect">
            <a:avLst/>
          </a:prstGeom>
          <a:solidFill>
            <a:schemeClr val="tx1"/>
          </a:solidFill>
        </p:spPr>
      </p:pic>
      <p:pic>
        <p:nvPicPr>
          <p:cNvPr id="16" name="Picture 10" descr="Latest Saturn Portrait">
            <a:extLst>
              <a:ext uri="{FF2B5EF4-FFF2-40B4-BE49-F238E27FC236}">
                <a16:creationId xmlns:a16="http://schemas.microsoft.com/office/drawing/2014/main" id="{1053D91D-2083-47D1-BA41-7108E06D7D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17" t="-9430" r="14974" b="-2584"/>
          <a:stretch/>
        </p:blipFill>
        <p:spPr bwMode="auto">
          <a:xfrm>
            <a:off x="3844839" y="3849095"/>
            <a:ext cx="1711593" cy="1711593"/>
          </a:xfrm>
          <a:prstGeom prst="rect">
            <a:avLst/>
          </a:prstGeom>
          <a:solidFill>
            <a:schemeClr val="tx1"/>
          </a:solidFill>
        </p:spPr>
      </p:pic>
      <p:pic>
        <p:nvPicPr>
          <p:cNvPr id="18" name="Picture 12" descr="Adding to Uranus’s legacy">
            <a:extLst>
              <a:ext uri="{FF2B5EF4-FFF2-40B4-BE49-F238E27FC236}">
                <a16:creationId xmlns:a16="http://schemas.microsoft.com/office/drawing/2014/main" id="{F25A353D-97FE-4B10-8F46-AE4E9A3E662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57" t="11832" r="4815" b="13286"/>
          <a:stretch/>
        </p:blipFill>
        <p:spPr bwMode="auto">
          <a:xfrm>
            <a:off x="6262870" y="3855604"/>
            <a:ext cx="1705707" cy="1705707"/>
          </a:xfrm>
          <a:prstGeom prst="rect">
            <a:avLst/>
          </a:prstGeom>
          <a:solidFill>
            <a:schemeClr val="tx1"/>
          </a:solidFill>
        </p:spPr>
      </p:pic>
      <p:pic>
        <p:nvPicPr>
          <p:cNvPr id="21" name="Picture 14" descr="Happy birthday Neptune">
            <a:extLst>
              <a:ext uri="{FF2B5EF4-FFF2-40B4-BE49-F238E27FC236}">
                <a16:creationId xmlns:a16="http://schemas.microsoft.com/office/drawing/2014/main" id="{B40FDB0E-38D9-42DB-9229-CA0EAD9E37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197" t="12596" r="9244" b="51800"/>
          <a:stretch/>
        </p:blipFill>
        <p:spPr bwMode="auto">
          <a:xfrm>
            <a:off x="8768134" y="3846008"/>
            <a:ext cx="1742146" cy="1705707"/>
          </a:xfrm>
          <a:prstGeom prst="rect">
            <a:avLst/>
          </a:prstGeom>
          <a:solidFill>
            <a:schemeClr val="tx1"/>
          </a:solidFill>
        </p:spPr>
      </p:pic>
      <p:pic>
        <p:nvPicPr>
          <p:cNvPr id="25" name="Picture 2" descr="The planet Mercury">
            <a:extLst>
              <a:ext uri="{FF2B5EF4-FFF2-40B4-BE49-F238E27FC236}">
                <a16:creationId xmlns:a16="http://schemas.microsoft.com/office/drawing/2014/main" id="{A490080D-51DC-491D-A3A4-7EF8358E64B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51" t="-15784" r="11442" b="-15784"/>
          <a:stretch/>
        </p:blipFill>
        <p:spPr bwMode="auto">
          <a:xfrm>
            <a:off x="1456939" y="1312822"/>
            <a:ext cx="1714387" cy="1714387"/>
          </a:xfrm>
          <a:prstGeom prst="rect">
            <a:avLst/>
          </a:prstGeom>
          <a:solidFill>
            <a:schemeClr val="tx1"/>
          </a:solidFill>
        </p:spPr>
      </p:pic>
      <p:sp>
        <p:nvSpPr>
          <p:cNvPr id="27" name="TextBox 26">
            <a:extLst>
              <a:ext uri="{FF2B5EF4-FFF2-40B4-BE49-F238E27FC236}">
                <a16:creationId xmlns:a16="http://schemas.microsoft.com/office/drawing/2014/main" id="{1A3D05E7-0AF9-4199-897D-8BB728922BDE}"/>
              </a:ext>
            </a:extLst>
          </p:cNvPr>
          <p:cNvSpPr txBox="1"/>
          <p:nvPr/>
        </p:nvSpPr>
        <p:spPr>
          <a:xfrm>
            <a:off x="5866326" y="6492874"/>
            <a:ext cx="6234543" cy="415498"/>
          </a:xfrm>
          <a:prstGeom prst="rect">
            <a:avLst/>
          </a:prstGeom>
          <a:noFill/>
        </p:spPr>
        <p:txBody>
          <a:bodyPr wrap="square">
            <a:spAutoFit/>
          </a:bodyPr>
          <a:lstStyle/>
          <a:p>
            <a:pPr algn="r"/>
            <a:r>
              <a:rPr lang="en-US" sz="1000" dirty="0">
                <a:solidFill>
                  <a:schemeClr val="bg1">
                    <a:lumMod val="50000"/>
                  </a:schemeClr>
                </a:solidFill>
                <a:latin typeface="Avenir Next LT Pro Light" panose="020B0304020202020204" pitchFamily="34" charset="0"/>
              </a:rPr>
              <a:t>Mercury: NASA Messenger </a:t>
            </a:r>
            <a:r>
              <a:rPr lang="en-US" sz="1000" dirty="0">
                <a:solidFill>
                  <a:schemeClr val="bg1">
                    <a:lumMod val="50000"/>
                  </a:schemeClr>
                </a:solidFill>
                <a:latin typeface="Avenir Next LT Pro Light" panose="020B0304020202020204" pitchFamily="34" charset="0"/>
                <a:hlinkClick r:id="rId11"/>
              </a:rPr>
              <a:t>https://solarsystem.nasa.gov/</a:t>
            </a:r>
            <a:r>
              <a:rPr lang="en-US" sz="1000" dirty="0">
                <a:solidFill>
                  <a:schemeClr val="bg1">
                    <a:lumMod val="50000"/>
                  </a:schemeClr>
                </a:solidFill>
                <a:latin typeface="Avenir Next LT Pro Light" panose="020B0304020202020204" pitchFamily="34" charset="0"/>
              </a:rPr>
              <a:t>, Earth image ESA </a:t>
            </a:r>
            <a:r>
              <a:rPr lang="en-US" sz="1000" dirty="0" err="1">
                <a:solidFill>
                  <a:schemeClr val="bg1">
                    <a:lumMod val="50000"/>
                  </a:schemeClr>
                </a:solidFill>
                <a:latin typeface="Avenir Next LT Pro Light" panose="020B0304020202020204" pitchFamily="34" charset="0"/>
              </a:rPr>
              <a:t>Meteosat</a:t>
            </a:r>
            <a:r>
              <a:rPr lang="en-US" sz="1000" dirty="0">
                <a:solidFill>
                  <a:schemeClr val="bg1">
                    <a:lumMod val="50000"/>
                  </a:schemeClr>
                </a:solidFill>
                <a:latin typeface="Avenir Next LT Pro Light" panose="020B0304020202020204" pitchFamily="34" charset="0"/>
              </a:rPr>
              <a:t> </a:t>
            </a:r>
            <a:r>
              <a:rPr lang="en-US" sz="1000" dirty="0">
                <a:solidFill>
                  <a:schemeClr val="bg1">
                    <a:lumMod val="50000"/>
                  </a:schemeClr>
                </a:solidFill>
                <a:latin typeface="Avenir Next LT Pro Light" panose="020B0304020202020204" pitchFamily="34" charset="0"/>
                <a:hlinkClick r:id="rId12"/>
              </a:rPr>
              <a:t>http://esa.int</a:t>
            </a:r>
            <a:r>
              <a:rPr lang="en-US" sz="1000" dirty="0">
                <a:solidFill>
                  <a:schemeClr val="bg1">
                    <a:lumMod val="50000"/>
                  </a:schemeClr>
                </a:solidFill>
                <a:latin typeface="Avenir Next LT Pro Light" panose="020B0304020202020204" pitchFamily="34" charset="0"/>
              </a:rPr>
              <a:t>, </a:t>
            </a:r>
          </a:p>
          <a:p>
            <a:pPr algn="r"/>
            <a:r>
              <a:rPr lang="en-US" sz="1000" dirty="0">
                <a:solidFill>
                  <a:schemeClr val="bg1">
                    <a:lumMod val="50000"/>
                  </a:schemeClr>
                </a:solidFill>
                <a:latin typeface="Avenir Next LT Pro Light" panose="020B0304020202020204" pitchFamily="34" charset="0"/>
              </a:rPr>
              <a:t>All other images from the Hubble Space Telescope </a:t>
            </a:r>
            <a:r>
              <a:rPr lang="en-US" sz="1000" dirty="0">
                <a:solidFill>
                  <a:schemeClr val="bg1">
                    <a:lumMod val="50000"/>
                  </a:schemeClr>
                </a:solidFill>
                <a:latin typeface="Avenir Next LT Pro Light" panose="020B0304020202020204" pitchFamily="34" charset="0"/>
                <a:hlinkClick r:id="rId13"/>
              </a:rPr>
              <a:t>https://esahubble.org/images/</a:t>
            </a:r>
            <a:endParaRPr lang="nl-BE" sz="1000" dirty="0">
              <a:solidFill>
                <a:schemeClr val="bg1">
                  <a:lumMod val="50000"/>
                </a:schemeClr>
              </a:solidFill>
              <a:latin typeface="Avenir Next LT Pro Light" panose="020B0304020202020204" pitchFamily="34" charset="0"/>
            </a:endParaRPr>
          </a:p>
        </p:txBody>
      </p:sp>
      <p:sp>
        <p:nvSpPr>
          <p:cNvPr id="30" name="TextBox 29">
            <a:extLst>
              <a:ext uri="{FF2B5EF4-FFF2-40B4-BE49-F238E27FC236}">
                <a16:creationId xmlns:a16="http://schemas.microsoft.com/office/drawing/2014/main" id="{31046B05-EB07-49BC-8B33-A215C61DF605}"/>
              </a:ext>
            </a:extLst>
          </p:cNvPr>
          <p:cNvSpPr txBox="1"/>
          <p:nvPr/>
        </p:nvSpPr>
        <p:spPr>
          <a:xfrm>
            <a:off x="1456938" y="2667474"/>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Mercury</a:t>
            </a:r>
          </a:p>
        </p:txBody>
      </p:sp>
      <p:sp>
        <p:nvSpPr>
          <p:cNvPr id="31" name="TextBox 30">
            <a:extLst>
              <a:ext uri="{FF2B5EF4-FFF2-40B4-BE49-F238E27FC236}">
                <a16:creationId xmlns:a16="http://schemas.microsoft.com/office/drawing/2014/main" id="{DEC89647-58AD-4039-8240-D4B42BDBBFD0}"/>
              </a:ext>
            </a:extLst>
          </p:cNvPr>
          <p:cNvSpPr txBox="1"/>
          <p:nvPr/>
        </p:nvSpPr>
        <p:spPr>
          <a:xfrm>
            <a:off x="3844839" y="2698252"/>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Venus</a:t>
            </a:r>
          </a:p>
        </p:txBody>
      </p:sp>
      <p:sp>
        <p:nvSpPr>
          <p:cNvPr id="32" name="TextBox 31">
            <a:extLst>
              <a:ext uri="{FF2B5EF4-FFF2-40B4-BE49-F238E27FC236}">
                <a16:creationId xmlns:a16="http://schemas.microsoft.com/office/drawing/2014/main" id="{50724618-C270-4D4F-8397-66338C015ED7}"/>
              </a:ext>
            </a:extLst>
          </p:cNvPr>
          <p:cNvSpPr txBox="1"/>
          <p:nvPr/>
        </p:nvSpPr>
        <p:spPr>
          <a:xfrm>
            <a:off x="6262870" y="2688655"/>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Earth</a:t>
            </a:r>
          </a:p>
        </p:txBody>
      </p:sp>
      <p:sp>
        <p:nvSpPr>
          <p:cNvPr id="34" name="TextBox 33">
            <a:extLst>
              <a:ext uri="{FF2B5EF4-FFF2-40B4-BE49-F238E27FC236}">
                <a16:creationId xmlns:a16="http://schemas.microsoft.com/office/drawing/2014/main" id="{2CA374AE-34F9-483E-BDEC-A8357D302FAA}"/>
              </a:ext>
            </a:extLst>
          </p:cNvPr>
          <p:cNvSpPr txBox="1"/>
          <p:nvPr/>
        </p:nvSpPr>
        <p:spPr>
          <a:xfrm>
            <a:off x="8768134" y="2723597"/>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Mars</a:t>
            </a:r>
          </a:p>
        </p:txBody>
      </p:sp>
      <p:sp>
        <p:nvSpPr>
          <p:cNvPr id="35" name="TextBox 34">
            <a:extLst>
              <a:ext uri="{FF2B5EF4-FFF2-40B4-BE49-F238E27FC236}">
                <a16:creationId xmlns:a16="http://schemas.microsoft.com/office/drawing/2014/main" id="{BC8E4C92-3147-4049-82DC-07C2987505D4}"/>
              </a:ext>
            </a:extLst>
          </p:cNvPr>
          <p:cNvSpPr txBox="1"/>
          <p:nvPr/>
        </p:nvSpPr>
        <p:spPr>
          <a:xfrm>
            <a:off x="1456938" y="5221840"/>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Jupiter</a:t>
            </a:r>
          </a:p>
        </p:txBody>
      </p:sp>
      <p:sp>
        <p:nvSpPr>
          <p:cNvPr id="36" name="TextBox 35">
            <a:extLst>
              <a:ext uri="{FF2B5EF4-FFF2-40B4-BE49-F238E27FC236}">
                <a16:creationId xmlns:a16="http://schemas.microsoft.com/office/drawing/2014/main" id="{75F1792B-6FCE-4B95-AC82-2CD6A2F73AC7}"/>
              </a:ext>
            </a:extLst>
          </p:cNvPr>
          <p:cNvSpPr txBox="1"/>
          <p:nvPr/>
        </p:nvSpPr>
        <p:spPr>
          <a:xfrm>
            <a:off x="3804570" y="5221840"/>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Saturn</a:t>
            </a:r>
          </a:p>
        </p:txBody>
      </p:sp>
      <p:sp>
        <p:nvSpPr>
          <p:cNvPr id="37" name="TextBox 36">
            <a:extLst>
              <a:ext uri="{FF2B5EF4-FFF2-40B4-BE49-F238E27FC236}">
                <a16:creationId xmlns:a16="http://schemas.microsoft.com/office/drawing/2014/main" id="{F7BCCA82-13AD-4EE8-A7BF-2E7E9FDC0D5E}"/>
              </a:ext>
            </a:extLst>
          </p:cNvPr>
          <p:cNvSpPr txBox="1"/>
          <p:nvPr/>
        </p:nvSpPr>
        <p:spPr>
          <a:xfrm>
            <a:off x="6262870" y="5243719"/>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Uranus</a:t>
            </a:r>
          </a:p>
        </p:txBody>
      </p:sp>
      <p:sp>
        <p:nvSpPr>
          <p:cNvPr id="38" name="TextBox 37">
            <a:extLst>
              <a:ext uri="{FF2B5EF4-FFF2-40B4-BE49-F238E27FC236}">
                <a16:creationId xmlns:a16="http://schemas.microsoft.com/office/drawing/2014/main" id="{BC78A590-BFC1-46A8-90A0-A64A5D164122}"/>
              </a:ext>
            </a:extLst>
          </p:cNvPr>
          <p:cNvSpPr txBox="1"/>
          <p:nvPr/>
        </p:nvSpPr>
        <p:spPr>
          <a:xfrm>
            <a:off x="8721170" y="5243719"/>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Neptune</a:t>
            </a:r>
          </a:p>
        </p:txBody>
      </p:sp>
      <p:sp>
        <p:nvSpPr>
          <p:cNvPr id="40" name="Title 1">
            <a:extLst>
              <a:ext uri="{FF2B5EF4-FFF2-40B4-BE49-F238E27FC236}">
                <a16:creationId xmlns:a16="http://schemas.microsoft.com/office/drawing/2014/main" id="{60C016A1-107C-4BC5-AA8E-335BEA831837}"/>
              </a:ext>
            </a:extLst>
          </p:cNvPr>
          <p:cNvSpPr>
            <a:spLocks noGrp="1"/>
          </p:cNvSpPr>
          <p:nvPr>
            <p:ph type="title"/>
          </p:nvPr>
        </p:nvSpPr>
        <p:spPr>
          <a:xfrm>
            <a:off x="0" y="365125"/>
            <a:ext cx="12191999" cy="865111"/>
          </a:xfrm>
        </p:spPr>
        <p:txBody>
          <a:bodyPr>
            <a:normAutofit/>
          </a:bodyPr>
          <a:lstStyle/>
          <a:p>
            <a:pPr algn="ctr"/>
            <a:r>
              <a:rPr lang="en-US" sz="2800" dirty="0">
                <a:latin typeface="Avenir Next LT Pro" panose="020B0504020202020204" pitchFamily="34" charset="0"/>
              </a:rPr>
              <a:t>Which of the planets in our solar system do you think have clouds? </a:t>
            </a:r>
          </a:p>
        </p:txBody>
      </p:sp>
      <p:sp>
        <p:nvSpPr>
          <p:cNvPr id="2" name="Slide Number Placeholder 1">
            <a:extLst>
              <a:ext uri="{FF2B5EF4-FFF2-40B4-BE49-F238E27FC236}">
                <a16:creationId xmlns:a16="http://schemas.microsoft.com/office/drawing/2014/main" id="{A3C10CA3-58FA-4326-9B05-EB0CE3CAB056}"/>
              </a:ext>
            </a:extLst>
          </p:cNvPr>
          <p:cNvSpPr>
            <a:spLocks noGrp="1"/>
          </p:cNvSpPr>
          <p:nvPr>
            <p:ph type="sldNum" sz="quarter" idx="12"/>
          </p:nvPr>
        </p:nvSpPr>
        <p:spPr/>
        <p:txBody>
          <a:bodyPr/>
          <a:lstStyle/>
          <a:p>
            <a:fld id="{F68E32CD-9FFB-4FA4-BEEC-6787F0D7D3AE}" type="slidenum">
              <a:rPr lang="en-US" smtClean="0"/>
              <a:t>5</a:t>
            </a:fld>
            <a:endParaRPr lang="en-US"/>
          </a:p>
        </p:txBody>
      </p:sp>
    </p:spTree>
    <p:extLst>
      <p:ext uri="{BB962C8B-B14F-4D97-AF65-F5344CB8AC3E}">
        <p14:creationId xmlns:p14="http://schemas.microsoft.com/office/powerpoint/2010/main" val="3517933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02D29-3664-46E6-B847-9F88C681276F}"/>
              </a:ext>
            </a:extLst>
          </p:cNvPr>
          <p:cNvPicPr>
            <a:picLocks noChangeAspect="1"/>
          </p:cNvPicPr>
          <p:nvPr/>
        </p:nvPicPr>
        <p:blipFill rotWithShape="1">
          <a:blip r:embed="rId3"/>
          <a:srcRect l="-15217" t="-9660" r="-58718" b="-9660"/>
          <a:stretch/>
        </p:blipFill>
        <p:spPr>
          <a:xfrm>
            <a:off x="3844841" y="1312823"/>
            <a:ext cx="1714387" cy="1714387"/>
          </a:xfrm>
          <a:prstGeom prst="rect">
            <a:avLst/>
          </a:prstGeom>
          <a:solidFill>
            <a:schemeClr val="tx1"/>
          </a:solidFill>
        </p:spPr>
      </p:pic>
      <p:pic>
        <p:nvPicPr>
          <p:cNvPr id="8" name="Picture 7">
            <a:extLst>
              <a:ext uri="{FF2B5EF4-FFF2-40B4-BE49-F238E27FC236}">
                <a16:creationId xmlns:a16="http://schemas.microsoft.com/office/drawing/2014/main" id="{3CEBA73C-E149-4884-8DD4-43CA7AB0FA96}"/>
              </a:ext>
            </a:extLst>
          </p:cNvPr>
          <p:cNvPicPr>
            <a:picLocks noChangeAspect="1"/>
          </p:cNvPicPr>
          <p:nvPr/>
        </p:nvPicPr>
        <p:blipFill rotWithShape="1">
          <a:blip r:embed="rId4"/>
          <a:srcRect l="-1488" t="-1780" r="-1488" b="-1780"/>
          <a:stretch/>
        </p:blipFill>
        <p:spPr>
          <a:xfrm>
            <a:off x="6262870" y="1322420"/>
            <a:ext cx="1714386" cy="1714386"/>
          </a:xfrm>
          <a:prstGeom prst="rect">
            <a:avLst/>
          </a:prstGeom>
          <a:solidFill>
            <a:schemeClr val="tx1"/>
          </a:solidFill>
        </p:spPr>
      </p:pic>
      <p:pic>
        <p:nvPicPr>
          <p:cNvPr id="11" name="Picture 8" descr="The best Earth-based view of Mars ever">
            <a:extLst>
              <a:ext uri="{FF2B5EF4-FFF2-40B4-BE49-F238E27FC236}">
                <a16:creationId xmlns:a16="http://schemas.microsoft.com/office/drawing/2014/main" id="{DCD6ED41-9758-4E50-A98A-AA7843E3FE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70" t="-14169" r="-13962" b="-12462"/>
          <a:stretch/>
        </p:blipFill>
        <p:spPr bwMode="auto">
          <a:xfrm>
            <a:off x="8768135" y="1322420"/>
            <a:ext cx="1714386" cy="1714386"/>
          </a:xfrm>
          <a:prstGeom prst="rect">
            <a:avLst/>
          </a:prstGeom>
          <a:solidFill>
            <a:schemeClr val="tx1"/>
          </a:solidFill>
        </p:spPr>
      </p:pic>
      <p:pic>
        <p:nvPicPr>
          <p:cNvPr id="14" name="Picture 2" descr="Hubble's View of Jupiter and Europa in August 2020">
            <a:extLst>
              <a:ext uri="{FF2B5EF4-FFF2-40B4-BE49-F238E27FC236}">
                <a16:creationId xmlns:a16="http://schemas.microsoft.com/office/drawing/2014/main" id="{CF1C6E81-1345-4A4C-9F42-514CBDAC35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176" t="-1825" r="-382" b="-2786"/>
          <a:stretch/>
        </p:blipFill>
        <p:spPr bwMode="auto">
          <a:xfrm>
            <a:off x="1456939" y="3846008"/>
            <a:ext cx="1714386" cy="1714386"/>
          </a:xfrm>
          <a:prstGeom prst="rect">
            <a:avLst/>
          </a:prstGeom>
          <a:solidFill>
            <a:schemeClr val="tx1"/>
          </a:solidFill>
        </p:spPr>
      </p:pic>
      <p:pic>
        <p:nvPicPr>
          <p:cNvPr id="16" name="Picture 10" descr="Latest Saturn Portrait">
            <a:extLst>
              <a:ext uri="{FF2B5EF4-FFF2-40B4-BE49-F238E27FC236}">
                <a16:creationId xmlns:a16="http://schemas.microsoft.com/office/drawing/2014/main" id="{1053D91D-2083-47D1-BA41-7108E06D7D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17" t="-9430" r="14974" b="-2584"/>
          <a:stretch/>
        </p:blipFill>
        <p:spPr bwMode="auto">
          <a:xfrm>
            <a:off x="3844839" y="3849095"/>
            <a:ext cx="1711593" cy="1711593"/>
          </a:xfrm>
          <a:prstGeom prst="rect">
            <a:avLst/>
          </a:prstGeom>
          <a:solidFill>
            <a:schemeClr val="tx1"/>
          </a:solidFill>
        </p:spPr>
      </p:pic>
      <p:pic>
        <p:nvPicPr>
          <p:cNvPr id="18" name="Picture 12" descr="Adding to Uranus’s legacy">
            <a:extLst>
              <a:ext uri="{FF2B5EF4-FFF2-40B4-BE49-F238E27FC236}">
                <a16:creationId xmlns:a16="http://schemas.microsoft.com/office/drawing/2014/main" id="{F25A353D-97FE-4B10-8F46-AE4E9A3E662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57" t="11832" r="4815" b="13286"/>
          <a:stretch/>
        </p:blipFill>
        <p:spPr bwMode="auto">
          <a:xfrm>
            <a:off x="6262870" y="3855604"/>
            <a:ext cx="1705707" cy="1705707"/>
          </a:xfrm>
          <a:prstGeom prst="rect">
            <a:avLst/>
          </a:prstGeom>
          <a:solidFill>
            <a:schemeClr val="tx1"/>
          </a:solidFill>
        </p:spPr>
      </p:pic>
      <p:pic>
        <p:nvPicPr>
          <p:cNvPr id="21" name="Picture 14" descr="Happy birthday Neptune">
            <a:extLst>
              <a:ext uri="{FF2B5EF4-FFF2-40B4-BE49-F238E27FC236}">
                <a16:creationId xmlns:a16="http://schemas.microsoft.com/office/drawing/2014/main" id="{B40FDB0E-38D9-42DB-9229-CA0EAD9E37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197" t="12596" r="9244" b="51800"/>
          <a:stretch/>
        </p:blipFill>
        <p:spPr bwMode="auto">
          <a:xfrm>
            <a:off x="8768134" y="3846008"/>
            <a:ext cx="1742146" cy="1705707"/>
          </a:xfrm>
          <a:prstGeom prst="rect">
            <a:avLst/>
          </a:prstGeom>
          <a:solidFill>
            <a:schemeClr val="tx1"/>
          </a:solidFill>
        </p:spPr>
      </p:pic>
      <p:pic>
        <p:nvPicPr>
          <p:cNvPr id="25" name="Picture 2" descr="The planet Mercury">
            <a:extLst>
              <a:ext uri="{FF2B5EF4-FFF2-40B4-BE49-F238E27FC236}">
                <a16:creationId xmlns:a16="http://schemas.microsoft.com/office/drawing/2014/main" id="{A490080D-51DC-491D-A3A4-7EF8358E64B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51" t="-15784" r="11442" b="-15784"/>
          <a:stretch/>
        </p:blipFill>
        <p:spPr bwMode="auto">
          <a:xfrm>
            <a:off x="1456939" y="1312822"/>
            <a:ext cx="1714387" cy="1714387"/>
          </a:xfrm>
          <a:prstGeom prst="rect">
            <a:avLst/>
          </a:prstGeom>
          <a:solidFill>
            <a:schemeClr val="tx1"/>
          </a:solidFill>
        </p:spPr>
      </p:pic>
      <p:sp>
        <p:nvSpPr>
          <p:cNvPr id="27" name="TextBox 26">
            <a:extLst>
              <a:ext uri="{FF2B5EF4-FFF2-40B4-BE49-F238E27FC236}">
                <a16:creationId xmlns:a16="http://schemas.microsoft.com/office/drawing/2014/main" id="{1A3D05E7-0AF9-4199-897D-8BB728922BDE}"/>
              </a:ext>
            </a:extLst>
          </p:cNvPr>
          <p:cNvSpPr txBox="1"/>
          <p:nvPr/>
        </p:nvSpPr>
        <p:spPr>
          <a:xfrm>
            <a:off x="5866326" y="6492874"/>
            <a:ext cx="6234543" cy="415498"/>
          </a:xfrm>
          <a:prstGeom prst="rect">
            <a:avLst/>
          </a:prstGeom>
          <a:noFill/>
        </p:spPr>
        <p:txBody>
          <a:bodyPr wrap="square">
            <a:spAutoFit/>
          </a:bodyPr>
          <a:lstStyle/>
          <a:p>
            <a:pPr algn="r"/>
            <a:r>
              <a:rPr lang="en-US" sz="1000" dirty="0">
                <a:solidFill>
                  <a:schemeClr val="bg1">
                    <a:lumMod val="50000"/>
                  </a:schemeClr>
                </a:solidFill>
                <a:latin typeface="Avenir Next LT Pro Light" panose="020B0304020202020204" pitchFamily="34" charset="0"/>
              </a:rPr>
              <a:t>Mercury: NASA Messenger </a:t>
            </a:r>
            <a:r>
              <a:rPr lang="en-US" sz="1000" dirty="0">
                <a:solidFill>
                  <a:schemeClr val="bg1">
                    <a:lumMod val="50000"/>
                  </a:schemeClr>
                </a:solidFill>
                <a:latin typeface="Avenir Next LT Pro Light" panose="020B0304020202020204" pitchFamily="34" charset="0"/>
                <a:hlinkClick r:id="rId11"/>
              </a:rPr>
              <a:t>https://solarsystem.nasa.gov/</a:t>
            </a:r>
            <a:r>
              <a:rPr lang="en-US" sz="1000" dirty="0">
                <a:solidFill>
                  <a:schemeClr val="bg1">
                    <a:lumMod val="50000"/>
                  </a:schemeClr>
                </a:solidFill>
                <a:latin typeface="Avenir Next LT Pro Light" panose="020B0304020202020204" pitchFamily="34" charset="0"/>
              </a:rPr>
              <a:t>, Earth image ESA </a:t>
            </a:r>
            <a:r>
              <a:rPr lang="en-US" sz="1000" dirty="0" err="1">
                <a:solidFill>
                  <a:schemeClr val="bg1">
                    <a:lumMod val="50000"/>
                  </a:schemeClr>
                </a:solidFill>
                <a:latin typeface="Avenir Next LT Pro Light" panose="020B0304020202020204" pitchFamily="34" charset="0"/>
              </a:rPr>
              <a:t>Meteosat</a:t>
            </a:r>
            <a:r>
              <a:rPr lang="en-US" sz="1000" dirty="0">
                <a:solidFill>
                  <a:schemeClr val="bg1">
                    <a:lumMod val="50000"/>
                  </a:schemeClr>
                </a:solidFill>
                <a:latin typeface="Avenir Next LT Pro Light" panose="020B0304020202020204" pitchFamily="34" charset="0"/>
              </a:rPr>
              <a:t> </a:t>
            </a:r>
            <a:r>
              <a:rPr lang="en-US" sz="1000" dirty="0">
                <a:solidFill>
                  <a:schemeClr val="bg1">
                    <a:lumMod val="50000"/>
                  </a:schemeClr>
                </a:solidFill>
                <a:latin typeface="Avenir Next LT Pro Light" panose="020B0304020202020204" pitchFamily="34" charset="0"/>
                <a:hlinkClick r:id="rId12"/>
              </a:rPr>
              <a:t>http://esa.int</a:t>
            </a:r>
            <a:r>
              <a:rPr lang="en-US" sz="1000" dirty="0">
                <a:solidFill>
                  <a:schemeClr val="bg1">
                    <a:lumMod val="50000"/>
                  </a:schemeClr>
                </a:solidFill>
                <a:latin typeface="Avenir Next LT Pro Light" panose="020B0304020202020204" pitchFamily="34" charset="0"/>
              </a:rPr>
              <a:t>, </a:t>
            </a:r>
          </a:p>
          <a:p>
            <a:pPr algn="r"/>
            <a:r>
              <a:rPr lang="en-US" sz="1000" dirty="0">
                <a:solidFill>
                  <a:schemeClr val="bg1">
                    <a:lumMod val="50000"/>
                  </a:schemeClr>
                </a:solidFill>
                <a:latin typeface="Avenir Next LT Pro Light" panose="020B0304020202020204" pitchFamily="34" charset="0"/>
              </a:rPr>
              <a:t>All other images from the Hubble Space Telescope </a:t>
            </a:r>
            <a:r>
              <a:rPr lang="en-US" sz="1000" dirty="0">
                <a:solidFill>
                  <a:schemeClr val="bg1">
                    <a:lumMod val="50000"/>
                  </a:schemeClr>
                </a:solidFill>
                <a:latin typeface="Avenir Next LT Pro Light" panose="020B0304020202020204" pitchFamily="34" charset="0"/>
                <a:hlinkClick r:id="rId13"/>
              </a:rPr>
              <a:t>https://esahubble.org/images/</a:t>
            </a:r>
            <a:endParaRPr lang="nl-BE" sz="1000" dirty="0">
              <a:solidFill>
                <a:schemeClr val="bg1">
                  <a:lumMod val="50000"/>
                </a:schemeClr>
              </a:solidFill>
              <a:latin typeface="Avenir Next LT Pro Light" panose="020B0304020202020204" pitchFamily="34" charset="0"/>
            </a:endParaRPr>
          </a:p>
        </p:txBody>
      </p:sp>
      <p:sp>
        <p:nvSpPr>
          <p:cNvPr id="30" name="TextBox 29">
            <a:extLst>
              <a:ext uri="{FF2B5EF4-FFF2-40B4-BE49-F238E27FC236}">
                <a16:creationId xmlns:a16="http://schemas.microsoft.com/office/drawing/2014/main" id="{31046B05-EB07-49BC-8B33-A215C61DF605}"/>
              </a:ext>
            </a:extLst>
          </p:cNvPr>
          <p:cNvSpPr txBox="1"/>
          <p:nvPr/>
        </p:nvSpPr>
        <p:spPr>
          <a:xfrm>
            <a:off x="1456938" y="2667474"/>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Mercury</a:t>
            </a:r>
          </a:p>
        </p:txBody>
      </p:sp>
      <p:sp>
        <p:nvSpPr>
          <p:cNvPr id="31" name="TextBox 30">
            <a:extLst>
              <a:ext uri="{FF2B5EF4-FFF2-40B4-BE49-F238E27FC236}">
                <a16:creationId xmlns:a16="http://schemas.microsoft.com/office/drawing/2014/main" id="{DEC89647-58AD-4039-8240-D4B42BDBBFD0}"/>
              </a:ext>
            </a:extLst>
          </p:cNvPr>
          <p:cNvSpPr txBox="1"/>
          <p:nvPr/>
        </p:nvSpPr>
        <p:spPr>
          <a:xfrm>
            <a:off x="3844839" y="2698252"/>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Venus</a:t>
            </a:r>
          </a:p>
        </p:txBody>
      </p:sp>
      <p:sp>
        <p:nvSpPr>
          <p:cNvPr id="32" name="TextBox 31">
            <a:extLst>
              <a:ext uri="{FF2B5EF4-FFF2-40B4-BE49-F238E27FC236}">
                <a16:creationId xmlns:a16="http://schemas.microsoft.com/office/drawing/2014/main" id="{50724618-C270-4D4F-8397-66338C015ED7}"/>
              </a:ext>
            </a:extLst>
          </p:cNvPr>
          <p:cNvSpPr txBox="1"/>
          <p:nvPr/>
        </p:nvSpPr>
        <p:spPr>
          <a:xfrm>
            <a:off x="6262870" y="2688655"/>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Earth</a:t>
            </a:r>
          </a:p>
        </p:txBody>
      </p:sp>
      <p:sp>
        <p:nvSpPr>
          <p:cNvPr id="34" name="TextBox 33">
            <a:extLst>
              <a:ext uri="{FF2B5EF4-FFF2-40B4-BE49-F238E27FC236}">
                <a16:creationId xmlns:a16="http://schemas.microsoft.com/office/drawing/2014/main" id="{2CA374AE-34F9-483E-BDEC-A8357D302FAA}"/>
              </a:ext>
            </a:extLst>
          </p:cNvPr>
          <p:cNvSpPr txBox="1"/>
          <p:nvPr/>
        </p:nvSpPr>
        <p:spPr>
          <a:xfrm>
            <a:off x="8768134" y="2723597"/>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Mars</a:t>
            </a:r>
          </a:p>
        </p:txBody>
      </p:sp>
      <p:sp>
        <p:nvSpPr>
          <p:cNvPr id="35" name="TextBox 34">
            <a:extLst>
              <a:ext uri="{FF2B5EF4-FFF2-40B4-BE49-F238E27FC236}">
                <a16:creationId xmlns:a16="http://schemas.microsoft.com/office/drawing/2014/main" id="{BC8E4C92-3147-4049-82DC-07C2987505D4}"/>
              </a:ext>
            </a:extLst>
          </p:cNvPr>
          <p:cNvSpPr txBox="1"/>
          <p:nvPr/>
        </p:nvSpPr>
        <p:spPr>
          <a:xfrm>
            <a:off x="1456938" y="5221840"/>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Jupiter</a:t>
            </a:r>
          </a:p>
        </p:txBody>
      </p:sp>
      <p:sp>
        <p:nvSpPr>
          <p:cNvPr id="36" name="TextBox 35">
            <a:extLst>
              <a:ext uri="{FF2B5EF4-FFF2-40B4-BE49-F238E27FC236}">
                <a16:creationId xmlns:a16="http://schemas.microsoft.com/office/drawing/2014/main" id="{75F1792B-6FCE-4B95-AC82-2CD6A2F73AC7}"/>
              </a:ext>
            </a:extLst>
          </p:cNvPr>
          <p:cNvSpPr txBox="1"/>
          <p:nvPr/>
        </p:nvSpPr>
        <p:spPr>
          <a:xfrm>
            <a:off x="3804570" y="5221840"/>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Saturn</a:t>
            </a:r>
          </a:p>
        </p:txBody>
      </p:sp>
      <p:sp>
        <p:nvSpPr>
          <p:cNvPr id="37" name="TextBox 36">
            <a:extLst>
              <a:ext uri="{FF2B5EF4-FFF2-40B4-BE49-F238E27FC236}">
                <a16:creationId xmlns:a16="http://schemas.microsoft.com/office/drawing/2014/main" id="{F7BCCA82-13AD-4EE8-A7BF-2E7E9FDC0D5E}"/>
              </a:ext>
            </a:extLst>
          </p:cNvPr>
          <p:cNvSpPr txBox="1"/>
          <p:nvPr/>
        </p:nvSpPr>
        <p:spPr>
          <a:xfrm>
            <a:off x="6262870" y="5243719"/>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Uranus</a:t>
            </a:r>
          </a:p>
        </p:txBody>
      </p:sp>
      <p:sp>
        <p:nvSpPr>
          <p:cNvPr id="38" name="TextBox 37">
            <a:extLst>
              <a:ext uri="{FF2B5EF4-FFF2-40B4-BE49-F238E27FC236}">
                <a16:creationId xmlns:a16="http://schemas.microsoft.com/office/drawing/2014/main" id="{BC78A590-BFC1-46A8-90A0-A64A5D164122}"/>
              </a:ext>
            </a:extLst>
          </p:cNvPr>
          <p:cNvSpPr txBox="1"/>
          <p:nvPr/>
        </p:nvSpPr>
        <p:spPr>
          <a:xfrm>
            <a:off x="8721170" y="5243719"/>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Neptune</a:t>
            </a:r>
          </a:p>
        </p:txBody>
      </p:sp>
      <p:sp>
        <p:nvSpPr>
          <p:cNvPr id="39" name="Multiplication Sign 38">
            <a:extLst>
              <a:ext uri="{FF2B5EF4-FFF2-40B4-BE49-F238E27FC236}">
                <a16:creationId xmlns:a16="http://schemas.microsoft.com/office/drawing/2014/main" id="{AEEFE90B-5725-468C-A092-24E46820D262}"/>
              </a:ext>
            </a:extLst>
          </p:cNvPr>
          <p:cNvSpPr/>
          <p:nvPr/>
        </p:nvSpPr>
        <p:spPr>
          <a:xfrm>
            <a:off x="1246332" y="1048638"/>
            <a:ext cx="2135600" cy="2242754"/>
          </a:xfrm>
          <a:prstGeom prst="mathMultiply">
            <a:avLst>
              <a:gd name="adj1" fmla="val 353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heckmark with solid fill">
            <a:extLst>
              <a:ext uri="{FF2B5EF4-FFF2-40B4-BE49-F238E27FC236}">
                <a16:creationId xmlns:a16="http://schemas.microsoft.com/office/drawing/2014/main" id="{F8C98907-2453-4893-B7F8-81E091562A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98651" y="2435674"/>
            <a:ext cx="914400" cy="914400"/>
          </a:xfrm>
          <a:prstGeom prst="rect">
            <a:avLst/>
          </a:prstGeom>
        </p:spPr>
      </p:pic>
      <p:pic>
        <p:nvPicPr>
          <p:cNvPr id="23" name="Graphic 22" descr="Checkmark with solid fill">
            <a:extLst>
              <a:ext uri="{FF2B5EF4-FFF2-40B4-BE49-F238E27FC236}">
                <a16:creationId xmlns:a16="http://schemas.microsoft.com/office/drawing/2014/main" id="{3F192B93-DE81-41C4-9D1F-8284A3C74E4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25321" y="2379551"/>
            <a:ext cx="914400" cy="914400"/>
          </a:xfrm>
          <a:prstGeom prst="rect">
            <a:avLst/>
          </a:prstGeom>
        </p:spPr>
      </p:pic>
      <p:pic>
        <p:nvPicPr>
          <p:cNvPr id="24" name="Graphic 23" descr="Checkmark with solid fill">
            <a:extLst>
              <a:ext uri="{FF2B5EF4-FFF2-40B4-BE49-F238E27FC236}">
                <a16:creationId xmlns:a16="http://schemas.microsoft.com/office/drawing/2014/main" id="{07FD5879-423E-45D3-B2B3-45439BF679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56704" y="4955796"/>
            <a:ext cx="914400" cy="914400"/>
          </a:xfrm>
          <a:prstGeom prst="rect">
            <a:avLst/>
          </a:prstGeom>
        </p:spPr>
      </p:pic>
      <p:pic>
        <p:nvPicPr>
          <p:cNvPr id="26" name="Graphic 25" descr="Checkmark with solid fill">
            <a:extLst>
              <a:ext uri="{FF2B5EF4-FFF2-40B4-BE49-F238E27FC236}">
                <a16:creationId xmlns:a16="http://schemas.microsoft.com/office/drawing/2014/main" id="{03C73469-D7F2-4ECD-9CC4-03A69D63796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10750" y="2410329"/>
            <a:ext cx="914400" cy="914400"/>
          </a:xfrm>
          <a:prstGeom prst="rect">
            <a:avLst/>
          </a:prstGeom>
        </p:spPr>
      </p:pic>
      <p:pic>
        <p:nvPicPr>
          <p:cNvPr id="28" name="Graphic 27" descr="Checkmark with solid fill">
            <a:extLst>
              <a:ext uri="{FF2B5EF4-FFF2-40B4-BE49-F238E27FC236}">
                <a16:creationId xmlns:a16="http://schemas.microsoft.com/office/drawing/2014/main" id="{5BB80506-277D-42A0-96EB-77C1F21F67D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40935" y="4955796"/>
            <a:ext cx="914400" cy="914400"/>
          </a:xfrm>
          <a:prstGeom prst="rect">
            <a:avLst/>
          </a:prstGeom>
        </p:spPr>
      </p:pic>
      <p:pic>
        <p:nvPicPr>
          <p:cNvPr id="29" name="Graphic 28" descr="Checkmark with solid fill">
            <a:extLst>
              <a:ext uri="{FF2B5EF4-FFF2-40B4-BE49-F238E27FC236}">
                <a16:creationId xmlns:a16="http://schemas.microsoft.com/office/drawing/2014/main" id="{DDBF4637-872E-466B-AABF-5F5F40BFB39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61971" y="4955796"/>
            <a:ext cx="914400" cy="914400"/>
          </a:xfrm>
          <a:prstGeom prst="rect">
            <a:avLst/>
          </a:prstGeom>
        </p:spPr>
      </p:pic>
      <p:pic>
        <p:nvPicPr>
          <p:cNvPr id="33" name="Graphic 32" descr="Checkmark with solid fill">
            <a:extLst>
              <a:ext uri="{FF2B5EF4-FFF2-40B4-BE49-F238E27FC236}">
                <a16:creationId xmlns:a16="http://schemas.microsoft.com/office/drawing/2014/main" id="{C567E770-0D7E-4669-AFE1-A4E665DDA5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83856" y="4933917"/>
            <a:ext cx="914400" cy="914400"/>
          </a:xfrm>
          <a:prstGeom prst="rect">
            <a:avLst/>
          </a:prstGeom>
        </p:spPr>
      </p:pic>
      <p:sp>
        <p:nvSpPr>
          <p:cNvPr id="2" name="Slide Number Placeholder 1">
            <a:extLst>
              <a:ext uri="{FF2B5EF4-FFF2-40B4-BE49-F238E27FC236}">
                <a16:creationId xmlns:a16="http://schemas.microsoft.com/office/drawing/2014/main" id="{0B239D8A-F8FB-4ADA-9963-884C0FFEC836}"/>
              </a:ext>
            </a:extLst>
          </p:cNvPr>
          <p:cNvSpPr>
            <a:spLocks noGrp="1"/>
          </p:cNvSpPr>
          <p:nvPr>
            <p:ph type="sldNum" sz="quarter" idx="12"/>
          </p:nvPr>
        </p:nvSpPr>
        <p:spPr/>
        <p:txBody>
          <a:bodyPr/>
          <a:lstStyle/>
          <a:p>
            <a:fld id="{F68E32CD-9FFB-4FA4-BEEC-6787F0D7D3AE}" type="slidenum">
              <a:rPr lang="en-US" smtClean="0"/>
              <a:t>6</a:t>
            </a:fld>
            <a:endParaRPr lang="en-US"/>
          </a:p>
        </p:txBody>
      </p:sp>
      <p:sp>
        <p:nvSpPr>
          <p:cNvPr id="42" name="Title 1">
            <a:extLst>
              <a:ext uri="{FF2B5EF4-FFF2-40B4-BE49-F238E27FC236}">
                <a16:creationId xmlns:a16="http://schemas.microsoft.com/office/drawing/2014/main" id="{0909DCE9-1208-486E-A1CA-4D87E1A613AD}"/>
              </a:ext>
            </a:extLst>
          </p:cNvPr>
          <p:cNvSpPr>
            <a:spLocks noGrp="1"/>
          </p:cNvSpPr>
          <p:nvPr>
            <p:ph type="title"/>
          </p:nvPr>
        </p:nvSpPr>
        <p:spPr>
          <a:xfrm>
            <a:off x="0" y="365125"/>
            <a:ext cx="12191999" cy="865111"/>
          </a:xfrm>
        </p:spPr>
        <p:txBody>
          <a:bodyPr>
            <a:normAutofit/>
          </a:bodyPr>
          <a:lstStyle/>
          <a:p>
            <a:pPr algn="ctr"/>
            <a:r>
              <a:rPr lang="en-US" sz="2800" dirty="0">
                <a:latin typeface="Avenir Next LT Pro" panose="020B0504020202020204" pitchFamily="34" charset="0"/>
              </a:rPr>
              <a:t>Which of the planets in our solar system do you think have clouds? </a:t>
            </a:r>
          </a:p>
        </p:txBody>
      </p:sp>
    </p:spTree>
    <p:extLst>
      <p:ext uri="{BB962C8B-B14F-4D97-AF65-F5344CB8AC3E}">
        <p14:creationId xmlns:p14="http://schemas.microsoft.com/office/powerpoint/2010/main" val="2040961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02D29-3664-46E6-B847-9F88C681276F}"/>
              </a:ext>
            </a:extLst>
          </p:cNvPr>
          <p:cNvPicPr>
            <a:picLocks noChangeAspect="1"/>
          </p:cNvPicPr>
          <p:nvPr/>
        </p:nvPicPr>
        <p:blipFill rotWithShape="1">
          <a:blip r:embed="rId3"/>
          <a:srcRect l="-15217" t="-9660" r="-58718" b="-9660"/>
          <a:stretch/>
        </p:blipFill>
        <p:spPr>
          <a:xfrm>
            <a:off x="3844841" y="1312823"/>
            <a:ext cx="1714387" cy="1714387"/>
          </a:xfrm>
          <a:prstGeom prst="rect">
            <a:avLst/>
          </a:prstGeom>
          <a:solidFill>
            <a:schemeClr val="tx1"/>
          </a:solidFill>
        </p:spPr>
      </p:pic>
      <p:pic>
        <p:nvPicPr>
          <p:cNvPr id="8" name="Picture 7">
            <a:extLst>
              <a:ext uri="{FF2B5EF4-FFF2-40B4-BE49-F238E27FC236}">
                <a16:creationId xmlns:a16="http://schemas.microsoft.com/office/drawing/2014/main" id="{3CEBA73C-E149-4884-8DD4-43CA7AB0FA96}"/>
              </a:ext>
            </a:extLst>
          </p:cNvPr>
          <p:cNvPicPr>
            <a:picLocks noChangeAspect="1"/>
          </p:cNvPicPr>
          <p:nvPr/>
        </p:nvPicPr>
        <p:blipFill rotWithShape="1">
          <a:blip r:embed="rId4"/>
          <a:srcRect l="-1488" t="-1780" r="-1488" b="-1780"/>
          <a:stretch/>
        </p:blipFill>
        <p:spPr>
          <a:xfrm>
            <a:off x="6262870" y="1322420"/>
            <a:ext cx="1714386" cy="1714386"/>
          </a:xfrm>
          <a:prstGeom prst="rect">
            <a:avLst/>
          </a:prstGeom>
          <a:solidFill>
            <a:schemeClr val="tx1"/>
          </a:solidFill>
        </p:spPr>
      </p:pic>
      <p:pic>
        <p:nvPicPr>
          <p:cNvPr id="11" name="Picture 8" descr="The best Earth-based view of Mars ever">
            <a:extLst>
              <a:ext uri="{FF2B5EF4-FFF2-40B4-BE49-F238E27FC236}">
                <a16:creationId xmlns:a16="http://schemas.microsoft.com/office/drawing/2014/main" id="{DCD6ED41-9758-4E50-A98A-AA7843E3FE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70" t="-14169" r="-13962" b="-12462"/>
          <a:stretch/>
        </p:blipFill>
        <p:spPr bwMode="auto">
          <a:xfrm>
            <a:off x="8768135" y="1322420"/>
            <a:ext cx="1714386" cy="1714386"/>
          </a:xfrm>
          <a:prstGeom prst="rect">
            <a:avLst/>
          </a:prstGeom>
          <a:solidFill>
            <a:schemeClr val="tx1"/>
          </a:solidFill>
        </p:spPr>
      </p:pic>
      <p:pic>
        <p:nvPicPr>
          <p:cNvPr id="14" name="Picture 2" descr="Hubble's View of Jupiter and Europa in August 2020">
            <a:extLst>
              <a:ext uri="{FF2B5EF4-FFF2-40B4-BE49-F238E27FC236}">
                <a16:creationId xmlns:a16="http://schemas.microsoft.com/office/drawing/2014/main" id="{CF1C6E81-1345-4A4C-9F42-514CBDAC35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176" t="-1825" r="-382" b="-2786"/>
          <a:stretch/>
        </p:blipFill>
        <p:spPr bwMode="auto">
          <a:xfrm>
            <a:off x="1456939" y="3846008"/>
            <a:ext cx="1714386" cy="1714386"/>
          </a:xfrm>
          <a:prstGeom prst="rect">
            <a:avLst/>
          </a:prstGeom>
          <a:solidFill>
            <a:schemeClr val="tx1"/>
          </a:solidFill>
        </p:spPr>
      </p:pic>
      <p:pic>
        <p:nvPicPr>
          <p:cNvPr id="16" name="Picture 10" descr="Latest Saturn Portrait">
            <a:extLst>
              <a:ext uri="{FF2B5EF4-FFF2-40B4-BE49-F238E27FC236}">
                <a16:creationId xmlns:a16="http://schemas.microsoft.com/office/drawing/2014/main" id="{1053D91D-2083-47D1-BA41-7108E06D7D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17" t="-9430" r="14974" b="-2584"/>
          <a:stretch/>
        </p:blipFill>
        <p:spPr bwMode="auto">
          <a:xfrm>
            <a:off x="3844839" y="3849095"/>
            <a:ext cx="1711593" cy="1711593"/>
          </a:xfrm>
          <a:prstGeom prst="rect">
            <a:avLst/>
          </a:prstGeom>
          <a:solidFill>
            <a:schemeClr val="tx1"/>
          </a:solidFill>
        </p:spPr>
      </p:pic>
      <p:pic>
        <p:nvPicPr>
          <p:cNvPr id="18" name="Picture 12" descr="Adding to Uranus’s legacy">
            <a:extLst>
              <a:ext uri="{FF2B5EF4-FFF2-40B4-BE49-F238E27FC236}">
                <a16:creationId xmlns:a16="http://schemas.microsoft.com/office/drawing/2014/main" id="{F25A353D-97FE-4B10-8F46-AE4E9A3E662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57" t="11832" r="4815" b="13286"/>
          <a:stretch/>
        </p:blipFill>
        <p:spPr bwMode="auto">
          <a:xfrm>
            <a:off x="6262870" y="3855604"/>
            <a:ext cx="1705707" cy="1705707"/>
          </a:xfrm>
          <a:prstGeom prst="rect">
            <a:avLst/>
          </a:prstGeom>
          <a:solidFill>
            <a:schemeClr val="tx1"/>
          </a:solidFill>
        </p:spPr>
      </p:pic>
      <p:pic>
        <p:nvPicPr>
          <p:cNvPr id="21" name="Picture 14" descr="Happy birthday Neptune">
            <a:extLst>
              <a:ext uri="{FF2B5EF4-FFF2-40B4-BE49-F238E27FC236}">
                <a16:creationId xmlns:a16="http://schemas.microsoft.com/office/drawing/2014/main" id="{B40FDB0E-38D9-42DB-9229-CA0EAD9E37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197" t="12596" r="9244" b="51800"/>
          <a:stretch/>
        </p:blipFill>
        <p:spPr bwMode="auto">
          <a:xfrm>
            <a:off x="8768134" y="3846008"/>
            <a:ext cx="1742146" cy="1705707"/>
          </a:xfrm>
          <a:prstGeom prst="rect">
            <a:avLst/>
          </a:prstGeom>
          <a:solidFill>
            <a:schemeClr val="tx1"/>
          </a:solidFill>
        </p:spPr>
      </p:pic>
      <p:pic>
        <p:nvPicPr>
          <p:cNvPr id="25" name="Picture 2" descr="The planet Mercury">
            <a:extLst>
              <a:ext uri="{FF2B5EF4-FFF2-40B4-BE49-F238E27FC236}">
                <a16:creationId xmlns:a16="http://schemas.microsoft.com/office/drawing/2014/main" id="{A490080D-51DC-491D-A3A4-7EF8358E64B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51" t="-15784" r="11442" b="-15784"/>
          <a:stretch/>
        </p:blipFill>
        <p:spPr bwMode="auto">
          <a:xfrm>
            <a:off x="1456939" y="1312822"/>
            <a:ext cx="1714387" cy="1714387"/>
          </a:xfrm>
          <a:prstGeom prst="rect">
            <a:avLst/>
          </a:prstGeom>
          <a:solidFill>
            <a:schemeClr val="tx1"/>
          </a:solidFill>
        </p:spPr>
      </p:pic>
      <p:sp>
        <p:nvSpPr>
          <p:cNvPr id="27" name="TextBox 26">
            <a:extLst>
              <a:ext uri="{FF2B5EF4-FFF2-40B4-BE49-F238E27FC236}">
                <a16:creationId xmlns:a16="http://schemas.microsoft.com/office/drawing/2014/main" id="{1A3D05E7-0AF9-4199-897D-8BB728922BDE}"/>
              </a:ext>
            </a:extLst>
          </p:cNvPr>
          <p:cNvSpPr txBox="1"/>
          <p:nvPr/>
        </p:nvSpPr>
        <p:spPr>
          <a:xfrm>
            <a:off x="5866326" y="6492874"/>
            <a:ext cx="6234543" cy="415498"/>
          </a:xfrm>
          <a:prstGeom prst="rect">
            <a:avLst/>
          </a:prstGeom>
          <a:noFill/>
        </p:spPr>
        <p:txBody>
          <a:bodyPr wrap="square">
            <a:spAutoFit/>
          </a:bodyPr>
          <a:lstStyle/>
          <a:p>
            <a:pPr algn="r"/>
            <a:r>
              <a:rPr lang="en-US" sz="1000" dirty="0">
                <a:solidFill>
                  <a:schemeClr val="bg1">
                    <a:lumMod val="50000"/>
                  </a:schemeClr>
                </a:solidFill>
                <a:latin typeface="Avenir Next LT Pro Light" panose="020B0304020202020204" pitchFamily="34" charset="0"/>
              </a:rPr>
              <a:t>Mercury: NASA Messenger </a:t>
            </a:r>
            <a:r>
              <a:rPr lang="en-US" sz="1000" dirty="0">
                <a:solidFill>
                  <a:schemeClr val="bg1">
                    <a:lumMod val="50000"/>
                  </a:schemeClr>
                </a:solidFill>
                <a:latin typeface="Avenir Next LT Pro Light" panose="020B0304020202020204" pitchFamily="34" charset="0"/>
                <a:hlinkClick r:id="rId11"/>
              </a:rPr>
              <a:t>https://solarsystem.nasa.gov/</a:t>
            </a:r>
            <a:r>
              <a:rPr lang="en-US" sz="1000" dirty="0">
                <a:solidFill>
                  <a:schemeClr val="bg1">
                    <a:lumMod val="50000"/>
                  </a:schemeClr>
                </a:solidFill>
                <a:latin typeface="Avenir Next LT Pro Light" panose="020B0304020202020204" pitchFamily="34" charset="0"/>
              </a:rPr>
              <a:t>, Earth image ESA </a:t>
            </a:r>
            <a:r>
              <a:rPr lang="en-US" sz="1000" dirty="0" err="1">
                <a:solidFill>
                  <a:schemeClr val="bg1">
                    <a:lumMod val="50000"/>
                  </a:schemeClr>
                </a:solidFill>
                <a:latin typeface="Avenir Next LT Pro Light" panose="020B0304020202020204" pitchFamily="34" charset="0"/>
              </a:rPr>
              <a:t>Meteosat</a:t>
            </a:r>
            <a:r>
              <a:rPr lang="en-US" sz="1000" dirty="0">
                <a:solidFill>
                  <a:schemeClr val="bg1">
                    <a:lumMod val="50000"/>
                  </a:schemeClr>
                </a:solidFill>
                <a:latin typeface="Avenir Next LT Pro Light" panose="020B0304020202020204" pitchFamily="34" charset="0"/>
              </a:rPr>
              <a:t> </a:t>
            </a:r>
            <a:r>
              <a:rPr lang="en-US" sz="1000" dirty="0">
                <a:solidFill>
                  <a:schemeClr val="bg1">
                    <a:lumMod val="50000"/>
                  </a:schemeClr>
                </a:solidFill>
                <a:latin typeface="Avenir Next LT Pro Light" panose="020B0304020202020204" pitchFamily="34" charset="0"/>
                <a:hlinkClick r:id="rId12"/>
              </a:rPr>
              <a:t>http://esa.int</a:t>
            </a:r>
            <a:r>
              <a:rPr lang="en-US" sz="1000" dirty="0">
                <a:solidFill>
                  <a:schemeClr val="bg1">
                    <a:lumMod val="50000"/>
                  </a:schemeClr>
                </a:solidFill>
                <a:latin typeface="Avenir Next LT Pro Light" panose="020B0304020202020204" pitchFamily="34" charset="0"/>
              </a:rPr>
              <a:t>, </a:t>
            </a:r>
          </a:p>
          <a:p>
            <a:pPr algn="r"/>
            <a:r>
              <a:rPr lang="en-US" sz="1000" dirty="0">
                <a:solidFill>
                  <a:schemeClr val="bg1">
                    <a:lumMod val="50000"/>
                  </a:schemeClr>
                </a:solidFill>
                <a:latin typeface="Avenir Next LT Pro Light" panose="020B0304020202020204" pitchFamily="34" charset="0"/>
              </a:rPr>
              <a:t>All other images from the Hubble Space Telescope </a:t>
            </a:r>
            <a:r>
              <a:rPr lang="en-US" sz="1000" dirty="0">
                <a:solidFill>
                  <a:schemeClr val="bg1">
                    <a:lumMod val="50000"/>
                  </a:schemeClr>
                </a:solidFill>
                <a:latin typeface="Avenir Next LT Pro Light" panose="020B0304020202020204" pitchFamily="34" charset="0"/>
                <a:hlinkClick r:id="rId13"/>
              </a:rPr>
              <a:t>https://esahubble.org/images/</a:t>
            </a:r>
            <a:endParaRPr lang="nl-BE" sz="1000" dirty="0">
              <a:solidFill>
                <a:schemeClr val="bg1">
                  <a:lumMod val="50000"/>
                </a:schemeClr>
              </a:solidFill>
              <a:latin typeface="Avenir Next LT Pro Light" panose="020B0304020202020204" pitchFamily="34" charset="0"/>
            </a:endParaRPr>
          </a:p>
        </p:txBody>
      </p:sp>
      <p:sp>
        <p:nvSpPr>
          <p:cNvPr id="30" name="TextBox 29">
            <a:extLst>
              <a:ext uri="{FF2B5EF4-FFF2-40B4-BE49-F238E27FC236}">
                <a16:creationId xmlns:a16="http://schemas.microsoft.com/office/drawing/2014/main" id="{31046B05-EB07-49BC-8B33-A215C61DF605}"/>
              </a:ext>
            </a:extLst>
          </p:cNvPr>
          <p:cNvSpPr txBox="1"/>
          <p:nvPr/>
        </p:nvSpPr>
        <p:spPr>
          <a:xfrm>
            <a:off x="1456938" y="2667474"/>
            <a:ext cx="1044599" cy="338554"/>
          </a:xfrm>
          <a:prstGeom prst="rect">
            <a:avLst/>
          </a:prstGeom>
          <a:noFill/>
        </p:spPr>
        <p:txBody>
          <a:bodyPr wrap="square" rtlCol="0">
            <a:spAutoFit/>
          </a:bodyPr>
          <a:lstStyle/>
          <a:p>
            <a:r>
              <a:rPr lang="en-US" sz="1600" dirty="0">
                <a:solidFill>
                  <a:schemeClr val="bg1">
                    <a:lumMod val="50000"/>
                  </a:schemeClr>
                </a:solidFill>
                <a:latin typeface="Avenir Next LT Pro Demi" panose="020B0704020202020204" pitchFamily="34" charset="0"/>
              </a:rPr>
              <a:t>Mercury</a:t>
            </a:r>
          </a:p>
        </p:txBody>
      </p:sp>
      <p:sp>
        <p:nvSpPr>
          <p:cNvPr id="31" name="TextBox 30">
            <a:extLst>
              <a:ext uri="{FF2B5EF4-FFF2-40B4-BE49-F238E27FC236}">
                <a16:creationId xmlns:a16="http://schemas.microsoft.com/office/drawing/2014/main" id="{DEC89647-58AD-4039-8240-D4B42BDBBFD0}"/>
              </a:ext>
            </a:extLst>
          </p:cNvPr>
          <p:cNvSpPr txBox="1"/>
          <p:nvPr/>
        </p:nvSpPr>
        <p:spPr>
          <a:xfrm>
            <a:off x="3844839" y="2698252"/>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Venus</a:t>
            </a:r>
          </a:p>
        </p:txBody>
      </p:sp>
      <p:sp>
        <p:nvSpPr>
          <p:cNvPr id="32" name="TextBox 31">
            <a:extLst>
              <a:ext uri="{FF2B5EF4-FFF2-40B4-BE49-F238E27FC236}">
                <a16:creationId xmlns:a16="http://schemas.microsoft.com/office/drawing/2014/main" id="{50724618-C270-4D4F-8397-66338C015ED7}"/>
              </a:ext>
            </a:extLst>
          </p:cNvPr>
          <p:cNvSpPr txBox="1"/>
          <p:nvPr/>
        </p:nvSpPr>
        <p:spPr>
          <a:xfrm>
            <a:off x="6262870" y="2688655"/>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Earth</a:t>
            </a:r>
          </a:p>
        </p:txBody>
      </p:sp>
      <p:sp>
        <p:nvSpPr>
          <p:cNvPr id="34" name="TextBox 33">
            <a:extLst>
              <a:ext uri="{FF2B5EF4-FFF2-40B4-BE49-F238E27FC236}">
                <a16:creationId xmlns:a16="http://schemas.microsoft.com/office/drawing/2014/main" id="{2CA374AE-34F9-483E-BDEC-A8357D302FAA}"/>
              </a:ext>
            </a:extLst>
          </p:cNvPr>
          <p:cNvSpPr txBox="1"/>
          <p:nvPr/>
        </p:nvSpPr>
        <p:spPr>
          <a:xfrm>
            <a:off x="8768134" y="2723597"/>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Mars</a:t>
            </a:r>
          </a:p>
        </p:txBody>
      </p:sp>
      <p:sp>
        <p:nvSpPr>
          <p:cNvPr id="35" name="TextBox 34">
            <a:extLst>
              <a:ext uri="{FF2B5EF4-FFF2-40B4-BE49-F238E27FC236}">
                <a16:creationId xmlns:a16="http://schemas.microsoft.com/office/drawing/2014/main" id="{BC8E4C92-3147-4049-82DC-07C2987505D4}"/>
              </a:ext>
            </a:extLst>
          </p:cNvPr>
          <p:cNvSpPr txBox="1"/>
          <p:nvPr/>
        </p:nvSpPr>
        <p:spPr>
          <a:xfrm>
            <a:off x="1456938" y="5221840"/>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Jupiter</a:t>
            </a:r>
          </a:p>
        </p:txBody>
      </p:sp>
      <p:sp>
        <p:nvSpPr>
          <p:cNvPr id="36" name="TextBox 35">
            <a:extLst>
              <a:ext uri="{FF2B5EF4-FFF2-40B4-BE49-F238E27FC236}">
                <a16:creationId xmlns:a16="http://schemas.microsoft.com/office/drawing/2014/main" id="{75F1792B-6FCE-4B95-AC82-2CD6A2F73AC7}"/>
              </a:ext>
            </a:extLst>
          </p:cNvPr>
          <p:cNvSpPr txBox="1"/>
          <p:nvPr/>
        </p:nvSpPr>
        <p:spPr>
          <a:xfrm>
            <a:off x="3804570" y="5221840"/>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Saturn</a:t>
            </a:r>
          </a:p>
        </p:txBody>
      </p:sp>
      <p:sp>
        <p:nvSpPr>
          <p:cNvPr id="37" name="TextBox 36">
            <a:extLst>
              <a:ext uri="{FF2B5EF4-FFF2-40B4-BE49-F238E27FC236}">
                <a16:creationId xmlns:a16="http://schemas.microsoft.com/office/drawing/2014/main" id="{F7BCCA82-13AD-4EE8-A7BF-2E7E9FDC0D5E}"/>
              </a:ext>
            </a:extLst>
          </p:cNvPr>
          <p:cNvSpPr txBox="1"/>
          <p:nvPr/>
        </p:nvSpPr>
        <p:spPr>
          <a:xfrm>
            <a:off x="6262870" y="5243719"/>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Uranus</a:t>
            </a:r>
          </a:p>
        </p:txBody>
      </p:sp>
      <p:sp>
        <p:nvSpPr>
          <p:cNvPr id="38" name="TextBox 37">
            <a:extLst>
              <a:ext uri="{FF2B5EF4-FFF2-40B4-BE49-F238E27FC236}">
                <a16:creationId xmlns:a16="http://schemas.microsoft.com/office/drawing/2014/main" id="{BC78A590-BFC1-46A8-90A0-A64A5D164122}"/>
              </a:ext>
            </a:extLst>
          </p:cNvPr>
          <p:cNvSpPr txBox="1"/>
          <p:nvPr/>
        </p:nvSpPr>
        <p:spPr>
          <a:xfrm>
            <a:off x="8721170" y="5243719"/>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Neptune</a:t>
            </a:r>
          </a:p>
        </p:txBody>
      </p:sp>
      <p:sp>
        <p:nvSpPr>
          <p:cNvPr id="39" name="Multiplication Sign 38">
            <a:extLst>
              <a:ext uri="{FF2B5EF4-FFF2-40B4-BE49-F238E27FC236}">
                <a16:creationId xmlns:a16="http://schemas.microsoft.com/office/drawing/2014/main" id="{AEEFE90B-5725-468C-A092-24E46820D262}"/>
              </a:ext>
            </a:extLst>
          </p:cNvPr>
          <p:cNvSpPr/>
          <p:nvPr/>
        </p:nvSpPr>
        <p:spPr>
          <a:xfrm>
            <a:off x="1246332" y="1048638"/>
            <a:ext cx="2135600" cy="2242754"/>
          </a:xfrm>
          <a:prstGeom prst="mathMultiply">
            <a:avLst>
              <a:gd name="adj1" fmla="val 353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8DC9792D-E6DD-4E2C-BE12-FE976A1B681C}"/>
              </a:ext>
            </a:extLst>
          </p:cNvPr>
          <p:cNvSpPr>
            <a:spLocks noGrp="1"/>
          </p:cNvSpPr>
          <p:nvPr>
            <p:ph type="title"/>
          </p:nvPr>
        </p:nvSpPr>
        <p:spPr>
          <a:xfrm>
            <a:off x="0" y="365125"/>
            <a:ext cx="12191999" cy="865111"/>
          </a:xfrm>
        </p:spPr>
        <p:txBody>
          <a:bodyPr>
            <a:normAutofit/>
          </a:bodyPr>
          <a:lstStyle/>
          <a:p>
            <a:pPr algn="ctr"/>
            <a:r>
              <a:rPr lang="en-US" sz="2800" dirty="0">
                <a:latin typeface="Avenir Next LT Pro" panose="020B0504020202020204" pitchFamily="34" charset="0"/>
              </a:rPr>
              <a:t>Which of these planets do you think have clouds made of water?</a:t>
            </a:r>
          </a:p>
        </p:txBody>
      </p:sp>
      <p:sp>
        <p:nvSpPr>
          <p:cNvPr id="2" name="Slide Number Placeholder 1">
            <a:extLst>
              <a:ext uri="{FF2B5EF4-FFF2-40B4-BE49-F238E27FC236}">
                <a16:creationId xmlns:a16="http://schemas.microsoft.com/office/drawing/2014/main" id="{6B1C1346-A60B-4B8B-B18F-33BC2BD9FD4C}"/>
              </a:ext>
            </a:extLst>
          </p:cNvPr>
          <p:cNvSpPr>
            <a:spLocks noGrp="1"/>
          </p:cNvSpPr>
          <p:nvPr>
            <p:ph type="sldNum" sz="quarter" idx="12"/>
          </p:nvPr>
        </p:nvSpPr>
        <p:spPr/>
        <p:txBody>
          <a:bodyPr/>
          <a:lstStyle/>
          <a:p>
            <a:fld id="{F68E32CD-9FFB-4FA4-BEEC-6787F0D7D3AE}" type="slidenum">
              <a:rPr lang="en-US" smtClean="0"/>
              <a:t>7</a:t>
            </a:fld>
            <a:endParaRPr lang="en-US"/>
          </a:p>
        </p:txBody>
      </p:sp>
    </p:spTree>
    <p:extLst>
      <p:ext uri="{BB962C8B-B14F-4D97-AF65-F5344CB8AC3E}">
        <p14:creationId xmlns:p14="http://schemas.microsoft.com/office/powerpoint/2010/main" val="3836221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A02D29-3664-46E6-B847-9F88C681276F}"/>
              </a:ext>
            </a:extLst>
          </p:cNvPr>
          <p:cNvPicPr>
            <a:picLocks noChangeAspect="1"/>
          </p:cNvPicPr>
          <p:nvPr/>
        </p:nvPicPr>
        <p:blipFill rotWithShape="1">
          <a:blip r:embed="rId3"/>
          <a:srcRect l="-15217" t="-9660" r="-58718" b="-9660"/>
          <a:stretch/>
        </p:blipFill>
        <p:spPr>
          <a:xfrm>
            <a:off x="3844841" y="1312823"/>
            <a:ext cx="1714387" cy="1714387"/>
          </a:xfrm>
          <a:prstGeom prst="rect">
            <a:avLst/>
          </a:prstGeom>
          <a:solidFill>
            <a:schemeClr val="tx1"/>
          </a:solidFill>
        </p:spPr>
      </p:pic>
      <p:pic>
        <p:nvPicPr>
          <p:cNvPr id="8" name="Picture 7">
            <a:extLst>
              <a:ext uri="{FF2B5EF4-FFF2-40B4-BE49-F238E27FC236}">
                <a16:creationId xmlns:a16="http://schemas.microsoft.com/office/drawing/2014/main" id="{3CEBA73C-E149-4884-8DD4-43CA7AB0FA96}"/>
              </a:ext>
            </a:extLst>
          </p:cNvPr>
          <p:cNvPicPr>
            <a:picLocks noChangeAspect="1"/>
          </p:cNvPicPr>
          <p:nvPr/>
        </p:nvPicPr>
        <p:blipFill rotWithShape="1">
          <a:blip r:embed="rId4"/>
          <a:srcRect l="-1488" t="-1780" r="-1488" b="-1780"/>
          <a:stretch/>
        </p:blipFill>
        <p:spPr>
          <a:xfrm>
            <a:off x="6262870" y="1322420"/>
            <a:ext cx="1714386" cy="1714386"/>
          </a:xfrm>
          <a:prstGeom prst="rect">
            <a:avLst/>
          </a:prstGeom>
          <a:solidFill>
            <a:schemeClr val="tx1"/>
          </a:solidFill>
        </p:spPr>
      </p:pic>
      <p:pic>
        <p:nvPicPr>
          <p:cNvPr id="11" name="Picture 8" descr="The best Earth-based view of Mars ever">
            <a:extLst>
              <a:ext uri="{FF2B5EF4-FFF2-40B4-BE49-F238E27FC236}">
                <a16:creationId xmlns:a16="http://schemas.microsoft.com/office/drawing/2014/main" id="{DCD6ED41-9758-4E50-A98A-AA7843E3FE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70" t="-14169" r="-13962" b="-12462"/>
          <a:stretch/>
        </p:blipFill>
        <p:spPr bwMode="auto">
          <a:xfrm>
            <a:off x="8768135" y="1322420"/>
            <a:ext cx="1714386" cy="1714386"/>
          </a:xfrm>
          <a:prstGeom prst="rect">
            <a:avLst/>
          </a:prstGeom>
          <a:solidFill>
            <a:schemeClr val="tx1"/>
          </a:solidFill>
        </p:spPr>
      </p:pic>
      <p:pic>
        <p:nvPicPr>
          <p:cNvPr id="14" name="Picture 2" descr="Hubble's View of Jupiter and Europa in August 2020">
            <a:extLst>
              <a:ext uri="{FF2B5EF4-FFF2-40B4-BE49-F238E27FC236}">
                <a16:creationId xmlns:a16="http://schemas.microsoft.com/office/drawing/2014/main" id="{CF1C6E81-1345-4A4C-9F42-514CBDAC35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176" t="-1825" r="-382" b="-2786"/>
          <a:stretch/>
        </p:blipFill>
        <p:spPr bwMode="auto">
          <a:xfrm>
            <a:off x="1456939" y="3846008"/>
            <a:ext cx="1714386" cy="1714386"/>
          </a:xfrm>
          <a:prstGeom prst="rect">
            <a:avLst/>
          </a:prstGeom>
          <a:solidFill>
            <a:schemeClr val="tx1"/>
          </a:solidFill>
        </p:spPr>
      </p:pic>
      <p:pic>
        <p:nvPicPr>
          <p:cNvPr id="16" name="Picture 10" descr="Latest Saturn Portrait">
            <a:extLst>
              <a:ext uri="{FF2B5EF4-FFF2-40B4-BE49-F238E27FC236}">
                <a16:creationId xmlns:a16="http://schemas.microsoft.com/office/drawing/2014/main" id="{1053D91D-2083-47D1-BA41-7108E06D7D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17" t="-9430" r="14974" b="-2584"/>
          <a:stretch/>
        </p:blipFill>
        <p:spPr bwMode="auto">
          <a:xfrm>
            <a:off x="3844839" y="3849095"/>
            <a:ext cx="1711593" cy="1711593"/>
          </a:xfrm>
          <a:prstGeom prst="rect">
            <a:avLst/>
          </a:prstGeom>
          <a:solidFill>
            <a:schemeClr val="tx1"/>
          </a:solidFill>
        </p:spPr>
      </p:pic>
      <p:pic>
        <p:nvPicPr>
          <p:cNvPr id="18" name="Picture 12" descr="Adding to Uranus’s legacy">
            <a:extLst>
              <a:ext uri="{FF2B5EF4-FFF2-40B4-BE49-F238E27FC236}">
                <a16:creationId xmlns:a16="http://schemas.microsoft.com/office/drawing/2014/main" id="{F25A353D-97FE-4B10-8F46-AE4E9A3E662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57" t="11832" r="4815" b="13286"/>
          <a:stretch/>
        </p:blipFill>
        <p:spPr bwMode="auto">
          <a:xfrm>
            <a:off x="6262870" y="3855604"/>
            <a:ext cx="1705707" cy="1705707"/>
          </a:xfrm>
          <a:prstGeom prst="rect">
            <a:avLst/>
          </a:prstGeom>
          <a:solidFill>
            <a:schemeClr val="tx1"/>
          </a:solidFill>
        </p:spPr>
      </p:pic>
      <p:pic>
        <p:nvPicPr>
          <p:cNvPr id="21" name="Picture 14" descr="Happy birthday Neptune">
            <a:extLst>
              <a:ext uri="{FF2B5EF4-FFF2-40B4-BE49-F238E27FC236}">
                <a16:creationId xmlns:a16="http://schemas.microsoft.com/office/drawing/2014/main" id="{B40FDB0E-38D9-42DB-9229-CA0EAD9E370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197" t="12596" r="9244" b="51800"/>
          <a:stretch/>
        </p:blipFill>
        <p:spPr bwMode="auto">
          <a:xfrm>
            <a:off x="8768134" y="3846008"/>
            <a:ext cx="1742146" cy="1705707"/>
          </a:xfrm>
          <a:prstGeom prst="rect">
            <a:avLst/>
          </a:prstGeom>
          <a:solidFill>
            <a:schemeClr val="tx1"/>
          </a:solidFill>
        </p:spPr>
      </p:pic>
      <p:pic>
        <p:nvPicPr>
          <p:cNvPr id="25" name="Picture 2" descr="The planet Mercury">
            <a:extLst>
              <a:ext uri="{FF2B5EF4-FFF2-40B4-BE49-F238E27FC236}">
                <a16:creationId xmlns:a16="http://schemas.microsoft.com/office/drawing/2014/main" id="{A490080D-51DC-491D-A3A4-7EF8358E64B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51" t="-15784" r="11442" b="-15784"/>
          <a:stretch/>
        </p:blipFill>
        <p:spPr bwMode="auto">
          <a:xfrm>
            <a:off x="1456939" y="1312822"/>
            <a:ext cx="1714387" cy="1714387"/>
          </a:xfrm>
          <a:prstGeom prst="rect">
            <a:avLst/>
          </a:prstGeom>
          <a:solidFill>
            <a:schemeClr val="tx1"/>
          </a:solidFill>
        </p:spPr>
      </p:pic>
      <p:sp>
        <p:nvSpPr>
          <p:cNvPr id="27" name="TextBox 26">
            <a:extLst>
              <a:ext uri="{FF2B5EF4-FFF2-40B4-BE49-F238E27FC236}">
                <a16:creationId xmlns:a16="http://schemas.microsoft.com/office/drawing/2014/main" id="{1A3D05E7-0AF9-4199-897D-8BB728922BDE}"/>
              </a:ext>
            </a:extLst>
          </p:cNvPr>
          <p:cNvSpPr txBox="1"/>
          <p:nvPr/>
        </p:nvSpPr>
        <p:spPr>
          <a:xfrm>
            <a:off x="5866326" y="6492874"/>
            <a:ext cx="6234543" cy="415498"/>
          </a:xfrm>
          <a:prstGeom prst="rect">
            <a:avLst/>
          </a:prstGeom>
          <a:noFill/>
        </p:spPr>
        <p:txBody>
          <a:bodyPr wrap="square">
            <a:spAutoFit/>
          </a:bodyPr>
          <a:lstStyle/>
          <a:p>
            <a:pPr algn="r"/>
            <a:r>
              <a:rPr lang="en-US" sz="1000" dirty="0">
                <a:solidFill>
                  <a:schemeClr val="bg1">
                    <a:lumMod val="50000"/>
                  </a:schemeClr>
                </a:solidFill>
                <a:latin typeface="Avenir Next LT Pro Light" panose="020B0304020202020204" pitchFamily="34" charset="0"/>
              </a:rPr>
              <a:t>Mercury: NASA Messenger </a:t>
            </a:r>
            <a:r>
              <a:rPr lang="en-US" sz="1000" dirty="0">
                <a:solidFill>
                  <a:schemeClr val="bg1">
                    <a:lumMod val="50000"/>
                  </a:schemeClr>
                </a:solidFill>
                <a:latin typeface="Avenir Next LT Pro Light" panose="020B0304020202020204" pitchFamily="34" charset="0"/>
                <a:hlinkClick r:id="rId11"/>
              </a:rPr>
              <a:t>https://solarsystem.nasa.gov/</a:t>
            </a:r>
            <a:r>
              <a:rPr lang="en-US" sz="1000" dirty="0">
                <a:solidFill>
                  <a:schemeClr val="bg1">
                    <a:lumMod val="50000"/>
                  </a:schemeClr>
                </a:solidFill>
                <a:latin typeface="Avenir Next LT Pro Light" panose="020B0304020202020204" pitchFamily="34" charset="0"/>
              </a:rPr>
              <a:t>, Earth image ESA </a:t>
            </a:r>
            <a:r>
              <a:rPr lang="en-US" sz="1000" dirty="0" err="1">
                <a:solidFill>
                  <a:schemeClr val="bg1">
                    <a:lumMod val="50000"/>
                  </a:schemeClr>
                </a:solidFill>
                <a:latin typeface="Avenir Next LT Pro Light" panose="020B0304020202020204" pitchFamily="34" charset="0"/>
              </a:rPr>
              <a:t>Meteosat</a:t>
            </a:r>
            <a:r>
              <a:rPr lang="en-US" sz="1000" dirty="0">
                <a:solidFill>
                  <a:schemeClr val="bg1">
                    <a:lumMod val="50000"/>
                  </a:schemeClr>
                </a:solidFill>
                <a:latin typeface="Avenir Next LT Pro Light" panose="020B0304020202020204" pitchFamily="34" charset="0"/>
              </a:rPr>
              <a:t> </a:t>
            </a:r>
            <a:r>
              <a:rPr lang="en-US" sz="1000" dirty="0">
                <a:solidFill>
                  <a:schemeClr val="bg1">
                    <a:lumMod val="50000"/>
                  </a:schemeClr>
                </a:solidFill>
                <a:latin typeface="Avenir Next LT Pro Light" panose="020B0304020202020204" pitchFamily="34" charset="0"/>
                <a:hlinkClick r:id="rId12"/>
              </a:rPr>
              <a:t>http://esa.int</a:t>
            </a:r>
            <a:r>
              <a:rPr lang="en-US" sz="1000" dirty="0">
                <a:solidFill>
                  <a:schemeClr val="bg1">
                    <a:lumMod val="50000"/>
                  </a:schemeClr>
                </a:solidFill>
                <a:latin typeface="Avenir Next LT Pro Light" panose="020B0304020202020204" pitchFamily="34" charset="0"/>
              </a:rPr>
              <a:t>, </a:t>
            </a:r>
          </a:p>
          <a:p>
            <a:pPr algn="r"/>
            <a:r>
              <a:rPr lang="en-US" sz="1000" dirty="0">
                <a:solidFill>
                  <a:schemeClr val="bg1">
                    <a:lumMod val="50000"/>
                  </a:schemeClr>
                </a:solidFill>
                <a:latin typeface="Avenir Next LT Pro Light" panose="020B0304020202020204" pitchFamily="34" charset="0"/>
              </a:rPr>
              <a:t>All other images from the Hubble Space Telescope </a:t>
            </a:r>
            <a:r>
              <a:rPr lang="en-US" sz="1000" dirty="0">
                <a:solidFill>
                  <a:schemeClr val="bg1">
                    <a:lumMod val="50000"/>
                  </a:schemeClr>
                </a:solidFill>
                <a:latin typeface="Avenir Next LT Pro Light" panose="020B0304020202020204" pitchFamily="34" charset="0"/>
                <a:hlinkClick r:id="rId13"/>
              </a:rPr>
              <a:t>https://esahubble.org/images/</a:t>
            </a:r>
            <a:endParaRPr lang="nl-BE" sz="1000" dirty="0">
              <a:solidFill>
                <a:schemeClr val="bg1">
                  <a:lumMod val="50000"/>
                </a:schemeClr>
              </a:solidFill>
              <a:latin typeface="Avenir Next LT Pro Light" panose="020B0304020202020204" pitchFamily="34" charset="0"/>
            </a:endParaRPr>
          </a:p>
        </p:txBody>
      </p:sp>
      <p:sp>
        <p:nvSpPr>
          <p:cNvPr id="30" name="TextBox 29">
            <a:extLst>
              <a:ext uri="{FF2B5EF4-FFF2-40B4-BE49-F238E27FC236}">
                <a16:creationId xmlns:a16="http://schemas.microsoft.com/office/drawing/2014/main" id="{31046B05-EB07-49BC-8B33-A215C61DF605}"/>
              </a:ext>
            </a:extLst>
          </p:cNvPr>
          <p:cNvSpPr txBox="1"/>
          <p:nvPr/>
        </p:nvSpPr>
        <p:spPr>
          <a:xfrm>
            <a:off x="1456938" y="2667474"/>
            <a:ext cx="1044599" cy="338554"/>
          </a:xfrm>
          <a:prstGeom prst="rect">
            <a:avLst/>
          </a:prstGeom>
          <a:noFill/>
        </p:spPr>
        <p:txBody>
          <a:bodyPr wrap="square" rtlCol="0">
            <a:spAutoFit/>
          </a:bodyPr>
          <a:lstStyle/>
          <a:p>
            <a:r>
              <a:rPr lang="en-US" sz="1600" dirty="0">
                <a:solidFill>
                  <a:schemeClr val="bg1">
                    <a:lumMod val="50000"/>
                  </a:schemeClr>
                </a:solidFill>
                <a:latin typeface="Avenir Next LT Pro Demi" panose="020B0704020202020204" pitchFamily="34" charset="0"/>
              </a:rPr>
              <a:t>Mercury</a:t>
            </a:r>
          </a:p>
        </p:txBody>
      </p:sp>
      <p:sp>
        <p:nvSpPr>
          <p:cNvPr id="31" name="TextBox 30">
            <a:extLst>
              <a:ext uri="{FF2B5EF4-FFF2-40B4-BE49-F238E27FC236}">
                <a16:creationId xmlns:a16="http://schemas.microsoft.com/office/drawing/2014/main" id="{DEC89647-58AD-4039-8240-D4B42BDBBFD0}"/>
              </a:ext>
            </a:extLst>
          </p:cNvPr>
          <p:cNvSpPr txBox="1"/>
          <p:nvPr/>
        </p:nvSpPr>
        <p:spPr>
          <a:xfrm>
            <a:off x="3844839" y="2698252"/>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Venus</a:t>
            </a:r>
          </a:p>
        </p:txBody>
      </p:sp>
      <p:sp>
        <p:nvSpPr>
          <p:cNvPr id="32" name="TextBox 31">
            <a:extLst>
              <a:ext uri="{FF2B5EF4-FFF2-40B4-BE49-F238E27FC236}">
                <a16:creationId xmlns:a16="http://schemas.microsoft.com/office/drawing/2014/main" id="{50724618-C270-4D4F-8397-66338C015ED7}"/>
              </a:ext>
            </a:extLst>
          </p:cNvPr>
          <p:cNvSpPr txBox="1"/>
          <p:nvPr/>
        </p:nvSpPr>
        <p:spPr>
          <a:xfrm>
            <a:off x="6262870" y="2688655"/>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Earth</a:t>
            </a:r>
          </a:p>
        </p:txBody>
      </p:sp>
      <p:sp>
        <p:nvSpPr>
          <p:cNvPr id="34" name="TextBox 33">
            <a:extLst>
              <a:ext uri="{FF2B5EF4-FFF2-40B4-BE49-F238E27FC236}">
                <a16:creationId xmlns:a16="http://schemas.microsoft.com/office/drawing/2014/main" id="{2CA374AE-34F9-483E-BDEC-A8357D302FAA}"/>
              </a:ext>
            </a:extLst>
          </p:cNvPr>
          <p:cNvSpPr txBox="1"/>
          <p:nvPr/>
        </p:nvSpPr>
        <p:spPr>
          <a:xfrm>
            <a:off x="8768134" y="2723597"/>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Mars</a:t>
            </a:r>
          </a:p>
        </p:txBody>
      </p:sp>
      <p:sp>
        <p:nvSpPr>
          <p:cNvPr id="35" name="TextBox 34">
            <a:extLst>
              <a:ext uri="{FF2B5EF4-FFF2-40B4-BE49-F238E27FC236}">
                <a16:creationId xmlns:a16="http://schemas.microsoft.com/office/drawing/2014/main" id="{BC8E4C92-3147-4049-82DC-07C2987505D4}"/>
              </a:ext>
            </a:extLst>
          </p:cNvPr>
          <p:cNvSpPr txBox="1"/>
          <p:nvPr/>
        </p:nvSpPr>
        <p:spPr>
          <a:xfrm>
            <a:off x="1456938" y="5221840"/>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Jupiter</a:t>
            </a:r>
          </a:p>
        </p:txBody>
      </p:sp>
      <p:sp>
        <p:nvSpPr>
          <p:cNvPr id="36" name="TextBox 35">
            <a:extLst>
              <a:ext uri="{FF2B5EF4-FFF2-40B4-BE49-F238E27FC236}">
                <a16:creationId xmlns:a16="http://schemas.microsoft.com/office/drawing/2014/main" id="{75F1792B-6FCE-4B95-AC82-2CD6A2F73AC7}"/>
              </a:ext>
            </a:extLst>
          </p:cNvPr>
          <p:cNvSpPr txBox="1"/>
          <p:nvPr/>
        </p:nvSpPr>
        <p:spPr>
          <a:xfrm>
            <a:off x="3804570" y="5221840"/>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Saturn</a:t>
            </a:r>
          </a:p>
        </p:txBody>
      </p:sp>
      <p:sp>
        <p:nvSpPr>
          <p:cNvPr id="37" name="TextBox 36">
            <a:extLst>
              <a:ext uri="{FF2B5EF4-FFF2-40B4-BE49-F238E27FC236}">
                <a16:creationId xmlns:a16="http://schemas.microsoft.com/office/drawing/2014/main" id="{F7BCCA82-13AD-4EE8-A7BF-2E7E9FDC0D5E}"/>
              </a:ext>
            </a:extLst>
          </p:cNvPr>
          <p:cNvSpPr txBox="1"/>
          <p:nvPr/>
        </p:nvSpPr>
        <p:spPr>
          <a:xfrm>
            <a:off x="6262870" y="5243719"/>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Uranus</a:t>
            </a:r>
          </a:p>
        </p:txBody>
      </p:sp>
      <p:sp>
        <p:nvSpPr>
          <p:cNvPr id="38" name="TextBox 37">
            <a:extLst>
              <a:ext uri="{FF2B5EF4-FFF2-40B4-BE49-F238E27FC236}">
                <a16:creationId xmlns:a16="http://schemas.microsoft.com/office/drawing/2014/main" id="{BC78A590-BFC1-46A8-90A0-A64A5D164122}"/>
              </a:ext>
            </a:extLst>
          </p:cNvPr>
          <p:cNvSpPr txBox="1"/>
          <p:nvPr/>
        </p:nvSpPr>
        <p:spPr>
          <a:xfrm>
            <a:off x="8721170" y="5243719"/>
            <a:ext cx="1044599" cy="338554"/>
          </a:xfrm>
          <a:prstGeom prst="rect">
            <a:avLst/>
          </a:prstGeom>
          <a:noFill/>
        </p:spPr>
        <p:txBody>
          <a:bodyPr wrap="square" rtlCol="0">
            <a:spAutoFit/>
          </a:bodyPr>
          <a:lstStyle/>
          <a:p>
            <a:r>
              <a:rPr lang="en-US" sz="1600" dirty="0">
                <a:solidFill>
                  <a:schemeClr val="bg1"/>
                </a:solidFill>
                <a:latin typeface="Avenir Next LT Pro Demi" panose="020B0704020202020204" pitchFamily="34" charset="0"/>
              </a:rPr>
              <a:t>Neptune</a:t>
            </a:r>
          </a:p>
        </p:txBody>
      </p:sp>
      <p:sp>
        <p:nvSpPr>
          <p:cNvPr id="39" name="Multiplication Sign 38">
            <a:extLst>
              <a:ext uri="{FF2B5EF4-FFF2-40B4-BE49-F238E27FC236}">
                <a16:creationId xmlns:a16="http://schemas.microsoft.com/office/drawing/2014/main" id="{AEEFE90B-5725-468C-A092-24E46820D262}"/>
              </a:ext>
            </a:extLst>
          </p:cNvPr>
          <p:cNvSpPr/>
          <p:nvPr/>
        </p:nvSpPr>
        <p:spPr>
          <a:xfrm>
            <a:off x="1246332" y="1048638"/>
            <a:ext cx="2135600" cy="2242754"/>
          </a:xfrm>
          <a:prstGeom prst="mathMultiply">
            <a:avLst>
              <a:gd name="adj1" fmla="val 353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5D72BC-5382-4A4C-BE5A-BBAC2EB24E4E}"/>
              </a:ext>
            </a:extLst>
          </p:cNvPr>
          <p:cNvSpPr txBox="1"/>
          <p:nvPr/>
        </p:nvSpPr>
        <p:spPr>
          <a:xfrm>
            <a:off x="6194712" y="2987778"/>
            <a:ext cx="748795" cy="338554"/>
          </a:xfrm>
          <a:prstGeom prst="rect">
            <a:avLst/>
          </a:prstGeom>
          <a:noFill/>
        </p:spPr>
        <p:txBody>
          <a:bodyPr wrap="none" rtlCol="0">
            <a:spAutoFit/>
          </a:bodyPr>
          <a:lstStyle/>
          <a:p>
            <a:r>
              <a:rPr lang="en-US" sz="1600" dirty="0">
                <a:latin typeface="Avenir Next LT Pro Demi" panose="020B0704020202020204" pitchFamily="34" charset="0"/>
              </a:rPr>
              <a:t>Water</a:t>
            </a:r>
          </a:p>
        </p:txBody>
      </p:sp>
      <p:sp>
        <p:nvSpPr>
          <p:cNvPr id="24" name="TextBox 23">
            <a:extLst>
              <a:ext uri="{FF2B5EF4-FFF2-40B4-BE49-F238E27FC236}">
                <a16:creationId xmlns:a16="http://schemas.microsoft.com/office/drawing/2014/main" id="{A81CCE40-1659-4B37-B312-B2487DEE7FC6}"/>
              </a:ext>
            </a:extLst>
          </p:cNvPr>
          <p:cNvSpPr txBox="1"/>
          <p:nvPr/>
        </p:nvSpPr>
        <p:spPr>
          <a:xfrm>
            <a:off x="3777072" y="3007336"/>
            <a:ext cx="1342034" cy="338554"/>
          </a:xfrm>
          <a:prstGeom prst="rect">
            <a:avLst/>
          </a:prstGeom>
          <a:noFill/>
        </p:spPr>
        <p:txBody>
          <a:bodyPr wrap="none" rtlCol="0">
            <a:spAutoFit/>
          </a:bodyPr>
          <a:lstStyle/>
          <a:p>
            <a:r>
              <a:rPr lang="en-US" sz="1600" dirty="0">
                <a:latin typeface="Avenir Next LT Pro Demi" panose="020B0704020202020204" pitchFamily="34" charset="0"/>
              </a:rPr>
              <a:t>Sulfuric acid</a:t>
            </a:r>
          </a:p>
        </p:txBody>
      </p:sp>
      <p:sp>
        <p:nvSpPr>
          <p:cNvPr id="26" name="TextBox 25">
            <a:extLst>
              <a:ext uri="{FF2B5EF4-FFF2-40B4-BE49-F238E27FC236}">
                <a16:creationId xmlns:a16="http://schemas.microsoft.com/office/drawing/2014/main" id="{9EDFAAE9-9EF4-4A3D-914C-6EABBA8ED5A6}"/>
              </a:ext>
            </a:extLst>
          </p:cNvPr>
          <p:cNvSpPr txBox="1"/>
          <p:nvPr/>
        </p:nvSpPr>
        <p:spPr>
          <a:xfrm>
            <a:off x="8721171" y="2987778"/>
            <a:ext cx="2224498" cy="830997"/>
          </a:xfrm>
          <a:prstGeom prst="rect">
            <a:avLst/>
          </a:prstGeom>
          <a:noFill/>
        </p:spPr>
        <p:txBody>
          <a:bodyPr wrap="square" rtlCol="0">
            <a:spAutoFit/>
          </a:bodyPr>
          <a:lstStyle/>
          <a:p>
            <a:r>
              <a:rPr lang="en-US" sz="1600" dirty="0">
                <a:latin typeface="Avenir Next LT Pro Demi" panose="020B0704020202020204" pitchFamily="34" charset="0"/>
              </a:rPr>
              <a:t>Water ice and some frozen carbon dioxide</a:t>
            </a:r>
          </a:p>
        </p:txBody>
      </p:sp>
      <p:sp>
        <p:nvSpPr>
          <p:cNvPr id="28" name="TextBox 27">
            <a:extLst>
              <a:ext uri="{FF2B5EF4-FFF2-40B4-BE49-F238E27FC236}">
                <a16:creationId xmlns:a16="http://schemas.microsoft.com/office/drawing/2014/main" id="{7BABB1BC-4C88-446B-A17B-EE31A2A07133}"/>
              </a:ext>
            </a:extLst>
          </p:cNvPr>
          <p:cNvSpPr txBox="1"/>
          <p:nvPr/>
        </p:nvSpPr>
        <p:spPr>
          <a:xfrm>
            <a:off x="1388241" y="5545178"/>
            <a:ext cx="4178186" cy="584775"/>
          </a:xfrm>
          <a:prstGeom prst="rect">
            <a:avLst/>
          </a:prstGeom>
          <a:noFill/>
        </p:spPr>
        <p:txBody>
          <a:bodyPr wrap="square" rtlCol="0">
            <a:spAutoFit/>
          </a:bodyPr>
          <a:lstStyle/>
          <a:p>
            <a:pPr algn="ctr"/>
            <a:r>
              <a:rPr lang="en-US" sz="1600" dirty="0">
                <a:latin typeface="Avenir Next LT Pro Demi" panose="020B0704020202020204" pitchFamily="34" charset="0"/>
              </a:rPr>
              <a:t>Ammonia ice, ammonium hydrosulfide crystals, possibly water ice and vapour</a:t>
            </a:r>
          </a:p>
        </p:txBody>
      </p:sp>
      <p:sp>
        <p:nvSpPr>
          <p:cNvPr id="33" name="TextBox 32">
            <a:extLst>
              <a:ext uri="{FF2B5EF4-FFF2-40B4-BE49-F238E27FC236}">
                <a16:creationId xmlns:a16="http://schemas.microsoft.com/office/drawing/2014/main" id="{B83D7B81-6ECF-43FA-8947-50A5D43C275E}"/>
              </a:ext>
            </a:extLst>
          </p:cNvPr>
          <p:cNvSpPr txBox="1"/>
          <p:nvPr/>
        </p:nvSpPr>
        <p:spPr>
          <a:xfrm>
            <a:off x="6162139" y="5535580"/>
            <a:ext cx="2113098" cy="584775"/>
          </a:xfrm>
          <a:prstGeom prst="rect">
            <a:avLst/>
          </a:prstGeom>
          <a:noFill/>
        </p:spPr>
        <p:txBody>
          <a:bodyPr wrap="square" rtlCol="0">
            <a:spAutoFit/>
          </a:bodyPr>
          <a:lstStyle/>
          <a:p>
            <a:r>
              <a:rPr lang="en-US" sz="1600" dirty="0">
                <a:latin typeface="Avenir Next LT Pro Demi" panose="020B0704020202020204" pitchFamily="34" charset="0"/>
              </a:rPr>
              <a:t>Hydrogen-sulfide ice</a:t>
            </a:r>
          </a:p>
        </p:txBody>
      </p:sp>
      <p:sp>
        <p:nvSpPr>
          <p:cNvPr id="40" name="TextBox 39">
            <a:extLst>
              <a:ext uri="{FF2B5EF4-FFF2-40B4-BE49-F238E27FC236}">
                <a16:creationId xmlns:a16="http://schemas.microsoft.com/office/drawing/2014/main" id="{9C021A26-9AC0-49C2-B88C-65F20A5BBF71}"/>
              </a:ext>
            </a:extLst>
          </p:cNvPr>
          <p:cNvSpPr txBox="1"/>
          <p:nvPr/>
        </p:nvSpPr>
        <p:spPr>
          <a:xfrm>
            <a:off x="8675015" y="5535580"/>
            <a:ext cx="1358064" cy="338554"/>
          </a:xfrm>
          <a:prstGeom prst="rect">
            <a:avLst/>
          </a:prstGeom>
          <a:noFill/>
        </p:spPr>
        <p:txBody>
          <a:bodyPr wrap="none" rtlCol="0">
            <a:spAutoFit/>
          </a:bodyPr>
          <a:lstStyle/>
          <a:p>
            <a:r>
              <a:rPr lang="en-US" sz="1600" dirty="0">
                <a:latin typeface="Avenir Next LT Pro Demi" panose="020B0704020202020204" pitchFamily="34" charset="0"/>
              </a:rPr>
              <a:t>Methane ice</a:t>
            </a:r>
          </a:p>
        </p:txBody>
      </p:sp>
      <p:pic>
        <p:nvPicPr>
          <p:cNvPr id="29" name="Graphic 28" descr="Checkmark with solid fill">
            <a:extLst>
              <a:ext uri="{FF2B5EF4-FFF2-40B4-BE49-F238E27FC236}">
                <a16:creationId xmlns:a16="http://schemas.microsoft.com/office/drawing/2014/main" id="{DBC4733C-37BF-494F-B684-ED8135A83E2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025321" y="2379551"/>
            <a:ext cx="914400" cy="914400"/>
          </a:xfrm>
          <a:prstGeom prst="rect">
            <a:avLst/>
          </a:prstGeom>
        </p:spPr>
      </p:pic>
      <p:pic>
        <p:nvPicPr>
          <p:cNvPr id="41" name="Graphic 40" descr="Checkmark with solid fill">
            <a:extLst>
              <a:ext uri="{FF2B5EF4-FFF2-40B4-BE49-F238E27FC236}">
                <a16:creationId xmlns:a16="http://schemas.microsoft.com/office/drawing/2014/main" id="{C09FDC16-6D16-4874-A59E-D9AEEDD0CB0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98651" y="2435674"/>
            <a:ext cx="914400" cy="914400"/>
          </a:xfrm>
          <a:prstGeom prst="rect">
            <a:avLst/>
          </a:prstGeom>
        </p:spPr>
      </p:pic>
      <p:pic>
        <p:nvPicPr>
          <p:cNvPr id="7" name="Graphic 6" descr="Question Mark with solid fill">
            <a:extLst>
              <a:ext uri="{FF2B5EF4-FFF2-40B4-BE49-F238E27FC236}">
                <a16:creationId xmlns:a16="http://schemas.microsoft.com/office/drawing/2014/main" id="{D2BFF549-6541-4F51-B79D-E51267333ED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541806" y="4823795"/>
            <a:ext cx="914400" cy="914400"/>
          </a:xfrm>
          <a:prstGeom prst="rect">
            <a:avLst/>
          </a:prstGeom>
        </p:spPr>
      </p:pic>
      <p:pic>
        <p:nvPicPr>
          <p:cNvPr id="43" name="Graphic 42" descr="Question Mark with solid fill">
            <a:extLst>
              <a:ext uri="{FF2B5EF4-FFF2-40B4-BE49-F238E27FC236}">
                <a16:creationId xmlns:a16="http://schemas.microsoft.com/office/drawing/2014/main" id="{F59C9C60-DC8B-4A9A-89A8-65FB9D0F202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41079" y="4804310"/>
            <a:ext cx="914400" cy="914400"/>
          </a:xfrm>
          <a:prstGeom prst="rect">
            <a:avLst/>
          </a:prstGeom>
        </p:spPr>
      </p:pic>
      <p:sp>
        <p:nvSpPr>
          <p:cNvPr id="3" name="Slide Number Placeholder 2">
            <a:extLst>
              <a:ext uri="{FF2B5EF4-FFF2-40B4-BE49-F238E27FC236}">
                <a16:creationId xmlns:a16="http://schemas.microsoft.com/office/drawing/2014/main" id="{8BF43941-E0A7-46D8-A727-F8EB5FEA0ADD}"/>
              </a:ext>
            </a:extLst>
          </p:cNvPr>
          <p:cNvSpPr>
            <a:spLocks noGrp="1"/>
          </p:cNvSpPr>
          <p:nvPr>
            <p:ph type="sldNum" sz="quarter" idx="12"/>
          </p:nvPr>
        </p:nvSpPr>
        <p:spPr/>
        <p:txBody>
          <a:bodyPr/>
          <a:lstStyle/>
          <a:p>
            <a:fld id="{F68E32CD-9FFB-4FA4-BEEC-6787F0D7D3AE}" type="slidenum">
              <a:rPr lang="en-US" smtClean="0"/>
              <a:t>8</a:t>
            </a:fld>
            <a:endParaRPr lang="en-US"/>
          </a:p>
        </p:txBody>
      </p:sp>
      <p:sp>
        <p:nvSpPr>
          <p:cNvPr id="45" name="Title 1">
            <a:extLst>
              <a:ext uri="{FF2B5EF4-FFF2-40B4-BE49-F238E27FC236}">
                <a16:creationId xmlns:a16="http://schemas.microsoft.com/office/drawing/2014/main" id="{B79D4798-FE64-45C2-A599-79A114B0E003}"/>
              </a:ext>
            </a:extLst>
          </p:cNvPr>
          <p:cNvSpPr txBox="1">
            <a:spLocks/>
          </p:cNvSpPr>
          <p:nvPr/>
        </p:nvSpPr>
        <p:spPr>
          <a:xfrm>
            <a:off x="0" y="365125"/>
            <a:ext cx="12191999" cy="865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latin typeface="Avenir Next LT Pro" panose="020B0504020202020204" pitchFamily="34" charset="0"/>
              </a:rPr>
              <a:t>Which of these planets do you think have clouds made of water?</a:t>
            </a:r>
            <a:endParaRPr lang="en-US" sz="2800" dirty="0">
              <a:latin typeface="Avenir Next LT Pro" panose="020B0504020202020204" pitchFamily="34" charset="0"/>
            </a:endParaRPr>
          </a:p>
        </p:txBody>
      </p:sp>
    </p:spTree>
    <p:extLst>
      <p:ext uri="{BB962C8B-B14F-4D97-AF65-F5344CB8AC3E}">
        <p14:creationId xmlns:p14="http://schemas.microsoft.com/office/powerpoint/2010/main" val="1517682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B66B-17A7-4905-AFCF-37B2B0F7A9CC}"/>
              </a:ext>
            </a:extLst>
          </p:cNvPr>
          <p:cNvSpPr>
            <a:spLocks noGrp="1"/>
          </p:cNvSpPr>
          <p:nvPr>
            <p:ph type="title"/>
          </p:nvPr>
        </p:nvSpPr>
        <p:spPr>
          <a:xfrm>
            <a:off x="2263356" y="2023050"/>
            <a:ext cx="9167192" cy="1325563"/>
          </a:xfrm>
        </p:spPr>
        <p:txBody>
          <a:bodyPr>
            <a:normAutofit/>
          </a:bodyPr>
          <a:lstStyle/>
          <a:p>
            <a:r>
              <a:rPr lang="en-US" sz="4000" dirty="0">
                <a:solidFill>
                  <a:schemeClr val="bg1"/>
                </a:solidFill>
                <a:latin typeface="Avenir Next LT Pro Demi" panose="020B0704020202020204" pitchFamily="34" charset="0"/>
              </a:rPr>
              <a:t>Where do you think we could find clouds outside of our solar system? </a:t>
            </a:r>
          </a:p>
        </p:txBody>
      </p:sp>
      <p:sp>
        <p:nvSpPr>
          <p:cNvPr id="3" name="Slide Number Placeholder 2">
            <a:extLst>
              <a:ext uri="{FF2B5EF4-FFF2-40B4-BE49-F238E27FC236}">
                <a16:creationId xmlns:a16="http://schemas.microsoft.com/office/drawing/2014/main" id="{8DD44CD8-4D26-4D3E-B968-A8AB1D48571D}"/>
              </a:ext>
            </a:extLst>
          </p:cNvPr>
          <p:cNvSpPr>
            <a:spLocks noGrp="1"/>
          </p:cNvSpPr>
          <p:nvPr>
            <p:ph type="sldNum" sz="quarter" idx="12"/>
          </p:nvPr>
        </p:nvSpPr>
        <p:spPr/>
        <p:txBody>
          <a:bodyPr/>
          <a:lstStyle/>
          <a:p>
            <a:fld id="{F68E32CD-9FFB-4FA4-BEEC-6787F0D7D3AE}" type="slidenum">
              <a:rPr lang="en-US" smtClean="0"/>
              <a:t>9</a:t>
            </a:fld>
            <a:endParaRPr lang="en-US"/>
          </a:p>
        </p:txBody>
      </p:sp>
    </p:spTree>
    <p:extLst>
      <p:ext uri="{BB962C8B-B14F-4D97-AF65-F5344CB8AC3E}">
        <p14:creationId xmlns:p14="http://schemas.microsoft.com/office/powerpoint/2010/main" val="746414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36855</TotalTime>
  <Words>2916</Words>
  <Application>Microsoft Office PowerPoint</Application>
  <PresentationFormat>Widescreen</PresentationFormat>
  <Paragraphs>221</Paragraphs>
  <Slides>26</Slides>
  <Notes>24</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Avenir Next LT Pro</vt:lpstr>
      <vt:lpstr>Avenir Next LT Pro Demi</vt:lpstr>
      <vt:lpstr>Avenir Next LT Pro Light</vt:lpstr>
      <vt:lpstr>Calibri</vt:lpstr>
      <vt:lpstr>Calibri Light</vt:lpstr>
      <vt:lpstr>Ebrima</vt:lpstr>
      <vt:lpstr>Office Theme</vt:lpstr>
      <vt:lpstr>Learning Objectives</vt:lpstr>
      <vt:lpstr>Clouds In Space</vt:lpstr>
      <vt:lpstr>Where do you think these clouds can be found?</vt:lpstr>
      <vt:lpstr>Where do you think these clouds can be found?</vt:lpstr>
      <vt:lpstr>Which of the planets in our solar system do you think have clouds? </vt:lpstr>
      <vt:lpstr>Which of the planets in our solar system do you think have clouds? </vt:lpstr>
      <vt:lpstr>Which of these planets do you think have clouds made of water?</vt:lpstr>
      <vt:lpstr>PowerPoint Presentation</vt:lpstr>
      <vt:lpstr>Where do you think we could find clouds outside of our solar system? </vt:lpstr>
      <vt:lpstr>PowerPoint Presentation</vt:lpstr>
      <vt:lpstr>PowerPoint Presentation</vt:lpstr>
      <vt:lpstr>What effects could clouds have on an exoplanet? </vt:lpstr>
      <vt:lpstr>Some possible effects of clouds </vt:lpstr>
      <vt:lpstr>Activity 1: Exoplanet Clouds</vt:lpstr>
      <vt:lpstr>Activity 2: Demonstration</vt:lpstr>
      <vt:lpstr>Activity 2: Demonstration</vt:lpstr>
      <vt:lpstr>Activity 2: Demonstration</vt:lpstr>
      <vt:lpstr>Activity 3: Identifying Variables</vt:lpstr>
      <vt:lpstr>Activity 4: Experimentation</vt:lpstr>
      <vt:lpstr>Activity 4: Experimentation</vt:lpstr>
      <vt:lpstr>Activity 5: Share your findings</vt:lpstr>
      <vt:lpstr>Activity 5: Share your findings</vt:lpstr>
      <vt:lpstr>PowerPoint Presentation</vt:lpstr>
      <vt:lpstr>PowerPoint Presentation</vt:lpstr>
      <vt:lpstr>PowerPoint Presentation</vt:lpstr>
      <vt:lpstr>Activity 6: Applying your knowledge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Clouds</dc:title>
  <dc:creator>Oriel Marshall</dc:creator>
  <cp:lastModifiedBy>Oriel Marshall</cp:lastModifiedBy>
  <cp:revision>9</cp:revision>
  <cp:lastPrinted>2022-08-29T15:16:38Z</cp:lastPrinted>
  <dcterms:created xsi:type="dcterms:W3CDTF">2022-08-29T09:28:46Z</dcterms:created>
  <dcterms:modified xsi:type="dcterms:W3CDTF">2023-03-07T16:33:29Z</dcterms:modified>
</cp:coreProperties>
</file>