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90" r:id="rId3"/>
    <p:sldId id="258" r:id="rId4"/>
    <p:sldId id="257" r:id="rId5"/>
    <p:sldId id="291" r:id="rId6"/>
    <p:sldId id="292" r:id="rId7"/>
    <p:sldId id="293" r:id="rId8"/>
    <p:sldId id="294" r:id="rId9"/>
    <p:sldId id="295" r:id="rId10"/>
    <p:sldId id="296" r:id="rId11"/>
    <p:sldId id="298" r:id="rId12"/>
    <p:sldId id="299" r:id="rId13"/>
    <p:sldId id="297" r:id="rId14"/>
    <p:sldId id="259" r:id="rId15"/>
    <p:sldId id="280" r:id="rId16"/>
    <p:sldId id="281" r:id="rId17"/>
    <p:sldId id="283" r:id="rId18"/>
    <p:sldId id="284" r:id="rId19"/>
    <p:sldId id="286" r:id="rId20"/>
    <p:sldId id="285" r:id="rId21"/>
    <p:sldId id="287" r:id="rId22"/>
    <p:sldId id="288" r:id="rId23"/>
    <p:sldId id="289" r:id="rId24"/>
    <p:sldId id="26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854"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Killeen" userId="2f21650b639ca9b8" providerId="LiveId" clId="{7FA388AC-DD5E-46F4-97CA-9A51D2C4ED01}"/>
    <pc:docChg chg="custSel addSld delSld modSld sldOrd">
      <pc:chgData name="Francis Killeen" userId="2f21650b639ca9b8" providerId="LiveId" clId="{7FA388AC-DD5E-46F4-97CA-9A51D2C4ED01}" dt="2026-03-27T14:05:14.912" v="3731" actId="47"/>
      <pc:docMkLst>
        <pc:docMk/>
      </pc:docMkLst>
      <pc:sldChg chg="delSp modSp mod modNotesTx">
        <pc:chgData name="Francis Killeen" userId="2f21650b639ca9b8" providerId="LiveId" clId="{7FA388AC-DD5E-46F4-97CA-9A51D2C4ED01}" dt="2026-03-27T14:04:45.250" v="3725" actId="20577"/>
        <pc:sldMkLst>
          <pc:docMk/>
          <pc:sldMk cId="0" sldId="256"/>
        </pc:sldMkLst>
        <pc:spChg chg="mod">
          <ac:chgData name="Francis Killeen" userId="2f21650b639ca9b8" providerId="LiveId" clId="{7FA388AC-DD5E-46F4-97CA-9A51D2C4ED01}" dt="2026-03-27T14:04:45.250" v="3725" actId="20577"/>
          <ac:spMkLst>
            <pc:docMk/>
            <pc:sldMk cId="0" sldId="256"/>
            <ac:spMk id="3" creationId="{00000000-0000-0000-0000-000000000000}"/>
          </ac:spMkLst>
        </pc:spChg>
      </pc:sldChg>
      <pc:sldChg chg="del">
        <pc:chgData name="Francis Killeen" userId="2f21650b639ca9b8" providerId="LiveId" clId="{7FA388AC-DD5E-46F4-97CA-9A51D2C4ED01}" dt="2026-03-27T14:05:14.912" v="3731" actId="47"/>
        <pc:sldMkLst>
          <pc:docMk/>
          <pc:sldMk cId="0" sldId="273"/>
        </pc:sldMkLst>
      </pc:sldChg>
      <pc:sldChg chg="del">
        <pc:chgData name="Francis Killeen" userId="2f21650b639ca9b8" providerId="LiveId" clId="{7FA388AC-DD5E-46F4-97CA-9A51D2C4ED01}" dt="2026-03-27T14:05:14.363" v="3730" actId="47"/>
        <pc:sldMkLst>
          <pc:docMk/>
          <pc:sldMk cId="0" sldId="275"/>
        </pc:sldMkLst>
      </pc:sldChg>
      <pc:sldChg chg="del">
        <pc:chgData name="Francis Killeen" userId="2f21650b639ca9b8" providerId="LiveId" clId="{7FA388AC-DD5E-46F4-97CA-9A51D2C4ED01}" dt="2026-03-27T14:05:13.854" v="3729" actId="47"/>
        <pc:sldMkLst>
          <pc:docMk/>
          <pc:sldMk cId="0" sldId="276"/>
        </pc:sldMkLst>
      </pc:sldChg>
      <pc:sldChg chg="del">
        <pc:chgData name="Francis Killeen" userId="2f21650b639ca9b8" providerId="LiveId" clId="{7FA388AC-DD5E-46F4-97CA-9A51D2C4ED01}" dt="2026-03-27T14:05:12.107" v="3728" actId="47"/>
        <pc:sldMkLst>
          <pc:docMk/>
          <pc:sldMk cId="0" sldId="277"/>
        </pc:sldMkLst>
      </pc:sldChg>
      <pc:sldChg chg="del">
        <pc:chgData name="Francis Killeen" userId="2f21650b639ca9b8" providerId="LiveId" clId="{7FA388AC-DD5E-46F4-97CA-9A51D2C4ED01}" dt="2026-03-27T14:05:10.727" v="3727" actId="47"/>
        <pc:sldMkLst>
          <pc:docMk/>
          <pc:sldMk cId="0" sldId="278"/>
        </pc:sldMkLst>
      </pc:sldChg>
      <pc:sldChg chg="del">
        <pc:chgData name="Francis Killeen" userId="2f21650b639ca9b8" providerId="LiveId" clId="{7FA388AC-DD5E-46F4-97CA-9A51D2C4ED01}" dt="2026-03-27T14:05:10.698" v="3726" actId="47"/>
        <pc:sldMkLst>
          <pc:docMk/>
          <pc:sldMk cId="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D1564-81A0-4286-B16E-916079DDDEDB}" type="datetimeFigureOut">
              <a:rPr lang="en-US" smtClean="0"/>
              <a:t>3/27/2026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45362-2C67-485A-82B3-E4C3974BB3FC}" type="slidenum">
              <a:rPr lang="en-US" smtClean="0"/>
              <a:t>‹#›</a:t>
            </a:fld>
            <a:endParaRPr lang="en-US"/>
          </a:p>
        </p:txBody>
      </p:sp>
    </p:spTree>
    <p:extLst>
      <p:ext uri="{BB962C8B-B14F-4D97-AF65-F5344CB8AC3E}">
        <p14:creationId xmlns:p14="http://schemas.microsoft.com/office/powerpoint/2010/main" val="89809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Welcome</a:t>
            </a:r>
            <a:r>
              <a:rPr lang="en-US" dirty="0"/>
              <a:t> Retirees</a:t>
            </a:r>
            <a:r>
              <a:rPr dirty="0"/>
              <a:t>. Introduce PNGAS mission and purpose of this briefing.</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4490C-2E48-D2B3-DAF6-778FD1908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73637-722E-C494-7FE5-4C8C00011EE3}"/>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F6CDBD3-37F2-36D1-875D-966637269CCC}"/>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F06BD64C-E35A-C53A-9D11-6689888797F0}"/>
              </a:ext>
            </a:extLst>
          </p:cNvPr>
          <p:cNvSpPr>
            <a:spLocks noGrp="1"/>
          </p:cNvSpPr>
          <p:nvPr>
            <p:ph type="sldNum" sz="quarter" idx="5"/>
          </p:nvPr>
        </p:nvSpPr>
        <p:spPr/>
      </p:sp>
    </p:spTree>
    <p:extLst>
      <p:ext uri="{BB962C8B-B14F-4D97-AF65-F5344CB8AC3E}">
        <p14:creationId xmlns:p14="http://schemas.microsoft.com/office/powerpoint/2010/main" val="20755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396E-C626-DF6F-A4E0-4DD73ED86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C273C-6697-9882-C8DA-0BA5D5342079}"/>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A5C9F37-166A-F8E4-34B8-3D156B913760}"/>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6E69F3E5-03C9-88CE-B974-C91C4DC60A78}"/>
              </a:ext>
            </a:extLst>
          </p:cNvPr>
          <p:cNvSpPr>
            <a:spLocks noGrp="1"/>
          </p:cNvSpPr>
          <p:nvPr>
            <p:ph type="sldNum" sz="quarter" idx="5"/>
          </p:nvPr>
        </p:nvSpPr>
        <p:spPr/>
      </p:sp>
    </p:spTree>
    <p:extLst>
      <p:ext uri="{BB962C8B-B14F-4D97-AF65-F5344CB8AC3E}">
        <p14:creationId xmlns:p14="http://schemas.microsoft.com/office/powerpoint/2010/main" val="38355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105BF-4DB3-BD80-D1B5-FC7DF8F95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0E5B1-947C-900A-F831-959857003F4F}"/>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B04D9C07-4252-3EF2-49BD-CA8CD32BB831}"/>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72BD5508-6F0D-5D47-A0D4-AD277A6D1919}"/>
              </a:ext>
            </a:extLst>
          </p:cNvPr>
          <p:cNvSpPr>
            <a:spLocks noGrp="1"/>
          </p:cNvSpPr>
          <p:nvPr>
            <p:ph type="sldNum" sz="quarter" idx="5"/>
          </p:nvPr>
        </p:nvSpPr>
        <p:spPr/>
      </p:sp>
    </p:spTree>
    <p:extLst>
      <p:ext uri="{BB962C8B-B14F-4D97-AF65-F5344CB8AC3E}">
        <p14:creationId xmlns:p14="http://schemas.microsoft.com/office/powerpoint/2010/main" val="141063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6B83B-EA6F-73ED-14E6-A7BCC8C4D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E1B54-9606-C2B9-96E1-9840E2309194}"/>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8D8C419-1C23-CDDF-79ED-B19F2800BC01}"/>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C234BF97-D7DA-A6CE-389A-0167B0982749}"/>
              </a:ext>
            </a:extLst>
          </p:cNvPr>
          <p:cNvSpPr>
            <a:spLocks noGrp="1"/>
          </p:cNvSpPr>
          <p:nvPr>
            <p:ph type="sldNum" sz="quarter" idx="5"/>
          </p:nvPr>
        </p:nvSpPr>
        <p:spPr/>
      </p:sp>
    </p:spTree>
    <p:extLst>
      <p:ext uri="{BB962C8B-B14F-4D97-AF65-F5344CB8AC3E}">
        <p14:creationId xmlns:p14="http://schemas.microsoft.com/office/powerpoint/2010/main" val="64184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Describe board, committees, and executive team responsibilities.</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73A7-506E-7E93-E333-45C70CD20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2CE15-7D58-A7C8-2BE6-25FDB1B18D98}"/>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D16F8AD-E3BC-CD05-A586-41CDDC913CB4}"/>
              </a:ext>
            </a:extLst>
          </p:cNvPr>
          <p:cNvSpPr>
            <a:spLocks noGrp="1"/>
          </p:cNvSpPr>
          <p:nvPr>
            <p:ph type="body" sz="quarter" idx="3"/>
          </p:nvPr>
        </p:nvSpPr>
        <p:spPr/>
        <p:txBody>
          <a:bodyPr/>
          <a:lstStyle/>
          <a:p>
            <a:r>
              <a:t>Describe board, committees, and executive team responsibilities.</a:t>
            </a:r>
          </a:p>
        </p:txBody>
      </p:sp>
      <p:sp>
        <p:nvSpPr>
          <p:cNvPr id="4" name="Slide Number Placeholder 3">
            <a:extLst>
              <a:ext uri="{FF2B5EF4-FFF2-40B4-BE49-F238E27FC236}">
                <a16:creationId xmlns:a16="http://schemas.microsoft.com/office/drawing/2014/main" id="{D3E9A22C-272D-D866-35B2-47C26887984E}"/>
              </a:ext>
            </a:extLst>
          </p:cNvPr>
          <p:cNvSpPr>
            <a:spLocks noGrp="1"/>
          </p:cNvSpPr>
          <p:nvPr>
            <p:ph type="sldNum" sz="quarter" idx="5"/>
          </p:nvPr>
        </p:nvSpPr>
        <p:spPr/>
      </p:sp>
    </p:spTree>
    <p:extLst>
      <p:ext uri="{BB962C8B-B14F-4D97-AF65-F5344CB8AC3E}">
        <p14:creationId xmlns:p14="http://schemas.microsoft.com/office/powerpoint/2010/main" val="355721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0E412-C220-AA15-570A-1958275E3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4A07A-9A5C-7851-0B1C-D0B032266AD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E98076A-D678-5A89-33BC-3A412632181E}"/>
              </a:ext>
            </a:extLst>
          </p:cNvPr>
          <p:cNvSpPr>
            <a:spLocks noGrp="1"/>
          </p:cNvSpPr>
          <p:nvPr>
            <p:ph type="body" sz="quarter" idx="3"/>
          </p:nvPr>
        </p:nvSpPr>
        <p:spPr/>
        <p:txBody>
          <a:bodyPr/>
          <a:lstStyle/>
          <a:p>
            <a:r>
              <a:t>Connect strategic objectives to Guard priorities and member benefits.</a:t>
            </a:r>
          </a:p>
        </p:txBody>
      </p:sp>
      <p:sp>
        <p:nvSpPr>
          <p:cNvPr id="4" name="Slide Number Placeholder 3">
            <a:extLst>
              <a:ext uri="{FF2B5EF4-FFF2-40B4-BE49-F238E27FC236}">
                <a16:creationId xmlns:a16="http://schemas.microsoft.com/office/drawing/2014/main" id="{0250ACCE-2D2F-8ED5-100F-8101CDB017ED}"/>
              </a:ext>
            </a:extLst>
          </p:cNvPr>
          <p:cNvSpPr>
            <a:spLocks noGrp="1"/>
          </p:cNvSpPr>
          <p:nvPr>
            <p:ph type="sldNum" sz="quarter" idx="5"/>
          </p:nvPr>
        </p:nvSpPr>
        <p:spPr/>
      </p:sp>
    </p:spTree>
    <p:extLst>
      <p:ext uri="{BB962C8B-B14F-4D97-AF65-F5344CB8AC3E}">
        <p14:creationId xmlns:p14="http://schemas.microsoft.com/office/powerpoint/2010/main" val="210199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E572-7C3D-6C72-F73F-D3A388621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4CE34-84BD-FE76-D715-01F098181286}"/>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261840AD-DE4A-DA88-B7C5-F292C339B201}"/>
              </a:ext>
            </a:extLst>
          </p:cNvPr>
          <p:cNvSpPr>
            <a:spLocks noGrp="1"/>
          </p:cNvSpPr>
          <p:nvPr>
            <p:ph type="body" sz="quarter" idx="3"/>
          </p:nvPr>
        </p:nvSpPr>
        <p:spPr/>
        <p:txBody>
          <a:bodyPr/>
          <a:lstStyle/>
          <a:p>
            <a:r>
              <a:rPr lang="en-US" dirty="0"/>
              <a:t>Primary oversight will be our Legislative Committee and Air/Army Resolutions Committee, important to note MAR and APR resolutions are due to national every year.  Also recommend layering state and federal in-session calendars with the National Associations </a:t>
            </a:r>
          </a:p>
        </p:txBody>
      </p:sp>
      <p:sp>
        <p:nvSpPr>
          <p:cNvPr id="4" name="Slide Number Placeholder 3">
            <a:extLst>
              <a:ext uri="{FF2B5EF4-FFF2-40B4-BE49-F238E27FC236}">
                <a16:creationId xmlns:a16="http://schemas.microsoft.com/office/drawing/2014/main" id="{7DBF51AF-93A9-9FC0-0077-A948633CDD33}"/>
              </a:ext>
            </a:extLst>
          </p:cNvPr>
          <p:cNvSpPr>
            <a:spLocks noGrp="1"/>
          </p:cNvSpPr>
          <p:nvPr>
            <p:ph type="sldNum" sz="quarter" idx="5"/>
          </p:nvPr>
        </p:nvSpPr>
        <p:spPr/>
      </p:sp>
    </p:spTree>
    <p:extLst>
      <p:ext uri="{BB962C8B-B14F-4D97-AF65-F5344CB8AC3E}">
        <p14:creationId xmlns:p14="http://schemas.microsoft.com/office/powerpoint/2010/main" val="344176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7FB3-4865-725E-FF2D-DC2DCB9B2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EE88C-1737-4DA0-62B9-CA74A20EC93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8E6E04CE-D940-15C7-74E6-11DB08FFD495}"/>
              </a:ext>
            </a:extLst>
          </p:cNvPr>
          <p:cNvSpPr>
            <a:spLocks noGrp="1"/>
          </p:cNvSpPr>
          <p:nvPr>
            <p:ph type="body" sz="quarter" idx="3"/>
          </p:nvPr>
        </p:nvSpPr>
        <p:spPr/>
        <p:txBody>
          <a:bodyPr/>
          <a:lstStyle/>
          <a:p>
            <a:r>
              <a:rPr lang="en-US" dirty="0"/>
              <a:t>We want to work with Mr. Metz, ethics counselor to ensure our brief, and how we brief is approved.  Executive Committee will be primary oversight.</a:t>
            </a:r>
          </a:p>
        </p:txBody>
      </p:sp>
      <p:sp>
        <p:nvSpPr>
          <p:cNvPr id="4" name="Slide Number Placeholder 3">
            <a:extLst>
              <a:ext uri="{FF2B5EF4-FFF2-40B4-BE49-F238E27FC236}">
                <a16:creationId xmlns:a16="http://schemas.microsoft.com/office/drawing/2014/main" id="{0E5E654C-6C70-3B0F-E839-8BF4CF2BEF01}"/>
              </a:ext>
            </a:extLst>
          </p:cNvPr>
          <p:cNvSpPr>
            <a:spLocks noGrp="1"/>
          </p:cNvSpPr>
          <p:nvPr>
            <p:ph type="sldNum" sz="quarter" idx="5"/>
          </p:nvPr>
        </p:nvSpPr>
        <p:spPr/>
      </p:sp>
    </p:spTree>
    <p:extLst>
      <p:ext uri="{BB962C8B-B14F-4D97-AF65-F5344CB8AC3E}">
        <p14:creationId xmlns:p14="http://schemas.microsoft.com/office/powerpoint/2010/main" val="3900780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806F-F787-179B-70C3-FD5A9DA04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5F1F0-A55E-0A5F-EB11-C7DA5A3A4426}"/>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EE5B53A7-F823-7D44-D065-B2A77AE34D85}"/>
              </a:ext>
            </a:extLst>
          </p:cNvPr>
          <p:cNvSpPr>
            <a:spLocks noGrp="1"/>
          </p:cNvSpPr>
          <p:nvPr>
            <p:ph type="body" sz="quarter" idx="3"/>
          </p:nvPr>
        </p:nvSpPr>
        <p:spPr/>
        <p:txBody>
          <a:bodyPr/>
          <a:lstStyle/>
          <a:p>
            <a:r>
              <a:rPr lang="en-US" dirty="0"/>
              <a:t>Primary oversight will be Foundation/PNGAS board, and the membership/awards committee.</a:t>
            </a:r>
            <a:endParaRPr dirty="0"/>
          </a:p>
        </p:txBody>
      </p:sp>
      <p:sp>
        <p:nvSpPr>
          <p:cNvPr id="4" name="Slide Number Placeholder 3">
            <a:extLst>
              <a:ext uri="{FF2B5EF4-FFF2-40B4-BE49-F238E27FC236}">
                <a16:creationId xmlns:a16="http://schemas.microsoft.com/office/drawing/2014/main" id="{70908FA3-EDE8-E8C7-BF1F-34702F26C9E7}"/>
              </a:ext>
            </a:extLst>
          </p:cNvPr>
          <p:cNvSpPr>
            <a:spLocks noGrp="1"/>
          </p:cNvSpPr>
          <p:nvPr>
            <p:ph type="sldNum" sz="quarter" idx="5"/>
          </p:nvPr>
        </p:nvSpPr>
        <p:spPr/>
      </p:sp>
    </p:spTree>
    <p:extLst>
      <p:ext uri="{BB962C8B-B14F-4D97-AF65-F5344CB8AC3E}">
        <p14:creationId xmlns:p14="http://schemas.microsoft.com/office/powerpoint/2010/main" val="3954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Explain how mission aligns with bylaws and charter. Emphasize readiness and welfare.</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2FEE4-9A08-D823-920B-C85B429C0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45157-3657-3927-8657-E14DDD38813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8CF428DE-1D55-5C0F-4370-1B38F5BE3AEB}"/>
              </a:ext>
            </a:extLst>
          </p:cNvPr>
          <p:cNvSpPr>
            <a:spLocks noGrp="1"/>
          </p:cNvSpPr>
          <p:nvPr>
            <p:ph type="body" sz="quarter" idx="3"/>
          </p:nvPr>
        </p:nvSpPr>
        <p:spPr/>
        <p:txBody>
          <a:bodyPr/>
          <a:lstStyle/>
          <a:p>
            <a:r>
              <a:rPr lang="en-US" sz="1200" b="1" i="0" kern="1200" dirty="0">
                <a:solidFill>
                  <a:schemeClr val="tx1"/>
                </a:solidFill>
                <a:effectLst/>
                <a:latin typeface="+mn-lt"/>
                <a:ea typeface="+mn-ea"/>
                <a:cs typeface="+mn-cs"/>
              </a:rPr>
              <a:t>Donor Stewardship</a:t>
            </a:r>
            <a:r>
              <a:rPr lang="en-US" sz="1200" b="0" i="0" kern="1200" dirty="0">
                <a:solidFill>
                  <a:schemeClr val="tx1"/>
                </a:solidFill>
                <a:effectLst/>
                <a:latin typeface="+mn-lt"/>
                <a:ea typeface="+mn-ea"/>
                <a:cs typeface="+mn-cs"/>
              </a:rPr>
              <a:t>: This encompasses all the activities an organization undertakes to acknowledge, appreciate, and engage its donors beyond simply processing their gift. The goal is to make donors feel valued and understood, reinforcing their decision to support the organization. Key activities include sending personalized thank-you letters, making appreciation calls, sharing impact stories, offering special event invitations, and ensuring clear, consistent communication [1].</a:t>
            </a:r>
          </a:p>
          <a:p>
            <a:r>
              <a:rPr lang="en-US" sz="1200" b="1" i="0" kern="1200" dirty="0">
                <a:solidFill>
                  <a:schemeClr val="tx1"/>
                </a:solidFill>
                <a:effectLst/>
                <a:latin typeface="+mn-lt"/>
                <a:ea typeface="+mn-ea"/>
                <a:cs typeface="+mn-cs"/>
              </a:rPr>
              <a:t>Reporting Systems</a:t>
            </a:r>
            <a:r>
              <a:rPr lang="en-US" sz="1200" b="0" i="0" kern="1200" dirty="0">
                <a:solidFill>
                  <a:schemeClr val="tx1"/>
                </a:solidFill>
                <a:effectLst/>
                <a:latin typeface="+mn-lt"/>
                <a:ea typeface="+mn-ea"/>
                <a:cs typeface="+mn-cs"/>
              </a:rPr>
              <a:t>: These are the mechanisms used to track how donor funds are utilized and to communicate that information back to the donors and other stakeholders. This involves tracking contributions, allocating funds to specific projects or programs as intended, and creating clear, concise reports that demonstrate the impact of their generosity. These systems ensure compliance with regulations, build trust, and help measure the effectiveness of the organization's mission [1]</a:t>
            </a:r>
          </a:p>
        </p:txBody>
      </p:sp>
      <p:sp>
        <p:nvSpPr>
          <p:cNvPr id="4" name="Slide Number Placeholder 3">
            <a:extLst>
              <a:ext uri="{FF2B5EF4-FFF2-40B4-BE49-F238E27FC236}">
                <a16:creationId xmlns:a16="http://schemas.microsoft.com/office/drawing/2014/main" id="{B08B952B-D25C-F2CA-0F5C-A38A837961FE}"/>
              </a:ext>
            </a:extLst>
          </p:cNvPr>
          <p:cNvSpPr>
            <a:spLocks noGrp="1"/>
          </p:cNvSpPr>
          <p:nvPr>
            <p:ph type="sldNum" sz="quarter" idx="5"/>
          </p:nvPr>
        </p:nvSpPr>
        <p:spPr/>
      </p:sp>
    </p:spTree>
    <p:extLst>
      <p:ext uri="{BB962C8B-B14F-4D97-AF65-F5344CB8AC3E}">
        <p14:creationId xmlns:p14="http://schemas.microsoft.com/office/powerpoint/2010/main" val="2896740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8E5A-5EA6-6B70-397E-F768191EE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1EB71-F718-6887-0FDE-5E22AB31715B}"/>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823783FF-6A1B-88CD-63E0-7EEE5F78F992}"/>
              </a:ext>
            </a:extLst>
          </p:cNvPr>
          <p:cNvSpPr>
            <a:spLocks noGrp="1"/>
          </p:cNvSpPr>
          <p:nvPr>
            <p:ph type="body" sz="quarter" idx="3"/>
          </p:nvPr>
        </p:nvSpPr>
        <p:spPr/>
        <p:txBody>
          <a:bodyPr/>
          <a:lstStyle/>
          <a:p>
            <a:r>
              <a:rPr lang="en-US" sz="1200" kern="1200" dirty="0">
                <a:solidFill>
                  <a:schemeClr val="tx1"/>
                </a:solidFill>
                <a:effectLst/>
                <a:latin typeface="+mn-lt"/>
                <a:ea typeface="+mn-ea"/>
                <a:cs typeface="+mn-cs"/>
              </a:rPr>
              <a:t>Membership &amp; Awards Committee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Board Chair / Vice Chair</a:t>
            </a: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C4D45DD-0D99-B75C-3B7A-22CE2CAABD3F}"/>
              </a:ext>
            </a:extLst>
          </p:cNvPr>
          <p:cNvSpPr>
            <a:spLocks noGrp="1"/>
          </p:cNvSpPr>
          <p:nvPr>
            <p:ph type="sldNum" sz="quarter" idx="5"/>
          </p:nvPr>
        </p:nvSpPr>
        <p:spPr/>
      </p:sp>
    </p:spTree>
    <p:extLst>
      <p:ext uri="{BB962C8B-B14F-4D97-AF65-F5344CB8AC3E}">
        <p14:creationId xmlns:p14="http://schemas.microsoft.com/office/powerpoint/2010/main" val="3020394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E24EB-4A4D-FD22-33BE-4238007F1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21E92-BB08-025E-07DB-AD7CBD4A399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C55BC71-3A60-CEC2-328B-8FA8B9BAB670}"/>
              </a:ext>
            </a:extLst>
          </p:cNvPr>
          <p:cNvSpPr>
            <a:spLocks noGrp="1"/>
          </p:cNvSpPr>
          <p:nvPr>
            <p:ph type="body" sz="quarter" idx="3"/>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7999A23-0E6C-41F0-EF8F-CE99A10E1B46}"/>
              </a:ext>
            </a:extLst>
          </p:cNvPr>
          <p:cNvSpPr>
            <a:spLocks noGrp="1"/>
          </p:cNvSpPr>
          <p:nvPr>
            <p:ph type="sldNum" sz="quarter" idx="5"/>
          </p:nvPr>
        </p:nvSpPr>
        <p:spPr/>
      </p:sp>
    </p:spTree>
    <p:extLst>
      <p:ext uri="{BB962C8B-B14F-4D97-AF65-F5344CB8AC3E}">
        <p14:creationId xmlns:p14="http://schemas.microsoft.com/office/powerpoint/2010/main" val="362602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ABDCB-D085-743D-0095-6BA7A1456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109BC-710D-2B82-25FC-E74121014923}"/>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8F8E2A30-8A33-A890-666A-8E2A199D95CD}"/>
              </a:ext>
            </a:extLst>
          </p:cNvPr>
          <p:cNvSpPr>
            <a:spLocks noGrp="1"/>
          </p:cNvSpPr>
          <p:nvPr>
            <p:ph type="body" sz="quarter" idx="3"/>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1744463-C07C-9A0B-8BB6-6DCD2F5F45D6}"/>
              </a:ext>
            </a:extLst>
          </p:cNvPr>
          <p:cNvSpPr>
            <a:spLocks noGrp="1"/>
          </p:cNvSpPr>
          <p:nvPr>
            <p:ph type="sldNum" sz="quarter" idx="5"/>
          </p:nvPr>
        </p:nvSpPr>
        <p:spPr/>
      </p:sp>
    </p:spTree>
    <p:extLst>
      <p:ext uri="{BB962C8B-B14F-4D97-AF65-F5344CB8AC3E}">
        <p14:creationId xmlns:p14="http://schemas.microsoft.com/office/powerpoint/2010/main" val="358987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Emphasize membership benefits and encourage leaders to promote membership.</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Highlight nonprofit status and foundation role in scholarships and family support.</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“PNGAS exists so your experience doesn’t walk out the door when you retire. We need retirees at the table — in advocacy, mentorship, and leadership — because no one understands Guard life better than you.”</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4A1E6-5BA7-8EF9-0938-B889811AF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4BC96-EB1E-7EB4-ADB6-6C29CD34F876}"/>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183EDF4B-6008-30C1-3D9B-EFFB784E3BFE}"/>
              </a:ext>
            </a:extLst>
          </p:cNvPr>
          <p:cNvSpPr>
            <a:spLocks noGrp="1"/>
          </p:cNvSpPr>
          <p:nvPr>
            <p:ph type="body" sz="quarter" idx="3"/>
          </p:nvPr>
        </p:nvSpPr>
        <p:spPr/>
        <p:txBody>
          <a:bodyPr/>
          <a:lstStyle/>
          <a:p>
            <a:r>
              <a:rPr lang="en-US" dirty="0"/>
              <a:t>“Lawmakers listen differently when the voice is a retiree — especially one who served decades. PNGAS amplifies that voice so it actually moves legislation.”</a:t>
            </a:r>
            <a:endParaRPr dirty="0"/>
          </a:p>
        </p:txBody>
      </p:sp>
      <p:sp>
        <p:nvSpPr>
          <p:cNvPr id="4" name="Slide Number Placeholder 3">
            <a:extLst>
              <a:ext uri="{FF2B5EF4-FFF2-40B4-BE49-F238E27FC236}">
                <a16:creationId xmlns:a16="http://schemas.microsoft.com/office/drawing/2014/main" id="{60229DC8-1C99-5884-1F4C-E0105CAA2ABA}"/>
              </a:ext>
            </a:extLst>
          </p:cNvPr>
          <p:cNvSpPr>
            <a:spLocks noGrp="1"/>
          </p:cNvSpPr>
          <p:nvPr>
            <p:ph type="sldNum" sz="quarter" idx="5"/>
          </p:nvPr>
        </p:nvSpPr>
        <p:spPr/>
      </p:sp>
    </p:spTree>
    <p:extLst>
      <p:ext uri="{BB962C8B-B14F-4D97-AF65-F5344CB8AC3E}">
        <p14:creationId xmlns:p14="http://schemas.microsoft.com/office/powerpoint/2010/main" val="65277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BC82-9A6C-F4B4-428B-412C5A83B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8DE64-5E3C-9FB1-019A-037D7C9EBDD1}"/>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9643BF9D-9A4D-2E5B-9DE6-BC6FC9691AED}"/>
              </a:ext>
            </a:extLst>
          </p:cNvPr>
          <p:cNvSpPr>
            <a:spLocks noGrp="1"/>
          </p:cNvSpPr>
          <p:nvPr>
            <p:ph type="body" sz="quarter" idx="3"/>
          </p:nvPr>
        </p:nvSpPr>
        <p:spPr/>
        <p:txBody>
          <a:bodyPr/>
          <a:lstStyle/>
          <a:p>
            <a:r>
              <a:rPr lang="en-US" dirty="0"/>
              <a:t>“Retirement planning isn’t just about you — PNGAS and DMVA help ensure your spouse and dependents don’t lose support when the uniform comes off.”</a:t>
            </a:r>
            <a:endParaRPr dirty="0"/>
          </a:p>
        </p:txBody>
      </p:sp>
      <p:sp>
        <p:nvSpPr>
          <p:cNvPr id="4" name="Slide Number Placeholder 3">
            <a:extLst>
              <a:ext uri="{FF2B5EF4-FFF2-40B4-BE49-F238E27FC236}">
                <a16:creationId xmlns:a16="http://schemas.microsoft.com/office/drawing/2014/main" id="{D853C6E2-8311-ED86-B4F1-1C9156792208}"/>
              </a:ext>
            </a:extLst>
          </p:cNvPr>
          <p:cNvSpPr>
            <a:spLocks noGrp="1"/>
          </p:cNvSpPr>
          <p:nvPr>
            <p:ph type="sldNum" sz="quarter" idx="5"/>
          </p:nvPr>
        </p:nvSpPr>
        <p:spPr/>
      </p:sp>
    </p:spTree>
    <p:extLst>
      <p:ext uri="{BB962C8B-B14F-4D97-AF65-F5344CB8AC3E}">
        <p14:creationId xmlns:p14="http://schemas.microsoft.com/office/powerpoint/2010/main" val="52086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C48D-8799-884A-7EF6-949058499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C0D05-44F7-10F0-15C8-97D15E91322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CDB25648-CCEA-0D40-03B0-645CF4EE8DA9}"/>
              </a:ext>
            </a:extLst>
          </p:cNvPr>
          <p:cNvSpPr>
            <a:spLocks noGrp="1"/>
          </p:cNvSpPr>
          <p:nvPr>
            <p:ph type="body" sz="quarter" idx="3"/>
          </p:nvPr>
        </p:nvSpPr>
        <p:spPr/>
        <p:txBody>
          <a:bodyPr/>
          <a:lstStyle/>
          <a:p>
            <a:r>
              <a:rPr lang="en-US" dirty="0"/>
              <a:t>PNGAS prevents this by acting as an </a:t>
            </a:r>
            <a:r>
              <a:rPr lang="en-US" b="1" dirty="0"/>
              <a:t>early-warning system</a:t>
            </a:r>
            <a:r>
              <a:rPr lang="en-US" dirty="0"/>
              <a:t> for changes.</a:t>
            </a:r>
          </a:p>
        </p:txBody>
      </p:sp>
      <p:sp>
        <p:nvSpPr>
          <p:cNvPr id="4" name="Slide Number Placeholder 3">
            <a:extLst>
              <a:ext uri="{FF2B5EF4-FFF2-40B4-BE49-F238E27FC236}">
                <a16:creationId xmlns:a16="http://schemas.microsoft.com/office/drawing/2014/main" id="{C1CED9E6-78AD-2F5A-E006-7C15E94B6C5D}"/>
              </a:ext>
            </a:extLst>
          </p:cNvPr>
          <p:cNvSpPr>
            <a:spLocks noGrp="1"/>
          </p:cNvSpPr>
          <p:nvPr>
            <p:ph type="sldNum" sz="quarter" idx="5"/>
          </p:nvPr>
        </p:nvSpPr>
        <p:spPr/>
      </p:sp>
    </p:spTree>
    <p:extLst>
      <p:ext uri="{BB962C8B-B14F-4D97-AF65-F5344CB8AC3E}">
        <p14:creationId xmlns:p14="http://schemas.microsoft.com/office/powerpoint/2010/main" val="345554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2A1B-693F-09EC-057F-CC8F265DA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9C3AD-9030-234D-4363-FAB3B59CF90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EC84F644-6236-18EE-F80B-0553AEAE79E9}"/>
              </a:ext>
            </a:extLst>
          </p:cNvPr>
          <p:cNvSpPr>
            <a:spLocks noGrp="1"/>
          </p:cNvSpPr>
          <p:nvPr>
            <p:ph type="body" sz="quarter" idx="3"/>
          </p:nvPr>
        </p:nvSpPr>
        <p:spPr/>
        <p:txBody>
          <a:bodyPr/>
          <a:lstStyle/>
          <a:p>
            <a:r>
              <a:rPr lang="en-US" dirty="0"/>
              <a:t>“PNGAS isn’t asking you to come back on orders — just to stay connected in a way that fits your life.”</a:t>
            </a:r>
            <a:endParaRPr dirty="0"/>
          </a:p>
        </p:txBody>
      </p:sp>
      <p:sp>
        <p:nvSpPr>
          <p:cNvPr id="4" name="Slide Number Placeholder 3">
            <a:extLst>
              <a:ext uri="{FF2B5EF4-FFF2-40B4-BE49-F238E27FC236}">
                <a16:creationId xmlns:a16="http://schemas.microsoft.com/office/drawing/2014/main" id="{A01362E9-AA1A-3ECF-FB24-0AC89757B8A3}"/>
              </a:ext>
            </a:extLst>
          </p:cNvPr>
          <p:cNvSpPr>
            <a:spLocks noGrp="1"/>
          </p:cNvSpPr>
          <p:nvPr>
            <p:ph type="sldNum" sz="quarter" idx="5"/>
          </p:nvPr>
        </p:nvSpPr>
        <p:spPr/>
      </p:sp>
    </p:spTree>
    <p:extLst>
      <p:ext uri="{BB962C8B-B14F-4D97-AF65-F5344CB8AC3E}">
        <p14:creationId xmlns:p14="http://schemas.microsoft.com/office/powerpoint/2010/main" val="63806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39A0B-4719-E6F6-4CC2-17764FD32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83AE8-D9AF-3422-EA20-59753B929B2B}"/>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E4211CD-4D4D-9930-1CFB-823C0E03562C}"/>
              </a:ext>
            </a:extLst>
          </p:cNvPr>
          <p:cNvSpPr>
            <a:spLocks noGrp="1"/>
          </p:cNvSpPr>
          <p:nvPr>
            <p:ph type="body" sz="quarter" idx="3"/>
          </p:nvPr>
        </p:nvSpPr>
        <p:spPr/>
        <p:txBody>
          <a:bodyPr/>
          <a:lstStyle/>
          <a:p>
            <a:r>
              <a:rPr lang="en-US" dirty="0"/>
              <a:t>Get involved, stay involved, help the next generation.</a:t>
            </a:r>
            <a:endParaRPr dirty="0"/>
          </a:p>
        </p:txBody>
      </p:sp>
      <p:sp>
        <p:nvSpPr>
          <p:cNvPr id="4" name="Slide Number Placeholder 3">
            <a:extLst>
              <a:ext uri="{FF2B5EF4-FFF2-40B4-BE49-F238E27FC236}">
                <a16:creationId xmlns:a16="http://schemas.microsoft.com/office/drawing/2014/main" id="{15BA4436-0093-11A9-E591-92785368D1AB}"/>
              </a:ext>
            </a:extLst>
          </p:cNvPr>
          <p:cNvSpPr>
            <a:spLocks noGrp="1"/>
          </p:cNvSpPr>
          <p:nvPr>
            <p:ph type="sldNum" sz="quarter" idx="5"/>
          </p:nvPr>
        </p:nvSpPr>
        <p:spPr/>
      </p:sp>
    </p:spTree>
    <p:extLst>
      <p:ext uri="{BB962C8B-B14F-4D97-AF65-F5344CB8AC3E}">
        <p14:creationId xmlns:p14="http://schemas.microsoft.com/office/powerpoint/2010/main" val="109582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ngas.org/" TargetMode="External"/><Relationship Id="rId7"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a.gov/agencies/dmva" TargetMode="External"/><Relationship Id="rId5" Type="http://schemas.openxmlformats.org/officeDocument/2006/relationships/hyperlink" Target="https://facebook.com/pngas" TargetMode="External"/><Relationship Id="rId4" Type="http://schemas.openxmlformats.org/officeDocument/2006/relationships/hyperlink" Target="mailto:pngas@pnga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ngas.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sz="4000" dirty="0"/>
              <a:t>Pennsylvania National Guard Association</a:t>
            </a:r>
            <a:br>
              <a:rPr lang="en-US" sz="4000" dirty="0"/>
            </a:br>
            <a:r>
              <a:rPr lang="en-US" sz="4000" dirty="0"/>
              <a:t>PNGAS</a:t>
            </a:r>
            <a:endParaRPr sz="4000" dirty="0"/>
          </a:p>
        </p:txBody>
      </p:sp>
      <p:sp>
        <p:nvSpPr>
          <p:cNvPr id="3" name="Subtitle 2"/>
          <p:cNvSpPr>
            <a:spLocks noGrp="1"/>
          </p:cNvSpPr>
          <p:nvPr>
            <p:ph type="subTitle" idx="1"/>
          </p:nvPr>
        </p:nvSpPr>
        <p:spPr>
          <a:xfrm>
            <a:off x="90152" y="3886200"/>
            <a:ext cx="8963696" cy="2514600"/>
          </a:xfrm>
        </p:spPr>
        <p:txBody>
          <a:bodyPr>
            <a:normAutofit/>
          </a:bodyPr>
          <a:lstStyle/>
          <a:p>
            <a:r>
              <a:rPr lang="en-US" dirty="0"/>
              <a:t>Beyond the Uniform:</a:t>
            </a:r>
          </a:p>
          <a:p>
            <a:r>
              <a:rPr lang="en-US" dirty="0"/>
              <a:t>Your Benefits, Voice, and Legacy After Guard Service</a:t>
            </a:r>
          </a:p>
          <a:p>
            <a:endParaRPr dirty="0"/>
          </a:p>
        </p:txBody>
      </p:sp>
      <p:pic>
        <p:nvPicPr>
          <p:cNvPr id="4" name="Picture 3" descr="PNGAS Logo.jpg"/>
          <p:cNvPicPr>
            <a:picLocks noChangeAspect="1"/>
          </p:cNvPicPr>
          <p:nvPr/>
        </p:nvPicPr>
        <p:blipFill>
          <a:blip r:embed="rId3"/>
          <a:stretch>
            <a:fillRect/>
          </a:stretch>
        </p:blipFill>
        <p:spPr>
          <a:xfrm>
            <a:off x="7315200" y="182880"/>
            <a:ext cx="1097280" cy="1097280"/>
          </a:xfrm>
          <a:prstGeom prst="rect">
            <a:avLst/>
          </a:prstGeom>
        </p:spPr>
      </p:pic>
      <p:sp>
        <p:nvSpPr>
          <p:cNvPr id="5" name="Rectangle 4"/>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F9EE4-C2F4-58BF-0DA1-036AF04AC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8B3CCE-B3B0-BBC9-F487-5DF99C7A3709}"/>
              </a:ext>
            </a:extLst>
          </p:cNvPr>
          <p:cNvSpPr>
            <a:spLocks noGrp="1"/>
          </p:cNvSpPr>
          <p:nvPr>
            <p:ph type="title"/>
          </p:nvPr>
        </p:nvSpPr>
        <p:spPr>
          <a:xfrm>
            <a:off x="0" y="434023"/>
            <a:ext cx="7315200" cy="1143000"/>
          </a:xfrm>
        </p:spPr>
        <p:txBody>
          <a:bodyPr>
            <a:noAutofit/>
          </a:bodyPr>
          <a:lstStyle/>
          <a:p>
            <a:r>
              <a:rPr lang="en-US" sz="3000" b="1" i="1" dirty="0"/>
              <a:t>Connect with Us</a:t>
            </a:r>
            <a:br>
              <a:rPr lang="en-US" sz="3000" b="1" i="1" dirty="0"/>
            </a:br>
            <a:endParaRPr sz="3000" i="1" dirty="0"/>
          </a:p>
        </p:txBody>
      </p:sp>
      <p:sp>
        <p:nvSpPr>
          <p:cNvPr id="3" name="Content Placeholder 2">
            <a:extLst>
              <a:ext uri="{FF2B5EF4-FFF2-40B4-BE49-F238E27FC236}">
                <a16:creationId xmlns:a16="http://schemas.microsoft.com/office/drawing/2014/main" id="{C8D34BF3-3F6D-20A2-3ABC-CA47A79D3C6C}"/>
              </a:ext>
            </a:extLst>
          </p:cNvPr>
          <p:cNvSpPr>
            <a:spLocks noGrp="1"/>
          </p:cNvSpPr>
          <p:nvPr>
            <p:ph idx="1"/>
          </p:nvPr>
        </p:nvSpPr>
        <p:spPr/>
        <p:txBody>
          <a:bodyPr>
            <a:normAutofit/>
          </a:bodyPr>
          <a:lstStyle/>
          <a:p>
            <a:pPr marL="0" indent="0">
              <a:buNone/>
            </a:pPr>
            <a:r>
              <a:rPr lang="en-US" sz="2800" dirty="0"/>
              <a:t>PNGAS Website: </a:t>
            </a:r>
            <a:r>
              <a:rPr lang="en-US" sz="2800" dirty="0">
                <a:hlinkClick r:id="rId3"/>
              </a:rPr>
              <a:t>https://pngas.org</a:t>
            </a:r>
            <a:endParaRPr lang="en-US" sz="2800" dirty="0"/>
          </a:p>
          <a:p>
            <a:pPr marL="0" indent="0">
              <a:buNone/>
            </a:pPr>
            <a:r>
              <a:rPr lang="en-US" sz="2800" dirty="0"/>
              <a:t>PNGAS Email: </a:t>
            </a:r>
            <a:r>
              <a:rPr lang="en-US" sz="2800" dirty="0">
                <a:hlinkClick r:id="rId4"/>
              </a:rPr>
              <a:t>pngas@pngas.org</a:t>
            </a:r>
            <a:endParaRPr lang="en-US" sz="2800" dirty="0"/>
          </a:p>
          <a:p>
            <a:pPr marL="0" indent="0">
              <a:buNone/>
            </a:pPr>
            <a:r>
              <a:rPr lang="en-US" sz="2800" dirty="0"/>
              <a:t>PNGAS Facebook: </a:t>
            </a:r>
            <a:r>
              <a:rPr lang="en-US" sz="2800" dirty="0">
                <a:hlinkClick r:id="rId5"/>
              </a:rPr>
              <a:t>https://facebook.com/pngas</a:t>
            </a:r>
            <a:endParaRPr lang="en-US" sz="2800" dirty="0"/>
          </a:p>
          <a:p>
            <a:pPr marL="0" indent="0">
              <a:buNone/>
            </a:pPr>
            <a:endParaRPr lang="en-US" sz="2800" dirty="0"/>
          </a:p>
          <a:p>
            <a:pPr marL="0" indent="0">
              <a:buNone/>
            </a:pPr>
            <a:r>
              <a:rPr lang="en-US" sz="2800" dirty="0"/>
              <a:t>DMVA Website: </a:t>
            </a:r>
            <a:r>
              <a:rPr lang="en-US" sz="2800" dirty="0">
                <a:hlinkClick r:id="rId6"/>
              </a:rPr>
              <a:t>https://www.pa.gov/agencies/dmva</a:t>
            </a:r>
            <a:endParaRPr lang="en-US" sz="2800" dirty="0"/>
          </a:p>
          <a:p>
            <a:pPr marL="0" indent="0">
              <a:buNone/>
            </a:pPr>
            <a:r>
              <a:rPr lang="en-US" sz="2800" dirty="0"/>
              <a:t>DMVA Facebook: https://facebook.com/padmva</a:t>
            </a:r>
          </a:p>
          <a:p>
            <a:pPr marL="0" indent="0">
              <a:buNone/>
            </a:pPr>
            <a:endParaRPr lang="en-US" sz="2800" dirty="0"/>
          </a:p>
          <a:p>
            <a:pPr marL="0" indent="0">
              <a:buNone/>
            </a:pPr>
            <a:endParaRPr lang="en-US" sz="2800" dirty="0"/>
          </a:p>
        </p:txBody>
      </p:sp>
      <p:pic>
        <p:nvPicPr>
          <p:cNvPr id="4" name="Picture 3" descr="PNGAS Logo.jpg">
            <a:extLst>
              <a:ext uri="{FF2B5EF4-FFF2-40B4-BE49-F238E27FC236}">
                <a16:creationId xmlns:a16="http://schemas.microsoft.com/office/drawing/2014/main" id="{C815A5CF-7BB1-4EC6-346D-F5DF2E2C849A}"/>
              </a:ext>
            </a:extLst>
          </p:cNvPr>
          <p:cNvPicPr>
            <a:picLocks noChangeAspect="1"/>
          </p:cNvPicPr>
          <p:nvPr/>
        </p:nvPicPr>
        <p:blipFill>
          <a:blip r:embed="rId7"/>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28ED4BCF-ECAF-E3FD-DC10-0074619B7E22}"/>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3E47A8F7-801A-C2ED-F2F3-087471401007}"/>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28023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749C-626C-C51C-6E52-8EA55CA50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68178-83DB-C4CE-9C64-1AF4F0B196DA}"/>
              </a:ext>
            </a:extLst>
          </p:cNvPr>
          <p:cNvSpPr>
            <a:spLocks noGrp="1"/>
          </p:cNvSpPr>
          <p:nvPr>
            <p:ph type="title"/>
          </p:nvPr>
        </p:nvSpPr>
        <p:spPr>
          <a:xfrm>
            <a:off x="0" y="434023"/>
            <a:ext cx="7315200" cy="1143000"/>
          </a:xfrm>
        </p:spPr>
        <p:txBody>
          <a:bodyPr>
            <a:noAutofit/>
          </a:bodyPr>
          <a:lstStyle/>
          <a:p>
            <a:r>
              <a:rPr lang="en-US" sz="3000" b="1" i="1" dirty="0"/>
              <a:t>Pending &amp; Active Bills 2025-2026 PA Legislative Session</a:t>
            </a:r>
            <a:br>
              <a:rPr lang="en-US" sz="3000" b="1" i="1" dirty="0"/>
            </a:br>
            <a:endParaRPr sz="3000" i="1" dirty="0"/>
          </a:p>
        </p:txBody>
      </p:sp>
      <p:sp>
        <p:nvSpPr>
          <p:cNvPr id="3" name="Content Placeholder 2">
            <a:extLst>
              <a:ext uri="{FF2B5EF4-FFF2-40B4-BE49-F238E27FC236}">
                <a16:creationId xmlns:a16="http://schemas.microsoft.com/office/drawing/2014/main" id="{1753B267-A9D0-A990-91A7-A7C60296CA94}"/>
              </a:ext>
            </a:extLst>
          </p:cNvPr>
          <p:cNvSpPr>
            <a:spLocks noGrp="1"/>
          </p:cNvSpPr>
          <p:nvPr>
            <p:ph idx="1"/>
          </p:nvPr>
        </p:nvSpPr>
        <p:spPr/>
        <p:txBody>
          <a:bodyPr>
            <a:normAutofit fontScale="62500" lnSpcReduction="20000"/>
          </a:bodyPr>
          <a:lstStyle/>
          <a:p>
            <a:pPr marL="0" indent="0">
              <a:buNone/>
            </a:pPr>
            <a:r>
              <a:rPr lang="en-US" sz="2800" dirty="0"/>
              <a:t>These bills would modify and enhance existing veteran provisions in PA law:</a:t>
            </a:r>
          </a:p>
          <a:p>
            <a:r>
              <a:rPr lang="en-US" sz="2800" b="1" dirty="0"/>
              <a:t>HB 799</a:t>
            </a:r>
            <a:r>
              <a:rPr lang="en-US" sz="2800" dirty="0"/>
              <a:t> — Requires workplace posting of veterans’ benefits/services. </a:t>
            </a:r>
          </a:p>
          <a:p>
            <a:r>
              <a:rPr lang="en-US" sz="2800" b="1" dirty="0"/>
              <a:t>SB 809 / SB 407</a:t>
            </a:r>
            <a:r>
              <a:rPr lang="en-US" sz="2800" dirty="0"/>
              <a:t> — Amend definitions and administration of the </a:t>
            </a:r>
            <a:r>
              <a:rPr lang="en-US" sz="2800" i="1" dirty="0"/>
              <a:t>Disabled Veterans’ Real Estate Tax Exemption</a:t>
            </a:r>
            <a:r>
              <a:rPr lang="en-US" sz="2800" dirty="0"/>
              <a:t>. </a:t>
            </a:r>
          </a:p>
          <a:p>
            <a:r>
              <a:rPr lang="en-US" sz="2800" b="1" dirty="0"/>
              <a:t>HB 1119 / HB 1578</a:t>
            </a:r>
            <a:r>
              <a:rPr lang="en-US" sz="2800" dirty="0"/>
              <a:t> — Further provisions for </a:t>
            </a:r>
            <a:r>
              <a:rPr lang="en-US" sz="2800" i="1" dirty="0"/>
              <a:t>Real Estate Tax Exemption</a:t>
            </a:r>
            <a:r>
              <a:rPr lang="en-US" sz="2800" dirty="0"/>
              <a:t> duties. </a:t>
            </a:r>
          </a:p>
          <a:p>
            <a:r>
              <a:rPr lang="en-US" sz="2800" b="1" dirty="0"/>
              <a:t>HB 512</a:t>
            </a:r>
            <a:r>
              <a:rPr lang="en-US" sz="2800" dirty="0"/>
              <a:t> — Amends </a:t>
            </a:r>
            <a:r>
              <a:rPr lang="en-US" sz="2800" i="1" dirty="0"/>
              <a:t>Veterans’ Temporary Assistance</a:t>
            </a:r>
            <a:r>
              <a:rPr lang="en-US" sz="2800" dirty="0"/>
              <a:t> benefits. </a:t>
            </a:r>
          </a:p>
          <a:p>
            <a:r>
              <a:rPr lang="en-US" sz="2800" b="1" dirty="0"/>
              <a:t>HB 471</a:t>
            </a:r>
            <a:r>
              <a:rPr lang="en-US" sz="2800" dirty="0"/>
              <a:t> — Grants amendment for </a:t>
            </a:r>
            <a:r>
              <a:rPr lang="en-US" sz="2800" i="1" dirty="0"/>
              <a:t>Veterans’ Service Officer programs</a:t>
            </a:r>
            <a:r>
              <a:rPr lang="en-US" sz="2800" dirty="0"/>
              <a:t>. </a:t>
            </a:r>
          </a:p>
          <a:p>
            <a:r>
              <a:rPr lang="en-US" sz="2800" b="1" dirty="0"/>
              <a:t>HB 1452</a:t>
            </a:r>
            <a:r>
              <a:rPr lang="en-US" sz="2800" dirty="0"/>
              <a:t> — Enhances provisions for the </a:t>
            </a:r>
            <a:r>
              <a:rPr lang="en-US" sz="2800" i="1" dirty="0"/>
              <a:t>Veterans Registry</a:t>
            </a:r>
            <a:r>
              <a:rPr lang="en-US" sz="2800" dirty="0"/>
              <a:t> and </a:t>
            </a:r>
            <a:r>
              <a:rPr lang="en-US" sz="2800" i="1" dirty="0"/>
              <a:t>PA </a:t>
            </a:r>
            <a:r>
              <a:rPr lang="en-US" sz="2800" i="1" dirty="0" err="1"/>
              <a:t>VETConnect</a:t>
            </a:r>
            <a:r>
              <a:rPr lang="en-US" sz="2800" dirty="0"/>
              <a:t> programs. </a:t>
            </a:r>
          </a:p>
          <a:p>
            <a:r>
              <a:rPr lang="en-US" sz="2800" b="1" dirty="0"/>
              <a:t>HB 1264</a:t>
            </a:r>
            <a:r>
              <a:rPr lang="en-US" sz="2800" dirty="0"/>
              <a:t> — Establishes the </a:t>
            </a:r>
            <a:r>
              <a:rPr lang="en-US" sz="2800" i="1" dirty="0"/>
              <a:t>Service Members, Veterans, and their Families Fund</a:t>
            </a:r>
            <a:r>
              <a:rPr lang="en-US" sz="2800" dirty="0"/>
              <a:t>. </a:t>
            </a:r>
          </a:p>
          <a:p>
            <a:r>
              <a:rPr lang="en-US" sz="2800" b="1" dirty="0"/>
              <a:t>SB 870</a:t>
            </a:r>
            <a:r>
              <a:rPr lang="en-US" sz="2800" dirty="0"/>
              <a:t> — Amend Title 51 educational assistance provisions (e.g., Military Family Education Program eligibility). </a:t>
            </a:r>
          </a:p>
          <a:p>
            <a:pPr marL="0" indent="0">
              <a:buNone/>
            </a:pPr>
            <a:r>
              <a:rPr lang="en-US" sz="2800" b="1" dirty="0"/>
              <a:t>Other Military/Veteran-Relevant Bills</a:t>
            </a:r>
          </a:p>
          <a:p>
            <a:r>
              <a:rPr lang="en-US" sz="2800" b="1" dirty="0"/>
              <a:t>SB 654</a:t>
            </a:r>
            <a:r>
              <a:rPr lang="en-US" sz="2800" dirty="0"/>
              <a:t> — Establishes </a:t>
            </a:r>
            <a:r>
              <a:rPr lang="en-US" sz="2800" i="1" dirty="0"/>
              <a:t>Veterans Mental Health Services Program</a:t>
            </a:r>
            <a:r>
              <a:rPr lang="en-US" sz="2800" dirty="0"/>
              <a:t>. </a:t>
            </a:r>
          </a:p>
          <a:p>
            <a:r>
              <a:rPr lang="en-US" sz="2800" b="1" dirty="0"/>
              <a:t>HB 1110</a:t>
            </a:r>
            <a:r>
              <a:rPr lang="en-US" sz="2800" dirty="0"/>
              <a:t> — Adds </a:t>
            </a:r>
            <a:r>
              <a:rPr lang="en-US" sz="2800" i="1" dirty="0"/>
              <a:t>military sexual trauma awareness</a:t>
            </a:r>
            <a:r>
              <a:rPr lang="en-US" sz="2800" dirty="0"/>
              <a:t> responsibilities for DMVA. </a:t>
            </a:r>
            <a:br>
              <a:rPr lang="en-US" sz="2800" dirty="0"/>
            </a:br>
            <a:r>
              <a:rPr lang="en-US" sz="2800" i="1" dirty="0"/>
              <a:t>(Note: These reflect patterns from Senate and House Veterans Affairs committees — status should be monitored for hearings and votes.)</a:t>
            </a:r>
            <a:r>
              <a:rPr lang="en-US" sz="2800" dirty="0"/>
              <a:t> </a:t>
            </a:r>
          </a:p>
          <a:p>
            <a:pPr marL="0" indent="0">
              <a:buNone/>
            </a:pPr>
            <a:endParaRPr lang="en-US" sz="2800" dirty="0"/>
          </a:p>
          <a:p>
            <a:pPr marL="0" indent="0">
              <a:buNone/>
            </a:pPr>
            <a:endParaRPr lang="en-US" sz="2800" dirty="0"/>
          </a:p>
        </p:txBody>
      </p:sp>
      <p:pic>
        <p:nvPicPr>
          <p:cNvPr id="4" name="Picture 3" descr="PNGAS Logo.jpg">
            <a:extLst>
              <a:ext uri="{FF2B5EF4-FFF2-40B4-BE49-F238E27FC236}">
                <a16:creationId xmlns:a16="http://schemas.microsoft.com/office/drawing/2014/main" id="{81D5367E-07FD-A098-0953-758775ACBD5F}"/>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F555C645-E4A4-9FA2-25BE-7E7BECD94A66}"/>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23DED533-51C6-9C21-F70C-DB33DDE9C89A}"/>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1911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582F6-44C1-FB32-01AB-62DDE8619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D5AE0-F00F-99C9-D337-AFB0878F8221}"/>
              </a:ext>
            </a:extLst>
          </p:cNvPr>
          <p:cNvSpPr>
            <a:spLocks noGrp="1"/>
          </p:cNvSpPr>
          <p:nvPr>
            <p:ph type="title"/>
          </p:nvPr>
        </p:nvSpPr>
        <p:spPr>
          <a:xfrm>
            <a:off x="0" y="434023"/>
            <a:ext cx="7315200" cy="1143000"/>
          </a:xfrm>
        </p:spPr>
        <p:txBody>
          <a:bodyPr>
            <a:noAutofit/>
          </a:bodyPr>
          <a:lstStyle/>
          <a:p>
            <a:r>
              <a:rPr lang="en-US" sz="3200" b="1" dirty="0"/>
              <a:t>Additional Legislative Items Impacting Veterans</a:t>
            </a:r>
          </a:p>
        </p:txBody>
      </p:sp>
      <p:sp>
        <p:nvSpPr>
          <p:cNvPr id="3" name="Content Placeholder 2">
            <a:extLst>
              <a:ext uri="{FF2B5EF4-FFF2-40B4-BE49-F238E27FC236}">
                <a16:creationId xmlns:a16="http://schemas.microsoft.com/office/drawing/2014/main" id="{5FEC3F23-F19D-E9C2-E03D-ACD6FB422732}"/>
              </a:ext>
            </a:extLst>
          </p:cNvPr>
          <p:cNvSpPr>
            <a:spLocks noGrp="1"/>
          </p:cNvSpPr>
          <p:nvPr>
            <p:ph idx="1"/>
          </p:nvPr>
        </p:nvSpPr>
        <p:spPr/>
        <p:txBody>
          <a:bodyPr>
            <a:normAutofit fontScale="62500" lnSpcReduction="20000"/>
          </a:bodyPr>
          <a:lstStyle/>
          <a:p>
            <a:r>
              <a:rPr lang="en-US" sz="2800" b="1" dirty="0"/>
              <a:t>Proposed Constitutional Amendment on Property Tax Exemption Expansion</a:t>
            </a:r>
            <a:br>
              <a:rPr lang="en-US" sz="2800" dirty="0"/>
            </a:br>
            <a:r>
              <a:rPr lang="en-US" sz="2800" dirty="0"/>
              <a:t>Legislation considered to exempt all veterans with ≥ 50 % disability (and surviving spouses) from property taxes — regardless of combat era — by amending the Pennsylvania Constitution. </a:t>
            </a:r>
          </a:p>
          <a:p>
            <a:r>
              <a:rPr lang="en-US" sz="2800" b="1" dirty="0"/>
              <a:t>Veterans’ Trust Fund Funding Expansion</a:t>
            </a:r>
            <a:br>
              <a:rPr lang="en-US" sz="2800" dirty="0"/>
            </a:br>
            <a:r>
              <a:rPr lang="en-US" sz="2800" dirty="0"/>
              <a:t>Senate Bill 146 seeks to increase support to statewide charitable organizations serving veterans and families. </a:t>
            </a:r>
          </a:p>
          <a:p>
            <a:r>
              <a:rPr lang="en-US" sz="2800" b="1" dirty="0"/>
              <a:t>Hunting License Equity Legislation</a:t>
            </a:r>
            <a:br>
              <a:rPr lang="en-US" sz="2800" dirty="0"/>
            </a:br>
            <a:r>
              <a:rPr lang="en-US" sz="2800" dirty="0"/>
              <a:t>Bills like Senate Bill 533 aim to waive or modify licensing barriers for disabled vets (</a:t>
            </a:r>
            <a:r>
              <a:rPr lang="en-US" sz="2800" i="1" dirty="0"/>
              <a:t>e.g., Purple Heart recipients</a:t>
            </a:r>
            <a:r>
              <a:rPr lang="en-US" sz="2800" dirty="0"/>
              <a:t>).</a:t>
            </a:r>
          </a:p>
          <a:p>
            <a:pPr marL="0" indent="0">
              <a:buNone/>
            </a:pPr>
            <a:endParaRPr lang="en-US" sz="2800" dirty="0"/>
          </a:p>
          <a:p>
            <a:pPr marL="0" indent="0">
              <a:buNone/>
            </a:pPr>
            <a:r>
              <a:rPr lang="en-US" sz="2800" b="1" dirty="0"/>
              <a:t>Federal laws that still matter to PA retirees</a:t>
            </a:r>
            <a:endParaRPr lang="en-US" sz="2800" dirty="0"/>
          </a:p>
          <a:p>
            <a:r>
              <a:rPr lang="en-US" sz="2800" b="1" dirty="0"/>
              <a:t>PACT Act</a:t>
            </a:r>
            <a:r>
              <a:rPr lang="en-US" sz="2800" dirty="0"/>
              <a:t> (Sergeant First Class Heath Robinson Honoring our Promise to Address Comprehensive Toxics Act) — expands health care and disability benefits for toxic exposures. </a:t>
            </a:r>
          </a:p>
          <a:p>
            <a:r>
              <a:rPr lang="en-US" sz="2800" b="1" dirty="0"/>
              <a:t>Post-9/11 GI Bill</a:t>
            </a:r>
            <a:r>
              <a:rPr lang="en-US" sz="2800" dirty="0"/>
              <a:t> — federal educational assistance for veterans and eligible dependents</a:t>
            </a:r>
          </a:p>
          <a:p>
            <a:endParaRPr lang="en-US" sz="2800" dirty="0"/>
          </a:p>
          <a:p>
            <a:pPr marL="0" indent="0">
              <a:buNone/>
            </a:pPr>
            <a:endParaRPr lang="en-US" sz="2800" dirty="0"/>
          </a:p>
          <a:p>
            <a:pPr marL="0" indent="0">
              <a:buNone/>
            </a:pPr>
            <a:endParaRPr lang="en-US" sz="2800" dirty="0"/>
          </a:p>
        </p:txBody>
      </p:sp>
      <p:pic>
        <p:nvPicPr>
          <p:cNvPr id="4" name="Picture 3" descr="PNGAS Logo.jpg">
            <a:extLst>
              <a:ext uri="{FF2B5EF4-FFF2-40B4-BE49-F238E27FC236}">
                <a16:creationId xmlns:a16="http://schemas.microsoft.com/office/drawing/2014/main" id="{626A013A-B08E-F4F8-7899-D7FB473D204A}"/>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E822DF0A-4EEB-D80E-C4FB-2E40C7C3C512}"/>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6F2B6AE2-6383-CD86-B4C0-1F9754B12F10}"/>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2569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FF035-0C1F-2CF1-3604-F7E63915D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736F6-42F0-5D86-23A8-6738BDA5899E}"/>
              </a:ext>
            </a:extLst>
          </p:cNvPr>
          <p:cNvSpPr>
            <a:spLocks noGrp="1"/>
          </p:cNvSpPr>
          <p:nvPr>
            <p:ph type="title"/>
          </p:nvPr>
        </p:nvSpPr>
        <p:spPr>
          <a:xfrm>
            <a:off x="0" y="434023"/>
            <a:ext cx="7315200" cy="1143000"/>
          </a:xfrm>
        </p:spPr>
        <p:txBody>
          <a:bodyPr>
            <a:noAutofit/>
          </a:bodyPr>
          <a:lstStyle/>
          <a:p>
            <a:br>
              <a:rPr lang="en-US" sz="3000" b="1" i="1" dirty="0"/>
            </a:br>
            <a:endParaRPr sz="3000" i="1" dirty="0"/>
          </a:p>
        </p:txBody>
      </p:sp>
      <p:sp>
        <p:nvSpPr>
          <p:cNvPr id="3" name="Content Placeholder 2">
            <a:extLst>
              <a:ext uri="{FF2B5EF4-FFF2-40B4-BE49-F238E27FC236}">
                <a16:creationId xmlns:a16="http://schemas.microsoft.com/office/drawing/2014/main" id="{30AEC3DD-42A9-4C41-0F7F-326AC9F29620}"/>
              </a:ext>
            </a:extLst>
          </p:cNvPr>
          <p:cNvSpPr>
            <a:spLocks noGrp="1"/>
          </p:cNvSpPr>
          <p:nvPr>
            <p:ph idx="1"/>
          </p:nvPr>
        </p:nvSpPr>
        <p:spPr/>
        <p:txBody>
          <a:bodyPr>
            <a:normAutofit/>
          </a:bodyPr>
          <a:lstStyle/>
          <a:p>
            <a:pPr marL="0" indent="0" algn="ctr">
              <a:buNone/>
            </a:pPr>
            <a:r>
              <a:rPr lang="en-US" sz="2800" dirty="0"/>
              <a:t>BACKUP Slides</a:t>
            </a:r>
          </a:p>
          <a:p>
            <a:pPr marL="0" indent="0">
              <a:buNone/>
            </a:pPr>
            <a:endParaRPr lang="en-US" sz="2800" dirty="0"/>
          </a:p>
          <a:p>
            <a:pPr marL="0" indent="0">
              <a:buNone/>
            </a:pPr>
            <a:endParaRPr lang="en-US" sz="2800" dirty="0"/>
          </a:p>
        </p:txBody>
      </p:sp>
      <p:pic>
        <p:nvPicPr>
          <p:cNvPr id="4" name="Picture 3" descr="PNGAS Logo.jpg">
            <a:extLst>
              <a:ext uri="{FF2B5EF4-FFF2-40B4-BE49-F238E27FC236}">
                <a16:creationId xmlns:a16="http://schemas.microsoft.com/office/drawing/2014/main" id="{A5028743-57EE-44C3-4356-62161EE659DD}"/>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C106397A-559E-448A-1735-2E5C06AB91D1}"/>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FDC4D399-1BD2-B71B-1147-47137C73A848}"/>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650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Organizational Structure</a:t>
            </a:r>
          </a:p>
        </p:txBody>
      </p:sp>
      <p:sp>
        <p:nvSpPr>
          <p:cNvPr id="3" name="Content Placeholder 2"/>
          <p:cNvSpPr>
            <a:spLocks noGrp="1"/>
          </p:cNvSpPr>
          <p:nvPr>
            <p:ph idx="1"/>
          </p:nvPr>
        </p:nvSpPr>
        <p:spPr>
          <a:xfrm>
            <a:off x="457200" y="1600201"/>
            <a:ext cx="8229600" cy="569975"/>
          </a:xfrm>
        </p:spPr>
        <p:txBody>
          <a:bodyPr/>
          <a:lstStyle/>
          <a:p>
            <a:pPr marL="0" indent="0" algn="ctr">
              <a:buNone/>
              <a:defRPr sz="1800"/>
            </a:pPr>
            <a:r>
              <a:rPr lang="en-US" dirty="0"/>
              <a:t>Executive Team</a:t>
            </a:r>
            <a:endParaRPr dirty="0"/>
          </a:p>
        </p:txBody>
      </p:sp>
      <p:pic>
        <p:nvPicPr>
          <p:cNvPr id="4" name="Picture 3" descr="PNGAS Logo.jpg"/>
          <p:cNvPicPr>
            <a:picLocks noChangeAspect="1"/>
          </p:cNvPicPr>
          <p:nvPr/>
        </p:nvPicPr>
        <p:blipFill>
          <a:blip r:embed="rId3"/>
          <a:stretch>
            <a:fillRect/>
          </a:stretch>
        </p:blipFill>
        <p:spPr>
          <a:xfrm>
            <a:off x="7315200" y="182880"/>
            <a:ext cx="1097280" cy="1097280"/>
          </a:xfrm>
          <a:prstGeom prst="rect">
            <a:avLst/>
          </a:prstGeom>
        </p:spPr>
      </p:pic>
      <p:sp>
        <p:nvSpPr>
          <p:cNvPr id="5" name="Rectangle 4"/>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8229600" y="6492240"/>
            <a:ext cx="914400" cy="274320"/>
          </a:xfrm>
          <a:prstGeom prst="rect">
            <a:avLst/>
          </a:prstGeom>
          <a:noFill/>
        </p:spPr>
        <p:txBody>
          <a:bodyPr wrap="none">
            <a:spAutoFit/>
          </a:bodyPr>
          <a:lstStyle/>
          <a:p>
            <a:r>
              <a:rPr sz="1200">
                <a:solidFill>
                  <a:srgbClr val="000000"/>
                </a:solidFill>
              </a:rPr>
              <a:t>4</a:t>
            </a:r>
          </a:p>
        </p:txBody>
      </p:sp>
      <p:grpSp>
        <p:nvGrpSpPr>
          <p:cNvPr id="8" name="Google Shape;214;p13">
            <a:extLst>
              <a:ext uri="{FF2B5EF4-FFF2-40B4-BE49-F238E27FC236}">
                <a16:creationId xmlns:a16="http://schemas.microsoft.com/office/drawing/2014/main" id="{B038CE9C-0328-B4E1-8397-7FE060F2168F}"/>
              </a:ext>
            </a:extLst>
          </p:cNvPr>
          <p:cNvGrpSpPr/>
          <p:nvPr/>
        </p:nvGrpSpPr>
        <p:grpSpPr>
          <a:xfrm>
            <a:off x="0" y="2170176"/>
            <a:ext cx="8854430" cy="3714275"/>
            <a:chOff x="623" y="1240820"/>
            <a:chExt cx="9282453" cy="2770350"/>
          </a:xfrm>
        </p:grpSpPr>
        <p:sp>
          <p:nvSpPr>
            <p:cNvPr id="9" name="Google Shape;215;p13">
              <a:extLst>
                <a:ext uri="{FF2B5EF4-FFF2-40B4-BE49-F238E27FC236}">
                  <a16:creationId xmlns:a16="http://schemas.microsoft.com/office/drawing/2014/main" id="{259BE343-3988-9AFC-C1DB-9275BF631E1B}"/>
                </a:ext>
              </a:extLst>
            </p:cNvPr>
            <p:cNvSpPr/>
            <p:nvPr/>
          </p:nvSpPr>
          <p:spPr>
            <a:xfrm>
              <a:off x="4641849" y="2343912"/>
              <a:ext cx="3284142" cy="569975"/>
            </a:xfrm>
            <a:custGeom>
              <a:avLst/>
              <a:gdLst/>
              <a:ahLst/>
              <a:cxnLst/>
              <a:rect l="l" t="t" r="r" b="b"/>
              <a:pathLst>
                <a:path w="120000" h="120000" extrusionOk="0">
                  <a:moveTo>
                    <a:pt x="0" y="0"/>
                  </a:moveTo>
                  <a:lnTo>
                    <a:pt x="0" y="60000"/>
                  </a:lnTo>
                  <a:lnTo>
                    <a:pt x="120000" y="60000"/>
                  </a:lnTo>
                  <a:lnTo>
                    <a:pt x="120000" y="120000"/>
                  </a:lnTo>
                </a:path>
              </a:pathLst>
            </a:custGeom>
            <a:noFill/>
            <a:ln w="19050" cap="flat" cmpd="sng">
              <a:solidFill>
                <a:srgbClr val="3B6495"/>
              </a:solidFill>
              <a:prstDash val="solid"/>
              <a:round/>
              <a:headEnd type="none" w="sm" len="sm"/>
              <a:tailEnd type="none" w="sm" len="sm"/>
            </a:ln>
          </p:spPr>
          <p:txBody>
            <a:bodyPr/>
            <a:lstStyle/>
            <a:p>
              <a:endParaRPr lang="en-US"/>
            </a:p>
          </p:txBody>
        </p:sp>
        <p:sp>
          <p:nvSpPr>
            <p:cNvPr id="10" name="Google Shape;216;p13">
              <a:extLst>
                <a:ext uri="{FF2B5EF4-FFF2-40B4-BE49-F238E27FC236}">
                  <a16:creationId xmlns:a16="http://schemas.microsoft.com/office/drawing/2014/main" id="{C7807548-B0A1-8AF2-2FC1-A56E4AA3C220}"/>
                </a:ext>
              </a:extLst>
            </p:cNvPr>
            <p:cNvSpPr/>
            <p:nvPr/>
          </p:nvSpPr>
          <p:spPr>
            <a:xfrm>
              <a:off x="4596130" y="2343912"/>
              <a:ext cx="91440" cy="569975"/>
            </a:xfrm>
            <a:custGeom>
              <a:avLst/>
              <a:gdLst/>
              <a:ahLst/>
              <a:cxnLst/>
              <a:rect l="l" t="t" r="r" b="b"/>
              <a:pathLst>
                <a:path w="120000" h="120000" extrusionOk="0">
                  <a:moveTo>
                    <a:pt x="60000" y="0"/>
                  </a:moveTo>
                  <a:lnTo>
                    <a:pt x="60000" y="120000"/>
                  </a:lnTo>
                </a:path>
              </a:pathLst>
            </a:custGeom>
            <a:noFill/>
            <a:ln w="19050" cap="flat" cmpd="sng">
              <a:solidFill>
                <a:srgbClr val="3B6495"/>
              </a:solidFill>
              <a:prstDash val="solid"/>
              <a:round/>
              <a:headEnd type="none" w="sm" len="sm"/>
              <a:tailEnd type="none" w="sm" len="sm"/>
            </a:ln>
          </p:spPr>
          <p:txBody>
            <a:bodyPr/>
            <a:lstStyle/>
            <a:p>
              <a:endParaRPr lang="en-US"/>
            </a:p>
          </p:txBody>
        </p:sp>
        <p:sp>
          <p:nvSpPr>
            <p:cNvPr id="11" name="Google Shape;217;p13">
              <a:extLst>
                <a:ext uri="{FF2B5EF4-FFF2-40B4-BE49-F238E27FC236}">
                  <a16:creationId xmlns:a16="http://schemas.microsoft.com/office/drawing/2014/main" id="{9E4D78CD-56EA-58A5-9369-FD7614322FCC}"/>
                </a:ext>
              </a:extLst>
            </p:cNvPr>
            <p:cNvSpPr/>
            <p:nvPr/>
          </p:nvSpPr>
          <p:spPr>
            <a:xfrm>
              <a:off x="1357707" y="2343912"/>
              <a:ext cx="3284142" cy="569975"/>
            </a:xfrm>
            <a:custGeom>
              <a:avLst/>
              <a:gdLst/>
              <a:ahLst/>
              <a:cxnLst/>
              <a:rect l="l" t="t" r="r" b="b"/>
              <a:pathLst>
                <a:path w="120000" h="120000" extrusionOk="0">
                  <a:moveTo>
                    <a:pt x="120000" y="0"/>
                  </a:moveTo>
                  <a:lnTo>
                    <a:pt x="120000" y="60000"/>
                  </a:lnTo>
                  <a:lnTo>
                    <a:pt x="0" y="60000"/>
                  </a:lnTo>
                  <a:lnTo>
                    <a:pt x="0" y="120000"/>
                  </a:lnTo>
                </a:path>
              </a:pathLst>
            </a:custGeom>
            <a:noFill/>
            <a:ln w="19050" cap="flat" cmpd="sng">
              <a:solidFill>
                <a:srgbClr val="3B6495"/>
              </a:solidFill>
              <a:prstDash val="solid"/>
              <a:round/>
              <a:headEnd type="none" w="sm" len="sm"/>
              <a:tailEnd type="none" w="sm" len="sm"/>
            </a:ln>
          </p:spPr>
          <p:txBody>
            <a:bodyPr/>
            <a:lstStyle/>
            <a:p>
              <a:endParaRPr lang="en-US"/>
            </a:p>
          </p:txBody>
        </p:sp>
        <p:sp>
          <p:nvSpPr>
            <p:cNvPr id="12" name="Google Shape;218;p13">
              <a:extLst>
                <a:ext uri="{FF2B5EF4-FFF2-40B4-BE49-F238E27FC236}">
                  <a16:creationId xmlns:a16="http://schemas.microsoft.com/office/drawing/2014/main" id="{B56D1759-BC8B-7E28-026E-C2BF5D5570B9}"/>
                </a:ext>
              </a:extLst>
            </p:cNvPr>
            <p:cNvSpPr/>
            <p:nvPr/>
          </p:nvSpPr>
          <p:spPr>
            <a:xfrm>
              <a:off x="3284766" y="1246628"/>
              <a:ext cx="2714167" cy="1097283"/>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19;p13">
              <a:extLst>
                <a:ext uri="{FF2B5EF4-FFF2-40B4-BE49-F238E27FC236}">
                  <a16:creationId xmlns:a16="http://schemas.microsoft.com/office/drawing/2014/main" id="{B25076EA-C0CD-B017-F537-6B62DFDC901C}"/>
                </a:ext>
              </a:extLst>
            </p:cNvPr>
            <p:cNvSpPr txBox="1"/>
            <p:nvPr/>
          </p:nvSpPr>
          <p:spPr>
            <a:xfrm>
              <a:off x="3284766" y="1240820"/>
              <a:ext cx="2714167" cy="1103091"/>
            </a:xfrm>
            <a:prstGeom prst="rect">
              <a:avLst/>
            </a:prstGeom>
            <a:noFill/>
            <a:ln>
              <a:noFill/>
            </a:ln>
          </p:spPr>
          <p:txBody>
            <a:bodyPr spcFirstLastPara="1" wrap="square" lIns="1005350"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Impact"/>
                <a:buNone/>
              </a:pPr>
              <a:r>
                <a:rPr lang="en-US" sz="1800" b="0" i="0" u="none" strike="noStrike" cap="none" dirty="0">
                  <a:solidFill>
                    <a:schemeClr val="lt1"/>
                  </a:solidFill>
                  <a:latin typeface="Impact"/>
                  <a:ea typeface="Impact"/>
                  <a:cs typeface="Impact"/>
                  <a:sym typeface="Impact"/>
                </a:rPr>
                <a:t>Executive Director</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Impact"/>
                <a:buNone/>
              </a:pPr>
              <a:r>
                <a:rPr lang="en-US" sz="1800" b="0" i="0" u="none" strike="noStrike" cap="none" dirty="0">
                  <a:solidFill>
                    <a:schemeClr val="lt1"/>
                  </a:solidFill>
                  <a:latin typeface="Impact"/>
                  <a:ea typeface="Impact"/>
                  <a:cs typeface="Impact"/>
                  <a:sym typeface="Impact"/>
                </a:rPr>
                <a:t>Chad Rettew</a:t>
              </a:r>
              <a:endParaRPr sz="1400" b="0" i="0" u="none" strike="noStrike" cap="none" dirty="0">
                <a:solidFill>
                  <a:srgbClr val="000000"/>
                </a:solidFill>
                <a:latin typeface="Arial"/>
                <a:ea typeface="Arial"/>
                <a:cs typeface="Arial"/>
                <a:sym typeface="Arial"/>
              </a:endParaRPr>
            </a:p>
          </p:txBody>
        </p:sp>
        <p:sp>
          <p:nvSpPr>
            <p:cNvPr id="14" name="Google Shape;220;p13">
              <a:extLst>
                <a:ext uri="{FF2B5EF4-FFF2-40B4-BE49-F238E27FC236}">
                  <a16:creationId xmlns:a16="http://schemas.microsoft.com/office/drawing/2014/main" id="{108B5769-903F-49D5-154B-EDAD73672EEC}"/>
                </a:ext>
              </a:extLst>
            </p:cNvPr>
            <p:cNvSpPr/>
            <p:nvPr/>
          </p:nvSpPr>
          <p:spPr>
            <a:xfrm>
              <a:off x="3296627" y="1252437"/>
              <a:ext cx="1186473" cy="1085667"/>
            </a:xfrm>
            <a:prstGeom prst="rect">
              <a:avLst/>
            </a:prstGeom>
            <a:blipFill rotWithShape="1">
              <a:blip r:embed="rId4">
                <a:alphaModFix/>
              </a:blip>
              <a:stretch>
                <a:fillRect t="-5997" b="-5993"/>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21;p13">
              <a:extLst>
                <a:ext uri="{FF2B5EF4-FFF2-40B4-BE49-F238E27FC236}">
                  <a16:creationId xmlns:a16="http://schemas.microsoft.com/office/drawing/2014/main" id="{C9EDF0B5-7A4C-9AAC-688F-EB06E9FC7522}"/>
                </a:ext>
              </a:extLst>
            </p:cNvPr>
            <p:cNvSpPr/>
            <p:nvPr/>
          </p:nvSpPr>
          <p:spPr>
            <a:xfrm>
              <a:off x="623" y="2913887"/>
              <a:ext cx="2714167" cy="1097283"/>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22;p13">
              <a:extLst>
                <a:ext uri="{FF2B5EF4-FFF2-40B4-BE49-F238E27FC236}">
                  <a16:creationId xmlns:a16="http://schemas.microsoft.com/office/drawing/2014/main" id="{2F344D94-3600-9BF6-CF98-D8B72661CB87}"/>
                </a:ext>
              </a:extLst>
            </p:cNvPr>
            <p:cNvSpPr txBox="1"/>
            <p:nvPr/>
          </p:nvSpPr>
          <p:spPr>
            <a:xfrm>
              <a:off x="623" y="2913887"/>
              <a:ext cx="2714167" cy="1097283"/>
            </a:xfrm>
            <a:prstGeom prst="rect">
              <a:avLst/>
            </a:prstGeom>
            <a:noFill/>
            <a:ln>
              <a:noFill/>
            </a:ln>
          </p:spPr>
          <p:txBody>
            <a:bodyPr spcFirstLastPara="1" wrap="square" lIns="1005350"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Impact"/>
                <a:buNone/>
              </a:pPr>
              <a:r>
                <a:rPr lang="en-US" sz="1800" b="0" i="0" u="none" strike="noStrike" cap="none" dirty="0">
                  <a:solidFill>
                    <a:schemeClr val="lt1"/>
                  </a:solidFill>
                  <a:latin typeface="Impact"/>
                  <a:ea typeface="Impact"/>
                  <a:cs typeface="Impact"/>
                  <a:sym typeface="Impact"/>
                </a:rPr>
                <a:t>Office Manager</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Impact"/>
                <a:buNone/>
              </a:pPr>
              <a:r>
                <a:rPr lang="en-US" sz="1800" b="0" i="0" u="none" strike="noStrike" cap="none" dirty="0">
                  <a:solidFill>
                    <a:schemeClr val="lt1"/>
                  </a:solidFill>
                  <a:latin typeface="Impact"/>
                  <a:ea typeface="Impact"/>
                  <a:cs typeface="Impact"/>
                  <a:sym typeface="Impact"/>
                </a:rPr>
                <a:t>Ronda Fawber</a:t>
              </a:r>
              <a:endParaRPr sz="1800" b="0" i="0" u="none" strike="noStrike" cap="none" dirty="0">
                <a:solidFill>
                  <a:schemeClr val="lt1"/>
                </a:solidFill>
                <a:latin typeface="Impact"/>
                <a:ea typeface="Impact"/>
                <a:cs typeface="Impact"/>
                <a:sym typeface="Impact"/>
              </a:endParaRPr>
            </a:p>
          </p:txBody>
        </p:sp>
        <p:sp>
          <p:nvSpPr>
            <p:cNvPr id="17" name="Google Shape;223;p13">
              <a:extLst>
                <a:ext uri="{FF2B5EF4-FFF2-40B4-BE49-F238E27FC236}">
                  <a16:creationId xmlns:a16="http://schemas.microsoft.com/office/drawing/2014/main" id="{E4E283DD-4D1E-6E66-569B-F83922D78EB9}"/>
                </a:ext>
              </a:extLst>
            </p:cNvPr>
            <p:cNvSpPr/>
            <p:nvPr/>
          </p:nvSpPr>
          <p:spPr>
            <a:xfrm>
              <a:off x="12483" y="2919695"/>
              <a:ext cx="1054753" cy="1085667"/>
            </a:xfrm>
            <a:prstGeom prst="rect">
              <a:avLst/>
            </a:prstGeom>
            <a:solidFill>
              <a:srgbClr val="C0CCE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24;p13">
              <a:extLst>
                <a:ext uri="{FF2B5EF4-FFF2-40B4-BE49-F238E27FC236}">
                  <a16:creationId xmlns:a16="http://schemas.microsoft.com/office/drawing/2014/main" id="{9AE0996B-1D4B-C273-6774-0CEE36D244AB}"/>
                </a:ext>
              </a:extLst>
            </p:cNvPr>
            <p:cNvSpPr/>
            <p:nvPr/>
          </p:nvSpPr>
          <p:spPr>
            <a:xfrm>
              <a:off x="3284766" y="2913887"/>
              <a:ext cx="2714167" cy="1097283"/>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25;p13">
              <a:extLst>
                <a:ext uri="{FF2B5EF4-FFF2-40B4-BE49-F238E27FC236}">
                  <a16:creationId xmlns:a16="http://schemas.microsoft.com/office/drawing/2014/main" id="{BBAF05B1-1AFB-7551-2A07-EDC7F787CD27}"/>
                </a:ext>
              </a:extLst>
            </p:cNvPr>
            <p:cNvSpPr txBox="1"/>
            <p:nvPr/>
          </p:nvSpPr>
          <p:spPr>
            <a:xfrm>
              <a:off x="3284766" y="2913887"/>
              <a:ext cx="2714167" cy="1097283"/>
            </a:xfrm>
            <a:prstGeom prst="rect">
              <a:avLst/>
            </a:prstGeom>
            <a:noFill/>
            <a:ln>
              <a:noFill/>
            </a:ln>
          </p:spPr>
          <p:txBody>
            <a:bodyPr spcFirstLastPara="1" wrap="square" lIns="1005350"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Impact"/>
                <a:buNone/>
              </a:pPr>
              <a:r>
                <a:rPr lang="en-US" sz="1800" b="0" i="0" u="none" strike="noStrike" cap="none">
                  <a:solidFill>
                    <a:schemeClr val="lt1"/>
                  </a:solidFill>
                  <a:latin typeface="Impact"/>
                  <a:ea typeface="Impact"/>
                  <a:cs typeface="Impact"/>
                  <a:sym typeface="Impact"/>
                </a:rPr>
                <a:t>IT Manager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Impact"/>
                <a:buNone/>
              </a:pPr>
              <a:r>
                <a:rPr lang="en-US" sz="1800" b="0" i="0" u="none" strike="noStrike" cap="none">
                  <a:solidFill>
                    <a:schemeClr val="lt1"/>
                  </a:solidFill>
                  <a:latin typeface="Impact"/>
                  <a:ea typeface="Impact"/>
                  <a:cs typeface="Impact"/>
                  <a:sym typeface="Impact"/>
                </a:rPr>
                <a:t>Eric Kearns</a:t>
              </a:r>
              <a:endParaRPr sz="1400" b="0" i="0" u="none" strike="noStrike" cap="none">
                <a:solidFill>
                  <a:srgbClr val="000000"/>
                </a:solidFill>
                <a:latin typeface="Arial"/>
                <a:ea typeface="Arial"/>
                <a:cs typeface="Arial"/>
                <a:sym typeface="Arial"/>
              </a:endParaRPr>
            </a:p>
          </p:txBody>
        </p:sp>
        <p:sp>
          <p:nvSpPr>
            <p:cNvPr id="20" name="Google Shape;226;p13">
              <a:extLst>
                <a:ext uri="{FF2B5EF4-FFF2-40B4-BE49-F238E27FC236}">
                  <a16:creationId xmlns:a16="http://schemas.microsoft.com/office/drawing/2014/main" id="{7C11E2AF-0351-1178-8264-F7EDEC889ACC}"/>
                </a:ext>
              </a:extLst>
            </p:cNvPr>
            <p:cNvSpPr/>
            <p:nvPr/>
          </p:nvSpPr>
          <p:spPr>
            <a:xfrm>
              <a:off x="3296627" y="2919695"/>
              <a:ext cx="1186473" cy="1085667"/>
            </a:xfrm>
            <a:prstGeom prst="rect">
              <a:avLst/>
            </a:prstGeom>
            <a:solidFill>
              <a:srgbClr val="C0CCE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27;p13">
              <a:extLst>
                <a:ext uri="{FF2B5EF4-FFF2-40B4-BE49-F238E27FC236}">
                  <a16:creationId xmlns:a16="http://schemas.microsoft.com/office/drawing/2014/main" id="{215CF7B1-C029-1E4F-0110-F614155CD330}"/>
                </a:ext>
              </a:extLst>
            </p:cNvPr>
            <p:cNvSpPr/>
            <p:nvPr/>
          </p:nvSpPr>
          <p:spPr>
            <a:xfrm>
              <a:off x="6568909" y="2913887"/>
              <a:ext cx="2714167" cy="1097283"/>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8;p13">
              <a:extLst>
                <a:ext uri="{FF2B5EF4-FFF2-40B4-BE49-F238E27FC236}">
                  <a16:creationId xmlns:a16="http://schemas.microsoft.com/office/drawing/2014/main" id="{5062CC67-537D-CC75-45CA-7DCF0EED0CD1}"/>
                </a:ext>
              </a:extLst>
            </p:cNvPr>
            <p:cNvSpPr txBox="1"/>
            <p:nvPr/>
          </p:nvSpPr>
          <p:spPr>
            <a:xfrm>
              <a:off x="6568909" y="2913887"/>
              <a:ext cx="2714167" cy="1097283"/>
            </a:xfrm>
            <a:prstGeom prst="rect">
              <a:avLst/>
            </a:prstGeom>
            <a:noFill/>
            <a:ln>
              <a:noFill/>
            </a:ln>
          </p:spPr>
          <p:txBody>
            <a:bodyPr spcFirstLastPara="1" wrap="square" lIns="1005350"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Impact"/>
                <a:buNone/>
              </a:pPr>
              <a:r>
                <a:rPr lang="en-US" sz="1800" b="0" i="0" u="none" strike="noStrike" cap="none">
                  <a:solidFill>
                    <a:schemeClr val="lt1"/>
                  </a:solidFill>
                  <a:latin typeface="Impact"/>
                  <a:ea typeface="Impact"/>
                  <a:cs typeface="Impact"/>
                  <a:sym typeface="Impact"/>
                </a:rPr>
                <a:t>Accountant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Impact"/>
                <a:buNone/>
              </a:pPr>
              <a:r>
                <a:rPr lang="en-US" sz="1800" b="0" i="0" u="none" strike="noStrike" cap="none">
                  <a:solidFill>
                    <a:schemeClr val="lt1"/>
                  </a:solidFill>
                  <a:latin typeface="Impact"/>
                  <a:ea typeface="Impact"/>
                  <a:cs typeface="Impact"/>
                  <a:sym typeface="Impact"/>
                </a:rPr>
                <a:t>Miranda Willow</a:t>
              </a:r>
              <a:endParaRPr sz="1400" b="0" i="0" u="none" strike="noStrike" cap="none">
                <a:solidFill>
                  <a:srgbClr val="000000"/>
                </a:solidFill>
                <a:latin typeface="Arial"/>
                <a:ea typeface="Arial"/>
                <a:cs typeface="Arial"/>
                <a:sym typeface="Arial"/>
              </a:endParaRPr>
            </a:p>
          </p:txBody>
        </p:sp>
        <p:sp>
          <p:nvSpPr>
            <p:cNvPr id="23" name="Google Shape;229;p13">
              <a:extLst>
                <a:ext uri="{FF2B5EF4-FFF2-40B4-BE49-F238E27FC236}">
                  <a16:creationId xmlns:a16="http://schemas.microsoft.com/office/drawing/2014/main" id="{DCFF8EA6-1AFE-5A7A-F097-B1E17B9B73BF}"/>
                </a:ext>
              </a:extLst>
            </p:cNvPr>
            <p:cNvSpPr/>
            <p:nvPr/>
          </p:nvSpPr>
          <p:spPr>
            <a:xfrm>
              <a:off x="6580768" y="2919695"/>
              <a:ext cx="1088671" cy="1085667"/>
            </a:xfrm>
            <a:prstGeom prst="rect">
              <a:avLst/>
            </a:prstGeom>
            <a:blipFill rotWithShape="1">
              <a:blip r:embed="rId5">
                <a:alphaModFix/>
              </a:blip>
              <a:stretch>
                <a:fillRect l="-8996" r="-8995"/>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4" name="Google Shape;231;p13">
            <a:extLst>
              <a:ext uri="{FF2B5EF4-FFF2-40B4-BE49-F238E27FC236}">
                <a16:creationId xmlns:a16="http://schemas.microsoft.com/office/drawing/2014/main" id="{1EFF7883-B222-3D28-E6BF-1B99AC035164}"/>
              </a:ext>
            </a:extLst>
          </p:cNvPr>
          <p:cNvPicPr preferRelativeResize="0"/>
          <p:nvPr/>
        </p:nvPicPr>
        <p:blipFill>
          <a:blip r:embed="rId6">
            <a:alphaModFix/>
          </a:blip>
          <a:stretch>
            <a:fillRect/>
          </a:stretch>
        </p:blipFill>
        <p:spPr>
          <a:xfrm>
            <a:off x="3155335" y="4421085"/>
            <a:ext cx="1131764" cy="1455580"/>
          </a:xfrm>
          <a:prstGeom prst="rect">
            <a:avLst/>
          </a:prstGeom>
          <a:solidFill>
            <a:srgbClr val="C0CCE1"/>
          </a:solidFill>
          <a:ln w="19050" cap="flat" cmpd="sng">
            <a:solidFill>
              <a:schemeClr val="lt1"/>
            </a:solidFill>
            <a:prstDash val="solid"/>
            <a:round/>
            <a:headEnd type="none" w="sm" len="sm"/>
            <a:tailEnd type="none" w="sm" len="sm"/>
          </a:ln>
        </p:spPr>
      </p:pic>
      <p:pic>
        <p:nvPicPr>
          <p:cNvPr id="25" name="Google Shape;230;p13" title="Ronda_headshot.jpg">
            <a:extLst>
              <a:ext uri="{FF2B5EF4-FFF2-40B4-BE49-F238E27FC236}">
                <a16:creationId xmlns:a16="http://schemas.microsoft.com/office/drawing/2014/main" id="{D38EADAB-90A7-2C77-770D-6E384E66F9F2}"/>
              </a:ext>
            </a:extLst>
          </p:cNvPr>
          <p:cNvPicPr preferRelativeResize="0"/>
          <p:nvPr/>
        </p:nvPicPr>
        <p:blipFill rotWithShape="1">
          <a:blip r:embed="rId7">
            <a:alphaModFix/>
          </a:blip>
          <a:srcRect l="11606" t="17573"/>
          <a:stretch/>
        </p:blipFill>
        <p:spPr>
          <a:xfrm>
            <a:off x="31900" y="4421085"/>
            <a:ext cx="985529" cy="1455579"/>
          </a:xfrm>
          <a:prstGeom prst="rect">
            <a:avLst/>
          </a:prstGeom>
          <a:solidFill>
            <a:srgbClr val="C0CCE1"/>
          </a:solidFill>
          <a:ln w="19050" cap="flat" cmpd="sng">
            <a:solidFill>
              <a:schemeClr val="lt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B3D0B-0D42-0CB3-1B2F-392D7BA82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DD3FE-071A-1146-B1BF-5B1EC519FD35}"/>
              </a:ext>
            </a:extLst>
          </p:cNvPr>
          <p:cNvSpPr>
            <a:spLocks noGrp="1"/>
          </p:cNvSpPr>
          <p:nvPr>
            <p:ph type="title"/>
          </p:nvPr>
        </p:nvSpPr>
        <p:spPr/>
        <p:txBody>
          <a:bodyPr/>
          <a:lstStyle/>
          <a:p>
            <a:r>
              <a:rPr dirty="0"/>
              <a:t>Organizational Structure</a:t>
            </a:r>
          </a:p>
        </p:txBody>
      </p:sp>
      <p:sp>
        <p:nvSpPr>
          <p:cNvPr id="3" name="Content Placeholder 2">
            <a:extLst>
              <a:ext uri="{FF2B5EF4-FFF2-40B4-BE49-F238E27FC236}">
                <a16:creationId xmlns:a16="http://schemas.microsoft.com/office/drawing/2014/main" id="{E3B30FDF-9461-F449-DA78-B242A4E201B3}"/>
              </a:ext>
            </a:extLst>
          </p:cNvPr>
          <p:cNvSpPr>
            <a:spLocks noGrp="1"/>
          </p:cNvSpPr>
          <p:nvPr>
            <p:ph idx="1"/>
          </p:nvPr>
        </p:nvSpPr>
        <p:spPr>
          <a:xfrm>
            <a:off x="691077" y="1138687"/>
            <a:ext cx="8229600" cy="569975"/>
          </a:xfrm>
        </p:spPr>
        <p:txBody>
          <a:bodyPr/>
          <a:lstStyle/>
          <a:p>
            <a:pPr marL="0" indent="0" algn="ctr">
              <a:buNone/>
              <a:defRPr sz="1800"/>
            </a:pPr>
            <a:r>
              <a:rPr lang="en-US" dirty="0"/>
              <a:t>PNGAS Board</a:t>
            </a:r>
            <a:endParaRPr dirty="0"/>
          </a:p>
        </p:txBody>
      </p:sp>
      <p:pic>
        <p:nvPicPr>
          <p:cNvPr id="4" name="Picture 3" descr="PNGAS Logo.jpg">
            <a:extLst>
              <a:ext uri="{FF2B5EF4-FFF2-40B4-BE49-F238E27FC236}">
                <a16:creationId xmlns:a16="http://schemas.microsoft.com/office/drawing/2014/main" id="{8009F906-7758-99DA-6DCB-B53F887EA177}"/>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62960F23-4A5B-5A85-05A5-5DE103D7A2A3}"/>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BC3CBF6E-3C95-C568-D5D4-DA044600F960}"/>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63EEAD77-4575-8AD3-6112-FA8C483B852B}"/>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4</a:t>
            </a:r>
          </a:p>
        </p:txBody>
      </p:sp>
      <p:grpSp>
        <p:nvGrpSpPr>
          <p:cNvPr id="26" name="Google Shape;192;p12">
            <a:extLst>
              <a:ext uri="{FF2B5EF4-FFF2-40B4-BE49-F238E27FC236}">
                <a16:creationId xmlns:a16="http://schemas.microsoft.com/office/drawing/2014/main" id="{DA3D3A8E-FFC9-F8E3-B8C4-CB0EFEC5CC2A}"/>
              </a:ext>
            </a:extLst>
          </p:cNvPr>
          <p:cNvGrpSpPr/>
          <p:nvPr/>
        </p:nvGrpSpPr>
        <p:grpSpPr>
          <a:xfrm>
            <a:off x="2060619" y="1506305"/>
            <a:ext cx="5480901" cy="3114119"/>
            <a:chOff x="2317541" y="1706"/>
            <a:chExt cx="5141922" cy="4124086"/>
          </a:xfrm>
        </p:grpSpPr>
        <p:sp>
          <p:nvSpPr>
            <p:cNvPr id="27" name="Google Shape;193;p12">
              <a:extLst>
                <a:ext uri="{FF2B5EF4-FFF2-40B4-BE49-F238E27FC236}">
                  <a16:creationId xmlns:a16="http://schemas.microsoft.com/office/drawing/2014/main" id="{CAC7ABDA-4D57-88EC-290C-FE5DF901C0B3}"/>
                </a:ext>
              </a:extLst>
            </p:cNvPr>
            <p:cNvSpPr/>
            <p:nvPr/>
          </p:nvSpPr>
          <p:spPr>
            <a:xfrm>
              <a:off x="4448063" y="1075687"/>
              <a:ext cx="225536" cy="988062"/>
            </a:xfrm>
            <a:custGeom>
              <a:avLst/>
              <a:gdLst/>
              <a:ahLst/>
              <a:cxnLst/>
              <a:rect l="l" t="t" r="r" b="b"/>
              <a:pathLst>
                <a:path w="120000" h="120000" extrusionOk="0">
                  <a:moveTo>
                    <a:pt x="120000" y="0"/>
                  </a:moveTo>
                  <a:lnTo>
                    <a:pt x="120000" y="120000"/>
                  </a:lnTo>
                  <a:lnTo>
                    <a:pt x="0" y="120000"/>
                  </a:lnTo>
                </a:path>
              </a:pathLst>
            </a:custGeom>
            <a:noFill/>
            <a:ln w="19050" cap="flat" cmpd="sng">
              <a:solidFill>
                <a:srgbClr val="3B6495"/>
              </a:solidFill>
              <a:prstDash val="solid"/>
              <a:round/>
              <a:headEnd type="none" w="sm" len="sm"/>
              <a:tailEnd type="none" w="sm" len="sm"/>
            </a:ln>
          </p:spPr>
          <p:txBody>
            <a:bodyPr/>
            <a:lstStyle/>
            <a:p>
              <a:endParaRPr lang="en-US" sz="1400"/>
            </a:p>
          </p:txBody>
        </p:sp>
        <p:sp>
          <p:nvSpPr>
            <p:cNvPr id="28" name="Google Shape;194;p12">
              <a:extLst>
                <a:ext uri="{FF2B5EF4-FFF2-40B4-BE49-F238E27FC236}">
                  <a16:creationId xmlns:a16="http://schemas.microsoft.com/office/drawing/2014/main" id="{C8D4E152-EF5E-4ABA-D243-DCD9EC1F9639}"/>
                </a:ext>
              </a:extLst>
            </p:cNvPr>
            <p:cNvSpPr/>
            <p:nvPr/>
          </p:nvSpPr>
          <p:spPr>
            <a:xfrm>
              <a:off x="4673600" y="1075687"/>
              <a:ext cx="1505699" cy="1976124"/>
            </a:xfrm>
            <a:custGeom>
              <a:avLst/>
              <a:gdLst/>
              <a:ahLst/>
              <a:cxnLst/>
              <a:rect l="l" t="t" r="r" b="b"/>
              <a:pathLst>
                <a:path w="120000" h="120000" extrusionOk="0">
                  <a:moveTo>
                    <a:pt x="0" y="0"/>
                  </a:moveTo>
                  <a:lnTo>
                    <a:pt x="0" y="106304"/>
                  </a:lnTo>
                  <a:lnTo>
                    <a:pt x="120000" y="106304"/>
                  </a:lnTo>
                  <a:lnTo>
                    <a:pt x="120000" y="120000"/>
                  </a:lnTo>
                </a:path>
              </a:pathLst>
            </a:custGeom>
            <a:noFill/>
            <a:ln w="19050" cap="flat" cmpd="sng">
              <a:solidFill>
                <a:srgbClr val="3B6495"/>
              </a:solidFill>
              <a:prstDash val="solid"/>
              <a:round/>
              <a:headEnd type="none" w="sm" len="sm"/>
              <a:tailEnd type="none" w="sm" len="sm"/>
            </a:ln>
          </p:spPr>
          <p:txBody>
            <a:bodyPr/>
            <a:lstStyle/>
            <a:p>
              <a:endParaRPr lang="en-US" sz="1400"/>
            </a:p>
          </p:txBody>
        </p:sp>
        <p:sp>
          <p:nvSpPr>
            <p:cNvPr id="29" name="Google Shape;195;p12">
              <a:extLst>
                <a:ext uri="{FF2B5EF4-FFF2-40B4-BE49-F238E27FC236}">
                  <a16:creationId xmlns:a16="http://schemas.microsoft.com/office/drawing/2014/main" id="{A84FAC3B-98BE-C912-309C-3FC4CD05FA90}"/>
                </a:ext>
              </a:extLst>
            </p:cNvPr>
            <p:cNvSpPr/>
            <p:nvPr/>
          </p:nvSpPr>
          <p:spPr>
            <a:xfrm>
              <a:off x="3167900" y="1075687"/>
              <a:ext cx="1505699" cy="1976124"/>
            </a:xfrm>
            <a:custGeom>
              <a:avLst/>
              <a:gdLst/>
              <a:ahLst/>
              <a:cxnLst/>
              <a:rect l="l" t="t" r="r" b="b"/>
              <a:pathLst>
                <a:path w="120000" h="120000" extrusionOk="0">
                  <a:moveTo>
                    <a:pt x="120000" y="0"/>
                  </a:moveTo>
                  <a:lnTo>
                    <a:pt x="120000" y="106304"/>
                  </a:lnTo>
                  <a:lnTo>
                    <a:pt x="0" y="106304"/>
                  </a:lnTo>
                  <a:lnTo>
                    <a:pt x="0" y="120000"/>
                  </a:lnTo>
                </a:path>
              </a:pathLst>
            </a:custGeom>
            <a:noFill/>
            <a:ln w="19050" cap="flat" cmpd="sng">
              <a:solidFill>
                <a:srgbClr val="3B6495"/>
              </a:solidFill>
              <a:prstDash val="solid"/>
              <a:round/>
              <a:headEnd type="none" w="sm" len="sm"/>
              <a:tailEnd type="none" w="sm" len="sm"/>
            </a:ln>
          </p:spPr>
          <p:txBody>
            <a:bodyPr/>
            <a:lstStyle/>
            <a:p>
              <a:endParaRPr lang="en-US" sz="1400"/>
            </a:p>
          </p:txBody>
        </p:sp>
        <p:sp>
          <p:nvSpPr>
            <p:cNvPr id="30" name="Google Shape;196;p12">
              <a:extLst>
                <a:ext uri="{FF2B5EF4-FFF2-40B4-BE49-F238E27FC236}">
                  <a16:creationId xmlns:a16="http://schemas.microsoft.com/office/drawing/2014/main" id="{E8188145-BABF-74E5-9CC6-F59A5B57D022}"/>
                </a:ext>
              </a:extLst>
            </p:cNvPr>
            <p:cNvSpPr/>
            <p:nvPr/>
          </p:nvSpPr>
          <p:spPr>
            <a:xfrm>
              <a:off x="3852553" y="1706"/>
              <a:ext cx="2101210" cy="107398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400" dirty="0">
                <a:solidFill>
                  <a:srgbClr val="000000"/>
                </a:solidFill>
                <a:latin typeface="Arial"/>
                <a:ea typeface="Arial"/>
                <a:cs typeface="Arial"/>
                <a:sym typeface="Arial"/>
              </a:endParaRPr>
            </a:p>
          </p:txBody>
        </p:sp>
        <p:sp>
          <p:nvSpPr>
            <p:cNvPr id="31" name="Google Shape;197;p12">
              <a:extLst>
                <a:ext uri="{FF2B5EF4-FFF2-40B4-BE49-F238E27FC236}">
                  <a16:creationId xmlns:a16="http://schemas.microsoft.com/office/drawing/2014/main" id="{DE5B4F64-2AED-0A85-BE65-9D41CA8871CF}"/>
                </a:ext>
              </a:extLst>
            </p:cNvPr>
            <p:cNvSpPr txBox="1"/>
            <p:nvPr/>
          </p:nvSpPr>
          <p:spPr>
            <a:xfrm>
              <a:off x="4198691" y="1706"/>
              <a:ext cx="1755072" cy="1073980"/>
            </a:xfrm>
            <a:prstGeom prst="rect">
              <a:avLst/>
            </a:prstGeom>
            <a:noFill/>
            <a:ln>
              <a:noFill/>
            </a:ln>
          </p:spPr>
          <p:txBody>
            <a:bodyPr spcFirstLastPara="1" wrap="square" lIns="596719" tIns="8569" rIns="8569" bIns="8569" anchor="ctr" anchorCtr="0">
              <a:noAutofit/>
            </a:bodyPr>
            <a:lstStyle/>
            <a:p>
              <a:pPr algn="ctr">
                <a:lnSpc>
                  <a:spcPct val="90000"/>
                </a:lnSpc>
                <a:buClr>
                  <a:schemeClr val="lt1"/>
                </a:buClr>
                <a:buSzPts val="1800"/>
              </a:pPr>
              <a:r>
                <a:rPr lang="en-US" sz="1400" dirty="0">
                  <a:solidFill>
                    <a:schemeClr val="lt1"/>
                  </a:solidFill>
                  <a:latin typeface="Impact"/>
                  <a:ea typeface="Impact"/>
                  <a:cs typeface="Impact"/>
                  <a:sym typeface="Impact"/>
                </a:rPr>
                <a:t>Chairman</a:t>
              </a:r>
              <a:endParaRPr sz="1400" dirty="0">
                <a:solidFill>
                  <a:srgbClr val="000000"/>
                </a:solidFill>
                <a:latin typeface="Arial"/>
                <a:ea typeface="Arial"/>
                <a:cs typeface="Arial"/>
                <a:sym typeface="Arial"/>
              </a:endParaRPr>
            </a:p>
            <a:p>
              <a:pPr algn="ctr">
                <a:lnSpc>
                  <a:spcPct val="90000"/>
                </a:lnSpc>
                <a:spcBef>
                  <a:spcPts val="472"/>
                </a:spcBef>
                <a:buClr>
                  <a:schemeClr val="lt1"/>
                </a:buClr>
                <a:buSzPts val="1800"/>
              </a:pPr>
              <a:r>
                <a:rPr lang="en-US" sz="1400" dirty="0">
                  <a:solidFill>
                    <a:schemeClr val="lt1"/>
                  </a:solidFill>
                  <a:latin typeface="Impact"/>
                  <a:ea typeface="Arial"/>
                  <a:cs typeface="Arial"/>
                  <a:sym typeface="Impact"/>
                </a:rPr>
                <a:t>Kaitlyn Fawber</a:t>
              </a:r>
              <a:endParaRPr sz="1400" dirty="0">
                <a:solidFill>
                  <a:srgbClr val="000000"/>
                </a:solidFill>
                <a:latin typeface="Arial"/>
                <a:ea typeface="Arial"/>
                <a:cs typeface="Arial"/>
                <a:sym typeface="Arial"/>
              </a:endParaRPr>
            </a:p>
          </p:txBody>
        </p:sp>
        <p:sp>
          <p:nvSpPr>
            <p:cNvPr id="33" name="Google Shape;199;p12">
              <a:extLst>
                <a:ext uri="{FF2B5EF4-FFF2-40B4-BE49-F238E27FC236}">
                  <a16:creationId xmlns:a16="http://schemas.microsoft.com/office/drawing/2014/main" id="{9B64BE0E-5E40-DB5F-DDDB-EEC9ECE72019}"/>
                </a:ext>
              </a:extLst>
            </p:cNvPr>
            <p:cNvSpPr/>
            <p:nvPr/>
          </p:nvSpPr>
          <p:spPr>
            <a:xfrm>
              <a:off x="2317541" y="3051812"/>
              <a:ext cx="2130522" cy="107398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 name="Google Shape;200;p12">
              <a:extLst>
                <a:ext uri="{FF2B5EF4-FFF2-40B4-BE49-F238E27FC236}">
                  <a16:creationId xmlns:a16="http://schemas.microsoft.com/office/drawing/2014/main" id="{A5A66427-C3EF-797A-1552-3EB96C1C0D92}"/>
                </a:ext>
              </a:extLst>
            </p:cNvPr>
            <p:cNvSpPr txBox="1"/>
            <p:nvPr/>
          </p:nvSpPr>
          <p:spPr>
            <a:xfrm>
              <a:off x="2317541" y="3051812"/>
              <a:ext cx="2130521" cy="1073980"/>
            </a:xfrm>
            <a:prstGeom prst="rect">
              <a:avLst/>
            </a:prstGeom>
            <a:noFill/>
            <a:ln>
              <a:noFill/>
            </a:ln>
          </p:spPr>
          <p:txBody>
            <a:bodyPr spcFirstLastPara="1" wrap="square" lIns="596719" tIns="8569" rIns="8569" bIns="8569" anchor="ctr" anchorCtr="0">
              <a:noAutofit/>
            </a:bodyPr>
            <a:lstStyle/>
            <a:p>
              <a:pPr algn="ctr">
                <a:lnSpc>
                  <a:spcPct val="90000"/>
                </a:lnSpc>
                <a:buClr>
                  <a:schemeClr val="lt1"/>
                </a:buClr>
                <a:buSzPts val="1800"/>
              </a:pPr>
              <a:r>
                <a:rPr lang="en-US" sz="1400">
                  <a:solidFill>
                    <a:schemeClr val="lt1"/>
                  </a:solidFill>
                  <a:latin typeface="Impact"/>
                  <a:ea typeface="Impact"/>
                  <a:cs typeface="Impact"/>
                  <a:sym typeface="Impact"/>
                </a:rPr>
                <a:t>Secretary</a:t>
              </a:r>
              <a:endParaRPr sz="1400">
                <a:solidFill>
                  <a:srgbClr val="000000"/>
                </a:solidFill>
                <a:latin typeface="Arial"/>
                <a:ea typeface="Arial"/>
                <a:cs typeface="Arial"/>
                <a:sym typeface="Arial"/>
              </a:endParaRPr>
            </a:p>
            <a:p>
              <a:pPr algn="ctr">
                <a:lnSpc>
                  <a:spcPct val="90000"/>
                </a:lnSpc>
                <a:spcBef>
                  <a:spcPts val="472"/>
                </a:spcBef>
                <a:buClr>
                  <a:schemeClr val="lt1"/>
                </a:buClr>
                <a:buSzPts val="1800"/>
              </a:pPr>
              <a:r>
                <a:rPr lang="en-US" sz="1400">
                  <a:solidFill>
                    <a:schemeClr val="lt1"/>
                  </a:solidFill>
                  <a:latin typeface="Impact"/>
                  <a:ea typeface="Impact"/>
                  <a:cs typeface="Impact"/>
                  <a:sym typeface="Impact"/>
                </a:rPr>
                <a:t>Gillian Barrie</a:t>
              </a:r>
              <a:endParaRPr sz="1400">
                <a:solidFill>
                  <a:srgbClr val="000000"/>
                </a:solidFill>
                <a:latin typeface="Arial"/>
                <a:ea typeface="Arial"/>
                <a:cs typeface="Arial"/>
                <a:sym typeface="Arial"/>
              </a:endParaRPr>
            </a:p>
          </p:txBody>
        </p:sp>
        <p:sp>
          <p:nvSpPr>
            <p:cNvPr id="35" name="Google Shape;201;p12">
              <a:extLst>
                <a:ext uri="{FF2B5EF4-FFF2-40B4-BE49-F238E27FC236}">
                  <a16:creationId xmlns:a16="http://schemas.microsoft.com/office/drawing/2014/main" id="{DD6FA72E-6A50-54C4-7759-6164E405B8C9}"/>
                </a:ext>
              </a:extLst>
            </p:cNvPr>
            <p:cNvSpPr/>
            <p:nvPr/>
          </p:nvSpPr>
          <p:spPr>
            <a:xfrm>
              <a:off x="2468870" y="3147169"/>
              <a:ext cx="644388" cy="914394"/>
            </a:xfrm>
            <a:prstGeom prst="rect">
              <a:avLst/>
            </a:prstGeom>
            <a:blipFill rotWithShape="1">
              <a:blip r:embed="rId4">
                <a:alphaModFix/>
              </a:blip>
              <a:stretch>
                <a:fillRect t="-5997" b="-5993"/>
              </a:stretch>
            </a:blipFill>
            <a:ln w="190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 name="Google Shape;202;p12">
              <a:extLst>
                <a:ext uri="{FF2B5EF4-FFF2-40B4-BE49-F238E27FC236}">
                  <a16:creationId xmlns:a16="http://schemas.microsoft.com/office/drawing/2014/main" id="{A30DF4EC-C7A6-188F-B782-53CB34CFE3FE}"/>
                </a:ext>
              </a:extLst>
            </p:cNvPr>
            <p:cNvSpPr/>
            <p:nvPr/>
          </p:nvSpPr>
          <p:spPr>
            <a:xfrm>
              <a:off x="4899136" y="3051812"/>
              <a:ext cx="2560327" cy="107398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 name="Google Shape;203;p12">
              <a:extLst>
                <a:ext uri="{FF2B5EF4-FFF2-40B4-BE49-F238E27FC236}">
                  <a16:creationId xmlns:a16="http://schemas.microsoft.com/office/drawing/2014/main" id="{94AEBDF1-1723-E287-5034-81EC5F8DCD33}"/>
                </a:ext>
              </a:extLst>
            </p:cNvPr>
            <p:cNvSpPr txBox="1"/>
            <p:nvPr/>
          </p:nvSpPr>
          <p:spPr>
            <a:xfrm>
              <a:off x="4899136" y="3051812"/>
              <a:ext cx="2560327" cy="1073980"/>
            </a:xfrm>
            <a:prstGeom prst="rect">
              <a:avLst/>
            </a:prstGeom>
            <a:noFill/>
            <a:ln>
              <a:noFill/>
            </a:ln>
          </p:spPr>
          <p:txBody>
            <a:bodyPr spcFirstLastPara="1" wrap="square" lIns="596719" tIns="8569" rIns="8569" bIns="8569" anchor="ctr" anchorCtr="0">
              <a:noAutofit/>
            </a:bodyPr>
            <a:lstStyle/>
            <a:p>
              <a:pPr algn="ctr">
                <a:lnSpc>
                  <a:spcPct val="90000"/>
                </a:lnSpc>
                <a:buClr>
                  <a:schemeClr val="lt1"/>
                </a:buClr>
                <a:buSzPts val="1800"/>
              </a:pPr>
              <a:r>
                <a:rPr lang="en-US" sz="1400">
                  <a:solidFill>
                    <a:schemeClr val="lt1"/>
                  </a:solidFill>
                  <a:latin typeface="Impact"/>
                  <a:ea typeface="Impact"/>
                  <a:cs typeface="Impact"/>
                  <a:sym typeface="Impact"/>
                </a:rPr>
                <a:t>Scot Baughman</a:t>
              </a:r>
              <a:endParaRPr sz="1400">
                <a:solidFill>
                  <a:schemeClr val="lt1"/>
                </a:solidFill>
                <a:latin typeface="Impact"/>
                <a:ea typeface="Impact"/>
                <a:cs typeface="Impact"/>
                <a:sym typeface="Impact"/>
              </a:endParaRPr>
            </a:p>
          </p:txBody>
        </p:sp>
        <p:sp>
          <p:nvSpPr>
            <p:cNvPr id="38" name="Google Shape;204;p12">
              <a:extLst>
                <a:ext uri="{FF2B5EF4-FFF2-40B4-BE49-F238E27FC236}">
                  <a16:creationId xmlns:a16="http://schemas.microsoft.com/office/drawing/2014/main" id="{C56B904E-0E4E-5E0C-3F0D-DF92D6F373D2}"/>
                </a:ext>
              </a:extLst>
            </p:cNvPr>
            <p:cNvSpPr/>
            <p:nvPr/>
          </p:nvSpPr>
          <p:spPr>
            <a:xfrm>
              <a:off x="4961882" y="3131604"/>
              <a:ext cx="644388" cy="914395"/>
            </a:xfrm>
            <a:prstGeom prst="rect">
              <a:avLst/>
            </a:prstGeom>
            <a:blipFill rotWithShape="1">
              <a:blip r:embed="rId5">
                <a:alphaModFix/>
              </a:blip>
              <a:stretch>
                <a:fillRect l="-20993" r="-20991"/>
              </a:stretch>
            </a:blipFill>
            <a:ln w="190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 name="Google Shape;205;p12">
              <a:extLst>
                <a:ext uri="{FF2B5EF4-FFF2-40B4-BE49-F238E27FC236}">
                  <a16:creationId xmlns:a16="http://schemas.microsoft.com/office/drawing/2014/main" id="{95BA91E3-7A0C-CC53-5E70-ADAB37F06A52}"/>
                </a:ext>
              </a:extLst>
            </p:cNvPr>
            <p:cNvSpPr/>
            <p:nvPr/>
          </p:nvSpPr>
          <p:spPr>
            <a:xfrm>
              <a:off x="2594870" y="1526760"/>
              <a:ext cx="1853193" cy="107398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 name="Google Shape;206;p12">
              <a:extLst>
                <a:ext uri="{FF2B5EF4-FFF2-40B4-BE49-F238E27FC236}">
                  <a16:creationId xmlns:a16="http://schemas.microsoft.com/office/drawing/2014/main" id="{408652E1-E336-FB10-4B24-C6693D6867E2}"/>
                </a:ext>
              </a:extLst>
            </p:cNvPr>
            <p:cNvSpPr txBox="1"/>
            <p:nvPr/>
          </p:nvSpPr>
          <p:spPr>
            <a:xfrm>
              <a:off x="2791064" y="1526759"/>
              <a:ext cx="1656999" cy="1073980"/>
            </a:xfrm>
            <a:prstGeom prst="rect">
              <a:avLst/>
            </a:prstGeom>
            <a:noFill/>
            <a:ln>
              <a:noFill/>
            </a:ln>
          </p:spPr>
          <p:txBody>
            <a:bodyPr spcFirstLastPara="1" wrap="square" lIns="596719" tIns="8569" rIns="8569" bIns="8569" anchor="ctr" anchorCtr="0">
              <a:noAutofit/>
            </a:bodyPr>
            <a:lstStyle/>
            <a:p>
              <a:pPr algn="ctr">
                <a:lnSpc>
                  <a:spcPct val="90000"/>
                </a:lnSpc>
                <a:buClr>
                  <a:schemeClr val="lt1"/>
                </a:buClr>
                <a:buSzPts val="1800"/>
              </a:pPr>
              <a:r>
                <a:rPr lang="en-US" sz="1400" dirty="0">
                  <a:solidFill>
                    <a:schemeClr val="lt1"/>
                  </a:solidFill>
                  <a:latin typeface="Impact"/>
                  <a:ea typeface="Impact"/>
                  <a:cs typeface="Impact"/>
                  <a:sym typeface="Impact"/>
                </a:rPr>
                <a:t>Vice Chair</a:t>
              </a:r>
              <a:endParaRPr sz="1400" dirty="0">
                <a:solidFill>
                  <a:srgbClr val="000000"/>
                </a:solidFill>
                <a:latin typeface="Arial"/>
                <a:ea typeface="Arial"/>
                <a:cs typeface="Arial"/>
                <a:sym typeface="Arial"/>
              </a:endParaRPr>
            </a:p>
            <a:p>
              <a:pPr algn="ctr">
                <a:lnSpc>
                  <a:spcPct val="90000"/>
                </a:lnSpc>
                <a:spcBef>
                  <a:spcPts val="472"/>
                </a:spcBef>
                <a:buClr>
                  <a:schemeClr val="lt1"/>
                </a:buClr>
                <a:buSzPts val="1800"/>
              </a:pPr>
              <a:r>
                <a:rPr lang="en-US" sz="1400" dirty="0">
                  <a:solidFill>
                    <a:schemeClr val="lt1"/>
                  </a:solidFill>
                  <a:latin typeface="Impact"/>
                  <a:ea typeface="Arial"/>
                  <a:cs typeface="Arial"/>
                  <a:sym typeface="Impact"/>
                </a:rPr>
                <a:t>Frank Killeen</a:t>
              </a:r>
              <a:endParaRPr sz="1400" dirty="0">
                <a:solidFill>
                  <a:srgbClr val="000000"/>
                </a:solidFill>
                <a:latin typeface="Arial"/>
                <a:ea typeface="Arial"/>
                <a:cs typeface="Arial"/>
                <a:sym typeface="Arial"/>
              </a:endParaRPr>
            </a:p>
          </p:txBody>
        </p:sp>
      </p:grpSp>
      <p:graphicFrame>
        <p:nvGraphicFramePr>
          <p:cNvPr id="43" name="Table 42">
            <a:extLst>
              <a:ext uri="{FF2B5EF4-FFF2-40B4-BE49-F238E27FC236}">
                <a16:creationId xmlns:a16="http://schemas.microsoft.com/office/drawing/2014/main" id="{83BDF8FD-2D7B-9A25-0387-FE9EF036188C}"/>
              </a:ext>
            </a:extLst>
          </p:cNvPr>
          <p:cNvGraphicFramePr>
            <a:graphicFrameLocks noGrp="1"/>
          </p:cNvGraphicFramePr>
          <p:nvPr>
            <p:extLst>
              <p:ext uri="{D42A27DB-BD31-4B8C-83A1-F6EECF244321}">
                <p14:modId xmlns:p14="http://schemas.microsoft.com/office/powerpoint/2010/main" val="1494762923"/>
              </p:ext>
            </p:extLst>
          </p:nvPr>
        </p:nvGraphicFramePr>
        <p:xfrm>
          <a:off x="125028" y="4709090"/>
          <a:ext cx="8903064" cy="1737420"/>
        </p:xfrm>
        <a:graphic>
          <a:graphicData uri="http://schemas.openxmlformats.org/drawingml/2006/table">
            <a:tbl>
              <a:tblPr bandRow="1">
                <a:tableStyleId>{3C2FFA5D-87B4-456A-9821-1D502468CF0F}</a:tableStyleId>
              </a:tblPr>
              <a:tblGrid>
                <a:gridCol w="2225766">
                  <a:extLst>
                    <a:ext uri="{9D8B030D-6E8A-4147-A177-3AD203B41FA5}">
                      <a16:colId xmlns:a16="http://schemas.microsoft.com/office/drawing/2014/main" val="2733893801"/>
                    </a:ext>
                  </a:extLst>
                </a:gridCol>
                <a:gridCol w="2225766">
                  <a:extLst>
                    <a:ext uri="{9D8B030D-6E8A-4147-A177-3AD203B41FA5}">
                      <a16:colId xmlns:a16="http://schemas.microsoft.com/office/drawing/2014/main" val="1215041673"/>
                    </a:ext>
                  </a:extLst>
                </a:gridCol>
                <a:gridCol w="2225766">
                  <a:extLst>
                    <a:ext uri="{9D8B030D-6E8A-4147-A177-3AD203B41FA5}">
                      <a16:colId xmlns:a16="http://schemas.microsoft.com/office/drawing/2014/main" val="3207440883"/>
                    </a:ext>
                  </a:extLst>
                </a:gridCol>
                <a:gridCol w="2225766">
                  <a:extLst>
                    <a:ext uri="{9D8B030D-6E8A-4147-A177-3AD203B41FA5}">
                      <a16:colId xmlns:a16="http://schemas.microsoft.com/office/drawing/2014/main" val="3429950443"/>
                    </a:ext>
                  </a:extLst>
                </a:gridCol>
              </a:tblGrid>
              <a:tr h="27432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Retired Enlisted</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Melanie Downey (Air)</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Retired Officer</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Rob Irving (Army)</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29208"/>
                  </a:ext>
                </a:extLst>
              </a:tr>
              <a:tr h="27432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Enlisted Elect 1</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JP Karpovich (Army)</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Officer Elect 1</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Dan Fairbanks (Air)</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298872"/>
                  </a:ext>
                </a:extLst>
              </a:tr>
              <a:tr h="27432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Enlisted 2</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Tony Gambone (Air)</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Officer 2</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rPr>
                        <a:t>Matthew Nieberding (Army)</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5258017"/>
                  </a:ext>
                </a:extLst>
              </a:tr>
              <a:tr h="27432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Enlisted 3</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John </a:t>
                      </a:r>
                      <a:r>
                        <a:rPr lang="en-US" sz="1300" u="none" strike="noStrike" cap="none" dirty="0" err="1">
                          <a:latin typeface="+mj-lt"/>
                          <a:sym typeface="Times New Roman"/>
                        </a:rPr>
                        <a:t>Lambakis</a:t>
                      </a:r>
                      <a:r>
                        <a:rPr lang="en-US" sz="1300" u="none" strike="noStrike" cap="none" dirty="0">
                          <a:latin typeface="+mj-lt"/>
                          <a:sym typeface="Times New Roman"/>
                        </a:rPr>
                        <a:t> (Air)</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Officer 3</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ea typeface="Times New Roman"/>
                          <a:cs typeface="Times New Roman"/>
                          <a:sym typeface="Times New Roman"/>
                        </a:rPr>
                        <a:t>Reanna Keener (Air)</a:t>
                      </a:r>
                      <a:endParaRPr sz="1300" u="none" strike="noStrike" cap="none" dirty="0">
                        <a:latin typeface="+mj-lt"/>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0619884"/>
                  </a:ext>
                </a:extLst>
              </a:tr>
              <a:tr h="27432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Enlisted 4</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Tyler Robbins (Air)</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Officer 4</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Eric </a:t>
                      </a:r>
                      <a:r>
                        <a:rPr lang="en-US" sz="1300" u="none" strike="noStrike" cap="none" dirty="0" err="1">
                          <a:latin typeface="+mj-lt"/>
                          <a:sym typeface="Times New Roman"/>
                        </a:rPr>
                        <a:t>Schulden</a:t>
                      </a:r>
                      <a:r>
                        <a:rPr lang="en-US" sz="1300" u="none" strike="noStrike" cap="none" dirty="0">
                          <a:latin typeface="+mj-lt"/>
                          <a:sym typeface="Times New Roman"/>
                        </a:rPr>
                        <a:t> (Air)</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757968"/>
                  </a:ext>
                </a:extLst>
              </a:tr>
              <a:tr h="27432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Enlisted 5</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Adaline Killeen (Army)</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r" rtl="0">
                        <a:lnSpc>
                          <a:spcPct val="100000"/>
                        </a:lnSpc>
                        <a:spcBef>
                          <a:spcPts val="0"/>
                        </a:spcBef>
                        <a:spcAft>
                          <a:spcPts val="0"/>
                        </a:spcAft>
                        <a:buClr>
                          <a:srgbClr val="000000"/>
                        </a:buClr>
                        <a:buSzPts val="1600"/>
                        <a:buFont typeface="Arial"/>
                        <a:buNone/>
                      </a:pPr>
                      <a:r>
                        <a:rPr lang="en-US" sz="1300" u="none" strike="noStrike" cap="none">
                          <a:latin typeface="+mj-lt"/>
                          <a:sym typeface="Times New Roman"/>
                        </a:rPr>
                        <a:t>Officer 5</a:t>
                      </a:r>
                      <a:endParaRPr sz="1300" u="none" strike="noStrike" cap="none">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300" u="none" strike="noStrike" cap="none" dirty="0">
                          <a:latin typeface="+mj-lt"/>
                          <a:sym typeface="Times New Roman"/>
                        </a:rPr>
                        <a:t>Michael Brent (Army)</a:t>
                      </a:r>
                      <a:endParaRPr sz="1300" u="none" strike="noStrike" cap="none" dirty="0">
                        <a:latin typeface="+mj-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99152"/>
                  </a:ext>
                </a:extLst>
              </a:tr>
            </a:tbl>
          </a:graphicData>
        </a:graphic>
      </p:graphicFrame>
      <p:pic>
        <p:nvPicPr>
          <p:cNvPr id="9" name="Picture 8">
            <a:extLst>
              <a:ext uri="{FF2B5EF4-FFF2-40B4-BE49-F238E27FC236}">
                <a16:creationId xmlns:a16="http://schemas.microsoft.com/office/drawing/2014/main" id="{891026C8-5E2D-5D95-517B-DF79D5E2C242}"/>
              </a:ext>
            </a:extLst>
          </p:cNvPr>
          <p:cNvPicPr>
            <a:picLocks noChangeAspect="1"/>
          </p:cNvPicPr>
          <p:nvPr/>
        </p:nvPicPr>
        <p:blipFill>
          <a:blip r:embed="rId6"/>
          <a:stretch>
            <a:fillRect/>
          </a:stretch>
        </p:blipFill>
        <p:spPr>
          <a:xfrm>
            <a:off x="2472743" y="2736845"/>
            <a:ext cx="701463" cy="685519"/>
          </a:xfrm>
          <a:prstGeom prst="rect">
            <a:avLst/>
          </a:prstGeom>
        </p:spPr>
      </p:pic>
    </p:spTree>
    <p:extLst>
      <p:ext uri="{BB962C8B-B14F-4D97-AF65-F5344CB8AC3E}">
        <p14:creationId xmlns:p14="http://schemas.microsoft.com/office/powerpoint/2010/main" val="296534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FC40-2489-FEBA-B1C3-C3F00B1D4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DE60B-C869-C087-1F7E-B1E8101FDDE8}"/>
              </a:ext>
            </a:extLst>
          </p:cNvPr>
          <p:cNvSpPr>
            <a:spLocks noGrp="1"/>
          </p:cNvSpPr>
          <p:nvPr>
            <p:ph type="title"/>
          </p:nvPr>
        </p:nvSpPr>
        <p:spPr>
          <a:xfrm>
            <a:off x="0" y="174183"/>
            <a:ext cx="7863840" cy="1143000"/>
          </a:xfrm>
        </p:spPr>
        <p:txBody>
          <a:bodyPr>
            <a:normAutofit/>
          </a:bodyPr>
          <a:lstStyle/>
          <a:p>
            <a:r>
              <a:rPr sz="3600" dirty="0"/>
              <a:t>Strategic Objecti</a:t>
            </a:r>
            <a:r>
              <a:rPr lang="en-US" sz="3600" dirty="0"/>
              <a:t>ve Plan FY26-28</a:t>
            </a:r>
            <a:endParaRPr sz="3600" dirty="0"/>
          </a:p>
        </p:txBody>
      </p:sp>
      <p:pic>
        <p:nvPicPr>
          <p:cNvPr id="4" name="Picture 3" descr="PNGAS Logo.jpg">
            <a:extLst>
              <a:ext uri="{FF2B5EF4-FFF2-40B4-BE49-F238E27FC236}">
                <a16:creationId xmlns:a16="http://schemas.microsoft.com/office/drawing/2014/main" id="{2DCADBA4-CB01-47F2-6B81-444B26BDCA63}"/>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CD7258B2-3CA1-0D9D-8CB1-231D075F3C1C}"/>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C962AF02-CC6D-1BBF-6F9E-75AB5DBE1B2F}"/>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977901C8-BDA6-5C4E-E0D2-86AEB018C2A8}"/>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sp>
        <p:nvSpPr>
          <p:cNvPr id="12" name="TextBox 11">
            <a:extLst>
              <a:ext uri="{FF2B5EF4-FFF2-40B4-BE49-F238E27FC236}">
                <a16:creationId xmlns:a16="http://schemas.microsoft.com/office/drawing/2014/main" id="{8A872274-7EFA-E8EA-42E1-0D75E61099B3}"/>
              </a:ext>
            </a:extLst>
          </p:cNvPr>
          <p:cNvSpPr txBox="1"/>
          <p:nvPr/>
        </p:nvSpPr>
        <p:spPr>
          <a:xfrm>
            <a:off x="734096" y="1648496"/>
            <a:ext cx="7223516" cy="4524315"/>
          </a:xfrm>
          <a:prstGeom prst="rect">
            <a:avLst/>
          </a:prstGeom>
          <a:noFill/>
        </p:spPr>
        <p:txBody>
          <a:bodyPr wrap="none" rtlCol="0">
            <a:spAutoFit/>
          </a:bodyPr>
          <a:lstStyle/>
          <a:p>
            <a:r>
              <a:rPr lang="en-US" b="1" dirty="0"/>
              <a:t>Strategic Pillar 1: Advocacy &amp; Legislative Leadership (501(c)(6))</a:t>
            </a:r>
            <a:endParaRPr lang="en-US" dirty="0"/>
          </a:p>
          <a:p>
            <a:endParaRPr lang="en-US" dirty="0"/>
          </a:p>
          <a:p>
            <a:r>
              <a:rPr lang="en-US" b="1" dirty="0"/>
              <a:t>Strategic Pillar 2: Strategic Partnerships &amp; DMVA Alignment</a:t>
            </a:r>
            <a:endParaRPr lang="en-US" dirty="0"/>
          </a:p>
          <a:p>
            <a:endParaRPr lang="en-US" b="1" dirty="0"/>
          </a:p>
          <a:p>
            <a:r>
              <a:rPr lang="en-US" b="1" dirty="0"/>
              <a:t>Strategic Pillar 3: Member, Veteran &amp; Family Support Programs (501(c)(3))</a:t>
            </a:r>
          </a:p>
          <a:p>
            <a:endParaRPr lang="en-US" b="1" dirty="0"/>
          </a:p>
          <a:p>
            <a:r>
              <a:rPr lang="en-US" b="1" dirty="0"/>
              <a:t>Strategic Pillar 4: Philanthropy &amp; Resource Development (Foundation)</a:t>
            </a:r>
            <a:endParaRPr lang="en-US" dirty="0"/>
          </a:p>
          <a:p>
            <a:endParaRPr lang="en-US" dirty="0"/>
          </a:p>
          <a:p>
            <a:r>
              <a:rPr lang="en-US" b="1" dirty="0"/>
              <a:t>Strategic Pillar 5: Membership Growth &amp; Leadership Development</a:t>
            </a:r>
          </a:p>
          <a:p>
            <a:endParaRPr lang="en-US" b="1" dirty="0"/>
          </a:p>
          <a:p>
            <a:r>
              <a:rPr lang="en-US" b="1" dirty="0"/>
              <a:t>Strategic Pillar 6: Communications, Public Awareness &amp; Brand</a:t>
            </a:r>
            <a:endParaRPr lang="en-US" dirty="0"/>
          </a:p>
          <a:p>
            <a:endParaRPr lang="en-US" dirty="0"/>
          </a:p>
          <a:p>
            <a:r>
              <a:rPr lang="en-US" b="1" dirty="0"/>
              <a:t>Strategic Pillar 7: Governance, Compliance &amp; Organizational Excellence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15119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0AAD-1FF4-C4DB-35EE-3B48767DB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19A64-EAA1-526C-27D9-07857A88ACB8}"/>
              </a:ext>
            </a:extLst>
          </p:cNvPr>
          <p:cNvSpPr>
            <a:spLocks noGrp="1"/>
          </p:cNvSpPr>
          <p:nvPr>
            <p:ph type="title"/>
          </p:nvPr>
        </p:nvSpPr>
        <p:spPr>
          <a:xfrm>
            <a:off x="0" y="140864"/>
            <a:ext cx="7315200" cy="960117"/>
          </a:xfrm>
        </p:spPr>
        <p:txBody>
          <a:bodyPr>
            <a:normAutofit/>
          </a:bodyPr>
          <a:lstStyle/>
          <a:p>
            <a:r>
              <a:rPr lang="en-US" sz="2400" b="1" dirty="0"/>
              <a:t>Strategic Pillar 1: Advocacy &amp; Legislative Leadership (501(c)(6))</a:t>
            </a:r>
            <a:endParaRPr lang="en-US" sz="2400" dirty="0"/>
          </a:p>
        </p:txBody>
      </p:sp>
      <p:pic>
        <p:nvPicPr>
          <p:cNvPr id="4" name="Picture 3" descr="PNGAS Logo.jpg">
            <a:extLst>
              <a:ext uri="{FF2B5EF4-FFF2-40B4-BE49-F238E27FC236}">
                <a16:creationId xmlns:a16="http://schemas.microsoft.com/office/drawing/2014/main" id="{9B669D6F-4BF1-333D-5221-BE5A0A3676B0}"/>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E70A7329-5828-D34E-001B-7BE3E680B538}"/>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7267F4E8-4FAA-0DA4-17E3-4055617F03D8}"/>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C7F70FE8-C558-5AD3-6707-032AA189488D}"/>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cxnSp>
        <p:nvCxnSpPr>
          <p:cNvPr id="10" name="Straight Connector 9">
            <a:extLst>
              <a:ext uri="{FF2B5EF4-FFF2-40B4-BE49-F238E27FC236}">
                <a16:creationId xmlns:a16="http://schemas.microsoft.com/office/drawing/2014/main" id="{95C9EA00-835A-8D81-C796-B40FBC113FA1}"/>
              </a:ext>
            </a:extLst>
          </p:cNvPr>
          <p:cNvCxnSpPr>
            <a:cxnSpLocks/>
          </p:cNvCxnSpPr>
          <p:nvPr/>
        </p:nvCxnSpPr>
        <p:spPr>
          <a:xfrm>
            <a:off x="4588743" y="1305910"/>
            <a:ext cx="34773" cy="517505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8C3B583B-3A3B-FDFB-B0D3-EDCD6C32892A}"/>
              </a:ext>
            </a:extLst>
          </p:cNvPr>
          <p:cNvCxnSpPr>
            <a:cxnSpLocks/>
          </p:cNvCxnSpPr>
          <p:nvPr/>
        </p:nvCxnSpPr>
        <p:spPr>
          <a:xfrm>
            <a:off x="173864" y="3593206"/>
            <a:ext cx="8512936"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F6679D20-AF04-C007-7493-C367B203473F}"/>
              </a:ext>
            </a:extLst>
          </p:cNvPr>
          <p:cNvSpPr txBox="1"/>
          <p:nvPr/>
        </p:nvSpPr>
        <p:spPr>
          <a:xfrm>
            <a:off x="173863" y="1157589"/>
            <a:ext cx="4347051" cy="2031325"/>
          </a:xfrm>
          <a:prstGeom prst="rect">
            <a:avLst/>
          </a:prstGeom>
          <a:noFill/>
        </p:spPr>
        <p:txBody>
          <a:bodyPr wrap="square" rtlCol="0">
            <a:spAutoFit/>
          </a:bodyPr>
          <a:lstStyle/>
          <a:p>
            <a:r>
              <a:rPr lang="en-US" b="1" dirty="0"/>
              <a:t>Objective</a:t>
            </a:r>
          </a:p>
          <a:p>
            <a:endParaRPr lang="en-US" dirty="0"/>
          </a:p>
          <a:p>
            <a:r>
              <a:rPr lang="en-US" dirty="0"/>
              <a:t>Establish PNGAS as the </a:t>
            </a:r>
            <a:r>
              <a:rPr lang="en-US" b="1" dirty="0"/>
              <a:t>trusted, nonpartisan voice</a:t>
            </a:r>
            <a:r>
              <a:rPr lang="en-US" dirty="0"/>
              <a:t> for Pennsylvania National Guard members, veterans, and families in state and federal policy.</a:t>
            </a:r>
          </a:p>
          <a:p>
            <a:endParaRPr lang="en-US" dirty="0"/>
          </a:p>
        </p:txBody>
      </p:sp>
      <p:sp>
        <p:nvSpPr>
          <p:cNvPr id="17" name="TextBox 16">
            <a:extLst>
              <a:ext uri="{FF2B5EF4-FFF2-40B4-BE49-F238E27FC236}">
                <a16:creationId xmlns:a16="http://schemas.microsoft.com/office/drawing/2014/main" id="{B6E1FEDE-240E-73A9-9D0F-8CDB92DBD0F2}"/>
              </a:ext>
            </a:extLst>
          </p:cNvPr>
          <p:cNvSpPr txBox="1"/>
          <p:nvPr/>
        </p:nvSpPr>
        <p:spPr>
          <a:xfrm>
            <a:off x="4673315" y="3821807"/>
            <a:ext cx="4212680" cy="2328018"/>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CC576491-2148-E266-C6B2-2251FDBB765C}"/>
              </a:ext>
            </a:extLst>
          </p:cNvPr>
          <p:cNvSpPr txBox="1"/>
          <p:nvPr/>
        </p:nvSpPr>
        <p:spPr>
          <a:xfrm>
            <a:off x="4691343" y="1164191"/>
            <a:ext cx="4417883" cy="2308324"/>
          </a:xfrm>
          <a:prstGeom prst="rect">
            <a:avLst/>
          </a:prstGeom>
          <a:noFill/>
        </p:spPr>
        <p:txBody>
          <a:bodyPr wrap="square" rtlCol="0">
            <a:spAutoFit/>
          </a:bodyPr>
          <a:lstStyle/>
          <a:p>
            <a:r>
              <a:rPr lang="en-US" b="1" dirty="0"/>
              <a:t>Key Initiatives</a:t>
            </a:r>
            <a:endParaRPr lang="en-US" dirty="0"/>
          </a:p>
          <a:p>
            <a:pPr marL="285750" lvl="0" indent="-285750">
              <a:buFont typeface="Arial" panose="020B0604020202020204" pitchFamily="34" charset="0"/>
              <a:buChar char="•"/>
            </a:pPr>
            <a:r>
              <a:rPr lang="en-US" dirty="0"/>
              <a:t>Develop an annual </a:t>
            </a:r>
            <a:r>
              <a:rPr lang="en-US" b="1" dirty="0"/>
              <a:t>PNGAS Legislative Agenda</a:t>
            </a:r>
            <a:endParaRPr lang="en-US" dirty="0"/>
          </a:p>
          <a:p>
            <a:pPr marL="285750" lvl="0" indent="-285750">
              <a:buFont typeface="Arial" panose="020B0604020202020204" pitchFamily="34" charset="0"/>
              <a:buChar char="•"/>
            </a:pPr>
            <a:r>
              <a:rPr lang="en-US" dirty="0"/>
              <a:t>Align Air/Army Resolutions with state priorities</a:t>
            </a:r>
          </a:p>
          <a:p>
            <a:pPr marL="285750" lvl="0" indent="-285750">
              <a:buFont typeface="Arial" panose="020B0604020202020204" pitchFamily="34" charset="0"/>
              <a:buChar char="•"/>
            </a:pPr>
            <a:r>
              <a:rPr lang="en-US" dirty="0"/>
              <a:t>Strengthen coordination with NGAUS, EANGUS, and DMVA policy offices</a:t>
            </a:r>
          </a:p>
          <a:p>
            <a:pPr marL="285750" indent="-285750">
              <a:buFont typeface="Arial" panose="020B0604020202020204" pitchFamily="34" charset="0"/>
              <a:buChar char="•"/>
            </a:pPr>
            <a:r>
              <a:rPr lang="en-US" dirty="0"/>
              <a:t>Conduct annual legislative education days</a:t>
            </a:r>
          </a:p>
        </p:txBody>
      </p:sp>
      <p:sp>
        <p:nvSpPr>
          <p:cNvPr id="20" name="TextBox 19">
            <a:extLst>
              <a:ext uri="{FF2B5EF4-FFF2-40B4-BE49-F238E27FC236}">
                <a16:creationId xmlns:a16="http://schemas.microsoft.com/office/drawing/2014/main" id="{ABED5165-CFF5-7586-9EC2-C5DC6FADA5A5}"/>
              </a:ext>
            </a:extLst>
          </p:cNvPr>
          <p:cNvSpPr txBox="1"/>
          <p:nvPr/>
        </p:nvSpPr>
        <p:spPr>
          <a:xfrm>
            <a:off x="308235" y="3849178"/>
            <a:ext cx="4212680" cy="2308324"/>
          </a:xfrm>
          <a:prstGeom prst="rect">
            <a:avLst/>
          </a:prstGeom>
          <a:noFill/>
        </p:spPr>
        <p:txBody>
          <a:bodyPr wrap="square" rtlCol="0">
            <a:spAutoFit/>
          </a:bodyPr>
          <a:lstStyle/>
          <a:p>
            <a:r>
              <a:rPr lang="en-US" b="1" dirty="0"/>
              <a:t>KPIs</a:t>
            </a:r>
            <a:endParaRPr lang="en-US" dirty="0"/>
          </a:p>
          <a:p>
            <a:pPr marL="285750" lvl="0" indent="-285750">
              <a:buFont typeface="Arial" panose="020B0604020202020204" pitchFamily="34" charset="0"/>
              <a:buChar char="•"/>
            </a:pPr>
            <a:r>
              <a:rPr lang="en-US" dirty="0"/>
              <a:t>Legislative agenda adopted annually</a:t>
            </a:r>
          </a:p>
          <a:p>
            <a:pPr marL="285750" lvl="0" indent="-285750">
              <a:buFont typeface="Arial" panose="020B0604020202020204" pitchFamily="34" charset="0"/>
              <a:buChar char="•"/>
            </a:pPr>
            <a:r>
              <a:rPr lang="en-US" dirty="0"/>
              <a:t>Number of legislative meetings conducted</a:t>
            </a:r>
          </a:p>
          <a:p>
            <a:pPr marL="285750" lvl="0" indent="-285750">
              <a:buFont typeface="Arial" panose="020B0604020202020204" pitchFamily="34" charset="0"/>
              <a:buChar char="•"/>
            </a:pPr>
            <a:r>
              <a:rPr lang="en-US" dirty="0"/>
              <a:t>Bills supported or influenced</a:t>
            </a:r>
          </a:p>
          <a:p>
            <a:pPr marL="285750" lvl="0" indent="-285750">
              <a:buFont typeface="Arial" panose="020B0604020202020204" pitchFamily="34" charset="0"/>
              <a:buChar char="•"/>
            </a:pPr>
            <a:r>
              <a:rPr lang="en-US" dirty="0"/>
              <a:t>Member participation in advocacy events</a:t>
            </a:r>
          </a:p>
          <a:p>
            <a:endParaRPr lang="en-US" dirty="0"/>
          </a:p>
        </p:txBody>
      </p:sp>
      <p:sp>
        <p:nvSpPr>
          <p:cNvPr id="21" name="TextBox 20">
            <a:extLst>
              <a:ext uri="{FF2B5EF4-FFF2-40B4-BE49-F238E27FC236}">
                <a16:creationId xmlns:a16="http://schemas.microsoft.com/office/drawing/2014/main" id="{A0BB51AF-9641-70AF-5658-9DA9D957B65B}"/>
              </a:ext>
            </a:extLst>
          </p:cNvPr>
          <p:cNvSpPr txBox="1"/>
          <p:nvPr/>
        </p:nvSpPr>
        <p:spPr>
          <a:xfrm>
            <a:off x="4723114" y="3821807"/>
            <a:ext cx="4212680" cy="2369880"/>
          </a:xfrm>
          <a:prstGeom prst="rect">
            <a:avLst/>
          </a:prstGeom>
          <a:noFill/>
        </p:spPr>
        <p:txBody>
          <a:bodyPr wrap="square" rtlCol="0">
            <a:spAutoFit/>
          </a:bodyPr>
          <a:lstStyle/>
          <a:p>
            <a:r>
              <a:rPr lang="en-US" b="1" dirty="0"/>
              <a:t>Opportunities for Support</a:t>
            </a:r>
          </a:p>
          <a:p>
            <a:endParaRPr lang="en-US" dirty="0"/>
          </a:p>
          <a:p>
            <a:pPr marL="285750" indent="-285750">
              <a:buFont typeface="Arial" panose="020B0604020202020204" pitchFamily="34" charset="0"/>
              <a:buChar char="•"/>
            </a:pPr>
            <a:r>
              <a:rPr lang="en-US" sz="1600" dirty="0"/>
              <a:t>Does PANG have specific goals that could feed into the PNGAS Legislative Agenda?</a:t>
            </a:r>
          </a:p>
          <a:p>
            <a:pPr marL="285750" indent="-285750">
              <a:buFont typeface="Arial" panose="020B0604020202020204" pitchFamily="34" charset="0"/>
              <a:buChar char="•"/>
            </a:pPr>
            <a:r>
              <a:rPr lang="en-US" sz="1600" dirty="0"/>
              <a:t>Develop a bi-annual event with Senior Leadership to receive bottom-up requests to feed legislative/resolution updates</a:t>
            </a:r>
          </a:p>
          <a:p>
            <a:pPr marL="285750" indent="-285750">
              <a:buFont typeface="Arial" panose="020B0604020202020204" pitchFamily="34" charset="0"/>
              <a:buChar char="•"/>
            </a:pPr>
            <a:r>
              <a:rPr lang="en-US" sz="1600" dirty="0"/>
              <a:t>Establish QTRLY PANG Leadership Updates</a:t>
            </a:r>
          </a:p>
          <a:p>
            <a:pPr marL="285750" indent="-285750">
              <a:buFont typeface="Arial" panose="020B0604020202020204" pitchFamily="34" charset="0"/>
              <a:buChar char="•"/>
            </a:pPr>
            <a:r>
              <a:rPr lang="en-US" sz="1600" dirty="0"/>
              <a:t>Establish QTRLY PPL Meetings</a:t>
            </a:r>
          </a:p>
        </p:txBody>
      </p:sp>
    </p:spTree>
    <p:extLst>
      <p:ext uri="{BB962C8B-B14F-4D97-AF65-F5344CB8AC3E}">
        <p14:creationId xmlns:p14="http://schemas.microsoft.com/office/powerpoint/2010/main" val="13597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10F44-13CA-FA48-5A92-2E2086FAE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1C661-794C-BE56-B381-8839BF209605}"/>
              </a:ext>
            </a:extLst>
          </p:cNvPr>
          <p:cNvSpPr>
            <a:spLocks noGrp="1"/>
          </p:cNvSpPr>
          <p:nvPr>
            <p:ph type="title"/>
          </p:nvPr>
        </p:nvSpPr>
        <p:spPr>
          <a:xfrm>
            <a:off x="0" y="140864"/>
            <a:ext cx="7863840" cy="960117"/>
          </a:xfrm>
        </p:spPr>
        <p:txBody>
          <a:bodyPr>
            <a:normAutofit/>
          </a:bodyPr>
          <a:lstStyle/>
          <a:p>
            <a:r>
              <a:rPr lang="en-US" sz="2600" b="1" dirty="0"/>
              <a:t>Strategic Pillar 2: Strategic Partnerships &amp; DMVA Alignment</a:t>
            </a:r>
            <a:endParaRPr lang="en-US" sz="2600" dirty="0"/>
          </a:p>
        </p:txBody>
      </p:sp>
      <p:pic>
        <p:nvPicPr>
          <p:cNvPr id="4" name="Picture 3" descr="PNGAS Logo.jpg">
            <a:extLst>
              <a:ext uri="{FF2B5EF4-FFF2-40B4-BE49-F238E27FC236}">
                <a16:creationId xmlns:a16="http://schemas.microsoft.com/office/drawing/2014/main" id="{A3B66CD9-5AD5-18C1-421B-76FF1C269C76}"/>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90F2DC1D-D159-1679-6680-0B526EED8328}"/>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DCE27396-3B06-2186-CBA7-CB4EBC5CB460}"/>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44BDB393-36D2-8532-371E-75F36B73A2B2}"/>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cxnSp>
        <p:nvCxnSpPr>
          <p:cNvPr id="10" name="Straight Connector 9">
            <a:extLst>
              <a:ext uri="{FF2B5EF4-FFF2-40B4-BE49-F238E27FC236}">
                <a16:creationId xmlns:a16="http://schemas.microsoft.com/office/drawing/2014/main" id="{D3AA6B96-75F4-6C65-AEB8-44BC95DC4291}"/>
              </a:ext>
            </a:extLst>
          </p:cNvPr>
          <p:cNvCxnSpPr>
            <a:cxnSpLocks/>
          </p:cNvCxnSpPr>
          <p:nvPr/>
        </p:nvCxnSpPr>
        <p:spPr>
          <a:xfrm>
            <a:off x="4588743" y="1305910"/>
            <a:ext cx="34773" cy="517505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1D2ECBFC-3DAE-D201-CAAC-9685AD71DA4E}"/>
              </a:ext>
            </a:extLst>
          </p:cNvPr>
          <p:cNvCxnSpPr>
            <a:cxnSpLocks/>
          </p:cNvCxnSpPr>
          <p:nvPr/>
        </p:nvCxnSpPr>
        <p:spPr>
          <a:xfrm>
            <a:off x="173864" y="3593206"/>
            <a:ext cx="8512936"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8B2DBEDC-B2CC-9F0F-4226-E847336AFE21}"/>
              </a:ext>
            </a:extLst>
          </p:cNvPr>
          <p:cNvSpPr txBox="1"/>
          <p:nvPr/>
        </p:nvSpPr>
        <p:spPr>
          <a:xfrm>
            <a:off x="173863" y="1157589"/>
            <a:ext cx="4347051" cy="1754326"/>
          </a:xfrm>
          <a:prstGeom prst="rect">
            <a:avLst/>
          </a:prstGeom>
          <a:noFill/>
        </p:spPr>
        <p:txBody>
          <a:bodyPr wrap="square" rtlCol="0">
            <a:spAutoFit/>
          </a:bodyPr>
          <a:lstStyle/>
          <a:p>
            <a:r>
              <a:rPr lang="en-US" b="1" dirty="0"/>
              <a:t>Objective</a:t>
            </a:r>
          </a:p>
          <a:p>
            <a:endParaRPr lang="en-US" dirty="0"/>
          </a:p>
          <a:p>
            <a:r>
              <a:rPr lang="en-US" dirty="0"/>
              <a:t>Formalize and expand collaboration with the Pennsylvania Department of Military and Veterans Affairs and aligned stakeholders.</a:t>
            </a:r>
          </a:p>
          <a:p>
            <a:endParaRPr lang="en-US" dirty="0"/>
          </a:p>
        </p:txBody>
      </p:sp>
      <p:sp>
        <p:nvSpPr>
          <p:cNvPr id="17" name="TextBox 16">
            <a:extLst>
              <a:ext uri="{FF2B5EF4-FFF2-40B4-BE49-F238E27FC236}">
                <a16:creationId xmlns:a16="http://schemas.microsoft.com/office/drawing/2014/main" id="{95C5AF7D-9C21-3478-3C9A-5316C721A717}"/>
              </a:ext>
            </a:extLst>
          </p:cNvPr>
          <p:cNvSpPr txBox="1"/>
          <p:nvPr/>
        </p:nvSpPr>
        <p:spPr>
          <a:xfrm>
            <a:off x="4673315" y="3821807"/>
            <a:ext cx="4212680" cy="2328018"/>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A4A8A024-8C02-9994-6CA1-D2E0F7A1F318}"/>
              </a:ext>
            </a:extLst>
          </p:cNvPr>
          <p:cNvSpPr txBox="1"/>
          <p:nvPr/>
        </p:nvSpPr>
        <p:spPr>
          <a:xfrm>
            <a:off x="4691343" y="1164191"/>
            <a:ext cx="4417883" cy="2462213"/>
          </a:xfrm>
          <a:prstGeom prst="rect">
            <a:avLst/>
          </a:prstGeom>
          <a:noFill/>
        </p:spPr>
        <p:txBody>
          <a:bodyPr wrap="square" rtlCol="0">
            <a:spAutoFit/>
          </a:bodyPr>
          <a:lstStyle/>
          <a:p>
            <a:r>
              <a:rPr lang="en-US" b="1" dirty="0"/>
              <a:t>Key Initiatives</a:t>
            </a:r>
            <a:endParaRPr lang="en-US" dirty="0"/>
          </a:p>
          <a:p>
            <a:pPr marL="285750" lvl="0" indent="-285750">
              <a:buFont typeface="Arial" panose="020B0604020202020204" pitchFamily="34" charset="0"/>
              <a:buChar char="•"/>
            </a:pPr>
            <a:r>
              <a:rPr lang="en-US" sz="1700" dirty="0"/>
              <a:t>Execute a formal </a:t>
            </a:r>
            <a:r>
              <a:rPr lang="en-US" sz="1700" b="1" dirty="0"/>
              <a:t>PNGAS/PNG Foundation–DMVA MOU</a:t>
            </a:r>
            <a:endParaRPr lang="en-US" sz="1700" dirty="0"/>
          </a:p>
          <a:p>
            <a:pPr marL="285750" lvl="0" indent="-285750">
              <a:buFont typeface="Arial" panose="020B0604020202020204" pitchFamily="34" charset="0"/>
              <a:buChar char="•"/>
            </a:pPr>
            <a:r>
              <a:rPr lang="en-US" sz="1700" dirty="0"/>
              <a:t>Establish joint outreach and education initiatives</a:t>
            </a:r>
          </a:p>
          <a:p>
            <a:pPr marL="285750" lvl="0" indent="-285750">
              <a:buFont typeface="Arial" panose="020B0604020202020204" pitchFamily="34" charset="0"/>
              <a:buChar char="•"/>
            </a:pPr>
            <a:r>
              <a:rPr lang="en-US" sz="1700" dirty="0"/>
              <a:t>Coordinate veteran benefit awareness campaigns</a:t>
            </a:r>
          </a:p>
          <a:p>
            <a:pPr marL="285750" lvl="0" indent="-285750">
              <a:buFont typeface="Arial" panose="020B0604020202020204" pitchFamily="34" charset="0"/>
              <a:buChar char="•"/>
            </a:pPr>
            <a:r>
              <a:rPr lang="en-US" sz="1700" dirty="0"/>
              <a:t>Support DMVA readiness, resilience, and family programs</a:t>
            </a:r>
          </a:p>
        </p:txBody>
      </p:sp>
      <p:sp>
        <p:nvSpPr>
          <p:cNvPr id="20" name="TextBox 19">
            <a:extLst>
              <a:ext uri="{FF2B5EF4-FFF2-40B4-BE49-F238E27FC236}">
                <a16:creationId xmlns:a16="http://schemas.microsoft.com/office/drawing/2014/main" id="{F9D6210D-B9F5-9A0D-1E54-385D42F70811}"/>
              </a:ext>
            </a:extLst>
          </p:cNvPr>
          <p:cNvSpPr txBox="1"/>
          <p:nvPr/>
        </p:nvSpPr>
        <p:spPr>
          <a:xfrm>
            <a:off x="308235" y="3849178"/>
            <a:ext cx="4212680" cy="2031325"/>
          </a:xfrm>
          <a:prstGeom prst="rect">
            <a:avLst/>
          </a:prstGeom>
          <a:noFill/>
        </p:spPr>
        <p:txBody>
          <a:bodyPr wrap="square" rtlCol="0">
            <a:spAutoFit/>
          </a:bodyPr>
          <a:lstStyle/>
          <a:p>
            <a:r>
              <a:rPr lang="en-US" b="1" dirty="0"/>
              <a:t>KPIs</a:t>
            </a:r>
          </a:p>
          <a:p>
            <a:endParaRPr lang="en-US" dirty="0"/>
          </a:p>
          <a:p>
            <a:pPr marL="285750" lvl="0" indent="-285750">
              <a:buFont typeface="Arial" panose="020B0604020202020204" pitchFamily="34" charset="0"/>
              <a:buChar char="•"/>
            </a:pPr>
            <a:r>
              <a:rPr lang="en-US" dirty="0"/>
              <a:t>MOU executed and reviewed annually</a:t>
            </a:r>
          </a:p>
          <a:p>
            <a:pPr marL="285750" lvl="0" indent="-285750">
              <a:buFont typeface="Arial" panose="020B0604020202020204" pitchFamily="34" charset="0"/>
              <a:buChar char="•"/>
            </a:pPr>
            <a:r>
              <a:rPr lang="en-US" dirty="0"/>
              <a:t>Joint programs launched</a:t>
            </a:r>
          </a:p>
          <a:p>
            <a:pPr marL="285750" lvl="0" indent="-285750">
              <a:buFont typeface="Arial" panose="020B0604020202020204" pitchFamily="34" charset="0"/>
              <a:buChar char="•"/>
            </a:pPr>
            <a:r>
              <a:rPr lang="en-US" dirty="0"/>
              <a:t>Number of co-branded outreach events</a:t>
            </a:r>
          </a:p>
          <a:p>
            <a:pPr lvl="0"/>
            <a:endParaRPr lang="en-US" dirty="0"/>
          </a:p>
          <a:p>
            <a:endParaRPr lang="en-US" dirty="0"/>
          </a:p>
        </p:txBody>
      </p:sp>
      <p:sp>
        <p:nvSpPr>
          <p:cNvPr id="21" name="TextBox 20">
            <a:extLst>
              <a:ext uri="{FF2B5EF4-FFF2-40B4-BE49-F238E27FC236}">
                <a16:creationId xmlns:a16="http://schemas.microsoft.com/office/drawing/2014/main" id="{4AE98794-3A19-6BF7-04DB-3641316D2293}"/>
              </a:ext>
            </a:extLst>
          </p:cNvPr>
          <p:cNvSpPr txBox="1"/>
          <p:nvPr/>
        </p:nvSpPr>
        <p:spPr>
          <a:xfrm>
            <a:off x="4723114" y="3821807"/>
            <a:ext cx="4212680" cy="2800767"/>
          </a:xfrm>
          <a:prstGeom prst="rect">
            <a:avLst/>
          </a:prstGeom>
          <a:noFill/>
        </p:spPr>
        <p:txBody>
          <a:bodyPr wrap="square" rtlCol="0">
            <a:spAutoFit/>
          </a:bodyPr>
          <a:lstStyle/>
          <a:p>
            <a:r>
              <a:rPr lang="en-US" b="1" dirty="0"/>
              <a:t>Opportunities for Support</a:t>
            </a:r>
          </a:p>
          <a:p>
            <a:endParaRPr lang="en-US" dirty="0"/>
          </a:p>
          <a:p>
            <a:pPr marL="285750" indent="-285750">
              <a:buFont typeface="Arial" panose="020B0604020202020204" pitchFamily="34" charset="0"/>
              <a:buChar char="•"/>
            </a:pPr>
            <a:r>
              <a:rPr lang="en-US" dirty="0"/>
              <a:t>State Conference Attendance – Professional Development with possible SUTA request approval</a:t>
            </a:r>
          </a:p>
          <a:p>
            <a:pPr marL="285750" indent="-285750">
              <a:buFont typeface="Arial" panose="020B0604020202020204" pitchFamily="34" charset="0"/>
              <a:buChar char="•"/>
            </a:pPr>
            <a:r>
              <a:rPr lang="en-US" dirty="0"/>
              <a:t>Support Unit briefs in conjunction with SSLI briefs</a:t>
            </a:r>
          </a:p>
          <a:p>
            <a:endParaRPr lang="en-US"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68879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3548-1BF2-79A8-9CB5-E92A2DEC0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9279D-4CD3-684F-6375-1E0FD12E6ADF}"/>
              </a:ext>
            </a:extLst>
          </p:cNvPr>
          <p:cNvSpPr>
            <a:spLocks noGrp="1"/>
          </p:cNvSpPr>
          <p:nvPr>
            <p:ph type="title"/>
          </p:nvPr>
        </p:nvSpPr>
        <p:spPr>
          <a:xfrm>
            <a:off x="0" y="140864"/>
            <a:ext cx="7863840" cy="960117"/>
          </a:xfrm>
        </p:spPr>
        <p:txBody>
          <a:bodyPr>
            <a:normAutofit/>
          </a:bodyPr>
          <a:lstStyle/>
          <a:p>
            <a:r>
              <a:rPr lang="en-US" sz="2000" b="1" dirty="0"/>
              <a:t>Strategic Pillar 3: Member, Veteran &amp; Family Support Programs (501(c)(3))</a:t>
            </a:r>
            <a:endParaRPr lang="en-US" sz="2000" dirty="0"/>
          </a:p>
        </p:txBody>
      </p:sp>
      <p:pic>
        <p:nvPicPr>
          <p:cNvPr id="4" name="Picture 3" descr="PNGAS Logo.jpg">
            <a:extLst>
              <a:ext uri="{FF2B5EF4-FFF2-40B4-BE49-F238E27FC236}">
                <a16:creationId xmlns:a16="http://schemas.microsoft.com/office/drawing/2014/main" id="{75B9AA3B-66F3-AD82-4723-68F3DD332B9A}"/>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89DB4A97-53DC-05FA-B8FD-EF3DAF787401}"/>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6B09FC93-AA99-1097-5E2E-6129CE84B8DD}"/>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21441F6E-B437-9651-47A3-D7C9D79A1466}"/>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cxnSp>
        <p:nvCxnSpPr>
          <p:cNvPr id="10" name="Straight Connector 9">
            <a:extLst>
              <a:ext uri="{FF2B5EF4-FFF2-40B4-BE49-F238E27FC236}">
                <a16:creationId xmlns:a16="http://schemas.microsoft.com/office/drawing/2014/main" id="{F26DD747-6CA3-41AA-2024-549C90D2E49B}"/>
              </a:ext>
            </a:extLst>
          </p:cNvPr>
          <p:cNvCxnSpPr>
            <a:cxnSpLocks/>
          </p:cNvCxnSpPr>
          <p:nvPr/>
        </p:nvCxnSpPr>
        <p:spPr>
          <a:xfrm>
            <a:off x="4588743" y="1305910"/>
            <a:ext cx="34773" cy="517505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4255DA55-A0C8-BF58-D0C3-8A1A67444E7A}"/>
              </a:ext>
            </a:extLst>
          </p:cNvPr>
          <p:cNvCxnSpPr>
            <a:cxnSpLocks/>
          </p:cNvCxnSpPr>
          <p:nvPr/>
        </p:nvCxnSpPr>
        <p:spPr>
          <a:xfrm>
            <a:off x="173864" y="3593206"/>
            <a:ext cx="8512936"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13218B07-3C14-E9FB-74F4-9D0818E6DA82}"/>
              </a:ext>
            </a:extLst>
          </p:cNvPr>
          <p:cNvSpPr txBox="1"/>
          <p:nvPr/>
        </p:nvSpPr>
        <p:spPr>
          <a:xfrm>
            <a:off x="173863" y="1157589"/>
            <a:ext cx="4347051" cy="1754326"/>
          </a:xfrm>
          <a:prstGeom prst="rect">
            <a:avLst/>
          </a:prstGeom>
          <a:noFill/>
        </p:spPr>
        <p:txBody>
          <a:bodyPr wrap="square" rtlCol="0">
            <a:spAutoFit/>
          </a:bodyPr>
          <a:lstStyle/>
          <a:p>
            <a:r>
              <a:rPr lang="en-US" b="1" dirty="0"/>
              <a:t>Objective</a:t>
            </a:r>
          </a:p>
          <a:p>
            <a:endParaRPr lang="en-US" dirty="0"/>
          </a:p>
          <a:p>
            <a:r>
              <a:rPr lang="en-US" dirty="0"/>
              <a:t>Expand charitable programs that directly improve the welfare, resilience, and success of Guard members, veterans, and families.</a:t>
            </a:r>
          </a:p>
          <a:p>
            <a:endParaRPr lang="en-US" dirty="0"/>
          </a:p>
        </p:txBody>
      </p:sp>
      <p:sp>
        <p:nvSpPr>
          <p:cNvPr id="17" name="TextBox 16">
            <a:extLst>
              <a:ext uri="{FF2B5EF4-FFF2-40B4-BE49-F238E27FC236}">
                <a16:creationId xmlns:a16="http://schemas.microsoft.com/office/drawing/2014/main" id="{D0484529-5005-73EF-0831-5BBEF5F4145C}"/>
              </a:ext>
            </a:extLst>
          </p:cNvPr>
          <p:cNvSpPr txBox="1"/>
          <p:nvPr/>
        </p:nvSpPr>
        <p:spPr>
          <a:xfrm>
            <a:off x="4673315" y="3821807"/>
            <a:ext cx="4212680" cy="2328018"/>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3C39AE93-A559-762B-3741-43E92996F3B0}"/>
              </a:ext>
            </a:extLst>
          </p:cNvPr>
          <p:cNvSpPr txBox="1"/>
          <p:nvPr/>
        </p:nvSpPr>
        <p:spPr>
          <a:xfrm>
            <a:off x="4691343" y="1164191"/>
            <a:ext cx="4417883" cy="1954381"/>
          </a:xfrm>
          <a:prstGeom prst="rect">
            <a:avLst/>
          </a:prstGeom>
          <a:noFill/>
        </p:spPr>
        <p:txBody>
          <a:bodyPr wrap="square" rtlCol="0">
            <a:spAutoFit/>
          </a:bodyPr>
          <a:lstStyle/>
          <a:p>
            <a:r>
              <a:rPr lang="en-US" b="1" dirty="0"/>
              <a:t>Key Initiatives</a:t>
            </a:r>
          </a:p>
          <a:p>
            <a:endParaRPr lang="en-US" dirty="0"/>
          </a:p>
          <a:p>
            <a:pPr marL="285750" lvl="0" indent="-285750">
              <a:buFont typeface="Arial" panose="020B0604020202020204" pitchFamily="34" charset="0"/>
              <a:buChar char="•"/>
            </a:pPr>
            <a:r>
              <a:rPr lang="en-US" sz="1700" dirty="0"/>
              <a:t>Expand Guardsman-to-Guardsman (G2G) emergency assistance</a:t>
            </a:r>
          </a:p>
          <a:p>
            <a:pPr marL="285750" lvl="0" indent="-285750">
              <a:buFont typeface="Arial" panose="020B0604020202020204" pitchFamily="34" charset="0"/>
              <a:buChar char="•"/>
            </a:pPr>
            <a:r>
              <a:rPr lang="en-US" sz="1700" dirty="0"/>
              <a:t>Grow scholarship funding</a:t>
            </a:r>
          </a:p>
          <a:p>
            <a:pPr marL="285750" lvl="0" indent="-285750">
              <a:buFont typeface="Arial" panose="020B0604020202020204" pitchFamily="34" charset="0"/>
              <a:buChar char="•"/>
            </a:pPr>
            <a:r>
              <a:rPr lang="en-US" sz="1700" dirty="0"/>
              <a:t>Support family readiness and crisis assistance initiatives</a:t>
            </a:r>
          </a:p>
        </p:txBody>
      </p:sp>
      <p:sp>
        <p:nvSpPr>
          <p:cNvPr id="20" name="TextBox 19">
            <a:extLst>
              <a:ext uri="{FF2B5EF4-FFF2-40B4-BE49-F238E27FC236}">
                <a16:creationId xmlns:a16="http://schemas.microsoft.com/office/drawing/2014/main" id="{5EE95AF8-621B-3D5E-378E-EFDE6BB366E4}"/>
              </a:ext>
            </a:extLst>
          </p:cNvPr>
          <p:cNvSpPr txBox="1"/>
          <p:nvPr/>
        </p:nvSpPr>
        <p:spPr>
          <a:xfrm>
            <a:off x="308235" y="3849178"/>
            <a:ext cx="4212680" cy="2308324"/>
          </a:xfrm>
          <a:prstGeom prst="rect">
            <a:avLst/>
          </a:prstGeom>
          <a:noFill/>
        </p:spPr>
        <p:txBody>
          <a:bodyPr wrap="square" rtlCol="0">
            <a:spAutoFit/>
          </a:bodyPr>
          <a:lstStyle/>
          <a:p>
            <a:r>
              <a:rPr lang="en-US" b="1" dirty="0"/>
              <a:t>KPIs</a:t>
            </a:r>
          </a:p>
          <a:p>
            <a:endParaRPr lang="en-US" dirty="0"/>
          </a:p>
          <a:p>
            <a:pPr marL="285750" lvl="0" indent="-285750">
              <a:buFont typeface="Arial" panose="020B0604020202020204" pitchFamily="34" charset="0"/>
              <a:buChar char="•"/>
            </a:pPr>
            <a:r>
              <a:rPr lang="en-US" dirty="0"/>
              <a:t>Funds distributed annually</a:t>
            </a:r>
          </a:p>
          <a:p>
            <a:pPr marL="285750" lvl="0" indent="-285750">
              <a:buFont typeface="Arial" panose="020B0604020202020204" pitchFamily="34" charset="0"/>
              <a:buChar char="•"/>
            </a:pPr>
            <a:r>
              <a:rPr lang="en-US" dirty="0"/>
              <a:t>Number of beneficiaries served</a:t>
            </a:r>
          </a:p>
          <a:p>
            <a:pPr marL="285750" lvl="0" indent="-285750">
              <a:buFont typeface="Arial" panose="020B0604020202020204" pitchFamily="34" charset="0"/>
              <a:buChar char="•"/>
            </a:pPr>
            <a:r>
              <a:rPr lang="en-US" dirty="0"/>
              <a:t>Program satisfaction outcomes</a:t>
            </a:r>
          </a:p>
          <a:p>
            <a:pPr marL="285750" lvl="0" indent="-285750">
              <a:buFont typeface="Arial" panose="020B0604020202020204" pitchFamily="34" charset="0"/>
              <a:buChar char="•"/>
            </a:pPr>
            <a:r>
              <a:rPr lang="en-US" dirty="0"/>
              <a:t>Reduction in unmet assistance requests</a:t>
            </a:r>
          </a:p>
          <a:p>
            <a:pPr lvl="0"/>
            <a:endParaRPr lang="en-US" dirty="0"/>
          </a:p>
          <a:p>
            <a:endParaRPr lang="en-US" dirty="0"/>
          </a:p>
        </p:txBody>
      </p:sp>
      <p:sp>
        <p:nvSpPr>
          <p:cNvPr id="21" name="TextBox 20">
            <a:extLst>
              <a:ext uri="{FF2B5EF4-FFF2-40B4-BE49-F238E27FC236}">
                <a16:creationId xmlns:a16="http://schemas.microsoft.com/office/drawing/2014/main" id="{47DC7493-894A-DF4B-1739-98A631C62BC8}"/>
              </a:ext>
            </a:extLst>
          </p:cNvPr>
          <p:cNvSpPr txBox="1"/>
          <p:nvPr/>
        </p:nvSpPr>
        <p:spPr>
          <a:xfrm>
            <a:off x="4723114" y="3821807"/>
            <a:ext cx="4212680" cy="2800767"/>
          </a:xfrm>
          <a:prstGeom prst="rect">
            <a:avLst/>
          </a:prstGeom>
          <a:noFill/>
        </p:spPr>
        <p:txBody>
          <a:bodyPr wrap="square" rtlCol="0">
            <a:spAutoFit/>
          </a:bodyPr>
          <a:lstStyle/>
          <a:p>
            <a:r>
              <a:rPr lang="en-US" b="1" dirty="0"/>
              <a:t>Opportunities for Support</a:t>
            </a:r>
          </a:p>
          <a:p>
            <a:endParaRPr lang="en-US" dirty="0"/>
          </a:p>
          <a:p>
            <a:pPr marL="285750" indent="-285750">
              <a:buFont typeface="Arial" panose="020B0604020202020204" pitchFamily="34" charset="0"/>
              <a:buChar char="•"/>
            </a:pPr>
            <a:r>
              <a:rPr lang="en-US" dirty="0"/>
              <a:t>Send informational notices out through the Joint Order to allow for maximum communication of emergency assistance process as well as scholarship information</a:t>
            </a:r>
          </a:p>
          <a:p>
            <a:endParaRPr lang="en-US"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70779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Mission &amp; Vision</a:t>
            </a:r>
          </a:p>
        </p:txBody>
      </p:sp>
      <p:sp>
        <p:nvSpPr>
          <p:cNvPr id="3" name="Content Placeholder 2"/>
          <p:cNvSpPr>
            <a:spLocks noGrp="1"/>
          </p:cNvSpPr>
          <p:nvPr>
            <p:ph idx="1"/>
          </p:nvPr>
        </p:nvSpPr>
        <p:spPr/>
        <p:txBody>
          <a:bodyPr/>
          <a:lstStyle/>
          <a:p>
            <a:endParaRPr dirty="0"/>
          </a:p>
          <a:p>
            <a:pPr marL="0" indent="0">
              <a:buNone/>
              <a:defRPr sz="1800"/>
            </a:pPr>
            <a:r>
              <a:rPr dirty="0"/>
              <a:t>Mission:</a:t>
            </a:r>
            <a:br>
              <a:rPr dirty="0"/>
            </a:br>
            <a:r>
              <a:rPr dirty="0"/>
              <a:t>To support, advocate for, and strengthen the Pennsylvania National Guard and its members, veterans, and families through professional development, legislative action, and community partnership.</a:t>
            </a:r>
            <a:br>
              <a:rPr dirty="0"/>
            </a:br>
            <a:br>
              <a:rPr dirty="0"/>
            </a:br>
            <a:r>
              <a:rPr dirty="0"/>
              <a:t>Vision:</a:t>
            </a:r>
            <a:br>
              <a:rPr dirty="0"/>
            </a:br>
            <a:r>
              <a:rPr lang="en-US" dirty="0"/>
              <a:t>A ready, resilient, and respected Pennsylvania National Guard—fully supported by engaged leaders, informed advocacy, and enduring partnerships for generations to come.</a:t>
            </a:r>
            <a:endParaRPr dirty="0"/>
          </a:p>
        </p:txBody>
      </p:sp>
      <p:pic>
        <p:nvPicPr>
          <p:cNvPr id="4" name="Picture 3" descr="PNGAS Logo.jpg"/>
          <p:cNvPicPr>
            <a:picLocks noChangeAspect="1"/>
          </p:cNvPicPr>
          <p:nvPr/>
        </p:nvPicPr>
        <p:blipFill>
          <a:blip r:embed="rId3"/>
          <a:stretch>
            <a:fillRect/>
          </a:stretch>
        </p:blipFill>
        <p:spPr>
          <a:xfrm>
            <a:off x="7315200" y="182880"/>
            <a:ext cx="1097280" cy="1097280"/>
          </a:xfrm>
          <a:prstGeom prst="rect">
            <a:avLst/>
          </a:prstGeom>
        </p:spPr>
      </p:pic>
      <p:sp>
        <p:nvSpPr>
          <p:cNvPr id="5" name="Rectangle 4"/>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1E9BE-A067-37B0-1931-992AB4B13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383AC-9D89-8FC2-7B5A-BF2DEACD83F6}"/>
              </a:ext>
            </a:extLst>
          </p:cNvPr>
          <p:cNvSpPr>
            <a:spLocks noGrp="1"/>
          </p:cNvSpPr>
          <p:nvPr>
            <p:ph type="title"/>
          </p:nvPr>
        </p:nvSpPr>
        <p:spPr>
          <a:xfrm>
            <a:off x="0" y="140864"/>
            <a:ext cx="7863840" cy="960117"/>
          </a:xfrm>
        </p:spPr>
        <p:txBody>
          <a:bodyPr>
            <a:normAutofit/>
          </a:bodyPr>
          <a:lstStyle/>
          <a:p>
            <a:r>
              <a:rPr lang="en-US" sz="2200" b="1" dirty="0"/>
              <a:t>Strategic Pillar 4: Philanthropy &amp; Resource Development (Foundation)</a:t>
            </a:r>
            <a:endParaRPr lang="en-US" sz="2200" dirty="0"/>
          </a:p>
        </p:txBody>
      </p:sp>
      <p:pic>
        <p:nvPicPr>
          <p:cNvPr id="4" name="Picture 3" descr="PNGAS Logo.jpg">
            <a:extLst>
              <a:ext uri="{FF2B5EF4-FFF2-40B4-BE49-F238E27FC236}">
                <a16:creationId xmlns:a16="http://schemas.microsoft.com/office/drawing/2014/main" id="{A1DF9E25-53B0-D8D6-C610-CFE9A0F682D0}"/>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CFA73E2C-0FF8-9FBA-FCA1-DA355BF0FD6D}"/>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9F1E36D6-3030-D15C-E103-35A329916CC4}"/>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8C133544-5CE6-AD30-429A-15A2649047E0}"/>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cxnSp>
        <p:nvCxnSpPr>
          <p:cNvPr id="10" name="Straight Connector 9">
            <a:extLst>
              <a:ext uri="{FF2B5EF4-FFF2-40B4-BE49-F238E27FC236}">
                <a16:creationId xmlns:a16="http://schemas.microsoft.com/office/drawing/2014/main" id="{DB77D3D7-DFA5-9D94-E942-F171D546AA01}"/>
              </a:ext>
            </a:extLst>
          </p:cNvPr>
          <p:cNvCxnSpPr>
            <a:cxnSpLocks/>
          </p:cNvCxnSpPr>
          <p:nvPr/>
        </p:nvCxnSpPr>
        <p:spPr>
          <a:xfrm>
            <a:off x="4588743" y="1305910"/>
            <a:ext cx="34773" cy="517505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4E9A4CEE-3877-B6B6-607C-A50A85CBB244}"/>
              </a:ext>
            </a:extLst>
          </p:cNvPr>
          <p:cNvCxnSpPr>
            <a:cxnSpLocks/>
          </p:cNvCxnSpPr>
          <p:nvPr/>
        </p:nvCxnSpPr>
        <p:spPr>
          <a:xfrm>
            <a:off x="173864" y="3593206"/>
            <a:ext cx="8512936"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E6520817-04BA-D95B-F53E-BAE5978449FC}"/>
              </a:ext>
            </a:extLst>
          </p:cNvPr>
          <p:cNvSpPr txBox="1"/>
          <p:nvPr/>
        </p:nvSpPr>
        <p:spPr>
          <a:xfrm>
            <a:off x="173863" y="1157589"/>
            <a:ext cx="4347051" cy="1477328"/>
          </a:xfrm>
          <a:prstGeom prst="rect">
            <a:avLst/>
          </a:prstGeom>
          <a:noFill/>
        </p:spPr>
        <p:txBody>
          <a:bodyPr wrap="square" rtlCol="0">
            <a:spAutoFit/>
          </a:bodyPr>
          <a:lstStyle/>
          <a:p>
            <a:r>
              <a:rPr lang="en-US" b="1" dirty="0"/>
              <a:t>Objective</a:t>
            </a:r>
          </a:p>
          <a:p>
            <a:endParaRPr lang="en-US" dirty="0"/>
          </a:p>
          <a:p>
            <a:r>
              <a:rPr lang="en-US" dirty="0"/>
              <a:t>Build a sustainable philanthropic engine to support long-term charitable impact.</a:t>
            </a:r>
          </a:p>
          <a:p>
            <a:endParaRPr lang="en-US" dirty="0"/>
          </a:p>
        </p:txBody>
      </p:sp>
      <p:sp>
        <p:nvSpPr>
          <p:cNvPr id="17" name="TextBox 16">
            <a:extLst>
              <a:ext uri="{FF2B5EF4-FFF2-40B4-BE49-F238E27FC236}">
                <a16:creationId xmlns:a16="http://schemas.microsoft.com/office/drawing/2014/main" id="{A97D9A98-1D13-CA55-A0D2-AFFD488C5E05}"/>
              </a:ext>
            </a:extLst>
          </p:cNvPr>
          <p:cNvSpPr txBox="1"/>
          <p:nvPr/>
        </p:nvSpPr>
        <p:spPr>
          <a:xfrm>
            <a:off x="4673315" y="3821807"/>
            <a:ext cx="4212680" cy="2328018"/>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A987E452-5BE4-B3AF-6D11-9F0302E7A343}"/>
              </a:ext>
            </a:extLst>
          </p:cNvPr>
          <p:cNvSpPr txBox="1"/>
          <p:nvPr/>
        </p:nvSpPr>
        <p:spPr>
          <a:xfrm>
            <a:off x="4691343" y="1164191"/>
            <a:ext cx="4417883" cy="2200602"/>
          </a:xfrm>
          <a:prstGeom prst="rect">
            <a:avLst/>
          </a:prstGeom>
          <a:noFill/>
        </p:spPr>
        <p:txBody>
          <a:bodyPr wrap="square" rtlCol="0">
            <a:spAutoFit/>
          </a:bodyPr>
          <a:lstStyle/>
          <a:p>
            <a:r>
              <a:rPr lang="en-US" b="1" dirty="0"/>
              <a:t>Key Initiatives</a:t>
            </a:r>
            <a:endParaRPr lang="en-US" dirty="0"/>
          </a:p>
          <a:p>
            <a:pPr marL="285750" lvl="0" indent="-285750">
              <a:buFont typeface="Arial" panose="020B0604020202020204" pitchFamily="34" charset="0"/>
              <a:buChar char="•"/>
            </a:pPr>
            <a:r>
              <a:rPr lang="en-US" sz="1700" dirty="0"/>
              <a:t>Launch a </a:t>
            </a:r>
            <a:r>
              <a:rPr lang="en-US" sz="1700" b="1" dirty="0"/>
              <a:t>3-year fundraising growth plan</a:t>
            </a:r>
            <a:endParaRPr lang="en-US" sz="1700" dirty="0"/>
          </a:p>
          <a:p>
            <a:pPr marL="285750" lvl="0" indent="-285750">
              <a:buFont typeface="Arial" panose="020B0604020202020204" pitchFamily="34" charset="0"/>
              <a:buChar char="•"/>
            </a:pPr>
            <a:r>
              <a:rPr lang="en-US" sz="1700" dirty="0"/>
              <a:t>Expand corporate and foundation grant partnerships</a:t>
            </a:r>
          </a:p>
          <a:p>
            <a:pPr marL="285750" lvl="0" indent="-285750">
              <a:buFont typeface="Arial" panose="020B0604020202020204" pitchFamily="34" charset="0"/>
              <a:buChar char="•"/>
            </a:pPr>
            <a:r>
              <a:rPr lang="en-US" sz="1700" dirty="0"/>
              <a:t>Support fundraising for aligned initiatives such as the Pennsylvania Veterans Trust Fund</a:t>
            </a:r>
          </a:p>
          <a:p>
            <a:pPr marL="285750" lvl="0" indent="-285750">
              <a:buFont typeface="Arial" panose="020B0604020202020204" pitchFamily="34" charset="0"/>
              <a:buChar char="•"/>
            </a:pPr>
            <a:r>
              <a:rPr lang="en-US" sz="1700" dirty="0"/>
              <a:t>Implement donor stewardship and reporting systems</a:t>
            </a:r>
          </a:p>
        </p:txBody>
      </p:sp>
      <p:sp>
        <p:nvSpPr>
          <p:cNvPr id="20" name="TextBox 19">
            <a:extLst>
              <a:ext uri="{FF2B5EF4-FFF2-40B4-BE49-F238E27FC236}">
                <a16:creationId xmlns:a16="http://schemas.microsoft.com/office/drawing/2014/main" id="{B8A1B085-35B2-35D4-8F80-5EABB3B9AF36}"/>
              </a:ext>
            </a:extLst>
          </p:cNvPr>
          <p:cNvSpPr txBox="1"/>
          <p:nvPr/>
        </p:nvSpPr>
        <p:spPr>
          <a:xfrm>
            <a:off x="308235" y="3849178"/>
            <a:ext cx="4212680" cy="2585323"/>
          </a:xfrm>
          <a:prstGeom prst="rect">
            <a:avLst/>
          </a:prstGeom>
          <a:noFill/>
        </p:spPr>
        <p:txBody>
          <a:bodyPr wrap="square" rtlCol="0">
            <a:spAutoFit/>
          </a:bodyPr>
          <a:lstStyle/>
          <a:p>
            <a:r>
              <a:rPr lang="en-US" b="1" dirty="0"/>
              <a:t>KPIs</a:t>
            </a:r>
          </a:p>
          <a:p>
            <a:endParaRPr lang="en-US" dirty="0"/>
          </a:p>
          <a:p>
            <a:pPr marL="285750" lvl="0" indent="-285750">
              <a:buFont typeface="Arial" panose="020B0604020202020204" pitchFamily="34" charset="0"/>
              <a:buChar char="•"/>
            </a:pPr>
            <a:r>
              <a:rPr lang="en-US" dirty="0"/>
              <a:t>Total funds raised annually</a:t>
            </a:r>
          </a:p>
          <a:p>
            <a:pPr marL="285750" lvl="0" indent="-285750">
              <a:buFont typeface="Arial" panose="020B0604020202020204" pitchFamily="34" charset="0"/>
              <a:buChar char="•"/>
            </a:pPr>
            <a:r>
              <a:rPr lang="en-US" dirty="0"/>
              <a:t>Donor retention rate</a:t>
            </a:r>
          </a:p>
          <a:p>
            <a:pPr marL="285750" lvl="0" indent="-285750">
              <a:buFont typeface="Arial" panose="020B0604020202020204" pitchFamily="34" charset="0"/>
              <a:buChar char="•"/>
            </a:pPr>
            <a:r>
              <a:rPr lang="en-US" dirty="0"/>
              <a:t>Grant success rate</a:t>
            </a:r>
          </a:p>
          <a:p>
            <a:pPr marL="285750" lvl="0" indent="-285750">
              <a:buFont typeface="Arial" panose="020B0604020202020204" pitchFamily="34" charset="0"/>
              <a:buChar char="•"/>
            </a:pPr>
            <a:r>
              <a:rPr lang="en-US" dirty="0"/>
              <a:t>Percentage of funds restricted to mission-critical programs</a:t>
            </a:r>
          </a:p>
          <a:p>
            <a:pPr lvl="0"/>
            <a:endParaRPr lang="en-US" dirty="0"/>
          </a:p>
          <a:p>
            <a:endParaRPr lang="en-US" dirty="0"/>
          </a:p>
        </p:txBody>
      </p:sp>
      <p:sp>
        <p:nvSpPr>
          <p:cNvPr id="21" name="TextBox 20">
            <a:extLst>
              <a:ext uri="{FF2B5EF4-FFF2-40B4-BE49-F238E27FC236}">
                <a16:creationId xmlns:a16="http://schemas.microsoft.com/office/drawing/2014/main" id="{88B51A16-18C1-E66F-717E-AB5526E5B421}"/>
              </a:ext>
            </a:extLst>
          </p:cNvPr>
          <p:cNvSpPr txBox="1"/>
          <p:nvPr/>
        </p:nvSpPr>
        <p:spPr>
          <a:xfrm>
            <a:off x="4723114" y="3821807"/>
            <a:ext cx="4212680" cy="3631763"/>
          </a:xfrm>
          <a:prstGeom prst="rect">
            <a:avLst/>
          </a:prstGeom>
          <a:noFill/>
        </p:spPr>
        <p:txBody>
          <a:bodyPr wrap="square" rtlCol="0">
            <a:spAutoFit/>
          </a:bodyPr>
          <a:lstStyle/>
          <a:p>
            <a:r>
              <a:rPr lang="en-US" b="1" dirty="0"/>
              <a:t>Opportunities for Support</a:t>
            </a:r>
          </a:p>
          <a:p>
            <a:endParaRPr lang="en-US" dirty="0"/>
          </a:p>
          <a:p>
            <a:pPr marL="285750" indent="-285750">
              <a:buFont typeface="Arial" panose="020B0604020202020204" pitchFamily="34" charset="0"/>
              <a:buChar char="•"/>
            </a:pPr>
            <a:r>
              <a:rPr lang="en-US" dirty="0"/>
              <a:t>Establishing a grant writer within the DMVA and or PNGAS</a:t>
            </a:r>
          </a:p>
          <a:p>
            <a:pPr marL="285750" indent="-285750">
              <a:buFont typeface="Arial" panose="020B0604020202020204" pitchFamily="34" charset="0"/>
              <a:buChar char="•"/>
            </a:pPr>
            <a:r>
              <a:rPr lang="en-US" dirty="0"/>
              <a:t>Bi-Annual PNGAS sponsored DMVA event in support of a specific goal</a:t>
            </a:r>
          </a:p>
          <a:p>
            <a:pPr marL="285750" indent="-285750">
              <a:buFont typeface="Arial" panose="020B0604020202020204" pitchFamily="34" charset="0"/>
              <a:buChar char="•"/>
            </a:pPr>
            <a:r>
              <a:rPr lang="en-US" dirty="0"/>
              <a:t>Corporate and foundation partners invited to FTIG Open House and VIP event at TAG quarters or where applicable</a:t>
            </a:r>
          </a:p>
          <a:p>
            <a:endParaRPr lang="en-US"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7869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8986E-72F9-91C9-99A6-23D6D3BBD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FEB5B-0673-3558-BBAE-CCAA20FA3215}"/>
              </a:ext>
            </a:extLst>
          </p:cNvPr>
          <p:cNvSpPr>
            <a:spLocks noGrp="1"/>
          </p:cNvSpPr>
          <p:nvPr>
            <p:ph type="title"/>
          </p:nvPr>
        </p:nvSpPr>
        <p:spPr>
          <a:xfrm>
            <a:off x="0" y="140864"/>
            <a:ext cx="7863840" cy="960117"/>
          </a:xfrm>
        </p:spPr>
        <p:txBody>
          <a:bodyPr>
            <a:normAutofit/>
          </a:bodyPr>
          <a:lstStyle/>
          <a:p>
            <a:r>
              <a:rPr lang="en-US" sz="2800" b="1" dirty="0"/>
              <a:t>Strategic Pillar 5: Membership Growth &amp; Leadership Development</a:t>
            </a:r>
            <a:endParaRPr lang="en-US" sz="2800" dirty="0"/>
          </a:p>
        </p:txBody>
      </p:sp>
      <p:pic>
        <p:nvPicPr>
          <p:cNvPr id="4" name="Picture 3" descr="PNGAS Logo.jpg">
            <a:extLst>
              <a:ext uri="{FF2B5EF4-FFF2-40B4-BE49-F238E27FC236}">
                <a16:creationId xmlns:a16="http://schemas.microsoft.com/office/drawing/2014/main" id="{839F2751-CF07-81E7-7956-0A38249CEC42}"/>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E7D1EF32-A22E-C686-659F-844806F99FB3}"/>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9094E8DD-CE85-C394-179C-B5BD6BDA683F}"/>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DE4686F2-8D6A-433E-9EBB-B4DE8AACF61E}"/>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cxnSp>
        <p:nvCxnSpPr>
          <p:cNvPr id="10" name="Straight Connector 9">
            <a:extLst>
              <a:ext uri="{FF2B5EF4-FFF2-40B4-BE49-F238E27FC236}">
                <a16:creationId xmlns:a16="http://schemas.microsoft.com/office/drawing/2014/main" id="{6FF536BA-4F06-14AB-F7DC-D15EC8472F39}"/>
              </a:ext>
            </a:extLst>
          </p:cNvPr>
          <p:cNvCxnSpPr>
            <a:cxnSpLocks/>
          </p:cNvCxnSpPr>
          <p:nvPr/>
        </p:nvCxnSpPr>
        <p:spPr>
          <a:xfrm>
            <a:off x="4588743" y="1305910"/>
            <a:ext cx="34773" cy="517505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F65B4F2C-52E3-4323-0E6D-4DF7E4779A1D}"/>
              </a:ext>
            </a:extLst>
          </p:cNvPr>
          <p:cNvCxnSpPr>
            <a:cxnSpLocks/>
          </p:cNvCxnSpPr>
          <p:nvPr/>
        </p:nvCxnSpPr>
        <p:spPr>
          <a:xfrm>
            <a:off x="173864" y="3593206"/>
            <a:ext cx="8512936"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4731FF20-52D6-CB0D-20F9-094453DA0299}"/>
              </a:ext>
            </a:extLst>
          </p:cNvPr>
          <p:cNvSpPr txBox="1"/>
          <p:nvPr/>
        </p:nvSpPr>
        <p:spPr>
          <a:xfrm>
            <a:off x="173863" y="1157589"/>
            <a:ext cx="4347051" cy="1477328"/>
          </a:xfrm>
          <a:prstGeom prst="rect">
            <a:avLst/>
          </a:prstGeom>
          <a:noFill/>
        </p:spPr>
        <p:txBody>
          <a:bodyPr wrap="square" rtlCol="0">
            <a:spAutoFit/>
          </a:bodyPr>
          <a:lstStyle/>
          <a:p>
            <a:r>
              <a:rPr lang="en-US" b="1" dirty="0"/>
              <a:t>Objective</a:t>
            </a:r>
          </a:p>
          <a:p>
            <a:endParaRPr lang="en-US" dirty="0"/>
          </a:p>
          <a:p>
            <a:r>
              <a:rPr lang="en-US" dirty="0"/>
              <a:t>Grow and retain an engaged, representative, and mission-driven membership.</a:t>
            </a:r>
          </a:p>
          <a:p>
            <a:endParaRPr lang="en-US" dirty="0"/>
          </a:p>
        </p:txBody>
      </p:sp>
      <p:sp>
        <p:nvSpPr>
          <p:cNvPr id="17" name="TextBox 16">
            <a:extLst>
              <a:ext uri="{FF2B5EF4-FFF2-40B4-BE49-F238E27FC236}">
                <a16:creationId xmlns:a16="http://schemas.microsoft.com/office/drawing/2014/main" id="{ADDC5EEE-DE28-D4A7-E93A-6AECD302F3E5}"/>
              </a:ext>
            </a:extLst>
          </p:cNvPr>
          <p:cNvSpPr txBox="1"/>
          <p:nvPr/>
        </p:nvSpPr>
        <p:spPr>
          <a:xfrm>
            <a:off x="4673315" y="3821807"/>
            <a:ext cx="4212680" cy="2328018"/>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6BC04C61-9027-F129-018B-D837850E0B8E}"/>
              </a:ext>
            </a:extLst>
          </p:cNvPr>
          <p:cNvSpPr txBox="1"/>
          <p:nvPr/>
        </p:nvSpPr>
        <p:spPr>
          <a:xfrm>
            <a:off x="4691343" y="1164191"/>
            <a:ext cx="4417883" cy="2523768"/>
          </a:xfrm>
          <a:prstGeom prst="rect">
            <a:avLst/>
          </a:prstGeom>
          <a:noFill/>
        </p:spPr>
        <p:txBody>
          <a:bodyPr wrap="square" rtlCol="0">
            <a:spAutoFit/>
          </a:bodyPr>
          <a:lstStyle/>
          <a:p>
            <a:r>
              <a:rPr lang="en-US" b="1" dirty="0"/>
              <a:t>Key Initiatives</a:t>
            </a:r>
            <a:endParaRPr lang="en-US" dirty="0"/>
          </a:p>
          <a:p>
            <a:pPr marL="285750" lvl="0" indent="-285750">
              <a:buFont typeface="Arial" panose="020B0604020202020204" pitchFamily="34" charset="0"/>
              <a:buChar char="•"/>
            </a:pPr>
            <a:r>
              <a:rPr lang="en-US" sz="1400" dirty="0"/>
              <a:t>Implementation of new CRM solution and membership engagement (</a:t>
            </a:r>
            <a:r>
              <a:rPr lang="en-US" sz="1400" dirty="0" err="1"/>
              <a:t>Membersuite</a:t>
            </a:r>
            <a:r>
              <a:rPr lang="en-US" sz="1400" dirty="0"/>
              <a:t>) – 4thQTR FY26</a:t>
            </a:r>
          </a:p>
          <a:p>
            <a:pPr marL="285750" lvl="0" indent="-285750">
              <a:buFont typeface="Arial" panose="020B0604020202020204" pitchFamily="34" charset="0"/>
              <a:buChar char="•"/>
            </a:pPr>
            <a:r>
              <a:rPr lang="en-US" sz="1400" dirty="0"/>
              <a:t>Targeted recruitment across Army, Air, Enlisted, Officer, and Retiree cohorts</a:t>
            </a:r>
          </a:p>
          <a:p>
            <a:pPr marL="285750" lvl="0" indent="-285750">
              <a:buFont typeface="Arial" panose="020B0604020202020204" pitchFamily="34" charset="0"/>
              <a:buChar char="•"/>
            </a:pPr>
            <a:r>
              <a:rPr lang="en-US" sz="1400" dirty="0"/>
              <a:t>First-year complimentary member engagement pathway</a:t>
            </a:r>
          </a:p>
          <a:p>
            <a:pPr marL="285750" lvl="0" indent="-285750">
              <a:buFont typeface="Arial" panose="020B0604020202020204" pitchFamily="34" charset="0"/>
              <a:buChar char="•"/>
            </a:pPr>
            <a:r>
              <a:rPr lang="en-US" sz="1400" dirty="0"/>
              <a:t>Leadership development and board pipeline programming</a:t>
            </a:r>
          </a:p>
          <a:p>
            <a:pPr marL="285750" lvl="0" indent="-285750">
              <a:buFont typeface="Arial" panose="020B0604020202020204" pitchFamily="34" charset="0"/>
              <a:buChar char="•"/>
            </a:pPr>
            <a:r>
              <a:rPr lang="en-US" sz="1400" dirty="0"/>
              <a:t>Unit-level ambassador program</a:t>
            </a:r>
          </a:p>
        </p:txBody>
      </p:sp>
      <p:sp>
        <p:nvSpPr>
          <p:cNvPr id="20" name="TextBox 19">
            <a:extLst>
              <a:ext uri="{FF2B5EF4-FFF2-40B4-BE49-F238E27FC236}">
                <a16:creationId xmlns:a16="http://schemas.microsoft.com/office/drawing/2014/main" id="{E747902E-64CA-15DD-91E3-3C2DF69F232F}"/>
              </a:ext>
            </a:extLst>
          </p:cNvPr>
          <p:cNvSpPr txBox="1"/>
          <p:nvPr/>
        </p:nvSpPr>
        <p:spPr>
          <a:xfrm>
            <a:off x="308235" y="3849178"/>
            <a:ext cx="4212680" cy="2585323"/>
          </a:xfrm>
          <a:prstGeom prst="rect">
            <a:avLst/>
          </a:prstGeom>
          <a:noFill/>
        </p:spPr>
        <p:txBody>
          <a:bodyPr wrap="square" rtlCol="0">
            <a:spAutoFit/>
          </a:bodyPr>
          <a:lstStyle/>
          <a:p>
            <a:r>
              <a:rPr lang="en-US" b="1" dirty="0"/>
              <a:t>KPIs</a:t>
            </a:r>
          </a:p>
          <a:p>
            <a:endParaRPr lang="en-US" dirty="0"/>
          </a:p>
          <a:p>
            <a:pPr marL="285750" lvl="0" indent="-285750">
              <a:buFont typeface="Arial" panose="020B0604020202020204" pitchFamily="34" charset="0"/>
              <a:buChar char="•"/>
            </a:pPr>
            <a:r>
              <a:rPr lang="en-US" dirty="0"/>
              <a:t>Net membership growth</a:t>
            </a:r>
          </a:p>
          <a:p>
            <a:pPr marL="285750" lvl="0" indent="-285750">
              <a:buFont typeface="Arial" panose="020B0604020202020204" pitchFamily="34" charset="0"/>
              <a:buChar char="•"/>
            </a:pPr>
            <a:r>
              <a:rPr lang="en-US" dirty="0"/>
              <a:t>Retention rate</a:t>
            </a:r>
          </a:p>
          <a:p>
            <a:pPr marL="285750" lvl="0" indent="-285750">
              <a:buFont typeface="Arial" panose="020B0604020202020204" pitchFamily="34" charset="0"/>
              <a:buChar char="•"/>
            </a:pPr>
            <a:r>
              <a:rPr lang="en-US" dirty="0"/>
              <a:t>New leader participation</a:t>
            </a:r>
          </a:p>
          <a:p>
            <a:pPr marL="285750" lvl="0" indent="-285750">
              <a:buFont typeface="Arial" panose="020B0604020202020204" pitchFamily="34" charset="0"/>
              <a:buChar char="•"/>
            </a:pPr>
            <a:r>
              <a:rPr lang="en-US" dirty="0"/>
              <a:t>Committee and volunteer engagement levels</a:t>
            </a:r>
          </a:p>
          <a:p>
            <a:pPr lvl="0"/>
            <a:endParaRPr lang="en-US" dirty="0"/>
          </a:p>
          <a:p>
            <a:endParaRPr lang="en-US" dirty="0"/>
          </a:p>
        </p:txBody>
      </p:sp>
      <p:sp>
        <p:nvSpPr>
          <p:cNvPr id="21" name="TextBox 20">
            <a:extLst>
              <a:ext uri="{FF2B5EF4-FFF2-40B4-BE49-F238E27FC236}">
                <a16:creationId xmlns:a16="http://schemas.microsoft.com/office/drawing/2014/main" id="{6C408554-68D7-95E5-ED46-A6A01B9D7C3A}"/>
              </a:ext>
            </a:extLst>
          </p:cNvPr>
          <p:cNvSpPr txBox="1"/>
          <p:nvPr/>
        </p:nvSpPr>
        <p:spPr>
          <a:xfrm>
            <a:off x="4723114" y="3821807"/>
            <a:ext cx="4212680" cy="3077766"/>
          </a:xfrm>
          <a:prstGeom prst="rect">
            <a:avLst/>
          </a:prstGeom>
          <a:noFill/>
        </p:spPr>
        <p:txBody>
          <a:bodyPr wrap="square" rtlCol="0">
            <a:spAutoFit/>
          </a:bodyPr>
          <a:lstStyle/>
          <a:p>
            <a:r>
              <a:rPr lang="en-US" b="1" dirty="0"/>
              <a:t>Opportunities for Support</a:t>
            </a:r>
          </a:p>
          <a:p>
            <a:endParaRPr lang="en-US" dirty="0"/>
          </a:p>
          <a:p>
            <a:pPr marL="285750" indent="-285750">
              <a:buFont typeface="Arial" panose="020B0604020202020204" pitchFamily="34" charset="0"/>
              <a:buChar char="•"/>
            </a:pPr>
            <a:r>
              <a:rPr lang="en-US" dirty="0"/>
              <a:t>Opportunity for new PANG Service Members to receive complimentary membership</a:t>
            </a:r>
          </a:p>
          <a:p>
            <a:pPr marL="285750" indent="-285750">
              <a:buFont typeface="Arial" panose="020B0604020202020204" pitchFamily="34" charset="0"/>
              <a:buChar char="•"/>
            </a:pPr>
            <a:r>
              <a:rPr lang="en-US" dirty="0"/>
              <a:t>Unit representation at QTRLY membership meeting</a:t>
            </a:r>
          </a:p>
          <a:p>
            <a:pPr marL="285750" indent="-285750">
              <a:buFont typeface="Arial" panose="020B0604020202020204" pitchFamily="34" charset="0"/>
              <a:buChar char="•"/>
            </a:pPr>
            <a:r>
              <a:rPr lang="en-US" dirty="0"/>
              <a:t>Leadership to serve on committees when applicable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25379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5AA0-F2C0-7938-4108-72BC3C602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11863-5F5D-DFF7-F2BD-AE969C435F0A}"/>
              </a:ext>
            </a:extLst>
          </p:cNvPr>
          <p:cNvSpPr>
            <a:spLocks noGrp="1"/>
          </p:cNvSpPr>
          <p:nvPr>
            <p:ph type="title"/>
          </p:nvPr>
        </p:nvSpPr>
        <p:spPr>
          <a:xfrm>
            <a:off x="0" y="140864"/>
            <a:ext cx="7863840" cy="960117"/>
          </a:xfrm>
        </p:spPr>
        <p:txBody>
          <a:bodyPr>
            <a:normAutofit/>
          </a:bodyPr>
          <a:lstStyle/>
          <a:p>
            <a:r>
              <a:rPr lang="en-US" sz="2500" b="1" dirty="0"/>
              <a:t>Strategic Pillar 6: Communications, Public Awareness &amp; Brand</a:t>
            </a:r>
            <a:endParaRPr lang="en-US" sz="2500" dirty="0"/>
          </a:p>
        </p:txBody>
      </p:sp>
      <p:pic>
        <p:nvPicPr>
          <p:cNvPr id="4" name="Picture 3" descr="PNGAS Logo.jpg">
            <a:extLst>
              <a:ext uri="{FF2B5EF4-FFF2-40B4-BE49-F238E27FC236}">
                <a16:creationId xmlns:a16="http://schemas.microsoft.com/office/drawing/2014/main" id="{86794763-384A-674F-D2CC-7E828CF87C96}"/>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EC09F750-E205-C851-54C0-775723AF9FF6}"/>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75A71629-EA52-0E09-C06D-66BCCBEA89D5}"/>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5094A1CC-43BA-1DF6-9DB3-09D9269DEBBD}"/>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cxnSp>
        <p:nvCxnSpPr>
          <p:cNvPr id="10" name="Straight Connector 9">
            <a:extLst>
              <a:ext uri="{FF2B5EF4-FFF2-40B4-BE49-F238E27FC236}">
                <a16:creationId xmlns:a16="http://schemas.microsoft.com/office/drawing/2014/main" id="{B7BF1DD9-D389-354A-D155-94E6F0152027}"/>
              </a:ext>
            </a:extLst>
          </p:cNvPr>
          <p:cNvCxnSpPr>
            <a:cxnSpLocks/>
          </p:cNvCxnSpPr>
          <p:nvPr/>
        </p:nvCxnSpPr>
        <p:spPr>
          <a:xfrm>
            <a:off x="4588743" y="1305910"/>
            <a:ext cx="34773" cy="517505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67445E3E-ECFB-3149-D708-AD18AF3822AA}"/>
              </a:ext>
            </a:extLst>
          </p:cNvPr>
          <p:cNvCxnSpPr>
            <a:cxnSpLocks/>
          </p:cNvCxnSpPr>
          <p:nvPr/>
        </p:nvCxnSpPr>
        <p:spPr>
          <a:xfrm>
            <a:off x="173864" y="3593206"/>
            <a:ext cx="8512936"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2C2E3557-28B6-3468-E705-DA33B2DFF0F1}"/>
              </a:ext>
            </a:extLst>
          </p:cNvPr>
          <p:cNvSpPr txBox="1"/>
          <p:nvPr/>
        </p:nvSpPr>
        <p:spPr>
          <a:xfrm>
            <a:off x="173863" y="1157589"/>
            <a:ext cx="4347051" cy="1754326"/>
          </a:xfrm>
          <a:prstGeom prst="rect">
            <a:avLst/>
          </a:prstGeom>
          <a:noFill/>
        </p:spPr>
        <p:txBody>
          <a:bodyPr wrap="square" rtlCol="0">
            <a:spAutoFit/>
          </a:bodyPr>
          <a:lstStyle/>
          <a:p>
            <a:r>
              <a:rPr lang="en-US" b="1" dirty="0"/>
              <a:t>Objective</a:t>
            </a:r>
          </a:p>
          <a:p>
            <a:endParaRPr lang="en-US" dirty="0"/>
          </a:p>
          <a:p>
            <a:r>
              <a:rPr lang="en-US" dirty="0"/>
              <a:t>Strengthen public understanding of PNGAS, the Pennsylvania National Guard, and veteran needs.</a:t>
            </a:r>
          </a:p>
          <a:p>
            <a:endParaRPr lang="en-US" dirty="0"/>
          </a:p>
        </p:txBody>
      </p:sp>
      <p:sp>
        <p:nvSpPr>
          <p:cNvPr id="17" name="TextBox 16">
            <a:extLst>
              <a:ext uri="{FF2B5EF4-FFF2-40B4-BE49-F238E27FC236}">
                <a16:creationId xmlns:a16="http://schemas.microsoft.com/office/drawing/2014/main" id="{6A2F8455-C388-1962-F1CA-96FB26F98E19}"/>
              </a:ext>
            </a:extLst>
          </p:cNvPr>
          <p:cNvSpPr txBox="1"/>
          <p:nvPr/>
        </p:nvSpPr>
        <p:spPr>
          <a:xfrm>
            <a:off x="4673315" y="3821807"/>
            <a:ext cx="4212680" cy="2328018"/>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DB685112-EB29-9DFB-DE98-89BF76F51B7D}"/>
              </a:ext>
            </a:extLst>
          </p:cNvPr>
          <p:cNvSpPr txBox="1"/>
          <p:nvPr/>
        </p:nvSpPr>
        <p:spPr>
          <a:xfrm>
            <a:off x="4691343" y="1164191"/>
            <a:ext cx="4417883" cy="2308324"/>
          </a:xfrm>
          <a:prstGeom prst="rect">
            <a:avLst/>
          </a:prstGeom>
          <a:noFill/>
        </p:spPr>
        <p:txBody>
          <a:bodyPr wrap="square" rtlCol="0">
            <a:spAutoFit/>
          </a:bodyPr>
          <a:lstStyle/>
          <a:p>
            <a:r>
              <a:rPr lang="en-US" b="1" dirty="0"/>
              <a:t>Key Initiatives</a:t>
            </a:r>
          </a:p>
          <a:p>
            <a:endParaRPr lang="en-US" dirty="0"/>
          </a:p>
          <a:p>
            <a:pPr marL="285750" lvl="0" indent="-285750">
              <a:buFont typeface="Arial" panose="020B0604020202020204" pitchFamily="34" charset="0"/>
              <a:buChar char="•"/>
            </a:pPr>
            <a:r>
              <a:rPr lang="en-US" dirty="0"/>
              <a:t>Unified branding across PNGAS and Foundation</a:t>
            </a:r>
          </a:p>
          <a:p>
            <a:pPr marL="285750" lvl="0" indent="-285750">
              <a:buFont typeface="Arial" panose="020B0604020202020204" pitchFamily="34" charset="0"/>
              <a:buChar char="•"/>
            </a:pPr>
            <a:r>
              <a:rPr lang="en-US" dirty="0"/>
              <a:t>Strategic content calendar (legislative, programmatic, member stories)</a:t>
            </a:r>
          </a:p>
          <a:p>
            <a:pPr marL="285750" lvl="0" indent="-285750">
              <a:buFont typeface="Arial" panose="020B0604020202020204" pitchFamily="34" charset="0"/>
              <a:buChar char="•"/>
            </a:pPr>
            <a:r>
              <a:rPr lang="en-US" dirty="0"/>
              <a:t>Media and digital engagement strategy</a:t>
            </a:r>
          </a:p>
          <a:p>
            <a:pPr marL="285750" lvl="0" indent="-285750">
              <a:buFont typeface="Arial" panose="020B0604020202020204" pitchFamily="34" charset="0"/>
              <a:buChar char="•"/>
            </a:pPr>
            <a:r>
              <a:rPr lang="en-US" dirty="0"/>
              <a:t>Annual impact report publication</a:t>
            </a:r>
          </a:p>
        </p:txBody>
      </p:sp>
      <p:sp>
        <p:nvSpPr>
          <p:cNvPr id="20" name="TextBox 19">
            <a:extLst>
              <a:ext uri="{FF2B5EF4-FFF2-40B4-BE49-F238E27FC236}">
                <a16:creationId xmlns:a16="http://schemas.microsoft.com/office/drawing/2014/main" id="{8EF347EE-E319-F06D-3130-5A9835F5B336}"/>
              </a:ext>
            </a:extLst>
          </p:cNvPr>
          <p:cNvSpPr txBox="1"/>
          <p:nvPr/>
        </p:nvSpPr>
        <p:spPr>
          <a:xfrm>
            <a:off x="308235" y="3849178"/>
            <a:ext cx="4212680" cy="2585323"/>
          </a:xfrm>
          <a:prstGeom prst="rect">
            <a:avLst/>
          </a:prstGeom>
          <a:noFill/>
        </p:spPr>
        <p:txBody>
          <a:bodyPr wrap="square" rtlCol="0">
            <a:spAutoFit/>
          </a:bodyPr>
          <a:lstStyle/>
          <a:p>
            <a:r>
              <a:rPr lang="en-US" b="1" dirty="0"/>
              <a:t>KPIs</a:t>
            </a:r>
          </a:p>
          <a:p>
            <a:endParaRPr lang="en-US" dirty="0"/>
          </a:p>
          <a:p>
            <a:pPr marL="285750" lvl="0" indent="-285750">
              <a:buFont typeface="Arial" panose="020B0604020202020204" pitchFamily="34" charset="0"/>
              <a:buChar char="•"/>
            </a:pPr>
            <a:r>
              <a:rPr lang="en-US" dirty="0"/>
              <a:t>Website and digital engagement metrics</a:t>
            </a:r>
          </a:p>
          <a:p>
            <a:pPr marL="285750" lvl="0" indent="-285750">
              <a:buFont typeface="Arial" panose="020B0604020202020204" pitchFamily="34" charset="0"/>
              <a:buChar char="•"/>
            </a:pPr>
            <a:r>
              <a:rPr lang="en-US" dirty="0"/>
              <a:t>Media placements</a:t>
            </a:r>
          </a:p>
          <a:p>
            <a:pPr marL="285750" lvl="0" indent="-285750">
              <a:buFont typeface="Arial" panose="020B0604020202020204" pitchFamily="34" charset="0"/>
              <a:buChar char="•"/>
            </a:pPr>
            <a:r>
              <a:rPr lang="en-US" dirty="0"/>
              <a:t>Stakeholder awareness surveys</a:t>
            </a:r>
          </a:p>
          <a:p>
            <a:pPr marL="285750" lvl="0" indent="-285750">
              <a:buFont typeface="Arial" panose="020B0604020202020204" pitchFamily="34" charset="0"/>
              <a:buChar char="•"/>
            </a:pPr>
            <a:r>
              <a:rPr lang="en-US" dirty="0"/>
              <a:t>Donor and member communications reach</a:t>
            </a:r>
          </a:p>
          <a:p>
            <a:pPr lvl="0"/>
            <a:endParaRPr lang="en-US" dirty="0"/>
          </a:p>
          <a:p>
            <a:endParaRPr lang="en-US" dirty="0"/>
          </a:p>
        </p:txBody>
      </p:sp>
      <p:sp>
        <p:nvSpPr>
          <p:cNvPr id="21" name="TextBox 20">
            <a:extLst>
              <a:ext uri="{FF2B5EF4-FFF2-40B4-BE49-F238E27FC236}">
                <a16:creationId xmlns:a16="http://schemas.microsoft.com/office/drawing/2014/main" id="{6791BC96-252D-1681-901E-CE5E6C8D5BAA}"/>
              </a:ext>
            </a:extLst>
          </p:cNvPr>
          <p:cNvSpPr txBox="1"/>
          <p:nvPr/>
        </p:nvSpPr>
        <p:spPr>
          <a:xfrm>
            <a:off x="4723114" y="3821807"/>
            <a:ext cx="4212680" cy="1384995"/>
          </a:xfrm>
          <a:prstGeom prst="rect">
            <a:avLst/>
          </a:prstGeom>
          <a:noFill/>
        </p:spPr>
        <p:txBody>
          <a:bodyPr wrap="square" rtlCol="0">
            <a:spAutoFit/>
          </a:bodyPr>
          <a:lstStyle/>
          <a:p>
            <a:r>
              <a:rPr lang="en-US" b="1" dirty="0"/>
              <a:t>Opportunities for Support</a:t>
            </a:r>
          </a:p>
          <a:p>
            <a:endParaRPr lang="en-US" dirty="0"/>
          </a:p>
          <a:p>
            <a:pPr marL="285750" indent="-285750">
              <a:buFont typeface="Arial" panose="020B0604020202020204" pitchFamily="34" charset="0"/>
              <a:buChar char="•"/>
            </a:pPr>
            <a:r>
              <a:rPr lang="en-US" sz="1600" dirty="0"/>
              <a:t>Sharing of PANG important events to support (attending or advertising)</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30712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FCCB-3362-7DDE-BBCB-E7C06E5C6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6F815-F3F4-AC00-3148-2A8426419CC5}"/>
              </a:ext>
            </a:extLst>
          </p:cNvPr>
          <p:cNvSpPr>
            <a:spLocks noGrp="1"/>
          </p:cNvSpPr>
          <p:nvPr>
            <p:ph type="title"/>
          </p:nvPr>
        </p:nvSpPr>
        <p:spPr>
          <a:xfrm>
            <a:off x="0" y="140864"/>
            <a:ext cx="7863840" cy="960117"/>
          </a:xfrm>
        </p:spPr>
        <p:txBody>
          <a:bodyPr>
            <a:normAutofit/>
          </a:bodyPr>
          <a:lstStyle/>
          <a:p>
            <a:r>
              <a:rPr lang="en-US" sz="2800" b="1" dirty="0"/>
              <a:t>Strategic Pillar 7: Governance, Compliance &amp; Organizational Excellence</a:t>
            </a:r>
            <a:endParaRPr lang="en-US" sz="2800" dirty="0"/>
          </a:p>
        </p:txBody>
      </p:sp>
      <p:pic>
        <p:nvPicPr>
          <p:cNvPr id="4" name="Picture 3" descr="PNGAS Logo.jpg">
            <a:extLst>
              <a:ext uri="{FF2B5EF4-FFF2-40B4-BE49-F238E27FC236}">
                <a16:creationId xmlns:a16="http://schemas.microsoft.com/office/drawing/2014/main" id="{00C13B9A-0671-B2C2-594C-8AA1B55C6FDA}"/>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534CEBBE-857C-0E73-3C8D-1C365B51BE6C}"/>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F8130545-2D50-8791-2FFF-0CEDA33114C0}"/>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D4EC428C-E284-9B12-FEF4-84A87603E818}"/>
              </a:ext>
            </a:extLst>
          </p:cNvPr>
          <p:cNvSpPr txBox="1"/>
          <p:nvPr/>
        </p:nvSpPr>
        <p:spPr>
          <a:xfrm>
            <a:off x="8229600" y="6492240"/>
            <a:ext cx="914400" cy="274320"/>
          </a:xfrm>
          <a:prstGeom prst="rect">
            <a:avLst/>
          </a:prstGeom>
          <a:noFill/>
        </p:spPr>
        <p:txBody>
          <a:bodyPr wrap="none">
            <a:spAutoFit/>
          </a:bodyPr>
          <a:lstStyle/>
          <a:p>
            <a:r>
              <a:rPr sz="1200">
                <a:solidFill>
                  <a:srgbClr val="000000"/>
                </a:solidFill>
              </a:rPr>
              <a:t>5</a:t>
            </a:r>
          </a:p>
        </p:txBody>
      </p:sp>
      <p:cxnSp>
        <p:nvCxnSpPr>
          <p:cNvPr id="10" name="Straight Connector 9">
            <a:extLst>
              <a:ext uri="{FF2B5EF4-FFF2-40B4-BE49-F238E27FC236}">
                <a16:creationId xmlns:a16="http://schemas.microsoft.com/office/drawing/2014/main" id="{B3153379-D8A4-A493-6391-4B02A5051E84}"/>
              </a:ext>
            </a:extLst>
          </p:cNvPr>
          <p:cNvCxnSpPr>
            <a:cxnSpLocks/>
          </p:cNvCxnSpPr>
          <p:nvPr/>
        </p:nvCxnSpPr>
        <p:spPr>
          <a:xfrm>
            <a:off x="4588743" y="1305910"/>
            <a:ext cx="34773" cy="517505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C0774BC3-3FC9-87DA-8FB2-97474AA93A78}"/>
              </a:ext>
            </a:extLst>
          </p:cNvPr>
          <p:cNvCxnSpPr>
            <a:cxnSpLocks/>
          </p:cNvCxnSpPr>
          <p:nvPr/>
        </p:nvCxnSpPr>
        <p:spPr>
          <a:xfrm>
            <a:off x="173864" y="3593206"/>
            <a:ext cx="8512936"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55DCAD6A-2BD7-555B-D953-391AFF52F5FD}"/>
              </a:ext>
            </a:extLst>
          </p:cNvPr>
          <p:cNvSpPr txBox="1"/>
          <p:nvPr/>
        </p:nvSpPr>
        <p:spPr>
          <a:xfrm>
            <a:off x="173863" y="1157589"/>
            <a:ext cx="4347051" cy="1477328"/>
          </a:xfrm>
          <a:prstGeom prst="rect">
            <a:avLst/>
          </a:prstGeom>
          <a:noFill/>
        </p:spPr>
        <p:txBody>
          <a:bodyPr wrap="square" rtlCol="0">
            <a:spAutoFit/>
          </a:bodyPr>
          <a:lstStyle/>
          <a:p>
            <a:r>
              <a:rPr lang="en-US" b="1" dirty="0"/>
              <a:t>Objective</a:t>
            </a:r>
          </a:p>
          <a:p>
            <a:endParaRPr lang="en-US" dirty="0"/>
          </a:p>
          <a:p>
            <a:r>
              <a:rPr lang="en-US" dirty="0"/>
              <a:t>Ensure best-in-class nonprofit governance, financial stewardship, and legal compliance.</a:t>
            </a:r>
          </a:p>
          <a:p>
            <a:endParaRPr lang="en-US" dirty="0"/>
          </a:p>
        </p:txBody>
      </p:sp>
      <p:sp>
        <p:nvSpPr>
          <p:cNvPr id="17" name="TextBox 16">
            <a:extLst>
              <a:ext uri="{FF2B5EF4-FFF2-40B4-BE49-F238E27FC236}">
                <a16:creationId xmlns:a16="http://schemas.microsoft.com/office/drawing/2014/main" id="{334194BD-0129-F624-449F-E5B2AB40F01A}"/>
              </a:ext>
            </a:extLst>
          </p:cNvPr>
          <p:cNvSpPr txBox="1"/>
          <p:nvPr/>
        </p:nvSpPr>
        <p:spPr>
          <a:xfrm>
            <a:off x="4673315" y="3821807"/>
            <a:ext cx="4212680" cy="2328018"/>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514C3E58-E7AD-C30B-E808-531E8B72CEF0}"/>
              </a:ext>
            </a:extLst>
          </p:cNvPr>
          <p:cNvSpPr txBox="1"/>
          <p:nvPr/>
        </p:nvSpPr>
        <p:spPr>
          <a:xfrm>
            <a:off x="4691343" y="1164191"/>
            <a:ext cx="4417883" cy="2462213"/>
          </a:xfrm>
          <a:prstGeom prst="rect">
            <a:avLst/>
          </a:prstGeom>
          <a:noFill/>
        </p:spPr>
        <p:txBody>
          <a:bodyPr wrap="square" rtlCol="0">
            <a:spAutoFit/>
          </a:bodyPr>
          <a:lstStyle/>
          <a:p>
            <a:r>
              <a:rPr lang="en-US" b="1" dirty="0"/>
              <a:t>Key Initiatives</a:t>
            </a:r>
            <a:endParaRPr lang="en-US" dirty="0"/>
          </a:p>
          <a:p>
            <a:pPr marL="285750" lvl="0" indent="-285750">
              <a:buFont typeface="Arial" panose="020B0604020202020204" pitchFamily="34" charset="0"/>
              <a:buChar char="•"/>
            </a:pPr>
            <a:r>
              <a:rPr lang="en-US" sz="1700" dirty="0"/>
              <a:t>Annual board education and fiduciary training</a:t>
            </a:r>
          </a:p>
          <a:p>
            <a:pPr marL="285750" lvl="0" indent="-285750">
              <a:buFont typeface="Arial" panose="020B0604020202020204" pitchFamily="34" charset="0"/>
              <a:buChar char="•"/>
            </a:pPr>
            <a:r>
              <a:rPr lang="en-US" sz="1700" dirty="0"/>
              <a:t>Formal separation of 501(c)(3) and 501(c)(6) activities</a:t>
            </a:r>
          </a:p>
          <a:p>
            <a:pPr marL="285750" lvl="0" indent="-285750">
              <a:buFont typeface="Arial" panose="020B0604020202020204" pitchFamily="34" charset="0"/>
              <a:buChar char="•"/>
            </a:pPr>
            <a:r>
              <a:rPr lang="en-US" sz="1700" dirty="0"/>
              <a:t>Policy refresh (conflict of interest, whistleblower, records retention)</a:t>
            </a:r>
          </a:p>
          <a:p>
            <a:pPr marL="285750" lvl="0" indent="-285750">
              <a:buFont typeface="Arial" panose="020B0604020202020204" pitchFamily="34" charset="0"/>
              <a:buChar char="•"/>
            </a:pPr>
            <a:r>
              <a:rPr lang="en-US" sz="1700" dirty="0"/>
              <a:t>Annual strategic plan review and KPI dashboard</a:t>
            </a:r>
          </a:p>
        </p:txBody>
      </p:sp>
      <p:sp>
        <p:nvSpPr>
          <p:cNvPr id="20" name="TextBox 19">
            <a:extLst>
              <a:ext uri="{FF2B5EF4-FFF2-40B4-BE49-F238E27FC236}">
                <a16:creationId xmlns:a16="http://schemas.microsoft.com/office/drawing/2014/main" id="{F3F95073-869A-C645-B9DB-A1AEBE61DC52}"/>
              </a:ext>
            </a:extLst>
          </p:cNvPr>
          <p:cNvSpPr txBox="1"/>
          <p:nvPr/>
        </p:nvSpPr>
        <p:spPr>
          <a:xfrm>
            <a:off x="308235" y="3849178"/>
            <a:ext cx="4212680" cy="2308324"/>
          </a:xfrm>
          <a:prstGeom prst="rect">
            <a:avLst/>
          </a:prstGeom>
          <a:noFill/>
        </p:spPr>
        <p:txBody>
          <a:bodyPr wrap="square" rtlCol="0">
            <a:spAutoFit/>
          </a:bodyPr>
          <a:lstStyle/>
          <a:p>
            <a:r>
              <a:rPr lang="en-US" b="1" dirty="0"/>
              <a:t>KPIs</a:t>
            </a:r>
          </a:p>
          <a:p>
            <a:endParaRPr lang="en-US" dirty="0"/>
          </a:p>
          <a:p>
            <a:pPr marL="285750" lvl="0" indent="-285750">
              <a:buFont typeface="Arial" panose="020B0604020202020204" pitchFamily="34" charset="0"/>
              <a:buChar char="•"/>
            </a:pPr>
            <a:r>
              <a:rPr lang="en-US" dirty="0"/>
              <a:t>On-time audits and filings</a:t>
            </a:r>
          </a:p>
          <a:p>
            <a:pPr marL="285750" lvl="0" indent="-285750">
              <a:buFont typeface="Arial" panose="020B0604020202020204" pitchFamily="34" charset="0"/>
              <a:buChar char="•"/>
            </a:pPr>
            <a:r>
              <a:rPr lang="en-US" dirty="0"/>
              <a:t>Board attendance and participation</a:t>
            </a:r>
          </a:p>
          <a:p>
            <a:pPr marL="285750" lvl="0" indent="-285750">
              <a:buFont typeface="Arial" panose="020B0604020202020204" pitchFamily="34" charset="0"/>
              <a:buChar char="•"/>
            </a:pPr>
            <a:r>
              <a:rPr lang="en-US" dirty="0"/>
              <a:t>Compliance findings (zero adverse)</a:t>
            </a:r>
          </a:p>
          <a:p>
            <a:pPr marL="285750" lvl="0" indent="-285750">
              <a:buFont typeface="Arial" panose="020B0604020202020204" pitchFamily="34" charset="0"/>
              <a:buChar char="•"/>
            </a:pPr>
            <a:r>
              <a:rPr lang="en-US" dirty="0"/>
              <a:t>Strategic milestones met annually</a:t>
            </a:r>
          </a:p>
          <a:p>
            <a:pPr lvl="0"/>
            <a:endParaRPr lang="en-US" dirty="0"/>
          </a:p>
          <a:p>
            <a:endParaRPr lang="en-US" dirty="0"/>
          </a:p>
        </p:txBody>
      </p:sp>
      <p:sp>
        <p:nvSpPr>
          <p:cNvPr id="21" name="TextBox 20">
            <a:extLst>
              <a:ext uri="{FF2B5EF4-FFF2-40B4-BE49-F238E27FC236}">
                <a16:creationId xmlns:a16="http://schemas.microsoft.com/office/drawing/2014/main" id="{95B1F153-B252-A334-5568-E0281F7B4132}"/>
              </a:ext>
            </a:extLst>
          </p:cNvPr>
          <p:cNvSpPr txBox="1"/>
          <p:nvPr/>
        </p:nvSpPr>
        <p:spPr>
          <a:xfrm>
            <a:off x="4723114" y="3821807"/>
            <a:ext cx="4212680" cy="1138773"/>
          </a:xfrm>
          <a:prstGeom prst="rect">
            <a:avLst/>
          </a:prstGeom>
          <a:noFill/>
        </p:spPr>
        <p:txBody>
          <a:bodyPr wrap="square" rtlCol="0">
            <a:spAutoFit/>
          </a:bodyPr>
          <a:lstStyle/>
          <a:p>
            <a:r>
              <a:rPr lang="en-US" b="1" dirty="0"/>
              <a:t>Opportunities for Support</a:t>
            </a:r>
          </a:p>
          <a:p>
            <a:endParaRPr lang="en-US" dirty="0"/>
          </a:p>
          <a:p>
            <a:pPr marL="285750" indent="-285750">
              <a:buFont typeface="Arial" panose="020B0604020202020204" pitchFamily="34" charset="0"/>
              <a:buChar char="•"/>
            </a:pPr>
            <a:r>
              <a:rPr lang="en-US" sz="1600" dirty="0"/>
              <a:t>NSTR</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71655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Membership &amp; Benefits</a:t>
            </a:r>
          </a:p>
        </p:txBody>
      </p:sp>
      <p:sp>
        <p:nvSpPr>
          <p:cNvPr id="3" name="Content Placeholder 2"/>
          <p:cNvSpPr>
            <a:spLocks noGrp="1"/>
          </p:cNvSpPr>
          <p:nvPr>
            <p:ph idx="1"/>
          </p:nvPr>
        </p:nvSpPr>
        <p:spPr/>
        <p:txBody>
          <a:bodyPr/>
          <a:lstStyle/>
          <a:p>
            <a:endParaRPr/>
          </a:p>
          <a:p>
            <a:pPr>
              <a:defRPr sz="1800"/>
            </a:pPr>
            <a:r>
              <a:t>Classes: Active, Retired/Life, Associate, Corporate, Honorary</a:t>
            </a:r>
            <a:br/>
            <a:r>
              <a:t>Benefits: Networking, leadership development, legislative voice, scholarships</a:t>
            </a:r>
          </a:p>
        </p:txBody>
      </p:sp>
      <p:pic>
        <p:nvPicPr>
          <p:cNvPr id="4" name="Picture 3" descr="PNGAS Logo.jpg"/>
          <p:cNvPicPr>
            <a:picLocks noChangeAspect="1"/>
          </p:cNvPicPr>
          <p:nvPr/>
        </p:nvPicPr>
        <p:blipFill>
          <a:blip r:embed="rId3"/>
          <a:stretch>
            <a:fillRect/>
          </a:stretch>
        </p:blipFill>
        <p:spPr>
          <a:xfrm>
            <a:off x="7315200" y="182880"/>
            <a:ext cx="1097280" cy="1097280"/>
          </a:xfrm>
          <a:prstGeom prst="rect">
            <a:avLst/>
          </a:prstGeom>
        </p:spPr>
      </p:pic>
      <p:sp>
        <p:nvSpPr>
          <p:cNvPr id="5" name="Rectangle 4"/>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8229600" y="6492240"/>
            <a:ext cx="914400" cy="274320"/>
          </a:xfrm>
          <a:prstGeom prst="rect">
            <a:avLst/>
          </a:prstGeom>
          <a:noFill/>
        </p:spPr>
        <p:txBody>
          <a:bodyPr wrap="none">
            <a:spAutoFit/>
          </a:bodyPr>
          <a:lstStyle/>
          <a:p>
            <a:r>
              <a:rPr sz="1200">
                <a:solidFill>
                  <a:srgbClr val="000000"/>
                </a:solidFill>
              </a:rPr>
              <a:t>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759"/>
            <a:ext cx="7978462" cy="1143000"/>
          </a:xfrm>
        </p:spPr>
        <p:txBody>
          <a:bodyPr/>
          <a:lstStyle/>
          <a:p>
            <a:r>
              <a:rPr dirty="0"/>
              <a:t>About PNGAS &amp; Foundation</a:t>
            </a:r>
          </a:p>
        </p:txBody>
      </p:sp>
      <p:sp>
        <p:nvSpPr>
          <p:cNvPr id="3" name="Content Placeholder 2"/>
          <p:cNvSpPr>
            <a:spLocks noGrp="1"/>
          </p:cNvSpPr>
          <p:nvPr>
            <p:ph idx="1"/>
          </p:nvPr>
        </p:nvSpPr>
        <p:spPr/>
        <p:txBody>
          <a:bodyPr/>
          <a:lstStyle/>
          <a:p>
            <a:pPr marL="0" indent="0">
              <a:buNone/>
              <a:defRPr sz="1800"/>
            </a:pPr>
            <a:r>
              <a:rPr dirty="0"/>
              <a:t>Established: 1987</a:t>
            </a:r>
            <a:br>
              <a:rPr dirty="0"/>
            </a:br>
            <a:r>
              <a:rPr dirty="0"/>
              <a:t>PNGAS: 501(c)(6) nonprofit</a:t>
            </a:r>
            <a:r>
              <a:rPr lang="en-US" dirty="0"/>
              <a:t> </a:t>
            </a:r>
            <a:br>
              <a:rPr dirty="0"/>
            </a:br>
            <a:r>
              <a:rPr dirty="0"/>
              <a:t>Foundation: 501(c)(3) charitable arm</a:t>
            </a:r>
            <a:br>
              <a:rPr dirty="0"/>
            </a:br>
            <a:r>
              <a:rPr dirty="0"/>
              <a:t>Purposes: Advocacy, education, relief for Guard families, heritage preservation.</a:t>
            </a:r>
          </a:p>
        </p:txBody>
      </p:sp>
      <p:pic>
        <p:nvPicPr>
          <p:cNvPr id="4" name="Picture 3" descr="PNGAS Logo.jpg"/>
          <p:cNvPicPr>
            <a:picLocks noChangeAspect="1"/>
          </p:cNvPicPr>
          <p:nvPr/>
        </p:nvPicPr>
        <p:blipFill>
          <a:blip r:embed="rId3"/>
          <a:stretch>
            <a:fillRect/>
          </a:stretch>
        </p:blipFill>
        <p:spPr>
          <a:xfrm>
            <a:off x="7315200" y="182880"/>
            <a:ext cx="1097280" cy="1097280"/>
          </a:xfrm>
          <a:prstGeom prst="rect">
            <a:avLst/>
          </a:prstGeom>
        </p:spPr>
      </p:pic>
      <p:sp>
        <p:nvSpPr>
          <p:cNvPr id="5" name="Rectangle 4"/>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27" y="434023"/>
            <a:ext cx="6858000" cy="1143000"/>
          </a:xfrm>
        </p:spPr>
        <p:txBody>
          <a:bodyPr>
            <a:noAutofit/>
          </a:bodyPr>
          <a:lstStyle/>
          <a:p>
            <a:r>
              <a:rPr lang="en-US" sz="3000" b="1" i="1" dirty="0"/>
              <a:t>Retirement is a transition — not an exit</a:t>
            </a:r>
            <a:br>
              <a:rPr lang="en-US" sz="3800" b="1" dirty="0"/>
            </a:br>
            <a:endParaRPr sz="3800"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PNGAS provides a </a:t>
            </a:r>
            <a:r>
              <a:rPr lang="en-US" b="1" dirty="0">
                <a:latin typeface="Calibri" panose="020F0502020204030204" pitchFamily="34" charset="0"/>
                <a:ea typeface="Calibri" panose="020F0502020204030204" pitchFamily="34" charset="0"/>
                <a:cs typeface="Calibri" panose="020F0502020204030204" pitchFamily="34" charset="0"/>
              </a:rPr>
              <a:t>continuing professional and advocacy home</a:t>
            </a:r>
            <a:r>
              <a:rPr lang="en-US" dirty="0">
                <a:latin typeface="Calibri" panose="020F0502020204030204" pitchFamily="34" charset="0"/>
                <a:ea typeface="Calibri" panose="020F0502020204030204" pitchFamily="34" charset="0"/>
                <a:cs typeface="Calibri" panose="020F0502020204030204" pitchFamily="34" charset="0"/>
              </a:rPr>
              <a:t> for retirees</a:t>
            </a:r>
          </a:p>
          <a:p>
            <a:r>
              <a:rPr lang="en-US" dirty="0">
                <a:latin typeface="Calibri" panose="020F0502020204030204" pitchFamily="34" charset="0"/>
                <a:ea typeface="Calibri" panose="020F0502020204030204" pitchFamily="34" charset="0"/>
                <a:cs typeface="Calibri" panose="020F0502020204030204" pitchFamily="34" charset="0"/>
              </a:rPr>
              <a:t>Retirees </a:t>
            </a:r>
            <a:r>
              <a:rPr lang="en-US" b="1" dirty="0">
                <a:latin typeface="Calibri" panose="020F0502020204030204" pitchFamily="34" charset="0"/>
                <a:ea typeface="Calibri" panose="020F0502020204030204" pitchFamily="34" charset="0"/>
                <a:cs typeface="Calibri" panose="020F0502020204030204" pitchFamily="34" charset="0"/>
              </a:rPr>
              <a:t>retain voting rights</a:t>
            </a:r>
            <a:r>
              <a:rPr lang="en-US" dirty="0">
                <a:latin typeface="Calibri" panose="020F0502020204030204" pitchFamily="34" charset="0"/>
                <a:ea typeface="Calibri" panose="020F0502020204030204" pitchFamily="34" charset="0"/>
                <a:cs typeface="Calibri" panose="020F0502020204030204" pitchFamily="34" charset="0"/>
              </a:rPr>
              <a:t>, leadership opportunities, and committee seats</a:t>
            </a:r>
          </a:p>
          <a:p>
            <a:r>
              <a:rPr lang="en-US" dirty="0">
                <a:latin typeface="Calibri" panose="020F0502020204030204" pitchFamily="34" charset="0"/>
                <a:ea typeface="Calibri" panose="020F0502020204030204" pitchFamily="34" charset="0"/>
                <a:cs typeface="Calibri" panose="020F0502020204030204" pitchFamily="34" charset="0"/>
              </a:rPr>
              <a:t>Retirees play a </a:t>
            </a:r>
            <a:r>
              <a:rPr lang="en-US" b="1" dirty="0">
                <a:latin typeface="Calibri" panose="020F0502020204030204" pitchFamily="34" charset="0"/>
                <a:ea typeface="Calibri" panose="020F0502020204030204" pitchFamily="34" charset="0"/>
                <a:cs typeface="Calibri" panose="020F0502020204030204" pitchFamily="34" charset="0"/>
              </a:rPr>
              <a:t>critical role mentoring junior Guardsmen</a:t>
            </a:r>
            <a:r>
              <a:rPr lang="en-US" dirty="0">
                <a:latin typeface="Calibri" panose="020F0502020204030204" pitchFamily="34" charset="0"/>
                <a:ea typeface="Calibri" panose="020F0502020204030204" pitchFamily="34" charset="0"/>
                <a:cs typeface="Calibri" panose="020F0502020204030204" pitchFamily="34" charset="0"/>
              </a:rPr>
              <a:t>, supporting families, and shaping policy</a:t>
            </a:r>
          </a:p>
        </p:txBody>
      </p:sp>
      <p:pic>
        <p:nvPicPr>
          <p:cNvPr id="4" name="Picture 3" descr="PNGAS Logo.jpg"/>
          <p:cNvPicPr>
            <a:picLocks noChangeAspect="1"/>
          </p:cNvPicPr>
          <p:nvPr/>
        </p:nvPicPr>
        <p:blipFill>
          <a:blip r:embed="rId3"/>
          <a:stretch>
            <a:fillRect/>
          </a:stretch>
        </p:blipFill>
        <p:spPr>
          <a:xfrm>
            <a:off x="7315200" y="182880"/>
            <a:ext cx="1097280" cy="1097280"/>
          </a:xfrm>
          <a:prstGeom prst="rect">
            <a:avLst/>
          </a:prstGeom>
        </p:spPr>
      </p:pic>
      <p:sp>
        <p:nvSpPr>
          <p:cNvPr id="5" name="Rectangle 4"/>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tar: 5 Points 8">
            <a:extLst>
              <a:ext uri="{FF2B5EF4-FFF2-40B4-BE49-F238E27FC236}">
                <a16:creationId xmlns:a16="http://schemas.microsoft.com/office/drawing/2014/main" id="{DCCEC1B3-7E91-DB92-79CE-938297852EAF}"/>
              </a:ext>
            </a:extLst>
          </p:cNvPr>
          <p:cNvSpPr/>
          <p:nvPr/>
        </p:nvSpPr>
        <p:spPr>
          <a:xfrm>
            <a:off x="231820" y="5705341"/>
            <a:ext cx="695459" cy="64942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C909A7A-204A-F875-EFB3-68A6BB939474}"/>
              </a:ext>
            </a:extLst>
          </p:cNvPr>
          <p:cNvSpPr txBox="1"/>
          <p:nvPr/>
        </p:nvSpPr>
        <p:spPr>
          <a:xfrm>
            <a:off x="933719" y="5767348"/>
            <a:ext cx="7868991" cy="646331"/>
          </a:xfrm>
          <a:prstGeom prst="rect">
            <a:avLst/>
          </a:prstGeom>
          <a:noFill/>
        </p:spPr>
        <p:txBody>
          <a:bodyPr wrap="square" rtlCol="0">
            <a:spAutoFit/>
          </a:bodyPr>
          <a:lstStyle/>
          <a:p>
            <a:r>
              <a:rPr lang="en-US" b="1" i="1" dirty="0"/>
              <a:t>Why this matters: Many Guardsmen quietly feel like retirement = being “done” or disconnected. PNGAS can directly counter that.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F0EF6-F6C7-75E9-9380-96BD2E10D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112D9-58B2-D200-2E48-3F86FA74A26E}"/>
              </a:ext>
            </a:extLst>
          </p:cNvPr>
          <p:cNvSpPr>
            <a:spLocks noGrp="1"/>
          </p:cNvSpPr>
          <p:nvPr>
            <p:ph type="title"/>
          </p:nvPr>
        </p:nvSpPr>
        <p:spPr>
          <a:xfrm>
            <a:off x="0" y="434023"/>
            <a:ext cx="7315200" cy="1143000"/>
          </a:xfrm>
        </p:spPr>
        <p:txBody>
          <a:bodyPr>
            <a:noAutofit/>
          </a:bodyPr>
          <a:lstStyle/>
          <a:p>
            <a:r>
              <a:rPr lang="en-US" sz="3000" b="1" i="1" dirty="0"/>
              <a:t>Your Voice still matters – and here’s where!</a:t>
            </a:r>
            <a:br>
              <a:rPr lang="en-US" sz="3000" b="1" i="1" dirty="0"/>
            </a:br>
            <a:endParaRPr sz="3000" i="1" dirty="0"/>
          </a:p>
        </p:txBody>
      </p:sp>
      <p:sp>
        <p:nvSpPr>
          <p:cNvPr id="3" name="Content Placeholder 2">
            <a:extLst>
              <a:ext uri="{FF2B5EF4-FFF2-40B4-BE49-F238E27FC236}">
                <a16:creationId xmlns:a16="http://schemas.microsoft.com/office/drawing/2014/main" id="{75CE9D4E-026F-887A-1896-F3C4C236578D}"/>
              </a:ext>
            </a:extLst>
          </p:cNvPr>
          <p:cNvSpPr>
            <a:spLocks noGrp="1"/>
          </p:cNvSpPr>
          <p:nvPr>
            <p:ph idx="1"/>
          </p:nvPr>
        </p:nvSpPr>
        <p:spPr/>
        <p:txBody>
          <a:bodyPr>
            <a:normAutofit/>
          </a:bodyPr>
          <a:lstStyle/>
          <a:p>
            <a:r>
              <a:rPr lang="en-US" dirty="0"/>
              <a:t>State legislation (PA Title 51, tax relief, education benefits, family programs)</a:t>
            </a:r>
          </a:p>
          <a:p>
            <a:r>
              <a:rPr lang="en-US" dirty="0"/>
              <a:t>Federal Guard issues via NGAUS and EANGUS</a:t>
            </a:r>
          </a:p>
          <a:p>
            <a:r>
              <a:rPr lang="en-US" dirty="0"/>
              <a:t>Retiree-relevant priorities:</a:t>
            </a:r>
          </a:p>
          <a:p>
            <a:pPr lvl="1"/>
            <a:r>
              <a:rPr lang="en-US" dirty="0"/>
              <a:t>TRICARE &amp; gray-area retiree healthcare</a:t>
            </a:r>
          </a:p>
          <a:p>
            <a:pPr lvl="1"/>
            <a:r>
              <a:rPr lang="en-US" dirty="0"/>
              <a:t>Cost-of-living adjustments (COLA)</a:t>
            </a:r>
          </a:p>
          <a:p>
            <a:pPr lvl="1"/>
            <a:r>
              <a:rPr lang="en-US" dirty="0"/>
              <a:t>Survivor benefits and spouse protections</a:t>
            </a:r>
          </a:p>
        </p:txBody>
      </p:sp>
      <p:pic>
        <p:nvPicPr>
          <p:cNvPr id="4" name="Picture 3" descr="PNGAS Logo.jpg">
            <a:extLst>
              <a:ext uri="{FF2B5EF4-FFF2-40B4-BE49-F238E27FC236}">
                <a16:creationId xmlns:a16="http://schemas.microsoft.com/office/drawing/2014/main" id="{491A6CB7-C49F-FDD7-4EBE-D6295973E6E4}"/>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21C33371-9150-7B24-20BA-34E1DB8F216E}"/>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13FC9F5C-1776-D743-AAD1-22DFD0A14F6B}"/>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tar: 5 Points 8">
            <a:extLst>
              <a:ext uri="{FF2B5EF4-FFF2-40B4-BE49-F238E27FC236}">
                <a16:creationId xmlns:a16="http://schemas.microsoft.com/office/drawing/2014/main" id="{2CFADF9A-555C-7DCB-54E4-328BA6E55762}"/>
              </a:ext>
            </a:extLst>
          </p:cNvPr>
          <p:cNvSpPr/>
          <p:nvPr/>
        </p:nvSpPr>
        <p:spPr>
          <a:xfrm>
            <a:off x="231820" y="5705341"/>
            <a:ext cx="695459" cy="64942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E403E50-05B9-C744-9236-19AD89981902}"/>
              </a:ext>
            </a:extLst>
          </p:cNvPr>
          <p:cNvSpPr txBox="1"/>
          <p:nvPr/>
        </p:nvSpPr>
        <p:spPr>
          <a:xfrm>
            <a:off x="933719" y="5767348"/>
            <a:ext cx="7868991" cy="646331"/>
          </a:xfrm>
          <a:prstGeom prst="rect">
            <a:avLst/>
          </a:prstGeom>
          <a:noFill/>
        </p:spPr>
        <p:txBody>
          <a:bodyPr wrap="square" rtlCol="0">
            <a:spAutoFit/>
          </a:bodyPr>
          <a:lstStyle/>
          <a:p>
            <a:r>
              <a:rPr lang="en-US" b="1" i="1" dirty="0"/>
              <a:t>Why this matters: Many retirees assume advocacy ends when drill ends. That’s false – and PNGAS is the bridge.</a:t>
            </a:r>
          </a:p>
        </p:txBody>
      </p:sp>
    </p:spTree>
    <p:extLst>
      <p:ext uri="{BB962C8B-B14F-4D97-AF65-F5344CB8AC3E}">
        <p14:creationId xmlns:p14="http://schemas.microsoft.com/office/powerpoint/2010/main" val="78426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4D47-DEBC-04D4-741E-299BC62E6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3AFC0-FB20-D484-49DF-61BEB670E9FB}"/>
              </a:ext>
            </a:extLst>
          </p:cNvPr>
          <p:cNvSpPr>
            <a:spLocks noGrp="1"/>
          </p:cNvSpPr>
          <p:nvPr>
            <p:ph type="title"/>
          </p:nvPr>
        </p:nvSpPr>
        <p:spPr>
          <a:xfrm>
            <a:off x="0" y="434023"/>
            <a:ext cx="7315200" cy="1143000"/>
          </a:xfrm>
        </p:spPr>
        <p:txBody>
          <a:bodyPr>
            <a:noAutofit/>
          </a:bodyPr>
          <a:lstStyle/>
          <a:p>
            <a:r>
              <a:rPr lang="en-US" sz="3000" b="1" i="1" dirty="0"/>
              <a:t>Protect your family, not just yourself – underused retiree value</a:t>
            </a:r>
            <a:br>
              <a:rPr lang="en-US" sz="3000" b="1" i="1" dirty="0"/>
            </a:br>
            <a:endParaRPr sz="3000" i="1" dirty="0"/>
          </a:p>
        </p:txBody>
      </p:sp>
      <p:sp>
        <p:nvSpPr>
          <p:cNvPr id="3" name="Content Placeholder 2">
            <a:extLst>
              <a:ext uri="{FF2B5EF4-FFF2-40B4-BE49-F238E27FC236}">
                <a16:creationId xmlns:a16="http://schemas.microsoft.com/office/drawing/2014/main" id="{6C5E37C8-190B-1620-E148-6D5DA0015E7B}"/>
              </a:ext>
            </a:extLst>
          </p:cNvPr>
          <p:cNvSpPr>
            <a:spLocks noGrp="1"/>
          </p:cNvSpPr>
          <p:nvPr>
            <p:ph idx="1"/>
          </p:nvPr>
        </p:nvSpPr>
        <p:spPr/>
        <p:txBody>
          <a:bodyPr>
            <a:normAutofit/>
          </a:bodyPr>
          <a:lstStyle/>
          <a:p>
            <a:pPr marL="0" indent="0">
              <a:buNone/>
            </a:pPr>
            <a:r>
              <a:rPr lang="en-US" sz="3000" dirty="0"/>
              <a:t>What your family keeps after you retire:</a:t>
            </a:r>
          </a:p>
          <a:p>
            <a:r>
              <a:rPr lang="en-US" sz="3000" dirty="0"/>
              <a:t>Continue access to SSLI coverage (unchanged cost/benefit through PNGAS)</a:t>
            </a:r>
          </a:p>
          <a:p>
            <a:r>
              <a:rPr lang="en-US" sz="3000" dirty="0"/>
              <a:t>Education advocacy (ACT 32 / MFEP continuity)</a:t>
            </a:r>
          </a:p>
          <a:p>
            <a:r>
              <a:rPr lang="en-US" sz="3000" dirty="0"/>
              <a:t>DMVA family resources, crisis support, and survivor assistance</a:t>
            </a:r>
          </a:p>
          <a:p>
            <a:r>
              <a:rPr lang="en-US" sz="3000" dirty="0"/>
              <a:t>Networking for spouses (career transitions, education, peer support)</a:t>
            </a:r>
          </a:p>
        </p:txBody>
      </p:sp>
      <p:pic>
        <p:nvPicPr>
          <p:cNvPr id="4" name="Picture 3" descr="PNGAS Logo.jpg">
            <a:extLst>
              <a:ext uri="{FF2B5EF4-FFF2-40B4-BE49-F238E27FC236}">
                <a16:creationId xmlns:a16="http://schemas.microsoft.com/office/drawing/2014/main" id="{C3A03BED-6B65-7094-3637-44BCBFB7B712}"/>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05BC1DF1-F2DB-5A09-7514-6D4D79593ED8}"/>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B62EC58E-A98F-DCDF-F5EF-17BB426F7D02}"/>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tar: 5 Points 8">
            <a:extLst>
              <a:ext uri="{FF2B5EF4-FFF2-40B4-BE49-F238E27FC236}">
                <a16:creationId xmlns:a16="http://schemas.microsoft.com/office/drawing/2014/main" id="{18108B64-B58D-0AC8-5D2B-C1DE79E24387}"/>
              </a:ext>
            </a:extLst>
          </p:cNvPr>
          <p:cNvSpPr/>
          <p:nvPr/>
        </p:nvSpPr>
        <p:spPr>
          <a:xfrm>
            <a:off x="231820" y="5705341"/>
            <a:ext cx="695459" cy="64942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16A2AA-177C-66FE-472D-02FDB40969E9}"/>
              </a:ext>
            </a:extLst>
          </p:cNvPr>
          <p:cNvSpPr txBox="1"/>
          <p:nvPr/>
        </p:nvSpPr>
        <p:spPr>
          <a:xfrm>
            <a:off x="933719" y="5767348"/>
            <a:ext cx="7868991" cy="646331"/>
          </a:xfrm>
          <a:prstGeom prst="rect">
            <a:avLst/>
          </a:prstGeom>
          <a:noFill/>
        </p:spPr>
        <p:txBody>
          <a:bodyPr wrap="square" rtlCol="0">
            <a:spAutoFit/>
          </a:bodyPr>
          <a:lstStyle/>
          <a:p>
            <a:r>
              <a:rPr lang="en-US" b="1" i="1" dirty="0"/>
              <a:t>Why this matters: Families often lose institutional support post-retirement. PNGAS + DMVA can prevent that.</a:t>
            </a:r>
          </a:p>
        </p:txBody>
      </p:sp>
    </p:spTree>
    <p:extLst>
      <p:ext uri="{BB962C8B-B14F-4D97-AF65-F5344CB8AC3E}">
        <p14:creationId xmlns:p14="http://schemas.microsoft.com/office/powerpoint/2010/main" val="92852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79DC-95DB-1FBF-0004-32B175975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F2EE5-CEA6-6A1F-BF4F-6F5725607F98}"/>
              </a:ext>
            </a:extLst>
          </p:cNvPr>
          <p:cNvSpPr>
            <a:spLocks noGrp="1"/>
          </p:cNvSpPr>
          <p:nvPr>
            <p:ph type="title"/>
          </p:nvPr>
        </p:nvSpPr>
        <p:spPr>
          <a:xfrm>
            <a:off x="0" y="434023"/>
            <a:ext cx="7315200" cy="1143000"/>
          </a:xfrm>
        </p:spPr>
        <p:txBody>
          <a:bodyPr>
            <a:noAutofit/>
          </a:bodyPr>
          <a:lstStyle/>
          <a:p>
            <a:r>
              <a:rPr lang="en-US" sz="3000" b="1" i="1" dirty="0"/>
              <a:t>Missed benefits are the biggest retiree regret – reality check</a:t>
            </a:r>
            <a:br>
              <a:rPr lang="en-US" sz="3000" b="1" i="1" dirty="0"/>
            </a:br>
            <a:endParaRPr sz="3000" i="1" dirty="0"/>
          </a:p>
        </p:txBody>
      </p:sp>
      <p:sp>
        <p:nvSpPr>
          <p:cNvPr id="3" name="Content Placeholder 2">
            <a:extLst>
              <a:ext uri="{FF2B5EF4-FFF2-40B4-BE49-F238E27FC236}">
                <a16:creationId xmlns:a16="http://schemas.microsoft.com/office/drawing/2014/main" id="{E1897294-75ED-C9FE-CADF-FEACF7C0538B}"/>
              </a:ext>
            </a:extLst>
          </p:cNvPr>
          <p:cNvSpPr>
            <a:spLocks noGrp="1"/>
          </p:cNvSpPr>
          <p:nvPr>
            <p:ph idx="1"/>
          </p:nvPr>
        </p:nvSpPr>
        <p:spPr/>
        <p:txBody>
          <a:bodyPr>
            <a:normAutofit/>
          </a:bodyPr>
          <a:lstStyle/>
          <a:p>
            <a:pPr marL="0" indent="0">
              <a:buNone/>
            </a:pPr>
            <a:r>
              <a:rPr lang="en-US" sz="2800" dirty="0"/>
              <a:t>Top 5 things retirees say they wish they knew earlier:</a:t>
            </a:r>
          </a:p>
          <a:p>
            <a:pPr marL="514350" indent="-514350">
              <a:buFont typeface="+mj-lt"/>
              <a:buAutoNum type="arabicPeriod"/>
            </a:pPr>
            <a:r>
              <a:rPr lang="en-US" sz="2800" dirty="0"/>
              <a:t>Property tax relief existed – but they applied late</a:t>
            </a:r>
          </a:p>
          <a:p>
            <a:pPr marL="514350" indent="-514350">
              <a:buFont typeface="+mj-lt"/>
              <a:buAutoNum type="arabicPeriod"/>
            </a:pPr>
            <a:r>
              <a:rPr lang="en-US" sz="2800" dirty="0"/>
              <a:t>County VSO help was free and accredited</a:t>
            </a:r>
          </a:p>
          <a:p>
            <a:pPr marL="514350" indent="-514350">
              <a:buFont typeface="+mj-lt"/>
              <a:buAutoNum type="arabicPeriod"/>
            </a:pPr>
            <a:r>
              <a:rPr lang="en-US" sz="2800" dirty="0"/>
              <a:t>Retired pay is PA tax exempt</a:t>
            </a:r>
          </a:p>
          <a:p>
            <a:pPr marL="514350" indent="-514350">
              <a:buFont typeface="+mj-lt"/>
              <a:buAutoNum type="arabicPeriod"/>
            </a:pPr>
            <a:r>
              <a:rPr lang="en-US" sz="2800" dirty="0"/>
              <a:t>Benefits change with new legislation (and no one told them)</a:t>
            </a:r>
          </a:p>
          <a:p>
            <a:pPr marL="514350" indent="-514350">
              <a:buFont typeface="+mj-lt"/>
              <a:buAutoNum type="arabicPeriod"/>
            </a:pPr>
            <a:r>
              <a:rPr lang="en-US" sz="2800" dirty="0"/>
              <a:t>They lost connection to the Guard community unnecessarily</a:t>
            </a:r>
          </a:p>
        </p:txBody>
      </p:sp>
      <p:pic>
        <p:nvPicPr>
          <p:cNvPr id="4" name="Picture 3" descr="PNGAS Logo.jpg">
            <a:extLst>
              <a:ext uri="{FF2B5EF4-FFF2-40B4-BE49-F238E27FC236}">
                <a16:creationId xmlns:a16="http://schemas.microsoft.com/office/drawing/2014/main" id="{515D15AA-EE5D-8731-E70F-CF016351019A}"/>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82079753-D723-9B3F-3AB2-82BE0291F018}"/>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4356DC5F-5030-496F-E655-ED078C880C4F}"/>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tar: 5 Points 8">
            <a:extLst>
              <a:ext uri="{FF2B5EF4-FFF2-40B4-BE49-F238E27FC236}">
                <a16:creationId xmlns:a16="http://schemas.microsoft.com/office/drawing/2014/main" id="{04DCBB6D-829F-105C-FDCA-1560C1CF1D99}"/>
              </a:ext>
            </a:extLst>
          </p:cNvPr>
          <p:cNvSpPr/>
          <p:nvPr/>
        </p:nvSpPr>
        <p:spPr>
          <a:xfrm>
            <a:off x="231820" y="5705341"/>
            <a:ext cx="695459" cy="64942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0BC197-8FC9-F696-EE86-75DE8CC17EA9}"/>
              </a:ext>
            </a:extLst>
          </p:cNvPr>
          <p:cNvSpPr txBox="1"/>
          <p:nvPr/>
        </p:nvSpPr>
        <p:spPr>
          <a:xfrm>
            <a:off x="933719" y="5767348"/>
            <a:ext cx="7868991" cy="369332"/>
          </a:xfrm>
          <a:prstGeom prst="rect">
            <a:avLst/>
          </a:prstGeom>
          <a:noFill/>
        </p:spPr>
        <p:txBody>
          <a:bodyPr wrap="square" rtlCol="0">
            <a:spAutoFit/>
          </a:bodyPr>
          <a:lstStyle/>
          <a:p>
            <a:r>
              <a:rPr lang="en-US" b="1" i="1" dirty="0"/>
              <a:t>Why this matters: To increase awareness and urgency</a:t>
            </a:r>
          </a:p>
        </p:txBody>
      </p:sp>
    </p:spTree>
    <p:extLst>
      <p:ext uri="{BB962C8B-B14F-4D97-AF65-F5344CB8AC3E}">
        <p14:creationId xmlns:p14="http://schemas.microsoft.com/office/powerpoint/2010/main" val="333990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FF7D-A2D6-D44F-893A-A4731F5CF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BE890-F54B-21A7-2A90-BA7D6BECCA5A}"/>
              </a:ext>
            </a:extLst>
          </p:cNvPr>
          <p:cNvSpPr>
            <a:spLocks noGrp="1"/>
          </p:cNvSpPr>
          <p:nvPr>
            <p:ph type="title"/>
          </p:nvPr>
        </p:nvSpPr>
        <p:spPr>
          <a:xfrm>
            <a:off x="0" y="434023"/>
            <a:ext cx="7315200" cy="1143000"/>
          </a:xfrm>
        </p:spPr>
        <p:txBody>
          <a:bodyPr>
            <a:noAutofit/>
          </a:bodyPr>
          <a:lstStyle/>
          <a:p>
            <a:r>
              <a:rPr lang="en-US" sz="3000" b="1" i="1" dirty="0"/>
              <a:t>Ways to stay involved without over-committing – remove friction</a:t>
            </a:r>
            <a:br>
              <a:rPr lang="en-US" sz="3000" b="1" i="1" dirty="0"/>
            </a:br>
            <a:endParaRPr sz="3000" i="1" dirty="0"/>
          </a:p>
        </p:txBody>
      </p:sp>
      <p:sp>
        <p:nvSpPr>
          <p:cNvPr id="3" name="Content Placeholder 2">
            <a:extLst>
              <a:ext uri="{FF2B5EF4-FFF2-40B4-BE49-F238E27FC236}">
                <a16:creationId xmlns:a16="http://schemas.microsoft.com/office/drawing/2014/main" id="{73A70CEE-5E2F-299B-778E-DBF72C8A17C8}"/>
              </a:ext>
            </a:extLst>
          </p:cNvPr>
          <p:cNvSpPr>
            <a:spLocks noGrp="1"/>
          </p:cNvSpPr>
          <p:nvPr>
            <p:ph idx="1"/>
          </p:nvPr>
        </p:nvSpPr>
        <p:spPr/>
        <p:txBody>
          <a:bodyPr>
            <a:normAutofit/>
          </a:bodyPr>
          <a:lstStyle/>
          <a:p>
            <a:pPr marL="0" indent="0">
              <a:buNone/>
            </a:pPr>
            <a:r>
              <a:rPr lang="en-US" sz="2800" dirty="0"/>
              <a:t>How retirees stay involved – on their terms:</a:t>
            </a:r>
          </a:p>
          <a:p>
            <a:r>
              <a:rPr lang="en-US" sz="2800" dirty="0"/>
              <a:t>Receive legislative &amp; benefits updates </a:t>
            </a:r>
          </a:p>
          <a:p>
            <a:r>
              <a:rPr lang="en-US" sz="2800" dirty="0"/>
              <a:t>Attend 1-2 events per year</a:t>
            </a:r>
          </a:p>
          <a:p>
            <a:r>
              <a:rPr lang="en-US" sz="2800" dirty="0"/>
              <a:t>Mentor a junior Officer / NCO</a:t>
            </a:r>
          </a:p>
          <a:p>
            <a:r>
              <a:rPr lang="en-US" sz="2800" dirty="0"/>
              <a:t>Serve on a short-term committee </a:t>
            </a:r>
          </a:p>
          <a:p>
            <a:r>
              <a:rPr lang="en-US" sz="2800" dirty="0"/>
              <a:t>Advocate during key legislative windows</a:t>
            </a:r>
          </a:p>
        </p:txBody>
      </p:sp>
      <p:pic>
        <p:nvPicPr>
          <p:cNvPr id="4" name="Picture 3" descr="PNGAS Logo.jpg">
            <a:extLst>
              <a:ext uri="{FF2B5EF4-FFF2-40B4-BE49-F238E27FC236}">
                <a16:creationId xmlns:a16="http://schemas.microsoft.com/office/drawing/2014/main" id="{DA785856-B437-2315-19DA-AF8DB6C70F84}"/>
              </a:ext>
            </a:extLst>
          </p:cNvPr>
          <p:cNvPicPr>
            <a:picLocks noChangeAspect="1"/>
          </p:cNvPicPr>
          <p:nvPr/>
        </p:nvPicPr>
        <p:blipFill>
          <a:blip r:embed="rId3"/>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47D37DFE-A91E-F84F-E60F-42A69F4FCF5F}"/>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3D570AF7-5BCB-AB2F-6435-1DF504D4A11D}"/>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tar: 5 Points 8">
            <a:extLst>
              <a:ext uri="{FF2B5EF4-FFF2-40B4-BE49-F238E27FC236}">
                <a16:creationId xmlns:a16="http://schemas.microsoft.com/office/drawing/2014/main" id="{D550B16D-210E-3021-25DD-AAF14AB4A16C}"/>
              </a:ext>
            </a:extLst>
          </p:cNvPr>
          <p:cNvSpPr/>
          <p:nvPr/>
        </p:nvSpPr>
        <p:spPr>
          <a:xfrm>
            <a:off x="231820" y="5705341"/>
            <a:ext cx="695459" cy="64942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6220E5-05D4-8D1B-A840-98EF8522438E}"/>
              </a:ext>
            </a:extLst>
          </p:cNvPr>
          <p:cNvSpPr txBox="1"/>
          <p:nvPr/>
        </p:nvSpPr>
        <p:spPr>
          <a:xfrm>
            <a:off x="933719" y="5767348"/>
            <a:ext cx="7868991" cy="369332"/>
          </a:xfrm>
          <a:prstGeom prst="rect">
            <a:avLst/>
          </a:prstGeom>
          <a:noFill/>
        </p:spPr>
        <p:txBody>
          <a:bodyPr wrap="square" rtlCol="0">
            <a:spAutoFit/>
          </a:bodyPr>
          <a:lstStyle/>
          <a:p>
            <a:r>
              <a:rPr lang="en-US" b="1" i="1" dirty="0"/>
              <a:t>Why this matters: Retirees fear getting “roped into too much”</a:t>
            </a:r>
          </a:p>
        </p:txBody>
      </p:sp>
    </p:spTree>
    <p:extLst>
      <p:ext uri="{BB962C8B-B14F-4D97-AF65-F5344CB8AC3E}">
        <p14:creationId xmlns:p14="http://schemas.microsoft.com/office/powerpoint/2010/main" val="295340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D8909-D87F-B602-BADF-C51EDA485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D88E5-24DB-67A3-6EB7-07E47F494968}"/>
              </a:ext>
            </a:extLst>
          </p:cNvPr>
          <p:cNvSpPr>
            <a:spLocks noGrp="1"/>
          </p:cNvSpPr>
          <p:nvPr>
            <p:ph type="title"/>
          </p:nvPr>
        </p:nvSpPr>
        <p:spPr>
          <a:xfrm>
            <a:off x="0" y="434023"/>
            <a:ext cx="7315200" cy="1143000"/>
          </a:xfrm>
        </p:spPr>
        <p:txBody>
          <a:bodyPr>
            <a:noAutofit/>
          </a:bodyPr>
          <a:lstStyle/>
          <a:p>
            <a:r>
              <a:rPr lang="en-US" sz="3000" b="1" i="1" dirty="0"/>
              <a:t>PNGAS call-to-action (Critical)</a:t>
            </a:r>
            <a:br>
              <a:rPr lang="en-US" sz="3000" b="1" i="1" dirty="0"/>
            </a:br>
            <a:endParaRPr sz="3000" i="1" dirty="0"/>
          </a:p>
        </p:txBody>
      </p:sp>
      <p:sp>
        <p:nvSpPr>
          <p:cNvPr id="3" name="Content Placeholder 2">
            <a:extLst>
              <a:ext uri="{FF2B5EF4-FFF2-40B4-BE49-F238E27FC236}">
                <a16:creationId xmlns:a16="http://schemas.microsoft.com/office/drawing/2014/main" id="{ACEB4F4A-2455-187F-70B3-A849CFCEDDED}"/>
              </a:ext>
            </a:extLst>
          </p:cNvPr>
          <p:cNvSpPr>
            <a:spLocks noGrp="1"/>
          </p:cNvSpPr>
          <p:nvPr>
            <p:ph idx="1"/>
          </p:nvPr>
        </p:nvSpPr>
        <p:spPr/>
        <p:txBody>
          <a:bodyPr>
            <a:normAutofit/>
          </a:bodyPr>
          <a:lstStyle/>
          <a:p>
            <a:pPr marL="0" indent="0">
              <a:buNone/>
            </a:pPr>
            <a:r>
              <a:rPr lang="en-US" sz="2800" dirty="0"/>
              <a:t>Before you retire – do these 3 things:</a:t>
            </a:r>
          </a:p>
          <a:p>
            <a:pPr marL="514350" indent="-514350">
              <a:buFont typeface="+mj-lt"/>
              <a:buAutoNum type="arabicPeriod"/>
            </a:pPr>
            <a:r>
              <a:rPr lang="en-US" sz="2800" dirty="0"/>
              <a:t>Join PNGAS as a Life Member</a:t>
            </a:r>
          </a:p>
          <a:p>
            <a:pPr marL="514350" indent="-514350">
              <a:buFont typeface="+mj-lt"/>
              <a:buAutoNum type="arabicPeriod"/>
            </a:pPr>
            <a:r>
              <a:rPr lang="en-US" sz="2800" dirty="0"/>
              <a:t>Connect with your County Director of Veterans Affairs</a:t>
            </a:r>
          </a:p>
          <a:p>
            <a:pPr marL="514350" indent="-514350">
              <a:buFont typeface="+mj-lt"/>
              <a:buAutoNum type="arabicPeriod"/>
            </a:pPr>
            <a:r>
              <a:rPr lang="en-US" sz="2800" dirty="0"/>
              <a:t>Sign up for DMVA updates so you never miss a benefit change</a:t>
            </a:r>
          </a:p>
          <a:p>
            <a:pPr marL="0" indent="0">
              <a:buNone/>
            </a:pPr>
            <a:endParaRPr lang="en-US" sz="2800" dirty="0">
              <a:hlinkClick r:id="rId3"/>
            </a:endParaRPr>
          </a:p>
          <a:p>
            <a:pPr marL="0" indent="0" algn="ctr">
              <a:buNone/>
            </a:pPr>
            <a:r>
              <a:rPr lang="en-US" sz="2800" dirty="0">
                <a:hlinkClick r:id="rId3"/>
              </a:rPr>
              <a:t>https://pngas.org</a:t>
            </a:r>
            <a:endParaRPr lang="en-US" sz="2800" dirty="0"/>
          </a:p>
          <a:p>
            <a:pPr marL="0" indent="0">
              <a:buNone/>
            </a:pPr>
            <a:endParaRPr lang="en-US" sz="2800" dirty="0"/>
          </a:p>
        </p:txBody>
      </p:sp>
      <p:pic>
        <p:nvPicPr>
          <p:cNvPr id="4" name="Picture 3" descr="PNGAS Logo.jpg">
            <a:extLst>
              <a:ext uri="{FF2B5EF4-FFF2-40B4-BE49-F238E27FC236}">
                <a16:creationId xmlns:a16="http://schemas.microsoft.com/office/drawing/2014/main" id="{24B6A8CC-5ACE-D4D2-D3B1-790DBDF5ECE8}"/>
              </a:ext>
            </a:extLst>
          </p:cNvPr>
          <p:cNvPicPr>
            <a:picLocks noChangeAspect="1"/>
          </p:cNvPicPr>
          <p:nvPr/>
        </p:nvPicPr>
        <p:blipFill>
          <a:blip r:embed="rId4"/>
          <a:stretch>
            <a:fillRect/>
          </a:stretch>
        </p:blipFill>
        <p:spPr>
          <a:xfrm>
            <a:off x="7315200" y="182880"/>
            <a:ext cx="1097280" cy="1097280"/>
          </a:xfrm>
          <a:prstGeom prst="rect">
            <a:avLst/>
          </a:prstGeom>
        </p:spPr>
      </p:pic>
      <p:sp>
        <p:nvSpPr>
          <p:cNvPr id="5" name="Rectangle 4">
            <a:extLst>
              <a:ext uri="{FF2B5EF4-FFF2-40B4-BE49-F238E27FC236}">
                <a16:creationId xmlns:a16="http://schemas.microsoft.com/office/drawing/2014/main" id="{E03EDD84-E3DE-A453-3E0C-771255048C27}"/>
              </a:ext>
            </a:extLst>
          </p:cNvPr>
          <p:cNvSpPr/>
          <p:nvPr/>
        </p:nvSpPr>
        <p:spPr>
          <a:xfrm>
            <a:off x="0" y="0"/>
            <a:ext cx="9144000" cy="137160"/>
          </a:xfrm>
          <a:prstGeom prst="rect">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10320B03-FF06-D98F-E79F-67C74363B3EB}"/>
              </a:ext>
            </a:extLst>
          </p:cNvPr>
          <p:cNvSpPr/>
          <p:nvPr/>
        </p:nvSpPr>
        <p:spPr>
          <a:xfrm>
            <a:off x="0" y="6720840"/>
            <a:ext cx="9144000" cy="137160"/>
          </a:xfrm>
          <a:prstGeom prst="rect">
            <a:avLst/>
          </a:prstGeom>
          <a:solidFill>
            <a:srgbClr val="B22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Star: 5 Points 8">
            <a:extLst>
              <a:ext uri="{FF2B5EF4-FFF2-40B4-BE49-F238E27FC236}">
                <a16:creationId xmlns:a16="http://schemas.microsoft.com/office/drawing/2014/main" id="{9A0B69DA-EC9B-7F0A-0B62-000EE19BF07D}"/>
              </a:ext>
            </a:extLst>
          </p:cNvPr>
          <p:cNvSpPr/>
          <p:nvPr/>
        </p:nvSpPr>
        <p:spPr>
          <a:xfrm>
            <a:off x="231820" y="5705341"/>
            <a:ext cx="695459" cy="64942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6DB7B2-D04E-18BC-ADC1-ACA98A418F5B}"/>
              </a:ext>
            </a:extLst>
          </p:cNvPr>
          <p:cNvSpPr txBox="1"/>
          <p:nvPr/>
        </p:nvSpPr>
        <p:spPr>
          <a:xfrm>
            <a:off x="933719" y="5767348"/>
            <a:ext cx="7868991" cy="646331"/>
          </a:xfrm>
          <a:prstGeom prst="rect">
            <a:avLst/>
          </a:prstGeom>
          <a:noFill/>
        </p:spPr>
        <p:txBody>
          <a:bodyPr wrap="square" rtlCol="0">
            <a:spAutoFit/>
          </a:bodyPr>
          <a:lstStyle/>
          <a:p>
            <a:r>
              <a:rPr lang="en-US" b="1" i="1" dirty="0"/>
              <a:t>Why this matters: You earned these benefits. PNGAS exists to make sure you keep them – and help the next generation do the same.</a:t>
            </a:r>
          </a:p>
        </p:txBody>
      </p:sp>
    </p:spTree>
    <p:extLst>
      <p:ext uri="{BB962C8B-B14F-4D97-AF65-F5344CB8AC3E}">
        <p14:creationId xmlns:p14="http://schemas.microsoft.com/office/powerpoint/2010/main" val="3899082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1227</TotalTime>
  <Words>2395</Words>
  <Application>Microsoft Office PowerPoint</Application>
  <PresentationFormat>On-screen Show (4:3)</PresentationFormat>
  <Paragraphs>311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Calibri</vt:lpstr>
      <vt:lpstr>Impact</vt:lpstr>
      <vt:lpstr>Office Theme</vt:lpstr>
      <vt:lpstr>Pennsylvania National Guard Association PNGAS</vt:lpstr>
      <vt:lpstr>Mission &amp; Vision</vt:lpstr>
      <vt:lpstr>About PNGAS &amp; Foundation</vt:lpstr>
      <vt:lpstr>Retirement is a transition — not an exit </vt:lpstr>
      <vt:lpstr>Your Voice still matters – and here’s where! </vt:lpstr>
      <vt:lpstr>Protect your family, not just yourself – underused retiree value </vt:lpstr>
      <vt:lpstr>Missed benefits are the biggest retiree regret – reality check </vt:lpstr>
      <vt:lpstr>Ways to stay involved without over-committing – remove friction </vt:lpstr>
      <vt:lpstr>PNGAS call-to-action (Critical) </vt:lpstr>
      <vt:lpstr>Connect with Us </vt:lpstr>
      <vt:lpstr>Pending &amp; Active Bills 2025-2026 PA Legislative Session </vt:lpstr>
      <vt:lpstr>Additional Legislative Items Impacting Veterans</vt:lpstr>
      <vt:lpstr> </vt:lpstr>
      <vt:lpstr>Organizational Structure</vt:lpstr>
      <vt:lpstr>Organizational Structure</vt:lpstr>
      <vt:lpstr>Strategic Objective Plan FY26-28</vt:lpstr>
      <vt:lpstr>Strategic Pillar 1: Advocacy &amp; Legislative Leadership (501(c)(6))</vt:lpstr>
      <vt:lpstr>Strategic Pillar 2: Strategic Partnerships &amp; DMVA Alignment</vt:lpstr>
      <vt:lpstr>Strategic Pillar 3: Member, Veteran &amp; Family Support Programs (501(c)(3))</vt:lpstr>
      <vt:lpstr>Strategic Pillar 4: Philanthropy &amp; Resource Development (Foundation)</vt:lpstr>
      <vt:lpstr>Strategic Pillar 5: Membership Growth &amp; Leadership Development</vt:lpstr>
      <vt:lpstr>Strategic Pillar 6: Communications, Public Awareness &amp; Brand</vt:lpstr>
      <vt:lpstr>Strategic Pillar 7: Governance, Compliance &amp; Organizational Excellence</vt:lpstr>
      <vt:lpstr>Membership &amp; Benefits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Francis Killeen</dc:creator>
  <cp:keywords/>
  <dc:description>generated using python-pptx</dc:description>
  <cp:lastModifiedBy>Francis Killeen</cp:lastModifiedBy>
  <cp:revision>5</cp:revision>
  <dcterms:created xsi:type="dcterms:W3CDTF">2013-01-27T09:14:16Z</dcterms:created>
  <dcterms:modified xsi:type="dcterms:W3CDTF">2026-03-27T14:05:19Z</dcterms:modified>
  <cp:category/>
</cp:coreProperties>
</file>