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3" r:id="rId1"/>
  </p:sldMasterIdLst>
  <p:sldIdLst>
    <p:sldId id="257" r:id="rId2"/>
    <p:sldId id="301" r:id="rId3"/>
    <p:sldId id="258" r:id="rId4"/>
    <p:sldId id="308" r:id="rId5"/>
    <p:sldId id="298" r:id="rId6"/>
    <p:sldId id="293" r:id="rId7"/>
    <p:sldId id="277" r:id="rId8"/>
    <p:sldId id="302" r:id="rId9"/>
    <p:sldId id="261" r:id="rId10"/>
    <p:sldId id="262" r:id="rId11"/>
    <p:sldId id="310" r:id="rId12"/>
    <p:sldId id="306" r:id="rId13"/>
    <p:sldId id="352" r:id="rId14"/>
    <p:sldId id="353" r:id="rId15"/>
    <p:sldId id="278" r:id="rId16"/>
    <p:sldId id="312" r:id="rId17"/>
    <p:sldId id="320" r:id="rId18"/>
    <p:sldId id="322" r:id="rId19"/>
    <p:sldId id="321" r:id="rId20"/>
    <p:sldId id="276" r:id="rId21"/>
    <p:sldId id="325" r:id="rId22"/>
    <p:sldId id="329" r:id="rId23"/>
    <p:sldId id="279" r:id="rId24"/>
    <p:sldId id="334" r:id="rId25"/>
    <p:sldId id="336" r:id="rId26"/>
    <p:sldId id="340" r:id="rId27"/>
    <p:sldId id="280" r:id="rId28"/>
    <p:sldId id="345" r:id="rId29"/>
    <p:sldId id="356" r:id="rId30"/>
    <p:sldId id="348" r:id="rId31"/>
    <p:sldId id="354" r:id="rId32"/>
  </p:sldIdLst>
  <p:sldSz cx="12192000" cy="6858000"/>
  <p:notesSz cx="9388475" cy="7102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ke Murphy" initials="MM" lastIdx="1" clrIdx="0">
    <p:extLst>
      <p:ext uri="{19B8F6BF-5375-455C-9EA6-DF929625EA0E}">
        <p15:presenceInfo xmlns:p15="http://schemas.microsoft.com/office/powerpoint/2012/main" userId="fc84140fe569c11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7477"/>
    <a:srgbClr val="007E39"/>
    <a:srgbClr val="F6A21D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2C04-5C06-4B2F-8A0A-6530BC901725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96D3-4295-4FE7-8EC2-FAF74F866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21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2C04-5C06-4B2F-8A0A-6530BC901725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96D3-4295-4FE7-8EC2-FAF74F866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96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2C04-5C06-4B2F-8A0A-6530BC901725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96D3-4295-4FE7-8EC2-FAF74F866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54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808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B171-25E0-492E-A54C-EE047E081296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8543-8A06-4327-94A2-1B833C827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1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2C04-5C06-4B2F-8A0A-6530BC901725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96D3-4295-4FE7-8EC2-FAF74F866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124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2C04-5C06-4B2F-8A0A-6530BC901725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96D3-4295-4FE7-8EC2-FAF74F866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775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B171-25E0-492E-A54C-EE047E081296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F8543-8A06-4327-94A2-1B833C827C1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22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2C04-5C06-4B2F-8A0A-6530BC901725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96D3-4295-4FE7-8EC2-FAF74F866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01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2C04-5C06-4B2F-8A0A-6530BC901725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96D3-4295-4FE7-8EC2-FAF74F866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49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2C04-5C06-4B2F-8A0A-6530BC901725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96D3-4295-4FE7-8EC2-FAF74F866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77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7A72C04-5C06-4B2F-8A0A-6530BC901725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96D3-4295-4FE7-8EC2-FAF74F866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80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232B171-25E0-492E-A54C-EE047E081296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20FF8543-8A06-4327-94A2-1B833C827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49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  <p:sldLayoutId id="2147483650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3" Type="http://schemas.openxmlformats.org/officeDocument/2006/relationships/image" Target="../media/image3.jpe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52.JPEG"/><Relationship Id="rId4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F1642-F48B-4A49-8678-64EF63C6AE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67" y="2364876"/>
            <a:ext cx="12120465" cy="3699289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/>
              <a:t>IMPROVING Production Throughput of CNC ROUTERS with VACUUM PERFORMANCE</a:t>
            </a:r>
            <a:br>
              <a:rPr lang="en-US" sz="4800" b="1" dirty="0"/>
            </a:br>
            <a:r>
              <a:rPr lang="en-US" sz="2400" b="1" i="1" dirty="0"/>
              <a:t>Max Your vac™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23D239-25D1-FFEB-6EEA-1915C984F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81" y="-556641"/>
            <a:ext cx="4140680" cy="344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40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machine on the counter&#10;&#10;Description automatically generated with low confidence">
            <a:extLst>
              <a:ext uri="{FF2B5EF4-FFF2-40B4-BE49-F238E27FC236}">
                <a16:creationId xmlns:a16="http://schemas.microsoft.com/office/drawing/2014/main" id="{30A8A6CA-0F0E-4E62-BC25-7586A3D4835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8" r="19308"/>
          <a:stretch>
            <a:fillRect/>
          </a:stretch>
        </p:blipFill>
        <p:spPr>
          <a:xfrm>
            <a:off x="3286125" y="0"/>
            <a:ext cx="8905875" cy="6858000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35A7E44-CFB7-41DA-A3C2-646A1B3AFE4E}"/>
              </a:ext>
            </a:extLst>
          </p:cNvPr>
          <p:cNvSpPr txBox="1">
            <a:spLocks/>
          </p:cNvSpPr>
          <p:nvPr/>
        </p:nvSpPr>
        <p:spPr bwMode="blackWhite">
          <a:xfrm>
            <a:off x="765449" y="1032682"/>
            <a:ext cx="4494998" cy="113464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GRID GASKETING</a:t>
            </a:r>
            <a:br>
              <a:rPr lang="en-US" dirty="0"/>
            </a:br>
            <a:r>
              <a:rPr lang="en-US" dirty="0"/>
              <a:t>examples….</a:t>
            </a:r>
          </a:p>
        </p:txBody>
      </p:sp>
    </p:spTree>
    <p:extLst>
      <p:ext uri="{BB962C8B-B14F-4D97-AF65-F5344CB8AC3E}">
        <p14:creationId xmlns:p14="http://schemas.microsoft.com/office/powerpoint/2010/main" val="2442558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picture containing indoor, equipment&#10;&#10;Description automatically generated">
            <a:extLst>
              <a:ext uri="{FF2B5EF4-FFF2-40B4-BE49-F238E27FC236}">
                <a16:creationId xmlns:a16="http://schemas.microsoft.com/office/drawing/2014/main" id="{4D69E500-7E2E-475E-91D5-9353F9A8838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b="16435"/>
          <a:stretch/>
        </p:blipFill>
        <p:spPr>
          <a:xfrm>
            <a:off x="3219450" y="1"/>
            <a:ext cx="8972550" cy="6858000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35A7E44-CFB7-41DA-A3C2-646A1B3AFE4E}"/>
              </a:ext>
            </a:extLst>
          </p:cNvPr>
          <p:cNvSpPr txBox="1">
            <a:spLocks/>
          </p:cNvSpPr>
          <p:nvPr/>
        </p:nvSpPr>
        <p:spPr bwMode="blackWhite">
          <a:xfrm>
            <a:off x="765449" y="1032682"/>
            <a:ext cx="4494998" cy="113464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GRID GASKETING</a:t>
            </a:r>
            <a:br>
              <a:rPr lang="en-US" dirty="0"/>
            </a:br>
            <a:r>
              <a:rPr lang="en-US" dirty="0"/>
              <a:t>examples….</a:t>
            </a:r>
          </a:p>
        </p:txBody>
      </p:sp>
    </p:spTree>
    <p:extLst>
      <p:ext uri="{BB962C8B-B14F-4D97-AF65-F5344CB8AC3E}">
        <p14:creationId xmlns:p14="http://schemas.microsoft.com/office/powerpoint/2010/main" val="1830337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4950C64-5D81-40F1-9601-8BA0D63BA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1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A3B3008-3243-4E10-B242-EDB1D85543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 t="-2" r="34820"/>
          <a:stretch/>
        </p:blipFill>
        <p:spPr>
          <a:xfrm rot="5400000">
            <a:off x="6946511" y="63395"/>
            <a:ext cx="4198921" cy="5467347"/>
          </a:xfrm>
          <a:prstGeom prst="rect">
            <a:avLst/>
          </a:prstGeom>
        </p:spPr>
      </p:pic>
      <p:pic>
        <p:nvPicPr>
          <p:cNvPr id="8" name="Content Placeholder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05C0748-5CC4-4235-A8FB-3F0D8DBA1D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23200"/>
          <a:stretch/>
        </p:blipFill>
        <p:spPr>
          <a:xfrm>
            <a:off x="412355" y="697607"/>
            <a:ext cx="5467348" cy="41989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9FA771-BDD4-4B12-8DC9-765EF2154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758" y="5304986"/>
            <a:ext cx="7729729" cy="855406"/>
          </a:xfr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txBody>
          <a:bodyPr vert="horz" lIns="182880" tIns="182880" rIns="182880" bIns="182880" rtlCol="0" anchor="ctr" anchorCtr="1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spoilboards  vs.  Dedicated fixtures</a:t>
            </a:r>
          </a:p>
        </p:txBody>
      </p:sp>
    </p:spTree>
    <p:extLst>
      <p:ext uri="{BB962C8B-B14F-4D97-AF65-F5344CB8AC3E}">
        <p14:creationId xmlns:p14="http://schemas.microsoft.com/office/powerpoint/2010/main" val="2953047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4950C64-5D81-40F1-9601-8BA0D63BA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05C0748-5CC4-4235-A8FB-3F0D8DBA1D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 b="23200"/>
          <a:stretch/>
        </p:blipFill>
        <p:spPr>
          <a:xfrm>
            <a:off x="412355" y="697607"/>
            <a:ext cx="5467348" cy="41989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9FA771-BDD4-4B12-8DC9-765EF2154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758" y="5304986"/>
            <a:ext cx="7729729" cy="855406"/>
          </a:xfr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txBody>
          <a:bodyPr vert="horz" lIns="182880" tIns="182880" rIns="182880" bIns="182880" rtlCol="0" anchor="ctr" anchorCtr="1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spoilboards  vs.  Dedicated fixtures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AB040-3086-4052-BB34-E0B2468C63E6}"/>
              </a:ext>
            </a:extLst>
          </p:cNvPr>
          <p:cNvSpPr txBox="1"/>
          <p:nvPr/>
        </p:nvSpPr>
        <p:spPr>
          <a:xfrm>
            <a:off x="6172200" y="697607"/>
            <a:ext cx="560744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u="sng" dirty="0">
                <a:solidFill>
                  <a:schemeClr val="bg1">
                    <a:lumMod val="85000"/>
                  </a:schemeClr>
                </a:solidFill>
              </a:rPr>
              <a:t>SPOILBOARDS</a:t>
            </a:r>
          </a:p>
          <a:p>
            <a:pPr lvl="0" algn="ctr"/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pPr marL="800100" lvl="1" indent="-342900">
              <a:buFontTx/>
              <a:buChar char="-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A material to “spoil”, chew into, or sacrifice </a:t>
            </a:r>
          </a:p>
          <a:p>
            <a:pPr marL="800100" lvl="1" indent="-342900">
              <a:buFontTx/>
              <a:buChar char="-"/>
            </a:pP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pPr marL="800100" lvl="1" indent="-342900">
              <a:buFontTx/>
              <a:buChar char="-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Typically, a porous MDF or LDF for straight-through downdraft holding</a:t>
            </a:r>
          </a:p>
          <a:p>
            <a:pPr lvl="1"/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pPr marL="800100" lvl="1" indent="-342900">
              <a:buFontTx/>
              <a:buChar char="-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Most common method across the industry</a:t>
            </a:r>
          </a:p>
          <a:p>
            <a:pPr marL="800100" lvl="1" indent="-342900">
              <a:buFontTx/>
              <a:buChar char="-"/>
            </a:pP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pPr marL="800100" lvl="1" indent="-342900">
              <a:buFontTx/>
              <a:buChar char="-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The more it’s used, the less effective it becomes at holding parts </a:t>
            </a:r>
          </a:p>
          <a:p>
            <a:pPr lvl="1"/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16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4950C64-5D81-40F1-9601-8BA0D63BA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1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A3B3008-3243-4E10-B242-EDB1D85543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 t="-2" r="34820"/>
          <a:stretch/>
        </p:blipFill>
        <p:spPr>
          <a:xfrm rot="5400000">
            <a:off x="6946511" y="63395"/>
            <a:ext cx="4198921" cy="54673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9FA771-BDD4-4B12-8DC9-765EF2154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758" y="5304986"/>
            <a:ext cx="7729729" cy="855406"/>
          </a:xfr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txBody>
          <a:bodyPr vert="horz" lIns="182880" tIns="182880" rIns="182880" bIns="182880" rtlCol="0" anchor="ctr" anchorCtr="1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spoilboards  vs.  Dedicated fixtures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17392D-9692-4903-83F3-E54C8203A81D}"/>
              </a:ext>
            </a:extLst>
          </p:cNvPr>
          <p:cNvSpPr txBox="1"/>
          <p:nvPr/>
        </p:nvSpPr>
        <p:spPr>
          <a:xfrm>
            <a:off x="560587" y="577566"/>
            <a:ext cx="5191125" cy="442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bg1">
                    <a:lumMod val="85000"/>
                  </a:schemeClr>
                </a:solidFill>
              </a:rPr>
              <a:t>DEDICATED FIXTURES</a:t>
            </a: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pPr marL="40005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Best for repetitive,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production runs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40005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Tx/>
              <a:buChar char="-"/>
              <a:tabLst/>
              <a:defRPr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ill Sans MT" panose="020B0502020104020203"/>
              </a:rPr>
              <a:t>Ideally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 non-porous fixture board (Baltic Birch, HDPE, etc.) that will not leak</a:t>
            </a:r>
          </a:p>
          <a:p>
            <a:pPr marL="40005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Takes time and material investment,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storage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to make Dedicated Fixtures, but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excellent ROI.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40005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Once vacuum clamped properly, increase router feed rates, eliminate tabbing, cleaner edge quality, improve tooling life, etc.</a:t>
            </a:r>
          </a:p>
          <a:p>
            <a:pPr marL="40005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AFB5"/>
              </a:buClr>
              <a:buSzTx/>
              <a:buFontTx/>
              <a:buChar char="-"/>
              <a:tabLst/>
              <a:defRPr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Gill Sans MT" panose="020B0502020104020203"/>
              </a:rPr>
              <a:t>Working towards creating an air-tight fixture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Gill Sans MT" panose="020B0502020104020203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11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close, walkway&#10;&#10;Description automatically generated">
            <a:extLst>
              <a:ext uri="{FF2B5EF4-FFF2-40B4-BE49-F238E27FC236}">
                <a16:creationId xmlns:a16="http://schemas.microsoft.com/office/drawing/2014/main" id="{E4C794A7-117F-40C7-9592-9E7FA7542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b="163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A065-BDB4-4C7B-8904-34A172390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608" y="427315"/>
            <a:ext cx="8991600" cy="1645920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>
                <a:solidFill>
                  <a:schemeClr val="tx1"/>
                </a:solidFill>
              </a:rPr>
              <a:t>In board gasketing</a:t>
            </a:r>
          </a:p>
        </p:txBody>
      </p:sp>
    </p:spTree>
    <p:extLst>
      <p:ext uri="{BB962C8B-B14F-4D97-AF65-F5344CB8AC3E}">
        <p14:creationId xmlns:p14="http://schemas.microsoft.com/office/powerpoint/2010/main" val="3136140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close-up of a book&#10;&#10;Description automatically generated with medium confidence">
            <a:extLst>
              <a:ext uri="{FF2B5EF4-FFF2-40B4-BE49-F238E27FC236}">
                <a16:creationId xmlns:a16="http://schemas.microsoft.com/office/drawing/2014/main" id="{2AF955F9-FDFD-461A-878E-F0EF23A3F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8" r="8012"/>
          <a:stretch/>
        </p:blipFill>
        <p:spPr>
          <a:xfrm rot="10800000">
            <a:off x="4650909" y="10"/>
            <a:ext cx="7541090" cy="685798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E76E7B-DCA4-4D4B-A0D1-819B4365F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60" y="643467"/>
            <a:ext cx="3856383" cy="1728044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 BOARD GASKETING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Intended for…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3B3C3-805A-4309-A440-F43CF259B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8965" y="2638044"/>
            <a:ext cx="4263887" cy="341562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Start Gasketing for parts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Dedicated Spoilboard environments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Inserted into pre-routed channels of a fixture to the inside of tool paths 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Best for those doing repetitive parts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Ideal for those looking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for tight z-depth tolerances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Longest lasting gasketing solution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36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FA59F-9D34-4956-A1BF-61F598BE7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57" y="853494"/>
            <a:ext cx="4127382" cy="1612797"/>
          </a:xfr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In-board GASKETING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“Rules of thumb”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FD6C13D-CABC-48B6-86BC-217F43728107}"/>
              </a:ext>
            </a:extLst>
          </p:cNvPr>
          <p:cNvSpPr txBox="1">
            <a:spLocks/>
          </p:cNvSpPr>
          <p:nvPr/>
        </p:nvSpPr>
        <p:spPr>
          <a:xfrm>
            <a:off x="498348" y="5615860"/>
            <a:ext cx="3892491" cy="605350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C192CB-DA9C-45BC-9D41-7B2C46ECBE8E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8" name="Picture Placeholder 7" descr="A picture containing indoor, close&#10;&#10;Description automatically generated">
            <a:extLst>
              <a:ext uri="{FF2B5EF4-FFF2-40B4-BE49-F238E27FC236}">
                <a16:creationId xmlns:a16="http://schemas.microsoft.com/office/drawing/2014/main" id="{84EA57CE-4FF1-415D-B337-2924DA81DB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" r="-67"/>
          <a:stretch/>
        </p:blipFill>
        <p:spPr>
          <a:xfrm>
            <a:off x="5000624" y="-9525"/>
            <a:ext cx="7226047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776186-F96D-48E9-849B-1DCAA244199F}"/>
              </a:ext>
            </a:extLst>
          </p:cNvPr>
          <p:cNvSpPr txBox="1"/>
          <p:nvPr/>
        </p:nvSpPr>
        <p:spPr>
          <a:xfrm>
            <a:off x="263457" y="2752725"/>
            <a:ext cx="412738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/>
              <a:t>3-to-1 ratio of gasketing in the fixture vs above.</a:t>
            </a:r>
          </a:p>
          <a:p>
            <a:pPr marL="285750" indent="-285750">
              <a:buFontTx/>
              <a:buChar char="-"/>
            </a:pPr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/>
              <a:t>Account for waste and off-cuts</a:t>
            </a:r>
          </a:p>
          <a:p>
            <a:pPr marL="285750" indent="-285750">
              <a:buFontTx/>
              <a:buChar char="-"/>
            </a:pPr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/>
              <a:t>Three parallel paths: tool path, gasketing channel, vacuum channel</a:t>
            </a:r>
          </a:p>
          <a:p>
            <a:pPr marL="285750" indent="-285750">
              <a:buFontTx/>
              <a:buChar char="-"/>
            </a:pPr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/>
              <a:t>Chamfer or step tops of channels if Z-depth is critical, especially taller gaskets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31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E90EBEB-9B6B-4E09-AEE0-0ACAD72F08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6" r="7856"/>
          <a:stretch>
            <a:fillRect/>
          </a:stretch>
        </p:blipFill>
        <p:spPr>
          <a:xfrm rot="5400000">
            <a:off x="-377825" y="377825"/>
            <a:ext cx="6858000" cy="6102350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35A7E44-CFB7-41DA-A3C2-646A1B3AFE4E}"/>
              </a:ext>
            </a:extLst>
          </p:cNvPr>
          <p:cNvSpPr txBox="1">
            <a:spLocks/>
          </p:cNvSpPr>
          <p:nvPr/>
        </p:nvSpPr>
        <p:spPr bwMode="blackWhite">
          <a:xfrm>
            <a:off x="5515616" y="744225"/>
            <a:ext cx="4494998" cy="113464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In-board GASKETING</a:t>
            </a:r>
            <a:br>
              <a:rPr lang="en-US" dirty="0"/>
            </a:br>
            <a:r>
              <a:rPr lang="en-US" dirty="0"/>
              <a:t>examples….</a:t>
            </a:r>
          </a:p>
        </p:txBody>
      </p:sp>
    </p:spTree>
    <p:extLst>
      <p:ext uri="{BB962C8B-B14F-4D97-AF65-F5344CB8AC3E}">
        <p14:creationId xmlns:p14="http://schemas.microsoft.com/office/powerpoint/2010/main" val="2789178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0668363-C22F-4435-8A59-EB982657F08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6" r="7856"/>
          <a:stretch>
            <a:fillRect/>
          </a:stretch>
        </p:blipFill>
        <p:spPr>
          <a:xfrm rot="5400000">
            <a:off x="-384175" y="377825"/>
            <a:ext cx="6858000" cy="6102350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4CA296A-7D64-4BA0-BAD8-E817DE631137}"/>
              </a:ext>
            </a:extLst>
          </p:cNvPr>
          <p:cNvSpPr txBox="1">
            <a:spLocks/>
          </p:cNvSpPr>
          <p:nvPr/>
        </p:nvSpPr>
        <p:spPr bwMode="blackWhite">
          <a:xfrm>
            <a:off x="5515616" y="744225"/>
            <a:ext cx="4494998" cy="113464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In-board GASKETING</a:t>
            </a:r>
            <a:br>
              <a:rPr lang="en-US" dirty="0"/>
            </a:br>
            <a:r>
              <a:rPr lang="en-US" dirty="0"/>
              <a:t>examples….</a:t>
            </a:r>
          </a:p>
        </p:txBody>
      </p:sp>
    </p:spTree>
    <p:extLst>
      <p:ext uri="{BB962C8B-B14F-4D97-AF65-F5344CB8AC3E}">
        <p14:creationId xmlns:p14="http://schemas.microsoft.com/office/powerpoint/2010/main" val="2040078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No photo description available.">
            <a:extLst>
              <a:ext uri="{FF2B5EF4-FFF2-40B4-BE49-F238E27FC236}">
                <a16:creationId xmlns:a16="http://schemas.microsoft.com/office/drawing/2014/main" id="{3A7F8F7D-0DAA-4570-A325-B441F1694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083" y="3909395"/>
            <a:ext cx="2067215" cy="206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19735B8-27DB-44FA-9B43-65C02F319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201" y="5504882"/>
            <a:ext cx="3326842" cy="122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A9DD40E-8C06-4EDE-B80A-018BC883E97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33" y="1811123"/>
            <a:ext cx="2379664" cy="1667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F23786-2869-4E3D-B4B7-148B9C79B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26" y="3221965"/>
            <a:ext cx="2361458" cy="61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E5728C-CAD3-4FA8-851A-4B26B9C3F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65" y="5448482"/>
            <a:ext cx="1014753" cy="101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6A520E-84D1-462A-AB47-E2DAFFDD8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931" y="311375"/>
            <a:ext cx="2214563" cy="114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BDB288-FB89-4198-AFCB-8C211DD71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008" y="1652178"/>
            <a:ext cx="3017539" cy="116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19F9FD-4A11-433F-B905-49ABFDFE2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813" y="4318965"/>
            <a:ext cx="2889048" cy="36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964CC4-973A-4640-9A2D-767A64C50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747" y="2851216"/>
            <a:ext cx="1668800" cy="53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AF7FF6-8E04-4BD1-A91C-1C509C0C7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311" y="5286937"/>
            <a:ext cx="2429869" cy="94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New CNC - Global, USA">
            <a:extLst>
              <a:ext uri="{FF2B5EF4-FFF2-40B4-BE49-F238E27FC236}">
                <a16:creationId xmlns:a16="http://schemas.microsoft.com/office/drawing/2014/main" id="{BCE96686-11EA-43A4-91B8-13A3C2CB4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868" y="2945862"/>
            <a:ext cx="1431012" cy="34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5C6697-AF58-433B-A69E-F9F5362C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726" y="2644944"/>
            <a:ext cx="2273791" cy="41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805F5A5-7659-48B2-8F02-EE3CA59A3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428" y="2185639"/>
            <a:ext cx="2755857" cy="49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B685B02-081E-4959-BE7B-D9506053B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95" y="3714139"/>
            <a:ext cx="2155212" cy="44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7A9A4A4-4127-4B56-8F61-BA90E8AE9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223" y="5740201"/>
            <a:ext cx="2272968" cy="5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56A4B5-0691-4DA4-BAB5-C2574861D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126" y="5208316"/>
            <a:ext cx="1451442" cy="79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13A981F-1639-4A22-BE94-D9A29E140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65" y="621515"/>
            <a:ext cx="2947568" cy="79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192CB2-7C95-4CC1-A1BF-75DF89B63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461" y="1163954"/>
            <a:ext cx="2151182" cy="100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D097ECA-6679-4633-8526-BBB4C53FB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568" y="3624370"/>
            <a:ext cx="3434789" cy="71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AD95C3A-BE85-4876-8A19-3E95CC9D6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366" y="4503864"/>
            <a:ext cx="1960551" cy="73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41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8B05EB95-EB30-4296-8A2E-CDF905FCA8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0" b="122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47EF8C-E261-4287-B79E-1B2A65DE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3157183"/>
            <a:ext cx="8991600" cy="1645920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>
                <a:solidFill>
                  <a:schemeClr val="tx1"/>
                </a:solidFill>
              </a:rPr>
              <a:t>On board gasketing</a:t>
            </a:r>
          </a:p>
        </p:txBody>
      </p:sp>
    </p:spTree>
    <p:extLst>
      <p:ext uri="{BB962C8B-B14F-4D97-AF65-F5344CB8AC3E}">
        <p14:creationId xmlns:p14="http://schemas.microsoft.com/office/powerpoint/2010/main" val="20690631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E76E7B-DCA4-4D4B-A0D1-819B4365F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 fontScale="90000"/>
          </a:bodyPr>
          <a:lstStyle/>
          <a:p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BOARD GASKETING</a:t>
            </a:r>
            <a:b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INTENTed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for…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3B3C3-805A-4309-A440-F43CF259B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8" y="2638044"/>
            <a:ext cx="3363974" cy="341562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Quicker fixturing set-ups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Spoilboard environment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Shorter runs, prototyping jobs and custom work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Use existing CAD work to lay-out intended tool paths and gasketing to the inside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57150" algn="l"/>
            <a:endParaRPr lang="en-US" dirty="0">
              <a:solidFill>
                <a:schemeClr val="bg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Content Placeholder 7" descr="A picture containing floor&#10;&#10;Description automatically generated">
            <a:extLst>
              <a:ext uri="{FF2B5EF4-FFF2-40B4-BE49-F238E27FC236}">
                <a16:creationId xmlns:a16="http://schemas.microsoft.com/office/drawing/2014/main" id="{FD228AAC-C75E-44A5-96F2-CA386835B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556" y="-1"/>
            <a:ext cx="7799844" cy="6857999"/>
          </a:xfrm>
          <a:effectLst>
            <a:outerShdw blurRad="50800" dist="50800" dir="5400000" sx="102000" sy="102000" algn="ctr" rotWithShape="0">
              <a:schemeClr val="bg1">
                <a:lumMod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867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30BC020-BDBF-49EB-9898-BAB5BF55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950C64-5D81-40F1-9601-8BA0D63BA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26761"/>
            <a:ext cx="12192000" cy="34312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B23CC76D-4A2D-4F97-B164-B6D5C7FBBCBE}"/>
              </a:ext>
            </a:extLst>
          </p:cNvPr>
          <p:cNvSpPr txBox="1">
            <a:spLocks/>
          </p:cNvSpPr>
          <p:nvPr/>
        </p:nvSpPr>
        <p:spPr bwMode="black">
          <a:xfrm>
            <a:off x="2231136" y="3629025"/>
            <a:ext cx="7729729" cy="1007622"/>
          </a:xfrm>
          <a:prstGeom prst="rect">
            <a:avLst/>
          </a:prstGeom>
          <a:solidFill>
            <a:schemeClr val="bg1">
              <a:lumMod val="85000"/>
            </a:schemeClr>
          </a:solidFill>
          <a:ln w="31750" cap="sq">
            <a:solidFill>
              <a:schemeClr val="bg1"/>
            </a:solidFill>
            <a:miter lim="800000"/>
          </a:ln>
        </p:spPr>
        <p:txBody>
          <a:bodyPr vert="horz" lIns="182880" tIns="182880" rIns="182880" bIns="182880" rtlCol="0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On-board gasketing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“rules of thumb”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64009E-0768-4FBB-B380-892D5AF2BF47}"/>
              </a:ext>
            </a:extLst>
          </p:cNvPr>
          <p:cNvSpPr txBox="1"/>
          <p:nvPr/>
        </p:nvSpPr>
        <p:spPr>
          <a:xfrm>
            <a:off x="2238412" y="4846075"/>
            <a:ext cx="7715177" cy="1697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 algn="ctr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thinner the better</a:t>
            </a:r>
          </a:p>
          <a:p>
            <a:pPr marL="285750" indent="-228600" algn="ctr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firmer the better</a:t>
            </a:r>
          </a:p>
          <a:p>
            <a:pPr marL="285750" indent="-228600" algn="ctr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Gasketing never zeros-out, affecting Z-Depth</a:t>
            </a:r>
          </a:p>
        </p:txBody>
      </p:sp>
      <p:pic>
        <p:nvPicPr>
          <p:cNvPr id="5" name="Content Placeholder 10" descr="A picture containing person, indoor, kitchen, preparing&#10;&#10;Description automatically generated">
            <a:extLst>
              <a:ext uri="{FF2B5EF4-FFF2-40B4-BE49-F238E27FC236}">
                <a16:creationId xmlns:a16="http://schemas.microsoft.com/office/drawing/2014/main" id="{A78581FF-01D7-75A2-1092-866821E088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67" b="22"/>
          <a:stretch/>
        </p:blipFill>
        <p:spPr>
          <a:xfrm>
            <a:off x="0" y="-1"/>
            <a:ext cx="12192000" cy="342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58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020A7372-17B0-427C-96D5-4E8948D3E1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4FEAEB-DC76-4088-8739-0AEDA837C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530357"/>
            <a:ext cx="8991600" cy="1645920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>
                <a:solidFill>
                  <a:schemeClr val="tx1"/>
                </a:solidFill>
              </a:rPr>
              <a:t>Cover Gasketing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DC247B-965F-4D94-BBE8-9D9CBA17B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0636" y="5897477"/>
            <a:ext cx="6801612" cy="123989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FFFFFF"/>
                </a:solidFill>
              </a:rPr>
              <a:t>For the Smallest of parts</a:t>
            </a:r>
          </a:p>
        </p:txBody>
      </p:sp>
    </p:spTree>
    <p:extLst>
      <p:ext uri="{BB962C8B-B14F-4D97-AF65-F5344CB8AC3E}">
        <p14:creationId xmlns:p14="http://schemas.microsoft.com/office/powerpoint/2010/main" val="1873646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76E7B-DCA4-4D4B-A0D1-819B4365F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991" y="616226"/>
            <a:ext cx="3886199" cy="1537541"/>
          </a:xfrm>
        </p:spPr>
        <p:txBody>
          <a:bodyPr vert="horz" lIns="182880" tIns="182880" rIns="182880" bIns="182880" rtlCol="0" anchor="ctr">
            <a:noAutofit/>
          </a:bodyPr>
          <a:lstStyle/>
          <a:p>
            <a:r>
              <a:rPr lang="en-US" sz="2800" dirty="0"/>
              <a:t>Cover GASKETING</a:t>
            </a:r>
            <a:br>
              <a:rPr lang="en-US" sz="2800" dirty="0"/>
            </a:br>
            <a:r>
              <a:rPr lang="en-US" sz="2800" dirty="0"/>
              <a:t>Intended for…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3B3C3-805A-4309-A440-F43CF259B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2640692"/>
            <a:ext cx="4393096" cy="325525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Dedicated Fixture environment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Small repetitive parts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Parts with excessive holes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Uses existing CAD work, offsetting to create custom die-cut gasket sheet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Maximizes vacuum surface area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Low set-up time as CNC does work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5715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Content Placeholder 6" descr="A picture containing shape&#10;&#10;Description automatically generated">
            <a:extLst>
              <a:ext uri="{FF2B5EF4-FFF2-40B4-BE49-F238E27FC236}">
                <a16:creationId xmlns:a16="http://schemas.microsoft.com/office/drawing/2014/main" id="{11EF707C-4855-4791-BA19-303F482F3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8" r="1" b="25826"/>
          <a:stretch/>
        </p:blipFill>
        <p:spPr>
          <a:xfrm>
            <a:off x="4654296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7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A75CA38F-2843-4812-8415-3F790E5B5DF1}"/>
              </a:ext>
            </a:extLst>
          </p:cNvPr>
          <p:cNvSpPr txBox="1">
            <a:spLocks/>
          </p:cNvSpPr>
          <p:nvPr/>
        </p:nvSpPr>
        <p:spPr bwMode="black">
          <a:xfrm>
            <a:off x="276225" y="652992"/>
            <a:ext cx="3968517" cy="17280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 anchorCtr="1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Cover gasketing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“rules of thumb”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475615-D24C-4568-B48D-A1629B0F3AA8}"/>
              </a:ext>
            </a:extLst>
          </p:cNvPr>
          <p:cNvSpPr txBox="1"/>
          <p:nvPr/>
        </p:nvSpPr>
        <p:spPr>
          <a:xfrm>
            <a:off x="276225" y="2638044"/>
            <a:ext cx="3968517" cy="3415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Essentially an On-Board Gasketing product, same rules apply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Engraving tool allows for accuracy and clean edges</a:t>
            </a:r>
          </a:p>
          <a:p>
            <a:pPr marL="285750" indent="-228600" defTabSz="9144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Off-cuts and plunge holes need to be accounted for</a:t>
            </a:r>
          </a:p>
        </p:txBody>
      </p:sp>
      <p:pic>
        <p:nvPicPr>
          <p:cNvPr id="10" name="Picture 9" descr="A close-up of a keyboard&#10;&#10;Description automatically generated with medium confidence">
            <a:extLst>
              <a:ext uri="{FF2B5EF4-FFF2-40B4-BE49-F238E27FC236}">
                <a16:creationId xmlns:a16="http://schemas.microsoft.com/office/drawing/2014/main" id="{86C62840-DF20-40EC-85CF-42BB29C8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908" y="0"/>
            <a:ext cx="7541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60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E3759DD-698F-4D3A-AF4C-5E44527D3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B786F3-643E-4002-B1C6-D03A0D248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183557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 dirty="0"/>
              <a:t>COVER GASKETING EXAMPLES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065CCC0-DB6C-48DE-BAF6-A74CF3762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630" y="674568"/>
            <a:ext cx="8888738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67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46C51458-D0CA-4A78-BE6B-A359D9975F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6" b="534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0332EE-711D-42EB-ABF4-6C74D5863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1062769"/>
            <a:ext cx="8991600" cy="1645920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>
                <a:solidFill>
                  <a:schemeClr val="tx1"/>
                </a:solidFill>
              </a:rPr>
              <a:t>tile gasketing</a:t>
            </a:r>
          </a:p>
        </p:txBody>
      </p:sp>
    </p:spTree>
    <p:extLst>
      <p:ext uri="{BB962C8B-B14F-4D97-AF65-F5344CB8AC3E}">
        <p14:creationId xmlns:p14="http://schemas.microsoft.com/office/powerpoint/2010/main" val="389116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13" descr="A picture containing text&#10;&#10;Description automatically generated">
            <a:extLst>
              <a:ext uri="{FF2B5EF4-FFF2-40B4-BE49-F238E27FC236}">
                <a16:creationId xmlns:a16="http://schemas.microsoft.com/office/drawing/2014/main" id="{B8F8435F-92BD-499C-9202-513D9468B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" r="9701"/>
          <a:stretch/>
        </p:blipFill>
        <p:spPr>
          <a:xfrm>
            <a:off x="4650909" y="10"/>
            <a:ext cx="7541090" cy="6857989"/>
          </a:xfrm>
          <a:prstGeom prst="rect">
            <a:avLst/>
          </a:prstGeom>
        </p:spPr>
      </p:pic>
      <p:sp>
        <p:nvSpPr>
          <p:cNvPr id="24" name="Rectangle 2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3B3C3-805A-4309-A440-F43CF259B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4242" y="2628900"/>
            <a:ext cx="4162424" cy="3943350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Spoilboard environment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For those looking for improved vacuum, but no time for fixturing short run jobs, or frequent changing parts/sizes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Vacuum loss prevention while also creating excellent vacuum clamp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Ability to make finished parts in a single pass, looking to eliminate the need for tab or onion-skin cutting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571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21BE700-FD9B-4BF2-9E5C-43C8B86459D7}"/>
              </a:ext>
            </a:extLst>
          </p:cNvPr>
          <p:cNvSpPr txBox="1">
            <a:spLocks/>
          </p:cNvSpPr>
          <p:nvPr/>
        </p:nvSpPr>
        <p:spPr bwMode="blackWhite">
          <a:xfrm>
            <a:off x="244242" y="655088"/>
            <a:ext cx="4162425" cy="164592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tile gasketing</a:t>
            </a:r>
          </a:p>
          <a:p>
            <a:r>
              <a:rPr lang="en-US" sz="3200" dirty="0">
                <a:solidFill>
                  <a:schemeClr val="tx1"/>
                </a:solidFill>
              </a:rPr>
              <a:t>Intended for...</a:t>
            </a:r>
          </a:p>
        </p:txBody>
      </p:sp>
    </p:spTree>
    <p:extLst>
      <p:ext uri="{BB962C8B-B14F-4D97-AF65-F5344CB8AC3E}">
        <p14:creationId xmlns:p14="http://schemas.microsoft.com/office/powerpoint/2010/main" val="76900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EFAE33-9853-4984-9A9D-66C3A8E04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square">
            <a:normAutofit fontScale="90000"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Tile gasketing</a:t>
            </a:r>
            <a:br>
              <a:rPr lang="en-US" sz="2600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r>
              <a:rPr lang="en-US" sz="2600" dirty="0">
                <a:solidFill>
                  <a:schemeClr val="bg1"/>
                </a:solidFill>
              </a:rPr>
              <a:t>“rules of thumb”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52856B4-1297-45DA-AF9F-AAE0AE864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139" y="2638044"/>
            <a:ext cx="3677478" cy="3415622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1"/>
                </a:solidFill>
              </a:rPr>
              <a:t>15% of area is a hole, 85% is closed-cell gasketing – concentrates vacuum</a:t>
            </a:r>
          </a:p>
          <a:p>
            <a:r>
              <a:rPr lang="en-US" dirty="0">
                <a:solidFill>
                  <a:schemeClr val="bg1"/>
                </a:solidFill>
              </a:rPr>
              <a:t>Set tooling to cut barely cut into gasketing material for repeat use</a:t>
            </a:r>
          </a:p>
          <a:p>
            <a:r>
              <a:rPr lang="en-US" dirty="0">
                <a:solidFill>
                  <a:schemeClr val="bg1"/>
                </a:solidFill>
              </a:rPr>
              <a:t>Cutting through gasketing material is not end of its usefulness</a:t>
            </a:r>
          </a:p>
          <a:p>
            <a:r>
              <a:rPr lang="en-US" dirty="0">
                <a:solidFill>
                  <a:schemeClr val="bg1"/>
                </a:solidFill>
              </a:rPr>
              <a:t>Replacing one tile at a time saves spoilboard resurfacing, production pauses, z-depth resets, etc.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Or fly cut off and reapply to fresh surface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30A8C7-D9CB-4721-8010-073ED20604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94"/>
          <a:stretch/>
        </p:blipFill>
        <p:spPr>
          <a:xfrm>
            <a:off x="4650908" y="-1"/>
            <a:ext cx="754109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46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72">
            <a:extLst>
              <a:ext uri="{FF2B5EF4-FFF2-40B4-BE49-F238E27FC236}">
                <a16:creationId xmlns:a16="http://schemas.microsoft.com/office/drawing/2014/main" id="{66D7D6D2-2AAB-4157-B5CA-841349020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Because this is supposed to be motivating it makes it worse :  im14andthisisdeep">
            <a:extLst>
              <a:ext uri="{FF2B5EF4-FFF2-40B4-BE49-F238E27FC236}">
                <a16:creationId xmlns:a16="http://schemas.microsoft.com/office/drawing/2014/main" id="{1162FEAD-F839-4795-81BB-153D1A40A0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7" r="19088"/>
          <a:stretch/>
        </p:blipFill>
        <p:spPr bwMode="auto">
          <a:xfrm>
            <a:off x="1986540" y="0"/>
            <a:ext cx="873034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786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AA8A1D0-F4DF-42C6-9D5C-7742D9C78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/>
              <a:t>Tile gasketing examples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31FADE-AC52-455F-BA78-DCC92A770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40555"/>
            <a:ext cx="10911840" cy="33120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6F7790-68FE-4A14-B56D-526A464A7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6112"/>
            <a:ext cx="10579608" cy="2980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text, train&#10;&#10;Description automatically generated">
            <a:extLst>
              <a:ext uri="{FF2B5EF4-FFF2-40B4-BE49-F238E27FC236}">
                <a16:creationId xmlns:a16="http://schemas.microsoft.com/office/drawing/2014/main" id="{7983CC7C-517A-4799-B8F9-9B6FF68957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27" b="-5"/>
          <a:stretch/>
        </p:blipFill>
        <p:spPr>
          <a:xfrm rot="5400000">
            <a:off x="864023" y="1077469"/>
            <a:ext cx="2651760" cy="2438229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DCA1FA85-8D8D-4509-8987-23EEBCC97C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56" b="1"/>
          <a:stretch/>
        </p:blipFill>
        <p:spPr>
          <a:xfrm rot="5400000">
            <a:off x="3466478" y="1080095"/>
            <a:ext cx="2651760" cy="2432980"/>
          </a:xfrm>
          <a:prstGeom prst="rect">
            <a:avLst/>
          </a:prstGeom>
        </p:spPr>
      </p:pic>
      <p:pic>
        <p:nvPicPr>
          <p:cNvPr id="10" name="Content Placeholder 9" descr="A picture containing text, train&#10;&#10;Description automatically generated">
            <a:extLst>
              <a:ext uri="{FF2B5EF4-FFF2-40B4-BE49-F238E27FC236}">
                <a16:creationId xmlns:a16="http://schemas.microsoft.com/office/drawing/2014/main" id="{B6A580F9-3050-488E-A69C-B6CDCE4445A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77" b="-4"/>
          <a:stretch/>
        </p:blipFill>
        <p:spPr>
          <a:xfrm rot="5400000">
            <a:off x="6068171" y="1078231"/>
            <a:ext cx="2651760" cy="2436707"/>
          </a:xfrm>
          <a:prstGeom prst="rect">
            <a:avLst/>
          </a:prstGeom>
        </p:spPr>
      </p:pic>
      <p:pic>
        <p:nvPicPr>
          <p:cNvPr id="8" name="Content Placeholder 7" descr="A picture containing text&#10;&#10;Description automatically generated">
            <a:extLst>
              <a:ext uri="{FF2B5EF4-FFF2-40B4-BE49-F238E27FC236}">
                <a16:creationId xmlns:a16="http://schemas.microsoft.com/office/drawing/2014/main" id="{F79B58E3-74B2-4BC6-BF0C-7422A44DED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" r="12461" b="2"/>
          <a:stretch/>
        </p:blipFill>
        <p:spPr>
          <a:xfrm rot="5400000">
            <a:off x="8668580" y="1081381"/>
            <a:ext cx="2663308" cy="244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59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graffiti&#10;&#10;Description automatically generated">
            <a:extLst>
              <a:ext uri="{FF2B5EF4-FFF2-40B4-BE49-F238E27FC236}">
                <a16:creationId xmlns:a16="http://schemas.microsoft.com/office/drawing/2014/main" id="{8120F958-A472-4442-86DF-160F3DA0B4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6" r="1" b="16819"/>
          <a:stretch/>
        </p:blipFill>
        <p:spPr>
          <a:xfrm>
            <a:off x="4166504" y="10"/>
            <a:ext cx="8025495" cy="3067040"/>
          </a:xfrm>
          <a:prstGeom prst="rect">
            <a:avLst/>
          </a:prstGeom>
        </p:spPr>
      </p:pic>
      <p:pic>
        <p:nvPicPr>
          <p:cNvPr id="5" name="Picture 4" descr="A drawing on a table&#10;&#10;Description automatically generated with low confidence">
            <a:extLst>
              <a:ext uri="{FF2B5EF4-FFF2-40B4-BE49-F238E27FC236}">
                <a16:creationId xmlns:a16="http://schemas.microsoft.com/office/drawing/2014/main" id="{3B6F2E31-10BF-45CE-88FB-B40B996A12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0763"/>
          <a:stretch/>
        </p:blipFill>
        <p:spPr>
          <a:xfrm>
            <a:off x="20" y="3790950"/>
            <a:ext cx="8305780" cy="3067051"/>
          </a:xfrm>
          <a:prstGeom prst="rect">
            <a:avLst/>
          </a:prstGeom>
        </p:spPr>
      </p:pic>
      <p:sp>
        <p:nvSpPr>
          <p:cNvPr id="28" name="Freeform: Shape 24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72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floor&#10;&#10;Description automatically generated">
            <a:extLst>
              <a:ext uri="{FF2B5EF4-FFF2-40B4-BE49-F238E27FC236}">
                <a16:creationId xmlns:a16="http://schemas.microsoft.com/office/drawing/2014/main" id="{7A170956-B197-4A56-954F-37170D577E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5" r="20998" b="1"/>
          <a:stretch/>
        </p:blipFill>
        <p:spPr>
          <a:xfrm>
            <a:off x="1" y="1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376310F-99DA-4B88-8BD5-FE7686EB0A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6" r="-1" b="22398"/>
          <a:stretch/>
        </p:blipFill>
        <p:spPr>
          <a:xfrm>
            <a:off x="6283728" y="1699214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person, computer, computer&#10;&#10;Description automatically generated">
            <a:extLst>
              <a:ext uri="{FF2B5EF4-FFF2-40B4-BE49-F238E27FC236}">
                <a16:creationId xmlns:a16="http://schemas.microsoft.com/office/drawing/2014/main" id="{11C35637-0724-4E24-83F6-B2C9D775D5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4" r="3" b="17038"/>
          <a:stretch/>
        </p:blipFill>
        <p:spPr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B2CCC8-F07A-1815-A8A9-5DCF62EEFA53}"/>
              </a:ext>
            </a:extLst>
          </p:cNvPr>
          <p:cNvSpPr txBox="1"/>
          <p:nvPr/>
        </p:nvSpPr>
        <p:spPr>
          <a:xfrm>
            <a:off x="4049132" y="6171485"/>
            <a:ext cx="3032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397477"/>
                </a:solidFill>
              </a:rPr>
              <a:t>Thank You!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FA5011-02AC-BE44-B086-8F4D2C800D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694" y="-569272"/>
            <a:ext cx="3648387" cy="312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EA20C9-8D0E-4A72-B9E8-3E808F45C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Every Shop trying to hold parts with vacuum has Unique variables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83404-7129-442E-8061-F05F53BE2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1"/>
            <a:ext cx="8779512" cy="3224955"/>
          </a:xfrm>
        </p:spPr>
        <p:txBody>
          <a:bodyPr vert="horz" lIns="91440" tIns="45720" rIns="91440" bIns="45720" numCol="2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404040"/>
                </a:solidFill>
              </a:rPr>
              <a:t>Type of router(s)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404040"/>
                </a:solidFill>
              </a:rPr>
              <a:t>Number of routers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404040"/>
                </a:solidFill>
              </a:rPr>
              <a:t>History with CNC and CAD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404040"/>
                </a:solidFill>
              </a:rPr>
              <a:t>Number of employees running a job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404040"/>
                </a:solidFill>
              </a:rPr>
              <a:t>Vacuum Strength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404040"/>
                </a:solidFill>
              </a:rPr>
              <a:t>Size of the Parts Being Cut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404040"/>
                </a:solidFill>
              </a:rPr>
              <a:t>Up-Spiral vs Down-Spiral Cutting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404040"/>
                </a:solidFill>
              </a:rPr>
              <a:t>Operating Feed Rates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404040"/>
                </a:solidFill>
              </a:rPr>
              <a:t>Elevation levels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404040"/>
                </a:solidFill>
              </a:rPr>
              <a:t>Materials being cut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404040"/>
                </a:solidFill>
              </a:rPr>
              <a:t>Tooling Quality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404040"/>
                </a:solidFill>
              </a:rPr>
              <a:t>Dust collector strength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404040"/>
                </a:solidFill>
              </a:rPr>
              <a:t>Spoilboard / Fixture Board material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404040"/>
                </a:solidFill>
              </a:rPr>
              <a:t>Hose and pipe fittings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404040"/>
                </a:solidFill>
              </a:rPr>
              <a:t>Gasketing performance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404040"/>
                </a:solidFill>
              </a:rPr>
              <a:t>More, more, more….</a:t>
            </a:r>
            <a:endParaRPr lang="en-US" sz="16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86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9D78BB4-54E4-4040-B555-B7172F59FB8D}"/>
              </a:ext>
            </a:extLst>
          </p:cNvPr>
          <p:cNvCxnSpPr>
            <a:cxnSpLocks/>
          </p:cNvCxnSpPr>
          <p:nvPr/>
        </p:nvCxnSpPr>
        <p:spPr>
          <a:xfrm flipV="1">
            <a:off x="2214693" y="5585256"/>
            <a:ext cx="8028265" cy="2596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657A40-102E-443E-BD04-DEA18876FAD7}"/>
              </a:ext>
            </a:extLst>
          </p:cNvPr>
          <p:cNvCxnSpPr>
            <a:cxnSpLocks/>
          </p:cNvCxnSpPr>
          <p:nvPr/>
        </p:nvCxnSpPr>
        <p:spPr>
          <a:xfrm flipH="1" flipV="1">
            <a:off x="2242652" y="1316060"/>
            <a:ext cx="1" cy="429516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9075D79-6B34-4A63-8F84-75D14F019D91}"/>
              </a:ext>
            </a:extLst>
          </p:cNvPr>
          <p:cNvSpPr txBox="1"/>
          <p:nvPr/>
        </p:nvSpPr>
        <p:spPr>
          <a:xfrm rot="16200000">
            <a:off x="-405480" y="3054721"/>
            <a:ext cx="4295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PART SIZE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D3BA77-A1F4-4F2A-9224-5D921B44DE9C}"/>
              </a:ext>
            </a:extLst>
          </p:cNvPr>
          <p:cNvSpPr txBox="1"/>
          <p:nvPr/>
        </p:nvSpPr>
        <p:spPr>
          <a:xfrm>
            <a:off x="2234262" y="5616746"/>
            <a:ext cx="8028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VACUUM PRESSURE LOSS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E4AEF77-7646-4ED1-91B8-299E0EAFB940}"/>
              </a:ext>
            </a:extLst>
          </p:cNvPr>
          <p:cNvCxnSpPr>
            <a:cxnSpLocks/>
          </p:cNvCxnSpPr>
          <p:nvPr/>
        </p:nvCxnSpPr>
        <p:spPr>
          <a:xfrm flipV="1">
            <a:off x="2270612" y="1394461"/>
            <a:ext cx="7717875" cy="417034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3CC5899-13C4-41EE-8684-DB9C66710145}"/>
              </a:ext>
            </a:extLst>
          </p:cNvPr>
          <p:cNvCxnSpPr>
            <a:cxnSpLocks/>
          </p:cNvCxnSpPr>
          <p:nvPr/>
        </p:nvCxnSpPr>
        <p:spPr>
          <a:xfrm>
            <a:off x="2245977" y="1333974"/>
            <a:ext cx="7910819" cy="417034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7DC8D07-C65E-440A-B4AC-4A3F98DF6AF2}"/>
              </a:ext>
            </a:extLst>
          </p:cNvPr>
          <p:cNvSpPr txBox="1"/>
          <p:nvPr/>
        </p:nvSpPr>
        <p:spPr>
          <a:xfrm>
            <a:off x="0" y="176218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HOLDING PARTS ON A CNC ROUTER </a:t>
            </a:r>
          </a:p>
          <a:p>
            <a:pPr algn="ctr"/>
            <a:r>
              <a:rPr lang="en-US" sz="3600" dirty="0"/>
              <a:t> A PASS / FAIL TEST:  Were we able to hold the part?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F8F58A8-617B-4AA9-8AD5-6F0C35C1EB2A}"/>
              </a:ext>
            </a:extLst>
          </p:cNvPr>
          <p:cNvSpPr/>
          <p:nvPr/>
        </p:nvSpPr>
        <p:spPr>
          <a:xfrm>
            <a:off x="5953126" y="3153189"/>
            <a:ext cx="529470" cy="527308"/>
          </a:xfrm>
          <a:prstGeom prst="ellipse">
            <a:avLst/>
          </a:prstGeom>
          <a:solidFill>
            <a:srgbClr val="FF0000">
              <a:alpha val="50196"/>
            </a:srgbClr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13AA2F25-6D83-4E98-BFAE-91DF520C1DD3}"/>
              </a:ext>
            </a:extLst>
          </p:cNvPr>
          <p:cNvSpPr/>
          <p:nvPr/>
        </p:nvSpPr>
        <p:spPr>
          <a:xfrm rot="19695290">
            <a:off x="9354793" y="1182757"/>
            <a:ext cx="675861" cy="765313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CBD95E9E-89FB-490E-B353-375E4E820636}"/>
              </a:ext>
            </a:extLst>
          </p:cNvPr>
          <p:cNvSpPr/>
          <p:nvPr/>
        </p:nvSpPr>
        <p:spPr>
          <a:xfrm rot="2154033">
            <a:off x="9553202" y="4970525"/>
            <a:ext cx="675861" cy="765313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7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7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anometer beer equipment">
            <a:extLst>
              <a:ext uri="{FF2B5EF4-FFF2-40B4-BE49-F238E27FC236}">
                <a16:creationId xmlns:a16="http://schemas.microsoft.com/office/drawing/2014/main" id="{8FB45D38-8D13-4C16-82CB-2CD2E445B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76" r="13574" b="-1"/>
          <a:stretch/>
        </p:blipFill>
        <p:spPr>
          <a:xfrm>
            <a:off x="4650909" y="10"/>
            <a:ext cx="7541090" cy="6857989"/>
          </a:xfrm>
          <a:prstGeom prst="rect">
            <a:avLst/>
          </a:prstGeom>
        </p:spPr>
      </p:pic>
      <p:sp>
        <p:nvSpPr>
          <p:cNvPr id="23" name="Rectangle 1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9C208-A4A0-4C13-9862-A5E6FC3D8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61" y="226194"/>
            <a:ext cx="3363974" cy="1728044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vacuum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4FD49F-DB4B-4CAF-8180-EDA676654B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039" y="2025568"/>
            <a:ext cx="3955983" cy="4703035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</a:rPr>
              <a:t>VACUUS</a:t>
            </a:r>
            <a:r>
              <a:rPr lang="en-US" sz="2000" dirty="0">
                <a:solidFill>
                  <a:schemeClr val="bg1"/>
                </a:solidFill>
              </a:rPr>
              <a:t>: Latin for Vacuum, means “void of matter or empty”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For CNC Router applications: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higher the vac pressure, the greater the clamping force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Clamping force = parts hold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</a:rPr>
              <a:t>Parts hold = faster throughput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Sealed edge needed to prevent vacuum pressure loss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All Star gasketing products are the best “tool in the toolbox” to prevent vacuum pressure loss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best ROI for productivity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3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computer, computer&#10;&#10;Description automatically generated">
            <a:extLst>
              <a:ext uri="{FF2B5EF4-FFF2-40B4-BE49-F238E27FC236}">
                <a16:creationId xmlns:a16="http://schemas.microsoft.com/office/drawing/2014/main" id="{7095952A-6D1D-4819-8E6F-88DFB2419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34" b="214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42E3FF-8548-403B-8FBD-B902814D2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 dirty="0">
                <a:solidFill>
                  <a:schemeClr val="tx1"/>
                </a:solidFill>
              </a:rPr>
              <a:t>All star Grid gasketing</a:t>
            </a:r>
          </a:p>
        </p:txBody>
      </p:sp>
    </p:spTree>
    <p:extLst>
      <p:ext uri="{BB962C8B-B14F-4D97-AF65-F5344CB8AC3E}">
        <p14:creationId xmlns:p14="http://schemas.microsoft.com/office/powerpoint/2010/main" val="4013147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B2CEF-8877-403B-B295-C701A1012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235" y="265387"/>
            <a:ext cx="4494998" cy="1134640"/>
          </a:xfrm>
        </p:spPr>
        <p:txBody>
          <a:bodyPr/>
          <a:lstStyle/>
          <a:p>
            <a:r>
              <a:rPr lang="en-US" dirty="0"/>
              <a:t>GRID GASKETING</a:t>
            </a:r>
            <a:br>
              <a:rPr lang="en-US" dirty="0"/>
            </a:br>
            <a:r>
              <a:rPr lang="en-US" dirty="0"/>
              <a:t>Intended FOR...</a:t>
            </a:r>
          </a:p>
        </p:txBody>
      </p:sp>
      <p:pic>
        <p:nvPicPr>
          <p:cNvPr id="6" name="Picture Placeholder 5" descr="A machine on the counter&#10;&#10;Description automatically generated with low confidence">
            <a:extLst>
              <a:ext uri="{FF2B5EF4-FFF2-40B4-BE49-F238E27FC236}">
                <a16:creationId xmlns:a16="http://schemas.microsoft.com/office/drawing/2014/main" id="{09D41576-9101-45E4-80C4-9AA3FB335A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6" b="7856"/>
          <a:stretch>
            <a:fillRect/>
          </a:stretch>
        </p:blipFill>
        <p:spPr/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8928D6-7F0E-42E4-8FD6-2CEDAF9AA280}"/>
              </a:ext>
            </a:extLst>
          </p:cNvPr>
          <p:cNvSpPr txBox="1"/>
          <p:nvPr/>
        </p:nvSpPr>
        <p:spPr>
          <a:xfrm>
            <a:off x="761808" y="1626081"/>
            <a:ext cx="45884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/>
              <a:t>Intended for use with any CNC Router that utilizes vacuum to hold parts</a:t>
            </a:r>
          </a:p>
          <a:p>
            <a:pPr marL="285750" indent="-285750">
              <a:buFontTx/>
              <a:buChar char="-"/>
            </a:pPr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/>
              <a:t>Gasketing to seal under the spoilboard</a:t>
            </a:r>
          </a:p>
          <a:p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/>
              <a:t>Tables with zones need gasketing for each zone</a:t>
            </a:r>
          </a:p>
          <a:p>
            <a:pPr marL="285750" indent="-285750">
              <a:buFontTx/>
              <a:buChar char="-"/>
            </a:pPr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/>
              <a:t>One size/product does not fit all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All Star Grid Gasket cut specific to ea. router mfg. table for perfect fit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Specially engineered material components for longest life and performance</a:t>
            </a:r>
          </a:p>
          <a:p>
            <a:pPr marL="742950" lvl="1" indent="-285750">
              <a:buFontTx/>
              <a:buChar char="-"/>
            </a:pPr>
            <a:endParaRPr lang="en-US" sz="2000" dirty="0"/>
          </a:p>
          <a:p>
            <a:pPr marL="1200150" lvl="2" indent="-285750">
              <a:buFontTx/>
              <a:buChar char="-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17086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7FA59F-9D34-4956-A1BF-61F598BE7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57" y="870344"/>
            <a:ext cx="4127382" cy="1612797"/>
          </a:xfr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GRID GASKETING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“Rules of thumb”</a:t>
            </a:r>
          </a:p>
        </p:txBody>
      </p:sp>
      <p:pic>
        <p:nvPicPr>
          <p:cNvPr id="6" name="Picture Placeholder 5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D3A41E18-B50A-46DC-BBB2-2FAD9D20032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7" r="2308" b="-2"/>
          <a:stretch/>
        </p:blipFill>
        <p:spPr>
          <a:xfrm>
            <a:off x="4654297" y="10"/>
            <a:ext cx="7537702" cy="6857989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7D2BB3A-D5D8-4501-8333-AE7ECED96FD1}"/>
              </a:ext>
            </a:extLst>
          </p:cNvPr>
          <p:cNvSpPr txBox="1">
            <a:spLocks/>
          </p:cNvSpPr>
          <p:nvPr/>
        </p:nvSpPr>
        <p:spPr>
          <a:xfrm>
            <a:off x="619504" y="4142020"/>
            <a:ext cx="3415288" cy="605350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Round Pegs Don’t Fit In Square Channels</a:t>
            </a:r>
          </a:p>
          <a:p>
            <a:r>
              <a:rPr lang="en-US" sz="2400" dirty="0">
                <a:solidFill>
                  <a:schemeClr val="bg1"/>
                </a:solidFill>
              </a:rPr>
              <a:t>Fill channel width-wise evenly, proud above by 1/16”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874D220-5B1B-4426-97F1-8EF873056D7F}"/>
              </a:ext>
            </a:extLst>
          </p:cNvPr>
          <p:cNvSpPr txBox="1">
            <a:spLocks/>
          </p:cNvSpPr>
          <p:nvPr/>
        </p:nvSpPr>
        <p:spPr>
          <a:xfrm>
            <a:off x="619504" y="2931320"/>
            <a:ext cx="3415288" cy="605350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Non-Adhesive Material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C171ABA-B461-431B-9219-797E0CCE36A6}"/>
              </a:ext>
            </a:extLst>
          </p:cNvPr>
          <p:cNvSpPr txBox="1">
            <a:spLocks/>
          </p:cNvSpPr>
          <p:nvPr/>
        </p:nvSpPr>
        <p:spPr>
          <a:xfrm>
            <a:off x="263457" y="3536670"/>
            <a:ext cx="4127382" cy="605350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Part of regular maintenance </a:t>
            </a:r>
          </a:p>
        </p:txBody>
      </p:sp>
    </p:spTree>
    <p:extLst>
      <p:ext uri="{BB962C8B-B14F-4D97-AF65-F5344CB8AC3E}">
        <p14:creationId xmlns:p14="http://schemas.microsoft.com/office/powerpoint/2010/main" val="58101179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48527</TotalTime>
  <Words>819</Words>
  <Application>Microsoft Office PowerPoint</Application>
  <PresentationFormat>Widescreen</PresentationFormat>
  <Paragraphs>145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Gill Sans MT</vt:lpstr>
      <vt:lpstr>Parcel</vt:lpstr>
      <vt:lpstr>IMPROVING Production Throughput of CNC ROUTERS with VACUUM PERFORMANCE Max Your vac™ </vt:lpstr>
      <vt:lpstr>PowerPoint Presentation</vt:lpstr>
      <vt:lpstr>PowerPoint Presentation</vt:lpstr>
      <vt:lpstr>Every Shop trying to hold parts with vacuum has Unique variables</vt:lpstr>
      <vt:lpstr>PowerPoint Presentation</vt:lpstr>
      <vt:lpstr>vacuum</vt:lpstr>
      <vt:lpstr>All star Grid gasketing</vt:lpstr>
      <vt:lpstr>GRID GASKETING Intended FOR...</vt:lpstr>
      <vt:lpstr>GRID GASKETING “Rules of thumb”</vt:lpstr>
      <vt:lpstr>PowerPoint Presentation</vt:lpstr>
      <vt:lpstr>PowerPoint Presentation</vt:lpstr>
      <vt:lpstr>spoilboards  vs.  Dedicated fixtures</vt:lpstr>
      <vt:lpstr>spoilboards  vs.  Dedicated fixtures</vt:lpstr>
      <vt:lpstr>spoilboards  vs.  Dedicated fixtures</vt:lpstr>
      <vt:lpstr>In board gasketing</vt:lpstr>
      <vt:lpstr>IN BOARD GASKETING Intended for…</vt:lpstr>
      <vt:lpstr>In-board GASKETING “Rules of thumb”</vt:lpstr>
      <vt:lpstr>PowerPoint Presentation</vt:lpstr>
      <vt:lpstr>PowerPoint Presentation</vt:lpstr>
      <vt:lpstr>On board gasketing</vt:lpstr>
      <vt:lpstr>oN BOARD GASKETING INTENTed for…</vt:lpstr>
      <vt:lpstr>PowerPoint Presentation</vt:lpstr>
      <vt:lpstr>Cover Gasketing</vt:lpstr>
      <vt:lpstr>Cover GASKETING Intended for…</vt:lpstr>
      <vt:lpstr>PowerPoint Presentation</vt:lpstr>
      <vt:lpstr>COVER GASKETING EXAMPLES</vt:lpstr>
      <vt:lpstr>tile gasketing</vt:lpstr>
      <vt:lpstr>PowerPoint Presentation</vt:lpstr>
      <vt:lpstr>Tile gasketing  “rules of thumb”</vt:lpstr>
      <vt:lpstr>Tile gasketing examples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Lawson</dc:creator>
  <cp:lastModifiedBy>Alex Palm</cp:lastModifiedBy>
  <cp:revision>143</cp:revision>
  <cp:lastPrinted>2021-07-16T01:18:09Z</cp:lastPrinted>
  <dcterms:created xsi:type="dcterms:W3CDTF">2021-05-26T18:25:53Z</dcterms:created>
  <dcterms:modified xsi:type="dcterms:W3CDTF">2022-12-15T16:27:13Z</dcterms:modified>
</cp:coreProperties>
</file>