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87" r:id="rId6"/>
    <p:sldId id="266" r:id="rId7"/>
    <p:sldId id="282" r:id="rId8"/>
    <p:sldId id="283" r:id="rId9"/>
    <p:sldId id="278" r:id="rId10"/>
    <p:sldId id="25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98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2" d="100"/>
          <a:sy n="72" d="100"/>
        </p:scale>
        <p:origin x="126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994A46-D28B-470D-8CF3-9D5CA41F72CA}" type="datetimeFigureOut">
              <a:rPr lang="en-US" smtClean="0"/>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170117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994A46-D28B-470D-8CF3-9D5CA41F72CA}" type="datetimeFigureOut">
              <a:rPr lang="en-US" smtClean="0"/>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31848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994A46-D28B-470D-8CF3-9D5CA41F72CA}" type="datetimeFigureOut">
              <a:rPr lang="en-US" smtClean="0"/>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133912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994A46-D28B-470D-8CF3-9D5CA41F72CA}" type="datetimeFigureOut">
              <a:rPr lang="en-US" smtClean="0"/>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3724427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994A46-D28B-470D-8CF3-9D5CA41F72CA}" type="datetimeFigureOut">
              <a:rPr lang="en-US" smtClean="0"/>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2786661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994A46-D28B-470D-8CF3-9D5CA41F72CA}" type="datetimeFigureOut">
              <a:rPr lang="en-US" smtClean="0"/>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92323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994A46-D28B-470D-8CF3-9D5CA41F72CA}" type="datetimeFigureOut">
              <a:rPr lang="en-US" smtClean="0"/>
              <a:t>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1923823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994A46-D28B-470D-8CF3-9D5CA41F72CA}" type="datetimeFigureOut">
              <a:rPr lang="en-US" smtClean="0"/>
              <a:t>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250961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994A46-D28B-470D-8CF3-9D5CA41F72CA}" type="datetimeFigureOut">
              <a:rPr lang="en-US" smtClean="0"/>
              <a:t>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106785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994A46-D28B-470D-8CF3-9D5CA41F72CA}" type="datetimeFigureOut">
              <a:rPr lang="en-US" smtClean="0"/>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351600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994A46-D28B-470D-8CF3-9D5CA41F72CA}" type="datetimeFigureOut">
              <a:rPr lang="en-US" smtClean="0"/>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27F46-7941-4BA6-B563-6494CD979C8E}" type="slidenum">
              <a:rPr lang="en-US" smtClean="0"/>
              <a:t>‹#›</a:t>
            </a:fld>
            <a:endParaRPr lang="en-US"/>
          </a:p>
        </p:txBody>
      </p:sp>
    </p:spTree>
    <p:extLst>
      <p:ext uri="{BB962C8B-B14F-4D97-AF65-F5344CB8AC3E}">
        <p14:creationId xmlns:p14="http://schemas.microsoft.com/office/powerpoint/2010/main" val="2608584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994A46-D28B-470D-8CF3-9D5CA41F72CA}" type="datetimeFigureOut">
              <a:rPr lang="en-US" smtClean="0"/>
              <a:t>2/9/2023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27F46-7941-4BA6-B563-6494CD979C8E}" type="slidenum">
              <a:rPr lang="en-US" smtClean="0"/>
              <a:t>‹#›</a:t>
            </a:fld>
            <a:endParaRPr lang="en-US"/>
          </a:p>
        </p:txBody>
      </p:sp>
    </p:spTree>
    <p:extLst>
      <p:ext uri="{BB962C8B-B14F-4D97-AF65-F5344CB8AC3E}">
        <p14:creationId xmlns:p14="http://schemas.microsoft.com/office/powerpoint/2010/main" val="2309593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0.jp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9474CC-6AFC-E785-9FD5-AFC53F1FB2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138966"/>
          </a:xfrm>
          <a:prstGeom prst="rect">
            <a:avLst/>
          </a:prstGeom>
        </p:spPr>
      </p:pic>
      <p:pic>
        <p:nvPicPr>
          <p:cNvPr id="7" name="Picture 6">
            <a:extLst>
              <a:ext uri="{FF2B5EF4-FFF2-40B4-BE49-F238E27FC236}">
                <a16:creationId xmlns:a16="http://schemas.microsoft.com/office/drawing/2014/main" id="{65C967BD-C522-BB28-73D3-63BD612EEC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17" y="629990"/>
            <a:ext cx="7460364" cy="2689364"/>
          </a:xfrm>
          <a:prstGeom prst="rect">
            <a:avLst/>
          </a:prstGeom>
        </p:spPr>
      </p:pic>
      <p:pic>
        <p:nvPicPr>
          <p:cNvPr id="13" name="Picture 12">
            <a:extLst>
              <a:ext uri="{FF2B5EF4-FFF2-40B4-BE49-F238E27FC236}">
                <a16:creationId xmlns:a16="http://schemas.microsoft.com/office/drawing/2014/main" id="{7BA208CB-A597-BB49-44D9-B71FF0F331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314116"/>
            <a:ext cx="9144000" cy="2196662"/>
          </a:xfrm>
          <a:prstGeom prst="rect">
            <a:avLst/>
          </a:prstGeom>
        </p:spPr>
      </p:pic>
      <p:pic>
        <p:nvPicPr>
          <p:cNvPr id="15" name="Picture 14">
            <a:extLst>
              <a:ext uri="{FF2B5EF4-FFF2-40B4-BE49-F238E27FC236}">
                <a16:creationId xmlns:a16="http://schemas.microsoft.com/office/drawing/2014/main" id="{CD56F9CC-628E-0577-ACF9-76A016E08AA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64552" y="3325609"/>
            <a:ext cx="1079446" cy="2185169"/>
          </a:xfrm>
          <a:prstGeom prst="rect">
            <a:avLst/>
          </a:prstGeom>
        </p:spPr>
      </p:pic>
      <p:pic>
        <p:nvPicPr>
          <p:cNvPr id="2" name="Picture 1" descr="A close up of a logo&#10;&#10;Description automatically generated">
            <a:extLst>
              <a:ext uri="{FF2B5EF4-FFF2-40B4-BE49-F238E27FC236}">
                <a16:creationId xmlns:a16="http://schemas.microsoft.com/office/drawing/2014/main" id="{2BB1B980-EEC8-046E-CA75-8F050F6E189E}"/>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4555" t="25142" r="10798"/>
          <a:stretch/>
        </p:blipFill>
        <p:spPr>
          <a:xfrm>
            <a:off x="2286930" y="5737775"/>
            <a:ext cx="4376045" cy="1054708"/>
          </a:xfrm>
          <a:prstGeom prst="rect">
            <a:avLst/>
          </a:prstGeom>
        </p:spPr>
      </p:pic>
      <p:sp>
        <p:nvSpPr>
          <p:cNvPr id="3" name="TextBox 2">
            <a:extLst>
              <a:ext uri="{FF2B5EF4-FFF2-40B4-BE49-F238E27FC236}">
                <a16:creationId xmlns:a16="http://schemas.microsoft.com/office/drawing/2014/main" id="{E1B095F7-4458-639F-BDC2-F9068661860E}"/>
              </a:ext>
            </a:extLst>
          </p:cNvPr>
          <p:cNvSpPr txBox="1"/>
          <p:nvPr/>
        </p:nvSpPr>
        <p:spPr>
          <a:xfrm>
            <a:off x="0" y="3629140"/>
            <a:ext cx="9143998" cy="987450"/>
          </a:xfrm>
          <a:prstGeom prst="rect">
            <a:avLst/>
          </a:prstGeom>
          <a:noFill/>
        </p:spPr>
        <p:txBody>
          <a:bodyPr wrap="square" rtlCol="0">
            <a:spAutoFit/>
          </a:bodyPr>
          <a:lstStyle/>
          <a:p>
            <a:pPr algn="ctr" defTabSz="257175">
              <a:spcAft>
                <a:spcPts val="450"/>
              </a:spcAft>
            </a:pPr>
            <a:r>
              <a:rPr lang="en-US" b="1" dirty="0">
                <a:solidFill>
                  <a:schemeClr val="bg1"/>
                </a:solidFill>
              </a:rPr>
              <a:t>Session 20</a:t>
            </a:r>
            <a:r>
              <a:rPr lang="en-US" b="1">
                <a:solidFill>
                  <a:schemeClr val="bg1"/>
                </a:solidFill>
              </a:rPr>
              <a:t>, 559 </a:t>
            </a:r>
            <a:r>
              <a:rPr lang="en-US" sz="1800" b="1" dirty="0">
                <a:solidFill>
                  <a:schemeClr val="bg1"/>
                </a:solidFill>
              </a:rPr>
              <a:t>Green Hydrogen (Ammonia) Outlook-Europe Egypt Case Opportunities and Challenges Techno-Economic, Geopolitical, Regulatory Filling the Gaps Study</a:t>
            </a:r>
          </a:p>
          <a:p>
            <a:pPr algn="ctr" defTabSz="257175">
              <a:spcAft>
                <a:spcPts val="450"/>
              </a:spcAft>
            </a:pPr>
            <a:endParaRPr lang="en-US" b="1" dirty="0">
              <a:solidFill>
                <a:schemeClr val="bg1"/>
              </a:solidFill>
            </a:endParaRPr>
          </a:p>
        </p:txBody>
      </p:sp>
      <p:sp>
        <p:nvSpPr>
          <p:cNvPr id="4" name="TextBox 3">
            <a:extLst>
              <a:ext uri="{FF2B5EF4-FFF2-40B4-BE49-F238E27FC236}">
                <a16:creationId xmlns:a16="http://schemas.microsoft.com/office/drawing/2014/main" id="{A9F2F695-4E7A-46F3-9E91-8A8101270840}"/>
              </a:ext>
            </a:extLst>
          </p:cNvPr>
          <p:cNvSpPr txBox="1"/>
          <p:nvPr/>
        </p:nvSpPr>
        <p:spPr>
          <a:xfrm>
            <a:off x="0" y="4214844"/>
            <a:ext cx="9143997" cy="707886"/>
          </a:xfrm>
          <a:prstGeom prst="rect">
            <a:avLst/>
          </a:prstGeom>
          <a:noFill/>
        </p:spPr>
        <p:txBody>
          <a:bodyPr wrap="square" rtlCol="0">
            <a:spAutoFit/>
          </a:bodyPr>
          <a:lstStyle/>
          <a:p>
            <a:pPr algn="ctr" defTabSz="257175">
              <a:spcAft>
                <a:spcPts val="450"/>
              </a:spcAft>
            </a:pPr>
            <a:r>
              <a:rPr lang="en-US" sz="2000" b="1" dirty="0">
                <a:solidFill>
                  <a:schemeClr val="bg1"/>
                </a:solidFill>
              </a:rPr>
              <a:t>AHMED ABDELHADY, HAYTHEM KAMEL, MONA ELMESSERY, </a:t>
            </a:r>
            <a:r>
              <a:rPr lang="fr-FR" sz="2000" b="1" dirty="0">
                <a:solidFill>
                  <a:schemeClr val="bg1"/>
                </a:solidFill>
              </a:rPr>
              <a:t>Formation et Sensibilisation de Luxembourg FSL</a:t>
            </a:r>
            <a:endParaRPr lang="en-US" sz="2000" b="1" dirty="0">
              <a:solidFill>
                <a:schemeClr val="bg1"/>
              </a:solidFill>
            </a:endParaRPr>
          </a:p>
        </p:txBody>
      </p:sp>
    </p:spTree>
    <p:extLst>
      <p:ext uri="{BB962C8B-B14F-4D97-AF65-F5344CB8AC3E}">
        <p14:creationId xmlns:p14="http://schemas.microsoft.com/office/powerpoint/2010/main" val="1237711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9474CC-6AFC-E785-9FD5-AFC53F1FB2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138966"/>
          </a:xfrm>
          <a:prstGeom prst="rect">
            <a:avLst/>
          </a:prstGeom>
        </p:spPr>
      </p:pic>
      <p:pic>
        <p:nvPicPr>
          <p:cNvPr id="7" name="Picture 6">
            <a:extLst>
              <a:ext uri="{FF2B5EF4-FFF2-40B4-BE49-F238E27FC236}">
                <a16:creationId xmlns:a16="http://schemas.microsoft.com/office/drawing/2014/main" id="{65C967BD-C522-BB28-73D3-63BD612EEC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17" y="629990"/>
            <a:ext cx="7460364" cy="2689364"/>
          </a:xfrm>
          <a:prstGeom prst="rect">
            <a:avLst/>
          </a:prstGeom>
        </p:spPr>
      </p:pic>
      <p:pic>
        <p:nvPicPr>
          <p:cNvPr id="13" name="Picture 12">
            <a:extLst>
              <a:ext uri="{FF2B5EF4-FFF2-40B4-BE49-F238E27FC236}">
                <a16:creationId xmlns:a16="http://schemas.microsoft.com/office/drawing/2014/main" id="{7BA208CB-A597-BB49-44D9-B71FF0F331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314116"/>
            <a:ext cx="9144000" cy="2196662"/>
          </a:xfrm>
          <a:prstGeom prst="rect">
            <a:avLst/>
          </a:prstGeom>
        </p:spPr>
      </p:pic>
      <p:pic>
        <p:nvPicPr>
          <p:cNvPr id="15" name="Picture 14">
            <a:extLst>
              <a:ext uri="{FF2B5EF4-FFF2-40B4-BE49-F238E27FC236}">
                <a16:creationId xmlns:a16="http://schemas.microsoft.com/office/drawing/2014/main" id="{CD56F9CC-628E-0577-ACF9-76A016E08AA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64552" y="3325609"/>
            <a:ext cx="1079446" cy="2185169"/>
          </a:xfrm>
          <a:prstGeom prst="rect">
            <a:avLst/>
          </a:prstGeom>
        </p:spPr>
      </p:pic>
      <p:pic>
        <p:nvPicPr>
          <p:cNvPr id="2" name="Picture 1" descr="A close up of a logo&#10;&#10;Description automatically generated">
            <a:extLst>
              <a:ext uri="{FF2B5EF4-FFF2-40B4-BE49-F238E27FC236}">
                <a16:creationId xmlns:a16="http://schemas.microsoft.com/office/drawing/2014/main" id="{2BB1B980-EEC8-046E-CA75-8F050F6E189E}"/>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4555" t="25142" r="10798"/>
          <a:stretch/>
        </p:blipFill>
        <p:spPr>
          <a:xfrm>
            <a:off x="2286930" y="5737775"/>
            <a:ext cx="4376045" cy="1054708"/>
          </a:xfrm>
          <a:prstGeom prst="rect">
            <a:avLst/>
          </a:prstGeom>
        </p:spPr>
      </p:pic>
      <p:sp>
        <p:nvSpPr>
          <p:cNvPr id="6" name="TextBox 5">
            <a:extLst>
              <a:ext uri="{FF2B5EF4-FFF2-40B4-BE49-F238E27FC236}">
                <a16:creationId xmlns:a16="http://schemas.microsoft.com/office/drawing/2014/main" id="{858631C4-7ACC-EEFE-B0E7-BB10FAE1A1A6}"/>
              </a:ext>
            </a:extLst>
          </p:cNvPr>
          <p:cNvSpPr txBox="1"/>
          <p:nvPr/>
        </p:nvSpPr>
        <p:spPr>
          <a:xfrm>
            <a:off x="1" y="3888169"/>
            <a:ext cx="9143998" cy="1451679"/>
          </a:xfrm>
          <a:prstGeom prst="rect">
            <a:avLst/>
          </a:prstGeom>
          <a:noFill/>
        </p:spPr>
        <p:txBody>
          <a:bodyPr wrap="square" rtlCol="0">
            <a:spAutoFit/>
          </a:bodyPr>
          <a:lstStyle/>
          <a:p>
            <a:pPr algn="ctr" defTabSz="257175">
              <a:spcAft>
                <a:spcPts val="450"/>
              </a:spcAft>
            </a:pPr>
            <a:r>
              <a:rPr lang="en-US" sz="2000" b="1" dirty="0">
                <a:solidFill>
                  <a:schemeClr val="bg1"/>
                </a:solidFill>
              </a:rPr>
              <a:t>AHMED ABDELHADY, HAYTHEM KAMEL, MONA ELMESSERY, Formation et </a:t>
            </a:r>
            <a:r>
              <a:rPr lang="en-US" sz="2000" b="1" dirty="0" err="1">
                <a:solidFill>
                  <a:schemeClr val="bg1"/>
                </a:solidFill>
              </a:rPr>
              <a:t>Sensibilisation</a:t>
            </a:r>
            <a:r>
              <a:rPr lang="en-US" sz="2000" b="1" dirty="0">
                <a:solidFill>
                  <a:schemeClr val="bg1"/>
                </a:solidFill>
              </a:rPr>
              <a:t> de Luxembourg-FSL</a:t>
            </a:r>
          </a:p>
          <a:p>
            <a:pPr algn="ctr" defTabSz="257175">
              <a:spcAft>
                <a:spcPts val="450"/>
              </a:spcAft>
            </a:pPr>
            <a:endParaRPr lang="en-US" sz="2000" b="1" dirty="0">
              <a:solidFill>
                <a:schemeClr val="bg1"/>
              </a:solidFill>
            </a:endParaRPr>
          </a:p>
          <a:p>
            <a:pPr algn="ctr" defTabSz="257175">
              <a:spcAft>
                <a:spcPts val="450"/>
              </a:spcAft>
            </a:pPr>
            <a:r>
              <a:rPr lang="en-US" sz="2000" b="1" dirty="0">
                <a:solidFill>
                  <a:schemeClr val="bg1"/>
                </a:solidFill>
              </a:rPr>
              <a:t>THANK YOU</a:t>
            </a:r>
          </a:p>
        </p:txBody>
      </p:sp>
    </p:spTree>
    <p:extLst>
      <p:ext uri="{BB962C8B-B14F-4D97-AF65-F5344CB8AC3E}">
        <p14:creationId xmlns:p14="http://schemas.microsoft.com/office/powerpoint/2010/main" val="71980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AMMONIA PRICE TREND</a:t>
            </a:r>
          </a:p>
        </p:txBody>
      </p:sp>
      <p:sp>
        <p:nvSpPr>
          <p:cNvPr id="20" name="TextBox 19">
            <a:extLst>
              <a:ext uri="{FF2B5EF4-FFF2-40B4-BE49-F238E27FC236}">
                <a16:creationId xmlns:a16="http://schemas.microsoft.com/office/drawing/2014/main" id="{4D633A97-884E-07D7-FAC0-EFA70357D1E7}"/>
              </a:ext>
            </a:extLst>
          </p:cNvPr>
          <p:cNvSpPr txBox="1"/>
          <p:nvPr/>
        </p:nvSpPr>
        <p:spPr>
          <a:xfrm>
            <a:off x="584383" y="4702157"/>
            <a:ext cx="7833475" cy="923330"/>
          </a:xfrm>
          <a:prstGeom prst="rect">
            <a:avLst/>
          </a:prstGeom>
          <a:noFill/>
        </p:spPr>
        <p:txBody>
          <a:bodyPr wrap="square">
            <a:spAutoFit/>
          </a:bodyPr>
          <a:lstStyle/>
          <a:p>
            <a:r>
              <a:rPr lang="en-US" b="1" dirty="0">
                <a:solidFill>
                  <a:schemeClr val="accent5"/>
                </a:solidFill>
                <a:latin typeface="Calibri" panose="020F0502020204030204" pitchFamily="34" charset="0"/>
                <a:ea typeface="Calibri" panose="020F0502020204030204" pitchFamily="34" charset="0"/>
                <a:cs typeface="Arial" panose="020B0604020202020204" pitchFamily="34" charset="0"/>
              </a:rPr>
              <a:t>S</a:t>
            </a:r>
            <a:r>
              <a:rPr lang="en-US" b="1" dirty="0">
                <a:solidFill>
                  <a:schemeClr val="accent5"/>
                </a:solidFill>
                <a:effectLst/>
                <a:latin typeface="Calibri" panose="020F0502020204030204" pitchFamily="34" charset="0"/>
                <a:ea typeface="Calibri" panose="020F0502020204030204" pitchFamily="34" charset="0"/>
                <a:cs typeface="Arial" panose="020B0604020202020204" pitchFamily="34" charset="0"/>
              </a:rPr>
              <a:t>urge peaked in the fertilizers and Ammonia due to Russian Ukrainian Conflict</a:t>
            </a:r>
          </a:p>
          <a:p>
            <a:pPr marL="285750" indent="-285750">
              <a:buFont typeface="Arial" panose="020B0604020202020204" pitchFamily="34" charset="0"/>
              <a:buChar char="•"/>
            </a:pPr>
            <a:r>
              <a:rPr lang="en-US" sz="1800" dirty="0">
                <a:solidFill>
                  <a:schemeClr val="accent6"/>
                </a:solidFill>
                <a:effectLst/>
                <a:latin typeface="Calibri" panose="020F0502020204030204" pitchFamily="34" charset="0"/>
                <a:ea typeface="Calibri" panose="020F0502020204030204" pitchFamily="34" charset="0"/>
                <a:cs typeface="Arial" panose="020B0604020202020204" pitchFamily="34" charset="0"/>
              </a:rPr>
              <a:t>Feedstock prices (Natural Gas)/Distribution and Supply Chain/ Russia, Ukraine, Europe are Major market players </a:t>
            </a:r>
            <a:endParaRPr lang="en-US" dirty="0">
              <a:solidFill>
                <a:schemeClr val="accent6"/>
              </a:solidFill>
            </a:endParaRPr>
          </a:p>
        </p:txBody>
      </p:sp>
      <p:sp>
        <p:nvSpPr>
          <p:cNvPr id="22" name="TextBox 21">
            <a:extLst>
              <a:ext uri="{FF2B5EF4-FFF2-40B4-BE49-F238E27FC236}">
                <a16:creationId xmlns:a16="http://schemas.microsoft.com/office/drawing/2014/main" id="{628CAB9D-AE9A-194E-B771-BC623B8B0BDC}"/>
              </a:ext>
            </a:extLst>
          </p:cNvPr>
          <p:cNvSpPr txBox="1"/>
          <p:nvPr/>
        </p:nvSpPr>
        <p:spPr>
          <a:xfrm>
            <a:off x="534469" y="5839583"/>
            <a:ext cx="8131957" cy="646331"/>
          </a:xfrm>
          <a:prstGeom prst="rect">
            <a:avLst/>
          </a:prstGeom>
          <a:noFill/>
        </p:spPr>
        <p:txBody>
          <a:bodyPr wrap="square">
            <a:spAutoFit/>
          </a:bodyPr>
          <a:lstStyle/>
          <a:p>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Cont. increasing demand for fertilizers, </a:t>
            </a:r>
            <a:r>
              <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Ammonia and Urea prices met levels that did not reach ever before</a:t>
            </a:r>
            <a:endParaRPr lang="en-US" b="1" dirty="0">
              <a:solidFill>
                <a:srgbClr val="FF0000"/>
              </a:solidFill>
            </a:endParaRPr>
          </a:p>
        </p:txBody>
      </p:sp>
      <p:pic>
        <p:nvPicPr>
          <p:cNvPr id="5" name="Picture 4">
            <a:extLst>
              <a:ext uri="{FF2B5EF4-FFF2-40B4-BE49-F238E27FC236}">
                <a16:creationId xmlns:a16="http://schemas.microsoft.com/office/drawing/2014/main" id="{8113742B-EFB1-6255-8F7F-8A889FEA6425}"/>
              </a:ext>
            </a:extLst>
          </p:cNvPr>
          <p:cNvPicPr>
            <a:picLocks noChangeAspect="1"/>
          </p:cNvPicPr>
          <p:nvPr/>
        </p:nvPicPr>
        <p:blipFill rotWithShape="1">
          <a:blip r:embed="rId3"/>
          <a:srcRect t="833"/>
          <a:stretch/>
        </p:blipFill>
        <p:spPr>
          <a:xfrm>
            <a:off x="584384" y="845407"/>
            <a:ext cx="8082043" cy="3753488"/>
          </a:xfrm>
          <a:prstGeom prst="rect">
            <a:avLst/>
          </a:prstGeom>
        </p:spPr>
      </p:pic>
    </p:spTree>
    <p:extLst>
      <p:ext uri="{BB962C8B-B14F-4D97-AF65-F5344CB8AC3E}">
        <p14:creationId xmlns:p14="http://schemas.microsoft.com/office/powerpoint/2010/main" val="99438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EXPECTED AMMONIA PRODUCTION CAPACITY</a:t>
            </a:r>
          </a:p>
        </p:txBody>
      </p:sp>
      <p:sp>
        <p:nvSpPr>
          <p:cNvPr id="9" name="TextBox 8">
            <a:extLst>
              <a:ext uri="{FF2B5EF4-FFF2-40B4-BE49-F238E27FC236}">
                <a16:creationId xmlns:a16="http://schemas.microsoft.com/office/drawing/2014/main" id="{3D0ABCF6-EF4F-8528-9996-6AC28A15F76C}"/>
              </a:ext>
            </a:extLst>
          </p:cNvPr>
          <p:cNvSpPr txBox="1"/>
          <p:nvPr/>
        </p:nvSpPr>
        <p:spPr>
          <a:xfrm>
            <a:off x="131490" y="5261897"/>
            <a:ext cx="8797357" cy="1015663"/>
          </a:xfrm>
          <a:prstGeom prst="rect">
            <a:avLst/>
          </a:prstGeom>
          <a:noFill/>
        </p:spPr>
        <p:txBody>
          <a:bodyPr wrap="square">
            <a:spAutoFit/>
          </a:bodyPr>
          <a:lstStyle/>
          <a:p>
            <a:r>
              <a:rPr lang="en-US" sz="2000" b="1" dirty="0">
                <a:solidFill>
                  <a:srgbClr val="FF0000"/>
                </a:solidFill>
              </a:rPr>
              <a:t>Ammonia today is produced from NG (72%), Coal (22%), Heavy Naphtha (4%)</a:t>
            </a:r>
          </a:p>
          <a:p>
            <a:r>
              <a:rPr lang="en-US" sz="2000" b="1" dirty="0">
                <a:solidFill>
                  <a:srgbClr val="FF0000"/>
                </a:solidFill>
              </a:rPr>
              <a:t>Annual emissions of 0.5 (Gt) of CO2 (around 1% of global CO2 emissions, 15-20% of the chemical sector’s CO2 emissions)</a:t>
            </a:r>
          </a:p>
        </p:txBody>
      </p:sp>
      <p:pic>
        <p:nvPicPr>
          <p:cNvPr id="5" name="Picture 4">
            <a:extLst>
              <a:ext uri="{FF2B5EF4-FFF2-40B4-BE49-F238E27FC236}">
                <a16:creationId xmlns:a16="http://schemas.microsoft.com/office/drawing/2014/main" id="{66173EB5-B4CA-9BC9-F8DE-1176B01450A4}"/>
              </a:ext>
            </a:extLst>
          </p:cNvPr>
          <p:cNvPicPr>
            <a:picLocks noChangeAspect="1"/>
          </p:cNvPicPr>
          <p:nvPr/>
        </p:nvPicPr>
        <p:blipFill>
          <a:blip r:embed="rId3"/>
          <a:stretch>
            <a:fillRect/>
          </a:stretch>
        </p:blipFill>
        <p:spPr>
          <a:xfrm>
            <a:off x="318806" y="842876"/>
            <a:ext cx="8475569" cy="4319542"/>
          </a:xfrm>
          <a:prstGeom prst="rect">
            <a:avLst/>
          </a:prstGeom>
        </p:spPr>
      </p:pic>
    </p:spTree>
    <p:extLst>
      <p:ext uri="{BB962C8B-B14F-4D97-AF65-F5344CB8AC3E}">
        <p14:creationId xmlns:p14="http://schemas.microsoft.com/office/powerpoint/2010/main" val="176780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TECHNOLOGY/COLOR CODES</a:t>
            </a:r>
          </a:p>
        </p:txBody>
      </p:sp>
      <p:pic>
        <p:nvPicPr>
          <p:cNvPr id="9" name="Picture 8">
            <a:extLst>
              <a:ext uri="{FF2B5EF4-FFF2-40B4-BE49-F238E27FC236}">
                <a16:creationId xmlns:a16="http://schemas.microsoft.com/office/drawing/2014/main" id="{99DC4E20-D6CD-4532-E10D-3D0F17418A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490" y="1074006"/>
            <a:ext cx="4345987" cy="3782107"/>
          </a:xfrm>
          <a:prstGeom prst="rect">
            <a:avLst/>
          </a:prstGeom>
        </p:spPr>
      </p:pic>
      <p:pic>
        <p:nvPicPr>
          <p:cNvPr id="7" name="Picture 6">
            <a:extLst>
              <a:ext uri="{FF2B5EF4-FFF2-40B4-BE49-F238E27FC236}">
                <a16:creationId xmlns:a16="http://schemas.microsoft.com/office/drawing/2014/main" id="{F441BBF0-4558-4EF5-B4FA-EF5476BADC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559292"/>
            <a:ext cx="4195235" cy="4626935"/>
          </a:xfrm>
          <a:prstGeom prst="rect">
            <a:avLst/>
          </a:prstGeom>
        </p:spPr>
      </p:pic>
    </p:spTree>
    <p:extLst>
      <p:ext uri="{BB962C8B-B14F-4D97-AF65-F5344CB8AC3E}">
        <p14:creationId xmlns:p14="http://schemas.microsoft.com/office/powerpoint/2010/main" val="3568379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ECONOMICAL</a:t>
            </a:r>
          </a:p>
        </p:txBody>
      </p:sp>
      <p:sp>
        <p:nvSpPr>
          <p:cNvPr id="4" name="TextBox 3">
            <a:extLst>
              <a:ext uri="{FF2B5EF4-FFF2-40B4-BE49-F238E27FC236}">
                <a16:creationId xmlns:a16="http://schemas.microsoft.com/office/drawing/2014/main" id="{8B0F2A69-60CF-C017-6A86-F30E3ADBCFEB}"/>
              </a:ext>
            </a:extLst>
          </p:cNvPr>
          <p:cNvSpPr txBox="1"/>
          <p:nvPr/>
        </p:nvSpPr>
        <p:spPr>
          <a:xfrm>
            <a:off x="4940893" y="1960895"/>
            <a:ext cx="4001402" cy="2862322"/>
          </a:xfrm>
          <a:prstGeom prst="rect">
            <a:avLst/>
          </a:prstGeom>
          <a:noFill/>
        </p:spPr>
        <p:txBody>
          <a:bodyPr wrap="square">
            <a:spAutoFit/>
          </a:bodyPr>
          <a:lstStyle/>
          <a:p>
            <a:pPr algn="l"/>
            <a:r>
              <a:rPr lang="en-US" sz="1800" b="1" i="0" u="none" strike="noStrike" baseline="0" dirty="0">
                <a:solidFill>
                  <a:srgbClr val="FF0000"/>
                </a:solidFill>
                <a:latin typeface="GothamNarrow-Book"/>
              </a:rPr>
              <a:t>In Solar Power No Country in Europe has similar potential</a:t>
            </a:r>
          </a:p>
          <a:p>
            <a:r>
              <a:rPr lang="en-US" b="1" dirty="0">
                <a:solidFill>
                  <a:srgbClr val="FF0000"/>
                </a:solidFill>
              </a:rPr>
              <a:t>The bottom line: the electricity sector could save much by constructing solar farms, rather than fossil fuel alternatives. LCOE in constructing solar farms in optimum zones is 29.7% lower than investing in combined-gas turbines, and 37% lower than investing in diesel generators. </a:t>
            </a:r>
          </a:p>
        </p:txBody>
      </p:sp>
      <p:pic>
        <p:nvPicPr>
          <p:cNvPr id="8" name="Picture 7">
            <a:extLst>
              <a:ext uri="{FF2B5EF4-FFF2-40B4-BE49-F238E27FC236}">
                <a16:creationId xmlns:a16="http://schemas.microsoft.com/office/drawing/2014/main" id="{20076552-8586-EA9B-5D31-72E2EB5F2862}"/>
              </a:ext>
            </a:extLst>
          </p:cNvPr>
          <p:cNvPicPr>
            <a:picLocks noChangeAspect="1"/>
          </p:cNvPicPr>
          <p:nvPr/>
        </p:nvPicPr>
        <p:blipFill rotWithShape="1">
          <a:blip r:embed="rId3">
            <a:extLst>
              <a:ext uri="{28A0092B-C50C-407E-A947-70E740481C1C}">
                <a14:useLocalDpi xmlns:a14="http://schemas.microsoft.com/office/drawing/2010/main" val="0"/>
              </a:ext>
            </a:extLst>
          </a:blip>
          <a:srcRect l="32941" t="761" r="32353" b="29540"/>
          <a:stretch/>
        </p:blipFill>
        <p:spPr>
          <a:xfrm>
            <a:off x="550481" y="1089210"/>
            <a:ext cx="4390411" cy="4816419"/>
          </a:xfrm>
          <a:prstGeom prst="rect">
            <a:avLst/>
          </a:prstGeom>
        </p:spPr>
      </p:pic>
    </p:spTree>
    <p:extLst>
      <p:ext uri="{BB962C8B-B14F-4D97-AF65-F5344CB8AC3E}">
        <p14:creationId xmlns:p14="http://schemas.microsoft.com/office/powerpoint/2010/main" val="2735316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LEGAL</a:t>
            </a:r>
          </a:p>
        </p:txBody>
      </p:sp>
      <p:sp>
        <p:nvSpPr>
          <p:cNvPr id="8" name="TextBox 7">
            <a:extLst>
              <a:ext uri="{FF2B5EF4-FFF2-40B4-BE49-F238E27FC236}">
                <a16:creationId xmlns:a16="http://schemas.microsoft.com/office/drawing/2014/main" id="{B703A540-1665-AF63-5676-47CC2FAA6C4F}"/>
              </a:ext>
            </a:extLst>
          </p:cNvPr>
          <p:cNvSpPr txBox="1"/>
          <p:nvPr/>
        </p:nvSpPr>
        <p:spPr>
          <a:xfrm>
            <a:off x="537881" y="1065500"/>
            <a:ext cx="8189259" cy="3852145"/>
          </a:xfrm>
          <a:prstGeom prst="rect">
            <a:avLst/>
          </a:prstGeom>
          <a:noFill/>
        </p:spPr>
        <p:txBody>
          <a:bodyPr wrap="square">
            <a:spAutoFit/>
          </a:bodyPr>
          <a:lstStyle/>
          <a:p>
            <a:pPr marL="285750" marR="0" indent="-285750">
              <a:lnSpc>
                <a:spcPct val="107000"/>
              </a:lnSpc>
              <a:spcBef>
                <a:spcPts val="0"/>
              </a:spcBef>
              <a:spcAft>
                <a:spcPts val="800"/>
              </a:spcAft>
              <a:buFont typeface="Arial" panose="020B0604020202020204" pitchFamily="34" charset="0"/>
              <a:buChar char="•"/>
            </a:pPr>
            <a:r>
              <a:rPr lang="en-US" b="1" dirty="0">
                <a:solidFill>
                  <a:schemeClr val="bg1">
                    <a:lumMod val="50000"/>
                  </a:schemeClr>
                </a:solidFill>
                <a:ea typeface="Calibri" panose="020F0502020204030204" pitchFamily="34" charset="0"/>
                <a:cs typeface="Arial" panose="020B0604020202020204" pitchFamily="34" charset="0"/>
              </a:rPr>
              <a:t>M</a:t>
            </a:r>
            <a:r>
              <a:rPr lang="en-US" sz="1800" b="1" dirty="0">
                <a:solidFill>
                  <a:schemeClr val="bg1">
                    <a:lumMod val="50000"/>
                  </a:schemeClr>
                </a:solidFill>
                <a:effectLst/>
                <a:ea typeface="Calibri" panose="020F0502020204030204" pitchFamily="34" charset="0"/>
                <a:cs typeface="Arial" panose="020B0604020202020204" pitchFamily="34" charset="0"/>
              </a:rPr>
              <a:t>any ammonia plants are integrated hybrids, incorporating more than one color</a:t>
            </a:r>
          </a:p>
          <a:p>
            <a:pPr marL="285750" marR="0" indent="-285750">
              <a:lnSpc>
                <a:spcPct val="107000"/>
              </a:lnSpc>
              <a:spcBef>
                <a:spcPts val="0"/>
              </a:spcBef>
              <a:spcAft>
                <a:spcPts val="800"/>
              </a:spcAft>
              <a:buFont typeface="Arial" panose="020B0604020202020204" pitchFamily="34" charset="0"/>
              <a:buChar char="•"/>
            </a:pPr>
            <a:r>
              <a:rPr lang="en-US" sz="1800" b="1" dirty="0">
                <a:solidFill>
                  <a:schemeClr val="bg1">
                    <a:lumMod val="50000"/>
                  </a:schemeClr>
                </a:solidFill>
                <a:effectLst/>
                <a:ea typeface="Calibri" panose="020F0502020204030204" pitchFamily="34" charset="0"/>
                <a:cs typeface="Arial" panose="020B0604020202020204" pitchFamily="34" charset="0"/>
              </a:rPr>
              <a:t>Some colors refer to carbon-free inputs or carbon abatement technologies </a:t>
            </a:r>
          </a:p>
          <a:p>
            <a:pPr marL="285750" marR="0" indent="-285750">
              <a:lnSpc>
                <a:spcPct val="107000"/>
              </a:lnSpc>
              <a:spcBef>
                <a:spcPts val="0"/>
              </a:spcBef>
              <a:spcAft>
                <a:spcPts val="800"/>
              </a:spcAft>
              <a:buFont typeface="Arial" panose="020B0604020202020204" pitchFamily="34" charset="0"/>
              <a:buChar char="•"/>
            </a:pPr>
            <a:r>
              <a:rPr lang="en-US" b="1" dirty="0">
                <a:solidFill>
                  <a:schemeClr val="bg1">
                    <a:lumMod val="50000"/>
                  </a:schemeClr>
                </a:solidFill>
                <a:ea typeface="Calibri" panose="020F0502020204030204" pitchFamily="34" charset="0"/>
                <a:cs typeface="Arial" panose="020B0604020202020204" pitchFamily="34" charset="0"/>
              </a:rPr>
              <a:t>C</a:t>
            </a:r>
            <a:r>
              <a:rPr lang="en-US" sz="1800" b="1" dirty="0">
                <a:solidFill>
                  <a:schemeClr val="bg1">
                    <a:lumMod val="50000"/>
                  </a:schemeClr>
                </a:solidFill>
                <a:effectLst/>
                <a:ea typeface="Calibri" panose="020F0502020204030204" pitchFamily="34" charset="0"/>
                <a:cs typeface="Arial" panose="020B0604020202020204" pitchFamily="34" charset="0"/>
              </a:rPr>
              <a:t>olors lack legal definition and do not communicate the greenhouse gas emission intensity of the product, </a:t>
            </a:r>
          </a:p>
          <a:p>
            <a:pPr marL="285750" marR="0" indent="-285750">
              <a:lnSpc>
                <a:spcPct val="107000"/>
              </a:lnSpc>
              <a:spcBef>
                <a:spcPts val="0"/>
              </a:spcBef>
              <a:spcAft>
                <a:spcPts val="800"/>
              </a:spcAft>
              <a:buFont typeface="Arial" panose="020B0604020202020204" pitchFamily="34" charset="0"/>
              <a:buChar char="•"/>
            </a:pPr>
            <a:r>
              <a:rPr lang="en-US" sz="1800" b="1" dirty="0">
                <a:solidFill>
                  <a:schemeClr val="bg1">
                    <a:lumMod val="50000"/>
                  </a:schemeClr>
                </a:solidFill>
                <a:effectLst/>
                <a:ea typeface="Calibri" panose="020F0502020204030204" pitchFamily="34" charset="0"/>
                <a:cs typeface="Arial" panose="020B0604020202020204" pitchFamily="34" charset="0"/>
              </a:rPr>
              <a:t>Blue ammonia with a 70% carbon capture rate versus blue ammonia with a 98% carbon capture rate) </a:t>
            </a:r>
          </a:p>
          <a:p>
            <a:pPr marL="285750" marR="0" indent="-285750">
              <a:lnSpc>
                <a:spcPct val="107000"/>
              </a:lnSpc>
              <a:spcBef>
                <a:spcPts val="0"/>
              </a:spcBef>
              <a:spcAft>
                <a:spcPts val="800"/>
              </a:spcAft>
              <a:buFont typeface="Arial" panose="020B0604020202020204" pitchFamily="34" charset="0"/>
              <a:buChar char="•"/>
            </a:pPr>
            <a:r>
              <a:rPr lang="en-US" b="1" dirty="0">
                <a:solidFill>
                  <a:schemeClr val="bg1">
                    <a:lumMod val="50000"/>
                  </a:schemeClr>
                </a:solidFill>
                <a:ea typeface="Calibri" panose="020F0502020204030204" pitchFamily="34" charset="0"/>
                <a:cs typeface="Arial" panose="020B0604020202020204" pitchFamily="34" charset="0"/>
              </a:rPr>
              <a:t>R</a:t>
            </a:r>
            <a:r>
              <a:rPr lang="en-US" sz="1800" b="1" dirty="0">
                <a:solidFill>
                  <a:schemeClr val="bg1">
                    <a:lumMod val="50000"/>
                  </a:schemeClr>
                </a:solidFill>
                <a:effectLst/>
                <a:ea typeface="Calibri" panose="020F0502020204030204" pitchFamily="34" charset="0"/>
                <a:cs typeface="Arial" panose="020B0604020202020204" pitchFamily="34" charset="0"/>
              </a:rPr>
              <a:t>obust certification schemes that can calculate and verify the emission intensity of ammonia will be essential, </a:t>
            </a:r>
            <a:r>
              <a:rPr lang="en-US" sz="1800" b="1" i="0" u="none" strike="noStrike" baseline="0" dirty="0">
                <a:solidFill>
                  <a:schemeClr val="bg1">
                    <a:lumMod val="50000"/>
                  </a:schemeClr>
                </a:solidFill>
              </a:rPr>
              <a:t>to distinguish between fossil-based ammonia, fossil-based ammonia with CCS, and renewable ammonia.</a:t>
            </a:r>
            <a:endParaRPr lang="en-US" b="1" dirty="0">
              <a:solidFill>
                <a:schemeClr val="bg1">
                  <a:lumMod val="50000"/>
                </a:schemeClr>
              </a:solidFill>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US" b="1" dirty="0">
                <a:solidFill>
                  <a:schemeClr val="bg1">
                    <a:lumMod val="50000"/>
                  </a:schemeClr>
                </a:solidFill>
                <a:ea typeface="Calibri" panose="020F0502020204030204" pitchFamily="34" charset="0"/>
                <a:cs typeface="Arial" panose="020B0604020202020204" pitchFamily="34" charset="0"/>
              </a:rPr>
              <a:t>S</a:t>
            </a:r>
            <a:r>
              <a:rPr lang="en-US" sz="1800" b="1" dirty="0">
                <a:solidFill>
                  <a:schemeClr val="bg1">
                    <a:lumMod val="50000"/>
                  </a:schemeClr>
                </a:solidFill>
                <a:effectLst/>
                <a:ea typeface="Calibri" panose="020F0502020204030204" pitchFamily="34" charset="0"/>
                <a:cs typeface="Arial" panose="020B0604020202020204" pitchFamily="34" charset="0"/>
              </a:rPr>
              <a:t>eparate markets will need to develop, supported by certification schemes, contracts for difference and other mechanisms</a:t>
            </a:r>
          </a:p>
        </p:txBody>
      </p:sp>
      <p:pic>
        <p:nvPicPr>
          <p:cNvPr id="5" name="Picture 4">
            <a:extLst>
              <a:ext uri="{FF2B5EF4-FFF2-40B4-BE49-F238E27FC236}">
                <a16:creationId xmlns:a16="http://schemas.microsoft.com/office/drawing/2014/main" id="{5B9C115E-857C-2865-202F-80FB178E42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7021" y="4917646"/>
            <a:ext cx="1782492" cy="1782492"/>
          </a:xfrm>
          <a:prstGeom prst="rect">
            <a:avLst/>
          </a:prstGeom>
        </p:spPr>
      </p:pic>
    </p:spTree>
    <p:extLst>
      <p:ext uri="{BB962C8B-B14F-4D97-AF65-F5344CB8AC3E}">
        <p14:creationId xmlns:p14="http://schemas.microsoft.com/office/powerpoint/2010/main" val="317623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LEGAL</a:t>
            </a:r>
          </a:p>
        </p:txBody>
      </p:sp>
      <p:sp>
        <p:nvSpPr>
          <p:cNvPr id="8" name="TextBox 7">
            <a:extLst>
              <a:ext uri="{FF2B5EF4-FFF2-40B4-BE49-F238E27FC236}">
                <a16:creationId xmlns:a16="http://schemas.microsoft.com/office/drawing/2014/main" id="{B703A540-1665-AF63-5676-47CC2FAA6C4F}"/>
              </a:ext>
            </a:extLst>
          </p:cNvPr>
          <p:cNvSpPr txBox="1"/>
          <p:nvPr/>
        </p:nvSpPr>
        <p:spPr>
          <a:xfrm>
            <a:off x="537881" y="1065500"/>
            <a:ext cx="8189259" cy="3954737"/>
          </a:xfrm>
          <a:prstGeom prst="rect">
            <a:avLst/>
          </a:prstGeom>
          <a:noFill/>
        </p:spPr>
        <p:txBody>
          <a:bodyPr wrap="square">
            <a:spAutoFit/>
          </a:bodyPr>
          <a:lstStyle>
            <a:defPPr>
              <a:defRPr lang="en-US"/>
            </a:defPPr>
            <a:lvl1pPr marL="285750" marR="0" indent="-285750">
              <a:lnSpc>
                <a:spcPct val="107000"/>
              </a:lnSpc>
              <a:spcBef>
                <a:spcPts val="0"/>
              </a:spcBef>
              <a:spcAft>
                <a:spcPts val="800"/>
              </a:spcAft>
              <a:buFont typeface="Arial" panose="020B0604020202020204" pitchFamily="34" charset="0"/>
              <a:buChar char="•"/>
              <a:defRPr b="1">
                <a:solidFill>
                  <a:schemeClr val="bg1">
                    <a:lumMod val="50000"/>
                  </a:schemeClr>
                </a:solidFill>
                <a:effectLst/>
                <a:latin typeface="Calibri" panose="020F0502020204030204" pitchFamily="34" charset="0"/>
                <a:ea typeface="Calibri" panose="020F0502020204030204" pitchFamily="34" charset="0"/>
                <a:cs typeface="Arial" panose="020B0604020202020204" pitchFamily="34" charset="0"/>
              </a:defRPr>
            </a:lvl1pPr>
          </a:lstStyle>
          <a:p>
            <a:r>
              <a:rPr lang="en-US" dirty="0"/>
              <a:t>The ammonia molecule derived from any source is the same, but the carbon footprint is not.</a:t>
            </a:r>
          </a:p>
          <a:p>
            <a:r>
              <a:rPr lang="en-US" dirty="0"/>
              <a:t>Guarantees of origin are required, indicating the CO2-equivalent footprint of the ammonia from raw material extraction to the use phase, </a:t>
            </a:r>
          </a:p>
          <a:p>
            <a:r>
              <a:rPr lang="en-US" dirty="0"/>
              <a:t>It allows ammonia producers and consumers to reach agreements on the value of low-carbon ammonia.</a:t>
            </a:r>
          </a:p>
          <a:p>
            <a:r>
              <a:rPr lang="en-US" dirty="0"/>
              <a:t>Similar certificates already exist for electricity production.</a:t>
            </a:r>
          </a:p>
          <a:p>
            <a:r>
              <a:rPr lang="en-US" dirty="0"/>
              <a:t>Certificates could in theory be traded separate from the physical ammonia product, for example within a book-and-claim system.</a:t>
            </a:r>
          </a:p>
          <a:p>
            <a:r>
              <a:rPr lang="en-US" dirty="0"/>
              <a:t>The classification of low-carbon ammonia should be straightforward.</a:t>
            </a:r>
          </a:p>
          <a:p>
            <a:r>
              <a:rPr lang="en-US" dirty="0"/>
              <a:t>Inspiration can be obtained from hydrogen production.</a:t>
            </a:r>
          </a:p>
        </p:txBody>
      </p:sp>
    </p:spTree>
    <p:extLst>
      <p:ext uri="{BB962C8B-B14F-4D97-AF65-F5344CB8AC3E}">
        <p14:creationId xmlns:p14="http://schemas.microsoft.com/office/powerpoint/2010/main" val="2044767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LEGAL</a:t>
            </a:r>
          </a:p>
        </p:txBody>
      </p:sp>
      <p:sp>
        <p:nvSpPr>
          <p:cNvPr id="8" name="TextBox 7">
            <a:extLst>
              <a:ext uri="{FF2B5EF4-FFF2-40B4-BE49-F238E27FC236}">
                <a16:creationId xmlns:a16="http://schemas.microsoft.com/office/drawing/2014/main" id="{B703A540-1665-AF63-5676-47CC2FAA6C4F}"/>
              </a:ext>
            </a:extLst>
          </p:cNvPr>
          <p:cNvSpPr txBox="1"/>
          <p:nvPr/>
        </p:nvSpPr>
        <p:spPr>
          <a:xfrm>
            <a:off x="537881" y="1065500"/>
            <a:ext cx="8189259" cy="4843827"/>
          </a:xfrm>
          <a:prstGeom prst="rect">
            <a:avLst/>
          </a:prstGeom>
          <a:noFill/>
        </p:spPr>
        <p:txBody>
          <a:bodyPr wrap="square">
            <a:spAutoFit/>
          </a:bodyPr>
          <a:lstStyle>
            <a:defPPr>
              <a:defRPr lang="en-US"/>
            </a:defPPr>
            <a:lvl1pPr marL="285750" marR="0" indent="-285750">
              <a:lnSpc>
                <a:spcPct val="107000"/>
              </a:lnSpc>
              <a:spcBef>
                <a:spcPts val="0"/>
              </a:spcBef>
              <a:spcAft>
                <a:spcPts val="800"/>
              </a:spcAft>
              <a:buFont typeface="Arial" panose="020B0604020202020204" pitchFamily="34" charset="0"/>
              <a:buChar char="•"/>
              <a:defRPr b="1">
                <a:solidFill>
                  <a:schemeClr val="bg1">
                    <a:lumMod val="50000"/>
                  </a:schemeClr>
                </a:solidFill>
                <a:effectLst/>
                <a:latin typeface="Calibri" panose="020F0502020204030204" pitchFamily="34" charset="0"/>
                <a:ea typeface="Calibri" panose="020F0502020204030204" pitchFamily="34" charset="0"/>
                <a:cs typeface="Arial" panose="020B0604020202020204" pitchFamily="34" charset="0"/>
              </a:defRPr>
            </a:lvl1pPr>
          </a:lstStyle>
          <a:p>
            <a:r>
              <a:rPr lang="en-US" dirty="0"/>
              <a:t>A system uses the term “low carbon” for hydrogen with a carbon footprint at least 60% lower than for SMR.</a:t>
            </a:r>
          </a:p>
          <a:p>
            <a:r>
              <a:rPr lang="en-US" dirty="0"/>
              <a:t>Comparison of lower-carbon fuels based on energy content rather than on mass basis allows for a level playing field among alternative fuels.</a:t>
            </a:r>
          </a:p>
          <a:p>
            <a:r>
              <a:rPr lang="en-US" dirty="0"/>
              <a:t>Focus should not only be on-site CO2 emissions but on all greenhouse gases as well as other criteria including water use and upstream emissions.</a:t>
            </a:r>
          </a:p>
          <a:p>
            <a:r>
              <a:rPr lang="en-US" dirty="0"/>
              <a:t>Various schemes are being pursued, including methodology development by IPHE (International Partnership for Hydrogen and Fuel Cells in the Economy) and an ammonia certification scheme under development by the Ammonia Energy Association.</a:t>
            </a:r>
          </a:p>
          <a:p>
            <a:r>
              <a:rPr lang="en-US" dirty="0"/>
              <a:t>Depending on the application, different ammonia purity levels may be required.</a:t>
            </a:r>
          </a:p>
          <a:p>
            <a:r>
              <a:rPr lang="en-US" dirty="0"/>
              <a:t>Certification schemes could provide both the CO2-equivalent footprint and the purity grade of the ammonia.</a:t>
            </a:r>
          </a:p>
          <a:p>
            <a:endParaRPr lang="en-US" dirty="0"/>
          </a:p>
        </p:txBody>
      </p:sp>
    </p:spTree>
    <p:extLst>
      <p:ext uri="{BB962C8B-B14F-4D97-AF65-F5344CB8AC3E}">
        <p14:creationId xmlns:p14="http://schemas.microsoft.com/office/powerpoint/2010/main" val="3257562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F5B94C02-AFE1-8E4E-A6BD-E025D0724D08}"/>
              </a:ext>
            </a:extLst>
          </p:cNvPr>
          <p:cNvSpPr txBox="1"/>
          <p:nvPr/>
        </p:nvSpPr>
        <p:spPr>
          <a:xfrm>
            <a:off x="131490" y="6494614"/>
            <a:ext cx="7271062" cy="276999"/>
          </a:xfrm>
          <a:prstGeom prst="rect">
            <a:avLst/>
          </a:prstGeom>
          <a:noFill/>
        </p:spPr>
        <p:txBody>
          <a:bodyPr wrap="square" rtlCol="0">
            <a:spAutoFit/>
          </a:bodyPr>
          <a:lstStyle/>
          <a:p>
            <a:r>
              <a:rPr lang="en-US" sz="1200" dirty="0">
                <a:solidFill>
                  <a:srgbClr val="BC9865"/>
                </a:solidFill>
                <a:latin typeface="Nexa" panose="02000500000000000000" pitchFamily="2" charset="0"/>
              </a:rPr>
              <a:t>EGYPS.COM</a:t>
            </a:r>
          </a:p>
        </p:txBody>
      </p:sp>
      <p:pic>
        <p:nvPicPr>
          <p:cNvPr id="3" name="Picture 2">
            <a:extLst>
              <a:ext uri="{FF2B5EF4-FFF2-40B4-BE49-F238E27FC236}">
                <a16:creationId xmlns:a16="http://schemas.microsoft.com/office/drawing/2014/main" id="{5EE79921-8A9E-E5DC-DCCF-715F6863A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7" y="44579"/>
            <a:ext cx="1505417" cy="710218"/>
          </a:xfrm>
          <a:prstGeom prst="rect">
            <a:avLst/>
          </a:prstGeom>
        </p:spPr>
      </p:pic>
      <p:cxnSp>
        <p:nvCxnSpPr>
          <p:cNvPr id="6" name="Straight Connector 5">
            <a:extLst>
              <a:ext uri="{FF2B5EF4-FFF2-40B4-BE49-F238E27FC236}">
                <a16:creationId xmlns:a16="http://schemas.microsoft.com/office/drawing/2014/main" id="{1E25A5C8-0078-0085-7E53-52968C250505}"/>
              </a:ext>
            </a:extLst>
          </p:cNvPr>
          <p:cNvCxnSpPr>
            <a:cxnSpLocks/>
          </p:cNvCxnSpPr>
          <p:nvPr/>
        </p:nvCxnSpPr>
        <p:spPr>
          <a:xfrm>
            <a:off x="1551034" y="559292"/>
            <a:ext cx="7592966" cy="1"/>
          </a:xfrm>
          <a:prstGeom prst="line">
            <a:avLst/>
          </a:prstGeom>
          <a:ln w="19050">
            <a:solidFill>
              <a:srgbClr val="BC9865"/>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C83224-2AFB-6124-1DDC-B5E4F5835272}"/>
              </a:ext>
            </a:extLst>
          </p:cNvPr>
          <p:cNvSpPr txBox="1"/>
          <p:nvPr/>
        </p:nvSpPr>
        <p:spPr>
          <a:xfrm>
            <a:off x="2029651" y="132659"/>
            <a:ext cx="7068732" cy="338554"/>
          </a:xfrm>
          <a:prstGeom prst="rect">
            <a:avLst/>
          </a:prstGeom>
          <a:noFill/>
        </p:spPr>
        <p:txBody>
          <a:bodyPr wrap="square" rtlCol="0">
            <a:spAutoFit/>
          </a:bodyPr>
          <a:lstStyle/>
          <a:p>
            <a:r>
              <a:rPr lang="en-GB" sz="1600" b="1" dirty="0">
                <a:solidFill>
                  <a:srgbClr val="C09A5D"/>
                </a:solidFill>
              </a:rPr>
              <a:t>BARRIERS/CONCLUSION</a:t>
            </a:r>
          </a:p>
        </p:txBody>
      </p:sp>
      <p:sp>
        <p:nvSpPr>
          <p:cNvPr id="5" name="TextBox 4">
            <a:extLst>
              <a:ext uri="{FF2B5EF4-FFF2-40B4-BE49-F238E27FC236}">
                <a16:creationId xmlns:a16="http://schemas.microsoft.com/office/drawing/2014/main" id="{211D4CB0-9E56-090E-E537-816225F5F87D}"/>
              </a:ext>
            </a:extLst>
          </p:cNvPr>
          <p:cNvSpPr txBox="1"/>
          <p:nvPr/>
        </p:nvSpPr>
        <p:spPr>
          <a:xfrm>
            <a:off x="665629" y="2333455"/>
            <a:ext cx="7812741" cy="3965253"/>
          </a:xfrm>
          <a:prstGeom prst="rect">
            <a:avLst/>
          </a:prstGeom>
          <a:noFill/>
        </p:spPr>
        <p:txBody>
          <a:bodyPr wrap="square">
            <a:spAutoFit/>
          </a:bodyPr>
          <a:lstStyle/>
          <a:p>
            <a:pPr marL="0" marR="0" algn="just">
              <a:lnSpc>
                <a:spcPct val="107000"/>
              </a:lnSpc>
              <a:spcBef>
                <a:spcPts val="0"/>
              </a:spcBef>
              <a:spcAft>
                <a:spcPts val="800"/>
              </a:spcAft>
            </a:pPr>
            <a:r>
              <a:rPr lang="en-US" sz="2800" b="1" dirty="0">
                <a:solidFill>
                  <a:srgbClr val="00B0F0"/>
                </a:solidFill>
                <a:effectLst/>
                <a:latin typeface="Calibri" panose="020F0502020204030204" pitchFamily="34" charset="0"/>
                <a:ea typeface="Calibri" panose="020F0502020204030204" pitchFamily="34" charset="0"/>
                <a:cs typeface="Arial" panose="020B0604020202020204" pitchFamily="34" charset="0"/>
              </a:rPr>
              <a:t>CONCLUSION</a:t>
            </a:r>
          </a:p>
          <a:p>
            <a:pPr marL="0" marR="0" algn="just">
              <a:lnSpc>
                <a:spcPct val="107000"/>
              </a:lnSpc>
              <a:spcBef>
                <a:spcPts val="0"/>
              </a:spcBef>
              <a:spcAft>
                <a:spcPts val="800"/>
              </a:spcAft>
            </a:pPr>
            <a:r>
              <a:rPr lang="en-US" sz="2800" b="1" dirty="0">
                <a:solidFill>
                  <a:srgbClr val="00B0F0"/>
                </a:solidFill>
                <a:effectLst/>
                <a:latin typeface="Calibri" panose="020F0502020204030204" pitchFamily="34" charset="0"/>
                <a:ea typeface="Calibri" panose="020F0502020204030204" pitchFamily="34" charset="0"/>
                <a:cs typeface="Arial" panose="020B0604020202020204" pitchFamily="34" charset="0"/>
              </a:rPr>
              <a:t>Technology has to be considered as there are no on-shelf solutions, such as selection between PV and CSP in the case of Electric Power Generation. </a:t>
            </a:r>
            <a:endParaRPr lang="en-US" sz="2800" b="1" dirty="0">
              <a:solidFill>
                <a:srgbClr val="00B0F0"/>
              </a:solidFill>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800"/>
              </a:spcAft>
            </a:pPr>
            <a:r>
              <a:rPr lang="en-US" sz="2800" b="1" dirty="0">
                <a:solidFill>
                  <a:srgbClr val="00B0F0"/>
                </a:solidFill>
                <a:effectLst/>
                <a:latin typeface="Calibri" panose="020F0502020204030204" pitchFamily="34" charset="0"/>
                <a:ea typeface="Calibri" panose="020F0502020204030204" pitchFamily="34" charset="0"/>
                <a:cs typeface="Arial" panose="020B0604020202020204" pitchFamily="34" charset="0"/>
              </a:rPr>
              <a:t>Trade between renewable energy and green ammonia production from an ROI point of view. Other regulatory and inter-political issues have to be considered for huge potential.</a:t>
            </a:r>
          </a:p>
        </p:txBody>
      </p:sp>
      <p:sp>
        <p:nvSpPr>
          <p:cNvPr id="7" name="TextBox 6">
            <a:extLst>
              <a:ext uri="{FF2B5EF4-FFF2-40B4-BE49-F238E27FC236}">
                <a16:creationId xmlns:a16="http://schemas.microsoft.com/office/drawing/2014/main" id="{397865A8-6D66-47A3-85FF-0672F3414F41}"/>
              </a:ext>
            </a:extLst>
          </p:cNvPr>
          <p:cNvSpPr txBox="1"/>
          <p:nvPr/>
        </p:nvSpPr>
        <p:spPr>
          <a:xfrm>
            <a:off x="665629" y="759432"/>
            <a:ext cx="7271062" cy="1631216"/>
          </a:xfrm>
          <a:prstGeom prst="rect">
            <a:avLst/>
          </a:prstGeom>
          <a:noFill/>
        </p:spPr>
        <p:txBody>
          <a:bodyPr wrap="square">
            <a:spAutoFit/>
          </a:bodyPr>
          <a:lstStyle/>
          <a:p>
            <a:r>
              <a:rPr lang="en-US" sz="2000" b="1" dirty="0">
                <a:solidFill>
                  <a:srgbClr val="C00000"/>
                </a:solidFill>
                <a:latin typeface="Calibri" panose="020F0502020204030204" pitchFamily="34" charset="0"/>
                <a:ea typeface="Calibri" panose="020F0502020204030204" pitchFamily="34" charset="0"/>
                <a:cs typeface="Arial" panose="020B0604020202020204" pitchFamily="34" charset="0"/>
              </a:rPr>
              <a:t>BARRIERS</a:t>
            </a:r>
          </a:p>
          <a:p>
            <a:pPr marL="342900" indent="-342900">
              <a:buFont typeface="Arial" panose="020B0604020202020204" pitchFamily="34" charset="0"/>
              <a:buChar char="•"/>
            </a:pPr>
            <a:r>
              <a:rPr lang="en-US" sz="2000" b="1" dirty="0">
                <a:solidFill>
                  <a:srgbClr val="C00000"/>
                </a:solidFill>
                <a:latin typeface="Calibri" panose="020F0502020204030204" pitchFamily="34" charset="0"/>
                <a:ea typeface="Calibri" panose="020F0502020204030204" pitchFamily="34" charset="0"/>
                <a:cs typeface="Arial" panose="020B0604020202020204" pitchFamily="34" charset="0"/>
              </a:rPr>
              <a:t>C</a:t>
            </a:r>
            <a:r>
              <a:rPr lang="en-US" sz="20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apital availability; FDI</a:t>
            </a:r>
            <a:endParaRPr lang="en-US" sz="2000" b="1" dirty="0">
              <a:solidFill>
                <a:srgbClr val="C00000"/>
              </a:solidFill>
              <a:latin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US" sz="2000" b="1" dirty="0">
                <a:solidFill>
                  <a:srgbClr val="C00000"/>
                </a:solidFill>
                <a:latin typeface="Calibri" panose="020F0502020204030204" pitchFamily="34" charset="0"/>
                <a:cs typeface="Arial" panose="020B0604020202020204" pitchFamily="34" charset="0"/>
              </a:rPr>
              <a:t>Macro-Economic Policy; State vs. Private/PPP Investment</a:t>
            </a:r>
          </a:p>
          <a:p>
            <a:pPr marL="342900" indent="-342900">
              <a:buFont typeface="Arial" panose="020B0604020202020204" pitchFamily="34" charset="0"/>
              <a:buChar char="•"/>
            </a:pPr>
            <a:r>
              <a:rPr lang="en-US" sz="2000" b="1" dirty="0">
                <a:solidFill>
                  <a:srgbClr val="C00000"/>
                </a:solidFill>
                <a:latin typeface="Calibri" panose="020F0502020204030204" pitchFamily="34" charset="0"/>
                <a:cs typeface="Arial" panose="020B0604020202020204" pitchFamily="34" charset="0"/>
              </a:rPr>
              <a:t>Regulatory compliance among both sides; Customs; Import regulations for Currency</a:t>
            </a:r>
            <a:endParaRPr lang="en-US" sz="2000" b="1" dirty="0">
              <a:solidFill>
                <a:srgbClr val="C00000"/>
              </a:solidFill>
            </a:endParaRPr>
          </a:p>
        </p:txBody>
      </p:sp>
    </p:spTree>
    <p:extLst>
      <p:ext uri="{BB962C8B-B14F-4D97-AF65-F5344CB8AC3E}">
        <p14:creationId xmlns:p14="http://schemas.microsoft.com/office/powerpoint/2010/main" val="8123915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7643</TotalTime>
  <Words>682</Words>
  <Application>Microsoft Office PowerPoint</Application>
  <PresentationFormat>On-screen Show (4:3)</PresentationFormat>
  <Paragraphs>54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GothamNarrow-Book</vt:lpstr>
      <vt:lpstr>Nexa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ZUBAIR</dc:creator>
  <cp:lastModifiedBy>Ahmed Nasr Abdelhady</cp:lastModifiedBy>
  <cp:revision>13</cp:revision>
  <dcterms:created xsi:type="dcterms:W3CDTF">2022-09-20T11:45:44Z</dcterms:created>
  <dcterms:modified xsi:type="dcterms:W3CDTF">2023-02-14T12:11:46Z</dcterms:modified>
</cp:coreProperties>
</file>