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Lst>
  <p:sldSz cx="18288000" cy="10287000"/>
  <p:notesSz cx="6858000" cy="9144000"/>
  <p:embeddedFontLst>
    <p:embeddedFont>
      <p:font typeface="Oswald Bold" charset="1" panose="00000800000000000000"/>
      <p:regular r:id="rId114"/>
    </p:embeddedFont>
    <p:embeddedFont>
      <p:font typeface="Zodiak" charset="1" panose="00000000000000000000"/>
      <p:regular r:id="rId115"/>
    </p:embeddedFont>
    <p:embeddedFont>
      <p:font typeface="Cy Grotesk Key Light" charset="1" panose="00000400000000000000"/>
      <p:regular r:id="rId116"/>
    </p:embeddedFont>
    <p:embeddedFont>
      <p:font typeface="Archivo" charset="1" panose="00000000000000000000"/>
      <p:regular r:id="rId117"/>
    </p:embeddedFont>
    <p:embeddedFont>
      <p:font typeface="Archivo Black" charset="1" panose="020B0A03020202020B04"/>
      <p:regular r:id="rId118"/>
    </p:embeddedFont>
    <p:embeddedFont>
      <p:font typeface="Zodiak Bold Italics" charset="1" panose="00000000000000000000"/>
      <p:regular r:id="rId119"/>
    </p:embeddedFont>
    <p:embeddedFont>
      <p:font typeface="Zodiak Italics" charset="1" panose="00000000000000000000"/>
      <p:regular r:id="rId120"/>
    </p:embeddedFont>
    <p:embeddedFont>
      <p:font typeface="Arimo" charset="1" panose="020B0604020202020204"/>
      <p:regular r:id="rId121"/>
    </p:embeddedFont>
    <p:embeddedFont>
      <p:font typeface="Cy Grotesk Key" charset="1" panose="00000500000000000000"/>
      <p:regular r:id="rId1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00" Target="slides/slide95.xml" Type="http://schemas.openxmlformats.org/officeDocument/2006/relationships/slide"/><Relationship Id="rId101" Target="slides/slide96.xml" Type="http://schemas.openxmlformats.org/officeDocument/2006/relationships/slide"/><Relationship Id="rId102" Target="slides/slide97.xml" Type="http://schemas.openxmlformats.org/officeDocument/2006/relationships/slide"/><Relationship Id="rId103" Target="slides/slide98.xml" Type="http://schemas.openxmlformats.org/officeDocument/2006/relationships/slide"/><Relationship Id="rId104" Target="slides/slide99.xml" Type="http://schemas.openxmlformats.org/officeDocument/2006/relationships/slide"/><Relationship Id="rId105" Target="slides/slide100.xml" Type="http://schemas.openxmlformats.org/officeDocument/2006/relationships/slide"/><Relationship Id="rId106" Target="slides/slide101.xml" Type="http://schemas.openxmlformats.org/officeDocument/2006/relationships/slide"/><Relationship Id="rId107" Target="slides/slide102.xml" Type="http://schemas.openxmlformats.org/officeDocument/2006/relationships/slide"/><Relationship Id="rId108" Target="slides/slide103.xml" Type="http://schemas.openxmlformats.org/officeDocument/2006/relationships/slide"/><Relationship Id="rId109" Target="slides/slide104.xml" Type="http://schemas.openxmlformats.org/officeDocument/2006/relationships/slide"/><Relationship Id="rId11" Target="slides/slide6.xml" Type="http://schemas.openxmlformats.org/officeDocument/2006/relationships/slide"/><Relationship Id="rId110" Target="slides/slide105.xml" Type="http://schemas.openxmlformats.org/officeDocument/2006/relationships/slide"/><Relationship Id="rId111" Target="slides/slide106.xml" Type="http://schemas.openxmlformats.org/officeDocument/2006/relationships/slide"/><Relationship Id="rId112" Target="slides/slide107.xml" Type="http://schemas.openxmlformats.org/officeDocument/2006/relationships/slide"/><Relationship Id="rId113" Target="slides/slide108.xml" Type="http://schemas.openxmlformats.org/officeDocument/2006/relationships/slide"/><Relationship Id="rId114" Target="fonts/font114.fntdata" Type="http://schemas.openxmlformats.org/officeDocument/2006/relationships/font"/><Relationship Id="rId115" Target="fonts/font115.fntdata" Type="http://schemas.openxmlformats.org/officeDocument/2006/relationships/font"/><Relationship Id="rId116" Target="fonts/font116.fntdata" Type="http://schemas.openxmlformats.org/officeDocument/2006/relationships/font"/><Relationship Id="rId117" Target="fonts/font117.fntdata" Type="http://schemas.openxmlformats.org/officeDocument/2006/relationships/font"/><Relationship Id="rId118" Target="fonts/font118.fntdata" Type="http://schemas.openxmlformats.org/officeDocument/2006/relationships/font"/><Relationship Id="rId119" Target="fonts/font119.fntdata" Type="http://schemas.openxmlformats.org/officeDocument/2006/relationships/font"/><Relationship Id="rId12" Target="slides/slide7.xml" Type="http://schemas.openxmlformats.org/officeDocument/2006/relationships/slide"/><Relationship Id="rId120" Target="fonts/font120.fntdata" Type="http://schemas.openxmlformats.org/officeDocument/2006/relationships/font"/><Relationship Id="rId121" Target="fonts/font121.fntdata" Type="http://schemas.openxmlformats.org/officeDocument/2006/relationships/font"/><Relationship Id="rId122" Target="fonts/font122.fntdata" Type="http://schemas.openxmlformats.org/officeDocument/2006/relationships/font"/><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slides/slide74.xml" Type="http://schemas.openxmlformats.org/officeDocument/2006/relationships/slide"/><Relationship Id="rId8" Target="slides/slide3.xml" Type="http://schemas.openxmlformats.org/officeDocument/2006/relationships/slide"/><Relationship Id="rId80" Target="slides/slide75.xml" Type="http://schemas.openxmlformats.org/officeDocument/2006/relationships/slide"/><Relationship Id="rId81" Target="slides/slide76.xml" Type="http://schemas.openxmlformats.org/officeDocument/2006/relationships/slide"/><Relationship Id="rId82" Target="slides/slide77.xml" Type="http://schemas.openxmlformats.org/officeDocument/2006/relationships/slide"/><Relationship Id="rId83" Target="slides/slide78.xml" Type="http://schemas.openxmlformats.org/officeDocument/2006/relationships/slide"/><Relationship Id="rId84" Target="slides/slide79.xml" Type="http://schemas.openxmlformats.org/officeDocument/2006/relationships/slide"/><Relationship Id="rId85" Target="slides/slide80.xml" Type="http://schemas.openxmlformats.org/officeDocument/2006/relationships/slide"/><Relationship Id="rId86" Target="slides/slide81.xml" Type="http://schemas.openxmlformats.org/officeDocument/2006/relationships/slide"/><Relationship Id="rId87" Target="slides/slide82.xml" Type="http://schemas.openxmlformats.org/officeDocument/2006/relationships/slide"/><Relationship Id="rId88" Target="slides/slide83.xml" Type="http://schemas.openxmlformats.org/officeDocument/2006/relationships/slide"/><Relationship Id="rId89" Target="slides/slide84.xml" Type="http://schemas.openxmlformats.org/officeDocument/2006/relationships/slide"/><Relationship Id="rId9" Target="slides/slide4.xml" Type="http://schemas.openxmlformats.org/officeDocument/2006/relationships/slide"/><Relationship Id="rId90" Target="slides/slide85.xml" Type="http://schemas.openxmlformats.org/officeDocument/2006/relationships/slide"/><Relationship Id="rId91" Target="slides/slide86.xml" Type="http://schemas.openxmlformats.org/officeDocument/2006/relationships/slide"/><Relationship Id="rId92" Target="slides/slide87.xml" Type="http://schemas.openxmlformats.org/officeDocument/2006/relationships/slide"/><Relationship Id="rId93" Target="slides/slide88.xml" Type="http://schemas.openxmlformats.org/officeDocument/2006/relationships/slide"/><Relationship Id="rId94" Target="slides/slide89.xml" Type="http://schemas.openxmlformats.org/officeDocument/2006/relationships/slide"/><Relationship Id="rId95" Target="slides/slide90.xml" Type="http://schemas.openxmlformats.org/officeDocument/2006/relationships/slide"/><Relationship Id="rId96" Target="slides/slide91.xml" Type="http://schemas.openxmlformats.org/officeDocument/2006/relationships/slide"/><Relationship Id="rId97" Target="slides/slide92.xml" Type="http://schemas.openxmlformats.org/officeDocument/2006/relationships/slide"/><Relationship Id="rId98" Target="slides/slide93.xml" Type="http://schemas.openxmlformats.org/officeDocument/2006/relationships/slide"/><Relationship Id="rId99" Target="slides/slide9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100.xml.rels><?xml version="1.0" encoding="UTF-8" standalone="yes"?><Relationships xmlns="http://schemas.openxmlformats.org/package/2006/relationships"><Relationship Id="rId1" Target="../slideLayouts/slideLayout7.xml" Type="http://schemas.openxmlformats.org/officeDocument/2006/relationships/slideLayout"/><Relationship Id="rId2" Target="http://queerbritain.org.uk" TargetMode="External" Type="http://schemas.openxmlformats.org/officeDocument/2006/relationships/hyperlink"/><Relationship Id="rId3" Target="../media/image131.png" Type="http://schemas.openxmlformats.org/officeDocument/2006/relationships/image"/><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 Id="rId6" Target="https://www.floschechter.com" TargetMode="External" Type="http://schemas.openxmlformats.org/officeDocument/2006/relationships/hyperlink"/></Relationships>
</file>

<file path=ppt/slides/_rels/slide101.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migrationmuseum.org" TargetMode="External" Type="http://schemas.openxmlformats.org/officeDocument/2006/relationships/hyperlink"/><Relationship Id="rId3" Target="../media/image132.png" Type="http://schemas.openxmlformats.org/officeDocument/2006/relationships/image"/><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 Id="rId6" Target="https://www.floschechter.com" TargetMode="External" Type="http://schemas.openxmlformats.org/officeDocument/2006/relationships/hyperlink"/></Relationships>
</file>

<file path=ppt/slides/_rels/slide102.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crabmuseum.org" TargetMode="External" Type="http://schemas.openxmlformats.org/officeDocument/2006/relationships/hyperlink"/><Relationship Id="rId3" Target="../media/image133.png" Type="http://schemas.openxmlformats.org/officeDocument/2006/relationships/image"/><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 Id="rId6" Target="https://www.floschechter.com" TargetMode="External" Type="http://schemas.openxmlformats.org/officeDocument/2006/relationships/hyperlink"/></Relationships>
</file>

<file path=ppt/slides/_rels/slide103.xml.rels><?xml version="1.0" encoding="UTF-8" standalone="yes"?><Relationships xmlns="http://schemas.openxmlformats.org/package/2006/relationships"><Relationship Id="rId1" Target="../slideLayouts/slideLayout7.xml" Type="http://schemas.openxmlformats.org/officeDocument/2006/relationships/slideLayout"/><Relationship Id="rId2" Target="https://aspaceforus.club" TargetMode="External" Type="http://schemas.openxmlformats.org/officeDocument/2006/relationships/hyperlink"/><Relationship Id="rId3" Target="../media/image134.png" Type="http://schemas.openxmlformats.org/officeDocument/2006/relationships/image"/><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 Id="rId6" Target="https://www.floschechter.com" TargetMode="External" Type="http://schemas.openxmlformats.org/officeDocument/2006/relationships/hyperlink"/></Relationships>
</file>

<file path=ppt/slides/_rels/slide104.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spellingmistakescostlives.com/museumofneoliberalism" TargetMode="External" Type="http://schemas.openxmlformats.org/officeDocument/2006/relationships/hyperlink"/><Relationship Id="rId3" Target="../media/image135.png" Type="http://schemas.openxmlformats.org/officeDocument/2006/relationships/image"/><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 Id="rId6" Target="https://www.floschechter.com" TargetMode="External" Type="http://schemas.openxmlformats.org/officeDocument/2006/relationships/hyperlink"/></Relationships>
</file>

<file path=ppt/slides/_rels/slide10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06.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 Id="rId5" Target="https://www.britishmuseum.org/our-work/departments/conservation-and-scientific-research-glossary" TargetMode="External" Type="http://schemas.openxmlformats.org/officeDocument/2006/relationships/hyperlink"/><Relationship Id="rId6" Target="https://www.moma.org/collection/terms/" TargetMode="External" Type="http://schemas.openxmlformats.org/officeDocument/2006/relationships/hyperlink"/><Relationship Id="rId7" Target="https://www.tate.org.uk/art/art-terms" TargetMode="External" Type="http://schemas.openxmlformats.org/officeDocument/2006/relationships/hyperlink"/></Relationships>
</file>

<file path=ppt/slides/_rels/slide107.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aam-us.org/programs/publications/toolkits/from-the-ground-up-starting-a-museum/" TargetMode="External" Type="http://schemas.openxmlformats.org/officeDocument/2006/relationships/hyperlink"/><Relationship Id="rId11" Target="https://www.aam-us.org/programs/publications/toolkits/from-the-ground-up-starting-a-museum/" TargetMode="External" Type="http://schemas.openxmlformats.org/officeDocument/2006/relationships/hyperlink"/><Relationship Id="rId12" Target="https://merl.reading.ac.uk/wp-content/uploads/sites/20/2019/03/IntangibleMuseumToolkit-002.pdf" TargetMode="External" Type="http://schemas.openxmlformats.org/officeDocument/2006/relationships/hyperlink"/><Relationship Id="rId13" Target="http://ourmuseum.org.uk" TargetMode="External" Type="http://schemas.openxmlformats.org/officeDocument/2006/relationships/hyperlink"/><Relationship Id="rId14" Target="https://mgnsw.org.au/wp-content/uploads/2019/01/justbecause.pdf" TargetMode="External" Type="http://schemas.openxmlformats.org/officeDocument/2006/relationships/hyperlink"/><Relationship Id="rId15" Target="https://www.museums101.com" TargetMode="External" Type="http://schemas.openxmlformats.org/officeDocument/2006/relationships/hyperlink"/><Relationship Id="rId16" Target="https://www.charityexcellence.co.uk" TargetMode="External" Type="http://schemas.openxmlformats.org/officeDocument/2006/relationships/hyperlink"/><Relationship Id="rId17" Target="https://www.aam-us.org/programs/publications/toolkits/from-the-ground-up-starting-a-museum/" TargetMode="External" Type="http://schemas.openxmlformats.org/officeDocument/2006/relationships/hyperlink"/><Relationship Id="rId18" Target="https://www.aam-us.org/programs/publications/toolkits/from-the-ground-up-starting-a-museum/" TargetMode="External" Type="http://schemas.openxmlformats.org/officeDocument/2006/relationships/hyperlink"/><Relationship Id="rId19" Target="https://www.icom-italia.org/wp-content/uploads/2018/02/ICOMItalia.KeyconceptsofMuseology.Pubblicazioni.2010.pdf" TargetMode="External" Type="http://schemas.openxmlformats.org/officeDocument/2006/relationships/hyperlink"/><Relationship Id="rId2" Target="https://www.museumsgalleriesscotland.org.uk/advice-article/first-steps-towards-creating-a-museu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 Id="rId6" Target="https://ww2.aam-us.org/docs/default-source/about-museums/starting-a-museum--final.pdf" TargetMode="External" Type="http://schemas.openxmlformats.org/officeDocument/2006/relationships/hyperlink"/><Relationship Id="rId7" Target="https://www.aim-museums.co.uk/wp-content/uploads/2017/03/Successfully-Setting-up-a-New-Museum-2017.pdf" TargetMode="External" Type="http://schemas.openxmlformats.org/officeDocument/2006/relationships/hyperlink"/><Relationship Id="rId8" Target="https://unesdoc.unesco.org/ark:/48223/pf0000141067" TargetMode="External" Type="http://schemas.openxmlformats.org/officeDocument/2006/relationships/hyperlink"/><Relationship Id="rId9" Target="https://www.nps.gov/museum/publications/handbook.html" TargetMode="External" Type="http://schemas.openxmlformats.org/officeDocument/2006/relationships/hyperlink"/></Relationships>
</file>

<file path=ppt/slides/_rels/slide108.xml.rels><?xml version="1.0" encoding="UTF-8" standalone="yes"?><Relationships xmlns="http://schemas.openxmlformats.org/package/2006/relationships"><Relationship Id="rId1" Target="../slideLayouts/slideLayout7.xml" Type="http://schemas.openxmlformats.org/officeDocument/2006/relationships/slideLayout"/><Relationship Id="rId2" Target="https://cal.com/floschechter/exploratory"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floschechter.com" TargetMode="External" Type="http://schemas.openxmlformats.org/officeDocument/2006/relationships/hyperlink"/><Relationship Id="rId2" Target="../media/image18.jpeg" Type="http://schemas.openxmlformats.org/officeDocument/2006/relationships/image"/><Relationship Id="rId3" Target="../media/image19.jpeg" Type="http://schemas.openxmlformats.org/officeDocument/2006/relationships/image"/><Relationship Id="rId4" Target="../media/image20.jpeg" Type="http://schemas.openxmlformats.org/officeDocument/2006/relationships/image"/><Relationship Id="rId5" Target="../media/image21.png" Type="http://schemas.openxmlformats.org/officeDocument/2006/relationships/image"/><Relationship Id="rId6" Target="../media/image22.jpeg" Type="http://schemas.openxmlformats.org/officeDocument/2006/relationships/image"/><Relationship Id="rId7" Target="../media/image23.jpeg" Type="http://schemas.openxmlformats.org/officeDocument/2006/relationships/image"/><Relationship Id="rId8" Target="https://www.floschechter.com" TargetMode="External" Type="http://schemas.openxmlformats.org/officeDocument/2006/relationships/hyperlink"/><Relationship Id="rId9" Target="https://www.floschechter.com"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jpeg" Type="http://schemas.openxmlformats.org/officeDocument/2006/relationships/image"/><Relationship Id="rId11" Target="../media/image33.jpeg" Type="http://schemas.openxmlformats.org/officeDocument/2006/relationships/image"/><Relationship Id="rId12" Target="../media/image34.jpeg" Type="http://schemas.openxmlformats.org/officeDocument/2006/relationships/image"/><Relationship Id="rId13" Target="../media/image35.jpeg" Type="http://schemas.openxmlformats.org/officeDocument/2006/relationships/image"/><Relationship Id="rId14" Target="https://www.floschechter.com" TargetMode="External" Type="http://schemas.openxmlformats.org/officeDocument/2006/relationships/hyperlink"/><Relationship Id="rId15" Target="https://www.floschechter.com" TargetMode="External" Type="http://schemas.openxmlformats.org/officeDocument/2006/relationships/hyperlink"/><Relationship Id="rId16" Target="https://www.floschechter.com" TargetMode="External" Type="http://schemas.openxmlformats.org/officeDocument/2006/relationships/hyperlink"/><Relationship Id="rId2" Target="../media/image24.jpeg" Type="http://schemas.openxmlformats.org/officeDocument/2006/relationships/image"/><Relationship Id="rId3" Target="../media/image25.jpeg" Type="http://schemas.openxmlformats.org/officeDocument/2006/relationships/image"/><Relationship Id="rId4" Target="../media/image26.jpeg" Type="http://schemas.openxmlformats.org/officeDocument/2006/relationships/image"/><Relationship Id="rId5" Target="../media/image27.jpeg" Type="http://schemas.openxmlformats.org/officeDocument/2006/relationships/image"/><Relationship Id="rId6" Target="../media/image28.jpeg" Type="http://schemas.openxmlformats.org/officeDocument/2006/relationships/image"/><Relationship Id="rId7" Target="../media/image29.jpeg" Type="http://schemas.openxmlformats.org/officeDocument/2006/relationships/image"/><Relationship Id="rId8" Target="../media/image30.jpeg" Type="http://schemas.openxmlformats.org/officeDocument/2006/relationships/image"/><Relationship Id="rId9" Target="../media/image31.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 Id="rId6" Target="https://www.floschechter.com" TargetMode="External" Type="http://schemas.openxmlformats.org/officeDocument/2006/relationships/hyperlink"/></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slide105.xml" Type="http://schemas.openxmlformats.org/officeDocument/2006/relationships/slide"/><Relationship Id="rId2" Target="slide4.xml" Type="http://schemas.openxmlformats.org/officeDocument/2006/relationships/slide"/><Relationship Id="rId3" Target="slide27.xml" Type="http://schemas.openxmlformats.org/officeDocument/2006/relationships/slide"/><Relationship Id="rId4" Target="slide45.xml" Type="http://schemas.openxmlformats.org/officeDocument/2006/relationships/slide"/><Relationship Id="rId5" Target="slide58.xml" Type="http://schemas.openxmlformats.org/officeDocument/2006/relationships/slide"/><Relationship Id="rId6" Target="slide70.xml" Type="http://schemas.openxmlformats.org/officeDocument/2006/relationships/slide"/><Relationship Id="rId7" Target="slide80.xml" Type="http://schemas.openxmlformats.org/officeDocument/2006/relationships/slide"/><Relationship Id="rId8" Target="slide88.xml" Type="http://schemas.openxmlformats.org/officeDocument/2006/relationships/slide"/><Relationship Id="rId9" Target="slide97.xml" Type="http://schemas.openxmlformats.org/officeDocument/2006/relationships/slid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 Id="rId6" Target="https://www.floschechter.com" TargetMode="External" Type="http://schemas.openxmlformats.org/officeDocument/2006/relationships/hyperlink"/></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https://www.floschechter.com" TargetMode="External" Type="http://schemas.openxmlformats.org/officeDocument/2006/relationships/hyperlink"/><Relationship Id="rId6" Target="https://www.floschechter.com" TargetMode="External" Type="http://schemas.openxmlformats.org/officeDocument/2006/relationships/hyperlink"/><Relationship Id="rId7" Target="https://www.floschechter.com" TargetMode="External" Type="http://schemas.openxmlformats.org/officeDocument/2006/relationships/hyperlink"/></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svg" Type="http://schemas.openxmlformats.org/officeDocument/2006/relationships/image"/><Relationship Id="rId4" Target="../media/image41.jpeg" Type="http://schemas.openxmlformats.org/officeDocument/2006/relationships/image"/><Relationship Id="rId5" Target="https://www.floschechter.com" TargetMode="External" Type="http://schemas.openxmlformats.org/officeDocument/2006/relationships/hyperlink"/><Relationship Id="rId6" Target="https://www.floschechter.com" TargetMode="External" Type="http://schemas.openxmlformats.org/officeDocument/2006/relationships/hyperlink"/><Relationship Id="rId7" Target="https://www.floschechter.com" TargetMode="External" Type="http://schemas.openxmlformats.org/officeDocument/2006/relationships/hyperlink"/></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aim-museums.co.uk/wp-content/uploads/2020/04/Understanding-Your-Audiences-2020-1.pdf" TargetMode="External" Type="http://schemas.openxmlformats.org/officeDocument/2006/relationships/hyperlink"/><Relationship Id="rId11" Target="https://www.museumnext.com/article/museum-audiences-how-do-you-find-yours/" TargetMode="External" Type="http://schemas.openxmlformats.org/officeDocument/2006/relationships/hyperlink"/><Relationship Id="rId12" Target="https://www.museumsassociation.org/campaigns/ethics/code-of-ethics/" TargetMode="External" Type="http://schemas.openxmlformats.org/officeDocument/2006/relationships/hyperlink"/><Relationship Id="rId13" Target="https://www.aam-us.org/programs/ethics-standards-and-professional-practices/code-of-ethics-for-museums/" TargetMode="External" Type="http://schemas.openxmlformats.org/officeDocument/2006/relationships/hyperlink"/><Relationship Id="rId14" Target="https://kidsinmuseums.org.uk" TargetMode="External" Type="http://schemas.openxmlformats.org/officeDocument/2006/relationships/hyperlink"/><Relationship Id="rId15" Target="https://media.museumsassociation.org/app/uploads/2020/05/18150051/HS363-%E2%80%93-MSE-Practice-A-Toolkit-for-Museums_04.pdf" TargetMode="External" Type="http://schemas.openxmlformats.org/officeDocument/2006/relationships/hyperlink"/><Relationship Id="rId16" Target="https://www.canva.com/pro/brand-kit/" TargetMode="External" Type="http://schemas.openxmlformats.org/officeDocument/2006/relationships/hyperlink"/><Relationship Id="rId17" Target="https://www.canny-creative.com/resources/" TargetMode="External" Type="http://schemas.openxmlformats.org/officeDocument/2006/relationships/hyperlink"/><Relationship Id="rId18" Target="https://www.hubspot.com/resources/branding" TargetMode="External" Type="http://schemas.openxmlformats.org/officeDocument/2006/relationships/hyperlink"/><Relationship Id="rId19" Target="https://offers.hubspot.com/create-brand-style-guide" TargetMode="External" Type="http://schemas.openxmlformats.org/officeDocument/2006/relationships/hyperlink"/><Relationship Id="rId2" Target="../media/image42.png" Type="http://schemas.openxmlformats.org/officeDocument/2006/relationships/image"/><Relationship Id="rId20" Target="https://www.hubspot.com/resources/branding" TargetMode="External" Type="http://schemas.openxmlformats.org/officeDocument/2006/relationships/hyperlink"/><Relationship Id="rId3" Target="../media/image43.svg" Type="http://schemas.openxmlformats.org/officeDocument/2006/relationships/image"/><Relationship Id="rId4" Target="../media/image44.png" Type="http://schemas.openxmlformats.org/officeDocument/2006/relationships/image"/><Relationship Id="rId5" Target="../media/image45.svg" Type="http://schemas.openxmlformats.org/officeDocument/2006/relationships/image"/><Relationship Id="rId6" Target="../media/image46.png" Type="http://schemas.openxmlformats.org/officeDocument/2006/relationships/image"/><Relationship Id="rId7" Target="../media/image47.svg" Type="http://schemas.openxmlformats.org/officeDocument/2006/relationships/image"/><Relationship Id="rId8" Target="https://icom.museum" TargetMode="External" Type="http://schemas.openxmlformats.org/officeDocument/2006/relationships/hyperlink"/><Relationship Id="rId9" Target="https://www.theaudienceagency.org/resources/museums-audience-report" TargetMode="External" Type="http://schemas.openxmlformats.org/officeDocument/2006/relationships/hyperlink"/></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jpeg" Type="http://schemas.openxmlformats.org/officeDocument/2006/relationships/image"/><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contact" TargetMode="External" Type="http://schemas.openxmlformats.org/officeDocument/2006/relationships/hyperlink"/><Relationship Id="rId3" Target="../media/image1.png" Type="http://schemas.openxmlformats.org/officeDocument/2006/relationships/image"/><Relationship Id="rId4" Target="../media/image2.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https://collectionstrust.org.uk/spectrum/spectrum-5/"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 Id="rId6" Target="../media/image49.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floschechter.com" TargetMode="External" Type="http://schemas.openxmlformats.org/officeDocument/2006/relationships/hyperlink"/><Relationship Id="rId11" Target="https://www.floschechter.com" TargetMode="External" Type="http://schemas.openxmlformats.org/officeDocument/2006/relationships/hyperlink"/><Relationship Id="rId2" Target="../media/image39.png" Type="http://schemas.openxmlformats.org/officeDocument/2006/relationships/image"/><Relationship Id="rId3" Target="../media/image40.svg" Type="http://schemas.openxmlformats.org/officeDocument/2006/relationships/image"/><Relationship Id="rId4" Target="../media/image51.jpeg" Type="http://schemas.openxmlformats.org/officeDocument/2006/relationships/image"/><Relationship Id="rId5" Target="../media/image52.jpeg" Type="http://schemas.openxmlformats.org/officeDocument/2006/relationships/image"/><Relationship Id="rId6" Target="../media/image53.jpeg" Type="http://schemas.openxmlformats.org/officeDocument/2006/relationships/image"/><Relationship Id="rId7" Target="../media/image54.jpeg" Type="http://schemas.openxmlformats.org/officeDocument/2006/relationships/image"/><Relationship Id="rId8" Target="../media/image55.jpeg" Type="http://schemas.openxmlformats.org/officeDocument/2006/relationships/image"/><Relationship Id="rId9" Target="https://www.floschechter.com" TargetMode="External" Type="http://schemas.openxmlformats.org/officeDocument/2006/relationships/hyperlink"/></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floschechter.com" TargetMode="External" Type="http://schemas.openxmlformats.org/officeDocument/2006/relationships/hyperlink"/><Relationship Id="rId11" Target="../media/image62.jpeg" Type="http://schemas.openxmlformats.org/officeDocument/2006/relationships/image"/><Relationship Id="rId12" Target="../media/image63.jpeg" Type="http://schemas.openxmlformats.org/officeDocument/2006/relationships/image"/><Relationship Id="rId2" Target="../media/image56.jpeg" Type="http://schemas.openxmlformats.org/officeDocument/2006/relationships/image"/><Relationship Id="rId3" Target="../media/image57.jpeg" Type="http://schemas.openxmlformats.org/officeDocument/2006/relationships/image"/><Relationship Id="rId4" Target="../media/image58.jpeg" Type="http://schemas.openxmlformats.org/officeDocument/2006/relationships/image"/><Relationship Id="rId5" Target="../media/image59.jpeg" Type="http://schemas.openxmlformats.org/officeDocument/2006/relationships/image"/><Relationship Id="rId6" Target="../media/image60.jpeg" Type="http://schemas.openxmlformats.org/officeDocument/2006/relationships/image"/><Relationship Id="rId7" Target="../media/image61.jpeg" Type="http://schemas.openxmlformats.org/officeDocument/2006/relationships/image"/><Relationship Id="rId8" Target="https://www.floschechter.com" TargetMode="External" Type="http://schemas.openxmlformats.org/officeDocument/2006/relationships/hyperlink"/><Relationship Id="rId9" Target="https://www.floschechter.com" TargetMode="External" Type="http://schemas.openxmlformats.org/officeDocument/2006/relationships/hyperlink"/></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 Id="rId6" Target="https://www.floschechter.com" TargetMode="External" Type="http://schemas.openxmlformats.org/officeDocument/2006/relationships/hyperlink"/></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 Id="rId5" Target="../media/image64.png" Type="http://schemas.openxmlformats.org/officeDocument/2006/relationships/image"/><Relationship Id="rId6" Target="../media/image65.png" Type="http://schemas.openxmlformats.org/officeDocument/2006/relationships/image"/><Relationship Id="rId7" Target="../media/image66.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jpeg" Type="http://schemas.openxmlformats.org/officeDocument/2006/relationships/image"/><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8.jpeg" Type="http://schemas.openxmlformats.org/officeDocument/2006/relationships/image"/><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 Id="rId6" Target="https://www.floschechter.com" TargetMode="External" Type="http://schemas.openxmlformats.org/officeDocument/2006/relationships/hyperlink"/></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floschechter.com" TargetMode="External" Type="http://schemas.openxmlformats.org/officeDocument/2006/relationships/hyperlink"/><Relationship Id="rId11" Target="https://www.floschechter.com" TargetMode="External" Type="http://schemas.openxmlformats.org/officeDocument/2006/relationships/hyperlink"/><Relationship Id="rId12" Target="https://www.floschechter.com" TargetMode="External" Type="http://schemas.openxmlformats.org/officeDocument/2006/relationships/hyperlink"/><Relationship Id="rId2" Target="https://gem.org.uk" TargetMode="External" Type="http://schemas.openxmlformats.org/officeDocument/2006/relationships/hyperlink"/><Relationship Id="rId3" Target="https://engage.org" TargetMode="External" Type="http://schemas.openxmlformats.org/officeDocument/2006/relationships/hyperlink"/><Relationship Id="rId4" Target="https://www.culturehealthandwellbeing.org.uk" TargetMode="External" Type="http://schemas.openxmlformats.org/officeDocument/2006/relationships/hyperlink"/><Relationship Id="rId5" Target="https://guidelinesforcollaboration.info" TargetMode="External" Type="http://schemas.openxmlformats.org/officeDocument/2006/relationships/hyperlink"/><Relationship Id="rId6" Target="https://www.museumsassociation.org/campaigns/learning-and-engagement/manifesto/" TargetMode="External" Type="http://schemas.openxmlformats.org/officeDocument/2006/relationships/hyperlink"/><Relationship Id="rId7" Target="https://www.mylearning.org" TargetMode="External" Type="http://schemas.openxmlformats.org/officeDocument/2006/relationships/hyperlink"/><Relationship Id="rId8" Target="../media/image1.png" Type="http://schemas.openxmlformats.org/officeDocument/2006/relationships/image"/><Relationship Id="rId9" Target="../media/image2.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https://artsandmuseums.utah.gov/wp-content/uploads/2020/05/5.Museum-Interpretation-Policy-Template-view.pdf" TargetMode="External" Type="http://schemas.openxmlformats.org/officeDocument/2006/relationships/hyperlink"/><Relationship Id="rId11" Target="https://my.matterport.com/show/?m=cuEcZLEC2mF" TargetMode="External" Type="http://schemas.openxmlformats.org/officeDocument/2006/relationships/hyperlink"/><Relationship Id="rId12" Target="https://www.icon.org.uk" TargetMode="External" Type="http://schemas.openxmlformats.org/officeDocument/2006/relationships/hyperlink"/><Relationship Id="rId13" Target="https://media.rnib.org.uk/documents/EXhibitions_for_all_NMScotland.pdf" TargetMode="External" Type="http://schemas.openxmlformats.org/officeDocument/2006/relationships/hyperlink"/><Relationship Id="rId14" Target="https://www.britishcouncil.in/sites/default/files/guidelines_for_museum_display.pdf" TargetMode="External" Type="http://schemas.openxmlformats.org/officeDocument/2006/relationships/hyperlink"/><Relationship Id="rId15" Target="https://jsma.uoregon.edu/sites/jsma2.uoregon.edu/files/MUSEUM%20EXHIBITION%20PLANNING%20TOOL.pdf" TargetMode="External" Type="http://schemas.openxmlformats.org/officeDocument/2006/relationships/hyperlink"/><Relationship Id="rId16" Target="https://www.sciencemuseumgroup.org.uk/about-us/contact-us/exhibition-proposal/submit-an-exhibition-proposal" TargetMode="External" Type="http://schemas.openxmlformats.org/officeDocument/2006/relationships/hyperlink"/><Relationship Id="rId17" Target="https://www.artic.edu/articles/872/how-to-read-a-label" TargetMode="External" Type="http://schemas.openxmlformats.org/officeDocument/2006/relationships/hyperlink"/><Relationship Id="rId18" Target="https://mdse.org.uk/resource-library/event-planning-template/" TargetMode="External" Type="http://schemas.openxmlformats.org/officeDocument/2006/relationships/hyperlink"/><Relationship Id="rId2" Target="../media/image69.png" Type="http://schemas.openxmlformats.org/officeDocument/2006/relationships/image"/><Relationship Id="rId3" Target="../media/image70.svg" Type="http://schemas.openxmlformats.org/officeDocument/2006/relationships/image"/><Relationship Id="rId4" Target="../media/image71.png" Type="http://schemas.openxmlformats.org/officeDocument/2006/relationships/image"/><Relationship Id="rId5" Target="../media/image72.svg" Type="http://schemas.openxmlformats.org/officeDocument/2006/relationships/image"/><Relationship Id="rId6" Target="https://collectionstrust.org.uk" TargetMode="External" Type="http://schemas.openxmlformats.org/officeDocument/2006/relationships/hyperlink"/><Relationship Id="rId7" Target="https://www.vam.ac.uk/blog/wp-content/uploads/VA_Gallery-Text-Writing-Guidelines_online_Web.pdf" TargetMode="External" Type="http://schemas.openxmlformats.org/officeDocument/2006/relationships/hyperlink"/><Relationship Id="rId8" Target="https://exhibits.si.edu/wp-content/uploads/2021/09/SI-Guide-to-Interpretive-Writing-for-Exhibitions.pdf" TargetMode="External" Type="http://schemas.openxmlformats.org/officeDocument/2006/relationships/hyperlink"/><Relationship Id="rId9" Target="https://collectionstrust.org.uk/spectrum/spectrum-5/" TargetMode="External" Type="http://schemas.openxmlformats.org/officeDocument/2006/relationships/hyperlink"/></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 Id="rId6" Target="https://www.floschechter.com" TargetMode="External" Type="http://schemas.openxmlformats.org/officeDocument/2006/relationships/hyperlink"/></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artscouncil.org.uk/sites/default/files/download-file/Accreditation_Guidance_Mar_2019_0.pdf" TargetMode="External" Type="http://schemas.openxmlformats.org/officeDocument/2006/relationships/hyperlink"/><Relationship Id="rId3" Target="../media/image1.png" Type="http://schemas.openxmlformats.org/officeDocument/2006/relationships/image"/><Relationship Id="rId4" Target="../media/image2.svg" Type="http://schemas.openxmlformats.org/officeDocument/2006/relationships/image"/><Relationship Id="rId5" Target="https://www.floschechter.com" TargetMode="External" Type="http://schemas.openxmlformats.org/officeDocument/2006/relationships/hyperlink"/><Relationship Id="rId6" Target="https://www.floschechter.com" TargetMode="External" Type="http://schemas.openxmlformats.org/officeDocument/2006/relationships/hyperlink"/><Relationship Id="rId7" Target="https://www.floschechter.com" TargetMode="External" Type="http://schemas.openxmlformats.org/officeDocument/2006/relationships/hyperlink"/></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floschechter.com" TargetMode="External" Type="http://schemas.openxmlformats.org/officeDocument/2006/relationships/hyperlink"/><Relationship Id="rId2" Target="../media/image3.jpeg" Type="http://schemas.openxmlformats.org/officeDocument/2006/relationships/image"/><Relationship Id="rId3" Target="../media/image4.jpeg" Type="http://schemas.openxmlformats.org/officeDocument/2006/relationships/image"/><Relationship Id="rId4" Target="../media/image5.jpeg" Type="http://schemas.openxmlformats.org/officeDocument/2006/relationships/image"/><Relationship Id="rId5" Target="../media/image1.png" Type="http://schemas.openxmlformats.org/officeDocument/2006/relationships/image"/><Relationship Id="rId6" Target="../media/image2.svg" Type="http://schemas.openxmlformats.org/officeDocument/2006/relationships/image"/><Relationship Id="rId7" Target="https://icom.museum/en/resources/standards-guidelines/museum-definition/" TargetMode="External" Type="http://schemas.openxmlformats.org/officeDocument/2006/relationships/hyperlink"/><Relationship Id="rId8" Target="https://www.floschechter.com" TargetMode="External" Type="http://schemas.openxmlformats.org/officeDocument/2006/relationships/hyperlink"/><Relationship Id="rId9" Target="https://www.floschechter.com" TargetMode="External" Type="http://schemas.openxmlformats.org/officeDocument/2006/relationships/hyperlink"/></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3.jpeg" Type="http://schemas.openxmlformats.org/officeDocument/2006/relationships/image"/><Relationship Id="rId3" Target="../media/image74.jpeg" Type="http://schemas.openxmlformats.org/officeDocument/2006/relationships/image"/><Relationship Id="rId4" Target="../media/image75.jpeg" Type="http://schemas.openxmlformats.org/officeDocument/2006/relationships/image"/><Relationship Id="rId5" Target="../media/image76.jpeg" Type="http://schemas.openxmlformats.org/officeDocument/2006/relationships/image"/><Relationship Id="rId6" Target="https://www.floschechter.com" TargetMode="External" Type="http://schemas.openxmlformats.org/officeDocument/2006/relationships/hyperlink"/><Relationship Id="rId7" Target="https://www.floschechter.com" TargetMode="External" Type="http://schemas.openxmlformats.org/officeDocument/2006/relationships/hyperlink"/><Relationship Id="rId8" Target="https://www.floschechter.com" TargetMode="External" Type="http://schemas.openxmlformats.org/officeDocument/2006/relationships/hyperlink"/></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 Id="rId5" Target="../media/image1.png" Type="http://schemas.openxmlformats.org/officeDocument/2006/relationships/image"/><Relationship Id="rId6" Target="../media/image2.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 Id="rId6" Target="https://www.floschechter.com" TargetMode="External" Type="http://schemas.openxmlformats.org/officeDocument/2006/relationships/hyperlink"/></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thersa.org/regenerative-futures" TargetMode="External" Type="http://schemas.openxmlformats.org/officeDocument/2006/relationships/hyperlink"/><Relationship Id="rId11" Target="https://drive.google.com/file/d/1A1Qi9veEst87Z0nO_5nk3KYpr5ShpmtV/view?pli=1" TargetMode="External" Type="http://schemas.openxmlformats.org/officeDocument/2006/relationships/hyperlink"/><Relationship Id="rId12" Target="https://designmuseum.org/about-the-museum/design-for-a-greener-future" TargetMode="External" Type="http://schemas.openxmlformats.org/officeDocument/2006/relationships/hyperlink"/><Relationship Id="rId13" Target="https://issuu.com/detail-magazine/docs/bk_museumsbuildings" TargetMode="External" Type="http://schemas.openxmlformats.org/officeDocument/2006/relationships/hyperlink"/><Relationship Id="rId14" Target="https://afpglobal.org/sites/default/files/attachments/2018-12/AFPReadyReferenceBuildingEffectiveBoard.pdf" TargetMode="External" Type="http://schemas.openxmlformats.org/officeDocument/2006/relationships/hyperlink"/><Relationship Id="rId15" Target="https://afpglobal.org/sites/default/files/attachments/2018-12/AFPReadyReferenceBuildingEffectiveBoard.pdf" TargetMode="External" Type="http://schemas.openxmlformats.org/officeDocument/2006/relationships/hyperlink"/><Relationship Id="rId16" Target="https://www.britishcouncil.in/sites/default/files/guidelines_for_museum_display.pdf" TargetMode="External" Type="http://schemas.openxmlformats.org/officeDocument/2006/relationships/hyperlink"/><Relationship Id="rId17" Target="https://uk.icom.museum/design-museum-launches-museums-2030-a-community-for-greener-exhibitions/?utm_source=newsletter&amp;utm_medium=email&amp;utm_term=Tue+25+Jun+2024&amp;utm_campaign=ICOM+UK+weekly+news+and+updates+for+members" TargetMode="External" Type="http://schemas.openxmlformats.org/officeDocument/2006/relationships/hyperlink"/><Relationship Id="rId18" Target="../media/image77.png" Type="http://schemas.openxmlformats.org/officeDocument/2006/relationships/image"/><Relationship Id="rId19" Target="../media/image78.svg" Type="http://schemas.openxmlformats.org/officeDocument/2006/relationships/image"/><Relationship Id="rId2" Target="https://www.gov.uk/government/organisations/charity-commission" TargetMode="External" Type="http://schemas.openxmlformats.org/officeDocument/2006/relationships/hyperlink"/><Relationship Id="rId20" Target="../media/image79.png" Type="http://schemas.openxmlformats.org/officeDocument/2006/relationships/image"/><Relationship Id="rId21" Target="../media/image80.svg" Type="http://schemas.openxmlformats.org/officeDocument/2006/relationships/image"/><Relationship Id="rId22" Target="../media/image81.png" Type="http://schemas.openxmlformats.org/officeDocument/2006/relationships/image"/><Relationship Id="rId23" Target="../media/image82.svg" Type="http://schemas.openxmlformats.org/officeDocument/2006/relationships/image"/><Relationship Id="rId3" Target="https://collectionstrust.org.uk/wp-content/uploads/2016/11/Security-in-Museums-Archives-and-Libraries-A-Practical-Guide.pdf" TargetMode="External" Type="http://schemas.openxmlformats.org/officeDocument/2006/relationships/hyperlink"/><Relationship Id="rId4" Target="https://www.gov.uk/government/publications/the-essential-trustee-what-you-need-to-know-cc3/the-essential-trustee-what-you-need-to-know-what-you-need-to-do" TargetMode="External" Type="http://schemas.openxmlformats.org/officeDocument/2006/relationships/hyperlink"/><Relationship Id="rId5" Target="https://aim-museums.co.uk/wp-content/uploads/2020/12/Successful-Governance-for-Museums-2020-1.pdf" TargetMode="External" Type="http://schemas.openxmlformats.org/officeDocument/2006/relationships/hyperlink"/><Relationship Id="rId6" Target="https://www.gov.uk/guidance/charities-and-trading" TargetMode="External" Type="http://schemas.openxmlformats.org/officeDocument/2006/relationships/hyperlink"/><Relationship Id="rId7" Target="https://designdeclares.com" TargetMode="External" Type="http://schemas.openxmlformats.org/officeDocument/2006/relationships/hyperlink"/><Relationship Id="rId8" Target="https://www.artnotoil.org.uk" TargetMode="External" Type="http://schemas.openxmlformats.org/officeDocument/2006/relationships/hyperlink"/><Relationship Id="rId9" Target="https://cultureunstained.org" TargetMode="External" Type="http://schemas.openxmlformats.org/officeDocument/2006/relationships/hyperlink"/></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nationalmuseums.org.uk" TargetMode="External" Type="http://schemas.openxmlformats.org/officeDocument/2006/relationships/hyperlink"/><Relationship Id="rId11" Target="https://www.museumsgalleriesscotland.org.uk/advice-article/connecting-with-visitors/" TargetMode="External" Type="http://schemas.openxmlformats.org/officeDocument/2006/relationships/hyperlink"/><Relationship Id="rId12" Target="https://media.rnib.org.uk/documents/EXhibitions_for_all_NMScotland.pdf" TargetMode="External" Type="http://schemas.openxmlformats.org/officeDocument/2006/relationships/hyperlink"/><Relationship Id="rId13" Target="https://www.tourismni.com/globalassets/business-development/quality-and-standards/visitor-experience-grading-scheme/specific-grading-guidance/criteria-for-visitor-experiences---quality-grading.pdf" TargetMode="External" Type="http://schemas.openxmlformats.org/officeDocument/2006/relationships/hyperlink"/><Relationship Id="rId14" Target="../media/image83.png" Type="http://schemas.openxmlformats.org/officeDocument/2006/relationships/image"/><Relationship Id="rId15" Target="../media/image84.svg" Type="http://schemas.openxmlformats.org/officeDocument/2006/relationships/image"/><Relationship Id="rId16" Target="../media/image85.png" Type="http://schemas.openxmlformats.org/officeDocument/2006/relationships/image"/><Relationship Id="rId17" Target="../media/image86.svg" Type="http://schemas.openxmlformats.org/officeDocument/2006/relationships/image"/><Relationship Id="rId18" Target="../media/image87.png" Type="http://schemas.openxmlformats.org/officeDocument/2006/relationships/image"/><Relationship Id="rId19" Target="../media/image88.svg" Type="http://schemas.openxmlformats.org/officeDocument/2006/relationships/image"/><Relationship Id="rId2" Target="https://www.sifacilities.si.edu/sites/default/files/Files/Accessibility/accessible-exhibition-design1.pdf" TargetMode="External" Type="http://schemas.openxmlformats.org/officeDocument/2006/relationships/hyperlink"/><Relationship Id="rId3" Target="https://www.vexgroup.org" TargetMode="External" Type="http://schemas.openxmlformats.org/officeDocument/2006/relationships/hyperlink"/><Relationship Id="rId4" Target="https://www.euansguide.com" TargetMode="External" Type="http://schemas.openxmlformats.org/officeDocument/2006/relationships/hyperlink"/><Relationship Id="rId5" Target="https://www.musedcn.org.uk" TargetMode="External" Type="http://schemas.openxmlformats.org/officeDocument/2006/relationships/hyperlink"/><Relationship Id="rId6" Target="https://media.museumsassociation.org/app/uploads/2022/11/11080131/MA-Salary-Research-and-Recommendations-2022.pdf" TargetMode="External" Type="http://schemas.openxmlformats.org/officeDocument/2006/relationships/hyperlink"/><Relationship Id="rId7" Target="https://prospect.org.uk/heritage/" TargetMode="External" Type="http://schemas.openxmlformats.org/officeDocument/2006/relationships/hyperlink"/><Relationship Id="rId8" Target="https://fairmuseumjobs.org" TargetMode="External" Type="http://schemas.openxmlformats.org/officeDocument/2006/relationships/hyperlink"/><Relationship Id="rId9" Target="https://museumasmuck.co.uk" TargetMode="External" Type="http://schemas.openxmlformats.org/officeDocument/2006/relationships/hyperlink"/></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https://icom.museum/en/resources/standards-guidelines/museum-definition/"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 Id="rId6" Target="https://www.floschechter.com" TargetMode="External" Type="http://schemas.openxmlformats.org/officeDocument/2006/relationships/hyperlink"/></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 Id="rId6" Target="https://www.floschechter.com" TargetMode="External" Type="http://schemas.openxmlformats.org/officeDocument/2006/relationships/hyperlink"/></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 Id="rId5" Target="../media/image1.png" Type="http://schemas.openxmlformats.org/officeDocument/2006/relationships/image"/><Relationship Id="rId6" Target="../media/image2.sv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9.jpe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 Id="rId5" Target="../media/image1.png" Type="http://schemas.openxmlformats.org/officeDocument/2006/relationships/image"/><Relationship Id="rId6" Target="../media/image2.sv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artscouncil.org.uk/supporting-arts-museums-and-libraries/supporting-collections-and-cultural-property/exhibition-tax-relief" TargetMode="External" Type="http://schemas.openxmlformats.org/officeDocument/2006/relationships/hyperlink"/><Relationship Id="rId11" Target="https://www.cafonline.org/docs/default-source/about-us-research/uk_giving_report_2024_final.pdf?sfvrsn=8ac35647_2" TargetMode="External" Type="http://schemas.openxmlformats.org/officeDocument/2006/relationships/hyperlink"/><Relationship Id="rId12" Target="https://www.fundraisingregulator.org.uk" TargetMode="External" Type="http://schemas.openxmlformats.org/officeDocument/2006/relationships/hyperlink"/><Relationship Id="rId13" Target="https://aim-museums.co.uk/setting-new-museum/finance/" TargetMode="External" Type="http://schemas.openxmlformats.org/officeDocument/2006/relationships/hyperlink"/><Relationship Id="rId14" Target="https://ciof.org.uk" TargetMode="External" Type="http://schemas.openxmlformats.org/officeDocument/2006/relationships/hyperlink"/><Relationship Id="rId15" Target="https://www.gov.uk/guidance/work-with-other-charities" TargetMode="External" Type="http://schemas.openxmlformats.org/officeDocument/2006/relationships/hyperlink"/><Relationship Id="rId16" Target="https://www.sharemuseumseast.org.uk/wp-content/uploads/2018/07/Income-Generation-and-Fundraising-for-Museums.pdf" TargetMode="External" Type="http://schemas.openxmlformats.org/officeDocument/2006/relationships/hyperlink"/><Relationship Id="rId17" Target="https://www.sharemuseumseast.org.uk/wp-content/uploads/2018/07/Income-Generation-and-Fundraising-for-Museums.pdf" TargetMode="External" Type="http://schemas.openxmlformats.org/officeDocument/2006/relationships/hyperlink"/><Relationship Id="rId18" Target="https://www.ecclesiastical.com/documents/mfg-corporate-partnerships-report.pdf" TargetMode="External" Type="http://schemas.openxmlformats.org/officeDocument/2006/relationships/hyperlink"/><Relationship Id="rId19" Target="https://www.theaccessgroup.com/en-gb/blog/nfp-how-to-build-corporate-partnerships-that-compete/" TargetMode="External" Type="http://schemas.openxmlformats.org/officeDocument/2006/relationships/hyperlink"/><Relationship Id="rId2" Target="../media/image90.png" Type="http://schemas.openxmlformats.org/officeDocument/2006/relationships/image"/><Relationship Id="rId20" Target="https://www.goodbox.com/2019/07/how-to-form-business-and-charity-partnerships/" TargetMode="External" Type="http://schemas.openxmlformats.org/officeDocument/2006/relationships/hyperlink"/><Relationship Id="rId21" Target="https://charitydigital.org.uk" TargetMode="External" Type="http://schemas.openxmlformats.org/officeDocument/2006/relationships/hyperlink"/><Relationship Id="rId22" Target="https://cfg.org.uk/home" TargetMode="External" Type="http://schemas.openxmlformats.org/officeDocument/2006/relationships/hyperlink"/><Relationship Id="rId23" Target="https://museumstoreassociation.org" TargetMode="External" Type="http://schemas.openxmlformats.org/officeDocument/2006/relationships/hyperlink"/><Relationship Id="rId3" Target="../media/image91.svg" Type="http://schemas.openxmlformats.org/officeDocument/2006/relationships/image"/><Relationship Id="rId4" Target="../media/image92.png" Type="http://schemas.openxmlformats.org/officeDocument/2006/relationships/image"/><Relationship Id="rId5" Target="../media/image93.svg" Type="http://schemas.openxmlformats.org/officeDocument/2006/relationships/image"/><Relationship Id="rId6" Target="../media/image94.png" Type="http://schemas.openxmlformats.org/officeDocument/2006/relationships/image"/><Relationship Id="rId7" Target="../media/image95.svg" Type="http://schemas.openxmlformats.org/officeDocument/2006/relationships/image"/><Relationship Id="rId8" Target="https://www.heritagefundingdirectoryuk.org" TargetMode="External" Type="http://schemas.openxmlformats.org/officeDocument/2006/relationships/hyperlink"/><Relationship Id="rId9" Target="https://www.nationalmuseums.org.uk/media/documents/publications/valuing_museums.pdf" TargetMode="External" Type="http://schemas.openxmlformats.org/officeDocument/2006/relationships/hyperlink"/></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6.jpeg" Type="http://schemas.openxmlformats.org/officeDocument/2006/relationships/image"/><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 Id="rId6" Target="https://glossary.tronviggroup.com" TargetMode="External" Type="http://schemas.openxmlformats.org/officeDocument/2006/relationships/hyperlink"/></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7.jpeg" Type="http://schemas.openxmlformats.org/officeDocument/2006/relationships/image"/><Relationship Id="rId3" Target="../media/image98.jpeg" Type="http://schemas.openxmlformats.org/officeDocument/2006/relationships/image"/><Relationship Id="rId4" Target="../media/image99.jpeg" Type="http://schemas.openxmlformats.org/officeDocument/2006/relationships/image"/><Relationship Id="rId5" Target="../media/image100.jpeg" Type="http://schemas.openxmlformats.org/officeDocument/2006/relationships/image"/><Relationship Id="rId6" Target="https://www.floschechter.com" TargetMode="External" Type="http://schemas.openxmlformats.org/officeDocument/2006/relationships/hyperlink"/><Relationship Id="rId7" Target="https://www.floschechter.com" TargetMode="External" Type="http://schemas.openxmlformats.org/officeDocument/2006/relationships/hyperlink"/><Relationship Id="rId8" Target="https://www.floschechter.com" TargetMode="External" Type="http://schemas.openxmlformats.org/officeDocument/2006/relationships/hyperlink"/></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1.jpeg" Type="http://schemas.openxmlformats.org/officeDocument/2006/relationships/image"/><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7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7.jpeg" Type="http://schemas.openxmlformats.org/officeDocument/2006/relationships/image"/><Relationship Id="rId11" Target="../media/image108.jpeg" Type="http://schemas.openxmlformats.org/officeDocument/2006/relationships/image"/><Relationship Id="rId12" Target="../media/image109.jpeg" Type="http://schemas.openxmlformats.org/officeDocument/2006/relationships/image"/><Relationship Id="rId2" Target="../media/image102.jpeg" Type="http://schemas.openxmlformats.org/officeDocument/2006/relationships/image"/><Relationship Id="rId3" Target="../media/image103.jpeg" Type="http://schemas.openxmlformats.org/officeDocument/2006/relationships/image"/><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 Id="rId6" Target="https://www.floschechter.com" TargetMode="External" Type="http://schemas.openxmlformats.org/officeDocument/2006/relationships/hyperlink"/><Relationship Id="rId7" Target="../media/image104.jpeg" Type="http://schemas.openxmlformats.org/officeDocument/2006/relationships/image"/><Relationship Id="rId8" Target="../media/image105.jpeg" Type="http://schemas.openxmlformats.org/officeDocument/2006/relationships/image"/><Relationship Id="rId9" Target="../media/image106.jpeg" Type="http://schemas.openxmlformats.org/officeDocument/2006/relationships/image"/></Relationships>
</file>

<file path=ppt/slides/_rels/slide76.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77.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78.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79.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shopify.com/first-sale/marketing-acquisition-strategy" TargetMode="External" Type="http://schemas.openxmlformats.org/officeDocument/2006/relationships/hyperlink"/><Relationship Id="rId11" Target="https://www.culturehive.co.uk" TargetMode="External" Type="http://schemas.openxmlformats.org/officeDocument/2006/relationships/hyperlink"/><Relationship Id="rId12" Target="https://digitalculturenetwork.org.uk" TargetMode="External" Type="http://schemas.openxmlformats.org/officeDocument/2006/relationships/hyperlink"/><Relationship Id="rId13" Target="https://www.ama.org/the-definition-of-marketing-what-is-marketing/" TargetMode="External" Type="http://schemas.openxmlformats.org/officeDocument/2006/relationships/hyperlink"/><Relationship Id="rId14" Target="https://my.matterport.com/show/?m=cuEcZLEC2mF" TargetMode="External" Type="http://schemas.openxmlformats.org/officeDocument/2006/relationships/hyperlink"/><Relationship Id="rId15" Target="https://www.icon.org.uk" TargetMode="External" Type="http://schemas.openxmlformats.org/officeDocument/2006/relationships/hyperlink"/><Relationship Id="rId16" Target="https://buffer.com/resources/content-pillars-for-social-media/" TargetMode="External" Type="http://schemas.openxmlformats.org/officeDocument/2006/relationships/hyperlink"/><Relationship Id="rId17" Target="https://blog.hubspot.com/marketing/marketing-strategy" TargetMode="External" Type="http://schemas.openxmlformats.org/officeDocument/2006/relationships/hyperlink"/><Relationship Id="rId18" Target="https://mailchimp.com/resources/" TargetMode="External" Type="http://schemas.openxmlformats.org/officeDocument/2006/relationships/hyperlink"/><Relationship Id="rId19" Target="https://jsma.uoregon.edu/sites/jsma2.uoregon.edu/files/MUSEUM%20EXHIBITION%20PLANNING%20TOOL.pdf" TargetMode="External" Type="http://schemas.openxmlformats.org/officeDocument/2006/relationships/hyperlink"/><Relationship Id="rId2" Target="../media/image110.png" Type="http://schemas.openxmlformats.org/officeDocument/2006/relationships/image"/><Relationship Id="rId20" Target="https://articles.themuseumscholar.org/2017/02/06/vol1no1gonzalez/" TargetMode="External" Type="http://schemas.openxmlformats.org/officeDocument/2006/relationships/hyperlink"/><Relationship Id="rId21" Target="https://sproutsocial.com/insights/social-media-for-museums/" TargetMode="External" Type="http://schemas.openxmlformats.org/officeDocument/2006/relationships/hyperlink"/><Relationship Id="rId22" Target="https://mdse.org.uk/resource-library/event-planning-template/" TargetMode="External" Type="http://schemas.openxmlformats.org/officeDocument/2006/relationships/hyperlink"/><Relationship Id="rId23" Target="https://grow.google/intl/uk/" TargetMode="External" Type="http://schemas.openxmlformats.org/officeDocument/2006/relationships/hyperlink"/><Relationship Id="rId3" Target="../media/image111.svg" Type="http://schemas.openxmlformats.org/officeDocument/2006/relationships/image"/><Relationship Id="rId4" Target="../media/image112.png" Type="http://schemas.openxmlformats.org/officeDocument/2006/relationships/image"/><Relationship Id="rId5" Target="../media/image113.svg" Type="http://schemas.openxmlformats.org/officeDocument/2006/relationships/image"/><Relationship Id="rId6" Target="../media/image114.png" Type="http://schemas.openxmlformats.org/officeDocument/2006/relationships/image"/><Relationship Id="rId7" Target="../media/image115.svg" Type="http://schemas.openxmlformats.org/officeDocument/2006/relationships/image"/><Relationship Id="rId8" Target="https://www.a-m-a.co.uk" TargetMode="External" Type="http://schemas.openxmlformats.org/officeDocument/2006/relationships/hyperlink"/><Relationship Id="rId9" Target="https://www.wrike.com/marketing-guide/marketing-strategy/"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8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1.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museum.ie/en-IE/About/Corporate-Information/Strategic-Plan" TargetMode="External" Type="http://schemas.openxmlformats.org/officeDocument/2006/relationships/hyperlink"/><Relationship Id="rId11" Target="https://www.floschechter.com" TargetMode="External" Type="http://schemas.openxmlformats.org/officeDocument/2006/relationships/hyperlink"/><Relationship Id="rId12" Target="https://www.floschechter.com" TargetMode="External" Type="http://schemas.openxmlformats.org/officeDocument/2006/relationships/hyperlink"/><Relationship Id="rId13" Target="https://www.floschechter.com" TargetMode="External" Type="http://schemas.openxmlformats.org/officeDocument/2006/relationships/hyperlink"/><Relationship Id="rId2" Target="https://www.rom.on.ca/sites/default/files/imce/business_plan_2017_final.pdf" TargetMode="External" Type="http://schemas.openxmlformats.org/officeDocument/2006/relationships/hyperlink"/><Relationship Id="rId3" Target="https://www.museumofcambridge.org.uk/about/strategic-plan-2022-2027/" TargetMode="External" Type="http://schemas.openxmlformats.org/officeDocument/2006/relationships/hyperlink"/><Relationship Id="rId4" Target="https://nwmpmuseum.com/wp-content/uploads/2022/06/Fort-Museum-Business-Plan-2021-2023.pdf" TargetMode="External" Type="http://schemas.openxmlformats.org/officeDocument/2006/relationships/hyperlink"/><Relationship Id="rId5" Target="https://museum.wales/aims/5-year-business-plan-2021-2026/" TargetMode="External" Type="http://schemas.openxmlformats.org/officeDocument/2006/relationships/hyperlink"/><Relationship Id="rId6" Target="https://phm.org.uk/wp-content/uploads/2022/05/PHM-2022-23-Business-Plan-FINAL-DRAFT.pdf" TargetMode="External" Type="http://schemas.openxmlformats.org/officeDocument/2006/relationships/hyperlink"/><Relationship Id="rId7" Target="https://tyrrellmuseum.com/about/strategic_plan" TargetMode="External" Type="http://schemas.openxmlformats.org/officeDocument/2006/relationships/hyperlink"/><Relationship Id="rId8" Target="https://tyrrellmuseum.com/about/strategic_plan" TargetMode="External" Type="http://schemas.openxmlformats.org/officeDocument/2006/relationships/hyperlink"/><Relationship Id="rId9" Target="https://thackraymuseum.co.uk/wp-content/uploads/2022/01/TMM_Business_Plan_Digital_2022_23.pdf" TargetMode="External" Type="http://schemas.openxmlformats.org/officeDocument/2006/relationships/hyperlink"/></Relationships>
</file>

<file path=ppt/slides/_rels/slide82.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83.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84.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85.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86.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87.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smartsheet.com/content/nonprofit-budget-templates" TargetMode="External" Type="http://schemas.openxmlformats.org/officeDocument/2006/relationships/hyperlink"/><Relationship Id="rId11" Target="https://asana.com/resources/risk-register" TargetMode="External" Type="http://schemas.openxmlformats.org/officeDocument/2006/relationships/hyperlink"/><Relationship Id="rId12" Target="https://nff.org/fundamental/nonprofit-budgets-how-get-started" TargetMode="External" Type="http://schemas.openxmlformats.org/officeDocument/2006/relationships/hyperlink"/><Relationship Id="rId13" Target="https://projectmanagementacademy.net/resources/blog/risk-register-in-project-management/" TargetMode="External" Type="http://schemas.openxmlformats.org/officeDocument/2006/relationships/hyperlink"/><Relationship Id="rId14" Target="https://www.scrut.io/post/how-to-create-a-risk-register" TargetMode="External" Type="http://schemas.openxmlformats.org/officeDocument/2006/relationships/hyperlink"/><Relationship Id="rId15" Target="https://www.wrike.com/blog/what-is-risk-matrix/" TargetMode="External" Type="http://schemas.openxmlformats.org/officeDocument/2006/relationships/hyperlink"/><Relationship Id="rId16" Target="https://www.sharemuseumseast.org.uk/wp-content/uploads/2013/08/Forward-Planning-A-Practical-Guide-For-Museums.pdf" TargetMode="External" Type="http://schemas.openxmlformats.org/officeDocument/2006/relationships/hyperlink"/><Relationship Id="rId2" Target="../media/image116.png" Type="http://schemas.openxmlformats.org/officeDocument/2006/relationships/image"/><Relationship Id="rId3" Target="../media/image117.svg" Type="http://schemas.openxmlformats.org/officeDocument/2006/relationships/image"/><Relationship Id="rId4" Target="../media/image118.png" Type="http://schemas.openxmlformats.org/officeDocument/2006/relationships/image"/><Relationship Id="rId5" Target="../media/image119.svg" Type="http://schemas.openxmlformats.org/officeDocument/2006/relationships/image"/><Relationship Id="rId6" Target="../media/image120.png" Type="http://schemas.openxmlformats.org/officeDocument/2006/relationships/image"/><Relationship Id="rId7" Target="../media/image121.svg" Type="http://schemas.openxmlformats.org/officeDocument/2006/relationships/image"/><Relationship Id="rId8" Target="https://www.aim-museums.co.uk/wp-content/uploads/2017/03/Successful-Business-Planning-2017.pdf" TargetMode="External" Type="http://schemas.openxmlformats.org/officeDocument/2006/relationships/hyperlink"/><Relationship Id="rId9" Target="https://collectionstrust.org.uk" TargetMode="External" Type="http://schemas.openxmlformats.org/officeDocument/2006/relationships/hyperlink"/></Relationships>
</file>

<file path=ppt/slides/_rels/slide8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9.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jpeg" Type="http://schemas.openxmlformats.org/officeDocument/2006/relationships/image"/><Relationship Id="rId11" Target="../media/image15.jpeg" Type="http://schemas.openxmlformats.org/officeDocument/2006/relationships/image"/><Relationship Id="rId12" Target="../media/image16.jpeg" Type="http://schemas.openxmlformats.org/officeDocument/2006/relationships/image"/><Relationship Id="rId13" Target="../media/image17.jpeg" Type="http://schemas.openxmlformats.org/officeDocument/2006/relationships/image"/><Relationship Id="rId14" Target="https://www.floschechter.com" TargetMode="External" Type="http://schemas.openxmlformats.org/officeDocument/2006/relationships/hyperlink"/><Relationship Id="rId15" Target="https://www.floschechter.com" TargetMode="External" Type="http://schemas.openxmlformats.org/officeDocument/2006/relationships/hyperlink"/><Relationship Id="rId16" Target="https://www.floschechter.com" TargetMode="External" Type="http://schemas.openxmlformats.org/officeDocument/2006/relationships/hyperlink"/><Relationship Id="rId2" Target="../media/image6.jpeg" Type="http://schemas.openxmlformats.org/officeDocument/2006/relationships/image"/><Relationship Id="rId3" Target="../media/image7.jpeg" Type="http://schemas.openxmlformats.org/officeDocument/2006/relationships/image"/><Relationship Id="rId4" Target="../media/image8.jpeg" Type="http://schemas.openxmlformats.org/officeDocument/2006/relationships/image"/><Relationship Id="rId5" Target="../media/image9.jpeg" Type="http://schemas.openxmlformats.org/officeDocument/2006/relationships/image"/><Relationship Id="rId6" Target="../media/image10.jpeg" Type="http://schemas.openxmlformats.org/officeDocument/2006/relationships/image"/><Relationship Id="rId7" Target="../media/image11.jpeg" Type="http://schemas.openxmlformats.org/officeDocument/2006/relationships/image"/><Relationship Id="rId8" Target="../media/image12.jpeg" Type="http://schemas.openxmlformats.org/officeDocument/2006/relationships/image"/><Relationship Id="rId9" Target="../media/image13.jpeg" Type="http://schemas.openxmlformats.org/officeDocument/2006/relationships/image"/></Relationships>
</file>

<file path=ppt/slides/_rels/slide9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2.jpeg" Type="http://schemas.openxmlformats.org/officeDocument/2006/relationships/image"/><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s>
</file>

<file path=ppt/slides/_rels/slide91.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9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 Id="rId6" Target="https://www.floschechter.com" TargetMode="External" Type="http://schemas.openxmlformats.org/officeDocument/2006/relationships/hyperlink"/><Relationship Id="rId7" Target="https://en.wikipedia.org/wiki/Founder%27s_syndrome" TargetMode="External" Type="http://schemas.openxmlformats.org/officeDocument/2006/relationships/hyperlink"/></Relationships>
</file>

<file path=ppt/slides/_rels/slide93.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loschechter.com" TargetMode="External" Type="http://schemas.openxmlformats.org/officeDocument/2006/relationships/hyperlink"/><Relationship Id="rId3" Target="https://www.floschechter.com" TargetMode="External" Type="http://schemas.openxmlformats.org/officeDocument/2006/relationships/hyperlink"/><Relationship Id="rId4" Target="https://www.floschechter.com" TargetMode="External" Type="http://schemas.openxmlformats.org/officeDocument/2006/relationships/hyperlink"/></Relationships>
</file>

<file path=ppt/slides/_rels/slide94.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museum.go.kr/site/eng/content/io_anma" TargetMode="External" Type="http://schemas.openxmlformats.org/officeDocument/2006/relationships/hyperlink"/><Relationship Id="rId11" Target="https://samuseums.co.za" TargetMode="External" Type="http://schemas.openxmlformats.org/officeDocument/2006/relationships/hyperlink"/><Relationship Id="rId12" Target="https://www.sitesofconscience.org" TargetMode="External" Type="http://schemas.openxmlformats.org/officeDocument/2006/relationships/hyperlink"/><Relationship Id="rId13" Target="https://aim-museums.co.uk" TargetMode="External" Type="http://schemas.openxmlformats.org/officeDocument/2006/relationships/hyperlink"/><Relationship Id="rId14" Target="https://www.irishmuseums.org" TargetMode="External" Type="http://schemas.openxmlformats.org/officeDocument/2006/relationships/hyperlink"/><Relationship Id="rId15" Target="https://europeanforum.museum" TargetMode="External" Type="http://schemas.openxmlformats.org/officeDocument/2006/relationships/hyperlink"/><Relationship Id="rId16" Target="https://www.amaga.org.au" TargetMode="External" Type="http://schemas.openxmlformats.org/officeDocument/2006/relationships/hyperlink"/><Relationship Id="rId2" Target="https://icom.museum/en/" TargetMode="External" Type="http://schemas.openxmlformats.org/officeDocument/2006/relationships/hyperlink"/><Relationship Id="rId3" Target="https://www.museumsassociation.org" TargetMode="External" Type="http://schemas.openxmlformats.org/officeDocument/2006/relationships/hyperlink"/><Relationship Id="rId4" Target="https://mduk.org.uk" TargetMode="External" Type="http://schemas.openxmlformats.org/officeDocument/2006/relationships/hyperlink"/><Relationship Id="rId5" Target="https://www.nationalmuseums.org.uk" TargetMode="External" Type="http://schemas.openxmlformats.org/officeDocument/2006/relationships/hyperlink"/><Relationship Id="rId6" Target="https://www.ne-mo.org" TargetMode="External" Type="http://schemas.openxmlformats.org/officeDocument/2006/relationships/hyperlink"/><Relationship Id="rId7" Target="https://www.aam-us.org" TargetMode="External" Type="http://schemas.openxmlformats.org/officeDocument/2006/relationships/hyperlink"/><Relationship Id="rId8" Target="https://www.muscon.org" TargetMode="External" Type="http://schemas.openxmlformats.org/officeDocument/2006/relationships/hyperlink"/><Relationship Id="rId9" Target="https://heritagetrustnetwork.org.uk" TargetMode="External" Type="http://schemas.openxmlformats.org/officeDocument/2006/relationships/hyperlink"/></Relationships>
</file>

<file path=ppt/slides/_rels/slide95.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imcc.me/agenda/edinburgh-2024" TargetMode="External" Type="http://schemas.openxmlformats.org/officeDocument/2006/relationships/hyperlink"/><Relationship Id="rId11" Target="https://vacevents.com" TargetMode="External" Type="http://schemas.openxmlformats.org/officeDocument/2006/relationships/hyperlink"/><Relationship Id="rId12" Target="https://artsinsociety.com/2024-conference" TargetMode="External" Type="http://schemas.openxmlformats.org/officeDocument/2006/relationships/hyperlink"/><Relationship Id="rId13" Target="https://www.museumconnections.com/paris-2025" TargetMode="External" Type="http://schemas.openxmlformats.org/officeDocument/2006/relationships/hyperlink"/><Relationship Id="rId14" Target="https://www.iaapa.org/iaapa-expos" TargetMode="External" Type="http://schemas.openxmlformats.org/officeDocument/2006/relationships/hyperlink"/><Relationship Id="rId15" Target="https://icom.museum/en/agenda/" TargetMode="External" Type="http://schemas.openxmlformats.org/officeDocument/2006/relationships/hyperlink"/><Relationship Id="rId2" Target="https://www.museumsassociation.org/events/conference-2024/" TargetMode="External" Type="http://schemas.openxmlformats.org/officeDocument/2006/relationships/hyperlink"/><Relationship Id="rId3" Target="https://www.museumnext.com/events/london/" TargetMode="External" Type="http://schemas.openxmlformats.org/officeDocument/2006/relationships/hyperlink"/><Relationship Id="rId4" Target="https://onmuseums.com/2024-conference" TargetMode="External" Type="http://schemas.openxmlformats.org/officeDocument/2006/relationships/hyperlink"/><Relationship Id="rId5" Target="https://aim-museums.co.uk/aim-conference-2024/" TargetMode="External" Type="http://schemas.openxmlformats.org/officeDocument/2006/relationships/hyperlink"/><Relationship Id="rId6" Target="https://www.ne-mo.org/news-events/nemo-european-museum-conference" TargetMode="External" Type="http://schemas.openxmlformats.org/officeDocument/2006/relationships/hyperlink"/><Relationship Id="rId7" Target="https://museum-id.com/museum-ideas-2024/" TargetMode="External" Type="http://schemas.openxmlformats.org/officeDocument/2006/relationships/hyperlink"/><Relationship Id="rId8" Target="https://nextinsummit.com" TargetMode="External" Type="http://schemas.openxmlformats.org/officeDocument/2006/relationships/hyperlink"/><Relationship Id="rId9" Target="https://show.museumsandheritage.com" TargetMode="External" Type="http://schemas.openxmlformats.org/officeDocument/2006/relationships/hyperlink"/></Relationships>
</file>

<file path=ppt/slides/_rels/slide96.xml.rels><?xml version="1.0" encoding="UTF-8" standalone="yes"?><Relationships xmlns="http://schemas.openxmlformats.org/package/2006/relationships"><Relationship Id="rId1" Target="../slideLayouts/slideLayout7.xml" Type="http://schemas.openxmlformats.org/officeDocument/2006/relationships/slideLayout"/><Relationship Id="rId10" Target="https://artsandmuseums.utah.gov/wp-content/uploads/2020/05/5.Museum-Interpretation-Policy-Template-view.pdf" TargetMode="External" Type="http://schemas.openxmlformats.org/officeDocument/2006/relationships/hyperlink"/><Relationship Id="rId11" Target="https://media.rnib.org.uk/documents/EXhibitions_for_all_NMScotland.pdf" TargetMode="External" Type="http://schemas.openxmlformats.org/officeDocument/2006/relationships/hyperlink"/><Relationship Id="rId12" Target="https://jsma.uoregon.edu/sites/jsma2.uoregon.edu/files/MUSEUM%20EXHIBITION%20PLANNING%20TOOL.pdf" TargetMode="External" Type="http://schemas.openxmlformats.org/officeDocument/2006/relationships/hyperlink"/><Relationship Id="rId13" Target="https://www.sciencemuseumgroup.org.uk/about-us/contact-us/exhibition-proposal/submit-an-exhibition-proposal" TargetMode="External" Type="http://schemas.openxmlformats.org/officeDocument/2006/relationships/hyperlink"/><Relationship Id="rId14" Target="https://www.artic.edu/articles/872/how-to-read-a-label" TargetMode="External" Type="http://schemas.openxmlformats.org/officeDocument/2006/relationships/hyperlink"/><Relationship Id="rId15" Target="https://www.vam.ac.uk/blog/wp-content/uploads/VA_Gallery-Text-Writing-Guidelines_online_Web.pdf" TargetMode="External" Type="http://schemas.openxmlformats.org/officeDocument/2006/relationships/hyperlink"/><Relationship Id="rId16" Target="https://museu.ms" TargetMode="External" Type="http://schemas.openxmlformats.org/officeDocument/2006/relationships/hyperlink"/><Relationship Id="rId17" Target="https://artsandculture.google.com" TargetMode="External" Type="http://schemas.openxmlformats.org/officeDocument/2006/relationships/hyperlink"/><Relationship Id="rId18" Target="https://www.britishcouncil.in/sites/default/files/guidelines_for_museum_display.pdf" TargetMode="External" Type="http://schemas.openxmlformats.org/officeDocument/2006/relationships/hyperlink"/><Relationship Id="rId19" Target="https://mdse.org.uk/resource-library/event-planning-template/" TargetMode="External" Type="http://schemas.openxmlformats.org/officeDocument/2006/relationships/hyperlink"/><Relationship Id="rId2" Target="../media/image123.png" Type="http://schemas.openxmlformats.org/officeDocument/2006/relationships/image"/><Relationship Id="rId20" Target="https://www.unesco.org/en/museums" TargetMode="External" Type="http://schemas.openxmlformats.org/officeDocument/2006/relationships/hyperlink"/><Relationship Id="rId3" Target="../media/image124.svg" Type="http://schemas.openxmlformats.org/officeDocument/2006/relationships/image"/><Relationship Id="rId4" Target="../media/image125.png" Type="http://schemas.openxmlformats.org/officeDocument/2006/relationships/image"/><Relationship Id="rId5" Target="../media/image126.svg" Type="http://schemas.openxmlformats.org/officeDocument/2006/relationships/image"/><Relationship Id="rId6" Target="../media/image127.png" Type="http://schemas.openxmlformats.org/officeDocument/2006/relationships/image"/><Relationship Id="rId7" Target="../media/image128.svg" Type="http://schemas.openxmlformats.org/officeDocument/2006/relationships/image"/><Relationship Id="rId8" Target="https://en.wikipedia.org/wiki/Lists_of_museums" TargetMode="External" Type="http://schemas.openxmlformats.org/officeDocument/2006/relationships/hyperlink"/><Relationship Id="rId9" Target="https://exhibits.si.edu/wp-content/uploads/2021/09/SI-Guide-to-Interpretive-Writing-for-Exhibitions.pdf" TargetMode="External" Type="http://schemas.openxmlformats.org/officeDocument/2006/relationships/hyperlink"/></Relationships>
</file>

<file path=ppt/slides/_rels/slide9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8.xml.rels><?xml version="1.0" encoding="UTF-8" standalone="yes"?><Relationships xmlns="http://schemas.openxmlformats.org/package/2006/relationships"><Relationship Id="rId1" Target="../slideLayouts/slideLayout7.xml" Type="http://schemas.openxmlformats.org/officeDocument/2006/relationships/slideLayout"/><Relationship Id="rId2" Target="http://vaginamuseum.co.uk" TargetMode="External" Type="http://schemas.openxmlformats.org/officeDocument/2006/relationships/hyperlink"/><Relationship Id="rId3" Target="../media/image129.png" Type="http://schemas.openxmlformats.org/officeDocument/2006/relationships/image"/><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 Id="rId6" Target="https://www.floschechter.com" TargetMode="External" Type="http://schemas.openxmlformats.org/officeDocument/2006/relationships/hyperlink"/></Relationships>
</file>

<file path=ppt/slides/_rels/slide99.xml.rels><?xml version="1.0" encoding="UTF-8" standalone="yes"?><Relationships xmlns="http://schemas.openxmlformats.org/package/2006/relationships"><Relationship Id="rId1" Target="../slideLayouts/slideLayout7.xml" Type="http://schemas.openxmlformats.org/officeDocument/2006/relationships/slideLayout"/><Relationship Id="rId2" Target="http://museumofhomelessness.org" TargetMode="External" Type="http://schemas.openxmlformats.org/officeDocument/2006/relationships/hyperlink"/><Relationship Id="rId3" Target="../media/image130.png" Type="http://schemas.openxmlformats.org/officeDocument/2006/relationships/image"/><Relationship Id="rId4" Target="https://www.floschechter.com" TargetMode="External" Type="http://schemas.openxmlformats.org/officeDocument/2006/relationships/hyperlink"/><Relationship Id="rId5" Target="https://www.floschechter.com" TargetMode="External" Type="http://schemas.openxmlformats.org/officeDocument/2006/relationships/hyperlink"/><Relationship Id="rId6" Target="https://www.floschechter.com" TargetMode="External" Type="http://schemas.openxmlformats.org/officeDocument/2006/relationships/hyperlink"/></Relationships>
</file>

<file path=ppt/slides/slide1.xml><?xml version="1.0" encoding="utf-8"?>
<p:sld xmlns:p="http://schemas.openxmlformats.org/presentationml/2006/main" xmlns:a="http://schemas.openxmlformats.org/drawingml/2006/main">
  <p:cSld>
    <p:bg>
      <p:bgPr>
        <a:solidFill>
          <a:srgbClr val="010203"/>
        </a:solidFill>
      </p:bgPr>
    </p:bg>
    <p:spTree>
      <p:nvGrpSpPr>
        <p:cNvPr id="1" name=""/>
        <p:cNvGrpSpPr/>
        <p:nvPr/>
      </p:nvGrpSpPr>
      <p:grpSpPr>
        <a:xfrm>
          <a:off x="0" y="0"/>
          <a:ext cx="0" cy="0"/>
          <a:chOff x="0" y="0"/>
          <a:chExt cx="0" cy="0"/>
        </a:xfrm>
      </p:grpSpPr>
      <p:sp>
        <p:nvSpPr>
          <p:cNvPr name="TextBox 2" id="2"/>
          <p:cNvSpPr txBox="true"/>
          <p:nvPr/>
        </p:nvSpPr>
        <p:spPr>
          <a:xfrm rot="0">
            <a:off x="1819275" y="1123950"/>
            <a:ext cx="14649450" cy="4793615"/>
          </a:xfrm>
          <a:prstGeom prst="rect">
            <a:avLst/>
          </a:prstGeom>
        </p:spPr>
        <p:txBody>
          <a:bodyPr anchor="t" rtlCol="false" tIns="0" lIns="0" bIns="0" rIns="0">
            <a:spAutoFit/>
          </a:bodyPr>
          <a:lstStyle/>
          <a:p>
            <a:pPr algn="l" marL="0" indent="0" lvl="0">
              <a:lnSpc>
                <a:spcPts val="18879"/>
              </a:lnSpc>
            </a:pPr>
            <a:r>
              <a:rPr lang="en-US" b="true" sz="15999">
                <a:solidFill>
                  <a:srgbClr val="F2F2F2"/>
                </a:solidFill>
                <a:latin typeface="Oswald Bold"/>
                <a:ea typeface="Oswald Bold"/>
                <a:cs typeface="Oswald Bold"/>
                <a:sym typeface="Oswald Bold"/>
              </a:rPr>
              <a:t>SO YOU WANT TO BUILD A MUSEUM</a:t>
            </a:r>
          </a:p>
        </p:txBody>
      </p:sp>
      <p:sp>
        <p:nvSpPr>
          <p:cNvPr name="TextBox 3" id="3"/>
          <p:cNvSpPr txBox="true"/>
          <p:nvPr/>
        </p:nvSpPr>
        <p:spPr>
          <a:xfrm rot="0">
            <a:off x="1819275" y="6376988"/>
            <a:ext cx="14043532" cy="581025"/>
          </a:xfrm>
          <a:prstGeom prst="rect">
            <a:avLst/>
          </a:prstGeom>
        </p:spPr>
        <p:txBody>
          <a:bodyPr anchor="t" rtlCol="false" tIns="0" lIns="0" bIns="0" rIns="0">
            <a:spAutoFit/>
          </a:bodyPr>
          <a:lstStyle/>
          <a:p>
            <a:pPr algn="l">
              <a:lnSpc>
                <a:spcPts val="4320"/>
              </a:lnSpc>
            </a:pPr>
            <a:r>
              <a:rPr lang="en-US" sz="3600">
                <a:solidFill>
                  <a:srgbClr val="F2F2F2"/>
                </a:solidFill>
                <a:latin typeface="Zodiak"/>
                <a:ea typeface="Zodiak"/>
                <a:cs typeface="Zodiak"/>
                <a:sym typeface="Zodiak"/>
              </a:rPr>
              <a:t>A toolkit to starting your own museum project </a:t>
            </a:r>
          </a:p>
        </p:txBody>
      </p:sp>
      <p:sp>
        <p:nvSpPr>
          <p:cNvPr name="AutoShape 4" id="4"/>
          <p:cNvSpPr/>
          <p:nvPr/>
        </p:nvSpPr>
        <p:spPr>
          <a:xfrm>
            <a:off x="1819275" y="8843962"/>
            <a:ext cx="14649450" cy="0"/>
          </a:xfrm>
          <a:prstGeom prst="line">
            <a:avLst/>
          </a:prstGeom>
          <a:ln cap="flat" w="38100">
            <a:solidFill>
              <a:srgbClr val="F2F2F2"/>
            </a:solidFill>
            <a:prstDash val="solid"/>
            <a:headEnd type="none" len="sm" w="sm"/>
            <a:tailEnd type="none" len="sm" w="sm"/>
          </a:ln>
        </p:spPr>
      </p:sp>
      <p:sp>
        <p:nvSpPr>
          <p:cNvPr name="TextBox 5" id="5"/>
          <p:cNvSpPr txBox="true"/>
          <p:nvPr/>
        </p:nvSpPr>
        <p:spPr>
          <a:xfrm rot="0">
            <a:off x="5680563" y="8933979"/>
            <a:ext cx="10788162" cy="250190"/>
          </a:xfrm>
          <a:prstGeom prst="rect">
            <a:avLst/>
          </a:prstGeom>
        </p:spPr>
        <p:txBody>
          <a:bodyPr anchor="t" rtlCol="false" tIns="0" lIns="0" bIns="0" rIns="0">
            <a:spAutoFit/>
          </a:bodyPr>
          <a:lstStyle/>
          <a:p>
            <a:pPr algn="r">
              <a:lnSpc>
                <a:spcPts val="1960"/>
              </a:lnSpc>
            </a:pPr>
            <a:r>
              <a:rPr lang="en-US" sz="1400">
                <a:solidFill>
                  <a:srgbClr val="F2F2F2"/>
                </a:solidFill>
                <a:latin typeface="Cy Grotesk Key Light"/>
                <a:ea typeface="Cy Grotesk Key Light"/>
                <a:cs typeface="Cy Grotesk Key Light"/>
                <a:sym typeface="Cy Grotesk Key Light"/>
              </a:rPr>
              <a:t>Florence Schechter | Creative Consultant | info@floschechter.com | floschechter.com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sp>
        <p:nvSpPr>
          <p:cNvPr name="TextBox 2" id="2"/>
          <p:cNvSpPr txBox="true"/>
          <p:nvPr/>
        </p:nvSpPr>
        <p:spPr>
          <a:xfrm rot="0">
            <a:off x="3295650" y="9517380"/>
            <a:ext cx="13287375" cy="426720"/>
          </a:xfrm>
          <a:prstGeom prst="rect">
            <a:avLst/>
          </a:prstGeom>
        </p:spPr>
        <p:txBody>
          <a:bodyPr anchor="t" rtlCol="false" tIns="0" lIns="0" bIns="0" rIns="0">
            <a:spAutoFit/>
          </a:bodyPr>
          <a:lstStyle/>
          <a:p>
            <a:pPr algn="l" marL="0" indent="0" lvl="0">
              <a:lnSpc>
                <a:spcPts val="2850"/>
              </a:lnSpc>
              <a:spcBef>
                <a:spcPct val="0"/>
              </a:spcBef>
            </a:pPr>
            <a:r>
              <a:rPr lang="en-US" sz="3800">
                <a:solidFill>
                  <a:srgbClr val="010203"/>
                </a:solidFill>
                <a:latin typeface="Archivo Black"/>
                <a:ea typeface="Archivo Black"/>
                <a:cs typeface="Archivo Black"/>
                <a:sym typeface="Archivo Black"/>
              </a:rPr>
              <a:t>OK, so we’re making a museum</a:t>
            </a:r>
          </a:p>
        </p:txBody>
      </p:sp>
      <p:grpSp>
        <p:nvGrpSpPr>
          <p:cNvPr name="Group 3" id="3"/>
          <p:cNvGrpSpPr/>
          <p:nvPr/>
        </p:nvGrpSpPr>
        <p:grpSpPr>
          <a:xfrm rot="0">
            <a:off x="3295650" y="1557338"/>
            <a:ext cx="4248150" cy="7172325"/>
            <a:chOff x="0" y="0"/>
            <a:chExt cx="1118854" cy="1889007"/>
          </a:xfrm>
        </p:grpSpPr>
        <p:sp>
          <p:nvSpPr>
            <p:cNvPr name="Freeform 4" id="4"/>
            <p:cNvSpPr/>
            <p:nvPr/>
          </p:nvSpPr>
          <p:spPr>
            <a:xfrm flipH="false" flipV="false" rot="0">
              <a:off x="0" y="0"/>
              <a:ext cx="1118854" cy="1889007"/>
            </a:xfrm>
            <a:custGeom>
              <a:avLst/>
              <a:gdLst/>
              <a:ahLst/>
              <a:cxnLst/>
              <a:rect r="r" b="b" t="t" l="l"/>
              <a:pathLst>
                <a:path h="1889007" w="1118854">
                  <a:moveTo>
                    <a:pt x="0" y="0"/>
                  </a:moveTo>
                  <a:lnTo>
                    <a:pt x="1118854" y="0"/>
                  </a:lnTo>
                  <a:lnTo>
                    <a:pt x="1118854" y="1889007"/>
                  </a:lnTo>
                  <a:lnTo>
                    <a:pt x="0" y="1889007"/>
                  </a:lnTo>
                  <a:close/>
                </a:path>
              </a:pathLst>
            </a:custGeom>
            <a:solidFill>
              <a:srgbClr val="000000">
                <a:alpha val="0"/>
              </a:srgbClr>
            </a:solidFill>
            <a:ln w="19050" cap="sq">
              <a:solidFill>
                <a:srgbClr val="000000"/>
              </a:solidFill>
              <a:prstDash val="solid"/>
              <a:miter/>
            </a:ln>
          </p:spPr>
        </p:sp>
        <p:sp>
          <p:nvSpPr>
            <p:cNvPr name="TextBox 5" id="5"/>
            <p:cNvSpPr txBox="true"/>
            <p:nvPr/>
          </p:nvSpPr>
          <p:spPr>
            <a:xfrm>
              <a:off x="0" y="-9525"/>
              <a:ext cx="1118854" cy="1898532"/>
            </a:xfrm>
            <a:prstGeom prst="rect">
              <a:avLst/>
            </a:prstGeom>
          </p:spPr>
          <p:txBody>
            <a:bodyPr anchor="ctr" rtlCol="false" tIns="50800" lIns="50800" bIns="50800" rIns="50800"/>
            <a:lstStyle/>
            <a:p>
              <a:pPr algn="ctr">
                <a:lnSpc>
                  <a:spcPts val="2160"/>
                </a:lnSpc>
              </a:pPr>
            </a:p>
          </p:txBody>
        </p:sp>
      </p:grpSp>
      <p:sp>
        <p:nvSpPr>
          <p:cNvPr name="TextBox 6" id="6"/>
          <p:cNvSpPr txBox="true"/>
          <p:nvPr/>
        </p:nvSpPr>
        <p:spPr>
          <a:xfrm rot="0">
            <a:off x="3314700" y="679450"/>
            <a:ext cx="4229100" cy="701675"/>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If a museum is the right medium, why?</a:t>
            </a:r>
          </a:p>
        </p:txBody>
      </p:sp>
      <p:grpSp>
        <p:nvGrpSpPr>
          <p:cNvPr name="Group 7" id="7"/>
          <p:cNvGrpSpPr/>
          <p:nvPr/>
        </p:nvGrpSpPr>
        <p:grpSpPr>
          <a:xfrm rot="0">
            <a:off x="7772400" y="1557338"/>
            <a:ext cx="4267200" cy="7172325"/>
            <a:chOff x="0" y="0"/>
            <a:chExt cx="1123872" cy="1889007"/>
          </a:xfrm>
        </p:grpSpPr>
        <p:sp>
          <p:nvSpPr>
            <p:cNvPr name="Freeform 8" id="8"/>
            <p:cNvSpPr/>
            <p:nvPr/>
          </p:nvSpPr>
          <p:spPr>
            <a:xfrm flipH="false" flipV="false" rot="0">
              <a:off x="0" y="0"/>
              <a:ext cx="1123872" cy="1889007"/>
            </a:xfrm>
            <a:custGeom>
              <a:avLst/>
              <a:gdLst/>
              <a:ahLst/>
              <a:cxnLst/>
              <a:rect r="r" b="b" t="t" l="l"/>
              <a:pathLst>
                <a:path h="1889007" w="1123872">
                  <a:moveTo>
                    <a:pt x="0" y="0"/>
                  </a:moveTo>
                  <a:lnTo>
                    <a:pt x="1123872" y="0"/>
                  </a:lnTo>
                  <a:lnTo>
                    <a:pt x="1123872" y="1889007"/>
                  </a:lnTo>
                  <a:lnTo>
                    <a:pt x="0" y="1889007"/>
                  </a:lnTo>
                  <a:close/>
                </a:path>
              </a:pathLst>
            </a:custGeom>
            <a:solidFill>
              <a:srgbClr val="000000">
                <a:alpha val="0"/>
              </a:srgbClr>
            </a:solidFill>
            <a:ln w="19050" cap="sq">
              <a:solidFill>
                <a:srgbClr val="000000"/>
              </a:solidFill>
              <a:prstDash val="solid"/>
              <a:miter/>
            </a:ln>
          </p:spPr>
        </p:sp>
        <p:sp>
          <p:nvSpPr>
            <p:cNvPr name="TextBox 9" id="9"/>
            <p:cNvSpPr txBox="true"/>
            <p:nvPr/>
          </p:nvSpPr>
          <p:spPr>
            <a:xfrm>
              <a:off x="0" y="-9525"/>
              <a:ext cx="1123872" cy="1898532"/>
            </a:xfrm>
            <a:prstGeom prst="rect">
              <a:avLst/>
            </a:prstGeom>
          </p:spPr>
          <p:txBody>
            <a:bodyPr anchor="ctr" rtlCol="false" tIns="50800" lIns="50800" bIns="50800" rIns="50800"/>
            <a:lstStyle/>
            <a:p>
              <a:pPr algn="ctr">
                <a:lnSpc>
                  <a:spcPts val="2160"/>
                </a:lnSpc>
              </a:pPr>
            </a:p>
          </p:txBody>
        </p:sp>
      </p:grpSp>
      <p:sp>
        <p:nvSpPr>
          <p:cNvPr name="TextBox 10" id="10"/>
          <p:cNvSpPr txBox="true"/>
          <p:nvPr/>
        </p:nvSpPr>
        <p:spPr>
          <a:xfrm rot="0">
            <a:off x="7772400" y="641350"/>
            <a:ext cx="4229100" cy="701675"/>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What museums are out there that are similar to yours?</a:t>
            </a:r>
          </a:p>
        </p:txBody>
      </p:sp>
      <p:grpSp>
        <p:nvGrpSpPr>
          <p:cNvPr name="Group 11" id="11"/>
          <p:cNvGrpSpPr/>
          <p:nvPr/>
        </p:nvGrpSpPr>
        <p:grpSpPr>
          <a:xfrm rot="0">
            <a:off x="12230100" y="1557338"/>
            <a:ext cx="4238625" cy="7172325"/>
            <a:chOff x="0" y="0"/>
            <a:chExt cx="1116346" cy="1889007"/>
          </a:xfrm>
        </p:grpSpPr>
        <p:sp>
          <p:nvSpPr>
            <p:cNvPr name="Freeform 12" id="12"/>
            <p:cNvSpPr/>
            <p:nvPr/>
          </p:nvSpPr>
          <p:spPr>
            <a:xfrm flipH="false" flipV="false" rot="0">
              <a:off x="0" y="0"/>
              <a:ext cx="1116346" cy="1889007"/>
            </a:xfrm>
            <a:custGeom>
              <a:avLst/>
              <a:gdLst/>
              <a:ahLst/>
              <a:cxnLst/>
              <a:rect r="r" b="b" t="t" l="l"/>
              <a:pathLst>
                <a:path h="1889007" w="1116346">
                  <a:moveTo>
                    <a:pt x="0" y="0"/>
                  </a:moveTo>
                  <a:lnTo>
                    <a:pt x="1116346" y="0"/>
                  </a:lnTo>
                  <a:lnTo>
                    <a:pt x="1116346" y="1889007"/>
                  </a:lnTo>
                  <a:lnTo>
                    <a:pt x="0" y="1889007"/>
                  </a:lnTo>
                  <a:close/>
                </a:path>
              </a:pathLst>
            </a:custGeom>
            <a:solidFill>
              <a:srgbClr val="000000">
                <a:alpha val="0"/>
              </a:srgbClr>
            </a:solidFill>
            <a:ln w="19050" cap="sq">
              <a:solidFill>
                <a:srgbClr val="000000"/>
              </a:solidFill>
              <a:prstDash val="solid"/>
              <a:miter/>
            </a:ln>
          </p:spPr>
        </p:sp>
        <p:sp>
          <p:nvSpPr>
            <p:cNvPr name="TextBox 13" id="13"/>
            <p:cNvSpPr txBox="true"/>
            <p:nvPr/>
          </p:nvSpPr>
          <p:spPr>
            <a:xfrm>
              <a:off x="0" y="-9525"/>
              <a:ext cx="1116346" cy="1898532"/>
            </a:xfrm>
            <a:prstGeom prst="rect">
              <a:avLst/>
            </a:prstGeom>
          </p:spPr>
          <p:txBody>
            <a:bodyPr anchor="ctr" rtlCol="false" tIns="50800" lIns="50800" bIns="50800" rIns="50800"/>
            <a:lstStyle/>
            <a:p>
              <a:pPr algn="ctr">
                <a:lnSpc>
                  <a:spcPts val="2160"/>
                </a:lnSpc>
              </a:pPr>
            </a:p>
          </p:txBody>
        </p:sp>
      </p:grpSp>
      <p:sp>
        <p:nvSpPr>
          <p:cNvPr name="TextBox 14" id="14"/>
          <p:cNvSpPr txBox="true"/>
          <p:nvPr/>
        </p:nvSpPr>
        <p:spPr>
          <a:xfrm rot="0">
            <a:off x="12230100" y="654050"/>
            <a:ext cx="4238625" cy="701675"/>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Would it be better to partner with an existing museum? If not, why?</a:t>
            </a:r>
          </a:p>
        </p:txBody>
      </p:sp>
      <p:grpSp>
        <p:nvGrpSpPr>
          <p:cNvPr name="Group 15" id="15"/>
          <p:cNvGrpSpPr/>
          <p:nvPr/>
        </p:nvGrpSpPr>
        <p:grpSpPr>
          <a:xfrm rot="0">
            <a:off x="0" y="0"/>
            <a:ext cx="1600200" cy="10287000"/>
            <a:chOff x="0" y="0"/>
            <a:chExt cx="2133600" cy="13716000"/>
          </a:xfrm>
        </p:grpSpPr>
        <p:grpSp>
          <p:nvGrpSpPr>
            <p:cNvPr name="Group 16" id="16"/>
            <p:cNvGrpSpPr/>
            <p:nvPr/>
          </p:nvGrpSpPr>
          <p:grpSpPr>
            <a:xfrm rot="0">
              <a:off x="0" y="0"/>
              <a:ext cx="2133600" cy="13716000"/>
              <a:chOff x="0" y="0"/>
              <a:chExt cx="421452" cy="2709333"/>
            </a:xfrm>
          </p:grpSpPr>
          <p:sp>
            <p:nvSpPr>
              <p:cNvPr name="Freeform 17" id="17"/>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8" id="18"/>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9" id="19"/>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20" id="20"/>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F2F2F2"/>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21" id="21"/>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Tree>
  </p:cSld>
  <p:clrMapOvr>
    <a:masterClrMapping/>
  </p:clrMapOvr>
  <p:transition spd="fast">
    <p:fade/>
  </p:transition>
</p:sld>
</file>

<file path=ppt/slides/slide100.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7772400" y="1581150"/>
          <a:ext cx="4257675" cy="8362950"/>
        </p:xfrm>
        <a:graphic>
          <a:graphicData uri="http://schemas.openxmlformats.org/drawingml/2006/table">
            <a:tbl>
              <a:tblPr/>
              <a:tblGrid>
                <a:gridCol w="1483010"/>
                <a:gridCol w="2774665"/>
              </a:tblGrid>
              <a:tr h="1672590">
                <a:tc>
                  <a:txBody>
                    <a:bodyPr anchor="t" rtlCol="false"/>
                    <a:lstStyle/>
                    <a:p>
                      <a:pPr algn="l">
                        <a:lnSpc>
                          <a:spcPts val="1960"/>
                        </a:lnSpc>
                        <a:defRPr/>
                      </a:pPr>
                      <a:r>
                        <a:rPr lang="en-US" sz="1400">
                          <a:solidFill>
                            <a:srgbClr val="000000"/>
                          </a:solidFill>
                          <a:latin typeface="Cy Grotesk Key"/>
                          <a:ea typeface="Cy Grotesk Key"/>
                          <a:cs typeface="Cy Grotesk Key"/>
                          <a:sym typeface="Cy Grotesk Key"/>
                        </a:rPr>
                        <a:t>Short description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The UK’s first and only museum dedicated to the LGBTQ+ community</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72590">
                <a:tc>
                  <a:txBody>
                    <a:bodyPr anchor="t" rtlCol="false"/>
                    <a:lstStyle/>
                    <a:p>
                      <a:pPr algn="l">
                        <a:lnSpc>
                          <a:spcPts val="1960"/>
                        </a:lnSpc>
                        <a:defRPr/>
                      </a:pPr>
                      <a:r>
                        <a:rPr lang="en-US" sz="1400">
                          <a:solidFill>
                            <a:srgbClr val="000000"/>
                          </a:solidFill>
                          <a:latin typeface="Cy Grotesk Key"/>
                          <a:ea typeface="Cy Grotesk Key"/>
                          <a:cs typeface="Cy Grotesk Key"/>
                          <a:sym typeface="Cy Grotesk Key"/>
                        </a:rPr>
                        <a:t>Current location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2 Granary Square, London N1C 4BH</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72590">
                <a:tc>
                  <a:txBody>
                    <a:bodyPr anchor="t" rtlCol="false"/>
                    <a:lstStyle/>
                    <a:p>
                      <a:pPr algn="l">
                        <a:lnSpc>
                          <a:spcPts val="2239"/>
                        </a:lnSpc>
                        <a:defRPr/>
                      </a:pPr>
                      <a:r>
                        <a:rPr lang="en-US" sz="1599">
                          <a:solidFill>
                            <a:srgbClr val="000000"/>
                          </a:solidFill>
                          <a:latin typeface="Archivo"/>
                          <a:ea typeface="Archivo"/>
                          <a:cs typeface="Archivo"/>
                          <a:sym typeface="Archivo"/>
                        </a:rPr>
                        <a:t>Year founded</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2018</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72590">
                <a:tc>
                  <a:txBody>
                    <a:bodyPr anchor="t" rtlCol="false"/>
                    <a:lstStyle/>
                    <a:p>
                      <a:pPr algn="l">
                        <a:lnSpc>
                          <a:spcPts val="2239"/>
                        </a:lnSpc>
                        <a:defRPr/>
                      </a:pPr>
                      <a:r>
                        <a:rPr lang="en-US" sz="1599">
                          <a:solidFill>
                            <a:srgbClr val="000000"/>
                          </a:solidFill>
                          <a:latin typeface="Archivo"/>
                          <a:ea typeface="Archivo"/>
                          <a:cs typeface="Archivo"/>
                          <a:sym typeface="Archivo"/>
                        </a:rPr>
                        <a:t>Website</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r>
                        <a:rPr lang="en-US" sz="1400" u="sng">
                          <a:solidFill>
                            <a:srgbClr val="000000"/>
                          </a:solidFill>
                          <a:latin typeface="Cy Grotesk Key"/>
                          <a:ea typeface="Cy Grotesk Key"/>
                          <a:cs typeface="Cy Grotesk Key"/>
                          <a:sym typeface="Cy Grotesk Key"/>
                          <a:hlinkClick r:id="rId2" tooltip="http://queerbritain.org.uk"/>
                        </a:rPr>
                        <a:t>queerbritain.org.uk</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72590">
                <a:tc>
                  <a:txBody>
                    <a:bodyPr anchor="t" rtlCol="false"/>
                    <a:lstStyle/>
                    <a:p>
                      <a:pPr algn="l">
                        <a:lnSpc>
                          <a:spcPts val="2239"/>
                        </a:lnSpc>
                        <a:defRPr/>
                      </a:pPr>
                      <a:r>
                        <a:rPr lang="en-US" sz="1599">
                          <a:solidFill>
                            <a:srgbClr val="000000"/>
                          </a:solidFill>
                          <a:latin typeface="Archivo"/>
                          <a:ea typeface="Archivo"/>
                          <a:cs typeface="Archivo"/>
                          <a:sym typeface="Archivo"/>
                        </a:rPr>
                        <a:t>Social media</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Instagram: QueerBritain</a:t>
                      </a:r>
                      <a:endParaRPr lang="en-US" sz="1100"/>
                    </a:p>
                    <a:p>
                      <a:pPr algn="l">
                        <a:lnSpc>
                          <a:spcPts val="2239"/>
                        </a:lnSpc>
                      </a:pPr>
                      <a:r>
                        <a:rPr lang="en-US" sz="1599">
                          <a:solidFill>
                            <a:srgbClr val="000000"/>
                          </a:solidFill>
                          <a:latin typeface="Archivo"/>
                          <a:ea typeface="Archivo"/>
                          <a:cs typeface="Archivo"/>
                          <a:sym typeface="Archivo"/>
                        </a:rPr>
                        <a:t>Twitter: QueerBritain</a:t>
                      </a:r>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grpSp>
        <p:nvGrpSpPr>
          <p:cNvPr name="Group 3" id="3"/>
          <p:cNvGrpSpPr/>
          <p:nvPr/>
        </p:nvGrpSpPr>
        <p:grpSpPr>
          <a:xfrm rot="0">
            <a:off x="12230100" y="342900"/>
            <a:ext cx="5715000" cy="9601200"/>
            <a:chOff x="0" y="0"/>
            <a:chExt cx="753322" cy="1265580"/>
          </a:xfrm>
        </p:grpSpPr>
        <p:sp>
          <p:nvSpPr>
            <p:cNvPr name="Freeform 4" id="4"/>
            <p:cNvSpPr/>
            <p:nvPr/>
          </p:nvSpPr>
          <p:spPr>
            <a:xfrm flipH="false" flipV="false" rot="0">
              <a:off x="0" y="0"/>
              <a:ext cx="753322" cy="1265580"/>
            </a:xfrm>
            <a:custGeom>
              <a:avLst/>
              <a:gdLst/>
              <a:ahLst/>
              <a:cxnLst/>
              <a:rect r="r" b="b" t="t" l="l"/>
              <a:pathLst>
                <a:path h="1265580" w="753322">
                  <a:moveTo>
                    <a:pt x="0" y="0"/>
                  </a:moveTo>
                  <a:lnTo>
                    <a:pt x="753322" y="0"/>
                  </a:lnTo>
                  <a:lnTo>
                    <a:pt x="753322" y="1265580"/>
                  </a:lnTo>
                  <a:lnTo>
                    <a:pt x="0" y="1265580"/>
                  </a:lnTo>
                  <a:close/>
                </a:path>
              </a:pathLst>
            </a:custGeom>
            <a:blipFill>
              <a:blip r:embed="rId3"/>
              <a:stretch>
                <a:fillRect l="-66174" t="0" r="-1825" b="0"/>
              </a:stretch>
            </a:blipFill>
          </p:spPr>
        </p:sp>
      </p:grpSp>
      <p:sp>
        <p:nvSpPr>
          <p:cNvPr name="TextBox 5" id="5"/>
          <p:cNvSpPr txBox="true"/>
          <p:nvPr/>
        </p:nvSpPr>
        <p:spPr>
          <a:xfrm rot="0">
            <a:off x="1828800" y="476250"/>
            <a:ext cx="11181853" cy="440690"/>
          </a:xfrm>
          <a:prstGeom prst="rect">
            <a:avLst/>
          </a:prstGeom>
        </p:spPr>
        <p:txBody>
          <a:bodyPr anchor="t" rtlCol="false" tIns="0" lIns="0" bIns="0" rIns="0">
            <a:spAutoFit/>
          </a:bodyPr>
          <a:lstStyle/>
          <a:p>
            <a:pPr algn="l">
              <a:lnSpc>
                <a:spcPts val="3040"/>
              </a:lnSpc>
            </a:pPr>
            <a:r>
              <a:rPr lang="en-US" sz="3800">
                <a:solidFill>
                  <a:srgbClr val="010203"/>
                </a:solidFill>
                <a:latin typeface="Archivo Black"/>
                <a:ea typeface="Archivo Black"/>
                <a:cs typeface="Archivo Black"/>
                <a:sym typeface="Archivo Black"/>
              </a:rPr>
              <a:t>Queer Britain</a:t>
            </a:r>
          </a:p>
        </p:txBody>
      </p:sp>
      <p:sp>
        <p:nvSpPr>
          <p:cNvPr name="TextBox 6" id="6"/>
          <p:cNvSpPr txBox="true"/>
          <p:nvPr/>
        </p:nvSpPr>
        <p:spPr>
          <a:xfrm rot="0">
            <a:off x="1828800" y="1504950"/>
            <a:ext cx="5715000" cy="5735320"/>
          </a:xfrm>
          <a:prstGeom prst="rect">
            <a:avLst/>
          </a:prstGeom>
        </p:spPr>
        <p:txBody>
          <a:bodyPr anchor="t" rtlCol="false" tIns="0" lIns="0" bIns="0" rIns="0">
            <a:spAutoFit/>
          </a:bodyPr>
          <a:lstStyle/>
          <a:p>
            <a:pPr algn="l">
              <a:lnSpc>
                <a:spcPts val="3359"/>
              </a:lnSpc>
            </a:pPr>
            <a:r>
              <a:rPr lang="en-US" sz="2400" i="true" b="true">
                <a:solidFill>
                  <a:srgbClr val="010203"/>
                </a:solidFill>
                <a:latin typeface="Zodiak Bold Italics"/>
                <a:ea typeface="Zodiak Bold Italics"/>
                <a:cs typeface="Zodiak Bold Italics"/>
                <a:sym typeface="Zodiak Bold Italics"/>
              </a:rPr>
              <a:t>History</a:t>
            </a:r>
          </a:p>
          <a:p>
            <a:pPr algn="l">
              <a:lnSpc>
                <a:spcPts val="2940"/>
              </a:lnSpc>
            </a:pPr>
          </a:p>
          <a:p>
            <a:pPr algn="l">
              <a:lnSpc>
                <a:spcPts val="2800"/>
              </a:lnSpc>
            </a:pPr>
            <a:r>
              <a:rPr lang="en-US" sz="2000">
                <a:solidFill>
                  <a:srgbClr val="010203"/>
                </a:solidFill>
                <a:latin typeface="Archivo"/>
                <a:ea typeface="Archivo"/>
                <a:cs typeface="Archivo"/>
                <a:sym typeface="Archivo"/>
              </a:rPr>
              <a:t>Queer Britain </a:t>
            </a:r>
            <a:r>
              <a:rPr lang="en-US" sz="2000">
                <a:solidFill>
                  <a:srgbClr val="010203"/>
                </a:solidFill>
                <a:latin typeface="Archivo"/>
                <a:ea typeface="Archivo"/>
                <a:cs typeface="Archivo"/>
                <a:sym typeface="Archivo"/>
              </a:rPr>
              <a:t>was founded by Joseph Galliano-Doig, previous editor of the Gay Times and someone with varied experience in the charity sector. The purpose was to build the first ever national LGBTQ+ museum in the UK.</a:t>
            </a:r>
          </a:p>
          <a:p>
            <a:pPr algn="l">
              <a:lnSpc>
                <a:spcPts val="2800"/>
              </a:lnSpc>
            </a:pPr>
          </a:p>
          <a:p>
            <a:pPr algn="l">
              <a:lnSpc>
                <a:spcPts val="2800"/>
              </a:lnSpc>
            </a:pPr>
            <a:r>
              <a:rPr lang="en-US" sz="2000">
                <a:solidFill>
                  <a:srgbClr val="010203"/>
                </a:solidFill>
                <a:latin typeface="Archivo"/>
                <a:ea typeface="Archivo"/>
                <a:cs typeface="Archivo"/>
                <a:sym typeface="Archivo"/>
              </a:rPr>
              <a:t>It started with pop up exhibitions and events, and they opened their first building in 2022 in the same building as the Art Fund headquarters.</a:t>
            </a:r>
          </a:p>
          <a:p>
            <a:pPr algn="l">
              <a:lnSpc>
                <a:spcPts val="2800"/>
              </a:lnSpc>
            </a:pPr>
          </a:p>
          <a:p>
            <a:pPr algn="l">
              <a:lnSpc>
                <a:spcPts val="2800"/>
              </a:lnSpc>
            </a:pPr>
            <a:r>
              <a:rPr lang="en-US" sz="2000">
                <a:solidFill>
                  <a:srgbClr val="010203"/>
                </a:solidFill>
                <a:latin typeface="Archivo"/>
                <a:ea typeface="Archivo"/>
                <a:cs typeface="Archivo"/>
                <a:sym typeface="Archivo"/>
              </a:rPr>
              <a:t>Corporate partnerships have been a big part of their journey such as wine brand Madame F sponsoring an art award. Other partnerships include Levis, Diageo and Coutts.</a:t>
            </a:r>
          </a:p>
        </p:txBody>
      </p:sp>
      <p:grpSp>
        <p:nvGrpSpPr>
          <p:cNvPr name="Group 7" id="7"/>
          <p:cNvGrpSpPr/>
          <p:nvPr/>
        </p:nvGrpSpPr>
        <p:grpSpPr>
          <a:xfrm rot="0">
            <a:off x="0" y="0"/>
            <a:ext cx="1600200" cy="10287000"/>
            <a:chOff x="0" y="0"/>
            <a:chExt cx="2133600" cy="13716000"/>
          </a:xfrm>
        </p:grpSpPr>
        <p:grpSp>
          <p:nvGrpSpPr>
            <p:cNvPr name="Group 8" id="8"/>
            <p:cNvGrpSpPr/>
            <p:nvPr/>
          </p:nvGrpSpPr>
          <p:grpSpPr>
            <a:xfrm rot="0">
              <a:off x="0" y="0"/>
              <a:ext cx="2133600" cy="13716000"/>
              <a:chOff x="0" y="0"/>
              <a:chExt cx="421452" cy="2709333"/>
            </a:xfrm>
          </p:grpSpPr>
          <p:sp>
            <p:nvSpPr>
              <p:cNvPr name="Freeform 9" id="9"/>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0" id="10"/>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1" id="11"/>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2" id="12"/>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F2F2F2"/>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3" id="13"/>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4" tooltip="https://www.floschechter.com"/>
                </a:rPr>
                <a:t>Florence</a:t>
              </a:r>
            </a:p>
            <a:p>
              <a:pPr algn="just">
                <a:lnSpc>
                  <a:spcPts val="1511"/>
                </a:lnSpc>
              </a:pPr>
              <a:r>
                <a:rPr lang="en-US" sz="1399">
                  <a:solidFill>
                    <a:srgbClr val="F2F2F2"/>
                  </a:solidFill>
                  <a:latin typeface="Zodiak"/>
                  <a:ea typeface="Zodiak"/>
                  <a:cs typeface="Zodiak"/>
                  <a:sym typeface="Zodiak"/>
                  <a:hlinkClick r:id="rId5"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6" tooltip="https://www.floschechter.com"/>
                </a:rPr>
                <a:t>floschechter.com</a:t>
              </a:r>
            </a:p>
          </p:txBody>
        </p:sp>
      </p:grpSp>
    </p:spTree>
  </p:cSld>
  <p:clrMapOvr>
    <a:masterClrMapping/>
  </p:clrMapOvr>
</p:sld>
</file>

<file path=ppt/slides/slide101.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7772400" y="1584007"/>
          <a:ext cx="4257675" cy="8360092"/>
        </p:xfrm>
        <a:graphic>
          <a:graphicData uri="http://schemas.openxmlformats.org/drawingml/2006/table">
            <a:tbl>
              <a:tblPr/>
              <a:tblGrid>
                <a:gridCol w="1483010"/>
                <a:gridCol w="2774665"/>
              </a:tblGrid>
              <a:tr h="1672018">
                <a:tc>
                  <a:txBody>
                    <a:bodyPr anchor="t" rtlCol="false"/>
                    <a:lstStyle/>
                    <a:p>
                      <a:pPr algn="l">
                        <a:lnSpc>
                          <a:spcPts val="1960"/>
                        </a:lnSpc>
                        <a:defRPr/>
                      </a:pPr>
                      <a:r>
                        <a:rPr lang="en-US" sz="1400">
                          <a:solidFill>
                            <a:srgbClr val="000000"/>
                          </a:solidFill>
                          <a:latin typeface="Cy Grotesk Key"/>
                          <a:ea typeface="Cy Grotesk Key"/>
                          <a:cs typeface="Cy Grotesk Key"/>
                          <a:sym typeface="Cy Grotesk Key"/>
                        </a:rPr>
                        <a:t>Short description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A museum which explores how migration has shaped the UK</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72018">
                <a:tc>
                  <a:txBody>
                    <a:bodyPr anchor="t" rtlCol="false"/>
                    <a:lstStyle/>
                    <a:p>
                      <a:pPr algn="l">
                        <a:lnSpc>
                          <a:spcPts val="1960"/>
                        </a:lnSpc>
                        <a:defRPr/>
                      </a:pPr>
                      <a:r>
                        <a:rPr lang="en-US" sz="1400">
                          <a:solidFill>
                            <a:srgbClr val="000000"/>
                          </a:solidFill>
                          <a:latin typeface="Cy Grotesk Key"/>
                          <a:ea typeface="Cy Grotesk Key"/>
                          <a:cs typeface="Cy Grotesk Key"/>
                          <a:sym typeface="Cy Grotesk Key"/>
                        </a:rPr>
                        <a:t>Current location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Lewisham Shopping Centre, London</a:t>
                      </a:r>
                      <a:r>
                        <a:rPr lang="en-US" sz="1599">
                          <a:solidFill>
                            <a:srgbClr val="000000"/>
                          </a:solidFill>
                          <a:latin typeface="Archivo"/>
                          <a:ea typeface="Archivo"/>
                          <a:cs typeface="Archivo"/>
                          <a:sym typeface="Archivo"/>
                        </a:rPr>
                        <a:t> SE13 7HB</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72018">
                <a:tc>
                  <a:txBody>
                    <a:bodyPr anchor="t" rtlCol="false"/>
                    <a:lstStyle/>
                    <a:p>
                      <a:pPr algn="l">
                        <a:lnSpc>
                          <a:spcPts val="2239"/>
                        </a:lnSpc>
                        <a:defRPr/>
                      </a:pPr>
                      <a:r>
                        <a:rPr lang="en-US" sz="1599">
                          <a:solidFill>
                            <a:srgbClr val="000000"/>
                          </a:solidFill>
                          <a:latin typeface="Archivo"/>
                          <a:ea typeface="Archivo"/>
                          <a:cs typeface="Archivo"/>
                          <a:sym typeface="Archivo"/>
                        </a:rPr>
                        <a:t>Year founded</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2013</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72018">
                <a:tc>
                  <a:txBody>
                    <a:bodyPr anchor="t" rtlCol="false"/>
                    <a:lstStyle/>
                    <a:p>
                      <a:pPr algn="l">
                        <a:lnSpc>
                          <a:spcPts val="2239"/>
                        </a:lnSpc>
                        <a:defRPr/>
                      </a:pPr>
                      <a:r>
                        <a:rPr lang="en-US" sz="1599">
                          <a:solidFill>
                            <a:srgbClr val="000000"/>
                          </a:solidFill>
                          <a:latin typeface="Archivo"/>
                          <a:ea typeface="Archivo"/>
                          <a:cs typeface="Archivo"/>
                          <a:sym typeface="Archivo"/>
                        </a:rPr>
                        <a:t>Website</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r>
                        <a:rPr lang="en-US" sz="1400" u="sng">
                          <a:solidFill>
                            <a:srgbClr val="000000"/>
                          </a:solidFill>
                          <a:latin typeface="Cy Grotesk Key"/>
                          <a:ea typeface="Cy Grotesk Key"/>
                          <a:cs typeface="Cy Grotesk Key"/>
                          <a:sym typeface="Cy Grotesk Key"/>
                          <a:hlinkClick r:id="rId2" tooltip="https://www.migrationmuseum.org"/>
                        </a:rPr>
                        <a:t>migrationmuseum.org/</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72018">
                <a:tc>
                  <a:txBody>
                    <a:bodyPr anchor="t" rtlCol="false"/>
                    <a:lstStyle/>
                    <a:p>
                      <a:pPr algn="l">
                        <a:lnSpc>
                          <a:spcPts val="2239"/>
                        </a:lnSpc>
                        <a:defRPr/>
                      </a:pPr>
                      <a:r>
                        <a:rPr lang="en-US" sz="1599">
                          <a:solidFill>
                            <a:srgbClr val="000000"/>
                          </a:solidFill>
                          <a:latin typeface="Archivo"/>
                          <a:ea typeface="Archivo"/>
                          <a:cs typeface="Archivo"/>
                          <a:sym typeface="Archivo"/>
                        </a:rPr>
                        <a:t>Social media</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Insta: migrationmuseumuk</a:t>
                      </a:r>
                      <a:endParaRPr lang="en-US" sz="1100"/>
                    </a:p>
                    <a:p>
                      <a:pPr algn="l">
                        <a:lnSpc>
                          <a:spcPts val="2239"/>
                        </a:lnSpc>
                      </a:pPr>
                      <a:r>
                        <a:rPr lang="en-US" sz="1599">
                          <a:solidFill>
                            <a:srgbClr val="000000"/>
                          </a:solidFill>
                          <a:latin typeface="Archivo"/>
                          <a:ea typeface="Archivo"/>
                          <a:cs typeface="Archivo"/>
                          <a:sym typeface="Archivo"/>
                        </a:rPr>
                        <a:t>Twitter: MigrationUK</a:t>
                      </a:r>
                    </a:p>
                    <a:p>
                      <a:pPr algn="l">
                        <a:lnSpc>
                          <a:spcPts val="2239"/>
                        </a:lnSpc>
                      </a:pPr>
                      <a:r>
                        <a:rPr lang="en-US" sz="1599">
                          <a:solidFill>
                            <a:srgbClr val="000000"/>
                          </a:solidFill>
                          <a:latin typeface="Archivo"/>
                          <a:ea typeface="Archivo"/>
                          <a:cs typeface="Archivo"/>
                          <a:sym typeface="Archivo"/>
                        </a:rPr>
                        <a:t>Fb: MigrationMuseumUK</a:t>
                      </a:r>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grpSp>
        <p:nvGrpSpPr>
          <p:cNvPr name="Group 3" id="3"/>
          <p:cNvGrpSpPr/>
          <p:nvPr/>
        </p:nvGrpSpPr>
        <p:grpSpPr>
          <a:xfrm rot="0">
            <a:off x="12230100" y="342900"/>
            <a:ext cx="5715000" cy="9601200"/>
            <a:chOff x="0" y="0"/>
            <a:chExt cx="753322" cy="1265580"/>
          </a:xfrm>
        </p:grpSpPr>
        <p:sp>
          <p:nvSpPr>
            <p:cNvPr name="Freeform 4" id="4"/>
            <p:cNvSpPr/>
            <p:nvPr/>
          </p:nvSpPr>
          <p:spPr>
            <a:xfrm flipH="false" flipV="false" rot="0">
              <a:off x="0" y="0"/>
              <a:ext cx="753322" cy="1265580"/>
            </a:xfrm>
            <a:custGeom>
              <a:avLst/>
              <a:gdLst/>
              <a:ahLst/>
              <a:cxnLst/>
              <a:rect r="r" b="b" t="t" l="l"/>
              <a:pathLst>
                <a:path h="1265580" w="753322">
                  <a:moveTo>
                    <a:pt x="0" y="0"/>
                  </a:moveTo>
                  <a:lnTo>
                    <a:pt x="753322" y="0"/>
                  </a:lnTo>
                  <a:lnTo>
                    <a:pt x="753322" y="1265580"/>
                  </a:lnTo>
                  <a:lnTo>
                    <a:pt x="0" y="1265580"/>
                  </a:lnTo>
                  <a:close/>
                </a:path>
              </a:pathLst>
            </a:custGeom>
            <a:blipFill>
              <a:blip r:embed="rId3"/>
              <a:stretch>
                <a:fillRect l="-71612" t="0" r="-80387" b="0"/>
              </a:stretch>
            </a:blipFill>
          </p:spPr>
        </p:sp>
      </p:grpSp>
      <p:sp>
        <p:nvSpPr>
          <p:cNvPr name="TextBox 5" id="5"/>
          <p:cNvSpPr txBox="true"/>
          <p:nvPr/>
        </p:nvSpPr>
        <p:spPr>
          <a:xfrm rot="0">
            <a:off x="1828800" y="476250"/>
            <a:ext cx="11181853" cy="440690"/>
          </a:xfrm>
          <a:prstGeom prst="rect">
            <a:avLst/>
          </a:prstGeom>
        </p:spPr>
        <p:txBody>
          <a:bodyPr anchor="t" rtlCol="false" tIns="0" lIns="0" bIns="0" rIns="0">
            <a:spAutoFit/>
          </a:bodyPr>
          <a:lstStyle/>
          <a:p>
            <a:pPr algn="l">
              <a:lnSpc>
                <a:spcPts val="3040"/>
              </a:lnSpc>
            </a:pPr>
            <a:r>
              <a:rPr lang="en-US" sz="3800">
                <a:solidFill>
                  <a:srgbClr val="010203"/>
                </a:solidFill>
                <a:latin typeface="Archivo Black"/>
                <a:ea typeface="Archivo Black"/>
                <a:cs typeface="Archivo Black"/>
                <a:sym typeface="Archivo Black"/>
              </a:rPr>
              <a:t>Museum of Migration </a:t>
            </a:r>
          </a:p>
        </p:txBody>
      </p:sp>
      <p:sp>
        <p:nvSpPr>
          <p:cNvPr name="TextBox 6" id="6"/>
          <p:cNvSpPr txBox="true"/>
          <p:nvPr/>
        </p:nvSpPr>
        <p:spPr>
          <a:xfrm rot="0">
            <a:off x="1828800" y="1504950"/>
            <a:ext cx="5715000" cy="7497445"/>
          </a:xfrm>
          <a:prstGeom prst="rect">
            <a:avLst/>
          </a:prstGeom>
        </p:spPr>
        <p:txBody>
          <a:bodyPr anchor="t" rtlCol="false" tIns="0" lIns="0" bIns="0" rIns="0">
            <a:spAutoFit/>
          </a:bodyPr>
          <a:lstStyle/>
          <a:p>
            <a:pPr algn="l">
              <a:lnSpc>
                <a:spcPts val="3359"/>
              </a:lnSpc>
            </a:pPr>
            <a:r>
              <a:rPr lang="en-US" sz="2400" i="true" b="true">
                <a:solidFill>
                  <a:srgbClr val="010203"/>
                </a:solidFill>
                <a:latin typeface="Zodiak Bold Italics"/>
                <a:ea typeface="Zodiak Bold Italics"/>
                <a:cs typeface="Zodiak Bold Italics"/>
                <a:sym typeface="Zodiak Bold Italics"/>
              </a:rPr>
              <a:t>History</a:t>
            </a:r>
          </a:p>
          <a:p>
            <a:pPr algn="l">
              <a:lnSpc>
                <a:spcPts val="2940"/>
              </a:lnSpc>
            </a:pPr>
          </a:p>
          <a:p>
            <a:pPr algn="l">
              <a:lnSpc>
                <a:spcPts val="2800"/>
              </a:lnSpc>
            </a:pPr>
            <a:r>
              <a:rPr lang="en-US" sz="2000">
                <a:solidFill>
                  <a:srgbClr val="010203"/>
                </a:solidFill>
                <a:latin typeface="Archivo"/>
                <a:ea typeface="Archivo"/>
                <a:cs typeface="Archivo"/>
                <a:sym typeface="Archivo"/>
              </a:rPr>
              <a:t>The Migration Museum was founded by Barbara Roche, former Minister of State for Asylum and Immigration (1999-2001). She had seen that migration in other museums was generally portrayed as either neutral or negative, which was in contrast to her experience that migration was a net good for a county and wanted to see that reflected in museums. </a:t>
            </a:r>
          </a:p>
          <a:p>
            <a:pPr algn="l">
              <a:lnSpc>
                <a:spcPts val="2800"/>
              </a:lnSpc>
            </a:pPr>
          </a:p>
          <a:p>
            <a:pPr algn="l">
              <a:lnSpc>
                <a:spcPts val="2800"/>
              </a:lnSpc>
            </a:pPr>
            <a:r>
              <a:rPr lang="en-US" sz="2000">
                <a:solidFill>
                  <a:srgbClr val="010203"/>
                </a:solidFill>
                <a:latin typeface="Archivo"/>
                <a:ea typeface="Archivo"/>
                <a:cs typeface="Archivo"/>
                <a:sym typeface="Archivo"/>
              </a:rPr>
              <a:t>The project started as pop ups, then in 2017-19 was based in London Fire Brigade workshop in Lambeth. In 2020, they moved to an empty unit in Lewisham Shopping Centre and will remain in place until at least 2025. They are currently planning a move to a permanent home in Aldgate. </a:t>
            </a:r>
          </a:p>
          <a:p>
            <a:pPr algn="l">
              <a:lnSpc>
                <a:spcPts val="2800"/>
              </a:lnSpc>
            </a:pPr>
          </a:p>
          <a:p>
            <a:pPr algn="l">
              <a:lnSpc>
                <a:spcPts val="2800"/>
              </a:lnSpc>
            </a:pPr>
            <a:r>
              <a:rPr lang="en-US" sz="2000">
                <a:solidFill>
                  <a:srgbClr val="010203"/>
                </a:solidFill>
                <a:latin typeface="Archivo"/>
                <a:ea typeface="Archivo"/>
                <a:cs typeface="Archivo"/>
                <a:sym typeface="Archivo"/>
              </a:rPr>
              <a:t>They do a lot of work with schools and local communities, and have a robust education programme.</a:t>
            </a:r>
          </a:p>
        </p:txBody>
      </p:sp>
      <p:grpSp>
        <p:nvGrpSpPr>
          <p:cNvPr name="Group 7" id="7"/>
          <p:cNvGrpSpPr/>
          <p:nvPr/>
        </p:nvGrpSpPr>
        <p:grpSpPr>
          <a:xfrm rot="0">
            <a:off x="0" y="0"/>
            <a:ext cx="1600200" cy="10287000"/>
            <a:chOff x="0" y="0"/>
            <a:chExt cx="2133600" cy="13716000"/>
          </a:xfrm>
        </p:grpSpPr>
        <p:grpSp>
          <p:nvGrpSpPr>
            <p:cNvPr name="Group 8" id="8"/>
            <p:cNvGrpSpPr/>
            <p:nvPr/>
          </p:nvGrpSpPr>
          <p:grpSpPr>
            <a:xfrm rot="0">
              <a:off x="0" y="0"/>
              <a:ext cx="2133600" cy="13716000"/>
              <a:chOff x="0" y="0"/>
              <a:chExt cx="421452" cy="2709333"/>
            </a:xfrm>
          </p:grpSpPr>
          <p:sp>
            <p:nvSpPr>
              <p:cNvPr name="Freeform 9" id="9"/>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0" id="10"/>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1" id="11"/>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2" id="12"/>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F2F2F2"/>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3" id="13"/>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4" tooltip="https://www.floschechter.com"/>
                </a:rPr>
                <a:t>Florence</a:t>
              </a:r>
            </a:p>
            <a:p>
              <a:pPr algn="just">
                <a:lnSpc>
                  <a:spcPts val="1511"/>
                </a:lnSpc>
              </a:pPr>
              <a:r>
                <a:rPr lang="en-US" sz="1399">
                  <a:solidFill>
                    <a:srgbClr val="F2F2F2"/>
                  </a:solidFill>
                  <a:latin typeface="Zodiak"/>
                  <a:ea typeface="Zodiak"/>
                  <a:cs typeface="Zodiak"/>
                  <a:sym typeface="Zodiak"/>
                  <a:hlinkClick r:id="rId5"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6" tooltip="https://www.floschechter.com"/>
                </a:rPr>
                <a:t>floschechter.com</a:t>
              </a:r>
            </a:p>
          </p:txBody>
        </p:sp>
      </p:grpSp>
    </p:spTree>
  </p:cSld>
  <p:clrMapOvr>
    <a:masterClrMapping/>
  </p:clrMapOvr>
</p:sld>
</file>

<file path=ppt/slides/slide102.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7772400" y="1571625"/>
          <a:ext cx="4229100" cy="8372475"/>
        </p:xfrm>
        <a:graphic>
          <a:graphicData uri="http://schemas.openxmlformats.org/drawingml/2006/table">
            <a:tbl>
              <a:tblPr/>
              <a:tblGrid>
                <a:gridCol w="1483055"/>
                <a:gridCol w="2746045"/>
              </a:tblGrid>
              <a:tr h="1674495">
                <a:tc>
                  <a:txBody>
                    <a:bodyPr anchor="t" rtlCol="false"/>
                    <a:lstStyle/>
                    <a:p>
                      <a:pPr algn="l">
                        <a:lnSpc>
                          <a:spcPts val="1960"/>
                        </a:lnSpc>
                        <a:defRPr/>
                      </a:pPr>
                      <a:r>
                        <a:rPr lang="en-US" sz="1400">
                          <a:solidFill>
                            <a:srgbClr val="000000"/>
                          </a:solidFill>
                          <a:latin typeface="Cy Grotesk Key"/>
                          <a:ea typeface="Cy Grotesk Key"/>
                          <a:cs typeface="Cy Grotesk Key"/>
                          <a:sym typeface="Cy Grotesk Key"/>
                        </a:rPr>
                        <a:t>Short description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Europe’s only museum about crabs. But it’s not really about crabs</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74495">
                <a:tc>
                  <a:txBody>
                    <a:bodyPr anchor="t" rtlCol="false"/>
                    <a:lstStyle/>
                    <a:p>
                      <a:pPr algn="l">
                        <a:lnSpc>
                          <a:spcPts val="1960"/>
                        </a:lnSpc>
                        <a:defRPr/>
                      </a:pPr>
                      <a:r>
                        <a:rPr lang="en-US" sz="1400">
                          <a:solidFill>
                            <a:srgbClr val="000000"/>
                          </a:solidFill>
                          <a:latin typeface="Cy Grotesk Key"/>
                          <a:ea typeface="Cy Grotesk Key"/>
                          <a:cs typeface="Cy Grotesk Key"/>
                          <a:sym typeface="Cy Grotesk Key"/>
                        </a:rPr>
                        <a:t>Current location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9 Broad St, Margate CT9 1EW</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74495">
                <a:tc>
                  <a:txBody>
                    <a:bodyPr anchor="t" rtlCol="false"/>
                    <a:lstStyle/>
                    <a:p>
                      <a:pPr algn="l">
                        <a:lnSpc>
                          <a:spcPts val="2239"/>
                        </a:lnSpc>
                        <a:defRPr/>
                      </a:pPr>
                      <a:r>
                        <a:rPr lang="en-US" sz="1599">
                          <a:solidFill>
                            <a:srgbClr val="000000"/>
                          </a:solidFill>
                          <a:latin typeface="Archivo"/>
                          <a:ea typeface="Archivo"/>
                          <a:cs typeface="Archivo"/>
                          <a:sym typeface="Archivo"/>
                        </a:rPr>
                        <a:t>Year founded</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2020</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74495">
                <a:tc>
                  <a:txBody>
                    <a:bodyPr anchor="t" rtlCol="false"/>
                    <a:lstStyle/>
                    <a:p>
                      <a:pPr algn="l">
                        <a:lnSpc>
                          <a:spcPts val="2239"/>
                        </a:lnSpc>
                        <a:defRPr/>
                      </a:pPr>
                      <a:r>
                        <a:rPr lang="en-US" sz="1599">
                          <a:solidFill>
                            <a:srgbClr val="000000"/>
                          </a:solidFill>
                          <a:latin typeface="Archivo"/>
                          <a:ea typeface="Archivo"/>
                          <a:cs typeface="Archivo"/>
                          <a:sym typeface="Archivo"/>
                        </a:rPr>
                        <a:t>Website</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r>
                        <a:rPr lang="en-US" sz="1400" u="sng">
                          <a:solidFill>
                            <a:srgbClr val="000000"/>
                          </a:solidFill>
                          <a:latin typeface="Cy Grotesk Key"/>
                          <a:ea typeface="Cy Grotesk Key"/>
                          <a:cs typeface="Cy Grotesk Key"/>
                          <a:sym typeface="Cy Grotesk Key"/>
                          <a:hlinkClick r:id="rId2" tooltip="https://www.crabmuseum.org"/>
                        </a:rPr>
                        <a:t>crabmuseum.org/</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74495">
                <a:tc>
                  <a:txBody>
                    <a:bodyPr anchor="t" rtlCol="false"/>
                    <a:lstStyle/>
                    <a:p>
                      <a:pPr algn="l">
                        <a:lnSpc>
                          <a:spcPts val="2239"/>
                        </a:lnSpc>
                        <a:defRPr/>
                      </a:pPr>
                      <a:r>
                        <a:rPr lang="en-US" sz="1599">
                          <a:solidFill>
                            <a:srgbClr val="000000"/>
                          </a:solidFill>
                          <a:latin typeface="Archivo"/>
                          <a:ea typeface="Archivo"/>
                          <a:cs typeface="Archivo"/>
                          <a:sym typeface="Archivo"/>
                        </a:rPr>
                        <a:t>Social media</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Insta: crabmuseum</a:t>
                      </a:r>
                      <a:endParaRPr lang="en-US" sz="1100"/>
                    </a:p>
                    <a:p>
                      <a:pPr algn="l">
                        <a:lnSpc>
                          <a:spcPts val="2239"/>
                        </a:lnSpc>
                      </a:pPr>
                      <a:r>
                        <a:rPr lang="en-US" sz="1599">
                          <a:solidFill>
                            <a:srgbClr val="000000"/>
                          </a:solidFill>
                          <a:latin typeface="Archivo"/>
                          <a:ea typeface="Archivo"/>
                          <a:cs typeface="Archivo"/>
                          <a:sym typeface="Archivo"/>
                        </a:rPr>
                        <a:t>Fb: crabmuseum</a:t>
                      </a:r>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grpSp>
        <p:nvGrpSpPr>
          <p:cNvPr name="Group 3" id="3"/>
          <p:cNvGrpSpPr/>
          <p:nvPr/>
        </p:nvGrpSpPr>
        <p:grpSpPr>
          <a:xfrm rot="0">
            <a:off x="12230100" y="349885"/>
            <a:ext cx="5715000" cy="9594215"/>
            <a:chOff x="0" y="0"/>
            <a:chExt cx="753870" cy="1265580"/>
          </a:xfrm>
        </p:grpSpPr>
        <p:sp>
          <p:nvSpPr>
            <p:cNvPr name="Freeform 4" id="4"/>
            <p:cNvSpPr/>
            <p:nvPr/>
          </p:nvSpPr>
          <p:spPr>
            <a:xfrm flipH="false" flipV="false" rot="0">
              <a:off x="0" y="0"/>
              <a:ext cx="753870" cy="1265580"/>
            </a:xfrm>
            <a:custGeom>
              <a:avLst/>
              <a:gdLst/>
              <a:ahLst/>
              <a:cxnLst/>
              <a:rect r="r" b="b" t="t" l="l"/>
              <a:pathLst>
                <a:path h="1265580" w="753870">
                  <a:moveTo>
                    <a:pt x="0" y="0"/>
                  </a:moveTo>
                  <a:lnTo>
                    <a:pt x="753870" y="0"/>
                  </a:lnTo>
                  <a:lnTo>
                    <a:pt x="753870" y="1265580"/>
                  </a:lnTo>
                  <a:lnTo>
                    <a:pt x="0" y="1265580"/>
                  </a:lnTo>
                  <a:close/>
                </a:path>
              </a:pathLst>
            </a:custGeom>
            <a:blipFill>
              <a:blip r:embed="rId3"/>
              <a:stretch>
                <a:fillRect l="-61918" t="0" r="-61918" b="0"/>
              </a:stretch>
            </a:blipFill>
          </p:spPr>
        </p:sp>
      </p:grpSp>
      <p:sp>
        <p:nvSpPr>
          <p:cNvPr name="TextBox 5" id="5"/>
          <p:cNvSpPr txBox="true"/>
          <p:nvPr/>
        </p:nvSpPr>
        <p:spPr>
          <a:xfrm rot="0">
            <a:off x="1828800" y="476250"/>
            <a:ext cx="11181853" cy="440690"/>
          </a:xfrm>
          <a:prstGeom prst="rect">
            <a:avLst/>
          </a:prstGeom>
        </p:spPr>
        <p:txBody>
          <a:bodyPr anchor="t" rtlCol="false" tIns="0" lIns="0" bIns="0" rIns="0">
            <a:spAutoFit/>
          </a:bodyPr>
          <a:lstStyle/>
          <a:p>
            <a:pPr algn="l">
              <a:lnSpc>
                <a:spcPts val="3040"/>
              </a:lnSpc>
            </a:pPr>
            <a:r>
              <a:rPr lang="en-US" sz="3800">
                <a:solidFill>
                  <a:srgbClr val="010203"/>
                </a:solidFill>
                <a:latin typeface="Archivo Black"/>
                <a:ea typeface="Archivo Black"/>
                <a:cs typeface="Archivo Black"/>
                <a:sym typeface="Archivo Black"/>
              </a:rPr>
              <a:t>Crab Museum</a:t>
            </a:r>
          </a:p>
        </p:txBody>
      </p:sp>
      <p:sp>
        <p:nvSpPr>
          <p:cNvPr name="TextBox 6" id="6"/>
          <p:cNvSpPr txBox="true"/>
          <p:nvPr/>
        </p:nvSpPr>
        <p:spPr>
          <a:xfrm rot="0">
            <a:off x="1828800" y="1504950"/>
            <a:ext cx="5715000" cy="6440170"/>
          </a:xfrm>
          <a:prstGeom prst="rect">
            <a:avLst/>
          </a:prstGeom>
        </p:spPr>
        <p:txBody>
          <a:bodyPr anchor="t" rtlCol="false" tIns="0" lIns="0" bIns="0" rIns="0">
            <a:spAutoFit/>
          </a:bodyPr>
          <a:lstStyle/>
          <a:p>
            <a:pPr algn="l">
              <a:lnSpc>
                <a:spcPts val="3359"/>
              </a:lnSpc>
            </a:pPr>
            <a:r>
              <a:rPr lang="en-US" sz="2400" i="true" b="true">
                <a:solidFill>
                  <a:srgbClr val="010203"/>
                </a:solidFill>
                <a:latin typeface="Zodiak Bold Italics"/>
                <a:ea typeface="Zodiak Bold Italics"/>
                <a:cs typeface="Zodiak Bold Italics"/>
                <a:sym typeface="Zodiak Bold Italics"/>
              </a:rPr>
              <a:t>History</a:t>
            </a:r>
          </a:p>
          <a:p>
            <a:pPr algn="l">
              <a:lnSpc>
                <a:spcPts val="2940"/>
              </a:lnSpc>
            </a:pPr>
          </a:p>
          <a:p>
            <a:pPr algn="l">
              <a:lnSpc>
                <a:spcPts val="2800"/>
              </a:lnSpc>
            </a:pPr>
            <a:r>
              <a:rPr lang="en-US" sz="2000">
                <a:solidFill>
                  <a:srgbClr val="010203"/>
                </a:solidFill>
                <a:latin typeface="Archivo"/>
                <a:ea typeface="Archivo"/>
                <a:cs typeface="Archivo"/>
                <a:sym typeface="Archivo"/>
              </a:rPr>
              <a:t>The Crab Museum was founded by Ned Suesat-Williams, Bertie Suesat-Williams and Chase Coley. They don’t have a background in marine biology, but chose crabs as a jumping off point to discuss wider issues such as climate change, capitalism and colonialism.</a:t>
            </a:r>
          </a:p>
          <a:p>
            <a:pPr algn="l">
              <a:lnSpc>
                <a:spcPts val="2800"/>
              </a:lnSpc>
            </a:pPr>
          </a:p>
          <a:p>
            <a:pPr algn="l">
              <a:lnSpc>
                <a:spcPts val="2800"/>
              </a:lnSpc>
            </a:pPr>
            <a:r>
              <a:rPr lang="en-US" sz="2000">
                <a:solidFill>
                  <a:srgbClr val="010203"/>
                </a:solidFill>
                <a:latin typeface="Archivo"/>
                <a:ea typeface="Archivo"/>
                <a:cs typeface="Archivo"/>
                <a:sym typeface="Archivo"/>
              </a:rPr>
              <a:t>The museum opened to the public in 2022 in a small set of rooms in Margate. Work on the project started while the team were out of work during the Covid lockdowns.</a:t>
            </a:r>
          </a:p>
          <a:p>
            <a:pPr algn="l">
              <a:lnSpc>
                <a:spcPts val="2800"/>
              </a:lnSpc>
            </a:pPr>
          </a:p>
          <a:p>
            <a:pPr algn="l">
              <a:lnSpc>
                <a:spcPts val="2800"/>
              </a:lnSpc>
            </a:pPr>
            <a:r>
              <a:rPr lang="en-US" sz="2000">
                <a:solidFill>
                  <a:srgbClr val="010203"/>
                </a:solidFill>
                <a:latin typeface="Archivo"/>
                <a:ea typeface="Archivo"/>
                <a:cs typeface="Archivo"/>
                <a:sym typeface="Archivo"/>
              </a:rPr>
              <a:t>The museum is an expert in using humour to tackle big topics - such as the model village on display, Crabton-on-Tyne, which has little figurines of crabs engaging in union strikes and suffragette action.</a:t>
            </a:r>
          </a:p>
        </p:txBody>
      </p:sp>
      <p:grpSp>
        <p:nvGrpSpPr>
          <p:cNvPr name="Group 7" id="7"/>
          <p:cNvGrpSpPr/>
          <p:nvPr/>
        </p:nvGrpSpPr>
        <p:grpSpPr>
          <a:xfrm rot="0">
            <a:off x="0" y="0"/>
            <a:ext cx="1600200" cy="10287000"/>
            <a:chOff x="0" y="0"/>
            <a:chExt cx="2133600" cy="13716000"/>
          </a:xfrm>
        </p:grpSpPr>
        <p:grpSp>
          <p:nvGrpSpPr>
            <p:cNvPr name="Group 8" id="8"/>
            <p:cNvGrpSpPr/>
            <p:nvPr/>
          </p:nvGrpSpPr>
          <p:grpSpPr>
            <a:xfrm rot="0">
              <a:off x="0" y="0"/>
              <a:ext cx="2133600" cy="13716000"/>
              <a:chOff x="0" y="0"/>
              <a:chExt cx="421452" cy="2709333"/>
            </a:xfrm>
          </p:grpSpPr>
          <p:sp>
            <p:nvSpPr>
              <p:cNvPr name="Freeform 9" id="9"/>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0" id="10"/>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1" id="11"/>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2" id="12"/>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F2F2F2"/>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3" id="13"/>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4" tooltip="https://www.floschechter.com"/>
                </a:rPr>
                <a:t>Florence</a:t>
              </a:r>
            </a:p>
            <a:p>
              <a:pPr algn="just">
                <a:lnSpc>
                  <a:spcPts val="1511"/>
                </a:lnSpc>
              </a:pPr>
              <a:r>
                <a:rPr lang="en-US" sz="1399">
                  <a:solidFill>
                    <a:srgbClr val="F2F2F2"/>
                  </a:solidFill>
                  <a:latin typeface="Zodiak"/>
                  <a:ea typeface="Zodiak"/>
                  <a:cs typeface="Zodiak"/>
                  <a:sym typeface="Zodiak"/>
                  <a:hlinkClick r:id="rId5"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6" tooltip="https://www.floschechter.com"/>
                </a:rPr>
                <a:t>floschechter.com</a:t>
              </a:r>
            </a:p>
          </p:txBody>
        </p:sp>
      </p:grpSp>
    </p:spTree>
  </p:cSld>
  <p:clrMapOvr>
    <a:masterClrMapping/>
  </p:clrMapOvr>
</p:sld>
</file>

<file path=ppt/slides/slide103.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7772400" y="1571625"/>
          <a:ext cx="4229100" cy="8372475"/>
        </p:xfrm>
        <a:graphic>
          <a:graphicData uri="http://schemas.openxmlformats.org/drawingml/2006/table">
            <a:tbl>
              <a:tblPr/>
              <a:tblGrid>
                <a:gridCol w="1483055"/>
                <a:gridCol w="2746045"/>
              </a:tblGrid>
              <a:tr h="1852064">
                <a:tc>
                  <a:txBody>
                    <a:bodyPr anchor="t" rtlCol="false"/>
                    <a:lstStyle/>
                    <a:p>
                      <a:pPr algn="l">
                        <a:lnSpc>
                          <a:spcPts val="1960"/>
                        </a:lnSpc>
                        <a:defRPr/>
                      </a:pPr>
                      <a:r>
                        <a:rPr lang="en-US" sz="1400">
                          <a:solidFill>
                            <a:srgbClr val="000000"/>
                          </a:solidFill>
                          <a:latin typeface="Cy Grotesk Key"/>
                          <a:ea typeface="Cy Grotesk Key"/>
                          <a:cs typeface="Cy Grotesk Key"/>
                          <a:sym typeface="Cy Grotesk Key"/>
                        </a:rPr>
                        <a:t>Short description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A community museum for to local working class history and the sustainable city development </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30103">
                <a:tc>
                  <a:txBody>
                    <a:bodyPr anchor="t" rtlCol="false"/>
                    <a:lstStyle/>
                    <a:p>
                      <a:pPr algn="l">
                        <a:lnSpc>
                          <a:spcPts val="1960"/>
                        </a:lnSpc>
                        <a:defRPr/>
                      </a:pPr>
                      <a:r>
                        <a:rPr lang="en-US" sz="1400">
                          <a:solidFill>
                            <a:srgbClr val="000000"/>
                          </a:solidFill>
                          <a:latin typeface="Cy Grotesk Key"/>
                          <a:ea typeface="Cy Grotesk Key"/>
                          <a:cs typeface="Cy Grotesk Key"/>
                          <a:sym typeface="Cy Grotesk Key"/>
                        </a:rPr>
                        <a:t>Current location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52 Phoenix Road, London, NW1 1ES</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30103">
                <a:tc>
                  <a:txBody>
                    <a:bodyPr anchor="t" rtlCol="false"/>
                    <a:lstStyle/>
                    <a:p>
                      <a:pPr algn="l">
                        <a:lnSpc>
                          <a:spcPts val="2239"/>
                        </a:lnSpc>
                        <a:defRPr/>
                      </a:pPr>
                      <a:r>
                        <a:rPr lang="en-US" sz="1599">
                          <a:solidFill>
                            <a:srgbClr val="000000"/>
                          </a:solidFill>
                          <a:latin typeface="Archivo"/>
                          <a:ea typeface="Archivo"/>
                          <a:cs typeface="Archivo"/>
                          <a:sym typeface="Archivo"/>
                        </a:rPr>
                        <a:t>Year founded</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2016</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30103">
                <a:tc>
                  <a:txBody>
                    <a:bodyPr anchor="t" rtlCol="false"/>
                    <a:lstStyle/>
                    <a:p>
                      <a:pPr algn="l">
                        <a:lnSpc>
                          <a:spcPts val="2239"/>
                        </a:lnSpc>
                        <a:defRPr/>
                      </a:pPr>
                      <a:r>
                        <a:rPr lang="en-US" sz="1599">
                          <a:solidFill>
                            <a:srgbClr val="000000"/>
                          </a:solidFill>
                          <a:latin typeface="Archivo"/>
                          <a:ea typeface="Archivo"/>
                          <a:cs typeface="Archivo"/>
                          <a:sym typeface="Archivo"/>
                        </a:rPr>
                        <a:t>Website</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r>
                        <a:rPr lang="en-US" sz="1400" u="sng">
                          <a:solidFill>
                            <a:srgbClr val="000000"/>
                          </a:solidFill>
                          <a:latin typeface="Cy Grotesk Key"/>
                          <a:ea typeface="Cy Grotesk Key"/>
                          <a:cs typeface="Cy Grotesk Key"/>
                          <a:sym typeface="Cy Grotesk Key"/>
                          <a:hlinkClick r:id="rId2" tooltip="https://aspaceforus.club"/>
                        </a:rPr>
                        <a:t>aspaceforus.club/</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30103">
                <a:tc>
                  <a:txBody>
                    <a:bodyPr anchor="t" rtlCol="false"/>
                    <a:lstStyle/>
                    <a:p>
                      <a:pPr algn="l">
                        <a:lnSpc>
                          <a:spcPts val="2239"/>
                        </a:lnSpc>
                        <a:defRPr/>
                      </a:pPr>
                      <a:r>
                        <a:rPr lang="en-US" sz="1599">
                          <a:solidFill>
                            <a:srgbClr val="000000"/>
                          </a:solidFill>
                          <a:latin typeface="Archivo"/>
                          <a:ea typeface="Archivo"/>
                          <a:cs typeface="Archivo"/>
                          <a:sym typeface="Archivo"/>
                        </a:rPr>
                        <a:t>Social media</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Insta: aspaceforusnow</a:t>
                      </a:r>
                      <a:endParaRPr lang="en-US" sz="1100"/>
                    </a:p>
                    <a:p>
                      <a:pPr algn="l">
                        <a:lnSpc>
                          <a:spcPts val="2239"/>
                        </a:lnSpc>
                      </a:pPr>
                      <a:r>
                        <a:rPr lang="en-US" sz="1599">
                          <a:solidFill>
                            <a:srgbClr val="000000"/>
                          </a:solidFill>
                          <a:latin typeface="Archivo"/>
                          <a:ea typeface="Archivo"/>
                          <a:cs typeface="Archivo"/>
                          <a:sym typeface="Archivo"/>
                        </a:rPr>
                        <a:t>Twitter: HistoryTown</a:t>
                      </a:r>
                    </a:p>
                    <a:p>
                      <a:pPr algn="l">
                        <a:lnSpc>
                          <a:spcPts val="2239"/>
                        </a:lnSpc>
                      </a:pPr>
                      <a:r>
                        <a:rPr lang="en-US" sz="1599">
                          <a:solidFill>
                            <a:srgbClr val="000000"/>
                          </a:solidFill>
                          <a:latin typeface="Archivo"/>
                          <a:ea typeface="Archivo"/>
                          <a:cs typeface="Archivo"/>
                          <a:sym typeface="Archivo"/>
                        </a:rPr>
                        <a:t>Fb: aspaceforus</a:t>
                      </a:r>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grpSp>
        <p:nvGrpSpPr>
          <p:cNvPr name="Group 3" id="3"/>
          <p:cNvGrpSpPr/>
          <p:nvPr/>
        </p:nvGrpSpPr>
        <p:grpSpPr>
          <a:xfrm rot="0">
            <a:off x="12230100" y="342900"/>
            <a:ext cx="5715000" cy="9601200"/>
            <a:chOff x="0" y="0"/>
            <a:chExt cx="753322" cy="1265580"/>
          </a:xfrm>
        </p:grpSpPr>
        <p:sp>
          <p:nvSpPr>
            <p:cNvPr name="Freeform 4" id="4"/>
            <p:cNvSpPr/>
            <p:nvPr/>
          </p:nvSpPr>
          <p:spPr>
            <a:xfrm flipH="false" flipV="false" rot="0">
              <a:off x="0" y="0"/>
              <a:ext cx="753322" cy="1265580"/>
            </a:xfrm>
            <a:custGeom>
              <a:avLst/>
              <a:gdLst/>
              <a:ahLst/>
              <a:cxnLst/>
              <a:rect r="r" b="b" t="t" l="l"/>
              <a:pathLst>
                <a:path h="1265580" w="753322">
                  <a:moveTo>
                    <a:pt x="0" y="0"/>
                  </a:moveTo>
                  <a:lnTo>
                    <a:pt x="753322" y="0"/>
                  </a:lnTo>
                  <a:lnTo>
                    <a:pt x="753322" y="1265580"/>
                  </a:lnTo>
                  <a:lnTo>
                    <a:pt x="0" y="1265580"/>
                  </a:lnTo>
                  <a:close/>
                </a:path>
              </a:pathLst>
            </a:custGeom>
            <a:blipFill>
              <a:blip r:embed="rId3"/>
              <a:stretch>
                <a:fillRect l="-105964" t="0" r="-18035" b="0"/>
              </a:stretch>
            </a:blipFill>
          </p:spPr>
        </p:sp>
      </p:grpSp>
      <p:sp>
        <p:nvSpPr>
          <p:cNvPr name="TextBox 5" id="5"/>
          <p:cNvSpPr txBox="true"/>
          <p:nvPr/>
        </p:nvSpPr>
        <p:spPr>
          <a:xfrm rot="0">
            <a:off x="1828800" y="476250"/>
            <a:ext cx="12649492" cy="440690"/>
          </a:xfrm>
          <a:prstGeom prst="rect">
            <a:avLst/>
          </a:prstGeom>
        </p:spPr>
        <p:txBody>
          <a:bodyPr anchor="t" rtlCol="false" tIns="0" lIns="0" bIns="0" rIns="0">
            <a:spAutoFit/>
          </a:bodyPr>
          <a:lstStyle/>
          <a:p>
            <a:pPr algn="l">
              <a:lnSpc>
                <a:spcPts val="3040"/>
              </a:lnSpc>
            </a:pPr>
            <a:r>
              <a:rPr lang="en-US" sz="3800">
                <a:solidFill>
                  <a:srgbClr val="010203"/>
                </a:solidFill>
                <a:latin typeface="Archivo Black"/>
                <a:ea typeface="Archivo Black"/>
                <a:cs typeface="Archivo Black"/>
                <a:sym typeface="Archivo Black"/>
              </a:rPr>
              <a:t>People’s Museum Somers Town </a:t>
            </a:r>
          </a:p>
        </p:txBody>
      </p:sp>
      <p:sp>
        <p:nvSpPr>
          <p:cNvPr name="TextBox 6" id="6"/>
          <p:cNvSpPr txBox="true"/>
          <p:nvPr/>
        </p:nvSpPr>
        <p:spPr>
          <a:xfrm rot="0">
            <a:off x="1828800" y="1504950"/>
            <a:ext cx="5715000" cy="5382895"/>
          </a:xfrm>
          <a:prstGeom prst="rect">
            <a:avLst/>
          </a:prstGeom>
        </p:spPr>
        <p:txBody>
          <a:bodyPr anchor="t" rtlCol="false" tIns="0" lIns="0" bIns="0" rIns="0">
            <a:spAutoFit/>
          </a:bodyPr>
          <a:lstStyle/>
          <a:p>
            <a:pPr algn="l">
              <a:lnSpc>
                <a:spcPts val="3359"/>
              </a:lnSpc>
            </a:pPr>
            <a:r>
              <a:rPr lang="en-US" sz="2400" i="true" b="true">
                <a:solidFill>
                  <a:srgbClr val="010203"/>
                </a:solidFill>
                <a:latin typeface="Zodiak Bold Italics"/>
                <a:ea typeface="Zodiak Bold Italics"/>
                <a:cs typeface="Zodiak Bold Italics"/>
                <a:sym typeface="Zodiak Bold Italics"/>
              </a:rPr>
              <a:t>History</a:t>
            </a:r>
          </a:p>
          <a:p>
            <a:pPr algn="l">
              <a:lnSpc>
                <a:spcPts val="2940"/>
              </a:lnSpc>
            </a:pPr>
          </a:p>
          <a:p>
            <a:pPr algn="l">
              <a:lnSpc>
                <a:spcPts val="2800"/>
              </a:lnSpc>
            </a:pPr>
            <a:r>
              <a:rPr lang="en-US" sz="2000">
                <a:solidFill>
                  <a:srgbClr val="010203"/>
                </a:solidFill>
                <a:latin typeface="Archivo"/>
                <a:ea typeface="Archivo"/>
                <a:cs typeface="Archivo"/>
                <a:sym typeface="Archivo"/>
              </a:rPr>
              <a:t>The People’s Museum Somers Town evolved out of the Somers Town History Club and is led by local working class residents. Their guiding values are that of local ownership and community organisation. The museum was set up with the aim of playing a part in sustainable development of cities and civic society, and reducing inequality.</a:t>
            </a:r>
          </a:p>
          <a:p>
            <a:pPr algn="l">
              <a:lnSpc>
                <a:spcPts val="2800"/>
              </a:lnSpc>
            </a:pPr>
          </a:p>
          <a:p>
            <a:pPr algn="l">
              <a:lnSpc>
                <a:spcPts val="2800"/>
              </a:lnSpc>
            </a:pPr>
            <a:r>
              <a:rPr lang="en-US" sz="2000">
                <a:solidFill>
                  <a:srgbClr val="010203"/>
                </a:solidFill>
                <a:latin typeface="Archivo"/>
                <a:ea typeface="Archivo"/>
                <a:cs typeface="Archivo"/>
                <a:sym typeface="Archivo"/>
              </a:rPr>
              <a:t>In addition to exhibitions, they have produced 4 books, 2 films, and over 400 events with over 500 contributors.</a:t>
            </a:r>
          </a:p>
          <a:p>
            <a:pPr algn="l">
              <a:lnSpc>
                <a:spcPts val="2800"/>
              </a:lnSpc>
            </a:pPr>
          </a:p>
          <a:p>
            <a:pPr algn="l">
              <a:lnSpc>
                <a:spcPts val="2800"/>
              </a:lnSpc>
            </a:pPr>
          </a:p>
        </p:txBody>
      </p:sp>
      <p:grpSp>
        <p:nvGrpSpPr>
          <p:cNvPr name="Group 7" id="7"/>
          <p:cNvGrpSpPr/>
          <p:nvPr/>
        </p:nvGrpSpPr>
        <p:grpSpPr>
          <a:xfrm rot="0">
            <a:off x="0" y="0"/>
            <a:ext cx="1600200" cy="10287000"/>
            <a:chOff x="0" y="0"/>
            <a:chExt cx="2133600" cy="13716000"/>
          </a:xfrm>
        </p:grpSpPr>
        <p:grpSp>
          <p:nvGrpSpPr>
            <p:cNvPr name="Group 8" id="8"/>
            <p:cNvGrpSpPr/>
            <p:nvPr/>
          </p:nvGrpSpPr>
          <p:grpSpPr>
            <a:xfrm rot="0">
              <a:off x="0" y="0"/>
              <a:ext cx="2133600" cy="13716000"/>
              <a:chOff x="0" y="0"/>
              <a:chExt cx="421452" cy="2709333"/>
            </a:xfrm>
          </p:grpSpPr>
          <p:sp>
            <p:nvSpPr>
              <p:cNvPr name="Freeform 9" id="9"/>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0" id="10"/>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1" id="11"/>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2" id="12"/>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F2F2F2"/>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3" id="13"/>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4" tooltip="https://www.floschechter.com"/>
                </a:rPr>
                <a:t>Florence</a:t>
              </a:r>
            </a:p>
            <a:p>
              <a:pPr algn="just">
                <a:lnSpc>
                  <a:spcPts val="1511"/>
                </a:lnSpc>
              </a:pPr>
              <a:r>
                <a:rPr lang="en-US" sz="1399">
                  <a:solidFill>
                    <a:srgbClr val="F2F2F2"/>
                  </a:solidFill>
                  <a:latin typeface="Zodiak"/>
                  <a:ea typeface="Zodiak"/>
                  <a:cs typeface="Zodiak"/>
                  <a:sym typeface="Zodiak"/>
                  <a:hlinkClick r:id="rId5"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6" tooltip="https://www.floschechter.com"/>
                </a:rPr>
                <a:t>floschechter.com</a:t>
              </a:r>
            </a:p>
          </p:txBody>
        </p:sp>
      </p:grpSp>
    </p:spTree>
  </p:cSld>
  <p:clrMapOvr>
    <a:masterClrMapping/>
  </p:clrMapOvr>
</p:sld>
</file>

<file path=ppt/slides/slide104.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7772400" y="1571625"/>
          <a:ext cx="4229100" cy="8372475"/>
        </p:xfrm>
        <a:graphic>
          <a:graphicData uri="http://schemas.openxmlformats.org/drawingml/2006/table">
            <a:tbl>
              <a:tblPr/>
              <a:tblGrid>
                <a:gridCol w="1483055"/>
                <a:gridCol w="2746045"/>
              </a:tblGrid>
              <a:tr h="1674495">
                <a:tc>
                  <a:txBody>
                    <a:bodyPr anchor="t" rtlCol="false"/>
                    <a:lstStyle/>
                    <a:p>
                      <a:pPr algn="l">
                        <a:lnSpc>
                          <a:spcPts val="1960"/>
                        </a:lnSpc>
                        <a:defRPr/>
                      </a:pPr>
                      <a:r>
                        <a:rPr lang="en-US" sz="1400">
                          <a:solidFill>
                            <a:srgbClr val="000000"/>
                          </a:solidFill>
                          <a:latin typeface="Cy Grotesk Key"/>
                          <a:ea typeface="Cy Grotesk Key"/>
                          <a:cs typeface="Cy Grotesk Key"/>
                          <a:sym typeface="Cy Grotesk Key"/>
                        </a:rPr>
                        <a:t>Short description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A political museum about the effects of neoliberalist capitalism on society.</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74495">
                <a:tc>
                  <a:txBody>
                    <a:bodyPr anchor="t" rtlCol="false"/>
                    <a:lstStyle/>
                    <a:p>
                      <a:pPr algn="l">
                        <a:lnSpc>
                          <a:spcPts val="1960"/>
                        </a:lnSpc>
                        <a:defRPr/>
                      </a:pPr>
                      <a:r>
                        <a:rPr lang="en-US" sz="1400">
                          <a:solidFill>
                            <a:srgbClr val="000000"/>
                          </a:solidFill>
                          <a:latin typeface="Cy Grotesk Key"/>
                          <a:ea typeface="Cy Grotesk Key"/>
                          <a:cs typeface="Cy Grotesk Key"/>
                          <a:sym typeface="Cy Grotesk Key"/>
                        </a:rPr>
                        <a:t>Current location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16 Eltham Road, </a:t>
                      </a:r>
                      <a:r>
                        <a:rPr lang="en-US" sz="1599">
                          <a:solidFill>
                            <a:srgbClr val="000000"/>
                          </a:solidFill>
                          <a:latin typeface="Archivo"/>
                          <a:ea typeface="Archivo"/>
                          <a:cs typeface="Archivo"/>
                          <a:sym typeface="Archivo"/>
                        </a:rPr>
                        <a:t>London, SE12 8TF</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74495">
                <a:tc>
                  <a:txBody>
                    <a:bodyPr anchor="t" rtlCol="false"/>
                    <a:lstStyle/>
                    <a:p>
                      <a:pPr algn="l">
                        <a:lnSpc>
                          <a:spcPts val="2239"/>
                        </a:lnSpc>
                        <a:defRPr/>
                      </a:pPr>
                      <a:r>
                        <a:rPr lang="en-US" sz="1599">
                          <a:solidFill>
                            <a:srgbClr val="000000"/>
                          </a:solidFill>
                          <a:latin typeface="Archivo"/>
                          <a:ea typeface="Archivo"/>
                          <a:cs typeface="Archivo"/>
                          <a:sym typeface="Archivo"/>
                        </a:rPr>
                        <a:t>Year founded</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2019</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74495">
                <a:tc>
                  <a:txBody>
                    <a:bodyPr anchor="t" rtlCol="false"/>
                    <a:lstStyle/>
                    <a:p>
                      <a:pPr algn="l">
                        <a:lnSpc>
                          <a:spcPts val="2239"/>
                        </a:lnSpc>
                        <a:defRPr/>
                      </a:pPr>
                      <a:r>
                        <a:rPr lang="en-US" sz="1599">
                          <a:solidFill>
                            <a:srgbClr val="000000"/>
                          </a:solidFill>
                          <a:latin typeface="Archivo"/>
                          <a:ea typeface="Archivo"/>
                          <a:cs typeface="Archivo"/>
                          <a:sym typeface="Archivo"/>
                        </a:rPr>
                        <a:t>Website</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r>
                        <a:rPr lang="en-US" sz="1400" u="sng">
                          <a:solidFill>
                            <a:srgbClr val="000000"/>
                          </a:solidFill>
                          <a:latin typeface="Cy Grotesk Key"/>
                          <a:ea typeface="Cy Grotesk Key"/>
                          <a:cs typeface="Cy Grotesk Key"/>
                          <a:sym typeface="Cy Grotesk Key"/>
                          <a:hlinkClick r:id="rId2" tooltip="https://www.spellingmistakescostlives.com/museumofneoliberalism"/>
                        </a:rPr>
                        <a:t>spellingmistakescostlives.com/museumofneoliberalism</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74495">
                <a:tc>
                  <a:txBody>
                    <a:bodyPr anchor="t" rtlCol="false"/>
                    <a:lstStyle/>
                    <a:p>
                      <a:pPr algn="l">
                        <a:lnSpc>
                          <a:spcPts val="2239"/>
                        </a:lnSpc>
                        <a:defRPr/>
                      </a:pPr>
                      <a:r>
                        <a:rPr lang="en-US" sz="1599">
                          <a:solidFill>
                            <a:srgbClr val="000000"/>
                          </a:solidFill>
                          <a:latin typeface="Archivo"/>
                          <a:ea typeface="Archivo"/>
                          <a:cs typeface="Archivo"/>
                          <a:sym typeface="Archivo"/>
                        </a:rPr>
                        <a:t>Social media</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Insta: aspaceforusnow</a:t>
                      </a:r>
                      <a:endParaRPr lang="en-US" sz="1100"/>
                    </a:p>
                    <a:p>
                      <a:pPr algn="l">
                        <a:lnSpc>
                          <a:spcPts val="2239"/>
                        </a:lnSpc>
                      </a:pPr>
                      <a:r>
                        <a:rPr lang="en-US" sz="1599">
                          <a:solidFill>
                            <a:srgbClr val="000000"/>
                          </a:solidFill>
                          <a:latin typeface="Archivo"/>
                          <a:ea typeface="Archivo"/>
                          <a:cs typeface="Archivo"/>
                          <a:sym typeface="Archivo"/>
                        </a:rPr>
                        <a:t>Twitter: HistoryTown</a:t>
                      </a:r>
                    </a:p>
                    <a:p>
                      <a:pPr algn="l">
                        <a:lnSpc>
                          <a:spcPts val="2239"/>
                        </a:lnSpc>
                      </a:pPr>
                      <a:r>
                        <a:rPr lang="en-US" sz="1599">
                          <a:solidFill>
                            <a:srgbClr val="000000"/>
                          </a:solidFill>
                          <a:latin typeface="Archivo"/>
                          <a:ea typeface="Archivo"/>
                          <a:cs typeface="Archivo"/>
                          <a:sym typeface="Archivo"/>
                        </a:rPr>
                        <a:t>Fb: aspaceforus</a:t>
                      </a:r>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grpSp>
        <p:nvGrpSpPr>
          <p:cNvPr name="Group 3" id="3"/>
          <p:cNvGrpSpPr/>
          <p:nvPr/>
        </p:nvGrpSpPr>
        <p:grpSpPr>
          <a:xfrm rot="0">
            <a:off x="12230100" y="342900"/>
            <a:ext cx="5715000" cy="9601200"/>
            <a:chOff x="0" y="0"/>
            <a:chExt cx="753322" cy="1265580"/>
          </a:xfrm>
        </p:grpSpPr>
        <p:sp>
          <p:nvSpPr>
            <p:cNvPr name="Freeform 4" id="4"/>
            <p:cNvSpPr/>
            <p:nvPr/>
          </p:nvSpPr>
          <p:spPr>
            <a:xfrm flipH="false" flipV="false" rot="0">
              <a:off x="0" y="0"/>
              <a:ext cx="753322" cy="1265580"/>
            </a:xfrm>
            <a:custGeom>
              <a:avLst/>
              <a:gdLst/>
              <a:ahLst/>
              <a:cxnLst/>
              <a:rect r="r" b="b" t="t" l="l"/>
              <a:pathLst>
                <a:path h="1265580" w="753322">
                  <a:moveTo>
                    <a:pt x="0" y="0"/>
                  </a:moveTo>
                  <a:lnTo>
                    <a:pt x="753322" y="0"/>
                  </a:lnTo>
                  <a:lnTo>
                    <a:pt x="753322" y="1265580"/>
                  </a:lnTo>
                  <a:lnTo>
                    <a:pt x="0" y="1265580"/>
                  </a:lnTo>
                  <a:close/>
                </a:path>
              </a:pathLst>
            </a:custGeom>
            <a:blipFill>
              <a:blip r:embed="rId3"/>
              <a:stretch>
                <a:fillRect l="-37843" t="0" r="-85865" b="0"/>
              </a:stretch>
            </a:blipFill>
          </p:spPr>
        </p:sp>
      </p:grpSp>
      <p:sp>
        <p:nvSpPr>
          <p:cNvPr name="TextBox 5" id="5"/>
          <p:cNvSpPr txBox="true"/>
          <p:nvPr/>
        </p:nvSpPr>
        <p:spPr>
          <a:xfrm rot="0">
            <a:off x="1828800" y="494030"/>
            <a:ext cx="12649492" cy="440690"/>
          </a:xfrm>
          <a:prstGeom prst="rect">
            <a:avLst/>
          </a:prstGeom>
        </p:spPr>
        <p:txBody>
          <a:bodyPr anchor="t" rtlCol="false" tIns="0" lIns="0" bIns="0" rIns="0">
            <a:spAutoFit/>
          </a:bodyPr>
          <a:lstStyle/>
          <a:p>
            <a:pPr algn="l">
              <a:lnSpc>
                <a:spcPts val="3040"/>
              </a:lnSpc>
            </a:pPr>
            <a:r>
              <a:rPr lang="en-US" sz="3800">
                <a:solidFill>
                  <a:srgbClr val="010203"/>
                </a:solidFill>
                <a:latin typeface="Archivo Black"/>
                <a:ea typeface="Archivo Black"/>
                <a:cs typeface="Archivo Black"/>
                <a:sym typeface="Archivo Black"/>
              </a:rPr>
              <a:t>Museum of Neoliberalism</a:t>
            </a:r>
          </a:p>
        </p:txBody>
      </p:sp>
      <p:sp>
        <p:nvSpPr>
          <p:cNvPr name="TextBox 6" id="6"/>
          <p:cNvSpPr txBox="true"/>
          <p:nvPr/>
        </p:nvSpPr>
        <p:spPr>
          <a:xfrm rot="0">
            <a:off x="1828800" y="1504950"/>
            <a:ext cx="5715000" cy="6792595"/>
          </a:xfrm>
          <a:prstGeom prst="rect">
            <a:avLst/>
          </a:prstGeom>
        </p:spPr>
        <p:txBody>
          <a:bodyPr anchor="t" rtlCol="false" tIns="0" lIns="0" bIns="0" rIns="0">
            <a:spAutoFit/>
          </a:bodyPr>
          <a:lstStyle/>
          <a:p>
            <a:pPr algn="l">
              <a:lnSpc>
                <a:spcPts val="3359"/>
              </a:lnSpc>
            </a:pPr>
            <a:r>
              <a:rPr lang="en-US" sz="2400" i="true" b="true">
                <a:solidFill>
                  <a:srgbClr val="010203"/>
                </a:solidFill>
                <a:latin typeface="Zodiak Bold Italics"/>
                <a:ea typeface="Zodiak Bold Italics"/>
                <a:cs typeface="Zodiak Bold Italics"/>
                <a:sym typeface="Zodiak Bold Italics"/>
              </a:rPr>
              <a:t>History</a:t>
            </a:r>
          </a:p>
          <a:p>
            <a:pPr algn="l">
              <a:lnSpc>
                <a:spcPts val="2940"/>
              </a:lnSpc>
            </a:pPr>
          </a:p>
          <a:p>
            <a:pPr algn="l">
              <a:lnSpc>
                <a:spcPts val="2800"/>
              </a:lnSpc>
            </a:pPr>
            <a:r>
              <a:rPr lang="en-US" sz="2000">
                <a:solidFill>
                  <a:srgbClr val="010203"/>
                </a:solidFill>
                <a:latin typeface="Archivo"/>
                <a:ea typeface="Archivo"/>
                <a:cs typeface="Archivo"/>
                <a:sym typeface="Archivo"/>
              </a:rPr>
              <a:t>The Museum of Neoliberalism is curated by Darren Cullen and Gavin Grindon, the team behind art-activist project, Spelling Mistakes Cost Lives. It was founded in response to a proposal for a museum for Margaret Thatcher (which was not realised).</a:t>
            </a:r>
          </a:p>
          <a:p>
            <a:pPr algn="l">
              <a:lnSpc>
                <a:spcPts val="2800"/>
              </a:lnSpc>
            </a:pPr>
          </a:p>
          <a:p>
            <a:pPr algn="l">
              <a:lnSpc>
                <a:spcPts val="2800"/>
              </a:lnSpc>
            </a:pPr>
            <a:r>
              <a:rPr lang="en-US" sz="2000">
                <a:solidFill>
                  <a:srgbClr val="010203"/>
                </a:solidFill>
                <a:latin typeface="Archivo"/>
                <a:ea typeface="Archivo"/>
                <a:cs typeface="Archivo"/>
                <a:sym typeface="Archivo"/>
              </a:rPr>
              <a:t>The central exhibition is focused around parodic dioramas, characteristic of the founding artists. Its collection includes objects such as a bottle of urine from an Amazon warehouse worker who was not able to take toilet breaks whilst on shift.</a:t>
            </a:r>
          </a:p>
          <a:p>
            <a:pPr algn="l">
              <a:lnSpc>
                <a:spcPts val="2800"/>
              </a:lnSpc>
            </a:pPr>
          </a:p>
          <a:p>
            <a:pPr algn="l">
              <a:lnSpc>
                <a:spcPts val="2800"/>
              </a:lnSpc>
            </a:pPr>
            <a:r>
              <a:rPr lang="en-US" sz="2000">
                <a:solidFill>
                  <a:srgbClr val="010203"/>
                </a:solidFill>
                <a:latin typeface="Archivo"/>
                <a:ea typeface="Archivo"/>
                <a:cs typeface="Archivo"/>
                <a:sym typeface="Archivo"/>
              </a:rPr>
              <a:t>The museum is planned to close in 2024 as the landlord is preparing to demolish the building to replace it with a shopping centre development with luxury flats.</a:t>
            </a:r>
          </a:p>
        </p:txBody>
      </p:sp>
      <p:grpSp>
        <p:nvGrpSpPr>
          <p:cNvPr name="Group 7" id="7"/>
          <p:cNvGrpSpPr/>
          <p:nvPr/>
        </p:nvGrpSpPr>
        <p:grpSpPr>
          <a:xfrm rot="0">
            <a:off x="0" y="0"/>
            <a:ext cx="1600200" cy="10287000"/>
            <a:chOff x="0" y="0"/>
            <a:chExt cx="2133600" cy="13716000"/>
          </a:xfrm>
        </p:grpSpPr>
        <p:grpSp>
          <p:nvGrpSpPr>
            <p:cNvPr name="Group 8" id="8"/>
            <p:cNvGrpSpPr/>
            <p:nvPr/>
          </p:nvGrpSpPr>
          <p:grpSpPr>
            <a:xfrm rot="0">
              <a:off x="0" y="0"/>
              <a:ext cx="2133600" cy="13716000"/>
              <a:chOff x="0" y="0"/>
              <a:chExt cx="421452" cy="2709333"/>
            </a:xfrm>
          </p:grpSpPr>
          <p:sp>
            <p:nvSpPr>
              <p:cNvPr name="Freeform 9" id="9"/>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0" id="10"/>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1" id="11"/>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2" id="12"/>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F2F2F2"/>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3" id="13"/>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4" tooltip="https://www.floschechter.com"/>
                </a:rPr>
                <a:t>Florence</a:t>
              </a:r>
            </a:p>
            <a:p>
              <a:pPr algn="just">
                <a:lnSpc>
                  <a:spcPts val="1511"/>
                </a:lnSpc>
              </a:pPr>
              <a:r>
                <a:rPr lang="en-US" sz="1399">
                  <a:solidFill>
                    <a:srgbClr val="F2F2F2"/>
                  </a:solidFill>
                  <a:latin typeface="Zodiak"/>
                  <a:ea typeface="Zodiak"/>
                  <a:cs typeface="Zodiak"/>
                  <a:sym typeface="Zodiak"/>
                  <a:hlinkClick r:id="rId5"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6" tooltip="https://www.floschechter.com"/>
                </a:rPr>
                <a:t>floschechter.com</a:t>
              </a:r>
            </a:p>
          </p:txBody>
        </p:sp>
      </p:grpSp>
    </p:spTree>
  </p:cSld>
  <p:clrMapOvr>
    <a:masterClrMapping/>
  </p:clrMapOvr>
</p:sld>
</file>

<file path=ppt/slides/slide105.xml><?xml version="1.0" encoding="utf-8"?>
<p:sld xmlns:p="http://schemas.openxmlformats.org/presentationml/2006/main" xmlns:a="http://schemas.openxmlformats.org/drawingml/2006/main">
  <p:cSld>
    <p:bg>
      <p:bgPr>
        <a:solidFill>
          <a:srgbClr val="010203"/>
        </a:solidFill>
      </p:bgPr>
    </p:bg>
    <p:spTree>
      <p:nvGrpSpPr>
        <p:cNvPr id="1" name=""/>
        <p:cNvGrpSpPr/>
        <p:nvPr/>
      </p:nvGrpSpPr>
      <p:grpSpPr>
        <a:xfrm>
          <a:off x="0" y="0"/>
          <a:ext cx="0" cy="0"/>
          <a:chOff x="0" y="0"/>
          <a:chExt cx="0" cy="0"/>
        </a:xfrm>
      </p:grpSpPr>
      <p:sp>
        <p:nvSpPr>
          <p:cNvPr name="TextBox 2" id="2"/>
          <p:cNvSpPr txBox="true"/>
          <p:nvPr/>
        </p:nvSpPr>
        <p:spPr>
          <a:xfrm rot="0">
            <a:off x="1819275" y="6915469"/>
            <a:ext cx="16230600" cy="1814194"/>
          </a:xfrm>
          <a:prstGeom prst="rect">
            <a:avLst/>
          </a:prstGeom>
        </p:spPr>
        <p:txBody>
          <a:bodyPr anchor="t" rtlCol="false" tIns="0" lIns="0" bIns="0" rIns="0">
            <a:spAutoFit/>
          </a:bodyPr>
          <a:lstStyle/>
          <a:p>
            <a:pPr algn="l" marL="0" indent="0" lvl="0">
              <a:lnSpc>
                <a:spcPts val="12639"/>
              </a:lnSpc>
            </a:pPr>
            <a:r>
              <a:rPr lang="en-US" b="true" sz="15999">
                <a:solidFill>
                  <a:srgbClr val="F1F2F2"/>
                </a:solidFill>
                <a:latin typeface="Oswald Bold"/>
                <a:ea typeface="Oswald Bold"/>
                <a:cs typeface="Oswald Bold"/>
                <a:sym typeface="Oswald Bold"/>
              </a:rPr>
              <a:t>APPENDICES</a:t>
            </a:r>
          </a:p>
        </p:txBody>
      </p:sp>
    </p:spTree>
  </p:cSld>
  <p:clrMapOvr>
    <a:masterClrMapping/>
  </p:clrMapOvr>
</p:sld>
</file>

<file path=ppt/slides/slide106.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sp>
        <p:nvSpPr>
          <p:cNvPr name="TextBox 2" id="2"/>
          <p:cNvSpPr txBox="true"/>
          <p:nvPr/>
        </p:nvSpPr>
        <p:spPr>
          <a:xfrm rot="0">
            <a:off x="3276600" y="2876550"/>
            <a:ext cx="8324850" cy="1097280"/>
          </a:xfrm>
          <a:prstGeom prst="rect">
            <a:avLst/>
          </a:prstGeom>
        </p:spPr>
        <p:txBody>
          <a:bodyPr anchor="t" rtlCol="false" tIns="0" lIns="0" bIns="0" rIns="0">
            <a:spAutoFit/>
          </a:bodyPr>
          <a:lstStyle/>
          <a:p>
            <a:pPr algn="l">
              <a:lnSpc>
                <a:spcPts val="7680"/>
              </a:lnSpc>
            </a:pPr>
            <a:r>
              <a:rPr lang="en-US" sz="9600" b="true">
                <a:solidFill>
                  <a:srgbClr val="010203"/>
                </a:solidFill>
                <a:latin typeface="Oswald Bold"/>
                <a:ea typeface="Oswald Bold"/>
                <a:cs typeface="Oswald Bold"/>
                <a:sym typeface="Oswald Bold"/>
              </a:rPr>
              <a:t>GLOSSARY</a:t>
            </a:r>
          </a:p>
        </p:txBody>
      </p:sp>
      <p:grpSp>
        <p:nvGrpSpPr>
          <p:cNvPr name="Group 3" id="3"/>
          <p:cNvGrpSpPr/>
          <p:nvPr/>
        </p:nvGrpSpPr>
        <p:grpSpPr>
          <a:xfrm rot="0">
            <a:off x="0" y="0"/>
            <a:ext cx="1600200" cy="10287000"/>
            <a:chOff x="0" y="0"/>
            <a:chExt cx="2133600" cy="13716000"/>
          </a:xfrm>
        </p:grpSpPr>
        <p:grpSp>
          <p:nvGrpSpPr>
            <p:cNvPr name="Group 4" id="4"/>
            <p:cNvGrpSpPr/>
            <p:nvPr/>
          </p:nvGrpSpPr>
          <p:grpSpPr>
            <a:xfrm rot="0">
              <a:off x="0" y="0"/>
              <a:ext cx="2133600" cy="13716000"/>
              <a:chOff x="0" y="0"/>
              <a:chExt cx="421452" cy="2709333"/>
            </a:xfrm>
          </p:grpSpPr>
          <p:sp>
            <p:nvSpPr>
              <p:cNvPr name="Freeform 5" id="5"/>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6" id="6"/>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7" id="7"/>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8" id="8"/>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F2F2F2"/>
                  </a:solidFill>
                  <a:latin typeface="Archivo"/>
                  <a:ea typeface="Archivo"/>
                  <a:cs typeface="Archivo"/>
                  <a:sym typeface="Archivo"/>
                </a:rPr>
                <a:t>Appendices</a:t>
              </a:r>
            </a:p>
            <a:p>
              <a:pPr algn="l">
                <a:lnSpc>
                  <a:spcPts val="1439"/>
                </a:lnSpc>
              </a:pPr>
            </a:p>
          </p:txBody>
        </p:sp>
        <p:sp>
          <p:nvSpPr>
            <p:cNvPr name="TextBox 9" id="9"/>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grpSp>
        <p:nvGrpSpPr>
          <p:cNvPr name="Group 10" id="10"/>
          <p:cNvGrpSpPr/>
          <p:nvPr/>
        </p:nvGrpSpPr>
        <p:grpSpPr>
          <a:xfrm rot="0">
            <a:off x="13708080" y="5255392"/>
            <a:ext cx="4229100" cy="1000125"/>
            <a:chOff x="0" y="0"/>
            <a:chExt cx="838910" cy="198391"/>
          </a:xfrm>
        </p:grpSpPr>
        <p:sp>
          <p:nvSpPr>
            <p:cNvPr name="Freeform 11" id="11"/>
            <p:cNvSpPr/>
            <p:nvPr/>
          </p:nvSpPr>
          <p:spPr>
            <a:xfrm flipH="false" flipV="false" rot="0">
              <a:off x="0" y="0"/>
              <a:ext cx="838910" cy="198391"/>
            </a:xfrm>
            <a:custGeom>
              <a:avLst/>
              <a:gdLst/>
              <a:ahLst/>
              <a:cxnLst/>
              <a:rect r="r" b="b" t="t" l="l"/>
              <a:pathLst>
                <a:path h="198391" w="838910">
                  <a:moveTo>
                    <a:pt x="0" y="0"/>
                  </a:moveTo>
                  <a:lnTo>
                    <a:pt x="838910" y="0"/>
                  </a:lnTo>
                  <a:lnTo>
                    <a:pt x="838910" y="198391"/>
                  </a:lnTo>
                  <a:lnTo>
                    <a:pt x="0" y="198391"/>
                  </a:lnTo>
                  <a:close/>
                </a:path>
              </a:pathLst>
            </a:custGeom>
            <a:solidFill>
              <a:srgbClr val="010203"/>
            </a:solidFill>
          </p:spPr>
        </p:sp>
        <p:sp>
          <p:nvSpPr>
            <p:cNvPr name="TextBox 12" id="12"/>
            <p:cNvSpPr txBox="true"/>
            <p:nvPr/>
          </p:nvSpPr>
          <p:spPr>
            <a:xfrm>
              <a:off x="0" y="-47625"/>
              <a:ext cx="838910" cy="246016"/>
            </a:xfrm>
            <a:prstGeom prst="rect">
              <a:avLst/>
            </a:prstGeom>
          </p:spPr>
          <p:txBody>
            <a:bodyPr anchor="ctr" rtlCol="false" tIns="50800" lIns="50800" bIns="50800" rIns="50800"/>
            <a:lstStyle/>
            <a:p>
              <a:pPr algn="ctr">
                <a:lnSpc>
                  <a:spcPts val="2800"/>
                </a:lnSpc>
              </a:pPr>
            </a:p>
          </p:txBody>
        </p:sp>
      </p:grpSp>
      <p:sp>
        <p:nvSpPr>
          <p:cNvPr name="TextBox 13" id="13"/>
          <p:cNvSpPr txBox="true"/>
          <p:nvPr/>
        </p:nvSpPr>
        <p:spPr>
          <a:xfrm rot="0">
            <a:off x="13934754" y="5395437"/>
            <a:ext cx="3644125" cy="614045"/>
          </a:xfrm>
          <a:prstGeom prst="rect">
            <a:avLst/>
          </a:prstGeom>
        </p:spPr>
        <p:txBody>
          <a:bodyPr anchor="t" rtlCol="false" tIns="0" lIns="0" bIns="0" rIns="0">
            <a:spAutoFit/>
          </a:bodyPr>
          <a:lstStyle/>
          <a:p>
            <a:pPr algn="l">
              <a:lnSpc>
                <a:spcPts val="2440"/>
              </a:lnSpc>
            </a:pPr>
            <a:r>
              <a:rPr lang="en-US" sz="2000" u="sng">
                <a:solidFill>
                  <a:srgbClr val="F2F2F2"/>
                </a:solidFill>
                <a:latin typeface="Archivo"/>
                <a:ea typeface="Archivo"/>
                <a:cs typeface="Archivo"/>
                <a:sym typeface="Archivo"/>
                <a:hlinkClick r:id="rId5" tooltip="https://www.britishmuseum.org/our-work/departments/conservation-and-scientific-research-glossary"/>
              </a:rPr>
              <a:t>British Museum: Conservation &amp; Scientific Research glossary</a:t>
            </a:r>
          </a:p>
        </p:txBody>
      </p:sp>
      <p:grpSp>
        <p:nvGrpSpPr>
          <p:cNvPr name="Group 14" id="14"/>
          <p:cNvGrpSpPr/>
          <p:nvPr/>
        </p:nvGrpSpPr>
        <p:grpSpPr>
          <a:xfrm rot="0">
            <a:off x="13708080" y="6484692"/>
            <a:ext cx="4229100" cy="999550"/>
            <a:chOff x="0" y="0"/>
            <a:chExt cx="838910" cy="198277"/>
          </a:xfrm>
        </p:grpSpPr>
        <p:sp>
          <p:nvSpPr>
            <p:cNvPr name="Freeform 15" id="15"/>
            <p:cNvSpPr/>
            <p:nvPr/>
          </p:nvSpPr>
          <p:spPr>
            <a:xfrm flipH="false" flipV="false" rot="0">
              <a:off x="0" y="0"/>
              <a:ext cx="838910" cy="198277"/>
            </a:xfrm>
            <a:custGeom>
              <a:avLst/>
              <a:gdLst/>
              <a:ahLst/>
              <a:cxnLst/>
              <a:rect r="r" b="b" t="t" l="l"/>
              <a:pathLst>
                <a:path h="198277" w="838910">
                  <a:moveTo>
                    <a:pt x="0" y="0"/>
                  </a:moveTo>
                  <a:lnTo>
                    <a:pt x="838910" y="0"/>
                  </a:lnTo>
                  <a:lnTo>
                    <a:pt x="838910" y="198277"/>
                  </a:lnTo>
                  <a:lnTo>
                    <a:pt x="0" y="198277"/>
                  </a:lnTo>
                  <a:close/>
                </a:path>
              </a:pathLst>
            </a:custGeom>
            <a:solidFill>
              <a:srgbClr val="010203"/>
            </a:solidFill>
          </p:spPr>
        </p:sp>
        <p:sp>
          <p:nvSpPr>
            <p:cNvPr name="TextBox 16" id="16"/>
            <p:cNvSpPr txBox="true"/>
            <p:nvPr/>
          </p:nvSpPr>
          <p:spPr>
            <a:xfrm>
              <a:off x="0" y="-47625"/>
              <a:ext cx="838910" cy="245902"/>
            </a:xfrm>
            <a:prstGeom prst="rect">
              <a:avLst/>
            </a:prstGeom>
          </p:spPr>
          <p:txBody>
            <a:bodyPr anchor="ctr" rtlCol="false" tIns="50800" lIns="50800" bIns="50800" rIns="50800"/>
            <a:lstStyle/>
            <a:p>
              <a:pPr algn="ctr">
                <a:lnSpc>
                  <a:spcPts val="2800"/>
                </a:lnSpc>
              </a:pPr>
            </a:p>
          </p:txBody>
        </p:sp>
      </p:grpSp>
      <p:sp>
        <p:nvSpPr>
          <p:cNvPr name="TextBox 17" id="17"/>
          <p:cNvSpPr txBox="true"/>
          <p:nvPr/>
        </p:nvSpPr>
        <p:spPr>
          <a:xfrm rot="0">
            <a:off x="13934754" y="6624737"/>
            <a:ext cx="3644125" cy="614045"/>
          </a:xfrm>
          <a:prstGeom prst="rect">
            <a:avLst/>
          </a:prstGeom>
        </p:spPr>
        <p:txBody>
          <a:bodyPr anchor="t" rtlCol="false" tIns="0" lIns="0" bIns="0" rIns="0">
            <a:spAutoFit/>
          </a:bodyPr>
          <a:lstStyle/>
          <a:p>
            <a:pPr algn="l">
              <a:lnSpc>
                <a:spcPts val="2440"/>
              </a:lnSpc>
            </a:pPr>
            <a:r>
              <a:rPr lang="en-US" sz="2000" u="sng">
                <a:solidFill>
                  <a:srgbClr val="F2F2F2"/>
                </a:solidFill>
                <a:latin typeface="Archivo"/>
                <a:ea typeface="Archivo"/>
                <a:cs typeface="Archivo"/>
                <a:sym typeface="Archivo"/>
                <a:hlinkClick r:id="rId6" tooltip="https://www.moma.org/collection/terms/"/>
              </a:rPr>
              <a:t>MoMA: Art terms</a:t>
            </a:r>
          </a:p>
          <a:p>
            <a:pPr algn="l">
              <a:lnSpc>
                <a:spcPts val="2440"/>
              </a:lnSpc>
            </a:pPr>
          </a:p>
        </p:txBody>
      </p:sp>
      <p:grpSp>
        <p:nvGrpSpPr>
          <p:cNvPr name="Group 18" id="18"/>
          <p:cNvGrpSpPr/>
          <p:nvPr/>
        </p:nvGrpSpPr>
        <p:grpSpPr>
          <a:xfrm rot="0">
            <a:off x="13708080" y="7712842"/>
            <a:ext cx="4229100" cy="1002533"/>
            <a:chOff x="0" y="0"/>
            <a:chExt cx="838910" cy="198869"/>
          </a:xfrm>
        </p:grpSpPr>
        <p:sp>
          <p:nvSpPr>
            <p:cNvPr name="Freeform 19" id="19"/>
            <p:cNvSpPr/>
            <p:nvPr/>
          </p:nvSpPr>
          <p:spPr>
            <a:xfrm flipH="false" flipV="false" rot="0">
              <a:off x="0" y="0"/>
              <a:ext cx="838910" cy="198869"/>
            </a:xfrm>
            <a:custGeom>
              <a:avLst/>
              <a:gdLst/>
              <a:ahLst/>
              <a:cxnLst/>
              <a:rect r="r" b="b" t="t" l="l"/>
              <a:pathLst>
                <a:path h="198869" w="838910">
                  <a:moveTo>
                    <a:pt x="0" y="0"/>
                  </a:moveTo>
                  <a:lnTo>
                    <a:pt x="838910" y="0"/>
                  </a:lnTo>
                  <a:lnTo>
                    <a:pt x="838910" y="198869"/>
                  </a:lnTo>
                  <a:lnTo>
                    <a:pt x="0" y="198869"/>
                  </a:lnTo>
                  <a:close/>
                </a:path>
              </a:pathLst>
            </a:custGeom>
            <a:solidFill>
              <a:srgbClr val="010203"/>
            </a:solidFill>
          </p:spPr>
        </p:sp>
        <p:sp>
          <p:nvSpPr>
            <p:cNvPr name="TextBox 20" id="20"/>
            <p:cNvSpPr txBox="true"/>
            <p:nvPr/>
          </p:nvSpPr>
          <p:spPr>
            <a:xfrm>
              <a:off x="0" y="-47625"/>
              <a:ext cx="838910" cy="246494"/>
            </a:xfrm>
            <a:prstGeom prst="rect">
              <a:avLst/>
            </a:prstGeom>
          </p:spPr>
          <p:txBody>
            <a:bodyPr anchor="ctr" rtlCol="false" tIns="50800" lIns="50800" bIns="50800" rIns="50800"/>
            <a:lstStyle/>
            <a:p>
              <a:pPr algn="ctr">
                <a:lnSpc>
                  <a:spcPts val="2800"/>
                </a:lnSpc>
              </a:pPr>
            </a:p>
          </p:txBody>
        </p:sp>
      </p:grpSp>
      <p:sp>
        <p:nvSpPr>
          <p:cNvPr name="TextBox 21" id="21"/>
          <p:cNvSpPr txBox="true"/>
          <p:nvPr/>
        </p:nvSpPr>
        <p:spPr>
          <a:xfrm rot="0">
            <a:off x="13941982" y="7852887"/>
            <a:ext cx="2854286" cy="614045"/>
          </a:xfrm>
          <a:prstGeom prst="rect">
            <a:avLst/>
          </a:prstGeom>
        </p:spPr>
        <p:txBody>
          <a:bodyPr anchor="t" rtlCol="false" tIns="0" lIns="0" bIns="0" rIns="0">
            <a:spAutoFit/>
          </a:bodyPr>
          <a:lstStyle/>
          <a:p>
            <a:pPr algn="l">
              <a:lnSpc>
                <a:spcPts val="2440"/>
              </a:lnSpc>
            </a:pPr>
            <a:r>
              <a:rPr lang="en-US" sz="2000" u="sng">
                <a:solidFill>
                  <a:srgbClr val="F2F2F2"/>
                </a:solidFill>
                <a:latin typeface="Archivo"/>
                <a:ea typeface="Archivo"/>
                <a:cs typeface="Archivo"/>
                <a:sym typeface="Archivo"/>
                <a:hlinkClick r:id="rId7" tooltip="https://www.tate.org.uk/art/art-terms"/>
              </a:rPr>
              <a:t>Tate: Art terms</a:t>
            </a:r>
          </a:p>
          <a:p>
            <a:pPr algn="l">
              <a:lnSpc>
                <a:spcPts val="2440"/>
              </a:lnSpc>
            </a:pPr>
          </a:p>
        </p:txBody>
      </p:sp>
      <p:sp>
        <p:nvSpPr>
          <p:cNvPr name="TextBox 22" id="22"/>
          <p:cNvSpPr txBox="true"/>
          <p:nvPr/>
        </p:nvSpPr>
        <p:spPr>
          <a:xfrm rot="0">
            <a:off x="13708080" y="4625218"/>
            <a:ext cx="5502239" cy="401574"/>
          </a:xfrm>
          <a:prstGeom prst="rect">
            <a:avLst/>
          </a:prstGeom>
        </p:spPr>
        <p:txBody>
          <a:bodyPr anchor="t" rtlCol="false" tIns="0" lIns="0" bIns="0" rIns="0">
            <a:spAutoFit/>
          </a:bodyPr>
          <a:lstStyle/>
          <a:p>
            <a:pPr algn="l">
              <a:lnSpc>
                <a:spcPts val="2928"/>
              </a:lnSpc>
            </a:pPr>
            <a:r>
              <a:rPr lang="en-US" b="true" sz="2400" i="true">
                <a:solidFill>
                  <a:srgbClr val="010203"/>
                </a:solidFill>
                <a:latin typeface="Zodiak Bold Italics"/>
                <a:ea typeface="Zodiak Bold Italics"/>
                <a:cs typeface="Zodiak Bold Italics"/>
                <a:sym typeface="Zodiak Bold Italics"/>
              </a:rPr>
              <a:t>Other glossaries</a:t>
            </a:r>
          </a:p>
        </p:txBody>
      </p:sp>
      <p:sp>
        <p:nvSpPr>
          <p:cNvPr name="TextBox 23" id="23"/>
          <p:cNvSpPr txBox="true"/>
          <p:nvPr/>
        </p:nvSpPr>
        <p:spPr>
          <a:xfrm rot="0">
            <a:off x="3333512" y="4666397"/>
            <a:ext cx="8667988" cy="3184525"/>
          </a:xfrm>
          <a:prstGeom prst="rect">
            <a:avLst/>
          </a:prstGeom>
        </p:spPr>
        <p:txBody>
          <a:bodyPr anchor="t" rtlCol="false" tIns="0" lIns="0" bIns="0" rIns="0">
            <a:spAutoFit/>
          </a:bodyPr>
          <a:lstStyle/>
          <a:p>
            <a:pPr algn="l" marL="431801" indent="-215900" lvl="1">
              <a:lnSpc>
                <a:spcPts val="3200"/>
              </a:lnSpc>
              <a:buFont typeface="Arial"/>
              <a:buChar char="•"/>
            </a:pPr>
            <a:r>
              <a:rPr lang="en-US" sz="2000">
                <a:solidFill>
                  <a:srgbClr val="000000"/>
                </a:solidFill>
                <a:latin typeface="Archivo"/>
                <a:ea typeface="Archivo"/>
                <a:cs typeface="Archivo"/>
                <a:sym typeface="Archivo"/>
              </a:rPr>
              <a:t>Accession: Entering an object into a collection</a:t>
            </a:r>
          </a:p>
          <a:p>
            <a:pPr algn="l" marL="431801" indent="-215900" lvl="1">
              <a:lnSpc>
                <a:spcPts val="3200"/>
              </a:lnSpc>
              <a:buFont typeface="Arial"/>
              <a:buChar char="•"/>
            </a:pPr>
            <a:r>
              <a:rPr lang="en-US" sz="2000">
                <a:solidFill>
                  <a:srgbClr val="000000"/>
                </a:solidFill>
                <a:latin typeface="Archivo"/>
                <a:ea typeface="Archivo"/>
                <a:cs typeface="Archivo"/>
                <a:sym typeface="Archivo"/>
              </a:rPr>
              <a:t>Accreditation: A scheme that sets national standards for museum</a:t>
            </a:r>
          </a:p>
          <a:p>
            <a:pPr algn="l" marL="431801" indent="-215900" lvl="1">
              <a:lnSpc>
                <a:spcPts val="3200"/>
              </a:lnSpc>
              <a:buFont typeface="Arial"/>
              <a:buChar char="•"/>
            </a:pPr>
            <a:r>
              <a:rPr lang="en-US" sz="2000">
                <a:solidFill>
                  <a:srgbClr val="000000"/>
                </a:solidFill>
                <a:latin typeface="Archivo"/>
                <a:ea typeface="Archivo"/>
                <a:cs typeface="Archivo"/>
                <a:sym typeface="Archivo"/>
              </a:rPr>
              <a:t>Deaccession: Removing an object from a collection</a:t>
            </a:r>
          </a:p>
          <a:p>
            <a:pPr algn="l" marL="431801" indent="-215900" lvl="1">
              <a:lnSpc>
                <a:spcPts val="3200"/>
              </a:lnSpc>
              <a:buFont typeface="Arial"/>
              <a:buChar char="•"/>
            </a:pPr>
            <a:r>
              <a:rPr lang="en-US" sz="2000">
                <a:solidFill>
                  <a:srgbClr val="000000"/>
                </a:solidFill>
                <a:latin typeface="Archivo"/>
                <a:ea typeface="Archivo"/>
                <a:cs typeface="Archivo"/>
                <a:sym typeface="Archivo"/>
              </a:rPr>
              <a:t>GLAM: Stands for Galleries, Libraries, Archives and Museums</a:t>
            </a:r>
          </a:p>
          <a:p>
            <a:pPr algn="l" marL="431801" indent="-215900" lvl="1">
              <a:lnSpc>
                <a:spcPts val="3200"/>
              </a:lnSpc>
              <a:buFont typeface="Arial"/>
              <a:buChar char="•"/>
            </a:pPr>
            <a:r>
              <a:rPr lang="en-US" sz="2000">
                <a:solidFill>
                  <a:srgbClr val="000000"/>
                </a:solidFill>
                <a:latin typeface="Archivo"/>
                <a:ea typeface="Archivo"/>
                <a:cs typeface="Archivo"/>
                <a:sym typeface="Archivo"/>
              </a:rPr>
              <a:t>Interpretation: The way a collection is communicated to the public</a:t>
            </a:r>
          </a:p>
          <a:p>
            <a:pPr algn="l" marL="431801" indent="-215900" lvl="1">
              <a:lnSpc>
                <a:spcPts val="3200"/>
              </a:lnSpc>
              <a:buFont typeface="Arial"/>
              <a:buChar char="•"/>
            </a:pPr>
            <a:r>
              <a:rPr lang="en-US" sz="2000">
                <a:solidFill>
                  <a:srgbClr val="000000"/>
                </a:solidFill>
                <a:latin typeface="Archivo"/>
                <a:ea typeface="Archivo"/>
                <a:cs typeface="Archivo"/>
                <a:sym typeface="Archivo"/>
              </a:rPr>
              <a:t>Interpretative media: The tangible things used to engage with visitors</a:t>
            </a:r>
          </a:p>
          <a:p>
            <a:pPr algn="l" marL="431801" indent="-215900" lvl="1">
              <a:lnSpc>
                <a:spcPts val="3200"/>
              </a:lnSpc>
              <a:buFont typeface="Arial"/>
              <a:buChar char="•"/>
            </a:pPr>
            <a:r>
              <a:rPr lang="en-US" sz="2000">
                <a:solidFill>
                  <a:srgbClr val="000000"/>
                </a:solidFill>
                <a:latin typeface="Archivo"/>
                <a:ea typeface="Archivo"/>
                <a:cs typeface="Archivo"/>
                <a:sym typeface="Archivo"/>
              </a:rPr>
              <a:t>Provenance: The history of the ownership of an object</a:t>
            </a:r>
          </a:p>
          <a:p>
            <a:pPr algn="l" marL="431801" indent="-215900" lvl="1">
              <a:lnSpc>
                <a:spcPts val="3200"/>
              </a:lnSpc>
              <a:buFont typeface="Arial"/>
              <a:buChar char="•"/>
            </a:pPr>
            <a:r>
              <a:rPr lang="en-US" sz="2000">
                <a:solidFill>
                  <a:srgbClr val="000000"/>
                </a:solidFill>
                <a:latin typeface="Archivo"/>
                <a:ea typeface="Archivo"/>
                <a:cs typeface="Archivo"/>
                <a:sym typeface="Archivo"/>
              </a:rPr>
              <a:t>Provenience: The place an object was found, particularly in archaeology</a:t>
            </a:r>
          </a:p>
        </p:txBody>
      </p:sp>
    </p:spTree>
  </p:cSld>
  <p:clrMapOvr>
    <a:masterClrMapping/>
  </p:clrMapOvr>
  <p:transition spd="fast">
    <p:fade/>
  </p:transition>
</p:sld>
</file>

<file path=ppt/slides/slide107.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grpSp>
        <p:nvGrpSpPr>
          <p:cNvPr name="Group 2" id="2"/>
          <p:cNvGrpSpPr/>
          <p:nvPr/>
        </p:nvGrpSpPr>
        <p:grpSpPr>
          <a:xfrm rot="0">
            <a:off x="4800600" y="4029075"/>
            <a:ext cx="4229100" cy="1000125"/>
            <a:chOff x="0" y="0"/>
            <a:chExt cx="1113837" cy="263407"/>
          </a:xfrm>
        </p:grpSpPr>
        <p:sp>
          <p:nvSpPr>
            <p:cNvPr name="Freeform 3" id="3"/>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010203"/>
              </a:solidFill>
              <a:prstDash val="solid"/>
              <a:miter/>
            </a:ln>
          </p:spPr>
        </p:sp>
        <p:sp>
          <p:nvSpPr>
            <p:cNvPr name="TextBox 4" id="4"/>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5" id="5"/>
          <p:cNvSpPr txBox="true"/>
          <p:nvPr/>
        </p:nvSpPr>
        <p:spPr>
          <a:xfrm rot="0">
            <a:off x="4966726" y="4252913"/>
            <a:ext cx="3745841" cy="5429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2" tooltip="https://www.museumsgalleriesscotland.org.uk/advice-article/first-steps-towards-creating-a-museum/"/>
              </a:rPr>
              <a:t>Museums Galleries Scotland: First steps towards creating a museum</a:t>
            </a:r>
          </a:p>
        </p:txBody>
      </p:sp>
      <p:sp>
        <p:nvSpPr>
          <p:cNvPr name="TextBox 6" id="6"/>
          <p:cNvSpPr txBox="true"/>
          <p:nvPr/>
        </p:nvSpPr>
        <p:spPr>
          <a:xfrm rot="0">
            <a:off x="4457700" y="232410"/>
            <a:ext cx="13487400" cy="2510790"/>
          </a:xfrm>
          <a:prstGeom prst="rect">
            <a:avLst/>
          </a:prstGeom>
        </p:spPr>
        <p:txBody>
          <a:bodyPr anchor="t" rtlCol="false" tIns="0" lIns="0" bIns="0" rIns="0">
            <a:spAutoFit/>
          </a:bodyPr>
          <a:lstStyle/>
          <a:p>
            <a:pPr algn="r">
              <a:lnSpc>
                <a:spcPts val="9600"/>
              </a:lnSpc>
            </a:pPr>
            <a:r>
              <a:rPr lang="en-US" b="true" sz="9600">
                <a:solidFill>
                  <a:srgbClr val="010203"/>
                </a:solidFill>
                <a:latin typeface="Oswald Bold"/>
                <a:ea typeface="Oswald Bold"/>
                <a:cs typeface="Oswald Bold"/>
                <a:sym typeface="Oswald Bold"/>
              </a:rPr>
              <a:t>MUSEUM BUILDING RESOURCES</a:t>
            </a:r>
          </a:p>
        </p:txBody>
      </p:sp>
      <p:grpSp>
        <p:nvGrpSpPr>
          <p:cNvPr name="Group 7" id="7"/>
          <p:cNvGrpSpPr/>
          <p:nvPr/>
        </p:nvGrpSpPr>
        <p:grpSpPr>
          <a:xfrm rot="0">
            <a:off x="0" y="0"/>
            <a:ext cx="1600200" cy="10287000"/>
            <a:chOff x="0" y="0"/>
            <a:chExt cx="2133600" cy="13716000"/>
          </a:xfrm>
        </p:grpSpPr>
        <p:grpSp>
          <p:nvGrpSpPr>
            <p:cNvPr name="Group 8" id="8"/>
            <p:cNvGrpSpPr/>
            <p:nvPr/>
          </p:nvGrpSpPr>
          <p:grpSpPr>
            <a:xfrm rot="0">
              <a:off x="0" y="0"/>
              <a:ext cx="2133600" cy="13716000"/>
              <a:chOff x="0" y="0"/>
              <a:chExt cx="421452" cy="2709333"/>
            </a:xfrm>
          </p:grpSpPr>
          <p:sp>
            <p:nvSpPr>
              <p:cNvPr name="Freeform 9" id="9"/>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0" id="10"/>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1" id="11"/>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2" id="12"/>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F2F2F2"/>
                  </a:solidFill>
                  <a:latin typeface="Archivo"/>
                  <a:ea typeface="Archivo"/>
                  <a:cs typeface="Archivo"/>
                  <a:sym typeface="Archivo"/>
                </a:rPr>
                <a:t>Appendices</a:t>
              </a:r>
            </a:p>
            <a:p>
              <a:pPr algn="l">
                <a:lnSpc>
                  <a:spcPts val="1439"/>
                </a:lnSpc>
              </a:pPr>
            </a:p>
          </p:txBody>
        </p:sp>
        <p:sp>
          <p:nvSpPr>
            <p:cNvPr name="TextBox 13" id="13"/>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3" tooltip="https://www.floschechter.com"/>
                </a:rPr>
                <a:t>Florence</a:t>
              </a:r>
            </a:p>
            <a:p>
              <a:pPr algn="just">
                <a:lnSpc>
                  <a:spcPts val="1511"/>
                </a:lnSpc>
              </a:pPr>
              <a:r>
                <a:rPr lang="en-US" sz="1399">
                  <a:solidFill>
                    <a:srgbClr val="F2F2F2"/>
                  </a:solidFill>
                  <a:latin typeface="Zodiak"/>
                  <a:ea typeface="Zodiak"/>
                  <a:cs typeface="Zodiak"/>
                  <a:sym typeface="Zodiak"/>
                  <a:hlinkClick r:id="rId4"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5" tooltip="https://www.floschechter.com"/>
                </a:rPr>
                <a:t>floschechter.com</a:t>
              </a:r>
            </a:p>
          </p:txBody>
        </p:sp>
      </p:grpSp>
      <p:grpSp>
        <p:nvGrpSpPr>
          <p:cNvPr name="Group 14" id="14"/>
          <p:cNvGrpSpPr/>
          <p:nvPr/>
        </p:nvGrpSpPr>
        <p:grpSpPr>
          <a:xfrm rot="0">
            <a:off x="13716000" y="4029075"/>
            <a:ext cx="4229100" cy="1000125"/>
            <a:chOff x="0" y="0"/>
            <a:chExt cx="1113837" cy="263407"/>
          </a:xfrm>
        </p:grpSpPr>
        <p:sp>
          <p:nvSpPr>
            <p:cNvPr name="Freeform 15" id="15"/>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010203"/>
              </a:solidFill>
              <a:prstDash val="solid"/>
              <a:miter/>
            </a:ln>
          </p:spPr>
        </p:sp>
        <p:sp>
          <p:nvSpPr>
            <p:cNvPr name="TextBox 16" id="16"/>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17" id="17"/>
          <p:cNvSpPr txBox="true"/>
          <p:nvPr/>
        </p:nvSpPr>
        <p:spPr>
          <a:xfrm rot="0">
            <a:off x="13882126" y="4252912"/>
            <a:ext cx="3745841" cy="2762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6" tooltip="https://ww2.aam-us.org/docs/default-source/about-museums/starting-a-museum--final.pdf"/>
              </a:rPr>
              <a:t>AAM: Starting a Museum</a:t>
            </a:r>
          </a:p>
        </p:txBody>
      </p:sp>
      <p:grpSp>
        <p:nvGrpSpPr>
          <p:cNvPr name="Group 18" id="18"/>
          <p:cNvGrpSpPr/>
          <p:nvPr/>
        </p:nvGrpSpPr>
        <p:grpSpPr>
          <a:xfrm rot="0">
            <a:off x="4800600" y="5257800"/>
            <a:ext cx="4229100" cy="1000125"/>
            <a:chOff x="0" y="0"/>
            <a:chExt cx="1113837" cy="263407"/>
          </a:xfrm>
        </p:grpSpPr>
        <p:sp>
          <p:nvSpPr>
            <p:cNvPr name="Freeform 19" id="19"/>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010203"/>
              </a:solidFill>
              <a:prstDash val="solid"/>
              <a:miter/>
            </a:ln>
          </p:spPr>
        </p:sp>
        <p:sp>
          <p:nvSpPr>
            <p:cNvPr name="TextBox 20" id="20"/>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21" id="21"/>
          <p:cNvSpPr txBox="true"/>
          <p:nvPr/>
        </p:nvSpPr>
        <p:spPr>
          <a:xfrm rot="0">
            <a:off x="4966726" y="5481637"/>
            <a:ext cx="3745841" cy="5429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7" tooltip="https://www.aim-museums.co.uk/wp-content/uploads/2017/03/Successfully-Setting-up-a-New-Museum-2017.pdf"/>
              </a:rPr>
              <a:t>AIM: Successfully Setting up a New Museum</a:t>
            </a:r>
          </a:p>
        </p:txBody>
      </p:sp>
      <p:grpSp>
        <p:nvGrpSpPr>
          <p:cNvPr name="Group 22" id="22"/>
          <p:cNvGrpSpPr/>
          <p:nvPr/>
        </p:nvGrpSpPr>
        <p:grpSpPr>
          <a:xfrm rot="0">
            <a:off x="4800600" y="6486525"/>
            <a:ext cx="4229100" cy="1000125"/>
            <a:chOff x="0" y="0"/>
            <a:chExt cx="1113837" cy="263407"/>
          </a:xfrm>
        </p:grpSpPr>
        <p:sp>
          <p:nvSpPr>
            <p:cNvPr name="Freeform 23" id="23"/>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010203"/>
              </a:solidFill>
              <a:prstDash val="solid"/>
              <a:miter/>
            </a:ln>
          </p:spPr>
        </p:sp>
        <p:sp>
          <p:nvSpPr>
            <p:cNvPr name="TextBox 24" id="24"/>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25" id="25"/>
          <p:cNvSpPr txBox="true"/>
          <p:nvPr/>
        </p:nvSpPr>
        <p:spPr>
          <a:xfrm rot="0">
            <a:off x="4966726" y="6710363"/>
            <a:ext cx="3745841" cy="5429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8" tooltip="https://unesdoc.unesco.org/ark:/48223/pf0000141067"/>
              </a:rPr>
              <a:t>UNESCO: Running a museum - a practical handbook</a:t>
            </a:r>
          </a:p>
        </p:txBody>
      </p:sp>
      <p:grpSp>
        <p:nvGrpSpPr>
          <p:cNvPr name="Group 26" id="26"/>
          <p:cNvGrpSpPr/>
          <p:nvPr/>
        </p:nvGrpSpPr>
        <p:grpSpPr>
          <a:xfrm rot="0">
            <a:off x="4800600" y="7715250"/>
            <a:ext cx="4229100" cy="1000125"/>
            <a:chOff x="0" y="0"/>
            <a:chExt cx="1113837" cy="263407"/>
          </a:xfrm>
        </p:grpSpPr>
        <p:sp>
          <p:nvSpPr>
            <p:cNvPr name="Freeform 27" id="27"/>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010203"/>
              </a:solidFill>
              <a:prstDash val="solid"/>
              <a:miter/>
            </a:ln>
          </p:spPr>
        </p:sp>
        <p:sp>
          <p:nvSpPr>
            <p:cNvPr name="TextBox 28" id="28"/>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29" id="29"/>
          <p:cNvSpPr txBox="true"/>
          <p:nvPr/>
        </p:nvSpPr>
        <p:spPr>
          <a:xfrm rot="0">
            <a:off x="4966726" y="7939087"/>
            <a:ext cx="3745841" cy="2762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9" tooltip="https://www.nps.gov/museum/publications/handbook.html"/>
              </a:rPr>
              <a:t>NPS: Museum Handbook</a:t>
            </a:r>
          </a:p>
        </p:txBody>
      </p:sp>
      <p:grpSp>
        <p:nvGrpSpPr>
          <p:cNvPr name="Group 30" id="30"/>
          <p:cNvGrpSpPr/>
          <p:nvPr/>
        </p:nvGrpSpPr>
        <p:grpSpPr>
          <a:xfrm rot="0">
            <a:off x="4800600" y="8943975"/>
            <a:ext cx="4229100" cy="1000125"/>
            <a:chOff x="0" y="0"/>
            <a:chExt cx="1113837" cy="263407"/>
          </a:xfrm>
        </p:grpSpPr>
        <p:sp>
          <p:nvSpPr>
            <p:cNvPr name="Freeform 31" id="31"/>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010203"/>
              </a:solidFill>
              <a:prstDash val="solid"/>
              <a:miter/>
            </a:ln>
          </p:spPr>
        </p:sp>
        <p:sp>
          <p:nvSpPr>
            <p:cNvPr name="TextBox 32" id="32"/>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33" id="33"/>
          <p:cNvSpPr txBox="true"/>
          <p:nvPr/>
        </p:nvSpPr>
        <p:spPr>
          <a:xfrm rot="0">
            <a:off x="4966726" y="9167813"/>
            <a:ext cx="3745841" cy="5429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10" tooltip="https://www.aam-us.org/programs/publications/toolkits/from-the-ground-up-starting-a-museum/"/>
              </a:rPr>
              <a:t>AAM: </a:t>
            </a:r>
            <a:r>
              <a:rPr lang="en-US" sz="1800" u="sng">
                <a:solidFill>
                  <a:srgbClr val="010203"/>
                </a:solidFill>
                <a:latin typeface="Archivo"/>
                <a:ea typeface="Archivo"/>
                <a:cs typeface="Archivo"/>
                <a:sym typeface="Archivo"/>
                <a:hlinkClick r:id="rId11" tooltip="https://www.aam-us.org/programs/publications/toolkits/from-the-ground-up-starting-a-museum/"/>
              </a:rPr>
              <a:t>From the Ground Up: A Toolkit for Starting a Museum</a:t>
            </a:r>
          </a:p>
        </p:txBody>
      </p:sp>
      <p:grpSp>
        <p:nvGrpSpPr>
          <p:cNvPr name="Group 34" id="34"/>
          <p:cNvGrpSpPr/>
          <p:nvPr/>
        </p:nvGrpSpPr>
        <p:grpSpPr>
          <a:xfrm rot="0">
            <a:off x="13716000" y="5257800"/>
            <a:ext cx="4229100" cy="1000125"/>
            <a:chOff x="0" y="0"/>
            <a:chExt cx="1113837" cy="263407"/>
          </a:xfrm>
        </p:grpSpPr>
        <p:sp>
          <p:nvSpPr>
            <p:cNvPr name="Freeform 35" id="35"/>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010203"/>
              </a:solidFill>
              <a:prstDash val="solid"/>
              <a:miter/>
            </a:ln>
          </p:spPr>
        </p:sp>
        <p:sp>
          <p:nvSpPr>
            <p:cNvPr name="TextBox 36" id="36"/>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37" id="37"/>
          <p:cNvSpPr txBox="true"/>
          <p:nvPr/>
        </p:nvSpPr>
        <p:spPr>
          <a:xfrm rot="0">
            <a:off x="13882126" y="5481637"/>
            <a:ext cx="3745841" cy="5429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12" tooltip="https://merl.reading.ac.uk/wp-content/uploads/sites/20/2019/03/IntangibleMuseumToolkit-002.pdf"/>
              </a:rPr>
              <a:t>MERL: Make Your Own Museum of the Intangible</a:t>
            </a:r>
          </a:p>
        </p:txBody>
      </p:sp>
      <p:grpSp>
        <p:nvGrpSpPr>
          <p:cNvPr name="Group 38" id="38"/>
          <p:cNvGrpSpPr/>
          <p:nvPr/>
        </p:nvGrpSpPr>
        <p:grpSpPr>
          <a:xfrm rot="0">
            <a:off x="9258300" y="8943975"/>
            <a:ext cx="4229100" cy="1000125"/>
            <a:chOff x="0" y="0"/>
            <a:chExt cx="1113837" cy="263407"/>
          </a:xfrm>
        </p:grpSpPr>
        <p:sp>
          <p:nvSpPr>
            <p:cNvPr name="Freeform 39" id="39"/>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010203"/>
              </a:solidFill>
              <a:prstDash val="solid"/>
              <a:miter/>
            </a:ln>
          </p:spPr>
        </p:sp>
        <p:sp>
          <p:nvSpPr>
            <p:cNvPr name="TextBox 40" id="40"/>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41" id="41"/>
          <p:cNvSpPr txBox="true"/>
          <p:nvPr/>
        </p:nvSpPr>
        <p:spPr>
          <a:xfrm rot="0">
            <a:off x="9424426" y="9167812"/>
            <a:ext cx="3745841" cy="2762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13" tooltip="http://ourmuseum.org.uk"/>
              </a:rPr>
              <a:t>Our Museum</a:t>
            </a:r>
          </a:p>
        </p:txBody>
      </p:sp>
      <p:grpSp>
        <p:nvGrpSpPr>
          <p:cNvPr name="Group 42" id="42"/>
          <p:cNvGrpSpPr/>
          <p:nvPr/>
        </p:nvGrpSpPr>
        <p:grpSpPr>
          <a:xfrm rot="0">
            <a:off x="9258300" y="4029075"/>
            <a:ext cx="4229100" cy="1000125"/>
            <a:chOff x="0" y="0"/>
            <a:chExt cx="1113837" cy="263407"/>
          </a:xfrm>
        </p:grpSpPr>
        <p:sp>
          <p:nvSpPr>
            <p:cNvPr name="Freeform 43" id="43"/>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010203"/>
              </a:solidFill>
              <a:prstDash val="solid"/>
              <a:miter/>
            </a:ln>
          </p:spPr>
        </p:sp>
        <p:sp>
          <p:nvSpPr>
            <p:cNvPr name="TextBox 44" id="44"/>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45" id="45"/>
          <p:cNvSpPr txBox="true"/>
          <p:nvPr/>
        </p:nvSpPr>
        <p:spPr>
          <a:xfrm rot="0">
            <a:off x="9424426" y="4252913"/>
            <a:ext cx="3745841" cy="5429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14" tooltip="https://mgnsw.org.au/wp-content/uploads/2019/01/justbecause.pdf"/>
              </a:rPr>
              <a:t>MGF of NSW: museums and galleries in heritage buildings</a:t>
            </a:r>
          </a:p>
        </p:txBody>
      </p:sp>
      <p:grpSp>
        <p:nvGrpSpPr>
          <p:cNvPr name="Group 46" id="46"/>
          <p:cNvGrpSpPr/>
          <p:nvPr/>
        </p:nvGrpSpPr>
        <p:grpSpPr>
          <a:xfrm rot="0">
            <a:off x="9258300" y="5257800"/>
            <a:ext cx="4229100" cy="1000125"/>
            <a:chOff x="0" y="0"/>
            <a:chExt cx="1113837" cy="263407"/>
          </a:xfrm>
        </p:grpSpPr>
        <p:sp>
          <p:nvSpPr>
            <p:cNvPr name="Freeform 47" id="47"/>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010203"/>
              </a:solidFill>
              <a:prstDash val="solid"/>
              <a:miter/>
            </a:ln>
          </p:spPr>
        </p:sp>
        <p:sp>
          <p:nvSpPr>
            <p:cNvPr name="TextBox 48" id="48"/>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49" id="49"/>
          <p:cNvSpPr txBox="true"/>
          <p:nvPr/>
        </p:nvSpPr>
        <p:spPr>
          <a:xfrm rot="0">
            <a:off x="9424426" y="5481637"/>
            <a:ext cx="3745841" cy="2762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15" tooltip="https://www.museums101.com"/>
              </a:rPr>
              <a:t>Museums 101</a:t>
            </a:r>
          </a:p>
        </p:txBody>
      </p:sp>
      <p:grpSp>
        <p:nvGrpSpPr>
          <p:cNvPr name="Group 50" id="50"/>
          <p:cNvGrpSpPr/>
          <p:nvPr/>
        </p:nvGrpSpPr>
        <p:grpSpPr>
          <a:xfrm rot="0">
            <a:off x="9258300" y="6486525"/>
            <a:ext cx="4229100" cy="1000125"/>
            <a:chOff x="0" y="0"/>
            <a:chExt cx="1113837" cy="263407"/>
          </a:xfrm>
        </p:grpSpPr>
        <p:sp>
          <p:nvSpPr>
            <p:cNvPr name="Freeform 51" id="51"/>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010203"/>
              </a:solidFill>
              <a:prstDash val="solid"/>
              <a:miter/>
            </a:ln>
          </p:spPr>
        </p:sp>
        <p:sp>
          <p:nvSpPr>
            <p:cNvPr name="TextBox 52" id="52"/>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53" id="53"/>
          <p:cNvSpPr txBox="true"/>
          <p:nvPr/>
        </p:nvSpPr>
        <p:spPr>
          <a:xfrm rot="0">
            <a:off x="9424426" y="6710363"/>
            <a:ext cx="3745841" cy="2762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16" tooltip="https://www.charityexcellence.co.uk"/>
              </a:rPr>
              <a:t>Charity Excellence Framework</a:t>
            </a:r>
          </a:p>
        </p:txBody>
      </p:sp>
      <p:grpSp>
        <p:nvGrpSpPr>
          <p:cNvPr name="Group 54" id="54"/>
          <p:cNvGrpSpPr/>
          <p:nvPr/>
        </p:nvGrpSpPr>
        <p:grpSpPr>
          <a:xfrm rot="0">
            <a:off x="9258300" y="7715250"/>
            <a:ext cx="4229100" cy="1000125"/>
            <a:chOff x="0" y="0"/>
            <a:chExt cx="1113837" cy="263407"/>
          </a:xfrm>
        </p:grpSpPr>
        <p:sp>
          <p:nvSpPr>
            <p:cNvPr name="Freeform 55" id="55"/>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010203"/>
              </a:solidFill>
              <a:prstDash val="solid"/>
              <a:miter/>
            </a:ln>
          </p:spPr>
        </p:sp>
        <p:sp>
          <p:nvSpPr>
            <p:cNvPr name="TextBox 56" id="56"/>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57" id="57"/>
          <p:cNvSpPr txBox="true"/>
          <p:nvPr/>
        </p:nvSpPr>
        <p:spPr>
          <a:xfrm rot="0">
            <a:off x="9424426" y="7939087"/>
            <a:ext cx="3745841" cy="5429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17" tooltip="https://www.aam-us.org/programs/publications/toolkits/from-the-ground-up-starting-a-museum/"/>
              </a:rPr>
              <a:t>AAM: </a:t>
            </a:r>
            <a:r>
              <a:rPr lang="en-US" sz="1800" u="sng">
                <a:solidFill>
                  <a:srgbClr val="010203"/>
                </a:solidFill>
                <a:latin typeface="Archivo"/>
                <a:ea typeface="Archivo"/>
                <a:cs typeface="Archivo"/>
                <a:sym typeface="Archivo"/>
                <a:hlinkClick r:id="rId18" tooltip="https://www.aam-us.org/programs/publications/toolkits/from-the-ground-up-starting-a-museum/"/>
              </a:rPr>
              <a:t>From the Ground Up: A Toolkit for Starting a Museum</a:t>
            </a:r>
          </a:p>
        </p:txBody>
      </p:sp>
      <p:grpSp>
        <p:nvGrpSpPr>
          <p:cNvPr name="Group 58" id="58"/>
          <p:cNvGrpSpPr/>
          <p:nvPr/>
        </p:nvGrpSpPr>
        <p:grpSpPr>
          <a:xfrm rot="0">
            <a:off x="13716000" y="6486525"/>
            <a:ext cx="4229100" cy="1000125"/>
            <a:chOff x="0" y="0"/>
            <a:chExt cx="1113837" cy="263407"/>
          </a:xfrm>
        </p:grpSpPr>
        <p:sp>
          <p:nvSpPr>
            <p:cNvPr name="Freeform 59" id="59"/>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010203"/>
              </a:solidFill>
              <a:prstDash val="solid"/>
              <a:miter/>
            </a:ln>
          </p:spPr>
        </p:sp>
        <p:sp>
          <p:nvSpPr>
            <p:cNvPr name="TextBox 60" id="60"/>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61" id="61"/>
          <p:cNvSpPr txBox="true"/>
          <p:nvPr/>
        </p:nvSpPr>
        <p:spPr>
          <a:xfrm rot="0">
            <a:off x="13882126" y="6710363"/>
            <a:ext cx="3745841" cy="2762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19" tooltip="https://www.icom-italia.org/wp-content/uploads/2018/02/ICOMItalia.KeyconceptsofMuseology.Pubblicazioni.2010.pdf"/>
              </a:rPr>
              <a:t>Key concepts of Museology</a:t>
            </a:r>
          </a:p>
        </p:txBody>
      </p:sp>
    </p:spTree>
  </p:cSld>
  <p:clrMapOvr>
    <a:masterClrMapping/>
  </p:clrMapOvr>
  <p:transition spd="fast">
    <p:fade/>
  </p:transition>
</p:sld>
</file>

<file path=ppt/slides/slide108.xml><?xml version="1.0" encoding="utf-8"?>
<p:sld xmlns:p="http://schemas.openxmlformats.org/presentationml/2006/main" xmlns:a="http://schemas.openxmlformats.org/drawingml/2006/main" xmlns:r="http://schemas.openxmlformats.org/officeDocument/2006/relationships">
  <p:cSld>
    <p:bg>
      <p:bgPr>
        <a:solidFill>
          <a:srgbClr val="010203"/>
        </a:solidFill>
      </p:bgPr>
    </p:bg>
    <p:spTree>
      <p:nvGrpSpPr>
        <p:cNvPr id="1" name=""/>
        <p:cNvGrpSpPr/>
        <p:nvPr/>
      </p:nvGrpSpPr>
      <p:grpSpPr>
        <a:xfrm>
          <a:off x="0" y="0"/>
          <a:ext cx="0" cy="0"/>
          <a:chOff x="0" y="0"/>
          <a:chExt cx="0" cy="0"/>
        </a:xfrm>
      </p:grpSpPr>
      <p:sp>
        <p:nvSpPr>
          <p:cNvPr name="TextBox 2" id="2"/>
          <p:cNvSpPr txBox="true"/>
          <p:nvPr/>
        </p:nvSpPr>
        <p:spPr>
          <a:xfrm rot="0">
            <a:off x="1819275" y="1123950"/>
            <a:ext cx="14649450" cy="2402840"/>
          </a:xfrm>
          <a:prstGeom prst="rect">
            <a:avLst/>
          </a:prstGeom>
        </p:spPr>
        <p:txBody>
          <a:bodyPr anchor="t" rtlCol="false" tIns="0" lIns="0" bIns="0" rIns="0">
            <a:spAutoFit/>
          </a:bodyPr>
          <a:lstStyle/>
          <a:p>
            <a:pPr algn="l" marL="0" indent="0" lvl="0">
              <a:lnSpc>
                <a:spcPts val="18879"/>
              </a:lnSpc>
            </a:pPr>
            <a:r>
              <a:rPr lang="en-US" b="true" sz="15999">
                <a:solidFill>
                  <a:srgbClr val="F2F2F2"/>
                </a:solidFill>
                <a:latin typeface="Oswald Bold"/>
                <a:ea typeface="Oswald Bold"/>
                <a:cs typeface="Oswald Bold"/>
                <a:sym typeface="Oswald Bold"/>
              </a:rPr>
              <a:t>LEARN MORE</a:t>
            </a:r>
          </a:p>
        </p:txBody>
      </p:sp>
      <p:sp>
        <p:nvSpPr>
          <p:cNvPr name="TextBox 3" id="3"/>
          <p:cNvSpPr txBox="true"/>
          <p:nvPr/>
        </p:nvSpPr>
        <p:spPr>
          <a:xfrm rot="0">
            <a:off x="1828800" y="3990975"/>
            <a:ext cx="14043532" cy="1666875"/>
          </a:xfrm>
          <a:prstGeom prst="rect">
            <a:avLst/>
          </a:prstGeom>
        </p:spPr>
        <p:txBody>
          <a:bodyPr anchor="t" rtlCol="false" tIns="0" lIns="0" bIns="0" rIns="0">
            <a:spAutoFit/>
          </a:bodyPr>
          <a:lstStyle/>
          <a:p>
            <a:pPr algn="l">
              <a:lnSpc>
                <a:spcPts val="4320"/>
              </a:lnSpc>
            </a:pPr>
            <a:r>
              <a:rPr lang="en-US" sz="3600">
                <a:solidFill>
                  <a:srgbClr val="F2F2F2"/>
                </a:solidFill>
                <a:latin typeface="Zodiak"/>
                <a:ea typeface="Zodiak"/>
                <a:cs typeface="Zodiak"/>
                <a:sym typeface="Zodiak"/>
              </a:rPr>
              <a:t>Ready to start your museum building journey? Book a free 15 minute consultation to see if we can work together to make your dream a reality.</a:t>
            </a:r>
          </a:p>
        </p:txBody>
      </p:sp>
      <p:sp>
        <p:nvSpPr>
          <p:cNvPr name="AutoShape 4" id="4"/>
          <p:cNvSpPr/>
          <p:nvPr/>
        </p:nvSpPr>
        <p:spPr>
          <a:xfrm>
            <a:off x="1819275" y="8843962"/>
            <a:ext cx="14649450" cy="0"/>
          </a:xfrm>
          <a:prstGeom prst="line">
            <a:avLst/>
          </a:prstGeom>
          <a:ln cap="flat" w="38100">
            <a:solidFill>
              <a:srgbClr val="F2F2F2"/>
            </a:solidFill>
            <a:prstDash val="solid"/>
            <a:headEnd type="none" len="sm" w="sm"/>
            <a:tailEnd type="none" len="sm" w="sm"/>
          </a:ln>
        </p:spPr>
      </p:sp>
      <p:sp>
        <p:nvSpPr>
          <p:cNvPr name="TextBox 5" id="5"/>
          <p:cNvSpPr txBox="true"/>
          <p:nvPr/>
        </p:nvSpPr>
        <p:spPr>
          <a:xfrm rot="0">
            <a:off x="5680563" y="8933979"/>
            <a:ext cx="10788162" cy="250190"/>
          </a:xfrm>
          <a:prstGeom prst="rect">
            <a:avLst/>
          </a:prstGeom>
        </p:spPr>
        <p:txBody>
          <a:bodyPr anchor="t" rtlCol="false" tIns="0" lIns="0" bIns="0" rIns="0">
            <a:spAutoFit/>
          </a:bodyPr>
          <a:lstStyle/>
          <a:p>
            <a:pPr algn="r">
              <a:lnSpc>
                <a:spcPts val="1960"/>
              </a:lnSpc>
            </a:pPr>
            <a:r>
              <a:rPr lang="en-US" sz="1400">
                <a:solidFill>
                  <a:srgbClr val="F2F2F2"/>
                </a:solidFill>
                <a:latin typeface="Cy Grotesk Key Light"/>
                <a:ea typeface="Cy Grotesk Key Light"/>
                <a:cs typeface="Cy Grotesk Key Light"/>
                <a:sym typeface="Cy Grotesk Key Light"/>
              </a:rPr>
              <a:t>Florence Schechter | Creative Consultant | info@floschechter.com | floschechter.com </a:t>
            </a:r>
          </a:p>
        </p:txBody>
      </p:sp>
      <p:grpSp>
        <p:nvGrpSpPr>
          <p:cNvPr name="Group 6" id="6"/>
          <p:cNvGrpSpPr/>
          <p:nvPr/>
        </p:nvGrpSpPr>
        <p:grpSpPr>
          <a:xfrm rot="0">
            <a:off x="1828800" y="6484117"/>
            <a:ext cx="4229100" cy="1002533"/>
            <a:chOff x="0" y="0"/>
            <a:chExt cx="838910" cy="198869"/>
          </a:xfrm>
        </p:grpSpPr>
        <p:sp>
          <p:nvSpPr>
            <p:cNvPr name="Freeform 7" id="7"/>
            <p:cNvSpPr/>
            <p:nvPr/>
          </p:nvSpPr>
          <p:spPr>
            <a:xfrm flipH="false" flipV="false" rot="0">
              <a:off x="0" y="0"/>
              <a:ext cx="838910" cy="198869"/>
            </a:xfrm>
            <a:custGeom>
              <a:avLst/>
              <a:gdLst/>
              <a:ahLst/>
              <a:cxnLst/>
              <a:rect r="r" b="b" t="t" l="l"/>
              <a:pathLst>
                <a:path h="198869" w="838910">
                  <a:moveTo>
                    <a:pt x="0" y="0"/>
                  </a:moveTo>
                  <a:lnTo>
                    <a:pt x="838910" y="0"/>
                  </a:lnTo>
                  <a:lnTo>
                    <a:pt x="838910" y="198869"/>
                  </a:lnTo>
                  <a:lnTo>
                    <a:pt x="0" y="198869"/>
                  </a:lnTo>
                  <a:close/>
                </a:path>
              </a:pathLst>
            </a:custGeom>
            <a:solidFill>
              <a:srgbClr val="F2F2F2"/>
            </a:solidFill>
          </p:spPr>
        </p:sp>
        <p:sp>
          <p:nvSpPr>
            <p:cNvPr name="TextBox 8" id="8"/>
            <p:cNvSpPr txBox="true"/>
            <p:nvPr/>
          </p:nvSpPr>
          <p:spPr>
            <a:xfrm>
              <a:off x="0" y="-47625"/>
              <a:ext cx="838910" cy="246494"/>
            </a:xfrm>
            <a:prstGeom prst="rect">
              <a:avLst/>
            </a:prstGeom>
          </p:spPr>
          <p:txBody>
            <a:bodyPr anchor="ctr" rtlCol="false" tIns="50800" lIns="50800" bIns="50800" rIns="50800"/>
            <a:lstStyle/>
            <a:p>
              <a:pPr algn="ctr">
                <a:lnSpc>
                  <a:spcPts val="2800"/>
                </a:lnSpc>
              </a:pPr>
              <a:r>
                <a:rPr lang="en-US" sz="2000" u="sng">
                  <a:solidFill>
                    <a:srgbClr val="010203"/>
                  </a:solidFill>
                  <a:latin typeface="Archivo"/>
                  <a:ea typeface="Archivo"/>
                  <a:cs typeface="Archivo"/>
                  <a:sym typeface="Archivo"/>
                  <a:hlinkClick r:id="rId2" tooltip="https://cal.com/floschechter/exploratory"/>
                </a:rPr>
                <a:t>Book a call now</a:t>
              </a:r>
            </a:p>
          </p:txBody>
        </p:sp>
      </p:grpSp>
    </p:spTree>
  </p:cSld>
  <p:clrMapOvr>
    <a:masterClrMapping/>
  </p:clrMapOvr>
  <p:transition spd="fast">
    <p:fade/>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sp>
        <p:nvSpPr>
          <p:cNvPr name="TextBox 2" id="2"/>
          <p:cNvSpPr txBox="true"/>
          <p:nvPr/>
        </p:nvSpPr>
        <p:spPr>
          <a:xfrm rot="0">
            <a:off x="13007340" y="247650"/>
            <a:ext cx="4994910" cy="2510790"/>
          </a:xfrm>
          <a:prstGeom prst="rect">
            <a:avLst/>
          </a:prstGeom>
        </p:spPr>
        <p:txBody>
          <a:bodyPr anchor="t" rtlCol="false" tIns="0" lIns="0" bIns="0" rIns="0">
            <a:spAutoFit/>
          </a:bodyPr>
          <a:lstStyle/>
          <a:p>
            <a:pPr algn="r">
              <a:lnSpc>
                <a:spcPts val="9600"/>
              </a:lnSpc>
            </a:pPr>
            <a:r>
              <a:rPr lang="en-US" b="true" sz="9600">
                <a:solidFill>
                  <a:srgbClr val="010203"/>
                </a:solidFill>
                <a:latin typeface="Oswald Bold"/>
                <a:ea typeface="Oswald Bold"/>
                <a:cs typeface="Oswald Bold"/>
                <a:sym typeface="Oswald Bold"/>
              </a:rPr>
              <a:t>MUSEUM MODELS</a:t>
            </a:r>
          </a:p>
        </p:txBody>
      </p:sp>
      <p:sp>
        <p:nvSpPr>
          <p:cNvPr name="TextBox 3" id="3"/>
          <p:cNvSpPr txBox="true"/>
          <p:nvPr/>
        </p:nvSpPr>
        <p:spPr>
          <a:xfrm rot="0">
            <a:off x="13716000" y="5372418"/>
            <a:ext cx="4229100" cy="3357245"/>
          </a:xfrm>
          <a:prstGeom prst="rect">
            <a:avLst/>
          </a:prstGeom>
        </p:spPr>
        <p:txBody>
          <a:bodyPr anchor="t" rtlCol="false" tIns="0" lIns="0" bIns="0" rIns="0">
            <a:spAutoFit/>
          </a:bodyPr>
          <a:lstStyle/>
          <a:p>
            <a:pPr algn="r">
              <a:lnSpc>
                <a:spcPts val="2440"/>
              </a:lnSpc>
            </a:pPr>
            <a:r>
              <a:rPr lang="en-US" sz="2000">
                <a:solidFill>
                  <a:srgbClr val="010203"/>
                </a:solidFill>
                <a:latin typeface="Archivo"/>
                <a:ea typeface="Archivo"/>
                <a:cs typeface="Archivo"/>
                <a:sym typeface="Archivo"/>
              </a:rPr>
              <a:t>There are a lot of different ways to make a museum and you don’t need to pick the traditional model to be valid. The case studies at the end will help elucidate the variety of ways a museum can exist.</a:t>
            </a:r>
          </a:p>
          <a:p>
            <a:pPr algn="r">
              <a:lnSpc>
                <a:spcPts val="2440"/>
              </a:lnSpc>
            </a:pPr>
          </a:p>
          <a:p>
            <a:pPr algn="r">
              <a:lnSpc>
                <a:spcPts val="2440"/>
              </a:lnSpc>
            </a:pPr>
            <a:r>
              <a:rPr lang="en-US" sz="2000">
                <a:solidFill>
                  <a:srgbClr val="010203"/>
                </a:solidFill>
                <a:latin typeface="Archivo"/>
                <a:ea typeface="Archivo"/>
                <a:cs typeface="Archivo"/>
                <a:sym typeface="Archivo"/>
              </a:rPr>
              <a:t>The right model for you isn’t the right model for everyone, so write in the pros and cons of each model to help decide which is right for you.</a:t>
            </a:r>
          </a:p>
        </p:txBody>
      </p:sp>
      <p:sp>
        <p:nvSpPr>
          <p:cNvPr name="Freeform 4" id="4"/>
          <p:cNvSpPr/>
          <p:nvPr/>
        </p:nvSpPr>
        <p:spPr>
          <a:xfrm flipH="false" flipV="false" rot="0">
            <a:off x="3314700" y="342900"/>
            <a:ext cx="2752725" cy="1000125"/>
          </a:xfrm>
          <a:custGeom>
            <a:avLst/>
            <a:gdLst/>
            <a:ahLst/>
            <a:cxnLst/>
            <a:rect r="r" b="b" t="t" l="l"/>
            <a:pathLst>
              <a:path h="1000125" w="2752725">
                <a:moveTo>
                  <a:pt x="0" y="0"/>
                </a:moveTo>
                <a:lnTo>
                  <a:pt x="2752725" y="0"/>
                </a:lnTo>
                <a:lnTo>
                  <a:pt x="2752725" y="1000125"/>
                </a:lnTo>
                <a:lnTo>
                  <a:pt x="0" y="1000125"/>
                </a:lnTo>
                <a:lnTo>
                  <a:pt x="0" y="0"/>
                </a:lnTo>
                <a:close/>
              </a:path>
            </a:pathLst>
          </a:custGeom>
          <a:blipFill>
            <a:blip r:embed="rId2"/>
            <a:stretch>
              <a:fillRect l="-38869" t="-72882" r="-11353" b="-102593"/>
            </a:stretch>
          </a:blipFill>
        </p:spPr>
      </p:sp>
      <p:sp>
        <p:nvSpPr>
          <p:cNvPr name="Freeform 5" id="5"/>
          <p:cNvSpPr/>
          <p:nvPr/>
        </p:nvSpPr>
        <p:spPr>
          <a:xfrm flipH="false" flipV="false" rot="0">
            <a:off x="6286500" y="347663"/>
            <a:ext cx="2749724" cy="995362"/>
          </a:xfrm>
          <a:custGeom>
            <a:avLst/>
            <a:gdLst/>
            <a:ahLst/>
            <a:cxnLst/>
            <a:rect r="r" b="b" t="t" l="l"/>
            <a:pathLst>
              <a:path h="995362" w="2749724">
                <a:moveTo>
                  <a:pt x="0" y="0"/>
                </a:moveTo>
                <a:lnTo>
                  <a:pt x="2749724" y="0"/>
                </a:lnTo>
                <a:lnTo>
                  <a:pt x="2749724" y="995362"/>
                </a:lnTo>
                <a:lnTo>
                  <a:pt x="0" y="995362"/>
                </a:lnTo>
                <a:lnTo>
                  <a:pt x="0" y="0"/>
                </a:lnTo>
                <a:close/>
              </a:path>
            </a:pathLst>
          </a:custGeom>
          <a:blipFill>
            <a:blip r:embed="rId3"/>
            <a:stretch>
              <a:fillRect l="-33805" t="-73883" r="0" b="-72391"/>
            </a:stretch>
          </a:blipFill>
        </p:spPr>
      </p:sp>
      <p:sp>
        <p:nvSpPr>
          <p:cNvPr name="Freeform 6" id="6"/>
          <p:cNvSpPr/>
          <p:nvPr/>
        </p:nvSpPr>
        <p:spPr>
          <a:xfrm flipH="false" flipV="false" rot="0">
            <a:off x="9258300" y="342900"/>
            <a:ext cx="2743200" cy="1000125"/>
          </a:xfrm>
          <a:custGeom>
            <a:avLst/>
            <a:gdLst/>
            <a:ahLst/>
            <a:cxnLst/>
            <a:rect r="r" b="b" t="t" l="l"/>
            <a:pathLst>
              <a:path h="1000125" w="2743200">
                <a:moveTo>
                  <a:pt x="0" y="0"/>
                </a:moveTo>
                <a:lnTo>
                  <a:pt x="2743200" y="0"/>
                </a:lnTo>
                <a:lnTo>
                  <a:pt x="2743200" y="1000125"/>
                </a:lnTo>
                <a:lnTo>
                  <a:pt x="0" y="1000125"/>
                </a:lnTo>
                <a:lnTo>
                  <a:pt x="0" y="0"/>
                </a:lnTo>
                <a:close/>
              </a:path>
            </a:pathLst>
          </a:custGeom>
          <a:blipFill>
            <a:blip r:embed="rId4"/>
            <a:stretch>
              <a:fillRect l="-29778" t="-129253" r="-4026" b="-13890"/>
            </a:stretch>
          </a:blipFill>
        </p:spPr>
      </p:sp>
      <p:sp>
        <p:nvSpPr>
          <p:cNvPr name="Freeform 7" id="7"/>
          <p:cNvSpPr/>
          <p:nvPr/>
        </p:nvSpPr>
        <p:spPr>
          <a:xfrm flipH="false" flipV="false" rot="0">
            <a:off x="3316173" y="5257800"/>
            <a:ext cx="2751252" cy="1000125"/>
          </a:xfrm>
          <a:custGeom>
            <a:avLst/>
            <a:gdLst/>
            <a:ahLst/>
            <a:cxnLst/>
            <a:rect r="r" b="b" t="t" l="l"/>
            <a:pathLst>
              <a:path h="1000125" w="2751252">
                <a:moveTo>
                  <a:pt x="0" y="0"/>
                </a:moveTo>
                <a:lnTo>
                  <a:pt x="2751252" y="0"/>
                </a:lnTo>
                <a:lnTo>
                  <a:pt x="2751252" y="1000125"/>
                </a:lnTo>
                <a:lnTo>
                  <a:pt x="0" y="1000125"/>
                </a:lnTo>
                <a:lnTo>
                  <a:pt x="0" y="0"/>
                </a:lnTo>
                <a:close/>
              </a:path>
            </a:pathLst>
          </a:custGeom>
          <a:blipFill>
            <a:blip r:embed="rId5"/>
            <a:stretch>
              <a:fillRect l="-36076" t="-113660" r="-2867" b="-41154"/>
            </a:stretch>
          </a:blipFill>
        </p:spPr>
      </p:sp>
      <p:sp>
        <p:nvSpPr>
          <p:cNvPr name="Freeform 8" id="8"/>
          <p:cNvSpPr/>
          <p:nvPr/>
        </p:nvSpPr>
        <p:spPr>
          <a:xfrm flipH="false" flipV="false" rot="0">
            <a:off x="6286500" y="5257800"/>
            <a:ext cx="2743200" cy="1000125"/>
          </a:xfrm>
          <a:custGeom>
            <a:avLst/>
            <a:gdLst/>
            <a:ahLst/>
            <a:cxnLst/>
            <a:rect r="r" b="b" t="t" l="l"/>
            <a:pathLst>
              <a:path h="1000125" w="2743200">
                <a:moveTo>
                  <a:pt x="0" y="0"/>
                </a:moveTo>
                <a:lnTo>
                  <a:pt x="2743200" y="0"/>
                </a:lnTo>
                <a:lnTo>
                  <a:pt x="2743200" y="1000125"/>
                </a:lnTo>
                <a:lnTo>
                  <a:pt x="0" y="1000125"/>
                </a:lnTo>
                <a:lnTo>
                  <a:pt x="0" y="0"/>
                </a:lnTo>
                <a:close/>
              </a:path>
            </a:pathLst>
          </a:custGeom>
          <a:blipFill>
            <a:blip r:embed="rId6"/>
            <a:stretch>
              <a:fillRect l="-34979" t="0" r="-3472" b="-148738"/>
            </a:stretch>
          </a:blipFill>
        </p:spPr>
      </p:sp>
      <p:sp>
        <p:nvSpPr>
          <p:cNvPr name="Freeform 9" id="9"/>
          <p:cNvSpPr/>
          <p:nvPr/>
        </p:nvSpPr>
        <p:spPr>
          <a:xfrm flipH="false" flipV="false" rot="0">
            <a:off x="9258300" y="5257800"/>
            <a:ext cx="2743200" cy="1000125"/>
          </a:xfrm>
          <a:custGeom>
            <a:avLst/>
            <a:gdLst/>
            <a:ahLst/>
            <a:cxnLst/>
            <a:rect r="r" b="b" t="t" l="l"/>
            <a:pathLst>
              <a:path h="1000125" w="2743200">
                <a:moveTo>
                  <a:pt x="0" y="0"/>
                </a:moveTo>
                <a:lnTo>
                  <a:pt x="2743200" y="0"/>
                </a:lnTo>
                <a:lnTo>
                  <a:pt x="2743200" y="1000125"/>
                </a:lnTo>
                <a:lnTo>
                  <a:pt x="0" y="1000125"/>
                </a:lnTo>
                <a:lnTo>
                  <a:pt x="0" y="0"/>
                </a:lnTo>
                <a:close/>
              </a:path>
            </a:pathLst>
          </a:custGeom>
          <a:blipFill>
            <a:blip r:embed="rId7"/>
            <a:stretch>
              <a:fillRect l="-34979" t="-67820" r="-3472" b="-85665"/>
            </a:stretch>
          </a:blipFill>
        </p:spPr>
      </p:sp>
      <p:sp>
        <p:nvSpPr>
          <p:cNvPr name="TextBox 10" id="10"/>
          <p:cNvSpPr txBox="true"/>
          <p:nvPr/>
        </p:nvSpPr>
        <p:spPr>
          <a:xfrm rot="0">
            <a:off x="3307865" y="1844908"/>
            <a:ext cx="2838450" cy="187452"/>
          </a:xfrm>
          <a:prstGeom prst="rect">
            <a:avLst/>
          </a:prstGeom>
        </p:spPr>
        <p:txBody>
          <a:bodyPr anchor="t" rtlCol="false" tIns="0" lIns="0" bIns="0" rIns="0">
            <a:spAutoFit/>
          </a:bodyPr>
          <a:lstStyle/>
          <a:p>
            <a:pPr algn="l" marL="0" indent="0" lvl="0">
              <a:lnSpc>
                <a:spcPts val="1464"/>
              </a:lnSpc>
              <a:spcBef>
                <a:spcPct val="0"/>
              </a:spcBef>
            </a:pPr>
            <a:r>
              <a:rPr lang="en-US" sz="1200">
                <a:solidFill>
                  <a:srgbClr val="010203"/>
                </a:solidFill>
                <a:latin typeface="Archivo"/>
                <a:ea typeface="Archivo"/>
                <a:cs typeface="Archivo"/>
                <a:sym typeface="Archivo"/>
              </a:rPr>
              <a:t>A permanent location</a:t>
            </a:r>
          </a:p>
        </p:txBody>
      </p:sp>
      <p:sp>
        <p:nvSpPr>
          <p:cNvPr name="TextBox 11" id="11"/>
          <p:cNvSpPr txBox="true"/>
          <p:nvPr/>
        </p:nvSpPr>
        <p:spPr>
          <a:xfrm rot="0">
            <a:off x="3307865" y="1562100"/>
            <a:ext cx="2826235" cy="253111"/>
          </a:xfrm>
          <a:prstGeom prst="rect">
            <a:avLst/>
          </a:prstGeom>
        </p:spPr>
        <p:txBody>
          <a:bodyPr anchor="t" rtlCol="false" tIns="0" lIns="0" bIns="0" rIns="0">
            <a:spAutoFit/>
          </a:bodyPr>
          <a:lstStyle/>
          <a:p>
            <a:pPr algn="l" marL="0" indent="0" lvl="1">
              <a:lnSpc>
                <a:spcPts val="1951"/>
              </a:lnSpc>
              <a:spcBef>
                <a:spcPct val="0"/>
              </a:spcBef>
            </a:pPr>
            <a:r>
              <a:rPr lang="en-US" sz="1599">
                <a:solidFill>
                  <a:srgbClr val="010203"/>
                </a:solidFill>
                <a:latin typeface="Archivo Black"/>
                <a:ea typeface="Archivo Black"/>
                <a:cs typeface="Archivo Black"/>
                <a:sym typeface="Archivo Black"/>
              </a:rPr>
              <a:t>Traditional museum</a:t>
            </a:r>
          </a:p>
        </p:txBody>
      </p:sp>
      <p:sp>
        <p:nvSpPr>
          <p:cNvPr name="TextBox 12" id="12"/>
          <p:cNvSpPr txBox="true"/>
          <p:nvPr/>
        </p:nvSpPr>
        <p:spPr>
          <a:xfrm rot="0">
            <a:off x="6286500" y="2318639"/>
            <a:ext cx="918791" cy="253111"/>
          </a:xfrm>
          <a:prstGeom prst="rect">
            <a:avLst/>
          </a:prstGeom>
        </p:spPr>
        <p:txBody>
          <a:bodyPr anchor="t" rtlCol="false" tIns="0" lIns="0" bIns="0" rIns="0">
            <a:spAutoFit/>
          </a:bodyPr>
          <a:lstStyle/>
          <a:p>
            <a:pPr algn="l" marL="0" indent="0" lvl="0">
              <a:lnSpc>
                <a:spcPts val="1951"/>
              </a:lnSpc>
              <a:spcBef>
                <a:spcPct val="0"/>
              </a:spcBef>
            </a:pPr>
            <a:r>
              <a:rPr lang="en-US" sz="1599">
                <a:solidFill>
                  <a:srgbClr val="010203"/>
                </a:solidFill>
                <a:latin typeface="Archivo"/>
                <a:ea typeface="Archivo"/>
                <a:cs typeface="Archivo"/>
                <a:sym typeface="Archivo"/>
              </a:rPr>
              <a:t>Pros</a:t>
            </a:r>
          </a:p>
        </p:txBody>
      </p:sp>
      <p:sp>
        <p:nvSpPr>
          <p:cNvPr name="TextBox 13" id="13"/>
          <p:cNvSpPr txBox="true"/>
          <p:nvPr/>
        </p:nvSpPr>
        <p:spPr>
          <a:xfrm rot="0">
            <a:off x="7772400" y="2318639"/>
            <a:ext cx="918791" cy="253111"/>
          </a:xfrm>
          <a:prstGeom prst="rect">
            <a:avLst/>
          </a:prstGeom>
        </p:spPr>
        <p:txBody>
          <a:bodyPr anchor="t" rtlCol="false" tIns="0" lIns="0" bIns="0" rIns="0">
            <a:spAutoFit/>
          </a:bodyPr>
          <a:lstStyle/>
          <a:p>
            <a:pPr algn="l" marL="0" indent="0" lvl="0">
              <a:lnSpc>
                <a:spcPts val="1951"/>
              </a:lnSpc>
              <a:spcBef>
                <a:spcPct val="0"/>
              </a:spcBef>
            </a:pPr>
            <a:r>
              <a:rPr lang="en-US" sz="1599">
                <a:solidFill>
                  <a:srgbClr val="010203"/>
                </a:solidFill>
                <a:latin typeface="Archivo"/>
                <a:ea typeface="Archivo"/>
                <a:cs typeface="Archivo"/>
                <a:sym typeface="Archivo"/>
              </a:rPr>
              <a:t>Cons</a:t>
            </a:r>
          </a:p>
        </p:txBody>
      </p:sp>
      <p:sp>
        <p:nvSpPr>
          <p:cNvPr name="TextBox 14" id="14"/>
          <p:cNvSpPr txBox="true"/>
          <p:nvPr/>
        </p:nvSpPr>
        <p:spPr>
          <a:xfrm rot="0">
            <a:off x="9258300" y="2318639"/>
            <a:ext cx="918791" cy="253111"/>
          </a:xfrm>
          <a:prstGeom prst="rect">
            <a:avLst/>
          </a:prstGeom>
        </p:spPr>
        <p:txBody>
          <a:bodyPr anchor="t" rtlCol="false" tIns="0" lIns="0" bIns="0" rIns="0">
            <a:spAutoFit/>
          </a:bodyPr>
          <a:lstStyle/>
          <a:p>
            <a:pPr algn="l" marL="0" indent="0" lvl="0">
              <a:lnSpc>
                <a:spcPts val="1951"/>
              </a:lnSpc>
              <a:spcBef>
                <a:spcPct val="0"/>
              </a:spcBef>
            </a:pPr>
            <a:r>
              <a:rPr lang="en-US" sz="1599">
                <a:solidFill>
                  <a:srgbClr val="010203"/>
                </a:solidFill>
                <a:latin typeface="Archivo"/>
                <a:ea typeface="Archivo"/>
                <a:cs typeface="Archivo"/>
                <a:sym typeface="Archivo"/>
              </a:rPr>
              <a:t>Pros</a:t>
            </a:r>
          </a:p>
        </p:txBody>
      </p:sp>
      <p:sp>
        <p:nvSpPr>
          <p:cNvPr name="TextBox 15" id="15"/>
          <p:cNvSpPr txBox="true"/>
          <p:nvPr/>
        </p:nvSpPr>
        <p:spPr>
          <a:xfrm rot="0">
            <a:off x="10744200" y="2318639"/>
            <a:ext cx="918791" cy="253111"/>
          </a:xfrm>
          <a:prstGeom prst="rect">
            <a:avLst/>
          </a:prstGeom>
        </p:spPr>
        <p:txBody>
          <a:bodyPr anchor="t" rtlCol="false" tIns="0" lIns="0" bIns="0" rIns="0">
            <a:spAutoFit/>
          </a:bodyPr>
          <a:lstStyle/>
          <a:p>
            <a:pPr algn="l" marL="0" indent="0" lvl="0">
              <a:lnSpc>
                <a:spcPts val="1951"/>
              </a:lnSpc>
              <a:spcBef>
                <a:spcPct val="0"/>
              </a:spcBef>
            </a:pPr>
            <a:r>
              <a:rPr lang="en-US" sz="1599">
                <a:solidFill>
                  <a:srgbClr val="010203"/>
                </a:solidFill>
                <a:latin typeface="Archivo"/>
                <a:ea typeface="Archivo"/>
                <a:cs typeface="Archivo"/>
                <a:sym typeface="Archivo"/>
              </a:rPr>
              <a:t>Cons</a:t>
            </a:r>
          </a:p>
        </p:txBody>
      </p:sp>
      <p:sp>
        <p:nvSpPr>
          <p:cNvPr name="TextBox 16" id="16"/>
          <p:cNvSpPr txBox="true"/>
          <p:nvPr/>
        </p:nvSpPr>
        <p:spPr>
          <a:xfrm rot="0">
            <a:off x="6286500" y="1844908"/>
            <a:ext cx="3240786" cy="187452"/>
          </a:xfrm>
          <a:prstGeom prst="rect">
            <a:avLst/>
          </a:prstGeom>
        </p:spPr>
        <p:txBody>
          <a:bodyPr anchor="t" rtlCol="false" tIns="0" lIns="0" bIns="0" rIns="0">
            <a:spAutoFit/>
          </a:bodyPr>
          <a:lstStyle/>
          <a:p>
            <a:pPr algn="l" marL="0" indent="0" lvl="0">
              <a:lnSpc>
                <a:spcPts val="1464"/>
              </a:lnSpc>
              <a:spcBef>
                <a:spcPct val="0"/>
              </a:spcBef>
            </a:pPr>
            <a:r>
              <a:rPr lang="en-US" sz="1200">
                <a:solidFill>
                  <a:srgbClr val="010203"/>
                </a:solidFill>
                <a:latin typeface="Archivo"/>
                <a:ea typeface="Archivo"/>
                <a:cs typeface="Archivo"/>
                <a:sym typeface="Archivo"/>
              </a:rPr>
              <a:t>One exhibition for a limited time</a:t>
            </a:r>
          </a:p>
        </p:txBody>
      </p:sp>
      <p:sp>
        <p:nvSpPr>
          <p:cNvPr name="TextBox 17" id="17"/>
          <p:cNvSpPr txBox="true"/>
          <p:nvPr/>
        </p:nvSpPr>
        <p:spPr>
          <a:xfrm rot="0">
            <a:off x="6286500" y="1571357"/>
            <a:ext cx="2838450" cy="253111"/>
          </a:xfrm>
          <a:prstGeom prst="rect">
            <a:avLst/>
          </a:prstGeom>
        </p:spPr>
        <p:txBody>
          <a:bodyPr anchor="t" rtlCol="false" tIns="0" lIns="0" bIns="0" rIns="0">
            <a:spAutoFit/>
          </a:bodyPr>
          <a:lstStyle/>
          <a:p>
            <a:pPr algn="l" marL="0" indent="0" lvl="1">
              <a:lnSpc>
                <a:spcPts val="1951"/>
              </a:lnSpc>
              <a:spcBef>
                <a:spcPct val="0"/>
              </a:spcBef>
            </a:pPr>
            <a:r>
              <a:rPr lang="en-US" sz="1599">
                <a:solidFill>
                  <a:srgbClr val="010203"/>
                </a:solidFill>
                <a:latin typeface="Archivo Black"/>
                <a:ea typeface="Archivo Black"/>
                <a:cs typeface="Archivo Black"/>
                <a:sym typeface="Archivo Black"/>
              </a:rPr>
              <a:t>One off pop up</a:t>
            </a:r>
          </a:p>
        </p:txBody>
      </p:sp>
      <p:sp>
        <p:nvSpPr>
          <p:cNvPr name="TextBox 18" id="18"/>
          <p:cNvSpPr txBox="true"/>
          <p:nvPr/>
        </p:nvSpPr>
        <p:spPr>
          <a:xfrm rot="0">
            <a:off x="9258300" y="1844908"/>
            <a:ext cx="2703254" cy="187452"/>
          </a:xfrm>
          <a:prstGeom prst="rect">
            <a:avLst/>
          </a:prstGeom>
        </p:spPr>
        <p:txBody>
          <a:bodyPr anchor="t" rtlCol="false" tIns="0" lIns="0" bIns="0" rIns="0">
            <a:spAutoFit/>
          </a:bodyPr>
          <a:lstStyle/>
          <a:p>
            <a:pPr algn="l" marL="0" indent="0" lvl="0">
              <a:lnSpc>
                <a:spcPts val="1464"/>
              </a:lnSpc>
              <a:spcBef>
                <a:spcPct val="0"/>
              </a:spcBef>
            </a:pPr>
            <a:r>
              <a:rPr lang="en-US" sz="1200">
                <a:solidFill>
                  <a:srgbClr val="010203"/>
                </a:solidFill>
                <a:latin typeface="Archivo"/>
                <a:ea typeface="Archivo"/>
                <a:cs typeface="Archivo"/>
                <a:sym typeface="Archivo"/>
              </a:rPr>
              <a:t>Pop ups in many different locations</a:t>
            </a:r>
          </a:p>
        </p:txBody>
      </p:sp>
      <p:sp>
        <p:nvSpPr>
          <p:cNvPr name="TextBox 19" id="19"/>
          <p:cNvSpPr txBox="true"/>
          <p:nvPr/>
        </p:nvSpPr>
        <p:spPr>
          <a:xfrm rot="0">
            <a:off x="9258300" y="1571357"/>
            <a:ext cx="2828925" cy="253111"/>
          </a:xfrm>
          <a:prstGeom prst="rect">
            <a:avLst/>
          </a:prstGeom>
        </p:spPr>
        <p:txBody>
          <a:bodyPr anchor="t" rtlCol="false" tIns="0" lIns="0" bIns="0" rIns="0">
            <a:spAutoFit/>
          </a:bodyPr>
          <a:lstStyle/>
          <a:p>
            <a:pPr algn="l" marL="0" indent="0" lvl="1">
              <a:lnSpc>
                <a:spcPts val="1951"/>
              </a:lnSpc>
              <a:spcBef>
                <a:spcPct val="0"/>
              </a:spcBef>
            </a:pPr>
            <a:r>
              <a:rPr lang="en-US" sz="1599">
                <a:solidFill>
                  <a:srgbClr val="010203"/>
                </a:solidFill>
                <a:latin typeface="Archivo Black"/>
                <a:ea typeface="Archivo Black"/>
                <a:cs typeface="Archivo Black"/>
                <a:sym typeface="Archivo Black"/>
              </a:rPr>
              <a:t>Travelling pop up</a:t>
            </a:r>
          </a:p>
        </p:txBody>
      </p:sp>
      <p:sp>
        <p:nvSpPr>
          <p:cNvPr name="TextBox 20" id="20"/>
          <p:cNvSpPr txBox="true"/>
          <p:nvPr/>
        </p:nvSpPr>
        <p:spPr>
          <a:xfrm rot="0">
            <a:off x="3316173" y="2318639"/>
            <a:ext cx="918791" cy="253111"/>
          </a:xfrm>
          <a:prstGeom prst="rect">
            <a:avLst/>
          </a:prstGeom>
        </p:spPr>
        <p:txBody>
          <a:bodyPr anchor="t" rtlCol="false" tIns="0" lIns="0" bIns="0" rIns="0">
            <a:spAutoFit/>
          </a:bodyPr>
          <a:lstStyle/>
          <a:p>
            <a:pPr algn="l" marL="0" indent="0" lvl="0">
              <a:lnSpc>
                <a:spcPts val="1951"/>
              </a:lnSpc>
              <a:spcBef>
                <a:spcPct val="0"/>
              </a:spcBef>
            </a:pPr>
            <a:r>
              <a:rPr lang="en-US" sz="1599">
                <a:solidFill>
                  <a:srgbClr val="010203"/>
                </a:solidFill>
                <a:latin typeface="Archivo"/>
                <a:ea typeface="Archivo"/>
                <a:cs typeface="Archivo"/>
                <a:sym typeface="Archivo"/>
              </a:rPr>
              <a:t>Pros</a:t>
            </a:r>
          </a:p>
        </p:txBody>
      </p:sp>
      <p:sp>
        <p:nvSpPr>
          <p:cNvPr name="TextBox 21" id="21"/>
          <p:cNvSpPr txBox="true"/>
          <p:nvPr/>
        </p:nvSpPr>
        <p:spPr>
          <a:xfrm rot="0">
            <a:off x="4800600" y="2320707"/>
            <a:ext cx="918791" cy="253111"/>
          </a:xfrm>
          <a:prstGeom prst="rect">
            <a:avLst/>
          </a:prstGeom>
        </p:spPr>
        <p:txBody>
          <a:bodyPr anchor="t" rtlCol="false" tIns="0" lIns="0" bIns="0" rIns="0">
            <a:spAutoFit/>
          </a:bodyPr>
          <a:lstStyle/>
          <a:p>
            <a:pPr algn="l" marL="0" indent="0" lvl="0">
              <a:lnSpc>
                <a:spcPts val="1951"/>
              </a:lnSpc>
              <a:spcBef>
                <a:spcPct val="0"/>
              </a:spcBef>
            </a:pPr>
            <a:r>
              <a:rPr lang="en-US" sz="1599">
                <a:solidFill>
                  <a:srgbClr val="010203"/>
                </a:solidFill>
                <a:latin typeface="Archivo"/>
                <a:ea typeface="Archivo"/>
                <a:cs typeface="Archivo"/>
                <a:sym typeface="Archivo"/>
              </a:rPr>
              <a:t>Cons</a:t>
            </a:r>
          </a:p>
        </p:txBody>
      </p:sp>
      <p:sp>
        <p:nvSpPr>
          <p:cNvPr name="TextBox 22" id="22"/>
          <p:cNvSpPr txBox="true"/>
          <p:nvPr/>
        </p:nvSpPr>
        <p:spPr>
          <a:xfrm rot="0">
            <a:off x="3318126" y="6764119"/>
            <a:ext cx="2817927" cy="187452"/>
          </a:xfrm>
          <a:prstGeom prst="rect">
            <a:avLst/>
          </a:prstGeom>
        </p:spPr>
        <p:txBody>
          <a:bodyPr anchor="t" rtlCol="false" tIns="0" lIns="0" bIns="0" rIns="0">
            <a:spAutoFit/>
          </a:bodyPr>
          <a:lstStyle/>
          <a:p>
            <a:pPr algn="l" marL="0" indent="0" lvl="0">
              <a:lnSpc>
                <a:spcPts val="1464"/>
              </a:lnSpc>
              <a:spcBef>
                <a:spcPct val="0"/>
              </a:spcBef>
            </a:pPr>
            <a:r>
              <a:rPr lang="en-US" sz="1200">
                <a:solidFill>
                  <a:srgbClr val="010203"/>
                </a:solidFill>
                <a:latin typeface="Archivo"/>
                <a:ea typeface="Archivo"/>
                <a:cs typeface="Archivo"/>
                <a:sym typeface="Archivo"/>
              </a:rPr>
              <a:t>Exists inside a travelling thing like a bus</a:t>
            </a:r>
          </a:p>
        </p:txBody>
      </p:sp>
      <p:sp>
        <p:nvSpPr>
          <p:cNvPr name="TextBox 23" id="23"/>
          <p:cNvSpPr txBox="true"/>
          <p:nvPr/>
        </p:nvSpPr>
        <p:spPr>
          <a:xfrm rot="0">
            <a:off x="3316173" y="6487704"/>
            <a:ext cx="2838450" cy="253111"/>
          </a:xfrm>
          <a:prstGeom prst="rect">
            <a:avLst/>
          </a:prstGeom>
        </p:spPr>
        <p:txBody>
          <a:bodyPr anchor="t" rtlCol="false" tIns="0" lIns="0" bIns="0" rIns="0">
            <a:spAutoFit/>
          </a:bodyPr>
          <a:lstStyle/>
          <a:p>
            <a:pPr algn="l" marL="0" indent="0" lvl="1">
              <a:lnSpc>
                <a:spcPts val="1951"/>
              </a:lnSpc>
              <a:spcBef>
                <a:spcPct val="0"/>
              </a:spcBef>
            </a:pPr>
            <a:r>
              <a:rPr lang="en-US" sz="1599">
                <a:solidFill>
                  <a:srgbClr val="010203"/>
                </a:solidFill>
                <a:latin typeface="Archivo Black"/>
                <a:ea typeface="Archivo Black"/>
                <a:cs typeface="Archivo Black"/>
                <a:sym typeface="Archivo Black"/>
              </a:rPr>
              <a:t>Travelling museum</a:t>
            </a:r>
          </a:p>
        </p:txBody>
      </p:sp>
      <p:sp>
        <p:nvSpPr>
          <p:cNvPr name="TextBox 24" id="24"/>
          <p:cNvSpPr txBox="true"/>
          <p:nvPr/>
        </p:nvSpPr>
        <p:spPr>
          <a:xfrm rot="0">
            <a:off x="6286500" y="7233539"/>
            <a:ext cx="918791" cy="253111"/>
          </a:xfrm>
          <a:prstGeom prst="rect">
            <a:avLst/>
          </a:prstGeom>
        </p:spPr>
        <p:txBody>
          <a:bodyPr anchor="t" rtlCol="false" tIns="0" lIns="0" bIns="0" rIns="0">
            <a:spAutoFit/>
          </a:bodyPr>
          <a:lstStyle/>
          <a:p>
            <a:pPr algn="l" marL="0" indent="0" lvl="0">
              <a:lnSpc>
                <a:spcPts val="1951"/>
              </a:lnSpc>
              <a:spcBef>
                <a:spcPct val="0"/>
              </a:spcBef>
            </a:pPr>
            <a:r>
              <a:rPr lang="en-US" sz="1599">
                <a:solidFill>
                  <a:srgbClr val="010203"/>
                </a:solidFill>
                <a:latin typeface="Archivo"/>
                <a:ea typeface="Archivo"/>
                <a:cs typeface="Archivo"/>
                <a:sym typeface="Archivo"/>
              </a:rPr>
              <a:t>Pros</a:t>
            </a:r>
          </a:p>
        </p:txBody>
      </p:sp>
      <p:sp>
        <p:nvSpPr>
          <p:cNvPr name="TextBox 25" id="25"/>
          <p:cNvSpPr txBox="true"/>
          <p:nvPr/>
        </p:nvSpPr>
        <p:spPr>
          <a:xfrm rot="0">
            <a:off x="7776791" y="7233539"/>
            <a:ext cx="918791" cy="253111"/>
          </a:xfrm>
          <a:prstGeom prst="rect">
            <a:avLst/>
          </a:prstGeom>
        </p:spPr>
        <p:txBody>
          <a:bodyPr anchor="t" rtlCol="false" tIns="0" lIns="0" bIns="0" rIns="0">
            <a:spAutoFit/>
          </a:bodyPr>
          <a:lstStyle/>
          <a:p>
            <a:pPr algn="l" marL="0" indent="0" lvl="0">
              <a:lnSpc>
                <a:spcPts val="1951"/>
              </a:lnSpc>
              <a:spcBef>
                <a:spcPct val="0"/>
              </a:spcBef>
            </a:pPr>
            <a:r>
              <a:rPr lang="en-US" sz="1599">
                <a:solidFill>
                  <a:srgbClr val="010203"/>
                </a:solidFill>
                <a:latin typeface="Archivo"/>
                <a:ea typeface="Archivo"/>
                <a:cs typeface="Archivo"/>
                <a:sym typeface="Archivo"/>
              </a:rPr>
              <a:t>Cons</a:t>
            </a:r>
          </a:p>
        </p:txBody>
      </p:sp>
      <p:sp>
        <p:nvSpPr>
          <p:cNvPr name="TextBox 26" id="26"/>
          <p:cNvSpPr txBox="true"/>
          <p:nvPr/>
        </p:nvSpPr>
        <p:spPr>
          <a:xfrm rot="0">
            <a:off x="9258300" y="7233539"/>
            <a:ext cx="918791" cy="253111"/>
          </a:xfrm>
          <a:prstGeom prst="rect">
            <a:avLst/>
          </a:prstGeom>
        </p:spPr>
        <p:txBody>
          <a:bodyPr anchor="t" rtlCol="false" tIns="0" lIns="0" bIns="0" rIns="0">
            <a:spAutoFit/>
          </a:bodyPr>
          <a:lstStyle/>
          <a:p>
            <a:pPr algn="l" marL="0" indent="0" lvl="0">
              <a:lnSpc>
                <a:spcPts val="1951"/>
              </a:lnSpc>
              <a:spcBef>
                <a:spcPct val="0"/>
              </a:spcBef>
            </a:pPr>
            <a:r>
              <a:rPr lang="en-US" sz="1599">
                <a:solidFill>
                  <a:srgbClr val="010203"/>
                </a:solidFill>
                <a:latin typeface="Archivo"/>
                <a:ea typeface="Archivo"/>
                <a:cs typeface="Archivo"/>
                <a:sym typeface="Archivo"/>
              </a:rPr>
              <a:t>Pros</a:t>
            </a:r>
          </a:p>
        </p:txBody>
      </p:sp>
      <p:sp>
        <p:nvSpPr>
          <p:cNvPr name="TextBox 27" id="27"/>
          <p:cNvSpPr txBox="true"/>
          <p:nvPr/>
        </p:nvSpPr>
        <p:spPr>
          <a:xfrm rot="0">
            <a:off x="10748591" y="7233539"/>
            <a:ext cx="918791" cy="253111"/>
          </a:xfrm>
          <a:prstGeom prst="rect">
            <a:avLst/>
          </a:prstGeom>
        </p:spPr>
        <p:txBody>
          <a:bodyPr anchor="t" rtlCol="false" tIns="0" lIns="0" bIns="0" rIns="0">
            <a:spAutoFit/>
          </a:bodyPr>
          <a:lstStyle/>
          <a:p>
            <a:pPr algn="l" marL="0" indent="0" lvl="0">
              <a:lnSpc>
                <a:spcPts val="1951"/>
              </a:lnSpc>
              <a:spcBef>
                <a:spcPct val="0"/>
              </a:spcBef>
            </a:pPr>
            <a:r>
              <a:rPr lang="en-US" sz="1599">
                <a:solidFill>
                  <a:srgbClr val="010203"/>
                </a:solidFill>
                <a:latin typeface="Archivo"/>
                <a:ea typeface="Archivo"/>
                <a:cs typeface="Archivo"/>
                <a:sym typeface="Archivo"/>
              </a:rPr>
              <a:t>Cons</a:t>
            </a:r>
          </a:p>
        </p:txBody>
      </p:sp>
      <p:sp>
        <p:nvSpPr>
          <p:cNvPr name="TextBox 28" id="28"/>
          <p:cNvSpPr txBox="true"/>
          <p:nvPr/>
        </p:nvSpPr>
        <p:spPr>
          <a:xfrm rot="0">
            <a:off x="6286500" y="6764119"/>
            <a:ext cx="2787824" cy="187452"/>
          </a:xfrm>
          <a:prstGeom prst="rect">
            <a:avLst/>
          </a:prstGeom>
        </p:spPr>
        <p:txBody>
          <a:bodyPr anchor="t" rtlCol="false" tIns="0" lIns="0" bIns="0" rIns="0">
            <a:spAutoFit/>
          </a:bodyPr>
          <a:lstStyle/>
          <a:p>
            <a:pPr algn="l" marL="0" indent="0" lvl="0">
              <a:lnSpc>
                <a:spcPts val="1464"/>
              </a:lnSpc>
              <a:spcBef>
                <a:spcPct val="0"/>
              </a:spcBef>
            </a:pPr>
            <a:r>
              <a:rPr lang="en-US" sz="1200">
                <a:solidFill>
                  <a:srgbClr val="010203"/>
                </a:solidFill>
                <a:latin typeface="Archivo"/>
                <a:ea typeface="Archivo"/>
                <a:cs typeface="Archivo"/>
                <a:sym typeface="Archivo"/>
              </a:rPr>
              <a:t>The museum exists solely on the web</a:t>
            </a:r>
          </a:p>
        </p:txBody>
      </p:sp>
      <p:sp>
        <p:nvSpPr>
          <p:cNvPr name="TextBox 29" id="29"/>
          <p:cNvSpPr txBox="true"/>
          <p:nvPr/>
        </p:nvSpPr>
        <p:spPr>
          <a:xfrm rot="0">
            <a:off x="6286500" y="6477000"/>
            <a:ext cx="2838450" cy="253111"/>
          </a:xfrm>
          <a:prstGeom prst="rect">
            <a:avLst/>
          </a:prstGeom>
        </p:spPr>
        <p:txBody>
          <a:bodyPr anchor="t" rtlCol="false" tIns="0" lIns="0" bIns="0" rIns="0">
            <a:spAutoFit/>
          </a:bodyPr>
          <a:lstStyle/>
          <a:p>
            <a:pPr algn="l" marL="0" indent="0" lvl="1">
              <a:lnSpc>
                <a:spcPts val="1951"/>
              </a:lnSpc>
              <a:spcBef>
                <a:spcPct val="0"/>
              </a:spcBef>
            </a:pPr>
            <a:r>
              <a:rPr lang="en-US" sz="1599">
                <a:solidFill>
                  <a:srgbClr val="010203"/>
                </a:solidFill>
                <a:latin typeface="Archivo Black"/>
                <a:ea typeface="Archivo Black"/>
                <a:cs typeface="Archivo Black"/>
                <a:sym typeface="Archivo Black"/>
              </a:rPr>
              <a:t>Online museum</a:t>
            </a:r>
          </a:p>
        </p:txBody>
      </p:sp>
      <p:sp>
        <p:nvSpPr>
          <p:cNvPr name="TextBox 30" id="30"/>
          <p:cNvSpPr txBox="true"/>
          <p:nvPr/>
        </p:nvSpPr>
        <p:spPr>
          <a:xfrm rot="0">
            <a:off x="9258300" y="6764119"/>
            <a:ext cx="2884305" cy="187452"/>
          </a:xfrm>
          <a:prstGeom prst="rect">
            <a:avLst/>
          </a:prstGeom>
        </p:spPr>
        <p:txBody>
          <a:bodyPr anchor="t" rtlCol="false" tIns="0" lIns="0" bIns="0" rIns="0">
            <a:spAutoFit/>
          </a:bodyPr>
          <a:lstStyle/>
          <a:p>
            <a:pPr algn="l" marL="0" indent="0" lvl="0">
              <a:lnSpc>
                <a:spcPts val="1464"/>
              </a:lnSpc>
              <a:spcBef>
                <a:spcPct val="0"/>
              </a:spcBef>
            </a:pPr>
            <a:r>
              <a:rPr lang="en-US" sz="1200">
                <a:solidFill>
                  <a:srgbClr val="010203"/>
                </a:solidFill>
                <a:latin typeface="Archivo"/>
                <a:ea typeface="Archivo"/>
                <a:cs typeface="Archivo"/>
                <a:sym typeface="Archivo"/>
              </a:rPr>
              <a:t>People engaging in intangible heritage</a:t>
            </a:r>
          </a:p>
        </p:txBody>
      </p:sp>
      <p:sp>
        <p:nvSpPr>
          <p:cNvPr name="TextBox 31" id="31"/>
          <p:cNvSpPr txBox="true"/>
          <p:nvPr/>
        </p:nvSpPr>
        <p:spPr>
          <a:xfrm rot="0">
            <a:off x="9258300" y="6477000"/>
            <a:ext cx="3125385" cy="253111"/>
          </a:xfrm>
          <a:prstGeom prst="rect">
            <a:avLst/>
          </a:prstGeom>
        </p:spPr>
        <p:txBody>
          <a:bodyPr anchor="t" rtlCol="false" tIns="0" lIns="0" bIns="0" rIns="0">
            <a:spAutoFit/>
          </a:bodyPr>
          <a:lstStyle/>
          <a:p>
            <a:pPr algn="l" marL="0" indent="0" lvl="1">
              <a:lnSpc>
                <a:spcPts val="1951"/>
              </a:lnSpc>
              <a:spcBef>
                <a:spcPct val="0"/>
              </a:spcBef>
            </a:pPr>
            <a:r>
              <a:rPr lang="en-US" sz="1599">
                <a:solidFill>
                  <a:srgbClr val="010203"/>
                </a:solidFill>
                <a:latin typeface="Archivo Black"/>
                <a:ea typeface="Archivo Black"/>
                <a:cs typeface="Archivo Black"/>
                <a:sym typeface="Archivo Black"/>
              </a:rPr>
              <a:t>Living history museum</a:t>
            </a:r>
          </a:p>
        </p:txBody>
      </p:sp>
      <p:sp>
        <p:nvSpPr>
          <p:cNvPr name="TextBox 32" id="32"/>
          <p:cNvSpPr txBox="true"/>
          <p:nvPr/>
        </p:nvSpPr>
        <p:spPr>
          <a:xfrm rot="0">
            <a:off x="3318126" y="7233539"/>
            <a:ext cx="918791" cy="253111"/>
          </a:xfrm>
          <a:prstGeom prst="rect">
            <a:avLst/>
          </a:prstGeom>
        </p:spPr>
        <p:txBody>
          <a:bodyPr anchor="t" rtlCol="false" tIns="0" lIns="0" bIns="0" rIns="0">
            <a:spAutoFit/>
          </a:bodyPr>
          <a:lstStyle/>
          <a:p>
            <a:pPr algn="l" marL="0" indent="0" lvl="0">
              <a:lnSpc>
                <a:spcPts val="1951"/>
              </a:lnSpc>
              <a:spcBef>
                <a:spcPct val="0"/>
              </a:spcBef>
            </a:pPr>
            <a:r>
              <a:rPr lang="en-US" sz="1599">
                <a:solidFill>
                  <a:srgbClr val="010203"/>
                </a:solidFill>
                <a:latin typeface="Archivo"/>
                <a:ea typeface="Archivo"/>
                <a:cs typeface="Archivo"/>
                <a:sym typeface="Archivo"/>
              </a:rPr>
              <a:t>Pros</a:t>
            </a:r>
          </a:p>
        </p:txBody>
      </p:sp>
      <p:sp>
        <p:nvSpPr>
          <p:cNvPr name="TextBox 33" id="33"/>
          <p:cNvSpPr txBox="true"/>
          <p:nvPr/>
        </p:nvSpPr>
        <p:spPr>
          <a:xfrm rot="0">
            <a:off x="4800600" y="7233539"/>
            <a:ext cx="918791" cy="253111"/>
          </a:xfrm>
          <a:prstGeom prst="rect">
            <a:avLst/>
          </a:prstGeom>
        </p:spPr>
        <p:txBody>
          <a:bodyPr anchor="t" rtlCol="false" tIns="0" lIns="0" bIns="0" rIns="0">
            <a:spAutoFit/>
          </a:bodyPr>
          <a:lstStyle/>
          <a:p>
            <a:pPr algn="l" marL="0" indent="0" lvl="0">
              <a:lnSpc>
                <a:spcPts val="1951"/>
              </a:lnSpc>
              <a:spcBef>
                <a:spcPct val="0"/>
              </a:spcBef>
            </a:pPr>
            <a:r>
              <a:rPr lang="en-US" sz="1599">
                <a:solidFill>
                  <a:srgbClr val="010203"/>
                </a:solidFill>
                <a:latin typeface="Archivo"/>
                <a:ea typeface="Archivo"/>
                <a:cs typeface="Archivo"/>
                <a:sym typeface="Archivo"/>
              </a:rPr>
              <a:t>Cons</a:t>
            </a:r>
          </a:p>
        </p:txBody>
      </p:sp>
      <p:grpSp>
        <p:nvGrpSpPr>
          <p:cNvPr name="Group 34" id="34"/>
          <p:cNvGrpSpPr/>
          <p:nvPr/>
        </p:nvGrpSpPr>
        <p:grpSpPr>
          <a:xfrm rot="0">
            <a:off x="0" y="0"/>
            <a:ext cx="1600200" cy="10287000"/>
            <a:chOff x="0" y="0"/>
            <a:chExt cx="2133600" cy="13716000"/>
          </a:xfrm>
        </p:grpSpPr>
        <p:grpSp>
          <p:nvGrpSpPr>
            <p:cNvPr name="Group 35" id="35"/>
            <p:cNvGrpSpPr/>
            <p:nvPr/>
          </p:nvGrpSpPr>
          <p:grpSpPr>
            <a:xfrm rot="0">
              <a:off x="0" y="0"/>
              <a:ext cx="2133600" cy="13716000"/>
              <a:chOff x="0" y="0"/>
              <a:chExt cx="421452" cy="2709333"/>
            </a:xfrm>
          </p:grpSpPr>
          <p:sp>
            <p:nvSpPr>
              <p:cNvPr name="Freeform 36" id="36"/>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37" id="37"/>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38" id="38"/>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39" id="39"/>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F2F2F2"/>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40" id="40"/>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8" tooltip="https://www.floschechter.com"/>
                </a:rPr>
                <a:t>Florence</a:t>
              </a:r>
            </a:p>
            <a:p>
              <a:pPr algn="just">
                <a:lnSpc>
                  <a:spcPts val="1511"/>
                </a:lnSpc>
              </a:pPr>
              <a:r>
                <a:rPr lang="en-US" sz="1399">
                  <a:solidFill>
                    <a:srgbClr val="F2F2F2"/>
                  </a:solidFill>
                  <a:latin typeface="Zodiak"/>
                  <a:ea typeface="Zodiak"/>
                  <a:cs typeface="Zodiak"/>
                  <a:sym typeface="Zodiak"/>
                  <a:hlinkClick r:id="rId9"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10" tooltip="https://www.floschechter.com"/>
                </a:rPr>
                <a:t>floschechter.com</a:t>
              </a:r>
            </a:p>
          </p:txBody>
        </p:sp>
      </p:grpSp>
      <p:grpSp>
        <p:nvGrpSpPr>
          <p:cNvPr name="Group 41" id="41"/>
          <p:cNvGrpSpPr/>
          <p:nvPr/>
        </p:nvGrpSpPr>
        <p:grpSpPr>
          <a:xfrm rot="0">
            <a:off x="3314700" y="2800350"/>
            <a:ext cx="1257300" cy="2228850"/>
            <a:chOff x="0" y="0"/>
            <a:chExt cx="331141" cy="587022"/>
          </a:xfrm>
        </p:grpSpPr>
        <p:sp>
          <p:nvSpPr>
            <p:cNvPr name="Freeform 42" id="42"/>
            <p:cNvSpPr/>
            <p:nvPr/>
          </p:nvSpPr>
          <p:spPr>
            <a:xfrm flipH="false" flipV="false" rot="0">
              <a:off x="0" y="0"/>
              <a:ext cx="331141" cy="587022"/>
            </a:xfrm>
            <a:custGeom>
              <a:avLst/>
              <a:gdLst/>
              <a:ahLst/>
              <a:cxnLst/>
              <a:rect r="r" b="b" t="t" l="l"/>
              <a:pathLst>
                <a:path h="587022" w="331141">
                  <a:moveTo>
                    <a:pt x="0" y="0"/>
                  </a:moveTo>
                  <a:lnTo>
                    <a:pt x="331141" y="0"/>
                  </a:lnTo>
                  <a:lnTo>
                    <a:pt x="331141" y="587022"/>
                  </a:lnTo>
                  <a:lnTo>
                    <a:pt x="0" y="587022"/>
                  </a:lnTo>
                  <a:close/>
                </a:path>
              </a:pathLst>
            </a:custGeom>
            <a:solidFill>
              <a:srgbClr val="000000">
                <a:alpha val="0"/>
              </a:srgbClr>
            </a:solidFill>
            <a:ln w="9525" cap="sq">
              <a:solidFill>
                <a:srgbClr val="000000"/>
              </a:solidFill>
              <a:prstDash val="solid"/>
              <a:miter/>
            </a:ln>
          </p:spPr>
        </p:sp>
        <p:sp>
          <p:nvSpPr>
            <p:cNvPr name="TextBox 43" id="43"/>
            <p:cNvSpPr txBox="true"/>
            <p:nvPr/>
          </p:nvSpPr>
          <p:spPr>
            <a:xfrm>
              <a:off x="0" y="-9525"/>
              <a:ext cx="331141" cy="596547"/>
            </a:xfrm>
            <a:prstGeom prst="rect">
              <a:avLst/>
            </a:prstGeom>
          </p:spPr>
          <p:txBody>
            <a:bodyPr anchor="ctr" rtlCol="false" tIns="50800" lIns="50800" bIns="50800" rIns="50800"/>
            <a:lstStyle/>
            <a:p>
              <a:pPr algn="ctr">
                <a:lnSpc>
                  <a:spcPts val="2160"/>
                </a:lnSpc>
              </a:pPr>
            </a:p>
          </p:txBody>
        </p:sp>
      </p:grpSp>
      <p:grpSp>
        <p:nvGrpSpPr>
          <p:cNvPr name="Group 44" id="44"/>
          <p:cNvGrpSpPr/>
          <p:nvPr/>
        </p:nvGrpSpPr>
        <p:grpSpPr>
          <a:xfrm rot="0">
            <a:off x="4800600" y="2800350"/>
            <a:ext cx="1257300" cy="2228850"/>
            <a:chOff x="0" y="0"/>
            <a:chExt cx="331141" cy="587022"/>
          </a:xfrm>
        </p:grpSpPr>
        <p:sp>
          <p:nvSpPr>
            <p:cNvPr name="Freeform 45" id="45"/>
            <p:cNvSpPr/>
            <p:nvPr/>
          </p:nvSpPr>
          <p:spPr>
            <a:xfrm flipH="false" flipV="false" rot="0">
              <a:off x="0" y="0"/>
              <a:ext cx="331141" cy="587022"/>
            </a:xfrm>
            <a:custGeom>
              <a:avLst/>
              <a:gdLst/>
              <a:ahLst/>
              <a:cxnLst/>
              <a:rect r="r" b="b" t="t" l="l"/>
              <a:pathLst>
                <a:path h="587022" w="331141">
                  <a:moveTo>
                    <a:pt x="0" y="0"/>
                  </a:moveTo>
                  <a:lnTo>
                    <a:pt x="331141" y="0"/>
                  </a:lnTo>
                  <a:lnTo>
                    <a:pt x="331141" y="587022"/>
                  </a:lnTo>
                  <a:lnTo>
                    <a:pt x="0" y="587022"/>
                  </a:lnTo>
                  <a:close/>
                </a:path>
              </a:pathLst>
            </a:custGeom>
            <a:solidFill>
              <a:srgbClr val="000000">
                <a:alpha val="0"/>
              </a:srgbClr>
            </a:solidFill>
            <a:ln w="9525" cap="sq">
              <a:solidFill>
                <a:srgbClr val="000000"/>
              </a:solidFill>
              <a:prstDash val="solid"/>
              <a:miter/>
            </a:ln>
          </p:spPr>
        </p:sp>
        <p:sp>
          <p:nvSpPr>
            <p:cNvPr name="TextBox 46" id="46"/>
            <p:cNvSpPr txBox="true"/>
            <p:nvPr/>
          </p:nvSpPr>
          <p:spPr>
            <a:xfrm>
              <a:off x="0" y="-9525"/>
              <a:ext cx="331141" cy="596547"/>
            </a:xfrm>
            <a:prstGeom prst="rect">
              <a:avLst/>
            </a:prstGeom>
          </p:spPr>
          <p:txBody>
            <a:bodyPr anchor="ctr" rtlCol="false" tIns="50800" lIns="50800" bIns="50800" rIns="50800"/>
            <a:lstStyle/>
            <a:p>
              <a:pPr algn="ctr">
                <a:lnSpc>
                  <a:spcPts val="2160"/>
                </a:lnSpc>
              </a:pPr>
            </a:p>
          </p:txBody>
        </p:sp>
      </p:grpSp>
      <p:grpSp>
        <p:nvGrpSpPr>
          <p:cNvPr name="Group 47" id="47"/>
          <p:cNvGrpSpPr/>
          <p:nvPr/>
        </p:nvGrpSpPr>
        <p:grpSpPr>
          <a:xfrm rot="0">
            <a:off x="6293024" y="2800350"/>
            <a:ext cx="1257300" cy="2228850"/>
            <a:chOff x="0" y="0"/>
            <a:chExt cx="331141" cy="587022"/>
          </a:xfrm>
        </p:grpSpPr>
        <p:sp>
          <p:nvSpPr>
            <p:cNvPr name="Freeform 48" id="48"/>
            <p:cNvSpPr/>
            <p:nvPr/>
          </p:nvSpPr>
          <p:spPr>
            <a:xfrm flipH="false" flipV="false" rot="0">
              <a:off x="0" y="0"/>
              <a:ext cx="331141" cy="587022"/>
            </a:xfrm>
            <a:custGeom>
              <a:avLst/>
              <a:gdLst/>
              <a:ahLst/>
              <a:cxnLst/>
              <a:rect r="r" b="b" t="t" l="l"/>
              <a:pathLst>
                <a:path h="587022" w="331141">
                  <a:moveTo>
                    <a:pt x="0" y="0"/>
                  </a:moveTo>
                  <a:lnTo>
                    <a:pt x="331141" y="0"/>
                  </a:lnTo>
                  <a:lnTo>
                    <a:pt x="331141" y="587022"/>
                  </a:lnTo>
                  <a:lnTo>
                    <a:pt x="0" y="587022"/>
                  </a:lnTo>
                  <a:close/>
                </a:path>
              </a:pathLst>
            </a:custGeom>
            <a:solidFill>
              <a:srgbClr val="000000">
                <a:alpha val="0"/>
              </a:srgbClr>
            </a:solidFill>
            <a:ln w="9525" cap="sq">
              <a:solidFill>
                <a:srgbClr val="000000"/>
              </a:solidFill>
              <a:prstDash val="solid"/>
              <a:miter/>
            </a:ln>
          </p:spPr>
        </p:sp>
        <p:sp>
          <p:nvSpPr>
            <p:cNvPr name="TextBox 49" id="49"/>
            <p:cNvSpPr txBox="true"/>
            <p:nvPr/>
          </p:nvSpPr>
          <p:spPr>
            <a:xfrm>
              <a:off x="0" y="-9525"/>
              <a:ext cx="331141" cy="596547"/>
            </a:xfrm>
            <a:prstGeom prst="rect">
              <a:avLst/>
            </a:prstGeom>
          </p:spPr>
          <p:txBody>
            <a:bodyPr anchor="ctr" rtlCol="false" tIns="50800" lIns="50800" bIns="50800" rIns="50800"/>
            <a:lstStyle/>
            <a:p>
              <a:pPr algn="ctr">
                <a:lnSpc>
                  <a:spcPts val="2160"/>
                </a:lnSpc>
              </a:pPr>
            </a:p>
          </p:txBody>
        </p:sp>
      </p:grpSp>
      <p:grpSp>
        <p:nvGrpSpPr>
          <p:cNvPr name="Group 50" id="50"/>
          <p:cNvGrpSpPr/>
          <p:nvPr/>
        </p:nvGrpSpPr>
        <p:grpSpPr>
          <a:xfrm rot="0">
            <a:off x="7778924" y="2800350"/>
            <a:ext cx="1257300" cy="2228850"/>
            <a:chOff x="0" y="0"/>
            <a:chExt cx="331141" cy="587022"/>
          </a:xfrm>
        </p:grpSpPr>
        <p:sp>
          <p:nvSpPr>
            <p:cNvPr name="Freeform 51" id="51"/>
            <p:cNvSpPr/>
            <p:nvPr/>
          </p:nvSpPr>
          <p:spPr>
            <a:xfrm flipH="false" flipV="false" rot="0">
              <a:off x="0" y="0"/>
              <a:ext cx="331141" cy="587022"/>
            </a:xfrm>
            <a:custGeom>
              <a:avLst/>
              <a:gdLst/>
              <a:ahLst/>
              <a:cxnLst/>
              <a:rect r="r" b="b" t="t" l="l"/>
              <a:pathLst>
                <a:path h="587022" w="331141">
                  <a:moveTo>
                    <a:pt x="0" y="0"/>
                  </a:moveTo>
                  <a:lnTo>
                    <a:pt x="331141" y="0"/>
                  </a:lnTo>
                  <a:lnTo>
                    <a:pt x="331141" y="587022"/>
                  </a:lnTo>
                  <a:lnTo>
                    <a:pt x="0" y="587022"/>
                  </a:lnTo>
                  <a:close/>
                </a:path>
              </a:pathLst>
            </a:custGeom>
            <a:solidFill>
              <a:srgbClr val="000000">
                <a:alpha val="0"/>
              </a:srgbClr>
            </a:solidFill>
            <a:ln w="9525" cap="sq">
              <a:solidFill>
                <a:srgbClr val="000000"/>
              </a:solidFill>
              <a:prstDash val="solid"/>
              <a:miter/>
            </a:ln>
          </p:spPr>
        </p:sp>
        <p:sp>
          <p:nvSpPr>
            <p:cNvPr name="TextBox 52" id="52"/>
            <p:cNvSpPr txBox="true"/>
            <p:nvPr/>
          </p:nvSpPr>
          <p:spPr>
            <a:xfrm>
              <a:off x="0" y="-9525"/>
              <a:ext cx="331141" cy="596547"/>
            </a:xfrm>
            <a:prstGeom prst="rect">
              <a:avLst/>
            </a:prstGeom>
          </p:spPr>
          <p:txBody>
            <a:bodyPr anchor="ctr" rtlCol="false" tIns="50800" lIns="50800" bIns="50800" rIns="50800"/>
            <a:lstStyle/>
            <a:p>
              <a:pPr algn="ctr">
                <a:lnSpc>
                  <a:spcPts val="2160"/>
                </a:lnSpc>
              </a:pPr>
            </a:p>
          </p:txBody>
        </p:sp>
      </p:grpSp>
      <p:grpSp>
        <p:nvGrpSpPr>
          <p:cNvPr name="Group 53" id="53"/>
          <p:cNvGrpSpPr/>
          <p:nvPr/>
        </p:nvGrpSpPr>
        <p:grpSpPr>
          <a:xfrm rot="0">
            <a:off x="9264824" y="2800350"/>
            <a:ext cx="1257300" cy="2228850"/>
            <a:chOff x="0" y="0"/>
            <a:chExt cx="331141" cy="587022"/>
          </a:xfrm>
        </p:grpSpPr>
        <p:sp>
          <p:nvSpPr>
            <p:cNvPr name="Freeform 54" id="54"/>
            <p:cNvSpPr/>
            <p:nvPr/>
          </p:nvSpPr>
          <p:spPr>
            <a:xfrm flipH="false" flipV="false" rot="0">
              <a:off x="0" y="0"/>
              <a:ext cx="331141" cy="587022"/>
            </a:xfrm>
            <a:custGeom>
              <a:avLst/>
              <a:gdLst/>
              <a:ahLst/>
              <a:cxnLst/>
              <a:rect r="r" b="b" t="t" l="l"/>
              <a:pathLst>
                <a:path h="587022" w="331141">
                  <a:moveTo>
                    <a:pt x="0" y="0"/>
                  </a:moveTo>
                  <a:lnTo>
                    <a:pt x="331141" y="0"/>
                  </a:lnTo>
                  <a:lnTo>
                    <a:pt x="331141" y="587022"/>
                  </a:lnTo>
                  <a:lnTo>
                    <a:pt x="0" y="587022"/>
                  </a:lnTo>
                  <a:close/>
                </a:path>
              </a:pathLst>
            </a:custGeom>
            <a:solidFill>
              <a:srgbClr val="000000">
                <a:alpha val="0"/>
              </a:srgbClr>
            </a:solidFill>
            <a:ln w="9525" cap="sq">
              <a:solidFill>
                <a:srgbClr val="000000"/>
              </a:solidFill>
              <a:prstDash val="solid"/>
              <a:miter/>
            </a:ln>
          </p:spPr>
        </p:sp>
        <p:sp>
          <p:nvSpPr>
            <p:cNvPr name="TextBox 55" id="55"/>
            <p:cNvSpPr txBox="true"/>
            <p:nvPr/>
          </p:nvSpPr>
          <p:spPr>
            <a:xfrm>
              <a:off x="0" y="-9525"/>
              <a:ext cx="331141" cy="596547"/>
            </a:xfrm>
            <a:prstGeom prst="rect">
              <a:avLst/>
            </a:prstGeom>
          </p:spPr>
          <p:txBody>
            <a:bodyPr anchor="ctr" rtlCol="false" tIns="50800" lIns="50800" bIns="50800" rIns="50800"/>
            <a:lstStyle/>
            <a:p>
              <a:pPr algn="ctr">
                <a:lnSpc>
                  <a:spcPts val="2160"/>
                </a:lnSpc>
              </a:pPr>
            </a:p>
          </p:txBody>
        </p:sp>
      </p:grpSp>
      <p:grpSp>
        <p:nvGrpSpPr>
          <p:cNvPr name="Group 56" id="56"/>
          <p:cNvGrpSpPr/>
          <p:nvPr/>
        </p:nvGrpSpPr>
        <p:grpSpPr>
          <a:xfrm rot="0">
            <a:off x="10748591" y="2800350"/>
            <a:ext cx="1257300" cy="2228850"/>
            <a:chOff x="0" y="0"/>
            <a:chExt cx="331141" cy="587022"/>
          </a:xfrm>
        </p:grpSpPr>
        <p:sp>
          <p:nvSpPr>
            <p:cNvPr name="Freeform 57" id="57"/>
            <p:cNvSpPr/>
            <p:nvPr/>
          </p:nvSpPr>
          <p:spPr>
            <a:xfrm flipH="false" flipV="false" rot="0">
              <a:off x="0" y="0"/>
              <a:ext cx="331141" cy="587022"/>
            </a:xfrm>
            <a:custGeom>
              <a:avLst/>
              <a:gdLst/>
              <a:ahLst/>
              <a:cxnLst/>
              <a:rect r="r" b="b" t="t" l="l"/>
              <a:pathLst>
                <a:path h="587022" w="331141">
                  <a:moveTo>
                    <a:pt x="0" y="0"/>
                  </a:moveTo>
                  <a:lnTo>
                    <a:pt x="331141" y="0"/>
                  </a:lnTo>
                  <a:lnTo>
                    <a:pt x="331141" y="587022"/>
                  </a:lnTo>
                  <a:lnTo>
                    <a:pt x="0" y="587022"/>
                  </a:lnTo>
                  <a:close/>
                </a:path>
              </a:pathLst>
            </a:custGeom>
            <a:solidFill>
              <a:srgbClr val="000000">
                <a:alpha val="0"/>
              </a:srgbClr>
            </a:solidFill>
            <a:ln w="9525" cap="sq">
              <a:solidFill>
                <a:srgbClr val="000000"/>
              </a:solidFill>
              <a:prstDash val="solid"/>
              <a:miter/>
            </a:ln>
          </p:spPr>
        </p:sp>
        <p:sp>
          <p:nvSpPr>
            <p:cNvPr name="TextBox 58" id="58"/>
            <p:cNvSpPr txBox="true"/>
            <p:nvPr/>
          </p:nvSpPr>
          <p:spPr>
            <a:xfrm>
              <a:off x="0" y="-9525"/>
              <a:ext cx="331141" cy="596547"/>
            </a:xfrm>
            <a:prstGeom prst="rect">
              <a:avLst/>
            </a:prstGeom>
          </p:spPr>
          <p:txBody>
            <a:bodyPr anchor="ctr" rtlCol="false" tIns="50800" lIns="50800" bIns="50800" rIns="50800"/>
            <a:lstStyle/>
            <a:p>
              <a:pPr algn="ctr">
                <a:lnSpc>
                  <a:spcPts val="2160"/>
                </a:lnSpc>
              </a:pPr>
            </a:p>
          </p:txBody>
        </p:sp>
      </p:grpSp>
      <p:grpSp>
        <p:nvGrpSpPr>
          <p:cNvPr name="Group 59" id="59"/>
          <p:cNvGrpSpPr/>
          <p:nvPr/>
        </p:nvGrpSpPr>
        <p:grpSpPr>
          <a:xfrm rot="0">
            <a:off x="3318126" y="7715250"/>
            <a:ext cx="1257300" cy="2228850"/>
            <a:chOff x="0" y="0"/>
            <a:chExt cx="331141" cy="587022"/>
          </a:xfrm>
        </p:grpSpPr>
        <p:sp>
          <p:nvSpPr>
            <p:cNvPr name="Freeform 60" id="60"/>
            <p:cNvSpPr/>
            <p:nvPr/>
          </p:nvSpPr>
          <p:spPr>
            <a:xfrm flipH="false" flipV="false" rot="0">
              <a:off x="0" y="0"/>
              <a:ext cx="331141" cy="587022"/>
            </a:xfrm>
            <a:custGeom>
              <a:avLst/>
              <a:gdLst/>
              <a:ahLst/>
              <a:cxnLst/>
              <a:rect r="r" b="b" t="t" l="l"/>
              <a:pathLst>
                <a:path h="587022" w="331141">
                  <a:moveTo>
                    <a:pt x="0" y="0"/>
                  </a:moveTo>
                  <a:lnTo>
                    <a:pt x="331141" y="0"/>
                  </a:lnTo>
                  <a:lnTo>
                    <a:pt x="331141" y="587022"/>
                  </a:lnTo>
                  <a:lnTo>
                    <a:pt x="0" y="587022"/>
                  </a:lnTo>
                  <a:close/>
                </a:path>
              </a:pathLst>
            </a:custGeom>
            <a:solidFill>
              <a:srgbClr val="000000">
                <a:alpha val="0"/>
              </a:srgbClr>
            </a:solidFill>
            <a:ln w="9525" cap="sq">
              <a:solidFill>
                <a:srgbClr val="000000"/>
              </a:solidFill>
              <a:prstDash val="solid"/>
              <a:miter/>
            </a:ln>
          </p:spPr>
        </p:sp>
        <p:sp>
          <p:nvSpPr>
            <p:cNvPr name="TextBox 61" id="61"/>
            <p:cNvSpPr txBox="true"/>
            <p:nvPr/>
          </p:nvSpPr>
          <p:spPr>
            <a:xfrm>
              <a:off x="0" y="-9525"/>
              <a:ext cx="331141" cy="596547"/>
            </a:xfrm>
            <a:prstGeom prst="rect">
              <a:avLst/>
            </a:prstGeom>
          </p:spPr>
          <p:txBody>
            <a:bodyPr anchor="ctr" rtlCol="false" tIns="50800" lIns="50800" bIns="50800" rIns="50800"/>
            <a:lstStyle/>
            <a:p>
              <a:pPr algn="ctr">
                <a:lnSpc>
                  <a:spcPts val="2160"/>
                </a:lnSpc>
              </a:pPr>
            </a:p>
          </p:txBody>
        </p:sp>
      </p:grpSp>
      <p:grpSp>
        <p:nvGrpSpPr>
          <p:cNvPr name="Group 62" id="62"/>
          <p:cNvGrpSpPr/>
          <p:nvPr/>
        </p:nvGrpSpPr>
        <p:grpSpPr>
          <a:xfrm rot="0">
            <a:off x="4804026" y="7715250"/>
            <a:ext cx="1257300" cy="2228850"/>
            <a:chOff x="0" y="0"/>
            <a:chExt cx="331141" cy="587022"/>
          </a:xfrm>
        </p:grpSpPr>
        <p:sp>
          <p:nvSpPr>
            <p:cNvPr name="Freeform 63" id="63"/>
            <p:cNvSpPr/>
            <p:nvPr/>
          </p:nvSpPr>
          <p:spPr>
            <a:xfrm flipH="false" flipV="false" rot="0">
              <a:off x="0" y="0"/>
              <a:ext cx="331141" cy="587022"/>
            </a:xfrm>
            <a:custGeom>
              <a:avLst/>
              <a:gdLst/>
              <a:ahLst/>
              <a:cxnLst/>
              <a:rect r="r" b="b" t="t" l="l"/>
              <a:pathLst>
                <a:path h="587022" w="331141">
                  <a:moveTo>
                    <a:pt x="0" y="0"/>
                  </a:moveTo>
                  <a:lnTo>
                    <a:pt x="331141" y="0"/>
                  </a:lnTo>
                  <a:lnTo>
                    <a:pt x="331141" y="587022"/>
                  </a:lnTo>
                  <a:lnTo>
                    <a:pt x="0" y="587022"/>
                  </a:lnTo>
                  <a:close/>
                </a:path>
              </a:pathLst>
            </a:custGeom>
            <a:solidFill>
              <a:srgbClr val="000000">
                <a:alpha val="0"/>
              </a:srgbClr>
            </a:solidFill>
            <a:ln w="9525" cap="sq">
              <a:solidFill>
                <a:srgbClr val="000000"/>
              </a:solidFill>
              <a:prstDash val="solid"/>
              <a:miter/>
            </a:ln>
          </p:spPr>
        </p:sp>
        <p:sp>
          <p:nvSpPr>
            <p:cNvPr name="TextBox 64" id="64"/>
            <p:cNvSpPr txBox="true"/>
            <p:nvPr/>
          </p:nvSpPr>
          <p:spPr>
            <a:xfrm>
              <a:off x="0" y="-9525"/>
              <a:ext cx="331141" cy="596547"/>
            </a:xfrm>
            <a:prstGeom prst="rect">
              <a:avLst/>
            </a:prstGeom>
          </p:spPr>
          <p:txBody>
            <a:bodyPr anchor="ctr" rtlCol="false" tIns="50800" lIns="50800" bIns="50800" rIns="50800"/>
            <a:lstStyle/>
            <a:p>
              <a:pPr algn="ctr">
                <a:lnSpc>
                  <a:spcPts val="2160"/>
                </a:lnSpc>
              </a:pPr>
            </a:p>
          </p:txBody>
        </p:sp>
      </p:grpSp>
      <p:grpSp>
        <p:nvGrpSpPr>
          <p:cNvPr name="Group 65" id="65"/>
          <p:cNvGrpSpPr/>
          <p:nvPr/>
        </p:nvGrpSpPr>
        <p:grpSpPr>
          <a:xfrm rot="0">
            <a:off x="6286925" y="7715250"/>
            <a:ext cx="1257300" cy="2228850"/>
            <a:chOff x="0" y="0"/>
            <a:chExt cx="331141" cy="587022"/>
          </a:xfrm>
        </p:grpSpPr>
        <p:sp>
          <p:nvSpPr>
            <p:cNvPr name="Freeform 66" id="66"/>
            <p:cNvSpPr/>
            <p:nvPr/>
          </p:nvSpPr>
          <p:spPr>
            <a:xfrm flipH="false" flipV="false" rot="0">
              <a:off x="0" y="0"/>
              <a:ext cx="331141" cy="587022"/>
            </a:xfrm>
            <a:custGeom>
              <a:avLst/>
              <a:gdLst/>
              <a:ahLst/>
              <a:cxnLst/>
              <a:rect r="r" b="b" t="t" l="l"/>
              <a:pathLst>
                <a:path h="587022" w="331141">
                  <a:moveTo>
                    <a:pt x="0" y="0"/>
                  </a:moveTo>
                  <a:lnTo>
                    <a:pt x="331141" y="0"/>
                  </a:lnTo>
                  <a:lnTo>
                    <a:pt x="331141" y="587022"/>
                  </a:lnTo>
                  <a:lnTo>
                    <a:pt x="0" y="587022"/>
                  </a:lnTo>
                  <a:close/>
                </a:path>
              </a:pathLst>
            </a:custGeom>
            <a:solidFill>
              <a:srgbClr val="000000">
                <a:alpha val="0"/>
              </a:srgbClr>
            </a:solidFill>
            <a:ln w="9525" cap="sq">
              <a:solidFill>
                <a:srgbClr val="000000"/>
              </a:solidFill>
              <a:prstDash val="solid"/>
              <a:miter/>
            </a:ln>
          </p:spPr>
        </p:sp>
        <p:sp>
          <p:nvSpPr>
            <p:cNvPr name="TextBox 67" id="67"/>
            <p:cNvSpPr txBox="true"/>
            <p:nvPr/>
          </p:nvSpPr>
          <p:spPr>
            <a:xfrm>
              <a:off x="0" y="-9525"/>
              <a:ext cx="331141" cy="596547"/>
            </a:xfrm>
            <a:prstGeom prst="rect">
              <a:avLst/>
            </a:prstGeom>
          </p:spPr>
          <p:txBody>
            <a:bodyPr anchor="ctr" rtlCol="false" tIns="50800" lIns="50800" bIns="50800" rIns="50800"/>
            <a:lstStyle/>
            <a:p>
              <a:pPr algn="ctr">
                <a:lnSpc>
                  <a:spcPts val="2160"/>
                </a:lnSpc>
              </a:pPr>
            </a:p>
          </p:txBody>
        </p:sp>
      </p:grpSp>
      <p:grpSp>
        <p:nvGrpSpPr>
          <p:cNvPr name="Group 68" id="68"/>
          <p:cNvGrpSpPr/>
          <p:nvPr/>
        </p:nvGrpSpPr>
        <p:grpSpPr>
          <a:xfrm rot="0">
            <a:off x="7772825" y="7715250"/>
            <a:ext cx="1257300" cy="2228850"/>
            <a:chOff x="0" y="0"/>
            <a:chExt cx="331141" cy="587022"/>
          </a:xfrm>
        </p:grpSpPr>
        <p:sp>
          <p:nvSpPr>
            <p:cNvPr name="Freeform 69" id="69"/>
            <p:cNvSpPr/>
            <p:nvPr/>
          </p:nvSpPr>
          <p:spPr>
            <a:xfrm flipH="false" flipV="false" rot="0">
              <a:off x="0" y="0"/>
              <a:ext cx="331141" cy="587022"/>
            </a:xfrm>
            <a:custGeom>
              <a:avLst/>
              <a:gdLst/>
              <a:ahLst/>
              <a:cxnLst/>
              <a:rect r="r" b="b" t="t" l="l"/>
              <a:pathLst>
                <a:path h="587022" w="331141">
                  <a:moveTo>
                    <a:pt x="0" y="0"/>
                  </a:moveTo>
                  <a:lnTo>
                    <a:pt x="331141" y="0"/>
                  </a:lnTo>
                  <a:lnTo>
                    <a:pt x="331141" y="587022"/>
                  </a:lnTo>
                  <a:lnTo>
                    <a:pt x="0" y="587022"/>
                  </a:lnTo>
                  <a:close/>
                </a:path>
              </a:pathLst>
            </a:custGeom>
            <a:solidFill>
              <a:srgbClr val="000000">
                <a:alpha val="0"/>
              </a:srgbClr>
            </a:solidFill>
            <a:ln w="9525" cap="sq">
              <a:solidFill>
                <a:srgbClr val="000000"/>
              </a:solidFill>
              <a:prstDash val="solid"/>
              <a:miter/>
            </a:ln>
          </p:spPr>
        </p:sp>
        <p:sp>
          <p:nvSpPr>
            <p:cNvPr name="TextBox 70" id="70"/>
            <p:cNvSpPr txBox="true"/>
            <p:nvPr/>
          </p:nvSpPr>
          <p:spPr>
            <a:xfrm>
              <a:off x="0" y="-9525"/>
              <a:ext cx="331141" cy="596547"/>
            </a:xfrm>
            <a:prstGeom prst="rect">
              <a:avLst/>
            </a:prstGeom>
          </p:spPr>
          <p:txBody>
            <a:bodyPr anchor="ctr" rtlCol="false" tIns="50800" lIns="50800" bIns="50800" rIns="50800"/>
            <a:lstStyle/>
            <a:p>
              <a:pPr algn="ctr">
                <a:lnSpc>
                  <a:spcPts val="2160"/>
                </a:lnSpc>
              </a:pPr>
            </a:p>
          </p:txBody>
        </p:sp>
      </p:grpSp>
      <p:grpSp>
        <p:nvGrpSpPr>
          <p:cNvPr name="Group 71" id="71"/>
          <p:cNvGrpSpPr/>
          <p:nvPr/>
        </p:nvGrpSpPr>
        <p:grpSpPr>
          <a:xfrm rot="0">
            <a:off x="9268250" y="7715250"/>
            <a:ext cx="1257300" cy="2228850"/>
            <a:chOff x="0" y="0"/>
            <a:chExt cx="331141" cy="587022"/>
          </a:xfrm>
        </p:grpSpPr>
        <p:sp>
          <p:nvSpPr>
            <p:cNvPr name="Freeform 72" id="72"/>
            <p:cNvSpPr/>
            <p:nvPr/>
          </p:nvSpPr>
          <p:spPr>
            <a:xfrm flipH="false" flipV="false" rot="0">
              <a:off x="0" y="0"/>
              <a:ext cx="331141" cy="587022"/>
            </a:xfrm>
            <a:custGeom>
              <a:avLst/>
              <a:gdLst/>
              <a:ahLst/>
              <a:cxnLst/>
              <a:rect r="r" b="b" t="t" l="l"/>
              <a:pathLst>
                <a:path h="587022" w="331141">
                  <a:moveTo>
                    <a:pt x="0" y="0"/>
                  </a:moveTo>
                  <a:lnTo>
                    <a:pt x="331141" y="0"/>
                  </a:lnTo>
                  <a:lnTo>
                    <a:pt x="331141" y="587022"/>
                  </a:lnTo>
                  <a:lnTo>
                    <a:pt x="0" y="587022"/>
                  </a:lnTo>
                  <a:close/>
                </a:path>
              </a:pathLst>
            </a:custGeom>
            <a:solidFill>
              <a:srgbClr val="000000">
                <a:alpha val="0"/>
              </a:srgbClr>
            </a:solidFill>
            <a:ln w="9525" cap="sq">
              <a:solidFill>
                <a:srgbClr val="000000"/>
              </a:solidFill>
              <a:prstDash val="solid"/>
              <a:miter/>
            </a:ln>
          </p:spPr>
        </p:sp>
        <p:sp>
          <p:nvSpPr>
            <p:cNvPr name="TextBox 73" id="73"/>
            <p:cNvSpPr txBox="true"/>
            <p:nvPr/>
          </p:nvSpPr>
          <p:spPr>
            <a:xfrm>
              <a:off x="0" y="-9525"/>
              <a:ext cx="331141" cy="596547"/>
            </a:xfrm>
            <a:prstGeom prst="rect">
              <a:avLst/>
            </a:prstGeom>
          </p:spPr>
          <p:txBody>
            <a:bodyPr anchor="ctr" rtlCol="false" tIns="50800" lIns="50800" bIns="50800" rIns="50800"/>
            <a:lstStyle/>
            <a:p>
              <a:pPr algn="ctr">
                <a:lnSpc>
                  <a:spcPts val="2160"/>
                </a:lnSpc>
              </a:pPr>
            </a:p>
          </p:txBody>
        </p:sp>
      </p:grpSp>
      <p:grpSp>
        <p:nvGrpSpPr>
          <p:cNvPr name="Group 74" id="74"/>
          <p:cNvGrpSpPr/>
          <p:nvPr/>
        </p:nvGrpSpPr>
        <p:grpSpPr>
          <a:xfrm rot="0">
            <a:off x="10744413" y="7715250"/>
            <a:ext cx="1257300" cy="2228850"/>
            <a:chOff x="0" y="0"/>
            <a:chExt cx="331141" cy="587022"/>
          </a:xfrm>
        </p:grpSpPr>
        <p:sp>
          <p:nvSpPr>
            <p:cNvPr name="Freeform 75" id="75"/>
            <p:cNvSpPr/>
            <p:nvPr/>
          </p:nvSpPr>
          <p:spPr>
            <a:xfrm flipH="false" flipV="false" rot="0">
              <a:off x="0" y="0"/>
              <a:ext cx="331141" cy="587022"/>
            </a:xfrm>
            <a:custGeom>
              <a:avLst/>
              <a:gdLst/>
              <a:ahLst/>
              <a:cxnLst/>
              <a:rect r="r" b="b" t="t" l="l"/>
              <a:pathLst>
                <a:path h="587022" w="331141">
                  <a:moveTo>
                    <a:pt x="0" y="0"/>
                  </a:moveTo>
                  <a:lnTo>
                    <a:pt x="331141" y="0"/>
                  </a:lnTo>
                  <a:lnTo>
                    <a:pt x="331141" y="587022"/>
                  </a:lnTo>
                  <a:lnTo>
                    <a:pt x="0" y="587022"/>
                  </a:lnTo>
                  <a:close/>
                </a:path>
              </a:pathLst>
            </a:custGeom>
            <a:solidFill>
              <a:srgbClr val="000000">
                <a:alpha val="0"/>
              </a:srgbClr>
            </a:solidFill>
            <a:ln w="9525" cap="sq">
              <a:solidFill>
                <a:srgbClr val="000000"/>
              </a:solidFill>
              <a:prstDash val="solid"/>
              <a:miter/>
            </a:ln>
          </p:spPr>
        </p:sp>
        <p:sp>
          <p:nvSpPr>
            <p:cNvPr name="TextBox 76" id="76"/>
            <p:cNvSpPr txBox="true"/>
            <p:nvPr/>
          </p:nvSpPr>
          <p:spPr>
            <a:xfrm>
              <a:off x="0" y="-9525"/>
              <a:ext cx="331141" cy="596547"/>
            </a:xfrm>
            <a:prstGeom prst="rect">
              <a:avLst/>
            </a:prstGeom>
          </p:spPr>
          <p:txBody>
            <a:bodyPr anchor="ctr" rtlCol="false" tIns="50800" lIns="50800" bIns="50800" rIns="50800"/>
            <a:lstStyle/>
            <a:p>
              <a:pPr algn="ctr">
                <a:lnSpc>
                  <a:spcPts val="2160"/>
                </a:lnSpc>
              </a:pPr>
            </a:p>
          </p:txBody>
        </p:sp>
      </p:grpSp>
    </p:spTree>
  </p:cSld>
  <p:clrMapOvr>
    <a:masterClrMapping/>
  </p:clrMapOvr>
  <p:transition spd="fast">
    <p:fade/>
  </p:transition>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266503" y="1699260"/>
            <a:ext cx="9226487" cy="1062990"/>
          </a:xfrm>
          <a:prstGeom prst="rect">
            <a:avLst/>
          </a:prstGeom>
        </p:spPr>
        <p:txBody>
          <a:bodyPr anchor="t" rtlCol="false" tIns="0" lIns="0" bIns="0" rIns="0">
            <a:spAutoFit/>
          </a:bodyPr>
          <a:lstStyle/>
          <a:p>
            <a:pPr algn="l">
              <a:lnSpc>
                <a:spcPts val="7200"/>
              </a:lnSpc>
            </a:pPr>
            <a:r>
              <a:rPr lang="en-US" b="true" sz="9600">
                <a:solidFill>
                  <a:srgbClr val="010203"/>
                </a:solidFill>
                <a:latin typeface="Oswald Bold"/>
                <a:ea typeface="Oswald Bold"/>
                <a:cs typeface="Oswald Bold"/>
                <a:sym typeface="Oswald Bold"/>
              </a:rPr>
              <a:t>STAKEHOLDERS</a:t>
            </a:r>
          </a:p>
        </p:txBody>
      </p:sp>
      <p:sp>
        <p:nvSpPr>
          <p:cNvPr name="TextBox 3" id="3"/>
          <p:cNvSpPr txBox="true"/>
          <p:nvPr/>
        </p:nvSpPr>
        <p:spPr>
          <a:xfrm rot="0">
            <a:off x="13716012" y="1566545"/>
            <a:ext cx="4229100" cy="918845"/>
          </a:xfrm>
          <a:prstGeom prst="rect">
            <a:avLst/>
          </a:prstGeom>
        </p:spPr>
        <p:txBody>
          <a:bodyPr anchor="t" rtlCol="false" tIns="0" lIns="0" bIns="0" rIns="0">
            <a:spAutoFit/>
          </a:bodyPr>
          <a:lstStyle/>
          <a:p>
            <a:pPr algn="r">
              <a:lnSpc>
                <a:spcPts val="2440"/>
              </a:lnSpc>
            </a:pPr>
            <a:r>
              <a:rPr lang="en-US" sz="2000" strike="noStrike">
                <a:solidFill>
                  <a:srgbClr val="010203"/>
                </a:solidFill>
                <a:latin typeface="Archivo"/>
                <a:ea typeface="Archivo"/>
                <a:cs typeface="Archivo"/>
                <a:sym typeface="Archivo"/>
              </a:rPr>
              <a:t>A stakeholder is a member of a group who has an interest in your organisation. </a:t>
            </a:r>
          </a:p>
        </p:txBody>
      </p:sp>
      <p:sp>
        <p:nvSpPr>
          <p:cNvPr name="TextBox 4" id="4"/>
          <p:cNvSpPr txBox="true"/>
          <p:nvPr/>
        </p:nvSpPr>
        <p:spPr>
          <a:xfrm rot="0">
            <a:off x="3314712" y="5248275"/>
            <a:ext cx="7200888" cy="3346704"/>
          </a:xfrm>
          <a:prstGeom prst="rect">
            <a:avLst/>
          </a:prstGeom>
        </p:spPr>
        <p:txBody>
          <a:bodyPr anchor="t" rtlCol="false" tIns="0" lIns="0" bIns="0" rIns="0">
            <a:spAutoFit/>
          </a:bodyPr>
          <a:lstStyle/>
          <a:p>
            <a:pPr algn="l" marL="0" indent="0" lvl="0">
              <a:lnSpc>
                <a:spcPts val="2928"/>
              </a:lnSpc>
              <a:spcBef>
                <a:spcPct val="0"/>
              </a:spcBef>
            </a:pPr>
            <a:r>
              <a:rPr lang="en-US" sz="2400" strike="noStrike">
                <a:solidFill>
                  <a:srgbClr val="010203"/>
                </a:solidFill>
                <a:latin typeface="Archivo"/>
                <a:ea typeface="Archivo"/>
                <a:cs typeface="Archivo"/>
                <a:sym typeface="Archivo"/>
              </a:rPr>
              <a:t>People who directly involved, for example:</a:t>
            </a:r>
          </a:p>
          <a:p>
            <a:pPr algn="l" marL="0" indent="0" lvl="0">
              <a:lnSpc>
                <a:spcPts val="2928"/>
              </a:lnSpc>
              <a:spcBef>
                <a:spcPct val="0"/>
              </a:spcBef>
            </a:pPr>
          </a:p>
          <a:p>
            <a:pPr algn="l" marL="518160" indent="-259080" lvl="1">
              <a:lnSpc>
                <a:spcPts val="2928"/>
              </a:lnSpc>
              <a:spcBef>
                <a:spcPct val="0"/>
              </a:spcBef>
              <a:buFont typeface="Arial"/>
              <a:buChar char="•"/>
            </a:pPr>
            <a:r>
              <a:rPr lang="en-US" sz="2400" strike="noStrike">
                <a:solidFill>
                  <a:srgbClr val="010203"/>
                </a:solidFill>
                <a:latin typeface="Archivo"/>
                <a:ea typeface="Archivo"/>
                <a:cs typeface="Archivo"/>
                <a:sym typeface="Archivo"/>
              </a:rPr>
              <a:t>Staff</a:t>
            </a:r>
          </a:p>
          <a:p>
            <a:pPr algn="l" marL="518160" indent="-259080" lvl="1">
              <a:lnSpc>
                <a:spcPts val="2928"/>
              </a:lnSpc>
              <a:spcBef>
                <a:spcPct val="0"/>
              </a:spcBef>
              <a:buFont typeface="Arial"/>
              <a:buChar char="•"/>
            </a:pPr>
            <a:r>
              <a:rPr lang="en-US" sz="2400" strike="noStrike">
                <a:solidFill>
                  <a:srgbClr val="010203"/>
                </a:solidFill>
                <a:latin typeface="Archivo"/>
                <a:ea typeface="Archivo"/>
                <a:cs typeface="Archivo"/>
                <a:sym typeface="Archivo"/>
              </a:rPr>
              <a:t>Volunteers</a:t>
            </a:r>
          </a:p>
          <a:p>
            <a:pPr algn="l" marL="518160" indent="-259080" lvl="1">
              <a:lnSpc>
                <a:spcPts val="2928"/>
              </a:lnSpc>
              <a:spcBef>
                <a:spcPct val="0"/>
              </a:spcBef>
              <a:buFont typeface="Arial"/>
              <a:buChar char="•"/>
            </a:pPr>
            <a:r>
              <a:rPr lang="en-US" sz="2400" strike="noStrike">
                <a:solidFill>
                  <a:srgbClr val="010203"/>
                </a:solidFill>
                <a:latin typeface="Archivo"/>
                <a:ea typeface="Archivo"/>
                <a:cs typeface="Archivo"/>
                <a:sym typeface="Archivo"/>
              </a:rPr>
              <a:t>Trustees</a:t>
            </a:r>
          </a:p>
          <a:p>
            <a:pPr algn="l" marL="518160" indent="-259080" lvl="1">
              <a:lnSpc>
                <a:spcPts val="2928"/>
              </a:lnSpc>
              <a:spcBef>
                <a:spcPct val="0"/>
              </a:spcBef>
              <a:buFont typeface="Arial"/>
              <a:buChar char="•"/>
            </a:pPr>
            <a:r>
              <a:rPr lang="en-US" sz="2400" strike="noStrike">
                <a:solidFill>
                  <a:srgbClr val="010203"/>
                </a:solidFill>
                <a:latin typeface="Archivo"/>
                <a:ea typeface="Archivo"/>
                <a:cs typeface="Archivo"/>
                <a:sym typeface="Archivo"/>
              </a:rPr>
              <a:t>Visitors</a:t>
            </a:r>
          </a:p>
          <a:p>
            <a:pPr algn="l" marL="518160" indent="-259080" lvl="1">
              <a:lnSpc>
                <a:spcPts val="2928"/>
              </a:lnSpc>
              <a:spcBef>
                <a:spcPct val="0"/>
              </a:spcBef>
              <a:buFont typeface="Arial"/>
              <a:buChar char="•"/>
            </a:pPr>
            <a:r>
              <a:rPr lang="en-US" sz="2400" strike="noStrike">
                <a:solidFill>
                  <a:srgbClr val="010203"/>
                </a:solidFill>
                <a:latin typeface="Archivo"/>
                <a:ea typeface="Archivo"/>
                <a:cs typeface="Archivo"/>
                <a:sym typeface="Archivo"/>
              </a:rPr>
              <a:t>Suppliers</a:t>
            </a:r>
          </a:p>
          <a:p>
            <a:pPr algn="l" marL="518160" indent="-259080" lvl="1">
              <a:lnSpc>
                <a:spcPts val="2928"/>
              </a:lnSpc>
              <a:spcBef>
                <a:spcPct val="0"/>
              </a:spcBef>
              <a:buFont typeface="Arial"/>
              <a:buChar char="•"/>
            </a:pPr>
            <a:r>
              <a:rPr lang="en-US" sz="2400" strike="noStrike">
                <a:solidFill>
                  <a:srgbClr val="010203"/>
                </a:solidFill>
                <a:latin typeface="Archivo"/>
                <a:ea typeface="Archivo"/>
                <a:cs typeface="Archivo"/>
                <a:sym typeface="Archivo"/>
              </a:rPr>
              <a:t>Donors</a:t>
            </a:r>
          </a:p>
          <a:p>
            <a:pPr algn="l" marL="518160" indent="-259080" lvl="1">
              <a:lnSpc>
                <a:spcPts val="2928"/>
              </a:lnSpc>
              <a:buFont typeface="Arial"/>
              <a:buChar char="•"/>
            </a:pPr>
            <a:r>
              <a:rPr lang="en-US" sz="2400" strike="noStrike">
                <a:solidFill>
                  <a:srgbClr val="010203"/>
                </a:solidFill>
                <a:latin typeface="Archivo"/>
                <a:ea typeface="Archivo"/>
                <a:cs typeface="Archivo"/>
                <a:sym typeface="Archivo"/>
              </a:rPr>
              <a:t>Members</a:t>
            </a:r>
          </a:p>
        </p:txBody>
      </p:sp>
      <p:sp>
        <p:nvSpPr>
          <p:cNvPr name="TextBox 5" id="5"/>
          <p:cNvSpPr txBox="true"/>
          <p:nvPr/>
        </p:nvSpPr>
        <p:spPr>
          <a:xfrm rot="0">
            <a:off x="10744200" y="5248275"/>
            <a:ext cx="7200912" cy="2975229"/>
          </a:xfrm>
          <a:prstGeom prst="rect">
            <a:avLst/>
          </a:prstGeom>
        </p:spPr>
        <p:txBody>
          <a:bodyPr anchor="t" rtlCol="false" tIns="0" lIns="0" bIns="0" rIns="0">
            <a:spAutoFit/>
          </a:bodyPr>
          <a:lstStyle/>
          <a:p>
            <a:pPr algn="l" marL="0" indent="0" lvl="0">
              <a:lnSpc>
                <a:spcPts val="2928"/>
              </a:lnSpc>
              <a:spcBef>
                <a:spcPct val="0"/>
              </a:spcBef>
            </a:pPr>
            <a:r>
              <a:rPr lang="en-US" sz="2400" strike="noStrike">
                <a:solidFill>
                  <a:srgbClr val="010203"/>
                </a:solidFill>
                <a:latin typeface="Archivo"/>
                <a:ea typeface="Archivo"/>
                <a:cs typeface="Archivo"/>
                <a:sym typeface="Archivo"/>
              </a:rPr>
              <a:t>People who aren’t directly involved but will be affected by your actions, for example:</a:t>
            </a:r>
          </a:p>
          <a:p>
            <a:pPr algn="l">
              <a:lnSpc>
                <a:spcPts val="2928"/>
              </a:lnSpc>
              <a:spcBef>
                <a:spcPct val="0"/>
              </a:spcBef>
            </a:pPr>
          </a:p>
          <a:p>
            <a:pPr algn="l" marL="518160" indent="-259080" lvl="1">
              <a:lnSpc>
                <a:spcPts val="2928"/>
              </a:lnSpc>
              <a:spcBef>
                <a:spcPct val="0"/>
              </a:spcBef>
              <a:buFont typeface="Arial"/>
              <a:buChar char="•"/>
            </a:pPr>
            <a:r>
              <a:rPr lang="en-US" sz="2400" strike="noStrike">
                <a:solidFill>
                  <a:srgbClr val="010203"/>
                </a:solidFill>
                <a:latin typeface="Archivo"/>
                <a:ea typeface="Archivo"/>
                <a:cs typeface="Archivo"/>
                <a:sym typeface="Archivo"/>
              </a:rPr>
              <a:t>Activists</a:t>
            </a:r>
          </a:p>
          <a:p>
            <a:pPr algn="l" marL="518160" indent="-259080" lvl="1">
              <a:lnSpc>
                <a:spcPts val="2928"/>
              </a:lnSpc>
              <a:spcBef>
                <a:spcPct val="0"/>
              </a:spcBef>
              <a:buFont typeface="Arial"/>
              <a:buChar char="•"/>
            </a:pPr>
            <a:r>
              <a:rPr lang="en-US" sz="2400" strike="noStrike">
                <a:solidFill>
                  <a:srgbClr val="010203"/>
                </a:solidFill>
                <a:latin typeface="Archivo"/>
                <a:ea typeface="Archivo"/>
                <a:cs typeface="Archivo"/>
                <a:sym typeface="Archivo"/>
              </a:rPr>
              <a:t>Local community</a:t>
            </a:r>
          </a:p>
          <a:p>
            <a:pPr algn="l" marL="518160" indent="-259080" lvl="1">
              <a:lnSpc>
                <a:spcPts val="2928"/>
              </a:lnSpc>
              <a:spcBef>
                <a:spcPct val="0"/>
              </a:spcBef>
              <a:buFont typeface="Arial"/>
              <a:buChar char="•"/>
            </a:pPr>
            <a:r>
              <a:rPr lang="en-US" sz="2400" strike="noStrike">
                <a:solidFill>
                  <a:srgbClr val="010203"/>
                </a:solidFill>
                <a:latin typeface="Archivo"/>
                <a:ea typeface="Archivo"/>
                <a:cs typeface="Archivo"/>
                <a:sym typeface="Archivo"/>
              </a:rPr>
              <a:t>Other museums</a:t>
            </a:r>
          </a:p>
          <a:p>
            <a:pPr algn="l" marL="518160" indent="-259080" lvl="1">
              <a:lnSpc>
                <a:spcPts val="2928"/>
              </a:lnSpc>
              <a:spcBef>
                <a:spcPct val="0"/>
              </a:spcBef>
              <a:buFont typeface="Arial"/>
              <a:buChar char="•"/>
            </a:pPr>
            <a:r>
              <a:rPr lang="en-US" sz="2400" strike="noStrike">
                <a:solidFill>
                  <a:srgbClr val="010203"/>
                </a:solidFill>
                <a:latin typeface="Archivo"/>
                <a:ea typeface="Archivo"/>
                <a:cs typeface="Archivo"/>
                <a:sym typeface="Archivo"/>
              </a:rPr>
              <a:t>Unions</a:t>
            </a:r>
          </a:p>
          <a:p>
            <a:pPr algn="l" marL="518160" indent="-259080" lvl="1">
              <a:lnSpc>
                <a:spcPts val="2928"/>
              </a:lnSpc>
              <a:buFont typeface="Arial"/>
              <a:buChar char="•"/>
            </a:pPr>
            <a:r>
              <a:rPr lang="en-US" sz="2400" strike="noStrike">
                <a:solidFill>
                  <a:srgbClr val="010203"/>
                </a:solidFill>
                <a:latin typeface="Archivo"/>
                <a:ea typeface="Archivo"/>
                <a:cs typeface="Archivo"/>
                <a:sym typeface="Archivo"/>
              </a:rPr>
              <a:t>Local government  </a:t>
            </a:r>
          </a:p>
        </p:txBody>
      </p:sp>
      <p:sp>
        <p:nvSpPr>
          <p:cNvPr name="AutoShape 6" id="6"/>
          <p:cNvSpPr/>
          <p:nvPr/>
        </p:nvSpPr>
        <p:spPr>
          <a:xfrm flipV="true">
            <a:off x="3314712" y="5029200"/>
            <a:ext cx="7200888" cy="9525"/>
          </a:xfrm>
          <a:prstGeom prst="line">
            <a:avLst/>
          </a:prstGeom>
          <a:ln cap="flat" w="19050">
            <a:solidFill>
              <a:srgbClr val="000000"/>
            </a:solidFill>
            <a:prstDash val="solid"/>
            <a:headEnd type="none" len="sm" w="sm"/>
            <a:tailEnd type="none" len="sm" w="sm"/>
          </a:ln>
        </p:spPr>
      </p:sp>
      <p:sp>
        <p:nvSpPr>
          <p:cNvPr name="AutoShape 7" id="7"/>
          <p:cNvSpPr/>
          <p:nvPr/>
        </p:nvSpPr>
        <p:spPr>
          <a:xfrm>
            <a:off x="10744200" y="5029200"/>
            <a:ext cx="7200912" cy="0"/>
          </a:xfrm>
          <a:prstGeom prst="line">
            <a:avLst/>
          </a:prstGeom>
          <a:ln cap="flat" w="19050">
            <a:solidFill>
              <a:srgbClr val="000000"/>
            </a:solidFill>
            <a:prstDash val="solid"/>
            <a:headEnd type="none" len="sm" w="sm"/>
            <a:tailEnd type="none" len="sm" w="sm"/>
          </a:ln>
        </p:spPr>
      </p:sp>
      <p:sp>
        <p:nvSpPr>
          <p:cNvPr name="TextBox 8" id="8"/>
          <p:cNvSpPr txBox="true"/>
          <p:nvPr/>
        </p:nvSpPr>
        <p:spPr>
          <a:xfrm rot="0">
            <a:off x="3314712" y="4348675"/>
            <a:ext cx="5734050" cy="401574"/>
          </a:xfrm>
          <a:prstGeom prst="rect">
            <a:avLst/>
          </a:prstGeom>
        </p:spPr>
        <p:txBody>
          <a:bodyPr anchor="t" rtlCol="false" tIns="0" lIns="0" bIns="0" rIns="0">
            <a:spAutoFit/>
          </a:bodyPr>
          <a:lstStyle/>
          <a:p>
            <a:pPr algn="l">
              <a:lnSpc>
                <a:spcPts val="2928"/>
              </a:lnSpc>
            </a:pPr>
            <a:r>
              <a:rPr lang="en-US" b="true" sz="2400" i="true">
                <a:solidFill>
                  <a:srgbClr val="010203"/>
                </a:solidFill>
                <a:latin typeface="Zodiak Bold Italics"/>
                <a:ea typeface="Zodiak Bold Italics"/>
                <a:cs typeface="Zodiak Bold Italics"/>
                <a:sym typeface="Zodiak Bold Italics"/>
              </a:rPr>
              <a:t>Primary stakeholders</a:t>
            </a:r>
          </a:p>
        </p:txBody>
      </p:sp>
      <p:sp>
        <p:nvSpPr>
          <p:cNvPr name="TextBox 9" id="9"/>
          <p:cNvSpPr txBox="true"/>
          <p:nvPr/>
        </p:nvSpPr>
        <p:spPr>
          <a:xfrm rot="0">
            <a:off x="10744200" y="4348675"/>
            <a:ext cx="7267575" cy="401574"/>
          </a:xfrm>
          <a:prstGeom prst="rect">
            <a:avLst/>
          </a:prstGeom>
        </p:spPr>
        <p:txBody>
          <a:bodyPr anchor="t" rtlCol="false" tIns="0" lIns="0" bIns="0" rIns="0">
            <a:spAutoFit/>
          </a:bodyPr>
          <a:lstStyle/>
          <a:p>
            <a:pPr algn="l">
              <a:lnSpc>
                <a:spcPts val="2928"/>
              </a:lnSpc>
            </a:pPr>
            <a:r>
              <a:rPr lang="en-US" b="true" sz="2400" i="true">
                <a:solidFill>
                  <a:srgbClr val="010203"/>
                </a:solidFill>
                <a:latin typeface="Zodiak Bold Italics"/>
                <a:ea typeface="Zodiak Bold Italics"/>
                <a:cs typeface="Zodiak Bold Italics"/>
                <a:sym typeface="Zodiak Bold Italics"/>
              </a:rPr>
              <a:t>Secondary stakeholders</a:t>
            </a:r>
          </a:p>
        </p:txBody>
      </p:sp>
      <p:grpSp>
        <p:nvGrpSpPr>
          <p:cNvPr name="Group 10" id="10"/>
          <p:cNvGrpSpPr/>
          <p:nvPr/>
        </p:nvGrpSpPr>
        <p:grpSpPr>
          <a:xfrm rot="0">
            <a:off x="0" y="0"/>
            <a:ext cx="1600200" cy="10287000"/>
            <a:chOff x="0" y="0"/>
            <a:chExt cx="2133600" cy="13716000"/>
          </a:xfrm>
        </p:grpSpPr>
        <p:grpSp>
          <p:nvGrpSpPr>
            <p:cNvPr name="Group 11" id="11"/>
            <p:cNvGrpSpPr/>
            <p:nvPr/>
          </p:nvGrpSpPr>
          <p:grpSpPr>
            <a:xfrm rot="0">
              <a:off x="0" y="0"/>
              <a:ext cx="2133600" cy="13716000"/>
              <a:chOff x="0" y="0"/>
              <a:chExt cx="421452" cy="2709333"/>
            </a:xfrm>
          </p:grpSpPr>
          <p:sp>
            <p:nvSpPr>
              <p:cNvPr name="Freeform 12" id="12"/>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3" id="13"/>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4" id="14"/>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5" id="15"/>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F2F2F2"/>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6" id="16"/>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Tree>
  </p:cSld>
  <p:clrMapOvr>
    <a:masterClrMapping/>
  </p:clrMapOvr>
  <p:transition spd="fast">
    <p:fade/>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1F2F2"/>
        </a:solidFill>
      </p:bgPr>
    </p:bg>
    <p:spTree>
      <p:nvGrpSpPr>
        <p:cNvPr id="1" name=""/>
        <p:cNvGrpSpPr/>
        <p:nvPr/>
      </p:nvGrpSpPr>
      <p:grpSpPr>
        <a:xfrm>
          <a:off x="0" y="0"/>
          <a:ext cx="0" cy="0"/>
          <a:chOff x="0" y="0"/>
          <a:chExt cx="0" cy="0"/>
        </a:xfrm>
      </p:grpSpPr>
      <p:sp>
        <p:nvSpPr>
          <p:cNvPr name="TextBox 2" id="2"/>
          <p:cNvSpPr txBox="true"/>
          <p:nvPr/>
        </p:nvSpPr>
        <p:spPr>
          <a:xfrm rot="0">
            <a:off x="3314700" y="485267"/>
            <a:ext cx="6886575" cy="426720"/>
          </a:xfrm>
          <a:prstGeom prst="rect">
            <a:avLst/>
          </a:prstGeom>
        </p:spPr>
        <p:txBody>
          <a:bodyPr anchor="t" rtlCol="false" tIns="0" lIns="0" bIns="0" rIns="0">
            <a:spAutoFit/>
          </a:bodyPr>
          <a:lstStyle/>
          <a:p>
            <a:pPr algn="l" marL="0" indent="0" lvl="0">
              <a:lnSpc>
                <a:spcPts val="2850"/>
              </a:lnSpc>
              <a:spcBef>
                <a:spcPct val="0"/>
              </a:spcBef>
            </a:pPr>
            <a:r>
              <a:rPr lang="en-US" sz="3800">
                <a:solidFill>
                  <a:srgbClr val="010203"/>
                </a:solidFill>
                <a:latin typeface="Archivo Black"/>
                <a:ea typeface="Archivo Black"/>
                <a:cs typeface="Archivo Black"/>
                <a:sym typeface="Archivo Black"/>
              </a:rPr>
              <a:t>Stakeholder mapping</a:t>
            </a:r>
          </a:p>
        </p:txBody>
      </p:sp>
      <p:sp>
        <p:nvSpPr>
          <p:cNvPr name="AutoShape 3" id="3"/>
          <p:cNvSpPr/>
          <p:nvPr/>
        </p:nvSpPr>
        <p:spPr>
          <a:xfrm>
            <a:off x="9899998" y="2800350"/>
            <a:ext cx="0" cy="6722237"/>
          </a:xfrm>
          <a:prstGeom prst="line">
            <a:avLst/>
          </a:prstGeom>
          <a:ln cap="flat" w="38100">
            <a:solidFill>
              <a:srgbClr val="000000"/>
            </a:solidFill>
            <a:prstDash val="solid"/>
            <a:headEnd type="arrow" len="sm" w="med"/>
            <a:tailEnd type="arrow" len="sm" w="med"/>
          </a:ln>
        </p:spPr>
      </p:sp>
      <p:sp>
        <p:nvSpPr>
          <p:cNvPr name="AutoShape 4" id="4"/>
          <p:cNvSpPr/>
          <p:nvPr/>
        </p:nvSpPr>
        <p:spPr>
          <a:xfrm flipH="true">
            <a:off x="3306683" y="5851906"/>
            <a:ext cx="13381117" cy="0"/>
          </a:xfrm>
          <a:prstGeom prst="line">
            <a:avLst/>
          </a:prstGeom>
          <a:ln cap="flat" w="38100">
            <a:solidFill>
              <a:srgbClr val="000000"/>
            </a:solidFill>
            <a:prstDash val="solid"/>
            <a:headEnd type="arrow" len="sm" w="med"/>
            <a:tailEnd type="arrow" len="sm" w="med"/>
          </a:ln>
        </p:spPr>
      </p:sp>
      <p:sp>
        <p:nvSpPr>
          <p:cNvPr name="TextBox 5" id="5"/>
          <p:cNvSpPr txBox="true"/>
          <p:nvPr/>
        </p:nvSpPr>
        <p:spPr>
          <a:xfrm rot="0">
            <a:off x="8503346" y="2359787"/>
            <a:ext cx="2793304" cy="440563"/>
          </a:xfrm>
          <a:prstGeom prst="rect">
            <a:avLst/>
          </a:prstGeom>
        </p:spPr>
        <p:txBody>
          <a:bodyPr anchor="t" rtlCol="false" tIns="0" lIns="0" bIns="0" rIns="0">
            <a:spAutoFit/>
          </a:bodyPr>
          <a:lstStyle/>
          <a:p>
            <a:pPr algn="ctr">
              <a:lnSpc>
                <a:spcPts val="3415"/>
              </a:lnSpc>
            </a:pPr>
            <a:r>
              <a:rPr lang="en-US" sz="2799">
                <a:solidFill>
                  <a:srgbClr val="010203"/>
                </a:solidFill>
                <a:latin typeface="Archivo Black"/>
                <a:ea typeface="Archivo Black"/>
                <a:cs typeface="Archivo Black"/>
                <a:sym typeface="Archivo Black"/>
              </a:rPr>
              <a:t>High interest</a:t>
            </a:r>
          </a:p>
        </p:txBody>
      </p:sp>
      <p:sp>
        <p:nvSpPr>
          <p:cNvPr name="TextBox 6" id="6"/>
          <p:cNvSpPr txBox="true"/>
          <p:nvPr/>
        </p:nvSpPr>
        <p:spPr>
          <a:xfrm rot="0">
            <a:off x="8503346" y="9503537"/>
            <a:ext cx="2793304" cy="440563"/>
          </a:xfrm>
          <a:prstGeom prst="rect">
            <a:avLst/>
          </a:prstGeom>
        </p:spPr>
        <p:txBody>
          <a:bodyPr anchor="t" rtlCol="false" tIns="0" lIns="0" bIns="0" rIns="0">
            <a:spAutoFit/>
          </a:bodyPr>
          <a:lstStyle/>
          <a:p>
            <a:pPr algn="ctr">
              <a:lnSpc>
                <a:spcPts val="3415"/>
              </a:lnSpc>
            </a:pPr>
            <a:r>
              <a:rPr lang="en-US" sz="2799">
                <a:solidFill>
                  <a:srgbClr val="010203"/>
                </a:solidFill>
                <a:latin typeface="Archivo Black"/>
                <a:ea typeface="Archivo Black"/>
                <a:cs typeface="Archivo Black"/>
                <a:sym typeface="Archivo Black"/>
              </a:rPr>
              <a:t>Low interest</a:t>
            </a:r>
          </a:p>
        </p:txBody>
      </p:sp>
      <p:sp>
        <p:nvSpPr>
          <p:cNvPr name="TextBox 7" id="7"/>
          <p:cNvSpPr txBox="true"/>
          <p:nvPr/>
        </p:nvSpPr>
        <p:spPr>
          <a:xfrm rot="0">
            <a:off x="16687800" y="5407787"/>
            <a:ext cx="1396652" cy="869188"/>
          </a:xfrm>
          <a:prstGeom prst="rect">
            <a:avLst/>
          </a:prstGeom>
        </p:spPr>
        <p:txBody>
          <a:bodyPr anchor="t" rtlCol="false" tIns="0" lIns="0" bIns="0" rIns="0">
            <a:spAutoFit/>
          </a:bodyPr>
          <a:lstStyle/>
          <a:p>
            <a:pPr algn="ctr">
              <a:lnSpc>
                <a:spcPts val="3415"/>
              </a:lnSpc>
            </a:pPr>
            <a:r>
              <a:rPr lang="en-US" sz="2799">
                <a:solidFill>
                  <a:srgbClr val="010203"/>
                </a:solidFill>
                <a:latin typeface="Archivo Black"/>
                <a:ea typeface="Archivo Black"/>
                <a:cs typeface="Archivo Black"/>
                <a:sym typeface="Archivo Black"/>
              </a:rPr>
              <a:t>High </a:t>
            </a:r>
          </a:p>
          <a:p>
            <a:pPr algn="ctr">
              <a:lnSpc>
                <a:spcPts val="3415"/>
              </a:lnSpc>
            </a:pPr>
            <a:r>
              <a:rPr lang="en-US" sz="2799">
                <a:solidFill>
                  <a:srgbClr val="010203"/>
                </a:solidFill>
                <a:latin typeface="Archivo Black"/>
                <a:ea typeface="Archivo Black"/>
                <a:cs typeface="Archivo Black"/>
                <a:sym typeface="Archivo Black"/>
              </a:rPr>
              <a:t>Power</a:t>
            </a:r>
          </a:p>
        </p:txBody>
      </p:sp>
      <p:sp>
        <p:nvSpPr>
          <p:cNvPr name="TextBox 8" id="8"/>
          <p:cNvSpPr txBox="true"/>
          <p:nvPr/>
        </p:nvSpPr>
        <p:spPr>
          <a:xfrm rot="0">
            <a:off x="1828800" y="5407787"/>
            <a:ext cx="1477883" cy="869188"/>
          </a:xfrm>
          <a:prstGeom prst="rect">
            <a:avLst/>
          </a:prstGeom>
        </p:spPr>
        <p:txBody>
          <a:bodyPr anchor="t" rtlCol="false" tIns="0" lIns="0" bIns="0" rIns="0">
            <a:spAutoFit/>
          </a:bodyPr>
          <a:lstStyle/>
          <a:p>
            <a:pPr algn="ctr">
              <a:lnSpc>
                <a:spcPts val="3415"/>
              </a:lnSpc>
            </a:pPr>
            <a:r>
              <a:rPr lang="en-US" sz="2799">
                <a:solidFill>
                  <a:srgbClr val="010203"/>
                </a:solidFill>
                <a:latin typeface="Archivo Black"/>
                <a:ea typeface="Archivo Black"/>
                <a:cs typeface="Archivo Black"/>
                <a:sym typeface="Archivo Black"/>
              </a:rPr>
              <a:t>Low</a:t>
            </a:r>
          </a:p>
          <a:p>
            <a:pPr algn="ctr">
              <a:lnSpc>
                <a:spcPts val="3415"/>
              </a:lnSpc>
            </a:pPr>
            <a:r>
              <a:rPr lang="en-US" sz="2799">
                <a:solidFill>
                  <a:srgbClr val="010203"/>
                </a:solidFill>
                <a:latin typeface="Archivo Black"/>
                <a:ea typeface="Archivo Black"/>
                <a:cs typeface="Archivo Black"/>
                <a:sym typeface="Archivo Black"/>
              </a:rPr>
              <a:t>Power</a:t>
            </a:r>
          </a:p>
        </p:txBody>
      </p:sp>
      <p:sp>
        <p:nvSpPr>
          <p:cNvPr name="TextBox 9" id="9"/>
          <p:cNvSpPr txBox="true"/>
          <p:nvPr/>
        </p:nvSpPr>
        <p:spPr>
          <a:xfrm rot="0">
            <a:off x="3306683" y="7324725"/>
            <a:ext cx="5715000" cy="614045"/>
          </a:xfrm>
          <a:prstGeom prst="rect">
            <a:avLst/>
          </a:prstGeom>
        </p:spPr>
        <p:txBody>
          <a:bodyPr anchor="t" rtlCol="false" tIns="0" lIns="0" bIns="0" rIns="0">
            <a:spAutoFit/>
          </a:bodyPr>
          <a:lstStyle/>
          <a:p>
            <a:pPr algn="ctr">
              <a:lnSpc>
                <a:spcPts val="2440"/>
              </a:lnSpc>
            </a:pPr>
            <a:r>
              <a:rPr lang="en-US" sz="2000">
                <a:solidFill>
                  <a:srgbClr val="010203"/>
                </a:solidFill>
                <a:latin typeface="Archivo"/>
                <a:ea typeface="Archivo"/>
                <a:cs typeface="Archivo"/>
                <a:sym typeface="Archivo"/>
              </a:rPr>
              <a:t>Minimal </a:t>
            </a:r>
          </a:p>
          <a:p>
            <a:pPr algn="ctr">
              <a:lnSpc>
                <a:spcPts val="2440"/>
              </a:lnSpc>
            </a:pPr>
            <a:r>
              <a:rPr lang="en-US" sz="2000">
                <a:solidFill>
                  <a:srgbClr val="010203"/>
                </a:solidFill>
                <a:latin typeface="Archivo"/>
                <a:ea typeface="Archivo"/>
                <a:cs typeface="Archivo"/>
                <a:sym typeface="Archivo"/>
              </a:rPr>
              <a:t>contact</a:t>
            </a:r>
          </a:p>
        </p:txBody>
      </p:sp>
      <p:sp>
        <p:nvSpPr>
          <p:cNvPr name="TextBox 10" id="10"/>
          <p:cNvSpPr txBox="true"/>
          <p:nvPr/>
        </p:nvSpPr>
        <p:spPr>
          <a:xfrm rot="0">
            <a:off x="3306683" y="3488690"/>
            <a:ext cx="5723017" cy="614045"/>
          </a:xfrm>
          <a:prstGeom prst="rect">
            <a:avLst/>
          </a:prstGeom>
        </p:spPr>
        <p:txBody>
          <a:bodyPr anchor="t" rtlCol="false" tIns="0" lIns="0" bIns="0" rIns="0">
            <a:spAutoFit/>
          </a:bodyPr>
          <a:lstStyle/>
          <a:p>
            <a:pPr algn="ctr">
              <a:lnSpc>
                <a:spcPts val="2440"/>
              </a:lnSpc>
            </a:pPr>
            <a:r>
              <a:rPr lang="en-US" sz="2000">
                <a:solidFill>
                  <a:srgbClr val="010203"/>
                </a:solidFill>
                <a:latin typeface="Archivo"/>
                <a:ea typeface="Archivo"/>
                <a:cs typeface="Archivo"/>
                <a:sym typeface="Archivo"/>
              </a:rPr>
              <a:t>Show </a:t>
            </a:r>
          </a:p>
          <a:p>
            <a:pPr algn="ctr">
              <a:lnSpc>
                <a:spcPts val="2440"/>
              </a:lnSpc>
            </a:pPr>
            <a:r>
              <a:rPr lang="en-US" sz="2000">
                <a:solidFill>
                  <a:srgbClr val="010203"/>
                </a:solidFill>
                <a:latin typeface="Archivo"/>
                <a:ea typeface="Archivo"/>
                <a:cs typeface="Archivo"/>
                <a:sym typeface="Archivo"/>
              </a:rPr>
              <a:t>consideration</a:t>
            </a:r>
          </a:p>
        </p:txBody>
      </p:sp>
      <p:sp>
        <p:nvSpPr>
          <p:cNvPr name="TextBox 11" id="11"/>
          <p:cNvSpPr txBox="true"/>
          <p:nvPr/>
        </p:nvSpPr>
        <p:spPr>
          <a:xfrm rot="0">
            <a:off x="10744200" y="3488690"/>
            <a:ext cx="5715000" cy="614045"/>
          </a:xfrm>
          <a:prstGeom prst="rect">
            <a:avLst/>
          </a:prstGeom>
        </p:spPr>
        <p:txBody>
          <a:bodyPr anchor="t" rtlCol="false" tIns="0" lIns="0" bIns="0" rIns="0">
            <a:spAutoFit/>
          </a:bodyPr>
          <a:lstStyle/>
          <a:p>
            <a:pPr algn="ctr">
              <a:lnSpc>
                <a:spcPts val="2440"/>
              </a:lnSpc>
            </a:pPr>
            <a:r>
              <a:rPr lang="en-US" sz="2000">
                <a:solidFill>
                  <a:srgbClr val="010203"/>
                </a:solidFill>
                <a:latin typeface="Archivo"/>
                <a:ea typeface="Archivo"/>
                <a:cs typeface="Archivo"/>
                <a:sym typeface="Archivo"/>
              </a:rPr>
              <a:t>Manage most </a:t>
            </a:r>
          </a:p>
          <a:p>
            <a:pPr algn="ctr">
              <a:lnSpc>
                <a:spcPts val="2440"/>
              </a:lnSpc>
            </a:pPr>
            <a:r>
              <a:rPr lang="en-US" sz="2000">
                <a:solidFill>
                  <a:srgbClr val="010203"/>
                </a:solidFill>
                <a:latin typeface="Archivo"/>
                <a:ea typeface="Archivo"/>
                <a:cs typeface="Archivo"/>
                <a:sym typeface="Archivo"/>
              </a:rPr>
              <a:t>thoroughly</a:t>
            </a:r>
          </a:p>
        </p:txBody>
      </p:sp>
      <p:sp>
        <p:nvSpPr>
          <p:cNvPr name="TextBox 12" id="12"/>
          <p:cNvSpPr txBox="true"/>
          <p:nvPr/>
        </p:nvSpPr>
        <p:spPr>
          <a:xfrm rot="0">
            <a:off x="10744200" y="7324725"/>
            <a:ext cx="5715000" cy="614045"/>
          </a:xfrm>
          <a:prstGeom prst="rect">
            <a:avLst/>
          </a:prstGeom>
        </p:spPr>
        <p:txBody>
          <a:bodyPr anchor="t" rtlCol="false" tIns="0" lIns="0" bIns="0" rIns="0">
            <a:spAutoFit/>
          </a:bodyPr>
          <a:lstStyle/>
          <a:p>
            <a:pPr algn="ctr">
              <a:lnSpc>
                <a:spcPts val="2440"/>
              </a:lnSpc>
            </a:pPr>
            <a:r>
              <a:rPr lang="en-US" sz="2000">
                <a:solidFill>
                  <a:srgbClr val="010203"/>
                </a:solidFill>
                <a:latin typeface="Archivo"/>
                <a:ea typeface="Archivo"/>
                <a:cs typeface="Archivo"/>
                <a:sym typeface="Archivo"/>
              </a:rPr>
              <a:t>Keep </a:t>
            </a:r>
          </a:p>
          <a:p>
            <a:pPr algn="ctr">
              <a:lnSpc>
                <a:spcPts val="2440"/>
              </a:lnSpc>
            </a:pPr>
            <a:r>
              <a:rPr lang="en-US" sz="2000">
                <a:solidFill>
                  <a:srgbClr val="010203"/>
                </a:solidFill>
                <a:latin typeface="Archivo"/>
                <a:ea typeface="Archivo"/>
                <a:cs typeface="Archivo"/>
                <a:sym typeface="Archivo"/>
              </a:rPr>
              <a:t>satisfied</a:t>
            </a:r>
          </a:p>
        </p:txBody>
      </p:sp>
      <p:sp>
        <p:nvSpPr>
          <p:cNvPr name="TextBox 13" id="13"/>
          <p:cNvSpPr txBox="true"/>
          <p:nvPr/>
        </p:nvSpPr>
        <p:spPr>
          <a:xfrm rot="0">
            <a:off x="13074015" y="333375"/>
            <a:ext cx="4871085" cy="1833245"/>
          </a:xfrm>
          <a:prstGeom prst="rect">
            <a:avLst/>
          </a:prstGeom>
        </p:spPr>
        <p:txBody>
          <a:bodyPr anchor="t" rtlCol="false" tIns="0" lIns="0" bIns="0" rIns="0">
            <a:spAutoFit/>
          </a:bodyPr>
          <a:lstStyle/>
          <a:p>
            <a:pPr algn="r">
              <a:lnSpc>
                <a:spcPts val="2440"/>
              </a:lnSpc>
            </a:pPr>
            <a:r>
              <a:rPr lang="en-US" sz="2000">
                <a:solidFill>
                  <a:srgbClr val="010203"/>
                </a:solidFill>
                <a:latin typeface="Archivo"/>
                <a:ea typeface="Archivo"/>
                <a:cs typeface="Archivo"/>
                <a:sym typeface="Archivo"/>
              </a:rPr>
              <a:t>List all of your stakeholders, then place them in the matrix to figure out the best way to engage with them. The interest axis is how involved they are with your museum, the power axis is how much sway they have over it.</a:t>
            </a:r>
          </a:p>
        </p:txBody>
      </p:sp>
      <p:grpSp>
        <p:nvGrpSpPr>
          <p:cNvPr name="Group 14" id="14"/>
          <p:cNvGrpSpPr/>
          <p:nvPr/>
        </p:nvGrpSpPr>
        <p:grpSpPr>
          <a:xfrm rot="0">
            <a:off x="0" y="0"/>
            <a:ext cx="1600200" cy="10287000"/>
            <a:chOff x="0" y="0"/>
            <a:chExt cx="2133600" cy="13716000"/>
          </a:xfrm>
        </p:grpSpPr>
        <p:grpSp>
          <p:nvGrpSpPr>
            <p:cNvPr name="Group 15" id="15"/>
            <p:cNvGrpSpPr/>
            <p:nvPr/>
          </p:nvGrpSpPr>
          <p:grpSpPr>
            <a:xfrm rot="0">
              <a:off x="0" y="0"/>
              <a:ext cx="2133600" cy="13716000"/>
              <a:chOff x="0" y="0"/>
              <a:chExt cx="421452" cy="2709333"/>
            </a:xfrm>
          </p:grpSpPr>
          <p:sp>
            <p:nvSpPr>
              <p:cNvPr name="Freeform 16" id="16"/>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7" id="17"/>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8" id="18"/>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9" id="19"/>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F2F2F2"/>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20" id="20"/>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Tree>
  </p:cSld>
  <p:clrMapOvr>
    <a:masterClrMapping/>
  </p:clrMapOvr>
  <p:transition spd="fast">
    <p:fade/>
  </p:transition>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314700" y="5248275"/>
            <a:ext cx="4229100" cy="3662045"/>
          </a:xfrm>
          <a:prstGeom prst="rect">
            <a:avLst/>
          </a:prstGeom>
        </p:spPr>
        <p:txBody>
          <a:bodyPr anchor="t" rtlCol="false" tIns="0" lIns="0" bIns="0" rIns="0">
            <a:spAutoFit/>
          </a:bodyPr>
          <a:lstStyle/>
          <a:p>
            <a:pPr algn="l">
              <a:lnSpc>
                <a:spcPts val="2440"/>
              </a:lnSpc>
            </a:pPr>
            <a:r>
              <a:rPr lang="en-US" sz="2000">
                <a:solidFill>
                  <a:srgbClr val="010203"/>
                </a:solidFill>
                <a:latin typeface="Archivo"/>
                <a:ea typeface="Archivo"/>
                <a:cs typeface="Archivo"/>
                <a:sym typeface="Archivo"/>
              </a:rPr>
              <a:t>Before embarking on a big project, it’s usually a good idea to make sure your community actually want it and give them an opportunity to be involved.</a:t>
            </a:r>
          </a:p>
          <a:p>
            <a:pPr algn="l">
              <a:lnSpc>
                <a:spcPts val="2440"/>
              </a:lnSpc>
            </a:pPr>
          </a:p>
          <a:p>
            <a:pPr algn="l" marL="0" indent="0" lvl="1">
              <a:lnSpc>
                <a:spcPts val="2440"/>
              </a:lnSpc>
              <a:spcBef>
                <a:spcPct val="0"/>
              </a:spcBef>
            </a:pPr>
            <a:r>
              <a:rPr lang="en-US" sz="2000">
                <a:solidFill>
                  <a:srgbClr val="010203"/>
                </a:solidFill>
                <a:latin typeface="Archivo"/>
                <a:ea typeface="Archivo"/>
                <a:cs typeface="Archivo"/>
                <a:sym typeface="Archivo"/>
              </a:rPr>
              <a:t>A good consultation has clear aims, deadlines, wide-reaching communication of how to participate and the resulting outcomes, is accessible and inclusive, and data collection that is meaningful and relevant.</a:t>
            </a:r>
          </a:p>
        </p:txBody>
      </p:sp>
      <p:sp>
        <p:nvSpPr>
          <p:cNvPr name="TextBox 3" id="3"/>
          <p:cNvSpPr txBox="true"/>
          <p:nvPr/>
        </p:nvSpPr>
        <p:spPr>
          <a:xfrm rot="0">
            <a:off x="3314700" y="400050"/>
            <a:ext cx="3626937" cy="991870"/>
          </a:xfrm>
          <a:prstGeom prst="rect">
            <a:avLst/>
          </a:prstGeom>
        </p:spPr>
        <p:txBody>
          <a:bodyPr anchor="t" rtlCol="false" tIns="0" lIns="0" bIns="0" rIns="0">
            <a:spAutoFit/>
          </a:bodyPr>
          <a:lstStyle/>
          <a:p>
            <a:pPr algn="l" marL="0" indent="0" lvl="0">
              <a:lnSpc>
                <a:spcPts val="3800"/>
              </a:lnSpc>
            </a:pPr>
            <a:r>
              <a:rPr lang="en-US" sz="3800">
                <a:solidFill>
                  <a:srgbClr val="010203"/>
                </a:solidFill>
                <a:latin typeface="Archivo Black"/>
                <a:ea typeface="Archivo Black"/>
                <a:cs typeface="Archivo Black"/>
                <a:sym typeface="Archivo Black"/>
              </a:rPr>
              <a:t>Community consultation</a:t>
            </a:r>
          </a:p>
        </p:txBody>
      </p:sp>
      <p:grpSp>
        <p:nvGrpSpPr>
          <p:cNvPr name="Group 4" id="4"/>
          <p:cNvGrpSpPr/>
          <p:nvPr/>
        </p:nvGrpSpPr>
        <p:grpSpPr>
          <a:xfrm rot="0">
            <a:off x="15201900" y="342900"/>
            <a:ext cx="2743200" cy="2248137"/>
            <a:chOff x="0" y="0"/>
            <a:chExt cx="3657600" cy="2997516"/>
          </a:xfrm>
        </p:grpSpPr>
        <p:pic>
          <p:nvPicPr>
            <p:cNvPr name="Picture 5" id="5"/>
            <p:cNvPicPr>
              <a:picLocks noChangeAspect="true"/>
            </p:cNvPicPr>
            <p:nvPr/>
          </p:nvPicPr>
          <p:blipFill>
            <a:blip r:embed="rId2"/>
            <a:srcRect l="9351" t="0" r="9351" b="0"/>
            <a:stretch>
              <a:fillRect/>
            </a:stretch>
          </p:blipFill>
          <p:spPr>
            <a:xfrm flipH="false" flipV="false">
              <a:off x="0" y="0"/>
              <a:ext cx="3657600" cy="2997516"/>
            </a:xfrm>
            <a:prstGeom prst="rect">
              <a:avLst/>
            </a:prstGeom>
          </p:spPr>
        </p:pic>
      </p:grpSp>
      <p:grpSp>
        <p:nvGrpSpPr>
          <p:cNvPr name="Group 6" id="6"/>
          <p:cNvGrpSpPr/>
          <p:nvPr/>
        </p:nvGrpSpPr>
        <p:grpSpPr>
          <a:xfrm rot="0">
            <a:off x="15916757" y="2174898"/>
            <a:ext cx="2028343" cy="396852"/>
            <a:chOff x="0" y="0"/>
            <a:chExt cx="2704458" cy="529136"/>
          </a:xfrm>
        </p:grpSpPr>
        <p:grpSp>
          <p:nvGrpSpPr>
            <p:cNvPr name="Group 7" id="7"/>
            <p:cNvGrpSpPr/>
            <p:nvPr/>
          </p:nvGrpSpPr>
          <p:grpSpPr>
            <a:xfrm rot="0">
              <a:off x="0" y="0"/>
              <a:ext cx="2704458" cy="529136"/>
              <a:chOff x="0" y="0"/>
              <a:chExt cx="402355" cy="78722"/>
            </a:xfrm>
          </p:grpSpPr>
          <p:sp>
            <p:nvSpPr>
              <p:cNvPr name="Freeform 8" id="8"/>
              <p:cNvSpPr/>
              <p:nvPr/>
            </p:nvSpPr>
            <p:spPr>
              <a:xfrm flipH="false" flipV="false" rot="0">
                <a:off x="0" y="0"/>
                <a:ext cx="402355" cy="78722"/>
              </a:xfrm>
              <a:custGeom>
                <a:avLst/>
                <a:gdLst/>
                <a:ahLst/>
                <a:cxnLst/>
                <a:rect r="r" b="b" t="t" l="l"/>
                <a:pathLst>
                  <a:path h="78722" w="402355">
                    <a:moveTo>
                      <a:pt x="0" y="0"/>
                    </a:moveTo>
                    <a:lnTo>
                      <a:pt x="402355" y="0"/>
                    </a:lnTo>
                    <a:lnTo>
                      <a:pt x="402355" y="78722"/>
                    </a:lnTo>
                    <a:lnTo>
                      <a:pt x="0" y="78722"/>
                    </a:lnTo>
                    <a:close/>
                  </a:path>
                </a:pathLst>
              </a:custGeom>
              <a:solidFill>
                <a:srgbClr val="010203"/>
              </a:solidFill>
            </p:spPr>
          </p:sp>
          <p:sp>
            <p:nvSpPr>
              <p:cNvPr name="TextBox 9" id="9"/>
              <p:cNvSpPr txBox="true"/>
              <p:nvPr/>
            </p:nvSpPr>
            <p:spPr>
              <a:xfrm>
                <a:off x="0" y="-38100"/>
                <a:ext cx="402355" cy="116822"/>
              </a:xfrm>
              <a:prstGeom prst="rect">
                <a:avLst/>
              </a:prstGeom>
            </p:spPr>
            <p:txBody>
              <a:bodyPr anchor="ctr" rtlCol="false" tIns="50800" lIns="50800" bIns="50800" rIns="50800"/>
              <a:lstStyle/>
              <a:p>
                <a:pPr algn="ctr">
                  <a:lnSpc>
                    <a:spcPts val="1960"/>
                  </a:lnSpc>
                </a:pPr>
              </a:p>
            </p:txBody>
          </p:sp>
        </p:grpSp>
        <p:sp>
          <p:nvSpPr>
            <p:cNvPr name="TextBox 10" id="10"/>
            <p:cNvSpPr txBox="true"/>
            <p:nvPr/>
          </p:nvSpPr>
          <p:spPr>
            <a:xfrm rot="0">
              <a:off x="92746" y="92652"/>
              <a:ext cx="2480650" cy="334306"/>
            </a:xfrm>
            <a:prstGeom prst="rect">
              <a:avLst/>
            </a:prstGeom>
          </p:spPr>
          <p:txBody>
            <a:bodyPr anchor="t" rtlCol="false" tIns="0" lIns="0" bIns="0" rIns="0">
              <a:spAutoFit/>
            </a:bodyPr>
            <a:lstStyle/>
            <a:p>
              <a:pPr algn="r">
                <a:lnSpc>
                  <a:spcPts val="1951"/>
                </a:lnSpc>
              </a:pPr>
              <a:r>
                <a:rPr lang="en-US" sz="1599">
                  <a:solidFill>
                    <a:srgbClr val="F2F2F2"/>
                  </a:solidFill>
                  <a:latin typeface="Archivo"/>
                  <a:ea typeface="Archivo"/>
                  <a:cs typeface="Archivo"/>
                  <a:sym typeface="Archivo"/>
                </a:rPr>
                <a:t>vox pop</a:t>
              </a:r>
            </a:p>
          </p:txBody>
        </p:sp>
      </p:grpSp>
      <p:grpSp>
        <p:nvGrpSpPr>
          <p:cNvPr name="Group 11" id="11"/>
          <p:cNvGrpSpPr/>
          <p:nvPr/>
        </p:nvGrpSpPr>
        <p:grpSpPr>
          <a:xfrm rot="0">
            <a:off x="15201900" y="2800350"/>
            <a:ext cx="2743200" cy="2228850"/>
            <a:chOff x="0" y="0"/>
            <a:chExt cx="3657600" cy="2971800"/>
          </a:xfrm>
        </p:grpSpPr>
        <p:pic>
          <p:nvPicPr>
            <p:cNvPr name="Picture 12" id="12"/>
            <p:cNvPicPr>
              <a:picLocks noChangeAspect="true"/>
            </p:cNvPicPr>
            <p:nvPr/>
          </p:nvPicPr>
          <p:blipFill>
            <a:blip r:embed="rId3"/>
            <a:srcRect l="9000" t="0" r="9000" b="0"/>
            <a:stretch>
              <a:fillRect/>
            </a:stretch>
          </p:blipFill>
          <p:spPr>
            <a:xfrm flipH="false" flipV="false">
              <a:off x="0" y="0"/>
              <a:ext cx="3657600" cy="2971800"/>
            </a:xfrm>
            <a:prstGeom prst="rect">
              <a:avLst/>
            </a:prstGeom>
          </p:spPr>
        </p:pic>
      </p:grpSp>
      <p:grpSp>
        <p:nvGrpSpPr>
          <p:cNvPr name="Group 13" id="13"/>
          <p:cNvGrpSpPr/>
          <p:nvPr/>
        </p:nvGrpSpPr>
        <p:grpSpPr>
          <a:xfrm rot="0">
            <a:off x="15916757" y="4632348"/>
            <a:ext cx="2028343" cy="396852"/>
            <a:chOff x="0" y="0"/>
            <a:chExt cx="2704458" cy="529136"/>
          </a:xfrm>
        </p:grpSpPr>
        <p:grpSp>
          <p:nvGrpSpPr>
            <p:cNvPr name="Group 14" id="14"/>
            <p:cNvGrpSpPr/>
            <p:nvPr/>
          </p:nvGrpSpPr>
          <p:grpSpPr>
            <a:xfrm rot="0">
              <a:off x="0" y="0"/>
              <a:ext cx="2704458" cy="529136"/>
              <a:chOff x="0" y="0"/>
              <a:chExt cx="402355" cy="78722"/>
            </a:xfrm>
          </p:grpSpPr>
          <p:sp>
            <p:nvSpPr>
              <p:cNvPr name="Freeform 15" id="15"/>
              <p:cNvSpPr/>
              <p:nvPr/>
            </p:nvSpPr>
            <p:spPr>
              <a:xfrm flipH="false" flipV="false" rot="0">
                <a:off x="0" y="0"/>
                <a:ext cx="402355" cy="78722"/>
              </a:xfrm>
              <a:custGeom>
                <a:avLst/>
                <a:gdLst/>
                <a:ahLst/>
                <a:cxnLst/>
                <a:rect r="r" b="b" t="t" l="l"/>
                <a:pathLst>
                  <a:path h="78722" w="402355">
                    <a:moveTo>
                      <a:pt x="0" y="0"/>
                    </a:moveTo>
                    <a:lnTo>
                      <a:pt x="402355" y="0"/>
                    </a:lnTo>
                    <a:lnTo>
                      <a:pt x="402355" y="78722"/>
                    </a:lnTo>
                    <a:lnTo>
                      <a:pt x="0" y="78722"/>
                    </a:lnTo>
                    <a:close/>
                  </a:path>
                </a:pathLst>
              </a:custGeom>
              <a:solidFill>
                <a:srgbClr val="010203"/>
              </a:solidFill>
            </p:spPr>
          </p:sp>
          <p:sp>
            <p:nvSpPr>
              <p:cNvPr name="TextBox 16" id="16"/>
              <p:cNvSpPr txBox="true"/>
              <p:nvPr/>
            </p:nvSpPr>
            <p:spPr>
              <a:xfrm>
                <a:off x="0" y="-38100"/>
                <a:ext cx="402355" cy="116822"/>
              </a:xfrm>
              <a:prstGeom prst="rect">
                <a:avLst/>
              </a:prstGeom>
            </p:spPr>
            <p:txBody>
              <a:bodyPr anchor="ctr" rtlCol="false" tIns="50800" lIns="50800" bIns="50800" rIns="50800"/>
              <a:lstStyle/>
              <a:p>
                <a:pPr algn="ctr">
                  <a:lnSpc>
                    <a:spcPts val="1960"/>
                  </a:lnSpc>
                </a:pPr>
              </a:p>
            </p:txBody>
          </p:sp>
        </p:grpSp>
        <p:sp>
          <p:nvSpPr>
            <p:cNvPr name="TextBox 17" id="17"/>
            <p:cNvSpPr txBox="true"/>
            <p:nvPr/>
          </p:nvSpPr>
          <p:spPr>
            <a:xfrm rot="0">
              <a:off x="92746" y="92652"/>
              <a:ext cx="2480650" cy="334306"/>
            </a:xfrm>
            <a:prstGeom prst="rect">
              <a:avLst/>
            </a:prstGeom>
          </p:spPr>
          <p:txBody>
            <a:bodyPr anchor="t" rtlCol="false" tIns="0" lIns="0" bIns="0" rIns="0">
              <a:spAutoFit/>
            </a:bodyPr>
            <a:lstStyle/>
            <a:p>
              <a:pPr algn="r">
                <a:lnSpc>
                  <a:spcPts val="1951"/>
                </a:lnSpc>
              </a:pPr>
              <a:r>
                <a:rPr lang="en-US" sz="1599">
                  <a:solidFill>
                    <a:srgbClr val="F2F2F2"/>
                  </a:solidFill>
                  <a:latin typeface="Archivo"/>
                  <a:ea typeface="Archivo"/>
                  <a:cs typeface="Archivo"/>
                  <a:sym typeface="Archivo"/>
                </a:rPr>
                <a:t>social media</a:t>
              </a:r>
            </a:p>
          </p:txBody>
        </p:sp>
      </p:grpSp>
      <p:grpSp>
        <p:nvGrpSpPr>
          <p:cNvPr name="Group 18" id="18"/>
          <p:cNvGrpSpPr/>
          <p:nvPr/>
        </p:nvGrpSpPr>
        <p:grpSpPr>
          <a:xfrm rot="0">
            <a:off x="15201900" y="5257800"/>
            <a:ext cx="2743200" cy="2228850"/>
            <a:chOff x="0" y="0"/>
            <a:chExt cx="3657600" cy="2971800"/>
          </a:xfrm>
        </p:grpSpPr>
        <p:pic>
          <p:nvPicPr>
            <p:cNvPr name="Picture 19" id="19"/>
            <p:cNvPicPr>
              <a:picLocks noChangeAspect="true"/>
            </p:cNvPicPr>
            <p:nvPr/>
          </p:nvPicPr>
          <p:blipFill>
            <a:blip r:embed="rId4"/>
            <a:srcRect l="8923" t="0" r="8923" b="0"/>
            <a:stretch>
              <a:fillRect/>
            </a:stretch>
          </p:blipFill>
          <p:spPr>
            <a:xfrm flipH="false" flipV="false">
              <a:off x="0" y="0"/>
              <a:ext cx="3657600" cy="2971800"/>
            </a:xfrm>
            <a:prstGeom prst="rect">
              <a:avLst/>
            </a:prstGeom>
          </p:spPr>
        </p:pic>
      </p:grpSp>
      <p:grpSp>
        <p:nvGrpSpPr>
          <p:cNvPr name="Group 20" id="20"/>
          <p:cNvGrpSpPr/>
          <p:nvPr/>
        </p:nvGrpSpPr>
        <p:grpSpPr>
          <a:xfrm rot="0">
            <a:off x="15916757" y="7089798"/>
            <a:ext cx="2028343" cy="396852"/>
            <a:chOff x="0" y="0"/>
            <a:chExt cx="2704458" cy="529136"/>
          </a:xfrm>
        </p:grpSpPr>
        <p:grpSp>
          <p:nvGrpSpPr>
            <p:cNvPr name="Group 21" id="21"/>
            <p:cNvGrpSpPr/>
            <p:nvPr/>
          </p:nvGrpSpPr>
          <p:grpSpPr>
            <a:xfrm rot="0">
              <a:off x="0" y="0"/>
              <a:ext cx="2704458" cy="529136"/>
              <a:chOff x="0" y="0"/>
              <a:chExt cx="402355" cy="78722"/>
            </a:xfrm>
          </p:grpSpPr>
          <p:sp>
            <p:nvSpPr>
              <p:cNvPr name="Freeform 22" id="22"/>
              <p:cNvSpPr/>
              <p:nvPr/>
            </p:nvSpPr>
            <p:spPr>
              <a:xfrm flipH="false" flipV="false" rot="0">
                <a:off x="0" y="0"/>
                <a:ext cx="402355" cy="78722"/>
              </a:xfrm>
              <a:custGeom>
                <a:avLst/>
                <a:gdLst/>
                <a:ahLst/>
                <a:cxnLst/>
                <a:rect r="r" b="b" t="t" l="l"/>
                <a:pathLst>
                  <a:path h="78722" w="402355">
                    <a:moveTo>
                      <a:pt x="0" y="0"/>
                    </a:moveTo>
                    <a:lnTo>
                      <a:pt x="402355" y="0"/>
                    </a:lnTo>
                    <a:lnTo>
                      <a:pt x="402355" y="78722"/>
                    </a:lnTo>
                    <a:lnTo>
                      <a:pt x="0" y="78722"/>
                    </a:lnTo>
                    <a:close/>
                  </a:path>
                </a:pathLst>
              </a:custGeom>
              <a:solidFill>
                <a:srgbClr val="010203"/>
              </a:solidFill>
            </p:spPr>
          </p:sp>
          <p:sp>
            <p:nvSpPr>
              <p:cNvPr name="TextBox 23" id="23"/>
              <p:cNvSpPr txBox="true"/>
              <p:nvPr/>
            </p:nvSpPr>
            <p:spPr>
              <a:xfrm>
                <a:off x="0" y="-38100"/>
                <a:ext cx="402355" cy="116822"/>
              </a:xfrm>
              <a:prstGeom prst="rect">
                <a:avLst/>
              </a:prstGeom>
            </p:spPr>
            <p:txBody>
              <a:bodyPr anchor="ctr" rtlCol="false" tIns="50800" lIns="50800" bIns="50800" rIns="50800"/>
              <a:lstStyle/>
              <a:p>
                <a:pPr algn="ctr">
                  <a:lnSpc>
                    <a:spcPts val="1960"/>
                  </a:lnSpc>
                </a:pPr>
              </a:p>
            </p:txBody>
          </p:sp>
        </p:grpSp>
        <p:sp>
          <p:nvSpPr>
            <p:cNvPr name="TextBox 24" id="24"/>
            <p:cNvSpPr txBox="true"/>
            <p:nvPr/>
          </p:nvSpPr>
          <p:spPr>
            <a:xfrm rot="0">
              <a:off x="92746" y="92652"/>
              <a:ext cx="2480650" cy="334306"/>
            </a:xfrm>
            <a:prstGeom prst="rect">
              <a:avLst/>
            </a:prstGeom>
          </p:spPr>
          <p:txBody>
            <a:bodyPr anchor="t" rtlCol="false" tIns="0" lIns="0" bIns="0" rIns="0">
              <a:spAutoFit/>
            </a:bodyPr>
            <a:lstStyle/>
            <a:p>
              <a:pPr algn="r">
                <a:lnSpc>
                  <a:spcPts val="1951"/>
                </a:lnSpc>
              </a:pPr>
              <a:r>
                <a:rPr lang="en-US" sz="1599">
                  <a:solidFill>
                    <a:srgbClr val="F2F2F2"/>
                  </a:solidFill>
                  <a:latin typeface="Archivo"/>
                  <a:ea typeface="Archivo"/>
                  <a:cs typeface="Archivo"/>
                  <a:sym typeface="Archivo"/>
                </a:rPr>
                <a:t>workshops</a:t>
              </a:r>
            </a:p>
          </p:txBody>
        </p:sp>
      </p:grpSp>
      <p:grpSp>
        <p:nvGrpSpPr>
          <p:cNvPr name="Group 25" id="25"/>
          <p:cNvGrpSpPr/>
          <p:nvPr/>
        </p:nvGrpSpPr>
        <p:grpSpPr>
          <a:xfrm rot="0">
            <a:off x="15201900" y="7715250"/>
            <a:ext cx="2743200" cy="2228850"/>
            <a:chOff x="0" y="0"/>
            <a:chExt cx="3657600" cy="2971800"/>
          </a:xfrm>
        </p:grpSpPr>
        <p:pic>
          <p:nvPicPr>
            <p:cNvPr name="Picture 26" id="26"/>
            <p:cNvPicPr>
              <a:picLocks noChangeAspect="true"/>
            </p:cNvPicPr>
            <p:nvPr/>
          </p:nvPicPr>
          <p:blipFill>
            <a:blip r:embed="rId5"/>
            <a:srcRect l="8999" t="0" r="8999" b="0"/>
            <a:stretch>
              <a:fillRect/>
            </a:stretch>
          </p:blipFill>
          <p:spPr>
            <a:xfrm flipH="false" flipV="false">
              <a:off x="0" y="0"/>
              <a:ext cx="3657600" cy="2971800"/>
            </a:xfrm>
            <a:prstGeom prst="rect">
              <a:avLst/>
            </a:prstGeom>
          </p:spPr>
        </p:pic>
      </p:grpSp>
      <p:grpSp>
        <p:nvGrpSpPr>
          <p:cNvPr name="Group 27" id="27"/>
          <p:cNvGrpSpPr/>
          <p:nvPr/>
        </p:nvGrpSpPr>
        <p:grpSpPr>
          <a:xfrm rot="0">
            <a:off x="15916757" y="9547248"/>
            <a:ext cx="2028343" cy="396852"/>
            <a:chOff x="0" y="0"/>
            <a:chExt cx="2704458" cy="529136"/>
          </a:xfrm>
        </p:grpSpPr>
        <p:grpSp>
          <p:nvGrpSpPr>
            <p:cNvPr name="Group 28" id="28"/>
            <p:cNvGrpSpPr/>
            <p:nvPr/>
          </p:nvGrpSpPr>
          <p:grpSpPr>
            <a:xfrm rot="0">
              <a:off x="0" y="0"/>
              <a:ext cx="2704458" cy="529136"/>
              <a:chOff x="0" y="0"/>
              <a:chExt cx="402355" cy="78722"/>
            </a:xfrm>
          </p:grpSpPr>
          <p:sp>
            <p:nvSpPr>
              <p:cNvPr name="Freeform 29" id="29"/>
              <p:cNvSpPr/>
              <p:nvPr/>
            </p:nvSpPr>
            <p:spPr>
              <a:xfrm flipH="false" flipV="false" rot="0">
                <a:off x="0" y="0"/>
                <a:ext cx="402355" cy="78722"/>
              </a:xfrm>
              <a:custGeom>
                <a:avLst/>
                <a:gdLst/>
                <a:ahLst/>
                <a:cxnLst/>
                <a:rect r="r" b="b" t="t" l="l"/>
                <a:pathLst>
                  <a:path h="78722" w="402355">
                    <a:moveTo>
                      <a:pt x="0" y="0"/>
                    </a:moveTo>
                    <a:lnTo>
                      <a:pt x="402355" y="0"/>
                    </a:lnTo>
                    <a:lnTo>
                      <a:pt x="402355" y="78722"/>
                    </a:lnTo>
                    <a:lnTo>
                      <a:pt x="0" y="78722"/>
                    </a:lnTo>
                    <a:close/>
                  </a:path>
                </a:pathLst>
              </a:custGeom>
              <a:solidFill>
                <a:srgbClr val="010203"/>
              </a:solidFill>
            </p:spPr>
          </p:sp>
          <p:sp>
            <p:nvSpPr>
              <p:cNvPr name="TextBox 30" id="30"/>
              <p:cNvSpPr txBox="true"/>
              <p:nvPr/>
            </p:nvSpPr>
            <p:spPr>
              <a:xfrm>
                <a:off x="0" y="-38100"/>
                <a:ext cx="402355" cy="116822"/>
              </a:xfrm>
              <a:prstGeom prst="rect">
                <a:avLst/>
              </a:prstGeom>
            </p:spPr>
            <p:txBody>
              <a:bodyPr anchor="ctr" rtlCol="false" tIns="50800" lIns="50800" bIns="50800" rIns="50800"/>
              <a:lstStyle/>
              <a:p>
                <a:pPr algn="ctr">
                  <a:lnSpc>
                    <a:spcPts val="1960"/>
                  </a:lnSpc>
                </a:pPr>
              </a:p>
            </p:txBody>
          </p:sp>
        </p:grpSp>
        <p:sp>
          <p:nvSpPr>
            <p:cNvPr name="TextBox 31" id="31"/>
            <p:cNvSpPr txBox="true"/>
            <p:nvPr/>
          </p:nvSpPr>
          <p:spPr>
            <a:xfrm rot="0">
              <a:off x="92746" y="92652"/>
              <a:ext cx="2480650" cy="334306"/>
            </a:xfrm>
            <a:prstGeom prst="rect">
              <a:avLst/>
            </a:prstGeom>
          </p:spPr>
          <p:txBody>
            <a:bodyPr anchor="t" rtlCol="false" tIns="0" lIns="0" bIns="0" rIns="0">
              <a:spAutoFit/>
            </a:bodyPr>
            <a:lstStyle/>
            <a:p>
              <a:pPr algn="r">
                <a:lnSpc>
                  <a:spcPts val="1951"/>
                </a:lnSpc>
              </a:pPr>
              <a:r>
                <a:rPr lang="en-US" sz="1599">
                  <a:solidFill>
                    <a:srgbClr val="F2F2F2"/>
                  </a:solidFill>
                  <a:latin typeface="Archivo"/>
                  <a:ea typeface="Archivo"/>
                  <a:cs typeface="Archivo"/>
                  <a:sym typeface="Archivo"/>
                </a:rPr>
                <a:t>interviews</a:t>
              </a:r>
            </a:p>
          </p:txBody>
        </p:sp>
      </p:grpSp>
      <p:grpSp>
        <p:nvGrpSpPr>
          <p:cNvPr name="Group 32" id="32"/>
          <p:cNvGrpSpPr/>
          <p:nvPr/>
        </p:nvGrpSpPr>
        <p:grpSpPr>
          <a:xfrm rot="0">
            <a:off x="12231990" y="342900"/>
            <a:ext cx="2741310" cy="2228850"/>
            <a:chOff x="0" y="0"/>
            <a:chExt cx="3655079" cy="2971800"/>
          </a:xfrm>
        </p:grpSpPr>
        <p:pic>
          <p:nvPicPr>
            <p:cNvPr name="Picture 33" id="33"/>
            <p:cNvPicPr>
              <a:picLocks noChangeAspect="true"/>
            </p:cNvPicPr>
            <p:nvPr/>
          </p:nvPicPr>
          <p:blipFill>
            <a:blip r:embed="rId6"/>
            <a:srcRect l="9028" t="0" r="9028" b="0"/>
            <a:stretch>
              <a:fillRect/>
            </a:stretch>
          </p:blipFill>
          <p:spPr>
            <a:xfrm flipH="false" flipV="false">
              <a:off x="0" y="0"/>
              <a:ext cx="3655079" cy="2971800"/>
            </a:xfrm>
            <a:prstGeom prst="rect">
              <a:avLst/>
            </a:prstGeom>
          </p:spPr>
        </p:pic>
      </p:grpSp>
      <p:grpSp>
        <p:nvGrpSpPr>
          <p:cNvPr name="Group 34" id="34"/>
          <p:cNvGrpSpPr/>
          <p:nvPr/>
        </p:nvGrpSpPr>
        <p:grpSpPr>
          <a:xfrm rot="0">
            <a:off x="12944957" y="2174898"/>
            <a:ext cx="2028343" cy="396852"/>
            <a:chOff x="0" y="0"/>
            <a:chExt cx="2704458" cy="529136"/>
          </a:xfrm>
        </p:grpSpPr>
        <p:grpSp>
          <p:nvGrpSpPr>
            <p:cNvPr name="Group 35" id="35"/>
            <p:cNvGrpSpPr/>
            <p:nvPr/>
          </p:nvGrpSpPr>
          <p:grpSpPr>
            <a:xfrm rot="0">
              <a:off x="0" y="0"/>
              <a:ext cx="2704458" cy="529136"/>
              <a:chOff x="0" y="0"/>
              <a:chExt cx="402355" cy="78722"/>
            </a:xfrm>
          </p:grpSpPr>
          <p:sp>
            <p:nvSpPr>
              <p:cNvPr name="Freeform 36" id="36"/>
              <p:cNvSpPr/>
              <p:nvPr/>
            </p:nvSpPr>
            <p:spPr>
              <a:xfrm flipH="false" flipV="false" rot="0">
                <a:off x="0" y="0"/>
                <a:ext cx="402355" cy="78722"/>
              </a:xfrm>
              <a:custGeom>
                <a:avLst/>
                <a:gdLst/>
                <a:ahLst/>
                <a:cxnLst/>
                <a:rect r="r" b="b" t="t" l="l"/>
                <a:pathLst>
                  <a:path h="78722" w="402355">
                    <a:moveTo>
                      <a:pt x="0" y="0"/>
                    </a:moveTo>
                    <a:lnTo>
                      <a:pt x="402355" y="0"/>
                    </a:lnTo>
                    <a:lnTo>
                      <a:pt x="402355" y="78722"/>
                    </a:lnTo>
                    <a:lnTo>
                      <a:pt x="0" y="78722"/>
                    </a:lnTo>
                    <a:close/>
                  </a:path>
                </a:pathLst>
              </a:custGeom>
              <a:solidFill>
                <a:srgbClr val="010203"/>
              </a:solidFill>
            </p:spPr>
          </p:sp>
          <p:sp>
            <p:nvSpPr>
              <p:cNvPr name="TextBox 37" id="37"/>
              <p:cNvSpPr txBox="true"/>
              <p:nvPr/>
            </p:nvSpPr>
            <p:spPr>
              <a:xfrm>
                <a:off x="0" y="-38100"/>
                <a:ext cx="402355" cy="116822"/>
              </a:xfrm>
              <a:prstGeom prst="rect">
                <a:avLst/>
              </a:prstGeom>
            </p:spPr>
            <p:txBody>
              <a:bodyPr anchor="ctr" rtlCol="false" tIns="50800" lIns="50800" bIns="50800" rIns="50800"/>
              <a:lstStyle/>
              <a:p>
                <a:pPr algn="ctr">
                  <a:lnSpc>
                    <a:spcPts val="1960"/>
                  </a:lnSpc>
                </a:pPr>
              </a:p>
            </p:txBody>
          </p:sp>
        </p:grpSp>
        <p:sp>
          <p:nvSpPr>
            <p:cNvPr name="TextBox 38" id="38"/>
            <p:cNvSpPr txBox="true"/>
            <p:nvPr/>
          </p:nvSpPr>
          <p:spPr>
            <a:xfrm rot="0">
              <a:off x="92746" y="92652"/>
              <a:ext cx="2480650" cy="334306"/>
            </a:xfrm>
            <a:prstGeom prst="rect">
              <a:avLst/>
            </a:prstGeom>
          </p:spPr>
          <p:txBody>
            <a:bodyPr anchor="t" rtlCol="false" tIns="0" lIns="0" bIns="0" rIns="0">
              <a:spAutoFit/>
            </a:bodyPr>
            <a:lstStyle/>
            <a:p>
              <a:pPr algn="r">
                <a:lnSpc>
                  <a:spcPts val="1951"/>
                </a:lnSpc>
              </a:pPr>
              <a:r>
                <a:rPr lang="en-US" sz="1599">
                  <a:solidFill>
                    <a:srgbClr val="F2F2F2"/>
                  </a:solidFill>
                  <a:latin typeface="Archivo"/>
                  <a:ea typeface="Archivo"/>
                  <a:cs typeface="Archivo"/>
                  <a:sym typeface="Archivo"/>
                </a:rPr>
                <a:t>focus groups</a:t>
              </a:r>
            </a:p>
          </p:txBody>
        </p:sp>
      </p:grpSp>
      <p:grpSp>
        <p:nvGrpSpPr>
          <p:cNvPr name="Group 39" id="39"/>
          <p:cNvGrpSpPr/>
          <p:nvPr/>
        </p:nvGrpSpPr>
        <p:grpSpPr>
          <a:xfrm rot="0">
            <a:off x="12230100" y="2800350"/>
            <a:ext cx="2743200" cy="2228850"/>
            <a:chOff x="0" y="0"/>
            <a:chExt cx="3657600" cy="2971800"/>
          </a:xfrm>
        </p:grpSpPr>
        <p:pic>
          <p:nvPicPr>
            <p:cNvPr name="Picture 40" id="40"/>
            <p:cNvPicPr>
              <a:picLocks noChangeAspect="true"/>
            </p:cNvPicPr>
            <p:nvPr/>
          </p:nvPicPr>
          <p:blipFill>
            <a:blip r:embed="rId7"/>
            <a:srcRect l="39650" t="33738" r="5912" b="0"/>
            <a:stretch>
              <a:fillRect/>
            </a:stretch>
          </p:blipFill>
          <p:spPr>
            <a:xfrm flipH="false" flipV="false">
              <a:off x="0" y="0"/>
              <a:ext cx="3657600" cy="2971800"/>
            </a:xfrm>
            <a:prstGeom prst="rect">
              <a:avLst/>
            </a:prstGeom>
          </p:spPr>
        </p:pic>
      </p:grpSp>
      <p:grpSp>
        <p:nvGrpSpPr>
          <p:cNvPr name="Group 41" id="41"/>
          <p:cNvGrpSpPr/>
          <p:nvPr/>
        </p:nvGrpSpPr>
        <p:grpSpPr>
          <a:xfrm rot="0">
            <a:off x="12944957" y="4632348"/>
            <a:ext cx="2028343" cy="396852"/>
            <a:chOff x="0" y="0"/>
            <a:chExt cx="2704458" cy="529136"/>
          </a:xfrm>
        </p:grpSpPr>
        <p:grpSp>
          <p:nvGrpSpPr>
            <p:cNvPr name="Group 42" id="42"/>
            <p:cNvGrpSpPr/>
            <p:nvPr/>
          </p:nvGrpSpPr>
          <p:grpSpPr>
            <a:xfrm rot="0">
              <a:off x="0" y="0"/>
              <a:ext cx="2704458" cy="529136"/>
              <a:chOff x="0" y="0"/>
              <a:chExt cx="402355" cy="78722"/>
            </a:xfrm>
          </p:grpSpPr>
          <p:sp>
            <p:nvSpPr>
              <p:cNvPr name="Freeform 43" id="43"/>
              <p:cNvSpPr/>
              <p:nvPr/>
            </p:nvSpPr>
            <p:spPr>
              <a:xfrm flipH="false" flipV="false" rot="0">
                <a:off x="0" y="0"/>
                <a:ext cx="402355" cy="78722"/>
              </a:xfrm>
              <a:custGeom>
                <a:avLst/>
                <a:gdLst/>
                <a:ahLst/>
                <a:cxnLst/>
                <a:rect r="r" b="b" t="t" l="l"/>
                <a:pathLst>
                  <a:path h="78722" w="402355">
                    <a:moveTo>
                      <a:pt x="0" y="0"/>
                    </a:moveTo>
                    <a:lnTo>
                      <a:pt x="402355" y="0"/>
                    </a:lnTo>
                    <a:lnTo>
                      <a:pt x="402355" y="78722"/>
                    </a:lnTo>
                    <a:lnTo>
                      <a:pt x="0" y="78722"/>
                    </a:lnTo>
                    <a:close/>
                  </a:path>
                </a:pathLst>
              </a:custGeom>
              <a:solidFill>
                <a:srgbClr val="010203"/>
              </a:solidFill>
            </p:spPr>
          </p:sp>
          <p:sp>
            <p:nvSpPr>
              <p:cNvPr name="TextBox 44" id="44"/>
              <p:cNvSpPr txBox="true"/>
              <p:nvPr/>
            </p:nvSpPr>
            <p:spPr>
              <a:xfrm>
                <a:off x="0" y="-38100"/>
                <a:ext cx="402355" cy="116822"/>
              </a:xfrm>
              <a:prstGeom prst="rect">
                <a:avLst/>
              </a:prstGeom>
            </p:spPr>
            <p:txBody>
              <a:bodyPr anchor="ctr" rtlCol="false" tIns="50800" lIns="50800" bIns="50800" rIns="50800"/>
              <a:lstStyle/>
              <a:p>
                <a:pPr algn="ctr">
                  <a:lnSpc>
                    <a:spcPts val="1960"/>
                  </a:lnSpc>
                </a:pPr>
              </a:p>
            </p:txBody>
          </p:sp>
        </p:grpSp>
        <p:sp>
          <p:nvSpPr>
            <p:cNvPr name="TextBox 45" id="45"/>
            <p:cNvSpPr txBox="true"/>
            <p:nvPr/>
          </p:nvSpPr>
          <p:spPr>
            <a:xfrm rot="0">
              <a:off x="92746" y="92652"/>
              <a:ext cx="2480650" cy="334306"/>
            </a:xfrm>
            <a:prstGeom prst="rect">
              <a:avLst/>
            </a:prstGeom>
          </p:spPr>
          <p:txBody>
            <a:bodyPr anchor="t" rtlCol="false" tIns="0" lIns="0" bIns="0" rIns="0">
              <a:spAutoFit/>
            </a:bodyPr>
            <a:lstStyle/>
            <a:p>
              <a:pPr algn="r">
                <a:lnSpc>
                  <a:spcPts val="1951"/>
                </a:lnSpc>
              </a:pPr>
              <a:r>
                <a:rPr lang="en-US" sz="1599">
                  <a:solidFill>
                    <a:srgbClr val="F2F2F2"/>
                  </a:solidFill>
                  <a:latin typeface="Archivo"/>
                  <a:ea typeface="Archivo"/>
                  <a:cs typeface="Archivo"/>
                  <a:sym typeface="Archivo"/>
                </a:rPr>
                <a:t>drop ins</a:t>
              </a:r>
            </a:p>
          </p:txBody>
        </p:sp>
      </p:grpSp>
      <p:grpSp>
        <p:nvGrpSpPr>
          <p:cNvPr name="Group 46" id="46"/>
          <p:cNvGrpSpPr/>
          <p:nvPr/>
        </p:nvGrpSpPr>
        <p:grpSpPr>
          <a:xfrm rot="0">
            <a:off x="12230100" y="5257800"/>
            <a:ext cx="2743200" cy="2228850"/>
            <a:chOff x="0" y="0"/>
            <a:chExt cx="3657600" cy="2971800"/>
          </a:xfrm>
        </p:grpSpPr>
        <p:pic>
          <p:nvPicPr>
            <p:cNvPr name="Picture 47" id="47"/>
            <p:cNvPicPr>
              <a:picLocks noChangeAspect="true"/>
            </p:cNvPicPr>
            <p:nvPr/>
          </p:nvPicPr>
          <p:blipFill>
            <a:blip r:embed="rId8"/>
            <a:srcRect l="8999" t="0" r="8999" b="0"/>
            <a:stretch>
              <a:fillRect/>
            </a:stretch>
          </p:blipFill>
          <p:spPr>
            <a:xfrm flipH="false" flipV="false">
              <a:off x="0" y="0"/>
              <a:ext cx="3657600" cy="2971800"/>
            </a:xfrm>
            <a:prstGeom prst="rect">
              <a:avLst/>
            </a:prstGeom>
          </p:spPr>
        </p:pic>
      </p:grpSp>
      <p:grpSp>
        <p:nvGrpSpPr>
          <p:cNvPr name="Group 48" id="48"/>
          <p:cNvGrpSpPr/>
          <p:nvPr/>
        </p:nvGrpSpPr>
        <p:grpSpPr>
          <a:xfrm rot="0">
            <a:off x="12944957" y="7089798"/>
            <a:ext cx="2028343" cy="396852"/>
            <a:chOff x="0" y="0"/>
            <a:chExt cx="2704458" cy="529136"/>
          </a:xfrm>
        </p:grpSpPr>
        <p:grpSp>
          <p:nvGrpSpPr>
            <p:cNvPr name="Group 49" id="49"/>
            <p:cNvGrpSpPr/>
            <p:nvPr/>
          </p:nvGrpSpPr>
          <p:grpSpPr>
            <a:xfrm rot="0">
              <a:off x="0" y="0"/>
              <a:ext cx="2704458" cy="529136"/>
              <a:chOff x="0" y="0"/>
              <a:chExt cx="402355" cy="78722"/>
            </a:xfrm>
          </p:grpSpPr>
          <p:sp>
            <p:nvSpPr>
              <p:cNvPr name="Freeform 50" id="50"/>
              <p:cNvSpPr/>
              <p:nvPr/>
            </p:nvSpPr>
            <p:spPr>
              <a:xfrm flipH="false" flipV="false" rot="0">
                <a:off x="0" y="0"/>
                <a:ext cx="402355" cy="78722"/>
              </a:xfrm>
              <a:custGeom>
                <a:avLst/>
                <a:gdLst/>
                <a:ahLst/>
                <a:cxnLst/>
                <a:rect r="r" b="b" t="t" l="l"/>
                <a:pathLst>
                  <a:path h="78722" w="402355">
                    <a:moveTo>
                      <a:pt x="0" y="0"/>
                    </a:moveTo>
                    <a:lnTo>
                      <a:pt x="402355" y="0"/>
                    </a:lnTo>
                    <a:lnTo>
                      <a:pt x="402355" y="78722"/>
                    </a:lnTo>
                    <a:lnTo>
                      <a:pt x="0" y="78722"/>
                    </a:lnTo>
                    <a:close/>
                  </a:path>
                </a:pathLst>
              </a:custGeom>
              <a:solidFill>
                <a:srgbClr val="010203"/>
              </a:solidFill>
            </p:spPr>
          </p:sp>
          <p:sp>
            <p:nvSpPr>
              <p:cNvPr name="TextBox 51" id="51"/>
              <p:cNvSpPr txBox="true"/>
              <p:nvPr/>
            </p:nvSpPr>
            <p:spPr>
              <a:xfrm>
                <a:off x="0" y="-38100"/>
                <a:ext cx="402355" cy="116822"/>
              </a:xfrm>
              <a:prstGeom prst="rect">
                <a:avLst/>
              </a:prstGeom>
            </p:spPr>
            <p:txBody>
              <a:bodyPr anchor="ctr" rtlCol="false" tIns="50800" lIns="50800" bIns="50800" rIns="50800"/>
              <a:lstStyle/>
              <a:p>
                <a:pPr algn="ctr">
                  <a:lnSpc>
                    <a:spcPts val="1960"/>
                  </a:lnSpc>
                </a:pPr>
              </a:p>
            </p:txBody>
          </p:sp>
        </p:grpSp>
        <p:sp>
          <p:nvSpPr>
            <p:cNvPr name="TextBox 52" id="52"/>
            <p:cNvSpPr txBox="true"/>
            <p:nvPr/>
          </p:nvSpPr>
          <p:spPr>
            <a:xfrm rot="0">
              <a:off x="92746" y="92652"/>
              <a:ext cx="2480650" cy="334306"/>
            </a:xfrm>
            <a:prstGeom prst="rect">
              <a:avLst/>
            </a:prstGeom>
          </p:spPr>
          <p:txBody>
            <a:bodyPr anchor="t" rtlCol="false" tIns="0" lIns="0" bIns="0" rIns="0">
              <a:spAutoFit/>
            </a:bodyPr>
            <a:lstStyle/>
            <a:p>
              <a:pPr algn="r">
                <a:lnSpc>
                  <a:spcPts val="1951"/>
                </a:lnSpc>
              </a:pPr>
              <a:r>
                <a:rPr lang="en-US" sz="1599">
                  <a:solidFill>
                    <a:srgbClr val="F2F2F2"/>
                  </a:solidFill>
                  <a:latin typeface="Archivo"/>
                  <a:ea typeface="Archivo"/>
                  <a:cs typeface="Archivo"/>
                  <a:sym typeface="Archivo"/>
                </a:rPr>
                <a:t>community events</a:t>
              </a:r>
            </a:p>
          </p:txBody>
        </p:sp>
      </p:grpSp>
      <p:grpSp>
        <p:nvGrpSpPr>
          <p:cNvPr name="Group 53" id="53"/>
          <p:cNvGrpSpPr/>
          <p:nvPr/>
        </p:nvGrpSpPr>
        <p:grpSpPr>
          <a:xfrm rot="0">
            <a:off x="12230100" y="7715250"/>
            <a:ext cx="2743200" cy="2228850"/>
            <a:chOff x="0" y="0"/>
            <a:chExt cx="3657600" cy="2971800"/>
          </a:xfrm>
        </p:grpSpPr>
        <p:pic>
          <p:nvPicPr>
            <p:cNvPr name="Picture 54" id="54"/>
            <p:cNvPicPr>
              <a:picLocks noChangeAspect="true"/>
            </p:cNvPicPr>
            <p:nvPr/>
          </p:nvPicPr>
          <p:blipFill>
            <a:blip r:embed="rId9"/>
            <a:srcRect l="9000" t="0" r="8999" b="0"/>
            <a:stretch>
              <a:fillRect/>
            </a:stretch>
          </p:blipFill>
          <p:spPr>
            <a:xfrm flipH="false" flipV="false">
              <a:off x="0" y="0"/>
              <a:ext cx="3657600" cy="2971800"/>
            </a:xfrm>
            <a:prstGeom prst="rect">
              <a:avLst/>
            </a:prstGeom>
          </p:spPr>
        </p:pic>
      </p:grpSp>
      <p:grpSp>
        <p:nvGrpSpPr>
          <p:cNvPr name="Group 55" id="55"/>
          <p:cNvGrpSpPr/>
          <p:nvPr/>
        </p:nvGrpSpPr>
        <p:grpSpPr>
          <a:xfrm rot="0">
            <a:off x="12944957" y="9547248"/>
            <a:ext cx="2028343" cy="396852"/>
            <a:chOff x="0" y="0"/>
            <a:chExt cx="2704458" cy="529136"/>
          </a:xfrm>
        </p:grpSpPr>
        <p:grpSp>
          <p:nvGrpSpPr>
            <p:cNvPr name="Group 56" id="56"/>
            <p:cNvGrpSpPr/>
            <p:nvPr/>
          </p:nvGrpSpPr>
          <p:grpSpPr>
            <a:xfrm rot="0">
              <a:off x="0" y="0"/>
              <a:ext cx="2704458" cy="529136"/>
              <a:chOff x="0" y="0"/>
              <a:chExt cx="402355" cy="78722"/>
            </a:xfrm>
          </p:grpSpPr>
          <p:sp>
            <p:nvSpPr>
              <p:cNvPr name="Freeform 57" id="57"/>
              <p:cNvSpPr/>
              <p:nvPr/>
            </p:nvSpPr>
            <p:spPr>
              <a:xfrm flipH="false" flipV="false" rot="0">
                <a:off x="0" y="0"/>
                <a:ext cx="402355" cy="78722"/>
              </a:xfrm>
              <a:custGeom>
                <a:avLst/>
                <a:gdLst/>
                <a:ahLst/>
                <a:cxnLst/>
                <a:rect r="r" b="b" t="t" l="l"/>
                <a:pathLst>
                  <a:path h="78722" w="402355">
                    <a:moveTo>
                      <a:pt x="0" y="0"/>
                    </a:moveTo>
                    <a:lnTo>
                      <a:pt x="402355" y="0"/>
                    </a:lnTo>
                    <a:lnTo>
                      <a:pt x="402355" y="78722"/>
                    </a:lnTo>
                    <a:lnTo>
                      <a:pt x="0" y="78722"/>
                    </a:lnTo>
                    <a:close/>
                  </a:path>
                </a:pathLst>
              </a:custGeom>
              <a:solidFill>
                <a:srgbClr val="010203"/>
              </a:solidFill>
            </p:spPr>
          </p:sp>
          <p:sp>
            <p:nvSpPr>
              <p:cNvPr name="TextBox 58" id="58"/>
              <p:cNvSpPr txBox="true"/>
              <p:nvPr/>
            </p:nvSpPr>
            <p:spPr>
              <a:xfrm>
                <a:off x="0" y="-38100"/>
                <a:ext cx="402355" cy="116822"/>
              </a:xfrm>
              <a:prstGeom prst="rect">
                <a:avLst/>
              </a:prstGeom>
            </p:spPr>
            <p:txBody>
              <a:bodyPr anchor="ctr" rtlCol="false" tIns="50800" lIns="50800" bIns="50800" rIns="50800"/>
              <a:lstStyle/>
              <a:p>
                <a:pPr algn="ctr">
                  <a:lnSpc>
                    <a:spcPts val="1960"/>
                  </a:lnSpc>
                </a:pPr>
              </a:p>
            </p:txBody>
          </p:sp>
        </p:grpSp>
        <p:sp>
          <p:nvSpPr>
            <p:cNvPr name="TextBox 59" id="59"/>
            <p:cNvSpPr txBox="true"/>
            <p:nvPr/>
          </p:nvSpPr>
          <p:spPr>
            <a:xfrm rot="0">
              <a:off x="92746" y="92652"/>
              <a:ext cx="2480650" cy="334306"/>
            </a:xfrm>
            <a:prstGeom prst="rect">
              <a:avLst/>
            </a:prstGeom>
          </p:spPr>
          <p:txBody>
            <a:bodyPr anchor="t" rtlCol="false" tIns="0" lIns="0" bIns="0" rIns="0">
              <a:spAutoFit/>
            </a:bodyPr>
            <a:lstStyle/>
            <a:p>
              <a:pPr algn="r">
                <a:lnSpc>
                  <a:spcPts val="1951"/>
                </a:lnSpc>
              </a:pPr>
              <a:r>
                <a:rPr lang="en-US" sz="1599">
                  <a:solidFill>
                    <a:srgbClr val="F2F2F2"/>
                  </a:solidFill>
                  <a:latin typeface="Archivo"/>
                  <a:ea typeface="Archivo"/>
                  <a:cs typeface="Archivo"/>
                  <a:sym typeface="Archivo"/>
                </a:rPr>
                <a:t>public meeting</a:t>
              </a:r>
            </a:p>
          </p:txBody>
        </p:sp>
      </p:grpSp>
      <p:grpSp>
        <p:nvGrpSpPr>
          <p:cNvPr name="Group 60" id="60"/>
          <p:cNvGrpSpPr/>
          <p:nvPr/>
        </p:nvGrpSpPr>
        <p:grpSpPr>
          <a:xfrm rot="0">
            <a:off x="9258300" y="342900"/>
            <a:ext cx="2743200" cy="2228850"/>
            <a:chOff x="0" y="0"/>
            <a:chExt cx="3657600" cy="2971800"/>
          </a:xfrm>
        </p:grpSpPr>
        <p:pic>
          <p:nvPicPr>
            <p:cNvPr name="Picture 61" id="61"/>
            <p:cNvPicPr>
              <a:picLocks noChangeAspect="true"/>
            </p:cNvPicPr>
            <p:nvPr/>
          </p:nvPicPr>
          <p:blipFill>
            <a:blip r:embed="rId10"/>
            <a:srcRect l="0" t="25024" r="0" b="14038"/>
            <a:stretch>
              <a:fillRect/>
            </a:stretch>
          </p:blipFill>
          <p:spPr>
            <a:xfrm flipH="false" flipV="false">
              <a:off x="0" y="0"/>
              <a:ext cx="3657600" cy="2971800"/>
            </a:xfrm>
            <a:prstGeom prst="rect">
              <a:avLst/>
            </a:prstGeom>
          </p:spPr>
        </p:pic>
      </p:grpSp>
      <p:grpSp>
        <p:nvGrpSpPr>
          <p:cNvPr name="Group 62" id="62"/>
          <p:cNvGrpSpPr/>
          <p:nvPr/>
        </p:nvGrpSpPr>
        <p:grpSpPr>
          <a:xfrm rot="0">
            <a:off x="9975047" y="2174898"/>
            <a:ext cx="2028343" cy="396852"/>
            <a:chOff x="0" y="0"/>
            <a:chExt cx="2704458" cy="529136"/>
          </a:xfrm>
        </p:grpSpPr>
        <p:grpSp>
          <p:nvGrpSpPr>
            <p:cNvPr name="Group 63" id="63"/>
            <p:cNvGrpSpPr/>
            <p:nvPr/>
          </p:nvGrpSpPr>
          <p:grpSpPr>
            <a:xfrm rot="0">
              <a:off x="0" y="0"/>
              <a:ext cx="2704458" cy="529136"/>
              <a:chOff x="0" y="0"/>
              <a:chExt cx="402355" cy="78722"/>
            </a:xfrm>
          </p:grpSpPr>
          <p:sp>
            <p:nvSpPr>
              <p:cNvPr name="Freeform 64" id="64"/>
              <p:cNvSpPr/>
              <p:nvPr/>
            </p:nvSpPr>
            <p:spPr>
              <a:xfrm flipH="false" flipV="false" rot="0">
                <a:off x="0" y="0"/>
                <a:ext cx="402355" cy="78722"/>
              </a:xfrm>
              <a:custGeom>
                <a:avLst/>
                <a:gdLst/>
                <a:ahLst/>
                <a:cxnLst/>
                <a:rect r="r" b="b" t="t" l="l"/>
                <a:pathLst>
                  <a:path h="78722" w="402355">
                    <a:moveTo>
                      <a:pt x="0" y="0"/>
                    </a:moveTo>
                    <a:lnTo>
                      <a:pt x="402355" y="0"/>
                    </a:lnTo>
                    <a:lnTo>
                      <a:pt x="402355" y="78722"/>
                    </a:lnTo>
                    <a:lnTo>
                      <a:pt x="0" y="78722"/>
                    </a:lnTo>
                    <a:close/>
                  </a:path>
                </a:pathLst>
              </a:custGeom>
              <a:solidFill>
                <a:srgbClr val="010203"/>
              </a:solidFill>
            </p:spPr>
          </p:sp>
          <p:sp>
            <p:nvSpPr>
              <p:cNvPr name="TextBox 65" id="65"/>
              <p:cNvSpPr txBox="true"/>
              <p:nvPr/>
            </p:nvSpPr>
            <p:spPr>
              <a:xfrm>
                <a:off x="0" y="-38100"/>
                <a:ext cx="402355" cy="116822"/>
              </a:xfrm>
              <a:prstGeom prst="rect">
                <a:avLst/>
              </a:prstGeom>
            </p:spPr>
            <p:txBody>
              <a:bodyPr anchor="ctr" rtlCol="false" tIns="50800" lIns="50800" bIns="50800" rIns="50800"/>
              <a:lstStyle/>
              <a:p>
                <a:pPr algn="ctr">
                  <a:lnSpc>
                    <a:spcPts val="1960"/>
                  </a:lnSpc>
                </a:pPr>
              </a:p>
            </p:txBody>
          </p:sp>
        </p:grpSp>
        <p:sp>
          <p:nvSpPr>
            <p:cNvPr name="TextBox 66" id="66"/>
            <p:cNvSpPr txBox="true"/>
            <p:nvPr/>
          </p:nvSpPr>
          <p:spPr>
            <a:xfrm rot="0">
              <a:off x="92746" y="92652"/>
              <a:ext cx="2480650" cy="334306"/>
            </a:xfrm>
            <a:prstGeom prst="rect">
              <a:avLst/>
            </a:prstGeom>
          </p:spPr>
          <p:txBody>
            <a:bodyPr anchor="t" rtlCol="false" tIns="0" lIns="0" bIns="0" rIns="0">
              <a:spAutoFit/>
            </a:bodyPr>
            <a:lstStyle/>
            <a:p>
              <a:pPr algn="r">
                <a:lnSpc>
                  <a:spcPts val="1951"/>
                </a:lnSpc>
              </a:pPr>
              <a:r>
                <a:rPr lang="en-US" sz="1599">
                  <a:solidFill>
                    <a:srgbClr val="F2F2F2"/>
                  </a:solidFill>
                  <a:latin typeface="Archivo"/>
                  <a:ea typeface="Archivo"/>
                  <a:cs typeface="Archivo"/>
                  <a:sym typeface="Archivo"/>
                </a:rPr>
                <a:t>suggestion boxes</a:t>
              </a:r>
            </a:p>
          </p:txBody>
        </p:sp>
      </p:grpSp>
      <p:grpSp>
        <p:nvGrpSpPr>
          <p:cNvPr name="Group 67" id="67"/>
          <p:cNvGrpSpPr/>
          <p:nvPr/>
        </p:nvGrpSpPr>
        <p:grpSpPr>
          <a:xfrm rot="0">
            <a:off x="9258300" y="2800350"/>
            <a:ext cx="2743200" cy="2228850"/>
            <a:chOff x="0" y="0"/>
            <a:chExt cx="3657600" cy="2971800"/>
          </a:xfrm>
        </p:grpSpPr>
        <p:pic>
          <p:nvPicPr>
            <p:cNvPr name="Picture 68" id="68"/>
            <p:cNvPicPr>
              <a:picLocks noChangeAspect="true"/>
            </p:cNvPicPr>
            <p:nvPr/>
          </p:nvPicPr>
          <p:blipFill>
            <a:blip r:embed="rId11"/>
            <a:srcRect l="8923" t="0" r="8923" b="0"/>
            <a:stretch>
              <a:fillRect/>
            </a:stretch>
          </p:blipFill>
          <p:spPr>
            <a:xfrm flipH="false" flipV="false">
              <a:off x="0" y="0"/>
              <a:ext cx="3657600" cy="2971800"/>
            </a:xfrm>
            <a:prstGeom prst="rect">
              <a:avLst/>
            </a:prstGeom>
          </p:spPr>
        </p:pic>
      </p:grpSp>
      <p:grpSp>
        <p:nvGrpSpPr>
          <p:cNvPr name="Group 69" id="69"/>
          <p:cNvGrpSpPr/>
          <p:nvPr/>
        </p:nvGrpSpPr>
        <p:grpSpPr>
          <a:xfrm rot="0">
            <a:off x="9975047" y="4632348"/>
            <a:ext cx="2028343" cy="396852"/>
            <a:chOff x="0" y="0"/>
            <a:chExt cx="2704458" cy="529136"/>
          </a:xfrm>
        </p:grpSpPr>
        <p:grpSp>
          <p:nvGrpSpPr>
            <p:cNvPr name="Group 70" id="70"/>
            <p:cNvGrpSpPr/>
            <p:nvPr/>
          </p:nvGrpSpPr>
          <p:grpSpPr>
            <a:xfrm rot="0">
              <a:off x="0" y="0"/>
              <a:ext cx="2704458" cy="529136"/>
              <a:chOff x="0" y="0"/>
              <a:chExt cx="402355" cy="78722"/>
            </a:xfrm>
          </p:grpSpPr>
          <p:sp>
            <p:nvSpPr>
              <p:cNvPr name="Freeform 71" id="71"/>
              <p:cNvSpPr/>
              <p:nvPr/>
            </p:nvSpPr>
            <p:spPr>
              <a:xfrm flipH="false" flipV="false" rot="0">
                <a:off x="0" y="0"/>
                <a:ext cx="402355" cy="78722"/>
              </a:xfrm>
              <a:custGeom>
                <a:avLst/>
                <a:gdLst/>
                <a:ahLst/>
                <a:cxnLst/>
                <a:rect r="r" b="b" t="t" l="l"/>
                <a:pathLst>
                  <a:path h="78722" w="402355">
                    <a:moveTo>
                      <a:pt x="0" y="0"/>
                    </a:moveTo>
                    <a:lnTo>
                      <a:pt x="402355" y="0"/>
                    </a:lnTo>
                    <a:lnTo>
                      <a:pt x="402355" y="78722"/>
                    </a:lnTo>
                    <a:lnTo>
                      <a:pt x="0" y="78722"/>
                    </a:lnTo>
                    <a:close/>
                  </a:path>
                </a:pathLst>
              </a:custGeom>
              <a:solidFill>
                <a:srgbClr val="010203"/>
              </a:solidFill>
            </p:spPr>
          </p:sp>
          <p:sp>
            <p:nvSpPr>
              <p:cNvPr name="TextBox 72" id="72"/>
              <p:cNvSpPr txBox="true"/>
              <p:nvPr/>
            </p:nvSpPr>
            <p:spPr>
              <a:xfrm>
                <a:off x="0" y="-38100"/>
                <a:ext cx="402355" cy="116822"/>
              </a:xfrm>
              <a:prstGeom prst="rect">
                <a:avLst/>
              </a:prstGeom>
            </p:spPr>
            <p:txBody>
              <a:bodyPr anchor="ctr" rtlCol="false" tIns="50800" lIns="50800" bIns="50800" rIns="50800"/>
              <a:lstStyle/>
              <a:p>
                <a:pPr algn="ctr">
                  <a:lnSpc>
                    <a:spcPts val="1960"/>
                  </a:lnSpc>
                </a:pPr>
              </a:p>
            </p:txBody>
          </p:sp>
        </p:grpSp>
        <p:sp>
          <p:nvSpPr>
            <p:cNvPr name="TextBox 73" id="73"/>
            <p:cNvSpPr txBox="true"/>
            <p:nvPr/>
          </p:nvSpPr>
          <p:spPr>
            <a:xfrm rot="0">
              <a:off x="92746" y="92652"/>
              <a:ext cx="2480650" cy="334306"/>
            </a:xfrm>
            <a:prstGeom prst="rect">
              <a:avLst/>
            </a:prstGeom>
          </p:spPr>
          <p:txBody>
            <a:bodyPr anchor="t" rtlCol="false" tIns="0" lIns="0" bIns="0" rIns="0">
              <a:spAutoFit/>
            </a:bodyPr>
            <a:lstStyle/>
            <a:p>
              <a:pPr algn="r">
                <a:lnSpc>
                  <a:spcPts val="1951"/>
                </a:lnSpc>
              </a:pPr>
              <a:r>
                <a:rPr lang="en-US" sz="1599">
                  <a:solidFill>
                    <a:srgbClr val="F2F2F2"/>
                  </a:solidFill>
                  <a:latin typeface="Archivo"/>
                  <a:ea typeface="Archivo"/>
                  <a:cs typeface="Archivo"/>
                  <a:sym typeface="Archivo"/>
                </a:rPr>
                <a:t>online survey</a:t>
              </a:r>
            </a:p>
          </p:txBody>
        </p:sp>
      </p:grpSp>
      <p:grpSp>
        <p:nvGrpSpPr>
          <p:cNvPr name="Group 74" id="74"/>
          <p:cNvGrpSpPr/>
          <p:nvPr/>
        </p:nvGrpSpPr>
        <p:grpSpPr>
          <a:xfrm rot="0">
            <a:off x="9258300" y="5257800"/>
            <a:ext cx="2743200" cy="2248137"/>
            <a:chOff x="0" y="0"/>
            <a:chExt cx="3657600" cy="2997516"/>
          </a:xfrm>
        </p:grpSpPr>
        <p:pic>
          <p:nvPicPr>
            <p:cNvPr name="Picture 75" id="75"/>
            <p:cNvPicPr>
              <a:picLocks noChangeAspect="true"/>
            </p:cNvPicPr>
            <p:nvPr/>
          </p:nvPicPr>
          <p:blipFill>
            <a:blip r:embed="rId12"/>
            <a:srcRect l="9275" t="0" r="9275" b="0"/>
            <a:stretch>
              <a:fillRect/>
            </a:stretch>
          </p:blipFill>
          <p:spPr>
            <a:xfrm flipH="false" flipV="false">
              <a:off x="0" y="0"/>
              <a:ext cx="3657600" cy="2997516"/>
            </a:xfrm>
            <a:prstGeom prst="rect">
              <a:avLst/>
            </a:prstGeom>
          </p:spPr>
        </p:pic>
      </p:grpSp>
      <p:grpSp>
        <p:nvGrpSpPr>
          <p:cNvPr name="Group 76" id="76"/>
          <p:cNvGrpSpPr/>
          <p:nvPr/>
        </p:nvGrpSpPr>
        <p:grpSpPr>
          <a:xfrm rot="0">
            <a:off x="9975047" y="7086600"/>
            <a:ext cx="2028343" cy="396852"/>
            <a:chOff x="0" y="0"/>
            <a:chExt cx="2704458" cy="529136"/>
          </a:xfrm>
        </p:grpSpPr>
        <p:grpSp>
          <p:nvGrpSpPr>
            <p:cNvPr name="Group 77" id="77"/>
            <p:cNvGrpSpPr/>
            <p:nvPr/>
          </p:nvGrpSpPr>
          <p:grpSpPr>
            <a:xfrm rot="0">
              <a:off x="0" y="0"/>
              <a:ext cx="2704458" cy="529136"/>
              <a:chOff x="0" y="0"/>
              <a:chExt cx="402355" cy="78722"/>
            </a:xfrm>
          </p:grpSpPr>
          <p:sp>
            <p:nvSpPr>
              <p:cNvPr name="Freeform 78" id="78"/>
              <p:cNvSpPr/>
              <p:nvPr/>
            </p:nvSpPr>
            <p:spPr>
              <a:xfrm flipH="false" flipV="false" rot="0">
                <a:off x="0" y="0"/>
                <a:ext cx="402355" cy="78722"/>
              </a:xfrm>
              <a:custGeom>
                <a:avLst/>
                <a:gdLst/>
                <a:ahLst/>
                <a:cxnLst/>
                <a:rect r="r" b="b" t="t" l="l"/>
                <a:pathLst>
                  <a:path h="78722" w="402355">
                    <a:moveTo>
                      <a:pt x="0" y="0"/>
                    </a:moveTo>
                    <a:lnTo>
                      <a:pt x="402355" y="0"/>
                    </a:lnTo>
                    <a:lnTo>
                      <a:pt x="402355" y="78722"/>
                    </a:lnTo>
                    <a:lnTo>
                      <a:pt x="0" y="78722"/>
                    </a:lnTo>
                    <a:close/>
                  </a:path>
                </a:pathLst>
              </a:custGeom>
              <a:solidFill>
                <a:srgbClr val="010203"/>
              </a:solidFill>
            </p:spPr>
          </p:sp>
          <p:sp>
            <p:nvSpPr>
              <p:cNvPr name="TextBox 79" id="79"/>
              <p:cNvSpPr txBox="true"/>
              <p:nvPr/>
            </p:nvSpPr>
            <p:spPr>
              <a:xfrm>
                <a:off x="0" y="-38100"/>
                <a:ext cx="402355" cy="116822"/>
              </a:xfrm>
              <a:prstGeom prst="rect">
                <a:avLst/>
              </a:prstGeom>
            </p:spPr>
            <p:txBody>
              <a:bodyPr anchor="ctr" rtlCol="false" tIns="50800" lIns="50800" bIns="50800" rIns="50800"/>
              <a:lstStyle/>
              <a:p>
                <a:pPr algn="ctr">
                  <a:lnSpc>
                    <a:spcPts val="1960"/>
                  </a:lnSpc>
                </a:pPr>
              </a:p>
            </p:txBody>
          </p:sp>
        </p:grpSp>
        <p:sp>
          <p:nvSpPr>
            <p:cNvPr name="TextBox 80" id="80"/>
            <p:cNvSpPr txBox="true"/>
            <p:nvPr/>
          </p:nvSpPr>
          <p:spPr>
            <a:xfrm rot="0">
              <a:off x="92746" y="92652"/>
              <a:ext cx="2480650" cy="334306"/>
            </a:xfrm>
            <a:prstGeom prst="rect">
              <a:avLst/>
            </a:prstGeom>
          </p:spPr>
          <p:txBody>
            <a:bodyPr anchor="t" rtlCol="false" tIns="0" lIns="0" bIns="0" rIns="0">
              <a:spAutoFit/>
            </a:bodyPr>
            <a:lstStyle/>
            <a:p>
              <a:pPr algn="r">
                <a:lnSpc>
                  <a:spcPts val="1951"/>
                </a:lnSpc>
              </a:pPr>
              <a:r>
                <a:rPr lang="en-US" sz="1599">
                  <a:solidFill>
                    <a:srgbClr val="F2F2F2"/>
                  </a:solidFill>
                  <a:latin typeface="Archivo"/>
                  <a:ea typeface="Archivo"/>
                  <a:cs typeface="Archivo"/>
                  <a:sym typeface="Archivo"/>
                </a:rPr>
                <a:t>writing campaign</a:t>
              </a:r>
            </a:p>
          </p:txBody>
        </p:sp>
      </p:grpSp>
      <p:grpSp>
        <p:nvGrpSpPr>
          <p:cNvPr name="Group 81" id="81"/>
          <p:cNvGrpSpPr/>
          <p:nvPr/>
        </p:nvGrpSpPr>
        <p:grpSpPr>
          <a:xfrm rot="0">
            <a:off x="9258300" y="7734537"/>
            <a:ext cx="2743200" cy="2209563"/>
            <a:chOff x="0" y="0"/>
            <a:chExt cx="3657600" cy="2946084"/>
          </a:xfrm>
        </p:grpSpPr>
        <p:pic>
          <p:nvPicPr>
            <p:cNvPr name="Picture 82" id="82"/>
            <p:cNvPicPr>
              <a:picLocks noChangeAspect="true"/>
            </p:cNvPicPr>
            <p:nvPr/>
          </p:nvPicPr>
          <p:blipFill>
            <a:blip r:embed="rId13"/>
            <a:srcRect l="15237" t="0" r="15237" b="0"/>
            <a:stretch>
              <a:fillRect/>
            </a:stretch>
          </p:blipFill>
          <p:spPr>
            <a:xfrm flipH="false" flipV="false">
              <a:off x="0" y="0"/>
              <a:ext cx="3657600" cy="2946084"/>
            </a:xfrm>
            <a:prstGeom prst="rect">
              <a:avLst/>
            </a:prstGeom>
          </p:spPr>
        </p:pic>
      </p:grpSp>
      <p:grpSp>
        <p:nvGrpSpPr>
          <p:cNvPr name="Group 83" id="83"/>
          <p:cNvGrpSpPr/>
          <p:nvPr/>
        </p:nvGrpSpPr>
        <p:grpSpPr>
          <a:xfrm rot="0">
            <a:off x="9973157" y="9547248"/>
            <a:ext cx="2028343" cy="396852"/>
            <a:chOff x="0" y="0"/>
            <a:chExt cx="2704458" cy="529136"/>
          </a:xfrm>
        </p:grpSpPr>
        <p:grpSp>
          <p:nvGrpSpPr>
            <p:cNvPr name="Group 84" id="84"/>
            <p:cNvGrpSpPr/>
            <p:nvPr/>
          </p:nvGrpSpPr>
          <p:grpSpPr>
            <a:xfrm rot="0">
              <a:off x="0" y="0"/>
              <a:ext cx="2704458" cy="529136"/>
              <a:chOff x="0" y="0"/>
              <a:chExt cx="402355" cy="78722"/>
            </a:xfrm>
          </p:grpSpPr>
          <p:sp>
            <p:nvSpPr>
              <p:cNvPr name="Freeform 85" id="85"/>
              <p:cNvSpPr/>
              <p:nvPr/>
            </p:nvSpPr>
            <p:spPr>
              <a:xfrm flipH="false" flipV="false" rot="0">
                <a:off x="0" y="0"/>
                <a:ext cx="402355" cy="78722"/>
              </a:xfrm>
              <a:custGeom>
                <a:avLst/>
                <a:gdLst/>
                <a:ahLst/>
                <a:cxnLst/>
                <a:rect r="r" b="b" t="t" l="l"/>
                <a:pathLst>
                  <a:path h="78722" w="402355">
                    <a:moveTo>
                      <a:pt x="0" y="0"/>
                    </a:moveTo>
                    <a:lnTo>
                      <a:pt x="402355" y="0"/>
                    </a:lnTo>
                    <a:lnTo>
                      <a:pt x="402355" y="78722"/>
                    </a:lnTo>
                    <a:lnTo>
                      <a:pt x="0" y="78722"/>
                    </a:lnTo>
                    <a:close/>
                  </a:path>
                </a:pathLst>
              </a:custGeom>
              <a:solidFill>
                <a:srgbClr val="010203"/>
              </a:solidFill>
            </p:spPr>
          </p:sp>
          <p:sp>
            <p:nvSpPr>
              <p:cNvPr name="TextBox 86" id="86"/>
              <p:cNvSpPr txBox="true"/>
              <p:nvPr/>
            </p:nvSpPr>
            <p:spPr>
              <a:xfrm>
                <a:off x="0" y="-38100"/>
                <a:ext cx="402355" cy="116822"/>
              </a:xfrm>
              <a:prstGeom prst="rect">
                <a:avLst/>
              </a:prstGeom>
            </p:spPr>
            <p:txBody>
              <a:bodyPr anchor="ctr" rtlCol="false" tIns="50800" lIns="50800" bIns="50800" rIns="50800"/>
              <a:lstStyle/>
              <a:p>
                <a:pPr algn="ctr">
                  <a:lnSpc>
                    <a:spcPts val="1960"/>
                  </a:lnSpc>
                </a:pPr>
              </a:p>
            </p:txBody>
          </p:sp>
        </p:grpSp>
        <p:sp>
          <p:nvSpPr>
            <p:cNvPr name="TextBox 87" id="87"/>
            <p:cNvSpPr txBox="true"/>
            <p:nvPr/>
          </p:nvSpPr>
          <p:spPr>
            <a:xfrm rot="0">
              <a:off x="92746" y="92652"/>
              <a:ext cx="2480650" cy="334306"/>
            </a:xfrm>
            <a:prstGeom prst="rect">
              <a:avLst/>
            </a:prstGeom>
          </p:spPr>
          <p:txBody>
            <a:bodyPr anchor="t" rtlCol="false" tIns="0" lIns="0" bIns="0" rIns="0">
              <a:spAutoFit/>
            </a:bodyPr>
            <a:lstStyle/>
            <a:p>
              <a:pPr algn="r">
                <a:lnSpc>
                  <a:spcPts val="1951"/>
                </a:lnSpc>
              </a:pPr>
              <a:r>
                <a:rPr lang="en-US" sz="1599">
                  <a:solidFill>
                    <a:srgbClr val="F2F2F2"/>
                  </a:solidFill>
                  <a:latin typeface="Archivo"/>
                  <a:ea typeface="Archivo"/>
                  <a:cs typeface="Archivo"/>
                  <a:sym typeface="Archivo"/>
                </a:rPr>
                <a:t>in-person surveys</a:t>
              </a:r>
            </a:p>
          </p:txBody>
        </p:sp>
      </p:grpSp>
      <p:grpSp>
        <p:nvGrpSpPr>
          <p:cNvPr name="Group 88" id="88"/>
          <p:cNvGrpSpPr/>
          <p:nvPr/>
        </p:nvGrpSpPr>
        <p:grpSpPr>
          <a:xfrm rot="0">
            <a:off x="0" y="0"/>
            <a:ext cx="1600200" cy="10287000"/>
            <a:chOff x="0" y="0"/>
            <a:chExt cx="2133600" cy="13716000"/>
          </a:xfrm>
        </p:grpSpPr>
        <p:grpSp>
          <p:nvGrpSpPr>
            <p:cNvPr name="Group 89" id="89"/>
            <p:cNvGrpSpPr/>
            <p:nvPr/>
          </p:nvGrpSpPr>
          <p:grpSpPr>
            <a:xfrm rot="0">
              <a:off x="0" y="0"/>
              <a:ext cx="2133600" cy="13716000"/>
              <a:chOff x="0" y="0"/>
              <a:chExt cx="421452" cy="2709333"/>
            </a:xfrm>
          </p:grpSpPr>
          <p:sp>
            <p:nvSpPr>
              <p:cNvPr name="Freeform 90" id="90"/>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91" id="91"/>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92" id="92"/>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93" id="93"/>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F2F2F2"/>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94" id="94"/>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14" tooltip="https://www.floschechter.com"/>
                </a:rPr>
                <a:t>Florence</a:t>
              </a:r>
            </a:p>
            <a:p>
              <a:pPr algn="just">
                <a:lnSpc>
                  <a:spcPts val="1511"/>
                </a:lnSpc>
              </a:pPr>
              <a:r>
                <a:rPr lang="en-US" sz="1399">
                  <a:solidFill>
                    <a:srgbClr val="F2F2F2"/>
                  </a:solidFill>
                  <a:latin typeface="Zodiak"/>
                  <a:ea typeface="Zodiak"/>
                  <a:cs typeface="Zodiak"/>
                  <a:sym typeface="Zodiak"/>
                  <a:hlinkClick r:id="rId15"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16" tooltip="https://www.floschechter.com"/>
                </a:rPr>
                <a:t>floschechter.com</a:t>
              </a:r>
            </a:p>
          </p:txBody>
        </p:sp>
      </p:grpSp>
    </p:spTree>
  </p:cSld>
  <p:clrMapOvr>
    <a:masterClrMapping/>
  </p:clrMapOvr>
  <p:transition spd="fast">
    <p:fade/>
  </p:transition>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292897" y="1722755"/>
            <a:ext cx="11416456" cy="1062990"/>
          </a:xfrm>
          <a:prstGeom prst="rect">
            <a:avLst/>
          </a:prstGeom>
        </p:spPr>
        <p:txBody>
          <a:bodyPr anchor="t" rtlCol="false" tIns="0" lIns="0" bIns="0" rIns="0">
            <a:spAutoFit/>
          </a:bodyPr>
          <a:lstStyle/>
          <a:p>
            <a:pPr algn="l" marL="0" indent="0" lvl="0">
              <a:lnSpc>
                <a:spcPts val="7200"/>
              </a:lnSpc>
              <a:spcBef>
                <a:spcPct val="0"/>
              </a:spcBef>
            </a:pPr>
            <a:r>
              <a:rPr lang="en-US" b="true" sz="9600">
                <a:solidFill>
                  <a:srgbClr val="010203"/>
                </a:solidFill>
                <a:latin typeface="Oswald Bold"/>
                <a:ea typeface="Oswald Bold"/>
                <a:cs typeface="Oswald Bold"/>
                <a:sym typeface="Oswald Bold"/>
              </a:rPr>
              <a:t>VISITORS</a:t>
            </a:r>
          </a:p>
        </p:txBody>
      </p:sp>
      <p:sp>
        <p:nvSpPr>
          <p:cNvPr name="TextBox 3" id="3"/>
          <p:cNvSpPr txBox="true"/>
          <p:nvPr/>
        </p:nvSpPr>
        <p:spPr>
          <a:xfrm rot="0">
            <a:off x="9258300" y="1562100"/>
            <a:ext cx="8334375" cy="1223645"/>
          </a:xfrm>
          <a:prstGeom prst="rect">
            <a:avLst/>
          </a:prstGeom>
        </p:spPr>
        <p:txBody>
          <a:bodyPr anchor="t" rtlCol="false" tIns="0" lIns="0" bIns="0" rIns="0">
            <a:spAutoFit/>
          </a:bodyPr>
          <a:lstStyle/>
          <a:p>
            <a:pPr algn="r">
              <a:lnSpc>
                <a:spcPts val="2440"/>
              </a:lnSpc>
            </a:pPr>
            <a:r>
              <a:rPr lang="en-US" sz="2000">
                <a:solidFill>
                  <a:srgbClr val="010203"/>
                </a:solidFill>
                <a:latin typeface="Archivo"/>
                <a:ea typeface="Archivo"/>
                <a:cs typeface="Archivo"/>
                <a:sym typeface="Archivo"/>
              </a:rPr>
              <a:t>Having a target audience in mind is crucial for any project. You will likely have more than one type of visitor - the answers to these questions may be different or similar for each segment. On the next page is an audience segmentation exercise.</a:t>
            </a:r>
          </a:p>
        </p:txBody>
      </p:sp>
      <p:grpSp>
        <p:nvGrpSpPr>
          <p:cNvPr name="Group 4" id="4"/>
          <p:cNvGrpSpPr/>
          <p:nvPr/>
        </p:nvGrpSpPr>
        <p:grpSpPr>
          <a:xfrm rot="0">
            <a:off x="10744200" y="7715250"/>
            <a:ext cx="7200900" cy="2228850"/>
            <a:chOff x="0" y="0"/>
            <a:chExt cx="1896533" cy="587022"/>
          </a:xfrm>
        </p:grpSpPr>
        <p:sp>
          <p:nvSpPr>
            <p:cNvPr name="Freeform 5" id="5"/>
            <p:cNvSpPr/>
            <p:nvPr/>
          </p:nvSpPr>
          <p:spPr>
            <a:xfrm flipH="false" flipV="false" rot="0">
              <a:off x="0" y="0"/>
              <a:ext cx="1896533" cy="587022"/>
            </a:xfrm>
            <a:custGeom>
              <a:avLst/>
              <a:gdLst/>
              <a:ahLst/>
              <a:cxnLst/>
              <a:rect r="r" b="b" t="t" l="l"/>
              <a:pathLst>
                <a:path h="587022" w="1896533">
                  <a:moveTo>
                    <a:pt x="0" y="0"/>
                  </a:moveTo>
                  <a:lnTo>
                    <a:pt x="1896533" y="0"/>
                  </a:lnTo>
                  <a:lnTo>
                    <a:pt x="1896533" y="587022"/>
                  </a:lnTo>
                  <a:lnTo>
                    <a:pt x="0" y="587022"/>
                  </a:lnTo>
                  <a:close/>
                </a:path>
              </a:pathLst>
            </a:custGeom>
            <a:solidFill>
              <a:srgbClr val="000000">
                <a:alpha val="0"/>
              </a:srgbClr>
            </a:solidFill>
            <a:ln w="19050" cap="sq">
              <a:solidFill>
                <a:srgbClr val="000000"/>
              </a:solidFill>
              <a:prstDash val="solid"/>
              <a:miter/>
            </a:ln>
          </p:spPr>
        </p:sp>
        <p:sp>
          <p:nvSpPr>
            <p:cNvPr name="TextBox 6" id="6"/>
            <p:cNvSpPr txBox="true"/>
            <p:nvPr/>
          </p:nvSpPr>
          <p:spPr>
            <a:xfrm>
              <a:off x="0" y="-9525"/>
              <a:ext cx="1896533" cy="596547"/>
            </a:xfrm>
            <a:prstGeom prst="rect">
              <a:avLst/>
            </a:prstGeom>
          </p:spPr>
          <p:txBody>
            <a:bodyPr anchor="ctr" rtlCol="false" tIns="50800" lIns="50800" bIns="50800" rIns="50800"/>
            <a:lstStyle/>
            <a:p>
              <a:pPr algn="ctr">
                <a:lnSpc>
                  <a:spcPts val="2160"/>
                </a:lnSpc>
              </a:pPr>
            </a:p>
          </p:txBody>
        </p:sp>
      </p:grpSp>
      <p:grpSp>
        <p:nvGrpSpPr>
          <p:cNvPr name="Group 7" id="7"/>
          <p:cNvGrpSpPr/>
          <p:nvPr/>
        </p:nvGrpSpPr>
        <p:grpSpPr>
          <a:xfrm rot="0">
            <a:off x="15201900" y="7715250"/>
            <a:ext cx="2743200" cy="2228850"/>
            <a:chOff x="0" y="0"/>
            <a:chExt cx="722489" cy="587022"/>
          </a:xfrm>
        </p:grpSpPr>
        <p:sp>
          <p:nvSpPr>
            <p:cNvPr name="Freeform 8" id="8"/>
            <p:cNvSpPr/>
            <p:nvPr/>
          </p:nvSpPr>
          <p:spPr>
            <a:xfrm flipH="false" flipV="false" rot="0">
              <a:off x="0" y="0"/>
              <a:ext cx="722489" cy="587022"/>
            </a:xfrm>
            <a:custGeom>
              <a:avLst/>
              <a:gdLst/>
              <a:ahLst/>
              <a:cxnLst/>
              <a:rect r="r" b="b" t="t" l="l"/>
              <a:pathLst>
                <a:path h="587022" w="722489">
                  <a:moveTo>
                    <a:pt x="0" y="0"/>
                  </a:moveTo>
                  <a:lnTo>
                    <a:pt x="722489" y="0"/>
                  </a:lnTo>
                  <a:lnTo>
                    <a:pt x="722489" y="587022"/>
                  </a:lnTo>
                  <a:lnTo>
                    <a:pt x="0" y="587022"/>
                  </a:lnTo>
                  <a:close/>
                </a:path>
              </a:pathLst>
            </a:custGeom>
            <a:solidFill>
              <a:srgbClr val="203608"/>
            </a:solidFill>
          </p:spPr>
        </p:sp>
        <p:sp>
          <p:nvSpPr>
            <p:cNvPr name="TextBox 9" id="9"/>
            <p:cNvSpPr txBox="true"/>
            <p:nvPr/>
          </p:nvSpPr>
          <p:spPr>
            <a:xfrm>
              <a:off x="0" y="28575"/>
              <a:ext cx="722489" cy="558447"/>
            </a:xfrm>
            <a:prstGeom prst="rect">
              <a:avLst/>
            </a:prstGeom>
          </p:spPr>
          <p:txBody>
            <a:bodyPr anchor="ctr" rtlCol="false" tIns="50800" lIns="50800" bIns="50800" rIns="50800"/>
            <a:lstStyle/>
            <a:p>
              <a:pPr algn="ctr">
                <a:lnSpc>
                  <a:spcPts val="1399"/>
                </a:lnSpc>
              </a:pPr>
            </a:p>
          </p:txBody>
        </p:sp>
      </p:grpSp>
      <p:grpSp>
        <p:nvGrpSpPr>
          <p:cNvPr name="Group 10" id="10"/>
          <p:cNvGrpSpPr/>
          <p:nvPr/>
        </p:nvGrpSpPr>
        <p:grpSpPr>
          <a:xfrm rot="0">
            <a:off x="3314700" y="4029075"/>
            <a:ext cx="7200900" cy="2228850"/>
            <a:chOff x="0" y="0"/>
            <a:chExt cx="1896533" cy="587022"/>
          </a:xfrm>
        </p:grpSpPr>
        <p:sp>
          <p:nvSpPr>
            <p:cNvPr name="Freeform 11" id="11"/>
            <p:cNvSpPr/>
            <p:nvPr/>
          </p:nvSpPr>
          <p:spPr>
            <a:xfrm flipH="false" flipV="false" rot="0">
              <a:off x="0" y="0"/>
              <a:ext cx="1896533" cy="587022"/>
            </a:xfrm>
            <a:custGeom>
              <a:avLst/>
              <a:gdLst/>
              <a:ahLst/>
              <a:cxnLst/>
              <a:rect r="r" b="b" t="t" l="l"/>
              <a:pathLst>
                <a:path h="587022" w="1896533">
                  <a:moveTo>
                    <a:pt x="0" y="0"/>
                  </a:moveTo>
                  <a:lnTo>
                    <a:pt x="1896533" y="0"/>
                  </a:lnTo>
                  <a:lnTo>
                    <a:pt x="1896533" y="587022"/>
                  </a:lnTo>
                  <a:lnTo>
                    <a:pt x="0" y="587022"/>
                  </a:lnTo>
                  <a:close/>
                </a:path>
              </a:pathLst>
            </a:custGeom>
            <a:solidFill>
              <a:srgbClr val="000000">
                <a:alpha val="0"/>
              </a:srgbClr>
            </a:solidFill>
            <a:ln w="19050" cap="sq">
              <a:solidFill>
                <a:srgbClr val="000000"/>
              </a:solidFill>
              <a:prstDash val="solid"/>
              <a:miter/>
            </a:ln>
          </p:spPr>
        </p:sp>
        <p:sp>
          <p:nvSpPr>
            <p:cNvPr name="TextBox 12" id="12"/>
            <p:cNvSpPr txBox="true"/>
            <p:nvPr/>
          </p:nvSpPr>
          <p:spPr>
            <a:xfrm>
              <a:off x="0" y="-9525"/>
              <a:ext cx="1896533" cy="596547"/>
            </a:xfrm>
            <a:prstGeom prst="rect">
              <a:avLst/>
            </a:prstGeom>
          </p:spPr>
          <p:txBody>
            <a:bodyPr anchor="ctr" rtlCol="false" tIns="50800" lIns="50800" bIns="50800" rIns="50800"/>
            <a:lstStyle/>
            <a:p>
              <a:pPr algn="ctr">
                <a:lnSpc>
                  <a:spcPts val="2160"/>
                </a:lnSpc>
              </a:pPr>
            </a:p>
          </p:txBody>
        </p:sp>
      </p:grpSp>
      <p:grpSp>
        <p:nvGrpSpPr>
          <p:cNvPr name="Group 13" id="13"/>
          <p:cNvGrpSpPr/>
          <p:nvPr/>
        </p:nvGrpSpPr>
        <p:grpSpPr>
          <a:xfrm rot="0">
            <a:off x="7772400" y="4029075"/>
            <a:ext cx="2743200" cy="2228850"/>
            <a:chOff x="0" y="0"/>
            <a:chExt cx="722489" cy="587022"/>
          </a:xfrm>
        </p:grpSpPr>
        <p:sp>
          <p:nvSpPr>
            <p:cNvPr name="Freeform 14" id="14"/>
            <p:cNvSpPr/>
            <p:nvPr/>
          </p:nvSpPr>
          <p:spPr>
            <a:xfrm flipH="false" flipV="false" rot="0">
              <a:off x="0" y="0"/>
              <a:ext cx="722489" cy="587022"/>
            </a:xfrm>
            <a:custGeom>
              <a:avLst/>
              <a:gdLst/>
              <a:ahLst/>
              <a:cxnLst/>
              <a:rect r="r" b="b" t="t" l="l"/>
              <a:pathLst>
                <a:path h="587022" w="722489">
                  <a:moveTo>
                    <a:pt x="0" y="0"/>
                  </a:moveTo>
                  <a:lnTo>
                    <a:pt x="722489" y="0"/>
                  </a:lnTo>
                  <a:lnTo>
                    <a:pt x="722489" y="587022"/>
                  </a:lnTo>
                  <a:lnTo>
                    <a:pt x="0" y="587022"/>
                  </a:lnTo>
                  <a:close/>
                </a:path>
              </a:pathLst>
            </a:custGeom>
            <a:solidFill>
              <a:srgbClr val="203608"/>
            </a:solidFill>
          </p:spPr>
        </p:sp>
        <p:sp>
          <p:nvSpPr>
            <p:cNvPr name="TextBox 15" id="15"/>
            <p:cNvSpPr txBox="true"/>
            <p:nvPr/>
          </p:nvSpPr>
          <p:spPr>
            <a:xfrm>
              <a:off x="0" y="28575"/>
              <a:ext cx="722489" cy="558447"/>
            </a:xfrm>
            <a:prstGeom prst="rect">
              <a:avLst/>
            </a:prstGeom>
          </p:spPr>
          <p:txBody>
            <a:bodyPr anchor="ctr" rtlCol="false" tIns="50800" lIns="50800" bIns="50800" rIns="50800"/>
            <a:lstStyle/>
            <a:p>
              <a:pPr algn="ctr">
                <a:lnSpc>
                  <a:spcPts val="1399"/>
                </a:lnSpc>
              </a:pPr>
            </a:p>
          </p:txBody>
        </p:sp>
      </p:grpSp>
      <p:sp>
        <p:nvSpPr>
          <p:cNvPr name="TextBox 16" id="16"/>
          <p:cNvSpPr txBox="true"/>
          <p:nvPr/>
        </p:nvSpPr>
        <p:spPr>
          <a:xfrm rot="0">
            <a:off x="8012835" y="4673857"/>
            <a:ext cx="1976580" cy="1240155"/>
          </a:xfrm>
          <a:prstGeom prst="rect">
            <a:avLst/>
          </a:prstGeom>
        </p:spPr>
        <p:txBody>
          <a:bodyPr anchor="t" rtlCol="false" tIns="0" lIns="0" bIns="0" rIns="0">
            <a:spAutoFit/>
          </a:bodyPr>
          <a:lstStyle/>
          <a:p>
            <a:pPr algn="l">
              <a:lnSpc>
                <a:spcPts val="1200"/>
              </a:lnSpc>
            </a:pPr>
          </a:p>
          <a:p>
            <a:pPr algn="l">
              <a:lnSpc>
                <a:spcPts val="1200"/>
              </a:lnSpc>
            </a:pPr>
            <a:r>
              <a:rPr lang="en-US" sz="1200">
                <a:solidFill>
                  <a:srgbClr val="F2F2F2"/>
                </a:solidFill>
                <a:latin typeface="Archivo"/>
                <a:ea typeface="Archivo"/>
                <a:cs typeface="Archivo"/>
                <a:sym typeface="Archivo"/>
              </a:rPr>
              <a:t>Affected community</a:t>
            </a:r>
          </a:p>
          <a:p>
            <a:pPr algn="l">
              <a:lnSpc>
                <a:spcPts val="1200"/>
              </a:lnSpc>
            </a:pPr>
            <a:r>
              <a:rPr lang="en-US" sz="1200">
                <a:solidFill>
                  <a:srgbClr val="F2F2F2"/>
                </a:solidFill>
                <a:latin typeface="Archivo"/>
                <a:ea typeface="Archivo"/>
                <a:cs typeface="Archivo"/>
                <a:sym typeface="Archivo"/>
              </a:rPr>
              <a:t>Workforce</a:t>
            </a:r>
          </a:p>
          <a:p>
            <a:pPr algn="l">
              <a:lnSpc>
                <a:spcPts val="1200"/>
              </a:lnSpc>
            </a:pPr>
            <a:r>
              <a:rPr lang="en-US" sz="1200">
                <a:solidFill>
                  <a:srgbClr val="F2F2F2"/>
                </a:solidFill>
                <a:latin typeface="Archivo"/>
                <a:ea typeface="Archivo"/>
                <a:cs typeface="Archivo"/>
                <a:sym typeface="Archivo"/>
              </a:rPr>
              <a:t>Tourists</a:t>
            </a:r>
          </a:p>
          <a:p>
            <a:pPr algn="l">
              <a:lnSpc>
                <a:spcPts val="1200"/>
              </a:lnSpc>
            </a:pPr>
            <a:r>
              <a:rPr lang="en-US" sz="1200">
                <a:solidFill>
                  <a:srgbClr val="F2F2F2"/>
                </a:solidFill>
                <a:latin typeface="Archivo"/>
                <a:ea typeface="Archivo"/>
                <a:cs typeface="Archivo"/>
                <a:sym typeface="Archivo"/>
              </a:rPr>
              <a:t>Families</a:t>
            </a:r>
          </a:p>
          <a:p>
            <a:pPr algn="l">
              <a:lnSpc>
                <a:spcPts val="1200"/>
              </a:lnSpc>
            </a:pPr>
            <a:r>
              <a:rPr lang="en-US" sz="1200">
                <a:solidFill>
                  <a:srgbClr val="F2F2F2"/>
                </a:solidFill>
                <a:latin typeface="Archivo"/>
                <a:ea typeface="Archivo"/>
                <a:cs typeface="Archivo"/>
                <a:sym typeface="Archivo"/>
              </a:rPr>
              <a:t>Students</a:t>
            </a:r>
          </a:p>
          <a:p>
            <a:pPr algn="l">
              <a:lnSpc>
                <a:spcPts val="1200"/>
              </a:lnSpc>
            </a:pPr>
            <a:r>
              <a:rPr lang="en-US" sz="1200">
                <a:solidFill>
                  <a:srgbClr val="F2F2F2"/>
                </a:solidFill>
                <a:latin typeface="Archivo"/>
                <a:ea typeface="Archivo"/>
                <a:cs typeface="Archivo"/>
                <a:sym typeface="Archivo"/>
              </a:rPr>
              <a:t>Culture-goers</a:t>
            </a:r>
          </a:p>
          <a:p>
            <a:pPr algn="l">
              <a:lnSpc>
                <a:spcPts val="1200"/>
              </a:lnSpc>
            </a:pPr>
          </a:p>
        </p:txBody>
      </p:sp>
      <p:sp>
        <p:nvSpPr>
          <p:cNvPr name="Freeform 17" id="17"/>
          <p:cNvSpPr/>
          <p:nvPr/>
        </p:nvSpPr>
        <p:spPr>
          <a:xfrm flipH="false" flipV="false" rot="0">
            <a:off x="8012835" y="4273292"/>
            <a:ext cx="391040" cy="391040"/>
          </a:xfrm>
          <a:custGeom>
            <a:avLst/>
            <a:gdLst/>
            <a:ahLst/>
            <a:cxnLst/>
            <a:rect r="r" b="b" t="t" l="l"/>
            <a:pathLst>
              <a:path h="391040" w="391040">
                <a:moveTo>
                  <a:pt x="0" y="0"/>
                </a:moveTo>
                <a:lnTo>
                  <a:pt x="391040" y="0"/>
                </a:lnTo>
                <a:lnTo>
                  <a:pt x="391040" y="391040"/>
                </a:lnTo>
                <a:lnTo>
                  <a:pt x="0" y="3910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8" id="18"/>
          <p:cNvSpPr txBox="true"/>
          <p:nvPr/>
        </p:nvSpPr>
        <p:spPr>
          <a:xfrm rot="0">
            <a:off x="8606418" y="4337367"/>
            <a:ext cx="1712150" cy="291465"/>
          </a:xfrm>
          <a:prstGeom prst="rect">
            <a:avLst/>
          </a:prstGeom>
        </p:spPr>
        <p:txBody>
          <a:bodyPr anchor="t" rtlCol="false" tIns="0" lIns="0" bIns="0" rIns="0">
            <a:spAutoFit/>
          </a:bodyPr>
          <a:lstStyle/>
          <a:p>
            <a:pPr algn="l">
              <a:lnSpc>
                <a:spcPts val="2100"/>
              </a:lnSpc>
            </a:pPr>
            <a:r>
              <a:rPr lang="en-US" sz="2100">
                <a:solidFill>
                  <a:srgbClr val="F2F2F2"/>
                </a:solidFill>
                <a:latin typeface="Archivo Black"/>
                <a:ea typeface="Archivo Black"/>
                <a:cs typeface="Archivo Black"/>
                <a:sym typeface="Archivo Black"/>
              </a:rPr>
              <a:t>EXAMPLES</a:t>
            </a:r>
          </a:p>
        </p:txBody>
      </p:sp>
      <p:sp>
        <p:nvSpPr>
          <p:cNvPr name="TextBox 19" id="19"/>
          <p:cNvSpPr txBox="true"/>
          <p:nvPr/>
        </p:nvSpPr>
        <p:spPr>
          <a:xfrm rot="0">
            <a:off x="15470910" y="8365584"/>
            <a:ext cx="1976580" cy="1087755"/>
          </a:xfrm>
          <a:prstGeom prst="rect">
            <a:avLst/>
          </a:prstGeom>
        </p:spPr>
        <p:txBody>
          <a:bodyPr anchor="t" rtlCol="false" tIns="0" lIns="0" bIns="0" rIns="0">
            <a:spAutoFit/>
          </a:bodyPr>
          <a:lstStyle/>
          <a:p>
            <a:pPr algn="l">
              <a:lnSpc>
                <a:spcPts val="1200"/>
              </a:lnSpc>
            </a:pPr>
          </a:p>
          <a:p>
            <a:pPr algn="l">
              <a:lnSpc>
                <a:spcPts val="1200"/>
              </a:lnSpc>
            </a:pPr>
            <a:r>
              <a:rPr lang="en-US" sz="1200">
                <a:solidFill>
                  <a:srgbClr val="F2F2F2"/>
                </a:solidFill>
                <a:latin typeface="Archivo"/>
                <a:ea typeface="Archivo"/>
                <a:cs typeface="Archivo"/>
                <a:sym typeface="Archivo"/>
              </a:rPr>
              <a:t>QUIET AND REFLECTIVE </a:t>
            </a:r>
          </a:p>
          <a:p>
            <a:pPr algn="l">
              <a:lnSpc>
                <a:spcPts val="1200"/>
              </a:lnSpc>
            </a:pPr>
            <a:r>
              <a:rPr lang="en-US" sz="1200">
                <a:solidFill>
                  <a:srgbClr val="F2F2F2"/>
                </a:solidFill>
                <a:latin typeface="Archivo"/>
                <a:ea typeface="Archivo"/>
                <a:cs typeface="Archivo"/>
                <a:sym typeface="Archivo"/>
              </a:rPr>
              <a:t>FUN AND SILLY</a:t>
            </a:r>
          </a:p>
          <a:p>
            <a:pPr algn="l">
              <a:lnSpc>
                <a:spcPts val="1200"/>
              </a:lnSpc>
            </a:pPr>
            <a:r>
              <a:rPr lang="en-US" sz="1200">
                <a:solidFill>
                  <a:srgbClr val="F2F2F2"/>
                </a:solidFill>
                <a:latin typeface="Archivo"/>
                <a:ea typeface="Archivo"/>
                <a:cs typeface="Archivo"/>
                <a:sym typeface="Archivo"/>
              </a:rPr>
              <a:t>OPEN TO CONNECTION</a:t>
            </a:r>
          </a:p>
          <a:p>
            <a:pPr algn="l">
              <a:lnSpc>
                <a:spcPts val="1200"/>
              </a:lnSpc>
            </a:pPr>
            <a:r>
              <a:rPr lang="en-US" sz="1200">
                <a:solidFill>
                  <a:srgbClr val="F2F2F2"/>
                </a:solidFill>
                <a:latin typeface="Archivo"/>
                <a:ea typeface="Archivo"/>
                <a:cs typeface="Archivo"/>
                <a:sym typeface="Archivo"/>
              </a:rPr>
              <a:t>Moved to action</a:t>
            </a:r>
          </a:p>
          <a:p>
            <a:pPr algn="l">
              <a:lnSpc>
                <a:spcPts val="1200"/>
              </a:lnSpc>
            </a:pPr>
          </a:p>
          <a:p>
            <a:pPr algn="l">
              <a:lnSpc>
                <a:spcPts val="1200"/>
              </a:lnSpc>
            </a:pPr>
          </a:p>
        </p:txBody>
      </p:sp>
      <p:sp>
        <p:nvSpPr>
          <p:cNvPr name="Freeform 20" id="20"/>
          <p:cNvSpPr/>
          <p:nvPr/>
        </p:nvSpPr>
        <p:spPr>
          <a:xfrm flipH="false" flipV="false" rot="0">
            <a:off x="15470910" y="7965018"/>
            <a:ext cx="391040" cy="391040"/>
          </a:xfrm>
          <a:custGeom>
            <a:avLst/>
            <a:gdLst/>
            <a:ahLst/>
            <a:cxnLst/>
            <a:rect r="r" b="b" t="t" l="l"/>
            <a:pathLst>
              <a:path h="391040" w="391040">
                <a:moveTo>
                  <a:pt x="0" y="0"/>
                </a:moveTo>
                <a:lnTo>
                  <a:pt x="391040" y="0"/>
                </a:lnTo>
                <a:lnTo>
                  <a:pt x="391040" y="391041"/>
                </a:lnTo>
                <a:lnTo>
                  <a:pt x="0" y="3910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21" id="21"/>
          <p:cNvSpPr txBox="true"/>
          <p:nvPr/>
        </p:nvSpPr>
        <p:spPr>
          <a:xfrm rot="0">
            <a:off x="16045410" y="8029093"/>
            <a:ext cx="1966365" cy="291465"/>
          </a:xfrm>
          <a:prstGeom prst="rect">
            <a:avLst/>
          </a:prstGeom>
        </p:spPr>
        <p:txBody>
          <a:bodyPr anchor="t" rtlCol="false" tIns="0" lIns="0" bIns="0" rIns="0">
            <a:spAutoFit/>
          </a:bodyPr>
          <a:lstStyle/>
          <a:p>
            <a:pPr algn="l">
              <a:lnSpc>
                <a:spcPts val="2100"/>
              </a:lnSpc>
            </a:pPr>
            <a:r>
              <a:rPr lang="en-US" sz="2100">
                <a:solidFill>
                  <a:srgbClr val="F2F2F2"/>
                </a:solidFill>
                <a:latin typeface="Archivo Black"/>
                <a:ea typeface="Archivo Black"/>
                <a:cs typeface="Archivo Black"/>
                <a:sym typeface="Archivo Black"/>
              </a:rPr>
              <a:t>EXAMPLES</a:t>
            </a:r>
          </a:p>
        </p:txBody>
      </p:sp>
      <p:grpSp>
        <p:nvGrpSpPr>
          <p:cNvPr name="Group 22" id="22"/>
          <p:cNvGrpSpPr/>
          <p:nvPr/>
        </p:nvGrpSpPr>
        <p:grpSpPr>
          <a:xfrm rot="0">
            <a:off x="0" y="0"/>
            <a:ext cx="1600200" cy="10287000"/>
            <a:chOff x="0" y="0"/>
            <a:chExt cx="2133600" cy="13716000"/>
          </a:xfrm>
        </p:grpSpPr>
        <p:grpSp>
          <p:nvGrpSpPr>
            <p:cNvPr name="Group 23" id="23"/>
            <p:cNvGrpSpPr/>
            <p:nvPr/>
          </p:nvGrpSpPr>
          <p:grpSpPr>
            <a:xfrm rot="0">
              <a:off x="0" y="0"/>
              <a:ext cx="2133600" cy="13716000"/>
              <a:chOff x="0" y="0"/>
              <a:chExt cx="421452" cy="2709333"/>
            </a:xfrm>
          </p:grpSpPr>
          <p:sp>
            <p:nvSpPr>
              <p:cNvPr name="Freeform 24" id="24"/>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25" id="25"/>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26" id="26"/>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27" id="27"/>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F2F2F2"/>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28" id="28"/>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4" tooltip="https://www.floschechter.com"/>
                </a:rPr>
                <a:t>Florence</a:t>
              </a:r>
            </a:p>
            <a:p>
              <a:pPr algn="just">
                <a:lnSpc>
                  <a:spcPts val="1511"/>
                </a:lnSpc>
              </a:pPr>
              <a:r>
                <a:rPr lang="en-US" sz="1399">
                  <a:solidFill>
                    <a:srgbClr val="F2F2F2"/>
                  </a:solidFill>
                  <a:latin typeface="Zodiak"/>
                  <a:ea typeface="Zodiak"/>
                  <a:cs typeface="Zodiak"/>
                  <a:sym typeface="Zodiak"/>
                  <a:hlinkClick r:id="rId5"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6" tooltip="https://www.floschechter.com"/>
                </a:rPr>
                <a:t>floschechter.com</a:t>
              </a:r>
            </a:p>
          </p:txBody>
        </p:sp>
      </p:grpSp>
      <p:sp>
        <p:nvSpPr>
          <p:cNvPr name="TextBox 29" id="29"/>
          <p:cNvSpPr txBox="true"/>
          <p:nvPr/>
        </p:nvSpPr>
        <p:spPr>
          <a:xfrm rot="0">
            <a:off x="10744200" y="7137400"/>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How do you want your visitors to behave when visiting?</a:t>
            </a:r>
          </a:p>
        </p:txBody>
      </p:sp>
      <p:grpSp>
        <p:nvGrpSpPr>
          <p:cNvPr name="Group 30" id="30"/>
          <p:cNvGrpSpPr/>
          <p:nvPr/>
        </p:nvGrpSpPr>
        <p:grpSpPr>
          <a:xfrm rot="0">
            <a:off x="10744200" y="4029075"/>
            <a:ext cx="7200900" cy="2228850"/>
            <a:chOff x="0" y="0"/>
            <a:chExt cx="1896533" cy="587022"/>
          </a:xfrm>
        </p:grpSpPr>
        <p:sp>
          <p:nvSpPr>
            <p:cNvPr name="Freeform 31" id="31"/>
            <p:cNvSpPr/>
            <p:nvPr/>
          </p:nvSpPr>
          <p:spPr>
            <a:xfrm flipH="false" flipV="false" rot="0">
              <a:off x="0" y="0"/>
              <a:ext cx="1896533" cy="587022"/>
            </a:xfrm>
            <a:custGeom>
              <a:avLst/>
              <a:gdLst/>
              <a:ahLst/>
              <a:cxnLst/>
              <a:rect r="r" b="b" t="t" l="l"/>
              <a:pathLst>
                <a:path h="587022" w="1896533">
                  <a:moveTo>
                    <a:pt x="0" y="0"/>
                  </a:moveTo>
                  <a:lnTo>
                    <a:pt x="1896533" y="0"/>
                  </a:lnTo>
                  <a:lnTo>
                    <a:pt x="1896533" y="587022"/>
                  </a:lnTo>
                  <a:lnTo>
                    <a:pt x="0" y="587022"/>
                  </a:lnTo>
                  <a:close/>
                </a:path>
              </a:pathLst>
            </a:custGeom>
            <a:solidFill>
              <a:srgbClr val="000000">
                <a:alpha val="0"/>
              </a:srgbClr>
            </a:solidFill>
            <a:ln w="19050" cap="sq">
              <a:solidFill>
                <a:srgbClr val="000000"/>
              </a:solidFill>
              <a:prstDash val="solid"/>
              <a:miter/>
            </a:ln>
          </p:spPr>
        </p:sp>
        <p:sp>
          <p:nvSpPr>
            <p:cNvPr name="TextBox 32" id="32"/>
            <p:cNvSpPr txBox="true"/>
            <p:nvPr/>
          </p:nvSpPr>
          <p:spPr>
            <a:xfrm>
              <a:off x="0" y="-9525"/>
              <a:ext cx="1896533" cy="596547"/>
            </a:xfrm>
            <a:prstGeom prst="rect">
              <a:avLst/>
            </a:prstGeom>
          </p:spPr>
          <p:txBody>
            <a:bodyPr anchor="ctr" rtlCol="false" tIns="50800" lIns="50800" bIns="50800" rIns="50800"/>
            <a:lstStyle/>
            <a:p>
              <a:pPr algn="ctr">
                <a:lnSpc>
                  <a:spcPts val="2160"/>
                </a:lnSpc>
              </a:pPr>
            </a:p>
          </p:txBody>
        </p:sp>
      </p:grpSp>
      <p:sp>
        <p:nvSpPr>
          <p:cNvPr name="TextBox 33" id="33"/>
          <p:cNvSpPr txBox="true"/>
          <p:nvPr/>
        </p:nvSpPr>
        <p:spPr>
          <a:xfrm rot="0">
            <a:off x="10744200" y="3451225"/>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Why do you visitors want to come? </a:t>
            </a:r>
          </a:p>
        </p:txBody>
      </p:sp>
      <p:grpSp>
        <p:nvGrpSpPr>
          <p:cNvPr name="Group 34" id="34"/>
          <p:cNvGrpSpPr/>
          <p:nvPr/>
        </p:nvGrpSpPr>
        <p:grpSpPr>
          <a:xfrm rot="0">
            <a:off x="3295650" y="7715250"/>
            <a:ext cx="7219950" cy="2228850"/>
            <a:chOff x="0" y="0"/>
            <a:chExt cx="1901551" cy="587022"/>
          </a:xfrm>
        </p:grpSpPr>
        <p:sp>
          <p:nvSpPr>
            <p:cNvPr name="Freeform 35" id="35"/>
            <p:cNvSpPr/>
            <p:nvPr/>
          </p:nvSpPr>
          <p:spPr>
            <a:xfrm flipH="false" flipV="false" rot="0">
              <a:off x="0" y="0"/>
              <a:ext cx="1901551" cy="587022"/>
            </a:xfrm>
            <a:custGeom>
              <a:avLst/>
              <a:gdLst/>
              <a:ahLst/>
              <a:cxnLst/>
              <a:rect r="r" b="b" t="t" l="l"/>
              <a:pathLst>
                <a:path h="587022" w="1901551">
                  <a:moveTo>
                    <a:pt x="0" y="0"/>
                  </a:moveTo>
                  <a:lnTo>
                    <a:pt x="1901551" y="0"/>
                  </a:lnTo>
                  <a:lnTo>
                    <a:pt x="1901551" y="587022"/>
                  </a:lnTo>
                  <a:lnTo>
                    <a:pt x="0" y="587022"/>
                  </a:lnTo>
                  <a:close/>
                </a:path>
              </a:pathLst>
            </a:custGeom>
            <a:solidFill>
              <a:srgbClr val="000000">
                <a:alpha val="0"/>
              </a:srgbClr>
            </a:solidFill>
            <a:ln w="19050" cap="sq">
              <a:solidFill>
                <a:srgbClr val="000000"/>
              </a:solidFill>
              <a:prstDash val="solid"/>
              <a:miter/>
            </a:ln>
          </p:spPr>
        </p:sp>
        <p:sp>
          <p:nvSpPr>
            <p:cNvPr name="TextBox 36" id="36"/>
            <p:cNvSpPr txBox="true"/>
            <p:nvPr/>
          </p:nvSpPr>
          <p:spPr>
            <a:xfrm>
              <a:off x="0" y="-9525"/>
              <a:ext cx="1901551" cy="596547"/>
            </a:xfrm>
            <a:prstGeom prst="rect">
              <a:avLst/>
            </a:prstGeom>
          </p:spPr>
          <p:txBody>
            <a:bodyPr anchor="ctr" rtlCol="false" tIns="50800" lIns="50800" bIns="50800" rIns="50800"/>
            <a:lstStyle/>
            <a:p>
              <a:pPr algn="ctr">
                <a:lnSpc>
                  <a:spcPts val="2160"/>
                </a:lnSpc>
              </a:pPr>
            </a:p>
          </p:txBody>
        </p:sp>
      </p:grpSp>
      <p:sp>
        <p:nvSpPr>
          <p:cNvPr name="TextBox 37" id="37"/>
          <p:cNvSpPr txBox="true"/>
          <p:nvPr/>
        </p:nvSpPr>
        <p:spPr>
          <a:xfrm rot="0">
            <a:off x="3333750" y="7127875"/>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What benefit do you provide your visitors?</a:t>
            </a:r>
          </a:p>
        </p:txBody>
      </p:sp>
      <p:sp>
        <p:nvSpPr>
          <p:cNvPr name="TextBox 38" id="38"/>
          <p:cNvSpPr txBox="true"/>
          <p:nvPr/>
        </p:nvSpPr>
        <p:spPr>
          <a:xfrm rot="0">
            <a:off x="3314700" y="3451225"/>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Who are your visitors?</a:t>
            </a:r>
          </a:p>
        </p:txBody>
      </p:sp>
    </p:spTree>
  </p:cSld>
  <p:clrMapOvr>
    <a:masterClrMapping/>
  </p:clrMapOvr>
  <p:transition spd="fast">
    <p:fade/>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1F2F2"/>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3086100" y="2553206"/>
          <a:ext cx="5962650" cy="7390894"/>
        </p:xfrm>
        <a:graphic>
          <a:graphicData uri="http://schemas.openxmlformats.org/drawingml/2006/table">
            <a:tbl>
              <a:tblPr/>
              <a:tblGrid>
                <a:gridCol w="2519384"/>
                <a:gridCol w="3443266"/>
              </a:tblGrid>
              <a:tr h="823413">
                <a:tc>
                  <a:txBody>
                    <a:bodyPr anchor="t" rtlCol="false"/>
                    <a:lstStyle/>
                    <a:p>
                      <a:pPr algn="l">
                        <a:lnSpc>
                          <a:spcPts val="2239"/>
                        </a:lnSpc>
                        <a:defRPr/>
                      </a:pPr>
                      <a:r>
                        <a:rPr lang="en-US" sz="1599">
                          <a:solidFill>
                            <a:srgbClr val="000000"/>
                          </a:solidFill>
                          <a:latin typeface="Archivo"/>
                          <a:ea typeface="Archivo"/>
                          <a:cs typeface="Archivo"/>
                          <a:sym typeface="Archivo"/>
                        </a:rPr>
                        <a:t>Age</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23413">
                <a:tc>
                  <a:txBody>
                    <a:bodyPr anchor="t" rtlCol="false"/>
                    <a:lstStyle/>
                    <a:p>
                      <a:pPr algn="l">
                        <a:lnSpc>
                          <a:spcPts val="2239"/>
                        </a:lnSpc>
                        <a:defRPr/>
                      </a:pPr>
                      <a:r>
                        <a:rPr lang="en-US" sz="1599">
                          <a:solidFill>
                            <a:srgbClr val="000000"/>
                          </a:solidFill>
                          <a:latin typeface="Archivo"/>
                          <a:ea typeface="Archivo"/>
                          <a:cs typeface="Archivo"/>
                          <a:sym typeface="Archivo"/>
                        </a:rPr>
                        <a:t>Locality</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23413">
                <a:tc>
                  <a:txBody>
                    <a:bodyPr anchor="t" rtlCol="false"/>
                    <a:lstStyle/>
                    <a:p>
                      <a:pPr algn="l">
                        <a:lnSpc>
                          <a:spcPts val="2239"/>
                        </a:lnSpc>
                        <a:defRPr/>
                      </a:pPr>
                      <a:r>
                        <a:rPr lang="en-US" sz="1599">
                          <a:solidFill>
                            <a:srgbClr val="000000"/>
                          </a:solidFill>
                          <a:latin typeface="Archivo"/>
                          <a:ea typeface="Archivo"/>
                          <a:cs typeface="Archivo"/>
                          <a:sym typeface="Archivo"/>
                        </a:rPr>
                        <a:t>Ethnicity</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23413">
                <a:tc>
                  <a:txBody>
                    <a:bodyPr anchor="t" rtlCol="false"/>
                    <a:lstStyle/>
                    <a:p>
                      <a:pPr algn="l">
                        <a:lnSpc>
                          <a:spcPts val="2239"/>
                        </a:lnSpc>
                        <a:defRPr/>
                      </a:pPr>
                      <a:r>
                        <a:rPr lang="en-US" sz="1599">
                          <a:solidFill>
                            <a:srgbClr val="000000"/>
                          </a:solidFill>
                          <a:latin typeface="Archivo"/>
                          <a:ea typeface="Archivo"/>
                          <a:cs typeface="Archivo"/>
                          <a:sym typeface="Archivo"/>
                        </a:rPr>
                        <a:t>Job</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23413">
                <a:tc>
                  <a:txBody>
                    <a:bodyPr anchor="t" rtlCol="false"/>
                    <a:lstStyle/>
                    <a:p>
                      <a:pPr algn="l">
                        <a:lnSpc>
                          <a:spcPts val="2239"/>
                        </a:lnSpc>
                        <a:defRPr/>
                      </a:pPr>
                      <a:r>
                        <a:rPr lang="en-US" sz="1599">
                          <a:solidFill>
                            <a:srgbClr val="000000"/>
                          </a:solidFill>
                          <a:latin typeface="Archivo"/>
                          <a:ea typeface="Archivo"/>
                          <a:cs typeface="Archivo"/>
                          <a:sym typeface="Archivo"/>
                        </a:rPr>
                        <a:t>Socioeconomic status</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23413">
                <a:tc>
                  <a:txBody>
                    <a:bodyPr anchor="t" rtlCol="false"/>
                    <a:lstStyle/>
                    <a:p>
                      <a:pPr algn="l">
                        <a:lnSpc>
                          <a:spcPts val="2239"/>
                        </a:lnSpc>
                        <a:defRPr/>
                      </a:pPr>
                      <a:r>
                        <a:rPr lang="en-US" sz="1599">
                          <a:solidFill>
                            <a:srgbClr val="000000"/>
                          </a:solidFill>
                          <a:latin typeface="Archivo"/>
                          <a:ea typeface="Archivo"/>
                          <a:cs typeface="Archivo"/>
                          <a:sym typeface="Archivo"/>
                        </a:rPr>
                        <a:t>Education level</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23413">
                <a:tc>
                  <a:txBody>
                    <a:bodyPr anchor="t" rtlCol="false"/>
                    <a:lstStyle/>
                    <a:p>
                      <a:pPr algn="l">
                        <a:lnSpc>
                          <a:spcPts val="2239"/>
                        </a:lnSpc>
                        <a:defRPr/>
                      </a:pPr>
                      <a:r>
                        <a:rPr lang="en-US" sz="1599">
                          <a:solidFill>
                            <a:srgbClr val="000000"/>
                          </a:solidFill>
                          <a:latin typeface="Archivo"/>
                          <a:ea typeface="Archivo"/>
                          <a:cs typeface="Archivo"/>
                          <a:sym typeface="Archivo"/>
                        </a:rPr>
                        <a:t>Comms preference</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23413">
                <a:tc>
                  <a:txBody>
                    <a:bodyPr anchor="t" rtlCol="false"/>
                    <a:lstStyle/>
                    <a:p>
                      <a:pPr algn="l">
                        <a:lnSpc>
                          <a:spcPts val="2239"/>
                        </a:lnSpc>
                        <a:defRPr/>
                      </a:pPr>
                      <a:r>
                        <a:rPr lang="en-US" sz="1599">
                          <a:solidFill>
                            <a:srgbClr val="000000"/>
                          </a:solidFill>
                          <a:latin typeface="Archivo"/>
                          <a:ea typeface="Archivo"/>
                          <a:cs typeface="Archivo"/>
                          <a:sym typeface="Archivo"/>
                        </a:rPr>
                        <a:t>Preferred devices</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03591">
                <a:tc>
                  <a:txBody>
                    <a:bodyPr anchor="t" rtlCol="false"/>
                    <a:lstStyle/>
                    <a:p>
                      <a:pPr algn="l">
                        <a:lnSpc>
                          <a:spcPts val="2239"/>
                        </a:lnSpc>
                        <a:defRPr/>
                      </a:pPr>
                      <a:r>
                        <a:rPr lang="en-US" sz="1599">
                          <a:solidFill>
                            <a:srgbClr val="000000"/>
                          </a:solidFill>
                          <a:latin typeface="Archivo"/>
                          <a:ea typeface="Archivo"/>
                          <a:cs typeface="Archivo"/>
                          <a:sym typeface="Archivo"/>
                        </a:rPr>
                        <a:t>Level of engagement</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sp>
        <p:nvSpPr>
          <p:cNvPr name="TextBox 3" id="3"/>
          <p:cNvSpPr txBox="true"/>
          <p:nvPr/>
        </p:nvSpPr>
        <p:spPr>
          <a:xfrm rot="0">
            <a:off x="3086100" y="476250"/>
            <a:ext cx="8084820" cy="440690"/>
          </a:xfrm>
          <a:prstGeom prst="rect">
            <a:avLst/>
          </a:prstGeom>
        </p:spPr>
        <p:txBody>
          <a:bodyPr anchor="t" rtlCol="false" tIns="0" lIns="0" bIns="0" rIns="0">
            <a:spAutoFit/>
          </a:bodyPr>
          <a:lstStyle/>
          <a:p>
            <a:pPr algn="l">
              <a:lnSpc>
                <a:spcPts val="3040"/>
              </a:lnSpc>
            </a:pPr>
            <a:r>
              <a:rPr lang="en-US" sz="3800">
                <a:solidFill>
                  <a:srgbClr val="010203"/>
                </a:solidFill>
                <a:latin typeface="Archivo Black"/>
                <a:ea typeface="Archivo Black"/>
                <a:cs typeface="Archivo Black"/>
                <a:sym typeface="Archivo Black"/>
              </a:rPr>
              <a:t>Audience segmentation</a:t>
            </a:r>
          </a:p>
        </p:txBody>
      </p:sp>
      <p:sp>
        <p:nvSpPr>
          <p:cNvPr name="TextBox 4" id="4"/>
          <p:cNvSpPr txBox="true"/>
          <p:nvPr/>
        </p:nvSpPr>
        <p:spPr>
          <a:xfrm rot="0">
            <a:off x="10744200" y="347980"/>
            <a:ext cx="7200900" cy="1223645"/>
          </a:xfrm>
          <a:prstGeom prst="rect">
            <a:avLst/>
          </a:prstGeom>
        </p:spPr>
        <p:txBody>
          <a:bodyPr anchor="t" rtlCol="false" tIns="0" lIns="0" bIns="0" rIns="0">
            <a:spAutoFit/>
          </a:bodyPr>
          <a:lstStyle/>
          <a:p>
            <a:pPr algn="r">
              <a:lnSpc>
                <a:spcPts val="2440"/>
              </a:lnSpc>
            </a:pPr>
            <a:r>
              <a:rPr lang="en-US" sz="2000">
                <a:solidFill>
                  <a:srgbClr val="010203"/>
                </a:solidFill>
                <a:latin typeface="Archivo"/>
                <a:ea typeface="Archivo"/>
                <a:cs typeface="Archivo"/>
                <a:sym typeface="Archivo"/>
              </a:rPr>
              <a:t>An audience segment is a subgroup of people who visit your museum. You need to know your segments so you can cater to them effectively. Create a profile for each of your audience segments - and don’t forget to give the segment a good name!</a:t>
            </a:r>
          </a:p>
        </p:txBody>
      </p:sp>
      <p:graphicFrame>
        <p:nvGraphicFramePr>
          <p:cNvPr name="Table 5" id="5"/>
          <p:cNvGraphicFramePr>
            <a:graphicFrameLocks noGrp="true"/>
          </p:cNvGraphicFramePr>
          <p:nvPr/>
        </p:nvGraphicFramePr>
        <p:xfrm>
          <a:off x="9029700" y="2553206"/>
          <a:ext cx="4480537" cy="7390894"/>
        </p:xfrm>
        <a:graphic>
          <a:graphicData uri="http://schemas.openxmlformats.org/drawingml/2006/table">
            <a:tbl>
              <a:tblPr/>
              <a:tblGrid>
                <a:gridCol w="1712255"/>
                <a:gridCol w="2768282"/>
              </a:tblGrid>
              <a:tr h="1847724">
                <a:tc>
                  <a:txBody>
                    <a:bodyPr anchor="t" rtlCol="false"/>
                    <a:lstStyle/>
                    <a:p>
                      <a:pPr algn="l">
                        <a:lnSpc>
                          <a:spcPts val="2239"/>
                        </a:lnSpc>
                        <a:defRPr/>
                      </a:pPr>
                      <a:r>
                        <a:rPr lang="en-US" sz="1599">
                          <a:solidFill>
                            <a:srgbClr val="000000"/>
                          </a:solidFill>
                          <a:latin typeface="Archivo"/>
                          <a:ea typeface="Archivo"/>
                          <a:cs typeface="Archivo"/>
                          <a:sym typeface="Archivo"/>
                        </a:rPr>
                        <a:t>Why have they come to visit?</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847724">
                <a:tc>
                  <a:txBody>
                    <a:bodyPr anchor="t" rtlCol="false"/>
                    <a:lstStyle/>
                    <a:p>
                      <a:pPr algn="l">
                        <a:lnSpc>
                          <a:spcPts val="2239"/>
                        </a:lnSpc>
                        <a:defRPr/>
                      </a:pPr>
                      <a:r>
                        <a:rPr lang="en-US" sz="1599">
                          <a:solidFill>
                            <a:srgbClr val="000000"/>
                          </a:solidFill>
                          <a:latin typeface="Archivo"/>
                          <a:ea typeface="Archivo"/>
                          <a:cs typeface="Archivo"/>
                          <a:sym typeface="Archivo"/>
                        </a:rPr>
                        <a:t>Who have they come with?</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847724">
                <a:tc>
                  <a:txBody>
                    <a:bodyPr anchor="t" rtlCol="false"/>
                    <a:lstStyle/>
                    <a:p>
                      <a:pPr algn="l">
                        <a:lnSpc>
                          <a:spcPts val="2239"/>
                        </a:lnSpc>
                        <a:defRPr/>
                      </a:pPr>
                      <a:r>
                        <a:rPr lang="en-US" sz="1599">
                          <a:solidFill>
                            <a:srgbClr val="000000"/>
                          </a:solidFill>
                          <a:latin typeface="Archivo"/>
                          <a:ea typeface="Archivo"/>
                          <a:cs typeface="Archivo"/>
                          <a:sym typeface="Archivo"/>
                        </a:rPr>
                        <a:t>What might stop them from visiting?</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847724">
                <a:tc>
                  <a:txBody>
                    <a:bodyPr anchor="t" rtlCol="false"/>
                    <a:lstStyle/>
                    <a:p>
                      <a:pPr algn="l">
                        <a:lnSpc>
                          <a:spcPts val="2239"/>
                        </a:lnSpc>
                        <a:defRPr/>
                      </a:pPr>
                      <a:r>
                        <a:rPr lang="en-US" sz="1599">
                          <a:solidFill>
                            <a:srgbClr val="000000"/>
                          </a:solidFill>
                          <a:latin typeface="Archivo"/>
                          <a:ea typeface="Archivo"/>
                          <a:cs typeface="Archivo"/>
                          <a:sym typeface="Archivo"/>
                        </a:rPr>
                        <a:t>What was their favourite part?</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graphicFrame>
        <p:nvGraphicFramePr>
          <p:cNvPr name="Table 6" id="6"/>
          <p:cNvGraphicFramePr>
            <a:graphicFrameLocks noGrp="true"/>
          </p:cNvGraphicFramePr>
          <p:nvPr/>
        </p:nvGraphicFramePr>
        <p:xfrm>
          <a:off x="13487400" y="2553206"/>
          <a:ext cx="4457700" cy="7390894"/>
        </p:xfrm>
        <a:graphic>
          <a:graphicData uri="http://schemas.openxmlformats.org/drawingml/2006/table">
            <a:tbl>
              <a:tblPr/>
              <a:tblGrid>
                <a:gridCol w="1712292"/>
                <a:gridCol w="2745408"/>
              </a:tblGrid>
              <a:tr h="1847724">
                <a:tc>
                  <a:txBody>
                    <a:bodyPr anchor="t" rtlCol="false"/>
                    <a:lstStyle/>
                    <a:p>
                      <a:pPr algn="l">
                        <a:lnSpc>
                          <a:spcPts val="2239"/>
                        </a:lnSpc>
                        <a:defRPr/>
                      </a:pPr>
                      <a:r>
                        <a:rPr lang="en-US" sz="1599">
                          <a:solidFill>
                            <a:srgbClr val="000000"/>
                          </a:solidFill>
                          <a:latin typeface="Archivo"/>
                          <a:ea typeface="Archivo"/>
                          <a:cs typeface="Archivo"/>
                          <a:sym typeface="Archivo"/>
                        </a:rPr>
                        <a:t>How did they feel about their visit?</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847724">
                <a:tc>
                  <a:txBody>
                    <a:bodyPr anchor="t" rtlCol="false"/>
                    <a:lstStyle/>
                    <a:p>
                      <a:pPr algn="l">
                        <a:lnSpc>
                          <a:spcPts val="2239"/>
                        </a:lnSpc>
                        <a:defRPr/>
                      </a:pPr>
                      <a:r>
                        <a:rPr lang="en-US" sz="1599">
                          <a:solidFill>
                            <a:srgbClr val="000000"/>
                          </a:solidFill>
                          <a:latin typeface="Archivo"/>
                          <a:ea typeface="Archivo"/>
                          <a:cs typeface="Archivo"/>
                          <a:sym typeface="Archivo"/>
                        </a:rPr>
                        <a:t>What would they improve about their visit?</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847724">
                <a:tc>
                  <a:txBody>
                    <a:bodyPr anchor="t" rtlCol="false"/>
                    <a:lstStyle/>
                    <a:p>
                      <a:pPr algn="l">
                        <a:lnSpc>
                          <a:spcPts val="2239"/>
                        </a:lnSpc>
                        <a:defRPr/>
                      </a:pPr>
                      <a:r>
                        <a:rPr lang="en-US" sz="1599">
                          <a:solidFill>
                            <a:srgbClr val="000000"/>
                          </a:solidFill>
                          <a:latin typeface="Archivo"/>
                          <a:ea typeface="Archivo"/>
                          <a:cs typeface="Archivo"/>
                          <a:sym typeface="Archivo"/>
                        </a:rPr>
                        <a:t>Where else do they visit?</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847724">
                <a:tc>
                  <a:txBody>
                    <a:bodyPr anchor="t" rtlCol="false"/>
                    <a:lstStyle/>
                    <a:p>
                      <a:pPr algn="l">
                        <a:lnSpc>
                          <a:spcPts val="2239"/>
                        </a:lnSpc>
                        <a:defRPr/>
                      </a:pPr>
                      <a:r>
                        <a:rPr lang="en-US" sz="1599">
                          <a:solidFill>
                            <a:srgbClr val="000000"/>
                          </a:solidFill>
                          <a:latin typeface="Archivo"/>
                          <a:ea typeface="Archivo"/>
                          <a:cs typeface="Archivo"/>
                          <a:sym typeface="Archivo"/>
                        </a:rPr>
                        <a:t>What other interests do they have?</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grpSp>
        <p:nvGrpSpPr>
          <p:cNvPr name="Group 7" id="7"/>
          <p:cNvGrpSpPr/>
          <p:nvPr/>
        </p:nvGrpSpPr>
        <p:grpSpPr>
          <a:xfrm rot="0">
            <a:off x="0" y="0"/>
            <a:ext cx="1600200" cy="10287000"/>
            <a:chOff x="0" y="0"/>
            <a:chExt cx="2133600" cy="13716000"/>
          </a:xfrm>
        </p:grpSpPr>
        <p:grpSp>
          <p:nvGrpSpPr>
            <p:cNvPr name="Group 8" id="8"/>
            <p:cNvGrpSpPr/>
            <p:nvPr/>
          </p:nvGrpSpPr>
          <p:grpSpPr>
            <a:xfrm rot="0">
              <a:off x="0" y="0"/>
              <a:ext cx="2133600" cy="13716000"/>
              <a:chOff x="0" y="0"/>
              <a:chExt cx="421452" cy="2709333"/>
            </a:xfrm>
          </p:grpSpPr>
          <p:sp>
            <p:nvSpPr>
              <p:cNvPr name="Freeform 9" id="9"/>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0" id="10"/>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1" id="11"/>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2" id="12"/>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F2F2F2"/>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3" id="13"/>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
        <p:nvSpPr>
          <p:cNvPr name="TextBox 14" id="14"/>
          <p:cNvSpPr txBox="true"/>
          <p:nvPr/>
        </p:nvSpPr>
        <p:spPr>
          <a:xfrm rot="0">
            <a:off x="3086100" y="1940560"/>
            <a:ext cx="2652355" cy="323850"/>
          </a:xfrm>
          <a:prstGeom prst="rect">
            <a:avLst/>
          </a:prstGeom>
        </p:spPr>
        <p:txBody>
          <a:bodyPr anchor="t" rtlCol="false" tIns="0" lIns="0" bIns="0" rIns="0">
            <a:spAutoFit/>
          </a:bodyPr>
          <a:lstStyle/>
          <a:p>
            <a:pPr algn="ctr">
              <a:lnSpc>
                <a:spcPts val="2520"/>
              </a:lnSpc>
              <a:spcBef>
                <a:spcPct val="0"/>
              </a:spcBef>
            </a:pPr>
            <a:r>
              <a:rPr lang="en-US" sz="2100">
                <a:solidFill>
                  <a:srgbClr val="000000"/>
                </a:solidFill>
                <a:latin typeface="Archivo Black"/>
                <a:ea typeface="Archivo Black"/>
                <a:cs typeface="Archivo Black"/>
                <a:sym typeface="Archivo Black"/>
              </a:rPr>
              <a:t>Name of segment:</a:t>
            </a:r>
          </a:p>
        </p:txBody>
      </p:sp>
    </p:spTree>
  </p:cSld>
  <p:clrMapOvr>
    <a:masterClrMapping/>
  </p:clrMapOvr>
  <p:transition spd="fast">
    <p:fade/>
  </p:transition>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1828800" y="4019550"/>
            <a:ext cx="4852035" cy="1533525"/>
          </a:xfrm>
          <a:prstGeom prst="rect">
            <a:avLst/>
          </a:prstGeom>
        </p:spPr>
        <p:txBody>
          <a:bodyPr anchor="t" rtlCol="false" tIns="0" lIns="0" bIns="0" rIns="0">
            <a:spAutoFit/>
          </a:bodyPr>
          <a:lstStyle/>
          <a:p>
            <a:pPr algn="l">
              <a:lnSpc>
                <a:spcPts val="2400"/>
              </a:lnSpc>
            </a:pPr>
            <a:r>
              <a:rPr lang="en-US" sz="2000">
                <a:solidFill>
                  <a:srgbClr val="F1F2F2"/>
                </a:solidFill>
                <a:latin typeface="Archivo"/>
                <a:ea typeface="Archivo"/>
                <a:cs typeface="Archivo"/>
                <a:sym typeface="Archivo"/>
              </a:rPr>
              <a:t>There are hundreds of business planning tools and exercises available. Here are just a few that may help to explore your museum idea creatively.</a:t>
            </a:r>
          </a:p>
          <a:p>
            <a:pPr algn="l" marL="0" indent="0" lvl="0">
              <a:lnSpc>
                <a:spcPts val="2400"/>
              </a:lnSpc>
              <a:spcBef>
                <a:spcPct val="0"/>
              </a:spcBef>
            </a:pPr>
          </a:p>
        </p:txBody>
      </p:sp>
      <p:sp>
        <p:nvSpPr>
          <p:cNvPr name="TextBox 4" id="4"/>
          <p:cNvSpPr txBox="true"/>
          <p:nvPr/>
        </p:nvSpPr>
        <p:spPr>
          <a:xfrm rot="0">
            <a:off x="1781175" y="1499235"/>
            <a:ext cx="14630400" cy="1291590"/>
          </a:xfrm>
          <a:prstGeom prst="rect">
            <a:avLst/>
          </a:prstGeom>
        </p:spPr>
        <p:txBody>
          <a:bodyPr anchor="t" rtlCol="false" tIns="0" lIns="0" bIns="0" rIns="0">
            <a:spAutoFit/>
          </a:bodyPr>
          <a:lstStyle/>
          <a:p>
            <a:pPr algn="l">
              <a:lnSpc>
                <a:spcPts val="9600"/>
              </a:lnSpc>
            </a:pPr>
            <a:r>
              <a:rPr lang="en-US" b="true" sz="9600">
                <a:solidFill>
                  <a:srgbClr val="F1F2F2"/>
                </a:solidFill>
                <a:latin typeface="Oswald Bold"/>
                <a:ea typeface="Oswald Bold"/>
                <a:cs typeface="Oswald Bold"/>
                <a:sym typeface="Oswald Bold"/>
              </a:rPr>
              <a:t>HONING THE IDEA</a:t>
            </a:r>
          </a:p>
        </p:txBody>
      </p:sp>
    </p:spTree>
  </p:cSld>
  <p:clrMapOvr>
    <a:masterClrMapping/>
  </p:clrMapOvr>
  <p:transition spd="fast">
    <p:fade/>
  </p:transition>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6766560" y="721614"/>
          <a:ext cx="11178540" cy="9229725"/>
        </p:xfrm>
        <a:graphic>
          <a:graphicData uri="http://schemas.openxmlformats.org/drawingml/2006/table">
            <a:tbl>
              <a:tblPr/>
              <a:tblGrid>
                <a:gridCol w="998016"/>
                <a:gridCol w="5080803"/>
                <a:gridCol w="5099721"/>
              </a:tblGrid>
              <a:tr h="849478">
                <a:tc>
                  <a:txBody>
                    <a:bodyPr anchor="t" rtlCol="false"/>
                    <a:lstStyle/>
                    <a:p>
                      <a:pPr algn="ctr">
                        <a:lnSpc>
                          <a:spcPts val="1960"/>
                        </a:lnSpc>
                        <a:defRPr/>
                      </a:pPr>
                      <a:endParaRPr lang="en-US" sz="1100"/>
                    </a:p>
                  </a:txBody>
                  <a:tcPr marL="190500" marR="190500" marT="190500" marB="19050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ctr">
                        <a:lnSpc>
                          <a:spcPts val="3359"/>
                        </a:lnSpc>
                        <a:defRPr/>
                      </a:pPr>
                      <a:r>
                        <a:rPr lang="en-US" b="true" sz="2400" i="true">
                          <a:solidFill>
                            <a:srgbClr val="F2F2F2"/>
                          </a:solidFill>
                          <a:latin typeface="Zodiak Bold Italics"/>
                          <a:ea typeface="Zodiak Bold Italics"/>
                          <a:cs typeface="Zodiak Bold Italics"/>
                          <a:sym typeface="Zodiak Bold Italics"/>
                        </a:rPr>
                        <a:t>Helpful to the project</a:t>
                      </a:r>
                      <a:endParaRPr lang="en-US" sz="1100"/>
                    </a:p>
                  </a:txBody>
                  <a:tcPr marL="190500" marR="190500" marT="190500" marB="19050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ctr">
                        <a:lnSpc>
                          <a:spcPts val="3359"/>
                        </a:lnSpc>
                        <a:defRPr/>
                      </a:pPr>
                      <a:r>
                        <a:rPr lang="en-US" b="true" sz="2400" i="true">
                          <a:solidFill>
                            <a:srgbClr val="F2F2F2"/>
                          </a:solidFill>
                          <a:latin typeface="Zodiak Bold Italics"/>
                          <a:ea typeface="Zodiak Bold Italics"/>
                          <a:cs typeface="Zodiak Bold Italics"/>
                          <a:sym typeface="Zodiak Bold Italics"/>
                        </a:rPr>
                        <a:t>Harmful to the project</a:t>
                      </a:r>
                      <a:endParaRPr lang="en-US" sz="1100"/>
                    </a:p>
                  </a:txBody>
                  <a:tcPr marL="190500" marR="190500" marT="190500" marB="19050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r>
              <a:tr h="4208783">
                <a:tc>
                  <a:txBody>
                    <a:bodyPr anchor="t" rtlCol="false"/>
                    <a:lstStyle/>
                    <a:p>
                      <a:pPr algn="ctr">
                        <a:lnSpc>
                          <a:spcPts val="3359"/>
                        </a:lnSpc>
                        <a:defRPr/>
                      </a:pPr>
                      <a:endParaRPr lang="en-US" sz="1100"/>
                    </a:p>
                  </a:txBody>
                  <a:tcPr marL="190500" marR="190500" marT="190500" marB="19050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ctr">
                        <a:lnSpc>
                          <a:spcPts val="2800"/>
                        </a:lnSpc>
                        <a:defRPr/>
                      </a:pPr>
                      <a:r>
                        <a:rPr lang="en-US" sz="2000">
                          <a:solidFill>
                            <a:srgbClr val="010203"/>
                          </a:solidFill>
                          <a:latin typeface="Archivo"/>
                          <a:ea typeface="Archivo"/>
                          <a:cs typeface="Archivo"/>
                          <a:sym typeface="Archivo"/>
                        </a:rPr>
                        <a:t>Strengths</a:t>
                      </a:r>
                      <a:endParaRPr lang="en-US" sz="1100"/>
                    </a:p>
                  </a:txBody>
                  <a:tcPr marL="190500" marR="190500" marT="190500" marB="19050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a:txBody>
                    <a:bodyPr anchor="t" rtlCol="false"/>
                    <a:lstStyle/>
                    <a:p>
                      <a:pPr algn="ctr">
                        <a:lnSpc>
                          <a:spcPts val="2800"/>
                        </a:lnSpc>
                        <a:defRPr/>
                      </a:pPr>
                      <a:r>
                        <a:rPr lang="en-US" sz="2000">
                          <a:solidFill>
                            <a:srgbClr val="010203"/>
                          </a:solidFill>
                          <a:latin typeface="Archivo"/>
                          <a:ea typeface="Archivo"/>
                          <a:cs typeface="Archivo"/>
                          <a:sym typeface="Archivo"/>
                        </a:rPr>
                        <a:t>Weaknesses</a:t>
                      </a:r>
                      <a:endParaRPr lang="en-US" sz="1100"/>
                    </a:p>
                  </a:txBody>
                  <a:tcPr marL="190500" marR="190500" marT="190500" marB="19050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r>
              <a:tr h="4171464">
                <a:tc>
                  <a:txBody>
                    <a:bodyPr anchor="t" rtlCol="false"/>
                    <a:lstStyle/>
                    <a:p>
                      <a:pPr algn="ctr">
                        <a:lnSpc>
                          <a:spcPts val="3359"/>
                        </a:lnSpc>
                        <a:defRPr/>
                      </a:pPr>
                      <a:endParaRPr lang="en-US" sz="1100"/>
                    </a:p>
                  </a:txBody>
                  <a:tcPr marL="190500" marR="190500" marT="190500" marB="19050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ctr">
                        <a:lnSpc>
                          <a:spcPts val="2800"/>
                        </a:lnSpc>
                        <a:defRPr/>
                      </a:pPr>
                      <a:r>
                        <a:rPr lang="en-US" sz="2000">
                          <a:solidFill>
                            <a:srgbClr val="010203"/>
                          </a:solidFill>
                          <a:latin typeface="Archivo"/>
                          <a:ea typeface="Archivo"/>
                          <a:cs typeface="Archivo"/>
                          <a:sym typeface="Archivo"/>
                        </a:rPr>
                        <a:t>Opportunities</a:t>
                      </a:r>
                      <a:endParaRPr lang="en-US" sz="1100"/>
                    </a:p>
                  </a:txBody>
                  <a:tcPr marL="190500" marR="190500" marT="190500" marB="19050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a:txBody>
                    <a:bodyPr anchor="t" rtlCol="false"/>
                    <a:lstStyle/>
                    <a:p>
                      <a:pPr algn="ctr">
                        <a:lnSpc>
                          <a:spcPts val="2800"/>
                        </a:lnSpc>
                        <a:defRPr/>
                      </a:pPr>
                      <a:r>
                        <a:rPr lang="en-US" sz="2000">
                          <a:solidFill>
                            <a:srgbClr val="010203"/>
                          </a:solidFill>
                          <a:latin typeface="Archivo"/>
                          <a:ea typeface="Archivo"/>
                          <a:cs typeface="Archivo"/>
                          <a:sym typeface="Archivo"/>
                        </a:rPr>
                        <a:t>Threats</a:t>
                      </a:r>
                      <a:endParaRPr lang="en-US" sz="1100"/>
                    </a:p>
                  </a:txBody>
                  <a:tcPr marL="190500" marR="190500" marT="190500" marB="19050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r>
            </a:tbl>
          </a:graphicData>
        </a:graphic>
      </p:graphicFrame>
      <p:sp>
        <p:nvSpPr>
          <p:cNvPr name="TextBox 3" id="3"/>
          <p:cNvSpPr txBox="true"/>
          <p:nvPr/>
        </p:nvSpPr>
        <p:spPr>
          <a:xfrm rot="0">
            <a:off x="3314700" y="4743450"/>
            <a:ext cx="2743200" cy="3971925"/>
          </a:xfrm>
          <a:prstGeom prst="rect">
            <a:avLst/>
          </a:prstGeom>
        </p:spPr>
        <p:txBody>
          <a:bodyPr anchor="t" rtlCol="false" tIns="0" lIns="0" bIns="0" rIns="0">
            <a:spAutoFit/>
          </a:bodyPr>
          <a:lstStyle/>
          <a:p>
            <a:pPr algn="l">
              <a:lnSpc>
                <a:spcPts val="2400"/>
              </a:lnSpc>
            </a:pPr>
            <a:r>
              <a:rPr lang="en-US" sz="2000">
                <a:solidFill>
                  <a:srgbClr val="010203"/>
                </a:solidFill>
                <a:latin typeface="Archivo"/>
                <a:ea typeface="Archivo"/>
                <a:cs typeface="Archivo"/>
                <a:sym typeface="Archivo"/>
              </a:rPr>
              <a:t>A SWOT analysis is a framework for evaluating your position to help with strategic planning. List out your internal factors in the  strengths and weaknesses boxes. Then list out the external factors - the opportunities you have and the threats you currently face.</a:t>
            </a:r>
          </a:p>
        </p:txBody>
      </p:sp>
      <p:sp>
        <p:nvSpPr>
          <p:cNvPr name="TextBox 4" id="4"/>
          <p:cNvSpPr txBox="true"/>
          <p:nvPr/>
        </p:nvSpPr>
        <p:spPr>
          <a:xfrm rot="0">
            <a:off x="3314700" y="1628775"/>
            <a:ext cx="2743200" cy="991870"/>
          </a:xfrm>
          <a:prstGeom prst="rect">
            <a:avLst/>
          </a:prstGeom>
        </p:spPr>
        <p:txBody>
          <a:bodyPr anchor="t" rtlCol="false" tIns="0" lIns="0" bIns="0" rIns="0">
            <a:spAutoFit/>
          </a:bodyPr>
          <a:lstStyle/>
          <a:p>
            <a:pPr algn="l">
              <a:lnSpc>
                <a:spcPts val="3800"/>
              </a:lnSpc>
            </a:pPr>
            <a:r>
              <a:rPr lang="en-US" sz="3800">
                <a:solidFill>
                  <a:srgbClr val="010203"/>
                </a:solidFill>
                <a:latin typeface="Archivo Black"/>
                <a:ea typeface="Archivo Black"/>
                <a:cs typeface="Archivo Black"/>
                <a:sym typeface="Archivo Black"/>
              </a:rPr>
              <a:t>SWOT analysis</a:t>
            </a:r>
          </a:p>
        </p:txBody>
      </p:sp>
      <p:grpSp>
        <p:nvGrpSpPr>
          <p:cNvPr name="Group 5" id="5"/>
          <p:cNvGrpSpPr/>
          <p:nvPr/>
        </p:nvGrpSpPr>
        <p:grpSpPr>
          <a:xfrm rot="0">
            <a:off x="0" y="0"/>
            <a:ext cx="1600200" cy="10287000"/>
            <a:chOff x="0" y="0"/>
            <a:chExt cx="2133600" cy="13716000"/>
          </a:xfrm>
        </p:grpSpPr>
        <p:grpSp>
          <p:nvGrpSpPr>
            <p:cNvPr name="Group 6" id="6"/>
            <p:cNvGrpSpPr/>
            <p:nvPr/>
          </p:nvGrpSpPr>
          <p:grpSpPr>
            <a:xfrm rot="0">
              <a:off x="0" y="0"/>
              <a:ext cx="2133600" cy="13716000"/>
              <a:chOff x="0" y="0"/>
              <a:chExt cx="421452" cy="2709333"/>
            </a:xfrm>
          </p:grpSpPr>
          <p:sp>
            <p:nvSpPr>
              <p:cNvPr name="Freeform 7" id="7"/>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8" id="8"/>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9" id="9"/>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0" id="10"/>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F2F2F2"/>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1" id="11"/>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
        <p:nvSpPr>
          <p:cNvPr name="TextBox 12" id="12"/>
          <p:cNvSpPr txBox="true"/>
          <p:nvPr/>
        </p:nvSpPr>
        <p:spPr>
          <a:xfrm rot="-5400000">
            <a:off x="5186332" y="3443318"/>
            <a:ext cx="4168202" cy="424815"/>
          </a:xfrm>
          <a:prstGeom prst="rect">
            <a:avLst/>
          </a:prstGeom>
        </p:spPr>
        <p:txBody>
          <a:bodyPr anchor="t" rtlCol="false" tIns="0" lIns="0" bIns="0" rIns="0">
            <a:spAutoFit/>
          </a:bodyPr>
          <a:lstStyle/>
          <a:p>
            <a:pPr algn="ctr">
              <a:lnSpc>
                <a:spcPts val="3359"/>
              </a:lnSpc>
            </a:pPr>
            <a:r>
              <a:rPr lang="en-US" b="true" sz="2400" i="true">
                <a:solidFill>
                  <a:srgbClr val="F2F2F2"/>
                </a:solidFill>
                <a:latin typeface="Zodiak Bold Italics"/>
                <a:ea typeface="Zodiak Bold Italics"/>
                <a:cs typeface="Zodiak Bold Italics"/>
                <a:sym typeface="Zodiak Bold Italics"/>
              </a:rPr>
              <a:t>Internal</a:t>
            </a:r>
          </a:p>
        </p:txBody>
      </p:sp>
      <p:sp>
        <p:nvSpPr>
          <p:cNvPr name="TextBox 13" id="13"/>
          <p:cNvSpPr txBox="true"/>
          <p:nvPr/>
        </p:nvSpPr>
        <p:spPr>
          <a:xfrm rot="-5400000">
            <a:off x="5164676" y="7633175"/>
            <a:ext cx="4211512" cy="424815"/>
          </a:xfrm>
          <a:prstGeom prst="rect">
            <a:avLst/>
          </a:prstGeom>
        </p:spPr>
        <p:txBody>
          <a:bodyPr anchor="t" rtlCol="false" tIns="0" lIns="0" bIns="0" rIns="0">
            <a:spAutoFit/>
          </a:bodyPr>
          <a:lstStyle/>
          <a:p>
            <a:pPr algn="ctr">
              <a:lnSpc>
                <a:spcPts val="3359"/>
              </a:lnSpc>
            </a:pPr>
            <a:r>
              <a:rPr lang="en-US" b="true" sz="2400" i="true">
                <a:solidFill>
                  <a:srgbClr val="F2F2F2"/>
                </a:solidFill>
                <a:latin typeface="Zodiak Bold Italics"/>
                <a:ea typeface="Zodiak Bold Italics"/>
                <a:cs typeface="Zodiak Bold Italics"/>
                <a:sym typeface="Zodiak Bold Italics"/>
              </a:rPr>
              <a:t>External</a:t>
            </a:r>
          </a:p>
        </p:txBody>
      </p:sp>
    </p:spTree>
  </p:cSld>
  <p:clrMapOvr>
    <a:masterClrMapping/>
  </p:clrMapOvr>
  <p:transition spd="fast">
    <p:fade/>
  </p:transition>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3086100" y="342900"/>
          <a:ext cx="11887200" cy="9601200"/>
        </p:xfrm>
        <a:graphic>
          <a:graphicData uri="http://schemas.openxmlformats.org/drawingml/2006/table">
            <a:tbl>
              <a:tblPr/>
              <a:tblGrid>
                <a:gridCol w="591128"/>
                <a:gridCol w="2005391"/>
                <a:gridCol w="1858796"/>
                <a:gridCol w="7431885"/>
              </a:tblGrid>
              <a:tr h="1600200">
                <a:tc>
                  <a:txBody>
                    <a:bodyPr anchor="t" rtlCol="false"/>
                    <a:lstStyle/>
                    <a:p>
                      <a:pPr algn="ctr">
                        <a:lnSpc>
                          <a:spcPts val="5320"/>
                        </a:lnSpc>
                        <a:defRPr/>
                      </a:pPr>
                      <a:r>
                        <a:rPr lang="en-US" sz="3800">
                          <a:solidFill>
                            <a:srgbClr val="F2F2F2"/>
                          </a:solidFill>
                          <a:latin typeface="Archivo Black"/>
                          <a:ea typeface="Archivo Black"/>
                          <a:cs typeface="Archivo Black"/>
                          <a:sym typeface="Archivo Black"/>
                        </a:rPr>
                        <a:t>P</a:t>
                      </a: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l">
                        <a:lnSpc>
                          <a:spcPts val="2519"/>
                        </a:lnSpc>
                        <a:defRPr/>
                      </a:pPr>
                      <a:r>
                        <a:rPr lang="en-US" sz="1799" i="true">
                          <a:solidFill>
                            <a:srgbClr val="F2F2F2"/>
                          </a:solidFill>
                          <a:latin typeface="Zodiak Italics"/>
                          <a:ea typeface="Zodiak Italics"/>
                          <a:cs typeface="Zodiak Italics"/>
                          <a:sym typeface="Zodiak Italics"/>
                        </a:rPr>
                        <a:t>Political</a:t>
                      </a: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l">
                        <a:lnSpc>
                          <a:spcPts val="1960"/>
                        </a:lnSpc>
                        <a:defRPr/>
                      </a:pPr>
                      <a:r>
                        <a:rPr lang="en-US" sz="1400">
                          <a:solidFill>
                            <a:srgbClr val="F2F2F2"/>
                          </a:solidFill>
                          <a:latin typeface="Archivo"/>
                          <a:ea typeface="Archivo"/>
                          <a:cs typeface="Archivo"/>
                          <a:sym typeface="Archivo"/>
                        </a:rPr>
                        <a:t>Government policies</a:t>
                      </a:r>
                      <a:endParaRPr lang="en-US" sz="1100"/>
                    </a:p>
                    <a:p>
                      <a:pPr algn="l">
                        <a:lnSpc>
                          <a:spcPts val="1960"/>
                        </a:lnSpc>
                      </a:pPr>
                      <a:r>
                        <a:rPr lang="en-US" sz="1400">
                          <a:solidFill>
                            <a:srgbClr val="F2F2F2"/>
                          </a:solidFill>
                          <a:latin typeface="Archivo"/>
                          <a:ea typeface="Archivo"/>
                          <a:cs typeface="Archivo"/>
                          <a:sym typeface="Archivo"/>
                        </a:rPr>
                        <a:t>Political issues</a:t>
                      </a:r>
                    </a:p>
                    <a:p>
                      <a:pPr algn="l">
                        <a:lnSpc>
                          <a:spcPts val="1960"/>
                        </a:lnSpc>
                      </a:pPr>
                      <a:r>
                        <a:rPr lang="en-US" sz="1400">
                          <a:solidFill>
                            <a:srgbClr val="F2F2F2"/>
                          </a:solidFill>
                          <a:latin typeface="Archivo"/>
                          <a:ea typeface="Archivo"/>
                          <a:cs typeface="Archivo"/>
                          <a:sym typeface="Archivo"/>
                        </a:rPr>
                        <a:t>Trade agreements</a:t>
                      </a:r>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ctr">
                        <a:lnSpc>
                          <a:spcPts val="1960"/>
                        </a:lnSpc>
                        <a:defRPr/>
                      </a:pP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r h="1600200">
                <a:tc>
                  <a:txBody>
                    <a:bodyPr anchor="t" rtlCol="false"/>
                    <a:lstStyle/>
                    <a:p>
                      <a:pPr algn="ctr">
                        <a:lnSpc>
                          <a:spcPts val="5320"/>
                        </a:lnSpc>
                        <a:defRPr/>
                      </a:pPr>
                      <a:r>
                        <a:rPr lang="en-US" sz="3800">
                          <a:solidFill>
                            <a:srgbClr val="F2F2F2"/>
                          </a:solidFill>
                          <a:latin typeface="Archivo Black"/>
                          <a:ea typeface="Archivo Black"/>
                          <a:cs typeface="Archivo Black"/>
                          <a:sym typeface="Archivo Black"/>
                        </a:rPr>
                        <a:t>E</a:t>
                      </a: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l">
                        <a:lnSpc>
                          <a:spcPts val="2519"/>
                        </a:lnSpc>
                        <a:defRPr/>
                      </a:pPr>
                      <a:r>
                        <a:rPr lang="en-US" sz="1799" i="true">
                          <a:solidFill>
                            <a:srgbClr val="F2F2F2"/>
                          </a:solidFill>
                          <a:latin typeface="Zodiak Italics"/>
                          <a:ea typeface="Zodiak Italics"/>
                          <a:cs typeface="Zodiak Italics"/>
                          <a:sym typeface="Zodiak Italics"/>
                        </a:rPr>
                        <a:t>Economic</a:t>
                      </a: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l">
                        <a:lnSpc>
                          <a:spcPts val="1960"/>
                        </a:lnSpc>
                        <a:defRPr/>
                      </a:pPr>
                      <a:r>
                        <a:rPr lang="en-US" sz="1400">
                          <a:solidFill>
                            <a:srgbClr val="F2F2F2"/>
                          </a:solidFill>
                          <a:latin typeface="Archivo"/>
                          <a:ea typeface="Archivo"/>
                          <a:cs typeface="Archivo"/>
                          <a:sym typeface="Archivo"/>
                        </a:rPr>
                        <a:t>Inflation and growth</a:t>
                      </a:r>
                      <a:endParaRPr lang="en-US" sz="1100"/>
                    </a:p>
                    <a:p>
                      <a:pPr algn="l">
                        <a:lnSpc>
                          <a:spcPts val="1960"/>
                        </a:lnSpc>
                      </a:pPr>
                      <a:r>
                        <a:rPr lang="en-US" sz="1400">
                          <a:solidFill>
                            <a:srgbClr val="F2F2F2"/>
                          </a:solidFill>
                          <a:latin typeface="Archivo"/>
                          <a:ea typeface="Archivo"/>
                          <a:cs typeface="Archivo"/>
                          <a:sym typeface="Archivo"/>
                        </a:rPr>
                        <a:t>Employment rates</a:t>
                      </a:r>
                    </a:p>
                    <a:p>
                      <a:pPr algn="l">
                        <a:lnSpc>
                          <a:spcPts val="1960"/>
                        </a:lnSpc>
                      </a:pPr>
                      <a:r>
                        <a:rPr lang="en-US" sz="1400">
                          <a:solidFill>
                            <a:srgbClr val="F2F2F2"/>
                          </a:solidFill>
                          <a:latin typeface="Archivo"/>
                          <a:ea typeface="Archivo"/>
                          <a:cs typeface="Archivo"/>
                          <a:sym typeface="Archivo"/>
                        </a:rPr>
                        <a:t>Interest rates</a:t>
                      </a:r>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ctr">
                        <a:lnSpc>
                          <a:spcPts val="1960"/>
                        </a:lnSpc>
                        <a:defRPr/>
                      </a:pP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r h="1600200">
                <a:tc>
                  <a:txBody>
                    <a:bodyPr anchor="t" rtlCol="false"/>
                    <a:lstStyle/>
                    <a:p>
                      <a:pPr algn="ctr">
                        <a:lnSpc>
                          <a:spcPts val="5320"/>
                        </a:lnSpc>
                        <a:defRPr/>
                      </a:pPr>
                      <a:r>
                        <a:rPr lang="en-US" sz="3800">
                          <a:solidFill>
                            <a:srgbClr val="F2F2F2"/>
                          </a:solidFill>
                          <a:latin typeface="Archivo Black"/>
                          <a:ea typeface="Archivo Black"/>
                          <a:cs typeface="Archivo Black"/>
                          <a:sym typeface="Archivo Black"/>
                        </a:rPr>
                        <a:t>S</a:t>
                      </a: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l">
                        <a:lnSpc>
                          <a:spcPts val="2519"/>
                        </a:lnSpc>
                        <a:defRPr/>
                      </a:pPr>
                      <a:r>
                        <a:rPr lang="en-US" sz="1799" i="true">
                          <a:solidFill>
                            <a:srgbClr val="F2F2F2"/>
                          </a:solidFill>
                          <a:latin typeface="Zodiak Italics"/>
                          <a:ea typeface="Zodiak Italics"/>
                          <a:cs typeface="Zodiak Italics"/>
                          <a:sym typeface="Zodiak Italics"/>
                        </a:rPr>
                        <a:t>Social</a:t>
                      </a: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l">
                        <a:lnSpc>
                          <a:spcPts val="1960"/>
                        </a:lnSpc>
                        <a:defRPr/>
                      </a:pPr>
                      <a:r>
                        <a:rPr lang="en-US" sz="1400">
                          <a:solidFill>
                            <a:srgbClr val="F2F2F2"/>
                          </a:solidFill>
                          <a:latin typeface="Archivo"/>
                          <a:ea typeface="Archivo"/>
                          <a:cs typeface="Archivo"/>
                          <a:sym typeface="Archivo"/>
                        </a:rPr>
                        <a:t>Culture</a:t>
                      </a:r>
                      <a:endParaRPr lang="en-US" sz="1100"/>
                    </a:p>
                    <a:p>
                      <a:pPr algn="l">
                        <a:lnSpc>
                          <a:spcPts val="1960"/>
                        </a:lnSpc>
                      </a:pPr>
                      <a:r>
                        <a:rPr lang="en-US" sz="1400">
                          <a:solidFill>
                            <a:srgbClr val="F2F2F2"/>
                          </a:solidFill>
                          <a:latin typeface="Archivo"/>
                          <a:ea typeface="Archivo"/>
                          <a:cs typeface="Archivo"/>
                          <a:sym typeface="Archivo"/>
                        </a:rPr>
                        <a:t>Lifestyle and health</a:t>
                      </a:r>
                    </a:p>
                    <a:p>
                      <a:pPr algn="l">
                        <a:lnSpc>
                          <a:spcPts val="1960"/>
                        </a:lnSpc>
                      </a:pPr>
                      <a:r>
                        <a:rPr lang="en-US" sz="1400">
                          <a:solidFill>
                            <a:srgbClr val="F2F2F2"/>
                          </a:solidFill>
                          <a:latin typeface="Archivo"/>
                          <a:ea typeface="Archivo"/>
                          <a:cs typeface="Archivo"/>
                          <a:sym typeface="Archivo"/>
                        </a:rPr>
                        <a:t>Education</a:t>
                      </a:r>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ctr">
                        <a:lnSpc>
                          <a:spcPts val="1960"/>
                        </a:lnSpc>
                        <a:defRPr/>
                      </a:pP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r h="1600200">
                <a:tc>
                  <a:txBody>
                    <a:bodyPr anchor="t" rtlCol="false"/>
                    <a:lstStyle/>
                    <a:p>
                      <a:pPr algn="ctr">
                        <a:lnSpc>
                          <a:spcPts val="5320"/>
                        </a:lnSpc>
                        <a:defRPr/>
                      </a:pPr>
                      <a:r>
                        <a:rPr lang="en-US" sz="3800">
                          <a:solidFill>
                            <a:srgbClr val="F2F2F2"/>
                          </a:solidFill>
                          <a:latin typeface="Archivo Black"/>
                          <a:ea typeface="Archivo Black"/>
                          <a:cs typeface="Archivo Black"/>
                          <a:sym typeface="Archivo Black"/>
                        </a:rPr>
                        <a:t>T</a:t>
                      </a: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l">
                        <a:lnSpc>
                          <a:spcPts val="2519"/>
                        </a:lnSpc>
                        <a:defRPr/>
                      </a:pPr>
                      <a:r>
                        <a:rPr lang="en-US" sz="1799" i="true">
                          <a:solidFill>
                            <a:srgbClr val="F2F2F2"/>
                          </a:solidFill>
                          <a:latin typeface="Zodiak Italics"/>
                          <a:ea typeface="Zodiak Italics"/>
                          <a:cs typeface="Zodiak Italics"/>
                          <a:sym typeface="Zodiak Italics"/>
                        </a:rPr>
                        <a:t>Technological</a:t>
                      </a: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l">
                        <a:lnSpc>
                          <a:spcPts val="1960"/>
                        </a:lnSpc>
                        <a:defRPr/>
                      </a:pPr>
                      <a:r>
                        <a:rPr lang="en-US" sz="1400">
                          <a:solidFill>
                            <a:srgbClr val="F2F2F2"/>
                          </a:solidFill>
                          <a:latin typeface="Archivo"/>
                          <a:ea typeface="Archivo"/>
                          <a:cs typeface="Archivo"/>
                          <a:sym typeface="Archivo"/>
                        </a:rPr>
                        <a:t>Ecommerce</a:t>
                      </a:r>
                      <a:endParaRPr lang="en-US" sz="1100"/>
                    </a:p>
                    <a:p>
                      <a:pPr algn="l">
                        <a:lnSpc>
                          <a:spcPts val="1960"/>
                        </a:lnSpc>
                      </a:pPr>
                      <a:r>
                        <a:rPr lang="en-US" sz="1400">
                          <a:solidFill>
                            <a:srgbClr val="F2F2F2"/>
                          </a:solidFill>
                          <a:latin typeface="Archivo"/>
                          <a:ea typeface="Archivo"/>
                          <a:cs typeface="Archivo"/>
                          <a:sym typeface="Archivo"/>
                        </a:rPr>
                        <a:t>Emerging tech</a:t>
                      </a:r>
                    </a:p>
                    <a:p>
                      <a:pPr algn="l">
                        <a:lnSpc>
                          <a:spcPts val="1960"/>
                        </a:lnSpc>
                      </a:pPr>
                      <a:r>
                        <a:rPr lang="en-US" sz="1400">
                          <a:solidFill>
                            <a:srgbClr val="F2F2F2"/>
                          </a:solidFill>
                          <a:latin typeface="Archivo"/>
                          <a:ea typeface="Archivo"/>
                          <a:cs typeface="Archivo"/>
                          <a:sym typeface="Archivo"/>
                        </a:rPr>
                        <a:t>Big data and computing</a:t>
                      </a:r>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ctr">
                        <a:lnSpc>
                          <a:spcPts val="1960"/>
                        </a:lnSpc>
                        <a:defRPr/>
                      </a:pP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r h="1600200">
                <a:tc>
                  <a:txBody>
                    <a:bodyPr anchor="t" rtlCol="false"/>
                    <a:lstStyle/>
                    <a:p>
                      <a:pPr algn="ctr">
                        <a:lnSpc>
                          <a:spcPts val="5320"/>
                        </a:lnSpc>
                        <a:defRPr/>
                      </a:pPr>
                      <a:r>
                        <a:rPr lang="en-US" sz="3800">
                          <a:solidFill>
                            <a:srgbClr val="F2F2F2"/>
                          </a:solidFill>
                          <a:latin typeface="Archivo Black"/>
                          <a:ea typeface="Archivo Black"/>
                          <a:cs typeface="Archivo Black"/>
                          <a:sym typeface="Archivo Black"/>
                        </a:rPr>
                        <a:t>L</a:t>
                      </a: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l">
                        <a:lnSpc>
                          <a:spcPts val="2519"/>
                        </a:lnSpc>
                        <a:defRPr/>
                      </a:pPr>
                      <a:r>
                        <a:rPr lang="en-US" sz="1799" i="true">
                          <a:solidFill>
                            <a:srgbClr val="F2F2F2"/>
                          </a:solidFill>
                          <a:latin typeface="Zodiak Italics"/>
                          <a:ea typeface="Zodiak Italics"/>
                          <a:cs typeface="Zodiak Italics"/>
                          <a:sym typeface="Zodiak Italics"/>
                        </a:rPr>
                        <a:t>Legal</a:t>
                      </a: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l">
                        <a:lnSpc>
                          <a:spcPts val="1960"/>
                        </a:lnSpc>
                        <a:defRPr/>
                      </a:pPr>
                      <a:r>
                        <a:rPr lang="en-US" sz="1400">
                          <a:solidFill>
                            <a:srgbClr val="F2F2F2"/>
                          </a:solidFill>
                          <a:latin typeface="Archivo"/>
                          <a:ea typeface="Archivo"/>
                          <a:cs typeface="Archivo"/>
                          <a:sym typeface="Archivo"/>
                        </a:rPr>
                        <a:t>Laws</a:t>
                      </a:r>
                      <a:endParaRPr lang="en-US" sz="1100"/>
                    </a:p>
                    <a:p>
                      <a:pPr algn="l">
                        <a:lnSpc>
                          <a:spcPts val="1960"/>
                        </a:lnSpc>
                      </a:pPr>
                      <a:r>
                        <a:rPr lang="en-US" sz="1400">
                          <a:solidFill>
                            <a:srgbClr val="F2F2F2"/>
                          </a:solidFill>
                          <a:latin typeface="Archivo"/>
                          <a:ea typeface="Archivo"/>
                          <a:cs typeface="Archivo"/>
                          <a:sym typeface="Archivo"/>
                        </a:rPr>
                        <a:t>Health and safety</a:t>
                      </a:r>
                    </a:p>
                    <a:p>
                      <a:pPr algn="l">
                        <a:lnSpc>
                          <a:spcPts val="1960"/>
                        </a:lnSpc>
                      </a:pPr>
                      <a:r>
                        <a:rPr lang="en-US" sz="1400">
                          <a:solidFill>
                            <a:srgbClr val="F2F2F2"/>
                          </a:solidFill>
                          <a:latin typeface="Archivo"/>
                          <a:ea typeface="Archivo"/>
                          <a:cs typeface="Archivo"/>
                          <a:sym typeface="Archivo"/>
                        </a:rPr>
                        <a:t>Regulations</a:t>
                      </a:r>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ctr">
                        <a:lnSpc>
                          <a:spcPts val="1960"/>
                        </a:lnSpc>
                        <a:defRPr/>
                      </a:pP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r h="1600200">
                <a:tc>
                  <a:txBody>
                    <a:bodyPr anchor="t" rtlCol="false"/>
                    <a:lstStyle/>
                    <a:p>
                      <a:pPr algn="ctr">
                        <a:lnSpc>
                          <a:spcPts val="5320"/>
                        </a:lnSpc>
                        <a:defRPr/>
                      </a:pPr>
                      <a:r>
                        <a:rPr lang="en-US" sz="3800">
                          <a:solidFill>
                            <a:srgbClr val="F2F2F2"/>
                          </a:solidFill>
                          <a:latin typeface="Archivo Black"/>
                          <a:ea typeface="Archivo Black"/>
                          <a:cs typeface="Archivo Black"/>
                          <a:sym typeface="Archivo Black"/>
                        </a:rPr>
                        <a:t>E</a:t>
                      </a: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l">
                        <a:lnSpc>
                          <a:spcPts val="2519"/>
                        </a:lnSpc>
                        <a:defRPr/>
                      </a:pPr>
                      <a:r>
                        <a:rPr lang="en-US" sz="1799" i="true">
                          <a:solidFill>
                            <a:srgbClr val="F2F2F2"/>
                          </a:solidFill>
                          <a:latin typeface="Zodiak Italics"/>
                          <a:ea typeface="Zodiak Italics"/>
                          <a:cs typeface="Zodiak Italics"/>
                          <a:sym typeface="Zodiak Italics"/>
                        </a:rPr>
                        <a:t>Environmental</a:t>
                      </a: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l">
                        <a:lnSpc>
                          <a:spcPts val="1960"/>
                        </a:lnSpc>
                        <a:defRPr/>
                      </a:pPr>
                      <a:r>
                        <a:rPr lang="en-US" sz="1400">
                          <a:solidFill>
                            <a:srgbClr val="F2F2F2"/>
                          </a:solidFill>
                          <a:latin typeface="Archivo"/>
                          <a:ea typeface="Archivo"/>
                          <a:cs typeface="Archivo"/>
                          <a:sym typeface="Archivo"/>
                        </a:rPr>
                        <a:t>Climate change</a:t>
                      </a:r>
                      <a:endParaRPr lang="en-US" sz="1100"/>
                    </a:p>
                    <a:p>
                      <a:pPr algn="l">
                        <a:lnSpc>
                          <a:spcPts val="1960"/>
                        </a:lnSpc>
                      </a:pPr>
                      <a:r>
                        <a:rPr lang="en-US" sz="1400">
                          <a:solidFill>
                            <a:srgbClr val="F2F2F2"/>
                          </a:solidFill>
                          <a:latin typeface="Archivo"/>
                          <a:ea typeface="Archivo"/>
                          <a:cs typeface="Archivo"/>
                          <a:sym typeface="Archivo"/>
                        </a:rPr>
                        <a:t>Sustainability</a:t>
                      </a:r>
                    </a:p>
                    <a:p>
                      <a:pPr algn="l">
                        <a:lnSpc>
                          <a:spcPts val="1960"/>
                        </a:lnSpc>
                      </a:pPr>
                      <a:r>
                        <a:rPr lang="en-US" sz="1400">
                          <a:solidFill>
                            <a:srgbClr val="F2F2F2"/>
                          </a:solidFill>
                          <a:latin typeface="Archivo"/>
                          <a:ea typeface="Archivo"/>
                          <a:cs typeface="Archivo"/>
                          <a:sym typeface="Archivo"/>
                        </a:rPr>
                        <a:t>Waste management</a:t>
                      </a:r>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ctr">
                        <a:lnSpc>
                          <a:spcPts val="1960"/>
                        </a:lnSpc>
                        <a:defRPr/>
                      </a:pP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bl>
          </a:graphicData>
        </a:graphic>
      </p:graphicFrame>
      <p:sp>
        <p:nvSpPr>
          <p:cNvPr name="TextBox 3" id="3"/>
          <p:cNvSpPr txBox="true"/>
          <p:nvPr/>
        </p:nvSpPr>
        <p:spPr>
          <a:xfrm rot="0">
            <a:off x="14031499" y="8952230"/>
            <a:ext cx="3913601" cy="991870"/>
          </a:xfrm>
          <a:prstGeom prst="rect">
            <a:avLst/>
          </a:prstGeom>
        </p:spPr>
        <p:txBody>
          <a:bodyPr anchor="t" rtlCol="false" tIns="0" lIns="0" bIns="0" rIns="0">
            <a:spAutoFit/>
          </a:bodyPr>
          <a:lstStyle/>
          <a:p>
            <a:pPr algn="r" marL="0" indent="0" lvl="0">
              <a:lnSpc>
                <a:spcPts val="3800"/>
              </a:lnSpc>
            </a:pPr>
            <a:r>
              <a:rPr lang="en-US" sz="3800">
                <a:solidFill>
                  <a:srgbClr val="010203"/>
                </a:solidFill>
                <a:latin typeface="Archivo Black"/>
                <a:ea typeface="Archivo Black"/>
                <a:cs typeface="Archivo Black"/>
                <a:sym typeface="Archivo Black"/>
              </a:rPr>
              <a:t>PESTLE analysis</a:t>
            </a:r>
          </a:p>
        </p:txBody>
      </p:sp>
      <p:sp>
        <p:nvSpPr>
          <p:cNvPr name="TextBox 4" id="4"/>
          <p:cNvSpPr txBox="true"/>
          <p:nvPr/>
        </p:nvSpPr>
        <p:spPr>
          <a:xfrm rot="0">
            <a:off x="15201900" y="333375"/>
            <a:ext cx="2743200" cy="2143125"/>
          </a:xfrm>
          <a:prstGeom prst="rect">
            <a:avLst/>
          </a:prstGeom>
        </p:spPr>
        <p:txBody>
          <a:bodyPr anchor="t" rtlCol="false" tIns="0" lIns="0" bIns="0" rIns="0">
            <a:spAutoFit/>
          </a:bodyPr>
          <a:lstStyle/>
          <a:p>
            <a:pPr algn="r">
              <a:lnSpc>
                <a:spcPts val="2400"/>
              </a:lnSpc>
            </a:pPr>
            <a:r>
              <a:rPr lang="en-US" sz="2000">
                <a:solidFill>
                  <a:srgbClr val="010203"/>
                </a:solidFill>
                <a:latin typeface="Archivo"/>
                <a:ea typeface="Archivo"/>
                <a:cs typeface="Archivo"/>
                <a:sym typeface="Archivo"/>
              </a:rPr>
              <a:t>A PESTLE analysis is a tool for analysing how various external factors may affect your work. It takes a macro look at the environment you exist in.</a:t>
            </a:r>
          </a:p>
        </p:txBody>
      </p:sp>
      <p:grpSp>
        <p:nvGrpSpPr>
          <p:cNvPr name="Group 5" id="5"/>
          <p:cNvGrpSpPr/>
          <p:nvPr/>
        </p:nvGrpSpPr>
        <p:grpSpPr>
          <a:xfrm rot="0">
            <a:off x="0" y="0"/>
            <a:ext cx="1600200" cy="10287000"/>
            <a:chOff x="0" y="0"/>
            <a:chExt cx="2133600" cy="13716000"/>
          </a:xfrm>
        </p:grpSpPr>
        <p:grpSp>
          <p:nvGrpSpPr>
            <p:cNvPr name="Group 6" id="6"/>
            <p:cNvGrpSpPr/>
            <p:nvPr/>
          </p:nvGrpSpPr>
          <p:grpSpPr>
            <a:xfrm rot="0">
              <a:off x="0" y="0"/>
              <a:ext cx="2133600" cy="13716000"/>
              <a:chOff x="0" y="0"/>
              <a:chExt cx="421452" cy="2709333"/>
            </a:xfrm>
          </p:grpSpPr>
          <p:sp>
            <p:nvSpPr>
              <p:cNvPr name="Freeform 7" id="7"/>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8" id="8"/>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9" id="9"/>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0" id="10"/>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F2F2F2"/>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1" id="11"/>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Tree>
  </p:cSld>
  <p:clrMapOvr>
    <a:masterClrMapping/>
  </p:clrMapOvr>
  <p:transition spd="fast">
    <p:fade/>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10203"/>
        </a:solidFill>
      </p:bgPr>
    </p:bg>
    <p:spTree>
      <p:nvGrpSpPr>
        <p:cNvPr id="1" name=""/>
        <p:cNvGrpSpPr/>
        <p:nvPr/>
      </p:nvGrpSpPr>
      <p:grpSpPr>
        <a:xfrm>
          <a:off x="0" y="0"/>
          <a:ext cx="0" cy="0"/>
          <a:chOff x="0" y="0"/>
          <a:chExt cx="0" cy="0"/>
        </a:xfrm>
      </p:grpSpPr>
      <p:sp>
        <p:nvSpPr>
          <p:cNvPr name="TextBox 2" id="2"/>
          <p:cNvSpPr txBox="true"/>
          <p:nvPr/>
        </p:nvSpPr>
        <p:spPr>
          <a:xfrm rot="0">
            <a:off x="2135495" y="1676909"/>
            <a:ext cx="14333230" cy="1190116"/>
          </a:xfrm>
          <a:prstGeom prst="rect">
            <a:avLst/>
          </a:prstGeom>
        </p:spPr>
        <p:txBody>
          <a:bodyPr anchor="t" rtlCol="false" tIns="0" lIns="0" bIns="0" rIns="0">
            <a:spAutoFit/>
          </a:bodyPr>
          <a:lstStyle/>
          <a:p>
            <a:pPr algn="r" marL="0" indent="0" lvl="0">
              <a:lnSpc>
                <a:spcPts val="8373"/>
              </a:lnSpc>
            </a:pPr>
            <a:r>
              <a:rPr lang="en-US" b="true" sz="10599" spc="158">
                <a:solidFill>
                  <a:srgbClr val="F1F2F2"/>
                </a:solidFill>
                <a:latin typeface="Oswald Bold"/>
                <a:ea typeface="Oswald Bold"/>
                <a:cs typeface="Oswald Bold"/>
                <a:sym typeface="Oswald Bold"/>
              </a:rPr>
              <a:t>CONTENTS</a:t>
            </a:r>
          </a:p>
        </p:txBody>
      </p:sp>
      <p:sp>
        <p:nvSpPr>
          <p:cNvPr name="TextBox 3" id="3"/>
          <p:cNvSpPr txBox="true"/>
          <p:nvPr/>
        </p:nvSpPr>
        <p:spPr>
          <a:xfrm rot="0">
            <a:off x="1819275" y="3950970"/>
            <a:ext cx="8062546" cy="5307330"/>
          </a:xfrm>
          <a:prstGeom prst="rect">
            <a:avLst/>
          </a:prstGeom>
        </p:spPr>
        <p:txBody>
          <a:bodyPr anchor="t" rtlCol="false" tIns="0" lIns="0" bIns="0" rIns="0">
            <a:spAutoFit/>
          </a:bodyPr>
          <a:lstStyle/>
          <a:p>
            <a:pPr algn="l">
              <a:lnSpc>
                <a:spcPts val="4680"/>
              </a:lnSpc>
            </a:pPr>
            <a:r>
              <a:rPr lang="en-US" sz="3600">
                <a:solidFill>
                  <a:srgbClr val="F1F2F2"/>
                </a:solidFill>
                <a:latin typeface="Archivo"/>
                <a:ea typeface="Archivo"/>
                <a:cs typeface="Archivo"/>
                <a:sym typeface="Archivo"/>
                <a:hlinkClick r:id="rId2" action="ppaction://hlinksldjump"/>
              </a:rPr>
              <a:t>The Idea</a:t>
            </a:r>
          </a:p>
          <a:p>
            <a:pPr algn="l">
              <a:lnSpc>
                <a:spcPts val="4680"/>
              </a:lnSpc>
            </a:pPr>
            <a:r>
              <a:rPr lang="en-US" sz="3600">
                <a:solidFill>
                  <a:srgbClr val="F1F2F2"/>
                </a:solidFill>
                <a:latin typeface="Archivo"/>
                <a:ea typeface="Archivo"/>
                <a:cs typeface="Archivo"/>
                <a:sym typeface="Archivo"/>
                <a:hlinkClick r:id="rId3" action="ppaction://hlinksldjump"/>
              </a:rPr>
              <a:t>Collections &amp; Programming</a:t>
            </a:r>
          </a:p>
          <a:p>
            <a:pPr algn="l">
              <a:lnSpc>
                <a:spcPts val="4680"/>
              </a:lnSpc>
            </a:pPr>
            <a:r>
              <a:rPr lang="en-US" sz="3600">
                <a:solidFill>
                  <a:srgbClr val="F1F2F2"/>
                </a:solidFill>
                <a:latin typeface="Archivo"/>
                <a:ea typeface="Archivo"/>
                <a:cs typeface="Archivo"/>
                <a:sym typeface="Archivo"/>
                <a:hlinkClick r:id="rId4" action="ppaction://hlinksldjump"/>
              </a:rPr>
              <a:t>Operations &amp; Facilities</a:t>
            </a:r>
          </a:p>
          <a:p>
            <a:pPr algn="l">
              <a:lnSpc>
                <a:spcPts val="4680"/>
              </a:lnSpc>
            </a:pPr>
            <a:r>
              <a:rPr lang="en-US" sz="3600">
                <a:solidFill>
                  <a:srgbClr val="F1F2F2"/>
                </a:solidFill>
                <a:latin typeface="Archivo"/>
                <a:ea typeface="Archivo"/>
                <a:cs typeface="Archivo"/>
                <a:sym typeface="Archivo"/>
                <a:hlinkClick r:id="rId5" action="ppaction://hlinksldjump"/>
              </a:rPr>
              <a:t>Finances</a:t>
            </a:r>
          </a:p>
          <a:p>
            <a:pPr algn="l">
              <a:lnSpc>
                <a:spcPts val="4680"/>
              </a:lnSpc>
            </a:pPr>
            <a:r>
              <a:rPr lang="en-US" sz="3600">
                <a:solidFill>
                  <a:srgbClr val="F1F2F2"/>
                </a:solidFill>
                <a:latin typeface="Archivo"/>
                <a:ea typeface="Archivo"/>
                <a:cs typeface="Archivo"/>
                <a:sym typeface="Archivo"/>
                <a:hlinkClick r:id="rId6" action="ppaction://hlinksldjump"/>
              </a:rPr>
              <a:t>Marketing</a:t>
            </a:r>
          </a:p>
          <a:p>
            <a:pPr algn="l">
              <a:lnSpc>
                <a:spcPts val="4680"/>
              </a:lnSpc>
            </a:pPr>
            <a:r>
              <a:rPr lang="en-US" sz="3600">
                <a:solidFill>
                  <a:srgbClr val="F1F2F2"/>
                </a:solidFill>
                <a:latin typeface="Archivo"/>
                <a:ea typeface="Archivo"/>
                <a:cs typeface="Archivo"/>
                <a:sym typeface="Archivo"/>
                <a:hlinkClick r:id="rId7" action="ppaction://hlinksldjump"/>
              </a:rPr>
              <a:t>Business Planning</a:t>
            </a:r>
          </a:p>
          <a:p>
            <a:pPr algn="l">
              <a:lnSpc>
                <a:spcPts val="4680"/>
              </a:lnSpc>
            </a:pPr>
            <a:r>
              <a:rPr lang="en-US" sz="3600">
                <a:solidFill>
                  <a:srgbClr val="F1F2F2"/>
                </a:solidFill>
                <a:latin typeface="Archivo"/>
                <a:ea typeface="Archivo"/>
                <a:cs typeface="Archivo"/>
                <a:sym typeface="Archivo"/>
                <a:hlinkClick r:id="rId8" action="ppaction://hlinksldjump"/>
              </a:rPr>
              <a:t>Put It Into Practice</a:t>
            </a:r>
          </a:p>
          <a:p>
            <a:pPr algn="l">
              <a:lnSpc>
                <a:spcPts val="4680"/>
              </a:lnSpc>
            </a:pPr>
            <a:r>
              <a:rPr lang="en-US" sz="3600">
                <a:solidFill>
                  <a:srgbClr val="F1F2F2"/>
                </a:solidFill>
                <a:latin typeface="Archivo"/>
                <a:ea typeface="Archivo"/>
                <a:cs typeface="Archivo"/>
                <a:sym typeface="Archivo"/>
                <a:hlinkClick r:id="rId9" action="ppaction://hlinksldjump"/>
              </a:rPr>
              <a:t>Case Studies</a:t>
            </a:r>
          </a:p>
          <a:p>
            <a:pPr algn="l">
              <a:lnSpc>
                <a:spcPts val="4680"/>
              </a:lnSpc>
            </a:pPr>
            <a:r>
              <a:rPr lang="en-US" sz="3600">
                <a:solidFill>
                  <a:srgbClr val="F1F2F2"/>
                </a:solidFill>
                <a:latin typeface="Archivo"/>
                <a:ea typeface="Archivo"/>
                <a:cs typeface="Archivo"/>
                <a:sym typeface="Archivo"/>
                <a:hlinkClick r:id="rId10" action="ppaction://hlinksldjump"/>
              </a:rPr>
              <a:t>Appendices</a:t>
            </a:r>
          </a:p>
        </p:txBody>
      </p:sp>
      <p:sp>
        <p:nvSpPr>
          <p:cNvPr name="TextBox 4" id="4"/>
          <p:cNvSpPr txBox="true"/>
          <p:nvPr/>
        </p:nvSpPr>
        <p:spPr>
          <a:xfrm rot="0">
            <a:off x="8406179" y="3948112"/>
            <a:ext cx="8062546" cy="5307330"/>
          </a:xfrm>
          <a:prstGeom prst="rect">
            <a:avLst/>
          </a:prstGeom>
        </p:spPr>
        <p:txBody>
          <a:bodyPr anchor="t" rtlCol="false" tIns="0" lIns="0" bIns="0" rIns="0">
            <a:spAutoFit/>
          </a:bodyPr>
          <a:lstStyle/>
          <a:p>
            <a:pPr algn="r">
              <a:lnSpc>
                <a:spcPts val="4680"/>
              </a:lnSpc>
            </a:pPr>
            <a:r>
              <a:rPr lang="en-US" sz="3600">
                <a:solidFill>
                  <a:srgbClr val="F1F2F2"/>
                </a:solidFill>
                <a:latin typeface="Archivo"/>
                <a:ea typeface="Archivo"/>
                <a:cs typeface="Archivo"/>
                <a:sym typeface="Archivo"/>
                <a:hlinkClick r:id="rId2" action="ppaction://hlinksldjump"/>
              </a:rPr>
              <a:t>004</a:t>
            </a:r>
          </a:p>
          <a:p>
            <a:pPr algn="r">
              <a:lnSpc>
                <a:spcPts val="4680"/>
              </a:lnSpc>
            </a:pPr>
            <a:r>
              <a:rPr lang="en-US" sz="3600">
                <a:solidFill>
                  <a:srgbClr val="F1F2F2"/>
                </a:solidFill>
                <a:latin typeface="Archivo"/>
                <a:ea typeface="Archivo"/>
                <a:cs typeface="Archivo"/>
                <a:sym typeface="Archivo"/>
                <a:hlinkClick r:id="rId3" action="ppaction://hlinksldjump"/>
              </a:rPr>
              <a:t>027</a:t>
            </a:r>
          </a:p>
          <a:p>
            <a:pPr algn="r">
              <a:lnSpc>
                <a:spcPts val="4680"/>
              </a:lnSpc>
            </a:pPr>
            <a:r>
              <a:rPr lang="en-US" sz="3600">
                <a:solidFill>
                  <a:srgbClr val="F1F2F2"/>
                </a:solidFill>
                <a:latin typeface="Archivo"/>
                <a:ea typeface="Archivo"/>
                <a:cs typeface="Archivo"/>
                <a:sym typeface="Archivo"/>
                <a:hlinkClick r:id="rId4" action="ppaction://hlinksldjump"/>
              </a:rPr>
              <a:t>045</a:t>
            </a:r>
          </a:p>
          <a:p>
            <a:pPr algn="r">
              <a:lnSpc>
                <a:spcPts val="4680"/>
              </a:lnSpc>
            </a:pPr>
            <a:r>
              <a:rPr lang="en-US" sz="3600">
                <a:solidFill>
                  <a:srgbClr val="F1F2F2"/>
                </a:solidFill>
                <a:latin typeface="Archivo"/>
                <a:ea typeface="Archivo"/>
                <a:cs typeface="Archivo"/>
                <a:sym typeface="Archivo"/>
                <a:hlinkClick r:id="rId5" action="ppaction://hlinksldjump"/>
              </a:rPr>
              <a:t>058</a:t>
            </a:r>
          </a:p>
          <a:p>
            <a:pPr algn="r">
              <a:lnSpc>
                <a:spcPts val="4680"/>
              </a:lnSpc>
            </a:pPr>
            <a:r>
              <a:rPr lang="en-US" sz="3600">
                <a:solidFill>
                  <a:srgbClr val="F1F2F2"/>
                </a:solidFill>
                <a:latin typeface="Archivo"/>
                <a:ea typeface="Archivo"/>
                <a:cs typeface="Archivo"/>
                <a:sym typeface="Archivo"/>
                <a:hlinkClick r:id="rId6" action="ppaction://hlinksldjump"/>
              </a:rPr>
              <a:t>070</a:t>
            </a:r>
          </a:p>
          <a:p>
            <a:pPr algn="r">
              <a:lnSpc>
                <a:spcPts val="4680"/>
              </a:lnSpc>
            </a:pPr>
            <a:r>
              <a:rPr lang="en-US" sz="3600">
                <a:solidFill>
                  <a:srgbClr val="F1F2F2"/>
                </a:solidFill>
                <a:latin typeface="Archivo"/>
                <a:ea typeface="Archivo"/>
                <a:cs typeface="Archivo"/>
                <a:sym typeface="Archivo"/>
                <a:hlinkClick r:id="rId7" action="ppaction://hlinksldjump"/>
              </a:rPr>
              <a:t>080</a:t>
            </a:r>
          </a:p>
          <a:p>
            <a:pPr algn="r">
              <a:lnSpc>
                <a:spcPts val="4680"/>
              </a:lnSpc>
            </a:pPr>
            <a:r>
              <a:rPr lang="en-US" sz="3600">
                <a:solidFill>
                  <a:srgbClr val="F1F2F2"/>
                </a:solidFill>
                <a:latin typeface="Archivo"/>
                <a:ea typeface="Archivo"/>
                <a:cs typeface="Archivo"/>
                <a:sym typeface="Archivo"/>
                <a:hlinkClick r:id="rId8" action="ppaction://hlinksldjump"/>
              </a:rPr>
              <a:t>088</a:t>
            </a:r>
          </a:p>
          <a:p>
            <a:pPr algn="r">
              <a:lnSpc>
                <a:spcPts val="4680"/>
              </a:lnSpc>
            </a:pPr>
            <a:r>
              <a:rPr lang="en-US" sz="3600">
                <a:solidFill>
                  <a:srgbClr val="F1F2F2"/>
                </a:solidFill>
                <a:latin typeface="Archivo"/>
                <a:ea typeface="Archivo"/>
                <a:cs typeface="Archivo"/>
                <a:sym typeface="Archivo"/>
              </a:rPr>
              <a:t> </a:t>
            </a:r>
            <a:r>
              <a:rPr lang="en-US" sz="3600">
                <a:solidFill>
                  <a:srgbClr val="F1F2F2"/>
                </a:solidFill>
                <a:latin typeface="Archivo"/>
                <a:ea typeface="Archivo"/>
                <a:cs typeface="Archivo"/>
                <a:sym typeface="Archivo"/>
                <a:hlinkClick r:id="rId9" action="ppaction://hlinksldjump"/>
              </a:rPr>
              <a:t>097</a:t>
            </a:r>
          </a:p>
          <a:p>
            <a:pPr algn="r">
              <a:lnSpc>
                <a:spcPts val="4680"/>
              </a:lnSpc>
            </a:pPr>
            <a:r>
              <a:rPr lang="en-US" sz="3600">
                <a:solidFill>
                  <a:srgbClr val="F1F2F2"/>
                </a:solidFill>
                <a:latin typeface="Archivo"/>
                <a:ea typeface="Archivo"/>
                <a:cs typeface="Archivo"/>
                <a:sym typeface="Archivo"/>
                <a:hlinkClick r:id="rId10" action="ppaction://hlinksldjump"/>
              </a:rPr>
              <a:t>105</a:t>
            </a:r>
          </a:p>
        </p:txBody>
      </p:sp>
    </p:spTree>
  </p:cSld>
  <p:clrMapOvr>
    <a:masterClrMapping/>
  </p:clrMapOvr>
  <p:transition spd="fast">
    <p:fade/>
  </p:transition>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3086100" y="342900"/>
          <a:ext cx="14859000" cy="8368132"/>
        </p:xfrm>
        <a:graphic>
          <a:graphicData uri="http://schemas.openxmlformats.org/drawingml/2006/table">
            <a:tbl>
              <a:tblPr/>
              <a:tblGrid>
                <a:gridCol w="2476500"/>
                <a:gridCol w="2476500"/>
                <a:gridCol w="2476500"/>
                <a:gridCol w="2476500"/>
                <a:gridCol w="2476500"/>
                <a:gridCol w="2476500"/>
              </a:tblGrid>
              <a:tr h="1246269">
                <a:tc>
                  <a:txBody>
                    <a:bodyPr anchor="t" rtlCol="false"/>
                    <a:lstStyle/>
                    <a:p>
                      <a:pPr algn="ctr">
                        <a:lnSpc>
                          <a:spcPts val="2520"/>
                        </a:lnSpc>
                        <a:defRPr/>
                      </a:pPr>
                      <a:r>
                        <a:rPr lang="en-US" b="true" sz="1800" i="true">
                          <a:solidFill>
                            <a:srgbClr val="000000"/>
                          </a:solidFill>
                          <a:latin typeface="Zodiak Bold Italics"/>
                          <a:ea typeface="Zodiak Bold Italics"/>
                          <a:cs typeface="Zodiak Bold Italics"/>
                          <a:sym typeface="Zodiak Bold Italics"/>
                        </a:rPr>
                        <a:t>Issues →</a:t>
                      </a:r>
                      <a:endParaRPr lang="en-US" sz="1100"/>
                    </a:p>
                    <a:p>
                      <a:pPr algn="ctr">
                        <a:lnSpc>
                          <a:spcPts val="2520"/>
                        </a:lnSpc>
                      </a:pPr>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520"/>
                        </a:lnSpc>
                        <a:defRPr/>
                      </a:pPr>
                      <a:r>
                        <a:rPr lang="en-US" b="true" sz="1800" i="true">
                          <a:solidFill>
                            <a:srgbClr val="000000"/>
                          </a:solidFill>
                          <a:latin typeface="Zodiak Bold Italics"/>
                          <a:ea typeface="Zodiak Bold Italics"/>
                          <a:cs typeface="Zodiak Bold Italics"/>
                          <a:sym typeface="Zodiak Bold Italics"/>
                        </a:rPr>
                        <a:t>Resources →</a:t>
                      </a:r>
                      <a:endParaRPr lang="en-US" sz="1100"/>
                    </a:p>
                    <a:p>
                      <a:pPr algn="ctr">
                        <a:lnSpc>
                          <a:spcPts val="2520"/>
                        </a:lnSpc>
                      </a:pPr>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520"/>
                        </a:lnSpc>
                        <a:defRPr/>
                      </a:pPr>
                      <a:r>
                        <a:rPr lang="en-US" b="true" sz="1800" i="true">
                          <a:solidFill>
                            <a:srgbClr val="000000"/>
                          </a:solidFill>
                          <a:latin typeface="Zodiak Bold Italics"/>
                          <a:ea typeface="Zodiak Bold Italics"/>
                          <a:cs typeface="Zodiak Bold Italics"/>
                          <a:sym typeface="Zodiak Bold Italics"/>
                        </a:rPr>
                        <a:t>Activities →</a:t>
                      </a:r>
                      <a:endParaRPr lang="en-US" sz="1100"/>
                    </a:p>
                    <a:p>
                      <a:pPr algn="ctr">
                        <a:lnSpc>
                          <a:spcPts val="2520"/>
                        </a:lnSpc>
                      </a:pPr>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520"/>
                        </a:lnSpc>
                        <a:defRPr/>
                      </a:pPr>
                      <a:r>
                        <a:rPr lang="en-US" b="true" sz="1800" i="true">
                          <a:solidFill>
                            <a:srgbClr val="000000"/>
                          </a:solidFill>
                          <a:latin typeface="Zodiak Bold Italics"/>
                          <a:ea typeface="Zodiak Bold Italics"/>
                          <a:cs typeface="Zodiak Bold Italics"/>
                          <a:sym typeface="Zodiak Bold Italics"/>
                        </a:rPr>
                        <a:t>Outputs →</a:t>
                      </a:r>
                      <a:endParaRPr lang="en-US" sz="1100"/>
                    </a:p>
                    <a:p>
                      <a:pPr algn="ctr">
                        <a:lnSpc>
                          <a:spcPts val="2520"/>
                        </a:lnSpc>
                      </a:pPr>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520"/>
                        </a:lnSpc>
                        <a:defRPr/>
                      </a:pPr>
                      <a:r>
                        <a:rPr lang="en-US" b="true" sz="1800" i="true">
                          <a:solidFill>
                            <a:srgbClr val="000000"/>
                          </a:solidFill>
                          <a:latin typeface="Zodiak Bold Italics"/>
                          <a:ea typeface="Zodiak Bold Italics"/>
                          <a:cs typeface="Zodiak Bold Italics"/>
                          <a:sym typeface="Zodiak Bold Italics"/>
                        </a:rPr>
                        <a:t>Short term outcomes</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520"/>
                        </a:lnSpc>
                        <a:defRPr/>
                      </a:pPr>
                      <a:r>
                        <a:rPr lang="en-US" b="true" sz="1800" i="true">
                          <a:solidFill>
                            <a:srgbClr val="000000"/>
                          </a:solidFill>
                          <a:latin typeface="Zodiak Bold Italics"/>
                          <a:ea typeface="Zodiak Bold Italics"/>
                          <a:cs typeface="Zodiak Bold Italics"/>
                          <a:sym typeface="Zodiak Bold Italics"/>
                        </a:rPr>
                        <a:t>Long term outcomes</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7121863">
                <a:tc>
                  <a:txBody>
                    <a:bodyPr anchor="t" rtlCol="false"/>
                    <a:lstStyle/>
                    <a:p>
                      <a:pPr algn="ctr">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sp>
        <p:nvSpPr>
          <p:cNvPr name="TextBox 3" id="3"/>
          <p:cNvSpPr txBox="true"/>
          <p:nvPr/>
        </p:nvSpPr>
        <p:spPr>
          <a:xfrm rot="0">
            <a:off x="3086100" y="9503410"/>
            <a:ext cx="4204529" cy="440690"/>
          </a:xfrm>
          <a:prstGeom prst="rect">
            <a:avLst/>
          </a:prstGeom>
        </p:spPr>
        <p:txBody>
          <a:bodyPr anchor="t" rtlCol="false" tIns="0" lIns="0" bIns="0" rIns="0">
            <a:spAutoFit/>
          </a:bodyPr>
          <a:lstStyle/>
          <a:p>
            <a:pPr algn="l">
              <a:lnSpc>
                <a:spcPts val="3040"/>
              </a:lnSpc>
            </a:pPr>
            <a:r>
              <a:rPr lang="en-US" sz="3800">
                <a:solidFill>
                  <a:srgbClr val="000000"/>
                </a:solidFill>
                <a:latin typeface="Archivo Black"/>
                <a:ea typeface="Archivo Black"/>
                <a:cs typeface="Archivo Black"/>
                <a:sym typeface="Archivo Black"/>
              </a:rPr>
              <a:t>Logic model</a:t>
            </a:r>
          </a:p>
        </p:txBody>
      </p:sp>
      <p:sp>
        <p:nvSpPr>
          <p:cNvPr name="TextBox 4" id="4"/>
          <p:cNvSpPr txBox="true"/>
          <p:nvPr/>
        </p:nvSpPr>
        <p:spPr>
          <a:xfrm rot="0">
            <a:off x="9258300" y="9020175"/>
            <a:ext cx="8686800" cy="923925"/>
          </a:xfrm>
          <a:prstGeom prst="rect">
            <a:avLst/>
          </a:prstGeom>
        </p:spPr>
        <p:txBody>
          <a:bodyPr anchor="t" rtlCol="false" tIns="0" lIns="0" bIns="0" rIns="0">
            <a:spAutoFit/>
          </a:bodyPr>
          <a:lstStyle/>
          <a:p>
            <a:pPr algn="r">
              <a:lnSpc>
                <a:spcPts val="2400"/>
              </a:lnSpc>
            </a:pPr>
            <a:r>
              <a:rPr lang="en-US" sz="2000">
                <a:solidFill>
                  <a:srgbClr val="010203"/>
                </a:solidFill>
                <a:latin typeface="Archivo"/>
                <a:ea typeface="Archivo"/>
                <a:cs typeface="Archivo"/>
                <a:sym typeface="Archivo"/>
              </a:rPr>
              <a:t>A Logic Model is a way of describing hypothesised cause and effects of your work. It is useful for planning your activities and making sure they are connected to your aims and desired outcomes. </a:t>
            </a:r>
          </a:p>
        </p:txBody>
      </p:sp>
      <p:grpSp>
        <p:nvGrpSpPr>
          <p:cNvPr name="Group 5" id="5"/>
          <p:cNvGrpSpPr/>
          <p:nvPr/>
        </p:nvGrpSpPr>
        <p:grpSpPr>
          <a:xfrm rot="0">
            <a:off x="10515600" y="7486650"/>
            <a:ext cx="7429500" cy="1228725"/>
            <a:chOff x="0" y="0"/>
            <a:chExt cx="1956741" cy="323615"/>
          </a:xfrm>
        </p:grpSpPr>
        <p:sp>
          <p:nvSpPr>
            <p:cNvPr name="Freeform 6" id="6"/>
            <p:cNvSpPr/>
            <p:nvPr/>
          </p:nvSpPr>
          <p:spPr>
            <a:xfrm flipH="false" flipV="false" rot="0">
              <a:off x="0" y="0"/>
              <a:ext cx="1956741" cy="323615"/>
            </a:xfrm>
            <a:custGeom>
              <a:avLst/>
              <a:gdLst/>
              <a:ahLst/>
              <a:cxnLst/>
              <a:rect r="r" b="b" t="t" l="l"/>
              <a:pathLst>
                <a:path h="323615" w="1956741">
                  <a:moveTo>
                    <a:pt x="0" y="0"/>
                  </a:moveTo>
                  <a:lnTo>
                    <a:pt x="1956741" y="0"/>
                  </a:lnTo>
                  <a:lnTo>
                    <a:pt x="1956741" y="323615"/>
                  </a:lnTo>
                  <a:lnTo>
                    <a:pt x="0" y="323615"/>
                  </a:lnTo>
                  <a:close/>
                </a:path>
              </a:pathLst>
            </a:custGeom>
            <a:solidFill>
              <a:srgbClr val="203608"/>
            </a:solidFill>
          </p:spPr>
        </p:sp>
        <p:sp>
          <p:nvSpPr>
            <p:cNvPr name="TextBox 7" id="7"/>
            <p:cNvSpPr txBox="true"/>
            <p:nvPr/>
          </p:nvSpPr>
          <p:spPr>
            <a:xfrm>
              <a:off x="0" y="28575"/>
              <a:ext cx="1956741" cy="295040"/>
            </a:xfrm>
            <a:prstGeom prst="rect">
              <a:avLst/>
            </a:prstGeom>
          </p:spPr>
          <p:txBody>
            <a:bodyPr anchor="ctr" rtlCol="false" tIns="50800" lIns="50800" bIns="50800" rIns="50800"/>
            <a:lstStyle/>
            <a:p>
              <a:pPr algn="ctr">
                <a:lnSpc>
                  <a:spcPts val="1399"/>
                </a:lnSpc>
              </a:pPr>
            </a:p>
          </p:txBody>
        </p:sp>
      </p:grpSp>
      <p:sp>
        <p:nvSpPr>
          <p:cNvPr name="TextBox 8" id="8"/>
          <p:cNvSpPr txBox="true"/>
          <p:nvPr/>
        </p:nvSpPr>
        <p:spPr>
          <a:xfrm rot="0">
            <a:off x="10744200" y="8001115"/>
            <a:ext cx="6973657" cy="478155"/>
          </a:xfrm>
          <a:prstGeom prst="rect">
            <a:avLst/>
          </a:prstGeom>
        </p:spPr>
        <p:txBody>
          <a:bodyPr anchor="t" rtlCol="false" tIns="0" lIns="0" bIns="0" rIns="0">
            <a:spAutoFit/>
          </a:bodyPr>
          <a:lstStyle/>
          <a:p>
            <a:pPr algn="l">
              <a:lnSpc>
                <a:spcPts val="1200"/>
              </a:lnSpc>
            </a:pPr>
          </a:p>
          <a:p>
            <a:pPr algn="l">
              <a:lnSpc>
                <a:spcPts val="1200"/>
              </a:lnSpc>
            </a:pPr>
            <a:r>
              <a:rPr lang="en-US" sz="1200">
                <a:solidFill>
                  <a:srgbClr val="F2F2F2"/>
                </a:solidFill>
                <a:latin typeface="Archivo"/>
                <a:ea typeface="Archivo"/>
                <a:cs typeface="Archivo"/>
                <a:sym typeface="Archivo"/>
              </a:rPr>
              <a:t>AN OUTPUT IS WHAT IS PRODUCED AS A RESULT OF YOUR ACTIVITIES, AN OUTCOME IS THE CHANGE THAT RESULTS. IT CAN BE EASY TO MIX UP THE TWO.</a:t>
            </a:r>
          </a:p>
        </p:txBody>
      </p:sp>
      <p:sp>
        <p:nvSpPr>
          <p:cNvPr name="Freeform 9" id="9"/>
          <p:cNvSpPr/>
          <p:nvPr/>
        </p:nvSpPr>
        <p:spPr>
          <a:xfrm flipH="false" flipV="false" rot="0">
            <a:off x="10754245" y="7648575"/>
            <a:ext cx="391040" cy="391040"/>
          </a:xfrm>
          <a:custGeom>
            <a:avLst/>
            <a:gdLst/>
            <a:ahLst/>
            <a:cxnLst/>
            <a:rect r="r" b="b" t="t" l="l"/>
            <a:pathLst>
              <a:path h="391040" w="391040">
                <a:moveTo>
                  <a:pt x="0" y="0"/>
                </a:moveTo>
                <a:lnTo>
                  <a:pt x="391040" y="0"/>
                </a:lnTo>
                <a:lnTo>
                  <a:pt x="391040" y="391040"/>
                </a:lnTo>
                <a:lnTo>
                  <a:pt x="0" y="3910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0" id="10"/>
          <p:cNvSpPr txBox="true"/>
          <p:nvPr/>
        </p:nvSpPr>
        <p:spPr>
          <a:xfrm rot="0">
            <a:off x="11341694" y="7712650"/>
            <a:ext cx="2504974" cy="291465"/>
          </a:xfrm>
          <a:prstGeom prst="rect">
            <a:avLst/>
          </a:prstGeom>
        </p:spPr>
        <p:txBody>
          <a:bodyPr anchor="t" rtlCol="false" tIns="0" lIns="0" bIns="0" rIns="0">
            <a:spAutoFit/>
          </a:bodyPr>
          <a:lstStyle/>
          <a:p>
            <a:pPr algn="l">
              <a:lnSpc>
                <a:spcPts val="2100"/>
              </a:lnSpc>
            </a:pPr>
            <a:r>
              <a:rPr lang="en-US" sz="2100">
                <a:solidFill>
                  <a:srgbClr val="F2F2F2"/>
                </a:solidFill>
                <a:latin typeface="Archivo Black"/>
                <a:ea typeface="Archivo Black"/>
                <a:cs typeface="Archivo Black"/>
                <a:sym typeface="Archivo Black"/>
              </a:rPr>
              <a:t>NOTE</a:t>
            </a:r>
          </a:p>
        </p:txBody>
      </p:sp>
      <p:grpSp>
        <p:nvGrpSpPr>
          <p:cNvPr name="Group 11" id="11"/>
          <p:cNvGrpSpPr/>
          <p:nvPr/>
        </p:nvGrpSpPr>
        <p:grpSpPr>
          <a:xfrm rot="0">
            <a:off x="0" y="0"/>
            <a:ext cx="1600200" cy="10287000"/>
            <a:chOff x="0" y="0"/>
            <a:chExt cx="2133600" cy="13716000"/>
          </a:xfrm>
        </p:grpSpPr>
        <p:grpSp>
          <p:nvGrpSpPr>
            <p:cNvPr name="Group 12" id="12"/>
            <p:cNvGrpSpPr/>
            <p:nvPr/>
          </p:nvGrpSpPr>
          <p:grpSpPr>
            <a:xfrm rot="0">
              <a:off x="0" y="0"/>
              <a:ext cx="2133600" cy="13716000"/>
              <a:chOff x="0" y="0"/>
              <a:chExt cx="421452" cy="2709333"/>
            </a:xfrm>
          </p:grpSpPr>
          <p:sp>
            <p:nvSpPr>
              <p:cNvPr name="Freeform 13" id="13"/>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4" id="14"/>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5" id="15"/>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6" id="16"/>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F2F2F2"/>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7" id="17"/>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4" tooltip="https://www.floschechter.com"/>
                </a:rPr>
                <a:t>Florence</a:t>
              </a:r>
            </a:p>
            <a:p>
              <a:pPr algn="just">
                <a:lnSpc>
                  <a:spcPts val="1511"/>
                </a:lnSpc>
              </a:pPr>
              <a:r>
                <a:rPr lang="en-US" sz="1399">
                  <a:solidFill>
                    <a:srgbClr val="F2F2F2"/>
                  </a:solidFill>
                  <a:latin typeface="Zodiak"/>
                  <a:ea typeface="Zodiak"/>
                  <a:cs typeface="Zodiak"/>
                  <a:sym typeface="Zodiak"/>
                  <a:hlinkClick r:id="rId5"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6" tooltip="https://www.floschechter.com"/>
                </a:rPr>
                <a:t>floschechter.com</a:t>
              </a:r>
            </a:p>
          </p:txBody>
        </p:sp>
      </p:grpSp>
    </p:spTree>
  </p:cSld>
  <p:clrMapOvr>
    <a:masterClrMapping/>
  </p:clrMapOvr>
  <p:transition spd="fast">
    <p:fade/>
  </p:transition>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8518" r="0" b="-68518"/>
            </a:stretch>
          </a:blipFill>
        </p:spPr>
      </p:sp>
      <p:sp>
        <p:nvSpPr>
          <p:cNvPr name="TextBox 3" id="3"/>
          <p:cNvSpPr txBox="true"/>
          <p:nvPr/>
        </p:nvSpPr>
        <p:spPr>
          <a:xfrm rot="0">
            <a:off x="1828800" y="4019550"/>
            <a:ext cx="7200900" cy="2752725"/>
          </a:xfrm>
          <a:prstGeom prst="rect">
            <a:avLst/>
          </a:prstGeom>
        </p:spPr>
        <p:txBody>
          <a:bodyPr anchor="t" rtlCol="false" tIns="0" lIns="0" bIns="0" rIns="0">
            <a:spAutoFit/>
          </a:bodyPr>
          <a:lstStyle/>
          <a:p>
            <a:pPr algn="l">
              <a:lnSpc>
                <a:spcPts val="2400"/>
              </a:lnSpc>
            </a:pPr>
            <a:r>
              <a:rPr lang="en-US" sz="2000">
                <a:solidFill>
                  <a:srgbClr val="F1F2F2"/>
                </a:solidFill>
                <a:latin typeface="Archivo"/>
                <a:ea typeface="Archivo"/>
                <a:cs typeface="Archivo"/>
                <a:sym typeface="Archivo"/>
              </a:rPr>
              <a:t>Though this may feel more like a marketing exercise, pinning down your branding is a key part of solidifying the identity and purpose of the museum. It's extremely important and do not skip this section thinking it is less worthy than collections or funding.</a:t>
            </a:r>
          </a:p>
          <a:p>
            <a:pPr algn="l">
              <a:lnSpc>
                <a:spcPts val="2400"/>
              </a:lnSpc>
            </a:pPr>
          </a:p>
          <a:p>
            <a:pPr algn="l">
              <a:lnSpc>
                <a:spcPts val="2400"/>
              </a:lnSpc>
            </a:pPr>
            <a:r>
              <a:rPr lang="en-US" sz="2000">
                <a:solidFill>
                  <a:srgbClr val="F1F2F2"/>
                </a:solidFill>
                <a:latin typeface="Archivo"/>
                <a:ea typeface="Archivo"/>
                <a:cs typeface="Archivo"/>
                <a:sym typeface="Archivo"/>
              </a:rPr>
              <a:t>Branding isn't logos or colour schemes or fonts. Branding is the feeling your visitors have when they think about you. If you have a strong brand, everything else you do will be easier.</a:t>
            </a:r>
          </a:p>
          <a:p>
            <a:pPr algn="l">
              <a:lnSpc>
                <a:spcPts val="2400"/>
              </a:lnSpc>
            </a:pPr>
          </a:p>
        </p:txBody>
      </p:sp>
      <p:sp>
        <p:nvSpPr>
          <p:cNvPr name="TextBox 4" id="4"/>
          <p:cNvSpPr txBox="true"/>
          <p:nvPr/>
        </p:nvSpPr>
        <p:spPr>
          <a:xfrm rot="0">
            <a:off x="1781175" y="1652271"/>
            <a:ext cx="9715500" cy="1097280"/>
          </a:xfrm>
          <a:prstGeom prst="rect">
            <a:avLst/>
          </a:prstGeom>
        </p:spPr>
        <p:txBody>
          <a:bodyPr anchor="t" rtlCol="false" tIns="0" lIns="0" bIns="0" rIns="0">
            <a:spAutoFit/>
          </a:bodyPr>
          <a:lstStyle/>
          <a:p>
            <a:pPr algn="l">
              <a:lnSpc>
                <a:spcPts val="7680"/>
              </a:lnSpc>
            </a:pPr>
            <a:r>
              <a:rPr lang="en-US" sz="9600" b="true">
                <a:solidFill>
                  <a:srgbClr val="F1F2F2"/>
                </a:solidFill>
                <a:latin typeface="Oswald Bold"/>
                <a:ea typeface="Oswald Bold"/>
                <a:cs typeface="Oswald Bold"/>
                <a:sym typeface="Oswald Bold"/>
              </a:rPr>
              <a:t>BRANDING</a:t>
            </a:r>
          </a:p>
        </p:txBody>
      </p:sp>
    </p:spTree>
  </p:cSld>
  <p:clrMapOvr>
    <a:masterClrMapping/>
  </p:clrMapOvr>
  <p:transition spd="fast">
    <p:fade/>
  </p:transition>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3326130" y="342900"/>
          <a:ext cx="8892540" cy="9601200"/>
        </p:xfrm>
        <a:graphic>
          <a:graphicData uri="http://schemas.openxmlformats.org/drawingml/2006/table">
            <a:tbl>
              <a:tblPr/>
              <a:tblGrid>
                <a:gridCol w="1480976"/>
                <a:gridCol w="1480976"/>
                <a:gridCol w="1480976"/>
                <a:gridCol w="1480976"/>
                <a:gridCol w="2968635"/>
              </a:tblGrid>
              <a:tr h="1371600">
                <a:tc>
                  <a:txBody>
                    <a:bodyPr anchor="t" rtlCol="false"/>
                    <a:lstStyle/>
                    <a:p>
                      <a:pPr algn="ctr">
                        <a:lnSpc>
                          <a:spcPts val="1820"/>
                        </a:lnSpc>
                        <a:defRPr/>
                      </a:pPr>
                      <a:r>
                        <a:rPr lang="en-US" sz="1300">
                          <a:solidFill>
                            <a:srgbClr val="000000"/>
                          </a:solidFill>
                          <a:latin typeface="Archivo"/>
                          <a:ea typeface="Archivo"/>
                          <a:cs typeface="Archivo"/>
                          <a:sym typeface="Archivo"/>
                        </a:rPr>
                        <a:t>Awe</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Anger</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Accepted</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Excited</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rowSpan="7">
                  <a:txBody>
                    <a:bodyPr anchor="t" rtlCol="false"/>
                    <a:lstStyle/>
                    <a:p>
                      <a:pPr algn="ctr">
                        <a:lnSpc>
                          <a:spcPts val="252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371600">
                <a:tc>
                  <a:txBody>
                    <a:bodyPr anchor="t" rtlCol="false"/>
                    <a:lstStyle/>
                    <a:p>
                      <a:pPr algn="ctr">
                        <a:lnSpc>
                          <a:spcPts val="1820"/>
                        </a:lnSpc>
                        <a:defRPr/>
                      </a:pPr>
                      <a:r>
                        <a:rPr lang="en-US" sz="1300">
                          <a:solidFill>
                            <a:srgbClr val="000000"/>
                          </a:solidFill>
                          <a:latin typeface="Archivo"/>
                          <a:ea typeface="Archivo"/>
                          <a:cs typeface="Archivo"/>
                          <a:sym typeface="Archivo"/>
                        </a:rPr>
                        <a:t>Wonder</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Fear</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Love</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Silly</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vMerge="true">
                  <a:txBody>
                    <a:bodyPr anchor="t" rtlCol="false"/>
                    <a:lstStyle/>
                    <a:p>
                      <a:pPr algn="ctr">
                        <a:lnSpc>
                          <a:spcPts val="252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371600">
                <a:tc>
                  <a:txBody>
                    <a:bodyPr anchor="t" rtlCol="false"/>
                    <a:lstStyle/>
                    <a:p>
                      <a:pPr algn="ctr">
                        <a:lnSpc>
                          <a:spcPts val="1820"/>
                        </a:lnSpc>
                        <a:defRPr/>
                      </a:pPr>
                      <a:r>
                        <a:rPr lang="en-US" sz="1300">
                          <a:solidFill>
                            <a:srgbClr val="000000"/>
                          </a:solidFill>
                          <a:latin typeface="Archivo"/>
                          <a:ea typeface="Archivo"/>
                          <a:cs typeface="Archivo"/>
                          <a:sym typeface="Archivo"/>
                        </a:rPr>
                        <a:t>Joy</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Apprehension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Harmony</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Suprised</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vMerge="true">
                  <a:txBody>
                    <a:bodyPr anchor="t" rtlCol="false"/>
                    <a:lstStyle/>
                    <a:p>
                      <a:pPr algn="ctr">
                        <a:lnSpc>
                          <a:spcPts val="252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371600">
                <a:tc>
                  <a:txBody>
                    <a:bodyPr anchor="t" rtlCol="false"/>
                    <a:lstStyle/>
                    <a:p>
                      <a:pPr algn="ctr">
                        <a:lnSpc>
                          <a:spcPts val="1820"/>
                        </a:lnSpc>
                        <a:defRPr/>
                      </a:pPr>
                      <a:r>
                        <a:rPr lang="en-US" sz="1300">
                          <a:solidFill>
                            <a:srgbClr val="000000"/>
                          </a:solidFill>
                          <a:latin typeface="Archivo"/>
                          <a:ea typeface="Archivo"/>
                          <a:cs typeface="Archivo"/>
                          <a:sym typeface="Archivo"/>
                        </a:rPr>
                        <a:t>Inspired</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Distraction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Seriousness</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Anticipation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vMerge="true">
                  <a:txBody>
                    <a:bodyPr anchor="t" rtlCol="false"/>
                    <a:lstStyle/>
                    <a:p>
                      <a:pPr algn="ctr">
                        <a:lnSpc>
                          <a:spcPts val="252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371600">
                <a:tc>
                  <a:txBody>
                    <a:bodyPr anchor="t" rtlCol="false"/>
                    <a:lstStyle/>
                    <a:p>
                      <a:pPr algn="ctr">
                        <a:lnSpc>
                          <a:spcPts val="1820"/>
                        </a:lnSpc>
                        <a:defRPr/>
                      </a:pPr>
                      <a:r>
                        <a:rPr lang="en-US" sz="1300">
                          <a:solidFill>
                            <a:srgbClr val="000000"/>
                          </a:solidFill>
                          <a:latin typeface="Archivo"/>
                          <a:ea typeface="Archivo"/>
                          <a:cs typeface="Archivo"/>
                          <a:sym typeface="Archivo"/>
                        </a:rPr>
                        <a:t>Serenity</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Connection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Remorse</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Optimism</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vMerge="true">
                  <a:txBody>
                    <a:bodyPr anchor="t" rtlCol="false"/>
                    <a:lstStyle/>
                    <a:p>
                      <a:pPr algn="ctr">
                        <a:lnSpc>
                          <a:spcPts val="252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371600">
                <a:tc>
                  <a:txBody>
                    <a:bodyPr anchor="t" rtlCol="false"/>
                    <a:lstStyle/>
                    <a:p>
                      <a:pPr algn="ctr">
                        <a:lnSpc>
                          <a:spcPts val="1820"/>
                        </a:lnSpc>
                        <a:defRPr/>
                      </a:pPr>
                      <a:r>
                        <a:rPr lang="en-US" sz="1300">
                          <a:solidFill>
                            <a:srgbClr val="000000"/>
                          </a:solidFill>
                          <a:latin typeface="Archivo"/>
                          <a:ea typeface="Archivo"/>
                          <a:cs typeface="Archivo"/>
                          <a:sym typeface="Archivo"/>
                        </a:rPr>
                        <a:t>Amazement</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Empathy</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Grief</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Energetic</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vMerge="true">
                  <a:txBody>
                    <a:bodyPr anchor="t" rtlCol="false"/>
                    <a:lstStyle/>
                    <a:p>
                      <a:pPr algn="ctr">
                        <a:lnSpc>
                          <a:spcPts val="252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371600">
                <a:tc>
                  <a:txBody>
                    <a:bodyPr anchor="t" rtlCol="false"/>
                    <a:lstStyle/>
                    <a:p>
                      <a:pPr algn="ctr">
                        <a:lnSpc>
                          <a:spcPts val="1820"/>
                        </a:lnSpc>
                        <a:defRPr/>
                      </a:pPr>
                      <a:r>
                        <a:rPr lang="en-US" sz="1300">
                          <a:solidFill>
                            <a:srgbClr val="000000"/>
                          </a:solidFill>
                          <a:latin typeface="Archivo"/>
                          <a:ea typeface="Archivo"/>
                          <a:cs typeface="Archivo"/>
                          <a:sym typeface="Archivo"/>
                        </a:rPr>
                        <a:t>Admiration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Nostalgia</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Sadness</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Courage</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vMerge="true">
                  <a:txBody>
                    <a:bodyPr anchor="t" rtlCol="false"/>
                    <a:lstStyle/>
                    <a:p>
                      <a:pPr algn="ctr">
                        <a:lnSpc>
                          <a:spcPts val="252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sp>
        <p:nvSpPr>
          <p:cNvPr name="TextBox 3" id="3"/>
          <p:cNvSpPr txBox="true"/>
          <p:nvPr/>
        </p:nvSpPr>
        <p:spPr>
          <a:xfrm rot="0">
            <a:off x="13487400" y="2857500"/>
            <a:ext cx="4485322" cy="1944370"/>
          </a:xfrm>
          <a:prstGeom prst="rect">
            <a:avLst/>
          </a:prstGeom>
        </p:spPr>
        <p:txBody>
          <a:bodyPr anchor="t" rtlCol="false" tIns="0" lIns="0" bIns="0" rIns="0">
            <a:spAutoFit/>
          </a:bodyPr>
          <a:lstStyle/>
          <a:p>
            <a:pPr algn="r">
              <a:lnSpc>
                <a:spcPts val="3800"/>
              </a:lnSpc>
            </a:pPr>
            <a:r>
              <a:rPr lang="en-US" sz="3800">
                <a:solidFill>
                  <a:srgbClr val="010203"/>
                </a:solidFill>
                <a:latin typeface="Archivo Black"/>
                <a:ea typeface="Archivo Black"/>
                <a:cs typeface="Archivo Black"/>
                <a:sym typeface="Archivo Black"/>
              </a:rPr>
              <a:t>What feelings do you want your museum to inspire?</a:t>
            </a:r>
          </a:p>
        </p:txBody>
      </p:sp>
      <p:sp>
        <p:nvSpPr>
          <p:cNvPr name="TextBox 4" id="4"/>
          <p:cNvSpPr txBox="true"/>
          <p:nvPr/>
        </p:nvSpPr>
        <p:spPr>
          <a:xfrm rot="0">
            <a:off x="15201900" y="7796530"/>
            <a:ext cx="2743200" cy="918845"/>
          </a:xfrm>
          <a:prstGeom prst="rect">
            <a:avLst/>
          </a:prstGeom>
        </p:spPr>
        <p:txBody>
          <a:bodyPr anchor="t" rtlCol="false" tIns="0" lIns="0" bIns="0" rIns="0">
            <a:spAutoFit/>
          </a:bodyPr>
          <a:lstStyle/>
          <a:p>
            <a:pPr algn="r">
              <a:lnSpc>
                <a:spcPts val="2440"/>
              </a:lnSpc>
            </a:pPr>
            <a:r>
              <a:rPr lang="en-US" sz="2000">
                <a:solidFill>
                  <a:srgbClr val="010203"/>
                </a:solidFill>
                <a:latin typeface="Archivo"/>
                <a:ea typeface="Archivo"/>
                <a:cs typeface="Archivo"/>
                <a:sym typeface="Archivo"/>
              </a:rPr>
              <a:t>Circle the feelings that you want to inspire. Add your own as well.</a:t>
            </a:r>
          </a:p>
        </p:txBody>
      </p:sp>
      <p:sp>
        <p:nvSpPr>
          <p:cNvPr name="TextBox 5" id="5"/>
          <p:cNvSpPr txBox="true"/>
          <p:nvPr/>
        </p:nvSpPr>
        <p:spPr>
          <a:xfrm rot="0">
            <a:off x="9615727" y="627126"/>
            <a:ext cx="2256945" cy="401574"/>
          </a:xfrm>
          <a:prstGeom prst="rect">
            <a:avLst/>
          </a:prstGeom>
        </p:spPr>
        <p:txBody>
          <a:bodyPr anchor="t" rtlCol="false" tIns="0" lIns="0" bIns="0" rIns="0">
            <a:spAutoFit/>
          </a:bodyPr>
          <a:lstStyle/>
          <a:p>
            <a:pPr algn="ctr">
              <a:lnSpc>
                <a:spcPts val="2928"/>
              </a:lnSpc>
            </a:pPr>
            <a:r>
              <a:rPr lang="en-US" b="true" sz="2400" i="true">
                <a:solidFill>
                  <a:srgbClr val="010203"/>
                </a:solidFill>
                <a:latin typeface="Zodiak Bold Italics"/>
                <a:ea typeface="Zodiak Bold Italics"/>
                <a:cs typeface="Zodiak Bold Italics"/>
                <a:sym typeface="Zodiak Bold Italics"/>
              </a:rPr>
              <a:t>add your own</a:t>
            </a:r>
          </a:p>
        </p:txBody>
      </p:sp>
      <p:grpSp>
        <p:nvGrpSpPr>
          <p:cNvPr name="Group 6" id="6"/>
          <p:cNvGrpSpPr/>
          <p:nvPr/>
        </p:nvGrpSpPr>
        <p:grpSpPr>
          <a:xfrm rot="0">
            <a:off x="0" y="0"/>
            <a:ext cx="1600200" cy="10287000"/>
            <a:chOff x="0" y="0"/>
            <a:chExt cx="2133600" cy="13716000"/>
          </a:xfrm>
        </p:grpSpPr>
        <p:grpSp>
          <p:nvGrpSpPr>
            <p:cNvPr name="Group 7" id="7"/>
            <p:cNvGrpSpPr/>
            <p:nvPr/>
          </p:nvGrpSpPr>
          <p:grpSpPr>
            <a:xfrm rot="0">
              <a:off x="0" y="0"/>
              <a:ext cx="2133600" cy="13716000"/>
              <a:chOff x="0" y="0"/>
              <a:chExt cx="421452" cy="2709333"/>
            </a:xfrm>
          </p:grpSpPr>
          <p:sp>
            <p:nvSpPr>
              <p:cNvPr name="Freeform 8" id="8"/>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9" id="9"/>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0" id="10"/>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1" id="11"/>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F2F2F2"/>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2" id="12"/>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Tree>
  </p:cSld>
  <p:clrMapOvr>
    <a:masterClrMapping/>
  </p:clrMapOvr>
  <p:transition spd="fast">
    <p:fade/>
  </p:transition>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6286500" y="342900"/>
          <a:ext cx="11658600" cy="9601200"/>
        </p:xfrm>
        <a:graphic>
          <a:graphicData uri="http://schemas.openxmlformats.org/drawingml/2006/table">
            <a:tbl>
              <a:tblPr/>
              <a:tblGrid>
                <a:gridCol w="1280347"/>
                <a:gridCol w="1482608"/>
                <a:gridCol w="1482608"/>
                <a:gridCol w="1482608"/>
                <a:gridCol w="1482608"/>
                <a:gridCol w="1482608"/>
                <a:gridCol w="1482608"/>
                <a:gridCol w="1482608"/>
              </a:tblGrid>
              <a:tr h="872836">
                <a:tc rowSpan="11">
                  <a:txBody>
                    <a:bodyPr anchor="t" rtlCol="false"/>
                    <a:lstStyle/>
                    <a:p>
                      <a:pPr algn="ctr">
                        <a:lnSpc>
                          <a:spcPts val="252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Acceptance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Compassion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Diversity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Fairness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Honesty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Joy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Sincerity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72836">
                <a:tc vMerge="true">
                  <a:txBody>
                    <a:bodyPr anchor="t" rtlCol="false"/>
                    <a:lstStyle/>
                    <a:p>
                      <a:pPr algn="ctr">
                        <a:lnSpc>
                          <a:spcPts val="252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Accessibility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Communication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Dreams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Fame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Honour</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Kindness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Spontaneity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72836">
                <a:tc vMerge="true">
                  <a:txBody>
                    <a:bodyPr anchor="t" rtlCol="false"/>
                    <a:lstStyle/>
                    <a:p>
                      <a:pPr algn="ctr">
                        <a:lnSpc>
                          <a:spcPts val="252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Adventure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Community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Elegance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Family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Hope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Learning</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Sustainability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72836">
                <a:tc vMerge="true">
                  <a:txBody>
                    <a:bodyPr anchor="t" rtlCol="false"/>
                    <a:lstStyle/>
                    <a:p>
                      <a:pPr algn="ctr">
                        <a:lnSpc>
                          <a:spcPts val="252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Ambition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Courage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Empathy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Fascination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Humour</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Mindfulness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Thoughtfulness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72836">
                <a:tc vMerge="true">
                  <a:txBody>
                    <a:bodyPr anchor="t" rtlCol="false"/>
                    <a:lstStyle/>
                    <a:p>
                      <a:pPr algn="ctr">
                        <a:lnSpc>
                          <a:spcPts val="252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Balance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Creativity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Empowering</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Freedom</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Imagination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Originality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Tolerance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72836">
                <a:tc vMerge="true">
                  <a:txBody>
                    <a:bodyPr anchor="t" rtlCol="false"/>
                    <a:lstStyle/>
                    <a:p>
                      <a:pPr algn="ctr">
                        <a:lnSpc>
                          <a:spcPts val="252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Beauty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Credibility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Wnwergy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Friendship</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Impact</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Passion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Trust</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72836">
                <a:tc vMerge="true">
                  <a:txBody>
                    <a:bodyPr anchor="t" rtlCol="false"/>
                    <a:lstStyle/>
                    <a:p>
                      <a:pPr algn="ctr">
                        <a:lnSpc>
                          <a:spcPts val="252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Belonging</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Curiosity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Engagement</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Fun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Individuality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Playfulness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Uniqueness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72836">
                <a:tc vMerge="true">
                  <a:txBody>
                    <a:bodyPr anchor="t" rtlCol="false"/>
                    <a:lstStyle/>
                    <a:p>
                      <a:pPr algn="ctr">
                        <a:lnSpc>
                          <a:spcPts val="252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Bravery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Daring</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Entertainment</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Growth</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Innovation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Pride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Variety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72836">
                <a:tc vMerge="true">
                  <a:txBody>
                    <a:bodyPr anchor="t" rtlCol="false"/>
                    <a:lstStyle/>
                    <a:p>
                      <a:pPr algn="ctr">
                        <a:lnSpc>
                          <a:spcPts val="252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Change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Determination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Enthusiasm</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Guidance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Insight</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Progress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Warmth</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72836">
                <a:tc vMerge="true">
                  <a:txBody>
                    <a:bodyPr anchor="t" rtlCol="false"/>
                    <a:lstStyle/>
                    <a:p>
                      <a:pPr algn="ctr">
                        <a:lnSpc>
                          <a:spcPts val="252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Collaboration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Dignity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Equality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Harmony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Inspiration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Responsibility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Welcoming</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72836">
                <a:tc vMerge="true">
                  <a:txBody>
                    <a:bodyPr anchor="t" rtlCol="false"/>
                    <a:lstStyle/>
                    <a:p>
                      <a:pPr algn="ctr">
                        <a:lnSpc>
                          <a:spcPts val="252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Comfort</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Discovery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Exploration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Heroism</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Integrity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Simplicity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820"/>
                        </a:lnSpc>
                        <a:defRPr/>
                      </a:pPr>
                      <a:r>
                        <a:rPr lang="en-US" sz="1300">
                          <a:solidFill>
                            <a:srgbClr val="000000"/>
                          </a:solidFill>
                          <a:latin typeface="Archivo"/>
                          <a:ea typeface="Archivo"/>
                          <a:cs typeface="Archivo"/>
                          <a:sym typeface="Archivo"/>
                        </a:rPr>
                        <a:t>Wonder</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sp>
        <p:nvSpPr>
          <p:cNvPr name="TextBox 3" id="3"/>
          <p:cNvSpPr txBox="true"/>
          <p:nvPr/>
        </p:nvSpPr>
        <p:spPr>
          <a:xfrm rot="0">
            <a:off x="3311767" y="2857500"/>
            <a:ext cx="2746133" cy="3373120"/>
          </a:xfrm>
          <a:prstGeom prst="rect">
            <a:avLst/>
          </a:prstGeom>
        </p:spPr>
        <p:txBody>
          <a:bodyPr anchor="t" rtlCol="false" tIns="0" lIns="0" bIns="0" rIns="0">
            <a:spAutoFit/>
          </a:bodyPr>
          <a:lstStyle/>
          <a:p>
            <a:pPr algn="l">
              <a:lnSpc>
                <a:spcPts val="3800"/>
              </a:lnSpc>
            </a:pPr>
            <a:r>
              <a:rPr lang="en-US" sz="3800">
                <a:solidFill>
                  <a:srgbClr val="010203"/>
                </a:solidFill>
                <a:latin typeface="Archivo Black"/>
                <a:ea typeface="Archivo Black"/>
                <a:cs typeface="Archivo Black"/>
                <a:sym typeface="Archivo Black"/>
              </a:rPr>
              <a:t>What values do you want people to associate with your museum?</a:t>
            </a:r>
          </a:p>
        </p:txBody>
      </p:sp>
      <p:sp>
        <p:nvSpPr>
          <p:cNvPr name="TextBox 4" id="4"/>
          <p:cNvSpPr txBox="true"/>
          <p:nvPr/>
        </p:nvSpPr>
        <p:spPr>
          <a:xfrm rot="0">
            <a:off x="3314700" y="7491730"/>
            <a:ext cx="2743200" cy="1223645"/>
          </a:xfrm>
          <a:prstGeom prst="rect">
            <a:avLst/>
          </a:prstGeom>
        </p:spPr>
        <p:txBody>
          <a:bodyPr anchor="t" rtlCol="false" tIns="0" lIns="0" bIns="0" rIns="0">
            <a:spAutoFit/>
          </a:bodyPr>
          <a:lstStyle/>
          <a:p>
            <a:pPr algn="l">
              <a:lnSpc>
                <a:spcPts val="2440"/>
              </a:lnSpc>
            </a:pPr>
            <a:r>
              <a:rPr lang="en-US" sz="2000">
                <a:solidFill>
                  <a:srgbClr val="010203"/>
                </a:solidFill>
                <a:latin typeface="Archivo"/>
                <a:ea typeface="Archivo"/>
                <a:cs typeface="Archivo"/>
                <a:sym typeface="Archivo"/>
              </a:rPr>
              <a:t>Circle the values that you want to be associated. Add your own as well.</a:t>
            </a:r>
          </a:p>
        </p:txBody>
      </p:sp>
      <p:sp>
        <p:nvSpPr>
          <p:cNvPr name="TextBox 5" id="5"/>
          <p:cNvSpPr txBox="true"/>
          <p:nvPr/>
        </p:nvSpPr>
        <p:spPr>
          <a:xfrm rot="0">
            <a:off x="6353175" y="553108"/>
            <a:ext cx="1101536" cy="1159764"/>
          </a:xfrm>
          <a:prstGeom prst="rect">
            <a:avLst/>
          </a:prstGeom>
        </p:spPr>
        <p:txBody>
          <a:bodyPr anchor="t" rtlCol="false" tIns="0" lIns="0" bIns="0" rIns="0">
            <a:spAutoFit/>
          </a:bodyPr>
          <a:lstStyle/>
          <a:p>
            <a:pPr algn="ctr">
              <a:lnSpc>
                <a:spcPts val="2928"/>
              </a:lnSpc>
            </a:pPr>
            <a:r>
              <a:rPr lang="en-US" b="true" sz="2400" i="true">
                <a:solidFill>
                  <a:srgbClr val="010203"/>
                </a:solidFill>
                <a:latin typeface="Zodiak Bold Italics"/>
                <a:ea typeface="Zodiak Bold Italics"/>
                <a:cs typeface="Zodiak Bold Italics"/>
                <a:sym typeface="Zodiak Bold Italics"/>
              </a:rPr>
              <a:t>add your own</a:t>
            </a:r>
          </a:p>
        </p:txBody>
      </p:sp>
      <p:grpSp>
        <p:nvGrpSpPr>
          <p:cNvPr name="Group 6" id="6"/>
          <p:cNvGrpSpPr/>
          <p:nvPr/>
        </p:nvGrpSpPr>
        <p:grpSpPr>
          <a:xfrm rot="0">
            <a:off x="0" y="0"/>
            <a:ext cx="1600200" cy="10287000"/>
            <a:chOff x="0" y="0"/>
            <a:chExt cx="2133600" cy="13716000"/>
          </a:xfrm>
        </p:grpSpPr>
        <p:grpSp>
          <p:nvGrpSpPr>
            <p:cNvPr name="Group 7" id="7"/>
            <p:cNvGrpSpPr/>
            <p:nvPr/>
          </p:nvGrpSpPr>
          <p:grpSpPr>
            <a:xfrm rot="0">
              <a:off x="0" y="0"/>
              <a:ext cx="2133600" cy="13716000"/>
              <a:chOff x="0" y="0"/>
              <a:chExt cx="421452" cy="2709333"/>
            </a:xfrm>
          </p:grpSpPr>
          <p:sp>
            <p:nvSpPr>
              <p:cNvPr name="Freeform 8" id="8"/>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9" id="9"/>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0" id="10"/>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1" id="11"/>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F2F2F2"/>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2" id="12"/>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Tree>
  </p:cSld>
  <p:clrMapOvr>
    <a:masterClrMapping/>
  </p:clrMapOvr>
  <p:transition spd="fast">
    <p:fade/>
  </p:transition>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1F2F2"/>
        </a:solidFill>
      </p:bgPr>
    </p:bg>
    <p:spTree>
      <p:nvGrpSpPr>
        <p:cNvPr id="1" name=""/>
        <p:cNvGrpSpPr/>
        <p:nvPr/>
      </p:nvGrpSpPr>
      <p:grpSpPr>
        <a:xfrm>
          <a:off x="0" y="0"/>
          <a:ext cx="0" cy="0"/>
          <a:chOff x="0" y="0"/>
          <a:chExt cx="0" cy="0"/>
        </a:xfrm>
      </p:grpSpPr>
      <p:grpSp>
        <p:nvGrpSpPr>
          <p:cNvPr name="Group 2" id="2"/>
          <p:cNvGrpSpPr/>
          <p:nvPr/>
        </p:nvGrpSpPr>
        <p:grpSpPr>
          <a:xfrm rot="0">
            <a:off x="7772400" y="-286924"/>
            <a:ext cx="5715000" cy="10632248"/>
            <a:chOff x="0" y="0"/>
            <a:chExt cx="7620000" cy="14176331"/>
          </a:xfrm>
        </p:grpSpPr>
        <p:pic>
          <p:nvPicPr>
            <p:cNvPr name="Picture 3" id="3"/>
            <p:cNvPicPr>
              <a:picLocks noChangeAspect="true"/>
            </p:cNvPicPr>
            <p:nvPr/>
          </p:nvPicPr>
          <p:blipFill>
            <a:blip r:embed="rId2"/>
            <a:srcRect l="34882" t="0" r="34882" b="0"/>
            <a:stretch>
              <a:fillRect/>
            </a:stretch>
          </p:blipFill>
          <p:spPr>
            <a:xfrm flipH="false" flipV="false">
              <a:off x="0" y="0"/>
              <a:ext cx="7620000" cy="14176331"/>
            </a:xfrm>
            <a:prstGeom prst="rect">
              <a:avLst/>
            </a:prstGeom>
          </p:spPr>
        </p:pic>
      </p:grpSp>
      <p:grpSp>
        <p:nvGrpSpPr>
          <p:cNvPr name="Group 4" id="4"/>
          <p:cNvGrpSpPr/>
          <p:nvPr/>
        </p:nvGrpSpPr>
        <p:grpSpPr>
          <a:xfrm rot="0">
            <a:off x="3314700" y="6483683"/>
            <a:ext cx="2743200" cy="3460417"/>
            <a:chOff x="0" y="0"/>
            <a:chExt cx="722489" cy="911386"/>
          </a:xfrm>
        </p:grpSpPr>
        <p:sp>
          <p:nvSpPr>
            <p:cNvPr name="Freeform 5" id="5"/>
            <p:cNvSpPr/>
            <p:nvPr/>
          </p:nvSpPr>
          <p:spPr>
            <a:xfrm flipH="false" flipV="false" rot="0">
              <a:off x="0" y="0"/>
              <a:ext cx="722489" cy="911386"/>
            </a:xfrm>
            <a:custGeom>
              <a:avLst/>
              <a:gdLst/>
              <a:ahLst/>
              <a:cxnLst/>
              <a:rect r="r" b="b" t="t" l="l"/>
              <a:pathLst>
                <a:path h="911386" w="722489">
                  <a:moveTo>
                    <a:pt x="0" y="0"/>
                  </a:moveTo>
                  <a:lnTo>
                    <a:pt x="722489" y="0"/>
                  </a:lnTo>
                  <a:lnTo>
                    <a:pt x="722489" y="911386"/>
                  </a:lnTo>
                  <a:lnTo>
                    <a:pt x="0" y="911386"/>
                  </a:lnTo>
                  <a:close/>
                </a:path>
              </a:pathLst>
            </a:custGeom>
            <a:solidFill>
              <a:srgbClr val="000000">
                <a:alpha val="0"/>
              </a:srgbClr>
            </a:solidFill>
            <a:ln w="9525" cap="sq">
              <a:solidFill>
                <a:srgbClr val="000000"/>
              </a:solidFill>
              <a:prstDash val="solid"/>
              <a:miter/>
            </a:ln>
          </p:spPr>
        </p:sp>
        <p:sp>
          <p:nvSpPr>
            <p:cNvPr name="TextBox 6" id="6"/>
            <p:cNvSpPr txBox="true"/>
            <p:nvPr/>
          </p:nvSpPr>
          <p:spPr>
            <a:xfrm>
              <a:off x="0" y="-38100"/>
              <a:ext cx="722489" cy="949486"/>
            </a:xfrm>
            <a:prstGeom prst="rect">
              <a:avLst/>
            </a:prstGeom>
          </p:spPr>
          <p:txBody>
            <a:bodyPr anchor="ctr" rtlCol="false" tIns="50800" lIns="50800" bIns="50800" rIns="50800"/>
            <a:lstStyle/>
            <a:p>
              <a:pPr algn="ctr">
                <a:lnSpc>
                  <a:spcPts val="1960"/>
                </a:lnSpc>
              </a:pPr>
            </a:p>
          </p:txBody>
        </p:sp>
      </p:grpSp>
      <p:sp>
        <p:nvSpPr>
          <p:cNvPr name="TextBox 7" id="7"/>
          <p:cNvSpPr txBox="true"/>
          <p:nvPr/>
        </p:nvSpPr>
        <p:spPr>
          <a:xfrm rot="0">
            <a:off x="3314700" y="399415"/>
            <a:ext cx="2743200" cy="1944370"/>
          </a:xfrm>
          <a:prstGeom prst="rect">
            <a:avLst/>
          </a:prstGeom>
        </p:spPr>
        <p:txBody>
          <a:bodyPr anchor="t" rtlCol="false" tIns="0" lIns="0" bIns="0" rIns="0">
            <a:spAutoFit/>
          </a:bodyPr>
          <a:lstStyle/>
          <a:p>
            <a:pPr algn="l">
              <a:lnSpc>
                <a:spcPts val="3800"/>
              </a:lnSpc>
            </a:pPr>
            <a:r>
              <a:rPr lang="en-US" sz="3800">
                <a:solidFill>
                  <a:srgbClr val="010203"/>
                </a:solidFill>
                <a:latin typeface="Archivo Black"/>
                <a:ea typeface="Archivo Black"/>
                <a:cs typeface="Archivo Black"/>
                <a:sym typeface="Archivo Black"/>
              </a:rPr>
              <a:t>What is the name of your museum?</a:t>
            </a:r>
          </a:p>
        </p:txBody>
      </p:sp>
      <p:sp>
        <p:nvSpPr>
          <p:cNvPr name="TextBox 8" id="8"/>
          <p:cNvSpPr txBox="true"/>
          <p:nvPr/>
        </p:nvSpPr>
        <p:spPr>
          <a:xfrm rot="0">
            <a:off x="13716000" y="962025"/>
            <a:ext cx="4229100" cy="381000"/>
          </a:xfrm>
          <a:prstGeom prst="rect">
            <a:avLst/>
          </a:prstGeom>
        </p:spPr>
        <p:txBody>
          <a:bodyPr anchor="t" rtlCol="false" tIns="0" lIns="0" bIns="0" rIns="0">
            <a:spAutoFit/>
          </a:bodyPr>
          <a:lstStyle/>
          <a:p>
            <a:pPr algn="l">
              <a:lnSpc>
                <a:spcPts val="2879"/>
              </a:lnSpc>
            </a:pPr>
            <a:r>
              <a:rPr lang="en-US" sz="2400" i="true" b="true">
                <a:solidFill>
                  <a:srgbClr val="010203"/>
                </a:solidFill>
                <a:latin typeface="Zodiak Bold Italics"/>
                <a:ea typeface="Zodiak Bold Italics"/>
                <a:cs typeface="Zodiak Bold Italics"/>
                <a:sym typeface="Zodiak Bold Italics"/>
              </a:rPr>
              <a:t>Example</a:t>
            </a:r>
          </a:p>
        </p:txBody>
      </p:sp>
      <p:sp>
        <p:nvSpPr>
          <p:cNvPr name="TextBox 9" id="9"/>
          <p:cNvSpPr txBox="true"/>
          <p:nvPr/>
        </p:nvSpPr>
        <p:spPr>
          <a:xfrm rot="0">
            <a:off x="13716000" y="1562100"/>
            <a:ext cx="4229100" cy="4581525"/>
          </a:xfrm>
          <a:prstGeom prst="rect">
            <a:avLst/>
          </a:prstGeom>
        </p:spPr>
        <p:txBody>
          <a:bodyPr anchor="t" rtlCol="false" tIns="0" lIns="0" bIns="0" rIns="0">
            <a:spAutoFit/>
          </a:bodyPr>
          <a:lstStyle/>
          <a:p>
            <a:pPr algn="l">
              <a:lnSpc>
                <a:spcPts val="2400"/>
              </a:lnSpc>
            </a:pPr>
            <a:r>
              <a:rPr lang="en-US" sz="2000">
                <a:solidFill>
                  <a:srgbClr val="010203"/>
                </a:solidFill>
                <a:latin typeface="Archivo"/>
                <a:ea typeface="Archivo"/>
                <a:cs typeface="Archivo"/>
                <a:sym typeface="Archivo"/>
              </a:rPr>
              <a:t>At the Vagina Museum, many people asked why we weren't called the Vulva Museum (the intention being that it would be more accurate). The reason is that firstly it wouldn't be more accurate because the vulva is only external, but secondly one of our aims is to reach people who didn't know much about this part of the body, i.e. people who were unlikely to know the word vulva. So there was no point calling it the Vulva Museum because potential visitors wouldn't come because they didn't know what it was a museum of.</a:t>
            </a:r>
          </a:p>
        </p:txBody>
      </p:sp>
      <p:sp>
        <p:nvSpPr>
          <p:cNvPr name="TextBox 10" id="10"/>
          <p:cNvSpPr txBox="true"/>
          <p:nvPr/>
        </p:nvSpPr>
        <p:spPr>
          <a:xfrm rot="0">
            <a:off x="3314700" y="2816558"/>
            <a:ext cx="2743200" cy="3667125"/>
          </a:xfrm>
          <a:prstGeom prst="rect">
            <a:avLst/>
          </a:prstGeom>
        </p:spPr>
        <p:txBody>
          <a:bodyPr anchor="t" rtlCol="false" tIns="0" lIns="0" bIns="0" rIns="0">
            <a:spAutoFit/>
          </a:bodyPr>
          <a:lstStyle/>
          <a:p>
            <a:pPr algn="l">
              <a:lnSpc>
                <a:spcPts val="2400"/>
              </a:lnSpc>
            </a:pPr>
            <a:r>
              <a:rPr lang="en-US" sz="2000">
                <a:solidFill>
                  <a:srgbClr val="010203"/>
                </a:solidFill>
                <a:latin typeface="Archivo"/>
                <a:ea typeface="Archivo"/>
                <a:cs typeface="Archivo"/>
                <a:sym typeface="Archivo"/>
              </a:rPr>
              <a:t>Names are important. This will likely be the first thing any potential visitor or supporter knows about you. It should communicate instantly what the museum is about. It also should not be easily confused with another organisation.</a:t>
            </a:r>
          </a:p>
          <a:p>
            <a:pPr algn="l">
              <a:lnSpc>
                <a:spcPts val="2400"/>
              </a:lnSpc>
            </a:pPr>
          </a:p>
        </p:txBody>
      </p:sp>
      <p:sp>
        <p:nvSpPr>
          <p:cNvPr name="TextBox 11" id="11"/>
          <p:cNvSpPr txBox="true"/>
          <p:nvPr/>
        </p:nvSpPr>
        <p:spPr>
          <a:xfrm rot="0">
            <a:off x="3434053" y="6630516"/>
            <a:ext cx="2504493" cy="742950"/>
          </a:xfrm>
          <a:prstGeom prst="rect">
            <a:avLst/>
          </a:prstGeom>
        </p:spPr>
        <p:txBody>
          <a:bodyPr anchor="t" rtlCol="false" tIns="0" lIns="0" bIns="0" rIns="0">
            <a:spAutoFit/>
          </a:bodyPr>
          <a:lstStyle/>
          <a:p>
            <a:pPr algn="l">
              <a:lnSpc>
                <a:spcPts val="2879"/>
              </a:lnSpc>
            </a:pPr>
            <a:r>
              <a:rPr lang="en-US" sz="2400" i="true" b="true">
                <a:solidFill>
                  <a:srgbClr val="010203"/>
                </a:solidFill>
                <a:latin typeface="Zodiak Bold Italics"/>
                <a:ea typeface="Zodiak Bold Italics"/>
                <a:cs typeface="Zodiak Bold Italics"/>
                <a:sym typeface="Zodiak Bold Italics"/>
              </a:rPr>
              <a:t>your museum’s name:</a:t>
            </a:r>
          </a:p>
        </p:txBody>
      </p:sp>
      <p:grpSp>
        <p:nvGrpSpPr>
          <p:cNvPr name="Group 12" id="12"/>
          <p:cNvGrpSpPr/>
          <p:nvPr/>
        </p:nvGrpSpPr>
        <p:grpSpPr>
          <a:xfrm rot="0">
            <a:off x="13716000" y="8305467"/>
            <a:ext cx="4229100" cy="1638633"/>
            <a:chOff x="0" y="0"/>
            <a:chExt cx="1113837" cy="431574"/>
          </a:xfrm>
        </p:grpSpPr>
        <p:sp>
          <p:nvSpPr>
            <p:cNvPr name="Freeform 13" id="13"/>
            <p:cNvSpPr/>
            <p:nvPr/>
          </p:nvSpPr>
          <p:spPr>
            <a:xfrm flipH="false" flipV="false" rot="0">
              <a:off x="0" y="0"/>
              <a:ext cx="1113837" cy="431574"/>
            </a:xfrm>
            <a:custGeom>
              <a:avLst/>
              <a:gdLst/>
              <a:ahLst/>
              <a:cxnLst/>
              <a:rect r="r" b="b" t="t" l="l"/>
              <a:pathLst>
                <a:path h="431574" w="1113837">
                  <a:moveTo>
                    <a:pt x="0" y="0"/>
                  </a:moveTo>
                  <a:lnTo>
                    <a:pt x="1113837" y="0"/>
                  </a:lnTo>
                  <a:lnTo>
                    <a:pt x="1113837" y="431574"/>
                  </a:lnTo>
                  <a:lnTo>
                    <a:pt x="0" y="431574"/>
                  </a:lnTo>
                  <a:close/>
                </a:path>
              </a:pathLst>
            </a:custGeom>
            <a:solidFill>
              <a:srgbClr val="203608"/>
            </a:solidFill>
          </p:spPr>
        </p:sp>
        <p:sp>
          <p:nvSpPr>
            <p:cNvPr name="TextBox 14" id="14"/>
            <p:cNvSpPr txBox="true"/>
            <p:nvPr/>
          </p:nvSpPr>
          <p:spPr>
            <a:xfrm>
              <a:off x="0" y="28575"/>
              <a:ext cx="1113837" cy="402999"/>
            </a:xfrm>
            <a:prstGeom prst="rect">
              <a:avLst/>
            </a:prstGeom>
          </p:spPr>
          <p:txBody>
            <a:bodyPr anchor="ctr" rtlCol="false" tIns="50800" lIns="50800" bIns="50800" rIns="50800"/>
            <a:lstStyle/>
            <a:p>
              <a:pPr algn="ctr">
                <a:lnSpc>
                  <a:spcPts val="1399"/>
                </a:lnSpc>
              </a:pPr>
            </a:p>
          </p:txBody>
        </p:sp>
      </p:grpSp>
      <p:sp>
        <p:nvSpPr>
          <p:cNvPr name="TextBox 15" id="15"/>
          <p:cNvSpPr txBox="true"/>
          <p:nvPr/>
        </p:nvSpPr>
        <p:spPr>
          <a:xfrm rot="0">
            <a:off x="13943243" y="8905475"/>
            <a:ext cx="3742979" cy="478155"/>
          </a:xfrm>
          <a:prstGeom prst="rect">
            <a:avLst/>
          </a:prstGeom>
        </p:spPr>
        <p:txBody>
          <a:bodyPr anchor="t" rtlCol="false" tIns="0" lIns="0" bIns="0" rIns="0">
            <a:spAutoFit/>
          </a:bodyPr>
          <a:lstStyle/>
          <a:p>
            <a:pPr algn="l">
              <a:lnSpc>
                <a:spcPts val="1200"/>
              </a:lnSpc>
            </a:pPr>
          </a:p>
          <a:p>
            <a:pPr algn="l">
              <a:lnSpc>
                <a:spcPts val="1200"/>
              </a:lnSpc>
            </a:pPr>
            <a:r>
              <a:rPr lang="en-US" sz="1200">
                <a:solidFill>
                  <a:srgbClr val="F2F2F2"/>
                </a:solidFill>
                <a:latin typeface="Archivo"/>
                <a:ea typeface="Archivo"/>
                <a:cs typeface="Archivo"/>
                <a:sym typeface="Archivo"/>
              </a:rPr>
              <a:t>Once you decide on a name, grab the URLs and social media handles before they get taken by someone else!</a:t>
            </a:r>
          </a:p>
        </p:txBody>
      </p:sp>
      <p:sp>
        <p:nvSpPr>
          <p:cNvPr name="Freeform 16" id="16"/>
          <p:cNvSpPr/>
          <p:nvPr/>
        </p:nvSpPr>
        <p:spPr>
          <a:xfrm flipH="false" flipV="false" rot="0">
            <a:off x="13943243" y="8504909"/>
            <a:ext cx="391040" cy="391040"/>
          </a:xfrm>
          <a:custGeom>
            <a:avLst/>
            <a:gdLst/>
            <a:ahLst/>
            <a:cxnLst/>
            <a:rect r="r" b="b" t="t" l="l"/>
            <a:pathLst>
              <a:path h="391040" w="391040">
                <a:moveTo>
                  <a:pt x="0" y="0"/>
                </a:moveTo>
                <a:lnTo>
                  <a:pt x="391040" y="0"/>
                </a:lnTo>
                <a:lnTo>
                  <a:pt x="391040" y="391041"/>
                </a:lnTo>
                <a:lnTo>
                  <a:pt x="0" y="39104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7" id="17"/>
          <p:cNvSpPr txBox="true"/>
          <p:nvPr/>
        </p:nvSpPr>
        <p:spPr>
          <a:xfrm rot="0">
            <a:off x="14530692" y="8568984"/>
            <a:ext cx="2504974" cy="291465"/>
          </a:xfrm>
          <a:prstGeom prst="rect">
            <a:avLst/>
          </a:prstGeom>
        </p:spPr>
        <p:txBody>
          <a:bodyPr anchor="t" rtlCol="false" tIns="0" lIns="0" bIns="0" rIns="0">
            <a:spAutoFit/>
          </a:bodyPr>
          <a:lstStyle/>
          <a:p>
            <a:pPr algn="l">
              <a:lnSpc>
                <a:spcPts val="2100"/>
              </a:lnSpc>
            </a:pPr>
            <a:r>
              <a:rPr lang="en-US" sz="2100">
                <a:solidFill>
                  <a:srgbClr val="F2F2F2"/>
                </a:solidFill>
                <a:latin typeface="Archivo Black"/>
                <a:ea typeface="Archivo Black"/>
                <a:cs typeface="Archivo Black"/>
                <a:sym typeface="Archivo Black"/>
              </a:rPr>
              <a:t>TOP TIP</a:t>
            </a:r>
          </a:p>
        </p:txBody>
      </p:sp>
      <p:grpSp>
        <p:nvGrpSpPr>
          <p:cNvPr name="Group 18" id="18"/>
          <p:cNvGrpSpPr/>
          <p:nvPr/>
        </p:nvGrpSpPr>
        <p:grpSpPr>
          <a:xfrm rot="0">
            <a:off x="0" y="0"/>
            <a:ext cx="1600200" cy="10287000"/>
            <a:chOff x="0" y="0"/>
            <a:chExt cx="2133600" cy="13716000"/>
          </a:xfrm>
        </p:grpSpPr>
        <p:grpSp>
          <p:nvGrpSpPr>
            <p:cNvPr name="Group 19" id="19"/>
            <p:cNvGrpSpPr/>
            <p:nvPr/>
          </p:nvGrpSpPr>
          <p:grpSpPr>
            <a:xfrm rot="0">
              <a:off x="0" y="0"/>
              <a:ext cx="2133600" cy="13716000"/>
              <a:chOff x="0" y="0"/>
              <a:chExt cx="421452" cy="2709333"/>
            </a:xfrm>
          </p:grpSpPr>
          <p:sp>
            <p:nvSpPr>
              <p:cNvPr name="Freeform 20" id="20"/>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21" id="21"/>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22" id="22"/>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23" id="23"/>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F2F2F2"/>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24" id="24"/>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5" tooltip="https://www.floschechter.com"/>
                </a:rPr>
                <a:t>Florence</a:t>
              </a:r>
            </a:p>
            <a:p>
              <a:pPr algn="just">
                <a:lnSpc>
                  <a:spcPts val="1511"/>
                </a:lnSpc>
              </a:pPr>
              <a:r>
                <a:rPr lang="en-US" sz="1399">
                  <a:solidFill>
                    <a:srgbClr val="F2F2F2"/>
                  </a:solidFill>
                  <a:latin typeface="Zodiak"/>
                  <a:ea typeface="Zodiak"/>
                  <a:cs typeface="Zodiak"/>
                  <a:sym typeface="Zodiak"/>
                  <a:hlinkClick r:id="rId6"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7" tooltip="https://www.floschechter.com"/>
                </a:rPr>
                <a:t>floschechter.com</a:t>
              </a:r>
            </a:p>
          </p:txBody>
        </p:sp>
      </p:grpSp>
    </p:spTree>
  </p:cSld>
  <p:clrMapOvr>
    <a:masterClrMapping/>
  </p:clrMapOvr>
  <p:transition spd="fast">
    <p:fade/>
  </p:transition>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1F2F2"/>
        </a:solidFill>
      </p:bgPr>
    </p:bg>
    <p:spTree>
      <p:nvGrpSpPr>
        <p:cNvPr id="1" name=""/>
        <p:cNvGrpSpPr/>
        <p:nvPr/>
      </p:nvGrpSpPr>
      <p:grpSpPr>
        <a:xfrm>
          <a:off x="0" y="0"/>
          <a:ext cx="0" cy="0"/>
          <a:chOff x="0" y="0"/>
          <a:chExt cx="0" cy="0"/>
        </a:xfrm>
      </p:grpSpPr>
      <p:sp>
        <p:nvSpPr>
          <p:cNvPr name="Freeform 2" id="2"/>
          <p:cNvSpPr/>
          <p:nvPr/>
        </p:nvSpPr>
        <p:spPr>
          <a:xfrm flipH="false" flipV="false" rot="0">
            <a:off x="17047552" y="9356645"/>
            <a:ext cx="361269" cy="212355"/>
          </a:xfrm>
          <a:custGeom>
            <a:avLst/>
            <a:gdLst/>
            <a:ahLst/>
            <a:cxnLst/>
            <a:rect r="r" b="b" t="t" l="l"/>
            <a:pathLst>
              <a:path h="212355" w="361269">
                <a:moveTo>
                  <a:pt x="0" y="0"/>
                </a:moveTo>
                <a:lnTo>
                  <a:pt x="361270" y="0"/>
                </a:lnTo>
                <a:lnTo>
                  <a:pt x="361270" y="212354"/>
                </a:lnTo>
                <a:lnTo>
                  <a:pt x="0" y="212354"/>
                </a:lnTo>
                <a:lnTo>
                  <a:pt x="0" y="0"/>
                </a:lnTo>
                <a:close/>
              </a:path>
            </a:pathLst>
          </a:custGeom>
          <a:blipFill>
            <a:blip r:embed="rId2">
              <a:extLst>
                <a:ext uri="{96DAC541-7B7A-43D3-8B79-37D633B846F1}">
                  <asvg:svgBlip xmlns:asvg="http://schemas.microsoft.com/office/drawing/2016/SVG/main" r:embed="rId3"/>
                </a:ext>
              </a:extLst>
            </a:blip>
            <a:stretch>
              <a:fillRect l="-39894" t="0" r="0" b="-128909"/>
            </a:stretch>
          </a:blipFill>
        </p:spPr>
      </p:sp>
      <p:grpSp>
        <p:nvGrpSpPr>
          <p:cNvPr name="Group 3" id="3"/>
          <p:cNvGrpSpPr/>
          <p:nvPr/>
        </p:nvGrpSpPr>
        <p:grpSpPr>
          <a:xfrm rot="0">
            <a:off x="10744200" y="342900"/>
            <a:ext cx="7200900" cy="9601200"/>
            <a:chOff x="0" y="0"/>
            <a:chExt cx="9601200" cy="12801600"/>
          </a:xfrm>
        </p:grpSpPr>
        <p:pic>
          <p:nvPicPr>
            <p:cNvPr name="Picture 4" id="4"/>
            <p:cNvPicPr>
              <a:picLocks noChangeAspect="true"/>
            </p:cNvPicPr>
            <p:nvPr/>
          </p:nvPicPr>
          <p:blipFill>
            <a:blip r:embed="rId4"/>
            <a:srcRect l="25015" t="0" r="25015" b="0"/>
            <a:stretch>
              <a:fillRect/>
            </a:stretch>
          </p:blipFill>
          <p:spPr>
            <a:xfrm flipH="false" flipV="false">
              <a:off x="0" y="0"/>
              <a:ext cx="9601200" cy="12801600"/>
            </a:xfrm>
            <a:prstGeom prst="rect">
              <a:avLst/>
            </a:prstGeom>
          </p:spPr>
        </p:pic>
      </p:grpSp>
      <p:graphicFrame>
        <p:nvGraphicFramePr>
          <p:cNvPr name="Table 5" id="5"/>
          <p:cNvGraphicFramePr>
            <a:graphicFrameLocks noGrp="true"/>
          </p:cNvGraphicFramePr>
          <p:nvPr/>
        </p:nvGraphicFramePr>
        <p:xfrm>
          <a:off x="3314700" y="4029075"/>
          <a:ext cx="7200900" cy="5911172"/>
        </p:xfrm>
        <a:graphic>
          <a:graphicData uri="http://schemas.openxmlformats.org/drawingml/2006/table">
            <a:tbl>
              <a:tblPr/>
              <a:tblGrid>
                <a:gridCol w="1480291"/>
                <a:gridCol w="1745205"/>
                <a:gridCol w="3975404"/>
              </a:tblGrid>
              <a:tr h="1897737">
                <a:tc>
                  <a:txBody>
                    <a:bodyPr anchor="t" rtlCol="false"/>
                    <a:lstStyle/>
                    <a:p>
                      <a:pPr algn="l">
                        <a:lnSpc>
                          <a:spcPts val="2519"/>
                        </a:lnSpc>
                        <a:defRPr/>
                      </a:pPr>
                      <a:r>
                        <a:rPr lang="en-US" sz="1799" i="true" b="true">
                          <a:solidFill>
                            <a:srgbClr val="F2F2F2"/>
                          </a:solidFill>
                          <a:latin typeface="Zodiak Bold Italics"/>
                          <a:ea typeface="Zodiak Bold Italics"/>
                          <a:cs typeface="Zodiak Bold Italics"/>
                          <a:sym typeface="Zodiak Bold Italics"/>
                        </a:rPr>
                        <a:t>Vision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An image of the future you wish to create via your museum</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897737">
                <a:tc>
                  <a:txBody>
                    <a:bodyPr anchor="t" rtlCol="false"/>
                    <a:lstStyle/>
                    <a:p>
                      <a:pPr algn="l">
                        <a:lnSpc>
                          <a:spcPts val="2519"/>
                        </a:lnSpc>
                        <a:defRPr/>
                      </a:pPr>
                      <a:r>
                        <a:rPr lang="en-US" sz="1799" i="true" b="true">
                          <a:solidFill>
                            <a:srgbClr val="F2F2F2"/>
                          </a:solidFill>
                          <a:latin typeface="Zodiak Bold Italics"/>
                          <a:ea typeface="Zodiak Bold Italics"/>
                          <a:cs typeface="Zodiak Bold Italics"/>
                          <a:sym typeface="Zodiak Bold Italics"/>
                        </a:rPr>
                        <a:t>Mission </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What you will do to achieve your vision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2115697">
                <a:tc>
                  <a:txBody>
                    <a:bodyPr anchor="t" rtlCol="false"/>
                    <a:lstStyle/>
                    <a:p>
                      <a:pPr algn="l">
                        <a:lnSpc>
                          <a:spcPts val="2519"/>
                        </a:lnSpc>
                        <a:defRPr/>
                      </a:pPr>
                      <a:r>
                        <a:rPr lang="en-US" sz="1799" i="true" b="true">
                          <a:solidFill>
                            <a:srgbClr val="F2F2F2"/>
                          </a:solidFill>
                          <a:latin typeface="Zodiak Bold Italics"/>
                          <a:ea typeface="Zodiak Bold Italics"/>
                          <a:cs typeface="Zodiak Bold Italics"/>
                          <a:sym typeface="Zodiak Bold Italics"/>
                        </a:rPr>
                        <a:t>Values</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You should have 3-6</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sp>
        <p:nvSpPr>
          <p:cNvPr name="TextBox 6" id="6"/>
          <p:cNvSpPr txBox="true"/>
          <p:nvPr/>
        </p:nvSpPr>
        <p:spPr>
          <a:xfrm rot="0">
            <a:off x="3248025" y="473393"/>
            <a:ext cx="5753100" cy="1062990"/>
          </a:xfrm>
          <a:prstGeom prst="rect">
            <a:avLst/>
          </a:prstGeom>
        </p:spPr>
        <p:txBody>
          <a:bodyPr anchor="t" rtlCol="false" tIns="0" lIns="0" bIns="0" rIns="0">
            <a:spAutoFit/>
          </a:bodyPr>
          <a:lstStyle/>
          <a:p>
            <a:pPr algn="l">
              <a:lnSpc>
                <a:spcPts val="7200"/>
              </a:lnSpc>
            </a:pPr>
            <a:r>
              <a:rPr lang="en-US" b="true" sz="9600">
                <a:solidFill>
                  <a:srgbClr val="010203"/>
                </a:solidFill>
                <a:latin typeface="Oswald Bold"/>
                <a:ea typeface="Oswald Bold"/>
                <a:cs typeface="Oswald Bold"/>
                <a:sym typeface="Oswald Bold"/>
              </a:rPr>
              <a:t>PURPOSE</a:t>
            </a:r>
          </a:p>
        </p:txBody>
      </p:sp>
      <p:sp>
        <p:nvSpPr>
          <p:cNvPr name="TextBox 7" id="7"/>
          <p:cNvSpPr txBox="true"/>
          <p:nvPr/>
        </p:nvSpPr>
        <p:spPr>
          <a:xfrm rot="0">
            <a:off x="3314700" y="1562100"/>
            <a:ext cx="5676900" cy="918845"/>
          </a:xfrm>
          <a:prstGeom prst="rect">
            <a:avLst/>
          </a:prstGeom>
        </p:spPr>
        <p:txBody>
          <a:bodyPr anchor="t" rtlCol="false" tIns="0" lIns="0" bIns="0" rIns="0">
            <a:spAutoFit/>
          </a:bodyPr>
          <a:lstStyle/>
          <a:p>
            <a:pPr algn="l">
              <a:lnSpc>
                <a:spcPts val="2440"/>
              </a:lnSpc>
            </a:pPr>
            <a:r>
              <a:rPr lang="en-US" sz="2000">
                <a:solidFill>
                  <a:srgbClr val="010203"/>
                </a:solidFill>
                <a:latin typeface="Archivo"/>
                <a:ea typeface="Archivo"/>
                <a:cs typeface="Archivo"/>
                <a:sym typeface="Archivo"/>
              </a:rPr>
              <a:t>Using what you’ve written on the last few pages, you should be able to hone down the following to build your guiding principles.</a:t>
            </a:r>
          </a:p>
        </p:txBody>
      </p:sp>
      <p:grpSp>
        <p:nvGrpSpPr>
          <p:cNvPr name="Group 8" id="8"/>
          <p:cNvGrpSpPr/>
          <p:nvPr/>
        </p:nvGrpSpPr>
        <p:grpSpPr>
          <a:xfrm rot="0">
            <a:off x="0" y="0"/>
            <a:ext cx="1600200" cy="10287000"/>
            <a:chOff x="0" y="0"/>
            <a:chExt cx="2133600" cy="13716000"/>
          </a:xfrm>
        </p:grpSpPr>
        <p:grpSp>
          <p:nvGrpSpPr>
            <p:cNvPr name="Group 9" id="9"/>
            <p:cNvGrpSpPr/>
            <p:nvPr/>
          </p:nvGrpSpPr>
          <p:grpSpPr>
            <a:xfrm rot="0">
              <a:off x="0" y="0"/>
              <a:ext cx="2133600" cy="13716000"/>
              <a:chOff x="0" y="0"/>
              <a:chExt cx="421452" cy="2709333"/>
            </a:xfrm>
          </p:grpSpPr>
          <p:sp>
            <p:nvSpPr>
              <p:cNvPr name="Freeform 10" id="10"/>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1" id="11"/>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2" id="12"/>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3" id="13"/>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F2F2F2"/>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4" id="14"/>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5" tooltip="https://www.floschechter.com"/>
                </a:rPr>
                <a:t>Florence</a:t>
              </a:r>
            </a:p>
            <a:p>
              <a:pPr algn="just">
                <a:lnSpc>
                  <a:spcPts val="1511"/>
                </a:lnSpc>
              </a:pPr>
              <a:r>
                <a:rPr lang="en-US" sz="1399">
                  <a:solidFill>
                    <a:srgbClr val="F2F2F2"/>
                  </a:solidFill>
                  <a:latin typeface="Zodiak"/>
                  <a:ea typeface="Zodiak"/>
                  <a:cs typeface="Zodiak"/>
                  <a:sym typeface="Zodiak"/>
                  <a:hlinkClick r:id="rId6"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7" tooltip="https://www.floschechter.com"/>
                </a:rPr>
                <a:t>floschechter.com</a:t>
              </a:r>
            </a:p>
          </p:txBody>
        </p:sp>
      </p:grpSp>
    </p:spTree>
  </p:cSld>
  <p:clrMapOvr>
    <a:masterClrMapping/>
  </p:clrMapOvr>
  <p:transition spd="fast">
    <p:fade/>
  </p:transition>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12230100" y="573545"/>
            <a:ext cx="948895" cy="537312"/>
          </a:xfrm>
          <a:custGeom>
            <a:avLst/>
            <a:gdLst/>
            <a:ahLst/>
            <a:cxnLst/>
            <a:rect r="r" b="b" t="t" l="l"/>
            <a:pathLst>
              <a:path h="537312" w="948895">
                <a:moveTo>
                  <a:pt x="0" y="0"/>
                </a:moveTo>
                <a:lnTo>
                  <a:pt x="948895" y="0"/>
                </a:lnTo>
                <a:lnTo>
                  <a:pt x="948895" y="537311"/>
                </a:lnTo>
                <a:lnTo>
                  <a:pt x="0" y="5373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342900" y="450318"/>
            <a:ext cx="789067" cy="754635"/>
          </a:xfrm>
          <a:custGeom>
            <a:avLst/>
            <a:gdLst/>
            <a:ahLst/>
            <a:cxnLst/>
            <a:rect r="r" b="b" t="t" l="l"/>
            <a:pathLst>
              <a:path h="754635" w="789067">
                <a:moveTo>
                  <a:pt x="0" y="0"/>
                </a:moveTo>
                <a:lnTo>
                  <a:pt x="789067" y="0"/>
                </a:lnTo>
                <a:lnTo>
                  <a:pt x="789067" y="754636"/>
                </a:lnTo>
                <a:lnTo>
                  <a:pt x="0" y="7546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6291263" y="452381"/>
            <a:ext cx="699893" cy="752573"/>
          </a:xfrm>
          <a:custGeom>
            <a:avLst/>
            <a:gdLst/>
            <a:ahLst/>
            <a:cxnLst/>
            <a:rect r="r" b="b" t="t" l="l"/>
            <a:pathLst>
              <a:path h="752573" w="699893">
                <a:moveTo>
                  <a:pt x="0" y="0"/>
                </a:moveTo>
                <a:lnTo>
                  <a:pt x="699892" y="0"/>
                </a:lnTo>
                <a:lnTo>
                  <a:pt x="699892" y="752573"/>
                </a:lnTo>
                <a:lnTo>
                  <a:pt x="0" y="75257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 id="5"/>
          <p:cNvSpPr txBox="true"/>
          <p:nvPr/>
        </p:nvSpPr>
        <p:spPr>
          <a:xfrm rot="0">
            <a:off x="342900" y="8803367"/>
            <a:ext cx="16954500" cy="1148714"/>
          </a:xfrm>
          <a:prstGeom prst="rect">
            <a:avLst/>
          </a:prstGeom>
        </p:spPr>
        <p:txBody>
          <a:bodyPr anchor="t" rtlCol="false" tIns="0" lIns="0" bIns="0" rIns="0">
            <a:spAutoFit/>
          </a:bodyPr>
          <a:lstStyle/>
          <a:p>
            <a:pPr algn="l" marL="0" indent="0" lvl="0">
              <a:lnSpc>
                <a:spcPts val="7949"/>
              </a:lnSpc>
              <a:spcBef>
                <a:spcPct val="0"/>
              </a:spcBef>
            </a:pPr>
            <a:r>
              <a:rPr lang="en-US" b="true" sz="10599">
                <a:solidFill>
                  <a:srgbClr val="F1F2F2"/>
                </a:solidFill>
                <a:latin typeface="Oswald Bold"/>
                <a:ea typeface="Oswald Bold"/>
                <a:cs typeface="Oswald Bold"/>
                <a:sym typeface="Oswald Bold"/>
              </a:rPr>
              <a:t>FURTHER RESOURCES</a:t>
            </a:r>
          </a:p>
        </p:txBody>
      </p:sp>
      <p:sp>
        <p:nvSpPr>
          <p:cNvPr name="TextBox 6" id="6"/>
          <p:cNvSpPr txBox="true"/>
          <p:nvPr/>
        </p:nvSpPr>
        <p:spPr>
          <a:xfrm rot="0">
            <a:off x="1828800" y="627126"/>
            <a:ext cx="2971800" cy="401574"/>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F1F2F2"/>
                </a:solidFill>
                <a:latin typeface="Zodiak Bold Italics"/>
                <a:ea typeface="Zodiak Bold Italics"/>
                <a:cs typeface="Zodiak Bold Italics"/>
                <a:sym typeface="Zodiak Bold Italics"/>
              </a:rPr>
              <a:t>Museology</a:t>
            </a:r>
          </a:p>
        </p:txBody>
      </p:sp>
      <p:sp>
        <p:nvSpPr>
          <p:cNvPr name="TextBox 7" id="7"/>
          <p:cNvSpPr txBox="true"/>
          <p:nvPr/>
        </p:nvSpPr>
        <p:spPr>
          <a:xfrm rot="0">
            <a:off x="7772400" y="437579"/>
            <a:ext cx="2743200" cy="780669"/>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F1F2F2"/>
                </a:solidFill>
                <a:latin typeface="Zodiak Bold Italics"/>
                <a:ea typeface="Zodiak Bold Italics"/>
                <a:cs typeface="Zodiak Bold Italics"/>
                <a:sym typeface="Zodiak Bold Italics"/>
              </a:rPr>
              <a:t>Stakeholders and visitors</a:t>
            </a:r>
          </a:p>
        </p:txBody>
      </p:sp>
      <p:sp>
        <p:nvSpPr>
          <p:cNvPr name="TextBox 8" id="8"/>
          <p:cNvSpPr txBox="true"/>
          <p:nvPr/>
        </p:nvSpPr>
        <p:spPr>
          <a:xfrm rot="0">
            <a:off x="13716000" y="627126"/>
            <a:ext cx="2743200" cy="401574"/>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F1F2F2"/>
                </a:solidFill>
                <a:latin typeface="Zodiak Bold Italics"/>
                <a:ea typeface="Zodiak Bold Italics"/>
                <a:cs typeface="Zodiak Bold Italics"/>
                <a:sym typeface="Zodiak Bold Italics"/>
              </a:rPr>
              <a:t>Branding</a:t>
            </a:r>
          </a:p>
        </p:txBody>
      </p:sp>
      <p:grpSp>
        <p:nvGrpSpPr>
          <p:cNvPr name="Group 9" id="9"/>
          <p:cNvGrpSpPr/>
          <p:nvPr/>
        </p:nvGrpSpPr>
        <p:grpSpPr>
          <a:xfrm rot="0">
            <a:off x="6286500" y="1571625"/>
            <a:ext cx="4229100" cy="1000125"/>
            <a:chOff x="0" y="0"/>
            <a:chExt cx="1113837" cy="263407"/>
          </a:xfrm>
        </p:grpSpPr>
        <p:sp>
          <p:nvSpPr>
            <p:cNvPr name="Freeform 10" id="10"/>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11" id="11"/>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12" id="12"/>
          <p:cNvGrpSpPr/>
          <p:nvPr/>
        </p:nvGrpSpPr>
        <p:grpSpPr>
          <a:xfrm rot="0">
            <a:off x="6286500" y="2809372"/>
            <a:ext cx="4229100" cy="991103"/>
            <a:chOff x="0" y="0"/>
            <a:chExt cx="1113837" cy="261031"/>
          </a:xfrm>
        </p:grpSpPr>
        <p:sp>
          <p:nvSpPr>
            <p:cNvPr name="Freeform 13" id="13"/>
            <p:cNvSpPr/>
            <p:nvPr/>
          </p:nvSpPr>
          <p:spPr>
            <a:xfrm flipH="false" flipV="false" rot="0">
              <a:off x="0" y="0"/>
              <a:ext cx="1113837" cy="261031"/>
            </a:xfrm>
            <a:custGeom>
              <a:avLst/>
              <a:gdLst/>
              <a:ahLst/>
              <a:cxnLst/>
              <a:rect r="r" b="b" t="t" l="l"/>
              <a:pathLst>
                <a:path h="261031" w="1113837">
                  <a:moveTo>
                    <a:pt x="0" y="0"/>
                  </a:moveTo>
                  <a:lnTo>
                    <a:pt x="1113837" y="0"/>
                  </a:lnTo>
                  <a:lnTo>
                    <a:pt x="1113837" y="261031"/>
                  </a:lnTo>
                  <a:lnTo>
                    <a:pt x="0" y="261031"/>
                  </a:lnTo>
                  <a:close/>
                </a:path>
              </a:pathLst>
            </a:custGeom>
            <a:solidFill>
              <a:srgbClr val="000000">
                <a:alpha val="0"/>
              </a:srgbClr>
            </a:solidFill>
            <a:ln w="19050" cap="sq">
              <a:solidFill>
                <a:srgbClr val="BDBDBD"/>
              </a:solidFill>
              <a:prstDash val="solid"/>
              <a:miter/>
            </a:ln>
          </p:spPr>
        </p:sp>
        <p:sp>
          <p:nvSpPr>
            <p:cNvPr name="TextBox 14" id="14"/>
            <p:cNvSpPr txBox="true"/>
            <p:nvPr/>
          </p:nvSpPr>
          <p:spPr>
            <a:xfrm>
              <a:off x="0" y="-9525"/>
              <a:ext cx="1113837" cy="270556"/>
            </a:xfrm>
            <a:prstGeom prst="rect">
              <a:avLst/>
            </a:prstGeom>
          </p:spPr>
          <p:txBody>
            <a:bodyPr anchor="ctr" rtlCol="false" tIns="50800" lIns="50800" bIns="50800" rIns="50800"/>
            <a:lstStyle/>
            <a:p>
              <a:pPr algn="ctr">
                <a:lnSpc>
                  <a:spcPts val="2160"/>
                </a:lnSpc>
              </a:pPr>
            </a:p>
          </p:txBody>
        </p:sp>
      </p:grpSp>
      <p:grpSp>
        <p:nvGrpSpPr>
          <p:cNvPr name="Group 15" id="15"/>
          <p:cNvGrpSpPr/>
          <p:nvPr/>
        </p:nvGrpSpPr>
        <p:grpSpPr>
          <a:xfrm rot="0">
            <a:off x="6286500" y="4029075"/>
            <a:ext cx="4229100" cy="1000125"/>
            <a:chOff x="0" y="0"/>
            <a:chExt cx="1113837" cy="263407"/>
          </a:xfrm>
        </p:grpSpPr>
        <p:sp>
          <p:nvSpPr>
            <p:cNvPr name="Freeform 16" id="16"/>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17" id="17"/>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18" id="18"/>
          <p:cNvGrpSpPr/>
          <p:nvPr/>
        </p:nvGrpSpPr>
        <p:grpSpPr>
          <a:xfrm rot="0">
            <a:off x="342900" y="1555659"/>
            <a:ext cx="4229100" cy="1016091"/>
            <a:chOff x="0" y="0"/>
            <a:chExt cx="1113837" cy="267613"/>
          </a:xfrm>
        </p:grpSpPr>
        <p:sp>
          <p:nvSpPr>
            <p:cNvPr name="Freeform 19" id="19"/>
            <p:cNvSpPr/>
            <p:nvPr/>
          </p:nvSpPr>
          <p:spPr>
            <a:xfrm flipH="false" flipV="false" rot="0">
              <a:off x="0" y="0"/>
              <a:ext cx="1113837" cy="267612"/>
            </a:xfrm>
            <a:custGeom>
              <a:avLst/>
              <a:gdLst/>
              <a:ahLst/>
              <a:cxnLst/>
              <a:rect r="r" b="b" t="t" l="l"/>
              <a:pathLst>
                <a:path h="267612" w="1113837">
                  <a:moveTo>
                    <a:pt x="0" y="0"/>
                  </a:moveTo>
                  <a:lnTo>
                    <a:pt x="1113837" y="0"/>
                  </a:lnTo>
                  <a:lnTo>
                    <a:pt x="1113837" y="267612"/>
                  </a:lnTo>
                  <a:lnTo>
                    <a:pt x="0" y="267612"/>
                  </a:lnTo>
                  <a:close/>
                </a:path>
              </a:pathLst>
            </a:custGeom>
            <a:solidFill>
              <a:srgbClr val="000000">
                <a:alpha val="0"/>
              </a:srgbClr>
            </a:solidFill>
            <a:ln w="19050" cap="sq">
              <a:solidFill>
                <a:srgbClr val="BDBDBD"/>
              </a:solidFill>
              <a:prstDash val="solid"/>
              <a:miter/>
            </a:ln>
          </p:spPr>
        </p:sp>
        <p:sp>
          <p:nvSpPr>
            <p:cNvPr name="TextBox 20" id="20"/>
            <p:cNvSpPr txBox="true"/>
            <p:nvPr/>
          </p:nvSpPr>
          <p:spPr>
            <a:xfrm>
              <a:off x="0" y="-9525"/>
              <a:ext cx="1113837" cy="277138"/>
            </a:xfrm>
            <a:prstGeom prst="rect">
              <a:avLst/>
            </a:prstGeom>
          </p:spPr>
          <p:txBody>
            <a:bodyPr anchor="ctr" rtlCol="false" tIns="50800" lIns="50800" bIns="50800" rIns="50800"/>
            <a:lstStyle/>
            <a:p>
              <a:pPr algn="ctr">
                <a:lnSpc>
                  <a:spcPts val="2160"/>
                </a:lnSpc>
              </a:pPr>
            </a:p>
          </p:txBody>
        </p:sp>
      </p:grpSp>
      <p:sp>
        <p:nvSpPr>
          <p:cNvPr name="TextBox 21" id="21"/>
          <p:cNvSpPr txBox="true"/>
          <p:nvPr/>
        </p:nvSpPr>
        <p:spPr>
          <a:xfrm rot="0">
            <a:off x="569152" y="1780672"/>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8" tooltip="https://icom.museum"/>
              </a:rPr>
              <a:t>ICOM</a:t>
            </a:r>
          </a:p>
        </p:txBody>
      </p:sp>
      <p:sp>
        <p:nvSpPr>
          <p:cNvPr name="TextBox 22" id="22"/>
          <p:cNvSpPr txBox="true"/>
          <p:nvPr/>
        </p:nvSpPr>
        <p:spPr>
          <a:xfrm rot="0">
            <a:off x="6512752" y="1796638"/>
            <a:ext cx="3557521"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9" tooltip="https://www.theaudienceagency.org/resources/museums-audience-report"/>
              </a:rPr>
              <a:t>Audience Agency: Museum Audience Report 2018</a:t>
            </a:r>
          </a:p>
        </p:txBody>
      </p:sp>
      <p:sp>
        <p:nvSpPr>
          <p:cNvPr name="TextBox 23" id="23"/>
          <p:cNvSpPr txBox="true"/>
          <p:nvPr/>
        </p:nvSpPr>
        <p:spPr>
          <a:xfrm rot="0">
            <a:off x="6512752" y="3034386"/>
            <a:ext cx="3567046"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0" tooltip="https://www.aim-museums.co.uk/wp-content/uploads/2020/04/Understanding-Your-Audiences-2020-1.pdf"/>
              </a:rPr>
              <a:t>AIM: Understanding Your Audience 2020 </a:t>
            </a:r>
          </a:p>
        </p:txBody>
      </p:sp>
      <p:sp>
        <p:nvSpPr>
          <p:cNvPr name="TextBox 24" id="24"/>
          <p:cNvSpPr txBox="true"/>
          <p:nvPr/>
        </p:nvSpPr>
        <p:spPr>
          <a:xfrm rot="0">
            <a:off x="6512752" y="4254088"/>
            <a:ext cx="3557521"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1" tooltip="https://www.museumnext.com/article/museum-audiences-how-do-you-find-yours/"/>
              </a:rPr>
              <a:t>Museum Next: Museum Audiences Article</a:t>
            </a:r>
          </a:p>
        </p:txBody>
      </p:sp>
      <p:grpSp>
        <p:nvGrpSpPr>
          <p:cNvPr name="Group 25" id="25"/>
          <p:cNvGrpSpPr/>
          <p:nvPr/>
        </p:nvGrpSpPr>
        <p:grpSpPr>
          <a:xfrm rot="0">
            <a:off x="342900" y="2800350"/>
            <a:ext cx="4229100" cy="1000125"/>
            <a:chOff x="0" y="0"/>
            <a:chExt cx="1113837" cy="263407"/>
          </a:xfrm>
        </p:grpSpPr>
        <p:sp>
          <p:nvSpPr>
            <p:cNvPr name="Freeform 26" id="26"/>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27" id="27"/>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28" id="28"/>
          <p:cNvSpPr txBox="true"/>
          <p:nvPr/>
        </p:nvSpPr>
        <p:spPr>
          <a:xfrm rot="0">
            <a:off x="569152" y="3025363"/>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2" tooltip="https://www.museumsassociation.org/campaigns/ethics/code-of-ethics/"/>
              </a:rPr>
              <a:t>MA: Code of Ethics</a:t>
            </a:r>
          </a:p>
        </p:txBody>
      </p:sp>
      <p:grpSp>
        <p:nvGrpSpPr>
          <p:cNvPr name="Group 29" id="29"/>
          <p:cNvGrpSpPr/>
          <p:nvPr/>
        </p:nvGrpSpPr>
        <p:grpSpPr>
          <a:xfrm rot="0">
            <a:off x="342900" y="4029075"/>
            <a:ext cx="4229100" cy="1000125"/>
            <a:chOff x="0" y="0"/>
            <a:chExt cx="1113837" cy="263407"/>
          </a:xfrm>
        </p:grpSpPr>
        <p:sp>
          <p:nvSpPr>
            <p:cNvPr name="Freeform 30" id="30"/>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31" id="31"/>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32" id="32"/>
          <p:cNvSpPr txBox="true"/>
          <p:nvPr/>
        </p:nvSpPr>
        <p:spPr>
          <a:xfrm rot="0">
            <a:off x="569152" y="4254088"/>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3" tooltip="https://www.aam-us.org/programs/ethics-standards-and-professional-practices/code-of-ethics-for-museums/"/>
              </a:rPr>
              <a:t>AAM: Code of Ethics</a:t>
            </a:r>
          </a:p>
        </p:txBody>
      </p:sp>
      <p:grpSp>
        <p:nvGrpSpPr>
          <p:cNvPr name="Group 33" id="33"/>
          <p:cNvGrpSpPr/>
          <p:nvPr/>
        </p:nvGrpSpPr>
        <p:grpSpPr>
          <a:xfrm rot="0">
            <a:off x="6291517" y="5259562"/>
            <a:ext cx="4224083" cy="998363"/>
            <a:chOff x="0" y="0"/>
            <a:chExt cx="1112516" cy="262943"/>
          </a:xfrm>
        </p:grpSpPr>
        <p:sp>
          <p:nvSpPr>
            <p:cNvPr name="Freeform 34" id="34"/>
            <p:cNvSpPr/>
            <p:nvPr/>
          </p:nvSpPr>
          <p:spPr>
            <a:xfrm flipH="false" flipV="false" rot="0">
              <a:off x="0" y="0"/>
              <a:ext cx="1112516" cy="262943"/>
            </a:xfrm>
            <a:custGeom>
              <a:avLst/>
              <a:gdLst/>
              <a:ahLst/>
              <a:cxnLst/>
              <a:rect r="r" b="b" t="t" l="l"/>
              <a:pathLst>
                <a:path h="262943" w="1112516">
                  <a:moveTo>
                    <a:pt x="0" y="0"/>
                  </a:moveTo>
                  <a:lnTo>
                    <a:pt x="1112516" y="0"/>
                  </a:lnTo>
                  <a:lnTo>
                    <a:pt x="1112516" y="262943"/>
                  </a:lnTo>
                  <a:lnTo>
                    <a:pt x="0" y="262943"/>
                  </a:lnTo>
                  <a:close/>
                </a:path>
              </a:pathLst>
            </a:custGeom>
            <a:solidFill>
              <a:srgbClr val="000000">
                <a:alpha val="0"/>
              </a:srgbClr>
            </a:solidFill>
            <a:ln w="19050" cap="sq">
              <a:solidFill>
                <a:srgbClr val="BDBDBD"/>
              </a:solidFill>
              <a:prstDash val="solid"/>
              <a:miter/>
            </a:ln>
          </p:spPr>
        </p:sp>
        <p:sp>
          <p:nvSpPr>
            <p:cNvPr name="TextBox 35" id="35"/>
            <p:cNvSpPr txBox="true"/>
            <p:nvPr/>
          </p:nvSpPr>
          <p:spPr>
            <a:xfrm>
              <a:off x="0" y="-9525"/>
              <a:ext cx="1112516" cy="272468"/>
            </a:xfrm>
            <a:prstGeom prst="rect">
              <a:avLst/>
            </a:prstGeom>
          </p:spPr>
          <p:txBody>
            <a:bodyPr anchor="ctr" rtlCol="false" tIns="50800" lIns="50800" bIns="50800" rIns="50800"/>
            <a:lstStyle/>
            <a:p>
              <a:pPr algn="ctr">
                <a:lnSpc>
                  <a:spcPts val="2160"/>
                </a:lnSpc>
              </a:pPr>
            </a:p>
          </p:txBody>
        </p:sp>
      </p:grpSp>
      <p:sp>
        <p:nvSpPr>
          <p:cNvPr name="TextBox 36" id="36"/>
          <p:cNvSpPr txBox="true"/>
          <p:nvPr/>
        </p:nvSpPr>
        <p:spPr>
          <a:xfrm rot="0">
            <a:off x="6517515" y="5484576"/>
            <a:ext cx="3567046"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4" tooltip="https://kidsinmuseums.org.uk"/>
              </a:rPr>
              <a:t>Kids In Museums</a:t>
            </a:r>
          </a:p>
        </p:txBody>
      </p:sp>
      <p:grpSp>
        <p:nvGrpSpPr>
          <p:cNvPr name="Group 37" id="37"/>
          <p:cNvGrpSpPr/>
          <p:nvPr/>
        </p:nvGrpSpPr>
        <p:grpSpPr>
          <a:xfrm rot="0">
            <a:off x="342900" y="5257800"/>
            <a:ext cx="4229100" cy="1000125"/>
            <a:chOff x="0" y="0"/>
            <a:chExt cx="1113837" cy="263407"/>
          </a:xfrm>
        </p:grpSpPr>
        <p:sp>
          <p:nvSpPr>
            <p:cNvPr name="Freeform 38" id="38"/>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39" id="39"/>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40" id="40"/>
          <p:cNvSpPr txBox="true"/>
          <p:nvPr/>
        </p:nvSpPr>
        <p:spPr>
          <a:xfrm rot="0">
            <a:off x="569152" y="5482813"/>
            <a:ext cx="3557521"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5" tooltip="https://media.museumsassociation.org/app/uploads/2020/05/18150051/HS363-%E2%80%93-MSE-Practice-A-Toolkit-for-Museums_04.pdf"/>
              </a:rPr>
              <a:t>MA: Measuring Social Engaged Practice toolkit</a:t>
            </a:r>
          </a:p>
        </p:txBody>
      </p:sp>
      <p:grpSp>
        <p:nvGrpSpPr>
          <p:cNvPr name="Group 41" id="41"/>
          <p:cNvGrpSpPr/>
          <p:nvPr/>
        </p:nvGrpSpPr>
        <p:grpSpPr>
          <a:xfrm rot="0">
            <a:off x="12230100" y="1571625"/>
            <a:ext cx="4229100" cy="1000125"/>
            <a:chOff x="0" y="0"/>
            <a:chExt cx="1113837" cy="263407"/>
          </a:xfrm>
        </p:grpSpPr>
        <p:sp>
          <p:nvSpPr>
            <p:cNvPr name="Freeform 42" id="42"/>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43" id="43"/>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44" id="44"/>
          <p:cNvSpPr txBox="true"/>
          <p:nvPr/>
        </p:nvSpPr>
        <p:spPr>
          <a:xfrm rot="0">
            <a:off x="12456352" y="1796638"/>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6" tooltip="https://www.canva.com/pro/brand-kit/"/>
              </a:rPr>
              <a:t>Canva Brand Kit</a:t>
            </a:r>
          </a:p>
        </p:txBody>
      </p:sp>
      <p:grpSp>
        <p:nvGrpSpPr>
          <p:cNvPr name="Group 45" id="45"/>
          <p:cNvGrpSpPr/>
          <p:nvPr/>
        </p:nvGrpSpPr>
        <p:grpSpPr>
          <a:xfrm rot="0">
            <a:off x="12230100" y="2809372"/>
            <a:ext cx="4229100" cy="991103"/>
            <a:chOff x="0" y="0"/>
            <a:chExt cx="1113837" cy="261031"/>
          </a:xfrm>
        </p:grpSpPr>
        <p:sp>
          <p:nvSpPr>
            <p:cNvPr name="Freeform 46" id="46"/>
            <p:cNvSpPr/>
            <p:nvPr/>
          </p:nvSpPr>
          <p:spPr>
            <a:xfrm flipH="false" flipV="false" rot="0">
              <a:off x="0" y="0"/>
              <a:ext cx="1113837" cy="261031"/>
            </a:xfrm>
            <a:custGeom>
              <a:avLst/>
              <a:gdLst/>
              <a:ahLst/>
              <a:cxnLst/>
              <a:rect r="r" b="b" t="t" l="l"/>
              <a:pathLst>
                <a:path h="261031" w="1113837">
                  <a:moveTo>
                    <a:pt x="0" y="0"/>
                  </a:moveTo>
                  <a:lnTo>
                    <a:pt x="1113837" y="0"/>
                  </a:lnTo>
                  <a:lnTo>
                    <a:pt x="1113837" y="261031"/>
                  </a:lnTo>
                  <a:lnTo>
                    <a:pt x="0" y="261031"/>
                  </a:lnTo>
                  <a:close/>
                </a:path>
              </a:pathLst>
            </a:custGeom>
            <a:solidFill>
              <a:srgbClr val="000000">
                <a:alpha val="0"/>
              </a:srgbClr>
            </a:solidFill>
            <a:ln w="19050" cap="sq">
              <a:solidFill>
                <a:srgbClr val="BDBDBD"/>
              </a:solidFill>
              <a:prstDash val="solid"/>
              <a:miter/>
            </a:ln>
          </p:spPr>
        </p:sp>
        <p:sp>
          <p:nvSpPr>
            <p:cNvPr name="TextBox 47" id="47"/>
            <p:cNvSpPr txBox="true"/>
            <p:nvPr/>
          </p:nvSpPr>
          <p:spPr>
            <a:xfrm>
              <a:off x="0" y="-9525"/>
              <a:ext cx="1113837" cy="270556"/>
            </a:xfrm>
            <a:prstGeom prst="rect">
              <a:avLst/>
            </a:prstGeom>
          </p:spPr>
          <p:txBody>
            <a:bodyPr anchor="ctr" rtlCol="false" tIns="50800" lIns="50800" bIns="50800" rIns="50800"/>
            <a:lstStyle/>
            <a:p>
              <a:pPr algn="ctr">
                <a:lnSpc>
                  <a:spcPts val="2160"/>
                </a:lnSpc>
              </a:pPr>
            </a:p>
          </p:txBody>
        </p:sp>
      </p:grpSp>
      <p:sp>
        <p:nvSpPr>
          <p:cNvPr name="TextBox 48" id="48"/>
          <p:cNvSpPr txBox="true"/>
          <p:nvPr/>
        </p:nvSpPr>
        <p:spPr>
          <a:xfrm rot="0">
            <a:off x="12456352" y="3034386"/>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7" tooltip="https://www.canny-creative.com/resources/"/>
              </a:rPr>
              <a:t>Canny resources</a:t>
            </a:r>
          </a:p>
        </p:txBody>
      </p:sp>
      <p:grpSp>
        <p:nvGrpSpPr>
          <p:cNvPr name="Group 49" id="49"/>
          <p:cNvGrpSpPr/>
          <p:nvPr/>
        </p:nvGrpSpPr>
        <p:grpSpPr>
          <a:xfrm rot="0">
            <a:off x="12230100" y="4029075"/>
            <a:ext cx="4229100" cy="1000125"/>
            <a:chOff x="0" y="0"/>
            <a:chExt cx="1113837" cy="263407"/>
          </a:xfrm>
        </p:grpSpPr>
        <p:sp>
          <p:nvSpPr>
            <p:cNvPr name="Freeform 50" id="50"/>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51" id="51"/>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52" id="52"/>
          <p:cNvSpPr txBox="true"/>
          <p:nvPr/>
        </p:nvSpPr>
        <p:spPr>
          <a:xfrm rot="0">
            <a:off x="12456352" y="4254088"/>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8" tooltip="https://www.hubspot.com/resources/branding"/>
              </a:rPr>
              <a:t>Hubspot resources</a:t>
            </a:r>
          </a:p>
        </p:txBody>
      </p:sp>
      <p:grpSp>
        <p:nvGrpSpPr>
          <p:cNvPr name="Group 53" id="53"/>
          <p:cNvGrpSpPr/>
          <p:nvPr/>
        </p:nvGrpSpPr>
        <p:grpSpPr>
          <a:xfrm rot="0">
            <a:off x="12234863" y="5257800"/>
            <a:ext cx="4229100" cy="1000125"/>
            <a:chOff x="0" y="0"/>
            <a:chExt cx="1113837" cy="263407"/>
          </a:xfrm>
        </p:grpSpPr>
        <p:sp>
          <p:nvSpPr>
            <p:cNvPr name="Freeform 54" id="54"/>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55" id="55"/>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56" id="56"/>
          <p:cNvSpPr txBox="true"/>
          <p:nvPr/>
        </p:nvSpPr>
        <p:spPr>
          <a:xfrm rot="0">
            <a:off x="12461115" y="5482813"/>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9" tooltip="https://offers.hubspot.com/create-brand-style-guide"/>
              </a:rPr>
              <a:t>Hubspot: Brand style gu</a:t>
            </a:r>
            <a:r>
              <a:rPr lang="en-US" sz="1800" u="sng">
                <a:solidFill>
                  <a:srgbClr val="FFFFFF"/>
                </a:solidFill>
                <a:latin typeface="Archivo"/>
                <a:ea typeface="Archivo"/>
                <a:cs typeface="Archivo"/>
                <a:sym typeface="Archivo"/>
                <a:hlinkClick r:id="rId20" tooltip="https://www.hubspot.com/resources/branding"/>
              </a:rPr>
              <a:t>ide</a:t>
            </a:r>
          </a:p>
        </p:txBody>
      </p:sp>
    </p:spTree>
  </p:cSld>
  <p:clrMapOvr>
    <a:masterClrMapping/>
  </p:clrMapOvr>
  <p:transition spd="fast">
    <p:fade/>
  </p:transition>
</p:sld>
</file>

<file path=ppt/slides/slide27.xml><?xml version="1.0" encoding="utf-8"?>
<p:sld xmlns:p="http://schemas.openxmlformats.org/presentationml/2006/main" xmlns:a="http://schemas.openxmlformats.org/drawingml/2006/main">
  <p:cSld>
    <p:bg>
      <p:bgPr>
        <a:solidFill>
          <a:srgbClr val="010203"/>
        </a:solidFill>
      </p:bgPr>
    </p:bg>
    <p:spTree>
      <p:nvGrpSpPr>
        <p:cNvPr id="1" name=""/>
        <p:cNvGrpSpPr/>
        <p:nvPr/>
      </p:nvGrpSpPr>
      <p:grpSpPr>
        <a:xfrm>
          <a:off x="0" y="0"/>
          <a:ext cx="0" cy="0"/>
          <a:chOff x="0" y="0"/>
          <a:chExt cx="0" cy="0"/>
        </a:xfrm>
      </p:grpSpPr>
      <p:sp>
        <p:nvSpPr>
          <p:cNvPr name="TextBox 2" id="2"/>
          <p:cNvSpPr txBox="true"/>
          <p:nvPr/>
        </p:nvSpPr>
        <p:spPr>
          <a:xfrm rot="0">
            <a:off x="1819275" y="3871912"/>
            <a:ext cx="16177846" cy="4857750"/>
          </a:xfrm>
          <a:prstGeom prst="rect">
            <a:avLst/>
          </a:prstGeom>
        </p:spPr>
        <p:txBody>
          <a:bodyPr anchor="t" rtlCol="false" tIns="0" lIns="0" bIns="0" rIns="0">
            <a:spAutoFit/>
          </a:bodyPr>
          <a:lstStyle/>
          <a:p>
            <a:pPr algn="l" marL="0" indent="0" lvl="0">
              <a:lnSpc>
                <a:spcPts val="19199"/>
              </a:lnSpc>
            </a:pPr>
            <a:r>
              <a:rPr lang="en-US" b="true" sz="15999">
                <a:solidFill>
                  <a:srgbClr val="F1F2F2"/>
                </a:solidFill>
                <a:latin typeface="Oswald Bold"/>
                <a:ea typeface="Oswald Bold"/>
                <a:cs typeface="Oswald Bold"/>
                <a:sym typeface="Oswald Bold"/>
              </a:rPr>
              <a:t>COLLECTIONS &amp; PROGRAMMING</a:t>
            </a:r>
          </a:p>
        </p:txBody>
      </p:sp>
    </p:spTree>
  </p:cSld>
  <p:clrMapOvr>
    <a:masterClrMapping/>
  </p:clrMapOvr>
  <p:transition spd="fast">
    <p:fade/>
  </p:transition>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1F2F2"/>
        </a:solidFill>
      </p:bgPr>
    </p:bg>
    <p:spTree>
      <p:nvGrpSpPr>
        <p:cNvPr id="1" name=""/>
        <p:cNvGrpSpPr/>
        <p:nvPr/>
      </p:nvGrpSpPr>
      <p:grpSpPr>
        <a:xfrm>
          <a:off x="0" y="0"/>
          <a:ext cx="0" cy="0"/>
          <a:chOff x="0" y="0"/>
          <a:chExt cx="0" cy="0"/>
        </a:xfrm>
      </p:grpSpPr>
      <p:grpSp>
        <p:nvGrpSpPr>
          <p:cNvPr name="Group 2" id="2"/>
          <p:cNvGrpSpPr/>
          <p:nvPr/>
        </p:nvGrpSpPr>
        <p:grpSpPr>
          <a:xfrm rot="0">
            <a:off x="1828800" y="342900"/>
            <a:ext cx="8686800" cy="9601200"/>
            <a:chOff x="0" y="0"/>
            <a:chExt cx="11582400" cy="12801600"/>
          </a:xfrm>
        </p:grpSpPr>
        <p:pic>
          <p:nvPicPr>
            <p:cNvPr name="Picture 3" id="3"/>
            <p:cNvPicPr>
              <a:picLocks noChangeAspect="true"/>
            </p:cNvPicPr>
            <p:nvPr/>
          </p:nvPicPr>
          <p:blipFill>
            <a:blip r:embed="rId2"/>
            <a:srcRect l="19860" t="0" r="19860" b="0"/>
            <a:stretch>
              <a:fillRect/>
            </a:stretch>
          </p:blipFill>
          <p:spPr>
            <a:xfrm flipH="false" flipV="false">
              <a:off x="0" y="0"/>
              <a:ext cx="11582400" cy="12801600"/>
            </a:xfrm>
            <a:prstGeom prst="rect">
              <a:avLst/>
            </a:prstGeom>
          </p:spPr>
        </p:pic>
      </p:grpSp>
      <p:sp>
        <p:nvSpPr>
          <p:cNvPr name="TextBox 4" id="4"/>
          <p:cNvSpPr txBox="true"/>
          <p:nvPr/>
        </p:nvSpPr>
        <p:spPr>
          <a:xfrm rot="0">
            <a:off x="12230100" y="5053330"/>
            <a:ext cx="5715000" cy="3662045"/>
          </a:xfrm>
          <a:prstGeom prst="rect">
            <a:avLst/>
          </a:prstGeom>
        </p:spPr>
        <p:txBody>
          <a:bodyPr anchor="t" rtlCol="false" tIns="0" lIns="0" bIns="0" rIns="0">
            <a:spAutoFit/>
          </a:bodyPr>
          <a:lstStyle/>
          <a:p>
            <a:pPr algn="r">
              <a:lnSpc>
                <a:spcPts val="2440"/>
              </a:lnSpc>
            </a:pPr>
            <a:r>
              <a:rPr lang="en-US" sz="2000">
                <a:solidFill>
                  <a:srgbClr val="010203"/>
                </a:solidFill>
                <a:latin typeface="Archivo"/>
                <a:ea typeface="Archivo"/>
                <a:cs typeface="Archivo"/>
                <a:sym typeface="Archivo"/>
              </a:rPr>
              <a:t>A collection is the historical artefacts owned by your museum. These could be art, objects, photographs, recordings, or literally any type of physical object you can conceive. It can even include digital objects such as digital art, videos, or photographs.</a:t>
            </a:r>
          </a:p>
          <a:p>
            <a:pPr algn="r">
              <a:lnSpc>
                <a:spcPts val="2440"/>
              </a:lnSpc>
            </a:pPr>
          </a:p>
          <a:p>
            <a:pPr algn="r">
              <a:lnSpc>
                <a:spcPts val="2440"/>
              </a:lnSpc>
              <a:spcBef>
                <a:spcPct val="0"/>
              </a:spcBef>
            </a:pPr>
            <a:r>
              <a:rPr lang="en-US" sz="2000">
                <a:solidFill>
                  <a:srgbClr val="010203"/>
                </a:solidFill>
                <a:latin typeface="Archivo"/>
                <a:ea typeface="Archivo"/>
                <a:cs typeface="Archivo"/>
                <a:sym typeface="Archivo"/>
              </a:rPr>
              <a:t>Heritage can be intangible though - such as traditions, rituals and customs, performances, language, knowledge, skills and craftsmanship. History can be preserved not just with objects but also by passing these skills and knowledge on.</a:t>
            </a:r>
          </a:p>
        </p:txBody>
      </p:sp>
      <p:sp>
        <p:nvSpPr>
          <p:cNvPr name="TextBox 5" id="5"/>
          <p:cNvSpPr txBox="true"/>
          <p:nvPr/>
        </p:nvSpPr>
        <p:spPr>
          <a:xfrm rot="0">
            <a:off x="7703199" y="1664970"/>
            <a:ext cx="10337151" cy="1097280"/>
          </a:xfrm>
          <a:prstGeom prst="rect">
            <a:avLst/>
          </a:prstGeom>
        </p:spPr>
        <p:txBody>
          <a:bodyPr anchor="t" rtlCol="false" tIns="0" lIns="0" bIns="0" rIns="0">
            <a:spAutoFit/>
          </a:bodyPr>
          <a:lstStyle/>
          <a:p>
            <a:pPr algn="r">
              <a:lnSpc>
                <a:spcPts val="7680"/>
              </a:lnSpc>
            </a:pPr>
            <a:r>
              <a:rPr lang="en-US" b="true" sz="9600">
                <a:solidFill>
                  <a:srgbClr val="010203"/>
                </a:solidFill>
                <a:latin typeface="Oswald Bold"/>
                <a:ea typeface="Oswald Bold"/>
                <a:cs typeface="Oswald Bold"/>
                <a:sym typeface="Oswald Bold"/>
              </a:rPr>
              <a:t>COLLECTION</a:t>
            </a:r>
          </a:p>
        </p:txBody>
      </p:sp>
      <p:grpSp>
        <p:nvGrpSpPr>
          <p:cNvPr name="Group 6" id="6"/>
          <p:cNvGrpSpPr/>
          <p:nvPr/>
        </p:nvGrpSpPr>
        <p:grpSpPr>
          <a:xfrm rot="0">
            <a:off x="0" y="0"/>
            <a:ext cx="1600200" cy="10287000"/>
            <a:chOff x="0" y="0"/>
            <a:chExt cx="2133600" cy="13716000"/>
          </a:xfrm>
        </p:grpSpPr>
        <p:grpSp>
          <p:nvGrpSpPr>
            <p:cNvPr name="Group 7" id="7"/>
            <p:cNvGrpSpPr/>
            <p:nvPr/>
          </p:nvGrpSpPr>
          <p:grpSpPr>
            <a:xfrm rot="0">
              <a:off x="0" y="0"/>
              <a:ext cx="2133600" cy="13716000"/>
              <a:chOff x="0" y="0"/>
              <a:chExt cx="421452" cy="2709333"/>
            </a:xfrm>
          </p:grpSpPr>
          <p:sp>
            <p:nvSpPr>
              <p:cNvPr name="Freeform 8" id="8"/>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9" id="9"/>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0" id="10"/>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1" id="11"/>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F2F2F2"/>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2" id="12"/>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3" tooltip="https://www.floschechter.com"/>
                </a:rPr>
                <a:t>Florence</a:t>
              </a:r>
            </a:p>
            <a:p>
              <a:pPr algn="just">
                <a:lnSpc>
                  <a:spcPts val="1511"/>
                </a:lnSpc>
              </a:pPr>
              <a:r>
                <a:rPr lang="en-US" sz="1399">
                  <a:solidFill>
                    <a:srgbClr val="F2F2F2"/>
                  </a:solidFill>
                  <a:latin typeface="Zodiak"/>
                  <a:ea typeface="Zodiak"/>
                  <a:cs typeface="Zodiak"/>
                  <a:sym typeface="Zodiak"/>
                  <a:hlinkClick r:id="rId4"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5" tooltip="https://www.floschechter.com"/>
                </a:rPr>
                <a:t>floschechter.com</a:t>
              </a:r>
            </a:p>
          </p:txBody>
        </p:sp>
      </p:grpSp>
    </p:spTree>
  </p:cSld>
  <p:clrMapOvr>
    <a:masterClrMapping/>
  </p:clrMapOvr>
  <p:transition spd="fast">
    <p:fade/>
  </p:transition>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3314700" y="1571625"/>
          <a:ext cx="14630400" cy="8397494"/>
        </p:xfrm>
        <a:graphic>
          <a:graphicData uri="http://schemas.openxmlformats.org/drawingml/2006/table">
            <a:tbl>
              <a:tblPr/>
              <a:tblGrid>
                <a:gridCol w="7313871"/>
                <a:gridCol w="7316529"/>
              </a:tblGrid>
              <a:tr h="687359">
                <a:tc>
                  <a:txBody>
                    <a:bodyPr anchor="t" rtlCol="false"/>
                    <a:lstStyle/>
                    <a:p>
                      <a:pPr algn="l">
                        <a:lnSpc>
                          <a:spcPts val="2800"/>
                        </a:lnSpc>
                        <a:defRPr/>
                      </a:pPr>
                      <a:r>
                        <a:rPr lang="en-US" sz="2000">
                          <a:solidFill>
                            <a:srgbClr val="F2F2F2"/>
                          </a:solidFill>
                          <a:latin typeface="Archivo"/>
                          <a:ea typeface="Archivo"/>
                          <a:cs typeface="Archivo"/>
                          <a:sym typeface="Archivo"/>
                        </a:rPr>
                        <a:t>What do you want to collect?</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800"/>
                        </a:lnSpc>
                        <a:defRPr/>
                      </a:pPr>
                      <a:r>
                        <a:rPr lang="en-US" sz="2000">
                          <a:solidFill>
                            <a:srgbClr val="F2F2F2"/>
                          </a:solidFill>
                          <a:latin typeface="Archivo"/>
                          <a:ea typeface="Archivo"/>
                          <a:cs typeface="Archivo"/>
                          <a:sym typeface="Archivo"/>
                        </a:rPr>
                        <a:t>What types of objects will you not collect?</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r>
              <a:tr h="865054">
                <a:tc>
                  <a:txBody>
                    <a:bodyPr anchor="t" rtlCol="false"/>
                    <a:lstStyle/>
                    <a:p>
                      <a:pPr algn="l">
                        <a:lnSpc>
                          <a:spcPts val="1960"/>
                        </a:lnSpc>
                        <a:defRPr/>
                      </a:pPr>
                      <a:r>
                        <a:rPr lang="en-US" sz="1400">
                          <a:solidFill>
                            <a:srgbClr val="000000"/>
                          </a:solidFill>
                          <a:latin typeface="Archivo"/>
                          <a:ea typeface="Archivo"/>
                          <a:cs typeface="Archivo"/>
                          <a:sym typeface="Archivo"/>
                        </a:rPr>
                        <a:t>Usually a museum will have a collections policy to help decide this - they make sure you only acquire objects that achieve your aims. </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1960"/>
                        </a:lnSpc>
                        <a:defRPr/>
                      </a:pPr>
                      <a:r>
                        <a:rPr lang="en-US" sz="1400">
                          <a:solidFill>
                            <a:srgbClr val="000000"/>
                          </a:solidFill>
                          <a:latin typeface="Archivo"/>
                          <a:ea typeface="Archivo"/>
                          <a:cs typeface="Archivo"/>
                          <a:sym typeface="Archivo"/>
                        </a:rPr>
                        <a:t>This is just as important to consider so you can avoid mission creep. </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r>
              <a:tr h="2618966">
                <a:tc>
                  <a:txBody>
                    <a:bodyPr anchor="t" rtlCol="false"/>
                    <a:lstStyle/>
                    <a:p>
                      <a:pPr algn="l">
                        <a:lnSpc>
                          <a:spcPts val="3359"/>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c>
                  <a:txBody>
                    <a:bodyPr anchor="t" rtlCol="false"/>
                    <a:lstStyle/>
                    <a:p>
                      <a:pPr algn="l">
                        <a:lnSpc>
                          <a:spcPts val="3359"/>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359">
                <a:tc>
                  <a:txBody>
                    <a:bodyPr anchor="t" rtlCol="false"/>
                    <a:lstStyle/>
                    <a:p>
                      <a:pPr algn="l">
                        <a:lnSpc>
                          <a:spcPts val="2800"/>
                        </a:lnSpc>
                        <a:defRPr/>
                      </a:pPr>
                      <a:r>
                        <a:rPr lang="en-US" sz="2000">
                          <a:solidFill>
                            <a:srgbClr val="F2F2F2"/>
                          </a:solidFill>
                          <a:latin typeface="Archivo"/>
                          <a:ea typeface="Archivo"/>
                          <a:cs typeface="Archivo"/>
                          <a:sym typeface="Archivo"/>
                        </a:rPr>
                        <a:t>Will you be collecting anything restricted?</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800"/>
                        </a:lnSpc>
                        <a:defRPr/>
                      </a:pPr>
                      <a:r>
                        <a:rPr lang="en-US" sz="2000">
                          <a:solidFill>
                            <a:srgbClr val="F2F2F2"/>
                          </a:solidFill>
                          <a:latin typeface="Archivo"/>
                          <a:ea typeface="Archivo"/>
                          <a:cs typeface="Archivo"/>
                          <a:sym typeface="Archivo"/>
                        </a:rPr>
                        <a:t>How will you ascertain provenance of your objects?</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r>
              <a:tr h="1298345">
                <a:tc>
                  <a:txBody>
                    <a:bodyPr anchor="t" rtlCol="false"/>
                    <a:lstStyle/>
                    <a:p>
                      <a:pPr algn="l">
                        <a:lnSpc>
                          <a:spcPts val="1960"/>
                        </a:lnSpc>
                        <a:defRPr/>
                      </a:pPr>
                      <a:r>
                        <a:rPr lang="en-US" sz="1400">
                          <a:solidFill>
                            <a:srgbClr val="000000"/>
                          </a:solidFill>
                          <a:latin typeface="Archivo"/>
                          <a:ea typeface="Archivo"/>
                          <a:cs typeface="Archivo"/>
                          <a:sym typeface="Archivo"/>
                        </a:rPr>
                        <a:t>For example, human remains can only be held by certain organisations in the UK according to the Human Tissue Act 2004.</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1960"/>
                        </a:lnSpc>
                        <a:defRPr/>
                      </a:pPr>
                      <a:r>
                        <a:rPr lang="en-US" sz="1400">
                          <a:solidFill>
                            <a:srgbClr val="000000"/>
                          </a:solidFill>
                          <a:latin typeface="Archivo"/>
                          <a:ea typeface="Archivo"/>
                          <a:cs typeface="Archivo"/>
                          <a:sym typeface="Archivo"/>
                        </a:rPr>
                        <a:t>Many objects in collections have been stolen, obtained through colonialism or genocide, or otherwise unethically sourced. Examples include the Benin Bronzes of the British Museum, tsantsa of the Pitt Rivers Museum or Nazi looted art. What will you do if you discover part of your collection was unethically sourced?</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r>
              <a:tr h="2240409">
                <a:tc>
                  <a:txBody>
                    <a:bodyPr anchor="t" rtlCol="false"/>
                    <a:lstStyle/>
                    <a:p>
                      <a:pPr algn="ctr">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c>
                  <a:txBody>
                    <a:bodyPr anchor="t" rtlCol="false"/>
                    <a:lstStyle/>
                    <a:p>
                      <a:pPr algn="ctr">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bl>
          </a:graphicData>
        </a:graphic>
      </p:graphicFrame>
      <p:sp>
        <p:nvSpPr>
          <p:cNvPr name="TextBox 3" id="3"/>
          <p:cNvSpPr txBox="true"/>
          <p:nvPr/>
        </p:nvSpPr>
        <p:spPr>
          <a:xfrm rot="0">
            <a:off x="3314700" y="902335"/>
            <a:ext cx="12408747" cy="440690"/>
          </a:xfrm>
          <a:prstGeom prst="rect">
            <a:avLst/>
          </a:prstGeom>
        </p:spPr>
        <p:txBody>
          <a:bodyPr anchor="t" rtlCol="false" tIns="0" lIns="0" bIns="0" rIns="0">
            <a:spAutoFit/>
          </a:bodyPr>
          <a:lstStyle/>
          <a:p>
            <a:pPr algn="l">
              <a:lnSpc>
                <a:spcPts val="3040"/>
              </a:lnSpc>
            </a:pPr>
            <a:r>
              <a:rPr lang="en-US" sz="3800">
                <a:solidFill>
                  <a:srgbClr val="000000"/>
                </a:solidFill>
                <a:latin typeface="Archivo Black"/>
                <a:ea typeface="Archivo Black"/>
                <a:cs typeface="Archivo Black"/>
                <a:sym typeface="Archivo Black"/>
              </a:rPr>
              <a:t>Building your collection</a:t>
            </a:r>
          </a:p>
        </p:txBody>
      </p:sp>
      <p:grpSp>
        <p:nvGrpSpPr>
          <p:cNvPr name="Group 4" id="4"/>
          <p:cNvGrpSpPr/>
          <p:nvPr/>
        </p:nvGrpSpPr>
        <p:grpSpPr>
          <a:xfrm rot="0">
            <a:off x="0" y="0"/>
            <a:ext cx="1600200" cy="10287000"/>
            <a:chOff x="0" y="0"/>
            <a:chExt cx="2133600" cy="13716000"/>
          </a:xfrm>
        </p:grpSpPr>
        <p:grpSp>
          <p:nvGrpSpPr>
            <p:cNvPr name="Group 5" id="5"/>
            <p:cNvGrpSpPr/>
            <p:nvPr/>
          </p:nvGrpSpPr>
          <p:grpSpPr>
            <a:xfrm rot="0">
              <a:off x="0" y="0"/>
              <a:ext cx="2133600" cy="13716000"/>
              <a:chOff x="0" y="0"/>
              <a:chExt cx="421452" cy="2709333"/>
            </a:xfrm>
          </p:grpSpPr>
          <p:sp>
            <p:nvSpPr>
              <p:cNvPr name="Freeform 6" id="6"/>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7" id="7"/>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8" id="8"/>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9" id="9"/>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F2F2F2"/>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0" id="10"/>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Tree>
  </p:cSld>
  <p:clrMapOvr>
    <a:masterClrMapping/>
  </p:clrMapOvr>
  <p:transition spd="fast">
    <p:fade/>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819275" y="4019550"/>
            <a:ext cx="7210425" cy="4772025"/>
          </a:xfrm>
          <a:prstGeom prst="rect">
            <a:avLst/>
          </a:prstGeom>
        </p:spPr>
        <p:txBody>
          <a:bodyPr anchor="t" rtlCol="false" tIns="0" lIns="0" bIns="0" rIns="0">
            <a:spAutoFit/>
          </a:bodyPr>
          <a:lstStyle/>
          <a:p>
            <a:pPr algn="l">
              <a:lnSpc>
                <a:spcPts val="1919"/>
              </a:lnSpc>
            </a:pPr>
            <a:r>
              <a:rPr lang="en-US" sz="1599">
                <a:solidFill>
                  <a:srgbClr val="010203"/>
                </a:solidFill>
                <a:latin typeface="Archivo"/>
                <a:ea typeface="Archivo"/>
                <a:cs typeface="Archivo"/>
                <a:sym typeface="Archivo"/>
              </a:rPr>
              <a:t>Embarking on the journey of museum development can be as exhilarating as it is challenging. Museums are hard. I know, I did it. I am the founder of the Vagina Museum, the world’s first bricks and mortar museum dedicated to the vagina, vulva, clitoris and whole gynaecological anatomy. From humble beginnings as a project on my living room table in 2017, just a few years later it was a world-famous museum averaging over 100,000 annual visitors.</a:t>
            </a:r>
          </a:p>
          <a:p>
            <a:pPr algn="l">
              <a:lnSpc>
                <a:spcPts val="1919"/>
              </a:lnSpc>
            </a:pPr>
          </a:p>
          <a:p>
            <a:pPr algn="l">
              <a:lnSpc>
                <a:spcPts val="1919"/>
              </a:lnSpc>
            </a:pPr>
            <a:r>
              <a:rPr lang="en-US" sz="1599">
                <a:solidFill>
                  <a:srgbClr val="010203"/>
                </a:solidFill>
                <a:latin typeface="Archivo"/>
                <a:ea typeface="Archivo"/>
                <a:cs typeface="Archivo"/>
                <a:sym typeface="Archivo"/>
              </a:rPr>
              <a:t>I’ve had to learn a lot along the way, and I’ve built this resource so you can do the same. I've distilled my hard-earned wisdom into this resource, tailored to empower aspiring museum founders like yourself to have the skillset to create your own museum. While my expertise primarily stems from navigating the UK market, the principles and insights shared transcend borders.</a:t>
            </a:r>
          </a:p>
          <a:p>
            <a:pPr algn="l">
              <a:lnSpc>
                <a:spcPts val="1919"/>
              </a:lnSpc>
            </a:pPr>
          </a:p>
          <a:p>
            <a:pPr algn="l">
              <a:lnSpc>
                <a:spcPts val="1919"/>
              </a:lnSpc>
            </a:pPr>
            <a:r>
              <a:rPr lang="en-US" sz="1599">
                <a:solidFill>
                  <a:srgbClr val="010203"/>
                </a:solidFill>
                <a:latin typeface="Archivo"/>
                <a:ea typeface="Archivo"/>
                <a:cs typeface="Archivo"/>
                <a:sym typeface="Archivo"/>
              </a:rPr>
              <a:t>This resource is for people right at the start of their museum-building journey. You absolutely do not need to be able to answer every question right now. But you should have all these questions in the back of your mind as you build your museum. Consider this your compass as you chart the course for your museum venture. While you may not have all the answers now, each question posed here will serve as a beacon guiding your journey. You should be able to answer all these questions by the time your museum opens to the public. </a:t>
            </a:r>
          </a:p>
        </p:txBody>
      </p:sp>
      <p:grpSp>
        <p:nvGrpSpPr>
          <p:cNvPr name="Group 3" id="3"/>
          <p:cNvGrpSpPr/>
          <p:nvPr/>
        </p:nvGrpSpPr>
        <p:grpSpPr>
          <a:xfrm rot="0">
            <a:off x="9267825" y="7742207"/>
            <a:ext cx="7200900" cy="2201893"/>
            <a:chOff x="0" y="0"/>
            <a:chExt cx="1896533" cy="579922"/>
          </a:xfrm>
        </p:grpSpPr>
        <p:sp>
          <p:nvSpPr>
            <p:cNvPr name="Freeform 4" id="4"/>
            <p:cNvSpPr/>
            <p:nvPr/>
          </p:nvSpPr>
          <p:spPr>
            <a:xfrm flipH="false" flipV="false" rot="0">
              <a:off x="0" y="0"/>
              <a:ext cx="1896533" cy="579922"/>
            </a:xfrm>
            <a:custGeom>
              <a:avLst/>
              <a:gdLst/>
              <a:ahLst/>
              <a:cxnLst/>
              <a:rect r="r" b="b" t="t" l="l"/>
              <a:pathLst>
                <a:path h="579922" w="1896533">
                  <a:moveTo>
                    <a:pt x="0" y="0"/>
                  </a:moveTo>
                  <a:lnTo>
                    <a:pt x="1896533" y="0"/>
                  </a:lnTo>
                  <a:lnTo>
                    <a:pt x="1896533" y="579922"/>
                  </a:lnTo>
                  <a:lnTo>
                    <a:pt x="0" y="579922"/>
                  </a:lnTo>
                  <a:close/>
                </a:path>
              </a:pathLst>
            </a:custGeom>
            <a:solidFill>
              <a:srgbClr val="203608"/>
            </a:solidFill>
          </p:spPr>
        </p:sp>
        <p:sp>
          <p:nvSpPr>
            <p:cNvPr name="TextBox 5" id="5"/>
            <p:cNvSpPr txBox="true"/>
            <p:nvPr/>
          </p:nvSpPr>
          <p:spPr>
            <a:xfrm>
              <a:off x="0" y="28575"/>
              <a:ext cx="1896533" cy="551347"/>
            </a:xfrm>
            <a:prstGeom prst="rect">
              <a:avLst/>
            </a:prstGeom>
          </p:spPr>
          <p:txBody>
            <a:bodyPr anchor="ctr" rtlCol="false" tIns="50800" lIns="50800" bIns="50800" rIns="50800"/>
            <a:lstStyle/>
            <a:p>
              <a:pPr algn="ctr">
                <a:lnSpc>
                  <a:spcPts val="1399"/>
                </a:lnSpc>
              </a:pPr>
            </a:p>
          </p:txBody>
        </p:sp>
      </p:grpSp>
      <p:sp>
        <p:nvSpPr>
          <p:cNvPr name="TextBox 6" id="6"/>
          <p:cNvSpPr txBox="true"/>
          <p:nvPr/>
        </p:nvSpPr>
        <p:spPr>
          <a:xfrm rot="0">
            <a:off x="9589648" y="8602985"/>
            <a:ext cx="6540936" cy="782955"/>
          </a:xfrm>
          <a:prstGeom prst="rect">
            <a:avLst/>
          </a:prstGeom>
        </p:spPr>
        <p:txBody>
          <a:bodyPr anchor="t" rtlCol="false" tIns="0" lIns="0" bIns="0" rIns="0">
            <a:spAutoFit/>
          </a:bodyPr>
          <a:lstStyle/>
          <a:p>
            <a:pPr algn="l">
              <a:lnSpc>
                <a:spcPts val="1200"/>
              </a:lnSpc>
            </a:pPr>
            <a:r>
              <a:rPr lang="en-US" sz="1200">
                <a:solidFill>
                  <a:srgbClr val="F2F2F2"/>
                </a:solidFill>
                <a:latin typeface="Archivo"/>
                <a:ea typeface="Archivo"/>
                <a:cs typeface="Archivo"/>
                <a:sym typeface="Archivo"/>
              </a:rPr>
              <a:t>This resource should not be taken as legal advice and is for informational purposes only. I shall have no liability nor responsibility to any person or entity regarding any loss or damage incurred, or alleged to have incurred, directly or indirectly, by the information contained in this resource. This document was published in July 2024 and all links were available at time of publishing. If any have broken, please </a:t>
            </a:r>
            <a:r>
              <a:rPr lang="en-US" sz="1200" u="sng">
                <a:solidFill>
                  <a:srgbClr val="F2F2F2"/>
                </a:solidFill>
                <a:latin typeface="Archivo"/>
                <a:ea typeface="Archivo"/>
                <a:cs typeface="Archivo"/>
                <a:sym typeface="Archivo"/>
                <a:hlinkClick r:id="rId2" tooltip="https://www.floschechter.com/contact"/>
              </a:rPr>
              <a:t>contact me</a:t>
            </a:r>
            <a:r>
              <a:rPr lang="en-US" sz="1200">
                <a:solidFill>
                  <a:srgbClr val="F2F2F2"/>
                </a:solidFill>
                <a:latin typeface="Archivo"/>
                <a:ea typeface="Archivo"/>
                <a:cs typeface="Archivo"/>
                <a:sym typeface="Archivo"/>
              </a:rPr>
              <a:t>.</a:t>
            </a:r>
          </a:p>
        </p:txBody>
      </p:sp>
      <p:sp>
        <p:nvSpPr>
          <p:cNvPr name="Freeform 7" id="7"/>
          <p:cNvSpPr/>
          <p:nvPr/>
        </p:nvSpPr>
        <p:spPr>
          <a:xfrm flipH="false" flipV="false" rot="0">
            <a:off x="9589648" y="7990896"/>
            <a:ext cx="391040" cy="391040"/>
          </a:xfrm>
          <a:custGeom>
            <a:avLst/>
            <a:gdLst/>
            <a:ahLst/>
            <a:cxnLst/>
            <a:rect r="r" b="b" t="t" l="l"/>
            <a:pathLst>
              <a:path h="391040" w="391040">
                <a:moveTo>
                  <a:pt x="0" y="0"/>
                </a:moveTo>
                <a:lnTo>
                  <a:pt x="391040" y="0"/>
                </a:lnTo>
                <a:lnTo>
                  <a:pt x="391040" y="391040"/>
                </a:lnTo>
                <a:lnTo>
                  <a:pt x="0" y="39104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9258300" y="4019550"/>
            <a:ext cx="7210425" cy="3105150"/>
          </a:xfrm>
          <a:prstGeom prst="rect">
            <a:avLst/>
          </a:prstGeom>
        </p:spPr>
        <p:txBody>
          <a:bodyPr anchor="t" rtlCol="false" tIns="0" lIns="0" bIns="0" rIns="0">
            <a:spAutoFit/>
          </a:bodyPr>
          <a:lstStyle/>
          <a:p>
            <a:pPr algn="l">
              <a:lnSpc>
                <a:spcPts val="1919"/>
              </a:lnSpc>
            </a:pPr>
            <a:r>
              <a:rPr lang="en-US" sz="1599">
                <a:solidFill>
                  <a:srgbClr val="010203"/>
                </a:solidFill>
                <a:latin typeface="Archivo"/>
                <a:ea typeface="Archivo"/>
                <a:cs typeface="Archivo"/>
                <a:sym typeface="Archivo"/>
              </a:rPr>
              <a:t>You might be able to get a pop-up up and running pretty fast, but a stable location will undoubtedly take years. Whether you're envisioning a quick pop-up or dreaming of a permanent institution, remember: Rome wasn't built in a day, and neither are museums. Embrace the process - with patience and perseverance and a little bit of luck, it will materialise. Don’t be too daunted by the amount of information that is in here, all your answers will come in time. There is also a glossary at the end for any specific museum words you might not have come across. </a:t>
            </a:r>
          </a:p>
          <a:p>
            <a:pPr algn="l">
              <a:lnSpc>
                <a:spcPts val="1919"/>
              </a:lnSpc>
            </a:pPr>
          </a:p>
          <a:p>
            <a:pPr algn="l">
              <a:lnSpc>
                <a:spcPts val="1919"/>
              </a:lnSpc>
            </a:pPr>
            <a:r>
              <a:rPr lang="en-US" sz="1599">
                <a:solidFill>
                  <a:srgbClr val="010203"/>
                </a:solidFill>
                <a:latin typeface="Archivo"/>
                <a:ea typeface="Archivo"/>
                <a:cs typeface="Archivo"/>
                <a:sym typeface="Archivo"/>
              </a:rPr>
              <a:t>If you’d like to discuss building a museum further or want to delve deeper into the intricacies of museum creation, don’t hesitate to schedule a 15 minute exploratory call with me on my website.</a:t>
            </a:r>
          </a:p>
          <a:p>
            <a:pPr algn="l">
              <a:lnSpc>
                <a:spcPts val="1919"/>
              </a:lnSpc>
            </a:pPr>
          </a:p>
        </p:txBody>
      </p:sp>
      <p:sp>
        <p:nvSpPr>
          <p:cNvPr name="TextBox 9" id="9"/>
          <p:cNvSpPr txBox="true"/>
          <p:nvPr/>
        </p:nvSpPr>
        <p:spPr>
          <a:xfrm rot="0">
            <a:off x="1819275" y="1665605"/>
            <a:ext cx="14649450" cy="991870"/>
          </a:xfrm>
          <a:prstGeom prst="rect">
            <a:avLst/>
          </a:prstGeom>
        </p:spPr>
        <p:txBody>
          <a:bodyPr anchor="t" rtlCol="false" tIns="0" lIns="0" bIns="0" rIns="0">
            <a:spAutoFit/>
          </a:bodyPr>
          <a:lstStyle/>
          <a:p>
            <a:pPr algn="l">
              <a:lnSpc>
                <a:spcPts val="3800"/>
              </a:lnSpc>
              <a:spcBef>
                <a:spcPct val="0"/>
              </a:spcBef>
            </a:pPr>
            <a:r>
              <a:rPr lang="en-US" sz="3800">
                <a:solidFill>
                  <a:srgbClr val="000000"/>
                </a:solidFill>
                <a:latin typeface="Archivo Black"/>
                <a:ea typeface="Archivo Black"/>
                <a:cs typeface="Archivo Black"/>
                <a:sym typeface="Archivo Black"/>
              </a:rPr>
              <a:t>There are roughly 100,000 museums in the world. But you haven’t made yours yet. </a:t>
            </a:r>
            <a:r>
              <a:rPr lang="en-US" sz="3800">
                <a:solidFill>
                  <a:srgbClr val="465E2B"/>
                </a:solidFill>
                <a:latin typeface="Archivo Black"/>
                <a:ea typeface="Archivo Black"/>
                <a:cs typeface="Archivo Black"/>
                <a:sym typeface="Archivo Black"/>
              </a:rPr>
              <a:t>Let’s make that happen.</a:t>
            </a:r>
          </a:p>
        </p:txBody>
      </p:sp>
      <p:sp>
        <p:nvSpPr>
          <p:cNvPr name="TextBox 10" id="10"/>
          <p:cNvSpPr txBox="true"/>
          <p:nvPr/>
        </p:nvSpPr>
        <p:spPr>
          <a:xfrm rot="0">
            <a:off x="10243038" y="8054971"/>
            <a:ext cx="1382998" cy="291465"/>
          </a:xfrm>
          <a:prstGeom prst="rect">
            <a:avLst/>
          </a:prstGeom>
        </p:spPr>
        <p:txBody>
          <a:bodyPr anchor="t" rtlCol="false" tIns="0" lIns="0" bIns="0" rIns="0">
            <a:spAutoFit/>
          </a:bodyPr>
          <a:lstStyle/>
          <a:p>
            <a:pPr algn="l">
              <a:lnSpc>
                <a:spcPts val="2100"/>
              </a:lnSpc>
            </a:pPr>
            <a:r>
              <a:rPr lang="en-US" sz="2100">
                <a:solidFill>
                  <a:srgbClr val="F2F2F2"/>
                </a:solidFill>
                <a:latin typeface="Archivo Black"/>
                <a:ea typeface="Archivo Black"/>
                <a:cs typeface="Archivo Black"/>
                <a:sym typeface="Archivo Black"/>
              </a:rPr>
              <a:t>NOTE</a:t>
            </a:r>
          </a:p>
        </p:txBody>
      </p:sp>
    </p:spTree>
  </p:cSld>
  <p:clrMapOvr>
    <a:masterClrMapping/>
  </p:clrMapOvr>
  <p:transition spd="fast">
    <p:fade/>
  </p:transition>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1F2F2"/>
        </a:solidFill>
      </p:bgPr>
    </p:bg>
    <p:spTree>
      <p:nvGrpSpPr>
        <p:cNvPr id="1" name=""/>
        <p:cNvGrpSpPr/>
        <p:nvPr/>
      </p:nvGrpSpPr>
      <p:grpSpPr>
        <a:xfrm>
          <a:off x="0" y="0"/>
          <a:ext cx="0" cy="0"/>
          <a:chOff x="0" y="0"/>
          <a:chExt cx="0" cy="0"/>
        </a:xfrm>
      </p:grpSpPr>
      <p:sp>
        <p:nvSpPr>
          <p:cNvPr name="TextBox 2" id="2"/>
          <p:cNvSpPr txBox="true"/>
          <p:nvPr/>
        </p:nvSpPr>
        <p:spPr>
          <a:xfrm rot="0">
            <a:off x="3333750" y="875030"/>
            <a:ext cx="13567647" cy="440690"/>
          </a:xfrm>
          <a:prstGeom prst="rect">
            <a:avLst/>
          </a:prstGeom>
        </p:spPr>
        <p:txBody>
          <a:bodyPr anchor="t" rtlCol="false" tIns="0" lIns="0" bIns="0" rIns="0">
            <a:spAutoFit/>
          </a:bodyPr>
          <a:lstStyle/>
          <a:p>
            <a:pPr algn="l">
              <a:lnSpc>
                <a:spcPts val="3040"/>
              </a:lnSpc>
            </a:pPr>
            <a:r>
              <a:rPr lang="en-US" sz="3800">
                <a:solidFill>
                  <a:srgbClr val="010203"/>
                </a:solidFill>
                <a:latin typeface="Archivo Black"/>
                <a:ea typeface="Archivo Black"/>
                <a:cs typeface="Archivo Black"/>
                <a:sym typeface="Archivo Black"/>
              </a:rPr>
              <a:t>Managing your collection</a:t>
            </a:r>
          </a:p>
        </p:txBody>
      </p:sp>
      <p:grpSp>
        <p:nvGrpSpPr>
          <p:cNvPr name="Group 3" id="3"/>
          <p:cNvGrpSpPr/>
          <p:nvPr/>
        </p:nvGrpSpPr>
        <p:grpSpPr>
          <a:xfrm rot="0">
            <a:off x="0" y="0"/>
            <a:ext cx="1600200" cy="10287000"/>
            <a:chOff x="0" y="0"/>
            <a:chExt cx="2133600" cy="13716000"/>
          </a:xfrm>
        </p:grpSpPr>
        <p:grpSp>
          <p:nvGrpSpPr>
            <p:cNvPr name="Group 4" id="4"/>
            <p:cNvGrpSpPr/>
            <p:nvPr/>
          </p:nvGrpSpPr>
          <p:grpSpPr>
            <a:xfrm rot="0">
              <a:off x="0" y="0"/>
              <a:ext cx="2133600" cy="13716000"/>
              <a:chOff x="0" y="0"/>
              <a:chExt cx="421452" cy="2709333"/>
            </a:xfrm>
          </p:grpSpPr>
          <p:sp>
            <p:nvSpPr>
              <p:cNvPr name="Freeform 5" id="5"/>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6" id="6"/>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7" id="7"/>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8" id="8"/>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F2F2F2"/>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9" id="9"/>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grpSp>
        <p:nvGrpSpPr>
          <p:cNvPr name="Group 10" id="10"/>
          <p:cNvGrpSpPr/>
          <p:nvPr/>
        </p:nvGrpSpPr>
        <p:grpSpPr>
          <a:xfrm rot="0">
            <a:off x="3314700" y="2771775"/>
            <a:ext cx="4248150" cy="7172325"/>
            <a:chOff x="0" y="0"/>
            <a:chExt cx="1118854" cy="1889007"/>
          </a:xfrm>
        </p:grpSpPr>
        <p:sp>
          <p:nvSpPr>
            <p:cNvPr name="Freeform 11" id="11"/>
            <p:cNvSpPr/>
            <p:nvPr/>
          </p:nvSpPr>
          <p:spPr>
            <a:xfrm flipH="false" flipV="false" rot="0">
              <a:off x="0" y="0"/>
              <a:ext cx="1118854" cy="1889007"/>
            </a:xfrm>
            <a:custGeom>
              <a:avLst/>
              <a:gdLst/>
              <a:ahLst/>
              <a:cxnLst/>
              <a:rect r="r" b="b" t="t" l="l"/>
              <a:pathLst>
                <a:path h="1889007" w="1118854">
                  <a:moveTo>
                    <a:pt x="0" y="0"/>
                  </a:moveTo>
                  <a:lnTo>
                    <a:pt x="1118854" y="0"/>
                  </a:lnTo>
                  <a:lnTo>
                    <a:pt x="1118854" y="1889007"/>
                  </a:lnTo>
                  <a:lnTo>
                    <a:pt x="0" y="1889007"/>
                  </a:lnTo>
                  <a:close/>
                </a:path>
              </a:pathLst>
            </a:custGeom>
            <a:solidFill>
              <a:srgbClr val="000000">
                <a:alpha val="0"/>
              </a:srgbClr>
            </a:solidFill>
            <a:ln w="19050" cap="sq">
              <a:solidFill>
                <a:srgbClr val="000000"/>
              </a:solidFill>
              <a:prstDash val="solid"/>
              <a:miter/>
            </a:ln>
          </p:spPr>
        </p:sp>
        <p:sp>
          <p:nvSpPr>
            <p:cNvPr name="TextBox 12" id="12"/>
            <p:cNvSpPr txBox="true"/>
            <p:nvPr/>
          </p:nvSpPr>
          <p:spPr>
            <a:xfrm>
              <a:off x="0" y="-9525"/>
              <a:ext cx="1118854" cy="1898532"/>
            </a:xfrm>
            <a:prstGeom prst="rect">
              <a:avLst/>
            </a:prstGeom>
          </p:spPr>
          <p:txBody>
            <a:bodyPr anchor="ctr" rtlCol="false" tIns="50800" lIns="50800" bIns="50800" rIns="50800"/>
            <a:lstStyle/>
            <a:p>
              <a:pPr algn="ctr">
                <a:lnSpc>
                  <a:spcPts val="2160"/>
                </a:lnSpc>
              </a:pPr>
            </a:p>
          </p:txBody>
        </p:sp>
      </p:grpSp>
      <p:sp>
        <p:nvSpPr>
          <p:cNvPr name="TextBox 13" id="13"/>
          <p:cNvSpPr txBox="true"/>
          <p:nvPr/>
        </p:nvSpPr>
        <p:spPr>
          <a:xfrm rot="0">
            <a:off x="3333750" y="1893888"/>
            <a:ext cx="4229100" cy="701675"/>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Where will you get the expertise to manage your collection?</a:t>
            </a:r>
          </a:p>
        </p:txBody>
      </p:sp>
      <p:grpSp>
        <p:nvGrpSpPr>
          <p:cNvPr name="Group 14" id="14"/>
          <p:cNvGrpSpPr/>
          <p:nvPr/>
        </p:nvGrpSpPr>
        <p:grpSpPr>
          <a:xfrm rot="0">
            <a:off x="7791450" y="2771775"/>
            <a:ext cx="4267200" cy="7172325"/>
            <a:chOff x="0" y="0"/>
            <a:chExt cx="1123872" cy="1889007"/>
          </a:xfrm>
        </p:grpSpPr>
        <p:sp>
          <p:nvSpPr>
            <p:cNvPr name="Freeform 15" id="15"/>
            <p:cNvSpPr/>
            <p:nvPr/>
          </p:nvSpPr>
          <p:spPr>
            <a:xfrm flipH="false" flipV="false" rot="0">
              <a:off x="0" y="0"/>
              <a:ext cx="1123872" cy="1889007"/>
            </a:xfrm>
            <a:custGeom>
              <a:avLst/>
              <a:gdLst/>
              <a:ahLst/>
              <a:cxnLst/>
              <a:rect r="r" b="b" t="t" l="l"/>
              <a:pathLst>
                <a:path h="1889007" w="1123872">
                  <a:moveTo>
                    <a:pt x="0" y="0"/>
                  </a:moveTo>
                  <a:lnTo>
                    <a:pt x="1123872" y="0"/>
                  </a:lnTo>
                  <a:lnTo>
                    <a:pt x="1123872" y="1889007"/>
                  </a:lnTo>
                  <a:lnTo>
                    <a:pt x="0" y="1889007"/>
                  </a:lnTo>
                  <a:close/>
                </a:path>
              </a:pathLst>
            </a:custGeom>
            <a:solidFill>
              <a:srgbClr val="000000">
                <a:alpha val="0"/>
              </a:srgbClr>
            </a:solidFill>
            <a:ln w="19050" cap="sq">
              <a:solidFill>
                <a:srgbClr val="000000"/>
              </a:solidFill>
              <a:prstDash val="solid"/>
              <a:miter/>
            </a:ln>
          </p:spPr>
        </p:sp>
        <p:sp>
          <p:nvSpPr>
            <p:cNvPr name="TextBox 16" id="16"/>
            <p:cNvSpPr txBox="true"/>
            <p:nvPr/>
          </p:nvSpPr>
          <p:spPr>
            <a:xfrm>
              <a:off x="0" y="-9525"/>
              <a:ext cx="1123872" cy="1898532"/>
            </a:xfrm>
            <a:prstGeom prst="rect">
              <a:avLst/>
            </a:prstGeom>
          </p:spPr>
          <p:txBody>
            <a:bodyPr anchor="ctr" rtlCol="false" tIns="50800" lIns="50800" bIns="50800" rIns="50800"/>
            <a:lstStyle/>
            <a:p>
              <a:pPr algn="ctr">
                <a:lnSpc>
                  <a:spcPts val="2160"/>
                </a:lnSpc>
              </a:pPr>
            </a:p>
          </p:txBody>
        </p:sp>
      </p:grpSp>
      <p:sp>
        <p:nvSpPr>
          <p:cNvPr name="TextBox 17" id="17"/>
          <p:cNvSpPr txBox="true"/>
          <p:nvPr/>
        </p:nvSpPr>
        <p:spPr>
          <a:xfrm rot="0">
            <a:off x="7791450" y="1855788"/>
            <a:ext cx="4229100"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Will you maintain a digital collection?</a:t>
            </a:r>
          </a:p>
        </p:txBody>
      </p:sp>
      <p:grpSp>
        <p:nvGrpSpPr>
          <p:cNvPr name="Group 18" id="18"/>
          <p:cNvGrpSpPr/>
          <p:nvPr/>
        </p:nvGrpSpPr>
        <p:grpSpPr>
          <a:xfrm rot="0">
            <a:off x="12249150" y="2771775"/>
            <a:ext cx="4238625" cy="7172325"/>
            <a:chOff x="0" y="0"/>
            <a:chExt cx="1116346" cy="1889007"/>
          </a:xfrm>
        </p:grpSpPr>
        <p:sp>
          <p:nvSpPr>
            <p:cNvPr name="Freeform 19" id="19"/>
            <p:cNvSpPr/>
            <p:nvPr/>
          </p:nvSpPr>
          <p:spPr>
            <a:xfrm flipH="false" flipV="false" rot="0">
              <a:off x="0" y="0"/>
              <a:ext cx="1116346" cy="1889007"/>
            </a:xfrm>
            <a:custGeom>
              <a:avLst/>
              <a:gdLst/>
              <a:ahLst/>
              <a:cxnLst/>
              <a:rect r="r" b="b" t="t" l="l"/>
              <a:pathLst>
                <a:path h="1889007" w="1116346">
                  <a:moveTo>
                    <a:pt x="0" y="0"/>
                  </a:moveTo>
                  <a:lnTo>
                    <a:pt x="1116346" y="0"/>
                  </a:lnTo>
                  <a:lnTo>
                    <a:pt x="1116346" y="1889007"/>
                  </a:lnTo>
                  <a:lnTo>
                    <a:pt x="0" y="1889007"/>
                  </a:lnTo>
                  <a:close/>
                </a:path>
              </a:pathLst>
            </a:custGeom>
            <a:solidFill>
              <a:srgbClr val="000000">
                <a:alpha val="0"/>
              </a:srgbClr>
            </a:solidFill>
            <a:ln w="19050" cap="sq">
              <a:solidFill>
                <a:srgbClr val="000000"/>
              </a:solidFill>
              <a:prstDash val="solid"/>
              <a:miter/>
            </a:ln>
          </p:spPr>
        </p:sp>
        <p:sp>
          <p:nvSpPr>
            <p:cNvPr name="TextBox 20" id="20"/>
            <p:cNvSpPr txBox="true"/>
            <p:nvPr/>
          </p:nvSpPr>
          <p:spPr>
            <a:xfrm>
              <a:off x="0" y="-9525"/>
              <a:ext cx="1116346" cy="1898532"/>
            </a:xfrm>
            <a:prstGeom prst="rect">
              <a:avLst/>
            </a:prstGeom>
          </p:spPr>
          <p:txBody>
            <a:bodyPr anchor="ctr" rtlCol="false" tIns="50800" lIns="50800" bIns="50800" rIns="50800"/>
            <a:lstStyle/>
            <a:p>
              <a:pPr algn="ctr">
                <a:lnSpc>
                  <a:spcPts val="2160"/>
                </a:lnSpc>
              </a:pPr>
            </a:p>
          </p:txBody>
        </p:sp>
      </p:grpSp>
      <p:sp>
        <p:nvSpPr>
          <p:cNvPr name="TextBox 21" id="21"/>
          <p:cNvSpPr txBox="true"/>
          <p:nvPr/>
        </p:nvSpPr>
        <p:spPr>
          <a:xfrm rot="0">
            <a:off x="12249150" y="1868488"/>
            <a:ext cx="423862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How will your collection be stored?</a:t>
            </a:r>
          </a:p>
        </p:txBody>
      </p:sp>
    </p:spTree>
  </p:cSld>
  <p:clrMapOvr>
    <a:masterClrMapping/>
  </p:clrMapOvr>
  <p:transition spd="fast">
    <p:fade/>
  </p:transition>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F1F2F2"/>
        </a:solidFill>
      </p:bgPr>
    </p:bg>
    <p:spTree>
      <p:nvGrpSpPr>
        <p:cNvPr id="1" name=""/>
        <p:cNvGrpSpPr/>
        <p:nvPr/>
      </p:nvGrpSpPr>
      <p:grpSpPr>
        <a:xfrm>
          <a:off x="0" y="0"/>
          <a:ext cx="0" cy="0"/>
          <a:chOff x="0" y="0"/>
          <a:chExt cx="0" cy="0"/>
        </a:xfrm>
      </p:grpSpPr>
      <p:sp>
        <p:nvSpPr>
          <p:cNvPr name="TextBox 2" id="2"/>
          <p:cNvSpPr txBox="true"/>
          <p:nvPr/>
        </p:nvSpPr>
        <p:spPr>
          <a:xfrm rot="0">
            <a:off x="7772400" y="902335"/>
            <a:ext cx="4714279" cy="440690"/>
          </a:xfrm>
          <a:prstGeom prst="rect">
            <a:avLst/>
          </a:prstGeom>
        </p:spPr>
        <p:txBody>
          <a:bodyPr anchor="t" rtlCol="false" tIns="0" lIns="0" bIns="0" rIns="0">
            <a:spAutoFit/>
          </a:bodyPr>
          <a:lstStyle/>
          <a:p>
            <a:pPr algn="l" marL="0" indent="0" lvl="0">
              <a:lnSpc>
                <a:spcPts val="3040"/>
              </a:lnSpc>
              <a:spcBef>
                <a:spcPct val="0"/>
              </a:spcBef>
            </a:pPr>
            <a:r>
              <a:rPr lang="en-US" sz="3800">
                <a:solidFill>
                  <a:srgbClr val="010203"/>
                </a:solidFill>
                <a:latin typeface="Archivo Black"/>
                <a:ea typeface="Archivo Black"/>
                <a:cs typeface="Archivo Black"/>
                <a:sym typeface="Archivo Black"/>
              </a:rPr>
              <a:t>Spectrum</a:t>
            </a:r>
          </a:p>
        </p:txBody>
      </p:sp>
      <p:sp>
        <p:nvSpPr>
          <p:cNvPr name="TextBox 3" id="3"/>
          <p:cNvSpPr txBox="true"/>
          <p:nvPr/>
        </p:nvSpPr>
        <p:spPr>
          <a:xfrm rot="0">
            <a:off x="7772400" y="2333625"/>
            <a:ext cx="4229100" cy="1466850"/>
          </a:xfrm>
          <a:prstGeom prst="rect">
            <a:avLst/>
          </a:prstGeom>
        </p:spPr>
        <p:txBody>
          <a:bodyPr anchor="t" rtlCol="false" tIns="0" lIns="0" bIns="0" rIns="0">
            <a:spAutoFit/>
          </a:bodyPr>
          <a:lstStyle/>
          <a:p>
            <a:pPr algn="l" marL="0" indent="0" lvl="0">
              <a:lnSpc>
                <a:spcPts val="2879"/>
              </a:lnSpc>
              <a:spcBef>
                <a:spcPct val="0"/>
              </a:spcBef>
            </a:pPr>
            <a:r>
              <a:rPr lang="en-US" sz="2400" i="true">
                <a:solidFill>
                  <a:srgbClr val="010203"/>
                </a:solidFill>
                <a:latin typeface="Zodiak Italics"/>
                <a:ea typeface="Zodiak Italics"/>
                <a:cs typeface="Zodiak Italics"/>
                <a:sym typeface="Zodiak Italics"/>
              </a:rPr>
              <a:t>Spectrum is the UK collection management standard developed by The Collections Trust.</a:t>
            </a:r>
          </a:p>
        </p:txBody>
      </p:sp>
      <p:sp>
        <p:nvSpPr>
          <p:cNvPr name="TextBox 4" id="4"/>
          <p:cNvSpPr txBox="true"/>
          <p:nvPr/>
        </p:nvSpPr>
        <p:spPr>
          <a:xfrm rot="0">
            <a:off x="7772400" y="5057775"/>
            <a:ext cx="4229100" cy="3667125"/>
          </a:xfrm>
          <a:prstGeom prst="rect">
            <a:avLst/>
          </a:prstGeom>
        </p:spPr>
        <p:txBody>
          <a:bodyPr anchor="t" rtlCol="false" tIns="0" lIns="0" bIns="0" rIns="0">
            <a:spAutoFit/>
          </a:bodyPr>
          <a:lstStyle/>
          <a:p>
            <a:pPr algn="l">
              <a:lnSpc>
                <a:spcPts val="2400"/>
              </a:lnSpc>
            </a:pPr>
            <a:r>
              <a:rPr lang="en-US" sz="2000">
                <a:solidFill>
                  <a:srgbClr val="010203"/>
                </a:solidFill>
                <a:latin typeface="Archivo"/>
                <a:ea typeface="Archivo"/>
                <a:cs typeface="Archivo"/>
                <a:sym typeface="Archivo"/>
              </a:rPr>
              <a:t>Spectrum is a collection of 21 procedures that provide the minimum standard that is expected of organisations with a collection to help manage them effectively. </a:t>
            </a:r>
          </a:p>
          <a:p>
            <a:pPr algn="l">
              <a:lnSpc>
                <a:spcPts val="2400"/>
              </a:lnSpc>
            </a:pPr>
          </a:p>
          <a:p>
            <a:pPr algn="l">
              <a:lnSpc>
                <a:spcPts val="2400"/>
              </a:lnSpc>
            </a:pPr>
            <a:r>
              <a:rPr lang="en-US" sz="2000">
                <a:solidFill>
                  <a:srgbClr val="010203"/>
                </a:solidFill>
                <a:latin typeface="Archivo"/>
                <a:ea typeface="Archivo"/>
                <a:cs typeface="Archivo"/>
                <a:sym typeface="Archivo"/>
              </a:rPr>
              <a:t>When you start your collection, starting by using these with these procedures will make your life easier in the long run. Only use a collection management software that complies with the Spectrum standard.</a:t>
            </a:r>
          </a:p>
        </p:txBody>
      </p:sp>
      <p:grpSp>
        <p:nvGrpSpPr>
          <p:cNvPr name="Group 5" id="5"/>
          <p:cNvGrpSpPr/>
          <p:nvPr/>
        </p:nvGrpSpPr>
        <p:grpSpPr>
          <a:xfrm rot="0">
            <a:off x="7772400" y="8943975"/>
            <a:ext cx="4229100" cy="1000125"/>
            <a:chOff x="0" y="0"/>
            <a:chExt cx="2069462" cy="489400"/>
          </a:xfrm>
        </p:grpSpPr>
        <p:sp>
          <p:nvSpPr>
            <p:cNvPr name="Freeform 6" id="6"/>
            <p:cNvSpPr/>
            <p:nvPr/>
          </p:nvSpPr>
          <p:spPr>
            <a:xfrm flipH="false" flipV="false" rot="0">
              <a:off x="0" y="0"/>
              <a:ext cx="2069462" cy="489400"/>
            </a:xfrm>
            <a:custGeom>
              <a:avLst/>
              <a:gdLst/>
              <a:ahLst/>
              <a:cxnLst/>
              <a:rect r="r" b="b" t="t" l="l"/>
              <a:pathLst>
                <a:path h="489400" w="2069462">
                  <a:moveTo>
                    <a:pt x="0" y="0"/>
                  </a:moveTo>
                  <a:lnTo>
                    <a:pt x="2069462" y="0"/>
                  </a:lnTo>
                  <a:lnTo>
                    <a:pt x="2069462" y="489400"/>
                  </a:lnTo>
                  <a:lnTo>
                    <a:pt x="0" y="489400"/>
                  </a:lnTo>
                  <a:close/>
                </a:path>
              </a:pathLst>
            </a:custGeom>
            <a:solidFill>
              <a:srgbClr val="010203"/>
            </a:solidFill>
          </p:spPr>
        </p:sp>
        <p:sp>
          <p:nvSpPr>
            <p:cNvPr name="TextBox 7" id="7"/>
            <p:cNvSpPr txBox="true"/>
            <p:nvPr/>
          </p:nvSpPr>
          <p:spPr>
            <a:xfrm>
              <a:off x="0" y="-38100"/>
              <a:ext cx="2069462" cy="527500"/>
            </a:xfrm>
            <a:prstGeom prst="rect">
              <a:avLst/>
            </a:prstGeom>
          </p:spPr>
          <p:txBody>
            <a:bodyPr anchor="ctr" rtlCol="false" tIns="50800" lIns="50800" bIns="50800" rIns="50800"/>
            <a:lstStyle/>
            <a:p>
              <a:pPr algn="ctr">
                <a:lnSpc>
                  <a:spcPts val="2239"/>
                </a:lnSpc>
              </a:pPr>
              <a:r>
                <a:rPr lang="en-US" sz="1599">
                  <a:solidFill>
                    <a:srgbClr val="FFFFFF"/>
                  </a:solidFill>
                  <a:latin typeface="Archivo"/>
                  <a:ea typeface="Archivo"/>
                  <a:cs typeface="Archivo"/>
                  <a:sym typeface="Archivo"/>
                  <a:hlinkClick r:id="rId2" tooltip="https://collectionstrust.org.uk/spectrum/spectrum-5/"/>
                </a:rPr>
                <a:t>Source</a:t>
              </a:r>
            </a:p>
          </p:txBody>
        </p:sp>
      </p:grpSp>
      <p:sp>
        <p:nvSpPr>
          <p:cNvPr name="TextBox 8" id="8"/>
          <p:cNvSpPr txBox="true"/>
          <p:nvPr/>
        </p:nvSpPr>
        <p:spPr>
          <a:xfrm rot="0">
            <a:off x="13716000" y="333375"/>
            <a:ext cx="4229100" cy="9458325"/>
          </a:xfrm>
          <a:prstGeom prst="rect">
            <a:avLst/>
          </a:prstGeom>
        </p:spPr>
        <p:txBody>
          <a:bodyPr anchor="t" rtlCol="false" tIns="0" lIns="0" bIns="0" rIns="0">
            <a:spAutoFit/>
          </a:bodyPr>
          <a:lstStyle/>
          <a:p>
            <a:pPr algn="l">
              <a:lnSpc>
                <a:spcPts val="2400"/>
              </a:lnSpc>
            </a:pPr>
            <a:r>
              <a:rPr lang="en-US" sz="2000">
                <a:solidFill>
                  <a:srgbClr val="010203"/>
                </a:solidFill>
                <a:latin typeface="Archivo"/>
                <a:ea typeface="Archivo"/>
                <a:cs typeface="Archivo"/>
                <a:sym typeface="Archivo"/>
              </a:rPr>
              <a:t>There are nine primary procedures that you’ll use the most.</a:t>
            </a:r>
          </a:p>
          <a:p>
            <a:pPr algn="l">
              <a:lnSpc>
                <a:spcPts val="2400"/>
              </a:lnSpc>
            </a:pPr>
          </a:p>
          <a:p>
            <a:pPr algn="l" marL="431801" indent="-215900" lvl="1">
              <a:lnSpc>
                <a:spcPts val="2400"/>
              </a:lnSpc>
              <a:buFont typeface="Arial"/>
              <a:buChar char="•"/>
            </a:pPr>
            <a:r>
              <a:rPr lang="en-US" sz="2000">
                <a:solidFill>
                  <a:srgbClr val="010203"/>
                </a:solidFill>
                <a:latin typeface="Archivo"/>
                <a:ea typeface="Archivo"/>
                <a:cs typeface="Archivo"/>
                <a:sym typeface="Archivo"/>
              </a:rPr>
              <a:t>Object entry</a:t>
            </a:r>
          </a:p>
          <a:p>
            <a:pPr algn="l" marL="431801" indent="-215900" lvl="1">
              <a:lnSpc>
                <a:spcPts val="2400"/>
              </a:lnSpc>
              <a:buFont typeface="Arial"/>
              <a:buChar char="•"/>
            </a:pPr>
            <a:r>
              <a:rPr lang="en-US" sz="2000">
                <a:solidFill>
                  <a:srgbClr val="010203"/>
                </a:solidFill>
                <a:latin typeface="Archivo"/>
                <a:ea typeface="Archivo"/>
                <a:cs typeface="Archivo"/>
                <a:sym typeface="Archivo"/>
              </a:rPr>
              <a:t>Acquisition and accessioning</a:t>
            </a:r>
          </a:p>
          <a:p>
            <a:pPr algn="l" marL="431801" indent="-215900" lvl="1">
              <a:lnSpc>
                <a:spcPts val="2400"/>
              </a:lnSpc>
              <a:buFont typeface="Arial"/>
              <a:buChar char="•"/>
            </a:pPr>
            <a:r>
              <a:rPr lang="en-US" sz="2000">
                <a:solidFill>
                  <a:srgbClr val="010203"/>
                </a:solidFill>
                <a:latin typeface="Archivo"/>
                <a:ea typeface="Archivo"/>
                <a:cs typeface="Archivo"/>
                <a:sym typeface="Archivo"/>
              </a:rPr>
              <a:t>Location and movement control </a:t>
            </a:r>
          </a:p>
          <a:p>
            <a:pPr algn="l" marL="431801" indent="-215900" lvl="1">
              <a:lnSpc>
                <a:spcPts val="2400"/>
              </a:lnSpc>
              <a:buFont typeface="Arial"/>
              <a:buChar char="•"/>
            </a:pPr>
            <a:r>
              <a:rPr lang="en-US" sz="2000">
                <a:solidFill>
                  <a:srgbClr val="010203"/>
                </a:solidFill>
                <a:latin typeface="Archivo"/>
                <a:ea typeface="Archivo"/>
                <a:cs typeface="Archivo"/>
                <a:sym typeface="Archivo"/>
              </a:rPr>
              <a:t>Inventory</a:t>
            </a:r>
          </a:p>
          <a:p>
            <a:pPr algn="l" marL="431801" indent="-215900" lvl="1">
              <a:lnSpc>
                <a:spcPts val="2400"/>
              </a:lnSpc>
              <a:buFont typeface="Arial"/>
              <a:buChar char="•"/>
            </a:pPr>
            <a:r>
              <a:rPr lang="en-US" sz="2000">
                <a:solidFill>
                  <a:srgbClr val="010203"/>
                </a:solidFill>
                <a:latin typeface="Archivo"/>
                <a:ea typeface="Archivo"/>
                <a:cs typeface="Archivo"/>
                <a:sym typeface="Archivo"/>
              </a:rPr>
              <a:t>Cataloguing</a:t>
            </a:r>
          </a:p>
          <a:p>
            <a:pPr algn="l" marL="431801" indent="-215900" lvl="1">
              <a:lnSpc>
                <a:spcPts val="2400"/>
              </a:lnSpc>
              <a:buFont typeface="Arial"/>
              <a:buChar char="•"/>
            </a:pPr>
            <a:r>
              <a:rPr lang="en-US" sz="2000">
                <a:solidFill>
                  <a:srgbClr val="010203"/>
                </a:solidFill>
                <a:latin typeface="Archivo"/>
                <a:ea typeface="Archivo"/>
                <a:cs typeface="Archivo"/>
                <a:sym typeface="Archivo"/>
              </a:rPr>
              <a:t>Object exit</a:t>
            </a:r>
          </a:p>
          <a:p>
            <a:pPr algn="l" marL="431801" indent="-215900" lvl="1">
              <a:lnSpc>
                <a:spcPts val="2400"/>
              </a:lnSpc>
              <a:buFont typeface="Arial"/>
              <a:buChar char="•"/>
            </a:pPr>
            <a:r>
              <a:rPr lang="en-US" sz="2000">
                <a:solidFill>
                  <a:srgbClr val="010203"/>
                </a:solidFill>
                <a:latin typeface="Archivo"/>
                <a:ea typeface="Archivo"/>
                <a:cs typeface="Archivo"/>
                <a:sym typeface="Archivo"/>
              </a:rPr>
              <a:t>Loans in</a:t>
            </a:r>
          </a:p>
          <a:p>
            <a:pPr algn="l" marL="431801" indent="-215900" lvl="1">
              <a:lnSpc>
                <a:spcPts val="2400"/>
              </a:lnSpc>
              <a:buFont typeface="Arial"/>
              <a:buChar char="•"/>
            </a:pPr>
            <a:r>
              <a:rPr lang="en-US" sz="2000">
                <a:solidFill>
                  <a:srgbClr val="010203"/>
                </a:solidFill>
                <a:latin typeface="Archivo"/>
                <a:ea typeface="Archivo"/>
                <a:cs typeface="Archivo"/>
                <a:sym typeface="Archivo"/>
              </a:rPr>
              <a:t>Loans out</a:t>
            </a:r>
          </a:p>
          <a:p>
            <a:pPr algn="l" marL="431801" indent="-215900" lvl="1">
              <a:lnSpc>
                <a:spcPts val="2400"/>
              </a:lnSpc>
              <a:buFont typeface="Arial"/>
              <a:buChar char="•"/>
            </a:pPr>
            <a:r>
              <a:rPr lang="en-US" sz="2000">
                <a:solidFill>
                  <a:srgbClr val="010203"/>
                </a:solidFill>
                <a:latin typeface="Archivo"/>
                <a:ea typeface="Archivo"/>
                <a:cs typeface="Archivo"/>
                <a:sym typeface="Archivo"/>
              </a:rPr>
              <a:t>Documentation planning</a:t>
            </a:r>
          </a:p>
          <a:p>
            <a:pPr algn="l">
              <a:lnSpc>
                <a:spcPts val="2400"/>
              </a:lnSpc>
            </a:pPr>
          </a:p>
          <a:p>
            <a:pPr algn="l">
              <a:lnSpc>
                <a:spcPts val="2400"/>
              </a:lnSpc>
            </a:pPr>
            <a:r>
              <a:rPr lang="en-US" sz="2000">
                <a:solidFill>
                  <a:srgbClr val="010203"/>
                </a:solidFill>
                <a:latin typeface="Archivo"/>
                <a:ea typeface="Archivo"/>
                <a:cs typeface="Archivo"/>
                <a:sym typeface="Archivo"/>
              </a:rPr>
              <a:t>There are a further 12 secondary procedures:</a:t>
            </a:r>
          </a:p>
          <a:p>
            <a:pPr algn="l">
              <a:lnSpc>
                <a:spcPts val="2400"/>
              </a:lnSpc>
            </a:pPr>
          </a:p>
          <a:p>
            <a:pPr algn="l" marL="431801" indent="-215900" lvl="1">
              <a:lnSpc>
                <a:spcPts val="2400"/>
              </a:lnSpc>
              <a:buFont typeface="Arial"/>
              <a:buChar char="•"/>
            </a:pPr>
            <a:r>
              <a:rPr lang="en-US" sz="2000">
                <a:solidFill>
                  <a:srgbClr val="010203"/>
                </a:solidFill>
                <a:latin typeface="Archivo"/>
                <a:ea typeface="Archivo"/>
                <a:cs typeface="Archivo"/>
                <a:sym typeface="Archivo"/>
              </a:rPr>
              <a:t>Use of collections</a:t>
            </a:r>
          </a:p>
          <a:p>
            <a:pPr algn="l" marL="431801" indent="-215900" lvl="1">
              <a:lnSpc>
                <a:spcPts val="2400"/>
              </a:lnSpc>
              <a:buFont typeface="Arial"/>
              <a:buChar char="•"/>
            </a:pPr>
            <a:r>
              <a:rPr lang="en-US" sz="2000">
                <a:solidFill>
                  <a:srgbClr val="010203"/>
                </a:solidFill>
                <a:latin typeface="Archivo"/>
                <a:ea typeface="Archivo"/>
                <a:cs typeface="Archivo"/>
                <a:sym typeface="Archivo"/>
              </a:rPr>
              <a:t>Condition checking and technical assessment</a:t>
            </a:r>
          </a:p>
          <a:p>
            <a:pPr algn="l" marL="431801" indent="-215900" lvl="1">
              <a:lnSpc>
                <a:spcPts val="2400"/>
              </a:lnSpc>
              <a:buFont typeface="Arial"/>
              <a:buChar char="•"/>
            </a:pPr>
            <a:r>
              <a:rPr lang="en-US" sz="2000">
                <a:solidFill>
                  <a:srgbClr val="010203"/>
                </a:solidFill>
                <a:latin typeface="Archivo"/>
                <a:ea typeface="Archivo"/>
                <a:cs typeface="Archivo"/>
                <a:sym typeface="Archivo"/>
              </a:rPr>
              <a:t>Collections care and conservation</a:t>
            </a:r>
          </a:p>
          <a:p>
            <a:pPr algn="l" marL="431801" indent="-215900" lvl="1">
              <a:lnSpc>
                <a:spcPts val="2400"/>
              </a:lnSpc>
              <a:buFont typeface="Arial"/>
              <a:buChar char="•"/>
            </a:pPr>
            <a:r>
              <a:rPr lang="en-US" sz="2000">
                <a:solidFill>
                  <a:srgbClr val="010203"/>
                </a:solidFill>
                <a:latin typeface="Archivo"/>
                <a:ea typeface="Archivo"/>
                <a:cs typeface="Archivo"/>
                <a:sym typeface="Archivo"/>
              </a:rPr>
              <a:t>Valuation</a:t>
            </a:r>
          </a:p>
          <a:p>
            <a:pPr algn="l" marL="431801" indent="-215900" lvl="1">
              <a:lnSpc>
                <a:spcPts val="2400"/>
              </a:lnSpc>
              <a:buFont typeface="Arial"/>
              <a:buChar char="•"/>
            </a:pPr>
            <a:r>
              <a:rPr lang="en-US" sz="2000">
                <a:solidFill>
                  <a:srgbClr val="010203"/>
                </a:solidFill>
                <a:latin typeface="Archivo"/>
                <a:ea typeface="Archivo"/>
                <a:cs typeface="Archivo"/>
                <a:sym typeface="Archivo"/>
              </a:rPr>
              <a:t>Insurance and indemnity</a:t>
            </a:r>
          </a:p>
          <a:p>
            <a:pPr algn="l" marL="431801" indent="-215900" lvl="1">
              <a:lnSpc>
                <a:spcPts val="2400"/>
              </a:lnSpc>
              <a:buFont typeface="Arial"/>
              <a:buChar char="•"/>
            </a:pPr>
            <a:r>
              <a:rPr lang="en-US" sz="2000">
                <a:solidFill>
                  <a:srgbClr val="010203"/>
                </a:solidFill>
                <a:latin typeface="Archivo"/>
                <a:ea typeface="Archivo"/>
                <a:cs typeface="Archivo"/>
                <a:sym typeface="Archivo"/>
              </a:rPr>
              <a:t>Emergency planning for collections</a:t>
            </a:r>
          </a:p>
          <a:p>
            <a:pPr algn="l" marL="431801" indent="-215900" lvl="1">
              <a:lnSpc>
                <a:spcPts val="2400"/>
              </a:lnSpc>
              <a:buFont typeface="Arial"/>
              <a:buChar char="•"/>
            </a:pPr>
            <a:r>
              <a:rPr lang="en-US" sz="2000">
                <a:solidFill>
                  <a:srgbClr val="010203"/>
                </a:solidFill>
                <a:latin typeface="Archivo"/>
                <a:ea typeface="Archivo"/>
                <a:cs typeface="Archivo"/>
                <a:sym typeface="Archivo"/>
              </a:rPr>
              <a:t>Damage and loss</a:t>
            </a:r>
          </a:p>
          <a:p>
            <a:pPr algn="l" marL="431801" indent="-215900" lvl="1">
              <a:lnSpc>
                <a:spcPts val="2400"/>
              </a:lnSpc>
              <a:buFont typeface="Arial"/>
              <a:buChar char="•"/>
            </a:pPr>
            <a:r>
              <a:rPr lang="en-US" sz="2000">
                <a:solidFill>
                  <a:srgbClr val="010203"/>
                </a:solidFill>
                <a:latin typeface="Archivo"/>
                <a:ea typeface="Archivo"/>
                <a:cs typeface="Archivo"/>
                <a:sym typeface="Archivo"/>
              </a:rPr>
              <a:t>Deaccessioning and disposal</a:t>
            </a:r>
          </a:p>
          <a:p>
            <a:pPr algn="l" marL="431801" indent="-215900" lvl="1">
              <a:lnSpc>
                <a:spcPts val="2400"/>
              </a:lnSpc>
              <a:buFont typeface="Arial"/>
              <a:buChar char="•"/>
            </a:pPr>
            <a:r>
              <a:rPr lang="en-US" sz="2000">
                <a:solidFill>
                  <a:srgbClr val="010203"/>
                </a:solidFill>
                <a:latin typeface="Archivo"/>
                <a:ea typeface="Archivo"/>
                <a:cs typeface="Archivo"/>
                <a:sym typeface="Archivo"/>
              </a:rPr>
              <a:t>Rights management</a:t>
            </a:r>
          </a:p>
          <a:p>
            <a:pPr algn="l" marL="431801" indent="-215900" lvl="1">
              <a:lnSpc>
                <a:spcPts val="2400"/>
              </a:lnSpc>
              <a:buFont typeface="Arial"/>
              <a:buChar char="•"/>
            </a:pPr>
            <a:r>
              <a:rPr lang="en-US" sz="2000">
                <a:solidFill>
                  <a:srgbClr val="010203"/>
                </a:solidFill>
                <a:latin typeface="Archivo"/>
                <a:ea typeface="Archivo"/>
                <a:cs typeface="Archivo"/>
                <a:sym typeface="Archivo"/>
              </a:rPr>
              <a:t>Reproduction</a:t>
            </a:r>
          </a:p>
          <a:p>
            <a:pPr algn="l" marL="431801" indent="-215900" lvl="1">
              <a:lnSpc>
                <a:spcPts val="2400"/>
              </a:lnSpc>
              <a:buFont typeface="Arial"/>
              <a:buChar char="•"/>
            </a:pPr>
            <a:r>
              <a:rPr lang="en-US" sz="2000">
                <a:solidFill>
                  <a:srgbClr val="010203"/>
                </a:solidFill>
                <a:latin typeface="Archivo"/>
                <a:ea typeface="Archivo"/>
                <a:cs typeface="Archivo"/>
                <a:sym typeface="Archivo"/>
              </a:rPr>
              <a:t>Collections review</a:t>
            </a:r>
          </a:p>
          <a:p>
            <a:pPr algn="l" marL="431801" indent="-215900" lvl="1">
              <a:lnSpc>
                <a:spcPts val="2400"/>
              </a:lnSpc>
              <a:buFont typeface="Arial"/>
              <a:buChar char="•"/>
            </a:pPr>
            <a:r>
              <a:rPr lang="en-US" sz="2000">
                <a:solidFill>
                  <a:srgbClr val="010203"/>
                </a:solidFill>
                <a:latin typeface="Archivo"/>
                <a:ea typeface="Archivo"/>
                <a:cs typeface="Archivo"/>
                <a:sym typeface="Archivo"/>
              </a:rPr>
              <a:t>Audit</a:t>
            </a:r>
          </a:p>
        </p:txBody>
      </p:sp>
      <p:grpSp>
        <p:nvGrpSpPr>
          <p:cNvPr name="Group 9" id="9"/>
          <p:cNvGrpSpPr/>
          <p:nvPr/>
        </p:nvGrpSpPr>
        <p:grpSpPr>
          <a:xfrm rot="0">
            <a:off x="0" y="0"/>
            <a:ext cx="1600200" cy="10287000"/>
            <a:chOff x="0" y="0"/>
            <a:chExt cx="2133600" cy="13716000"/>
          </a:xfrm>
        </p:grpSpPr>
        <p:grpSp>
          <p:nvGrpSpPr>
            <p:cNvPr name="Group 10" id="10"/>
            <p:cNvGrpSpPr/>
            <p:nvPr/>
          </p:nvGrpSpPr>
          <p:grpSpPr>
            <a:xfrm rot="0">
              <a:off x="0" y="0"/>
              <a:ext cx="2133600" cy="13716000"/>
              <a:chOff x="0" y="0"/>
              <a:chExt cx="421452" cy="2709333"/>
            </a:xfrm>
          </p:grpSpPr>
          <p:sp>
            <p:nvSpPr>
              <p:cNvPr name="Freeform 11" id="11"/>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2" id="12"/>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3" id="13"/>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4" id="14"/>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F2F2F2"/>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5" id="15"/>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3" tooltip="https://www.floschechter.com"/>
                </a:rPr>
                <a:t>Florence</a:t>
              </a:r>
            </a:p>
            <a:p>
              <a:pPr algn="just">
                <a:lnSpc>
                  <a:spcPts val="1511"/>
                </a:lnSpc>
              </a:pPr>
              <a:r>
                <a:rPr lang="en-US" sz="1399">
                  <a:solidFill>
                    <a:srgbClr val="F2F2F2"/>
                  </a:solidFill>
                  <a:latin typeface="Zodiak"/>
                  <a:ea typeface="Zodiak"/>
                  <a:cs typeface="Zodiak"/>
                  <a:sym typeface="Zodiak"/>
                  <a:hlinkClick r:id="rId4"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5" tooltip="https://www.floschechter.com"/>
                </a:rPr>
                <a:t>floschechter.com</a:t>
              </a:r>
            </a:p>
          </p:txBody>
        </p:sp>
      </p:grpSp>
      <p:grpSp>
        <p:nvGrpSpPr>
          <p:cNvPr name="Group 16" id="16"/>
          <p:cNvGrpSpPr/>
          <p:nvPr/>
        </p:nvGrpSpPr>
        <p:grpSpPr>
          <a:xfrm rot="0">
            <a:off x="1828800" y="342900"/>
            <a:ext cx="5715000" cy="9601200"/>
            <a:chOff x="0" y="0"/>
            <a:chExt cx="7620000" cy="12801600"/>
          </a:xfrm>
        </p:grpSpPr>
        <p:pic>
          <p:nvPicPr>
            <p:cNvPr name="Picture 17" id="17"/>
            <p:cNvPicPr>
              <a:picLocks noChangeAspect="true"/>
            </p:cNvPicPr>
            <p:nvPr/>
          </p:nvPicPr>
          <p:blipFill>
            <a:blip r:embed="rId6"/>
            <a:srcRect l="5370" t="0" r="54971" b="0"/>
            <a:stretch>
              <a:fillRect/>
            </a:stretch>
          </p:blipFill>
          <p:spPr>
            <a:xfrm flipH="false" flipV="false">
              <a:off x="0" y="0"/>
              <a:ext cx="7620000" cy="12801600"/>
            </a:xfrm>
            <a:prstGeom prst="rect">
              <a:avLst/>
            </a:prstGeom>
          </p:spPr>
        </p:pic>
      </p:grpSp>
    </p:spTree>
  </p:cSld>
  <p:clrMapOvr>
    <a:masterClrMapping/>
  </p:clrMapOvr>
  <p:transition spd="fast">
    <p:fade/>
  </p:transition>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314700" y="902335"/>
            <a:ext cx="12959841" cy="440690"/>
          </a:xfrm>
          <a:prstGeom prst="rect">
            <a:avLst/>
          </a:prstGeom>
        </p:spPr>
        <p:txBody>
          <a:bodyPr anchor="t" rtlCol="false" tIns="0" lIns="0" bIns="0" rIns="0">
            <a:spAutoFit/>
          </a:bodyPr>
          <a:lstStyle/>
          <a:p>
            <a:pPr algn="l">
              <a:lnSpc>
                <a:spcPts val="3040"/>
              </a:lnSpc>
            </a:pPr>
            <a:r>
              <a:rPr lang="en-US" sz="3800">
                <a:solidFill>
                  <a:srgbClr val="010203"/>
                </a:solidFill>
                <a:latin typeface="Archivo Black"/>
                <a:ea typeface="Archivo Black"/>
                <a:cs typeface="Archivo Black"/>
                <a:sym typeface="Archivo Black"/>
              </a:rPr>
              <a:t>Your collection goes outside</a:t>
            </a:r>
          </a:p>
        </p:txBody>
      </p:sp>
      <p:grpSp>
        <p:nvGrpSpPr>
          <p:cNvPr name="Group 3" id="3"/>
          <p:cNvGrpSpPr/>
          <p:nvPr/>
        </p:nvGrpSpPr>
        <p:grpSpPr>
          <a:xfrm rot="0">
            <a:off x="0" y="0"/>
            <a:ext cx="1600200" cy="10287000"/>
            <a:chOff x="0" y="0"/>
            <a:chExt cx="2133600" cy="13716000"/>
          </a:xfrm>
        </p:grpSpPr>
        <p:grpSp>
          <p:nvGrpSpPr>
            <p:cNvPr name="Group 4" id="4"/>
            <p:cNvGrpSpPr/>
            <p:nvPr/>
          </p:nvGrpSpPr>
          <p:grpSpPr>
            <a:xfrm rot="0">
              <a:off x="0" y="0"/>
              <a:ext cx="2133600" cy="13716000"/>
              <a:chOff x="0" y="0"/>
              <a:chExt cx="421452" cy="2709333"/>
            </a:xfrm>
          </p:grpSpPr>
          <p:sp>
            <p:nvSpPr>
              <p:cNvPr name="Freeform 5" id="5"/>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6" id="6"/>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7" id="7"/>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8" id="8"/>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F2F2F2"/>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9" id="9"/>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grpSp>
        <p:nvGrpSpPr>
          <p:cNvPr name="Group 10" id="10"/>
          <p:cNvGrpSpPr/>
          <p:nvPr/>
        </p:nvGrpSpPr>
        <p:grpSpPr>
          <a:xfrm rot="0">
            <a:off x="4800600" y="2771775"/>
            <a:ext cx="13144500" cy="3486150"/>
            <a:chOff x="0" y="0"/>
            <a:chExt cx="3461926" cy="918163"/>
          </a:xfrm>
        </p:grpSpPr>
        <p:sp>
          <p:nvSpPr>
            <p:cNvPr name="Freeform 11" id="11"/>
            <p:cNvSpPr/>
            <p:nvPr/>
          </p:nvSpPr>
          <p:spPr>
            <a:xfrm flipH="false" flipV="false" rot="0">
              <a:off x="0" y="0"/>
              <a:ext cx="3461926" cy="918163"/>
            </a:xfrm>
            <a:custGeom>
              <a:avLst/>
              <a:gdLst/>
              <a:ahLst/>
              <a:cxnLst/>
              <a:rect r="r" b="b" t="t" l="l"/>
              <a:pathLst>
                <a:path h="918163" w="3461926">
                  <a:moveTo>
                    <a:pt x="0" y="0"/>
                  </a:moveTo>
                  <a:lnTo>
                    <a:pt x="3461926" y="0"/>
                  </a:lnTo>
                  <a:lnTo>
                    <a:pt x="3461926" y="918163"/>
                  </a:lnTo>
                  <a:lnTo>
                    <a:pt x="0" y="918163"/>
                  </a:lnTo>
                  <a:close/>
                </a:path>
              </a:pathLst>
            </a:custGeom>
            <a:solidFill>
              <a:srgbClr val="000000">
                <a:alpha val="0"/>
              </a:srgbClr>
            </a:solidFill>
            <a:ln w="19050" cap="sq">
              <a:solidFill>
                <a:srgbClr val="000000"/>
              </a:solidFill>
              <a:prstDash val="solid"/>
              <a:miter/>
            </a:ln>
          </p:spPr>
        </p:sp>
        <p:sp>
          <p:nvSpPr>
            <p:cNvPr name="TextBox 12" id="12"/>
            <p:cNvSpPr txBox="true"/>
            <p:nvPr/>
          </p:nvSpPr>
          <p:spPr>
            <a:xfrm>
              <a:off x="0" y="-9525"/>
              <a:ext cx="3461926" cy="927688"/>
            </a:xfrm>
            <a:prstGeom prst="rect">
              <a:avLst/>
            </a:prstGeom>
          </p:spPr>
          <p:txBody>
            <a:bodyPr anchor="ctr" rtlCol="false" tIns="50800" lIns="50800" bIns="50800" rIns="50800"/>
            <a:lstStyle/>
            <a:p>
              <a:pPr algn="ctr">
                <a:lnSpc>
                  <a:spcPts val="2160"/>
                </a:lnSpc>
              </a:pPr>
            </a:p>
          </p:txBody>
        </p:sp>
      </p:grpSp>
      <p:sp>
        <p:nvSpPr>
          <p:cNvPr name="TextBox 13" id="13"/>
          <p:cNvSpPr txBox="true"/>
          <p:nvPr/>
        </p:nvSpPr>
        <p:spPr>
          <a:xfrm rot="0">
            <a:off x="3314700" y="2752725"/>
            <a:ext cx="1257300" cy="2111375"/>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Will you loan your objects? If yes, to whom and why?</a:t>
            </a:r>
          </a:p>
        </p:txBody>
      </p:sp>
      <p:grpSp>
        <p:nvGrpSpPr>
          <p:cNvPr name="Group 14" id="14"/>
          <p:cNvGrpSpPr/>
          <p:nvPr/>
        </p:nvGrpSpPr>
        <p:grpSpPr>
          <a:xfrm rot="0">
            <a:off x="4800600" y="6486525"/>
            <a:ext cx="13163550" cy="3486150"/>
            <a:chOff x="0" y="0"/>
            <a:chExt cx="3466943" cy="918163"/>
          </a:xfrm>
        </p:grpSpPr>
        <p:sp>
          <p:nvSpPr>
            <p:cNvPr name="Freeform 15" id="15"/>
            <p:cNvSpPr/>
            <p:nvPr/>
          </p:nvSpPr>
          <p:spPr>
            <a:xfrm flipH="false" flipV="false" rot="0">
              <a:off x="0" y="0"/>
              <a:ext cx="3466943" cy="918163"/>
            </a:xfrm>
            <a:custGeom>
              <a:avLst/>
              <a:gdLst/>
              <a:ahLst/>
              <a:cxnLst/>
              <a:rect r="r" b="b" t="t" l="l"/>
              <a:pathLst>
                <a:path h="918163" w="3466943">
                  <a:moveTo>
                    <a:pt x="0" y="0"/>
                  </a:moveTo>
                  <a:lnTo>
                    <a:pt x="3466943" y="0"/>
                  </a:lnTo>
                  <a:lnTo>
                    <a:pt x="3466943" y="918163"/>
                  </a:lnTo>
                  <a:lnTo>
                    <a:pt x="0" y="918163"/>
                  </a:lnTo>
                  <a:close/>
                </a:path>
              </a:pathLst>
            </a:custGeom>
            <a:solidFill>
              <a:srgbClr val="000000">
                <a:alpha val="0"/>
              </a:srgbClr>
            </a:solidFill>
            <a:ln w="19050" cap="sq">
              <a:solidFill>
                <a:srgbClr val="000000"/>
              </a:solidFill>
              <a:prstDash val="solid"/>
              <a:miter/>
            </a:ln>
          </p:spPr>
        </p:sp>
        <p:sp>
          <p:nvSpPr>
            <p:cNvPr name="TextBox 16" id="16"/>
            <p:cNvSpPr txBox="true"/>
            <p:nvPr/>
          </p:nvSpPr>
          <p:spPr>
            <a:xfrm>
              <a:off x="0" y="-9525"/>
              <a:ext cx="3466943" cy="927688"/>
            </a:xfrm>
            <a:prstGeom prst="rect">
              <a:avLst/>
            </a:prstGeom>
          </p:spPr>
          <p:txBody>
            <a:bodyPr anchor="ctr" rtlCol="false" tIns="50800" lIns="50800" bIns="50800" rIns="50800"/>
            <a:lstStyle/>
            <a:p>
              <a:pPr algn="ctr">
                <a:lnSpc>
                  <a:spcPts val="2160"/>
                </a:lnSpc>
              </a:pPr>
            </a:p>
          </p:txBody>
        </p:sp>
      </p:grpSp>
      <p:sp>
        <p:nvSpPr>
          <p:cNvPr name="TextBox 17" id="17"/>
          <p:cNvSpPr txBox="true"/>
          <p:nvPr/>
        </p:nvSpPr>
        <p:spPr>
          <a:xfrm rot="0">
            <a:off x="3314700" y="6438900"/>
            <a:ext cx="1257300" cy="246380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How will you manage the copyright of your collection?</a:t>
            </a:r>
          </a:p>
        </p:txBody>
      </p:sp>
    </p:spTree>
  </p:cSld>
  <p:clrMapOvr>
    <a:masterClrMapping/>
  </p:clrMapOvr>
  <p:transition spd="fast">
    <p:fade/>
  </p:transition>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8875075" y="7824471"/>
            <a:ext cx="7584125" cy="1205229"/>
          </a:xfrm>
          <a:prstGeom prst="rect">
            <a:avLst/>
          </a:prstGeom>
        </p:spPr>
        <p:txBody>
          <a:bodyPr anchor="t" rtlCol="false" tIns="0" lIns="0" bIns="0" rIns="0">
            <a:spAutoFit/>
          </a:bodyPr>
          <a:lstStyle/>
          <a:p>
            <a:pPr algn="r">
              <a:lnSpc>
                <a:spcPts val="8479"/>
              </a:lnSpc>
            </a:pPr>
            <a:r>
              <a:rPr lang="en-US" b="true" sz="10599">
                <a:solidFill>
                  <a:srgbClr val="F1F2F2"/>
                </a:solidFill>
                <a:latin typeface="Oswald Bold"/>
                <a:ea typeface="Oswald Bold"/>
                <a:cs typeface="Oswald Bold"/>
                <a:sym typeface="Oswald Bold"/>
              </a:rPr>
              <a:t>EXHIBITIONS</a:t>
            </a:r>
          </a:p>
        </p:txBody>
      </p:sp>
    </p:spTree>
  </p:cSld>
  <p:clrMapOvr>
    <a:masterClrMapping/>
  </p:clrMapOvr>
  <p:transition spd="fast">
    <p:fade/>
  </p:transition>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F1F2F2"/>
        </a:solidFill>
      </p:bgPr>
    </p:bg>
    <p:spTree>
      <p:nvGrpSpPr>
        <p:cNvPr id="1" name=""/>
        <p:cNvGrpSpPr/>
        <p:nvPr/>
      </p:nvGrpSpPr>
      <p:grpSpPr>
        <a:xfrm>
          <a:off x="0" y="0"/>
          <a:ext cx="0" cy="0"/>
          <a:chOff x="0" y="0"/>
          <a:chExt cx="0" cy="0"/>
        </a:xfrm>
      </p:grpSpPr>
      <p:sp>
        <p:nvSpPr>
          <p:cNvPr name="Freeform 2" id="2"/>
          <p:cNvSpPr/>
          <p:nvPr/>
        </p:nvSpPr>
        <p:spPr>
          <a:xfrm flipH="false" flipV="false" rot="0">
            <a:off x="17047552" y="9356645"/>
            <a:ext cx="361269" cy="212355"/>
          </a:xfrm>
          <a:custGeom>
            <a:avLst/>
            <a:gdLst/>
            <a:ahLst/>
            <a:cxnLst/>
            <a:rect r="r" b="b" t="t" l="l"/>
            <a:pathLst>
              <a:path h="212355" w="361269">
                <a:moveTo>
                  <a:pt x="0" y="0"/>
                </a:moveTo>
                <a:lnTo>
                  <a:pt x="361270" y="0"/>
                </a:lnTo>
                <a:lnTo>
                  <a:pt x="361270" y="212354"/>
                </a:lnTo>
                <a:lnTo>
                  <a:pt x="0" y="212354"/>
                </a:lnTo>
                <a:lnTo>
                  <a:pt x="0" y="0"/>
                </a:lnTo>
                <a:close/>
              </a:path>
            </a:pathLst>
          </a:custGeom>
          <a:blipFill>
            <a:blip r:embed="rId2">
              <a:extLst>
                <a:ext uri="{96DAC541-7B7A-43D3-8B79-37D633B846F1}">
                  <asvg:svgBlip xmlns:asvg="http://schemas.microsoft.com/office/drawing/2016/SVG/main" r:embed="rId3"/>
                </a:ext>
              </a:extLst>
            </a:blip>
            <a:stretch>
              <a:fillRect l="-39894" t="0" r="0" b="-128909"/>
            </a:stretch>
          </a:blipFill>
        </p:spPr>
      </p:sp>
      <p:sp>
        <p:nvSpPr>
          <p:cNvPr name="Freeform 3" id="3"/>
          <p:cNvSpPr/>
          <p:nvPr/>
        </p:nvSpPr>
        <p:spPr>
          <a:xfrm flipH="false" flipV="false" rot="0">
            <a:off x="3314700" y="2800350"/>
            <a:ext cx="2743200" cy="2228850"/>
          </a:xfrm>
          <a:custGeom>
            <a:avLst/>
            <a:gdLst/>
            <a:ahLst/>
            <a:cxnLst/>
            <a:rect r="r" b="b" t="t" l="l"/>
            <a:pathLst>
              <a:path h="2228850" w="2743200">
                <a:moveTo>
                  <a:pt x="0" y="0"/>
                </a:moveTo>
                <a:lnTo>
                  <a:pt x="2743200" y="0"/>
                </a:lnTo>
                <a:lnTo>
                  <a:pt x="2743200" y="2228850"/>
                </a:lnTo>
                <a:lnTo>
                  <a:pt x="0" y="2228850"/>
                </a:lnTo>
                <a:lnTo>
                  <a:pt x="0" y="0"/>
                </a:lnTo>
                <a:close/>
              </a:path>
            </a:pathLst>
          </a:custGeom>
          <a:blipFill>
            <a:blip r:embed="rId4"/>
            <a:stretch>
              <a:fillRect l="-18831" t="-2048" r="-5618" b="0"/>
            </a:stretch>
          </a:blipFill>
        </p:spPr>
      </p:sp>
      <p:sp>
        <p:nvSpPr>
          <p:cNvPr name="Freeform 4" id="4"/>
          <p:cNvSpPr/>
          <p:nvPr/>
        </p:nvSpPr>
        <p:spPr>
          <a:xfrm flipH="false" flipV="false" rot="0">
            <a:off x="6286500" y="2800350"/>
            <a:ext cx="2741788" cy="2228850"/>
          </a:xfrm>
          <a:custGeom>
            <a:avLst/>
            <a:gdLst/>
            <a:ahLst/>
            <a:cxnLst/>
            <a:rect r="r" b="b" t="t" l="l"/>
            <a:pathLst>
              <a:path h="2228850" w="2741788">
                <a:moveTo>
                  <a:pt x="0" y="0"/>
                </a:moveTo>
                <a:lnTo>
                  <a:pt x="2741788" y="0"/>
                </a:lnTo>
                <a:lnTo>
                  <a:pt x="2741788" y="2228850"/>
                </a:lnTo>
                <a:lnTo>
                  <a:pt x="0" y="2228850"/>
                </a:lnTo>
                <a:lnTo>
                  <a:pt x="0" y="0"/>
                </a:lnTo>
                <a:close/>
              </a:path>
            </a:pathLst>
          </a:custGeom>
          <a:blipFill>
            <a:blip r:embed="rId5"/>
            <a:stretch>
              <a:fillRect l="-18895" t="-2048" r="-5618" b="0"/>
            </a:stretch>
          </a:blipFill>
        </p:spPr>
      </p:sp>
      <p:sp>
        <p:nvSpPr>
          <p:cNvPr name="Freeform 5" id="5"/>
          <p:cNvSpPr/>
          <p:nvPr/>
        </p:nvSpPr>
        <p:spPr>
          <a:xfrm flipH="false" flipV="false" rot="0">
            <a:off x="9258300" y="2800350"/>
            <a:ext cx="2743200" cy="2228850"/>
          </a:xfrm>
          <a:custGeom>
            <a:avLst/>
            <a:gdLst/>
            <a:ahLst/>
            <a:cxnLst/>
            <a:rect r="r" b="b" t="t" l="l"/>
            <a:pathLst>
              <a:path h="2228850" w="2743200">
                <a:moveTo>
                  <a:pt x="0" y="0"/>
                </a:moveTo>
                <a:lnTo>
                  <a:pt x="2743200" y="0"/>
                </a:lnTo>
                <a:lnTo>
                  <a:pt x="2743200" y="2228850"/>
                </a:lnTo>
                <a:lnTo>
                  <a:pt x="0" y="2228850"/>
                </a:lnTo>
                <a:lnTo>
                  <a:pt x="0" y="0"/>
                </a:lnTo>
                <a:close/>
              </a:path>
            </a:pathLst>
          </a:custGeom>
          <a:blipFill>
            <a:blip r:embed="rId6"/>
            <a:stretch>
              <a:fillRect l="-28161" t="0" r="-16283" b="0"/>
            </a:stretch>
          </a:blipFill>
        </p:spPr>
      </p:sp>
      <p:sp>
        <p:nvSpPr>
          <p:cNvPr name="Freeform 6" id="6"/>
          <p:cNvSpPr/>
          <p:nvPr/>
        </p:nvSpPr>
        <p:spPr>
          <a:xfrm flipH="false" flipV="false" rot="0">
            <a:off x="12230100" y="2800350"/>
            <a:ext cx="2743200" cy="2228850"/>
          </a:xfrm>
          <a:custGeom>
            <a:avLst/>
            <a:gdLst/>
            <a:ahLst/>
            <a:cxnLst/>
            <a:rect r="r" b="b" t="t" l="l"/>
            <a:pathLst>
              <a:path h="2228850" w="2743200">
                <a:moveTo>
                  <a:pt x="0" y="0"/>
                </a:moveTo>
                <a:lnTo>
                  <a:pt x="2743200" y="0"/>
                </a:lnTo>
                <a:lnTo>
                  <a:pt x="2743200" y="2228850"/>
                </a:lnTo>
                <a:lnTo>
                  <a:pt x="0" y="2228850"/>
                </a:lnTo>
                <a:lnTo>
                  <a:pt x="0" y="0"/>
                </a:lnTo>
                <a:close/>
              </a:path>
            </a:pathLst>
          </a:custGeom>
          <a:blipFill>
            <a:blip r:embed="rId7"/>
            <a:stretch>
              <a:fillRect l="-20713" t="-3423" r="-5412" b="0"/>
            </a:stretch>
          </a:blipFill>
        </p:spPr>
      </p:sp>
      <p:sp>
        <p:nvSpPr>
          <p:cNvPr name="Freeform 7" id="7"/>
          <p:cNvSpPr/>
          <p:nvPr/>
        </p:nvSpPr>
        <p:spPr>
          <a:xfrm flipH="false" flipV="false" rot="0">
            <a:off x="15201900" y="2800350"/>
            <a:ext cx="2743200" cy="2228850"/>
          </a:xfrm>
          <a:custGeom>
            <a:avLst/>
            <a:gdLst/>
            <a:ahLst/>
            <a:cxnLst/>
            <a:rect r="r" b="b" t="t" l="l"/>
            <a:pathLst>
              <a:path h="2228850" w="2743200">
                <a:moveTo>
                  <a:pt x="0" y="0"/>
                </a:moveTo>
                <a:lnTo>
                  <a:pt x="2743200" y="0"/>
                </a:lnTo>
                <a:lnTo>
                  <a:pt x="2743200" y="2228850"/>
                </a:lnTo>
                <a:lnTo>
                  <a:pt x="0" y="2228850"/>
                </a:lnTo>
                <a:lnTo>
                  <a:pt x="0" y="0"/>
                </a:lnTo>
                <a:close/>
              </a:path>
            </a:pathLst>
          </a:custGeom>
          <a:blipFill>
            <a:blip r:embed="rId8"/>
            <a:stretch>
              <a:fillRect l="-18831" t="-2048" r="-5618" b="0"/>
            </a:stretch>
          </a:blipFill>
        </p:spPr>
      </p:sp>
      <p:sp>
        <p:nvSpPr>
          <p:cNvPr name="TextBox 8" id="8"/>
          <p:cNvSpPr txBox="true"/>
          <p:nvPr/>
        </p:nvSpPr>
        <p:spPr>
          <a:xfrm rot="0">
            <a:off x="891181" y="9256130"/>
            <a:ext cx="2475295" cy="365760"/>
          </a:xfrm>
          <a:prstGeom prst="rect">
            <a:avLst/>
          </a:prstGeom>
        </p:spPr>
        <p:txBody>
          <a:bodyPr anchor="t" rtlCol="false" tIns="0" lIns="0" bIns="0" rIns="0">
            <a:spAutoFit/>
          </a:bodyPr>
          <a:lstStyle/>
          <a:p>
            <a:pPr algn="l">
              <a:lnSpc>
                <a:spcPts val="2940"/>
              </a:lnSpc>
            </a:pPr>
            <a:r>
              <a:rPr lang="en-US" sz="2100">
                <a:solidFill>
                  <a:srgbClr val="FFFBFB"/>
                </a:solidFill>
                <a:latin typeface="Archivo Black"/>
                <a:ea typeface="Archivo Black"/>
                <a:cs typeface="Archivo Black"/>
                <a:sym typeface="Archivo Black"/>
              </a:rPr>
              <a:t>03</a:t>
            </a:r>
          </a:p>
        </p:txBody>
      </p:sp>
      <p:sp>
        <p:nvSpPr>
          <p:cNvPr name="TextBox 9" id="9"/>
          <p:cNvSpPr txBox="true"/>
          <p:nvPr/>
        </p:nvSpPr>
        <p:spPr>
          <a:xfrm rot="0">
            <a:off x="891181" y="662940"/>
            <a:ext cx="6134472" cy="332740"/>
          </a:xfrm>
          <a:prstGeom prst="rect">
            <a:avLst/>
          </a:prstGeom>
        </p:spPr>
        <p:txBody>
          <a:bodyPr anchor="t" rtlCol="false" tIns="0" lIns="0" bIns="0" rIns="0">
            <a:spAutoFit/>
          </a:bodyPr>
          <a:lstStyle/>
          <a:p>
            <a:pPr algn="l">
              <a:lnSpc>
                <a:spcPts val="2660"/>
              </a:lnSpc>
            </a:pPr>
            <a:r>
              <a:rPr lang="en-US" sz="1900" spc="239">
                <a:solidFill>
                  <a:srgbClr val="FFFBFB"/>
                </a:solidFill>
                <a:latin typeface="Archivo Black"/>
                <a:ea typeface="Archivo Black"/>
                <a:cs typeface="Archivo Black"/>
                <a:sym typeface="Archivo Black"/>
              </a:rPr>
              <a:t>SERIES – S PRD</a:t>
            </a:r>
          </a:p>
        </p:txBody>
      </p:sp>
      <p:sp>
        <p:nvSpPr>
          <p:cNvPr name="TextBox 10" id="10"/>
          <p:cNvSpPr txBox="true"/>
          <p:nvPr/>
        </p:nvSpPr>
        <p:spPr>
          <a:xfrm rot="0">
            <a:off x="6743700" y="916305"/>
            <a:ext cx="11201400" cy="426720"/>
          </a:xfrm>
          <a:prstGeom prst="rect">
            <a:avLst/>
          </a:prstGeom>
        </p:spPr>
        <p:txBody>
          <a:bodyPr anchor="t" rtlCol="false" tIns="0" lIns="0" bIns="0" rIns="0">
            <a:spAutoFit/>
          </a:bodyPr>
          <a:lstStyle/>
          <a:p>
            <a:pPr algn="r">
              <a:lnSpc>
                <a:spcPts val="2850"/>
              </a:lnSpc>
            </a:pPr>
            <a:r>
              <a:rPr lang="en-US" sz="3800">
                <a:solidFill>
                  <a:srgbClr val="010203"/>
                </a:solidFill>
                <a:latin typeface="Archivo Black"/>
                <a:ea typeface="Archivo Black"/>
                <a:cs typeface="Archivo Black"/>
                <a:sym typeface="Archivo Black"/>
              </a:rPr>
              <a:t>How to make an exhibition</a:t>
            </a:r>
          </a:p>
        </p:txBody>
      </p:sp>
      <p:sp>
        <p:nvSpPr>
          <p:cNvPr name="TextBox 11" id="11"/>
          <p:cNvSpPr txBox="true"/>
          <p:nvPr/>
        </p:nvSpPr>
        <p:spPr>
          <a:xfrm rot="0">
            <a:off x="3314700" y="5276850"/>
            <a:ext cx="2701040" cy="3299460"/>
          </a:xfrm>
          <a:prstGeom prst="rect">
            <a:avLst/>
          </a:prstGeom>
        </p:spPr>
        <p:txBody>
          <a:bodyPr anchor="t" rtlCol="false" tIns="0" lIns="0" bIns="0" rIns="0">
            <a:spAutoFit/>
          </a:bodyPr>
          <a:lstStyle/>
          <a:p>
            <a:pPr algn="l">
              <a:lnSpc>
                <a:spcPts val="2400"/>
              </a:lnSpc>
            </a:pPr>
            <a:r>
              <a:rPr lang="en-US" sz="2400" i="true" b="true">
                <a:solidFill>
                  <a:srgbClr val="010203"/>
                </a:solidFill>
                <a:latin typeface="Zodiak Bold Italics"/>
                <a:ea typeface="Zodiak Bold Italics"/>
                <a:cs typeface="Zodiak Bold Italics"/>
                <a:sym typeface="Zodiak Bold Italics"/>
              </a:rPr>
              <a:t>Concept</a:t>
            </a:r>
          </a:p>
          <a:p>
            <a:pPr algn="l">
              <a:lnSpc>
                <a:spcPts val="1800"/>
              </a:lnSpc>
            </a:pPr>
          </a:p>
          <a:p>
            <a:pPr algn="l">
              <a:lnSpc>
                <a:spcPts val="2600"/>
              </a:lnSpc>
            </a:pPr>
            <a:r>
              <a:rPr lang="en-US" sz="2000">
                <a:solidFill>
                  <a:srgbClr val="010203"/>
                </a:solidFill>
                <a:latin typeface="Archivo"/>
                <a:ea typeface="Archivo"/>
                <a:cs typeface="Archivo"/>
                <a:sym typeface="Archivo"/>
              </a:rPr>
              <a:t>Name</a:t>
            </a:r>
          </a:p>
          <a:p>
            <a:pPr algn="l">
              <a:lnSpc>
                <a:spcPts val="2600"/>
              </a:lnSpc>
            </a:pPr>
            <a:r>
              <a:rPr lang="en-US" sz="2000">
                <a:solidFill>
                  <a:srgbClr val="010203"/>
                </a:solidFill>
                <a:latin typeface="Archivo"/>
                <a:ea typeface="Archivo"/>
                <a:cs typeface="Archivo"/>
                <a:sym typeface="Archivo"/>
              </a:rPr>
              <a:t>Aims and Objectives</a:t>
            </a:r>
          </a:p>
          <a:p>
            <a:pPr algn="l">
              <a:lnSpc>
                <a:spcPts val="2600"/>
              </a:lnSpc>
            </a:pPr>
            <a:r>
              <a:rPr lang="en-US" sz="2000">
                <a:solidFill>
                  <a:srgbClr val="010203"/>
                </a:solidFill>
                <a:latin typeface="Archivo"/>
                <a:ea typeface="Archivo"/>
                <a:cs typeface="Archivo"/>
                <a:sym typeface="Archivo"/>
              </a:rPr>
              <a:t>Target audience</a:t>
            </a:r>
          </a:p>
          <a:p>
            <a:pPr algn="l">
              <a:lnSpc>
                <a:spcPts val="2600"/>
              </a:lnSpc>
            </a:pPr>
            <a:r>
              <a:rPr lang="en-US" sz="2000">
                <a:solidFill>
                  <a:srgbClr val="010203"/>
                </a:solidFill>
                <a:latin typeface="Archivo"/>
                <a:ea typeface="Archivo"/>
                <a:cs typeface="Archivo"/>
                <a:sym typeface="Archivo"/>
              </a:rPr>
              <a:t>Budget</a:t>
            </a:r>
          </a:p>
          <a:p>
            <a:pPr algn="l">
              <a:lnSpc>
                <a:spcPts val="2600"/>
              </a:lnSpc>
            </a:pPr>
            <a:r>
              <a:rPr lang="en-US" sz="2000">
                <a:solidFill>
                  <a:srgbClr val="010203"/>
                </a:solidFill>
                <a:latin typeface="Archivo"/>
                <a:ea typeface="Archivo"/>
                <a:cs typeface="Archivo"/>
                <a:sym typeface="Archivo"/>
              </a:rPr>
              <a:t>Develop narrative</a:t>
            </a:r>
          </a:p>
          <a:p>
            <a:pPr algn="l">
              <a:lnSpc>
                <a:spcPts val="2600"/>
              </a:lnSpc>
            </a:pPr>
            <a:r>
              <a:rPr lang="en-US" sz="2000">
                <a:solidFill>
                  <a:srgbClr val="010203"/>
                </a:solidFill>
                <a:latin typeface="Archivo"/>
                <a:ea typeface="Archivo"/>
                <a:cs typeface="Archivo"/>
                <a:sym typeface="Archivo"/>
              </a:rPr>
              <a:t>Style board</a:t>
            </a:r>
          </a:p>
          <a:p>
            <a:pPr algn="l">
              <a:lnSpc>
                <a:spcPts val="2600"/>
              </a:lnSpc>
            </a:pPr>
            <a:r>
              <a:rPr lang="en-US" sz="2000">
                <a:solidFill>
                  <a:srgbClr val="010203"/>
                </a:solidFill>
                <a:latin typeface="Archivo"/>
                <a:ea typeface="Archivo"/>
                <a:cs typeface="Archivo"/>
                <a:sym typeface="Archivo"/>
              </a:rPr>
              <a:t>Create brief</a:t>
            </a:r>
          </a:p>
          <a:p>
            <a:pPr algn="l">
              <a:lnSpc>
                <a:spcPts val="1800"/>
              </a:lnSpc>
            </a:pPr>
          </a:p>
          <a:p>
            <a:pPr algn="l">
              <a:lnSpc>
                <a:spcPts val="1800"/>
              </a:lnSpc>
            </a:pPr>
          </a:p>
        </p:txBody>
      </p:sp>
      <p:sp>
        <p:nvSpPr>
          <p:cNvPr name="TextBox 12" id="12"/>
          <p:cNvSpPr txBox="true"/>
          <p:nvPr/>
        </p:nvSpPr>
        <p:spPr>
          <a:xfrm rot="0">
            <a:off x="6286500" y="5276850"/>
            <a:ext cx="2433208" cy="4065270"/>
          </a:xfrm>
          <a:prstGeom prst="rect">
            <a:avLst/>
          </a:prstGeom>
        </p:spPr>
        <p:txBody>
          <a:bodyPr anchor="t" rtlCol="false" tIns="0" lIns="0" bIns="0" rIns="0">
            <a:spAutoFit/>
          </a:bodyPr>
          <a:lstStyle/>
          <a:p>
            <a:pPr algn="l">
              <a:lnSpc>
                <a:spcPts val="2400"/>
              </a:lnSpc>
            </a:pPr>
            <a:r>
              <a:rPr lang="en-US" sz="2400" i="true" b="true">
                <a:solidFill>
                  <a:srgbClr val="010203"/>
                </a:solidFill>
                <a:latin typeface="Zodiak Bold Italics"/>
                <a:ea typeface="Zodiak Bold Italics"/>
                <a:cs typeface="Zodiak Bold Italics"/>
                <a:sym typeface="Zodiak Bold Italics"/>
              </a:rPr>
              <a:t>Research</a:t>
            </a:r>
          </a:p>
          <a:p>
            <a:pPr algn="l">
              <a:lnSpc>
                <a:spcPts val="1800"/>
              </a:lnSpc>
            </a:pPr>
          </a:p>
          <a:p>
            <a:pPr algn="l">
              <a:lnSpc>
                <a:spcPts val="2600"/>
              </a:lnSpc>
            </a:pPr>
            <a:r>
              <a:rPr lang="en-US" sz="2000">
                <a:solidFill>
                  <a:srgbClr val="010203"/>
                </a:solidFill>
                <a:latin typeface="Archivo"/>
                <a:ea typeface="Archivo"/>
                <a:cs typeface="Archivo"/>
                <a:sym typeface="Archivo"/>
              </a:rPr>
              <a:t>ANALYSE AUDIENCE</a:t>
            </a:r>
          </a:p>
          <a:p>
            <a:pPr algn="l">
              <a:lnSpc>
                <a:spcPts val="2600"/>
              </a:lnSpc>
            </a:pPr>
            <a:r>
              <a:rPr lang="en-US" sz="2000">
                <a:solidFill>
                  <a:srgbClr val="010203"/>
                </a:solidFill>
                <a:latin typeface="Archivo"/>
                <a:ea typeface="Archivo"/>
                <a:cs typeface="Archivo"/>
                <a:sym typeface="Archivo"/>
              </a:rPr>
              <a:t>DEVELOP MAIN MESSAGE</a:t>
            </a:r>
          </a:p>
          <a:p>
            <a:pPr algn="l">
              <a:lnSpc>
                <a:spcPts val="2600"/>
              </a:lnSpc>
            </a:pPr>
            <a:r>
              <a:rPr lang="en-US" sz="2000">
                <a:solidFill>
                  <a:srgbClr val="010203"/>
                </a:solidFill>
                <a:latin typeface="Archivo"/>
                <a:ea typeface="Archivo"/>
                <a:cs typeface="Archivo"/>
                <a:sym typeface="Archivo"/>
              </a:rPr>
              <a:t>IDENTIFY THEMES AND SUB THEMES</a:t>
            </a:r>
          </a:p>
          <a:p>
            <a:pPr algn="l">
              <a:lnSpc>
                <a:spcPts val="2600"/>
              </a:lnSpc>
            </a:pPr>
            <a:r>
              <a:rPr lang="en-US" sz="2000">
                <a:solidFill>
                  <a:srgbClr val="010203"/>
                </a:solidFill>
                <a:latin typeface="Archivo"/>
                <a:ea typeface="Archivo"/>
                <a:cs typeface="Archivo"/>
                <a:sym typeface="Archivo"/>
              </a:rPr>
              <a:t>SOURCE OBJECTS</a:t>
            </a:r>
          </a:p>
          <a:p>
            <a:pPr algn="l">
              <a:lnSpc>
                <a:spcPts val="2600"/>
              </a:lnSpc>
            </a:pPr>
            <a:r>
              <a:rPr lang="en-US" sz="2000">
                <a:solidFill>
                  <a:srgbClr val="010203"/>
                </a:solidFill>
                <a:latin typeface="Archivo"/>
                <a:ea typeface="Archivo"/>
                <a:cs typeface="Archivo"/>
                <a:sym typeface="Archivo"/>
              </a:rPr>
              <a:t>WRITE CONTENT</a:t>
            </a:r>
          </a:p>
          <a:p>
            <a:pPr algn="l">
              <a:lnSpc>
                <a:spcPts val="2600"/>
              </a:lnSpc>
            </a:pPr>
            <a:r>
              <a:rPr lang="en-US" sz="2000">
                <a:solidFill>
                  <a:srgbClr val="010203"/>
                </a:solidFill>
                <a:latin typeface="Archivo"/>
                <a:ea typeface="Archivo"/>
                <a:cs typeface="Archivo"/>
                <a:sym typeface="Archivo"/>
              </a:rPr>
              <a:t>DEVELOP INTERACTIVES</a:t>
            </a:r>
          </a:p>
          <a:p>
            <a:pPr algn="l">
              <a:lnSpc>
                <a:spcPts val="2860"/>
              </a:lnSpc>
            </a:pPr>
          </a:p>
          <a:p>
            <a:pPr algn="l">
              <a:lnSpc>
                <a:spcPts val="2100"/>
              </a:lnSpc>
            </a:pPr>
          </a:p>
          <a:p>
            <a:pPr algn="l">
              <a:lnSpc>
                <a:spcPts val="2100"/>
              </a:lnSpc>
            </a:pPr>
          </a:p>
        </p:txBody>
      </p:sp>
      <p:sp>
        <p:nvSpPr>
          <p:cNvPr name="TextBox 13" id="13"/>
          <p:cNvSpPr txBox="true"/>
          <p:nvPr/>
        </p:nvSpPr>
        <p:spPr>
          <a:xfrm rot="0">
            <a:off x="9258300" y="5276850"/>
            <a:ext cx="2521793" cy="4027170"/>
          </a:xfrm>
          <a:prstGeom prst="rect">
            <a:avLst/>
          </a:prstGeom>
        </p:spPr>
        <p:txBody>
          <a:bodyPr anchor="t" rtlCol="false" tIns="0" lIns="0" bIns="0" rIns="0">
            <a:spAutoFit/>
          </a:bodyPr>
          <a:lstStyle/>
          <a:p>
            <a:pPr algn="l">
              <a:lnSpc>
                <a:spcPts val="2400"/>
              </a:lnSpc>
            </a:pPr>
            <a:r>
              <a:rPr lang="en-US" sz="2400" i="true" b="true">
                <a:solidFill>
                  <a:srgbClr val="010203"/>
                </a:solidFill>
                <a:latin typeface="Zodiak Bold Italics"/>
                <a:ea typeface="Zodiak Bold Italics"/>
                <a:cs typeface="Zodiak Bold Italics"/>
                <a:sym typeface="Zodiak Bold Italics"/>
              </a:rPr>
              <a:t>Design</a:t>
            </a:r>
          </a:p>
          <a:p>
            <a:pPr algn="l">
              <a:lnSpc>
                <a:spcPts val="1800"/>
              </a:lnSpc>
            </a:pPr>
          </a:p>
          <a:p>
            <a:pPr algn="l">
              <a:lnSpc>
                <a:spcPts val="2600"/>
              </a:lnSpc>
            </a:pPr>
            <a:r>
              <a:rPr lang="en-US" sz="2000">
                <a:solidFill>
                  <a:srgbClr val="010203"/>
                </a:solidFill>
                <a:latin typeface="Archivo"/>
                <a:ea typeface="Archivo"/>
                <a:cs typeface="Archivo"/>
                <a:sym typeface="Archivo"/>
              </a:rPr>
              <a:t>FINALISE CONTENT</a:t>
            </a:r>
          </a:p>
          <a:p>
            <a:pPr algn="l">
              <a:lnSpc>
                <a:spcPts val="2600"/>
              </a:lnSpc>
            </a:pPr>
            <a:r>
              <a:rPr lang="en-US" sz="2000">
                <a:solidFill>
                  <a:srgbClr val="010203"/>
                </a:solidFill>
                <a:latin typeface="Archivo"/>
                <a:ea typeface="Archivo"/>
                <a:cs typeface="Archivo"/>
                <a:sym typeface="Archivo"/>
              </a:rPr>
              <a:t>GRAPHIC DESIGN</a:t>
            </a:r>
          </a:p>
          <a:p>
            <a:pPr algn="l">
              <a:lnSpc>
                <a:spcPts val="2600"/>
              </a:lnSpc>
            </a:pPr>
            <a:r>
              <a:rPr lang="en-US" sz="2000">
                <a:solidFill>
                  <a:srgbClr val="010203"/>
                </a:solidFill>
                <a:latin typeface="Archivo"/>
                <a:ea typeface="Archivo"/>
                <a:cs typeface="Archivo"/>
                <a:sym typeface="Archivo"/>
              </a:rPr>
              <a:t>FLOOR PLAN </a:t>
            </a:r>
          </a:p>
          <a:p>
            <a:pPr algn="l">
              <a:lnSpc>
                <a:spcPts val="2600"/>
              </a:lnSpc>
            </a:pPr>
            <a:r>
              <a:rPr lang="en-US" sz="2000">
                <a:solidFill>
                  <a:srgbClr val="010203"/>
                </a:solidFill>
                <a:latin typeface="Archivo"/>
                <a:ea typeface="Archivo"/>
                <a:cs typeface="Archivo"/>
                <a:sym typeface="Archivo"/>
              </a:rPr>
              <a:t>Visitor flow</a:t>
            </a:r>
          </a:p>
          <a:p>
            <a:pPr algn="l">
              <a:lnSpc>
                <a:spcPts val="2600"/>
              </a:lnSpc>
            </a:pPr>
            <a:r>
              <a:rPr lang="en-US" sz="2000">
                <a:solidFill>
                  <a:srgbClr val="010203"/>
                </a:solidFill>
                <a:latin typeface="Archivo"/>
                <a:ea typeface="Archivo"/>
                <a:cs typeface="Archivo"/>
                <a:sym typeface="Archivo"/>
              </a:rPr>
              <a:t>INTERACTIVES</a:t>
            </a:r>
          </a:p>
          <a:p>
            <a:pPr algn="l">
              <a:lnSpc>
                <a:spcPts val="2600"/>
              </a:lnSpc>
            </a:pPr>
            <a:r>
              <a:rPr lang="en-US" sz="2000">
                <a:solidFill>
                  <a:srgbClr val="010203"/>
                </a:solidFill>
                <a:latin typeface="Archivo"/>
                <a:ea typeface="Archivo"/>
                <a:cs typeface="Archivo"/>
                <a:sym typeface="Archivo"/>
              </a:rPr>
              <a:t>PROTOTYPE</a:t>
            </a:r>
          </a:p>
          <a:p>
            <a:pPr algn="l">
              <a:lnSpc>
                <a:spcPts val="2600"/>
              </a:lnSpc>
            </a:pPr>
            <a:r>
              <a:rPr lang="en-US" sz="2000">
                <a:solidFill>
                  <a:srgbClr val="010203"/>
                </a:solidFill>
                <a:latin typeface="Archivo"/>
                <a:ea typeface="Archivo"/>
                <a:cs typeface="Archivo"/>
                <a:sym typeface="Archivo"/>
              </a:rPr>
              <a:t>LIGHTING PLAN</a:t>
            </a:r>
          </a:p>
          <a:p>
            <a:pPr algn="l">
              <a:lnSpc>
                <a:spcPts val="2600"/>
              </a:lnSpc>
            </a:pPr>
            <a:r>
              <a:rPr lang="en-US" sz="2000">
                <a:solidFill>
                  <a:srgbClr val="010203"/>
                </a:solidFill>
                <a:latin typeface="Archivo"/>
                <a:ea typeface="Archivo"/>
                <a:cs typeface="Archivo"/>
                <a:sym typeface="Archivo"/>
              </a:rPr>
              <a:t>Accessibility measures</a:t>
            </a:r>
          </a:p>
          <a:p>
            <a:pPr algn="l">
              <a:lnSpc>
                <a:spcPts val="2100"/>
              </a:lnSpc>
            </a:pPr>
          </a:p>
          <a:p>
            <a:pPr algn="l">
              <a:lnSpc>
                <a:spcPts val="2100"/>
              </a:lnSpc>
            </a:pPr>
          </a:p>
        </p:txBody>
      </p:sp>
      <p:sp>
        <p:nvSpPr>
          <p:cNvPr name="TextBox 14" id="14"/>
          <p:cNvSpPr txBox="true"/>
          <p:nvPr/>
        </p:nvSpPr>
        <p:spPr>
          <a:xfrm rot="0">
            <a:off x="12234985" y="5276850"/>
            <a:ext cx="2368019" cy="3703320"/>
          </a:xfrm>
          <a:prstGeom prst="rect">
            <a:avLst/>
          </a:prstGeom>
        </p:spPr>
        <p:txBody>
          <a:bodyPr anchor="t" rtlCol="false" tIns="0" lIns="0" bIns="0" rIns="0">
            <a:spAutoFit/>
          </a:bodyPr>
          <a:lstStyle/>
          <a:p>
            <a:pPr algn="l">
              <a:lnSpc>
                <a:spcPts val="2400"/>
              </a:lnSpc>
            </a:pPr>
            <a:r>
              <a:rPr lang="en-US" sz="2400" i="true" b="true">
                <a:solidFill>
                  <a:srgbClr val="010203"/>
                </a:solidFill>
                <a:latin typeface="Zodiak Bold Italics"/>
                <a:ea typeface="Zodiak Bold Italics"/>
                <a:cs typeface="Zodiak Bold Italics"/>
                <a:sym typeface="Zodiak Bold Italics"/>
              </a:rPr>
              <a:t>Build</a:t>
            </a:r>
          </a:p>
          <a:p>
            <a:pPr algn="l">
              <a:lnSpc>
                <a:spcPts val="1800"/>
              </a:lnSpc>
            </a:pPr>
          </a:p>
          <a:p>
            <a:pPr algn="l">
              <a:lnSpc>
                <a:spcPts val="2600"/>
              </a:lnSpc>
            </a:pPr>
            <a:r>
              <a:rPr lang="en-US" sz="2000">
                <a:solidFill>
                  <a:srgbClr val="010203"/>
                </a:solidFill>
                <a:latin typeface="Archivo"/>
                <a:ea typeface="Archivo"/>
                <a:cs typeface="Archivo"/>
                <a:sym typeface="Archivo"/>
              </a:rPr>
              <a:t>PROCURE MATERIALS</a:t>
            </a:r>
          </a:p>
          <a:p>
            <a:pPr algn="l">
              <a:lnSpc>
                <a:spcPts val="2600"/>
              </a:lnSpc>
            </a:pPr>
            <a:r>
              <a:rPr lang="en-US" sz="2000">
                <a:solidFill>
                  <a:srgbClr val="010203"/>
                </a:solidFill>
                <a:latin typeface="Archivo"/>
                <a:ea typeface="Archivo"/>
                <a:cs typeface="Archivo"/>
                <a:sym typeface="Archivo"/>
              </a:rPr>
              <a:t>CREATE OBJECT DISPLAYS</a:t>
            </a:r>
          </a:p>
          <a:p>
            <a:pPr algn="l">
              <a:lnSpc>
                <a:spcPts val="2600"/>
              </a:lnSpc>
            </a:pPr>
            <a:r>
              <a:rPr lang="en-US" sz="2000">
                <a:solidFill>
                  <a:srgbClr val="010203"/>
                </a:solidFill>
                <a:latin typeface="Archivo"/>
                <a:ea typeface="Archivo"/>
                <a:cs typeface="Archivo"/>
                <a:sym typeface="Archivo"/>
              </a:rPr>
              <a:t>PRINT WRITING</a:t>
            </a:r>
          </a:p>
          <a:p>
            <a:pPr algn="l">
              <a:lnSpc>
                <a:spcPts val="2600"/>
              </a:lnSpc>
            </a:pPr>
            <a:r>
              <a:rPr lang="en-US" sz="2000">
                <a:solidFill>
                  <a:srgbClr val="010203"/>
                </a:solidFill>
                <a:latin typeface="Archivo"/>
                <a:ea typeface="Archivo"/>
                <a:cs typeface="Archivo"/>
                <a:sym typeface="Archivo"/>
              </a:rPr>
              <a:t>Install panels and objects</a:t>
            </a:r>
          </a:p>
          <a:p>
            <a:pPr algn="l">
              <a:lnSpc>
                <a:spcPts val="2600"/>
              </a:lnSpc>
            </a:pPr>
            <a:r>
              <a:rPr lang="en-US" sz="2000">
                <a:solidFill>
                  <a:srgbClr val="010203"/>
                </a:solidFill>
                <a:latin typeface="Archivo"/>
                <a:ea typeface="Archivo"/>
                <a:cs typeface="Archivo"/>
                <a:sym typeface="Archivo"/>
              </a:rPr>
              <a:t>Lighting and sound </a:t>
            </a:r>
          </a:p>
          <a:p>
            <a:pPr algn="l">
              <a:lnSpc>
                <a:spcPts val="2600"/>
              </a:lnSpc>
            </a:pPr>
            <a:r>
              <a:rPr lang="en-US" sz="2000">
                <a:solidFill>
                  <a:srgbClr val="010203"/>
                </a:solidFill>
                <a:latin typeface="Archivo"/>
                <a:ea typeface="Archivo"/>
                <a:cs typeface="Archivo"/>
                <a:sym typeface="Archivo"/>
              </a:rPr>
              <a:t>Test interactives</a:t>
            </a:r>
          </a:p>
          <a:p>
            <a:pPr algn="l">
              <a:lnSpc>
                <a:spcPts val="2100"/>
              </a:lnSpc>
            </a:pPr>
          </a:p>
          <a:p>
            <a:pPr algn="l">
              <a:lnSpc>
                <a:spcPts val="2100"/>
              </a:lnSpc>
            </a:pPr>
          </a:p>
        </p:txBody>
      </p:sp>
      <p:sp>
        <p:nvSpPr>
          <p:cNvPr name="TextBox 15" id="15"/>
          <p:cNvSpPr txBox="true"/>
          <p:nvPr/>
        </p:nvSpPr>
        <p:spPr>
          <a:xfrm rot="0">
            <a:off x="15199253" y="5276850"/>
            <a:ext cx="2559292" cy="2788920"/>
          </a:xfrm>
          <a:prstGeom prst="rect">
            <a:avLst/>
          </a:prstGeom>
        </p:spPr>
        <p:txBody>
          <a:bodyPr anchor="t" rtlCol="false" tIns="0" lIns="0" bIns="0" rIns="0">
            <a:spAutoFit/>
          </a:bodyPr>
          <a:lstStyle/>
          <a:p>
            <a:pPr algn="l">
              <a:lnSpc>
                <a:spcPts val="2400"/>
              </a:lnSpc>
            </a:pPr>
            <a:r>
              <a:rPr lang="en-US" sz="2400" i="true" b="true">
                <a:solidFill>
                  <a:srgbClr val="010203"/>
                </a:solidFill>
                <a:latin typeface="Zodiak Bold Italics"/>
                <a:ea typeface="Zodiak Bold Italics"/>
                <a:cs typeface="Zodiak Bold Italics"/>
                <a:sym typeface="Zodiak Bold Italics"/>
              </a:rPr>
              <a:t>Evaluate</a:t>
            </a:r>
          </a:p>
          <a:p>
            <a:pPr algn="l">
              <a:lnSpc>
                <a:spcPts val="1800"/>
              </a:lnSpc>
            </a:pPr>
          </a:p>
          <a:p>
            <a:pPr algn="l">
              <a:lnSpc>
                <a:spcPts val="2600"/>
              </a:lnSpc>
            </a:pPr>
            <a:r>
              <a:rPr lang="en-US" sz="2000">
                <a:solidFill>
                  <a:srgbClr val="010203"/>
                </a:solidFill>
                <a:latin typeface="Archivo"/>
                <a:ea typeface="Archivo"/>
                <a:cs typeface="Archivo"/>
                <a:sym typeface="Archivo"/>
              </a:rPr>
              <a:t>COLLECT DATA</a:t>
            </a:r>
          </a:p>
          <a:p>
            <a:pPr algn="l">
              <a:lnSpc>
                <a:spcPts val="2600"/>
              </a:lnSpc>
            </a:pPr>
            <a:r>
              <a:rPr lang="en-US" sz="2000">
                <a:solidFill>
                  <a:srgbClr val="010203"/>
                </a:solidFill>
                <a:latin typeface="Archivo"/>
                <a:ea typeface="Archivo"/>
                <a:cs typeface="Archivo"/>
                <a:sym typeface="Archivo"/>
              </a:rPr>
              <a:t>Analyse data</a:t>
            </a:r>
          </a:p>
          <a:p>
            <a:pPr algn="l">
              <a:lnSpc>
                <a:spcPts val="2600"/>
              </a:lnSpc>
            </a:pPr>
            <a:r>
              <a:rPr lang="en-US" sz="2000">
                <a:solidFill>
                  <a:srgbClr val="010203"/>
                </a:solidFill>
                <a:latin typeface="Archivo"/>
                <a:ea typeface="Archivo"/>
                <a:cs typeface="Archivo"/>
                <a:sym typeface="Archivo"/>
              </a:rPr>
              <a:t>Compare outcomes with aims</a:t>
            </a:r>
          </a:p>
          <a:p>
            <a:pPr algn="l">
              <a:lnSpc>
                <a:spcPts val="2600"/>
              </a:lnSpc>
            </a:pPr>
            <a:r>
              <a:rPr lang="en-US" sz="2000">
                <a:solidFill>
                  <a:srgbClr val="010203"/>
                </a:solidFill>
                <a:latin typeface="Archivo"/>
                <a:ea typeface="Archivo"/>
                <a:cs typeface="Archivo"/>
                <a:sym typeface="Archivo"/>
              </a:rPr>
              <a:t>Compile a report</a:t>
            </a:r>
          </a:p>
          <a:p>
            <a:pPr algn="l">
              <a:lnSpc>
                <a:spcPts val="2600"/>
              </a:lnSpc>
            </a:pPr>
            <a:r>
              <a:rPr lang="en-US" sz="2000">
                <a:solidFill>
                  <a:srgbClr val="010203"/>
                </a:solidFill>
                <a:latin typeface="Archivo"/>
                <a:ea typeface="Archivo"/>
                <a:cs typeface="Archivo"/>
                <a:sym typeface="Archivo"/>
              </a:rPr>
              <a:t>Debrief</a:t>
            </a:r>
          </a:p>
          <a:p>
            <a:pPr algn="l">
              <a:lnSpc>
                <a:spcPts val="2100"/>
              </a:lnSpc>
            </a:pPr>
          </a:p>
        </p:txBody>
      </p:sp>
      <p:sp>
        <p:nvSpPr>
          <p:cNvPr name="AutoShape 16" id="16"/>
          <p:cNvSpPr/>
          <p:nvPr/>
        </p:nvSpPr>
        <p:spPr>
          <a:xfrm flipV="true">
            <a:off x="4800600" y="5463665"/>
            <a:ext cx="1257300" cy="0"/>
          </a:xfrm>
          <a:prstGeom prst="line">
            <a:avLst/>
          </a:prstGeom>
          <a:ln cap="flat" w="38100">
            <a:solidFill>
              <a:srgbClr val="000000"/>
            </a:solidFill>
            <a:prstDash val="solid"/>
            <a:headEnd type="none" len="sm" w="sm"/>
            <a:tailEnd type="triangle" len="med" w="lg"/>
          </a:ln>
        </p:spPr>
      </p:sp>
      <p:sp>
        <p:nvSpPr>
          <p:cNvPr name="AutoShape 17" id="17"/>
          <p:cNvSpPr/>
          <p:nvPr/>
        </p:nvSpPr>
        <p:spPr>
          <a:xfrm>
            <a:off x="7979276" y="5463665"/>
            <a:ext cx="1049011" cy="0"/>
          </a:xfrm>
          <a:prstGeom prst="line">
            <a:avLst/>
          </a:prstGeom>
          <a:ln cap="flat" w="38100">
            <a:solidFill>
              <a:srgbClr val="000000"/>
            </a:solidFill>
            <a:prstDash val="solid"/>
            <a:headEnd type="none" len="sm" w="sm"/>
            <a:tailEnd type="triangle" len="med" w="lg"/>
          </a:ln>
        </p:spPr>
      </p:sp>
      <p:sp>
        <p:nvSpPr>
          <p:cNvPr name="AutoShape 18" id="18"/>
          <p:cNvSpPr/>
          <p:nvPr/>
        </p:nvSpPr>
        <p:spPr>
          <a:xfrm>
            <a:off x="10515600" y="5463665"/>
            <a:ext cx="1485900" cy="0"/>
          </a:xfrm>
          <a:prstGeom prst="line">
            <a:avLst/>
          </a:prstGeom>
          <a:ln cap="flat" w="38100">
            <a:solidFill>
              <a:srgbClr val="000000"/>
            </a:solidFill>
            <a:prstDash val="solid"/>
            <a:headEnd type="none" len="sm" w="sm"/>
            <a:tailEnd type="triangle" len="med" w="lg"/>
          </a:ln>
        </p:spPr>
      </p:sp>
      <p:sp>
        <p:nvSpPr>
          <p:cNvPr name="AutoShape 19" id="19"/>
          <p:cNvSpPr/>
          <p:nvPr/>
        </p:nvSpPr>
        <p:spPr>
          <a:xfrm>
            <a:off x="13487400" y="5444615"/>
            <a:ext cx="1485900" cy="0"/>
          </a:xfrm>
          <a:prstGeom prst="line">
            <a:avLst/>
          </a:prstGeom>
          <a:ln cap="flat" w="38100">
            <a:solidFill>
              <a:srgbClr val="000000"/>
            </a:solidFill>
            <a:prstDash val="solid"/>
            <a:headEnd type="none" len="sm" w="sm"/>
            <a:tailEnd type="triangle" len="med" w="lg"/>
          </a:ln>
        </p:spPr>
      </p:sp>
      <p:grpSp>
        <p:nvGrpSpPr>
          <p:cNvPr name="Group 20" id="20"/>
          <p:cNvGrpSpPr/>
          <p:nvPr/>
        </p:nvGrpSpPr>
        <p:grpSpPr>
          <a:xfrm rot="0">
            <a:off x="0" y="0"/>
            <a:ext cx="1600200" cy="10287000"/>
            <a:chOff x="0" y="0"/>
            <a:chExt cx="2133600" cy="13716000"/>
          </a:xfrm>
        </p:grpSpPr>
        <p:grpSp>
          <p:nvGrpSpPr>
            <p:cNvPr name="Group 21" id="21"/>
            <p:cNvGrpSpPr/>
            <p:nvPr/>
          </p:nvGrpSpPr>
          <p:grpSpPr>
            <a:xfrm rot="0">
              <a:off x="0" y="0"/>
              <a:ext cx="2133600" cy="13716000"/>
              <a:chOff x="0" y="0"/>
              <a:chExt cx="421452" cy="2709333"/>
            </a:xfrm>
          </p:grpSpPr>
          <p:sp>
            <p:nvSpPr>
              <p:cNvPr name="Freeform 22" id="22"/>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23" id="23"/>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24" id="24"/>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25" id="25"/>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F2F2F2"/>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26" id="26"/>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9" tooltip="https://www.floschechter.com"/>
                </a:rPr>
                <a:t>Florence</a:t>
              </a:r>
            </a:p>
            <a:p>
              <a:pPr algn="just">
                <a:lnSpc>
                  <a:spcPts val="1511"/>
                </a:lnSpc>
              </a:pPr>
              <a:r>
                <a:rPr lang="en-US" sz="1399">
                  <a:solidFill>
                    <a:srgbClr val="F2F2F2"/>
                  </a:solidFill>
                  <a:latin typeface="Zodiak"/>
                  <a:ea typeface="Zodiak"/>
                  <a:cs typeface="Zodiak"/>
                  <a:sym typeface="Zodiak"/>
                  <a:hlinkClick r:id="rId10"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11" tooltip="https://www.floschechter.com"/>
                </a:rPr>
                <a:t>floschechter.com</a:t>
              </a:r>
            </a:p>
          </p:txBody>
        </p:sp>
      </p:grpSp>
    </p:spTree>
  </p:cSld>
  <p:clrMapOvr>
    <a:masterClrMapping/>
  </p:clrMapOvr>
  <p:transition spd="fast">
    <p:fade/>
  </p:transition>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F1F2F2"/>
        </a:solidFill>
      </p:bgPr>
    </p:bg>
    <p:spTree>
      <p:nvGrpSpPr>
        <p:cNvPr id="1" name=""/>
        <p:cNvGrpSpPr/>
        <p:nvPr/>
      </p:nvGrpSpPr>
      <p:grpSpPr>
        <a:xfrm>
          <a:off x="0" y="0"/>
          <a:ext cx="0" cy="0"/>
          <a:chOff x="0" y="0"/>
          <a:chExt cx="0" cy="0"/>
        </a:xfrm>
      </p:grpSpPr>
      <p:sp>
        <p:nvSpPr>
          <p:cNvPr name="TextBox 2" id="2"/>
          <p:cNvSpPr txBox="true"/>
          <p:nvPr/>
        </p:nvSpPr>
        <p:spPr>
          <a:xfrm rot="0">
            <a:off x="3314700" y="400050"/>
            <a:ext cx="2752725" cy="1944370"/>
          </a:xfrm>
          <a:prstGeom prst="rect">
            <a:avLst/>
          </a:prstGeom>
        </p:spPr>
        <p:txBody>
          <a:bodyPr anchor="t" rtlCol="false" tIns="0" lIns="0" bIns="0" rIns="0">
            <a:spAutoFit/>
          </a:bodyPr>
          <a:lstStyle/>
          <a:p>
            <a:pPr algn="l">
              <a:lnSpc>
                <a:spcPts val="3800"/>
              </a:lnSpc>
            </a:pPr>
            <a:r>
              <a:rPr lang="en-US" sz="3800">
                <a:solidFill>
                  <a:srgbClr val="010203"/>
                </a:solidFill>
                <a:latin typeface="Archivo Black"/>
                <a:ea typeface="Archivo Black"/>
                <a:cs typeface="Archivo Black"/>
                <a:sym typeface="Archivo Black"/>
              </a:rPr>
              <a:t>Building an exhibition team</a:t>
            </a:r>
          </a:p>
        </p:txBody>
      </p:sp>
      <p:sp>
        <p:nvSpPr>
          <p:cNvPr name="TextBox 3" id="3"/>
          <p:cNvSpPr txBox="true"/>
          <p:nvPr/>
        </p:nvSpPr>
        <p:spPr>
          <a:xfrm rot="0">
            <a:off x="9258300" y="841375"/>
            <a:ext cx="2743200" cy="812165"/>
          </a:xfrm>
          <a:prstGeom prst="rect">
            <a:avLst/>
          </a:prstGeom>
        </p:spPr>
        <p:txBody>
          <a:bodyPr anchor="t" rtlCol="false" tIns="0" lIns="0" bIns="0" rIns="0">
            <a:spAutoFit/>
          </a:bodyPr>
          <a:lstStyle/>
          <a:p>
            <a:pPr algn="l" marL="0" indent="0" lvl="0">
              <a:lnSpc>
                <a:spcPts val="1599"/>
              </a:lnSpc>
              <a:spcBef>
                <a:spcPct val="0"/>
              </a:spcBef>
            </a:pPr>
            <a:r>
              <a:rPr lang="en-US" sz="1599">
                <a:solidFill>
                  <a:srgbClr val="010203"/>
                </a:solidFill>
                <a:latin typeface="Archivo"/>
                <a:ea typeface="Archivo"/>
                <a:cs typeface="Archivo"/>
                <a:sym typeface="Archivo"/>
              </a:rPr>
              <a:t>A subject specialist who researches the topic, selects objects, provides information and fact checks</a:t>
            </a:r>
          </a:p>
        </p:txBody>
      </p:sp>
      <p:sp>
        <p:nvSpPr>
          <p:cNvPr name="TextBox 4" id="4"/>
          <p:cNvSpPr txBox="true"/>
          <p:nvPr/>
        </p:nvSpPr>
        <p:spPr>
          <a:xfrm rot="0">
            <a:off x="9258300" y="361950"/>
            <a:ext cx="2571750" cy="354330"/>
          </a:xfrm>
          <a:prstGeom prst="rect">
            <a:avLst/>
          </a:prstGeom>
        </p:spPr>
        <p:txBody>
          <a:bodyPr anchor="t" rtlCol="false" tIns="0" lIns="0" bIns="0" rIns="0">
            <a:spAutoFit/>
          </a:bodyPr>
          <a:lstStyle/>
          <a:p>
            <a:pPr algn="l">
              <a:lnSpc>
                <a:spcPts val="2400"/>
              </a:lnSpc>
            </a:pPr>
            <a:r>
              <a:rPr lang="en-US" b="true" sz="2400" i="true">
                <a:solidFill>
                  <a:srgbClr val="010203"/>
                </a:solidFill>
                <a:latin typeface="Zodiak Bold Italics"/>
                <a:ea typeface="Zodiak Bold Italics"/>
                <a:cs typeface="Zodiak Bold Italics"/>
                <a:sym typeface="Zodiak Bold Italics"/>
              </a:rPr>
              <a:t>Curator</a:t>
            </a:r>
          </a:p>
        </p:txBody>
      </p:sp>
      <p:sp>
        <p:nvSpPr>
          <p:cNvPr name="TextBox 5" id="5"/>
          <p:cNvSpPr txBox="true"/>
          <p:nvPr/>
        </p:nvSpPr>
        <p:spPr>
          <a:xfrm rot="0">
            <a:off x="15201900" y="836295"/>
            <a:ext cx="2743200" cy="1012190"/>
          </a:xfrm>
          <a:prstGeom prst="rect">
            <a:avLst/>
          </a:prstGeom>
        </p:spPr>
        <p:txBody>
          <a:bodyPr anchor="t" rtlCol="false" tIns="0" lIns="0" bIns="0" rIns="0">
            <a:spAutoFit/>
          </a:bodyPr>
          <a:lstStyle/>
          <a:p>
            <a:pPr algn="l" marL="0" indent="0" lvl="0">
              <a:lnSpc>
                <a:spcPts val="1599"/>
              </a:lnSpc>
              <a:spcBef>
                <a:spcPct val="0"/>
              </a:spcBef>
            </a:pPr>
            <a:r>
              <a:rPr lang="en-US" sz="1599">
                <a:solidFill>
                  <a:srgbClr val="010203"/>
                </a:solidFill>
                <a:latin typeface="Archivo"/>
                <a:ea typeface="Archivo"/>
                <a:cs typeface="Archivo"/>
                <a:sym typeface="Archivo"/>
              </a:rPr>
              <a:t>They define the message and narrative, translate the curator’s work to the public to make up the content of the exhibition</a:t>
            </a:r>
          </a:p>
        </p:txBody>
      </p:sp>
      <p:sp>
        <p:nvSpPr>
          <p:cNvPr name="TextBox 6" id="6"/>
          <p:cNvSpPr txBox="true"/>
          <p:nvPr/>
        </p:nvSpPr>
        <p:spPr>
          <a:xfrm rot="0">
            <a:off x="15201900" y="361950"/>
            <a:ext cx="2571750" cy="354330"/>
          </a:xfrm>
          <a:prstGeom prst="rect">
            <a:avLst/>
          </a:prstGeom>
        </p:spPr>
        <p:txBody>
          <a:bodyPr anchor="t" rtlCol="false" tIns="0" lIns="0" bIns="0" rIns="0">
            <a:spAutoFit/>
          </a:bodyPr>
          <a:lstStyle/>
          <a:p>
            <a:pPr algn="l">
              <a:lnSpc>
                <a:spcPts val="2400"/>
              </a:lnSpc>
            </a:pPr>
            <a:r>
              <a:rPr lang="en-US" b="true" sz="2400" i="true">
                <a:solidFill>
                  <a:srgbClr val="010203"/>
                </a:solidFill>
                <a:latin typeface="Zodiak Bold Italics"/>
                <a:ea typeface="Zodiak Bold Italics"/>
                <a:cs typeface="Zodiak Bold Italics"/>
                <a:sym typeface="Zodiak Bold Italics"/>
              </a:rPr>
              <a:t>Developer</a:t>
            </a:r>
          </a:p>
        </p:txBody>
      </p:sp>
      <p:sp>
        <p:nvSpPr>
          <p:cNvPr name="TextBox 7" id="7"/>
          <p:cNvSpPr txBox="true"/>
          <p:nvPr/>
        </p:nvSpPr>
        <p:spPr>
          <a:xfrm rot="0">
            <a:off x="9258300" y="3263900"/>
            <a:ext cx="2743200" cy="412115"/>
          </a:xfrm>
          <a:prstGeom prst="rect">
            <a:avLst/>
          </a:prstGeom>
        </p:spPr>
        <p:txBody>
          <a:bodyPr anchor="t" rtlCol="false" tIns="0" lIns="0" bIns="0" rIns="0">
            <a:spAutoFit/>
          </a:bodyPr>
          <a:lstStyle/>
          <a:p>
            <a:pPr algn="l">
              <a:lnSpc>
                <a:spcPts val="1599"/>
              </a:lnSpc>
            </a:pPr>
            <a:r>
              <a:rPr lang="en-US" sz="1599">
                <a:solidFill>
                  <a:srgbClr val="010203"/>
                </a:solidFill>
                <a:latin typeface="Archivo"/>
                <a:ea typeface="Archivo"/>
                <a:cs typeface="Archivo"/>
                <a:sym typeface="Archivo"/>
              </a:rPr>
              <a:t>They manage the objects and art of a collection</a:t>
            </a:r>
          </a:p>
        </p:txBody>
      </p:sp>
      <p:sp>
        <p:nvSpPr>
          <p:cNvPr name="TextBox 8" id="8"/>
          <p:cNvSpPr txBox="true"/>
          <p:nvPr/>
        </p:nvSpPr>
        <p:spPr>
          <a:xfrm rot="0">
            <a:off x="9258300" y="2811359"/>
            <a:ext cx="2571750" cy="354330"/>
          </a:xfrm>
          <a:prstGeom prst="rect">
            <a:avLst/>
          </a:prstGeom>
        </p:spPr>
        <p:txBody>
          <a:bodyPr anchor="t" rtlCol="false" tIns="0" lIns="0" bIns="0" rIns="0">
            <a:spAutoFit/>
          </a:bodyPr>
          <a:lstStyle/>
          <a:p>
            <a:pPr algn="l">
              <a:lnSpc>
                <a:spcPts val="2400"/>
              </a:lnSpc>
            </a:pPr>
            <a:r>
              <a:rPr lang="en-US" b="true" sz="2400" i="true">
                <a:solidFill>
                  <a:srgbClr val="010203"/>
                </a:solidFill>
                <a:latin typeface="Zodiak Bold Italics"/>
                <a:ea typeface="Zodiak Bold Italics"/>
                <a:cs typeface="Zodiak Bold Italics"/>
                <a:sym typeface="Zodiak Bold Italics"/>
              </a:rPr>
              <a:t>Registrar</a:t>
            </a:r>
          </a:p>
        </p:txBody>
      </p:sp>
      <p:sp>
        <p:nvSpPr>
          <p:cNvPr name="TextBox 9" id="9"/>
          <p:cNvSpPr txBox="true"/>
          <p:nvPr/>
        </p:nvSpPr>
        <p:spPr>
          <a:xfrm rot="0">
            <a:off x="9258300" y="5752894"/>
            <a:ext cx="2743200" cy="812165"/>
          </a:xfrm>
          <a:prstGeom prst="rect">
            <a:avLst/>
          </a:prstGeom>
        </p:spPr>
        <p:txBody>
          <a:bodyPr anchor="t" rtlCol="false" tIns="0" lIns="0" bIns="0" rIns="0">
            <a:spAutoFit/>
          </a:bodyPr>
          <a:lstStyle/>
          <a:p>
            <a:pPr algn="l" marL="0" indent="0" lvl="0">
              <a:lnSpc>
                <a:spcPts val="1599"/>
              </a:lnSpc>
              <a:spcBef>
                <a:spcPct val="0"/>
              </a:spcBef>
            </a:pPr>
            <a:r>
              <a:rPr lang="en-US" sz="1599">
                <a:solidFill>
                  <a:srgbClr val="010203"/>
                </a:solidFill>
                <a:latin typeface="Archivo"/>
                <a:ea typeface="Archivo"/>
                <a:cs typeface="Archivo"/>
                <a:sym typeface="Archivo"/>
              </a:rPr>
              <a:t>They care for objects in a collection, preventing or reversing deterioration or damage</a:t>
            </a:r>
          </a:p>
        </p:txBody>
      </p:sp>
      <p:sp>
        <p:nvSpPr>
          <p:cNvPr name="TextBox 10" id="10"/>
          <p:cNvSpPr txBox="true"/>
          <p:nvPr/>
        </p:nvSpPr>
        <p:spPr>
          <a:xfrm rot="0">
            <a:off x="9258300" y="5274739"/>
            <a:ext cx="2571750" cy="354330"/>
          </a:xfrm>
          <a:prstGeom prst="rect">
            <a:avLst/>
          </a:prstGeom>
        </p:spPr>
        <p:txBody>
          <a:bodyPr anchor="t" rtlCol="false" tIns="0" lIns="0" bIns="0" rIns="0">
            <a:spAutoFit/>
          </a:bodyPr>
          <a:lstStyle/>
          <a:p>
            <a:pPr algn="l">
              <a:lnSpc>
                <a:spcPts val="2400"/>
              </a:lnSpc>
            </a:pPr>
            <a:r>
              <a:rPr lang="en-US" b="true" sz="2400" i="true">
                <a:solidFill>
                  <a:srgbClr val="010203"/>
                </a:solidFill>
                <a:latin typeface="Zodiak Bold Italics"/>
                <a:ea typeface="Zodiak Bold Italics"/>
                <a:cs typeface="Zodiak Bold Italics"/>
                <a:sym typeface="Zodiak Bold Italics"/>
              </a:rPr>
              <a:t>Conservator</a:t>
            </a:r>
          </a:p>
        </p:txBody>
      </p:sp>
      <p:sp>
        <p:nvSpPr>
          <p:cNvPr name="TextBox 11" id="11"/>
          <p:cNvSpPr txBox="true"/>
          <p:nvPr/>
        </p:nvSpPr>
        <p:spPr>
          <a:xfrm rot="0">
            <a:off x="15201900" y="3289514"/>
            <a:ext cx="2743200" cy="1012190"/>
          </a:xfrm>
          <a:prstGeom prst="rect">
            <a:avLst/>
          </a:prstGeom>
        </p:spPr>
        <p:txBody>
          <a:bodyPr anchor="t" rtlCol="false" tIns="0" lIns="0" bIns="0" rIns="0">
            <a:spAutoFit/>
          </a:bodyPr>
          <a:lstStyle/>
          <a:p>
            <a:pPr algn="l">
              <a:lnSpc>
                <a:spcPts val="1599"/>
              </a:lnSpc>
            </a:pPr>
            <a:r>
              <a:rPr lang="en-US" sz="1599">
                <a:solidFill>
                  <a:srgbClr val="010203"/>
                </a:solidFill>
                <a:latin typeface="Archivo"/>
                <a:ea typeface="Archivo"/>
                <a:cs typeface="Archivo"/>
                <a:sym typeface="Archivo"/>
              </a:rPr>
              <a:t>They plan and maintain technical elements such as production, installing exhibition, AV and interactive displays</a:t>
            </a:r>
          </a:p>
        </p:txBody>
      </p:sp>
      <p:sp>
        <p:nvSpPr>
          <p:cNvPr name="TextBox 12" id="12"/>
          <p:cNvSpPr txBox="true"/>
          <p:nvPr/>
        </p:nvSpPr>
        <p:spPr>
          <a:xfrm rot="0">
            <a:off x="15201900" y="2811359"/>
            <a:ext cx="2571750" cy="354330"/>
          </a:xfrm>
          <a:prstGeom prst="rect">
            <a:avLst/>
          </a:prstGeom>
        </p:spPr>
        <p:txBody>
          <a:bodyPr anchor="t" rtlCol="false" tIns="0" lIns="0" bIns="0" rIns="0">
            <a:spAutoFit/>
          </a:bodyPr>
          <a:lstStyle/>
          <a:p>
            <a:pPr algn="l">
              <a:lnSpc>
                <a:spcPts val="2400"/>
              </a:lnSpc>
            </a:pPr>
            <a:r>
              <a:rPr lang="en-US" b="true" sz="2400" i="true">
                <a:solidFill>
                  <a:srgbClr val="010203"/>
                </a:solidFill>
                <a:latin typeface="Zodiak Bold Italics"/>
                <a:ea typeface="Zodiak Bold Italics"/>
                <a:cs typeface="Zodiak Bold Italics"/>
                <a:sym typeface="Zodiak Bold Italics"/>
              </a:rPr>
              <a:t>Technician</a:t>
            </a:r>
          </a:p>
        </p:txBody>
      </p:sp>
      <p:sp>
        <p:nvSpPr>
          <p:cNvPr name="TextBox 13" id="13"/>
          <p:cNvSpPr txBox="true"/>
          <p:nvPr/>
        </p:nvSpPr>
        <p:spPr>
          <a:xfrm rot="0">
            <a:off x="15201900" y="5755005"/>
            <a:ext cx="2743200" cy="812165"/>
          </a:xfrm>
          <a:prstGeom prst="rect">
            <a:avLst/>
          </a:prstGeom>
        </p:spPr>
        <p:txBody>
          <a:bodyPr anchor="t" rtlCol="false" tIns="0" lIns="0" bIns="0" rIns="0">
            <a:spAutoFit/>
          </a:bodyPr>
          <a:lstStyle/>
          <a:p>
            <a:pPr algn="l" marL="0" indent="0" lvl="0">
              <a:lnSpc>
                <a:spcPts val="1599"/>
              </a:lnSpc>
              <a:spcBef>
                <a:spcPct val="0"/>
              </a:spcBef>
            </a:pPr>
            <a:r>
              <a:rPr lang="en-US" sz="1599">
                <a:solidFill>
                  <a:srgbClr val="010203"/>
                </a:solidFill>
                <a:latin typeface="Archivo"/>
                <a:ea typeface="Archivo"/>
                <a:cs typeface="Archivo"/>
                <a:sym typeface="Archivo"/>
              </a:rPr>
              <a:t>They create the visuals, graphics and other sensory elements (e.g. sound) to make the exhibition engaging</a:t>
            </a:r>
          </a:p>
        </p:txBody>
      </p:sp>
      <p:sp>
        <p:nvSpPr>
          <p:cNvPr name="TextBox 14" id="14"/>
          <p:cNvSpPr txBox="true"/>
          <p:nvPr/>
        </p:nvSpPr>
        <p:spPr>
          <a:xfrm rot="0">
            <a:off x="15201900" y="5276850"/>
            <a:ext cx="2571750" cy="354330"/>
          </a:xfrm>
          <a:prstGeom prst="rect">
            <a:avLst/>
          </a:prstGeom>
        </p:spPr>
        <p:txBody>
          <a:bodyPr anchor="t" rtlCol="false" tIns="0" lIns="0" bIns="0" rIns="0">
            <a:spAutoFit/>
          </a:bodyPr>
          <a:lstStyle/>
          <a:p>
            <a:pPr algn="l">
              <a:lnSpc>
                <a:spcPts val="2400"/>
              </a:lnSpc>
            </a:pPr>
            <a:r>
              <a:rPr lang="en-US" b="true" sz="2400" i="true">
                <a:solidFill>
                  <a:srgbClr val="010203"/>
                </a:solidFill>
                <a:latin typeface="Zodiak Bold Italics"/>
                <a:ea typeface="Zodiak Bold Italics"/>
                <a:cs typeface="Zodiak Bold Italics"/>
                <a:sym typeface="Zodiak Bold Italics"/>
              </a:rPr>
              <a:t>Designer</a:t>
            </a:r>
          </a:p>
        </p:txBody>
      </p:sp>
      <p:grpSp>
        <p:nvGrpSpPr>
          <p:cNvPr name="Group 15" id="15"/>
          <p:cNvGrpSpPr/>
          <p:nvPr/>
        </p:nvGrpSpPr>
        <p:grpSpPr>
          <a:xfrm rot="0">
            <a:off x="6286500" y="342900"/>
            <a:ext cx="2743200" cy="2228850"/>
            <a:chOff x="0" y="0"/>
            <a:chExt cx="3657600" cy="2971800"/>
          </a:xfrm>
        </p:grpSpPr>
        <p:pic>
          <p:nvPicPr>
            <p:cNvPr name="Picture 16" id="16"/>
            <p:cNvPicPr>
              <a:picLocks noChangeAspect="true"/>
            </p:cNvPicPr>
            <p:nvPr/>
          </p:nvPicPr>
          <p:blipFill>
            <a:blip r:embed="rId2"/>
            <a:srcRect l="8333" t="13874" r="21615" b="696"/>
            <a:stretch>
              <a:fillRect/>
            </a:stretch>
          </p:blipFill>
          <p:spPr>
            <a:xfrm flipH="false" flipV="false">
              <a:off x="0" y="0"/>
              <a:ext cx="3657600" cy="2971800"/>
            </a:xfrm>
            <a:prstGeom prst="rect">
              <a:avLst/>
            </a:prstGeom>
          </p:spPr>
        </p:pic>
      </p:grpSp>
      <p:grpSp>
        <p:nvGrpSpPr>
          <p:cNvPr name="Group 17" id="17"/>
          <p:cNvGrpSpPr/>
          <p:nvPr/>
        </p:nvGrpSpPr>
        <p:grpSpPr>
          <a:xfrm rot="0">
            <a:off x="12230100" y="2800350"/>
            <a:ext cx="2743200" cy="2225889"/>
            <a:chOff x="0" y="0"/>
            <a:chExt cx="3657600" cy="2967852"/>
          </a:xfrm>
        </p:grpSpPr>
        <p:pic>
          <p:nvPicPr>
            <p:cNvPr name="Picture 18" id="18"/>
            <p:cNvPicPr>
              <a:picLocks noChangeAspect="true"/>
            </p:cNvPicPr>
            <p:nvPr/>
          </p:nvPicPr>
          <p:blipFill>
            <a:blip r:embed="rId3"/>
            <a:srcRect l="21271" t="22968" r="15478" b="0"/>
            <a:stretch>
              <a:fillRect/>
            </a:stretch>
          </p:blipFill>
          <p:spPr>
            <a:xfrm flipH="false" flipV="false">
              <a:off x="0" y="0"/>
              <a:ext cx="3657600" cy="2967852"/>
            </a:xfrm>
            <a:prstGeom prst="rect">
              <a:avLst/>
            </a:prstGeom>
          </p:spPr>
        </p:pic>
      </p:grpSp>
      <p:grpSp>
        <p:nvGrpSpPr>
          <p:cNvPr name="Group 19" id="19"/>
          <p:cNvGrpSpPr/>
          <p:nvPr/>
        </p:nvGrpSpPr>
        <p:grpSpPr>
          <a:xfrm rot="0">
            <a:off x="12230100" y="342900"/>
            <a:ext cx="2743200" cy="2228850"/>
            <a:chOff x="0" y="0"/>
            <a:chExt cx="3657600" cy="2971800"/>
          </a:xfrm>
        </p:grpSpPr>
        <p:pic>
          <p:nvPicPr>
            <p:cNvPr name="Picture 20" id="20"/>
            <p:cNvPicPr>
              <a:picLocks noChangeAspect="true"/>
            </p:cNvPicPr>
            <p:nvPr/>
          </p:nvPicPr>
          <p:blipFill>
            <a:blip r:embed="rId4"/>
            <a:srcRect l="9076" t="0" r="9076" b="0"/>
            <a:stretch>
              <a:fillRect/>
            </a:stretch>
          </p:blipFill>
          <p:spPr>
            <a:xfrm flipH="false" flipV="false">
              <a:off x="0" y="0"/>
              <a:ext cx="3657600" cy="2971800"/>
            </a:xfrm>
            <a:prstGeom prst="rect">
              <a:avLst/>
            </a:prstGeom>
          </p:spPr>
        </p:pic>
      </p:grpSp>
      <p:grpSp>
        <p:nvGrpSpPr>
          <p:cNvPr name="Group 21" id="21"/>
          <p:cNvGrpSpPr/>
          <p:nvPr/>
        </p:nvGrpSpPr>
        <p:grpSpPr>
          <a:xfrm rot="0">
            <a:off x="6286500" y="5255689"/>
            <a:ext cx="2743200" cy="2230961"/>
            <a:chOff x="0" y="0"/>
            <a:chExt cx="3657600" cy="2974615"/>
          </a:xfrm>
        </p:grpSpPr>
        <p:pic>
          <p:nvPicPr>
            <p:cNvPr name="Picture 22" id="22"/>
            <p:cNvPicPr>
              <a:picLocks noChangeAspect="true"/>
            </p:cNvPicPr>
            <p:nvPr/>
          </p:nvPicPr>
          <p:blipFill>
            <a:blip r:embed="rId5"/>
            <a:srcRect l="14860" t="0" r="3216" b="0"/>
            <a:stretch>
              <a:fillRect/>
            </a:stretch>
          </p:blipFill>
          <p:spPr>
            <a:xfrm flipH="false" flipV="false">
              <a:off x="0" y="0"/>
              <a:ext cx="3657600" cy="2974615"/>
            </a:xfrm>
            <a:prstGeom prst="rect">
              <a:avLst/>
            </a:prstGeom>
          </p:spPr>
        </p:pic>
      </p:grpSp>
      <p:grpSp>
        <p:nvGrpSpPr>
          <p:cNvPr name="Group 23" id="23"/>
          <p:cNvGrpSpPr/>
          <p:nvPr/>
        </p:nvGrpSpPr>
        <p:grpSpPr>
          <a:xfrm rot="0">
            <a:off x="12230100" y="5257800"/>
            <a:ext cx="2743200" cy="2228850"/>
            <a:chOff x="0" y="0"/>
            <a:chExt cx="3657600" cy="2971800"/>
          </a:xfrm>
        </p:grpSpPr>
        <p:pic>
          <p:nvPicPr>
            <p:cNvPr name="Picture 24" id="24"/>
            <p:cNvPicPr>
              <a:picLocks noChangeAspect="true"/>
            </p:cNvPicPr>
            <p:nvPr/>
          </p:nvPicPr>
          <p:blipFill>
            <a:blip r:embed="rId6"/>
            <a:srcRect l="8923" t="0" r="8923" b="0"/>
            <a:stretch>
              <a:fillRect/>
            </a:stretch>
          </p:blipFill>
          <p:spPr>
            <a:xfrm flipH="false" flipV="false">
              <a:off x="0" y="0"/>
              <a:ext cx="3657600" cy="2971800"/>
            </a:xfrm>
            <a:prstGeom prst="rect">
              <a:avLst/>
            </a:prstGeom>
          </p:spPr>
        </p:pic>
      </p:grpSp>
      <p:grpSp>
        <p:nvGrpSpPr>
          <p:cNvPr name="Group 25" id="25"/>
          <p:cNvGrpSpPr/>
          <p:nvPr/>
        </p:nvGrpSpPr>
        <p:grpSpPr>
          <a:xfrm rot="0">
            <a:off x="6286500" y="2800350"/>
            <a:ext cx="2743200" cy="2225889"/>
            <a:chOff x="0" y="0"/>
            <a:chExt cx="3657600" cy="2967852"/>
          </a:xfrm>
        </p:grpSpPr>
        <p:pic>
          <p:nvPicPr>
            <p:cNvPr name="Picture 26" id="26"/>
            <p:cNvPicPr>
              <a:picLocks noChangeAspect="true"/>
            </p:cNvPicPr>
            <p:nvPr/>
          </p:nvPicPr>
          <p:blipFill>
            <a:blip r:embed="rId7"/>
            <a:srcRect l="31506" t="0" r="17955" b="38565"/>
            <a:stretch>
              <a:fillRect/>
            </a:stretch>
          </p:blipFill>
          <p:spPr>
            <a:xfrm flipH="false" flipV="false">
              <a:off x="0" y="0"/>
              <a:ext cx="3657600" cy="2967852"/>
            </a:xfrm>
            <a:prstGeom prst="rect">
              <a:avLst/>
            </a:prstGeom>
          </p:spPr>
        </p:pic>
      </p:grpSp>
      <p:sp>
        <p:nvSpPr>
          <p:cNvPr name="TextBox 27" id="27"/>
          <p:cNvSpPr txBox="true"/>
          <p:nvPr/>
        </p:nvSpPr>
        <p:spPr>
          <a:xfrm rot="0">
            <a:off x="3314700" y="2790825"/>
            <a:ext cx="2752725" cy="6105525"/>
          </a:xfrm>
          <a:prstGeom prst="rect">
            <a:avLst/>
          </a:prstGeom>
        </p:spPr>
        <p:txBody>
          <a:bodyPr anchor="t" rtlCol="false" tIns="0" lIns="0" bIns="0" rIns="0">
            <a:spAutoFit/>
          </a:bodyPr>
          <a:lstStyle/>
          <a:p>
            <a:pPr algn="l">
              <a:lnSpc>
                <a:spcPts val="2400"/>
              </a:lnSpc>
            </a:pPr>
            <a:r>
              <a:rPr lang="en-US" sz="2000">
                <a:solidFill>
                  <a:srgbClr val="010203"/>
                </a:solidFill>
                <a:latin typeface="Archivo"/>
                <a:ea typeface="Archivo"/>
                <a:cs typeface="Archivo"/>
                <a:sym typeface="Archivo"/>
              </a:rPr>
              <a:t>Creating an exhibition involves a lot of different types of specialist work. You can have one person fulfil more than one role, but they all need to be done. For example, in small museums, curation and exhibition development are often done by the same person. You will also likely involve other staff such as learning and outreach specialists, events planners, marketing specialists and space planners.</a:t>
            </a:r>
          </a:p>
          <a:p>
            <a:pPr algn="l">
              <a:lnSpc>
                <a:spcPts val="2400"/>
              </a:lnSpc>
            </a:pPr>
          </a:p>
        </p:txBody>
      </p:sp>
      <p:grpSp>
        <p:nvGrpSpPr>
          <p:cNvPr name="Group 28" id="28"/>
          <p:cNvGrpSpPr/>
          <p:nvPr/>
        </p:nvGrpSpPr>
        <p:grpSpPr>
          <a:xfrm rot="0">
            <a:off x="0" y="0"/>
            <a:ext cx="1600200" cy="10287000"/>
            <a:chOff x="0" y="0"/>
            <a:chExt cx="2133600" cy="13716000"/>
          </a:xfrm>
        </p:grpSpPr>
        <p:grpSp>
          <p:nvGrpSpPr>
            <p:cNvPr name="Group 29" id="29"/>
            <p:cNvGrpSpPr/>
            <p:nvPr/>
          </p:nvGrpSpPr>
          <p:grpSpPr>
            <a:xfrm rot="0">
              <a:off x="0" y="0"/>
              <a:ext cx="2133600" cy="13716000"/>
              <a:chOff x="0" y="0"/>
              <a:chExt cx="421452" cy="2709333"/>
            </a:xfrm>
          </p:grpSpPr>
          <p:sp>
            <p:nvSpPr>
              <p:cNvPr name="Freeform 30" id="30"/>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31" id="31"/>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32" id="32"/>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33" id="33"/>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F2F2F2"/>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34" id="34"/>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8" tooltip="https://www.floschechter.com"/>
                </a:rPr>
                <a:t>Florence</a:t>
              </a:r>
            </a:p>
            <a:p>
              <a:pPr algn="just">
                <a:lnSpc>
                  <a:spcPts val="1511"/>
                </a:lnSpc>
              </a:pPr>
              <a:r>
                <a:rPr lang="en-US" sz="1399">
                  <a:solidFill>
                    <a:srgbClr val="F2F2F2"/>
                  </a:solidFill>
                  <a:latin typeface="Zodiak"/>
                  <a:ea typeface="Zodiak"/>
                  <a:cs typeface="Zodiak"/>
                  <a:sym typeface="Zodiak"/>
                  <a:hlinkClick r:id="rId9"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10" tooltip="https://www.floschechter.com"/>
                </a:rPr>
                <a:t>floschechter.com</a:t>
              </a:r>
            </a:p>
          </p:txBody>
        </p:sp>
      </p:grpSp>
      <p:sp>
        <p:nvSpPr>
          <p:cNvPr name="TextBox 35" id="35"/>
          <p:cNvSpPr txBox="true"/>
          <p:nvPr/>
        </p:nvSpPr>
        <p:spPr>
          <a:xfrm rot="0">
            <a:off x="9258300" y="8245475"/>
            <a:ext cx="2743200" cy="612140"/>
          </a:xfrm>
          <a:prstGeom prst="rect">
            <a:avLst/>
          </a:prstGeom>
        </p:spPr>
        <p:txBody>
          <a:bodyPr anchor="t" rtlCol="false" tIns="0" lIns="0" bIns="0" rIns="0">
            <a:spAutoFit/>
          </a:bodyPr>
          <a:lstStyle/>
          <a:p>
            <a:pPr algn="l" marL="0" indent="0" lvl="0">
              <a:lnSpc>
                <a:spcPts val="1599"/>
              </a:lnSpc>
              <a:spcBef>
                <a:spcPct val="0"/>
              </a:spcBef>
            </a:pPr>
            <a:r>
              <a:rPr lang="en-US" sz="1599">
                <a:solidFill>
                  <a:srgbClr val="010203"/>
                </a:solidFill>
                <a:latin typeface="Archivo"/>
                <a:ea typeface="Archivo"/>
                <a:cs typeface="Archivo"/>
                <a:sym typeface="Archivo"/>
              </a:rPr>
              <a:t>They are the front facing staff who interact with the visitors such as in the gallery and shop</a:t>
            </a:r>
          </a:p>
        </p:txBody>
      </p:sp>
      <p:sp>
        <p:nvSpPr>
          <p:cNvPr name="TextBox 36" id="36"/>
          <p:cNvSpPr txBox="true"/>
          <p:nvPr/>
        </p:nvSpPr>
        <p:spPr>
          <a:xfrm rot="0">
            <a:off x="9258300" y="7745730"/>
            <a:ext cx="2571750" cy="354330"/>
          </a:xfrm>
          <a:prstGeom prst="rect">
            <a:avLst/>
          </a:prstGeom>
        </p:spPr>
        <p:txBody>
          <a:bodyPr anchor="t" rtlCol="false" tIns="0" lIns="0" bIns="0" rIns="0">
            <a:spAutoFit/>
          </a:bodyPr>
          <a:lstStyle/>
          <a:p>
            <a:pPr algn="l">
              <a:lnSpc>
                <a:spcPts val="2400"/>
              </a:lnSpc>
            </a:pPr>
            <a:r>
              <a:rPr lang="en-US" b="true" sz="2400" i="true">
                <a:solidFill>
                  <a:srgbClr val="010203"/>
                </a:solidFill>
                <a:latin typeface="Zodiak Bold Italics"/>
                <a:ea typeface="Zodiak Bold Italics"/>
                <a:cs typeface="Zodiak Bold Italics"/>
                <a:sym typeface="Zodiak Bold Italics"/>
              </a:rPr>
              <a:t>Front of house</a:t>
            </a:r>
          </a:p>
        </p:txBody>
      </p:sp>
      <p:grpSp>
        <p:nvGrpSpPr>
          <p:cNvPr name="Group 37" id="37"/>
          <p:cNvGrpSpPr/>
          <p:nvPr/>
        </p:nvGrpSpPr>
        <p:grpSpPr>
          <a:xfrm rot="0">
            <a:off x="6286500" y="7726680"/>
            <a:ext cx="2743200" cy="2230961"/>
            <a:chOff x="0" y="0"/>
            <a:chExt cx="3657600" cy="2974615"/>
          </a:xfrm>
        </p:grpSpPr>
        <p:pic>
          <p:nvPicPr>
            <p:cNvPr name="Picture 38" id="38"/>
            <p:cNvPicPr>
              <a:picLocks noChangeAspect="true"/>
            </p:cNvPicPr>
            <p:nvPr/>
          </p:nvPicPr>
          <p:blipFill>
            <a:blip r:embed="rId11"/>
            <a:srcRect l="8961" t="0" r="8961" b="0"/>
            <a:stretch>
              <a:fillRect/>
            </a:stretch>
          </p:blipFill>
          <p:spPr>
            <a:xfrm flipH="false" flipV="false">
              <a:off x="0" y="0"/>
              <a:ext cx="3657600" cy="2974615"/>
            </a:xfrm>
            <a:prstGeom prst="rect">
              <a:avLst/>
            </a:prstGeom>
          </p:spPr>
        </p:pic>
      </p:grpSp>
      <p:sp>
        <p:nvSpPr>
          <p:cNvPr name="TextBox 39" id="39"/>
          <p:cNvSpPr txBox="true"/>
          <p:nvPr/>
        </p:nvSpPr>
        <p:spPr>
          <a:xfrm rot="0">
            <a:off x="15201900" y="8597686"/>
            <a:ext cx="2743200" cy="412115"/>
          </a:xfrm>
          <a:prstGeom prst="rect">
            <a:avLst/>
          </a:prstGeom>
        </p:spPr>
        <p:txBody>
          <a:bodyPr anchor="t" rtlCol="false" tIns="0" lIns="0" bIns="0" rIns="0">
            <a:spAutoFit/>
          </a:bodyPr>
          <a:lstStyle/>
          <a:p>
            <a:pPr algn="l" marL="0" indent="0" lvl="0">
              <a:lnSpc>
                <a:spcPts val="1599"/>
              </a:lnSpc>
              <a:spcBef>
                <a:spcPct val="0"/>
              </a:spcBef>
            </a:pPr>
            <a:r>
              <a:rPr lang="en-US" sz="1599">
                <a:solidFill>
                  <a:srgbClr val="010203"/>
                </a:solidFill>
                <a:latin typeface="Archivo"/>
                <a:ea typeface="Archivo"/>
                <a:cs typeface="Archivo"/>
                <a:sym typeface="Archivo"/>
              </a:rPr>
              <a:t>They keep the team on schedule and on budget</a:t>
            </a:r>
          </a:p>
        </p:txBody>
      </p:sp>
      <p:sp>
        <p:nvSpPr>
          <p:cNvPr name="TextBox 40" id="40"/>
          <p:cNvSpPr txBox="true"/>
          <p:nvPr/>
        </p:nvSpPr>
        <p:spPr>
          <a:xfrm rot="0">
            <a:off x="15201900" y="7745730"/>
            <a:ext cx="2571750" cy="666750"/>
          </a:xfrm>
          <a:prstGeom prst="rect">
            <a:avLst/>
          </a:prstGeom>
        </p:spPr>
        <p:txBody>
          <a:bodyPr anchor="t" rtlCol="false" tIns="0" lIns="0" bIns="0" rIns="0">
            <a:spAutoFit/>
          </a:bodyPr>
          <a:lstStyle/>
          <a:p>
            <a:pPr algn="l">
              <a:lnSpc>
                <a:spcPts val="2400"/>
              </a:lnSpc>
            </a:pPr>
            <a:r>
              <a:rPr lang="en-US" b="true" sz="2400" i="true">
                <a:solidFill>
                  <a:srgbClr val="010203"/>
                </a:solidFill>
                <a:latin typeface="Zodiak Bold Italics"/>
                <a:ea typeface="Zodiak Bold Italics"/>
                <a:cs typeface="Zodiak Bold Italics"/>
                <a:sym typeface="Zodiak Bold Italics"/>
              </a:rPr>
              <a:t>Project manager</a:t>
            </a:r>
          </a:p>
        </p:txBody>
      </p:sp>
      <p:grpSp>
        <p:nvGrpSpPr>
          <p:cNvPr name="Group 41" id="41"/>
          <p:cNvGrpSpPr/>
          <p:nvPr/>
        </p:nvGrpSpPr>
        <p:grpSpPr>
          <a:xfrm rot="0">
            <a:off x="12230100" y="7726680"/>
            <a:ext cx="2743200" cy="2230961"/>
            <a:chOff x="0" y="0"/>
            <a:chExt cx="3657600" cy="2974615"/>
          </a:xfrm>
        </p:grpSpPr>
        <p:pic>
          <p:nvPicPr>
            <p:cNvPr name="Picture 42" id="42"/>
            <p:cNvPicPr>
              <a:picLocks noChangeAspect="true"/>
            </p:cNvPicPr>
            <p:nvPr/>
          </p:nvPicPr>
          <p:blipFill>
            <a:blip r:embed="rId12"/>
            <a:srcRect l="38463" t="0" r="8237" b="30226"/>
            <a:stretch>
              <a:fillRect/>
            </a:stretch>
          </p:blipFill>
          <p:spPr>
            <a:xfrm flipH="false" flipV="false">
              <a:off x="0" y="0"/>
              <a:ext cx="3657600" cy="2974615"/>
            </a:xfrm>
            <a:prstGeom prst="rect">
              <a:avLst/>
            </a:prstGeom>
          </p:spPr>
        </p:pic>
      </p:grpSp>
    </p:spTree>
  </p:cSld>
  <p:clrMapOvr>
    <a:masterClrMapping/>
  </p:clrMapOvr>
  <p:transition spd="fast">
    <p:fade/>
  </p:transition>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230100" y="342900"/>
            <a:ext cx="5715000" cy="1000125"/>
            <a:chOff x="0" y="0"/>
            <a:chExt cx="1505185" cy="263407"/>
          </a:xfrm>
        </p:grpSpPr>
        <p:sp>
          <p:nvSpPr>
            <p:cNvPr name="Freeform 3" id="3"/>
            <p:cNvSpPr/>
            <p:nvPr/>
          </p:nvSpPr>
          <p:spPr>
            <a:xfrm flipH="false" flipV="false" rot="0">
              <a:off x="0" y="0"/>
              <a:ext cx="1505185" cy="263407"/>
            </a:xfrm>
            <a:custGeom>
              <a:avLst/>
              <a:gdLst/>
              <a:ahLst/>
              <a:cxnLst/>
              <a:rect r="r" b="b" t="t" l="l"/>
              <a:pathLst>
                <a:path h="263407" w="1505185">
                  <a:moveTo>
                    <a:pt x="0" y="0"/>
                  </a:moveTo>
                  <a:lnTo>
                    <a:pt x="1505185" y="0"/>
                  </a:lnTo>
                  <a:lnTo>
                    <a:pt x="1505185" y="263407"/>
                  </a:lnTo>
                  <a:lnTo>
                    <a:pt x="0" y="263407"/>
                  </a:lnTo>
                  <a:close/>
                </a:path>
              </a:pathLst>
            </a:custGeom>
            <a:solidFill>
              <a:srgbClr val="203608"/>
            </a:solidFill>
          </p:spPr>
        </p:sp>
        <p:sp>
          <p:nvSpPr>
            <p:cNvPr name="TextBox 4" id="4"/>
            <p:cNvSpPr txBox="true"/>
            <p:nvPr/>
          </p:nvSpPr>
          <p:spPr>
            <a:xfrm>
              <a:off x="0" y="28575"/>
              <a:ext cx="1505185" cy="234832"/>
            </a:xfrm>
            <a:prstGeom prst="rect">
              <a:avLst/>
            </a:prstGeom>
          </p:spPr>
          <p:txBody>
            <a:bodyPr anchor="ctr" rtlCol="false" tIns="50800" lIns="50800" bIns="50800" rIns="50800"/>
            <a:lstStyle/>
            <a:p>
              <a:pPr algn="ctr">
                <a:lnSpc>
                  <a:spcPts val="1399"/>
                </a:lnSpc>
              </a:pPr>
            </a:p>
          </p:txBody>
        </p:sp>
      </p:grpSp>
      <p:sp>
        <p:nvSpPr>
          <p:cNvPr name="TextBox 5" id="5"/>
          <p:cNvSpPr txBox="true"/>
          <p:nvPr/>
        </p:nvSpPr>
        <p:spPr>
          <a:xfrm rot="0">
            <a:off x="14264889" y="620772"/>
            <a:ext cx="3388301" cy="478155"/>
          </a:xfrm>
          <a:prstGeom prst="rect">
            <a:avLst/>
          </a:prstGeom>
        </p:spPr>
        <p:txBody>
          <a:bodyPr anchor="t" rtlCol="false" tIns="0" lIns="0" bIns="0" rIns="0">
            <a:spAutoFit/>
          </a:bodyPr>
          <a:lstStyle/>
          <a:p>
            <a:pPr algn="l">
              <a:lnSpc>
                <a:spcPts val="1200"/>
              </a:lnSpc>
            </a:pPr>
            <a:r>
              <a:rPr lang="en-US" sz="1200">
                <a:solidFill>
                  <a:srgbClr val="F2F2F2"/>
                </a:solidFill>
                <a:latin typeface="Archivo"/>
                <a:ea typeface="Archivo"/>
                <a:cs typeface="Archivo"/>
                <a:sym typeface="Archivo"/>
              </a:rPr>
              <a:t>An interpretation policy is a document that defines what you want your exhibitions to communicate, how, why and for whom.</a:t>
            </a:r>
          </a:p>
        </p:txBody>
      </p:sp>
      <p:sp>
        <p:nvSpPr>
          <p:cNvPr name="Freeform 6" id="6"/>
          <p:cNvSpPr/>
          <p:nvPr/>
        </p:nvSpPr>
        <p:spPr>
          <a:xfrm flipH="false" flipV="false" rot="0">
            <a:off x="12498320" y="575747"/>
            <a:ext cx="391040" cy="391040"/>
          </a:xfrm>
          <a:custGeom>
            <a:avLst/>
            <a:gdLst/>
            <a:ahLst/>
            <a:cxnLst/>
            <a:rect r="r" b="b" t="t" l="l"/>
            <a:pathLst>
              <a:path h="391040" w="391040">
                <a:moveTo>
                  <a:pt x="0" y="0"/>
                </a:moveTo>
                <a:lnTo>
                  <a:pt x="391040" y="0"/>
                </a:lnTo>
                <a:lnTo>
                  <a:pt x="391040" y="391041"/>
                </a:lnTo>
                <a:lnTo>
                  <a:pt x="0" y="3910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13085769" y="639822"/>
            <a:ext cx="1619311" cy="291465"/>
          </a:xfrm>
          <a:prstGeom prst="rect">
            <a:avLst/>
          </a:prstGeom>
        </p:spPr>
        <p:txBody>
          <a:bodyPr anchor="t" rtlCol="false" tIns="0" lIns="0" bIns="0" rIns="0">
            <a:spAutoFit/>
          </a:bodyPr>
          <a:lstStyle/>
          <a:p>
            <a:pPr algn="l">
              <a:lnSpc>
                <a:spcPts val="2100"/>
              </a:lnSpc>
            </a:pPr>
            <a:r>
              <a:rPr lang="en-US" sz="2100">
                <a:solidFill>
                  <a:srgbClr val="F2F2F2"/>
                </a:solidFill>
                <a:latin typeface="Archivo Black"/>
                <a:ea typeface="Archivo Black"/>
                <a:cs typeface="Archivo Black"/>
                <a:sym typeface="Archivo Black"/>
              </a:rPr>
              <a:t>NOTE</a:t>
            </a:r>
          </a:p>
        </p:txBody>
      </p:sp>
      <p:sp>
        <p:nvSpPr>
          <p:cNvPr name="TextBox 8" id="8"/>
          <p:cNvSpPr txBox="true"/>
          <p:nvPr/>
        </p:nvSpPr>
        <p:spPr>
          <a:xfrm rot="0">
            <a:off x="3314700" y="799465"/>
            <a:ext cx="8186804" cy="515620"/>
          </a:xfrm>
          <a:prstGeom prst="rect">
            <a:avLst/>
          </a:prstGeom>
        </p:spPr>
        <p:txBody>
          <a:bodyPr anchor="t" rtlCol="false" tIns="0" lIns="0" bIns="0" rIns="0">
            <a:spAutoFit/>
          </a:bodyPr>
          <a:lstStyle/>
          <a:p>
            <a:pPr algn="l">
              <a:lnSpc>
                <a:spcPts val="3800"/>
              </a:lnSpc>
            </a:pPr>
            <a:r>
              <a:rPr lang="en-US" sz="3800">
                <a:solidFill>
                  <a:srgbClr val="010203"/>
                </a:solidFill>
                <a:latin typeface="Archivo Black"/>
                <a:ea typeface="Archivo Black"/>
                <a:cs typeface="Archivo Black"/>
                <a:sym typeface="Archivo Black"/>
              </a:rPr>
              <a:t>Developing exhibitions</a:t>
            </a:r>
          </a:p>
        </p:txBody>
      </p:sp>
      <p:grpSp>
        <p:nvGrpSpPr>
          <p:cNvPr name="Group 9" id="9"/>
          <p:cNvGrpSpPr/>
          <p:nvPr/>
        </p:nvGrpSpPr>
        <p:grpSpPr>
          <a:xfrm rot="0">
            <a:off x="0" y="0"/>
            <a:ext cx="1600200" cy="10287000"/>
            <a:chOff x="0" y="0"/>
            <a:chExt cx="2133600" cy="13716000"/>
          </a:xfrm>
        </p:grpSpPr>
        <p:grpSp>
          <p:nvGrpSpPr>
            <p:cNvPr name="Group 10" id="10"/>
            <p:cNvGrpSpPr/>
            <p:nvPr/>
          </p:nvGrpSpPr>
          <p:grpSpPr>
            <a:xfrm rot="0">
              <a:off x="0" y="0"/>
              <a:ext cx="2133600" cy="13716000"/>
              <a:chOff x="0" y="0"/>
              <a:chExt cx="421452" cy="2709333"/>
            </a:xfrm>
          </p:grpSpPr>
          <p:sp>
            <p:nvSpPr>
              <p:cNvPr name="Freeform 11" id="11"/>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2" id="12"/>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3" id="13"/>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4" id="14"/>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F2F2F2"/>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5" id="15"/>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4" tooltip="https://www.floschechter.com"/>
                </a:rPr>
                <a:t>Florence</a:t>
              </a:r>
            </a:p>
            <a:p>
              <a:pPr algn="just">
                <a:lnSpc>
                  <a:spcPts val="1511"/>
                </a:lnSpc>
              </a:pPr>
              <a:r>
                <a:rPr lang="en-US" sz="1399">
                  <a:solidFill>
                    <a:srgbClr val="F2F2F2"/>
                  </a:solidFill>
                  <a:latin typeface="Zodiak"/>
                  <a:ea typeface="Zodiak"/>
                  <a:cs typeface="Zodiak"/>
                  <a:sym typeface="Zodiak"/>
                  <a:hlinkClick r:id="rId5"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6" tooltip="https://www.floschechter.com"/>
                </a:rPr>
                <a:t>floschechter.com</a:t>
              </a:r>
            </a:p>
          </p:txBody>
        </p:sp>
      </p:grpSp>
      <p:grpSp>
        <p:nvGrpSpPr>
          <p:cNvPr name="Group 16" id="16"/>
          <p:cNvGrpSpPr/>
          <p:nvPr/>
        </p:nvGrpSpPr>
        <p:grpSpPr>
          <a:xfrm rot="0">
            <a:off x="3314700" y="4029172"/>
            <a:ext cx="5743088" cy="2228850"/>
            <a:chOff x="0" y="0"/>
            <a:chExt cx="1512583" cy="587022"/>
          </a:xfrm>
        </p:grpSpPr>
        <p:sp>
          <p:nvSpPr>
            <p:cNvPr name="Freeform 17" id="17"/>
            <p:cNvSpPr/>
            <p:nvPr/>
          </p:nvSpPr>
          <p:spPr>
            <a:xfrm flipH="false" flipV="false" rot="0">
              <a:off x="0" y="0"/>
              <a:ext cx="1512583" cy="587022"/>
            </a:xfrm>
            <a:custGeom>
              <a:avLst/>
              <a:gdLst/>
              <a:ahLst/>
              <a:cxnLst/>
              <a:rect r="r" b="b" t="t" l="l"/>
              <a:pathLst>
                <a:path h="587022" w="1512583">
                  <a:moveTo>
                    <a:pt x="0" y="0"/>
                  </a:moveTo>
                  <a:lnTo>
                    <a:pt x="1512583" y="0"/>
                  </a:lnTo>
                  <a:lnTo>
                    <a:pt x="1512583" y="587022"/>
                  </a:lnTo>
                  <a:lnTo>
                    <a:pt x="0" y="587022"/>
                  </a:lnTo>
                  <a:close/>
                </a:path>
              </a:pathLst>
            </a:custGeom>
            <a:solidFill>
              <a:srgbClr val="000000">
                <a:alpha val="0"/>
              </a:srgbClr>
            </a:solidFill>
            <a:ln w="19050" cap="sq">
              <a:solidFill>
                <a:srgbClr val="000000"/>
              </a:solidFill>
              <a:prstDash val="solid"/>
              <a:miter/>
            </a:ln>
          </p:spPr>
        </p:sp>
        <p:sp>
          <p:nvSpPr>
            <p:cNvPr name="TextBox 18" id="18"/>
            <p:cNvSpPr txBox="true"/>
            <p:nvPr/>
          </p:nvSpPr>
          <p:spPr>
            <a:xfrm>
              <a:off x="0" y="-9525"/>
              <a:ext cx="1512583" cy="596547"/>
            </a:xfrm>
            <a:prstGeom prst="rect">
              <a:avLst/>
            </a:prstGeom>
          </p:spPr>
          <p:txBody>
            <a:bodyPr anchor="ctr" rtlCol="false" tIns="50800" lIns="50800" bIns="50800" rIns="50800"/>
            <a:lstStyle/>
            <a:p>
              <a:pPr algn="ctr">
                <a:lnSpc>
                  <a:spcPts val="2160"/>
                </a:lnSpc>
              </a:pPr>
            </a:p>
          </p:txBody>
        </p:sp>
      </p:grpSp>
      <p:sp>
        <p:nvSpPr>
          <p:cNvPr name="TextBox 19" id="19"/>
          <p:cNvSpPr txBox="true"/>
          <p:nvPr/>
        </p:nvSpPr>
        <p:spPr>
          <a:xfrm rot="0">
            <a:off x="3314700" y="3122710"/>
            <a:ext cx="4695787" cy="701675"/>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How will you decide what to make exhibitions about?</a:t>
            </a:r>
          </a:p>
        </p:txBody>
      </p:sp>
      <p:sp>
        <p:nvSpPr>
          <p:cNvPr name="TextBox 20" id="20"/>
          <p:cNvSpPr txBox="true"/>
          <p:nvPr/>
        </p:nvSpPr>
        <p:spPr>
          <a:xfrm rot="0">
            <a:off x="9286388" y="3079750"/>
            <a:ext cx="5446780" cy="701675"/>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How will you use audience data to inform exhibition development?</a:t>
            </a:r>
          </a:p>
        </p:txBody>
      </p:sp>
      <p:sp>
        <p:nvSpPr>
          <p:cNvPr name="TextBox 21" id="21"/>
          <p:cNvSpPr txBox="true"/>
          <p:nvPr/>
        </p:nvSpPr>
        <p:spPr>
          <a:xfrm rot="0">
            <a:off x="3342788" y="7123015"/>
            <a:ext cx="7200900"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What will your interpretation policy include?</a:t>
            </a:r>
          </a:p>
        </p:txBody>
      </p:sp>
      <p:sp>
        <p:nvSpPr>
          <p:cNvPr name="TextBox 22" id="22"/>
          <p:cNvSpPr txBox="true"/>
          <p:nvPr/>
        </p:nvSpPr>
        <p:spPr>
          <a:xfrm rot="0">
            <a:off x="9316998" y="7131147"/>
            <a:ext cx="565273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How will you make your exhibitions accessible?</a:t>
            </a:r>
          </a:p>
        </p:txBody>
      </p:sp>
      <p:sp>
        <p:nvSpPr>
          <p:cNvPr name="TextBox 23" id="23"/>
          <p:cNvSpPr txBox="true"/>
          <p:nvPr/>
        </p:nvSpPr>
        <p:spPr>
          <a:xfrm rot="0">
            <a:off x="15201900" y="2752725"/>
            <a:ext cx="2451290" cy="701675"/>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Will you take exhibitions on tour?</a:t>
            </a:r>
          </a:p>
        </p:txBody>
      </p:sp>
      <p:sp>
        <p:nvSpPr>
          <p:cNvPr name="TextBox 24" id="24"/>
          <p:cNvSpPr txBox="true"/>
          <p:nvPr/>
        </p:nvSpPr>
        <p:spPr>
          <a:xfrm rot="0">
            <a:off x="15211425" y="6438900"/>
            <a:ext cx="2341569" cy="701675"/>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Will you put exhibitions online?</a:t>
            </a:r>
          </a:p>
        </p:txBody>
      </p:sp>
      <p:grpSp>
        <p:nvGrpSpPr>
          <p:cNvPr name="Group 25" id="25"/>
          <p:cNvGrpSpPr/>
          <p:nvPr/>
        </p:nvGrpSpPr>
        <p:grpSpPr>
          <a:xfrm rot="0">
            <a:off x="15211425" y="4021775"/>
            <a:ext cx="570369" cy="574692"/>
            <a:chOff x="0" y="0"/>
            <a:chExt cx="150221" cy="151359"/>
          </a:xfrm>
        </p:grpSpPr>
        <p:sp>
          <p:nvSpPr>
            <p:cNvPr name="Freeform 26" id="26"/>
            <p:cNvSpPr/>
            <p:nvPr/>
          </p:nvSpPr>
          <p:spPr>
            <a:xfrm flipH="false" flipV="false" rot="0">
              <a:off x="0" y="0"/>
              <a:ext cx="150221" cy="151359"/>
            </a:xfrm>
            <a:custGeom>
              <a:avLst/>
              <a:gdLst/>
              <a:ahLst/>
              <a:cxnLst/>
              <a:rect r="r" b="b" t="t" l="l"/>
              <a:pathLst>
                <a:path h="151359" w="150221">
                  <a:moveTo>
                    <a:pt x="0" y="0"/>
                  </a:moveTo>
                  <a:lnTo>
                    <a:pt x="150221" y="0"/>
                  </a:lnTo>
                  <a:lnTo>
                    <a:pt x="150221" y="151359"/>
                  </a:lnTo>
                  <a:lnTo>
                    <a:pt x="0" y="151359"/>
                  </a:lnTo>
                  <a:close/>
                </a:path>
              </a:pathLst>
            </a:custGeom>
            <a:solidFill>
              <a:srgbClr val="000000">
                <a:alpha val="0"/>
              </a:srgbClr>
            </a:solidFill>
            <a:ln w="19050" cap="sq">
              <a:solidFill>
                <a:srgbClr val="000000"/>
              </a:solidFill>
              <a:prstDash val="solid"/>
              <a:miter/>
            </a:ln>
          </p:spPr>
        </p:sp>
        <p:sp>
          <p:nvSpPr>
            <p:cNvPr name="TextBox 27" id="27"/>
            <p:cNvSpPr txBox="true"/>
            <p:nvPr/>
          </p:nvSpPr>
          <p:spPr>
            <a:xfrm>
              <a:off x="0" y="-9525"/>
              <a:ext cx="150221" cy="160884"/>
            </a:xfrm>
            <a:prstGeom prst="rect">
              <a:avLst/>
            </a:prstGeom>
          </p:spPr>
          <p:txBody>
            <a:bodyPr anchor="ctr" rtlCol="false" tIns="50800" lIns="50800" bIns="50800" rIns="50800"/>
            <a:lstStyle/>
            <a:p>
              <a:pPr algn="ctr">
                <a:lnSpc>
                  <a:spcPts val="2160"/>
                </a:lnSpc>
              </a:pPr>
            </a:p>
          </p:txBody>
        </p:sp>
      </p:grpSp>
      <p:grpSp>
        <p:nvGrpSpPr>
          <p:cNvPr name="Group 28" id="28"/>
          <p:cNvGrpSpPr/>
          <p:nvPr/>
        </p:nvGrpSpPr>
        <p:grpSpPr>
          <a:xfrm rot="0">
            <a:off x="15893534" y="4021775"/>
            <a:ext cx="570369" cy="574692"/>
            <a:chOff x="0" y="0"/>
            <a:chExt cx="150221" cy="151359"/>
          </a:xfrm>
        </p:grpSpPr>
        <p:sp>
          <p:nvSpPr>
            <p:cNvPr name="Freeform 29" id="29"/>
            <p:cNvSpPr/>
            <p:nvPr/>
          </p:nvSpPr>
          <p:spPr>
            <a:xfrm flipH="false" flipV="false" rot="0">
              <a:off x="0" y="0"/>
              <a:ext cx="150221" cy="151359"/>
            </a:xfrm>
            <a:custGeom>
              <a:avLst/>
              <a:gdLst/>
              <a:ahLst/>
              <a:cxnLst/>
              <a:rect r="r" b="b" t="t" l="l"/>
              <a:pathLst>
                <a:path h="151359" w="150221">
                  <a:moveTo>
                    <a:pt x="0" y="0"/>
                  </a:moveTo>
                  <a:lnTo>
                    <a:pt x="150221" y="0"/>
                  </a:lnTo>
                  <a:lnTo>
                    <a:pt x="150221" y="151359"/>
                  </a:lnTo>
                  <a:lnTo>
                    <a:pt x="0" y="151359"/>
                  </a:lnTo>
                  <a:close/>
                </a:path>
              </a:pathLst>
            </a:custGeom>
            <a:solidFill>
              <a:srgbClr val="000000">
                <a:alpha val="0"/>
              </a:srgbClr>
            </a:solidFill>
            <a:ln w="19050" cap="sq">
              <a:solidFill>
                <a:srgbClr val="000000"/>
              </a:solidFill>
              <a:prstDash val="solid"/>
              <a:miter/>
            </a:ln>
          </p:spPr>
        </p:sp>
        <p:sp>
          <p:nvSpPr>
            <p:cNvPr name="TextBox 30" id="30"/>
            <p:cNvSpPr txBox="true"/>
            <p:nvPr/>
          </p:nvSpPr>
          <p:spPr>
            <a:xfrm>
              <a:off x="0" y="-9525"/>
              <a:ext cx="150221" cy="160884"/>
            </a:xfrm>
            <a:prstGeom prst="rect">
              <a:avLst/>
            </a:prstGeom>
          </p:spPr>
          <p:txBody>
            <a:bodyPr anchor="ctr" rtlCol="false" tIns="50800" lIns="50800" bIns="50800" rIns="50800"/>
            <a:lstStyle/>
            <a:p>
              <a:pPr algn="ctr">
                <a:lnSpc>
                  <a:spcPts val="2160"/>
                </a:lnSpc>
              </a:pPr>
            </a:p>
          </p:txBody>
        </p:sp>
      </p:grpSp>
      <p:grpSp>
        <p:nvGrpSpPr>
          <p:cNvPr name="Group 31" id="31"/>
          <p:cNvGrpSpPr/>
          <p:nvPr/>
        </p:nvGrpSpPr>
        <p:grpSpPr>
          <a:xfrm rot="0">
            <a:off x="16578203" y="4021775"/>
            <a:ext cx="570369" cy="574692"/>
            <a:chOff x="0" y="0"/>
            <a:chExt cx="150221" cy="151359"/>
          </a:xfrm>
        </p:grpSpPr>
        <p:sp>
          <p:nvSpPr>
            <p:cNvPr name="Freeform 32" id="32"/>
            <p:cNvSpPr/>
            <p:nvPr/>
          </p:nvSpPr>
          <p:spPr>
            <a:xfrm flipH="false" flipV="false" rot="0">
              <a:off x="0" y="0"/>
              <a:ext cx="150221" cy="151359"/>
            </a:xfrm>
            <a:custGeom>
              <a:avLst/>
              <a:gdLst/>
              <a:ahLst/>
              <a:cxnLst/>
              <a:rect r="r" b="b" t="t" l="l"/>
              <a:pathLst>
                <a:path h="151359" w="150221">
                  <a:moveTo>
                    <a:pt x="0" y="0"/>
                  </a:moveTo>
                  <a:lnTo>
                    <a:pt x="150221" y="0"/>
                  </a:lnTo>
                  <a:lnTo>
                    <a:pt x="150221" y="151359"/>
                  </a:lnTo>
                  <a:lnTo>
                    <a:pt x="0" y="151359"/>
                  </a:lnTo>
                  <a:close/>
                </a:path>
              </a:pathLst>
            </a:custGeom>
            <a:solidFill>
              <a:srgbClr val="000000">
                <a:alpha val="0"/>
              </a:srgbClr>
            </a:solidFill>
            <a:ln w="19050" cap="sq">
              <a:solidFill>
                <a:srgbClr val="000000"/>
              </a:solidFill>
              <a:prstDash val="solid"/>
              <a:miter/>
            </a:ln>
          </p:spPr>
        </p:sp>
        <p:sp>
          <p:nvSpPr>
            <p:cNvPr name="TextBox 33" id="33"/>
            <p:cNvSpPr txBox="true"/>
            <p:nvPr/>
          </p:nvSpPr>
          <p:spPr>
            <a:xfrm>
              <a:off x="0" y="-9525"/>
              <a:ext cx="150221" cy="160884"/>
            </a:xfrm>
            <a:prstGeom prst="rect">
              <a:avLst/>
            </a:prstGeom>
          </p:spPr>
          <p:txBody>
            <a:bodyPr anchor="ctr" rtlCol="false" tIns="50800" lIns="50800" bIns="50800" rIns="50800"/>
            <a:lstStyle/>
            <a:p>
              <a:pPr algn="ctr">
                <a:lnSpc>
                  <a:spcPts val="2160"/>
                </a:lnSpc>
              </a:pPr>
            </a:p>
          </p:txBody>
        </p:sp>
      </p:grpSp>
      <p:sp>
        <p:nvSpPr>
          <p:cNvPr name="TextBox 34" id="34"/>
          <p:cNvSpPr txBox="true"/>
          <p:nvPr/>
        </p:nvSpPr>
        <p:spPr>
          <a:xfrm rot="0">
            <a:off x="16578203" y="3643967"/>
            <a:ext cx="658243" cy="357505"/>
          </a:xfrm>
          <a:prstGeom prst="rect">
            <a:avLst/>
          </a:prstGeom>
        </p:spPr>
        <p:txBody>
          <a:bodyPr anchor="t" rtlCol="false" tIns="0" lIns="0" bIns="0" rIns="0">
            <a:spAutoFit/>
          </a:bodyPr>
          <a:lstStyle/>
          <a:p>
            <a:pPr algn="l">
              <a:lnSpc>
                <a:spcPts val="1279"/>
              </a:lnSpc>
            </a:pPr>
            <a:r>
              <a:rPr lang="en-US" sz="1599" i="true">
                <a:solidFill>
                  <a:srgbClr val="000000"/>
                </a:solidFill>
                <a:latin typeface="Zodiak Italics"/>
                <a:ea typeface="Zodiak Italics"/>
                <a:cs typeface="Zodiak Italics"/>
                <a:sym typeface="Zodiak Italics"/>
              </a:rPr>
              <a:t>Not sure</a:t>
            </a:r>
          </a:p>
        </p:txBody>
      </p:sp>
      <p:sp>
        <p:nvSpPr>
          <p:cNvPr name="TextBox 35" id="35"/>
          <p:cNvSpPr txBox="true"/>
          <p:nvPr/>
        </p:nvSpPr>
        <p:spPr>
          <a:xfrm rot="0">
            <a:off x="15893534" y="3561417"/>
            <a:ext cx="1087072" cy="283210"/>
          </a:xfrm>
          <a:prstGeom prst="rect">
            <a:avLst/>
          </a:prstGeom>
        </p:spPr>
        <p:txBody>
          <a:bodyPr anchor="t" rtlCol="false" tIns="0" lIns="0" bIns="0" rIns="0">
            <a:spAutoFit/>
          </a:bodyPr>
          <a:lstStyle/>
          <a:p>
            <a:pPr algn="l">
              <a:lnSpc>
                <a:spcPts val="2239"/>
              </a:lnSpc>
            </a:pPr>
            <a:r>
              <a:rPr lang="en-US" sz="1599" i="true">
                <a:solidFill>
                  <a:srgbClr val="000000"/>
                </a:solidFill>
                <a:latin typeface="Zodiak Italics"/>
                <a:ea typeface="Zodiak Italics"/>
                <a:cs typeface="Zodiak Italics"/>
                <a:sym typeface="Zodiak Italics"/>
              </a:rPr>
              <a:t>No</a:t>
            </a:r>
          </a:p>
        </p:txBody>
      </p:sp>
      <p:sp>
        <p:nvSpPr>
          <p:cNvPr name="TextBox 36" id="36"/>
          <p:cNvSpPr txBox="true"/>
          <p:nvPr/>
        </p:nvSpPr>
        <p:spPr>
          <a:xfrm rot="0">
            <a:off x="15211425" y="3548717"/>
            <a:ext cx="1087072" cy="283210"/>
          </a:xfrm>
          <a:prstGeom prst="rect">
            <a:avLst/>
          </a:prstGeom>
        </p:spPr>
        <p:txBody>
          <a:bodyPr anchor="t" rtlCol="false" tIns="0" lIns="0" bIns="0" rIns="0">
            <a:spAutoFit/>
          </a:bodyPr>
          <a:lstStyle/>
          <a:p>
            <a:pPr algn="l">
              <a:lnSpc>
                <a:spcPts val="2239"/>
              </a:lnSpc>
            </a:pPr>
            <a:r>
              <a:rPr lang="en-US" sz="1599" i="true">
                <a:solidFill>
                  <a:srgbClr val="000000"/>
                </a:solidFill>
                <a:latin typeface="Zodiak Italics"/>
                <a:ea typeface="Zodiak Italics"/>
                <a:cs typeface="Zodiak Italics"/>
                <a:sym typeface="Zodiak Italics"/>
              </a:rPr>
              <a:t>Yes</a:t>
            </a:r>
          </a:p>
        </p:txBody>
      </p:sp>
      <p:grpSp>
        <p:nvGrpSpPr>
          <p:cNvPr name="Group 37" id="37"/>
          <p:cNvGrpSpPr/>
          <p:nvPr/>
        </p:nvGrpSpPr>
        <p:grpSpPr>
          <a:xfrm rot="0">
            <a:off x="9258300" y="4029172"/>
            <a:ext cx="5715000" cy="2228850"/>
            <a:chOff x="0" y="0"/>
            <a:chExt cx="1505185" cy="587022"/>
          </a:xfrm>
        </p:grpSpPr>
        <p:sp>
          <p:nvSpPr>
            <p:cNvPr name="Freeform 38" id="38"/>
            <p:cNvSpPr/>
            <p:nvPr/>
          </p:nvSpPr>
          <p:spPr>
            <a:xfrm flipH="false" flipV="false" rot="0">
              <a:off x="0" y="0"/>
              <a:ext cx="1505185" cy="587022"/>
            </a:xfrm>
            <a:custGeom>
              <a:avLst/>
              <a:gdLst/>
              <a:ahLst/>
              <a:cxnLst/>
              <a:rect r="r" b="b" t="t" l="l"/>
              <a:pathLst>
                <a:path h="587022" w="1505185">
                  <a:moveTo>
                    <a:pt x="0" y="0"/>
                  </a:moveTo>
                  <a:lnTo>
                    <a:pt x="1505185" y="0"/>
                  </a:lnTo>
                  <a:lnTo>
                    <a:pt x="1505185" y="587022"/>
                  </a:lnTo>
                  <a:lnTo>
                    <a:pt x="0" y="587022"/>
                  </a:lnTo>
                  <a:close/>
                </a:path>
              </a:pathLst>
            </a:custGeom>
            <a:solidFill>
              <a:srgbClr val="000000">
                <a:alpha val="0"/>
              </a:srgbClr>
            </a:solidFill>
            <a:ln w="19050" cap="sq">
              <a:solidFill>
                <a:srgbClr val="000000"/>
              </a:solidFill>
              <a:prstDash val="solid"/>
              <a:miter/>
            </a:ln>
          </p:spPr>
        </p:sp>
        <p:sp>
          <p:nvSpPr>
            <p:cNvPr name="TextBox 39" id="39"/>
            <p:cNvSpPr txBox="true"/>
            <p:nvPr/>
          </p:nvSpPr>
          <p:spPr>
            <a:xfrm>
              <a:off x="0" y="-9525"/>
              <a:ext cx="1505185" cy="596547"/>
            </a:xfrm>
            <a:prstGeom prst="rect">
              <a:avLst/>
            </a:prstGeom>
          </p:spPr>
          <p:txBody>
            <a:bodyPr anchor="ctr" rtlCol="false" tIns="50800" lIns="50800" bIns="50800" rIns="50800"/>
            <a:lstStyle/>
            <a:p>
              <a:pPr algn="ctr">
                <a:lnSpc>
                  <a:spcPts val="2160"/>
                </a:lnSpc>
              </a:pPr>
            </a:p>
          </p:txBody>
        </p:sp>
      </p:grpSp>
      <p:grpSp>
        <p:nvGrpSpPr>
          <p:cNvPr name="Group 40" id="40"/>
          <p:cNvGrpSpPr/>
          <p:nvPr/>
        </p:nvGrpSpPr>
        <p:grpSpPr>
          <a:xfrm rot="0">
            <a:off x="3314700" y="7715347"/>
            <a:ext cx="5743088" cy="2228850"/>
            <a:chOff x="0" y="0"/>
            <a:chExt cx="1512583" cy="587022"/>
          </a:xfrm>
        </p:grpSpPr>
        <p:sp>
          <p:nvSpPr>
            <p:cNvPr name="Freeform 41" id="41"/>
            <p:cNvSpPr/>
            <p:nvPr/>
          </p:nvSpPr>
          <p:spPr>
            <a:xfrm flipH="false" flipV="false" rot="0">
              <a:off x="0" y="0"/>
              <a:ext cx="1512583" cy="587022"/>
            </a:xfrm>
            <a:custGeom>
              <a:avLst/>
              <a:gdLst/>
              <a:ahLst/>
              <a:cxnLst/>
              <a:rect r="r" b="b" t="t" l="l"/>
              <a:pathLst>
                <a:path h="587022" w="1512583">
                  <a:moveTo>
                    <a:pt x="0" y="0"/>
                  </a:moveTo>
                  <a:lnTo>
                    <a:pt x="1512583" y="0"/>
                  </a:lnTo>
                  <a:lnTo>
                    <a:pt x="1512583" y="587022"/>
                  </a:lnTo>
                  <a:lnTo>
                    <a:pt x="0" y="587022"/>
                  </a:lnTo>
                  <a:close/>
                </a:path>
              </a:pathLst>
            </a:custGeom>
            <a:solidFill>
              <a:srgbClr val="000000">
                <a:alpha val="0"/>
              </a:srgbClr>
            </a:solidFill>
            <a:ln w="19050" cap="sq">
              <a:solidFill>
                <a:srgbClr val="000000"/>
              </a:solidFill>
              <a:prstDash val="solid"/>
              <a:miter/>
            </a:ln>
          </p:spPr>
        </p:sp>
        <p:sp>
          <p:nvSpPr>
            <p:cNvPr name="TextBox 42" id="42"/>
            <p:cNvSpPr txBox="true"/>
            <p:nvPr/>
          </p:nvSpPr>
          <p:spPr>
            <a:xfrm>
              <a:off x="0" y="-9525"/>
              <a:ext cx="1512583" cy="596547"/>
            </a:xfrm>
            <a:prstGeom prst="rect">
              <a:avLst/>
            </a:prstGeom>
          </p:spPr>
          <p:txBody>
            <a:bodyPr anchor="ctr" rtlCol="false" tIns="50800" lIns="50800" bIns="50800" rIns="50800"/>
            <a:lstStyle/>
            <a:p>
              <a:pPr algn="ctr">
                <a:lnSpc>
                  <a:spcPts val="2160"/>
                </a:lnSpc>
              </a:pPr>
            </a:p>
          </p:txBody>
        </p:sp>
      </p:grpSp>
      <p:grpSp>
        <p:nvGrpSpPr>
          <p:cNvPr name="Group 43" id="43"/>
          <p:cNvGrpSpPr/>
          <p:nvPr/>
        </p:nvGrpSpPr>
        <p:grpSpPr>
          <a:xfrm rot="0">
            <a:off x="9258300" y="7718408"/>
            <a:ext cx="5715000" cy="2228850"/>
            <a:chOff x="0" y="0"/>
            <a:chExt cx="1505185" cy="587022"/>
          </a:xfrm>
        </p:grpSpPr>
        <p:sp>
          <p:nvSpPr>
            <p:cNvPr name="Freeform 44" id="44"/>
            <p:cNvSpPr/>
            <p:nvPr/>
          </p:nvSpPr>
          <p:spPr>
            <a:xfrm flipH="false" flipV="false" rot="0">
              <a:off x="0" y="0"/>
              <a:ext cx="1505185" cy="587022"/>
            </a:xfrm>
            <a:custGeom>
              <a:avLst/>
              <a:gdLst/>
              <a:ahLst/>
              <a:cxnLst/>
              <a:rect r="r" b="b" t="t" l="l"/>
              <a:pathLst>
                <a:path h="587022" w="1505185">
                  <a:moveTo>
                    <a:pt x="0" y="0"/>
                  </a:moveTo>
                  <a:lnTo>
                    <a:pt x="1505185" y="0"/>
                  </a:lnTo>
                  <a:lnTo>
                    <a:pt x="1505185" y="587022"/>
                  </a:lnTo>
                  <a:lnTo>
                    <a:pt x="0" y="587022"/>
                  </a:lnTo>
                  <a:close/>
                </a:path>
              </a:pathLst>
            </a:custGeom>
            <a:solidFill>
              <a:srgbClr val="000000">
                <a:alpha val="0"/>
              </a:srgbClr>
            </a:solidFill>
            <a:ln w="19050" cap="sq">
              <a:solidFill>
                <a:srgbClr val="000000"/>
              </a:solidFill>
              <a:prstDash val="solid"/>
              <a:miter/>
            </a:ln>
          </p:spPr>
        </p:sp>
        <p:sp>
          <p:nvSpPr>
            <p:cNvPr name="TextBox 45" id="45"/>
            <p:cNvSpPr txBox="true"/>
            <p:nvPr/>
          </p:nvSpPr>
          <p:spPr>
            <a:xfrm>
              <a:off x="0" y="-9525"/>
              <a:ext cx="1505185" cy="596547"/>
            </a:xfrm>
            <a:prstGeom prst="rect">
              <a:avLst/>
            </a:prstGeom>
          </p:spPr>
          <p:txBody>
            <a:bodyPr anchor="ctr" rtlCol="false" tIns="50800" lIns="50800" bIns="50800" rIns="50800"/>
            <a:lstStyle/>
            <a:p>
              <a:pPr algn="ctr">
                <a:lnSpc>
                  <a:spcPts val="2160"/>
                </a:lnSpc>
              </a:pPr>
            </a:p>
          </p:txBody>
        </p:sp>
      </p:grpSp>
      <p:grpSp>
        <p:nvGrpSpPr>
          <p:cNvPr name="Group 46" id="46"/>
          <p:cNvGrpSpPr/>
          <p:nvPr/>
        </p:nvGrpSpPr>
        <p:grpSpPr>
          <a:xfrm rot="0">
            <a:off x="15211425" y="7718408"/>
            <a:ext cx="570369" cy="574692"/>
            <a:chOff x="0" y="0"/>
            <a:chExt cx="150221" cy="151359"/>
          </a:xfrm>
        </p:grpSpPr>
        <p:sp>
          <p:nvSpPr>
            <p:cNvPr name="Freeform 47" id="47"/>
            <p:cNvSpPr/>
            <p:nvPr/>
          </p:nvSpPr>
          <p:spPr>
            <a:xfrm flipH="false" flipV="false" rot="0">
              <a:off x="0" y="0"/>
              <a:ext cx="150221" cy="151359"/>
            </a:xfrm>
            <a:custGeom>
              <a:avLst/>
              <a:gdLst/>
              <a:ahLst/>
              <a:cxnLst/>
              <a:rect r="r" b="b" t="t" l="l"/>
              <a:pathLst>
                <a:path h="151359" w="150221">
                  <a:moveTo>
                    <a:pt x="0" y="0"/>
                  </a:moveTo>
                  <a:lnTo>
                    <a:pt x="150221" y="0"/>
                  </a:lnTo>
                  <a:lnTo>
                    <a:pt x="150221" y="151359"/>
                  </a:lnTo>
                  <a:lnTo>
                    <a:pt x="0" y="151359"/>
                  </a:lnTo>
                  <a:close/>
                </a:path>
              </a:pathLst>
            </a:custGeom>
            <a:solidFill>
              <a:srgbClr val="000000">
                <a:alpha val="0"/>
              </a:srgbClr>
            </a:solidFill>
            <a:ln w="19050" cap="sq">
              <a:solidFill>
                <a:srgbClr val="000000"/>
              </a:solidFill>
              <a:prstDash val="solid"/>
              <a:miter/>
            </a:ln>
          </p:spPr>
        </p:sp>
        <p:sp>
          <p:nvSpPr>
            <p:cNvPr name="TextBox 48" id="48"/>
            <p:cNvSpPr txBox="true"/>
            <p:nvPr/>
          </p:nvSpPr>
          <p:spPr>
            <a:xfrm>
              <a:off x="0" y="-9525"/>
              <a:ext cx="150221" cy="160884"/>
            </a:xfrm>
            <a:prstGeom prst="rect">
              <a:avLst/>
            </a:prstGeom>
          </p:spPr>
          <p:txBody>
            <a:bodyPr anchor="ctr" rtlCol="false" tIns="50800" lIns="50800" bIns="50800" rIns="50800"/>
            <a:lstStyle/>
            <a:p>
              <a:pPr algn="ctr">
                <a:lnSpc>
                  <a:spcPts val="2160"/>
                </a:lnSpc>
              </a:pPr>
            </a:p>
          </p:txBody>
        </p:sp>
      </p:grpSp>
      <p:grpSp>
        <p:nvGrpSpPr>
          <p:cNvPr name="Group 49" id="49"/>
          <p:cNvGrpSpPr/>
          <p:nvPr/>
        </p:nvGrpSpPr>
        <p:grpSpPr>
          <a:xfrm rot="0">
            <a:off x="15893534" y="7718408"/>
            <a:ext cx="570369" cy="574692"/>
            <a:chOff x="0" y="0"/>
            <a:chExt cx="150221" cy="151359"/>
          </a:xfrm>
        </p:grpSpPr>
        <p:sp>
          <p:nvSpPr>
            <p:cNvPr name="Freeform 50" id="50"/>
            <p:cNvSpPr/>
            <p:nvPr/>
          </p:nvSpPr>
          <p:spPr>
            <a:xfrm flipH="false" flipV="false" rot="0">
              <a:off x="0" y="0"/>
              <a:ext cx="150221" cy="151359"/>
            </a:xfrm>
            <a:custGeom>
              <a:avLst/>
              <a:gdLst/>
              <a:ahLst/>
              <a:cxnLst/>
              <a:rect r="r" b="b" t="t" l="l"/>
              <a:pathLst>
                <a:path h="151359" w="150221">
                  <a:moveTo>
                    <a:pt x="0" y="0"/>
                  </a:moveTo>
                  <a:lnTo>
                    <a:pt x="150221" y="0"/>
                  </a:lnTo>
                  <a:lnTo>
                    <a:pt x="150221" y="151359"/>
                  </a:lnTo>
                  <a:lnTo>
                    <a:pt x="0" y="151359"/>
                  </a:lnTo>
                  <a:close/>
                </a:path>
              </a:pathLst>
            </a:custGeom>
            <a:solidFill>
              <a:srgbClr val="000000">
                <a:alpha val="0"/>
              </a:srgbClr>
            </a:solidFill>
            <a:ln w="19050" cap="sq">
              <a:solidFill>
                <a:srgbClr val="000000"/>
              </a:solidFill>
              <a:prstDash val="solid"/>
              <a:miter/>
            </a:ln>
          </p:spPr>
        </p:sp>
        <p:sp>
          <p:nvSpPr>
            <p:cNvPr name="TextBox 51" id="51"/>
            <p:cNvSpPr txBox="true"/>
            <p:nvPr/>
          </p:nvSpPr>
          <p:spPr>
            <a:xfrm>
              <a:off x="0" y="-9525"/>
              <a:ext cx="150221" cy="160884"/>
            </a:xfrm>
            <a:prstGeom prst="rect">
              <a:avLst/>
            </a:prstGeom>
          </p:spPr>
          <p:txBody>
            <a:bodyPr anchor="ctr" rtlCol="false" tIns="50800" lIns="50800" bIns="50800" rIns="50800"/>
            <a:lstStyle/>
            <a:p>
              <a:pPr algn="ctr">
                <a:lnSpc>
                  <a:spcPts val="2160"/>
                </a:lnSpc>
              </a:pPr>
            </a:p>
          </p:txBody>
        </p:sp>
      </p:grpSp>
      <p:grpSp>
        <p:nvGrpSpPr>
          <p:cNvPr name="Group 52" id="52"/>
          <p:cNvGrpSpPr/>
          <p:nvPr/>
        </p:nvGrpSpPr>
        <p:grpSpPr>
          <a:xfrm rot="0">
            <a:off x="16578203" y="7718408"/>
            <a:ext cx="570369" cy="574692"/>
            <a:chOff x="0" y="0"/>
            <a:chExt cx="150221" cy="151359"/>
          </a:xfrm>
        </p:grpSpPr>
        <p:sp>
          <p:nvSpPr>
            <p:cNvPr name="Freeform 53" id="53"/>
            <p:cNvSpPr/>
            <p:nvPr/>
          </p:nvSpPr>
          <p:spPr>
            <a:xfrm flipH="false" flipV="false" rot="0">
              <a:off x="0" y="0"/>
              <a:ext cx="150221" cy="151359"/>
            </a:xfrm>
            <a:custGeom>
              <a:avLst/>
              <a:gdLst/>
              <a:ahLst/>
              <a:cxnLst/>
              <a:rect r="r" b="b" t="t" l="l"/>
              <a:pathLst>
                <a:path h="151359" w="150221">
                  <a:moveTo>
                    <a:pt x="0" y="0"/>
                  </a:moveTo>
                  <a:lnTo>
                    <a:pt x="150221" y="0"/>
                  </a:lnTo>
                  <a:lnTo>
                    <a:pt x="150221" y="151359"/>
                  </a:lnTo>
                  <a:lnTo>
                    <a:pt x="0" y="151359"/>
                  </a:lnTo>
                  <a:close/>
                </a:path>
              </a:pathLst>
            </a:custGeom>
            <a:solidFill>
              <a:srgbClr val="000000">
                <a:alpha val="0"/>
              </a:srgbClr>
            </a:solidFill>
            <a:ln w="19050" cap="sq">
              <a:solidFill>
                <a:srgbClr val="000000"/>
              </a:solidFill>
              <a:prstDash val="solid"/>
              <a:miter/>
            </a:ln>
          </p:spPr>
        </p:sp>
        <p:sp>
          <p:nvSpPr>
            <p:cNvPr name="TextBox 54" id="54"/>
            <p:cNvSpPr txBox="true"/>
            <p:nvPr/>
          </p:nvSpPr>
          <p:spPr>
            <a:xfrm>
              <a:off x="0" y="-9525"/>
              <a:ext cx="150221" cy="160884"/>
            </a:xfrm>
            <a:prstGeom prst="rect">
              <a:avLst/>
            </a:prstGeom>
          </p:spPr>
          <p:txBody>
            <a:bodyPr anchor="ctr" rtlCol="false" tIns="50800" lIns="50800" bIns="50800" rIns="50800"/>
            <a:lstStyle/>
            <a:p>
              <a:pPr algn="ctr">
                <a:lnSpc>
                  <a:spcPts val="2160"/>
                </a:lnSpc>
              </a:pPr>
            </a:p>
          </p:txBody>
        </p:sp>
      </p:grpSp>
      <p:sp>
        <p:nvSpPr>
          <p:cNvPr name="TextBox 55" id="55"/>
          <p:cNvSpPr txBox="true"/>
          <p:nvPr/>
        </p:nvSpPr>
        <p:spPr>
          <a:xfrm rot="0">
            <a:off x="16578203" y="7340600"/>
            <a:ext cx="658243" cy="357505"/>
          </a:xfrm>
          <a:prstGeom prst="rect">
            <a:avLst/>
          </a:prstGeom>
        </p:spPr>
        <p:txBody>
          <a:bodyPr anchor="t" rtlCol="false" tIns="0" lIns="0" bIns="0" rIns="0">
            <a:spAutoFit/>
          </a:bodyPr>
          <a:lstStyle/>
          <a:p>
            <a:pPr algn="l">
              <a:lnSpc>
                <a:spcPts val="1279"/>
              </a:lnSpc>
            </a:pPr>
            <a:r>
              <a:rPr lang="en-US" sz="1599" i="true">
                <a:solidFill>
                  <a:srgbClr val="000000"/>
                </a:solidFill>
                <a:latin typeface="Zodiak Italics"/>
                <a:ea typeface="Zodiak Italics"/>
                <a:cs typeface="Zodiak Italics"/>
                <a:sym typeface="Zodiak Italics"/>
              </a:rPr>
              <a:t>Not sure</a:t>
            </a:r>
          </a:p>
        </p:txBody>
      </p:sp>
      <p:sp>
        <p:nvSpPr>
          <p:cNvPr name="TextBox 56" id="56"/>
          <p:cNvSpPr txBox="true"/>
          <p:nvPr/>
        </p:nvSpPr>
        <p:spPr>
          <a:xfrm rot="0">
            <a:off x="15893534" y="7258050"/>
            <a:ext cx="1087072" cy="283210"/>
          </a:xfrm>
          <a:prstGeom prst="rect">
            <a:avLst/>
          </a:prstGeom>
        </p:spPr>
        <p:txBody>
          <a:bodyPr anchor="t" rtlCol="false" tIns="0" lIns="0" bIns="0" rIns="0">
            <a:spAutoFit/>
          </a:bodyPr>
          <a:lstStyle/>
          <a:p>
            <a:pPr algn="l">
              <a:lnSpc>
                <a:spcPts val="2239"/>
              </a:lnSpc>
            </a:pPr>
            <a:r>
              <a:rPr lang="en-US" sz="1599" i="true">
                <a:solidFill>
                  <a:srgbClr val="000000"/>
                </a:solidFill>
                <a:latin typeface="Zodiak Italics"/>
                <a:ea typeface="Zodiak Italics"/>
                <a:cs typeface="Zodiak Italics"/>
                <a:sym typeface="Zodiak Italics"/>
              </a:rPr>
              <a:t>No</a:t>
            </a:r>
          </a:p>
        </p:txBody>
      </p:sp>
      <p:sp>
        <p:nvSpPr>
          <p:cNvPr name="TextBox 57" id="57"/>
          <p:cNvSpPr txBox="true"/>
          <p:nvPr/>
        </p:nvSpPr>
        <p:spPr>
          <a:xfrm rot="0">
            <a:off x="15211425" y="7245350"/>
            <a:ext cx="1087072" cy="283210"/>
          </a:xfrm>
          <a:prstGeom prst="rect">
            <a:avLst/>
          </a:prstGeom>
        </p:spPr>
        <p:txBody>
          <a:bodyPr anchor="t" rtlCol="false" tIns="0" lIns="0" bIns="0" rIns="0">
            <a:spAutoFit/>
          </a:bodyPr>
          <a:lstStyle/>
          <a:p>
            <a:pPr algn="l">
              <a:lnSpc>
                <a:spcPts val="2239"/>
              </a:lnSpc>
            </a:pPr>
            <a:r>
              <a:rPr lang="en-US" sz="1599" i="true">
                <a:solidFill>
                  <a:srgbClr val="000000"/>
                </a:solidFill>
                <a:latin typeface="Zodiak Italics"/>
                <a:ea typeface="Zodiak Italics"/>
                <a:cs typeface="Zodiak Italics"/>
                <a:sym typeface="Zodiak Italics"/>
              </a:rPr>
              <a:t>Yes</a:t>
            </a:r>
          </a:p>
        </p:txBody>
      </p:sp>
    </p:spTree>
  </p:cSld>
  <p:clrMapOvr>
    <a:masterClrMapping/>
  </p:clrMapOvr>
  <p:transition spd="fast">
    <p:fade/>
  </p:transition>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600200" cy="10287000"/>
            <a:chOff x="0" y="0"/>
            <a:chExt cx="2133600" cy="13716000"/>
          </a:xfrm>
        </p:grpSpPr>
        <p:grpSp>
          <p:nvGrpSpPr>
            <p:cNvPr name="Group 3" id="3"/>
            <p:cNvGrpSpPr/>
            <p:nvPr/>
          </p:nvGrpSpPr>
          <p:grpSpPr>
            <a:xfrm rot="0">
              <a:off x="0" y="0"/>
              <a:ext cx="2133600" cy="13716000"/>
              <a:chOff x="0" y="0"/>
              <a:chExt cx="421452" cy="2709333"/>
            </a:xfrm>
          </p:grpSpPr>
          <p:sp>
            <p:nvSpPr>
              <p:cNvPr name="Freeform 4" id="4"/>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5" id="5"/>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6" id="6"/>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7" id="7"/>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F2F2F2"/>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8" id="8"/>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
        <p:nvSpPr>
          <p:cNvPr name="Freeform 9" id="9"/>
          <p:cNvSpPr/>
          <p:nvPr/>
        </p:nvSpPr>
        <p:spPr>
          <a:xfrm flipH="false" flipV="false" rot="0">
            <a:off x="3314700" y="342900"/>
            <a:ext cx="4229100" cy="5915025"/>
          </a:xfrm>
          <a:custGeom>
            <a:avLst/>
            <a:gdLst/>
            <a:ahLst/>
            <a:cxnLst/>
            <a:rect r="r" b="b" t="t" l="l"/>
            <a:pathLst>
              <a:path h="5915025" w="4229100">
                <a:moveTo>
                  <a:pt x="0" y="0"/>
                </a:moveTo>
                <a:lnTo>
                  <a:pt x="4229100" y="0"/>
                </a:lnTo>
                <a:lnTo>
                  <a:pt x="4229100" y="5915025"/>
                </a:lnTo>
                <a:lnTo>
                  <a:pt x="0" y="5915025"/>
                </a:lnTo>
                <a:lnTo>
                  <a:pt x="0" y="0"/>
                </a:lnTo>
                <a:close/>
              </a:path>
            </a:pathLst>
          </a:custGeom>
          <a:blipFill>
            <a:blip r:embed="rId5"/>
            <a:stretch>
              <a:fillRect l="-51756" t="0" r="-57831" b="0"/>
            </a:stretch>
          </a:blipFill>
        </p:spPr>
      </p:sp>
      <p:sp>
        <p:nvSpPr>
          <p:cNvPr name="Freeform 10" id="10"/>
          <p:cNvSpPr/>
          <p:nvPr/>
        </p:nvSpPr>
        <p:spPr>
          <a:xfrm flipH="false" flipV="false" rot="0">
            <a:off x="7772400" y="342900"/>
            <a:ext cx="4229100" cy="5915025"/>
          </a:xfrm>
          <a:custGeom>
            <a:avLst/>
            <a:gdLst/>
            <a:ahLst/>
            <a:cxnLst/>
            <a:rect r="r" b="b" t="t" l="l"/>
            <a:pathLst>
              <a:path h="5915025" w="4229100">
                <a:moveTo>
                  <a:pt x="0" y="0"/>
                </a:moveTo>
                <a:lnTo>
                  <a:pt x="4229100" y="0"/>
                </a:lnTo>
                <a:lnTo>
                  <a:pt x="4229100" y="5915025"/>
                </a:lnTo>
                <a:lnTo>
                  <a:pt x="0" y="5915025"/>
                </a:lnTo>
                <a:lnTo>
                  <a:pt x="0" y="0"/>
                </a:lnTo>
                <a:close/>
              </a:path>
            </a:pathLst>
          </a:custGeom>
          <a:blipFill>
            <a:blip r:embed="rId6"/>
            <a:stretch>
              <a:fillRect l="-66158" t="-26834" r="-70370" b="0"/>
            </a:stretch>
          </a:blipFill>
        </p:spPr>
      </p:sp>
      <p:sp>
        <p:nvSpPr>
          <p:cNvPr name="Freeform 11" id="11"/>
          <p:cNvSpPr/>
          <p:nvPr/>
        </p:nvSpPr>
        <p:spPr>
          <a:xfrm flipH="false" flipV="false" rot="0">
            <a:off x="3314700" y="6486525"/>
            <a:ext cx="8686800" cy="3457575"/>
          </a:xfrm>
          <a:custGeom>
            <a:avLst/>
            <a:gdLst/>
            <a:ahLst/>
            <a:cxnLst/>
            <a:rect r="r" b="b" t="t" l="l"/>
            <a:pathLst>
              <a:path h="3457575" w="8686800">
                <a:moveTo>
                  <a:pt x="0" y="0"/>
                </a:moveTo>
                <a:lnTo>
                  <a:pt x="8686800" y="0"/>
                </a:lnTo>
                <a:lnTo>
                  <a:pt x="8686800" y="3457575"/>
                </a:lnTo>
                <a:lnTo>
                  <a:pt x="0" y="3457575"/>
                </a:lnTo>
                <a:lnTo>
                  <a:pt x="0" y="0"/>
                </a:lnTo>
                <a:close/>
              </a:path>
            </a:pathLst>
          </a:custGeom>
          <a:blipFill>
            <a:blip r:embed="rId7"/>
            <a:stretch>
              <a:fillRect l="0" t="-33594" r="0" b="-33594"/>
            </a:stretch>
          </a:blipFill>
        </p:spPr>
      </p:sp>
      <p:sp>
        <p:nvSpPr>
          <p:cNvPr name="TextBox 12" id="12"/>
          <p:cNvSpPr txBox="true"/>
          <p:nvPr/>
        </p:nvSpPr>
        <p:spPr>
          <a:xfrm rot="0">
            <a:off x="13716000" y="2324100"/>
            <a:ext cx="4229100" cy="7620000"/>
          </a:xfrm>
          <a:prstGeom prst="rect">
            <a:avLst/>
          </a:prstGeom>
        </p:spPr>
        <p:txBody>
          <a:bodyPr anchor="t" rtlCol="false" tIns="0" lIns="0" bIns="0" rIns="0">
            <a:spAutoFit/>
          </a:bodyPr>
          <a:lstStyle/>
          <a:p>
            <a:pPr algn="l">
              <a:lnSpc>
                <a:spcPts val="2879"/>
              </a:lnSpc>
            </a:pPr>
            <a:r>
              <a:rPr lang="en-US" sz="2400" i="true" b="true">
                <a:solidFill>
                  <a:srgbClr val="010203"/>
                </a:solidFill>
                <a:latin typeface="Zodiak Bold Italics"/>
                <a:ea typeface="Zodiak Bold Italics"/>
                <a:cs typeface="Zodiak Bold Italics"/>
                <a:sym typeface="Zodiak Bold Italics"/>
              </a:rPr>
              <a:t>Where will you source objects for display?</a:t>
            </a:r>
          </a:p>
          <a:p>
            <a:pPr algn="l">
              <a:lnSpc>
                <a:spcPts val="2400"/>
              </a:lnSpc>
            </a:pPr>
          </a:p>
          <a:p>
            <a:pPr algn="l">
              <a:lnSpc>
                <a:spcPts val="2400"/>
              </a:lnSpc>
            </a:pPr>
            <a:r>
              <a:rPr lang="en-US" sz="2000">
                <a:solidFill>
                  <a:srgbClr val="010203"/>
                </a:solidFill>
                <a:latin typeface="Archivo"/>
                <a:ea typeface="Archivo"/>
                <a:cs typeface="Archivo"/>
                <a:sym typeface="Archivo"/>
              </a:rPr>
              <a:t>Examples:</a:t>
            </a:r>
          </a:p>
          <a:p>
            <a:pPr algn="l" marL="431801" indent="-215900" lvl="1">
              <a:lnSpc>
                <a:spcPts val="2400"/>
              </a:lnSpc>
              <a:buFont typeface="Arial"/>
              <a:buChar char="•"/>
            </a:pPr>
            <a:r>
              <a:rPr lang="en-US" sz="2000">
                <a:solidFill>
                  <a:srgbClr val="010203"/>
                </a:solidFill>
                <a:latin typeface="Archivo"/>
                <a:ea typeface="Archivo"/>
                <a:cs typeface="Archivo"/>
                <a:sym typeface="Archivo"/>
              </a:rPr>
              <a:t>Your own collection </a:t>
            </a:r>
          </a:p>
          <a:p>
            <a:pPr algn="l" marL="431801" indent="-215900" lvl="1">
              <a:lnSpc>
                <a:spcPts val="2400"/>
              </a:lnSpc>
              <a:buFont typeface="Arial"/>
              <a:buChar char="•"/>
            </a:pPr>
            <a:r>
              <a:rPr lang="en-US" sz="2000">
                <a:solidFill>
                  <a:srgbClr val="010203"/>
                </a:solidFill>
                <a:latin typeface="Archivo"/>
                <a:ea typeface="Archivo"/>
                <a:cs typeface="Archivo"/>
                <a:sym typeface="Archivo"/>
              </a:rPr>
              <a:t>Loan objects from other GLAM organisations or people</a:t>
            </a:r>
          </a:p>
          <a:p>
            <a:pPr algn="l" marL="431801" indent="-215900" lvl="1">
              <a:lnSpc>
                <a:spcPts val="2400"/>
              </a:lnSpc>
              <a:buFont typeface="Arial"/>
              <a:buChar char="•"/>
            </a:pPr>
            <a:r>
              <a:rPr lang="en-US" sz="2000">
                <a:solidFill>
                  <a:srgbClr val="010203"/>
                </a:solidFill>
                <a:latin typeface="Archivo"/>
                <a:ea typeface="Archivo"/>
                <a:cs typeface="Archivo"/>
                <a:sym typeface="Archivo"/>
              </a:rPr>
              <a:t>Ask for object donations </a:t>
            </a:r>
          </a:p>
          <a:p>
            <a:pPr algn="l" marL="431801" indent="-215900" lvl="1">
              <a:lnSpc>
                <a:spcPts val="2400"/>
              </a:lnSpc>
              <a:buFont typeface="Arial"/>
              <a:buChar char="•"/>
            </a:pPr>
            <a:r>
              <a:rPr lang="en-US" sz="2000">
                <a:solidFill>
                  <a:srgbClr val="010203"/>
                </a:solidFill>
                <a:latin typeface="Archivo"/>
                <a:ea typeface="Archivo"/>
                <a:cs typeface="Archivo"/>
                <a:sym typeface="Archivo"/>
              </a:rPr>
              <a:t>Buy objects </a:t>
            </a:r>
          </a:p>
          <a:p>
            <a:pPr algn="l" marL="431801" indent="-215900" lvl="1">
              <a:lnSpc>
                <a:spcPts val="2400"/>
              </a:lnSpc>
              <a:buFont typeface="Arial"/>
              <a:buChar char="•"/>
            </a:pPr>
            <a:r>
              <a:rPr lang="en-US" sz="2000">
                <a:solidFill>
                  <a:srgbClr val="010203"/>
                </a:solidFill>
                <a:latin typeface="Archivo"/>
                <a:ea typeface="Archivo"/>
                <a:cs typeface="Archivo"/>
                <a:sym typeface="Archivo"/>
              </a:rPr>
              <a:t>Create your own </a:t>
            </a:r>
          </a:p>
          <a:p>
            <a:pPr algn="l">
              <a:lnSpc>
                <a:spcPts val="2400"/>
              </a:lnSpc>
            </a:pPr>
          </a:p>
          <a:p>
            <a:pPr algn="l">
              <a:lnSpc>
                <a:spcPts val="2879"/>
              </a:lnSpc>
            </a:pPr>
          </a:p>
          <a:p>
            <a:pPr algn="l">
              <a:lnSpc>
                <a:spcPts val="2879"/>
              </a:lnSpc>
            </a:pPr>
            <a:r>
              <a:rPr lang="en-US" sz="2400" i="true" b="true">
                <a:solidFill>
                  <a:srgbClr val="010203"/>
                </a:solidFill>
                <a:latin typeface="Zodiak Bold Italics"/>
                <a:ea typeface="Zodiak Bold Italics"/>
                <a:cs typeface="Zodiak Bold Italics"/>
                <a:sym typeface="Zodiak Bold Italics"/>
              </a:rPr>
              <a:t>What other interpretative tools can you use?</a:t>
            </a:r>
          </a:p>
          <a:p>
            <a:pPr algn="l">
              <a:lnSpc>
                <a:spcPts val="2400"/>
              </a:lnSpc>
            </a:pPr>
          </a:p>
          <a:p>
            <a:pPr algn="l">
              <a:lnSpc>
                <a:spcPts val="2400"/>
              </a:lnSpc>
            </a:pPr>
            <a:r>
              <a:rPr lang="en-US" sz="2000">
                <a:solidFill>
                  <a:srgbClr val="010203"/>
                </a:solidFill>
                <a:latin typeface="Archivo"/>
                <a:ea typeface="Archivo"/>
                <a:cs typeface="Archivo"/>
                <a:sym typeface="Archivo"/>
              </a:rPr>
              <a:t>Examples:</a:t>
            </a:r>
          </a:p>
          <a:p>
            <a:pPr algn="l" marL="431801" indent="-215900" lvl="1">
              <a:lnSpc>
                <a:spcPts val="2400"/>
              </a:lnSpc>
              <a:buFont typeface="Arial"/>
              <a:buChar char="•"/>
            </a:pPr>
            <a:r>
              <a:rPr lang="en-US" sz="2000">
                <a:solidFill>
                  <a:srgbClr val="010203"/>
                </a:solidFill>
                <a:latin typeface="Archivo"/>
                <a:ea typeface="Archivo"/>
                <a:cs typeface="Archivo"/>
                <a:sym typeface="Archivo"/>
              </a:rPr>
              <a:t>Images</a:t>
            </a:r>
          </a:p>
          <a:p>
            <a:pPr algn="l" marL="431801" indent="-215900" lvl="1">
              <a:lnSpc>
                <a:spcPts val="2400"/>
              </a:lnSpc>
              <a:buFont typeface="Arial"/>
              <a:buChar char="•"/>
            </a:pPr>
            <a:r>
              <a:rPr lang="en-US" sz="2000">
                <a:solidFill>
                  <a:srgbClr val="010203"/>
                </a:solidFill>
                <a:latin typeface="Archivo"/>
                <a:ea typeface="Archivo"/>
                <a:cs typeface="Archivo"/>
                <a:sym typeface="Archivo"/>
              </a:rPr>
              <a:t>Videos</a:t>
            </a:r>
          </a:p>
          <a:p>
            <a:pPr algn="l" marL="431801" indent="-215900" lvl="1">
              <a:lnSpc>
                <a:spcPts val="2400"/>
              </a:lnSpc>
              <a:buFont typeface="Arial"/>
              <a:buChar char="•"/>
            </a:pPr>
            <a:r>
              <a:rPr lang="en-US" sz="2000">
                <a:solidFill>
                  <a:srgbClr val="010203"/>
                </a:solidFill>
                <a:latin typeface="Archivo"/>
                <a:ea typeface="Archivo"/>
                <a:cs typeface="Archivo"/>
                <a:sym typeface="Archivo"/>
              </a:rPr>
              <a:t>Sound</a:t>
            </a:r>
          </a:p>
          <a:p>
            <a:pPr algn="l" marL="431801" indent="-215900" lvl="1">
              <a:lnSpc>
                <a:spcPts val="2400"/>
              </a:lnSpc>
              <a:buFont typeface="Arial"/>
              <a:buChar char="•"/>
            </a:pPr>
            <a:r>
              <a:rPr lang="en-US" sz="2000">
                <a:solidFill>
                  <a:srgbClr val="010203"/>
                </a:solidFill>
                <a:latin typeface="Archivo"/>
                <a:ea typeface="Archivo"/>
                <a:cs typeface="Archivo"/>
                <a:sym typeface="Archivo"/>
              </a:rPr>
              <a:t>Interactives</a:t>
            </a:r>
          </a:p>
          <a:p>
            <a:pPr algn="l" marL="431801" indent="-215900" lvl="1">
              <a:lnSpc>
                <a:spcPts val="2400"/>
              </a:lnSpc>
              <a:buFont typeface="Arial"/>
              <a:buChar char="•"/>
            </a:pPr>
            <a:r>
              <a:rPr lang="en-US" sz="2000">
                <a:solidFill>
                  <a:srgbClr val="010203"/>
                </a:solidFill>
                <a:latin typeface="Archivo"/>
                <a:ea typeface="Archivo"/>
                <a:cs typeface="Archivo"/>
                <a:sym typeface="Archivo"/>
              </a:rPr>
              <a:t>Models</a:t>
            </a:r>
          </a:p>
          <a:p>
            <a:pPr algn="l" marL="431801" indent="-215900" lvl="1">
              <a:lnSpc>
                <a:spcPts val="2400"/>
              </a:lnSpc>
              <a:buFont typeface="Arial"/>
              <a:buChar char="•"/>
            </a:pPr>
            <a:r>
              <a:rPr lang="en-US" sz="2000">
                <a:solidFill>
                  <a:srgbClr val="010203"/>
                </a:solidFill>
                <a:latin typeface="Archivo"/>
                <a:ea typeface="Archivo"/>
                <a:cs typeface="Archivo"/>
                <a:sym typeface="Archivo"/>
              </a:rPr>
              <a:t>Tactile elements</a:t>
            </a:r>
          </a:p>
          <a:p>
            <a:pPr algn="l" marL="431801" indent="-215900" lvl="1">
              <a:lnSpc>
                <a:spcPts val="2400"/>
              </a:lnSpc>
              <a:buFont typeface="Arial"/>
              <a:buChar char="•"/>
            </a:pPr>
            <a:r>
              <a:rPr lang="en-US" sz="2000">
                <a:solidFill>
                  <a:srgbClr val="010203"/>
                </a:solidFill>
                <a:latin typeface="Archivo"/>
                <a:ea typeface="Archivo"/>
                <a:cs typeface="Archivo"/>
                <a:sym typeface="Archivo"/>
              </a:rPr>
              <a:t>Text</a:t>
            </a:r>
          </a:p>
          <a:p>
            <a:pPr algn="l" marL="0" indent="0" lvl="0">
              <a:lnSpc>
                <a:spcPts val="2400"/>
              </a:lnSpc>
              <a:spcBef>
                <a:spcPct val="0"/>
              </a:spcBef>
            </a:pPr>
          </a:p>
        </p:txBody>
      </p:sp>
      <p:sp>
        <p:nvSpPr>
          <p:cNvPr name="TextBox 13" id="13"/>
          <p:cNvSpPr txBox="true"/>
          <p:nvPr/>
        </p:nvSpPr>
        <p:spPr>
          <a:xfrm rot="0">
            <a:off x="13716000" y="827405"/>
            <a:ext cx="4229100" cy="991870"/>
          </a:xfrm>
          <a:prstGeom prst="rect">
            <a:avLst/>
          </a:prstGeom>
        </p:spPr>
        <p:txBody>
          <a:bodyPr anchor="t" rtlCol="false" tIns="0" lIns="0" bIns="0" rIns="0">
            <a:spAutoFit/>
          </a:bodyPr>
          <a:lstStyle/>
          <a:p>
            <a:pPr algn="r">
              <a:lnSpc>
                <a:spcPts val="3800"/>
              </a:lnSpc>
            </a:pPr>
            <a:r>
              <a:rPr lang="en-US" sz="3800">
                <a:solidFill>
                  <a:srgbClr val="010203"/>
                </a:solidFill>
                <a:latin typeface="Archivo Black"/>
                <a:ea typeface="Archivo Black"/>
                <a:cs typeface="Archivo Black"/>
                <a:sym typeface="Archivo Black"/>
              </a:rPr>
              <a:t>Interpretative tools</a:t>
            </a:r>
          </a:p>
        </p:txBody>
      </p:sp>
    </p:spTree>
  </p:cSld>
  <p:clrMapOvr>
    <a:masterClrMapping/>
  </p:clrMapOvr>
  <p:transition spd="fast">
    <p:fade/>
  </p:transition>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F1F2F2"/>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3314700" y="2800350"/>
          <a:ext cx="2762250" cy="7151116"/>
        </p:xfrm>
        <a:graphic>
          <a:graphicData uri="http://schemas.openxmlformats.org/drawingml/2006/table">
            <a:tbl>
              <a:tblPr/>
              <a:tblGrid>
                <a:gridCol w="947264"/>
                <a:gridCol w="1135270"/>
              </a:tblGrid>
              <a:tr h="1021897">
                <a:tc>
                  <a:txBody>
                    <a:bodyPr anchor="t" rtlCol="false"/>
                    <a:lstStyle/>
                    <a:p>
                      <a:pPr algn="l">
                        <a:lnSpc>
                          <a:spcPts val="2239"/>
                        </a:lnSpc>
                        <a:defRPr/>
                      </a:pPr>
                      <a:r>
                        <a:rPr lang="en-US" sz="1599">
                          <a:solidFill>
                            <a:srgbClr val="000000"/>
                          </a:solidFill>
                          <a:latin typeface="Archivo"/>
                          <a:ea typeface="Archivo"/>
                          <a:cs typeface="Archivo"/>
                          <a:sym typeface="Archivo"/>
                        </a:rPr>
                        <a:t>Target audience</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950125">
                <a:tc>
                  <a:txBody>
                    <a:bodyPr anchor="t" rtlCol="false"/>
                    <a:lstStyle/>
                    <a:p>
                      <a:pPr algn="l">
                        <a:lnSpc>
                          <a:spcPts val="2239"/>
                        </a:lnSpc>
                        <a:defRPr/>
                      </a:pPr>
                      <a:r>
                        <a:rPr lang="en-US" sz="1599">
                          <a:solidFill>
                            <a:srgbClr val="000000"/>
                          </a:solidFill>
                          <a:latin typeface="Archivo"/>
                          <a:ea typeface="Archivo"/>
                          <a:cs typeface="Archivo"/>
                          <a:sym typeface="Archivo"/>
                        </a:rPr>
                        <a:t>Dates</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761355">
                <a:tc>
                  <a:txBody>
                    <a:bodyPr anchor="t" rtlCol="false"/>
                    <a:lstStyle/>
                    <a:p>
                      <a:pPr algn="l">
                        <a:lnSpc>
                          <a:spcPts val="2239"/>
                        </a:lnSpc>
                        <a:defRPr/>
                      </a:pPr>
                      <a:r>
                        <a:rPr lang="en-US" sz="1599">
                          <a:solidFill>
                            <a:srgbClr val="000000"/>
                          </a:solidFill>
                          <a:latin typeface="Archivo"/>
                          <a:ea typeface="Archivo"/>
                          <a:cs typeface="Archivo"/>
                          <a:sym typeface="Archivo"/>
                        </a:rPr>
                        <a:t>Location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021897">
                <a:tc>
                  <a:txBody>
                    <a:bodyPr anchor="t" rtlCol="false"/>
                    <a:lstStyle/>
                    <a:p>
                      <a:pPr algn="l">
                        <a:lnSpc>
                          <a:spcPts val="2239"/>
                        </a:lnSpc>
                        <a:defRPr/>
                      </a:pPr>
                      <a:r>
                        <a:rPr lang="en-US" sz="1599">
                          <a:solidFill>
                            <a:srgbClr val="000000"/>
                          </a:solidFill>
                          <a:latin typeface="Archivo"/>
                          <a:ea typeface="Archivo"/>
                          <a:cs typeface="Archivo"/>
                          <a:sym typeface="Archivo"/>
                        </a:rPr>
                        <a:t>Gallery size</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744934">
                <a:tc>
                  <a:txBody>
                    <a:bodyPr anchor="t" rtlCol="false"/>
                    <a:lstStyle/>
                    <a:p>
                      <a:pPr algn="l">
                        <a:lnSpc>
                          <a:spcPts val="2239"/>
                        </a:lnSpc>
                        <a:defRPr/>
                      </a:pPr>
                      <a:r>
                        <a:rPr lang="en-US" sz="1599">
                          <a:solidFill>
                            <a:srgbClr val="000000"/>
                          </a:solidFill>
                          <a:latin typeface="Archivo"/>
                          <a:ea typeface="Archivo"/>
                          <a:cs typeface="Archivo"/>
                          <a:sym typeface="Archivo"/>
                        </a:rPr>
                        <a:t>Budget</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158775">
                <a:tc>
                  <a:txBody>
                    <a:bodyPr anchor="t" rtlCol="false"/>
                    <a:lstStyle/>
                    <a:p>
                      <a:pPr algn="l">
                        <a:lnSpc>
                          <a:spcPts val="2239"/>
                        </a:lnSpc>
                        <a:defRPr/>
                      </a:pPr>
                      <a:r>
                        <a:rPr lang="en-US" sz="1599">
                          <a:solidFill>
                            <a:srgbClr val="000000"/>
                          </a:solidFill>
                          <a:latin typeface="Archivo"/>
                          <a:ea typeface="Archivo"/>
                          <a:cs typeface="Archivo"/>
                          <a:sym typeface="Archivo"/>
                        </a:rPr>
                        <a:t>Funding sources</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492132">
                <a:tc>
                  <a:txBody>
                    <a:bodyPr anchor="t" rtlCol="false"/>
                    <a:lstStyle/>
                    <a:p>
                      <a:pPr algn="l">
                        <a:lnSpc>
                          <a:spcPts val="2239"/>
                        </a:lnSpc>
                        <a:defRPr/>
                      </a:pPr>
                      <a:r>
                        <a:rPr lang="en-US" sz="1599">
                          <a:solidFill>
                            <a:srgbClr val="000000"/>
                          </a:solidFill>
                          <a:latin typeface="Archivo"/>
                          <a:ea typeface="Archivo"/>
                          <a:cs typeface="Archivo"/>
                          <a:sym typeface="Archivo"/>
                        </a:rPr>
                        <a:t>Team</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sp>
        <p:nvSpPr>
          <p:cNvPr name="TextBox 3" id="3"/>
          <p:cNvSpPr txBox="true"/>
          <p:nvPr/>
        </p:nvSpPr>
        <p:spPr>
          <a:xfrm rot="0">
            <a:off x="3314700" y="902335"/>
            <a:ext cx="8084820" cy="440690"/>
          </a:xfrm>
          <a:prstGeom prst="rect">
            <a:avLst/>
          </a:prstGeom>
        </p:spPr>
        <p:txBody>
          <a:bodyPr anchor="t" rtlCol="false" tIns="0" lIns="0" bIns="0" rIns="0">
            <a:spAutoFit/>
          </a:bodyPr>
          <a:lstStyle/>
          <a:p>
            <a:pPr algn="l">
              <a:lnSpc>
                <a:spcPts val="3040"/>
              </a:lnSpc>
            </a:pPr>
            <a:r>
              <a:rPr lang="en-US" sz="3800">
                <a:solidFill>
                  <a:srgbClr val="010203"/>
                </a:solidFill>
                <a:latin typeface="Archivo Black"/>
                <a:ea typeface="Archivo Black"/>
                <a:cs typeface="Archivo Black"/>
                <a:sym typeface="Archivo Black"/>
              </a:rPr>
              <a:t>Exhibition brief template</a:t>
            </a:r>
          </a:p>
        </p:txBody>
      </p:sp>
      <p:graphicFrame>
        <p:nvGraphicFramePr>
          <p:cNvPr name="Table 4" id="4"/>
          <p:cNvGraphicFramePr>
            <a:graphicFrameLocks noGrp="true"/>
          </p:cNvGraphicFramePr>
          <p:nvPr/>
        </p:nvGraphicFramePr>
        <p:xfrm>
          <a:off x="6057900" y="2800350"/>
          <a:ext cx="5962650" cy="7143750"/>
        </p:xfrm>
        <a:graphic>
          <a:graphicData uri="http://schemas.openxmlformats.org/drawingml/2006/table">
            <a:tbl>
              <a:tblPr/>
              <a:tblGrid>
                <a:gridCol w="1481107"/>
                <a:gridCol w="4481543"/>
              </a:tblGrid>
              <a:tr h="1785938">
                <a:tc>
                  <a:txBody>
                    <a:bodyPr anchor="t" rtlCol="false"/>
                    <a:lstStyle/>
                    <a:p>
                      <a:pPr algn="l">
                        <a:lnSpc>
                          <a:spcPts val="2239"/>
                        </a:lnSpc>
                        <a:defRPr/>
                      </a:pPr>
                      <a:r>
                        <a:rPr lang="en-US" sz="1599">
                          <a:solidFill>
                            <a:srgbClr val="000000"/>
                          </a:solidFill>
                          <a:latin typeface="Archivo"/>
                          <a:ea typeface="Archivo"/>
                          <a:cs typeface="Archivo"/>
                          <a:sym typeface="Archivo"/>
                        </a:rPr>
                        <a:t>Aims</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785938">
                <a:tc>
                  <a:txBody>
                    <a:bodyPr anchor="t" rtlCol="false"/>
                    <a:lstStyle/>
                    <a:p>
                      <a:pPr algn="l">
                        <a:lnSpc>
                          <a:spcPts val="2239"/>
                        </a:lnSpc>
                        <a:defRPr/>
                      </a:pPr>
                      <a:r>
                        <a:rPr lang="en-US" sz="1599">
                          <a:solidFill>
                            <a:srgbClr val="000000"/>
                          </a:solidFill>
                          <a:latin typeface="Archivo"/>
                          <a:ea typeface="Archivo"/>
                          <a:cs typeface="Archivo"/>
                          <a:sym typeface="Archivo"/>
                        </a:rPr>
                        <a:t>Abstract</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785938">
                <a:tc>
                  <a:txBody>
                    <a:bodyPr anchor="t" rtlCol="false"/>
                    <a:lstStyle/>
                    <a:p>
                      <a:pPr algn="l">
                        <a:lnSpc>
                          <a:spcPts val="2239"/>
                        </a:lnSpc>
                        <a:defRPr/>
                      </a:pPr>
                      <a:r>
                        <a:rPr lang="en-US" sz="1599">
                          <a:solidFill>
                            <a:srgbClr val="000000"/>
                          </a:solidFill>
                          <a:latin typeface="Archivo"/>
                          <a:ea typeface="Archivo"/>
                          <a:cs typeface="Archivo"/>
                          <a:sym typeface="Archivo"/>
                        </a:rPr>
                        <a:t>Narrative</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785938">
                <a:tc>
                  <a:txBody>
                    <a:bodyPr anchor="t" rtlCol="false"/>
                    <a:lstStyle/>
                    <a:p>
                      <a:pPr algn="l">
                        <a:lnSpc>
                          <a:spcPts val="2239"/>
                        </a:lnSpc>
                        <a:defRPr/>
                      </a:pPr>
                      <a:r>
                        <a:rPr lang="en-US" sz="1599">
                          <a:solidFill>
                            <a:srgbClr val="000000"/>
                          </a:solidFill>
                          <a:latin typeface="Archivo"/>
                          <a:ea typeface="Archivo"/>
                          <a:cs typeface="Archivo"/>
                          <a:sym typeface="Archivo"/>
                        </a:rPr>
                        <a:t>Evaluation methods</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graphicFrame>
        <p:nvGraphicFramePr>
          <p:cNvPr name="Table 5" id="5"/>
          <p:cNvGraphicFramePr>
            <a:graphicFrameLocks noGrp="true"/>
          </p:cNvGraphicFramePr>
          <p:nvPr/>
        </p:nvGraphicFramePr>
        <p:xfrm>
          <a:off x="11993880" y="2800350"/>
          <a:ext cx="5951220" cy="7143750"/>
        </p:xfrm>
        <a:graphic>
          <a:graphicData uri="http://schemas.openxmlformats.org/drawingml/2006/table">
            <a:tbl>
              <a:tblPr/>
              <a:tblGrid>
                <a:gridCol w="1481116"/>
                <a:gridCol w="4470104"/>
              </a:tblGrid>
              <a:tr h="1785938">
                <a:tc>
                  <a:txBody>
                    <a:bodyPr anchor="t" rtlCol="false"/>
                    <a:lstStyle/>
                    <a:p>
                      <a:pPr algn="l">
                        <a:lnSpc>
                          <a:spcPts val="2239"/>
                        </a:lnSpc>
                        <a:defRPr/>
                      </a:pPr>
                      <a:r>
                        <a:rPr lang="en-US" sz="1599">
                          <a:solidFill>
                            <a:srgbClr val="000000"/>
                          </a:solidFill>
                          <a:latin typeface="Archivo"/>
                          <a:ea typeface="Archivo"/>
                          <a:cs typeface="Archivo"/>
                          <a:sym typeface="Archivo"/>
                        </a:rPr>
                        <a:t>Themes and subthemes</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785938">
                <a:tc>
                  <a:txBody>
                    <a:bodyPr anchor="t" rtlCol="false"/>
                    <a:lstStyle/>
                    <a:p>
                      <a:pPr algn="l">
                        <a:lnSpc>
                          <a:spcPts val="2239"/>
                        </a:lnSpc>
                        <a:defRPr/>
                      </a:pPr>
                      <a:r>
                        <a:rPr lang="en-US" sz="1599">
                          <a:solidFill>
                            <a:srgbClr val="000000"/>
                          </a:solidFill>
                          <a:latin typeface="Archivo"/>
                          <a:ea typeface="Archivo"/>
                          <a:cs typeface="Archivo"/>
                          <a:sym typeface="Archivo"/>
                        </a:rPr>
                        <a:t>Objects</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785938">
                <a:tc>
                  <a:txBody>
                    <a:bodyPr anchor="t" rtlCol="false"/>
                    <a:lstStyle/>
                    <a:p>
                      <a:pPr algn="l">
                        <a:lnSpc>
                          <a:spcPts val="2239"/>
                        </a:lnSpc>
                        <a:defRPr/>
                      </a:pPr>
                      <a:r>
                        <a:rPr lang="en-US" sz="1599">
                          <a:solidFill>
                            <a:srgbClr val="000000"/>
                          </a:solidFill>
                          <a:latin typeface="Archivo"/>
                          <a:ea typeface="Archivo"/>
                          <a:cs typeface="Archivo"/>
                          <a:sym typeface="Archivo"/>
                        </a:rPr>
                        <a:t>Event and activities ideas</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785938">
                <a:tc>
                  <a:txBody>
                    <a:bodyPr anchor="t" rtlCol="false"/>
                    <a:lstStyle/>
                    <a:p>
                      <a:pPr algn="l">
                        <a:lnSpc>
                          <a:spcPts val="2239"/>
                        </a:lnSpc>
                        <a:defRPr/>
                      </a:pPr>
                      <a:r>
                        <a:rPr lang="en-US" sz="1599">
                          <a:solidFill>
                            <a:srgbClr val="000000"/>
                          </a:solidFill>
                          <a:latin typeface="Archivo"/>
                          <a:ea typeface="Archivo"/>
                          <a:cs typeface="Archivo"/>
                          <a:sym typeface="Archivo"/>
                        </a:rPr>
                        <a:t>Marketing ideas</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grpSp>
        <p:nvGrpSpPr>
          <p:cNvPr name="Group 6" id="6"/>
          <p:cNvGrpSpPr/>
          <p:nvPr/>
        </p:nvGrpSpPr>
        <p:grpSpPr>
          <a:xfrm rot="0">
            <a:off x="0" y="0"/>
            <a:ext cx="1600200" cy="10287000"/>
            <a:chOff x="0" y="0"/>
            <a:chExt cx="2133600" cy="13716000"/>
          </a:xfrm>
        </p:grpSpPr>
        <p:grpSp>
          <p:nvGrpSpPr>
            <p:cNvPr name="Group 7" id="7"/>
            <p:cNvGrpSpPr/>
            <p:nvPr/>
          </p:nvGrpSpPr>
          <p:grpSpPr>
            <a:xfrm rot="0">
              <a:off x="0" y="0"/>
              <a:ext cx="2133600" cy="13716000"/>
              <a:chOff x="0" y="0"/>
              <a:chExt cx="421452" cy="2709333"/>
            </a:xfrm>
          </p:grpSpPr>
          <p:sp>
            <p:nvSpPr>
              <p:cNvPr name="Freeform 8" id="8"/>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9" id="9"/>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0" id="10"/>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1" id="11"/>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F2F2F2"/>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2" id="12"/>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
        <p:nvSpPr>
          <p:cNvPr name="TextBox 13" id="13"/>
          <p:cNvSpPr txBox="true"/>
          <p:nvPr/>
        </p:nvSpPr>
        <p:spPr>
          <a:xfrm rot="0">
            <a:off x="3314700" y="2247900"/>
            <a:ext cx="2844998" cy="323850"/>
          </a:xfrm>
          <a:prstGeom prst="rect">
            <a:avLst/>
          </a:prstGeom>
        </p:spPr>
        <p:txBody>
          <a:bodyPr anchor="t" rtlCol="false" tIns="0" lIns="0" bIns="0" rIns="0">
            <a:spAutoFit/>
          </a:bodyPr>
          <a:lstStyle/>
          <a:p>
            <a:pPr algn="ctr">
              <a:lnSpc>
                <a:spcPts val="2520"/>
              </a:lnSpc>
              <a:spcBef>
                <a:spcPct val="0"/>
              </a:spcBef>
            </a:pPr>
            <a:r>
              <a:rPr lang="en-US" sz="2100">
                <a:solidFill>
                  <a:srgbClr val="000000"/>
                </a:solidFill>
                <a:latin typeface="Archivo Black"/>
                <a:ea typeface="Archivo Black"/>
                <a:cs typeface="Archivo Black"/>
                <a:sym typeface="Archivo Black"/>
              </a:rPr>
              <a:t>Name of exhibition:</a:t>
            </a:r>
          </a:p>
        </p:txBody>
      </p:sp>
    </p:spTree>
  </p:cSld>
  <p:clrMapOvr>
    <a:masterClrMapping/>
  </p:clrMapOvr>
  <p:transition spd="fast">
    <p:fade/>
  </p:transition>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F1F2F2"/>
        </a:solidFill>
      </p:bgPr>
    </p:bg>
    <p:spTree>
      <p:nvGrpSpPr>
        <p:cNvPr id="1" name=""/>
        <p:cNvGrpSpPr/>
        <p:nvPr/>
      </p:nvGrpSpPr>
      <p:grpSpPr>
        <a:xfrm>
          <a:off x="0" y="0"/>
          <a:ext cx="0" cy="0"/>
          <a:chOff x="0" y="0"/>
          <a:chExt cx="0" cy="0"/>
        </a:xfrm>
      </p:grpSpPr>
      <p:grpSp>
        <p:nvGrpSpPr>
          <p:cNvPr name="Group 2" id="2"/>
          <p:cNvGrpSpPr/>
          <p:nvPr/>
        </p:nvGrpSpPr>
        <p:grpSpPr>
          <a:xfrm rot="0">
            <a:off x="15201900" y="-161155"/>
            <a:ext cx="3247015" cy="10609309"/>
            <a:chOff x="0" y="0"/>
            <a:chExt cx="4329353" cy="14145746"/>
          </a:xfrm>
        </p:grpSpPr>
        <p:pic>
          <p:nvPicPr>
            <p:cNvPr name="Picture 3" id="3"/>
            <p:cNvPicPr>
              <a:picLocks noChangeAspect="true"/>
            </p:cNvPicPr>
            <p:nvPr/>
          </p:nvPicPr>
          <p:blipFill>
            <a:blip r:embed="rId2"/>
            <a:srcRect l="39804" t="0" r="39804" b="0"/>
            <a:stretch>
              <a:fillRect/>
            </a:stretch>
          </p:blipFill>
          <p:spPr>
            <a:xfrm flipH="false" flipV="false">
              <a:off x="0" y="0"/>
              <a:ext cx="4329353" cy="14145746"/>
            </a:xfrm>
            <a:prstGeom prst="rect">
              <a:avLst/>
            </a:prstGeom>
          </p:spPr>
        </p:pic>
      </p:grpSp>
      <p:graphicFrame>
        <p:nvGraphicFramePr>
          <p:cNvPr name="Table 4" id="4"/>
          <p:cNvGraphicFramePr>
            <a:graphicFrameLocks noGrp="true"/>
          </p:cNvGraphicFramePr>
          <p:nvPr/>
        </p:nvGraphicFramePr>
        <p:xfrm>
          <a:off x="3333750" y="2571750"/>
          <a:ext cx="11639550" cy="7401649"/>
        </p:xfrm>
        <a:graphic>
          <a:graphicData uri="http://schemas.openxmlformats.org/drawingml/2006/table">
            <a:tbl>
              <a:tblPr/>
              <a:tblGrid>
                <a:gridCol w="1908976"/>
                <a:gridCol w="2665879"/>
                <a:gridCol w="7064695"/>
              </a:tblGrid>
              <a:tr h="625014">
                <a:tc>
                  <a:txBody>
                    <a:bodyPr anchor="t" rtlCol="false"/>
                    <a:lstStyle/>
                    <a:p>
                      <a:pPr algn="l">
                        <a:lnSpc>
                          <a:spcPts val="2879"/>
                        </a:lnSpc>
                        <a:defRPr/>
                      </a:pPr>
                      <a:r>
                        <a:rPr lang="en-US" sz="2400" i="true" b="true">
                          <a:solidFill>
                            <a:srgbClr val="010203"/>
                          </a:solidFill>
                          <a:latin typeface="Zodiak Bold Italics"/>
                          <a:ea typeface="Zodiak Bold Italics"/>
                          <a:cs typeface="Zodiak Bold Italics"/>
                          <a:sym typeface="Zodiak Bold Italics"/>
                        </a:rPr>
                        <a:t>Section</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2879"/>
                        </a:lnSpc>
                        <a:defRPr/>
                      </a:pPr>
                      <a:r>
                        <a:rPr lang="en-US" sz="2400" i="true" b="true">
                          <a:solidFill>
                            <a:srgbClr val="010203"/>
                          </a:solidFill>
                          <a:latin typeface="Zodiak Bold Italics"/>
                          <a:ea typeface="Zodiak Bold Italics"/>
                          <a:cs typeface="Zodiak Bold Italics"/>
                          <a:sym typeface="Zodiak Bold Italics"/>
                        </a:rPr>
                        <a:t>Length (words)</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2879"/>
                        </a:lnSpc>
                        <a:defRPr/>
                      </a:pPr>
                      <a:r>
                        <a:rPr lang="en-US" sz="2400" i="true" b="true">
                          <a:solidFill>
                            <a:srgbClr val="010203"/>
                          </a:solidFill>
                          <a:latin typeface="Zodiak Bold Italics"/>
                          <a:ea typeface="Zodiak Bold Italics"/>
                          <a:cs typeface="Zodiak Bold Italics"/>
                          <a:sym typeface="Zodiak Bold Italics"/>
                        </a:rPr>
                        <a:t>Example</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r>
              <a:tr h="467026">
                <a:tc>
                  <a:txBody>
                    <a:bodyPr anchor="t" rtlCol="false"/>
                    <a:lstStyle/>
                    <a:p>
                      <a:pPr algn="l">
                        <a:lnSpc>
                          <a:spcPts val="1919"/>
                        </a:lnSpc>
                        <a:defRPr/>
                      </a:pPr>
                      <a:r>
                        <a:rPr lang="en-US" sz="1599">
                          <a:solidFill>
                            <a:srgbClr val="010203"/>
                          </a:solidFill>
                          <a:latin typeface="Archivo"/>
                          <a:ea typeface="Archivo"/>
                          <a:cs typeface="Archivo"/>
                          <a:sym typeface="Archivo"/>
                        </a:rPr>
                        <a:t>Exhibition title</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1 - 10</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How To Build An Exhibition </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r>
              <a:tr h="467026">
                <a:tc>
                  <a:txBody>
                    <a:bodyPr anchor="t" rtlCol="false"/>
                    <a:lstStyle/>
                    <a:p>
                      <a:pPr algn="l">
                        <a:lnSpc>
                          <a:spcPts val="1919"/>
                        </a:lnSpc>
                        <a:defRPr/>
                      </a:pPr>
                      <a:r>
                        <a:rPr lang="en-US" sz="1599">
                          <a:solidFill>
                            <a:srgbClr val="010203"/>
                          </a:solidFill>
                          <a:latin typeface="Archivo"/>
                          <a:ea typeface="Archivo"/>
                          <a:cs typeface="Archivo"/>
                          <a:sym typeface="Archivo"/>
                        </a:rPr>
                        <a:t>Introduction text</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20 -200</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Every year, millions of people visit museum exhibitions just like this one...</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r>
              <a:tr h="467026">
                <a:tc>
                  <a:txBody>
                    <a:bodyPr anchor="t" rtlCol="false"/>
                    <a:lstStyle/>
                    <a:p>
                      <a:pPr algn="l">
                        <a:lnSpc>
                          <a:spcPts val="1919"/>
                        </a:lnSpc>
                        <a:defRPr/>
                      </a:pPr>
                      <a:r>
                        <a:rPr lang="en-US" sz="1599">
                          <a:solidFill>
                            <a:srgbClr val="010203"/>
                          </a:solidFill>
                          <a:latin typeface="Archivo"/>
                          <a:ea typeface="Archivo"/>
                          <a:cs typeface="Archivo"/>
                          <a:sym typeface="Archivo"/>
                        </a:rPr>
                        <a:t>Content warnings</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as required</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This exhibition contains references to difficult themes including...</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r>
              <a:tr h="467026">
                <a:tc>
                  <a:txBody>
                    <a:bodyPr anchor="t" rtlCol="false"/>
                    <a:lstStyle/>
                    <a:p>
                      <a:pPr algn="l">
                        <a:lnSpc>
                          <a:spcPts val="1919"/>
                        </a:lnSpc>
                        <a:defRPr/>
                      </a:pPr>
                      <a:r>
                        <a:rPr lang="en-US" sz="1599">
                          <a:solidFill>
                            <a:srgbClr val="010203"/>
                          </a:solidFill>
                          <a:latin typeface="Archivo"/>
                          <a:ea typeface="Archivo"/>
                          <a:cs typeface="Archivo"/>
                          <a:sym typeface="Archivo"/>
                        </a:rPr>
                        <a:t>Theme title</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1 - 15</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History of Exhibitions</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r>
              <a:tr h="467026">
                <a:tc>
                  <a:txBody>
                    <a:bodyPr anchor="t" rtlCol="false"/>
                    <a:lstStyle/>
                    <a:p>
                      <a:pPr algn="l">
                        <a:lnSpc>
                          <a:spcPts val="1919"/>
                        </a:lnSpc>
                        <a:defRPr/>
                      </a:pPr>
                      <a:r>
                        <a:rPr lang="en-US" sz="1599">
                          <a:solidFill>
                            <a:srgbClr val="010203"/>
                          </a:solidFill>
                          <a:latin typeface="Archivo"/>
                          <a:ea typeface="Archivo"/>
                          <a:cs typeface="Archivo"/>
                          <a:sym typeface="Archivo"/>
                        </a:rPr>
                        <a:t>Theme introduction</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20 - 150</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Exhibitions have been around for centuries. They were initially used to...</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r>
              <a:tr h="467026">
                <a:tc>
                  <a:txBody>
                    <a:bodyPr anchor="t" rtlCol="false"/>
                    <a:lstStyle/>
                    <a:p>
                      <a:pPr algn="l">
                        <a:lnSpc>
                          <a:spcPts val="1919"/>
                        </a:lnSpc>
                        <a:defRPr/>
                      </a:pPr>
                      <a:r>
                        <a:rPr lang="en-US" sz="1599">
                          <a:solidFill>
                            <a:srgbClr val="010203"/>
                          </a:solidFill>
                          <a:latin typeface="Archivo"/>
                          <a:ea typeface="Archivo"/>
                          <a:cs typeface="Archivo"/>
                          <a:sym typeface="Archivo"/>
                        </a:rPr>
                        <a:t>Sub theme title</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1 - 20</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The use of exhibitions in nationalist propoganda</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r>
              <a:tr h="705304">
                <a:tc>
                  <a:txBody>
                    <a:bodyPr anchor="t" rtlCol="false"/>
                    <a:lstStyle/>
                    <a:p>
                      <a:pPr algn="l">
                        <a:lnSpc>
                          <a:spcPts val="1919"/>
                        </a:lnSpc>
                        <a:defRPr/>
                      </a:pPr>
                      <a:r>
                        <a:rPr lang="en-US" sz="1599">
                          <a:solidFill>
                            <a:srgbClr val="010203"/>
                          </a:solidFill>
                          <a:latin typeface="Archivo"/>
                          <a:ea typeface="Archivo"/>
                          <a:cs typeface="Archivo"/>
                          <a:sym typeface="Archivo"/>
                        </a:rPr>
                        <a:t>Sub theme text</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20 - 100</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The modern model of a museum started as a way of nations to perpetuate a story...</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r>
              <a:tr h="467026">
                <a:tc>
                  <a:txBody>
                    <a:bodyPr anchor="t" rtlCol="false"/>
                    <a:lstStyle/>
                    <a:p>
                      <a:pPr algn="l">
                        <a:lnSpc>
                          <a:spcPts val="1919"/>
                        </a:lnSpc>
                        <a:defRPr/>
                      </a:pPr>
                      <a:r>
                        <a:rPr lang="en-US" sz="1599">
                          <a:solidFill>
                            <a:srgbClr val="010203"/>
                          </a:solidFill>
                          <a:latin typeface="Archivo"/>
                          <a:ea typeface="Archivo"/>
                          <a:cs typeface="Archivo"/>
                          <a:sym typeface="Archivo"/>
                        </a:rPr>
                        <a:t>Sidebars</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max 50</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Did you know the earliest known museum existed in 530 BCE?</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r>
              <a:tr h="467026">
                <a:tc>
                  <a:txBody>
                    <a:bodyPr anchor="t" rtlCol="false"/>
                    <a:lstStyle/>
                    <a:p>
                      <a:pPr algn="l">
                        <a:lnSpc>
                          <a:spcPts val="1919"/>
                        </a:lnSpc>
                        <a:defRPr/>
                      </a:pPr>
                      <a:r>
                        <a:rPr lang="en-US" sz="1599">
                          <a:solidFill>
                            <a:srgbClr val="010203"/>
                          </a:solidFill>
                          <a:latin typeface="Archivo"/>
                          <a:ea typeface="Archivo"/>
                          <a:cs typeface="Archivo"/>
                          <a:sym typeface="Archivo"/>
                        </a:rPr>
                        <a:t>Quotes</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max 50</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"I love how exhibitions are a fun way to learn” - You, 2024</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r>
              <a:tr h="467026">
                <a:tc>
                  <a:txBody>
                    <a:bodyPr anchor="t" rtlCol="false"/>
                    <a:lstStyle/>
                    <a:p>
                      <a:pPr algn="l">
                        <a:lnSpc>
                          <a:spcPts val="1919"/>
                        </a:lnSpc>
                        <a:defRPr/>
                      </a:pPr>
                      <a:r>
                        <a:rPr lang="en-US" sz="1599">
                          <a:solidFill>
                            <a:srgbClr val="010203"/>
                          </a:solidFill>
                          <a:latin typeface="Archivo"/>
                          <a:ea typeface="Archivo"/>
                          <a:cs typeface="Archivo"/>
                          <a:sym typeface="Archivo"/>
                        </a:rPr>
                        <a:t>Object labels</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10 - 50</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Conservator’s paintbrush. This paintbrush is used by conservators to...</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r>
              <a:tr h="467026">
                <a:tc>
                  <a:txBody>
                    <a:bodyPr anchor="t" rtlCol="false"/>
                    <a:lstStyle/>
                    <a:p>
                      <a:pPr algn="l">
                        <a:lnSpc>
                          <a:spcPts val="1919"/>
                        </a:lnSpc>
                        <a:defRPr/>
                      </a:pPr>
                      <a:r>
                        <a:rPr lang="en-US" sz="1599">
                          <a:solidFill>
                            <a:srgbClr val="010203"/>
                          </a:solidFill>
                          <a:latin typeface="Archivo"/>
                          <a:ea typeface="Archivo"/>
                          <a:cs typeface="Archivo"/>
                          <a:sym typeface="Archivo"/>
                        </a:rPr>
                        <a:t>Image captions</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10 - 50</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Exhibition of the Year (2006) This Museum won the award because... </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r>
              <a:tr h="467026">
                <a:tc>
                  <a:txBody>
                    <a:bodyPr anchor="t" rtlCol="false"/>
                    <a:lstStyle/>
                    <a:p>
                      <a:pPr algn="l">
                        <a:lnSpc>
                          <a:spcPts val="1919"/>
                        </a:lnSpc>
                        <a:defRPr/>
                      </a:pPr>
                      <a:r>
                        <a:rPr lang="en-US" sz="1599">
                          <a:solidFill>
                            <a:srgbClr val="010203"/>
                          </a:solidFill>
                          <a:latin typeface="Archivo"/>
                          <a:ea typeface="Archivo"/>
                          <a:cs typeface="Archivo"/>
                          <a:sym typeface="Archivo"/>
                        </a:rPr>
                        <a:t>Talkbalk labels</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5 - 30</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What has been your favourite exhibition you’ve seen?</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r>
              <a:tr h="467026">
                <a:tc>
                  <a:txBody>
                    <a:bodyPr anchor="t" rtlCol="false"/>
                    <a:lstStyle/>
                    <a:p>
                      <a:pPr algn="l">
                        <a:lnSpc>
                          <a:spcPts val="1919"/>
                        </a:lnSpc>
                        <a:defRPr/>
                      </a:pPr>
                      <a:r>
                        <a:rPr lang="en-US" sz="1599">
                          <a:solidFill>
                            <a:srgbClr val="010203"/>
                          </a:solidFill>
                          <a:latin typeface="Archivo"/>
                          <a:ea typeface="Archivo"/>
                          <a:cs typeface="Archivo"/>
                          <a:sym typeface="Archivo"/>
                        </a:rPr>
                        <a:t>Wayfinding</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1 - 5</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Exhibition continues this way</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r>
              <a:tr h="467026">
                <a:tc>
                  <a:txBody>
                    <a:bodyPr anchor="t" rtlCol="false"/>
                    <a:lstStyle/>
                    <a:p>
                      <a:pPr algn="l">
                        <a:lnSpc>
                          <a:spcPts val="1919"/>
                        </a:lnSpc>
                        <a:defRPr/>
                      </a:pPr>
                      <a:r>
                        <a:rPr lang="en-US" sz="1599">
                          <a:solidFill>
                            <a:srgbClr val="010203"/>
                          </a:solidFill>
                          <a:latin typeface="Archivo"/>
                          <a:ea typeface="Archivo"/>
                          <a:cs typeface="Archivo"/>
                          <a:sym typeface="Archivo"/>
                        </a:rPr>
                        <a:t>Credits</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as required</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Curator: Name, Designer: name. Thank you to our donors...</a:t>
                      </a:r>
                      <a:endParaRPr lang="en-US" sz="1100"/>
                    </a:p>
                  </a:txBody>
                  <a:tcPr marL="57150" marR="57150" marT="57150" marB="5715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r>
            </a:tbl>
          </a:graphicData>
        </a:graphic>
      </p:graphicFrame>
      <p:sp>
        <p:nvSpPr>
          <p:cNvPr name="TextBox 5" id="5"/>
          <p:cNvSpPr txBox="true"/>
          <p:nvPr/>
        </p:nvSpPr>
        <p:spPr>
          <a:xfrm rot="0">
            <a:off x="3333750" y="902335"/>
            <a:ext cx="5448300" cy="440690"/>
          </a:xfrm>
          <a:prstGeom prst="rect">
            <a:avLst/>
          </a:prstGeom>
        </p:spPr>
        <p:txBody>
          <a:bodyPr anchor="t" rtlCol="false" tIns="0" lIns="0" bIns="0" rIns="0">
            <a:spAutoFit/>
          </a:bodyPr>
          <a:lstStyle/>
          <a:p>
            <a:pPr algn="l">
              <a:lnSpc>
                <a:spcPts val="3040"/>
              </a:lnSpc>
            </a:pPr>
            <a:r>
              <a:rPr lang="en-US" sz="3800">
                <a:solidFill>
                  <a:srgbClr val="010203"/>
                </a:solidFill>
                <a:latin typeface="Archivo Black"/>
                <a:ea typeface="Archivo Black"/>
                <a:cs typeface="Archivo Black"/>
                <a:sym typeface="Archivo Black"/>
              </a:rPr>
              <a:t>Exhibition text</a:t>
            </a:r>
          </a:p>
        </p:txBody>
      </p:sp>
      <p:sp>
        <p:nvSpPr>
          <p:cNvPr name="TextBox 6" id="6"/>
          <p:cNvSpPr txBox="true"/>
          <p:nvPr/>
        </p:nvSpPr>
        <p:spPr>
          <a:xfrm rot="0">
            <a:off x="9258300" y="800100"/>
            <a:ext cx="5715000" cy="1533525"/>
          </a:xfrm>
          <a:prstGeom prst="rect">
            <a:avLst/>
          </a:prstGeom>
        </p:spPr>
        <p:txBody>
          <a:bodyPr anchor="t" rtlCol="false" tIns="0" lIns="0" bIns="0" rIns="0">
            <a:spAutoFit/>
          </a:bodyPr>
          <a:lstStyle/>
          <a:p>
            <a:pPr algn="r">
              <a:lnSpc>
                <a:spcPts val="2400"/>
              </a:lnSpc>
            </a:pPr>
            <a:r>
              <a:rPr lang="en-US" sz="2000">
                <a:solidFill>
                  <a:srgbClr val="010203"/>
                </a:solidFill>
                <a:latin typeface="Archivo"/>
                <a:ea typeface="Archivo"/>
                <a:cs typeface="Archivo"/>
                <a:sym typeface="Archivo"/>
              </a:rPr>
              <a:t>Exhibition text usually follows a certain hierarchy. Exhibition text should be clear and concise - most visitors read less than you think. It should be engaging rather than academic - avoid “art speak”, no one likes it except curators.</a:t>
            </a:r>
          </a:p>
        </p:txBody>
      </p:sp>
      <p:grpSp>
        <p:nvGrpSpPr>
          <p:cNvPr name="Group 7" id="7"/>
          <p:cNvGrpSpPr/>
          <p:nvPr/>
        </p:nvGrpSpPr>
        <p:grpSpPr>
          <a:xfrm rot="0">
            <a:off x="0" y="0"/>
            <a:ext cx="1600200" cy="10287000"/>
            <a:chOff x="0" y="0"/>
            <a:chExt cx="2133600" cy="13716000"/>
          </a:xfrm>
        </p:grpSpPr>
        <p:grpSp>
          <p:nvGrpSpPr>
            <p:cNvPr name="Group 8" id="8"/>
            <p:cNvGrpSpPr/>
            <p:nvPr/>
          </p:nvGrpSpPr>
          <p:grpSpPr>
            <a:xfrm rot="0">
              <a:off x="0" y="0"/>
              <a:ext cx="2133600" cy="13716000"/>
              <a:chOff x="0" y="0"/>
              <a:chExt cx="421452" cy="2709333"/>
            </a:xfrm>
          </p:grpSpPr>
          <p:sp>
            <p:nvSpPr>
              <p:cNvPr name="Freeform 9" id="9"/>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0" id="10"/>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1" id="11"/>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2" id="12"/>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F2F2F2"/>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3" id="13"/>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3" tooltip="https://www.floschechter.com"/>
                </a:rPr>
                <a:t>Florence</a:t>
              </a:r>
            </a:p>
            <a:p>
              <a:pPr algn="just">
                <a:lnSpc>
                  <a:spcPts val="1511"/>
                </a:lnSpc>
              </a:pPr>
              <a:r>
                <a:rPr lang="en-US" sz="1399">
                  <a:solidFill>
                    <a:srgbClr val="F2F2F2"/>
                  </a:solidFill>
                  <a:latin typeface="Zodiak"/>
                  <a:ea typeface="Zodiak"/>
                  <a:cs typeface="Zodiak"/>
                  <a:sym typeface="Zodiak"/>
                  <a:hlinkClick r:id="rId4"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5" tooltip="https://www.floschechter.com"/>
                </a:rPr>
                <a:t>floschechter.com</a:t>
              </a:r>
            </a:p>
          </p:txBody>
        </p:sp>
      </p:grpSp>
    </p:spTree>
  </p:cSld>
  <p:clrMapOvr>
    <a:masterClrMapping/>
  </p:clrMapOvr>
  <p:transition spd="fast">
    <p:fade/>
  </p:transition>
</p:sld>
</file>

<file path=ppt/slides/slide4.xml><?xml version="1.0" encoding="utf-8"?>
<p:sld xmlns:p="http://schemas.openxmlformats.org/presentationml/2006/main" xmlns:a="http://schemas.openxmlformats.org/drawingml/2006/main">
  <p:cSld>
    <p:bg>
      <p:bgPr>
        <a:solidFill>
          <a:srgbClr val="010203"/>
        </a:solidFill>
      </p:bgPr>
    </p:bg>
    <p:spTree>
      <p:nvGrpSpPr>
        <p:cNvPr id="1" name=""/>
        <p:cNvGrpSpPr/>
        <p:nvPr/>
      </p:nvGrpSpPr>
      <p:grpSpPr>
        <a:xfrm>
          <a:off x="0" y="0"/>
          <a:ext cx="0" cy="0"/>
          <a:chOff x="0" y="0"/>
          <a:chExt cx="0" cy="0"/>
        </a:xfrm>
      </p:grpSpPr>
      <p:sp>
        <p:nvSpPr>
          <p:cNvPr name="TextBox 2" id="2"/>
          <p:cNvSpPr txBox="true"/>
          <p:nvPr/>
        </p:nvSpPr>
        <p:spPr>
          <a:xfrm rot="0">
            <a:off x="1819275" y="6919913"/>
            <a:ext cx="14815038" cy="1814194"/>
          </a:xfrm>
          <a:prstGeom prst="rect">
            <a:avLst/>
          </a:prstGeom>
        </p:spPr>
        <p:txBody>
          <a:bodyPr anchor="t" rtlCol="false" tIns="0" lIns="0" bIns="0" rIns="0">
            <a:spAutoFit/>
          </a:bodyPr>
          <a:lstStyle/>
          <a:p>
            <a:pPr algn="l" marL="0" indent="0" lvl="0">
              <a:lnSpc>
                <a:spcPts val="12639"/>
              </a:lnSpc>
            </a:pPr>
            <a:r>
              <a:rPr lang="en-US" b="true" sz="15999">
                <a:solidFill>
                  <a:srgbClr val="F1F2F2"/>
                </a:solidFill>
                <a:latin typeface="Oswald Bold"/>
                <a:ea typeface="Oswald Bold"/>
                <a:cs typeface="Oswald Bold"/>
                <a:sym typeface="Oswald Bold"/>
              </a:rPr>
              <a:t>THE IDEA</a:t>
            </a:r>
          </a:p>
        </p:txBody>
      </p:sp>
    </p:spTree>
  </p:cSld>
  <p:clrMapOvr>
    <a:masterClrMapping/>
  </p:clrMapOvr>
  <p:transition spd="fast">
    <p:fade/>
  </p:transition>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3716000" y="342900"/>
            <a:ext cx="4229100" cy="9601200"/>
            <a:chOff x="0" y="0"/>
            <a:chExt cx="936115" cy="2125233"/>
          </a:xfrm>
        </p:grpSpPr>
        <p:sp>
          <p:nvSpPr>
            <p:cNvPr name="Freeform 3" id="3"/>
            <p:cNvSpPr/>
            <p:nvPr/>
          </p:nvSpPr>
          <p:spPr>
            <a:xfrm flipH="false" flipV="false" rot="0">
              <a:off x="0" y="0"/>
              <a:ext cx="936114" cy="2125233"/>
            </a:xfrm>
            <a:custGeom>
              <a:avLst/>
              <a:gdLst/>
              <a:ahLst/>
              <a:cxnLst/>
              <a:rect r="r" b="b" t="t" l="l"/>
              <a:pathLst>
                <a:path h="2125233" w="936114">
                  <a:moveTo>
                    <a:pt x="0" y="0"/>
                  </a:moveTo>
                  <a:lnTo>
                    <a:pt x="936114" y="0"/>
                  </a:lnTo>
                  <a:lnTo>
                    <a:pt x="936114" y="2125233"/>
                  </a:lnTo>
                  <a:lnTo>
                    <a:pt x="0" y="2125233"/>
                  </a:lnTo>
                  <a:close/>
                </a:path>
              </a:pathLst>
            </a:custGeom>
            <a:blipFill>
              <a:blip r:embed="rId2">
                <a:alphaModFix amt="43000"/>
              </a:blip>
              <a:stretch>
                <a:fillRect l="-137238" t="0" r="-137238" b="0"/>
              </a:stretch>
            </a:blipFill>
          </p:spPr>
        </p:sp>
      </p:grpSp>
      <p:sp>
        <p:nvSpPr>
          <p:cNvPr name="TextBox 4" id="4"/>
          <p:cNvSpPr txBox="true"/>
          <p:nvPr/>
        </p:nvSpPr>
        <p:spPr>
          <a:xfrm rot="0">
            <a:off x="3248025" y="1653403"/>
            <a:ext cx="11201400" cy="1090422"/>
          </a:xfrm>
          <a:prstGeom prst="rect">
            <a:avLst/>
          </a:prstGeom>
        </p:spPr>
        <p:txBody>
          <a:bodyPr anchor="t" rtlCol="false" tIns="0" lIns="0" bIns="0" rIns="0">
            <a:spAutoFit/>
          </a:bodyPr>
          <a:lstStyle/>
          <a:p>
            <a:pPr algn="l" marL="0" indent="0" lvl="0">
              <a:lnSpc>
                <a:spcPts val="7584"/>
              </a:lnSpc>
            </a:pPr>
            <a:r>
              <a:rPr lang="en-US" b="true" sz="9600">
                <a:solidFill>
                  <a:srgbClr val="010203"/>
                </a:solidFill>
                <a:latin typeface="Oswald Bold"/>
                <a:ea typeface="Oswald Bold"/>
                <a:cs typeface="Oswald Bold"/>
                <a:sym typeface="Oswald Bold"/>
              </a:rPr>
              <a:t>EVENTS</a:t>
            </a:r>
          </a:p>
        </p:txBody>
      </p:sp>
      <p:sp>
        <p:nvSpPr>
          <p:cNvPr name="TextBox 5" id="5"/>
          <p:cNvSpPr txBox="true"/>
          <p:nvPr/>
        </p:nvSpPr>
        <p:spPr>
          <a:xfrm rot="0">
            <a:off x="3314700" y="4019550"/>
            <a:ext cx="8686800" cy="1533525"/>
          </a:xfrm>
          <a:prstGeom prst="rect">
            <a:avLst/>
          </a:prstGeom>
        </p:spPr>
        <p:txBody>
          <a:bodyPr anchor="t" rtlCol="false" tIns="0" lIns="0" bIns="0" rIns="0">
            <a:spAutoFit/>
          </a:bodyPr>
          <a:lstStyle/>
          <a:p>
            <a:pPr algn="l">
              <a:lnSpc>
                <a:spcPts val="2400"/>
              </a:lnSpc>
            </a:pPr>
            <a:r>
              <a:rPr lang="en-US" sz="2000">
                <a:solidFill>
                  <a:srgbClr val="010203"/>
                </a:solidFill>
                <a:latin typeface="Archivo"/>
                <a:ea typeface="Archivo"/>
                <a:cs typeface="Archivo"/>
                <a:sym typeface="Archivo"/>
              </a:rPr>
              <a:t>Events are a great way for your visitors to engage with you in a different way and on more than one occasion. Especially if you already have a location, it maximises the return on your asset.</a:t>
            </a:r>
          </a:p>
          <a:p>
            <a:pPr algn="l">
              <a:lnSpc>
                <a:spcPts val="2400"/>
              </a:lnSpc>
            </a:pPr>
          </a:p>
          <a:p>
            <a:pPr algn="l">
              <a:lnSpc>
                <a:spcPts val="2400"/>
              </a:lnSpc>
            </a:pPr>
            <a:r>
              <a:rPr lang="en-US" sz="2000">
                <a:solidFill>
                  <a:srgbClr val="010203"/>
                </a:solidFill>
                <a:latin typeface="Archivo"/>
                <a:ea typeface="Archivo"/>
                <a:cs typeface="Archivo"/>
                <a:sym typeface="Archivo"/>
              </a:rPr>
              <a:t>There are all sorts of events you can do, for example: </a:t>
            </a:r>
          </a:p>
        </p:txBody>
      </p:sp>
      <p:grpSp>
        <p:nvGrpSpPr>
          <p:cNvPr name="Group 6" id="6"/>
          <p:cNvGrpSpPr/>
          <p:nvPr/>
        </p:nvGrpSpPr>
        <p:grpSpPr>
          <a:xfrm rot="0">
            <a:off x="0" y="0"/>
            <a:ext cx="1600200" cy="10287000"/>
            <a:chOff x="0" y="0"/>
            <a:chExt cx="2133600" cy="13716000"/>
          </a:xfrm>
        </p:grpSpPr>
        <p:grpSp>
          <p:nvGrpSpPr>
            <p:cNvPr name="Group 7" id="7"/>
            <p:cNvGrpSpPr/>
            <p:nvPr/>
          </p:nvGrpSpPr>
          <p:grpSpPr>
            <a:xfrm rot="0">
              <a:off x="0" y="0"/>
              <a:ext cx="2133600" cy="13716000"/>
              <a:chOff x="0" y="0"/>
              <a:chExt cx="421452" cy="2709333"/>
            </a:xfrm>
          </p:grpSpPr>
          <p:sp>
            <p:nvSpPr>
              <p:cNvPr name="Freeform 8" id="8"/>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9" id="9"/>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0" id="10"/>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1" id="11"/>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F2F2F2"/>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2" id="12"/>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3" tooltip="https://www.floschechter.com"/>
                </a:rPr>
                <a:t>Florence</a:t>
              </a:r>
            </a:p>
            <a:p>
              <a:pPr algn="just">
                <a:lnSpc>
                  <a:spcPts val="1511"/>
                </a:lnSpc>
              </a:pPr>
              <a:r>
                <a:rPr lang="en-US" sz="1399">
                  <a:solidFill>
                    <a:srgbClr val="F2F2F2"/>
                  </a:solidFill>
                  <a:latin typeface="Zodiak"/>
                  <a:ea typeface="Zodiak"/>
                  <a:cs typeface="Zodiak"/>
                  <a:sym typeface="Zodiak"/>
                  <a:hlinkClick r:id="rId4"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5" tooltip="https://www.floschechter.com"/>
                </a:rPr>
                <a:t>floschechter.com</a:t>
              </a:r>
            </a:p>
          </p:txBody>
        </p:sp>
      </p:grpSp>
      <p:sp>
        <p:nvSpPr>
          <p:cNvPr name="TextBox 13" id="13"/>
          <p:cNvSpPr txBox="true"/>
          <p:nvPr/>
        </p:nvSpPr>
        <p:spPr>
          <a:xfrm rot="0">
            <a:off x="3314700" y="6477000"/>
            <a:ext cx="4261485" cy="2447925"/>
          </a:xfrm>
          <a:prstGeom prst="rect">
            <a:avLst/>
          </a:prstGeom>
        </p:spPr>
        <p:txBody>
          <a:bodyPr anchor="t" rtlCol="false" tIns="0" lIns="0" bIns="0" rIns="0">
            <a:spAutoFit/>
          </a:bodyPr>
          <a:lstStyle/>
          <a:p>
            <a:pPr algn="l" marL="431801" indent="-215900" lvl="1">
              <a:lnSpc>
                <a:spcPts val="2400"/>
              </a:lnSpc>
              <a:buFont typeface="Arial"/>
              <a:buChar char="•"/>
            </a:pPr>
            <a:r>
              <a:rPr lang="en-US" sz="2000">
                <a:solidFill>
                  <a:srgbClr val="010203"/>
                </a:solidFill>
                <a:latin typeface="Archivo"/>
                <a:ea typeface="Archivo"/>
                <a:cs typeface="Archivo"/>
                <a:sym typeface="Archivo"/>
              </a:rPr>
              <a:t>Talks and lectures </a:t>
            </a:r>
          </a:p>
          <a:p>
            <a:pPr algn="l" marL="431801" indent="-215900" lvl="1">
              <a:lnSpc>
                <a:spcPts val="2400"/>
              </a:lnSpc>
              <a:buFont typeface="Arial"/>
              <a:buChar char="•"/>
            </a:pPr>
            <a:r>
              <a:rPr lang="en-US" sz="2000">
                <a:solidFill>
                  <a:srgbClr val="010203"/>
                </a:solidFill>
                <a:latin typeface="Archivo"/>
                <a:ea typeface="Archivo"/>
                <a:cs typeface="Archivo"/>
                <a:sym typeface="Archivo"/>
              </a:rPr>
              <a:t>P</a:t>
            </a:r>
            <a:r>
              <a:rPr lang="en-US" sz="2000">
                <a:solidFill>
                  <a:srgbClr val="010203"/>
                </a:solidFill>
                <a:latin typeface="Archivo"/>
                <a:ea typeface="Archivo"/>
                <a:cs typeface="Archivo"/>
                <a:sym typeface="Archivo"/>
              </a:rPr>
              <a:t>anels</a:t>
            </a:r>
          </a:p>
          <a:p>
            <a:pPr algn="l" marL="431801" indent="-215900" lvl="1">
              <a:lnSpc>
                <a:spcPts val="2400"/>
              </a:lnSpc>
              <a:buFont typeface="Arial"/>
              <a:buChar char="•"/>
            </a:pPr>
            <a:r>
              <a:rPr lang="en-US" sz="2000">
                <a:solidFill>
                  <a:srgbClr val="010203"/>
                </a:solidFill>
                <a:latin typeface="Archivo"/>
                <a:ea typeface="Archivo"/>
                <a:cs typeface="Archivo"/>
                <a:sym typeface="Archivo"/>
              </a:rPr>
              <a:t>Performances</a:t>
            </a:r>
          </a:p>
          <a:p>
            <a:pPr algn="l" marL="431801" indent="-215900" lvl="1">
              <a:lnSpc>
                <a:spcPts val="2400"/>
              </a:lnSpc>
              <a:buFont typeface="Arial"/>
              <a:buChar char="•"/>
            </a:pPr>
            <a:r>
              <a:rPr lang="en-US" sz="2000">
                <a:solidFill>
                  <a:srgbClr val="010203"/>
                </a:solidFill>
                <a:latin typeface="Archivo"/>
                <a:ea typeface="Archivo"/>
                <a:cs typeface="Archivo"/>
                <a:sym typeface="Archivo"/>
              </a:rPr>
              <a:t>Music</a:t>
            </a:r>
          </a:p>
          <a:p>
            <a:pPr algn="l" marL="431801" indent="-215900" lvl="1">
              <a:lnSpc>
                <a:spcPts val="2400"/>
              </a:lnSpc>
              <a:buFont typeface="Arial"/>
              <a:buChar char="•"/>
            </a:pPr>
            <a:r>
              <a:rPr lang="en-US" sz="2000">
                <a:solidFill>
                  <a:srgbClr val="010203"/>
                </a:solidFill>
                <a:latin typeface="Archivo"/>
                <a:ea typeface="Archivo"/>
                <a:cs typeface="Archivo"/>
                <a:sym typeface="Archivo"/>
              </a:rPr>
              <a:t>Dancing</a:t>
            </a:r>
          </a:p>
          <a:p>
            <a:pPr algn="l" marL="431801" indent="-215900" lvl="1">
              <a:lnSpc>
                <a:spcPts val="2400"/>
              </a:lnSpc>
              <a:buFont typeface="Arial"/>
              <a:buChar char="•"/>
            </a:pPr>
            <a:r>
              <a:rPr lang="en-US" sz="2000">
                <a:solidFill>
                  <a:srgbClr val="010203"/>
                </a:solidFill>
                <a:latin typeface="Archivo"/>
                <a:ea typeface="Archivo"/>
                <a:cs typeface="Archivo"/>
                <a:sym typeface="Archivo"/>
              </a:rPr>
              <a:t>Comedy</a:t>
            </a:r>
          </a:p>
          <a:p>
            <a:pPr algn="l" marL="431801" indent="-215900" lvl="1">
              <a:lnSpc>
                <a:spcPts val="2400"/>
              </a:lnSpc>
              <a:buFont typeface="Arial"/>
              <a:buChar char="•"/>
            </a:pPr>
            <a:r>
              <a:rPr lang="en-US" sz="2000">
                <a:solidFill>
                  <a:srgbClr val="010203"/>
                </a:solidFill>
                <a:latin typeface="Archivo"/>
                <a:ea typeface="Archivo"/>
                <a:cs typeface="Archivo"/>
                <a:sym typeface="Archivo"/>
              </a:rPr>
              <a:t>Plays</a:t>
            </a:r>
          </a:p>
          <a:p>
            <a:pPr algn="l">
              <a:lnSpc>
                <a:spcPts val="2400"/>
              </a:lnSpc>
            </a:pPr>
          </a:p>
        </p:txBody>
      </p:sp>
      <p:sp>
        <p:nvSpPr>
          <p:cNvPr name="TextBox 14" id="14"/>
          <p:cNvSpPr txBox="true"/>
          <p:nvPr/>
        </p:nvSpPr>
        <p:spPr>
          <a:xfrm rot="0">
            <a:off x="6286500" y="6477000"/>
            <a:ext cx="4261485" cy="2143125"/>
          </a:xfrm>
          <a:prstGeom prst="rect">
            <a:avLst/>
          </a:prstGeom>
        </p:spPr>
        <p:txBody>
          <a:bodyPr anchor="t" rtlCol="false" tIns="0" lIns="0" bIns="0" rIns="0">
            <a:spAutoFit/>
          </a:bodyPr>
          <a:lstStyle/>
          <a:p>
            <a:pPr algn="l" marL="431801" indent="-215900" lvl="1">
              <a:lnSpc>
                <a:spcPts val="2400"/>
              </a:lnSpc>
              <a:buFont typeface="Arial"/>
              <a:buChar char="•"/>
            </a:pPr>
            <a:r>
              <a:rPr lang="en-US" sz="2000">
                <a:solidFill>
                  <a:srgbClr val="010203"/>
                </a:solidFill>
                <a:latin typeface="Archivo"/>
                <a:ea typeface="Archivo"/>
                <a:cs typeface="Archivo"/>
                <a:sym typeface="Archivo"/>
              </a:rPr>
              <a:t>Poetry</a:t>
            </a:r>
          </a:p>
          <a:p>
            <a:pPr algn="l" marL="431801" indent="-215900" lvl="1">
              <a:lnSpc>
                <a:spcPts val="2400"/>
              </a:lnSpc>
              <a:buFont typeface="Arial"/>
              <a:buChar char="•"/>
            </a:pPr>
            <a:r>
              <a:rPr lang="en-US" sz="2000">
                <a:solidFill>
                  <a:srgbClr val="010203"/>
                </a:solidFill>
                <a:latin typeface="Archivo"/>
                <a:ea typeface="Archivo"/>
                <a:cs typeface="Archivo"/>
                <a:sym typeface="Archivo"/>
              </a:rPr>
              <a:t>Workshops</a:t>
            </a:r>
          </a:p>
          <a:p>
            <a:pPr algn="l" marL="431801" indent="-215900" lvl="1">
              <a:lnSpc>
                <a:spcPts val="2400"/>
              </a:lnSpc>
              <a:buFont typeface="Arial"/>
              <a:buChar char="•"/>
            </a:pPr>
            <a:r>
              <a:rPr lang="en-US" sz="2000">
                <a:solidFill>
                  <a:srgbClr val="010203"/>
                </a:solidFill>
                <a:latin typeface="Archivo"/>
                <a:ea typeface="Archivo"/>
                <a:cs typeface="Archivo"/>
                <a:sym typeface="Archivo"/>
              </a:rPr>
              <a:t>Crafting</a:t>
            </a:r>
          </a:p>
          <a:p>
            <a:pPr algn="l" marL="431801" indent="-215900" lvl="1">
              <a:lnSpc>
                <a:spcPts val="2400"/>
              </a:lnSpc>
              <a:buFont typeface="Arial"/>
              <a:buChar char="•"/>
            </a:pPr>
            <a:r>
              <a:rPr lang="en-US" sz="2000">
                <a:solidFill>
                  <a:srgbClr val="010203"/>
                </a:solidFill>
                <a:latin typeface="Archivo"/>
                <a:ea typeface="Archivo"/>
                <a:cs typeface="Archivo"/>
                <a:sym typeface="Archivo"/>
              </a:rPr>
              <a:t>Seminars</a:t>
            </a:r>
          </a:p>
          <a:p>
            <a:pPr algn="l" marL="431801" indent="-215900" lvl="1">
              <a:lnSpc>
                <a:spcPts val="2400"/>
              </a:lnSpc>
              <a:buFont typeface="Arial"/>
              <a:buChar char="•"/>
            </a:pPr>
            <a:r>
              <a:rPr lang="en-US" sz="2000">
                <a:solidFill>
                  <a:srgbClr val="010203"/>
                </a:solidFill>
                <a:latin typeface="Archivo"/>
                <a:ea typeface="Archivo"/>
                <a:cs typeface="Archivo"/>
                <a:sym typeface="Archivo"/>
              </a:rPr>
              <a:t>Classes</a:t>
            </a:r>
          </a:p>
          <a:p>
            <a:pPr algn="l" marL="431801" indent="-215900" lvl="1">
              <a:lnSpc>
                <a:spcPts val="2400"/>
              </a:lnSpc>
              <a:buFont typeface="Arial"/>
              <a:buChar char="•"/>
            </a:pPr>
            <a:r>
              <a:rPr lang="en-US" sz="2000">
                <a:solidFill>
                  <a:srgbClr val="010203"/>
                </a:solidFill>
                <a:latin typeface="Archivo"/>
                <a:ea typeface="Archivo"/>
                <a:cs typeface="Archivo"/>
                <a:sym typeface="Archivo"/>
              </a:rPr>
              <a:t>Conferences</a:t>
            </a:r>
          </a:p>
          <a:p>
            <a:pPr algn="l" marL="431801" indent="-215900" lvl="1">
              <a:lnSpc>
                <a:spcPts val="2400"/>
              </a:lnSpc>
              <a:buFont typeface="Arial"/>
              <a:buChar char="•"/>
            </a:pPr>
            <a:r>
              <a:rPr lang="en-US" sz="2000">
                <a:solidFill>
                  <a:srgbClr val="010203"/>
                </a:solidFill>
                <a:latin typeface="Archivo"/>
                <a:ea typeface="Archivo"/>
                <a:cs typeface="Archivo"/>
                <a:sym typeface="Archivo"/>
              </a:rPr>
              <a:t>Festivals</a:t>
            </a:r>
          </a:p>
        </p:txBody>
      </p:sp>
      <p:sp>
        <p:nvSpPr>
          <p:cNvPr name="TextBox 15" id="15"/>
          <p:cNvSpPr txBox="true"/>
          <p:nvPr/>
        </p:nvSpPr>
        <p:spPr>
          <a:xfrm rot="0">
            <a:off x="9258300" y="6477000"/>
            <a:ext cx="4261485" cy="1838325"/>
          </a:xfrm>
          <a:prstGeom prst="rect">
            <a:avLst/>
          </a:prstGeom>
        </p:spPr>
        <p:txBody>
          <a:bodyPr anchor="t" rtlCol="false" tIns="0" lIns="0" bIns="0" rIns="0">
            <a:spAutoFit/>
          </a:bodyPr>
          <a:lstStyle/>
          <a:p>
            <a:pPr algn="l" marL="431801" indent="-215900" lvl="1">
              <a:lnSpc>
                <a:spcPts val="2400"/>
              </a:lnSpc>
              <a:buFont typeface="Arial"/>
              <a:buChar char="•"/>
            </a:pPr>
            <a:r>
              <a:rPr lang="en-US" sz="2000">
                <a:solidFill>
                  <a:srgbClr val="010203"/>
                </a:solidFill>
                <a:latin typeface="Archivo"/>
                <a:ea typeface="Archivo"/>
                <a:cs typeface="Archivo"/>
                <a:sym typeface="Archivo"/>
              </a:rPr>
              <a:t>Escape rooms</a:t>
            </a:r>
          </a:p>
          <a:p>
            <a:pPr algn="l" marL="431801" indent="-215900" lvl="1">
              <a:lnSpc>
                <a:spcPts val="2400"/>
              </a:lnSpc>
              <a:buFont typeface="Arial"/>
              <a:buChar char="•"/>
            </a:pPr>
            <a:r>
              <a:rPr lang="en-US" sz="2000">
                <a:solidFill>
                  <a:srgbClr val="010203"/>
                </a:solidFill>
                <a:latin typeface="Archivo"/>
                <a:ea typeface="Archivo"/>
                <a:cs typeface="Archivo"/>
                <a:sym typeface="Archivo"/>
              </a:rPr>
              <a:t>Historical reenactment</a:t>
            </a:r>
          </a:p>
          <a:p>
            <a:pPr algn="l" marL="431801" indent="-215900" lvl="1">
              <a:lnSpc>
                <a:spcPts val="2400"/>
              </a:lnSpc>
              <a:buFont typeface="Arial"/>
              <a:buChar char="•"/>
            </a:pPr>
            <a:r>
              <a:rPr lang="en-US" sz="2000">
                <a:solidFill>
                  <a:srgbClr val="010203"/>
                </a:solidFill>
                <a:latin typeface="Archivo"/>
                <a:ea typeface="Archivo"/>
                <a:cs typeface="Archivo"/>
                <a:sym typeface="Archivo"/>
              </a:rPr>
              <a:t>Games and quizzes</a:t>
            </a:r>
          </a:p>
          <a:p>
            <a:pPr algn="l" marL="431801" indent="-215900" lvl="1">
              <a:lnSpc>
                <a:spcPts val="2400"/>
              </a:lnSpc>
              <a:buFont typeface="Arial"/>
              <a:buChar char="•"/>
            </a:pPr>
            <a:r>
              <a:rPr lang="en-US" sz="2000">
                <a:solidFill>
                  <a:srgbClr val="010203"/>
                </a:solidFill>
                <a:latin typeface="Archivo"/>
                <a:ea typeface="Archivo"/>
                <a:cs typeface="Archivo"/>
                <a:sym typeface="Archivo"/>
              </a:rPr>
              <a:t>Lates</a:t>
            </a:r>
          </a:p>
          <a:p>
            <a:pPr algn="l" marL="431801" indent="-215900" lvl="1">
              <a:lnSpc>
                <a:spcPts val="2400"/>
              </a:lnSpc>
              <a:buFont typeface="Arial"/>
              <a:buChar char="•"/>
            </a:pPr>
            <a:r>
              <a:rPr lang="en-US" sz="2000">
                <a:solidFill>
                  <a:srgbClr val="010203"/>
                </a:solidFill>
                <a:latin typeface="Archivo"/>
                <a:ea typeface="Archivo"/>
                <a:cs typeface="Archivo"/>
                <a:sym typeface="Archivo"/>
              </a:rPr>
              <a:t>Tours</a:t>
            </a:r>
          </a:p>
          <a:p>
            <a:pPr algn="l" marL="431801" indent="-215900" lvl="1">
              <a:lnSpc>
                <a:spcPts val="2400"/>
              </a:lnSpc>
              <a:buFont typeface="Arial"/>
              <a:buChar char="•"/>
            </a:pPr>
            <a:r>
              <a:rPr lang="en-US" sz="2000">
                <a:solidFill>
                  <a:srgbClr val="010203"/>
                </a:solidFill>
                <a:latin typeface="Archivo"/>
                <a:ea typeface="Archivo"/>
                <a:cs typeface="Archivo"/>
                <a:sym typeface="Archivo"/>
              </a:rPr>
              <a:t>Sleepover</a:t>
            </a:r>
          </a:p>
        </p:txBody>
      </p:sp>
    </p:spTree>
  </p:cSld>
  <p:clrMapOvr>
    <a:masterClrMapping/>
  </p:clrMapOvr>
  <p:transition spd="fast">
    <p:fade/>
  </p:transition>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744200" y="7715250"/>
            <a:ext cx="7219950" cy="2228850"/>
            <a:chOff x="0" y="0"/>
            <a:chExt cx="1901551" cy="587022"/>
          </a:xfrm>
        </p:grpSpPr>
        <p:sp>
          <p:nvSpPr>
            <p:cNvPr name="Freeform 3" id="3"/>
            <p:cNvSpPr/>
            <p:nvPr/>
          </p:nvSpPr>
          <p:spPr>
            <a:xfrm flipH="false" flipV="false" rot="0">
              <a:off x="0" y="0"/>
              <a:ext cx="1901551" cy="587022"/>
            </a:xfrm>
            <a:custGeom>
              <a:avLst/>
              <a:gdLst/>
              <a:ahLst/>
              <a:cxnLst/>
              <a:rect r="r" b="b" t="t" l="l"/>
              <a:pathLst>
                <a:path h="587022" w="1901551">
                  <a:moveTo>
                    <a:pt x="0" y="0"/>
                  </a:moveTo>
                  <a:lnTo>
                    <a:pt x="1901551" y="0"/>
                  </a:lnTo>
                  <a:lnTo>
                    <a:pt x="1901551" y="587022"/>
                  </a:lnTo>
                  <a:lnTo>
                    <a:pt x="0" y="587022"/>
                  </a:lnTo>
                  <a:close/>
                </a:path>
              </a:pathLst>
            </a:custGeom>
            <a:solidFill>
              <a:srgbClr val="000000">
                <a:alpha val="0"/>
              </a:srgbClr>
            </a:solidFill>
            <a:ln w="19050" cap="sq">
              <a:solidFill>
                <a:srgbClr val="000000"/>
              </a:solidFill>
              <a:prstDash val="solid"/>
              <a:miter/>
            </a:ln>
          </p:spPr>
        </p:sp>
        <p:sp>
          <p:nvSpPr>
            <p:cNvPr name="TextBox 4" id="4"/>
            <p:cNvSpPr txBox="true"/>
            <p:nvPr/>
          </p:nvSpPr>
          <p:spPr>
            <a:xfrm>
              <a:off x="0" y="-9525"/>
              <a:ext cx="1901551" cy="596547"/>
            </a:xfrm>
            <a:prstGeom prst="rect">
              <a:avLst/>
            </a:prstGeom>
          </p:spPr>
          <p:txBody>
            <a:bodyPr anchor="ctr" rtlCol="false" tIns="50800" lIns="50800" bIns="50800" rIns="50800"/>
            <a:lstStyle/>
            <a:p>
              <a:pPr algn="ctr">
                <a:lnSpc>
                  <a:spcPts val="2160"/>
                </a:lnSpc>
              </a:pPr>
            </a:p>
          </p:txBody>
        </p:sp>
      </p:grpSp>
      <p:grpSp>
        <p:nvGrpSpPr>
          <p:cNvPr name="Group 5" id="5"/>
          <p:cNvGrpSpPr/>
          <p:nvPr/>
        </p:nvGrpSpPr>
        <p:grpSpPr>
          <a:xfrm rot="0">
            <a:off x="15201900" y="7715250"/>
            <a:ext cx="2762250" cy="2231322"/>
            <a:chOff x="0" y="0"/>
            <a:chExt cx="727506" cy="587673"/>
          </a:xfrm>
        </p:grpSpPr>
        <p:sp>
          <p:nvSpPr>
            <p:cNvPr name="Freeform 6" id="6"/>
            <p:cNvSpPr/>
            <p:nvPr/>
          </p:nvSpPr>
          <p:spPr>
            <a:xfrm flipH="false" flipV="false" rot="0">
              <a:off x="0" y="0"/>
              <a:ext cx="727506" cy="587673"/>
            </a:xfrm>
            <a:custGeom>
              <a:avLst/>
              <a:gdLst/>
              <a:ahLst/>
              <a:cxnLst/>
              <a:rect r="r" b="b" t="t" l="l"/>
              <a:pathLst>
                <a:path h="587673" w="727506">
                  <a:moveTo>
                    <a:pt x="0" y="0"/>
                  </a:moveTo>
                  <a:lnTo>
                    <a:pt x="727506" y="0"/>
                  </a:lnTo>
                  <a:lnTo>
                    <a:pt x="727506" y="587673"/>
                  </a:lnTo>
                  <a:lnTo>
                    <a:pt x="0" y="587673"/>
                  </a:lnTo>
                  <a:close/>
                </a:path>
              </a:pathLst>
            </a:custGeom>
            <a:solidFill>
              <a:srgbClr val="203608"/>
            </a:solidFill>
          </p:spPr>
        </p:sp>
        <p:sp>
          <p:nvSpPr>
            <p:cNvPr name="TextBox 7" id="7"/>
            <p:cNvSpPr txBox="true"/>
            <p:nvPr/>
          </p:nvSpPr>
          <p:spPr>
            <a:xfrm>
              <a:off x="0" y="28575"/>
              <a:ext cx="727506" cy="559098"/>
            </a:xfrm>
            <a:prstGeom prst="rect">
              <a:avLst/>
            </a:prstGeom>
          </p:spPr>
          <p:txBody>
            <a:bodyPr anchor="ctr" rtlCol="false" tIns="50800" lIns="50800" bIns="50800" rIns="50800"/>
            <a:lstStyle/>
            <a:p>
              <a:pPr algn="ctr">
                <a:lnSpc>
                  <a:spcPts val="1399"/>
                </a:lnSpc>
              </a:pPr>
            </a:p>
          </p:txBody>
        </p:sp>
      </p:grpSp>
      <p:sp>
        <p:nvSpPr>
          <p:cNvPr name="TextBox 8" id="8"/>
          <p:cNvSpPr txBox="true"/>
          <p:nvPr/>
        </p:nvSpPr>
        <p:spPr>
          <a:xfrm rot="0">
            <a:off x="15429143" y="8328660"/>
            <a:ext cx="2300619" cy="782955"/>
          </a:xfrm>
          <a:prstGeom prst="rect">
            <a:avLst/>
          </a:prstGeom>
        </p:spPr>
        <p:txBody>
          <a:bodyPr anchor="t" rtlCol="false" tIns="0" lIns="0" bIns="0" rIns="0">
            <a:spAutoFit/>
          </a:bodyPr>
          <a:lstStyle/>
          <a:p>
            <a:pPr algn="l">
              <a:lnSpc>
                <a:spcPts val="1200"/>
              </a:lnSpc>
            </a:pPr>
          </a:p>
          <a:p>
            <a:pPr algn="l">
              <a:lnSpc>
                <a:spcPts val="1200"/>
              </a:lnSpc>
            </a:pPr>
            <a:r>
              <a:rPr lang="en-US" sz="1200">
                <a:solidFill>
                  <a:srgbClr val="F2F2F2"/>
                </a:solidFill>
                <a:latin typeface="Archivo"/>
                <a:ea typeface="Archivo"/>
                <a:cs typeface="Archivo"/>
                <a:sym typeface="Archivo"/>
              </a:rPr>
              <a:t>Dover Castle has an escape room themed around the WWII history of the site which takes you through its amazing tunnels</a:t>
            </a:r>
          </a:p>
        </p:txBody>
      </p:sp>
      <p:sp>
        <p:nvSpPr>
          <p:cNvPr name="Freeform 9" id="9"/>
          <p:cNvSpPr/>
          <p:nvPr/>
        </p:nvSpPr>
        <p:spPr>
          <a:xfrm flipH="false" flipV="false" rot="0">
            <a:off x="15429143" y="7914692"/>
            <a:ext cx="391040" cy="391040"/>
          </a:xfrm>
          <a:custGeom>
            <a:avLst/>
            <a:gdLst/>
            <a:ahLst/>
            <a:cxnLst/>
            <a:rect r="r" b="b" t="t" l="l"/>
            <a:pathLst>
              <a:path h="391040" w="391040">
                <a:moveTo>
                  <a:pt x="0" y="0"/>
                </a:moveTo>
                <a:lnTo>
                  <a:pt x="391040" y="0"/>
                </a:lnTo>
                <a:lnTo>
                  <a:pt x="391040" y="391041"/>
                </a:lnTo>
                <a:lnTo>
                  <a:pt x="0" y="3910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0" id="10"/>
          <p:cNvSpPr txBox="true"/>
          <p:nvPr/>
        </p:nvSpPr>
        <p:spPr>
          <a:xfrm rot="0">
            <a:off x="16016592" y="7978767"/>
            <a:ext cx="1464116" cy="291465"/>
          </a:xfrm>
          <a:prstGeom prst="rect">
            <a:avLst/>
          </a:prstGeom>
        </p:spPr>
        <p:txBody>
          <a:bodyPr anchor="t" rtlCol="false" tIns="0" lIns="0" bIns="0" rIns="0">
            <a:spAutoFit/>
          </a:bodyPr>
          <a:lstStyle/>
          <a:p>
            <a:pPr algn="l">
              <a:lnSpc>
                <a:spcPts val="2100"/>
              </a:lnSpc>
            </a:pPr>
            <a:r>
              <a:rPr lang="en-US" sz="2100">
                <a:solidFill>
                  <a:srgbClr val="F2F2F2"/>
                </a:solidFill>
                <a:latin typeface="Archivo Black"/>
                <a:ea typeface="Archivo Black"/>
                <a:cs typeface="Archivo Black"/>
                <a:sym typeface="Archivo Black"/>
              </a:rPr>
              <a:t>EXAMPLE</a:t>
            </a:r>
          </a:p>
        </p:txBody>
      </p:sp>
      <p:sp>
        <p:nvSpPr>
          <p:cNvPr name="TextBox 11" id="11"/>
          <p:cNvSpPr txBox="true"/>
          <p:nvPr/>
        </p:nvSpPr>
        <p:spPr>
          <a:xfrm rot="0">
            <a:off x="7661829" y="902335"/>
            <a:ext cx="10283271" cy="440690"/>
          </a:xfrm>
          <a:prstGeom prst="rect">
            <a:avLst/>
          </a:prstGeom>
        </p:spPr>
        <p:txBody>
          <a:bodyPr anchor="t" rtlCol="false" tIns="0" lIns="0" bIns="0" rIns="0">
            <a:spAutoFit/>
          </a:bodyPr>
          <a:lstStyle/>
          <a:p>
            <a:pPr algn="r">
              <a:lnSpc>
                <a:spcPts val="3040"/>
              </a:lnSpc>
            </a:pPr>
            <a:r>
              <a:rPr lang="en-US" sz="3800">
                <a:solidFill>
                  <a:srgbClr val="010203"/>
                </a:solidFill>
                <a:latin typeface="Archivo Black"/>
                <a:ea typeface="Archivo Black"/>
                <a:cs typeface="Archivo Black"/>
                <a:sym typeface="Archivo Black"/>
              </a:rPr>
              <a:t>Event planning</a:t>
            </a:r>
          </a:p>
        </p:txBody>
      </p:sp>
      <p:grpSp>
        <p:nvGrpSpPr>
          <p:cNvPr name="Group 12" id="12"/>
          <p:cNvGrpSpPr/>
          <p:nvPr/>
        </p:nvGrpSpPr>
        <p:grpSpPr>
          <a:xfrm rot="0">
            <a:off x="0" y="0"/>
            <a:ext cx="1600200" cy="10287000"/>
            <a:chOff x="0" y="0"/>
            <a:chExt cx="2133600" cy="13716000"/>
          </a:xfrm>
        </p:grpSpPr>
        <p:grpSp>
          <p:nvGrpSpPr>
            <p:cNvPr name="Group 13" id="13"/>
            <p:cNvGrpSpPr/>
            <p:nvPr/>
          </p:nvGrpSpPr>
          <p:grpSpPr>
            <a:xfrm rot="0">
              <a:off x="0" y="0"/>
              <a:ext cx="2133600" cy="13716000"/>
              <a:chOff x="0" y="0"/>
              <a:chExt cx="421452" cy="2709333"/>
            </a:xfrm>
          </p:grpSpPr>
          <p:sp>
            <p:nvSpPr>
              <p:cNvPr name="Freeform 14" id="14"/>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5" id="15"/>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6" id="16"/>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7" id="17"/>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F2F2F2"/>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8" id="18"/>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4" tooltip="https://www.floschechter.com"/>
                </a:rPr>
                <a:t>Florence</a:t>
              </a:r>
            </a:p>
            <a:p>
              <a:pPr algn="just">
                <a:lnSpc>
                  <a:spcPts val="1511"/>
                </a:lnSpc>
              </a:pPr>
              <a:r>
                <a:rPr lang="en-US" sz="1399">
                  <a:solidFill>
                    <a:srgbClr val="F2F2F2"/>
                  </a:solidFill>
                  <a:latin typeface="Zodiak"/>
                  <a:ea typeface="Zodiak"/>
                  <a:cs typeface="Zodiak"/>
                  <a:sym typeface="Zodiak"/>
                  <a:hlinkClick r:id="rId5"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6" tooltip="https://www.floschechter.com"/>
                </a:rPr>
                <a:t>floschechter.com</a:t>
              </a:r>
            </a:p>
          </p:txBody>
        </p:sp>
      </p:grpSp>
      <p:sp>
        <p:nvSpPr>
          <p:cNvPr name="TextBox 19" id="19"/>
          <p:cNvSpPr txBox="true"/>
          <p:nvPr/>
        </p:nvSpPr>
        <p:spPr>
          <a:xfrm rot="0">
            <a:off x="10763250" y="7137400"/>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Are there any events you can do specific to your mission/assets?</a:t>
            </a:r>
          </a:p>
        </p:txBody>
      </p:sp>
      <p:grpSp>
        <p:nvGrpSpPr>
          <p:cNvPr name="Group 20" id="20"/>
          <p:cNvGrpSpPr/>
          <p:nvPr/>
        </p:nvGrpSpPr>
        <p:grpSpPr>
          <a:xfrm rot="0">
            <a:off x="10744200" y="4029075"/>
            <a:ext cx="7219950" cy="2228850"/>
            <a:chOff x="0" y="0"/>
            <a:chExt cx="1901551" cy="587022"/>
          </a:xfrm>
        </p:grpSpPr>
        <p:sp>
          <p:nvSpPr>
            <p:cNvPr name="Freeform 21" id="21"/>
            <p:cNvSpPr/>
            <p:nvPr/>
          </p:nvSpPr>
          <p:spPr>
            <a:xfrm flipH="false" flipV="false" rot="0">
              <a:off x="0" y="0"/>
              <a:ext cx="1901551" cy="587022"/>
            </a:xfrm>
            <a:custGeom>
              <a:avLst/>
              <a:gdLst/>
              <a:ahLst/>
              <a:cxnLst/>
              <a:rect r="r" b="b" t="t" l="l"/>
              <a:pathLst>
                <a:path h="587022" w="1901551">
                  <a:moveTo>
                    <a:pt x="0" y="0"/>
                  </a:moveTo>
                  <a:lnTo>
                    <a:pt x="1901551" y="0"/>
                  </a:lnTo>
                  <a:lnTo>
                    <a:pt x="1901551" y="587022"/>
                  </a:lnTo>
                  <a:lnTo>
                    <a:pt x="0" y="587022"/>
                  </a:lnTo>
                  <a:close/>
                </a:path>
              </a:pathLst>
            </a:custGeom>
            <a:solidFill>
              <a:srgbClr val="000000">
                <a:alpha val="0"/>
              </a:srgbClr>
            </a:solidFill>
            <a:ln w="19050" cap="sq">
              <a:solidFill>
                <a:srgbClr val="000000"/>
              </a:solidFill>
              <a:prstDash val="solid"/>
              <a:miter/>
            </a:ln>
          </p:spPr>
        </p:sp>
        <p:sp>
          <p:nvSpPr>
            <p:cNvPr name="TextBox 22" id="22"/>
            <p:cNvSpPr txBox="true"/>
            <p:nvPr/>
          </p:nvSpPr>
          <p:spPr>
            <a:xfrm>
              <a:off x="0" y="-9525"/>
              <a:ext cx="1901551" cy="596547"/>
            </a:xfrm>
            <a:prstGeom prst="rect">
              <a:avLst/>
            </a:prstGeom>
          </p:spPr>
          <p:txBody>
            <a:bodyPr anchor="ctr" rtlCol="false" tIns="50800" lIns="50800" bIns="50800" rIns="50800"/>
            <a:lstStyle/>
            <a:p>
              <a:pPr algn="ctr">
                <a:lnSpc>
                  <a:spcPts val="2160"/>
                </a:lnSpc>
              </a:pPr>
            </a:p>
          </p:txBody>
        </p:sp>
      </p:grpSp>
      <p:sp>
        <p:nvSpPr>
          <p:cNvPr name="TextBox 23" id="23"/>
          <p:cNvSpPr txBox="true"/>
          <p:nvPr/>
        </p:nvSpPr>
        <p:spPr>
          <a:xfrm rot="0">
            <a:off x="10763250" y="3098800"/>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What ticket system will you use?</a:t>
            </a:r>
          </a:p>
        </p:txBody>
      </p:sp>
      <p:grpSp>
        <p:nvGrpSpPr>
          <p:cNvPr name="Group 24" id="24"/>
          <p:cNvGrpSpPr/>
          <p:nvPr/>
        </p:nvGrpSpPr>
        <p:grpSpPr>
          <a:xfrm rot="0">
            <a:off x="3314700" y="7715250"/>
            <a:ext cx="7219950" cy="2228850"/>
            <a:chOff x="0" y="0"/>
            <a:chExt cx="1901551" cy="587022"/>
          </a:xfrm>
        </p:grpSpPr>
        <p:sp>
          <p:nvSpPr>
            <p:cNvPr name="Freeform 25" id="25"/>
            <p:cNvSpPr/>
            <p:nvPr/>
          </p:nvSpPr>
          <p:spPr>
            <a:xfrm flipH="false" flipV="false" rot="0">
              <a:off x="0" y="0"/>
              <a:ext cx="1901551" cy="587022"/>
            </a:xfrm>
            <a:custGeom>
              <a:avLst/>
              <a:gdLst/>
              <a:ahLst/>
              <a:cxnLst/>
              <a:rect r="r" b="b" t="t" l="l"/>
              <a:pathLst>
                <a:path h="587022" w="1901551">
                  <a:moveTo>
                    <a:pt x="0" y="0"/>
                  </a:moveTo>
                  <a:lnTo>
                    <a:pt x="1901551" y="0"/>
                  </a:lnTo>
                  <a:lnTo>
                    <a:pt x="1901551" y="587022"/>
                  </a:lnTo>
                  <a:lnTo>
                    <a:pt x="0" y="587022"/>
                  </a:lnTo>
                  <a:close/>
                </a:path>
              </a:pathLst>
            </a:custGeom>
            <a:solidFill>
              <a:srgbClr val="000000">
                <a:alpha val="0"/>
              </a:srgbClr>
            </a:solidFill>
            <a:ln w="19050" cap="sq">
              <a:solidFill>
                <a:srgbClr val="000000"/>
              </a:solidFill>
              <a:prstDash val="solid"/>
              <a:miter/>
            </a:ln>
          </p:spPr>
        </p:sp>
        <p:sp>
          <p:nvSpPr>
            <p:cNvPr name="TextBox 26" id="26"/>
            <p:cNvSpPr txBox="true"/>
            <p:nvPr/>
          </p:nvSpPr>
          <p:spPr>
            <a:xfrm>
              <a:off x="0" y="-9525"/>
              <a:ext cx="1901551" cy="596547"/>
            </a:xfrm>
            <a:prstGeom prst="rect">
              <a:avLst/>
            </a:prstGeom>
          </p:spPr>
          <p:txBody>
            <a:bodyPr anchor="ctr" rtlCol="false" tIns="50800" lIns="50800" bIns="50800" rIns="50800"/>
            <a:lstStyle/>
            <a:p>
              <a:pPr algn="ctr">
                <a:lnSpc>
                  <a:spcPts val="2160"/>
                </a:lnSpc>
              </a:pPr>
            </a:p>
          </p:txBody>
        </p:sp>
      </p:grpSp>
      <p:sp>
        <p:nvSpPr>
          <p:cNvPr name="TextBox 27" id="27"/>
          <p:cNvSpPr txBox="true"/>
          <p:nvPr/>
        </p:nvSpPr>
        <p:spPr>
          <a:xfrm rot="0">
            <a:off x="3352800" y="7127875"/>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How will you use audience data to inform your events planning?</a:t>
            </a:r>
          </a:p>
        </p:txBody>
      </p:sp>
      <p:grpSp>
        <p:nvGrpSpPr>
          <p:cNvPr name="Group 28" id="28"/>
          <p:cNvGrpSpPr/>
          <p:nvPr/>
        </p:nvGrpSpPr>
        <p:grpSpPr>
          <a:xfrm rot="0">
            <a:off x="3314700" y="4029075"/>
            <a:ext cx="7200900" cy="2228850"/>
            <a:chOff x="0" y="0"/>
            <a:chExt cx="1896533" cy="587022"/>
          </a:xfrm>
        </p:grpSpPr>
        <p:sp>
          <p:nvSpPr>
            <p:cNvPr name="Freeform 29" id="29"/>
            <p:cNvSpPr/>
            <p:nvPr/>
          </p:nvSpPr>
          <p:spPr>
            <a:xfrm flipH="false" flipV="false" rot="0">
              <a:off x="0" y="0"/>
              <a:ext cx="1896533" cy="587022"/>
            </a:xfrm>
            <a:custGeom>
              <a:avLst/>
              <a:gdLst/>
              <a:ahLst/>
              <a:cxnLst/>
              <a:rect r="r" b="b" t="t" l="l"/>
              <a:pathLst>
                <a:path h="587022" w="1896533">
                  <a:moveTo>
                    <a:pt x="0" y="0"/>
                  </a:moveTo>
                  <a:lnTo>
                    <a:pt x="1896533" y="0"/>
                  </a:lnTo>
                  <a:lnTo>
                    <a:pt x="1896533" y="587022"/>
                  </a:lnTo>
                  <a:lnTo>
                    <a:pt x="0" y="587022"/>
                  </a:lnTo>
                  <a:close/>
                </a:path>
              </a:pathLst>
            </a:custGeom>
            <a:solidFill>
              <a:srgbClr val="000000">
                <a:alpha val="0"/>
              </a:srgbClr>
            </a:solidFill>
            <a:ln w="19050" cap="sq">
              <a:solidFill>
                <a:srgbClr val="000000"/>
              </a:solidFill>
              <a:prstDash val="solid"/>
              <a:miter/>
            </a:ln>
          </p:spPr>
        </p:sp>
        <p:sp>
          <p:nvSpPr>
            <p:cNvPr name="TextBox 30" id="30"/>
            <p:cNvSpPr txBox="true"/>
            <p:nvPr/>
          </p:nvSpPr>
          <p:spPr>
            <a:xfrm>
              <a:off x="0" y="-9525"/>
              <a:ext cx="1896533" cy="596547"/>
            </a:xfrm>
            <a:prstGeom prst="rect">
              <a:avLst/>
            </a:prstGeom>
          </p:spPr>
          <p:txBody>
            <a:bodyPr anchor="ctr" rtlCol="false" tIns="50800" lIns="50800" bIns="50800" rIns="50800"/>
            <a:lstStyle/>
            <a:p>
              <a:pPr algn="ctr">
                <a:lnSpc>
                  <a:spcPts val="2160"/>
                </a:lnSpc>
              </a:pPr>
            </a:p>
          </p:txBody>
        </p:sp>
      </p:grpSp>
      <p:sp>
        <p:nvSpPr>
          <p:cNvPr name="TextBox 31" id="31"/>
          <p:cNvSpPr txBox="true"/>
          <p:nvPr/>
        </p:nvSpPr>
        <p:spPr>
          <a:xfrm rot="0">
            <a:off x="3333750" y="3098800"/>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How will you decide what events to put on?</a:t>
            </a:r>
          </a:p>
        </p:txBody>
      </p:sp>
    </p:spTree>
  </p:cSld>
  <p:clrMapOvr>
    <a:masterClrMapping/>
  </p:clrMapOvr>
  <p:transition spd="fast">
    <p:fade/>
  </p:transition>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F1F2F2"/>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3302972" y="2800350"/>
          <a:ext cx="2773978" cy="7154799"/>
        </p:xfrm>
        <a:graphic>
          <a:graphicData uri="http://schemas.openxmlformats.org/drawingml/2006/table">
            <a:tbl>
              <a:tblPr/>
              <a:tblGrid>
                <a:gridCol w="960227"/>
                <a:gridCol w="1140090"/>
              </a:tblGrid>
              <a:tr h="1021896">
                <a:tc>
                  <a:txBody>
                    <a:bodyPr anchor="t" rtlCol="false"/>
                    <a:lstStyle/>
                    <a:p>
                      <a:pPr algn="l">
                        <a:lnSpc>
                          <a:spcPts val="2239"/>
                        </a:lnSpc>
                        <a:defRPr/>
                      </a:pPr>
                      <a:r>
                        <a:rPr lang="en-US" sz="1599">
                          <a:solidFill>
                            <a:srgbClr val="000000"/>
                          </a:solidFill>
                          <a:latin typeface="Archivo"/>
                          <a:ea typeface="Archivo"/>
                          <a:cs typeface="Archivo"/>
                          <a:sym typeface="Archivo"/>
                        </a:rPr>
                        <a:t>Date and time</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744933">
                <a:tc>
                  <a:txBody>
                    <a:bodyPr anchor="t" rtlCol="false"/>
                    <a:lstStyle/>
                    <a:p>
                      <a:pPr algn="l">
                        <a:lnSpc>
                          <a:spcPts val="2239"/>
                        </a:lnSpc>
                        <a:defRPr/>
                      </a:pPr>
                      <a:r>
                        <a:rPr lang="en-US" sz="1599">
                          <a:solidFill>
                            <a:srgbClr val="000000"/>
                          </a:solidFill>
                          <a:latin typeface="Archivo"/>
                          <a:ea typeface="Archivo"/>
                          <a:cs typeface="Archivo"/>
                          <a:sym typeface="Archivo"/>
                        </a:rPr>
                        <a:t>Location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175140">
                <a:tc>
                  <a:txBody>
                    <a:bodyPr anchor="t" rtlCol="false"/>
                    <a:lstStyle/>
                    <a:p>
                      <a:pPr algn="l">
                        <a:lnSpc>
                          <a:spcPts val="2239"/>
                        </a:lnSpc>
                        <a:defRPr/>
                      </a:pPr>
                      <a:r>
                        <a:rPr lang="en-US" sz="1599">
                          <a:solidFill>
                            <a:srgbClr val="000000"/>
                          </a:solidFill>
                          <a:latin typeface="Archivo"/>
                          <a:ea typeface="Archivo"/>
                          <a:cs typeface="Archivo"/>
                          <a:sym typeface="Archivo"/>
                        </a:rPr>
                        <a:t>Target audience</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298858">
                <a:tc>
                  <a:txBody>
                    <a:bodyPr anchor="t" rtlCol="false"/>
                    <a:lstStyle/>
                    <a:p>
                      <a:pPr algn="l">
                        <a:lnSpc>
                          <a:spcPts val="2239"/>
                        </a:lnSpc>
                        <a:defRPr/>
                      </a:pPr>
                      <a:r>
                        <a:rPr lang="en-US" sz="1599">
                          <a:solidFill>
                            <a:srgbClr val="000000"/>
                          </a:solidFill>
                          <a:latin typeface="Archivo"/>
                          <a:ea typeface="Archivo"/>
                          <a:cs typeface="Archivo"/>
                          <a:sym typeface="Archivo"/>
                        </a:rPr>
                        <a:t>Risk assess-ment </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70180">
                <a:tc>
                  <a:txBody>
                    <a:bodyPr anchor="t" rtlCol="false"/>
                    <a:lstStyle/>
                    <a:p>
                      <a:pPr algn="l">
                        <a:lnSpc>
                          <a:spcPts val="2239"/>
                        </a:lnSpc>
                        <a:defRPr/>
                      </a:pPr>
                      <a:r>
                        <a:rPr lang="en-US" sz="1599">
                          <a:solidFill>
                            <a:srgbClr val="000000"/>
                          </a:solidFill>
                          <a:latin typeface="Archivo"/>
                          <a:ea typeface="Archivo"/>
                          <a:cs typeface="Archivo"/>
                          <a:sym typeface="Archivo"/>
                        </a:rPr>
                        <a:t>Budget</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021896">
                <a:tc>
                  <a:txBody>
                    <a:bodyPr anchor="t" rtlCol="false"/>
                    <a:lstStyle/>
                    <a:p>
                      <a:pPr algn="l">
                        <a:lnSpc>
                          <a:spcPts val="2239"/>
                        </a:lnSpc>
                        <a:defRPr/>
                      </a:pPr>
                      <a:r>
                        <a:rPr lang="en-US" sz="1599">
                          <a:solidFill>
                            <a:srgbClr val="000000"/>
                          </a:solidFill>
                          <a:latin typeface="Archivo"/>
                          <a:ea typeface="Archivo"/>
                          <a:cs typeface="Archivo"/>
                          <a:sym typeface="Archivo"/>
                        </a:rPr>
                        <a:t>Funding sources</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021896">
                <a:tc>
                  <a:txBody>
                    <a:bodyPr anchor="t" rtlCol="false"/>
                    <a:lstStyle/>
                    <a:p>
                      <a:pPr algn="l">
                        <a:lnSpc>
                          <a:spcPts val="2239"/>
                        </a:lnSpc>
                        <a:defRPr/>
                      </a:pPr>
                      <a:r>
                        <a:rPr lang="en-US" sz="1599">
                          <a:solidFill>
                            <a:srgbClr val="000000"/>
                          </a:solidFill>
                          <a:latin typeface="Archivo"/>
                          <a:ea typeface="Archivo"/>
                          <a:cs typeface="Archivo"/>
                          <a:sym typeface="Archivo"/>
                        </a:rPr>
                        <a:t>Ticketing system</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sp>
        <p:nvSpPr>
          <p:cNvPr name="TextBox 3" id="3"/>
          <p:cNvSpPr txBox="true"/>
          <p:nvPr/>
        </p:nvSpPr>
        <p:spPr>
          <a:xfrm rot="0">
            <a:off x="3314700" y="902335"/>
            <a:ext cx="8084820" cy="440690"/>
          </a:xfrm>
          <a:prstGeom prst="rect">
            <a:avLst/>
          </a:prstGeom>
        </p:spPr>
        <p:txBody>
          <a:bodyPr anchor="t" rtlCol="false" tIns="0" lIns="0" bIns="0" rIns="0">
            <a:spAutoFit/>
          </a:bodyPr>
          <a:lstStyle/>
          <a:p>
            <a:pPr algn="l">
              <a:lnSpc>
                <a:spcPts val="3040"/>
              </a:lnSpc>
            </a:pPr>
            <a:r>
              <a:rPr lang="en-US" sz="3800">
                <a:solidFill>
                  <a:srgbClr val="010203"/>
                </a:solidFill>
                <a:latin typeface="Archivo Black"/>
                <a:ea typeface="Archivo Black"/>
                <a:cs typeface="Archivo Black"/>
                <a:sym typeface="Archivo Black"/>
              </a:rPr>
              <a:t>Event planning template</a:t>
            </a:r>
          </a:p>
        </p:txBody>
      </p:sp>
      <p:graphicFrame>
        <p:nvGraphicFramePr>
          <p:cNvPr name="Table 4" id="4"/>
          <p:cNvGraphicFramePr>
            <a:graphicFrameLocks noGrp="true"/>
          </p:cNvGraphicFramePr>
          <p:nvPr/>
        </p:nvGraphicFramePr>
        <p:xfrm>
          <a:off x="6057900" y="2800350"/>
          <a:ext cx="5962650" cy="7143750"/>
        </p:xfrm>
        <a:graphic>
          <a:graphicData uri="http://schemas.openxmlformats.org/drawingml/2006/table">
            <a:tbl>
              <a:tblPr/>
              <a:tblGrid>
                <a:gridCol w="1481107"/>
                <a:gridCol w="4481543"/>
              </a:tblGrid>
              <a:tr h="1785937">
                <a:tc>
                  <a:txBody>
                    <a:bodyPr anchor="t" rtlCol="false"/>
                    <a:lstStyle/>
                    <a:p>
                      <a:pPr algn="l">
                        <a:lnSpc>
                          <a:spcPts val="2239"/>
                        </a:lnSpc>
                        <a:defRPr/>
                      </a:pPr>
                      <a:r>
                        <a:rPr lang="en-US" sz="1599">
                          <a:solidFill>
                            <a:srgbClr val="000000"/>
                          </a:solidFill>
                          <a:latin typeface="Archivo"/>
                          <a:ea typeface="Archivo"/>
                          <a:cs typeface="Archivo"/>
                          <a:sym typeface="Archivo"/>
                        </a:rPr>
                        <a:t>Description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785937">
                <a:tc>
                  <a:txBody>
                    <a:bodyPr anchor="t" rtlCol="false"/>
                    <a:lstStyle/>
                    <a:p>
                      <a:pPr algn="l">
                        <a:lnSpc>
                          <a:spcPts val="2239"/>
                        </a:lnSpc>
                        <a:defRPr/>
                      </a:pPr>
                      <a:r>
                        <a:rPr lang="en-US" sz="1599">
                          <a:solidFill>
                            <a:srgbClr val="000000"/>
                          </a:solidFill>
                          <a:latin typeface="Archivo"/>
                          <a:ea typeface="Archivo"/>
                          <a:cs typeface="Archivo"/>
                          <a:sym typeface="Archivo"/>
                        </a:rPr>
                        <a:t>Aims</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785937">
                <a:tc>
                  <a:txBody>
                    <a:bodyPr anchor="t" rtlCol="false"/>
                    <a:lstStyle/>
                    <a:p>
                      <a:pPr algn="l">
                        <a:lnSpc>
                          <a:spcPts val="2239"/>
                        </a:lnSpc>
                        <a:defRPr/>
                      </a:pPr>
                      <a:r>
                        <a:rPr lang="en-US" sz="1599">
                          <a:solidFill>
                            <a:srgbClr val="000000"/>
                          </a:solidFill>
                          <a:latin typeface="Archivo"/>
                          <a:ea typeface="Archivo"/>
                          <a:cs typeface="Archivo"/>
                          <a:sym typeface="Archivo"/>
                        </a:rPr>
                        <a:t>Team</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785937">
                <a:tc>
                  <a:txBody>
                    <a:bodyPr anchor="t" rtlCol="false"/>
                    <a:lstStyle/>
                    <a:p>
                      <a:pPr algn="l">
                        <a:lnSpc>
                          <a:spcPts val="2239"/>
                        </a:lnSpc>
                        <a:defRPr/>
                      </a:pPr>
                      <a:r>
                        <a:rPr lang="en-US" sz="1599">
                          <a:solidFill>
                            <a:srgbClr val="000000"/>
                          </a:solidFill>
                          <a:latin typeface="Archivo"/>
                          <a:ea typeface="Archivo"/>
                          <a:cs typeface="Archivo"/>
                          <a:sym typeface="Archivo"/>
                        </a:rPr>
                        <a:t>Catering</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graphicFrame>
        <p:nvGraphicFramePr>
          <p:cNvPr name="Table 5" id="5"/>
          <p:cNvGraphicFramePr>
            <a:graphicFrameLocks noGrp="true"/>
          </p:cNvGraphicFramePr>
          <p:nvPr/>
        </p:nvGraphicFramePr>
        <p:xfrm>
          <a:off x="12001500" y="2800350"/>
          <a:ext cx="5943600" cy="7143750"/>
        </p:xfrm>
        <a:graphic>
          <a:graphicData uri="http://schemas.openxmlformats.org/drawingml/2006/table">
            <a:tbl>
              <a:tblPr/>
              <a:tblGrid>
                <a:gridCol w="1710457"/>
                <a:gridCol w="4233143"/>
              </a:tblGrid>
              <a:tr h="1785937">
                <a:tc>
                  <a:txBody>
                    <a:bodyPr anchor="t" rtlCol="false"/>
                    <a:lstStyle/>
                    <a:p>
                      <a:pPr algn="l">
                        <a:lnSpc>
                          <a:spcPts val="2239"/>
                        </a:lnSpc>
                        <a:defRPr/>
                      </a:pPr>
                      <a:r>
                        <a:rPr lang="en-US" sz="1599">
                          <a:solidFill>
                            <a:srgbClr val="000000"/>
                          </a:solidFill>
                          <a:latin typeface="Archivo"/>
                          <a:ea typeface="Archivo"/>
                          <a:cs typeface="Archivo"/>
                          <a:sym typeface="Archivo"/>
                        </a:rPr>
                        <a:t>Technical requirements</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785937">
                <a:tc>
                  <a:txBody>
                    <a:bodyPr anchor="t" rtlCol="false"/>
                    <a:lstStyle/>
                    <a:p>
                      <a:pPr algn="l">
                        <a:lnSpc>
                          <a:spcPts val="2239"/>
                        </a:lnSpc>
                        <a:defRPr/>
                      </a:pPr>
                      <a:r>
                        <a:rPr lang="en-US" sz="1599">
                          <a:solidFill>
                            <a:srgbClr val="000000"/>
                          </a:solidFill>
                          <a:latin typeface="Archivo"/>
                          <a:ea typeface="Archivo"/>
                          <a:cs typeface="Archivo"/>
                          <a:sym typeface="Archivo"/>
                        </a:rPr>
                        <a:t>Accessibility requirements</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785937">
                <a:tc>
                  <a:txBody>
                    <a:bodyPr anchor="t" rtlCol="false"/>
                    <a:lstStyle/>
                    <a:p>
                      <a:pPr algn="l">
                        <a:lnSpc>
                          <a:spcPts val="2239"/>
                        </a:lnSpc>
                        <a:defRPr/>
                      </a:pPr>
                      <a:r>
                        <a:rPr lang="en-US" sz="1599">
                          <a:solidFill>
                            <a:srgbClr val="000000"/>
                          </a:solidFill>
                          <a:latin typeface="Archivo"/>
                          <a:ea typeface="Archivo"/>
                          <a:cs typeface="Archivo"/>
                          <a:sym typeface="Archivo"/>
                        </a:rPr>
                        <a:t>Marketing ideas</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785937">
                <a:tc>
                  <a:txBody>
                    <a:bodyPr anchor="t" rtlCol="false"/>
                    <a:lstStyle/>
                    <a:p>
                      <a:pPr algn="l">
                        <a:lnSpc>
                          <a:spcPts val="2239"/>
                        </a:lnSpc>
                        <a:defRPr/>
                      </a:pPr>
                      <a:r>
                        <a:rPr lang="en-US" sz="1599">
                          <a:solidFill>
                            <a:srgbClr val="000000"/>
                          </a:solidFill>
                          <a:latin typeface="Archivo"/>
                          <a:ea typeface="Archivo"/>
                          <a:cs typeface="Archivo"/>
                          <a:sym typeface="Archivo"/>
                        </a:rPr>
                        <a:t>Evaluation methods</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grpSp>
        <p:nvGrpSpPr>
          <p:cNvPr name="Group 6" id="6"/>
          <p:cNvGrpSpPr/>
          <p:nvPr/>
        </p:nvGrpSpPr>
        <p:grpSpPr>
          <a:xfrm rot="0">
            <a:off x="0" y="0"/>
            <a:ext cx="1600200" cy="10287000"/>
            <a:chOff x="0" y="0"/>
            <a:chExt cx="2133600" cy="13716000"/>
          </a:xfrm>
        </p:grpSpPr>
        <p:grpSp>
          <p:nvGrpSpPr>
            <p:cNvPr name="Group 7" id="7"/>
            <p:cNvGrpSpPr/>
            <p:nvPr/>
          </p:nvGrpSpPr>
          <p:grpSpPr>
            <a:xfrm rot="0">
              <a:off x="0" y="0"/>
              <a:ext cx="2133600" cy="13716000"/>
              <a:chOff x="0" y="0"/>
              <a:chExt cx="421452" cy="2709333"/>
            </a:xfrm>
          </p:grpSpPr>
          <p:sp>
            <p:nvSpPr>
              <p:cNvPr name="Freeform 8" id="8"/>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9" id="9"/>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0" id="10"/>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1" id="11"/>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F2F2F2"/>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2" id="12"/>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
        <p:nvSpPr>
          <p:cNvPr name="TextBox 13" id="13"/>
          <p:cNvSpPr txBox="true"/>
          <p:nvPr/>
        </p:nvSpPr>
        <p:spPr>
          <a:xfrm rot="0">
            <a:off x="3314700" y="2247900"/>
            <a:ext cx="2207776" cy="323850"/>
          </a:xfrm>
          <a:prstGeom prst="rect">
            <a:avLst/>
          </a:prstGeom>
        </p:spPr>
        <p:txBody>
          <a:bodyPr anchor="t" rtlCol="false" tIns="0" lIns="0" bIns="0" rIns="0">
            <a:spAutoFit/>
          </a:bodyPr>
          <a:lstStyle/>
          <a:p>
            <a:pPr algn="ctr">
              <a:lnSpc>
                <a:spcPts val="2520"/>
              </a:lnSpc>
              <a:spcBef>
                <a:spcPct val="0"/>
              </a:spcBef>
            </a:pPr>
            <a:r>
              <a:rPr lang="en-US" sz="2100">
                <a:solidFill>
                  <a:srgbClr val="000000"/>
                </a:solidFill>
                <a:latin typeface="Archivo Black"/>
                <a:ea typeface="Archivo Black"/>
                <a:cs typeface="Archivo Black"/>
                <a:sym typeface="Archivo Black"/>
              </a:rPr>
              <a:t>Name of event:</a:t>
            </a:r>
          </a:p>
        </p:txBody>
      </p:sp>
    </p:spTree>
  </p:cSld>
  <p:clrMapOvr>
    <a:masterClrMapping/>
  </p:clrMapOvr>
  <p:transition spd="fast">
    <p:fade/>
  </p:transition>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1828800" y="342900"/>
          <a:ext cx="8686800" cy="9601200"/>
        </p:xfrm>
        <a:graphic>
          <a:graphicData uri="http://schemas.openxmlformats.org/drawingml/2006/table">
            <a:tbl>
              <a:tblPr/>
              <a:tblGrid>
                <a:gridCol w="1926658"/>
                <a:gridCol w="6760142"/>
              </a:tblGrid>
              <a:tr h="1600200">
                <a:tc>
                  <a:txBody>
                    <a:bodyPr anchor="t" rtlCol="false"/>
                    <a:lstStyle/>
                    <a:p>
                      <a:pPr algn="l">
                        <a:lnSpc>
                          <a:spcPts val="2239"/>
                        </a:lnSpc>
                        <a:defRPr/>
                      </a:pPr>
                      <a:r>
                        <a:rPr lang="en-US" sz="1599">
                          <a:solidFill>
                            <a:srgbClr val="010203"/>
                          </a:solidFill>
                          <a:latin typeface="Archivo"/>
                          <a:ea typeface="Archivo"/>
                          <a:cs typeface="Archivo"/>
                          <a:sym typeface="Archivo"/>
                        </a:rPr>
                        <a:t>What communities will you target in your outreach programme?</a:t>
                      </a: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ctr">
                        <a:lnSpc>
                          <a:spcPts val="2239"/>
                        </a:lnSpc>
                        <a:defRPr/>
                      </a:pP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r h="1600200">
                <a:tc>
                  <a:txBody>
                    <a:bodyPr anchor="t" rtlCol="false"/>
                    <a:lstStyle/>
                    <a:p>
                      <a:pPr algn="l">
                        <a:lnSpc>
                          <a:spcPts val="2239"/>
                        </a:lnSpc>
                        <a:defRPr/>
                      </a:pPr>
                      <a:r>
                        <a:rPr lang="en-US" sz="1599">
                          <a:solidFill>
                            <a:srgbClr val="010203"/>
                          </a:solidFill>
                          <a:latin typeface="Archivo"/>
                          <a:ea typeface="Archivo"/>
                          <a:cs typeface="Archivo"/>
                          <a:sym typeface="Archivo"/>
                        </a:rPr>
                        <a:t>How will you target these communities?</a:t>
                      </a: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ctr">
                        <a:lnSpc>
                          <a:spcPts val="2239"/>
                        </a:lnSpc>
                        <a:defRPr/>
                      </a:pP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r h="1600200">
                <a:tc>
                  <a:txBody>
                    <a:bodyPr anchor="t" rtlCol="false"/>
                    <a:lstStyle/>
                    <a:p>
                      <a:pPr algn="l">
                        <a:lnSpc>
                          <a:spcPts val="2239"/>
                        </a:lnSpc>
                        <a:defRPr/>
                      </a:pPr>
                      <a:r>
                        <a:rPr lang="en-US" sz="1599">
                          <a:solidFill>
                            <a:srgbClr val="010203"/>
                          </a:solidFill>
                          <a:latin typeface="Archivo"/>
                          <a:ea typeface="Archivo"/>
                          <a:cs typeface="Archivo"/>
                          <a:sym typeface="Archivo"/>
                        </a:rPr>
                        <a:t>What resources will you make available?</a:t>
                      </a: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ctr">
                        <a:lnSpc>
                          <a:spcPts val="2239"/>
                        </a:lnSpc>
                        <a:defRPr/>
                      </a:pP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r h="1600200">
                <a:tc>
                  <a:txBody>
                    <a:bodyPr anchor="t" rtlCol="false"/>
                    <a:lstStyle/>
                    <a:p>
                      <a:pPr algn="l">
                        <a:lnSpc>
                          <a:spcPts val="2239"/>
                        </a:lnSpc>
                        <a:defRPr/>
                      </a:pPr>
                      <a:r>
                        <a:rPr lang="en-US" sz="1599">
                          <a:solidFill>
                            <a:srgbClr val="010203"/>
                          </a:solidFill>
                          <a:latin typeface="Archivo"/>
                          <a:ea typeface="Archivo"/>
                          <a:cs typeface="Archivo"/>
                          <a:sym typeface="Archivo"/>
                        </a:rPr>
                        <a:t>Can you link your work to something in the curriculum?</a:t>
                      </a: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ctr">
                        <a:lnSpc>
                          <a:spcPts val="2239"/>
                        </a:lnSpc>
                        <a:defRPr/>
                      </a:pP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r h="1600200">
                <a:tc>
                  <a:txBody>
                    <a:bodyPr anchor="t" rtlCol="false"/>
                    <a:lstStyle/>
                    <a:p>
                      <a:pPr algn="l">
                        <a:lnSpc>
                          <a:spcPts val="2239"/>
                        </a:lnSpc>
                        <a:defRPr/>
                      </a:pPr>
                      <a:r>
                        <a:rPr lang="en-US" sz="1599">
                          <a:solidFill>
                            <a:srgbClr val="010203"/>
                          </a:solidFill>
                          <a:latin typeface="Archivo"/>
                          <a:ea typeface="Archivo"/>
                          <a:cs typeface="Archivo"/>
                          <a:sym typeface="Archivo"/>
                        </a:rPr>
                        <a:t>Will you make available a handling collection?</a:t>
                      </a: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ctr">
                        <a:lnSpc>
                          <a:spcPts val="2239"/>
                        </a:lnSpc>
                        <a:defRPr/>
                      </a:pP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r h="1600200">
                <a:tc>
                  <a:txBody>
                    <a:bodyPr anchor="t" rtlCol="false"/>
                    <a:lstStyle/>
                    <a:p>
                      <a:pPr algn="l">
                        <a:lnSpc>
                          <a:spcPts val="2239"/>
                        </a:lnSpc>
                        <a:defRPr/>
                      </a:pPr>
                      <a:r>
                        <a:rPr lang="en-US" sz="1599">
                          <a:solidFill>
                            <a:srgbClr val="010203"/>
                          </a:solidFill>
                          <a:latin typeface="Archivo"/>
                          <a:ea typeface="Archivo"/>
                          <a:cs typeface="Archivo"/>
                          <a:sym typeface="Archivo"/>
                        </a:rPr>
                        <a:t>Have you got a separate space for outreach activities?</a:t>
                      </a: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ctr">
                        <a:lnSpc>
                          <a:spcPts val="2239"/>
                        </a:lnSpc>
                        <a:defRPr/>
                      </a:pP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bl>
          </a:graphicData>
        </a:graphic>
      </p:graphicFrame>
      <p:sp>
        <p:nvSpPr>
          <p:cNvPr name="TextBox 3" id="3"/>
          <p:cNvSpPr txBox="true"/>
          <p:nvPr/>
        </p:nvSpPr>
        <p:spPr>
          <a:xfrm rot="0">
            <a:off x="11972514" y="9055417"/>
            <a:ext cx="6058723" cy="1062990"/>
          </a:xfrm>
          <a:prstGeom prst="rect">
            <a:avLst/>
          </a:prstGeom>
        </p:spPr>
        <p:txBody>
          <a:bodyPr anchor="t" rtlCol="false" tIns="0" lIns="0" bIns="0" rIns="0">
            <a:spAutoFit/>
          </a:bodyPr>
          <a:lstStyle/>
          <a:p>
            <a:pPr algn="r" marL="0" indent="0" lvl="0">
              <a:lnSpc>
                <a:spcPts val="7200"/>
              </a:lnSpc>
              <a:spcBef>
                <a:spcPct val="0"/>
              </a:spcBef>
            </a:pPr>
            <a:r>
              <a:rPr lang="en-US" b="true" sz="9600">
                <a:solidFill>
                  <a:srgbClr val="010203"/>
                </a:solidFill>
                <a:latin typeface="Oswald Bold"/>
                <a:ea typeface="Oswald Bold"/>
                <a:cs typeface="Oswald Bold"/>
                <a:sym typeface="Oswald Bold"/>
              </a:rPr>
              <a:t>OUTREACH</a:t>
            </a:r>
          </a:p>
        </p:txBody>
      </p:sp>
      <p:sp>
        <p:nvSpPr>
          <p:cNvPr name="TextBox 4" id="4"/>
          <p:cNvSpPr txBox="true"/>
          <p:nvPr/>
        </p:nvSpPr>
        <p:spPr>
          <a:xfrm rot="0">
            <a:off x="12230100" y="5648325"/>
            <a:ext cx="5715000" cy="1838325"/>
          </a:xfrm>
          <a:prstGeom prst="rect">
            <a:avLst/>
          </a:prstGeom>
        </p:spPr>
        <p:txBody>
          <a:bodyPr anchor="t" rtlCol="false" tIns="0" lIns="0" bIns="0" rIns="0">
            <a:spAutoFit/>
          </a:bodyPr>
          <a:lstStyle/>
          <a:p>
            <a:pPr algn="r">
              <a:lnSpc>
                <a:spcPts val="2400"/>
              </a:lnSpc>
            </a:pPr>
            <a:r>
              <a:rPr lang="en-US" sz="2000">
                <a:solidFill>
                  <a:srgbClr val="010203"/>
                </a:solidFill>
                <a:latin typeface="Archivo"/>
                <a:ea typeface="Archivo"/>
                <a:cs typeface="Archivo"/>
                <a:sym typeface="Archivo"/>
              </a:rPr>
              <a:t>Outreach is an umbrella term for any activity done to engage a community that might otherwise struggle to come to a museum. This might be families, schools or young people; pensioners or elderly people; disadvantaged or marginalised communities.</a:t>
            </a:r>
          </a:p>
        </p:txBody>
      </p:sp>
      <p:grpSp>
        <p:nvGrpSpPr>
          <p:cNvPr name="Group 5" id="5"/>
          <p:cNvGrpSpPr/>
          <p:nvPr/>
        </p:nvGrpSpPr>
        <p:grpSpPr>
          <a:xfrm rot="0">
            <a:off x="13716000" y="342900"/>
            <a:ext cx="4229100" cy="2785644"/>
            <a:chOff x="0" y="0"/>
            <a:chExt cx="1113837" cy="733667"/>
          </a:xfrm>
        </p:grpSpPr>
        <p:sp>
          <p:nvSpPr>
            <p:cNvPr name="Freeform 6" id="6"/>
            <p:cNvSpPr/>
            <p:nvPr/>
          </p:nvSpPr>
          <p:spPr>
            <a:xfrm flipH="false" flipV="false" rot="0">
              <a:off x="0" y="0"/>
              <a:ext cx="1113837" cy="733667"/>
            </a:xfrm>
            <a:custGeom>
              <a:avLst/>
              <a:gdLst/>
              <a:ahLst/>
              <a:cxnLst/>
              <a:rect r="r" b="b" t="t" l="l"/>
              <a:pathLst>
                <a:path h="733667" w="1113837">
                  <a:moveTo>
                    <a:pt x="0" y="0"/>
                  </a:moveTo>
                  <a:lnTo>
                    <a:pt x="1113837" y="0"/>
                  </a:lnTo>
                  <a:lnTo>
                    <a:pt x="1113837" y="733667"/>
                  </a:lnTo>
                  <a:lnTo>
                    <a:pt x="0" y="733667"/>
                  </a:lnTo>
                  <a:close/>
                </a:path>
              </a:pathLst>
            </a:custGeom>
            <a:solidFill>
              <a:srgbClr val="203608"/>
            </a:solidFill>
          </p:spPr>
        </p:sp>
        <p:sp>
          <p:nvSpPr>
            <p:cNvPr name="TextBox 7" id="7"/>
            <p:cNvSpPr txBox="true"/>
            <p:nvPr/>
          </p:nvSpPr>
          <p:spPr>
            <a:xfrm>
              <a:off x="0" y="28575"/>
              <a:ext cx="1113837" cy="705092"/>
            </a:xfrm>
            <a:prstGeom prst="rect">
              <a:avLst/>
            </a:prstGeom>
          </p:spPr>
          <p:txBody>
            <a:bodyPr anchor="ctr" rtlCol="false" tIns="50800" lIns="50800" bIns="50800" rIns="50800"/>
            <a:lstStyle/>
            <a:p>
              <a:pPr algn="ctr">
                <a:lnSpc>
                  <a:spcPts val="1399"/>
                </a:lnSpc>
              </a:pPr>
            </a:p>
          </p:txBody>
        </p:sp>
      </p:grpSp>
      <p:sp>
        <p:nvSpPr>
          <p:cNvPr name="TextBox 8" id="8"/>
          <p:cNvSpPr txBox="true"/>
          <p:nvPr/>
        </p:nvSpPr>
        <p:spPr>
          <a:xfrm rot="0">
            <a:off x="13943243" y="952433"/>
            <a:ext cx="3498775" cy="1942465"/>
          </a:xfrm>
          <a:prstGeom prst="rect">
            <a:avLst/>
          </a:prstGeom>
        </p:spPr>
        <p:txBody>
          <a:bodyPr anchor="t" rtlCol="false" tIns="0" lIns="0" bIns="0" rIns="0">
            <a:spAutoFit/>
          </a:bodyPr>
          <a:lstStyle/>
          <a:p>
            <a:pPr algn="l">
              <a:lnSpc>
                <a:spcPts val="1599"/>
              </a:lnSpc>
            </a:pPr>
          </a:p>
          <a:p>
            <a:pPr algn="l">
              <a:lnSpc>
                <a:spcPts val="2399"/>
              </a:lnSpc>
            </a:pPr>
            <a:r>
              <a:rPr lang="en-US" sz="1599" u="sng">
                <a:solidFill>
                  <a:srgbClr val="F2F2F2"/>
                </a:solidFill>
                <a:latin typeface="Arimo"/>
                <a:ea typeface="Arimo"/>
                <a:cs typeface="Arimo"/>
                <a:sym typeface="Arimo"/>
                <a:hlinkClick r:id="rId2" tooltip="https://gem.org.uk"/>
              </a:rPr>
              <a:t>GEM</a:t>
            </a:r>
          </a:p>
          <a:p>
            <a:pPr algn="l">
              <a:lnSpc>
                <a:spcPts val="2399"/>
              </a:lnSpc>
            </a:pPr>
            <a:r>
              <a:rPr lang="en-US" sz="1599" u="sng">
                <a:solidFill>
                  <a:srgbClr val="F2F2F2"/>
                </a:solidFill>
                <a:latin typeface="Arimo"/>
                <a:ea typeface="Arimo"/>
                <a:cs typeface="Arimo"/>
                <a:sym typeface="Arimo"/>
                <a:hlinkClick r:id="rId3" tooltip="https://engage.org"/>
              </a:rPr>
              <a:t>Engage</a:t>
            </a:r>
          </a:p>
          <a:p>
            <a:pPr algn="l">
              <a:lnSpc>
                <a:spcPts val="2399"/>
              </a:lnSpc>
            </a:pPr>
            <a:r>
              <a:rPr lang="en-US" sz="1599" u="sng">
                <a:solidFill>
                  <a:srgbClr val="F2F2F2"/>
                </a:solidFill>
                <a:latin typeface="Arimo"/>
                <a:ea typeface="Arimo"/>
                <a:cs typeface="Arimo"/>
                <a:sym typeface="Arimo"/>
                <a:hlinkClick r:id="rId4" tooltip="https://www.culturehealthandwellbeing.org.uk"/>
              </a:rPr>
              <a:t>Culture, Health and Wellbeing Alliance</a:t>
            </a:r>
          </a:p>
          <a:p>
            <a:pPr algn="l">
              <a:lnSpc>
                <a:spcPts val="2399"/>
              </a:lnSpc>
            </a:pPr>
            <a:r>
              <a:rPr lang="en-US" sz="1599" u="sng">
                <a:solidFill>
                  <a:srgbClr val="F2F2F2"/>
                </a:solidFill>
                <a:latin typeface="Arimo"/>
                <a:ea typeface="Arimo"/>
                <a:cs typeface="Arimo"/>
                <a:sym typeface="Arimo"/>
                <a:hlinkClick r:id="rId5" tooltip="https://guidelinesforcollaboration.info"/>
              </a:rPr>
              <a:t>Guidelines for Collaboration</a:t>
            </a:r>
          </a:p>
          <a:p>
            <a:pPr algn="l">
              <a:lnSpc>
                <a:spcPts val="2399"/>
              </a:lnSpc>
            </a:pPr>
            <a:r>
              <a:rPr lang="en-US" sz="1599" u="sng">
                <a:solidFill>
                  <a:srgbClr val="F2F2F2"/>
                </a:solidFill>
                <a:latin typeface="Arimo"/>
                <a:ea typeface="Arimo"/>
                <a:cs typeface="Arimo"/>
                <a:sym typeface="Arimo"/>
              </a:rPr>
              <a:t>MA: </a:t>
            </a:r>
            <a:r>
              <a:rPr lang="en-US" sz="1599" u="sng">
                <a:solidFill>
                  <a:srgbClr val="F2F2F2"/>
                </a:solidFill>
                <a:latin typeface="Arimo"/>
                <a:ea typeface="Arimo"/>
                <a:cs typeface="Arimo"/>
                <a:sym typeface="Arimo"/>
                <a:hlinkClick r:id="rId6" tooltip="https://www.museumsassociation.org/campaigns/learning-and-engagement/manifesto/"/>
              </a:rPr>
              <a:t>Museum Manifesto</a:t>
            </a:r>
          </a:p>
          <a:p>
            <a:pPr algn="l">
              <a:lnSpc>
                <a:spcPts val="2399"/>
              </a:lnSpc>
            </a:pPr>
            <a:r>
              <a:rPr lang="en-US" sz="1599" u="sng">
                <a:solidFill>
                  <a:srgbClr val="F2F2F2"/>
                </a:solidFill>
                <a:latin typeface="Arimo"/>
                <a:ea typeface="Arimo"/>
                <a:cs typeface="Arimo"/>
                <a:sym typeface="Arimo"/>
                <a:hlinkClick r:id="rId7" tooltip="https://www.mylearning.org"/>
              </a:rPr>
              <a:t>My Learning</a:t>
            </a:r>
          </a:p>
        </p:txBody>
      </p:sp>
      <p:sp>
        <p:nvSpPr>
          <p:cNvPr name="Freeform 9" id="9"/>
          <p:cNvSpPr/>
          <p:nvPr/>
        </p:nvSpPr>
        <p:spPr>
          <a:xfrm flipH="false" flipV="false" rot="0">
            <a:off x="13943243" y="542342"/>
            <a:ext cx="391040" cy="391040"/>
          </a:xfrm>
          <a:custGeom>
            <a:avLst/>
            <a:gdLst/>
            <a:ahLst/>
            <a:cxnLst/>
            <a:rect r="r" b="b" t="t" l="l"/>
            <a:pathLst>
              <a:path h="391040" w="391040">
                <a:moveTo>
                  <a:pt x="0" y="0"/>
                </a:moveTo>
                <a:lnTo>
                  <a:pt x="391040" y="0"/>
                </a:lnTo>
                <a:lnTo>
                  <a:pt x="391040" y="391041"/>
                </a:lnTo>
                <a:lnTo>
                  <a:pt x="0" y="39104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0" id="10"/>
          <p:cNvSpPr txBox="true"/>
          <p:nvPr/>
        </p:nvSpPr>
        <p:spPr>
          <a:xfrm rot="0">
            <a:off x="14530692" y="606417"/>
            <a:ext cx="2911326" cy="558165"/>
          </a:xfrm>
          <a:prstGeom prst="rect">
            <a:avLst/>
          </a:prstGeom>
        </p:spPr>
        <p:txBody>
          <a:bodyPr anchor="t" rtlCol="false" tIns="0" lIns="0" bIns="0" rIns="0">
            <a:spAutoFit/>
          </a:bodyPr>
          <a:lstStyle/>
          <a:p>
            <a:pPr algn="l">
              <a:lnSpc>
                <a:spcPts val="2100"/>
              </a:lnSpc>
            </a:pPr>
            <a:r>
              <a:rPr lang="en-US" sz="2100">
                <a:solidFill>
                  <a:srgbClr val="F2F2F2"/>
                </a:solidFill>
                <a:latin typeface="Archivo Black"/>
                <a:ea typeface="Archivo Black"/>
                <a:cs typeface="Archivo Black"/>
                <a:sym typeface="Archivo Black"/>
              </a:rPr>
              <a:t>GROUPS AND GUIDELINES</a:t>
            </a:r>
          </a:p>
        </p:txBody>
      </p:sp>
      <p:grpSp>
        <p:nvGrpSpPr>
          <p:cNvPr name="Group 11" id="11"/>
          <p:cNvGrpSpPr/>
          <p:nvPr/>
        </p:nvGrpSpPr>
        <p:grpSpPr>
          <a:xfrm rot="0">
            <a:off x="0" y="0"/>
            <a:ext cx="1600200" cy="10287000"/>
            <a:chOff x="0" y="0"/>
            <a:chExt cx="2133600" cy="13716000"/>
          </a:xfrm>
        </p:grpSpPr>
        <p:grpSp>
          <p:nvGrpSpPr>
            <p:cNvPr name="Group 12" id="12"/>
            <p:cNvGrpSpPr/>
            <p:nvPr/>
          </p:nvGrpSpPr>
          <p:grpSpPr>
            <a:xfrm rot="0">
              <a:off x="0" y="0"/>
              <a:ext cx="2133600" cy="13716000"/>
              <a:chOff x="0" y="0"/>
              <a:chExt cx="421452" cy="2709333"/>
            </a:xfrm>
          </p:grpSpPr>
          <p:sp>
            <p:nvSpPr>
              <p:cNvPr name="Freeform 13" id="13"/>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4" id="14"/>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5" id="15"/>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6" id="16"/>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F2F2F2"/>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7" id="17"/>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10" tooltip="https://www.floschechter.com"/>
                </a:rPr>
                <a:t>Florence</a:t>
              </a:r>
            </a:p>
            <a:p>
              <a:pPr algn="just">
                <a:lnSpc>
                  <a:spcPts val="1511"/>
                </a:lnSpc>
              </a:pPr>
              <a:r>
                <a:rPr lang="en-US" sz="1399">
                  <a:solidFill>
                    <a:srgbClr val="F2F2F2"/>
                  </a:solidFill>
                  <a:latin typeface="Zodiak"/>
                  <a:ea typeface="Zodiak"/>
                  <a:cs typeface="Zodiak"/>
                  <a:sym typeface="Zodiak"/>
                  <a:hlinkClick r:id="rId11"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12" tooltip="https://www.floschechter.com"/>
                </a:rPr>
                <a:t>floschechter.com</a:t>
              </a:r>
            </a:p>
          </p:txBody>
        </p:sp>
      </p:grpSp>
    </p:spTree>
  </p:cSld>
  <p:clrMapOvr>
    <a:masterClrMapping/>
  </p:clrMapOvr>
  <p:transition spd="fast">
    <p:fade/>
  </p:transition>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342900" y="465134"/>
            <a:ext cx="970592" cy="754635"/>
          </a:xfrm>
          <a:custGeom>
            <a:avLst/>
            <a:gdLst/>
            <a:ahLst/>
            <a:cxnLst/>
            <a:rect r="r" b="b" t="t" l="l"/>
            <a:pathLst>
              <a:path h="754635" w="970592">
                <a:moveTo>
                  <a:pt x="0" y="0"/>
                </a:moveTo>
                <a:lnTo>
                  <a:pt x="970592" y="0"/>
                </a:lnTo>
                <a:lnTo>
                  <a:pt x="970592" y="754635"/>
                </a:lnTo>
                <a:lnTo>
                  <a:pt x="0" y="7546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286500" y="472356"/>
            <a:ext cx="868930" cy="754635"/>
          </a:xfrm>
          <a:custGeom>
            <a:avLst/>
            <a:gdLst/>
            <a:ahLst/>
            <a:cxnLst/>
            <a:rect r="r" b="b" t="t" l="l"/>
            <a:pathLst>
              <a:path h="754635" w="868930">
                <a:moveTo>
                  <a:pt x="0" y="0"/>
                </a:moveTo>
                <a:lnTo>
                  <a:pt x="868930" y="0"/>
                </a:lnTo>
                <a:lnTo>
                  <a:pt x="868930" y="754635"/>
                </a:lnTo>
                <a:lnTo>
                  <a:pt x="0" y="7546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342900" y="8801102"/>
            <a:ext cx="16954500" cy="1148714"/>
          </a:xfrm>
          <a:prstGeom prst="rect">
            <a:avLst/>
          </a:prstGeom>
        </p:spPr>
        <p:txBody>
          <a:bodyPr anchor="t" rtlCol="false" tIns="0" lIns="0" bIns="0" rIns="0">
            <a:spAutoFit/>
          </a:bodyPr>
          <a:lstStyle/>
          <a:p>
            <a:pPr algn="l" marL="0" indent="0" lvl="0">
              <a:lnSpc>
                <a:spcPts val="7949"/>
              </a:lnSpc>
              <a:spcBef>
                <a:spcPct val="0"/>
              </a:spcBef>
            </a:pPr>
            <a:r>
              <a:rPr lang="en-US" b="true" sz="10599">
                <a:solidFill>
                  <a:srgbClr val="F1F2F2"/>
                </a:solidFill>
                <a:latin typeface="Oswald Bold"/>
                <a:ea typeface="Oswald Bold"/>
                <a:cs typeface="Oswald Bold"/>
                <a:sym typeface="Oswald Bold"/>
              </a:rPr>
              <a:t>FURTHER RESOURCES</a:t>
            </a:r>
          </a:p>
        </p:txBody>
      </p:sp>
      <p:sp>
        <p:nvSpPr>
          <p:cNvPr name="TextBox 5" id="5"/>
          <p:cNvSpPr txBox="true"/>
          <p:nvPr/>
        </p:nvSpPr>
        <p:spPr>
          <a:xfrm rot="0">
            <a:off x="1828800" y="600135"/>
            <a:ext cx="4010025" cy="401574"/>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F1F2F2"/>
                </a:solidFill>
                <a:latin typeface="Zodiak Bold Italics"/>
                <a:ea typeface="Zodiak Bold Italics"/>
                <a:cs typeface="Zodiak Bold Italics"/>
                <a:sym typeface="Zodiak Bold Italics"/>
              </a:rPr>
              <a:t>Collections</a:t>
            </a:r>
          </a:p>
        </p:txBody>
      </p:sp>
      <p:sp>
        <p:nvSpPr>
          <p:cNvPr name="TextBox 6" id="6"/>
          <p:cNvSpPr txBox="true"/>
          <p:nvPr/>
        </p:nvSpPr>
        <p:spPr>
          <a:xfrm rot="0">
            <a:off x="7772400" y="600135"/>
            <a:ext cx="4010025" cy="401574"/>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F1F2F2"/>
                </a:solidFill>
                <a:latin typeface="Zodiak Bold Italics"/>
                <a:ea typeface="Zodiak Bold Italics"/>
                <a:cs typeface="Zodiak Bold Italics"/>
                <a:sym typeface="Zodiak Bold Italics"/>
              </a:rPr>
              <a:t>Exhibitions and events</a:t>
            </a:r>
          </a:p>
        </p:txBody>
      </p:sp>
      <p:grpSp>
        <p:nvGrpSpPr>
          <p:cNvPr name="Group 7" id="7"/>
          <p:cNvGrpSpPr/>
          <p:nvPr/>
        </p:nvGrpSpPr>
        <p:grpSpPr>
          <a:xfrm rot="0">
            <a:off x="342900" y="2800350"/>
            <a:ext cx="4229100" cy="1000125"/>
            <a:chOff x="0" y="0"/>
            <a:chExt cx="1113837" cy="263407"/>
          </a:xfrm>
        </p:grpSpPr>
        <p:sp>
          <p:nvSpPr>
            <p:cNvPr name="Freeform 8" id="8"/>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9" id="9"/>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10" id="10"/>
          <p:cNvGrpSpPr/>
          <p:nvPr/>
        </p:nvGrpSpPr>
        <p:grpSpPr>
          <a:xfrm rot="0">
            <a:off x="342900" y="4029075"/>
            <a:ext cx="4229100" cy="1000125"/>
            <a:chOff x="0" y="0"/>
            <a:chExt cx="1113837" cy="263407"/>
          </a:xfrm>
        </p:grpSpPr>
        <p:sp>
          <p:nvSpPr>
            <p:cNvPr name="Freeform 11" id="11"/>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12" id="12"/>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13" id="13"/>
          <p:cNvGrpSpPr/>
          <p:nvPr/>
        </p:nvGrpSpPr>
        <p:grpSpPr>
          <a:xfrm rot="0">
            <a:off x="342900" y="6486525"/>
            <a:ext cx="4229100" cy="1000125"/>
            <a:chOff x="0" y="0"/>
            <a:chExt cx="1113837" cy="263407"/>
          </a:xfrm>
        </p:grpSpPr>
        <p:sp>
          <p:nvSpPr>
            <p:cNvPr name="Freeform 14" id="14"/>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15" id="15"/>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16" id="16"/>
          <p:cNvGrpSpPr/>
          <p:nvPr/>
        </p:nvGrpSpPr>
        <p:grpSpPr>
          <a:xfrm rot="0">
            <a:off x="342900" y="5257800"/>
            <a:ext cx="4229100" cy="1000125"/>
            <a:chOff x="0" y="0"/>
            <a:chExt cx="1113837" cy="263407"/>
          </a:xfrm>
        </p:grpSpPr>
        <p:sp>
          <p:nvSpPr>
            <p:cNvPr name="Freeform 17" id="17"/>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18" id="18"/>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19" id="19"/>
          <p:cNvGrpSpPr/>
          <p:nvPr/>
        </p:nvGrpSpPr>
        <p:grpSpPr>
          <a:xfrm rot="0">
            <a:off x="342900" y="1571625"/>
            <a:ext cx="4229100" cy="1000125"/>
            <a:chOff x="0" y="0"/>
            <a:chExt cx="1113837" cy="263407"/>
          </a:xfrm>
        </p:grpSpPr>
        <p:sp>
          <p:nvSpPr>
            <p:cNvPr name="Freeform 20" id="20"/>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21" id="21"/>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22" id="22"/>
          <p:cNvSpPr txBox="true"/>
          <p:nvPr/>
        </p:nvSpPr>
        <p:spPr>
          <a:xfrm rot="0">
            <a:off x="569152" y="1796638"/>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6" tooltip="https://collectionstrust.org.uk"/>
              </a:rPr>
              <a:t>Collections Trust</a:t>
            </a:r>
          </a:p>
        </p:txBody>
      </p:sp>
      <p:grpSp>
        <p:nvGrpSpPr>
          <p:cNvPr name="Group 23" id="23"/>
          <p:cNvGrpSpPr/>
          <p:nvPr/>
        </p:nvGrpSpPr>
        <p:grpSpPr>
          <a:xfrm rot="0">
            <a:off x="6286500" y="2800350"/>
            <a:ext cx="4229100" cy="1009560"/>
            <a:chOff x="0" y="0"/>
            <a:chExt cx="1113837" cy="265892"/>
          </a:xfrm>
        </p:grpSpPr>
        <p:sp>
          <p:nvSpPr>
            <p:cNvPr name="Freeform 24" id="24"/>
            <p:cNvSpPr/>
            <p:nvPr/>
          </p:nvSpPr>
          <p:spPr>
            <a:xfrm flipH="false" flipV="false" rot="0">
              <a:off x="0" y="0"/>
              <a:ext cx="1113837" cy="265892"/>
            </a:xfrm>
            <a:custGeom>
              <a:avLst/>
              <a:gdLst/>
              <a:ahLst/>
              <a:cxnLst/>
              <a:rect r="r" b="b" t="t" l="l"/>
              <a:pathLst>
                <a:path h="265892" w="1113837">
                  <a:moveTo>
                    <a:pt x="0" y="0"/>
                  </a:moveTo>
                  <a:lnTo>
                    <a:pt x="1113837" y="0"/>
                  </a:lnTo>
                  <a:lnTo>
                    <a:pt x="1113837" y="265892"/>
                  </a:lnTo>
                  <a:lnTo>
                    <a:pt x="0" y="265892"/>
                  </a:lnTo>
                  <a:close/>
                </a:path>
              </a:pathLst>
            </a:custGeom>
            <a:solidFill>
              <a:srgbClr val="000000">
                <a:alpha val="0"/>
              </a:srgbClr>
            </a:solidFill>
            <a:ln w="19050" cap="sq">
              <a:solidFill>
                <a:srgbClr val="BDBDBD"/>
              </a:solidFill>
              <a:prstDash val="solid"/>
              <a:miter/>
            </a:ln>
          </p:spPr>
        </p:sp>
        <p:sp>
          <p:nvSpPr>
            <p:cNvPr name="TextBox 25" id="25"/>
            <p:cNvSpPr txBox="true"/>
            <p:nvPr/>
          </p:nvSpPr>
          <p:spPr>
            <a:xfrm>
              <a:off x="0" y="-9525"/>
              <a:ext cx="1113837" cy="275417"/>
            </a:xfrm>
            <a:prstGeom prst="rect">
              <a:avLst/>
            </a:prstGeom>
          </p:spPr>
          <p:txBody>
            <a:bodyPr anchor="ctr" rtlCol="false" tIns="50800" lIns="50800" bIns="50800" rIns="50800"/>
            <a:lstStyle/>
            <a:p>
              <a:pPr algn="ctr">
                <a:lnSpc>
                  <a:spcPts val="2160"/>
                </a:lnSpc>
              </a:pPr>
            </a:p>
          </p:txBody>
        </p:sp>
      </p:grpSp>
      <p:sp>
        <p:nvSpPr>
          <p:cNvPr name="TextBox 26" id="26"/>
          <p:cNvSpPr txBox="true"/>
          <p:nvPr/>
        </p:nvSpPr>
        <p:spPr>
          <a:xfrm rot="0">
            <a:off x="6503227" y="3025363"/>
            <a:ext cx="3788535"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7" tooltip="https://www.vam.ac.uk/blog/wp-content/uploads/VA_Gallery-Text-Writing-Guidelines_online_Web.pdf"/>
              </a:rPr>
              <a:t>V&amp;A: Writing Gallery Text Guidelines</a:t>
            </a:r>
          </a:p>
        </p:txBody>
      </p:sp>
      <p:grpSp>
        <p:nvGrpSpPr>
          <p:cNvPr name="Group 27" id="27"/>
          <p:cNvGrpSpPr/>
          <p:nvPr/>
        </p:nvGrpSpPr>
        <p:grpSpPr>
          <a:xfrm rot="0">
            <a:off x="6291263" y="4029075"/>
            <a:ext cx="4224337" cy="1000125"/>
            <a:chOff x="0" y="0"/>
            <a:chExt cx="1112583" cy="263407"/>
          </a:xfrm>
        </p:grpSpPr>
        <p:sp>
          <p:nvSpPr>
            <p:cNvPr name="Freeform 28" id="28"/>
            <p:cNvSpPr/>
            <p:nvPr/>
          </p:nvSpPr>
          <p:spPr>
            <a:xfrm flipH="false" flipV="false" rot="0">
              <a:off x="0" y="0"/>
              <a:ext cx="1112583" cy="263407"/>
            </a:xfrm>
            <a:custGeom>
              <a:avLst/>
              <a:gdLst/>
              <a:ahLst/>
              <a:cxnLst/>
              <a:rect r="r" b="b" t="t" l="l"/>
              <a:pathLst>
                <a:path h="263407" w="1112583">
                  <a:moveTo>
                    <a:pt x="0" y="0"/>
                  </a:moveTo>
                  <a:lnTo>
                    <a:pt x="1112583" y="0"/>
                  </a:lnTo>
                  <a:lnTo>
                    <a:pt x="1112583" y="263407"/>
                  </a:lnTo>
                  <a:lnTo>
                    <a:pt x="0" y="263407"/>
                  </a:lnTo>
                  <a:close/>
                </a:path>
              </a:pathLst>
            </a:custGeom>
            <a:solidFill>
              <a:srgbClr val="000000">
                <a:alpha val="0"/>
              </a:srgbClr>
            </a:solidFill>
            <a:ln w="19050" cap="sq">
              <a:solidFill>
                <a:srgbClr val="BDBDBD"/>
              </a:solidFill>
              <a:prstDash val="solid"/>
              <a:miter/>
            </a:ln>
          </p:spPr>
        </p:sp>
        <p:sp>
          <p:nvSpPr>
            <p:cNvPr name="TextBox 29" id="29"/>
            <p:cNvSpPr txBox="true"/>
            <p:nvPr/>
          </p:nvSpPr>
          <p:spPr>
            <a:xfrm>
              <a:off x="0" y="-9525"/>
              <a:ext cx="1112583" cy="272932"/>
            </a:xfrm>
            <a:prstGeom prst="rect">
              <a:avLst/>
            </a:prstGeom>
          </p:spPr>
          <p:txBody>
            <a:bodyPr anchor="ctr" rtlCol="false" tIns="50800" lIns="50800" bIns="50800" rIns="50800"/>
            <a:lstStyle/>
            <a:p>
              <a:pPr algn="ctr">
                <a:lnSpc>
                  <a:spcPts val="2160"/>
                </a:lnSpc>
              </a:pPr>
            </a:p>
          </p:txBody>
        </p:sp>
      </p:grpSp>
      <p:sp>
        <p:nvSpPr>
          <p:cNvPr name="TextBox 30" id="30"/>
          <p:cNvSpPr txBox="true"/>
          <p:nvPr/>
        </p:nvSpPr>
        <p:spPr>
          <a:xfrm rot="0">
            <a:off x="6485165" y="4254088"/>
            <a:ext cx="3622221"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8" tooltip="https://exhibits.si.edu/wp-content/uploads/2021/09/SI-Guide-to-Interpretive-Writing-for-Exhibitions.pdf"/>
              </a:rPr>
              <a:t>Smithsonian: Guide to Interpretive Writing for Exhibitions</a:t>
            </a:r>
          </a:p>
        </p:txBody>
      </p:sp>
      <p:sp>
        <p:nvSpPr>
          <p:cNvPr name="TextBox 31" id="31"/>
          <p:cNvSpPr txBox="true"/>
          <p:nvPr/>
        </p:nvSpPr>
        <p:spPr>
          <a:xfrm rot="0">
            <a:off x="569152" y="3025363"/>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9" tooltip="https://collectionstrust.org.uk/spectrum/spectrum-5/"/>
              </a:rPr>
              <a:t>Spectrum 5</a:t>
            </a:r>
          </a:p>
        </p:txBody>
      </p:sp>
      <p:sp>
        <p:nvSpPr>
          <p:cNvPr name="TextBox 32" id="32"/>
          <p:cNvSpPr txBox="true"/>
          <p:nvPr/>
        </p:nvSpPr>
        <p:spPr>
          <a:xfrm rot="0">
            <a:off x="569152" y="4254088"/>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rPr>
              <a:t>Culture Grid</a:t>
            </a:r>
          </a:p>
        </p:txBody>
      </p:sp>
      <p:grpSp>
        <p:nvGrpSpPr>
          <p:cNvPr name="Group 33" id="33"/>
          <p:cNvGrpSpPr/>
          <p:nvPr/>
        </p:nvGrpSpPr>
        <p:grpSpPr>
          <a:xfrm rot="0">
            <a:off x="6291263" y="5257800"/>
            <a:ext cx="4224337" cy="1000125"/>
            <a:chOff x="0" y="0"/>
            <a:chExt cx="1112583" cy="263407"/>
          </a:xfrm>
        </p:grpSpPr>
        <p:sp>
          <p:nvSpPr>
            <p:cNvPr name="Freeform 34" id="34"/>
            <p:cNvSpPr/>
            <p:nvPr/>
          </p:nvSpPr>
          <p:spPr>
            <a:xfrm flipH="false" flipV="false" rot="0">
              <a:off x="0" y="0"/>
              <a:ext cx="1112583" cy="263407"/>
            </a:xfrm>
            <a:custGeom>
              <a:avLst/>
              <a:gdLst/>
              <a:ahLst/>
              <a:cxnLst/>
              <a:rect r="r" b="b" t="t" l="l"/>
              <a:pathLst>
                <a:path h="263407" w="1112583">
                  <a:moveTo>
                    <a:pt x="0" y="0"/>
                  </a:moveTo>
                  <a:lnTo>
                    <a:pt x="1112583" y="0"/>
                  </a:lnTo>
                  <a:lnTo>
                    <a:pt x="1112583" y="263407"/>
                  </a:lnTo>
                  <a:lnTo>
                    <a:pt x="0" y="263407"/>
                  </a:lnTo>
                  <a:close/>
                </a:path>
              </a:pathLst>
            </a:custGeom>
            <a:solidFill>
              <a:srgbClr val="000000">
                <a:alpha val="0"/>
              </a:srgbClr>
            </a:solidFill>
            <a:ln w="19050" cap="sq">
              <a:solidFill>
                <a:srgbClr val="BDBDBD"/>
              </a:solidFill>
              <a:prstDash val="solid"/>
              <a:miter/>
            </a:ln>
          </p:spPr>
        </p:sp>
        <p:sp>
          <p:nvSpPr>
            <p:cNvPr name="TextBox 35" id="35"/>
            <p:cNvSpPr txBox="true"/>
            <p:nvPr/>
          </p:nvSpPr>
          <p:spPr>
            <a:xfrm>
              <a:off x="0" y="-9525"/>
              <a:ext cx="1112583" cy="272932"/>
            </a:xfrm>
            <a:prstGeom prst="rect">
              <a:avLst/>
            </a:prstGeom>
          </p:spPr>
          <p:txBody>
            <a:bodyPr anchor="ctr" rtlCol="false" tIns="50800" lIns="50800" bIns="50800" rIns="50800"/>
            <a:lstStyle/>
            <a:p>
              <a:pPr algn="ctr">
                <a:lnSpc>
                  <a:spcPts val="2160"/>
                </a:lnSpc>
              </a:pPr>
            </a:p>
          </p:txBody>
        </p:sp>
      </p:grpSp>
      <p:sp>
        <p:nvSpPr>
          <p:cNvPr name="TextBox 36" id="36"/>
          <p:cNvSpPr txBox="true"/>
          <p:nvPr/>
        </p:nvSpPr>
        <p:spPr>
          <a:xfrm rot="0">
            <a:off x="6485362" y="5482813"/>
            <a:ext cx="3060139"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0" tooltip="https://artsandmuseums.utah.gov/wp-content/uploads/2020/05/5.Museum-Interpretation-Policy-Template-view.pdf"/>
              </a:rPr>
              <a:t>Interpretation policy template</a:t>
            </a:r>
          </a:p>
        </p:txBody>
      </p:sp>
      <p:sp>
        <p:nvSpPr>
          <p:cNvPr name="TextBox 37" id="37"/>
          <p:cNvSpPr txBox="true"/>
          <p:nvPr/>
        </p:nvSpPr>
        <p:spPr>
          <a:xfrm rot="0">
            <a:off x="569152" y="6711538"/>
            <a:ext cx="3764723"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1" tooltip="https://my.matterport.com/show/?m=cuEcZLEC2mF"/>
              </a:rPr>
              <a:t>Rochdale Arts &amp; Heritage Resource Centre Storage Virtual Tour</a:t>
            </a:r>
          </a:p>
        </p:txBody>
      </p:sp>
      <p:sp>
        <p:nvSpPr>
          <p:cNvPr name="TextBox 38" id="38"/>
          <p:cNvSpPr txBox="true"/>
          <p:nvPr/>
        </p:nvSpPr>
        <p:spPr>
          <a:xfrm rot="0">
            <a:off x="569152" y="5482813"/>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2" tooltip="https://www.icon.org.uk"/>
              </a:rPr>
              <a:t>Institute of Conservation</a:t>
            </a:r>
          </a:p>
        </p:txBody>
      </p:sp>
      <p:grpSp>
        <p:nvGrpSpPr>
          <p:cNvPr name="Group 39" id="39"/>
          <p:cNvGrpSpPr/>
          <p:nvPr/>
        </p:nvGrpSpPr>
        <p:grpSpPr>
          <a:xfrm rot="0">
            <a:off x="12230100" y="1571625"/>
            <a:ext cx="4219575" cy="1000125"/>
            <a:chOff x="0" y="0"/>
            <a:chExt cx="1111328" cy="263407"/>
          </a:xfrm>
        </p:grpSpPr>
        <p:sp>
          <p:nvSpPr>
            <p:cNvPr name="Freeform 40" id="40"/>
            <p:cNvSpPr/>
            <p:nvPr/>
          </p:nvSpPr>
          <p:spPr>
            <a:xfrm flipH="false" flipV="false" rot="0">
              <a:off x="0" y="0"/>
              <a:ext cx="1111328" cy="263407"/>
            </a:xfrm>
            <a:custGeom>
              <a:avLst/>
              <a:gdLst/>
              <a:ahLst/>
              <a:cxnLst/>
              <a:rect r="r" b="b" t="t" l="l"/>
              <a:pathLst>
                <a:path h="263407" w="1111328">
                  <a:moveTo>
                    <a:pt x="0" y="0"/>
                  </a:moveTo>
                  <a:lnTo>
                    <a:pt x="1111328" y="0"/>
                  </a:lnTo>
                  <a:lnTo>
                    <a:pt x="1111328" y="263407"/>
                  </a:lnTo>
                  <a:lnTo>
                    <a:pt x="0" y="263407"/>
                  </a:lnTo>
                  <a:close/>
                </a:path>
              </a:pathLst>
            </a:custGeom>
            <a:solidFill>
              <a:srgbClr val="000000">
                <a:alpha val="0"/>
              </a:srgbClr>
            </a:solidFill>
            <a:ln w="19050" cap="sq">
              <a:solidFill>
                <a:srgbClr val="BDBDBD"/>
              </a:solidFill>
              <a:prstDash val="solid"/>
              <a:miter/>
            </a:ln>
          </p:spPr>
        </p:sp>
        <p:sp>
          <p:nvSpPr>
            <p:cNvPr name="TextBox 41" id="41"/>
            <p:cNvSpPr txBox="true"/>
            <p:nvPr/>
          </p:nvSpPr>
          <p:spPr>
            <a:xfrm>
              <a:off x="0" y="-9525"/>
              <a:ext cx="1111328" cy="272932"/>
            </a:xfrm>
            <a:prstGeom prst="rect">
              <a:avLst/>
            </a:prstGeom>
          </p:spPr>
          <p:txBody>
            <a:bodyPr anchor="ctr" rtlCol="false" tIns="50800" lIns="50800" bIns="50800" rIns="50800"/>
            <a:lstStyle/>
            <a:p>
              <a:pPr algn="ctr">
                <a:lnSpc>
                  <a:spcPts val="2160"/>
                </a:lnSpc>
              </a:pPr>
            </a:p>
          </p:txBody>
        </p:sp>
      </p:grpSp>
      <p:sp>
        <p:nvSpPr>
          <p:cNvPr name="TextBox 42" id="42"/>
          <p:cNvSpPr txBox="true"/>
          <p:nvPr/>
        </p:nvSpPr>
        <p:spPr>
          <a:xfrm rot="0">
            <a:off x="12424002" y="1796638"/>
            <a:ext cx="3572492"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3" tooltip="https://media.rnib.org.uk/documents/EXhibitions_for_all_NMScotland.pdf"/>
              </a:rPr>
              <a:t>NMS: Exhibitions for All Guidelines</a:t>
            </a:r>
          </a:p>
        </p:txBody>
      </p:sp>
      <p:grpSp>
        <p:nvGrpSpPr>
          <p:cNvPr name="Group 43" id="43"/>
          <p:cNvGrpSpPr/>
          <p:nvPr/>
        </p:nvGrpSpPr>
        <p:grpSpPr>
          <a:xfrm rot="0">
            <a:off x="6286500" y="1571625"/>
            <a:ext cx="4229100" cy="1000125"/>
            <a:chOff x="0" y="0"/>
            <a:chExt cx="1113837" cy="263407"/>
          </a:xfrm>
        </p:grpSpPr>
        <p:sp>
          <p:nvSpPr>
            <p:cNvPr name="Freeform 44" id="44"/>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45" id="45"/>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46" id="46"/>
          <p:cNvSpPr txBox="true"/>
          <p:nvPr/>
        </p:nvSpPr>
        <p:spPr>
          <a:xfrm rot="0">
            <a:off x="6480402" y="1762713"/>
            <a:ext cx="3464547"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4" tooltip="https://www.britishcouncil.in/sites/default/files/guidelines_for_museum_display.pdf"/>
              </a:rPr>
              <a:t>Glasgow Museums: Display Guidelines </a:t>
            </a:r>
          </a:p>
        </p:txBody>
      </p:sp>
      <p:grpSp>
        <p:nvGrpSpPr>
          <p:cNvPr name="Group 47" id="47"/>
          <p:cNvGrpSpPr/>
          <p:nvPr/>
        </p:nvGrpSpPr>
        <p:grpSpPr>
          <a:xfrm rot="0">
            <a:off x="12230100" y="2800350"/>
            <a:ext cx="4229100" cy="1009560"/>
            <a:chOff x="0" y="0"/>
            <a:chExt cx="1113837" cy="265892"/>
          </a:xfrm>
        </p:grpSpPr>
        <p:sp>
          <p:nvSpPr>
            <p:cNvPr name="Freeform 48" id="48"/>
            <p:cNvSpPr/>
            <p:nvPr/>
          </p:nvSpPr>
          <p:spPr>
            <a:xfrm flipH="false" flipV="false" rot="0">
              <a:off x="0" y="0"/>
              <a:ext cx="1113837" cy="265892"/>
            </a:xfrm>
            <a:custGeom>
              <a:avLst/>
              <a:gdLst/>
              <a:ahLst/>
              <a:cxnLst/>
              <a:rect r="r" b="b" t="t" l="l"/>
              <a:pathLst>
                <a:path h="265892" w="1113837">
                  <a:moveTo>
                    <a:pt x="0" y="0"/>
                  </a:moveTo>
                  <a:lnTo>
                    <a:pt x="1113837" y="0"/>
                  </a:lnTo>
                  <a:lnTo>
                    <a:pt x="1113837" y="265892"/>
                  </a:lnTo>
                  <a:lnTo>
                    <a:pt x="0" y="265892"/>
                  </a:lnTo>
                  <a:close/>
                </a:path>
              </a:pathLst>
            </a:custGeom>
            <a:solidFill>
              <a:srgbClr val="000000">
                <a:alpha val="0"/>
              </a:srgbClr>
            </a:solidFill>
            <a:ln w="19050" cap="sq">
              <a:solidFill>
                <a:srgbClr val="BDBDBD"/>
              </a:solidFill>
              <a:prstDash val="solid"/>
              <a:miter/>
            </a:ln>
          </p:spPr>
        </p:sp>
        <p:sp>
          <p:nvSpPr>
            <p:cNvPr name="TextBox 49" id="49"/>
            <p:cNvSpPr txBox="true"/>
            <p:nvPr/>
          </p:nvSpPr>
          <p:spPr>
            <a:xfrm>
              <a:off x="0" y="-9525"/>
              <a:ext cx="1113837" cy="275417"/>
            </a:xfrm>
            <a:prstGeom prst="rect">
              <a:avLst/>
            </a:prstGeom>
          </p:spPr>
          <p:txBody>
            <a:bodyPr anchor="ctr" rtlCol="false" tIns="50800" lIns="50800" bIns="50800" rIns="50800"/>
            <a:lstStyle/>
            <a:p>
              <a:pPr algn="ctr">
                <a:lnSpc>
                  <a:spcPts val="2160"/>
                </a:lnSpc>
              </a:pPr>
            </a:p>
          </p:txBody>
        </p:sp>
      </p:grpSp>
      <p:sp>
        <p:nvSpPr>
          <p:cNvPr name="TextBox 50" id="50"/>
          <p:cNvSpPr txBox="true"/>
          <p:nvPr/>
        </p:nvSpPr>
        <p:spPr>
          <a:xfrm rot="0">
            <a:off x="12424002" y="3025363"/>
            <a:ext cx="3572492"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5" tooltip="https://jsma.uoregon.edu/sites/jsma2.uoregon.edu/files/MUSEUM%20EXHIBITION%20PLANNING%20TOOL.pdf"/>
              </a:rPr>
              <a:t>Jordan Schnitzer Museum of Art: Museum Exhibition Planning Tool </a:t>
            </a:r>
          </a:p>
        </p:txBody>
      </p:sp>
      <p:grpSp>
        <p:nvGrpSpPr>
          <p:cNvPr name="Group 51" id="51"/>
          <p:cNvGrpSpPr/>
          <p:nvPr/>
        </p:nvGrpSpPr>
        <p:grpSpPr>
          <a:xfrm rot="0">
            <a:off x="12230100" y="4029075"/>
            <a:ext cx="4229100" cy="1000125"/>
            <a:chOff x="0" y="0"/>
            <a:chExt cx="1113837" cy="263407"/>
          </a:xfrm>
        </p:grpSpPr>
        <p:sp>
          <p:nvSpPr>
            <p:cNvPr name="Freeform 52" id="52"/>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53" id="53"/>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54" id="54"/>
          <p:cNvSpPr txBox="true"/>
          <p:nvPr/>
        </p:nvSpPr>
        <p:spPr>
          <a:xfrm rot="0">
            <a:off x="12424002" y="4254088"/>
            <a:ext cx="3572492"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6" tooltip="https://www.sciencemuseumgroup.org.uk/about-us/contact-us/exhibition-proposal/submit-an-exhibition-proposal"/>
              </a:rPr>
              <a:t>Science Museum exhibition proposal form</a:t>
            </a:r>
          </a:p>
        </p:txBody>
      </p:sp>
      <p:grpSp>
        <p:nvGrpSpPr>
          <p:cNvPr name="Group 55" id="55"/>
          <p:cNvGrpSpPr/>
          <p:nvPr/>
        </p:nvGrpSpPr>
        <p:grpSpPr>
          <a:xfrm rot="0">
            <a:off x="12230100" y="5257800"/>
            <a:ext cx="4229100" cy="1000125"/>
            <a:chOff x="0" y="0"/>
            <a:chExt cx="1113837" cy="263407"/>
          </a:xfrm>
        </p:grpSpPr>
        <p:sp>
          <p:nvSpPr>
            <p:cNvPr name="Freeform 56" id="56"/>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57" id="57"/>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58" id="58"/>
          <p:cNvSpPr txBox="true"/>
          <p:nvPr/>
        </p:nvSpPr>
        <p:spPr>
          <a:xfrm rot="0">
            <a:off x="12424200" y="5482813"/>
            <a:ext cx="3060139"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7" tooltip="https://www.artic.edu/articles/872/how-to-read-a-label"/>
              </a:rPr>
              <a:t>Art Institute Chicago: How To Read a Label</a:t>
            </a:r>
          </a:p>
        </p:txBody>
      </p:sp>
      <p:grpSp>
        <p:nvGrpSpPr>
          <p:cNvPr name="Group 59" id="59"/>
          <p:cNvGrpSpPr/>
          <p:nvPr/>
        </p:nvGrpSpPr>
        <p:grpSpPr>
          <a:xfrm rot="0">
            <a:off x="12230100" y="6486525"/>
            <a:ext cx="4229100" cy="1000125"/>
            <a:chOff x="0" y="0"/>
            <a:chExt cx="1113837" cy="263407"/>
          </a:xfrm>
        </p:grpSpPr>
        <p:sp>
          <p:nvSpPr>
            <p:cNvPr name="Freeform 60" id="60"/>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61" id="61"/>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62" id="62"/>
          <p:cNvSpPr txBox="true"/>
          <p:nvPr/>
        </p:nvSpPr>
        <p:spPr>
          <a:xfrm rot="0">
            <a:off x="12424200" y="6711538"/>
            <a:ext cx="3495983"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8" tooltip="https://mdse.org.uk/resource-library/event-planning-template/"/>
              </a:rPr>
              <a:t>Museum Development South East: Event Planning Template</a:t>
            </a:r>
          </a:p>
        </p:txBody>
      </p:sp>
    </p:spTree>
  </p:cSld>
  <p:clrMapOvr>
    <a:masterClrMapping/>
  </p:clrMapOvr>
  <p:transition spd="fast">
    <p:fade/>
  </p:transition>
</p:sld>
</file>

<file path=ppt/slides/slide45.xml><?xml version="1.0" encoding="utf-8"?>
<p:sld xmlns:p="http://schemas.openxmlformats.org/presentationml/2006/main" xmlns:a="http://schemas.openxmlformats.org/drawingml/2006/main">
  <p:cSld>
    <p:bg>
      <p:bgPr>
        <a:solidFill>
          <a:srgbClr val="010203"/>
        </a:solidFill>
      </p:bgPr>
    </p:bg>
    <p:spTree>
      <p:nvGrpSpPr>
        <p:cNvPr id="1" name=""/>
        <p:cNvGrpSpPr/>
        <p:nvPr/>
      </p:nvGrpSpPr>
      <p:grpSpPr>
        <a:xfrm>
          <a:off x="0" y="0"/>
          <a:ext cx="0" cy="0"/>
          <a:chOff x="0" y="0"/>
          <a:chExt cx="0" cy="0"/>
        </a:xfrm>
      </p:grpSpPr>
      <p:sp>
        <p:nvSpPr>
          <p:cNvPr name="TextBox 2" id="2"/>
          <p:cNvSpPr txBox="true"/>
          <p:nvPr/>
        </p:nvSpPr>
        <p:spPr>
          <a:xfrm rot="0">
            <a:off x="1819275" y="3871912"/>
            <a:ext cx="16230600" cy="4857750"/>
          </a:xfrm>
          <a:prstGeom prst="rect">
            <a:avLst/>
          </a:prstGeom>
        </p:spPr>
        <p:txBody>
          <a:bodyPr anchor="t" rtlCol="false" tIns="0" lIns="0" bIns="0" rIns="0">
            <a:spAutoFit/>
          </a:bodyPr>
          <a:lstStyle/>
          <a:p>
            <a:pPr algn="l" marL="0" indent="0" lvl="0">
              <a:lnSpc>
                <a:spcPts val="19199"/>
              </a:lnSpc>
            </a:pPr>
            <a:r>
              <a:rPr lang="en-US" b="true" sz="15999">
                <a:solidFill>
                  <a:srgbClr val="F1F2F2"/>
                </a:solidFill>
                <a:latin typeface="Oswald Bold"/>
                <a:ea typeface="Oswald Bold"/>
                <a:cs typeface="Oswald Bold"/>
                <a:sym typeface="Oswald Bold"/>
              </a:rPr>
              <a:t>OPERATIONS &amp; FACILITIES</a:t>
            </a:r>
          </a:p>
        </p:txBody>
      </p:sp>
    </p:spTree>
  </p:cSld>
  <p:clrMapOvr>
    <a:masterClrMapping/>
  </p:clrMapOvr>
  <p:transition spd="fast">
    <p:fade/>
  </p:transition>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F1F2F2"/>
        </a:solidFill>
      </p:bgPr>
    </p:bg>
    <p:spTree>
      <p:nvGrpSpPr>
        <p:cNvPr id="1" name=""/>
        <p:cNvGrpSpPr/>
        <p:nvPr/>
      </p:nvGrpSpPr>
      <p:grpSpPr>
        <a:xfrm>
          <a:off x="0" y="0"/>
          <a:ext cx="0" cy="0"/>
          <a:chOff x="0" y="0"/>
          <a:chExt cx="0" cy="0"/>
        </a:xfrm>
      </p:grpSpPr>
      <p:grpSp>
        <p:nvGrpSpPr>
          <p:cNvPr name="Group 2" id="2"/>
          <p:cNvGrpSpPr/>
          <p:nvPr/>
        </p:nvGrpSpPr>
        <p:grpSpPr>
          <a:xfrm rot="0">
            <a:off x="4810125" y="2790825"/>
            <a:ext cx="4248150" cy="7172325"/>
            <a:chOff x="0" y="0"/>
            <a:chExt cx="1118854" cy="1889007"/>
          </a:xfrm>
        </p:grpSpPr>
        <p:sp>
          <p:nvSpPr>
            <p:cNvPr name="Freeform 3" id="3"/>
            <p:cNvSpPr/>
            <p:nvPr/>
          </p:nvSpPr>
          <p:spPr>
            <a:xfrm flipH="false" flipV="false" rot="0">
              <a:off x="0" y="0"/>
              <a:ext cx="1118854" cy="1889007"/>
            </a:xfrm>
            <a:custGeom>
              <a:avLst/>
              <a:gdLst/>
              <a:ahLst/>
              <a:cxnLst/>
              <a:rect r="r" b="b" t="t" l="l"/>
              <a:pathLst>
                <a:path h="1889007" w="1118854">
                  <a:moveTo>
                    <a:pt x="0" y="0"/>
                  </a:moveTo>
                  <a:lnTo>
                    <a:pt x="1118854" y="0"/>
                  </a:lnTo>
                  <a:lnTo>
                    <a:pt x="1118854" y="1889007"/>
                  </a:lnTo>
                  <a:lnTo>
                    <a:pt x="0" y="1889007"/>
                  </a:lnTo>
                  <a:close/>
                </a:path>
              </a:pathLst>
            </a:custGeom>
            <a:solidFill>
              <a:srgbClr val="000000">
                <a:alpha val="0"/>
              </a:srgbClr>
            </a:solidFill>
            <a:ln w="19050" cap="sq">
              <a:solidFill>
                <a:srgbClr val="000000"/>
              </a:solidFill>
              <a:prstDash val="solid"/>
              <a:miter/>
            </a:ln>
          </p:spPr>
        </p:sp>
        <p:sp>
          <p:nvSpPr>
            <p:cNvPr name="TextBox 4" id="4"/>
            <p:cNvSpPr txBox="true"/>
            <p:nvPr/>
          </p:nvSpPr>
          <p:spPr>
            <a:xfrm>
              <a:off x="0" y="-9525"/>
              <a:ext cx="1118854" cy="1898532"/>
            </a:xfrm>
            <a:prstGeom prst="rect">
              <a:avLst/>
            </a:prstGeom>
          </p:spPr>
          <p:txBody>
            <a:bodyPr anchor="ctr" rtlCol="false" tIns="50800" lIns="50800" bIns="50800" rIns="50800"/>
            <a:lstStyle/>
            <a:p>
              <a:pPr algn="ctr">
                <a:lnSpc>
                  <a:spcPts val="2160"/>
                </a:lnSpc>
              </a:pPr>
            </a:p>
          </p:txBody>
        </p:sp>
      </p:grpSp>
      <p:sp>
        <p:nvSpPr>
          <p:cNvPr name="TextBox 5" id="5"/>
          <p:cNvSpPr txBox="true"/>
          <p:nvPr/>
        </p:nvSpPr>
        <p:spPr>
          <a:xfrm rot="0">
            <a:off x="4762500" y="419100"/>
            <a:ext cx="8685161" cy="1097280"/>
          </a:xfrm>
          <a:prstGeom prst="rect">
            <a:avLst/>
          </a:prstGeom>
        </p:spPr>
        <p:txBody>
          <a:bodyPr anchor="t" rtlCol="false" tIns="0" lIns="0" bIns="0" rIns="0">
            <a:spAutoFit/>
          </a:bodyPr>
          <a:lstStyle/>
          <a:p>
            <a:pPr algn="l">
              <a:lnSpc>
                <a:spcPts val="7680"/>
              </a:lnSpc>
            </a:pPr>
            <a:r>
              <a:rPr lang="en-US" sz="9600" b="true">
                <a:solidFill>
                  <a:srgbClr val="010203"/>
                </a:solidFill>
                <a:latin typeface="Oswald Bold"/>
                <a:ea typeface="Oswald Bold"/>
                <a:cs typeface="Oswald Bold"/>
                <a:sym typeface="Oswald Bold"/>
              </a:rPr>
              <a:t>GOVERNANCE</a:t>
            </a:r>
          </a:p>
        </p:txBody>
      </p:sp>
      <p:grpSp>
        <p:nvGrpSpPr>
          <p:cNvPr name="Group 6" id="6"/>
          <p:cNvGrpSpPr/>
          <p:nvPr/>
        </p:nvGrpSpPr>
        <p:grpSpPr>
          <a:xfrm rot="0">
            <a:off x="13706475" y="2800350"/>
            <a:ext cx="4238625" cy="7172325"/>
            <a:chOff x="0" y="0"/>
            <a:chExt cx="1116346" cy="1889007"/>
          </a:xfrm>
        </p:grpSpPr>
        <p:sp>
          <p:nvSpPr>
            <p:cNvPr name="Freeform 7" id="7"/>
            <p:cNvSpPr/>
            <p:nvPr/>
          </p:nvSpPr>
          <p:spPr>
            <a:xfrm flipH="false" flipV="false" rot="0">
              <a:off x="0" y="0"/>
              <a:ext cx="1116346" cy="1889007"/>
            </a:xfrm>
            <a:custGeom>
              <a:avLst/>
              <a:gdLst/>
              <a:ahLst/>
              <a:cxnLst/>
              <a:rect r="r" b="b" t="t" l="l"/>
              <a:pathLst>
                <a:path h="1889007" w="1116346">
                  <a:moveTo>
                    <a:pt x="0" y="0"/>
                  </a:moveTo>
                  <a:lnTo>
                    <a:pt x="1116346" y="0"/>
                  </a:lnTo>
                  <a:lnTo>
                    <a:pt x="1116346" y="1889007"/>
                  </a:lnTo>
                  <a:lnTo>
                    <a:pt x="0" y="1889007"/>
                  </a:lnTo>
                  <a:close/>
                </a:path>
              </a:pathLst>
            </a:custGeom>
            <a:solidFill>
              <a:srgbClr val="000000">
                <a:alpha val="0"/>
              </a:srgbClr>
            </a:solidFill>
            <a:ln w="19050" cap="sq">
              <a:solidFill>
                <a:srgbClr val="000000"/>
              </a:solidFill>
              <a:prstDash val="solid"/>
              <a:miter/>
            </a:ln>
          </p:spPr>
        </p:sp>
        <p:sp>
          <p:nvSpPr>
            <p:cNvPr name="TextBox 8" id="8"/>
            <p:cNvSpPr txBox="true"/>
            <p:nvPr/>
          </p:nvSpPr>
          <p:spPr>
            <a:xfrm>
              <a:off x="0" y="-9525"/>
              <a:ext cx="1116346" cy="1898532"/>
            </a:xfrm>
            <a:prstGeom prst="rect">
              <a:avLst/>
            </a:prstGeom>
          </p:spPr>
          <p:txBody>
            <a:bodyPr anchor="ctr" rtlCol="false" tIns="50800" lIns="50800" bIns="50800" rIns="50800"/>
            <a:lstStyle/>
            <a:p>
              <a:pPr algn="ctr">
                <a:lnSpc>
                  <a:spcPts val="2160"/>
                </a:lnSpc>
              </a:pPr>
            </a:p>
          </p:txBody>
        </p:sp>
      </p:grpSp>
      <p:grpSp>
        <p:nvGrpSpPr>
          <p:cNvPr name="Group 9" id="9"/>
          <p:cNvGrpSpPr/>
          <p:nvPr/>
        </p:nvGrpSpPr>
        <p:grpSpPr>
          <a:xfrm rot="0">
            <a:off x="15211425" y="8079206"/>
            <a:ext cx="2733675" cy="1864894"/>
            <a:chOff x="0" y="0"/>
            <a:chExt cx="719980" cy="491165"/>
          </a:xfrm>
        </p:grpSpPr>
        <p:sp>
          <p:nvSpPr>
            <p:cNvPr name="Freeform 10" id="10"/>
            <p:cNvSpPr/>
            <p:nvPr/>
          </p:nvSpPr>
          <p:spPr>
            <a:xfrm flipH="false" flipV="false" rot="0">
              <a:off x="0" y="0"/>
              <a:ext cx="719980" cy="491165"/>
            </a:xfrm>
            <a:custGeom>
              <a:avLst/>
              <a:gdLst/>
              <a:ahLst/>
              <a:cxnLst/>
              <a:rect r="r" b="b" t="t" l="l"/>
              <a:pathLst>
                <a:path h="491165" w="719980">
                  <a:moveTo>
                    <a:pt x="0" y="0"/>
                  </a:moveTo>
                  <a:lnTo>
                    <a:pt x="719980" y="0"/>
                  </a:lnTo>
                  <a:lnTo>
                    <a:pt x="719980" y="491165"/>
                  </a:lnTo>
                  <a:lnTo>
                    <a:pt x="0" y="491165"/>
                  </a:lnTo>
                  <a:close/>
                </a:path>
              </a:pathLst>
            </a:custGeom>
            <a:solidFill>
              <a:srgbClr val="203608"/>
            </a:solidFill>
          </p:spPr>
        </p:sp>
        <p:sp>
          <p:nvSpPr>
            <p:cNvPr name="TextBox 11" id="11"/>
            <p:cNvSpPr txBox="true"/>
            <p:nvPr/>
          </p:nvSpPr>
          <p:spPr>
            <a:xfrm>
              <a:off x="0" y="28575"/>
              <a:ext cx="719980" cy="462590"/>
            </a:xfrm>
            <a:prstGeom prst="rect">
              <a:avLst/>
            </a:prstGeom>
          </p:spPr>
          <p:txBody>
            <a:bodyPr anchor="ctr" rtlCol="false" tIns="50800" lIns="50800" bIns="50800" rIns="50800"/>
            <a:lstStyle/>
            <a:p>
              <a:pPr algn="ctr">
                <a:lnSpc>
                  <a:spcPts val="1399"/>
                </a:lnSpc>
              </a:pPr>
            </a:p>
          </p:txBody>
        </p:sp>
      </p:grpSp>
      <p:sp>
        <p:nvSpPr>
          <p:cNvPr name="TextBox 12" id="12"/>
          <p:cNvSpPr txBox="true"/>
          <p:nvPr/>
        </p:nvSpPr>
        <p:spPr>
          <a:xfrm rot="0">
            <a:off x="15438668" y="8688739"/>
            <a:ext cx="2646417" cy="826135"/>
          </a:xfrm>
          <a:prstGeom prst="rect">
            <a:avLst/>
          </a:prstGeom>
        </p:spPr>
        <p:txBody>
          <a:bodyPr anchor="t" rtlCol="false" tIns="0" lIns="0" bIns="0" rIns="0">
            <a:spAutoFit/>
          </a:bodyPr>
          <a:lstStyle/>
          <a:p>
            <a:pPr algn="l">
              <a:lnSpc>
                <a:spcPts val="1599"/>
              </a:lnSpc>
            </a:pPr>
          </a:p>
          <a:p>
            <a:pPr algn="l">
              <a:lnSpc>
                <a:spcPts val="1200"/>
              </a:lnSpc>
            </a:pPr>
            <a:r>
              <a:rPr lang="en-US" sz="1200">
                <a:solidFill>
                  <a:srgbClr val="F2F2F2"/>
                </a:solidFill>
                <a:latin typeface="Archivo"/>
                <a:ea typeface="Archivo"/>
                <a:cs typeface="Archivo"/>
                <a:sym typeface="Archivo"/>
              </a:rPr>
              <a:t>Youth Committee</a:t>
            </a:r>
          </a:p>
          <a:p>
            <a:pPr algn="l">
              <a:lnSpc>
                <a:spcPts val="1200"/>
              </a:lnSpc>
            </a:pPr>
            <a:r>
              <a:rPr lang="en-US" sz="1200">
                <a:solidFill>
                  <a:srgbClr val="F2F2F2"/>
                </a:solidFill>
                <a:latin typeface="Archivo"/>
                <a:ea typeface="Archivo"/>
                <a:cs typeface="Archivo"/>
                <a:sym typeface="Archivo"/>
              </a:rPr>
              <a:t>Ethics Committee</a:t>
            </a:r>
          </a:p>
          <a:p>
            <a:pPr algn="l">
              <a:lnSpc>
                <a:spcPts val="1200"/>
              </a:lnSpc>
            </a:pPr>
            <a:r>
              <a:rPr lang="en-US" sz="1200">
                <a:solidFill>
                  <a:srgbClr val="F2F2F2"/>
                </a:solidFill>
                <a:latin typeface="Archivo"/>
                <a:ea typeface="Archivo"/>
                <a:cs typeface="Archivo"/>
                <a:sym typeface="Archivo"/>
              </a:rPr>
              <a:t>Decolonisation Committee</a:t>
            </a:r>
          </a:p>
          <a:p>
            <a:pPr algn="l">
              <a:lnSpc>
                <a:spcPts val="1200"/>
              </a:lnSpc>
            </a:pPr>
            <a:r>
              <a:rPr lang="en-US" sz="1200">
                <a:solidFill>
                  <a:srgbClr val="F2F2F2"/>
                </a:solidFill>
                <a:latin typeface="Archivo"/>
                <a:ea typeface="Archivo"/>
                <a:cs typeface="Archivo"/>
                <a:sym typeface="Archivo"/>
              </a:rPr>
              <a:t>Audit Committee</a:t>
            </a:r>
          </a:p>
        </p:txBody>
      </p:sp>
      <p:sp>
        <p:nvSpPr>
          <p:cNvPr name="Freeform 13" id="13"/>
          <p:cNvSpPr/>
          <p:nvPr/>
        </p:nvSpPr>
        <p:spPr>
          <a:xfrm flipH="false" flipV="false" rot="0">
            <a:off x="15438668" y="8278649"/>
            <a:ext cx="391040" cy="391040"/>
          </a:xfrm>
          <a:custGeom>
            <a:avLst/>
            <a:gdLst/>
            <a:ahLst/>
            <a:cxnLst/>
            <a:rect r="r" b="b" t="t" l="l"/>
            <a:pathLst>
              <a:path h="391040" w="391040">
                <a:moveTo>
                  <a:pt x="0" y="0"/>
                </a:moveTo>
                <a:lnTo>
                  <a:pt x="391040" y="0"/>
                </a:lnTo>
                <a:lnTo>
                  <a:pt x="391040" y="391040"/>
                </a:lnTo>
                <a:lnTo>
                  <a:pt x="0" y="3910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4" id="14"/>
          <p:cNvSpPr txBox="true"/>
          <p:nvPr/>
        </p:nvSpPr>
        <p:spPr>
          <a:xfrm rot="0">
            <a:off x="16026117" y="8342724"/>
            <a:ext cx="1681724" cy="291465"/>
          </a:xfrm>
          <a:prstGeom prst="rect">
            <a:avLst/>
          </a:prstGeom>
        </p:spPr>
        <p:txBody>
          <a:bodyPr anchor="t" rtlCol="false" tIns="0" lIns="0" bIns="0" rIns="0">
            <a:spAutoFit/>
          </a:bodyPr>
          <a:lstStyle/>
          <a:p>
            <a:pPr algn="l">
              <a:lnSpc>
                <a:spcPts val="2100"/>
              </a:lnSpc>
            </a:pPr>
            <a:r>
              <a:rPr lang="en-US" sz="2100">
                <a:solidFill>
                  <a:srgbClr val="F2F2F2"/>
                </a:solidFill>
                <a:latin typeface="Archivo Black"/>
                <a:ea typeface="Archivo Black"/>
                <a:cs typeface="Archivo Black"/>
                <a:sym typeface="Archivo Black"/>
              </a:rPr>
              <a:t>EXAMPLES</a:t>
            </a:r>
          </a:p>
        </p:txBody>
      </p:sp>
      <p:grpSp>
        <p:nvGrpSpPr>
          <p:cNvPr name="Group 15" id="15"/>
          <p:cNvGrpSpPr/>
          <p:nvPr/>
        </p:nvGrpSpPr>
        <p:grpSpPr>
          <a:xfrm rot="0">
            <a:off x="0" y="0"/>
            <a:ext cx="1600200" cy="10287000"/>
            <a:chOff x="0" y="0"/>
            <a:chExt cx="2133600" cy="13716000"/>
          </a:xfrm>
        </p:grpSpPr>
        <p:grpSp>
          <p:nvGrpSpPr>
            <p:cNvPr name="Group 16" id="16"/>
            <p:cNvGrpSpPr/>
            <p:nvPr/>
          </p:nvGrpSpPr>
          <p:grpSpPr>
            <a:xfrm rot="0">
              <a:off x="0" y="0"/>
              <a:ext cx="2133600" cy="13716000"/>
              <a:chOff x="0" y="0"/>
              <a:chExt cx="421452" cy="2709333"/>
            </a:xfrm>
          </p:grpSpPr>
          <p:sp>
            <p:nvSpPr>
              <p:cNvPr name="Freeform 17" id="17"/>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8" id="18"/>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9" id="19"/>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20" id="20"/>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F2F2F2"/>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21" id="21"/>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4" tooltip="https://www.floschechter.com"/>
                </a:rPr>
                <a:t>Florence</a:t>
              </a:r>
            </a:p>
            <a:p>
              <a:pPr algn="just">
                <a:lnSpc>
                  <a:spcPts val="1511"/>
                </a:lnSpc>
              </a:pPr>
              <a:r>
                <a:rPr lang="en-US" sz="1399">
                  <a:solidFill>
                    <a:srgbClr val="F2F2F2"/>
                  </a:solidFill>
                  <a:latin typeface="Zodiak"/>
                  <a:ea typeface="Zodiak"/>
                  <a:cs typeface="Zodiak"/>
                  <a:sym typeface="Zodiak"/>
                  <a:hlinkClick r:id="rId5"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6" tooltip="https://www.floschechter.com"/>
                </a:rPr>
                <a:t>floschechter.com</a:t>
              </a:r>
            </a:p>
          </p:txBody>
        </p:sp>
      </p:grpSp>
      <p:sp>
        <p:nvSpPr>
          <p:cNvPr name="TextBox 22" id="22"/>
          <p:cNvSpPr txBox="true"/>
          <p:nvPr/>
        </p:nvSpPr>
        <p:spPr>
          <a:xfrm rot="0">
            <a:off x="4810125" y="1870075"/>
            <a:ext cx="4229100" cy="701675"/>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Who will be on your trustee board?</a:t>
            </a:r>
          </a:p>
          <a:p>
            <a:pPr algn="l">
              <a:lnSpc>
                <a:spcPts val="2800"/>
              </a:lnSpc>
            </a:pPr>
          </a:p>
        </p:txBody>
      </p:sp>
      <p:grpSp>
        <p:nvGrpSpPr>
          <p:cNvPr name="Group 23" id="23"/>
          <p:cNvGrpSpPr/>
          <p:nvPr/>
        </p:nvGrpSpPr>
        <p:grpSpPr>
          <a:xfrm rot="0">
            <a:off x="9267825" y="2800350"/>
            <a:ext cx="4229100" cy="7172325"/>
            <a:chOff x="0" y="0"/>
            <a:chExt cx="1113837" cy="1889007"/>
          </a:xfrm>
        </p:grpSpPr>
        <p:sp>
          <p:nvSpPr>
            <p:cNvPr name="Freeform 24" id="24"/>
            <p:cNvSpPr/>
            <p:nvPr/>
          </p:nvSpPr>
          <p:spPr>
            <a:xfrm flipH="false" flipV="false" rot="0">
              <a:off x="0" y="0"/>
              <a:ext cx="1113837" cy="1889007"/>
            </a:xfrm>
            <a:custGeom>
              <a:avLst/>
              <a:gdLst/>
              <a:ahLst/>
              <a:cxnLst/>
              <a:rect r="r" b="b" t="t" l="l"/>
              <a:pathLst>
                <a:path h="1889007" w="1113837">
                  <a:moveTo>
                    <a:pt x="0" y="0"/>
                  </a:moveTo>
                  <a:lnTo>
                    <a:pt x="1113837" y="0"/>
                  </a:lnTo>
                  <a:lnTo>
                    <a:pt x="1113837" y="1889007"/>
                  </a:lnTo>
                  <a:lnTo>
                    <a:pt x="0" y="1889007"/>
                  </a:lnTo>
                  <a:close/>
                </a:path>
              </a:pathLst>
            </a:custGeom>
            <a:solidFill>
              <a:srgbClr val="000000">
                <a:alpha val="0"/>
              </a:srgbClr>
            </a:solidFill>
            <a:ln w="19050" cap="sq">
              <a:solidFill>
                <a:srgbClr val="000000"/>
              </a:solidFill>
              <a:prstDash val="solid"/>
              <a:miter/>
            </a:ln>
          </p:spPr>
        </p:sp>
        <p:sp>
          <p:nvSpPr>
            <p:cNvPr name="TextBox 25" id="25"/>
            <p:cNvSpPr txBox="true"/>
            <p:nvPr/>
          </p:nvSpPr>
          <p:spPr>
            <a:xfrm>
              <a:off x="0" y="-9525"/>
              <a:ext cx="1113837" cy="1898532"/>
            </a:xfrm>
            <a:prstGeom prst="rect">
              <a:avLst/>
            </a:prstGeom>
          </p:spPr>
          <p:txBody>
            <a:bodyPr anchor="ctr" rtlCol="false" tIns="50800" lIns="50800" bIns="50800" rIns="50800"/>
            <a:lstStyle/>
            <a:p>
              <a:pPr algn="ctr">
                <a:lnSpc>
                  <a:spcPts val="2160"/>
                </a:lnSpc>
              </a:pPr>
            </a:p>
          </p:txBody>
        </p:sp>
      </p:grpSp>
      <p:sp>
        <p:nvSpPr>
          <p:cNvPr name="TextBox 26" id="26"/>
          <p:cNvSpPr txBox="true"/>
          <p:nvPr/>
        </p:nvSpPr>
        <p:spPr>
          <a:xfrm rot="0">
            <a:off x="9267825" y="1868488"/>
            <a:ext cx="4229100" cy="701675"/>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Who will be your advisors?</a:t>
            </a:r>
          </a:p>
          <a:p>
            <a:pPr algn="l">
              <a:lnSpc>
                <a:spcPts val="2800"/>
              </a:lnSpc>
            </a:pPr>
          </a:p>
        </p:txBody>
      </p:sp>
      <p:sp>
        <p:nvSpPr>
          <p:cNvPr name="TextBox 27" id="27"/>
          <p:cNvSpPr txBox="true"/>
          <p:nvPr/>
        </p:nvSpPr>
        <p:spPr>
          <a:xfrm rot="0">
            <a:off x="13706475" y="1870075"/>
            <a:ext cx="4238625" cy="701675"/>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Will you need any specific committees?</a:t>
            </a:r>
          </a:p>
        </p:txBody>
      </p:sp>
    </p:spTree>
  </p:cSld>
  <p:clrMapOvr>
    <a:masterClrMapping/>
  </p:clrMapOvr>
  <p:transition spd="fast">
    <p:fade/>
  </p:transition>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F1F2F2"/>
        </a:solidFill>
      </p:bgPr>
    </p:bg>
    <p:spTree>
      <p:nvGrpSpPr>
        <p:cNvPr id="1" name=""/>
        <p:cNvGrpSpPr/>
        <p:nvPr/>
      </p:nvGrpSpPr>
      <p:grpSpPr>
        <a:xfrm>
          <a:off x="0" y="0"/>
          <a:ext cx="0" cy="0"/>
          <a:chOff x="0" y="0"/>
          <a:chExt cx="0" cy="0"/>
        </a:xfrm>
      </p:grpSpPr>
      <p:grpSp>
        <p:nvGrpSpPr>
          <p:cNvPr name="Group 2" id="2"/>
          <p:cNvGrpSpPr/>
          <p:nvPr/>
        </p:nvGrpSpPr>
        <p:grpSpPr>
          <a:xfrm rot="0">
            <a:off x="3325488" y="4042917"/>
            <a:ext cx="2754448" cy="996652"/>
            <a:chOff x="0" y="0"/>
            <a:chExt cx="546389" cy="197702"/>
          </a:xfrm>
        </p:grpSpPr>
        <p:sp>
          <p:nvSpPr>
            <p:cNvPr name="Freeform 3" id="3"/>
            <p:cNvSpPr/>
            <p:nvPr/>
          </p:nvSpPr>
          <p:spPr>
            <a:xfrm flipH="false" flipV="false" rot="0">
              <a:off x="0" y="0"/>
              <a:ext cx="546389" cy="197702"/>
            </a:xfrm>
            <a:custGeom>
              <a:avLst/>
              <a:gdLst/>
              <a:ahLst/>
              <a:cxnLst/>
              <a:rect r="r" b="b" t="t" l="l"/>
              <a:pathLst>
                <a:path h="197702" w="546389">
                  <a:moveTo>
                    <a:pt x="0" y="0"/>
                  </a:moveTo>
                  <a:lnTo>
                    <a:pt x="546389" y="0"/>
                  </a:lnTo>
                  <a:lnTo>
                    <a:pt x="546389" y="197702"/>
                  </a:lnTo>
                  <a:lnTo>
                    <a:pt x="0" y="197702"/>
                  </a:lnTo>
                  <a:close/>
                </a:path>
              </a:pathLst>
            </a:custGeom>
            <a:solidFill>
              <a:srgbClr val="010203"/>
            </a:solidFill>
          </p:spPr>
        </p:sp>
        <p:sp>
          <p:nvSpPr>
            <p:cNvPr name="TextBox 4" id="4"/>
            <p:cNvSpPr txBox="true"/>
            <p:nvPr/>
          </p:nvSpPr>
          <p:spPr>
            <a:xfrm>
              <a:off x="0" y="-38100"/>
              <a:ext cx="546389" cy="235802"/>
            </a:xfrm>
            <a:prstGeom prst="rect">
              <a:avLst/>
            </a:prstGeom>
          </p:spPr>
          <p:txBody>
            <a:bodyPr anchor="ctr" rtlCol="false" tIns="50800" lIns="50800" bIns="50800" rIns="50800"/>
            <a:lstStyle/>
            <a:p>
              <a:pPr algn="ctr">
                <a:lnSpc>
                  <a:spcPts val="1960"/>
                </a:lnSpc>
              </a:pPr>
            </a:p>
          </p:txBody>
        </p:sp>
      </p:grpSp>
      <p:grpSp>
        <p:nvGrpSpPr>
          <p:cNvPr name="Group 5" id="5"/>
          <p:cNvGrpSpPr/>
          <p:nvPr/>
        </p:nvGrpSpPr>
        <p:grpSpPr>
          <a:xfrm rot="0">
            <a:off x="5506079" y="4466811"/>
            <a:ext cx="370740" cy="370740"/>
            <a:chOff x="0" y="0"/>
            <a:chExt cx="97643" cy="97643"/>
          </a:xfrm>
        </p:grpSpPr>
        <p:sp>
          <p:nvSpPr>
            <p:cNvPr name="Freeform 6" id="6"/>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7" id="7"/>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sp>
        <p:nvSpPr>
          <p:cNvPr name="TextBox 8" id="8"/>
          <p:cNvSpPr txBox="true"/>
          <p:nvPr/>
        </p:nvSpPr>
        <p:spPr>
          <a:xfrm rot="0">
            <a:off x="3552161" y="4144354"/>
            <a:ext cx="2139287" cy="7484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Stay unincorporated</a:t>
            </a:r>
          </a:p>
          <a:p>
            <a:pPr algn="l">
              <a:lnSpc>
                <a:spcPts val="1951"/>
              </a:lnSpc>
            </a:pPr>
          </a:p>
          <a:p>
            <a:pPr algn="l">
              <a:lnSpc>
                <a:spcPts val="1951"/>
              </a:lnSpc>
            </a:pPr>
          </a:p>
        </p:txBody>
      </p:sp>
      <p:grpSp>
        <p:nvGrpSpPr>
          <p:cNvPr name="Group 9" id="9"/>
          <p:cNvGrpSpPr/>
          <p:nvPr/>
        </p:nvGrpSpPr>
        <p:grpSpPr>
          <a:xfrm rot="0">
            <a:off x="6297288" y="4042917"/>
            <a:ext cx="2743200" cy="996652"/>
            <a:chOff x="0" y="0"/>
            <a:chExt cx="544158" cy="197702"/>
          </a:xfrm>
        </p:grpSpPr>
        <p:sp>
          <p:nvSpPr>
            <p:cNvPr name="Freeform 10" id="10"/>
            <p:cNvSpPr/>
            <p:nvPr/>
          </p:nvSpPr>
          <p:spPr>
            <a:xfrm flipH="false" flipV="false" rot="0">
              <a:off x="0" y="0"/>
              <a:ext cx="544158" cy="197702"/>
            </a:xfrm>
            <a:custGeom>
              <a:avLst/>
              <a:gdLst/>
              <a:ahLst/>
              <a:cxnLst/>
              <a:rect r="r" b="b" t="t" l="l"/>
              <a:pathLst>
                <a:path h="197702" w="544158">
                  <a:moveTo>
                    <a:pt x="0" y="0"/>
                  </a:moveTo>
                  <a:lnTo>
                    <a:pt x="544158" y="0"/>
                  </a:lnTo>
                  <a:lnTo>
                    <a:pt x="544158" y="197702"/>
                  </a:lnTo>
                  <a:lnTo>
                    <a:pt x="0" y="197702"/>
                  </a:lnTo>
                  <a:close/>
                </a:path>
              </a:pathLst>
            </a:custGeom>
            <a:solidFill>
              <a:srgbClr val="010203"/>
            </a:solidFill>
          </p:spPr>
        </p:sp>
        <p:sp>
          <p:nvSpPr>
            <p:cNvPr name="TextBox 11" id="11"/>
            <p:cNvSpPr txBox="true"/>
            <p:nvPr/>
          </p:nvSpPr>
          <p:spPr>
            <a:xfrm>
              <a:off x="0" y="-38100"/>
              <a:ext cx="544158" cy="235802"/>
            </a:xfrm>
            <a:prstGeom prst="rect">
              <a:avLst/>
            </a:prstGeom>
          </p:spPr>
          <p:txBody>
            <a:bodyPr anchor="ctr" rtlCol="false" tIns="50800" lIns="50800" bIns="50800" rIns="50800"/>
            <a:lstStyle/>
            <a:p>
              <a:pPr algn="ctr">
                <a:lnSpc>
                  <a:spcPts val="1960"/>
                </a:lnSpc>
              </a:pPr>
            </a:p>
          </p:txBody>
        </p:sp>
      </p:grpSp>
      <p:grpSp>
        <p:nvGrpSpPr>
          <p:cNvPr name="Group 12" id="12"/>
          <p:cNvGrpSpPr/>
          <p:nvPr/>
        </p:nvGrpSpPr>
        <p:grpSpPr>
          <a:xfrm rot="0">
            <a:off x="8491471" y="4466811"/>
            <a:ext cx="370740" cy="370740"/>
            <a:chOff x="0" y="0"/>
            <a:chExt cx="97643" cy="97643"/>
          </a:xfrm>
        </p:grpSpPr>
        <p:sp>
          <p:nvSpPr>
            <p:cNvPr name="Freeform 13" id="13"/>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14" id="14"/>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sp>
        <p:nvSpPr>
          <p:cNvPr name="TextBox 15" id="15"/>
          <p:cNvSpPr txBox="true"/>
          <p:nvPr/>
        </p:nvSpPr>
        <p:spPr>
          <a:xfrm rot="0">
            <a:off x="6537553" y="4144354"/>
            <a:ext cx="1818060"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CIO/SCIO</a:t>
            </a:r>
          </a:p>
          <a:p>
            <a:pPr algn="l">
              <a:lnSpc>
                <a:spcPts val="1951"/>
              </a:lnSpc>
            </a:pPr>
          </a:p>
        </p:txBody>
      </p:sp>
      <p:grpSp>
        <p:nvGrpSpPr>
          <p:cNvPr name="Group 16" id="16"/>
          <p:cNvGrpSpPr/>
          <p:nvPr/>
        </p:nvGrpSpPr>
        <p:grpSpPr>
          <a:xfrm rot="0">
            <a:off x="3325488" y="5257800"/>
            <a:ext cx="2754448" cy="1006514"/>
            <a:chOff x="0" y="0"/>
            <a:chExt cx="546389" cy="199658"/>
          </a:xfrm>
        </p:grpSpPr>
        <p:sp>
          <p:nvSpPr>
            <p:cNvPr name="Freeform 17" id="17"/>
            <p:cNvSpPr/>
            <p:nvPr/>
          </p:nvSpPr>
          <p:spPr>
            <a:xfrm flipH="false" flipV="false" rot="0">
              <a:off x="0" y="0"/>
              <a:ext cx="546389" cy="199658"/>
            </a:xfrm>
            <a:custGeom>
              <a:avLst/>
              <a:gdLst/>
              <a:ahLst/>
              <a:cxnLst/>
              <a:rect r="r" b="b" t="t" l="l"/>
              <a:pathLst>
                <a:path h="199658" w="546389">
                  <a:moveTo>
                    <a:pt x="0" y="0"/>
                  </a:moveTo>
                  <a:lnTo>
                    <a:pt x="546389" y="0"/>
                  </a:lnTo>
                  <a:lnTo>
                    <a:pt x="546389" y="199658"/>
                  </a:lnTo>
                  <a:lnTo>
                    <a:pt x="0" y="199658"/>
                  </a:lnTo>
                  <a:close/>
                </a:path>
              </a:pathLst>
            </a:custGeom>
            <a:solidFill>
              <a:srgbClr val="010203"/>
            </a:solidFill>
          </p:spPr>
        </p:sp>
        <p:sp>
          <p:nvSpPr>
            <p:cNvPr name="TextBox 18" id="18"/>
            <p:cNvSpPr txBox="true"/>
            <p:nvPr/>
          </p:nvSpPr>
          <p:spPr>
            <a:xfrm>
              <a:off x="0" y="-38100"/>
              <a:ext cx="546389" cy="237758"/>
            </a:xfrm>
            <a:prstGeom prst="rect">
              <a:avLst/>
            </a:prstGeom>
          </p:spPr>
          <p:txBody>
            <a:bodyPr anchor="ctr" rtlCol="false" tIns="50800" lIns="50800" bIns="50800" rIns="50800"/>
            <a:lstStyle/>
            <a:p>
              <a:pPr algn="ctr">
                <a:lnSpc>
                  <a:spcPts val="1960"/>
                </a:lnSpc>
              </a:pPr>
            </a:p>
          </p:txBody>
        </p:sp>
      </p:grpSp>
      <p:grpSp>
        <p:nvGrpSpPr>
          <p:cNvPr name="Group 19" id="19"/>
          <p:cNvGrpSpPr/>
          <p:nvPr/>
        </p:nvGrpSpPr>
        <p:grpSpPr>
          <a:xfrm rot="0">
            <a:off x="5506079" y="5691556"/>
            <a:ext cx="370740" cy="370740"/>
            <a:chOff x="0" y="0"/>
            <a:chExt cx="97643" cy="97643"/>
          </a:xfrm>
        </p:grpSpPr>
        <p:sp>
          <p:nvSpPr>
            <p:cNvPr name="Freeform 20" id="20"/>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21" id="21"/>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sp>
        <p:nvSpPr>
          <p:cNvPr name="TextBox 22" id="22"/>
          <p:cNvSpPr txBox="true"/>
          <p:nvPr/>
        </p:nvSpPr>
        <p:spPr>
          <a:xfrm rot="0">
            <a:off x="3552161" y="5369099"/>
            <a:ext cx="1953917"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Private company limited by guarantee</a:t>
            </a:r>
          </a:p>
        </p:txBody>
      </p:sp>
      <p:grpSp>
        <p:nvGrpSpPr>
          <p:cNvPr name="Group 23" id="23"/>
          <p:cNvGrpSpPr/>
          <p:nvPr/>
        </p:nvGrpSpPr>
        <p:grpSpPr>
          <a:xfrm rot="0">
            <a:off x="6297288" y="5257800"/>
            <a:ext cx="2743200" cy="1006514"/>
            <a:chOff x="0" y="0"/>
            <a:chExt cx="544158" cy="199658"/>
          </a:xfrm>
        </p:grpSpPr>
        <p:sp>
          <p:nvSpPr>
            <p:cNvPr name="Freeform 24" id="24"/>
            <p:cNvSpPr/>
            <p:nvPr/>
          </p:nvSpPr>
          <p:spPr>
            <a:xfrm flipH="false" flipV="false" rot="0">
              <a:off x="0" y="0"/>
              <a:ext cx="544158" cy="199658"/>
            </a:xfrm>
            <a:custGeom>
              <a:avLst/>
              <a:gdLst/>
              <a:ahLst/>
              <a:cxnLst/>
              <a:rect r="r" b="b" t="t" l="l"/>
              <a:pathLst>
                <a:path h="199658" w="544158">
                  <a:moveTo>
                    <a:pt x="0" y="0"/>
                  </a:moveTo>
                  <a:lnTo>
                    <a:pt x="544158" y="0"/>
                  </a:lnTo>
                  <a:lnTo>
                    <a:pt x="544158" y="199658"/>
                  </a:lnTo>
                  <a:lnTo>
                    <a:pt x="0" y="199658"/>
                  </a:lnTo>
                  <a:close/>
                </a:path>
              </a:pathLst>
            </a:custGeom>
            <a:solidFill>
              <a:srgbClr val="010203"/>
            </a:solidFill>
          </p:spPr>
        </p:sp>
        <p:sp>
          <p:nvSpPr>
            <p:cNvPr name="TextBox 25" id="25"/>
            <p:cNvSpPr txBox="true"/>
            <p:nvPr/>
          </p:nvSpPr>
          <p:spPr>
            <a:xfrm>
              <a:off x="0" y="-38100"/>
              <a:ext cx="544158" cy="237758"/>
            </a:xfrm>
            <a:prstGeom prst="rect">
              <a:avLst/>
            </a:prstGeom>
          </p:spPr>
          <p:txBody>
            <a:bodyPr anchor="ctr" rtlCol="false" tIns="50800" lIns="50800" bIns="50800" rIns="50800"/>
            <a:lstStyle/>
            <a:p>
              <a:pPr algn="ctr">
                <a:lnSpc>
                  <a:spcPts val="1960"/>
                </a:lnSpc>
              </a:pPr>
            </a:p>
          </p:txBody>
        </p:sp>
      </p:grpSp>
      <p:sp>
        <p:nvSpPr>
          <p:cNvPr name="TextBox 26" id="26"/>
          <p:cNvSpPr txBox="true"/>
          <p:nvPr/>
        </p:nvSpPr>
        <p:spPr>
          <a:xfrm rot="0">
            <a:off x="6537553" y="5369099"/>
            <a:ext cx="1759630"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Trust</a:t>
            </a:r>
          </a:p>
          <a:p>
            <a:pPr algn="l">
              <a:lnSpc>
                <a:spcPts val="1951"/>
              </a:lnSpc>
            </a:pPr>
          </a:p>
        </p:txBody>
      </p:sp>
      <p:grpSp>
        <p:nvGrpSpPr>
          <p:cNvPr name="Group 27" id="27"/>
          <p:cNvGrpSpPr/>
          <p:nvPr/>
        </p:nvGrpSpPr>
        <p:grpSpPr>
          <a:xfrm rot="0">
            <a:off x="3325488" y="6486525"/>
            <a:ext cx="2743200" cy="1002533"/>
            <a:chOff x="0" y="0"/>
            <a:chExt cx="544158" cy="198869"/>
          </a:xfrm>
        </p:grpSpPr>
        <p:sp>
          <p:nvSpPr>
            <p:cNvPr name="Freeform 28" id="28"/>
            <p:cNvSpPr/>
            <p:nvPr/>
          </p:nvSpPr>
          <p:spPr>
            <a:xfrm flipH="false" flipV="false" rot="0">
              <a:off x="0" y="0"/>
              <a:ext cx="544158" cy="198869"/>
            </a:xfrm>
            <a:custGeom>
              <a:avLst/>
              <a:gdLst/>
              <a:ahLst/>
              <a:cxnLst/>
              <a:rect r="r" b="b" t="t" l="l"/>
              <a:pathLst>
                <a:path h="198869" w="544158">
                  <a:moveTo>
                    <a:pt x="0" y="0"/>
                  </a:moveTo>
                  <a:lnTo>
                    <a:pt x="544158" y="0"/>
                  </a:lnTo>
                  <a:lnTo>
                    <a:pt x="544158" y="198869"/>
                  </a:lnTo>
                  <a:lnTo>
                    <a:pt x="0" y="198869"/>
                  </a:lnTo>
                  <a:close/>
                </a:path>
              </a:pathLst>
            </a:custGeom>
            <a:solidFill>
              <a:srgbClr val="010203"/>
            </a:solidFill>
          </p:spPr>
        </p:sp>
        <p:sp>
          <p:nvSpPr>
            <p:cNvPr name="TextBox 29" id="29"/>
            <p:cNvSpPr txBox="true"/>
            <p:nvPr/>
          </p:nvSpPr>
          <p:spPr>
            <a:xfrm>
              <a:off x="0" y="-38100"/>
              <a:ext cx="544158" cy="236969"/>
            </a:xfrm>
            <a:prstGeom prst="rect">
              <a:avLst/>
            </a:prstGeom>
          </p:spPr>
          <p:txBody>
            <a:bodyPr anchor="ctr" rtlCol="false" tIns="50800" lIns="50800" bIns="50800" rIns="50800"/>
            <a:lstStyle/>
            <a:p>
              <a:pPr algn="ctr">
                <a:lnSpc>
                  <a:spcPts val="1960"/>
                </a:lnSpc>
              </a:pPr>
            </a:p>
          </p:txBody>
        </p:sp>
      </p:grpSp>
      <p:grpSp>
        <p:nvGrpSpPr>
          <p:cNvPr name="Group 30" id="30"/>
          <p:cNvGrpSpPr/>
          <p:nvPr/>
        </p:nvGrpSpPr>
        <p:grpSpPr>
          <a:xfrm rot="0">
            <a:off x="5506079" y="6916300"/>
            <a:ext cx="370740" cy="370740"/>
            <a:chOff x="0" y="0"/>
            <a:chExt cx="97643" cy="97643"/>
          </a:xfrm>
        </p:grpSpPr>
        <p:sp>
          <p:nvSpPr>
            <p:cNvPr name="Freeform 31" id="31"/>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32" id="32"/>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sp>
        <p:nvSpPr>
          <p:cNvPr name="TextBox 33" id="33"/>
          <p:cNvSpPr txBox="true"/>
          <p:nvPr/>
        </p:nvSpPr>
        <p:spPr>
          <a:xfrm rot="0">
            <a:off x="3559389" y="6593843"/>
            <a:ext cx="2854286"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Charitable company</a:t>
            </a:r>
          </a:p>
          <a:p>
            <a:pPr algn="l">
              <a:lnSpc>
                <a:spcPts val="1951"/>
              </a:lnSpc>
            </a:pPr>
          </a:p>
        </p:txBody>
      </p:sp>
      <p:grpSp>
        <p:nvGrpSpPr>
          <p:cNvPr name="Group 34" id="34"/>
          <p:cNvGrpSpPr/>
          <p:nvPr/>
        </p:nvGrpSpPr>
        <p:grpSpPr>
          <a:xfrm rot="0">
            <a:off x="6297288" y="6486525"/>
            <a:ext cx="2743200" cy="1002533"/>
            <a:chOff x="0" y="0"/>
            <a:chExt cx="544158" cy="198869"/>
          </a:xfrm>
        </p:grpSpPr>
        <p:sp>
          <p:nvSpPr>
            <p:cNvPr name="Freeform 35" id="35"/>
            <p:cNvSpPr/>
            <p:nvPr/>
          </p:nvSpPr>
          <p:spPr>
            <a:xfrm flipH="false" flipV="false" rot="0">
              <a:off x="0" y="0"/>
              <a:ext cx="544158" cy="198869"/>
            </a:xfrm>
            <a:custGeom>
              <a:avLst/>
              <a:gdLst/>
              <a:ahLst/>
              <a:cxnLst/>
              <a:rect r="r" b="b" t="t" l="l"/>
              <a:pathLst>
                <a:path h="198869" w="544158">
                  <a:moveTo>
                    <a:pt x="0" y="0"/>
                  </a:moveTo>
                  <a:lnTo>
                    <a:pt x="544158" y="0"/>
                  </a:lnTo>
                  <a:lnTo>
                    <a:pt x="544158" y="198869"/>
                  </a:lnTo>
                  <a:lnTo>
                    <a:pt x="0" y="198869"/>
                  </a:lnTo>
                  <a:close/>
                </a:path>
              </a:pathLst>
            </a:custGeom>
            <a:solidFill>
              <a:srgbClr val="010203"/>
            </a:solidFill>
          </p:spPr>
        </p:sp>
        <p:sp>
          <p:nvSpPr>
            <p:cNvPr name="TextBox 36" id="36"/>
            <p:cNvSpPr txBox="true"/>
            <p:nvPr/>
          </p:nvSpPr>
          <p:spPr>
            <a:xfrm>
              <a:off x="0" y="-38100"/>
              <a:ext cx="544158" cy="236969"/>
            </a:xfrm>
            <a:prstGeom prst="rect">
              <a:avLst/>
            </a:prstGeom>
          </p:spPr>
          <p:txBody>
            <a:bodyPr anchor="ctr" rtlCol="false" tIns="50800" lIns="50800" bIns="50800" rIns="50800"/>
            <a:lstStyle/>
            <a:p>
              <a:pPr algn="ctr">
                <a:lnSpc>
                  <a:spcPts val="1960"/>
                </a:lnSpc>
              </a:pPr>
            </a:p>
          </p:txBody>
        </p:sp>
      </p:grpSp>
      <p:sp>
        <p:nvSpPr>
          <p:cNvPr name="TextBox 37" id="37"/>
          <p:cNvSpPr txBox="true"/>
          <p:nvPr/>
        </p:nvSpPr>
        <p:spPr>
          <a:xfrm rot="0">
            <a:off x="6537553" y="6593843"/>
            <a:ext cx="1667811"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Mutual society</a:t>
            </a:r>
          </a:p>
          <a:p>
            <a:pPr algn="l">
              <a:lnSpc>
                <a:spcPts val="1951"/>
              </a:lnSpc>
            </a:pPr>
          </a:p>
        </p:txBody>
      </p:sp>
      <p:grpSp>
        <p:nvGrpSpPr>
          <p:cNvPr name="Group 38" id="38"/>
          <p:cNvGrpSpPr/>
          <p:nvPr/>
        </p:nvGrpSpPr>
        <p:grpSpPr>
          <a:xfrm rot="0">
            <a:off x="3325488" y="7715250"/>
            <a:ext cx="2743200" cy="995846"/>
            <a:chOff x="0" y="0"/>
            <a:chExt cx="544158" cy="197542"/>
          </a:xfrm>
        </p:grpSpPr>
        <p:sp>
          <p:nvSpPr>
            <p:cNvPr name="Freeform 39" id="39"/>
            <p:cNvSpPr/>
            <p:nvPr/>
          </p:nvSpPr>
          <p:spPr>
            <a:xfrm flipH="false" flipV="false" rot="0">
              <a:off x="0" y="0"/>
              <a:ext cx="544158" cy="197542"/>
            </a:xfrm>
            <a:custGeom>
              <a:avLst/>
              <a:gdLst/>
              <a:ahLst/>
              <a:cxnLst/>
              <a:rect r="r" b="b" t="t" l="l"/>
              <a:pathLst>
                <a:path h="197542" w="544158">
                  <a:moveTo>
                    <a:pt x="0" y="0"/>
                  </a:moveTo>
                  <a:lnTo>
                    <a:pt x="544158" y="0"/>
                  </a:lnTo>
                  <a:lnTo>
                    <a:pt x="544158" y="197542"/>
                  </a:lnTo>
                  <a:lnTo>
                    <a:pt x="0" y="197542"/>
                  </a:lnTo>
                  <a:close/>
                </a:path>
              </a:pathLst>
            </a:custGeom>
            <a:solidFill>
              <a:srgbClr val="010203"/>
            </a:solidFill>
          </p:spPr>
        </p:sp>
        <p:sp>
          <p:nvSpPr>
            <p:cNvPr name="TextBox 40" id="40"/>
            <p:cNvSpPr txBox="true"/>
            <p:nvPr/>
          </p:nvSpPr>
          <p:spPr>
            <a:xfrm>
              <a:off x="0" y="-38100"/>
              <a:ext cx="544158" cy="235642"/>
            </a:xfrm>
            <a:prstGeom prst="rect">
              <a:avLst/>
            </a:prstGeom>
          </p:spPr>
          <p:txBody>
            <a:bodyPr anchor="ctr" rtlCol="false" tIns="50800" lIns="50800" bIns="50800" rIns="50800"/>
            <a:lstStyle/>
            <a:p>
              <a:pPr algn="ctr">
                <a:lnSpc>
                  <a:spcPts val="1960"/>
                </a:lnSpc>
              </a:pPr>
            </a:p>
          </p:txBody>
        </p:sp>
      </p:grpSp>
      <p:grpSp>
        <p:nvGrpSpPr>
          <p:cNvPr name="Group 41" id="41"/>
          <p:cNvGrpSpPr/>
          <p:nvPr/>
        </p:nvGrpSpPr>
        <p:grpSpPr>
          <a:xfrm rot="0">
            <a:off x="5506079" y="8138338"/>
            <a:ext cx="370740" cy="370740"/>
            <a:chOff x="0" y="0"/>
            <a:chExt cx="97643" cy="97643"/>
          </a:xfrm>
        </p:grpSpPr>
        <p:sp>
          <p:nvSpPr>
            <p:cNvPr name="Freeform 42" id="42"/>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43" id="43"/>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sp>
        <p:nvSpPr>
          <p:cNvPr name="TextBox 44" id="44"/>
          <p:cNvSpPr txBox="true"/>
          <p:nvPr/>
        </p:nvSpPr>
        <p:spPr>
          <a:xfrm rot="0">
            <a:off x="3559389" y="7815881"/>
            <a:ext cx="1802738"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CIC</a:t>
            </a:r>
          </a:p>
          <a:p>
            <a:pPr algn="l">
              <a:lnSpc>
                <a:spcPts val="1951"/>
              </a:lnSpc>
            </a:pPr>
          </a:p>
        </p:txBody>
      </p:sp>
      <p:grpSp>
        <p:nvGrpSpPr>
          <p:cNvPr name="Group 45" id="45"/>
          <p:cNvGrpSpPr/>
          <p:nvPr/>
        </p:nvGrpSpPr>
        <p:grpSpPr>
          <a:xfrm rot="0">
            <a:off x="6297288" y="7715250"/>
            <a:ext cx="2743200" cy="1000125"/>
            <a:chOff x="0" y="0"/>
            <a:chExt cx="544158" cy="198391"/>
          </a:xfrm>
        </p:grpSpPr>
        <p:sp>
          <p:nvSpPr>
            <p:cNvPr name="Freeform 46" id="46"/>
            <p:cNvSpPr/>
            <p:nvPr/>
          </p:nvSpPr>
          <p:spPr>
            <a:xfrm flipH="false" flipV="false" rot="0">
              <a:off x="0" y="0"/>
              <a:ext cx="544158" cy="198391"/>
            </a:xfrm>
            <a:custGeom>
              <a:avLst/>
              <a:gdLst/>
              <a:ahLst/>
              <a:cxnLst/>
              <a:rect r="r" b="b" t="t" l="l"/>
              <a:pathLst>
                <a:path h="198391" w="544158">
                  <a:moveTo>
                    <a:pt x="0" y="0"/>
                  </a:moveTo>
                  <a:lnTo>
                    <a:pt x="544158" y="0"/>
                  </a:lnTo>
                  <a:lnTo>
                    <a:pt x="544158" y="198391"/>
                  </a:lnTo>
                  <a:lnTo>
                    <a:pt x="0" y="198391"/>
                  </a:lnTo>
                  <a:close/>
                </a:path>
              </a:pathLst>
            </a:custGeom>
            <a:solidFill>
              <a:srgbClr val="010203"/>
            </a:solidFill>
          </p:spPr>
        </p:sp>
        <p:sp>
          <p:nvSpPr>
            <p:cNvPr name="TextBox 47" id="47"/>
            <p:cNvSpPr txBox="true"/>
            <p:nvPr/>
          </p:nvSpPr>
          <p:spPr>
            <a:xfrm>
              <a:off x="0" y="-38100"/>
              <a:ext cx="544158" cy="236491"/>
            </a:xfrm>
            <a:prstGeom prst="rect">
              <a:avLst/>
            </a:prstGeom>
          </p:spPr>
          <p:txBody>
            <a:bodyPr anchor="ctr" rtlCol="false" tIns="50800" lIns="50800" bIns="50800" rIns="50800"/>
            <a:lstStyle/>
            <a:p>
              <a:pPr algn="ctr">
                <a:lnSpc>
                  <a:spcPts val="1960"/>
                </a:lnSpc>
              </a:pPr>
            </a:p>
          </p:txBody>
        </p:sp>
      </p:grpSp>
      <p:sp>
        <p:nvSpPr>
          <p:cNvPr name="TextBox 48" id="48"/>
          <p:cNvSpPr txBox="true"/>
          <p:nvPr/>
        </p:nvSpPr>
        <p:spPr>
          <a:xfrm rot="0">
            <a:off x="6620360" y="7820160"/>
            <a:ext cx="1425744"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CBS</a:t>
            </a:r>
          </a:p>
          <a:p>
            <a:pPr algn="l">
              <a:lnSpc>
                <a:spcPts val="1951"/>
              </a:lnSpc>
            </a:pPr>
          </a:p>
        </p:txBody>
      </p:sp>
      <p:sp>
        <p:nvSpPr>
          <p:cNvPr name="TextBox 49" id="49"/>
          <p:cNvSpPr txBox="true"/>
          <p:nvPr/>
        </p:nvSpPr>
        <p:spPr>
          <a:xfrm rot="0">
            <a:off x="3267075" y="460672"/>
            <a:ext cx="10231113" cy="1062990"/>
          </a:xfrm>
          <a:prstGeom prst="rect">
            <a:avLst/>
          </a:prstGeom>
        </p:spPr>
        <p:txBody>
          <a:bodyPr anchor="t" rtlCol="false" tIns="0" lIns="0" bIns="0" rIns="0">
            <a:spAutoFit/>
          </a:bodyPr>
          <a:lstStyle/>
          <a:p>
            <a:pPr algn="l" marL="0" indent="0" lvl="0">
              <a:lnSpc>
                <a:spcPts val="7200"/>
              </a:lnSpc>
              <a:spcBef>
                <a:spcPct val="0"/>
              </a:spcBef>
            </a:pPr>
            <a:r>
              <a:rPr lang="en-US" b="true" sz="9600">
                <a:solidFill>
                  <a:srgbClr val="010203"/>
                </a:solidFill>
                <a:latin typeface="Oswald Bold"/>
                <a:ea typeface="Oswald Bold"/>
                <a:cs typeface="Oswald Bold"/>
                <a:sym typeface="Oswald Bold"/>
              </a:rPr>
              <a:t>INCORPORATION</a:t>
            </a:r>
          </a:p>
        </p:txBody>
      </p:sp>
      <p:grpSp>
        <p:nvGrpSpPr>
          <p:cNvPr name="Group 50" id="50"/>
          <p:cNvGrpSpPr/>
          <p:nvPr/>
        </p:nvGrpSpPr>
        <p:grpSpPr>
          <a:xfrm rot="0">
            <a:off x="16712439" y="6486525"/>
            <a:ext cx="1243448" cy="1006514"/>
            <a:chOff x="0" y="0"/>
            <a:chExt cx="246658" cy="199658"/>
          </a:xfrm>
        </p:grpSpPr>
        <p:sp>
          <p:nvSpPr>
            <p:cNvPr name="Freeform 51" id="51"/>
            <p:cNvSpPr/>
            <p:nvPr/>
          </p:nvSpPr>
          <p:spPr>
            <a:xfrm flipH="false" flipV="false" rot="0">
              <a:off x="0" y="0"/>
              <a:ext cx="246658" cy="199658"/>
            </a:xfrm>
            <a:custGeom>
              <a:avLst/>
              <a:gdLst/>
              <a:ahLst/>
              <a:cxnLst/>
              <a:rect r="r" b="b" t="t" l="l"/>
              <a:pathLst>
                <a:path h="199658" w="246658">
                  <a:moveTo>
                    <a:pt x="0" y="0"/>
                  </a:moveTo>
                  <a:lnTo>
                    <a:pt x="246658" y="0"/>
                  </a:lnTo>
                  <a:lnTo>
                    <a:pt x="246658" y="199658"/>
                  </a:lnTo>
                  <a:lnTo>
                    <a:pt x="0" y="199658"/>
                  </a:lnTo>
                  <a:close/>
                </a:path>
              </a:pathLst>
            </a:custGeom>
            <a:solidFill>
              <a:srgbClr val="010203"/>
            </a:solidFill>
          </p:spPr>
        </p:sp>
        <p:sp>
          <p:nvSpPr>
            <p:cNvPr name="TextBox 52" id="52"/>
            <p:cNvSpPr txBox="true"/>
            <p:nvPr/>
          </p:nvSpPr>
          <p:spPr>
            <a:xfrm>
              <a:off x="0" y="-38100"/>
              <a:ext cx="246658" cy="237758"/>
            </a:xfrm>
            <a:prstGeom prst="rect">
              <a:avLst/>
            </a:prstGeom>
          </p:spPr>
          <p:txBody>
            <a:bodyPr anchor="ctr" rtlCol="false" tIns="50800" lIns="50800" bIns="50800" rIns="50800"/>
            <a:lstStyle/>
            <a:p>
              <a:pPr algn="ctr">
                <a:lnSpc>
                  <a:spcPts val="2239"/>
                </a:lnSpc>
              </a:pPr>
            </a:p>
          </p:txBody>
        </p:sp>
      </p:grpSp>
      <p:grpSp>
        <p:nvGrpSpPr>
          <p:cNvPr name="Group 53" id="53"/>
          <p:cNvGrpSpPr/>
          <p:nvPr/>
        </p:nvGrpSpPr>
        <p:grpSpPr>
          <a:xfrm rot="0">
            <a:off x="17444173" y="6968944"/>
            <a:ext cx="370740" cy="370740"/>
            <a:chOff x="0" y="0"/>
            <a:chExt cx="97643" cy="97643"/>
          </a:xfrm>
        </p:grpSpPr>
        <p:sp>
          <p:nvSpPr>
            <p:cNvPr name="Freeform 54" id="54"/>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55" id="55"/>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sp>
        <p:nvSpPr>
          <p:cNvPr name="TextBox 56" id="56"/>
          <p:cNvSpPr txBox="true"/>
          <p:nvPr/>
        </p:nvSpPr>
        <p:spPr>
          <a:xfrm rot="0">
            <a:off x="16939113" y="6739854"/>
            <a:ext cx="1252614"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Not </a:t>
            </a:r>
          </a:p>
          <a:p>
            <a:pPr algn="l">
              <a:lnSpc>
                <a:spcPts val="1951"/>
              </a:lnSpc>
            </a:pPr>
            <a:r>
              <a:rPr lang="en-US" sz="1599">
                <a:solidFill>
                  <a:srgbClr val="F2F2F2"/>
                </a:solidFill>
                <a:latin typeface="Archivo"/>
                <a:ea typeface="Archivo"/>
                <a:cs typeface="Archivo"/>
                <a:sym typeface="Archivo"/>
              </a:rPr>
              <a:t>sure</a:t>
            </a:r>
          </a:p>
        </p:txBody>
      </p:sp>
      <p:grpSp>
        <p:nvGrpSpPr>
          <p:cNvPr name="Group 57" id="57"/>
          <p:cNvGrpSpPr/>
          <p:nvPr/>
        </p:nvGrpSpPr>
        <p:grpSpPr>
          <a:xfrm rot="0">
            <a:off x="16712439" y="4029075"/>
            <a:ext cx="1243448" cy="1000125"/>
            <a:chOff x="0" y="0"/>
            <a:chExt cx="246658" cy="198391"/>
          </a:xfrm>
        </p:grpSpPr>
        <p:sp>
          <p:nvSpPr>
            <p:cNvPr name="Freeform 58" id="58"/>
            <p:cNvSpPr/>
            <p:nvPr/>
          </p:nvSpPr>
          <p:spPr>
            <a:xfrm flipH="false" flipV="false" rot="0">
              <a:off x="0" y="0"/>
              <a:ext cx="246658" cy="198391"/>
            </a:xfrm>
            <a:custGeom>
              <a:avLst/>
              <a:gdLst/>
              <a:ahLst/>
              <a:cxnLst/>
              <a:rect r="r" b="b" t="t" l="l"/>
              <a:pathLst>
                <a:path h="198391" w="246658">
                  <a:moveTo>
                    <a:pt x="0" y="0"/>
                  </a:moveTo>
                  <a:lnTo>
                    <a:pt x="246658" y="0"/>
                  </a:lnTo>
                  <a:lnTo>
                    <a:pt x="246658" y="198391"/>
                  </a:lnTo>
                  <a:lnTo>
                    <a:pt x="0" y="198391"/>
                  </a:lnTo>
                  <a:close/>
                </a:path>
              </a:pathLst>
            </a:custGeom>
            <a:solidFill>
              <a:srgbClr val="010203"/>
            </a:solidFill>
          </p:spPr>
        </p:sp>
        <p:sp>
          <p:nvSpPr>
            <p:cNvPr name="TextBox 59" id="59"/>
            <p:cNvSpPr txBox="true"/>
            <p:nvPr/>
          </p:nvSpPr>
          <p:spPr>
            <a:xfrm>
              <a:off x="0" y="-38100"/>
              <a:ext cx="246658" cy="236491"/>
            </a:xfrm>
            <a:prstGeom prst="rect">
              <a:avLst/>
            </a:prstGeom>
          </p:spPr>
          <p:txBody>
            <a:bodyPr anchor="ctr" rtlCol="false" tIns="50800" lIns="50800" bIns="50800" rIns="50800"/>
            <a:lstStyle/>
            <a:p>
              <a:pPr algn="ctr">
                <a:lnSpc>
                  <a:spcPts val="2239"/>
                </a:lnSpc>
              </a:pPr>
            </a:p>
          </p:txBody>
        </p:sp>
      </p:grpSp>
      <p:grpSp>
        <p:nvGrpSpPr>
          <p:cNvPr name="Group 60" id="60"/>
          <p:cNvGrpSpPr/>
          <p:nvPr/>
        </p:nvGrpSpPr>
        <p:grpSpPr>
          <a:xfrm rot="0">
            <a:off x="17444173" y="4523322"/>
            <a:ext cx="370740" cy="370740"/>
            <a:chOff x="0" y="0"/>
            <a:chExt cx="97643" cy="97643"/>
          </a:xfrm>
        </p:grpSpPr>
        <p:sp>
          <p:nvSpPr>
            <p:cNvPr name="Freeform 61" id="61"/>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62" id="62"/>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sp>
        <p:nvSpPr>
          <p:cNvPr name="TextBox 63" id="63"/>
          <p:cNvSpPr txBox="true"/>
          <p:nvPr/>
        </p:nvSpPr>
        <p:spPr>
          <a:xfrm rot="0">
            <a:off x="16944327" y="4282404"/>
            <a:ext cx="1427582"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Yes</a:t>
            </a:r>
          </a:p>
          <a:p>
            <a:pPr algn="l">
              <a:lnSpc>
                <a:spcPts val="1951"/>
              </a:lnSpc>
            </a:pPr>
          </a:p>
        </p:txBody>
      </p:sp>
      <p:grpSp>
        <p:nvGrpSpPr>
          <p:cNvPr name="Group 64" id="64"/>
          <p:cNvGrpSpPr/>
          <p:nvPr/>
        </p:nvGrpSpPr>
        <p:grpSpPr>
          <a:xfrm rot="0">
            <a:off x="18149049" y="6045095"/>
            <a:ext cx="370740" cy="370740"/>
            <a:chOff x="0" y="0"/>
            <a:chExt cx="97643" cy="97643"/>
          </a:xfrm>
        </p:grpSpPr>
        <p:sp>
          <p:nvSpPr>
            <p:cNvPr name="Freeform 65" id="65"/>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66" id="66"/>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grpSp>
        <p:nvGrpSpPr>
          <p:cNvPr name="Group 67" id="67"/>
          <p:cNvGrpSpPr/>
          <p:nvPr/>
        </p:nvGrpSpPr>
        <p:grpSpPr>
          <a:xfrm rot="0">
            <a:off x="8491471" y="5691556"/>
            <a:ext cx="370740" cy="370740"/>
            <a:chOff x="0" y="0"/>
            <a:chExt cx="97643" cy="97643"/>
          </a:xfrm>
        </p:grpSpPr>
        <p:sp>
          <p:nvSpPr>
            <p:cNvPr name="Freeform 68" id="68"/>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69" id="69"/>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grpSp>
        <p:nvGrpSpPr>
          <p:cNvPr name="Group 70" id="70"/>
          <p:cNvGrpSpPr/>
          <p:nvPr/>
        </p:nvGrpSpPr>
        <p:grpSpPr>
          <a:xfrm rot="0">
            <a:off x="16712439" y="5257800"/>
            <a:ext cx="1243448" cy="1000125"/>
            <a:chOff x="0" y="0"/>
            <a:chExt cx="246658" cy="198391"/>
          </a:xfrm>
        </p:grpSpPr>
        <p:sp>
          <p:nvSpPr>
            <p:cNvPr name="Freeform 71" id="71"/>
            <p:cNvSpPr/>
            <p:nvPr/>
          </p:nvSpPr>
          <p:spPr>
            <a:xfrm flipH="false" flipV="false" rot="0">
              <a:off x="0" y="0"/>
              <a:ext cx="246658" cy="198391"/>
            </a:xfrm>
            <a:custGeom>
              <a:avLst/>
              <a:gdLst/>
              <a:ahLst/>
              <a:cxnLst/>
              <a:rect r="r" b="b" t="t" l="l"/>
              <a:pathLst>
                <a:path h="198391" w="246658">
                  <a:moveTo>
                    <a:pt x="0" y="0"/>
                  </a:moveTo>
                  <a:lnTo>
                    <a:pt x="246658" y="0"/>
                  </a:lnTo>
                  <a:lnTo>
                    <a:pt x="246658" y="198391"/>
                  </a:lnTo>
                  <a:lnTo>
                    <a:pt x="0" y="198391"/>
                  </a:lnTo>
                  <a:close/>
                </a:path>
              </a:pathLst>
            </a:custGeom>
            <a:solidFill>
              <a:srgbClr val="010203"/>
            </a:solidFill>
          </p:spPr>
        </p:sp>
        <p:sp>
          <p:nvSpPr>
            <p:cNvPr name="TextBox 72" id="72"/>
            <p:cNvSpPr txBox="true"/>
            <p:nvPr/>
          </p:nvSpPr>
          <p:spPr>
            <a:xfrm>
              <a:off x="0" y="-38100"/>
              <a:ext cx="246658" cy="236491"/>
            </a:xfrm>
            <a:prstGeom prst="rect">
              <a:avLst/>
            </a:prstGeom>
          </p:spPr>
          <p:txBody>
            <a:bodyPr anchor="ctr" rtlCol="false" tIns="50800" lIns="50800" bIns="50800" rIns="50800"/>
            <a:lstStyle/>
            <a:p>
              <a:pPr algn="ctr">
                <a:lnSpc>
                  <a:spcPts val="2239"/>
                </a:lnSpc>
              </a:pPr>
            </a:p>
          </p:txBody>
        </p:sp>
      </p:grpSp>
      <p:grpSp>
        <p:nvGrpSpPr>
          <p:cNvPr name="Group 73" id="73"/>
          <p:cNvGrpSpPr/>
          <p:nvPr/>
        </p:nvGrpSpPr>
        <p:grpSpPr>
          <a:xfrm rot="0">
            <a:off x="17444173" y="5749130"/>
            <a:ext cx="370740" cy="370740"/>
            <a:chOff x="0" y="0"/>
            <a:chExt cx="97643" cy="97643"/>
          </a:xfrm>
        </p:grpSpPr>
        <p:sp>
          <p:nvSpPr>
            <p:cNvPr name="Freeform 74" id="74"/>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75" id="75"/>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sp>
        <p:nvSpPr>
          <p:cNvPr name="TextBox 76" id="76"/>
          <p:cNvSpPr txBox="true"/>
          <p:nvPr/>
        </p:nvSpPr>
        <p:spPr>
          <a:xfrm rot="0">
            <a:off x="16944327" y="5502719"/>
            <a:ext cx="1427582"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No</a:t>
            </a:r>
          </a:p>
          <a:p>
            <a:pPr algn="l">
              <a:lnSpc>
                <a:spcPts val="1951"/>
              </a:lnSpc>
            </a:pPr>
          </a:p>
        </p:txBody>
      </p:sp>
      <p:grpSp>
        <p:nvGrpSpPr>
          <p:cNvPr name="Group 77" id="77"/>
          <p:cNvGrpSpPr/>
          <p:nvPr/>
        </p:nvGrpSpPr>
        <p:grpSpPr>
          <a:xfrm rot="0">
            <a:off x="8491471" y="6916300"/>
            <a:ext cx="370740" cy="370740"/>
            <a:chOff x="0" y="0"/>
            <a:chExt cx="97643" cy="97643"/>
          </a:xfrm>
        </p:grpSpPr>
        <p:sp>
          <p:nvSpPr>
            <p:cNvPr name="Freeform 78" id="78"/>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79" id="79"/>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sp>
        <p:nvSpPr>
          <p:cNvPr name="TextBox 80" id="80"/>
          <p:cNvSpPr txBox="true"/>
          <p:nvPr/>
        </p:nvSpPr>
        <p:spPr>
          <a:xfrm rot="0">
            <a:off x="3343076" y="3412743"/>
            <a:ext cx="5908423" cy="401574"/>
          </a:xfrm>
          <a:prstGeom prst="rect">
            <a:avLst/>
          </a:prstGeom>
        </p:spPr>
        <p:txBody>
          <a:bodyPr anchor="t" rtlCol="false" tIns="0" lIns="0" bIns="0" rIns="0">
            <a:spAutoFit/>
          </a:bodyPr>
          <a:lstStyle/>
          <a:p>
            <a:pPr algn="l">
              <a:lnSpc>
                <a:spcPts val="2928"/>
              </a:lnSpc>
            </a:pPr>
            <a:r>
              <a:rPr lang="en-US" b="true" sz="2400" i="true">
                <a:solidFill>
                  <a:srgbClr val="010203"/>
                </a:solidFill>
                <a:latin typeface="Zodiak Bold Italics"/>
                <a:ea typeface="Zodiak Bold Italics"/>
                <a:cs typeface="Zodiak Bold Italics"/>
                <a:sym typeface="Zodiak Bold Italics"/>
              </a:rPr>
              <a:t>In what form will you incorporate?</a:t>
            </a:r>
          </a:p>
        </p:txBody>
      </p:sp>
      <p:grpSp>
        <p:nvGrpSpPr>
          <p:cNvPr name="Group 81" id="81"/>
          <p:cNvGrpSpPr/>
          <p:nvPr/>
        </p:nvGrpSpPr>
        <p:grpSpPr>
          <a:xfrm rot="0">
            <a:off x="12240888" y="342900"/>
            <a:ext cx="5715000" cy="1709080"/>
            <a:chOff x="0" y="0"/>
            <a:chExt cx="1505185" cy="450128"/>
          </a:xfrm>
        </p:grpSpPr>
        <p:sp>
          <p:nvSpPr>
            <p:cNvPr name="Freeform 82" id="82"/>
            <p:cNvSpPr/>
            <p:nvPr/>
          </p:nvSpPr>
          <p:spPr>
            <a:xfrm flipH="false" flipV="false" rot="0">
              <a:off x="0" y="0"/>
              <a:ext cx="1505185" cy="450128"/>
            </a:xfrm>
            <a:custGeom>
              <a:avLst/>
              <a:gdLst/>
              <a:ahLst/>
              <a:cxnLst/>
              <a:rect r="r" b="b" t="t" l="l"/>
              <a:pathLst>
                <a:path h="450128" w="1505185">
                  <a:moveTo>
                    <a:pt x="0" y="0"/>
                  </a:moveTo>
                  <a:lnTo>
                    <a:pt x="1505185" y="0"/>
                  </a:lnTo>
                  <a:lnTo>
                    <a:pt x="1505185" y="450128"/>
                  </a:lnTo>
                  <a:lnTo>
                    <a:pt x="0" y="450128"/>
                  </a:lnTo>
                  <a:close/>
                </a:path>
              </a:pathLst>
            </a:custGeom>
            <a:solidFill>
              <a:srgbClr val="203608"/>
            </a:solidFill>
          </p:spPr>
        </p:sp>
        <p:sp>
          <p:nvSpPr>
            <p:cNvPr name="TextBox 83" id="83"/>
            <p:cNvSpPr txBox="true"/>
            <p:nvPr/>
          </p:nvSpPr>
          <p:spPr>
            <a:xfrm>
              <a:off x="0" y="28575"/>
              <a:ext cx="1505185" cy="421553"/>
            </a:xfrm>
            <a:prstGeom prst="rect">
              <a:avLst/>
            </a:prstGeom>
          </p:spPr>
          <p:txBody>
            <a:bodyPr anchor="ctr" rtlCol="false" tIns="50800" lIns="50800" bIns="50800" rIns="50800"/>
            <a:lstStyle/>
            <a:p>
              <a:pPr algn="ctr">
                <a:lnSpc>
                  <a:spcPts val="1399"/>
                </a:lnSpc>
              </a:pPr>
            </a:p>
          </p:txBody>
        </p:sp>
      </p:grpSp>
      <p:sp>
        <p:nvSpPr>
          <p:cNvPr name="TextBox 84" id="84"/>
          <p:cNvSpPr txBox="true"/>
          <p:nvPr/>
        </p:nvSpPr>
        <p:spPr>
          <a:xfrm rot="0">
            <a:off x="12468130" y="952433"/>
            <a:ext cx="5154617" cy="826135"/>
          </a:xfrm>
          <a:prstGeom prst="rect">
            <a:avLst/>
          </a:prstGeom>
        </p:spPr>
        <p:txBody>
          <a:bodyPr anchor="t" rtlCol="false" tIns="0" lIns="0" bIns="0" rIns="0">
            <a:spAutoFit/>
          </a:bodyPr>
          <a:lstStyle/>
          <a:p>
            <a:pPr algn="l">
              <a:lnSpc>
                <a:spcPts val="1599"/>
              </a:lnSpc>
            </a:pPr>
          </a:p>
          <a:p>
            <a:pPr algn="l">
              <a:lnSpc>
                <a:spcPts val="1200"/>
              </a:lnSpc>
            </a:pPr>
            <a:r>
              <a:rPr lang="en-US" sz="1200">
                <a:solidFill>
                  <a:srgbClr val="F2F2F2"/>
                </a:solidFill>
                <a:latin typeface="Archivo"/>
                <a:ea typeface="Archivo"/>
                <a:cs typeface="Archivo"/>
                <a:sym typeface="Archivo"/>
              </a:rPr>
              <a:t>Changing your legal form and constitution can be quite difficult after the fact, so check the latest </a:t>
            </a:r>
            <a:r>
              <a:rPr lang="en-US" sz="1200" u="sng">
                <a:solidFill>
                  <a:srgbClr val="F2F2F2"/>
                </a:solidFill>
                <a:latin typeface="Archivo"/>
                <a:ea typeface="Archivo"/>
                <a:cs typeface="Archivo"/>
                <a:sym typeface="Archivo"/>
                <a:hlinkClick r:id="rId2" tooltip="https://www.artscouncil.org.uk/sites/default/files/download-file/Accreditation_Guidance_Mar_2019_0.pdf"/>
              </a:rPr>
              <a:t>accreditation guidance</a:t>
            </a:r>
            <a:r>
              <a:rPr lang="en-US" sz="1200">
                <a:solidFill>
                  <a:srgbClr val="F2F2F2"/>
                </a:solidFill>
                <a:latin typeface="Archivo"/>
                <a:ea typeface="Archivo"/>
                <a:cs typeface="Archivo"/>
                <a:sym typeface="Archivo"/>
              </a:rPr>
              <a:t> to make sure you are doing everything up to their required standard now. Get</a:t>
            </a:r>
            <a:r>
              <a:rPr lang="en-US" sz="1200">
                <a:solidFill>
                  <a:srgbClr val="F2F2F2"/>
                </a:solidFill>
                <a:latin typeface="Archivo"/>
                <a:ea typeface="Archivo"/>
                <a:cs typeface="Archivo"/>
                <a:sym typeface="Archivo"/>
              </a:rPr>
              <a:t> legal advice </a:t>
            </a:r>
            <a:r>
              <a:rPr lang="en-US" sz="1200">
                <a:solidFill>
                  <a:srgbClr val="F2F2F2"/>
                </a:solidFill>
                <a:latin typeface="Archivo"/>
                <a:ea typeface="Archivo"/>
                <a:cs typeface="Archivo"/>
                <a:sym typeface="Archivo"/>
              </a:rPr>
              <a:t>before incorporating.</a:t>
            </a:r>
          </a:p>
        </p:txBody>
      </p:sp>
      <p:sp>
        <p:nvSpPr>
          <p:cNvPr name="Freeform 85" id="85"/>
          <p:cNvSpPr/>
          <p:nvPr/>
        </p:nvSpPr>
        <p:spPr>
          <a:xfrm flipH="false" flipV="false" rot="0">
            <a:off x="12468130" y="542342"/>
            <a:ext cx="391040" cy="391040"/>
          </a:xfrm>
          <a:custGeom>
            <a:avLst/>
            <a:gdLst/>
            <a:ahLst/>
            <a:cxnLst/>
            <a:rect r="r" b="b" t="t" l="l"/>
            <a:pathLst>
              <a:path h="391040" w="391040">
                <a:moveTo>
                  <a:pt x="0" y="0"/>
                </a:moveTo>
                <a:lnTo>
                  <a:pt x="391041" y="0"/>
                </a:lnTo>
                <a:lnTo>
                  <a:pt x="391041" y="391041"/>
                </a:lnTo>
                <a:lnTo>
                  <a:pt x="0" y="39104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6" id="86"/>
          <p:cNvSpPr txBox="true"/>
          <p:nvPr/>
        </p:nvSpPr>
        <p:spPr>
          <a:xfrm rot="0">
            <a:off x="13055579" y="606417"/>
            <a:ext cx="2911326" cy="291465"/>
          </a:xfrm>
          <a:prstGeom prst="rect">
            <a:avLst/>
          </a:prstGeom>
        </p:spPr>
        <p:txBody>
          <a:bodyPr anchor="t" rtlCol="false" tIns="0" lIns="0" bIns="0" rIns="0">
            <a:spAutoFit/>
          </a:bodyPr>
          <a:lstStyle/>
          <a:p>
            <a:pPr algn="l">
              <a:lnSpc>
                <a:spcPts val="2100"/>
              </a:lnSpc>
            </a:pPr>
            <a:r>
              <a:rPr lang="en-US" sz="2100">
                <a:solidFill>
                  <a:srgbClr val="F2F2F2"/>
                </a:solidFill>
                <a:latin typeface="Archivo Black"/>
                <a:ea typeface="Archivo Black"/>
                <a:cs typeface="Archivo Black"/>
                <a:sym typeface="Archivo Black"/>
              </a:rPr>
              <a:t>NOTE</a:t>
            </a:r>
          </a:p>
        </p:txBody>
      </p:sp>
      <p:sp>
        <p:nvSpPr>
          <p:cNvPr name="TextBox 87" id="87"/>
          <p:cNvSpPr txBox="true"/>
          <p:nvPr/>
        </p:nvSpPr>
        <p:spPr>
          <a:xfrm rot="0">
            <a:off x="10772576" y="3398901"/>
            <a:ext cx="5908423" cy="401574"/>
          </a:xfrm>
          <a:prstGeom prst="rect">
            <a:avLst/>
          </a:prstGeom>
        </p:spPr>
        <p:txBody>
          <a:bodyPr anchor="t" rtlCol="false" tIns="0" lIns="0" bIns="0" rIns="0">
            <a:spAutoFit/>
          </a:bodyPr>
          <a:lstStyle/>
          <a:p>
            <a:pPr algn="l">
              <a:lnSpc>
                <a:spcPts val="2928"/>
              </a:lnSpc>
            </a:pPr>
            <a:r>
              <a:rPr lang="en-US" b="true" sz="2400" i="true">
                <a:solidFill>
                  <a:srgbClr val="010203"/>
                </a:solidFill>
                <a:latin typeface="Zodiak Bold Italics"/>
                <a:ea typeface="Zodiak Bold Italics"/>
                <a:cs typeface="Zodiak Bold Italics"/>
                <a:sym typeface="Zodiak Bold Italics"/>
              </a:rPr>
              <a:t>Will you need a trading subsidiary?</a:t>
            </a:r>
          </a:p>
        </p:txBody>
      </p:sp>
      <p:sp>
        <p:nvSpPr>
          <p:cNvPr name="TextBox 88" id="88"/>
          <p:cNvSpPr txBox="true"/>
          <p:nvPr/>
        </p:nvSpPr>
        <p:spPr>
          <a:xfrm rot="0">
            <a:off x="10754988" y="4067175"/>
            <a:ext cx="5715000" cy="5191125"/>
          </a:xfrm>
          <a:prstGeom prst="rect">
            <a:avLst/>
          </a:prstGeom>
        </p:spPr>
        <p:txBody>
          <a:bodyPr anchor="t" rtlCol="false" tIns="0" lIns="0" bIns="0" rIns="0">
            <a:spAutoFit/>
          </a:bodyPr>
          <a:lstStyle/>
          <a:p>
            <a:pPr algn="l">
              <a:lnSpc>
                <a:spcPts val="2400"/>
              </a:lnSpc>
            </a:pPr>
            <a:r>
              <a:rPr lang="en-US" sz="2000">
                <a:solidFill>
                  <a:srgbClr val="010203"/>
                </a:solidFill>
                <a:latin typeface="Archivo"/>
                <a:ea typeface="Archivo"/>
                <a:cs typeface="Archivo"/>
                <a:sym typeface="Archivo"/>
              </a:rPr>
              <a:t>If you register as a charity, there are restrictions on trading. If you engage in ‘primary purpose trading’ (i.e. making money commercially in a way that satisfies your charity’s purpose), you don’t need to pay tax on that income. Neither do you pay corporation tax if you engage in trade that isn’t purpose-related as long as it is under the exemption limit. The tax exemption is extended to ancillary activities such as a cafe in a museum.</a:t>
            </a:r>
          </a:p>
          <a:p>
            <a:pPr algn="l">
              <a:lnSpc>
                <a:spcPts val="2400"/>
              </a:lnSpc>
            </a:pPr>
          </a:p>
          <a:p>
            <a:pPr algn="l">
              <a:lnSpc>
                <a:spcPts val="2400"/>
              </a:lnSpc>
            </a:pPr>
            <a:r>
              <a:rPr lang="en-US" sz="2000">
                <a:solidFill>
                  <a:srgbClr val="010203"/>
                </a:solidFill>
                <a:latin typeface="Archivo"/>
                <a:ea typeface="Archivo"/>
                <a:cs typeface="Archivo"/>
                <a:sym typeface="Archivo"/>
              </a:rPr>
              <a:t>If you want to trade in a way that is not related to your primary purpose (e.g. run a gift shop, hire your venue out, etc), then you will likely need a trading subsidiary.</a:t>
            </a:r>
          </a:p>
          <a:p>
            <a:pPr algn="l">
              <a:lnSpc>
                <a:spcPts val="2400"/>
              </a:lnSpc>
            </a:pPr>
          </a:p>
          <a:p>
            <a:pPr algn="l">
              <a:lnSpc>
                <a:spcPts val="2400"/>
              </a:lnSpc>
            </a:pPr>
            <a:r>
              <a:rPr lang="en-US" sz="2000">
                <a:solidFill>
                  <a:srgbClr val="010203"/>
                </a:solidFill>
                <a:latin typeface="Archivo"/>
                <a:ea typeface="Archivo"/>
                <a:cs typeface="Archivo"/>
                <a:sym typeface="Archivo"/>
              </a:rPr>
              <a:t>Seek out legal advice before making any such decisions.</a:t>
            </a:r>
          </a:p>
        </p:txBody>
      </p:sp>
      <p:grpSp>
        <p:nvGrpSpPr>
          <p:cNvPr name="Group 89" id="89"/>
          <p:cNvGrpSpPr/>
          <p:nvPr/>
        </p:nvGrpSpPr>
        <p:grpSpPr>
          <a:xfrm rot="0">
            <a:off x="8491471" y="8146283"/>
            <a:ext cx="370740" cy="370740"/>
            <a:chOff x="0" y="0"/>
            <a:chExt cx="97643" cy="97643"/>
          </a:xfrm>
        </p:grpSpPr>
        <p:sp>
          <p:nvSpPr>
            <p:cNvPr name="Freeform 90" id="90"/>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91" id="91"/>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grpSp>
        <p:nvGrpSpPr>
          <p:cNvPr name="Group 92" id="92"/>
          <p:cNvGrpSpPr/>
          <p:nvPr/>
        </p:nvGrpSpPr>
        <p:grpSpPr>
          <a:xfrm rot="0">
            <a:off x="0" y="0"/>
            <a:ext cx="1600200" cy="10287000"/>
            <a:chOff x="0" y="0"/>
            <a:chExt cx="2133600" cy="13716000"/>
          </a:xfrm>
        </p:grpSpPr>
        <p:grpSp>
          <p:nvGrpSpPr>
            <p:cNvPr name="Group 93" id="93"/>
            <p:cNvGrpSpPr/>
            <p:nvPr/>
          </p:nvGrpSpPr>
          <p:grpSpPr>
            <a:xfrm rot="0">
              <a:off x="0" y="0"/>
              <a:ext cx="2133600" cy="13716000"/>
              <a:chOff x="0" y="0"/>
              <a:chExt cx="421452" cy="2709333"/>
            </a:xfrm>
          </p:grpSpPr>
          <p:sp>
            <p:nvSpPr>
              <p:cNvPr name="Freeform 94" id="94"/>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95" id="95"/>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96" id="96"/>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97" id="97"/>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F2F2F2"/>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98" id="98"/>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5" tooltip="https://www.floschechter.com"/>
                </a:rPr>
                <a:t>Florence</a:t>
              </a:r>
            </a:p>
            <a:p>
              <a:pPr algn="just">
                <a:lnSpc>
                  <a:spcPts val="1511"/>
                </a:lnSpc>
              </a:pPr>
              <a:r>
                <a:rPr lang="en-US" sz="1399">
                  <a:solidFill>
                    <a:srgbClr val="F2F2F2"/>
                  </a:solidFill>
                  <a:latin typeface="Zodiak"/>
                  <a:ea typeface="Zodiak"/>
                  <a:cs typeface="Zodiak"/>
                  <a:sym typeface="Zodiak"/>
                  <a:hlinkClick r:id="rId6"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7" tooltip="https://www.floschechter.com"/>
                </a:rPr>
                <a:t>floschechter.com</a:t>
              </a:r>
            </a:p>
          </p:txBody>
        </p:sp>
      </p:grpSp>
      <p:grpSp>
        <p:nvGrpSpPr>
          <p:cNvPr name="Group 99" id="99"/>
          <p:cNvGrpSpPr/>
          <p:nvPr/>
        </p:nvGrpSpPr>
        <p:grpSpPr>
          <a:xfrm rot="0">
            <a:off x="3314700" y="8943975"/>
            <a:ext cx="5725788" cy="1000125"/>
            <a:chOff x="0" y="0"/>
            <a:chExt cx="1508026" cy="263407"/>
          </a:xfrm>
        </p:grpSpPr>
        <p:sp>
          <p:nvSpPr>
            <p:cNvPr name="Freeform 100" id="100"/>
            <p:cNvSpPr/>
            <p:nvPr/>
          </p:nvSpPr>
          <p:spPr>
            <a:xfrm flipH="false" flipV="false" rot="0">
              <a:off x="0" y="0"/>
              <a:ext cx="1508026" cy="263407"/>
            </a:xfrm>
            <a:custGeom>
              <a:avLst/>
              <a:gdLst/>
              <a:ahLst/>
              <a:cxnLst/>
              <a:rect r="r" b="b" t="t" l="l"/>
              <a:pathLst>
                <a:path h="263407" w="1508026">
                  <a:moveTo>
                    <a:pt x="0" y="0"/>
                  </a:moveTo>
                  <a:lnTo>
                    <a:pt x="1508026" y="0"/>
                  </a:lnTo>
                  <a:lnTo>
                    <a:pt x="1508026" y="263407"/>
                  </a:lnTo>
                  <a:lnTo>
                    <a:pt x="0" y="263407"/>
                  </a:lnTo>
                  <a:close/>
                </a:path>
              </a:pathLst>
            </a:custGeom>
            <a:solidFill>
              <a:srgbClr val="000000">
                <a:alpha val="0"/>
              </a:srgbClr>
            </a:solidFill>
            <a:ln w="9525" cap="sq">
              <a:solidFill>
                <a:srgbClr val="000000"/>
              </a:solidFill>
              <a:prstDash val="solid"/>
              <a:miter/>
            </a:ln>
          </p:spPr>
        </p:sp>
        <p:sp>
          <p:nvSpPr>
            <p:cNvPr name="TextBox 101" id="101"/>
            <p:cNvSpPr txBox="true"/>
            <p:nvPr/>
          </p:nvSpPr>
          <p:spPr>
            <a:xfrm>
              <a:off x="0" y="-38100"/>
              <a:ext cx="1508026" cy="301507"/>
            </a:xfrm>
            <a:prstGeom prst="rect">
              <a:avLst/>
            </a:prstGeom>
          </p:spPr>
          <p:txBody>
            <a:bodyPr anchor="ctr" rtlCol="false" tIns="50800" lIns="50800" bIns="50800" rIns="50800"/>
            <a:lstStyle/>
            <a:p>
              <a:pPr algn="ctr">
                <a:lnSpc>
                  <a:spcPts val="1960"/>
                </a:lnSpc>
              </a:pPr>
            </a:p>
          </p:txBody>
        </p:sp>
      </p:grpSp>
      <p:sp>
        <p:nvSpPr>
          <p:cNvPr name="TextBox 102" id="102"/>
          <p:cNvSpPr txBox="true"/>
          <p:nvPr/>
        </p:nvSpPr>
        <p:spPr>
          <a:xfrm rot="0">
            <a:off x="3434053" y="9090809"/>
            <a:ext cx="2504493" cy="381000"/>
          </a:xfrm>
          <a:prstGeom prst="rect">
            <a:avLst/>
          </a:prstGeom>
        </p:spPr>
        <p:txBody>
          <a:bodyPr anchor="t" rtlCol="false" tIns="0" lIns="0" bIns="0" rIns="0">
            <a:spAutoFit/>
          </a:bodyPr>
          <a:lstStyle/>
          <a:p>
            <a:pPr algn="l">
              <a:lnSpc>
                <a:spcPts val="2879"/>
              </a:lnSpc>
            </a:pPr>
            <a:r>
              <a:rPr lang="en-US" sz="2400" i="true" b="true">
                <a:solidFill>
                  <a:srgbClr val="010203"/>
                </a:solidFill>
                <a:latin typeface="Zodiak Bold Italics"/>
                <a:ea typeface="Zodiak Bold Italics"/>
                <a:cs typeface="Zodiak Bold Italics"/>
                <a:sym typeface="Zodiak Bold Italics"/>
              </a:rPr>
              <a:t>other</a:t>
            </a:r>
          </a:p>
        </p:txBody>
      </p:sp>
    </p:spTree>
  </p:cSld>
  <p:clrMapOvr>
    <a:masterClrMapping/>
  </p:clrMapOvr>
  <p:transition spd="fast">
    <p:fade/>
  </p:transition>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1628793" y="7795896"/>
            <a:ext cx="6382982" cy="1097280"/>
          </a:xfrm>
          <a:prstGeom prst="rect">
            <a:avLst/>
          </a:prstGeom>
        </p:spPr>
        <p:txBody>
          <a:bodyPr anchor="t" rtlCol="false" tIns="0" lIns="0" bIns="0" rIns="0">
            <a:spAutoFit/>
          </a:bodyPr>
          <a:lstStyle/>
          <a:p>
            <a:pPr algn="r">
              <a:lnSpc>
                <a:spcPts val="7680"/>
              </a:lnSpc>
            </a:pPr>
            <a:r>
              <a:rPr lang="en-US" b="true" sz="9600">
                <a:solidFill>
                  <a:srgbClr val="010203"/>
                </a:solidFill>
                <a:latin typeface="Oswald Bold"/>
                <a:ea typeface="Oswald Bold"/>
                <a:cs typeface="Oswald Bold"/>
                <a:sym typeface="Oswald Bold"/>
              </a:rPr>
              <a:t>LOCATION</a:t>
            </a:r>
          </a:p>
        </p:txBody>
      </p:sp>
      <p:graphicFrame>
        <p:nvGraphicFramePr>
          <p:cNvPr name="Table 3" id="3"/>
          <p:cNvGraphicFramePr>
            <a:graphicFrameLocks noGrp="true"/>
          </p:cNvGraphicFramePr>
          <p:nvPr/>
        </p:nvGraphicFramePr>
        <p:xfrm>
          <a:off x="1828800" y="342900"/>
          <a:ext cx="10172700" cy="9601200"/>
        </p:xfrm>
        <a:graphic>
          <a:graphicData uri="http://schemas.openxmlformats.org/drawingml/2006/table">
            <a:tbl>
              <a:tblPr/>
              <a:tblGrid>
                <a:gridCol w="2138065"/>
                <a:gridCol w="8034635"/>
              </a:tblGrid>
              <a:tr h="1600200">
                <a:tc>
                  <a:txBody>
                    <a:bodyPr anchor="t" rtlCol="false"/>
                    <a:lstStyle/>
                    <a:p>
                      <a:pPr algn="l">
                        <a:lnSpc>
                          <a:spcPts val="2239"/>
                        </a:lnSpc>
                        <a:defRPr/>
                      </a:pPr>
                      <a:r>
                        <a:rPr lang="en-US" sz="1599">
                          <a:solidFill>
                            <a:srgbClr val="010203"/>
                          </a:solidFill>
                          <a:latin typeface="Archivo"/>
                          <a:ea typeface="Archivo"/>
                          <a:cs typeface="Archivo"/>
                          <a:sym typeface="Archivo"/>
                        </a:rPr>
                        <a:t>What geographical area will the museum be?</a:t>
                      </a: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ctr">
                        <a:lnSpc>
                          <a:spcPts val="1960"/>
                        </a:lnSpc>
                        <a:defRPr/>
                      </a:pP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r h="1600200">
                <a:tc>
                  <a:txBody>
                    <a:bodyPr anchor="t" rtlCol="false"/>
                    <a:lstStyle/>
                    <a:p>
                      <a:pPr algn="l">
                        <a:lnSpc>
                          <a:spcPts val="2239"/>
                        </a:lnSpc>
                        <a:defRPr/>
                      </a:pPr>
                      <a:r>
                        <a:rPr lang="en-US" sz="1599">
                          <a:solidFill>
                            <a:srgbClr val="010203"/>
                          </a:solidFill>
                          <a:latin typeface="Archivo"/>
                          <a:ea typeface="Archivo"/>
                          <a:cs typeface="Archivo"/>
                          <a:sym typeface="Archivo"/>
                        </a:rPr>
                        <a:t>What size do you need your building to be?</a:t>
                      </a: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ctr">
                        <a:lnSpc>
                          <a:spcPts val="1960"/>
                        </a:lnSpc>
                        <a:defRPr/>
                      </a:pP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r h="1600200">
                <a:tc>
                  <a:txBody>
                    <a:bodyPr anchor="t" rtlCol="false"/>
                    <a:lstStyle/>
                    <a:p>
                      <a:pPr algn="l">
                        <a:lnSpc>
                          <a:spcPts val="2239"/>
                        </a:lnSpc>
                        <a:defRPr/>
                      </a:pPr>
                      <a:r>
                        <a:rPr lang="en-US" sz="1599">
                          <a:solidFill>
                            <a:srgbClr val="010203"/>
                          </a:solidFill>
                          <a:latin typeface="Archivo"/>
                          <a:ea typeface="Archivo"/>
                          <a:cs typeface="Archivo"/>
                          <a:sym typeface="Archivo"/>
                        </a:rPr>
                        <a:t>What transport links are there?</a:t>
                      </a: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ctr">
                        <a:lnSpc>
                          <a:spcPts val="1960"/>
                        </a:lnSpc>
                        <a:defRPr/>
                      </a:pP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r h="1600200">
                <a:tc>
                  <a:txBody>
                    <a:bodyPr anchor="t" rtlCol="false"/>
                    <a:lstStyle/>
                    <a:p>
                      <a:pPr algn="l">
                        <a:lnSpc>
                          <a:spcPts val="2239"/>
                        </a:lnSpc>
                        <a:defRPr/>
                      </a:pPr>
                      <a:r>
                        <a:rPr lang="en-US" sz="1599">
                          <a:solidFill>
                            <a:srgbClr val="010203"/>
                          </a:solidFill>
                          <a:latin typeface="Archivo"/>
                          <a:ea typeface="Archivo"/>
                          <a:cs typeface="Archivo"/>
                          <a:sym typeface="Archivo"/>
                        </a:rPr>
                        <a:t>How will visitors find your location?</a:t>
                      </a: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ctr">
                        <a:lnSpc>
                          <a:spcPts val="1960"/>
                        </a:lnSpc>
                        <a:defRPr/>
                      </a:pP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r h="1600200">
                <a:tc>
                  <a:txBody>
                    <a:bodyPr anchor="t" rtlCol="false"/>
                    <a:lstStyle/>
                    <a:p>
                      <a:pPr algn="l">
                        <a:lnSpc>
                          <a:spcPts val="2239"/>
                        </a:lnSpc>
                        <a:defRPr/>
                      </a:pPr>
                      <a:r>
                        <a:rPr lang="en-US" sz="1599">
                          <a:solidFill>
                            <a:srgbClr val="010203"/>
                          </a:solidFill>
                          <a:latin typeface="Archivo"/>
                          <a:ea typeface="Archivo"/>
                          <a:cs typeface="Archivo"/>
                          <a:sym typeface="Archivo"/>
                        </a:rPr>
                        <a:t>Have you got a relationship with local services such as the council?</a:t>
                      </a: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ctr">
                        <a:lnSpc>
                          <a:spcPts val="1960"/>
                        </a:lnSpc>
                        <a:defRPr/>
                      </a:pP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r h="1600200">
                <a:tc>
                  <a:txBody>
                    <a:bodyPr anchor="t" rtlCol="false"/>
                    <a:lstStyle/>
                    <a:p>
                      <a:pPr algn="l">
                        <a:lnSpc>
                          <a:spcPts val="2239"/>
                        </a:lnSpc>
                        <a:defRPr/>
                      </a:pPr>
                      <a:r>
                        <a:rPr lang="en-US" sz="1599">
                          <a:solidFill>
                            <a:srgbClr val="010203"/>
                          </a:solidFill>
                          <a:latin typeface="Archivo"/>
                          <a:ea typeface="Archivo"/>
                          <a:cs typeface="Archivo"/>
                          <a:sym typeface="Archivo"/>
                        </a:rPr>
                        <a:t>What local partnerships might be available?</a:t>
                      </a: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ctr">
                        <a:lnSpc>
                          <a:spcPts val="1960"/>
                        </a:lnSpc>
                        <a:defRPr/>
                      </a:pPr>
                      <a:endParaRPr lang="en-US" sz="1100"/>
                    </a:p>
                  </a:txBody>
                  <a:tcPr marL="95250" marR="95250" marT="95250" marB="95250"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bl>
          </a:graphicData>
        </a:graphic>
      </p:graphicFrame>
      <p:grpSp>
        <p:nvGrpSpPr>
          <p:cNvPr name="Group 4" id="4"/>
          <p:cNvGrpSpPr/>
          <p:nvPr/>
        </p:nvGrpSpPr>
        <p:grpSpPr>
          <a:xfrm rot="0">
            <a:off x="0" y="0"/>
            <a:ext cx="1600200" cy="10287000"/>
            <a:chOff x="0" y="0"/>
            <a:chExt cx="2133600" cy="13716000"/>
          </a:xfrm>
        </p:grpSpPr>
        <p:grpSp>
          <p:nvGrpSpPr>
            <p:cNvPr name="Group 5" id="5"/>
            <p:cNvGrpSpPr/>
            <p:nvPr/>
          </p:nvGrpSpPr>
          <p:grpSpPr>
            <a:xfrm rot="0">
              <a:off x="0" y="0"/>
              <a:ext cx="2133600" cy="13716000"/>
              <a:chOff x="0" y="0"/>
              <a:chExt cx="421452" cy="2709333"/>
            </a:xfrm>
          </p:grpSpPr>
          <p:sp>
            <p:nvSpPr>
              <p:cNvPr name="Freeform 6" id="6"/>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7" id="7"/>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8" id="8"/>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9" id="9"/>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F2F2F2"/>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0" id="10"/>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Tree>
  </p:cSld>
  <p:clrMapOvr>
    <a:masterClrMapping/>
  </p:clrMapOvr>
  <p:transition spd="fast">
    <p:fade/>
  </p:transition>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4001750" y="507873"/>
            <a:ext cx="3943350" cy="426720"/>
          </a:xfrm>
          <a:prstGeom prst="rect">
            <a:avLst/>
          </a:prstGeom>
        </p:spPr>
        <p:txBody>
          <a:bodyPr anchor="t" rtlCol="false" tIns="0" lIns="0" bIns="0" rIns="0">
            <a:spAutoFit/>
          </a:bodyPr>
          <a:lstStyle/>
          <a:p>
            <a:pPr algn="r" marL="0" indent="0" lvl="0">
              <a:lnSpc>
                <a:spcPts val="2850"/>
              </a:lnSpc>
              <a:spcBef>
                <a:spcPct val="0"/>
              </a:spcBef>
            </a:pPr>
            <a:r>
              <a:rPr lang="en-US" sz="3800">
                <a:solidFill>
                  <a:srgbClr val="010203"/>
                </a:solidFill>
                <a:latin typeface="Archivo Black"/>
                <a:ea typeface="Archivo Black"/>
                <a:cs typeface="Archivo Black"/>
                <a:sym typeface="Archivo Black"/>
              </a:rPr>
              <a:t>A Building</a:t>
            </a:r>
          </a:p>
        </p:txBody>
      </p:sp>
      <p:sp>
        <p:nvSpPr>
          <p:cNvPr name="TextBox 3" id="3"/>
          <p:cNvSpPr txBox="true"/>
          <p:nvPr/>
        </p:nvSpPr>
        <p:spPr>
          <a:xfrm rot="0">
            <a:off x="1959337" y="562356"/>
            <a:ext cx="3490258" cy="780669"/>
          </a:xfrm>
          <a:prstGeom prst="rect">
            <a:avLst/>
          </a:prstGeom>
        </p:spPr>
        <p:txBody>
          <a:bodyPr anchor="t" rtlCol="false" tIns="0" lIns="0" bIns="0" rIns="0">
            <a:spAutoFit/>
          </a:bodyPr>
          <a:lstStyle/>
          <a:p>
            <a:pPr algn="l">
              <a:lnSpc>
                <a:spcPts val="2928"/>
              </a:lnSpc>
            </a:pPr>
            <a:r>
              <a:rPr lang="en-US" b="true" sz="2400" i="true">
                <a:solidFill>
                  <a:srgbClr val="010203"/>
                </a:solidFill>
                <a:latin typeface="Zodiak Bold Italics"/>
                <a:ea typeface="Zodiak Bold Italics"/>
                <a:cs typeface="Zodiak Bold Italics"/>
                <a:sym typeface="Zodiak Bold Italics"/>
              </a:rPr>
              <a:t>What types of rooms/ areas do you need?</a:t>
            </a:r>
          </a:p>
        </p:txBody>
      </p:sp>
      <p:sp>
        <p:nvSpPr>
          <p:cNvPr name="TextBox 4" id="4"/>
          <p:cNvSpPr txBox="true"/>
          <p:nvPr/>
        </p:nvSpPr>
        <p:spPr>
          <a:xfrm rot="0">
            <a:off x="10744200" y="562356"/>
            <a:ext cx="3746579" cy="780669"/>
          </a:xfrm>
          <a:prstGeom prst="rect">
            <a:avLst/>
          </a:prstGeom>
        </p:spPr>
        <p:txBody>
          <a:bodyPr anchor="t" rtlCol="false" tIns="0" lIns="0" bIns="0" rIns="0">
            <a:spAutoFit/>
          </a:bodyPr>
          <a:lstStyle/>
          <a:p>
            <a:pPr algn="l">
              <a:lnSpc>
                <a:spcPts val="2928"/>
              </a:lnSpc>
            </a:pPr>
            <a:r>
              <a:rPr lang="en-US" b="true" sz="2400" i="true">
                <a:solidFill>
                  <a:srgbClr val="010203"/>
                </a:solidFill>
                <a:latin typeface="Zodiak Bold Italics"/>
                <a:ea typeface="Zodiak Bold Italics"/>
                <a:cs typeface="Zodiak Bold Italics"/>
                <a:sym typeface="Zodiak Bold Italics"/>
              </a:rPr>
              <a:t>How will you maintain the security?</a:t>
            </a:r>
          </a:p>
        </p:txBody>
      </p:sp>
      <p:sp>
        <p:nvSpPr>
          <p:cNvPr name="TextBox 5" id="5"/>
          <p:cNvSpPr txBox="true"/>
          <p:nvPr/>
        </p:nvSpPr>
        <p:spPr>
          <a:xfrm rot="0">
            <a:off x="6286500" y="562356"/>
            <a:ext cx="3490258" cy="780669"/>
          </a:xfrm>
          <a:prstGeom prst="rect">
            <a:avLst/>
          </a:prstGeom>
        </p:spPr>
        <p:txBody>
          <a:bodyPr anchor="t" rtlCol="false" tIns="0" lIns="0" bIns="0" rIns="0">
            <a:spAutoFit/>
          </a:bodyPr>
          <a:lstStyle/>
          <a:p>
            <a:pPr algn="l">
              <a:lnSpc>
                <a:spcPts val="2928"/>
              </a:lnSpc>
            </a:pPr>
            <a:r>
              <a:rPr lang="en-US" b="true" sz="2400" i="true">
                <a:solidFill>
                  <a:srgbClr val="010203"/>
                </a:solidFill>
                <a:latin typeface="Zodiak Bold Italics"/>
                <a:ea typeface="Zodiak Bold Italics"/>
                <a:cs typeface="Zodiak Bold Italics"/>
                <a:sym typeface="Zodiak Bold Italics"/>
              </a:rPr>
              <a:t>What amenities do you need?</a:t>
            </a:r>
          </a:p>
        </p:txBody>
      </p:sp>
      <p:sp>
        <p:nvSpPr>
          <p:cNvPr name="TextBox 6" id="6"/>
          <p:cNvSpPr txBox="true"/>
          <p:nvPr/>
        </p:nvSpPr>
        <p:spPr>
          <a:xfrm rot="0">
            <a:off x="15201900" y="2771775"/>
            <a:ext cx="2743200" cy="780669"/>
          </a:xfrm>
          <a:prstGeom prst="rect">
            <a:avLst/>
          </a:prstGeom>
        </p:spPr>
        <p:txBody>
          <a:bodyPr anchor="t" rtlCol="false" tIns="0" lIns="0" bIns="0" rIns="0">
            <a:spAutoFit/>
          </a:bodyPr>
          <a:lstStyle/>
          <a:p>
            <a:pPr algn="l">
              <a:lnSpc>
                <a:spcPts val="2928"/>
              </a:lnSpc>
            </a:pPr>
            <a:r>
              <a:rPr lang="en-US" b="true" sz="2400" i="true">
                <a:solidFill>
                  <a:srgbClr val="010203"/>
                </a:solidFill>
                <a:latin typeface="Zodiak Bold Italics"/>
                <a:ea typeface="Zodiak Bold Italics"/>
                <a:cs typeface="Zodiak Bold Italics"/>
                <a:sym typeface="Zodiak Bold Italics"/>
              </a:rPr>
              <a:t>What features do you need?</a:t>
            </a:r>
          </a:p>
        </p:txBody>
      </p:sp>
      <p:graphicFrame>
        <p:nvGraphicFramePr>
          <p:cNvPr name="Table 7" id="7"/>
          <p:cNvGraphicFramePr>
            <a:graphicFrameLocks noGrp="true"/>
          </p:cNvGraphicFramePr>
          <p:nvPr/>
        </p:nvGraphicFramePr>
        <p:xfrm>
          <a:off x="1828800" y="1571625"/>
          <a:ext cx="4248150" cy="8372475"/>
        </p:xfrm>
        <a:graphic>
          <a:graphicData uri="http://schemas.openxmlformats.org/drawingml/2006/table">
            <a:tbl>
              <a:tblPr/>
              <a:tblGrid>
                <a:gridCol w="3562343"/>
                <a:gridCol w="685807"/>
              </a:tblGrid>
              <a:tr h="805871">
                <a:tc>
                  <a:txBody>
                    <a:bodyPr anchor="t" rtlCol="false"/>
                    <a:lstStyle/>
                    <a:p>
                      <a:pPr algn="l">
                        <a:lnSpc>
                          <a:spcPts val="2520"/>
                        </a:lnSpc>
                        <a:defRPr/>
                      </a:pPr>
                      <a:r>
                        <a:rPr lang="en-US" sz="1800">
                          <a:solidFill>
                            <a:srgbClr val="F2F2F2"/>
                          </a:solidFill>
                          <a:latin typeface="Archivo"/>
                          <a:ea typeface="Archivo"/>
                          <a:cs typeface="Archivo"/>
                          <a:sym typeface="Archivo"/>
                        </a:rPr>
                        <a:t>Reception</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Galleries</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Events space</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Teaching area</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Office</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Meeting room</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Collection storage</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Conservation area</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Security room</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Loading/unloading</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Other</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bl>
          </a:graphicData>
        </a:graphic>
      </p:graphicFrame>
      <p:graphicFrame>
        <p:nvGraphicFramePr>
          <p:cNvPr name="Table 8" id="8"/>
          <p:cNvGraphicFramePr>
            <a:graphicFrameLocks noGrp="true"/>
          </p:cNvGraphicFramePr>
          <p:nvPr/>
        </p:nvGraphicFramePr>
        <p:xfrm>
          <a:off x="6057900" y="1571625"/>
          <a:ext cx="4476750" cy="8372475"/>
        </p:xfrm>
        <a:graphic>
          <a:graphicData uri="http://schemas.openxmlformats.org/drawingml/2006/table">
            <a:tbl>
              <a:tblPr/>
              <a:tblGrid>
                <a:gridCol w="3791100"/>
                <a:gridCol w="685650"/>
              </a:tblGrid>
              <a:tr h="805871">
                <a:tc>
                  <a:txBody>
                    <a:bodyPr anchor="t" rtlCol="false"/>
                    <a:lstStyle/>
                    <a:p>
                      <a:pPr algn="l">
                        <a:lnSpc>
                          <a:spcPts val="2520"/>
                        </a:lnSpc>
                        <a:defRPr/>
                      </a:pPr>
                      <a:r>
                        <a:rPr lang="en-US" sz="1800">
                          <a:solidFill>
                            <a:srgbClr val="F2F2F2"/>
                          </a:solidFill>
                          <a:latin typeface="Archivo"/>
                          <a:ea typeface="Archivo"/>
                          <a:cs typeface="Archivo"/>
                          <a:sym typeface="Archivo"/>
                        </a:rPr>
                        <a:t>Gift shop</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Cafe</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Toilets</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Baby changing</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Nursing area</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Pram storage</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Cloakroom/lockers</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Car parking</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Cycle parking</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Lift/ramps/access</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Other</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bl>
          </a:graphicData>
        </a:graphic>
      </p:graphicFrame>
      <p:graphicFrame>
        <p:nvGraphicFramePr>
          <p:cNvPr name="Table 9" id="9"/>
          <p:cNvGraphicFramePr>
            <a:graphicFrameLocks noGrp="true"/>
          </p:cNvGraphicFramePr>
          <p:nvPr/>
        </p:nvGraphicFramePr>
        <p:xfrm>
          <a:off x="10515600" y="1571625"/>
          <a:ext cx="4476750" cy="8372475"/>
        </p:xfrm>
        <a:graphic>
          <a:graphicData uri="http://schemas.openxmlformats.org/drawingml/2006/table">
            <a:tbl>
              <a:tblPr/>
              <a:tblGrid>
                <a:gridCol w="3791100"/>
                <a:gridCol w="685650"/>
              </a:tblGrid>
              <a:tr h="805871">
                <a:tc>
                  <a:txBody>
                    <a:bodyPr anchor="t" rtlCol="false"/>
                    <a:lstStyle/>
                    <a:p>
                      <a:pPr algn="l">
                        <a:lnSpc>
                          <a:spcPts val="2520"/>
                        </a:lnSpc>
                        <a:defRPr/>
                      </a:pPr>
                      <a:r>
                        <a:rPr lang="en-US" sz="1800">
                          <a:solidFill>
                            <a:srgbClr val="F2F2F2"/>
                          </a:solidFill>
                          <a:latin typeface="Archivo"/>
                          <a:ea typeface="Archivo"/>
                          <a:cs typeface="Archivo"/>
                          <a:sym typeface="Archivo"/>
                        </a:rPr>
                        <a:t>Alarm system</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Locked cases</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Key/fobs</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Security guards</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CCTV</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Inspections</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Staff training</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Fire detection systems</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Fire extinguishers</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Emergency planning</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20"/>
                        </a:lnSpc>
                        <a:defRPr/>
                      </a:pPr>
                      <a:r>
                        <a:rPr lang="en-US" sz="1800">
                          <a:solidFill>
                            <a:srgbClr val="F2F2F2"/>
                          </a:solidFill>
                          <a:latin typeface="Archivo"/>
                          <a:ea typeface="Archivo"/>
                          <a:cs typeface="Archivo"/>
                          <a:sym typeface="Archivo"/>
                        </a:rPr>
                        <a:t>Other</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7873">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bl>
          </a:graphicData>
        </a:graphic>
      </p:graphicFrame>
      <p:graphicFrame>
        <p:nvGraphicFramePr>
          <p:cNvPr name="Table 10" id="10"/>
          <p:cNvGraphicFramePr>
            <a:graphicFrameLocks noGrp="true"/>
          </p:cNvGraphicFramePr>
          <p:nvPr/>
        </p:nvGraphicFramePr>
        <p:xfrm>
          <a:off x="14973300" y="3748278"/>
          <a:ext cx="2971800" cy="6195822"/>
        </p:xfrm>
        <a:graphic>
          <a:graphicData uri="http://schemas.openxmlformats.org/drawingml/2006/table">
            <a:tbl>
              <a:tblPr/>
              <a:tblGrid>
                <a:gridCol w="1854046"/>
                <a:gridCol w="557624"/>
              </a:tblGrid>
              <a:tr h="688425">
                <a:tc>
                  <a:txBody>
                    <a:bodyPr anchor="t" rtlCol="false"/>
                    <a:lstStyle/>
                    <a:p>
                      <a:pPr algn="l">
                        <a:lnSpc>
                          <a:spcPts val="2520"/>
                        </a:lnSpc>
                        <a:defRPr/>
                      </a:pPr>
                      <a:r>
                        <a:rPr lang="en-US" sz="1800">
                          <a:solidFill>
                            <a:srgbClr val="F2F2F2"/>
                          </a:solidFill>
                          <a:latin typeface="Archivo"/>
                          <a:ea typeface="Archivo"/>
                          <a:cs typeface="Archivo"/>
                          <a:sym typeface="Archivo"/>
                        </a:rPr>
                        <a:t>Heating</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8425">
                <a:tc>
                  <a:txBody>
                    <a:bodyPr anchor="t" rtlCol="false"/>
                    <a:lstStyle/>
                    <a:p>
                      <a:pPr algn="l">
                        <a:lnSpc>
                          <a:spcPts val="2520"/>
                        </a:lnSpc>
                        <a:defRPr/>
                      </a:pPr>
                      <a:r>
                        <a:rPr lang="en-US" sz="1800">
                          <a:solidFill>
                            <a:srgbClr val="F2F2F2"/>
                          </a:solidFill>
                          <a:latin typeface="Archivo"/>
                          <a:ea typeface="Archivo"/>
                          <a:cs typeface="Archivo"/>
                          <a:sym typeface="Archivo"/>
                        </a:rPr>
                        <a:t>AC</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8425">
                <a:tc>
                  <a:txBody>
                    <a:bodyPr anchor="t" rtlCol="false"/>
                    <a:lstStyle/>
                    <a:p>
                      <a:pPr algn="l">
                        <a:lnSpc>
                          <a:spcPts val="2520"/>
                        </a:lnSpc>
                        <a:defRPr/>
                      </a:pPr>
                      <a:r>
                        <a:rPr lang="en-US" sz="1800">
                          <a:solidFill>
                            <a:srgbClr val="F2F2F2"/>
                          </a:solidFill>
                          <a:latin typeface="Archivo"/>
                          <a:ea typeface="Archivo"/>
                          <a:cs typeface="Archivo"/>
                          <a:sym typeface="Archivo"/>
                        </a:rPr>
                        <a:t>Humidity control</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8425">
                <a:tc>
                  <a:txBody>
                    <a:bodyPr anchor="t" rtlCol="false"/>
                    <a:lstStyle/>
                    <a:p>
                      <a:pPr algn="l">
                        <a:lnSpc>
                          <a:spcPts val="2520"/>
                        </a:lnSpc>
                        <a:defRPr/>
                      </a:pPr>
                      <a:r>
                        <a:rPr lang="en-US" sz="1800">
                          <a:solidFill>
                            <a:srgbClr val="F2F2F2"/>
                          </a:solidFill>
                          <a:latin typeface="Archivo"/>
                          <a:ea typeface="Archivo"/>
                          <a:cs typeface="Archivo"/>
                          <a:sym typeface="Archivo"/>
                        </a:rPr>
                        <a:t>Wifi</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8425">
                <a:tc>
                  <a:txBody>
                    <a:bodyPr anchor="t" rtlCol="false"/>
                    <a:lstStyle/>
                    <a:p>
                      <a:pPr algn="l">
                        <a:lnSpc>
                          <a:spcPts val="2520"/>
                        </a:lnSpc>
                        <a:defRPr/>
                      </a:pPr>
                      <a:r>
                        <a:rPr lang="en-US" sz="1800">
                          <a:solidFill>
                            <a:srgbClr val="F2F2F2"/>
                          </a:solidFill>
                          <a:latin typeface="Archivo"/>
                          <a:ea typeface="Archivo"/>
                          <a:cs typeface="Archivo"/>
                          <a:sym typeface="Archivo"/>
                        </a:rPr>
                        <a:t>Water fountains</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8425">
                <a:tc>
                  <a:txBody>
                    <a:bodyPr anchor="t" rtlCol="false"/>
                    <a:lstStyle/>
                    <a:p>
                      <a:pPr algn="l">
                        <a:lnSpc>
                          <a:spcPts val="2520"/>
                        </a:lnSpc>
                        <a:defRPr/>
                      </a:pPr>
                      <a:r>
                        <a:rPr lang="en-US" sz="1800">
                          <a:solidFill>
                            <a:srgbClr val="F2F2F2"/>
                          </a:solidFill>
                          <a:latin typeface="Archivo"/>
                          <a:ea typeface="Archivo"/>
                          <a:cs typeface="Archivo"/>
                          <a:sym typeface="Archivo"/>
                        </a:rPr>
                        <a:t>Seating</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8425">
                <a:tc>
                  <a:txBody>
                    <a:bodyPr anchor="t" rtlCol="false"/>
                    <a:lstStyle/>
                    <a:p>
                      <a:pPr algn="l">
                        <a:lnSpc>
                          <a:spcPts val="2520"/>
                        </a:lnSpc>
                        <a:defRPr/>
                      </a:pPr>
                      <a:r>
                        <a:rPr lang="en-US" sz="1800">
                          <a:solidFill>
                            <a:srgbClr val="F2F2F2"/>
                          </a:solidFill>
                          <a:latin typeface="Archivo"/>
                          <a:ea typeface="Archivo"/>
                          <a:cs typeface="Archivo"/>
                          <a:sym typeface="Archivo"/>
                        </a:rPr>
                        <a:t>First aid</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8425">
                <a:tc>
                  <a:txBody>
                    <a:bodyPr anchor="t" rtlCol="false"/>
                    <a:lstStyle/>
                    <a:p>
                      <a:pPr algn="l">
                        <a:lnSpc>
                          <a:spcPts val="2520"/>
                        </a:lnSpc>
                        <a:defRPr/>
                      </a:pPr>
                      <a:r>
                        <a:rPr lang="en-US" sz="1800">
                          <a:solidFill>
                            <a:srgbClr val="F2F2F2"/>
                          </a:solidFill>
                          <a:latin typeface="Archivo"/>
                          <a:ea typeface="Archivo"/>
                          <a:cs typeface="Archivo"/>
                          <a:sym typeface="Archivo"/>
                        </a:rPr>
                        <a:t>Other</a:t>
                      </a: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688425">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c>
                  <a:txBody>
                    <a:bodyPr anchor="t" rtlCol="false"/>
                    <a:lstStyle/>
                    <a:p>
                      <a:pPr algn="l">
                        <a:lnSpc>
                          <a:spcPts val="2519"/>
                        </a:lnSpc>
                        <a:defRPr/>
                      </a:pPr>
                      <a:endParaRPr lang="en-US" sz="1100"/>
                    </a:p>
                  </a:txBody>
                  <a:tcPr marL="95250" marR="95250" marT="95250" marB="952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bl>
          </a:graphicData>
        </a:graphic>
      </p:graphicFrame>
      <p:grpSp>
        <p:nvGrpSpPr>
          <p:cNvPr name="Group 11" id="11"/>
          <p:cNvGrpSpPr/>
          <p:nvPr/>
        </p:nvGrpSpPr>
        <p:grpSpPr>
          <a:xfrm rot="0">
            <a:off x="0" y="0"/>
            <a:ext cx="1600200" cy="10287000"/>
            <a:chOff x="0" y="0"/>
            <a:chExt cx="2133600" cy="13716000"/>
          </a:xfrm>
        </p:grpSpPr>
        <p:grpSp>
          <p:nvGrpSpPr>
            <p:cNvPr name="Group 12" id="12"/>
            <p:cNvGrpSpPr/>
            <p:nvPr/>
          </p:nvGrpSpPr>
          <p:grpSpPr>
            <a:xfrm rot="0">
              <a:off x="0" y="0"/>
              <a:ext cx="2133600" cy="13716000"/>
              <a:chOff x="0" y="0"/>
              <a:chExt cx="421452" cy="2709333"/>
            </a:xfrm>
          </p:grpSpPr>
          <p:sp>
            <p:nvSpPr>
              <p:cNvPr name="Freeform 13" id="13"/>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4" id="14"/>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5" id="15"/>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6" id="16"/>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F2F2F2"/>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7" id="17"/>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258300" y="7715250"/>
            <a:ext cx="4229100" cy="2571750"/>
            <a:chOff x="0" y="0"/>
            <a:chExt cx="5638800" cy="3429000"/>
          </a:xfrm>
        </p:grpSpPr>
        <p:pic>
          <p:nvPicPr>
            <p:cNvPr name="Picture 3" id="3"/>
            <p:cNvPicPr>
              <a:picLocks noChangeAspect="true"/>
            </p:cNvPicPr>
            <p:nvPr/>
          </p:nvPicPr>
          <p:blipFill>
            <a:blip r:embed="rId2"/>
            <a:srcRect l="0" t="4363" r="0" b="4363"/>
            <a:stretch>
              <a:fillRect/>
            </a:stretch>
          </p:blipFill>
          <p:spPr>
            <a:xfrm flipH="false" flipV="false">
              <a:off x="0" y="0"/>
              <a:ext cx="5638800" cy="3429000"/>
            </a:xfrm>
            <a:prstGeom prst="rect">
              <a:avLst/>
            </a:prstGeom>
          </p:spPr>
        </p:pic>
      </p:grpSp>
      <p:grpSp>
        <p:nvGrpSpPr>
          <p:cNvPr name="Group 4" id="4"/>
          <p:cNvGrpSpPr/>
          <p:nvPr/>
        </p:nvGrpSpPr>
        <p:grpSpPr>
          <a:xfrm rot="0">
            <a:off x="9258300" y="4029075"/>
            <a:ext cx="4229100" cy="3457575"/>
            <a:chOff x="0" y="0"/>
            <a:chExt cx="5638800" cy="4610100"/>
          </a:xfrm>
        </p:grpSpPr>
        <p:pic>
          <p:nvPicPr>
            <p:cNvPr name="Picture 5" id="5"/>
            <p:cNvPicPr>
              <a:picLocks noChangeAspect="true"/>
            </p:cNvPicPr>
            <p:nvPr/>
          </p:nvPicPr>
          <p:blipFill>
            <a:blip r:embed="rId3"/>
            <a:srcRect l="4132" t="0" r="4132" b="0"/>
            <a:stretch>
              <a:fillRect/>
            </a:stretch>
          </p:blipFill>
          <p:spPr>
            <a:xfrm flipH="false" flipV="false">
              <a:off x="0" y="0"/>
              <a:ext cx="5638800" cy="4610100"/>
            </a:xfrm>
            <a:prstGeom prst="rect">
              <a:avLst/>
            </a:prstGeom>
          </p:spPr>
        </p:pic>
      </p:grpSp>
      <p:grpSp>
        <p:nvGrpSpPr>
          <p:cNvPr name="Group 6" id="6"/>
          <p:cNvGrpSpPr/>
          <p:nvPr/>
        </p:nvGrpSpPr>
        <p:grpSpPr>
          <a:xfrm rot="0">
            <a:off x="9258300" y="0"/>
            <a:ext cx="4229100" cy="3800475"/>
            <a:chOff x="0" y="0"/>
            <a:chExt cx="5638800" cy="5067300"/>
          </a:xfrm>
        </p:grpSpPr>
        <p:pic>
          <p:nvPicPr>
            <p:cNvPr name="Picture 7" id="7"/>
            <p:cNvPicPr>
              <a:picLocks noChangeAspect="true"/>
            </p:cNvPicPr>
            <p:nvPr/>
          </p:nvPicPr>
          <p:blipFill>
            <a:blip r:embed="rId4"/>
            <a:srcRect l="12930" t="0" r="12930" b="0"/>
            <a:stretch>
              <a:fillRect/>
            </a:stretch>
          </p:blipFill>
          <p:spPr>
            <a:xfrm flipH="false" flipV="false">
              <a:off x="0" y="0"/>
              <a:ext cx="5638800" cy="5067300"/>
            </a:xfrm>
            <a:prstGeom prst="rect">
              <a:avLst/>
            </a:prstGeom>
          </p:spPr>
        </p:pic>
      </p:grpSp>
      <p:grpSp>
        <p:nvGrpSpPr>
          <p:cNvPr name="Group 8" id="8"/>
          <p:cNvGrpSpPr/>
          <p:nvPr/>
        </p:nvGrpSpPr>
        <p:grpSpPr>
          <a:xfrm rot="0">
            <a:off x="13716000" y="7715250"/>
            <a:ext cx="4229100" cy="2228850"/>
            <a:chOff x="0" y="0"/>
            <a:chExt cx="1113837" cy="587022"/>
          </a:xfrm>
        </p:grpSpPr>
        <p:sp>
          <p:nvSpPr>
            <p:cNvPr name="Freeform 9" id="9"/>
            <p:cNvSpPr/>
            <p:nvPr/>
          </p:nvSpPr>
          <p:spPr>
            <a:xfrm flipH="false" flipV="false" rot="0">
              <a:off x="0" y="0"/>
              <a:ext cx="1113837" cy="587022"/>
            </a:xfrm>
            <a:custGeom>
              <a:avLst/>
              <a:gdLst/>
              <a:ahLst/>
              <a:cxnLst/>
              <a:rect r="r" b="b" t="t" l="l"/>
              <a:pathLst>
                <a:path h="587022" w="1113837">
                  <a:moveTo>
                    <a:pt x="0" y="0"/>
                  </a:moveTo>
                  <a:lnTo>
                    <a:pt x="1113837" y="0"/>
                  </a:lnTo>
                  <a:lnTo>
                    <a:pt x="1113837" y="587022"/>
                  </a:lnTo>
                  <a:lnTo>
                    <a:pt x="0" y="587022"/>
                  </a:lnTo>
                  <a:close/>
                </a:path>
              </a:pathLst>
            </a:custGeom>
            <a:solidFill>
              <a:srgbClr val="203608"/>
            </a:solidFill>
          </p:spPr>
        </p:sp>
        <p:sp>
          <p:nvSpPr>
            <p:cNvPr name="TextBox 10" id="10"/>
            <p:cNvSpPr txBox="true"/>
            <p:nvPr/>
          </p:nvSpPr>
          <p:spPr>
            <a:xfrm>
              <a:off x="0" y="28575"/>
              <a:ext cx="1113837" cy="558447"/>
            </a:xfrm>
            <a:prstGeom prst="rect">
              <a:avLst/>
            </a:prstGeom>
          </p:spPr>
          <p:txBody>
            <a:bodyPr anchor="ctr" rtlCol="false" tIns="50800" lIns="50800" bIns="50800" rIns="50800"/>
            <a:lstStyle/>
            <a:p>
              <a:pPr algn="ctr">
                <a:lnSpc>
                  <a:spcPts val="1399"/>
                </a:lnSpc>
              </a:pPr>
            </a:p>
          </p:txBody>
        </p:sp>
      </p:grpSp>
      <p:sp>
        <p:nvSpPr>
          <p:cNvPr name="Freeform 11" id="11"/>
          <p:cNvSpPr/>
          <p:nvPr/>
        </p:nvSpPr>
        <p:spPr>
          <a:xfrm flipH="false" flipV="false" rot="0">
            <a:off x="13983340" y="8050903"/>
            <a:ext cx="391040" cy="391040"/>
          </a:xfrm>
          <a:custGeom>
            <a:avLst/>
            <a:gdLst/>
            <a:ahLst/>
            <a:cxnLst/>
            <a:rect r="r" b="b" t="t" l="l"/>
            <a:pathLst>
              <a:path h="391040" w="391040">
                <a:moveTo>
                  <a:pt x="0" y="0"/>
                </a:moveTo>
                <a:lnTo>
                  <a:pt x="391040" y="0"/>
                </a:lnTo>
                <a:lnTo>
                  <a:pt x="391040" y="391040"/>
                </a:lnTo>
                <a:lnTo>
                  <a:pt x="0" y="39104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13716000" y="1547813"/>
            <a:ext cx="4229100" cy="5253228"/>
          </a:xfrm>
          <a:prstGeom prst="rect">
            <a:avLst/>
          </a:prstGeom>
        </p:spPr>
        <p:txBody>
          <a:bodyPr anchor="t" rtlCol="false" tIns="0" lIns="0" bIns="0" rIns="0">
            <a:spAutoFit/>
          </a:bodyPr>
          <a:lstStyle/>
          <a:p>
            <a:pPr algn="l">
              <a:lnSpc>
                <a:spcPts val="2196"/>
              </a:lnSpc>
            </a:pPr>
            <a:r>
              <a:rPr lang="en-US" sz="1800">
                <a:solidFill>
                  <a:srgbClr val="010203"/>
                </a:solidFill>
                <a:latin typeface="Archivo"/>
                <a:ea typeface="Archivo"/>
                <a:cs typeface="Archivo"/>
                <a:sym typeface="Archivo"/>
              </a:rPr>
              <a:t>This may seem like an obvious question, but working in museums has taught me that everyone has a different idea. Someone once demanded that the Vagina Museum wasn't a museum because we didn't have anything in a glass case. We had objects on display, but because they specifically weren't in a see-through box, this man didn't think we had the right to call ourselves a museum.</a:t>
            </a:r>
          </a:p>
          <a:p>
            <a:pPr algn="l">
              <a:lnSpc>
                <a:spcPts val="2196"/>
              </a:lnSpc>
            </a:pPr>
          </a:p>
          <a:p>
            <a:pPr algn="l">
              <a:lnSpc>
                <a:spcPts val="2196"/>
              </a:lnSpc>
            </a:pPr>
            <a:r>
              <a:rPr lang="en-US" sz="1800">
                <a:solidFill>
                  <a:srgbClr val="010203"/>
                </a:solidFill>
                <a:latin typeface="Archivo"/>
                <a:ea typeface="Archivo"/>
                <a:cs typeface="Archivo"/>
                <a:sym typeface="Archivo"/>
              </a:rPr>
              <a:t>ICOM has an </a:t>
            </a:r>
            <a:r>
              <a:rPr lang="en-US" sz="1800" u="sng">
                <a:solidFill>
                  <a:srgbClr val="010203"/>
                </a:solidFill>
                <a:latin typeface="Archivo"/>
                <a:ea typeface="Archivo"/>
                <a:cs typeface="Archivo"/>
                <a:sym typeface="Archivo"/>
                <a:hlinkClick r:id="rId7" tooltip="https://icom.museum/en/resources/standards-guidelines/museum-definition/"/>
              </a:rPr>
              <a:t>official definition</a:t>
            </a:r>
            <a:r>
              <a:rPr lang="en-US" sz="1800">
                <a:solidFill>
                  <a:srgbClr val="010203"/>
                </a:solidFill>
                <a:latin typeface="Archivo"/>
                <a:ea typeface="Archivo"/>
                <a:cs typeface="Archivo"/>
                <a:sym typeface="Archivo"/>
              </a:rPr>
              <a:t> that may be of use. It is an idealised definition rather than one actually reflective of the sector.</a:t>
            </a:r>
          </a:p>
          <a:p>
            <a:pPr algn="l">
              <a:lnSpc>
                <a:spcPts val="2196"/>
              </a:lnSpc>
            </a:pPr>
          </a:p>
          <a:p>
            <a:pPr algn="l" marL="0" indent="0" lvl="0">
              <a:lnSpc>
                <a:spcPts val="2196"/>
              </a:lnSpc>
              <a:spcBef>
                <a:spcPct val="0"/>
              </a:spcBef>
            </a:pPr>
            <a:r>
              <a:rPr lang="en-US" sz="1800">
                <a:solidFill>
                  <a:srgbClr val="010203"/>
                </a:solidFill>
                <a:latin typeface="Archivo"/>
                <a:ea typeface="Archivo"/>
                <a:cs typeface="Archivo"/>
                <a:sym typeface="Archivo"/>
              </a:rPr>
              <a:t>But your idea of what a museum is will likely inform what you focus on. Is it about objects? Histories? Stories? Visitors? Learning? Engagement? A building?</a:t>
            </a:r>
          </a:p>
        </p:txBody>
      </p:sp>
      <p:sp>
        <p:nvSpPr>
          <p:cNvPr name="TextBox 13" id="13"/>
          <p:cNvSpPr txBox="true"/>
          <p:nvPr/>
        </p:nvSpPr>
        <p:spPr>
          <a:xfrm rot="0">
            <a:off x="3314700" y="6272530"/>
            <a:ext cx="4229100" cy="2442845"/>
          </a:xfrm>
          <a:prstGeom prst="rect">
            <a:avLst/>
          </a:prstGeom>
        </p:spPr>
        <p:txBody>
          <a:bodyPr anchor="t" rtlCol="false" tIns="0" lIns="0" bIns="0" rIns="0">
            <a:spAutoFit/>
          </a:bodyPr>
          <a:lstStyle/>
          <a:p>
            <a:pPr algn="l">
              <a:lnSpc>
                <a:spcPts val="2440"/>
              </a:lnSpc>
            </a:pPr>
            <a:r>
              <a:rPr lang="en-US" sz="2000">
                <a:solidFill>
                  <a:srgbClr val="010203"/>
                </a:solidFill>
                <a:latin typeface="Archivo"/>
                <a:ea typeface="Archivo"/>
                <a:cs typeface="Archivo"/>
                <a:sym typeface="Archivo"/>
              </a:rPr>
              <a:t>Ironically enough, the questions in this section may in fact be the hardest to answer. Even though these are at the start, I would recommend reading them through and then only once you've had time to consider them and read the rest of the pack, to come back and answer them.</a:t>
            </a:r>
          </a:p>
        </p:txBody>
      </p:sp>
      <p:sp>
        <p:nvSpPr>
          <p:cNvPr name="TextBox 14" id="14"/>
          <p:cNvSpPr txBox="true"/>
          <p:nvPr/>
        </p:nvSpPr>
        <p:spPr>
          <a:xfrm rot="0">
            <a:off x="3295650" y="1462025"/>
            <a:ext cx="3695462" cy="2510790"/>
          </a:xfrm>
          <a:prstGeom prst="rect">
            <a:avLst/>
          </a:prstGeom>
        </p:spPr>
        <p:txBody>
          <a:bodyPr anchor="t" rtlCol="false" tIns="0" lIns="0" bIns="0" rIns="0">
            <a:spAutoFit/>
          </a:bodyPr>
          <a:lstStyle/>
          <a:p>
            <a:pPr algn="l">
              <a:lnSpc>
                <a:spcPts val="9600"/>
              </a:lnSpc>
            </a:pPr>
            <a:r>
              <a:rPr lang="en-US" sz="9600" b="true">
                <a:solidFill>
                  <a:srgbClr val="010203"/>
                </a:solidFill>
                <a:latin typeface="Oswald Bold"/>
                <a:ea typeface="Oswald Bold"/>
                <a:cs typeface="Oswald Bold"/>
                <a:sym typeface="Oswald Bold"/>
              </a:rPr>
              <a:t>THE </a:t>
            </a:r>
          </a:p>
          <a:p>
            <a:pPr algn="l">
              <a:lnSpc>
                <a:spcPts val="9600"/>
              </a:lnSpc>
            </a:pPr>
            <a:r>
              <a:rPr lang="en-US" b="true" sz="9600">
                <a:solidFill>
                  <a:srgbClr val="010203"/>
                </a:solidFill>
                <a:latin typeface="Oswald Bold"/>
                <a:ea typeface="Oswald Bold"/>
                <a:cs typeface="Oswald Bold"/>
                <a:sym typeface="Oswald Bold"/>
              </a:rPr>
              <a:t>BASICS</a:t>
            </a:r>
          </a:p>
        </p:txBody>
      </p:sp>
      <p:sp>
        <p:nvSpPr>
          <p:cNvPr name="TextBox 15" id="15"/>
          <p:cNvSpPr txBox="true"/>
          <p:nvPr/>
        </p:nvSpPr>
        <p:spPr>
          <a:xfrm rot="0">
            <a:off x="13716000" y="941451"/>
            <a:ext cx="3974123" cy="401574"/>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010203"/>
                </a:solidFill>
                <a:latin typeface="Zodiak Bold Italics"/>
                <a:ea typeface="Zodiak Bold Italics"/>
                <a:cs typeface="Zodiak Bold Italics"/>
                <a:sym typeface="Zodiak Bold Italics"/>
              </a:rPr>
              <a:t>What is a museum?</a:t>
            </a:r>
          </a:p>
        </p:txBody>
      </p:sp>
      <p:sp>
        <p:nvSpPr>
          <p:cNvPr name="TextBox 16" id="16"/>
          <p:cNvSpPr txBox="true"/>
          <p:nvPr/>
        </p:nvSpPr>
        <p:spPr>
          <a:xfrm rot="0">
            <a:off x="13983340" y="8499475"/>
            <a:ext cx="3585989" cy="935355"/>
          </a:xfrm>
          <a:prstGeom prst="rect">
            <a:avLst/>
          </a:prstGeom>
        </p:spPr>
        <p:txBody>
          <a:bodyPr anchor="t" rtlCol="false" tIns="0" lIns="0" bIns="0" rIns="0">
            <a:spAutoFit/>
          </a:bodyPr>
          <a:lstStyle/>
          <a:p>
            <a:pPr algn="l">
              <a:lnSpc>
                <a:spcPts val="1200"/>
              </a:lnSpc>
            </a:pPr>
          </a:p>
          <a:p>
            <a:pPr algn="l">
              <a:lnSpc>
                <a:spcPts val="1200"/>
              </a:lnSpc>
            </a:pPr>
            <a:r>
              <a:rPr lang="en-US" sz="1200">
                <a:solidFill>
                  <a:srgbClr val="F2F2F2"/>
                </a:solidFill>
                <a:latin typeface="Archivo"/>
                <a:ea typeface="Archivo"/>
                <a:cs typeface="Archivo"/>
                <a:sym typeface="Archivo"/>
              </a:rPr>
              <a:t>Some people in the sector say that you can’t be a museum if you don’t have certain things, like a collection or a building. But don’t listen to them. Museology is changing fast - look at the back for case studies of real museums pushing the boundaries.</a:t>
            </a:r>
          </a:p>
        </p:txBody>
      </p:sp>
      <p:sp>
        <p:nvSpPr>
          <p:cNvPr name="TextBox 17" id="17"/>
          <p:cNvSpPr txBox="true"/>
          <p:nvPr/>
        </p:nvSpPr>
        <p:spPr>
          <a:xfrm rot="0">
            <a:off x="14541647" y="8114978"/>
            <a:ext cx="1382998" cy="291465"/>
          </a:xfrm>
          <a:prstGeom prst="rect">
            <a:avLst/>
          </a:prstGeom>
        </p:spPr>
        <p:txBody>
          <a:bodyPr anchor="t" rtlCol="false" tIns="0" lIns="0" bIns="0" rIns="0">
            <a:spAutoFit/>
          </a:bodyPr>
          <a:lstStyle/>
          <a:p>
            <a:pPr algn="l">
              <a:lnSpc>
                <a:spcPts val="2100"/>
              </a:lnSpc>
            </a:pPr>
            <a:r>
              <a:rPr lang="en-US" sz="2100">
                <a:solidFill>
                  <a:srgbClr val="F2F2F2"/>
                </a:solidFill>
                <a:latin typeface="Archivo Black"/>
                <a:ea typeface="Archivo Black"/>
                <a:cs typeface="Archivo Black"/>
                <a:sym typeface="Archivo Black"/>
              </a:rPr>
              <a:t>NOTE</a:t>
            </a:r>
          </a:p>
        </p:txBody>
      </p:sp>
      <p:grpSp>
        <p:nvGrpSpPr>
          <p:cNvPr name="Group 18" id="18"/>
          <p:cNvGrpSpPr/>
          <p:nvPr/>
        </p:nvGrpSpPr>
        <p:grpSpPr>
          <a:xfrm rot="0">
            <a:off x="0" y="0"/>
            <a:ext cx="1600200" cy="10287000"/>
            <a:chOff x="0" y="0"/>
            <a:chExt cx="2133600" cy="13716000"/>
          </a:xfrm>
        </p:grpSpPr>
        <p:grpSp>
          <p:nvGrpSpPr>
            <p:cNvPr name="Group 19" id="19"/>
            <p:cNvGrpSpPr/>
            <p:nvPr/>
          </p:nvGrpSpPr>
          <p:grpSpPr>
            <a:xfrm rot="0">
              <a:off x="0" y="0"/>
              <a:ext cx="2133600" cy="13716000"/>
              <a:chOff x="0" y="0"/>
              <a:chExt cx="421452" cy="2709333"/>
            </a:xfrm>
          </p:grpSpPr>
          <p:sp>
            <p:nvSpPr>
              <p:cNvPr name="Freeform 20" id="20"/>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21" id="21"/>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22" id="22"/>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23" id="23"/>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F2F2F2"/>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24" id="24"/>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8" tooltip="https://www.floschechter.com"/>
                </a:rPr>
                <a:t>Florence</a:t>
              </a:r>
            </a:p>
            <a:p>
              <a:pPr algn="just">
                <a:lnSpc>
                  <a:spcPts val="1511"/>
                </a:lnSpc>
              </a:pPr>
              <a:r>
                <a:rPr lang="en-US" sz="1399">
                  <a:solidFill>
                    <a:srgbClr val="F2F2F2"/>
                  </a:solidFill>
                  <a:latin typeface="Zodiak"/>
                  <a:ea typeface="Zodiak"/>
                  <a:cs typeface="Zodiak"/>
                  <a:sym typeface="Zodiak"/>
                  <a:hlinkClick r:id="rId9"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10" tooltip="https://www.floschechter.com"/>
                </a:rPr>
                <a:t>floschechter.com</a:t>
              </a:r>
            </a:p>
          </p:txBody>
        </p:sp>
      </p:grpSp>
    </p:spTree>
  </p:cSld>
  <p:clrMapOvr>
    <a:masterClrMapping/>
  </p:clrMapOvr>
  <p:transition spd="fast">
    <p:fade/>
  </p:transition>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362325" y="357187"/>
            <a:ext cx="7200900" cy="3457575"/>
            <a:chOff x="0" y="0"/>
            <a:chExt cx="1428415" cy="685866"/>
          </a:xfrm>
        </p:grpSpPr>
        <p:sp>
          <p:nvSpPr>
            <p:cNvPr name="Freeform 3" id="3"/>
            <p:cNvSpPr/>
            <p:nvPr/>
          </p:nvSpPr>
          <p:spPr>
            <a:xfrm flipH="false" flipV="false" rot="0">
              <a:off x="0" y="0"/>
              <a:ext cx="1428415" cy="685866"/>
            </a:xfrm>
            <a:custGeom>
              <a:avLst/>
              <a:gdLst/>
              <a:ahLst/>
              <a:cxnLst/>
              <a:rect r="r" b="b" t="t" l="l"/>
              <a:pathLst>
                <a:path h="685866" w="1428415">
                  <a:moveTo>
                    <a:pt x="0" y="0"/>
                  </a:moveTo>
                  <a:lnTo>
                    <a:pt x="1428415" y="0"/>
                  </a:lnTo>
                  <a:lnTo>
                    <a:pt x="1428415" y="685866"/>
                  </a:lnTo>
                  <a:lnTo>
                    <a:pt x="0" y="685866"/>
                  </a:lnTo>
                  <a:close/>
                </a:path>
              </a:pathLst>
            </a:custGeom>
            <a:solidFill>
              <a:srgbClr val="000000">
                <a:alpha val="0"/>
              </a:srgbClr>
            </a:solidFill>
            <a:ln w="19050" cap="sq">
              <a:solidFill>
                <a:srgbClr val="000000"/>
              </a:solidFill>
              <a:prstDash val="solid"/>
              <a:miter/>
            </a:ln>
          </p:spPr>
        </p:sp>
        <p:sp>
          <p:nvSpPr>
            <p:cNvPr name="TextBox 4" id="4"/>
            <p:cNvSpPr txBox="true"/>
            <p:nvPr/>
          </p:nvSpPr>
          <p:spPr>
            <a:xfrm>
              <a:off x="0" y="-38100"/>
              <a:ext cx="1428415" cy="723966"/>
            </a:xfrm>
            <a:prstGeom prst="rect">
              <a:avLst/>
            </a:prstGeom>
          </p:spPr>
          <p:txBody>
            <a:bodyPr anchor="ctr" rtlCol="false" tIns="50800" lIns="50800" bIns="50800" rIns="50800"/>
            <a:lstStyle/>
            <a:p>
              <a:pPr algn="ctr">
                <a:lnSpc>
                  <a:spcPts val="1960"/>
                </a:lnSpc>
              </a:pPr>
            </a:p>
          </p:txBody>
        </p:sp>
      </p:grpSp>
      <p:sp>
        <p:nvSpPr>
          <p:cNvPr name="TextBox 5" id="5"/>
          <p:cNvSpPr txBox="true"/>
          <p:nvPr/>
        </p:nvSpPr>
        <p:spPr>
          <a:xfrm rot="0">
            <a:off x="6334125" y="616517"/>
            <a:ext cx="3571709" cy="765175"/>
          </a:xfrm>
          <a:prstGeom prst="rect">
            <a:avLst/>
          </a:prstGeom>
        </p:spPr>
        <p:txBody>
          <a:bodyPr anchor="t" rtlCol="false" tIns="0" lIns="0" bIns="0" rIns="0">
            <a:spAutoFit/>
          </a:bodyPr>
          <a:lstStyle/>
          <a:p>
            <a:pPr algn="l">
              <a:lnSpc>
                <a:spcPts val="2000"/>
              </a:lnSpc>
            </a:pPr>
            <a:r>
              <a:rPr lang="en-US" sz="2000">
                <a:solidFill>
                  <a:srgbClr val="010203"/>
                </a:solidFill>
                <a:latin typeface="Archivo"/>
                <a:ea typeface="Archivo"/>
                <a:cs typeface="Archivo"/>
                <a:sym typeface="Archivo"/>
              </a:rPr>
              <a:t>How can you minimise energy usage?</a:t>
            </a:r>
          </a:p>
          <a:p>
            <a:pPr algn="l">
              <a:lnSpc>
                <a:spcPts val="2000"/>
              </a:lnSpc>
            </a:pPr>
          </a:p>
        </p:txBody>
      </p:sp>
      <p:grpSp>
        <p:nvGrpSpPr>
          <p:cNvPr name="Group 6" id="6"/>
          <p:cNvGrpSpPr/>
          <p:nvPr/>
        </p:nvGrpSpPr>
        <p:grpSpPr>
          <a:xfrm rot="0">
            <a:off x="3362325" y="4043362"/>
            <a:ext cx="7200900" cy="3457575"/>
            <a:chOff x="0" y="0"/>
            <a:chExt cx="1428415" cy="685866"/>
          </a:xfrm>
        </p:grpSpPr>
        <p:sp>
          <p:nvSpPr>
            <p:cNvPr name="Freeform 7" id="7"/>
            <p:cNvSpPr/>
            <p:nvPr/>
          </p:nvSpPr>
          <p:spPr>
            <a:xfrm flipH="false" flipV="false" rot="0">
              <a:off x="0" y="0"/>
              <a:ext cx="1428415" cy="685866"/>
            </a:xfrm>
            <a:custGeom>
              <a:avLst/>
              <a:gdLst/>
              <a:ahLst/>
              <a:cxnLst/>
              <a:rect r="r" b="b" t="t" l="l"/>
              <a:pathLst>
                <a:path h="685866" w="1428415">
                  <a:moveTo>
                    <a:pt x="0" y="0"/>
                  </a:moveTo>
                  <a:lnTo>
                    <a:pt x="1428415" y="0"/>
                  </a:lnTo>
                  <a:lnTo>
                    <a:pt x="1428415" y="685866"/>
                  </a:lnTo>
                  <a:lnTo>
                    <a:pt x="0" y="685866"/>
                  </a:lnTo>
                  <a:close/>
                </a:path>
              </a:pathLst>
            </a:custGeom>
            <a:solidFill>
              <a:srgbClr val="000000">
                <a:alpha val="0"/>
              </a:srgbClr>
            </a:solidFill>
            <a:ln w="19050" cap="sq">
              <a:solidFill>
                <a:srgbClr val="000000"/>
              </a:solidFill>
              <a:prstDash val="solid"/>
              <a:miter/>
            </a:ln>
          </p:spPr>
        </p:sp>
        <p:sp>
          <p:nvSpPr>
            <p:cNvPr name="TextBox 8" id="8"/>
            <p:cNvSpPr txBox="true"/>
            <p:nvPr/>
          </p:nvSpPr>
          <p:spPr>
            <a:xfrm>
              <a:off x="0" y="-38100"/>
              <a:ext cx="1428415" cy="723966"/>
            </a:xfrm>
            <a:prstGeom prst="rect">
              <a:avLst/>
            </a:prstGeom>
          </p:spPr>
          <p:txBody>
            <a:bodyPr anchor="ctr" rtlCol="false" tIns="50800" lIns="50800" bIns="50800" rIns="50800"/>
            <a:lstStyle/>
            <a:p>
              <a:pPr algn="ctr">
                <a:lnSpc>
                  <a:spcPts val="1960"/>
                </a:lnSpc>
              </a:pPr>
            </a:p>
          </p:txBody>
        </p:sp>
      </p:grpSp>
      <p:sp>
        <p:nvSpPr>
          <p:cNvPr name="TextBox 9" id="9"/>
          <p:cNvSpPr txBox="true"/>
          <p:nvPr/>
        </p:nvSpPr>
        <p:spPr>
          <a:xfrm rot="0">
            <a:off x="6334125" y="4278312"/>
            <a:ext cx="3836405" cy="765175"/>
          </a:xfrm>
          <a:prstGeom prst="rect">
            <a:avLst/>
          </a:prstGeom>
        </p:spPr>
        <p:txBody>
          <a:bodyPr anchor="t" rtlCol="false" tIns="0" lIns="0" bIns="0" rIns="0">
            <a:spAutoFit/>
          </a:bodyPr>
          <a:lstStyle/>
          <a:p>
            <a:pPr algn="l">
              <a:lnSpc>
                <a:spcPts val="2000"/>
              </a:lnSpc>
            </a:pPr>
            <a:r>
              <a:rPr lang="en-US" sz="2000">
                <a:solidFill>
                  <a:srgbClr val="010203"/>
                </a:solidFill>
                <a:latin typeface="Archivo"/>
                <a:ea typeface="Archivo"/>
                <a:cs typeface="Archivo"/>
                <a:sym typeface="Archivo"/>
              </a:rPr>
              <a:t>How can you minimise the waste your museum produces?</a:t>
            </a:r>
          </a:p>
          <a:p>
            <a:pPr algn="l">
              <a:lnSpc>
                <a:spcPts val="2000"/>
              </a:lnSpc>
            </a:pPr>
          </a:p>
        </p:txBody>
      </p:sp>
      <p:grpSp>
        <p:nvGrpSpPr>
          <p:cNvPr name="Group 10" id="10"/>
          <p:cNvGrpSpPr/>
          <p:nvPr/>
        </p:nvGrpSpPr>
        <p:grpSpPr>
          <a:xfrm rot="0">
            <a:off x="10791825" y="357187"/>
            <a:ext cx="7200900" cy="3457575"/>
            <a:chOff x="0" y="0"/>
            <a:chExt cx="1428415" cy="685866"/>
          </a:xfrm>
        </p:grpSpPr>
        <p:sp>
          <p:nvSpPr>
            <p:cNvPr name="Freeform 11" id="11"/>
            <p:cNvSpPr/>
            <p:nvPr/>
          </p:nvSpPr>
          <p:spPr>
            <a:xfrm flipH="false" flipV="false" rot="0">
              <a:off x="0" y="0"/>
              <a:ext cx="1428415" cy="685866"/>
            </a:xfrm>
            <a:custGeom>
              <a:avLst/>
              <a:gdLst/>
              <a:ahLst/>
              <a:cxnLst/>
              <a:rect r="r" b="b" t="t" l="l"/>
              <a:pathLst>
                <a:path h="685866" w="1428415">
                  <a:moveTo>
                    <a:pt x="0" y="0"/>
                  </a:moveTo>
                  <a:lnTo>
                    <a:pt x="1428415" y="0"/>
                  </a:lnTo>
                  <a:lnTo>
                    <a:pt x="1428415" y="685866"/>
                  </a:lnTo>
                  <a:lnTo>
                    <a:pt x="0" y="685866"/>
                  </a:lnTo>
                  <a:close/>
                </a:path>
              </a:pathLst>
            </a:custGeom>
            <a:solidFill>
              <a:srgbClr val="000000">
                <a:alpha val="0"/>
              </a:srgbClr>
            </a:solidFill>
            <a:ln w="19050" cap="sq">
              <a:solidFill>
                <a:srgbClr val="000000"/>
              </a:solidFill>
              <a:prstDash val="solid"/>
              <a:miter/>
            </a:ln>
          </p:spPr>
        </p:sp>
        <p:sp>
          <p:nvSpPr>
            <p:cNvPr name="TextBox 12" id="12"/>
            <p:cNvSpPr txBox="true"/>
            <p:nvPr/>
          </p:nvSpPr>
          <p:spPr>
            <a:xfrm>
              <a:off x="0" y="-38100"/>
              <a:ext cx="1428415" cy="723966"/>
            </a:xfrm>
            <a:prstGeom prst="rect">
              <a:avLst/>
            </a:prstGeom>
          </p:spPr>
          <p:txBody>
            <a:bodyPr anchor="ctr" rtlCol="false" tIns="50800" lIns="50800" bIns="50800" rIns="50800"/>
            <a:lstStyle/>
            <a:p>
              <a:pPr algn="ctr">
                <a:lnSpc>
                  <a:spcPts val="1960"/>
                </a:lnSpc>
              </a:pPr>
            </a:p>
          </p:txBody>
        </p:sp>
      </p:grpSp>
      <p:sp>
        <p:nvSpPr>
          <p:cNvPr name="TextBox 13" id="13"/>
          <p:cNvSpPr txBox="true"/>
          <p:nvPr/>
        </p:nvSpPr>
        <p:spPr>
          <a:xfrm rot="0">
            <a:off x="13763625" y="674687"/>
            <a:ext cx="4229100" cy="765175"/>
          </a:xfrm>
          <a:prstGeom prst="rect">
            <a:avLst/>
          </a:prstGeom>
        </p:spPr>
        <p:txBody>
          <a:bodyPr anchor="t" rtlCol="false" tIns="0" lIns="0" bIns="0" rIns="0">
            <a:spAutoFit/>
          </a:bodyPr>
          <a:lstStyle/>
          <a:p>
            <a:pPr algn="l">
              <a:lnSpc>
                <a:spcPts val="2000"/>
              </a:lnSpc>
            </a:pPr>
            <a:r>
              <a:rPr lang="en-US" sz="2000">
                <a:solidFill>
                  <a:srgbClr val="010203"/>
                </a:solidFill>
                <a:latin typeface="Archivo"/>
                <a:ea typeface="Archivo"/>
                <a:cs typeface="Archivo"/>
                <a:sym typeface="Archivo"/>
              </a:rPr>
              <a:t>Where can you use recycled/ recyclable or sustainable materials?</a:t>
            </a:r>
          </a:p>
          <a:p>
            <a:pPr algn="l">
              <a:lnSpc>
                <a:spcPts val="2000"/>
              </a:lnSpc>
            </a:pPr>
          </a:p>
        </p:txBody>
      </p:sp>
      <p:grpSp>
        <p:nvGrpSpPr>
          <p:cNvPr name="Group 14" id="14"/>
          <p:cNvGrpSpPr/>
          <p:nvPr/>
        </p:nvGrpSpPr>
        <p:grpSpPr>
          <a:xfrm rot="0">
            <a:off x="10791825" y="4043362"/>
            <a:ext cx="7200900" cy="3457575"/>
            <a:chOff x="0" y="0"/>
            <a:chExt cx="1428415" cy="685866"/>
          </a:xfrm>
        </p:grpSpPr>
        <p:sp>
          <p:nvSpPr>
            <p:cNvPr name="Freeform 15" id="15"/>
            <p:cNvSpPr/>
            <p:nvPr/>
          </p:nvSpPr>
          <p:spPr>
            <a:xfrm flipH="false" flipV="false" rot="0">
              <a:off x="0" y="0"/>
              <a:ext cx="1428415" cy="685866"/>
            </a:xfrm>
            <a:custGeom>
              <a:avLst/>
              <a:gdLst/>
              <a:ahLst/>
              <a:cxnLst/>
              <a:rect r="r" b="b" t="t" l="l"/>
              <a:pathLst>
                <a:path h="685866" w="1428415">
                  <a:moveTo>
                    <a:pt x="0" y="0"/>
                  </a:moveTo>
                  <a:lnTo>
                    <a:pt x="1428415" y="0"/>
                  </a:lnTo>
                  <a:lnTo>
                    <a:pt x="1428415" y="685866"/>
                  </a:lnTo>
                  <a:lnTo>
                    <a:pt x="0" y="685866"/>
                  </a:lnTo>
                  <a:close/>
                </a:path>
              </a:pathLst>
            </a:custGeom>
            <a:solidFill>
              <a:srgbClr val="000000">
                <a:alpha val="0"/>
              </a:srgbClr>
            </a:solidFill>
            <a:ln w="19050" cap="sq">
              <a:solidFill>
                <a:srgbClr val="000000"/>
              </a:solidFill>
              <a:prstDash val="solid"/>
              <a:miter/>
            </a:ln>
          </p:spPr>
        </p:sp>
        <p:sp>
          <p:nvSpPr>
            <p:cNvPr name="TextBox 16" id="16"/>
            <p:cNvSpPr txBox="true"/>
            <p:nvPr/>
          </p:nvSpPr>
          <p:spPr>
            <a:xfrm>
              <a:off x="0" y="-38100"/>
              <a:ext cx="1428415" cy="723966"/>
            </a:xfrm>
            <a:prstGeom prst="rect">
              <a:avLst/>
            </a:prstGeom>
          </p:spPr>
          <p:txBody>
            <a:bodyPr anchor="ctr" rtlCol="false" tIns="50800" lIns="50800" bIns="50800" rIns="50800"/>
            <a:lstStyle/>
            <a:p>
              <a:pPr algn="ctr">
                <a:lnSpc>
                  <a:spcPts val="1960"/>
                </a:lnSpc>
              </a:pPr>
            </a:p>
          </p:txBody>
        </p:sp>
      </p:grpSp>
      <p:sp>
        <p:nvSpPr>
          <p:cNvPr name="TextBox 17" id="17"/>
          <p:cNvSpPr txBox="true"/>
          <p:nvPr/>
        </p:nvSpPr>
        <p:spPr>
          <a:xfrm rot="0">
            <a:off x="13763625" y="4278312"/>
            <a:ext cx="3781505" cy="765175"/>
          </a:xfrm>
          <a:prstGeom prst="rect">
            <a:avLst/>
          </a:prstGeom>
        </p:spPr>
        <p:txBody>
          <a:bodyPr anchor="t" rtlCol="false" tIns="0" lIns="0" bIns="0" rIns="0">
            <a:spAutoFit/>
          </a:bodyPr>
          <a:lstStyle/>
          <a:p>
            <a:pPr algn="l">
              <a:lnSpc>
                <a:spcPts val="2000"/>
              </a:lnSpc>
            </a:pPr>
            <a:r>
              <a:rPr lang="en-US" sz="2000">
                <a:solidFill>
                  <a:srgbClr val="010203"/>
                </a:solidFill>
                <a:latin typeface="Archivo"/>
                <a:ea typeface="Archivo"/>
                <a:cs typeface="Archivo"/>
                <a:sym typeface="Archivo"/>
              </a:rPr>
              <a:t>How can you promote environmental sustainability?</a:t>
            </a:r>
          </a:p>
          <a:p>
            <a:pPr algn="l">
              <a:lnSpc>
                <a:spcPts val="2000"/>
              </a:lnSpc>
            </a:pPr>
          </a:p>
        </p:txBody>
      </p:sp>
      <p:grpSp>
        <p:nvGrpSpPr>
          <p:cNvPr name="Group 18" id="18"/>
          <p:cNvGrpSpPr/>
          <p:nvPr/>
        </p:nvGrpSpPr>
        <p:grpSpPr>
          <a:xfrm rot="0">
            <a:off x="3362325" y="357187"/>
            <a:ext cx="2743200" cy="3457575"/>
            <a:chOff x="0" y="0"/>
            <a:chExt cx="3657600" cy="4610100"/>
          </a:xfrm>
        </p:grpSpPr>
        <p:pic>
          <p:nvPicPr>
            <p:cNvPr name="Picture 19" id="19"/>
            <p:cNvPicPr>
              <a:picLocks noChangeAspect="true"/>
            </p:cNvPicPr>
            <p:nvPr/>
          </p:nvPicPr>
          <p:blipFill>
            <a:blip r:embed="rId2"/>
            <a:srcRect l="23570" t="0" r="23570" b="0"/>
            <a:stretch>
              <a:fillRect/>
            </a:stretch>
          </p:blipFill>
          <p:spPr>
            <a:xfrm flipH="false" flipV="false">
              <a:off x="0" y="0"/>
              <a:ext cx="3657600" cy="4610100"/>
            </a:xfrm>
            <a:prstGeom prst="rect">
              <a:avLst/>
            </a:prstGeom>
          </p:spPr>
        </p:pic>
      </p:grpSp>
      <p:grpSp>
        <p:nvGrpSpPr>
          <p:cNvPr name="Group 20" id="20"/>
          <p:cNvGrpSpPr/>
          <p:nvPr/>
        </p:nvGrpSpPr>
        <p:grpSpPr>
          <a:xfrm rot="0">
            <a:off x="3362325" y="4043362"/>
            <a:ext cx="2743200" cy="3457575"/>
            <a:chOff x="0" y="0"/>
            <a:chExt cx="3657600" cy="4610100"/>
          </a:xfrm>
        </p:grpSpPr>
        <p:pic>
          <p:nvPicPr>
            <p:cNvPr name="Picture 21" id="21"/>
            <p:cNvPicPr>
              <a:picLocks noChangeAspect="true"/>
            </p:cNvPicPr>
            <p:nvPr/>
          </p:nvPicPr>
          <p:blipFill>
            <a:blip r:embed="rId3"/>
            <a:srcRect l="25900" t="0" r="25900" b="0"/>
            <a:stretch>
              <a:fillRect/>
            </a:stretch>
          </p:blipFill>
          <p:spPr>
            <a:xfrm flipH="false" flipV="false">
              <a:off x="0" y="0"/>
              <a:ext cx="3657600" cy="4610100"/>
            </a:xfrm>
            <a:prstGeom prst="rect">
              <a:avLst/>
            </a:prstGeom>
          </p:spPr>
        </p:pic>
      </p:grpSp>
      <p:grpSp>
        <p:nvGrpSpPr>
          <p:cNvPr name="Group 22" id="22"/>
          <p:cNvGrpSpPr/>
          <p:nvPr/>
        </p:nvGrpSpPr>
        <p:grpSpPr>
          <a:xfrm rot="0">
            <a:off x="10791825" y="4043362"/>
            <a:ext cx="2743200" cy="3457575"/>
            <a:chOff x="0" y="0"/>
            <a:chExt cx="3657600" cy="4610100"/>
          </a:xfrm>
        </p:grpSpPr>
        <p:pic>
          <p:nvPicPr>
            <p:cNvPr name="Picture 23" id="23"/>
            <p:cNvPicPr>
              <a:picLocks noChangeAspect="true"/>
            </p:cNvPicPr>
            <p:nvPr/>
          </p:nvPicPr>
          <p:blipFill>
            <a:blip r:embed="rId4"/>
            <a:srcRect l="36069" t="15677" r="31985" b="0"/>
            <a:stretch>
              <a:fillRect/>
            </a:stretch>
          </p:blipFill>
          <p:spPr>
            <a:xfrm flipH="false" flipV="false">
              <a:off x="0" y="0"/>
              <a:ext cx="3657600" cy="4610100"/>
            </a:xfrm>
            <a:prstGeom prst="rect">
              <a:avLst/>
            </a:prstGeom>
          </p:spPr>
        </p:pic>
      </p:grpSp>
      <p:grpSp>
        <p:nvGrpSpPr>
          <p:cNvPr name="Group 24" id="24"/>
          <p:cNvGrpSpPr/>
          <p:nvPr/>
        </p:nvGrpSpPr>
        <p:grpSpPr>
          <a:xfrm rot="0">
            <a:off x="10791825" y="357187"/>
            <a:ext cx="2743200" cy="3457575"/>
            <a:chOff x="0" y="0"/>
            <a:chExt cx="3657600" cy="4610100"/>
          </a:xfrm>
        </p:grpSpPr>
        <p:pic>
          <p:nvPicPr>
            <p:cNvPr name="Picture 25" id="25"/>
            <p:cNvPicPr>
              <a:picLocks noChangeAspect="true"/>
            </p:cNvPicPr>
            <p:nvPr/>
          </p:nvPicPr>
          <p:blipFill>
            <a:blip r:embed="rId5"/>
            <a:srcRect l="20247" t="0" r="20247" b="0"/>
            <a:stretch>
              <a:fillRect/>
            </a:stretch>
          </p:blipFill>
          <p:spPr>
            <a:xfrm flipH="false" flipV="false">
              <a:off x="0" y="0"/>
              <a:ext cx="3657600" cy="4610100"/>
            </a:xfrm>
            <a:prstGeom prst="rect">
              <a:avLst/>
            </a:prstGeom>
          </p:spPr>
        </p:pic>
      </p:grpSp>
      <p:sp>
        <p:nvSpPr>
          <p:cNvPr name="TextBox 26" id="26"/>
          <p:cNvSpPr txBox="true"/>
          <p:nvPr/>
        </p:nvSpPr>
        <p:spPr>
          <a:xfrm rot="0">
            <a:off x="3314700" y="8953184"/>
            <a:ext cx="10376729" cy="1205229"/>
          </a:xfrm>
          <a:prstGeom prst="rect">
            <a:avLst/>
          </a:prstGeom>
        </p:spPr>
        <p:txBody>
          <a:bodyPr anchor="t" rtlCol="false" tIns="0" lIns="0" bIns="0" rIns="0">
            <a:spAutoFit/>
          </a:bodyPr>
          <a:lstStyle/>
          <a:p>
            <a:pPr algn="l">
              <a:lnSpc>
                <a:spcPts val="8479"/>
              </a:lnSpc>
            </a:pPr>
            <a:r>
              <a:rPr lang="en-US" sz="10599" b="true">
                <a:solidFill>
                  <a:srgbClr val="010203"/>
                </a:solidFill>
                <a:latin typeface="Oswald Bold"/>
                <a:ea typeface="Oswald Bold"/>
                <a:cs typeface="Oswald Bold"/>
                <a:sym typeface="Oswald Bold"/>
              </a:rPr>
              <a:t>SUSTAINABILITY</a:t>
            </a:r>
          </a:p>
        </p:txBody>
      </p:sp>
      <p:grpSp>
        <p:nvGrpSpPr>
          <p:cNvPr name="Group 27" id="27"/>
          <p:cNvGrpSpPr/>
          <p:nvPr/>
        </p:nvGrpSpPr>
        <p:grpSpPr>
          <a:xfrm rot="0">
            <a:off x="0" y="0"/>
            <a:ext cx="1600200" cy="10287000"/>
            <a:chOff x="0" y="0"/>
            <a:chExt cx="2133600" cy="13716000"/>
          </a:xfrm>
        </p:grpSpPr>
        <p:grpSp>
          <p:nvGrpSpPr>
            <p:cNvPr name="Group 28" id="28"/>
            <p:cNvGrpSpPr/>
            <p:nvPr/>
          </p:nvGrpSpPr>
          <p:grpSpPr>
            <a:xfrm rot="0">
              <a:off x="0" y="0"/>
              <a:ext cx="2133600" cy="13716000"/>
              <a:chOff x="0" y="0"/>
              <a:chExt cx="421452" cy="2709333"/>
            </a:xfrm>
          </p:grpSpPr>
          <p:sp>
            <p:nvSpPr>
              <p:cNvPr name="Freeform 29" id="29"/>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30" id="30"/>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31" id="31"/>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32" id="32"/>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F2F2F2"/>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33" id="33"/>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6" tooltip="https://www.floschechter.com"/>
                </a:rPr>
                <a:t>Florence</a:t>
              </a:r>
            </a:p>
            <a:p>
              <a:pPr algn="just">
                <a:lnSpc>
                  <a:spcPts val="1511"/>
                </a:lnSpc>
              </a:pPr>
              <a:r>
                <a:rPr lang="en-US" sz="1399">
                  <a:solidFill>
                    <a:srgbClr val="F2F2F2"/>
                  </a:solidFill>
                  <a:latin typeface="Zodiak"/>
                  <a:ea typeface="Zodiak"/>
                  <a:cs typeface="Zodiak"/>
                  <a:sym typeface="Zodiak"/>
                  <a:hlinkClick r:id="rId7"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8" tooltip="https://www.floschechter.com"/>
                </a:rPr>
                <a:t>floschechter.com</a:t>
              </a:r>
            </a:p>
          </p:txBody>
        </p:sp>
      </p:grpSp>
    </p:spTree>
  </p:cSld>
  <p:clrMapOvr>
    <a:masterClrMapping/>
  </p:clrMapOvr>
  <p:transition spd="fast">
    <p:fade/>
  </p:transition>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sp>
        <p:nvSpPr>
          <p:cNvPr name="TextBox 2" id="2"/>
          <p:cNvSpPr txBox="true"/>
          <p:nvPr/>
        </p:nvSpPr>
        <p:spPr>
          <a:xfrm rot="0">
            <a:off x="1809750" y="428625"/>
            <a:ext cx="12959841" cy="1205229"/>
          </a:xfrm>
          <a:prstGeom prst="rect">
            <a:avLst/>
          </a:prstGeom>
        </p:spPr>
        <p:txBody>
          <a:bodyPr anchor="t" rtlCol="false" tIns="0" lIns="0" bIns="0" rIns="0">
            <a:spAutoFit/>
          </a:bodyPr>
          <a:lstStyle/>
          <a:p>
            <a:pPr algn="l">
              <a:lnSpc>
                <a:spcPts val="8479"/>
              </a:lnSpc>
            </a:pPr>
            <a:r>
              <a:rPr lang="en-US" sz="10599" b="true">
                <a:solidFill>
                  <a:srgbClr val="010203"/>
                </a:solidFill>
                <a:latin typeface="Oswald Bold"/>
                <a:ea typeface="Oswald Bold"/>
                <a:cs typeface="Oswald Bold"/>
                <a:sym typeface="Oswald Bold"/>
              </a:rPr>
              <a:t>VISITOR EXPERIENCE</a:t>
            </a:r>
          </a:p>
        </p:txBody>
      </p:sp>
      <p:sp>
        <p:nvSpPr>
          <p:cNvPr name="TextBox 3" id="3"/>
          <p:cNvSpPr txBox="true"/>
          <p:nvPr/>
        </p:nvSpPr>
        <p:spPr>
          <a:xfrm rot="0">
            <a:off x="1828800" y="1662429"/>
            <a:ext cx="5715000" cy="8008620"/>
          </a:xfrm>
          <a:prstGeom prst="rect">
            <a:avLst/>
          </a:prstGeom>
        </p:spPr>
        <p:txBody>
          <a:bodyPr anchor="t" rtlCol="false" tIns="0" lIns="0" bIns="0" rIns="0">
            <a:spAutoFit/>
          </a:bodyPr>
          <a:lstStyle/>
          <a:p>
            <a:pPr algn="l">
              <a:lnSpc>
                <a:spcPts val="2000"/>
              </a:lnSpc>
            </a:pPr>
            <a:r>
              <a:rPr lang="en-US" sz="2000">
                <a:solidFill>
                  <a:srgbClr val="010203"/>
                </a:solidFill>
                <a:latin typeface="Archivo"/>
                <a:ea typeface="Archivo"/>
                <a:cs typeface="Archivo"/>
                <a:sym typeface="Archivo"/>
              </a:rPr>
              <a:t>Visitor experience is what it says on the tin: it is the sum of the experiences a visitor has. It is one of the biggest determiners of if someone will come back or recommend the visit to their friends. </a:t>
            </a:r>
          </a:p>
          <a:p>
            <a:pPr algn="l">
              <a:lnSpc>
                <a:spcPts val="1599"/>
              </a:lnSpc>
            </a:pPr>
          </a:p>
          <a:p>
            <a:pPr algn="l">
              <a:lnSpc>
                <a:spcPts val="1599"/>
              </a:lnSpc>
            </a:pPr>
          </a:p>
          <a:p>
            <a:pPr algn="l">
              <a:lnSpc>
                <a:spcPts val="1599"/>
              </a:lnSpc>
            </a:pPr>
            <a:r>
              <a:rPr lang="en-US" sz="1599">
                <a:solidFill>
                  <a:srgbClr val="010203"/>
                </a:solidFill>
                <a:latin typeface="Archivo"/>
                <a:ea typeface="Archivo"/>
                <a:cs typeface="Archivo"/>
                <a:sym typeface="Archivo"/>
              </a:rPr>
              <a:t>It comprises so much, here are just some factors:</a:t>
            </a:r>
          </a:p>
          <a:p>
            <a:pPr algn="l">
              <a:lnSpc>
                <a:spcPts val="1599"/>
              </a:lnSpc>
            </a:pPr>
          </a:p>
          <a:p>
            <a:pPr algn="l">
              <a:lnSpc>
                <a:spcPts val="1599"/>
              </a:lnSpc>
            </a:pPr>
            <a:r>
              <a:rPr lang="en-US" sz="1599">
                <a:solidFill>
                  <a:srgbClr val="010203"/>
                </a:solidFill>
                <a:latin typeface="Archivo"/>
                <a:ea typeface="Archivo"/>
                <a:cs typeface="Archivo"/>
                <a:sym typeface="Archivo"/>
              </a:rPr>
              <a:t>Admission</a:t>
            </a:r>
          </a:p>
          <a:p>
            <a:pPr algn="l" marL="345439" indent="-172720" lvl="1">
              <a:lnSpc>
                <a:spcPts val="1599"/>
              </a:lnSpc>
              <a:buFont typeface="Arial"/>
              <a:buChar char="•"/>
            </a:pPr>
            <a:r>
              <a:rPr lang="en-US" sz="1599">
                <a:solidFill>
                  <a:srgbClr val="010203"/>
                </a:solidFill>
                <a:latin typeface="Archivo"/>
                <a:ea typeface="Archivo"/>
                <a:cs typeface="Archivo"/>
                <a:sym typeface="Archivo"/>
              </a:rPr>
              <a:t>Transparent pricing structure</a:t>
            </a:r>
          </a:p>
          <a:p>
            <a:pPr algn="l" marL="345439" indent="-172720" lvl="1">
              <a:lnSpc>
                <a:spcPts val="1599"/>
              </a:lnSpc>
              <a:buFont typeface="Arial"/>
              <a:buChar char="•"/>
            </a:pPr>
            <a:r>
              <a:rPr lang="en-US" sz="1599">
                <a:solidFill>
                  <a:srgbClr val="010203"/>
                </a:solidFill>
                <a:latin typeface="Archivo"/>
                <a:ea typeface="Archivo"/>
                <a:cs typeface="Archivo"/>
                <a:sym typeface="Archivo"/>
              </a:rPr>
              <a:t>Easy to use ticketing system</a:t>
            </a:r>
          </a:p>
          <a:p>
            <a:pPr algn="l" marL="345439" indent="-172720" lvl="1">
              <a:lnSpc>
                <a:spcPts val="1599"/>
              </a:lnSpc>
              <a:buFont typeface="Arial"/>
              <a:buChar char="•"/>
            </a:pPr>
            <a:r>
              <a:rPr lang="en-US" sz="1599">
                <a:solidFill>
                  <a:srgbClr val="010203"/>
                </a:solidFill>
                <a:latin typeface="Archivo"/>
                <a:ea typeface="Archivo"/>
                <a:cs typeface="Archivo"/>
                <a:sym typeface="Archivo"/>
              </a:rPr>
              <a:t>Attitude of front of house staff</a:t>
            </a:r>
            <a:r>
              <a:rPr lang="en-US" sz="1599">
                <a:solidFill>
                  <a:srgbClr val="010203"/>
                </a:solidFill>
                <a:latin typeface="Archivo"/>
                <a:ea typeface="Archivo"/>
                <a:cs typeface="Archivo"/>
                <a:sym typeface="Archivo"/>
              </a:rPr>
              <a:t> </a:t>
            </a:r>
          </a:p>
          <a:p>
            <a:pPr algn="l">
              <a:lnSpc>
                <a:spcPts val="1599"/>
              </a:lnSpc>
            </a:pPr>
          </a:p>
          <a:p>
            <a:pPr algn="l">
              <a:lnSpc>
                <a:spcPts val="1599"/>
              </a:lnSpc>
            </a:pPr>
            <a:r>
              <a:rPr lang="en-US" sz="1599">
                <a:solidFill>
                  <a:srgbClr val="010203"/>
                </a:solidFill>
                <a:latin typeface="Archivo"/>
                <a:ea typeface="Archivo"/>
                <a:cs typeface="Archivo"/>
                <a:sym typeface="Archivo"/>
              </a:rPr>
              <a:t>Location:</a:t>
            </a:r>
          </a:p>
          <a:p>
            <a:pPr algn="l" marL="345439" indent="-172720" lvl="1">
              <a:lnSpc>
                <a:spcPts val="1599"/>
              </a:lnSpc>
              <a:buFont typeface="Arial"/>
              <a:buChar char="•"/>
            </a:pPr>
            <a:r>
              <a:rPr lang="en-US" sz="1599">
                <a:solidFill>
                  <a:srgbClr val="010203"/>
                </a:solidFill>
                <a:latin typeface="Archivo"/>
                <a:ea typeface="Archivo"/>
                <a:cs typeface="Archivo"/>
                <a:sym typeface="Archivo"/>
              </a:rPr>
              <a:t>How easy it is to find</a:t>
            </a:r>
          </a:p>
          <a:p>
            <a:pPr algn="l" marL="345439" indent="-172720" lvl="1">
              <a:lnSpc>
                <a:spcPts val="1599"/>
              </a:lnSpc>
              <a:buFont typeface="Arial"/>
              <a:buChar char="•"/>
            </a:pPr>
            <a:r>
              <a:rPr lang="en-US" sz="1599">
                <a:solidFill>
                  <a:srgbClr val="010203"/>
                </a:solidFill>
                <a:latin typeface="Archivo"/>
                <a:ea typeface="Archivo"/>
                <a:cs typeface="Archivo"/>
                <a:sym typeface="Archivo"/>
              </a:rPr>
              <a:t>Condition of roads, steps, etc</a:t>
            </a:r>
          </a:p>
          <a:p>
            <a:pPr algn="l" marL="345439" indent="-172720" lvl="1">
              <a:lnSpc>
                <a:spcPts val="1599"/>
              </a:lnSpc>
              <a:buFont typeface="Arial"/>
              <a:buChar char="•"/>
            </a:pPr>
            <a:r>
              <a:rPr lang="en-US" sz="1599">
                <a:solidFill>
                  <a:srgbClr val="010203"/>
                </a:solidFill>
                <a:latin typeface="Archivo"/>
                <a:ea typeface="Archivo"/>
                <a:cs typeface="Archivo"/>
                <a:sym typeface="Archivo"/>
              </a:rPr>
              <a:t>Accessibility</a:t>
            </a:r>
          </a:p>
          <a:p>
            <a:pPr algn="l" marL="345439" indent="-172720" lvl="1">
              <a:lnSpc>
                <a:spcPts val="1599"/>
              </a:lnSpc>
              <a:buFont typeface="Arial"/>
              <a:buChar char="•"/>
            </a:pPr>
            <a:r>
              <a:rPr lang="en-US" sz="1599">
                <a:solidFill>
                  <a:srgbClr val="010203"/>
                </a:solidFill>
                <a:latin typeface="Archivo"/>
                <a:ea typeface="Archivo"/>
                <a:cs typeface="Archivo"/>
                <a:sym typeface="Archivo"/>
              </a:rPr>
              <a:t>Cleanliness and maintenance</a:t>
            </a:r>
          </a:p>
          <a:p>
            <a:pPr algn="l" marL="345439" indent="-172720" lvl="1">
              <a:lnSpc>
                <a:spcPts val="1599"/>
              </a:lnSpc>
              <a:buFont typeface="Arial"/>
              <a:buChar char="•"/>
            </a:pPr>
            <a:r>
              <a:rPr lang="en-US" sz="1599">
                <a:solidFill>
                  <a:srgbClr val="010203"/>
                </a:solidFill>
                <a:latin typeface="Archivo"/>
                <a:ea typeface="Archivo"/>
                <a:cs typeface="Archivo"/>
                <a:sym typeface="Archivo"/>
              </a:rPr>
              <a:t>Easy transport</a:t>
            </a:r>
          </a:p>
          <a:p>
            <a:pPr algn="l">
              <a:lnSpc>
                <a:spcPts val="1599"/>
              </a:lnSpc>
            </a:pPr>
          </a:p>
          <a:p>
            <a:pPr algn="l">
              <a:lnSpc>
                <a:spcPts val="1599"/>
              </a:lnSpc>
            </a:pPr>
            <a:r>
              <a:rPr lang="en-US" sz="1599">
                <a:solidFill>
                  <a:srgbClr val="010203"/>
                </a:solidFill>
                <a:latin typeface="Archivo"/>
                <a:ea typeface="Archivo"/>
                <a:cs typeface="Archivo"/>
                <a:sym typeface="Archivo"/>
              </a:rPr>
              <a:t>Layout:</a:t>
            </a:r>
          </a:p>
          <a:p>
            <a:pPr algn="l" marL="345439" indent="-172720" lvl="1">
              <a:lnSpc>
                <a:spcPts val="1599"/>
              </a:lnSpc>
              <a:buFont typeface="Arial"/>
              <a:buChar char="•"/>
            </a:pPr>
            <a:r>
              <a:rPr lang="en-US" sz="1599">
                <a:solidFill>
                  <a:srgbClr val="010203"/>
                </a:solidFill>
                <a:latin typeface="Archivo"/>
                <a:ea typeface="Archivo"/>
                <a:cs typeface="Archivo"/>
                <a:sym typeface="Archivo"/>
              </a:rPr>
              <a:t>Easy of access and egress</a:t>
            </a:r>
          </a:p>
          <a:p>
            <a:pPr algn="l" marL="345439" indent="-172720" lvl="1">
              <a:lnSpc>
                <a:spcPts val="1599"/>
              </a:lnSpc>
              <a:buFont typeface="Arial"/>
              <a:buChar char="•"/>
            </a:pPr>
            <a:r>
              <a:rPr lang="en-US" sz="1599">
                <a:solidFill>
                  <a:srgbClr val="010203"/>
                </a:solidFill>
                <a:latin typeface="Archivo"/>
                <a:ea typeface="Archivo"/>
                <a:cs typeface="Archivo"/>
                <a:sym typeface="Archivo"/>
              </a:rPr>
              <a:t>Clear where to go/pay</a:t>
            </a:r>
          </a:p>
          <a:p>
            <a:pPr algn="l" marL="345439" indent="-172720" lvl="1">
              <a:lnSpc>
                <a:spcPts val="1599"/>
              </a:lnSpc>
              <a:buFont typeface="Arial"/>
              <a:buChar char="•"/>
            </a:pPr>
            <a:r>
              <a:rPr lang="en-US" sz="1599">
                <a:solidFill>
                  <a:srgbClr val="010203"/>
                </a:solidFill>
                <a:latin typeface="Archivo"/>
                <a:ea typeface="Archivo"/>
                <a:cs typeface="Archivo"/>
                <a:sym typeface="Archivo"/>
              </a:rPr>
              <a:t>Visitor flow</a:t>
            </a:r>
          </a:p>
          <a:p>
            <a:pPr algn="l">
              <a:lnSpc>
                <a:spcPts val="1599"/>
              </a:lnSpc>
            </a:pPr>
          </a:p>
          <a:p>
            <a:pPr algn="l">
              <a:lnSpc>
                <a:spcPts val="1599"/>
              </a:lnSpc>
            </a:pPr>
            <a:r>
              <a:rPr lang="en-US" sz="1599">
                <a:solidFill>
                  <a:srgbClr val="010203"/>
                </a:solidFill>
                <a:latin typeface="Archivo"/>
                <a:ea typeface="Archivo"/>
                <a:cs typeface="Archivo"/>
                <a:sym typeface="Archivo"/>
              </a:rPr>
              <a:t>Amenities:</a:t>
            </a:r>
          </a:p>
          <a:p>
            <a:pPr algn="l" marL="345439" indent="-172720" lvl="1">
              <a:lnSpc>
                <a:spcPts val="1599"/>
              </a:lnSpc>
              <a:buFont typeface="Arial"/>
              <a:buChar char="•"/>
            </a:pPr>
            <a:r>
              <a:rPr lang="en-US" sz="1599">
                <a:solidFill>
                  <a:srgbClr val="010203"/>
                </a:solidFill>
                <a:latin typeface="Archivo"/>
                <a:ea typeface="Archivo"/>
                <a:cs typeface="Archivo"/>
                <a:sym typeface="Archivo"/>
              </a:rPr>
              <a:t>Well supplied and affordable cafe</a:t>
            </a:r>
          </a:p>
          <a:p>
            <a:pPr algn="l" marL="345439" indent="-172720" lvl="1">
              <a:lnSpc>
                <a:spcPts val="1599"/>
              </a:lnSpc>
              <a:buFont typeface="Arial"/>
              <a:buChar char="•"/>
            </a:pPr>
            <a:r>
              <a:rPr lang="en-US" sz="1599">
                <a:solidFill>
                  <a:srgbClr val="010203"/>
                </a:solidFill>
                <a:latin typeface="Archivo"/>
                <a:ea typeface="Archivo"/>
                <a:cs typeface="Archivo"/>
                <a:sym typeface="Archivo"/>
              </a:rPr>
              <a:t>Clean toilets</a:t>
            </a:r>
          </a:p>
          <a:p>
            <a:pPr algn="l" marL="345439" indent="-172720" lvl="1">
              <a:lnSpc>
                <a:spcPts val="1599"/>
              </a:lnSpc>
              <a:buFont typeface="Arial"/>
              <a:buChar char="•"/>
            </a:pPr>
            <a:r>
              <a:rPr lang="en-US" sz="1599">
                <a:solidFill>
                  <a:srgbClr val="010203"/>
                </a:solidFill>
                <a:latin typeface="Archivo"/>
                <a:ea typeface="Archivo"/>
                <a:cs typeface="Archivo"/>
                <a:sym typeface="Archivo"/>
              </a:rPr>
              <a:t>Enough facilities </a:t>
            </a:r>
          </a:p>
          <a:p>
            <a:pPr algn="l" marL="345439" indent="-172720" lvl="1">
              <a:lnSpc>
                <a:spcPts val="1599"/>
              </a:lnSpc>
              <a:buFont typeface="Arial"/>
              <a:buChar char="•"/>
            </a:pPr>
            <a:r>
              <a:rPr lang="en-US" sz="1599">
                <a:solidFill>
                  <a:srgbClr val="010203"/>
                </a:solidFill>
                <a:latin typeface="Archivo"/>
                <a:ea typeface="Archivo"/>
                <a:cs typeface="Archivo"/>
                <a:sym typeface="Archivo"/>
              </a:rPr>
              <a:t>Attractive decor</a:t>
            </a:r>
          </a:p>
          <a:p>
            <a:pPr algn="l" marL="345439" indent="-172720" lvl="1">
              <a:lnSpc>
                <a:spcPts val="1599"/>
              </a:lnSpc>
              <a:buFont typeface="Arial"/>
              <a:buChar char="•"/>
            </a:pPr>
            <a:r>
              <a:rPr lang="en-US" sz="1599">
                <a:solidFill>
                  <a:srgbClr val="010203"/>
                </a:solidFill>
                <a:latin typeface="Archivo"/>
                <a:ea typeface="Archivo"/>
                <a:cs typeface="Archivo"/>
                <a:sym typeface="Archivo"/>
              </a:rPr>
              <a:t>Clear wayfinding</a:t>
            </a:r>
          </a:p>
          <a:p>
            <a:pPr algn="l" marL="345439" indent="-172720" lvl="1">
              <a:lnSpc>
                <a:spcPts val="1599"/>
              </a:lnSpc>
              <a:buFont typeface="Arial"/>
              <a:buChar char="•"/>
            </a:pPr>
            <a:r>
              <a:rPr lang="en-US" sz="1599">
                <a:solidFill>
                  <a:srgbClr val="010203"/>
                </a:solidFill>
                <a:latin typeface="Archivo"/>
                <a:ea typeface="Archivo"/>
                <a:cs typeface="Archivo"/>
                <a:sym typeface="Archivo"/>
              </a:rPr>
              <a:t>Good quality gift shop</a:t>
            </a:r>
          </a:p>
          <a:p>
            <a:pPr algn="l" marL="345439" indent="-172720" lvl="1">
              <a:lnSpc>
                <a:spcPts val="1599"/>
              </a:lnSpc>
              <a:buFont typeface="Arial"/>
              <a:buChar char="•"/>
            </a:pPr>
            <a:r>
              <a:rPr lang="en-US" sz="1599">
                <a:solidFill>
                  <a:srgbClr val="010203"/>
                </a:solidFill>
                <a:latin typeface="Archivo"/>
                <a:ea typeface="Archivo"/>
                <a:cs typeface="Archivo"/>
                <a:sym typeface="Archivo"/>
              </a:rPr>
              <a:t>Translations</a:t>
            </a:r>
          </a:p>
          <a:p>
            <a:pPr algn="l">
              <a:lnSpc>
                <a:spcPts val="1599"/>
              </a:lnSpc>
            </a:pPr>
          </a:p>
          <a:p>
            <a:pPr algn="l">
              <a:lnSpc>
                <a:spcPts val="1599"/>
              </a:lnSpc>
            </a:pPr>
            <a:r>
              <a:rPr lang="en-US" sz="1599">
                <a:solidFill>
                  <a:srgbClr val="010203"/>
                </a:solidFill>
                <a:latin typeface="Archivo"/>
                <a:ea typeface="Archivo"/>
                <a:cs typeface="Archivo"/>
                <a:sym typeface="Archivo"/>
              </a:rPr>
              <a:t>Digital</a:t>
            </a:r>
          </a:p>
          <a:p>
            <a:pPr algn="l" marL="345439" indent="-172720" lvl="1">
              <a:lnSpc>
                <a:spcPts val="1599"/>
              </a:lnSpc>
              <a:buFont typeface="Arial"/>
              <a:buChar char="•"/>
            </a:pPr>
            <a:r>
              <a:rPr lang="en-US" sz="1599">
                <a:solidFill>
                  <a:srgbClr val="010203"/>
                </a:solidFill>
                <a:latin typeface="Archivo"/>
                <a:ea typeface="Archivo"/>
                <a:cs typeface="Archivo"/>
                <a:sym typeface="Archivo"/>
              </a:rPr>
              <a:t>Ease of use of website</a:t>
            </a:r>
          </a:p>
          <a:p>
            <a:pPr algn="l" marL="345439" indent="-172720" lvl="1">
              <a:lnSpc>
                <a:spcPts val="1599"/>
              </a:lnSpc>
              <a:buFont typeface="Arial"/>
              <a:buChar char="•"/>
            </a:pPr>
            <a:r>
              <a:rPr lang="en-US" sz="1599">
                <a:solidFill>
                  <a:srgbClr val="010203"/>
                </a:solidFill>
                <a:latin typeface="Archivo"/>
                <a:ea typeface="Archivo"/>
                <a:cs typeface="Archivo"/>
                <a:sym typeface="Archivo"/>
              </a:rPr>
              <a:t>Sufficient and accurate information </a:t>
            </a:r>
          </a:p>
          <a:p>
            <a:pPr algn="l" marL="345439" indent="-172720" lvl="1">
              <a:lnSpc>
                <a:spcPts val="1599"/>
              </a:lnSpc>
              <a:buFont typeface="Arial"/>
              <a:buChar char="•"/>
            </a:pPr>
            <a:r>
              <a:rPr lang="en-US" sz="1599">
                <a:solidFill>
                  <a:srgbClr val="010203"/>
                </a:solidFill>
                <a:latin typeface="Archivo"/>
                <a:ea typeface="Archivo"/>
                <a:cs typeface="Archivo"/>
                <a:sym typeface="Archivo"/>
              </a:rPr>
              <a:t>Clear branding </a:t>
            </a:r>
          </a:p>
          <a:p>
            <a:pPr algn="l">
              <a:lnSpc>
                <a:spcPts val="1599"/>
              </a:lnSpc>
            </a:pPr>
          </a:p>
        </p:txBody>
      </p:sp>
      <p:grpSp>
        <p:nvGrpSpPr>
          <p:cNvPr name="Group 4" id="4"/>
          <p:cNvGrpSpPr/>
          <p:nvPr/>
        </p:nvGrpSpPr>
        <p:grpSpPr>
          <a:xfrm rot="0">
            <a:off x="0" y="0"/>
            <a:ext cx="1600200" cy="10287000"/>
            <a:chOff x="0" y="0"/>
            <a:chExt cx="2133600" cy="13716000"/>
          </a:xfrm>
        </p:grpSpPr>
        <p:grpSp>
          <p:nvGrpSpPr>
            <p:cNvPr name="Group 5" id="5"/>
            <p:cNvGrpSpPr/>
            <p:nvPr/>
          </p:nvGrpSpPr>
          <p:grpSpPr>
            <a:xfrm rot="0">
              <a:off x="0" y="0"/>
              <a:ext cx="2133600" cy="13716000"/>
              <a:chOff x="0" y="0"/>
              <a:chExt cx="421452" cy="2709333"/>
            </a:xfrm>
          </p:grpSpPr>
          <p:sp>
            <p:nvSpPr>
              <p:cNvPr name="Freeform 6" id="6"/>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7" id="7"/>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8" id="8"/>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9" id="9"/>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F2F2F2"/>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0" id="10"/>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grpSp>
        <p:nvGrpSpPr>
          <p:cNvPr name="Group 11" id="11"/>
          <p:cNvGrpSpPr/>
          <p:nvPr/>
        </p:nvGrpSpPr>
        <p:grpSpPr>
          <a:xfrm rot="0">
            <a:off x="7772400" y="2787334"/>
            <a:ext cx="10172700" cy="1653197"/>
            <a:chOff x="0" y="0"/>
            <a:chExt cx="2679230" cy="435410"/>
          </a:xfrm>
        </p:grpSpPr>
        <p:sp>
          <p:nvSpPr>
            <p:cNvPr name="Freeform 12" id="12"/>
            <p:cNvSpPr/>
            <p:nvPr/>
          </p:nvSpPr>
          <p:spPr>
            <a:xfrm flipH="false" flipV="false" rot="0">
              <a:off x="0" y="0"/>
              <a:ext cx="2679230" cy="435410"/>
            </a:xfrm>
            <a:custGeom>
              <a:avLst/>
              <a:gdLst/>
              <a:ahLst/>
              <a:cxnLst/>
              <a:rect r="r" b="b" t="t" l="l"/>
              <a:pathLst>
                <a:path h="435410" w="2679230">
                  <a:moveTo>
                    <a:pt x="0" y="0"/>
                  </a:moveTo>
                  <a:lnTo>
                    <a:pt x="2679230" y="0"/>
                  </a:lnTo>
                  <a:lnTo>
                    <a:pt x="2679230" y="435410"/>
                  </a:lnTo>
                  <a:lnTo>
                    <a:pt x="0" y="435410"/>
                  </a:lnTo>
                  <a:close/>
                </a:path>
              </a:pathLst>
            </a:custGeom>
            <a:solidFill>
              <a:srgbClr val="000000">
                <a:alpha val="0"/>
              </a:srgbClr>
            </a:solidFill>
            <a:ln w="19050" cap="sq">
              <a:solidFill>
                <a:srgbClr val="000000"/>
              </a:solidFill>
              <a:prstDash val="solid"/>
              <a:miter/>
            </a:ln>
          </p:spPr>
        </p:sp>
        <p:sp>
          <p:nvSpPr>
            <p:cNvPr name="TextBox 13" id="13"/>
            <p:cNvSpPr txBox="true"/>
            <p:nvPr/>
          </p:nvSpPr>
          <p:spPr>
            <a:xfrm>
              <a:off x="0" y="-9525"/>
              <a:ext cx="2679230" cy="444935"/>
            </a:xfrm>
            <a:prstGeom prst="rect">
              <a:avLst/>
            </a:prstGeom>
          </p:spPr>
          <p:txBody>
            <a:bodyPr anchor="ctr" rtlCol="false" tIns="50800" lIns="50800" bIns="50800" rIns="50800"/>
            <a:lstStyle/>
            <a:p>
              <a:pPr algn="ctr">
                <a:lnSpc>
                  <a:spcPts val="2160"/>
                </a:lnSpc>
              </a:pPr>
            </a:p>
          </p:txBody>
        </p:sp>
      </p:grpSp>
      <p:sp>
        <p:nvSpPr>
          <p:cNvPr name="TextBox 14" id="14"/>
          <p:cNvSpPr txBox="true"/>
          <p:nvPr/>
        </p:nvSpPr>
        <p:spPr>
          <a:xfrm rot="0">
            <a:off x="7772400" y="2219009"/>
            <a:ext cx="4229100"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How will you do visitor research?</a:t>
            </a:r>
          </a:p>
        </p:txBody>
      </p:sp>
      <p:sp>
        <p:nvSpPr>
          <p:cNvPr name="TextBox 15" id="15"/>
          <p:cNvSpPr txBox="true"/>
          <p:nvPr/>
        </p:nvSpPr>
        <p:spPr>
          <a:xfrm rot="0">
            <a:off x="7772400" y="4676459"/>
            <a:ext cx="612765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How will you ensure a positive visitor experience?</a:t>
            </a:r>
          </a:p>
        </p:txBody>
      </p:sp>
      <p:sp>
        <p:nvSpPr>
          <p:cNvPr name="TextBox 16" id="16"/>
          <p:cNvSpPr txBox="true"/>
          <p:nvPr/>
        </p:nvSpPr>
        <p:spPr>
          <a:xfrm rot="0">
            <a:off x="7772400" y="7130734"/>
            <a:ext cx="612765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Will you cater to international visitors? If yes, how?</a:t>
            </a:r>
          </a:p>
        </p:txBody>
      </p:sp>
      <p:grpSp>
        <p:nvGrpSpPr>
          <p:cNvPr name="Group 17" id="17"/>
          <p:cNvGrpSpPr/>
          <p:nvPr/>
        </p:nvGrpSpPr>
        <p:grpSpPr>
          <a:xfrm rot="0">
            <a:off x="7772400" y="5244784"/>
            <a:ext cx="10172700" cy="1653197"/>
            <a:chOff x="0" y="0"/>
            <a:chExt cx="2679230" cy="435410"/>
          </a:xfrm>
        </p:grpSpPr>
        <p:sp>
          <p:nvSpPr>
            <p:cNvPr name="Freeform 18" id="18"/>
            <p:cNvSpPr/>
            <p:nvPr/>
          </p:nvSpPr>
          <p:spPr>
            <a:xfrm flipH="false" flipV="false" rot="0">
              <a:off x="0" y="0"/>
              <a:ext cx="2679230" cy="435410"/>
            </a:xfrm>
            <a:custGeom>
              <a:avLst/>
              <a:gdLst/>
              <a:ahLst/>
              <a:cxnLst/>
              <a:rect r="r" b="b" t="t" l="l"/>
              <a:pathLst>
                <a:path h="435410" w="2679230">
                  <a:moveTo>
                    <a:pt x="0" y="0"/>
                  </a:moveTo>
                  <a:lnTo>
                    <a:pt x="2679230" y="0"/>
                  </a:lnTo>
                  <a:lnTo>
                    <a:pt x="2679230" y="435410"/>
                  </a:lnTo>
                  <a:lnTo>
                    <a:pt x="0" y="435410"/>
                  </a:lnTo>
                  <a:close/>
                </a:path>
              </a:pathLst>
            </a:custGeom>
            <a:solidFill>
              <a:srgbClr val="000000">
                <a:alpha val="0"/>
              </a:srgbClr>
            </a:solidFill>
            <a:ln w="19050" cap="sq">
              <a:solidFill>
                <a:srgbClr val="000000"/>
              </a:solidFill>
              <a:prstDash val="solid"/>
              <a:miter/>
            </a:ln>
          </p:spPr>
        </p:sp>
        <p:sp>
          <p:nvSpPr>
            <p:cNvPr name="TextBox 19" id="19"/>
            <p:cNvSpPr txBox="true"/>
            <p:nvPr/>
          </p:nvSpPr>
          <p:spPr>
            <a:xfrm>
              <a:off x="0" y="-9525"/>
              <a:ext cx="2679230" cy="444935"/>
            </a:xfrm>
            <a:prstGeom prst="rect">
              <a:avLst/>
            </a:prstGeom>
          </p:spPr>
          <p:txBody>
            <a:bodyPr anchor="ctr" rtlCol="false" tIns="50800" lIns="50800" bIns="50800" rIns="50800"/>
            <a:lstStyle/>
            <a:p>
              <a:pPr algn="ctr">
                <a:lnSpc>
                  <a:spcPts val="2160"/>
                </a:lnSpc>
              </a:pPr>
            </a:p>
          </p:txBody>
        </p:sp>
      </p:grpSp>
      <p:grpSp>
        <p:nvGrpSpPr>
          <p:cNvPr name="Group 20" id="20"/>
          <p:cNvGrpSpPr/>
          <p:nvPr/>
        </p:nvGrpSpPr>
        <p:grpSpPr>
          <a:xfrm rot="0">
            <a:off x="7772400" y="7711759"/>
            <a:ext cx="10172700" cy="1653197"/>
            <a:chOff x="0" y="0"/>
            <a:chExt cx="2679230" cy="435410"/>
          </a:xfrm>
        </p:grpSpPr>
        <p:sp>
          <p:nvSpPr>
            <p:cNvPr name="Freeform 21" id="21"/>
            <p:cNvSpPr/>
            <p:nvPr/>
          </p:nvSpPr>
          <p:spPr>
            <a:xfrm flipH="false" flipV="false" rot="0">
              <a:off x="0" y="0"/>
              <a:ext cx="2679230" cy="435410"/>
            </a:xfrm>
            <a:custGeom>
              <a:avLst/>
              <a:gdLst/>
              <a:ahLst/>
              <a:cxnLst/>
              <a:rect r="r" b="b" t="t" l="l"/>
              <a:pathLst>
                <a:path h="435410" w="2679230">
                  <a:moveTo>
                    <a:pt x="0" y="0"/>
                  </a:moveTo>
                  <a:lnTo>
                    <a:pt x="2679230" y="0"/>
                  </a:lnTo>
                  <a:lnTo>
                    <a:pt x="2679230" y="435410"/>
                  </a:lnTo>
                  <a:lnTo>
                    <a:pt x="0" y="435410"/>
                  </a:lnTo>
                  <a:close/>
                </a:path>
              </a:pathLst>
            </a:custGeom>
            <a:solidFill>
              <a:srgbClr val="000000">
                <a:alpha val="0"/>
              </a:srgbClr>
            </a:solidFill>
            <a:ln w="19050" cap="sq">
              <a:solidFill>
                <a:srgbClr val="000000"/>
              </a:solidFill>
              <a:prstDash val="solid"/>
              <a:miter/>
            </a:ln>
          </p:spPr>
        </p:sp>
        <p:sp>
          <p:nvSpPr>
            <p:cNvPr name="TextBox 22" id="22"/>
            <p:cNvSpPr txBox="true"/>
            <p:nvPr/>
          </p:nvSpPr>
          <p:spPr>
            <a:xfrm>
              <a:off x="0" y="-9525"/>
              <a:ext cx="2679230" cy="444935"/>
            </a:xfrm>
            <a:prstGeom prst="rect">
              <a:avLst/>
            </a:prstGeom>
          </p:spPr>
          <p:txBody>
            <a:bodyPr anchor="ctr" rtlCol="false" tIns="50800" lIns="50800" bIns="50800" rIns="50800"/>
            <a:lstStyle/>
            <a:p>
              <a:pPr algn="ctr">
                <a:lnSpc>
                  <a:spcPts val="2160"/>
                </a:lnSpc>
              </a:pPr>
            </a:p>
          </p:txBody>
        </p:sp>
      </p:grpSp>
    </p:spTree>
  </p:cSld>
  <p:clrMapOvr>
    <a:masterClrMapping/>
  </p:clrMapOvr>
  <p:transition spd="fast">
    <p:fade/>
  </p:transition>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314700" y="2260600"/>
            <a:ext cx="7200900" cy="7324725"/>
          </a:xfrm>
          <a:prstGeom prst="rect">
            <a:avLst/>
          </a:prstGeom>
        </p:spPr>
        <p:txBody>
          <a:bodyPr anchor="t" rtlCol="false" tIns="0" lIns="0" bIns="0" rIns="0">
            <a:spAutoFit/>
          </a:bodyPr>
          <a:lstStyle/>
          <a:p>
            <a:pPr algn="l">
              <a:lnSpc>
                <a:spcPts val="2400"/>
              </a:lnSpc>
            </a:pPr>
            <a:r>
              <a:rPr lang="en-US" sz="2000">
                <a:solidFill>
                  <a:srgbClr val="010203"/>
                </a:solidFill>
                <a:latin typeface="Archivo"/>
                <a:ea typeface="Archivo"/>
                <a:cs typeface="Archivo"/>
                <a:sym typeface="Archivo"/>
              </a:rPr>
              <a:t>Providing an accessible space is the moral duty of any building that invites members of the public. If you think about accessibility first when designing your space and activities, it will be an easier job than needing to add in access measures afterwards. There is a mantra in the disability community: “</a:t>
            </a:r>
            <a:r>
              <a:rPr lang="en-US" sz="2000" u="sng">
                <a:solidFill>
                  <a:srgbClr val="010203"/>
                </a:solidFill>
                <a:latin typeface="Archivo"/>
                <a:ea typeface="Archivo"/>
                <a:cs typeface="Archivo"/>
                <a:sym typeface="Archivo"/>
              </a:rPr>
              <a:t>Nothing about us without us</a:t>
            </a:r>
            <a:r>
              <a:rPr lang="en-US" sz="2000">
                <a:solidFill>
                  <a:srgbClr val="010203"/>
                </a:solidFill>
                <a:latin typeface="Archivo"/>
                <a:ea typeface="Archivo"/>
                <a:cs typeface="Archivo"/>
                <a:sym typeface="Archivo"/>
              </a:rPr>
              <a:t>”. Don't install access measures without involving disability advocates and organisations - and paying them!</a:t>
            </a:r>
          </a:p>
          <a:p>
            <a:pPr algn="l">
              <a:lnSpc>
                <a:spcPts val="2400"/>
              </a:lnSpc>
            </a:pPr>
          </a:p>
          <a:p>
            <a:pPr algn="l">
              <a:lnSpc>
                <a:spcPts val="2400"/>
              </a:lnSpc>
            </a:pPr>
            <a:r>
              <a:rPr lang="en-US" sz="2000">
                <a:solidFill>
                  <a:srgbClr val="010203"/>
                </a:solidFill>
                <a:latin typeface="Archivo"/>
                <a:ea typeface="Archivo"/>
                <a:cs typeface="Archivo"/>
                <a:sym typeface="Archivo"/>
              </a:rPr>
              <a:t>Some access needs can be contradictory and it is not possible to have all access measures at all times. There is no such thing as “fully accessible”. For example, a visitor with poor vision may need bright lighting, but a neurodivergent visitor may find this overwhelming.</a:t>
            </a:r>
          </a:p>
          <a:p>
            <a:pPr algn="l">
              <a:lnSpc>
                <a:spcPts val="2400"/>
              </a:lnSpc>
            </a:pPr>
          </a:p>
          <a:p>
            <a:pPr algn="l">
              <a:lnSpc>
                <a:spcPts val="2400"/>
              </a:lnSpc>
            </a:pPr>
            <a:r>
              <a:rPr lang="en-US" sz="2000">
                <a:solidFill>
                  <a:srgbClr val="010203"/>
                </a:solidFill>
                <a:latin typeface="Archivo"/>
                <a:ea typeface="Archivo"/>
                <a:cs typeface="Archivo"/>
                <a:sym typeface="Archivo"/>
              </a:rPr>
              <a:t>Some access measures can be expensive and there's no easy of getting around it - such as installing a lift. But some can be very cheap and simple such as using alt text on images posted to your social media.</a:t>
            </a:r>
          </a:p>
          <a:p>
            <a:pPr algn="l">
              <a:lnSpc>
                <a:spcPts val="2400"/>
              </a:lnSpc>
            </a:pPr>
          </a:p>
          <a:p>
            <a:pPr algn="l">
              <a:lnSpc>
                <a:spcPts val="2400"/>
              </a:lnSpc>
            </a:pPr>
            <a:r>
              <a:rPr lang="en-US" sz="2000">
                <a:solidFill>
                  <a:srgbClr val="010203"/>
                </a:solidFill>
                <a:latin typeface="Archivo"/>
                <a:ea typeface="Archivo"/>
                <a:cs typeface="Archivo"/>
                <a:sym typeface="Archivo"/>
              </a:rPr>
              <a:t>Sometimes in the GLAM sector, there will unfortunately be no way to make something accessible. For example, if you have a Grade I listed building, you may simply not be allowed to install a lift.</a:t>
            </a:r>
          </a:p>
        </p:txBody>
      </p:sp>
      <p:sp>
        <p:nvSpPr>
          <p:cNvPr name="TextBox 3" id="3"/>
          <p:cNvSpPr txBox="true"/>
          <p:nvPr/>
        </p:nvSpPr>
        <p:spPr>
          <a:xfrm rot="0">
            <a:off x="3314700" y="447675"/>
            <a:ext cx="9873098" cy="1205229"/>
          </a:xfrm>
          <a:prstGeom prst="rect">
            <a:avLst/>
          </a:prstGeom>
        </p:spPr>
        <p:txBody>
          <a:bodyPr anchor="t" rtlCol="false" tIns="0" lIns="0" bIns="0" rIns="0">
            <a:spAutoFit/>
          </a:bodyPr>
          <a:lstStyle/>
          <a:p>
            <a:pPr algn="l">
              <a:lnSpc>
                <a:spcPts val="8479"/>
              </a:lnSpc>
            </a:pPr>
            <a:r>
              <a:rPr lang="en-US" sz="10599" b="true">
                <a:solidFill>
                  <a:srgbClr val="010203"/>
                </a:solidFill>
                <a:latin typeface="Oswald Bold"/>
                <a:ea typeface="Oswald Bold"/>
                <a:cs typeface="Oswald Bold"/>
                <a:sym typeface="Oswald Bold"/>
              </a:rPr>
              <a:t>ACCESSIBILITY</a:t>
            </a:r>
          </a:p>
        </p:txBody>
      </p:sp>
      <p:grpSp>
        <p:nvGrpSpPr>
          <p:cNvPr name="Group 4" id="4"/>
          <p:cNvGrpSpPr/>
          <p:nvPr/>
        </p:nvGrpSpPr>
        <p:grpSpPr>
          <a:xfrm rot="0">
            <a:off x="0" y="0"/>
            <a:ext cx="1600200" cy="10287000"/>
            <a:chOff x="0" y="0"/>
            <a:chExt cx="2133600" cy="13716000"/>
          </a:xfrm>
        </p:grpSpPr>
        <p:grpSp>
          <p:nvGrpSpPr>
            <p:cNvPr name="Group 5" id="5"/>
            <p:cNvGrpSpPr/>
            <p:nvPr/>
          </p:nvGrpSpPr>
          <p:grpSpPr>
            <a:xfrm rot="0">
              <a:off x="0" y="0"/>
              <a:ext cx="2133600" cy="13716000"/>
              <a:chOff x="0" y="0"/>
              <a:chExt cx="421452" cy="2709333"/>
            </a:xfrm>
          </p:grpSpPr>
          <p:sp>
            <p:nvSpPr>
              <p:cNvPr name="Freeform 6" id="6"/>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7" id="7"/>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8" id="8"/>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9" id="9"/>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F2F2F2"/>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0" id="10"/>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grpSp>
        <p:nvGrpSpPr>
          <p:cNvPr name="Group 11" id="11"/>
          <p:cNvGrpSpPr/>
          <p:nvPr/>
        </p:nvGrpSpPr>
        <p:grpSpPr>
          <a:xfrm rot="0">
            <a:off x="10744200" y="2800350"/>
            <a:ext cx="7200900" cy="3457575"/>
            <a:chOff x="0" y="0"/>
            <a:chExt cx="1896533" cy="910637"/>
          </a:xfrm>
        </p:grpSpPr>
        <p:sp>
          <p:nvSpPr>
            <p:cNvPr name="Freeform 12" id="12"/>
            <p:cNvSpPr/>
            <p:nvPr/>
          </p:nvSpPr>
          <p:spPr>
            <a:xfrm flipH="false" flipV="false" rot="0">
              <a:off x="0" y="0"/>
              <a:ext cx="1896533" cy="910637"/>
            </a:xfrm>
            <a:custGeom>
              <a:avLst/>
              <a:gdLst/>
              <a:ahLst/>
              <a:cxnLst/>
              <a:rect r="r" b="b" t="t" l="l"/>
              <a:pathLst>
                <a:path h="910637" w="1896533">
                  <a:moveTo>
                    <a:pt x="0" y="0"/>
                  </a:moveTo>
                  <a:lnTo>
                    <a:pt x="1896533" y="0"/>
                  </a:lnTo>
                  <a:lnTo>
                    <a:pt x="1896533" y="910637"/>
                  </a:lnTo>
                  <a:lnTo>
                    <a:pt x="0" y="910637"/>
                  </a:lnTo>
                  <a:close/>
                </a:path>
              </a:pathLst>
            </a:custGeom>
            <a:solidFill>
              <a:srgbClr val="000000">
                <a:alpha val="0"/>
              </a:srgbClr>
            </a:solidFill>
            <a:ln w="19050" cap="sq">
              <a:solidFill>
                <a:srgbClr val="000000"/>
              </a:solidFill>
              <a:prstDash val="solid"/>
              <a:miter/>
            </a:ln>
          </p:spPr>
        </p:sp>
        <p:sp>
          <p:nvSpPr>
            <p:cNvPr name="TextBox 13" id="13"/>
            <p:cNvSpPr txBox="true"/>
            <p:nvPr/>
          </p:nvSpPr>
          <p:spPr>
            <a:xfrm>
              <a:off x="0" y="-9525"/>
              <a:ext cx="1896533" cy="920162"/>
            </a:xfrm>
            <a:prstGeom prst="rect">
              <a:avLst/>
            </a:prstGeom>
          </p:spPr>
          <p:txBody>
            <a:bodyPr anchor="ctr" rtlCol="false" tIns="50800" lIns="50800" bIns="50800" rIns="50800"/>
            <a:lstStyle/>
            <a:p>
              <a:pPr algn="ctr">
                <a:lnSpc>
                  <a:spcPts val="2160"/>
                </a:lnSpc>
              </a:pPr>
            </a:p>
          </p:txBody>
        </p:sp>
      </p:grpSp>
      <p:sp>
        <p:nvSpPr>
          <p:cNvPr name="TextBox 14" id="14"/>
          <p:cNvSpPr txBox="true"/>
          <p:nvPr/>
        </p:nvSpPr>
        <p:spPr>
          <a:xfrm rot="0">
            <a:off x="10744200" y="2222500"/>
            <a:ext cx="7200900"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Are there any particular access needs your visitors may have?</a:t>
            </a:r>
          </a:p>
        </p:txBody>
      </p:sp>
      <p:grpSp>
        <p:nvGrpSpPr>
          <p:cNvPr name="Group 15" id="15"/>
          <p:cNvGrpSpPr/>
          <p:nvPr/>
        </p:nvGrpSpPr>
        <p:grpSpPr>
          <a:xfrm rot="0">
            <a:off x="10744200" y="7715250"/>
            <a:ext cx="7200900" cy="2228850"/>
            <a:chOff x="0" y="0"/>
            <a:chExt cx="1896533" cy="587022"/>
          </a:xfrm>
        </p:grpSpPr>
        <p:sp>
          <p:nvSpPr>
            <p:cNvPr name="Freeform 16" id="16"/>
            <p:cNvSpPr/>
            <p:nvPr/>
          </p:nvSpPr>
          <p:spPr>
            <a:xfrm flipH="false" flipV="false" rot="0">
              <a:off x="0" y="0"/>
              <a:ext cx="1896533" cy="587022"/>
            </a:xfrm>
            <a:custGeom>
              <a:avLst/>
              <a:gdLst/>
              <a:ahLst/>
              <a:cxnLst/>
              <a:rect r="r" b="b" t="t" l="l"/>
              <a:pathLst>
                <a:path h="587022" w="1896533">
                  <a:moveTo>
                    <a:pt x="0" y="0"/>
                  </a:moveTo>
                  <a:lnTo>
                    <a:pt x="1896533" y="0"/>
                  </a:lnTo>
                  <a:lnTo>
                    <a:pt x="1896533" y="587022"/>
                  </a:lnTo>
                  <a:lnTo>
                    <a:pt x="0" y="587022"/>
                  </a:lnTo>
                  <a:close/>
                </a:path>
              </a:pathLst>
            </a:custGeom>
            <a:solidFill>
              <a:srgbClr val="000000">
                <a:alpha val="0"/>
              </a:srgbClr>
            </a:solidFill>
            <a:ln w="19050" cap="sq">
              <a:solidFill>
                <a:srgbClr val="000000"/>
              </a:solidFill>
              <a:prstDash val="solid"/>
              <a:miter/>
            </a:ln>
          </p:spPr>
        </p:sp>
        <p:sp>
          <p:nvSpPr>
            <p:cNvPr name="TextBox 17" id="17"/>
            <p:cNvSpPr txBox="true"/>
            <p:nvPr/>
          </p:nvSpPr>
          <p:spPr>
            <a:xfrm>
              <a:off x="0" y="-9525"/>
              <a:ext cx="1896533" cy="596547"/>
            </a:xfrm>
            <a:prstGeom prst="rect">
              <a:avLst/>
            </a:prstGeom>
          </p:spPr>
          <p:txBody>
            <a:bodyPr anchor="ctr" rtlCol="false" tIns="50800" lIns="50800" bIns="50800" rIns="50800"/>
            <a:lstStyle/>
            <a:p>
              <a:pPr algn="ctr">
                <a:lnSpc>
                  <a:spcPts val="2160"/>
                </a:lnSpc>
              </a:pPr>
            </a:p>
          </p:txBody>
        </p:sp>
      </p:grpSp>
      <p:grpSp>
        <p:nvGrpSpPr>
          <p:cNvPr name="Group 18" id="18"/>
          <p:cNvGrpSpPr/>
          <p:nvPr/>
        </p:nvGrpSpPr>
        <p:grpSpPr>
          <a:xfrm rot="0">
            <a:off x="16045542" y="2804194"/>
            <a:ext cx="1890033" cy="3453731"/>
            <a:chOff x="0" y="0"/>
            <a:chExt cx="497786" cy="909625"/>
          </a:xfrm>
        </p:grpSpPr>
        <p:sp>
          <p:nvSpPr>
            <p:cNvPr name="Freeform 19" id="19"/>
            <p:cNvSpPr/>
            <p:nvPr/>
          </p:nvSpPr>
          <p:spPr>
            <a:xfrm flipH="false" flipV="false" rot="0">
              <a:off x="0" y="0"/>
              <a:ext cx="497786" cy="909625"/>
            </a:xfrm>
            <a:custGeom>
              <a:avLst/>
              <a:gdLst/>
              <a:ahLst/>
              <a:cxnLst/>
              <a:rect r="r" b="b" t="t" l="l"/>
              <a:pathLst>
                <a:path h="909625" w="497786">
                  <a:moveTo>
                    <a:pt x="0" y="0"/>
                  </a:moveTo>
                  <a:lnTo>
                    <a:pt x="497786" y="0"/>
                  </a:lnTo>
                  <a:lnTo>
                    <a:pt x="497786" y="909625"/>
                  </a:lnTo>
                  <a:lnTo>
                    <a:pt x="0" y="909625"/>
                  </a:lnTo>
                  <a:close/>
                </a:path>
              </a:pathLst>
            </a:custGeom>
            <a:solidFill>
              <a:srgbClr val="203608"/>
            </a:solidFill>
          </p:spPr>
        </p:sp>
        <p:sp>
          <p:nvSpPr>
            <p:cNvPr name="TextBox 20" id="20"/>
            <p:cNvSpPr txBox="true"/>
            <p:nvPr/>
          </p:nvSpPr>
          <p:spPr>
            <a:xfrm>
              <a:off x="0" y="28575"/>
              <a:ext cx="497786" cy="881050"/>
            </a:xfrm>
            <a:prstGeom prst="rect">
              <a:avLst/>
            </a:prstGeom>
          </p:spPr>
          <p:txBody>
            <a:bodyPr anchor="ctr" rtlCol="false" tIns="50800" lIns="50800" bIns="50800" rIns="50800"/>
            <a:lstStyle/>
            <a:p>
              <a:pPr algn="ctr">
                <a:lnSpc>
                  <a:spcPts val="1399"/>
                </a:lnSpc>
              </a:pPr>
            </a:p>
          </p:txBody>
        </p:sp>
      </p:grpSp>
      <p:sp>
        <p:nvSpPr>
          <p:cNvPr name="TextBox 21" id="21"/>
          <p:cNvSpPr txBox="true"/>
          <p:nvPr/>
        </p:nvSpPr>
        <p:spPr>
          <a:xfrm rot="0">
            <a:off x="16297275" y="3404201"/>
            <a:ext cx="1271457" cy="2611755"/>
          </a:xfrm>
          <a:prstGeom prst="rect">
            <a:avLst/>
          </a:prstGeom>
        </p:spPr>
        <p:txBody>
          <a:bodyPr anchor="t" rtlCol="false" tIns="0" lIns="0" bIns="0" rIns="0">
            <a:spAutoFit/>
          </a:bodyPr>
          <a:lstStyle/>
          <a:p>
            <a:pPr algn="l">
              <a:lnSpc>
                <a:spcPts val="1200"/>
              </a:lnSpc>
            </a:pPr>
          </a:p>
          <a:p>
            <a:pPr algn="l">
              <a:lnSpc>
                <a:spcPts val="1200"/>
              </a:lnSpc>
            </a:pPr>
            <a:r>
              <a:rPr lang="en-US" sz="1200">
                <a:solidFill>
                  <a:srgbClr val="F2F2F2"/>
                </a:solidFill>
                <a:latin typeface="Archivo"/>
                <a:ea typeface="Archivo"/>
                <a:cs typeface="Archivo"/>
                <a:sym typeface="Archivo"/>
              </a:rPr>
              <a:t>Depending on your audience, you may need to prioritise certain needs over others. If your visitors tend to be quite old, you may need to focus on mobility access. If your audience are more likely to have infants, you may need to prioritise pram parking and changing stations.</a:t>
            </a:r>
          </a:p>
        </p:txBody>
      </p:sp>
      <p:sp>
        <p:nvSpPr>
          <p:cNvPr name="Freeform 22" id="22"/>
          <p:cNvSpPr/>
          <p:nvPr/>
        </p:nvSpPr>
        <p:spPr>
          <a:xfrm flipH="false" flipV="false" rot="0">
            <a:off x="16297275" y="3003636"/>
            <a:ext cx="391040" cy="391040"/>
          </a:xfrm>
          <a:custGeom>
            <a:avLst/>
            <a:gdLst/>
            <a:ahLst/>
            <a:cxnLst/>
            <a:rect r="r" b="b" t="t" l="l"/>
            <a:pathLst>
              <a:path h="391040" w="391040">
                <a:moveTo>
                  <a:pt x="0" y="0"/>
                </a:moveTo>
                <a:lnTo>
                  <a:pt x="391040" y="0"/>
                </a:lnTo>
                <a:lnTo>
                  <a:pt x="391040" y="391040"/>
                </a:lnTo>
                <a:lnTo>
                  <a:pt x="0" y="39104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3" id="23"/>
          <p:cNvSpPr txBox="true"/>
          <p:nvPr/>
        </p:nvSpPr>
        <p:spPr>
          <a:xfrm rot="0">
            <a:off x="16884724" y="3067711"/>
            <a:ext cx="1593545" cy="291465"/>
          </a:xfrm>
          <a:prstGeom prst="rect">
            <a:avLst/>
          </a:prstGeom>
        </p:spPr>
        <p:txBody>
          <a:bodyPr anchor="t" rtlCol="false" tIns="0" lIns="0" bIns="0" rIns="0">
            <a:spAutoFit/>
          </a:bodyPr>
          <a:lstStyle/>
          <a:p>
            <a:pPr algn="l">
              <a:lnSpc>
                <a:spcPts val="2100"/>
              </a:lnSpc>
            </a:pPr>
            <a:r>
              <a:rPr lang="en-US" sz="2100">
                <a:solidFill>
                  <a:srgbClr val="F2F2F2"/>
                </a:solidFill>
                <a:latin typeface="Archivo Black"/>
                <a:ea typeface="Archivo Black"/>
                <a:cs typeface="Archivo Black"/>
                <a:sym typeface="Archivo Black"/>
              </a:rPr>
              <a:t>NOTE</a:t>
            </a:r>
          </a:p>
        </p:txBody>
      </p:sp>
      <p:sp>
        <p:nvSpPr>
          <p:cNvPr name="TextBox 24" id="24"/>
          <p:cNvSpPr txBox="true"/>
          <p:nvPr/>
        </p:nvSpPr>
        <p:spPr>
          <a:xfrm rot="0">
            <a:off x="10744200" y="7137400"/>
            <a:ext cx="7200900"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Which disability groups will you work with?</a:t>
            </a:r>
          </a:p>
        </p:txBody>
      </p:sp>
    </p:spTree>
  </p:cSld>
  <p:clrMapOvr>
    <a:masterClrMapping/>
  </p:clrMapOvr>
  <p:transition spd="fast">
    <p:fade/>
  </p:transition>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763250" y="1671321"/>
            <a:ext cx="7181850" cy="1205229"/>
          </a:xfrm>
          <a:prstGeom prst="rect">
            <a:avLst/>
          </a:prstGeom>
        </p:spPr>
        <p:txBody>
          <a:bodyPr anchor="t" rtlCol="false" tIns="0" lIns="0" bIns="0" rIns="0">
            <a:spAutoFit/>
          </a:bodyPr>
          <a:lstStyle/>
          <a:p>
            <a:pPr algn="r">
              <a:lnSpc>
                <a:spcPts val="8479"/>
              </a:lnSpc>
            </a:pPr>
            <a:r>
              <a:rPr lang="en-US" b="true" sz="10599">
                <a:solidFill>
                  <a:srgbClr val="010203"/>
                </a:solidFill>
                <a:latin typeface="Oswald Bold"/>
                <a:ea typeface="Oswald Bold"/>
                <a:cs typeface="Oswald Bold"/>
                <a:sym typeface="Oswald Bold"/>
              </a:rPr>
              <a:t>STAFFING</a:t>
            </a:r>
          </a:p>
        </p:txBody>
      </p:sp>
      <p:grpSp>
        <p:nvGrpSpPr>
          <p:cNvPr name="Group 3" id="3"/>
          <p:cNvGrpSpPr/>
          <p:nvPr/>
        </p:nvGrpSpPr>
        <p:grpSpPr>
          <a:xfrm rot="0">
            <a:off x="0" y="0"/>
            <a:ext cx="1600200" cy="10287000"/>
            <a:chOff x="0" y="0"/>
            <a:chExt cx="2133600" cy="13716000"/>
          </a:xfrm>
        </p:grpSpPr>
        <p:grpSp>
          <p:nvGrpSpPr>
            <p:cNvPr name="Group 4" id="4"/>
            <p:cNvGrpSpPr/>
            <p:nvPr/>
          </p:nvGrpSpPr>
          <p:grpSpPr>
            <a:xfrm rot="0">
              <a:off x="0" y="0"/>
              <a:ext cx="2133600" cy="13716000"/>
              <a:chOff x="0" y="0"/>
              <a:chExt cx="421452" cy="2709333"/>
            </a:xfrm>
          </p:grpSpPr>
          <p:sp>
            <p:nvSpPr>
              <p:cNvPr name="Freeform 5" id="5"/>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6" id="6"/>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7" id="7"/>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8" id="8"/>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F2F2F2"/>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9" id="9"/>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grpSp>
        <p:nvGrpSpPr>
          <p:cNvPr name="Group 10" id="10"/>
          <p:cNvGrpSpPr/>
          <p:nvPr/>
        </p:nvGrpSpPr>
        <p:grpSpPr>
          <a:xfrm rot="0">
            <a:off x="10744200" y="7715250"/>
            <a:ext cx="7219950" cy="2228850"/>
            <a:chOff x="0" y="0"/>
            <a:chExt cx="1901551" cy="587022"/>
          </a:xfrm>
        </p:grpSpPr>
        <p:sp>
          <p:nvSpPr>
            <p:cNvPr name="Freeform 11" id="11"/>
            <p:cNvSpPr/>
            <p:nvPr/>
          </p:nvSpPr>
          <p:spPr>
            <a:xfrm flipH="false" flipV="false" rot="0">
              <a:off x="0" y="0"/>
              <a:ext cx="1901551" cy="587022"/>
            </a:xfrm>
            <a:custGeom>
              <a:avLst/>
              <a:gdLst/>
              <a:ahLst/>
              <a:cxnLst/>
              <a:rect r="r" b="b" t="t" l="l"/>
              <a:pathLst>
                <a:path h="587022" w="1901551">
                  <a:moveTo>
                    <a:pt x="0" y="0"/>
                  </a:moveTo>
                  <a:lnTo>
                    <a:pt x="1901551" y="0"/>
                  </a:lnTo>
                  <a:lnTo>
                    <a:pt x="1901551" y="587022"/>
                  </a:lnTo>
                  <a:lnTo>
                    <a:pt x="0" y="587022"/>
                  </a:lnTo>
                  <a:close/>
                </a:path>
              </a:pathLst>
            </a:custGeom>
            <a:solidFill>
              <a:srgbClr val="000000">
                <a:alpha val="0"/>
              </a:srgbClr>
            </a:solidFill>
            <a:ln w="19050" cap="sq">
              <a:solidFill>
                <a:srgbClr val="000000"/>
              </a:solidFill>
              <a:prstDash val="solid"/>
              <a:miter/>
            </a:ln>
          </p:spPr>
        </p:sp>
        <p:sp>
          <p:nvSpPr>
            <p:cNvPr name="TextBox 12" id="12"/>
            <p:cNvSpPr txBox="true"/>
            <p:nvPr/>
          </p:nvSpPr>
          <p:spPr>
            <a:xfrm>
              <a:off x="0" y="-9525"/>
              <a:ext cx="1901551" cy="596547"/>
            </a:xfrm>
            <a:prstGeom prst="rect">
              <a:avLst/>
            </a:prstGeom>
          </p:spPr>
          <p:txBody>
            <a:bodyPr anchor="ctr" rtlCol="false" tIns="50800" lIns="50800" bIns="50800" rIns="50800"/>
            <a:lstStyle/>
            <a:p>
              <a:pPr algn="ctr">
                <a:lnSpc>
                  <a:spcPts val="2160"/>
                </a:lnSpc>
              </a:pPr>
            </a:p>
          </p:txBody>
        </p:sp>
      </p:grpSp>
      <p:sp>
        <p:nvSpPr>
          <p:cNvPr name="TextBox 13" id="13"/>
          <p:cNvSpPr txBox="true"/>
          <p:nvPr/>
        </p:nvSpPr>
        <p:spPr>
          <a:xfrm rot="0">
            <a:off x="10763250" y="7137400"/>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How will you ensure staff are well paid and well resourced?</a:t>
            </a:r>
          </a:p>
        </p:txBody>
      </p:sp>
      <p:grpSp>
        <p:nvGrpSpPr>
          <p:cNvPr name="Group 14" id="14"/>
          <p:cNvGrpSpPr/>
          <p:nvPr/>
        </p:nvGrpSpPr>
        <p:grpSpPr>
          <a:xfrm rot="0">
            <a:off x="10744200" y="4029075"/>
            <a:ext cx="7219950" cy="2228850"/>
            <a:chOff x="0" y="0"/>
            <a:chExt cx="1901551" cy="587022"/>
          </a:xfrm>
        </p:grpSpPr>
        <p:sp>
          <p:nvSpPr>
            <p:cNvPr name="Freeform 15" id="15"/>
            <p:cNvSpPr/>
            <p:nvPr/>
          </p:nvSpPr>
          <p:spPr>
            <a:xfrm flipH="false" flipV="false" rot="0">
              <a:off x="0" y="0"/>
              <a:ext cx="1901551" cy="587022"/>
            </a:xfrm>
            <a:custGeom>
              <a:avLst/>
              <a:gdLst/>
              <a:ahLst/>
              <a:cxnLst/>
              <a:rect r="r" b="b" t="t" l="l"/>
              <a:pathLst>
                <a:path h="587022" w="1901551">
                  <a:moveTo>
                    <a:pt x="0" y="0"/>
                  </a:moveTo>
                  <a:lnTo>
                    <a:pt x="1901551" y="0"/>
                  </a:lnTo>
                  <a:lnTo>
                    <a:pt x="1901551" y="587022"/>
                  </a:lnTo>
                  <a:lnTo>
                    <a:pt x="0" y="587022"/>
                  </a:lnTo>
                  <a:close/>
                </a:path>
              </a:pathLst>
            </a:custGeom>
            <a:solidFill>
              <a:srgbClr val="000000">
                <a:alpha val="0"/>
              </a:srgbClr>
            </a:solidFill>
            <a:ln w="19050" cap="sq">
              <a:solidFill>
                <a:srgbClr val="000000"/>
              </a:solidFill>
              <a:prstDash val="solid"/>
              <a:miter/>
            </a:ln>
          </p:spPr>
        </p:sp>
        <p:sp>
          <p:nvSpPr>
            <p:cNvPr name="TextBox 16" id="16"/>
            <p:cNvSpPr txBox="true"/>
            <p:nvPr/>
          </p:nvSpPr>
          <p:spPr>
            <a:xfrm>
              <a:off x="0" y="-9525"/>
              <a:ext cx="1901551" cy="596547"/>
            </a:xfrm>
            <a:prstGeom prst="rect">
              <a:avLst/>
            </a:prstGeom>
          </p:spPr>
          <p:txBody>
            <a:bodyPr anchor="ctr" rtlCol="false" tIns="50800" lIns="50800" bIns="50800" rIns="50800"/>
            <a:lstStyle/>
            <a:p>
              <a:pPr algn="ctr">
                <a:lnSpc>
                  <a:spcPts val="2160"/>
                </a:lnSpc>
              </a:pPr>
            </a:p>
          </p:txBody>
        </p:sp>
      </p:grpSp>
      <p:sp>
        <p:nvSpPr>
          <p:cNvPr name="TextBox 17" id="17"/>
          <p:cNvSpPr txBox="true"/>
          <p:nvPr/>
        </p:nvSpPr>
        <p:spPr>
          <a:xfrm rot="0">
            <a:off x="10763250" y="3451225"/>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How will you ensure diversity and inclusion in your staffing team?</a:t>
            </a:r>
          </a:p>
        </p:txBody>
      </p:sp>
      <p:grpSp>
        <p:nvGrpSpPr>
          <p:cNvPr name="Group 18" id="18"/>
          <p:cNvGrpSpPr/>
          <p:nvPr/>
        </p:nvGrpSpPr>
        <p:grpSpPr>
          <a:xfrm rot="0">
            <a:off x="3314700" y="7715250"/>
            <a:ext cx="7219950" cy="2228850"/>
            <a:chOff x="0" y="0"/>
            <a:chExt cx="1901551" cy="587022"/>
          </a:xfrm>
        </p:grpSpPr>
        <p:sp>
          <p:nvSpPr>
            <p:cNvPr name="Freeform 19" id="19"/>
            <p:cNvSpPr/>
            <p:nvPr/>
          </p:nvSpPr>
          <p:spPr>
            <a:xfrm flipH="false" flipV="false" rot="0">
              <a:off x="0" y="0"/>
              <a:ext cx="1901551" cy="587022"/>
            </a:xfrm>
            <a:custGeom>
              <a:avLst/>
              <a:gdLst/>
              <a:ahLst/>
              <a:cxnLst/>
              <a:rect r="r" b="b" t="t" l="l"/>
              <a:pathLst>
                <a:path h="587022" w="1901551">
                  <a:moveTo>
                    <a:pt x="0" y="0"/>
                  </a:moveTo>
                  <a:lnTo>
                    <a:pt x="1901551" y="0"/>
                  </a:lnTo>
                  <a:lnTo>
                    <a:pt x="1901551" y="587022"/>
                  </a:lnTo>
                  <a:lnTo>
                    <a:pt x="0" y="587022"/>
                  </a:lnTo>
                  <a:close/>
                </a:path>
              </a:pathLst>
            </a:custGeom>
            <a:solidFill>
              <a:srgbClr val="000000">
                <a:alpha val="0"/>
              </a:srgbClr>
            </a:solidFill>
            <a:ln w="19050" cap="sq">
              <a:solidFill>
                <a:srgbClr val="000000"/>
              </a:solidFill>
              <a:prstDash val="solid"/>
              <a:miter/>
            </a:ln>
          </p:spPr>
        </p:sp>
        <p:sp>
          <p:nvSpPr>
            <p:cNvPr name="TextBox 20" id="20"/>
            <p:cNvSpPr txBox="true"/>
            <p:nvPr/>
          </p:nvSpPr>
          <p:spPr>
            <a:xfrm>
              <a:off x="0" y="-9525"/>
              <a:ext cx="1901551" cy="596547"/>
            </a:xfrm>
            <a:prstGeom prst="rect">
              <a:avLst/>
            </a:prstGeom>
          </p:spPr>
          <p:txBody>
            <a:bodyPr anchor="ctr" rtlCol="false" tIns="50800" lIns="50800" bIns="50800" rIns="50800"/>
            <a:lstStyle/>
            <a:p>
              <a:pPr algn="ctr">
                <a:lnSpc>
                  <a:spcPts val="2160"/>
                </a:lnSpc>
              </a:pPr>
            </a:p>
          </p:txBody>
        </p:sp>
      </p:grpSp>
      <p:sp>
        <p:nvSpPr>
          <p:cNvPr name="TextBox 21" id="21"/>
          <p:cNvSpPr txBox="true"/>
          <p:nvPr/>
        </p:nvSpPr>
        <p:spPr>
          <a:xfrm rot="0">
            <a:off x="3352800" y="7127875"/>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How will you find staff?</a:t>
            </a:r>
          </a:p>
        </p:txBody>
      </p:sp>
      <p:grpSp>
        <p:nvGrpSpPr>
          <p:cNvPr name="Group 22" id="22"/>
          <p:cNvGrpSpPr/>
          <p:nvPr/>
        </p:nvGrpSpPr>
        <p:grpSpPr>
          <a:xfrm rot="0">
            <a:off x="3333750" y="4029075"/>
            <a:ext cx="7200900" cy="2228850"/>
            <a:chOff x="0" y="0"/>
            <a:chExt cx="1896533" cy="587022"/>
          </a:xfrm>
        </p:grpSpPr>
        <p:sp>
          <p:nvSpPr>
            <p:cNvPr name="Freeform 23" id="23"/>
            <p:cNvSpPr/>
            <p:nvPr/>
          </p:nvSpPr>
          <p:spPr>
            <a:xfrm flipH="false" flipV="false" rot="0">
              <a:off x="0" y="0"/>
              <a:ext cx="1896533" cy="587022"/>
            </a:xfrm>
            <a:custGeom>
              <a:avLst/>
              <a:gdLst/>
              <a:ahLst/>
              <a:cxnLst/>
              <a:rect r="r" b="b" t="t" l="l"/>
              <a:pathLst>
                <a:path h="587022" w="1896533">
                  <a:moveTo>
                    <a:pt x="0" y="0"/>
                  </a:moveTo>
                  <a:lnTo>
                    <a:pt x="1896533" y="0"/>
                  </a:lnTo>
                  <a:lnTo>
                    <a:pt x="1896533" y="587022"/>
                  </a:lnTo>
                  <a:lnTo>
                    <a:pt x="0" y="587022"/>
                  </a:lnTo>
                  <a:close/>
                </a:path>
              </a:pathLst>
            </a:custGeom>
            <a:solidFill>
              <a:srgbClr val="000000">
                <a:alpha val="0"/>
              </a:srgbClr>
            </a:solidFill>
            <a:ln w="19050" cap="sq">
              <a:solidFill>
                <a:srgbClr val="000000"/>
              </a:solidFill>
              <a:prstDash val="solid"/>
              <a:miter/>
            </a:ln>
          </p:spPr>
        </p:sp>
        <p:sp>
          <p:nvSpPr>
            <p:cNvPr name="TextBox 24" id="24"/>
            <p:cNvSpPr txBox="true"/>
            <p:nvPr/>
          </p:nvSpPr>
          <p:spPr>
            <a:xfrm>
              <a:off x="0" y="-9525"/>
              <a:ext cx="1896533" cy="596547"/>
            </a:xfrm>
            <a:prstGeom prst="rect">
              <a:avLst/>
            </a:prstGeom>
          </p:spPr>
          <p:txBody>
            <a:bodyPr anchor="ctr" rtlCol="false" tIns="50800" lIns="50800" bIns="50800" rIns="50800"/>
            <a:lstStyle/>
            <a:p>
              <a:pPr algn="ctr">
                <a:lnSpc>
                  <a:spcPts val="2160"/>
                </a:lnSpc>
              </a:pPr>
            </a:p>
          </p:txBody>
        </p:sp>
      </p:grpSp>
      <p:sp>
        <p:nvSpPr>
          <p:cNvPr name="TextBox 25" id="25"/>
          <p:cNvSpPr txBox="true"/>
          <p:nvPr/>
        </p:nvSpPr>
        <p:spPr>
          <a:xfrm rot="0">
            <a:off x="3333750" y="3451225"/>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How many staff will you need and in what roles?</a:t>
            </a:r>
          </a:p>
        </p:txBody>
      </p:sp>
    </p:spTree>
  </p:cSld>
  <p:clrMapOvr>
    <a:masterClrMapping/>
  </p:clrMapOvr>
  <p:transition spd="fast">
    <p:fade/>
  </p:transition>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295650" y="1657350"/>
            <a:ext cx="8705850" cy="1205229"/>
          </a:xfrm>
          <a:prstGeom prst="rect">
            <a:avLst/>
          </a:prstGeom>
        </p:spPr>
        <p:txBody>
          <a:bodyPr anchor="t" rtlCol="false" tIns="0" lIns="0" bIns="0" rIns="0">
            <a:spAutoFit/>
          </a:bodyPr>
          <a:lstStyle/>
          <a:p>
            <a:pPr algn="l">
              <a:lnSpc>
                <a:spcPts val="8479"/>
              </a:lnSpc>
            </a:pPr>
            <a:r>
              <a:rPr lang="en-US" sz="10599" b="true">
                <a:solidFill>
                  <a:srgbClr val="010203"/>
                </a:solidFill>
                <a:latin typeface="Oswald Bold"/>
                <a:ea typeface="Oswald Bold"/>
                <a:cs typeface="Oswald Bold"/>
                <a:sym typeface="Oswald Bold"/>
              </a:rPr>
              <a:t>VOLUNTEERING</a:t>
            </a:r>
          </a:p>
        </p:txBody>
      </p:sp>
      <p:grpSp>
        <p:nvGrpSpPr>
          <p:cNvPr name="Group 3" id="3"/>
          <p:cNvGrpSpPr/>
          <p:nvPr/>
        </p:nvGrpSpPr>
        <p:grpSpPr>
          <a:xfrm rot="0">
            <a:off x="0" y="0"/>
            <a:ext cx="1600200" cy="10287000"/>
            <a:chOff x="0" y="0"/>
            <a:chExt cx="2133600" cy="13716000"/>
          </a:xfrm>
        </p:grpSpPr>
        <p:grpSp>
          <p:nvGrpSpPr>
            <p:cNvPr name="Group 4" id="4"/>
            <p:cNvGrpSpPr/>
            <p:nvPr/>
          </p:nvGrpSpPr>
          <p:grpSpPr>
            <a:xfrm rot="0">
              <a:off x="0" y="0"/>
              <a:ext cx="2133600" cy="13716000"/>
              <a:chOff x="0" y="0"/>
              <a:chExt cx="421452" cy="2709333"/>
            </a:xfrm>
          </p:grpSpPr>
          <p:sp>
            <p:nvSpPr>
              <p:cNvPr name="Freeform 5" id="5"/>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6" id="6"/>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7" id="7"/>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8" id="8"/>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F2F2F2"/>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9" id="9"/>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grpSp>
        <p:nvGrpSpPr>
          <p:cNvPr name="Group 10" id="10"/>
          <p:cNvGrpSpPr/>
          <p:nvPr/>
        </p:nvGrpSpPr>
        <p:grpSpPr>
          <a:xfrm rot="0">
            <a:off x="3314700" y="7715250"/>
            <a:ext cx="8686800" cy="2228850"/>
            <a:chOff x="0" y="0"/>
            <a:chExt cx="2287881" cy="587022"/>
          </a:xfrm>
        </p:grpSpPr>
        <p:sp>
          <p:nvSpPr>
            <p:cNvPr name="Freeform 11" id="11"/>
            <p:cNvSpPr/>
            <p:nvPr/>
          </p:nvSpPr>
          <p:spPr>
            <a:xfrm flipH="false" flipV="false" rot="0">
              <a:off x="0" y="0"/>
              <a:ext cx="2287881" cy="587022"/>
            </a:xfrm>
            <a:custGeom>
              <a:avLst/>
              <a:gdLst/>
              <a:ahLst/>
              <a:cxnLst/>
              <a:rect r="r" b="b" t="t" l="l"/>
              <a:pathLst>
                <a:path h="587022" w="2287881">
                  <a:moveTo>
                    <a:pt x="0" y="0"/>
                  </a:moveTo>
                  <a:lnTo>
                    <a:pt x="2287881" y="0"/>
                  </a:lnTo>
                  <a:lnTo>
                    <a:pt x="2287881" y="587022"/>
                  </a:lnTo>
                  <a:lnTo>
                    <a:pt x="0" y="587022"/>
                  </a:lnTo>
                  <a:close/>
                </a:path>
              </a:pathLst>
            </a:custGeom>
            <a:solidFill>
              <a:srgbClr val="000000">
                <a:alpha val="0"/>
              </a:srgbClr>
            </a:solidFill>
            <a:ln w="19050" cap="sq">
              <a:solidFill>
                <a:srgbClr val="000000"/>
              </a:solidFill>
              <a:prstDash val="solid"/>
              <a:miter/>
            </a:ln>
          </p:spPr>
        </p:sp>
        <p:sp>
          <p:nvSpPr>
            <p:cNvPr name="TextBox 12" id="12"/>
            <p:cNvSpPr txBox="true"/>
            <p:nvPr/>
          </p:nvSpPr>
          <p:spPr>
            <a:xfrm>
              <a:off x="0" y="-9525"/>
              <a:ext cx="2287881" cy="596547"/>
            </a:xfrm>
            <a:prstGeom prst="rect">
              <a:avLst/>
            </a:prstGeom>
          </p:spPr>
          <p:txBody>
            <a:bodyPr anchor="ctr" rtlCol="false" tIns="50800" lIns="50800" bIns="50800" rIns="50800"/>
            <a:lstStyle/>
            <a:p>
              <a:pPr algn="ctr">
                <a:lnSpc>
                  <a:spcPts val="2160"/>
                </a:lnSpc>
              </a:pPr>
            </a:p>
          </p:txBody>
        </p:sp>
      </p:grpSp>
      <p:sp>
        <p:nvSpPr>
          <p:cNvPr name="TextBox 13" id="13"/>
          <p:cNvSpPr txBox="true"/>
          <p:nvPr/>
        </p:nvSpPr>
        <p:spPr>
          <a:xfrm rot="0">
            <a:off x="3314700" y="7127875"/>
            <a:ext cx="9255010"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How will you make sure you aren't over-reliant on volunteers for doing core work?</a:t>
            </a:r>
          </a:p>
        </p:txBody>
      </p:sp>
      <p:grpSp>
        <p:nvGrpSpPr>
          <p:cNvPr name="Group 14" id="14"/>
          <p:cNvGrpSpPr/>
          <p:nvPr/>
        </p:nvGrpSpPr>
        <p:grpSpPr>
          <a:xfrm rot="0">
            <a:off x="3314700" y="4029075"/>
            <a:ext cx="8686800" cy="2228850"/>
            <a:chOff x="0" y="0"/>
            <a:chExt cx="2287881" cy="587022"/>
          </a:xfrm>
        </p:grpSpPr>
        <p:sp>
          <p:nvSpPr>
            <p:cNvPr name="Freeform 15" id="15"/>
            <p:cNvSpPr/>
            <p:nvPr/>
          </p:nvSpPr>
          <p:spPr>
            <a:xfrm flipH="false" flipV="false" rot="0">
              <a:off x="0" y="0"/>
              <a:ext cx="2287881" cy="587022"/>
            </a:xfrm>
            <a:custGeom>
              <a:avLst/>
              <a:gdLst/>
              <a:ahLst/>
              <a:cxnLst/>
              <a:rect r="r" b="b" t="t" l="l"/>
              <a:pathLst>
                <a:path h="587022" w="2287881">
                  <a:moveTo>
                    <a:pt x="0" y="0"/>
                  </a:moveTo>
                  <a:lnTo>
                    <a:pt x="2287881" y="0"/>
                  </a:lnTo>
                  <a:lnTo>
                    <a:pt x="2287881" y="587022"/>
                  </a:lnTo>
                  <a:lnTo>
                    <a:pt x="0" y="587022"/>
                  </a:lnTo>
                  <a:close/>
                </a:path>
              </a:pathLst>
            </a:custGeom>
            <a:solidFill>
              <a:srgbClr val="000000">
                <a:alpha val="0"/>
              </a:srgbClr>
            </a:solidFill>
            <a:ln w="19050" cap="sq">
              <a:solidFill>
                <a:srgbClr val="000000"/>
              </a:solidFill>
              <a:prstDash val="solid"/>
              <a:miter/>
            </a:ln>
          </p:spPr>
        </p:sp>
        <p:sp>
          <p:nvSpPr>
            <p:cNvPr name="TextBox 16" id="16"/>
            <p:cNvSpPr txBox="true"/>
            <p:nvPr/>
          </p:nvSpPr>
          <p:spPr>
            <a:xfrm>
              <a:off x="0" y="-9525"/>
              <a:ext cx="2287881" cy="596547"/>
            </a:xfrm>
            <a:prstGeom prst="rect">
              <a:avLst/>
            </a:prstGeom>
          </p:spPr>
          <p:txBody>
            <a:bodyPr anchor="ctr" rtlCol="false" tIns="50800" lIns="50800" bIns="50800" rIns="50800"/>
            <a:lstStyle/>
            <a:p>
              <a:pPr algn="ctr">
                <a:lnSpc>
                  <a:spcPts val="2160"/>
                </a:lnSpc>
              </a:pPr>
            </a:p>
          </p:txBody>
        </p:sp>
      </p:grpSp>
      <p:sp>
        <p:nvSpPr>
          <p:cNvPr name="TextBox 17" id="17"/>
          <p:cNvSpPr txBox="true"/>
          <p:nvPr/>
        </p:nvSpPr>
        <p:spPr>
          <a:xfrm rot="0">
            <a:off x="3314700" y="3451225"/>
            <a:ext cx="8141743"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What will your volunteers get in return for donating their time?</a:t>
            </a:r>
          </a:p>
        </p:txBody>
      </p:sp>
      <p:sp>
        <p:nvSpPr>
          <p:cNvPr name="TextBox 18" id="18"/>
          <p:cNvSpPr txBox="true"/>
          <p:nvPr/>
        </p:nvSpPr>
        <p:spPr>
          <a:xfrm rot="0">
            <a:off x="13716000" y="576198"/>
            <a:ext cx="4229100" cy="780669"/>
          </a:xfrm>
          <a:prstGeom prst="rect">
            <a:avLst/>
          </a:prstGeom>
        </p:spPr>
        <p:txBody>
          <a:bodyPr anchor="t" rtlCol="false" tIns="0" lIns="0" bIns="0" rIns="0">
            <a:spAutoFit/>
          </a:bodyPr>
          <a:lstStyle/>
          <a:p>
            <a:pPr algn="l">
              <a:lnSpc>
                <a:spcPts val="2928"/>
              </a:lnSpc>
            </a:pPr>
            <a:r>
              <a:rPr lang="en-US" b="true" sz="2400" i="true">
                <a:solidFill>
                  <a:srgbClr val="010203"/>
                </a:solidFill>
                <a:latin typeface="Zodiak Bold Italics"/>
                <a:ea typeface="Zodiak Bold Italics"/>
                <a:cs typeface="Zodiak Bold Italics"/>
                <a:sym typeface="Zodiak Bold Italics"/>
              </a:rPr>
              <a:t>Will you have volunteers? If so, in what capacity?</a:t>
            </a:r>
          </a:p>
        </p:txBody>
      </p:sp>
      <p:grpSp>
        <p:nvGrpSpPr>
          <p:cNvPr name="Group 19" id="19"/>
          <p:cNvGrpSpPr/>
          <p:nvPr/>
        </p:nvGrpSpPr>
        <p:grpSpPr>
          <a:xfrm rot="0">
            <a:off x="13716000" y="1585467"/>
            <a:ext cx="4229100" cy="996652"/>
            <a:chOff x="0" y="0"/>
            <a:chExt cx="838910" cy="197702"/>
          </a:xfrm>
        </p:grpSpPr>
        <p:sp>
          <p:nvSpPr>
            <p:cNvPr name="Freeform 20" id="20"/>
            <p:cNvSpPr/>
            <p:nvPr/>
          </p:nvSpPr>
          <p:spPr>
            <a:xfrm flipH="false" flipV="false" rot="0">
              <a:off x="0" y="0"/>
              <a:ext cx="838910" cy="197702"/>
            </a:xfrm>
            <a:custGeom>
              <a:avLst/>
              <a:gdLst/>
              <a:ahLst/>
              <a:cxnLst/>
              <a:rect r="r" b="b" t="t" l="l"/>
              <a:pathLst>
                <a:path h="197702" w="838910">
                  <a:moveTo>
                    <a:pt x="0" y="0"/>
                  </a:moveTo>
                  <a:lnTo>
                    <a:pt x="838910" y="0"/>
                  </a:lnTo>
                  <a:lnTo>
                    <a:pt x="838910" y="197702"/>
                  </a:lnTo>
                  <a:lnTo>
                    <a:pt x="0" y="197702"/>
                  </a:lnTo>
                  <a:close/>
                </a:path>
              </a:pathLst>
            </a:custGeom>
            <a:solidFill>
              <a:srgbClr val="010203"/>
            </a:solidFill>
          </p:spPr>
        </p:sp>
        <p:sp>
          <p:nvSpPr>
            <p:cNvPr name="TextBox 21" id="21"/>
            <p:cNvSpPr txBox="true"/>
            <p:nvPr/>
          </p:nvSpPr>
          <p:spPr>
            <a:xfrm>
              <a:off x="0" y="-38100"/>
              <a:ext cx="838910" cy="235802"/>
            </a:xfrm>
            <a:prstGeom prst="rect">
              <a:avLst/>
            </a:prstGeom>
          </p:spPr>
          <p:txBody>
            <a:bodyPr anchor="ctr" rtlCol="false" tIns="50800" lIns="50800" bIns="50800" rIns="50800"/>
            <a:lstStyle/>
            <a:p>
              <a:pPr algn="ctr">
                <a:lnSpc>
                  <a:spcPts val="1960"/>
                </a:lnSpc>
              </a:pPr>
            </a:p>
          </p:txBody>
        </p:sp>
      </p:grpSp>
      <p:grpSp>
        <p:nvGrpSpPr>
          <p:cNvPr name="Group 22" id="22"/>
          <p:cNvGrpSpPr/>
          <p:nvPr/>
        </p:nvGrpSpPr>
        <p:grpSpPr>
          <a:xfrm rot="0">
            <a:off x="17413990" y="2047461"/>
            <a:ext cx="370740" cy="370740"/>
            <a:chOff x="0" y="0"/>
            <a:chExt cx="97643" cy="97643"/>
          </a:xfrm>
        </p:grpSpPr>
        <p:sp>
          <p:nvSpPr>
            <p:cNvPr name="Freeform 23" id="23"/>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24" id="24"/>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sp>
        <p:nvSpPr>
          <p:cNvPr name="TextBox 25" id="25"/>
          <p:cNvSpPr txBox="true"/>
          <p:nvPr/>
        </p:nvSpPr>
        <p:spPr>
          <a:xfrm rot="0">
            <a:off x="13956266" y="1686904"/>
            <a:ext cx="3008720"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Regular volunteers on site e.g. front of house, events</a:t>
            </a:r>
          </a:p>
        </p:txBody>
      </p:sp>
      <p:grpSp>
        <p:nvGrpSpPr>
          <p:cNvPr name="Group 26" id="26"/>
          <p:cNvGrpSpPr/>
          <p:nvPr/>
        </p:nvGrpSpPr>
        <p:grpSpPr>
          <a:xfrm rot="0">
            <a:off x="13716000" y="2800350"/>
            <a:ext cx="4229100" cy="1006514"/>
            <a:chOff x="0" y="0"/>
            <a:chExt cx="838910" cy="199658"/>
          </a:xfrm>
        </p:grpSpPr>
        <p:sp>
          <p:nvSpPr>
            <p:cNvPr name="Freeform 27" id="27"/>
            <p:cNvSpPr/>
            <p:nvPr/>
          </p:nvSpPr>
          <p:spPr>
            <a:xfrm flipH="false" flipV="false" rot="0">
              <a:off x="0" y="0"/>
              <a:ext cx="838910" cy="199658"/>
            </a:xfrm>
            <a:custGeom>
              <a:avLst/>
              <a:gdLst/>
              <a:ahLst/>
              <a:cxnLst/>
              <a:rect r="r" b="b" t="t" l="l"/>
              <a:pathLst>
                <a:path h="199658" w="838910">
                  <a:moveTo>
                    <a:pt x="0" y="0"/>
                  </a:moveTo>
                  <a:lnTo>
                    <a:pt x="838910" y="0"/>
                  </a:lnTo>
                  <a:lnTo>
                    <a:pt x="838910" y="199658"/>
                  </a:lnTo>
                  <a:lnTo>
                    <a:pt x="0" y="199658"/>
                  </a:lnTo>
                  <a:close/>
                </a:path>
              </a:pathLst>
            </a:custGeom>
            <a:solidFill>
              <a:srgbClr val="010203"/>
            </a:solidFill>
          </p:spPr>
        </p:sp>
        <p:sp>
          <p:nvSpPr>
            <p:cNvPr name="TextBox 28" id="28"/>
            <p:cNvSpPr txBox="true"/>
            <p:nvPr/>
          </p:nvSpPr>
          <p:spPr>
            <a:xfrm>
              <a:off x="0" y="-38100"/>
              <a:ext cx="838910" cy="237758"/>
            </a:xfrm>
            <a:prstGeom prst="rect">
              <a:avLst/>
            </a:prstGeom>
          </p:spPr>
          <p:txBody>
            <a:bodyPr anchor="ctr" rtlCol="false" tIns="50800" lIns="50800" bIns="50800" rIns="50800"/>
            <a:lstStyle/>
            <a:p>
              <a:pPr algn="ctr">
                <a:lnSpc>
                  <a:spcPts val="1960"/>
                </a:lnSpc>
              </a:pPr>
            </a:p>
          </p:txBody>
        </p:sp>
      </p:grpSp>
      <p:sp>
        <p:nvSpPr>
          <p:cNvPr name="TextBox 29" id="29"/>
          <p:cNvSpPr txBox="true"/>
          <p:nvPr/>
        </p:nvSpPr>
        <p:spPr>
          <a:xfrm rot="0">
            <a:off x="13956266" y="2911649"/>
            <a:ext cx="3008720"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One off volunteers for specific projects</a:t>
            </a:r>
          </a:p>
        </p:txBody>
      </p:sp>
      <p:grpSp>
        <p:nvGrpSpPr>
          <p:cNvPr name="Group 30" id="30"/>
          <p:cNvGrpSpPr/>
          <p:nvPr/>
        </p:nvGrpSpPr>
        <p:grpSpPr>
          <a:xfrm rot="0">
            <a:off x="13716000" y="4029075"/>
            <a:ext cx="4229100" cy="1002533"/>
            <a:chOff x="0" y="0"/>
            <a:chExt cx="838910" cy="198869"/>
          </a:xfrm>
        </p:grpSpPr>
        <p:sp>
          <p:nvSpPr>
            <p:cNvPr name="Freeform 31" id="31"/>
            <p:cNvSpPr/>
            <p:nvPr/>
          </p:nvSpPr>
          <p:spPr>
            <a:xfrm flipH="false" flipV="false" rot="0">
              <a:off x="0" y="0"/>
              <a:ext cx="838910" cy="198869"/>
            </a:xfrm>
            <a:custGeom>
              <a:avLst/>
              <a:gdLst/>
              <a:ahLst/>
              <a:cxnLst/>
              <a:rect r="r" b="b" t="t" l="l"/>
              <a:pathLst>
                <a:path h="198869" w="838910">
                  <a:moveTo>
                    <a:pt x="0" y="0"/>
                  </a:moveTo>
                  <a:lnTo>
                    <a:pt x="838910" y="0"/>
                  </a:lnTo>
                  <a:lnTo>
                    <a:pt x="838910" y="198869"/>
                  </a:lnTo>
                  <a:lnTo>
                    <a:pt x="0" y="198869"/>
                  </a:lnTo>
                  <a:close/>
                </a:path>
              </a:pathLst>
            </a:custGeom>
            <a:solidFill>
              <a:srgbClr val="010203"/>
            </a:solidFill>
          </p:spPr>
        </p:sp>
        <p:sp>
          <p:nvSpPr>
            <p:cNvPr name="TextBox 32" id="32"/>
            <p:cNvSpPr txBox="true"/>
            <p:nvPr/>
          </p:nvSpPr>
          <p:spPr>
            <a:xfrm>
              <a:off x="0" y="-38100"/>
              <a:ext cx="838910" cy="236969"/>
            </a:xfrm>
            <a:prstGeom prst="rect">
              <a:avLst/>
            </a:prstGeom>
          </p:spPr>
          <p:txBody>
            <a:bodyPr anchor="ctr" rtlCol="false" tIns="50800" lIns="50800" bIns="50800" rIns="50800"/>
            <a:lstStyle/>
            <a:p>
              <a:pPr algn="ctr">
                <a:lnSpc>
                  <a:spcPts val="1960"/>
                </a:lnSpc>
              </a:pPr>
            </a:p>
          </p:txBody>
        </p:sp>
      </p:grpSp>
      <p:sp>
        <p:nvSpPr>
          <p:cNvPr name="TextBox 33" id="33"/>
          <p:cNvSpPr txBox="true"/>
          <p:nvPr/>
        </p:nvSpPr>
        <p:spPr>
          <a:xfrm rot="0">
            <a:off x="13956266" y="4136393"/>
            <a:ext cx="2762399"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Off site volunteers for outreach or research</a:t>
            </a:r>
          </a:p>
        </p:txBody>
      </p:sp>
      <p:grpSp>
        <p:nvGrpSpPr>
          <p:cNvPr name="Group 34" id="34"/>
          <p:cNvGrpSpPr/>
          <p:nvPr/>
        </p:nvGrpSpPr>
        <p:grpSpPr>
          <a:xfrm rot="0">
            <a:off x="13716000" y="5257800"/>
            <a:ext cx="4229100" cy="1000125"/>
            <a:chOff x="0" y="0"/>
            <a:chExt cx="838910" cy="198391"/>
          </a:xfrm>
        </p:grpSpPr>
        <p:sp>
          <p:nvSpPr>
            <p:cNvPr name="Freeform 35" id="35"/>
            <p:cNvSpPr/>
            <p:nvPr/>
          </p:nvSpPr>
          <p:spPr>
            <a:xfrm flipH="false" flipV="false" rot="0">
              <a:off x="0" y="0"/>
              <a:ext cx="838910" cy="198391"/>
            </a:xfrm>
            <a:custGeom>
              <a:avLst/>
              <a:gdLst/>
              <a:ahLst/>
              <a:cxnLst/>
              <a:rect r="r" b="b" t="t" l="l"/>
              <a:pathLst>
                <a:path h="198391" w="838910">
                  <a:moveTo>
                    <a:pt x="0" y="0"/>
                  </a:moveTo>
                  <a:lnTo>
                    <a:pt x="838910" y="0"/>
                  </a:lnTo>
                  <a:lnTo>
                    <a:pt x="838910" y="198391"/>
                  </a:lnTo>
                  <a:lnTo>
                    <a:pt x="0" y="198391"/>
                  </a:lnTo>
                  <a:close/>
                </a:path>
              </a:pathLst>
            </a:custGeom>
            <a:solidFill>
              <a:srgbClr val="010203"/>
            </a:solidFill>
          </p:spPr>
        </p:sp>
        <p:sp>
          <p:nvSpPr>
            <p:cNvPr name="TextBox 36" id="36"/>
            <p:cNvSpPr txBox="true"/>
            <p:nvPr/>
          </p:nvSpPr>
          <p:spPr>
            <a:xfrm>
              <a:off x="0" y="-38100"/>
              <a:ext cx="838910" cy="236491"/>
            </a:xfrm>
            <a:prstGeom prst="rect">
              <a:avLst/>
            </a:prstGeom>
          </p:spPr>
          <p:txBody>
            <a:bodyPr anchor="ctr" rtlCol="false" tIns="50800" lIns="50800" bIns="50800" rIns="50800"/>
            <a:lstStyle/>
            <a:p>
              <a:pPr algn="ctr">
                <a:lnSpc>
                  <a:spcPts val="1960"/>
                </a:lnSpc>
              </a:pPr>
            </a:p>
          </p:txBody>
        </p:sp>
      </p:grpSp>
      <p:sp>
        <p:nvSpPr>
          <p:cNvPr name="TextBox 37" id="37"/>
          <p:cNvSpPr txBox="true"/>
          <p:nvPr/>
        </p:nvSpPr>
        <p:spPr>
          <a:xfrm rot="0">
            <a:off x="14039073" y="5362710"/>
            <a:ext cx="2925914"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Remote volunteers for digital work</a:t>
            </a:r>
          </a:p>
        </p:txBody>
      </p:sp>
      <p:grpSp>
        <p:nvGrpSpPr>
          <p:cNvPr name="Group 38" id="38"/>
          <p:cNvGrpSpPr/>
          <p:nvPr/>
        </p:nvGrpSpPr>
        <p:grpSpPr>
          <a:xfrm rot="0">
            <a:off x="17413990" y="3272206"/>
            <a:ext cx="370740" cy="370740"/>
            <a:chOff x="0" y="0"/>
            <a:chExt cx="97643" cy="97643"/>
          </a:xfrm>
        </p:grpSpPr>
        <p:sp>
          <p:nvSpPr>
            <p:cNvPr name="Freeform 39" id="39"/>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40" id="40"/>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grpSp>
        <p:nvGrpSpPr>
          <p:cNvPr name="Group 41" id="41"/>
          <p:cNvGrpSpPr/>
          <p:nvPr/>
        </p:nvGrpSpPr>
        <p:grpSpPr>
          <a:xfrm rot="0">
            <a:off x="17413990" y="4496950"/>
            <a:ext cx="370740" cy="370740"/>
            <a:chOff x="0" y="0"/>
            <a:chExt cx="97643" cy="97643"/>
          </a:xfrm>
        </p:grpSpPr>
        <p:sp>
          <p:nvSpPr>
            <p:cNvPr name="Freeform 42" id="42"/>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43" id="43"/>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grpSp>
        <p:nvGrpSpPr>
          <p:cNvPr name="Group 44" id="44"/>
          <p:cNvGrpSpPr/>
          <p:nvPr/>
        </p:nvGrpSpPr>
        <p:grpSpPr>
          <a:xfrm rot="0">
            <a:off x="17413990" y="5723267"/>
            <a:ext cx="370740" cy="370740"/>
            <a:chOff x="0" y="0"/>
            <a:chExt cx="97643" cy="97643"/>
          </a:xfrm>
        </p:grpSpPr>
        <p:sp>
          <p:nvSpPr>
            <p:cNvPr name="Freeform 45" id="45"/>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46" id="46"/>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grpSp>
        <p:nvGrpSpPr>
          <p:cNvPr name="Group 47" id="47"/>
          <p:cNvGrpSpPr/>
          <p:nvPr/>
        </p:nvGrpSpPr>
        <p:grpSpPr>
          <a:xfrm rot="0">
            <a:off x="13716000" y="6486525"/>
            <a:ext cx="4229100" cy="3460417"/>
            <a:chOff x="0" y="0"/>
            <a:chExt cx="1113837" cy="911386"/>
          </a:xfrm>
        </p:grpSpPr>
        <p:sp>
          <p:nvSpPr>
            <p:cNvPr name="Freeform 48" id="48"/>
            <p:cNvSpPr/>
            <p:nvPr/>
          </p:nvSpPr>
          <p:spPr>
            <a:xfrm flipH="false" flipV="false" rot="0">
              <a:off x="0" y="0"/>
              <a:ext cx="1113837" cy="911386"/>
            </a:xfrm>
            <a:custGeom>
              <a:avLst/>
              <a:gdLst/>
              <a:ahLst/>
              <a:cxnLst/>
              <a:rect r="r" b="b" t="t" l="l"/>
              <a:pathLst>
                <a:path h="911386" w="1113837">
                  <a:moveTo>
                    <a:pt x="0" y="0"/>
                  </a:moveTo>
                  <a:lnTo>
                    <a:pt x="1113837" y="0"/>
                  </a:lnTo>
                  <a:lnTo>
                    <a:pt x="1113837" y="911386"/>
                  </a:lnTo>
                  <a:lnTo>
                    <a:pt x="0" y="911386"/>
                  </a:lnTo>
                  <a:close/>
                </a:path>
              </a:pathLst>
            </a:custGeom>
            <a:solidFill>
              <a:srgbClr val="000000">
                <a:alpha val="0"/>
              </a:srgbClr>
            </a:solidFill>
            <a:ln w="19050" cap="sq">
              <a:solidFill>
                <a:srgbClr val="000000"/>
              </a:solidFill>
              <a:prstDash val="solid"/>
              <a:miter/>
            </a:ln>
          </p:spPr>
        </p:sp>
        <p:sp>
          <p:nvSpPr>
            <p:cNvPr name="TextBox 49" id="49"/>
            <p:cNvSpPr txBox="true"/>
            <p:nvPr/>
          </p:nvSpPr>
          <p:spPr>
            <a:xfrm>
              <a:off x="0" y="-38100"/>
              <a:ext cx="1113837" cy="949486"/>
            </a:xfrm>
            <a:prstGeom prst="rect">
              <a:avLst/>
            </a:prstGeom>
          </p:spPr>
          <p:txBody>
            <a:bodyPr anchor="ctr" rtlCol="false" tIns="50800" lIns="50800" bIns="50800" rIns="50800"/>
            <a:lstStyle/>
            <a:p>
              <a:pPr algn="ctr">
                <a:lnSpc>
                  <a:spcPts val="1960"/>
                </a:lnSpc>
              </a:pPr>
            </a:p>
          </p:txBody>
        </p:sp>
      </p:grpSp>
      <p:sp>
        <p:nvSpPr>
          <p:cNvPr name="TextBox 50" id="50"/>
          <p:cNvSpPr txBox="true"/>
          <p:nvPr/>
        </p:nvSpPr>
        <p:spPr>
          <a:xfrm rot="0">
            <a:off x="13835353" y="6633359"/>
            <a:ext cx="3796976" cy="381000"/>
          </a:xfrm>
          <a:prstGeom prst="rect">
            <a:avLst/>
          </a:prstGeom>
        </p:spPr>
        <p:txBody>
          <a:bodyPr anchor="t" rtlCol="false" tIns="0" lIns="0" bIns="0" rIns="0">
            <a:spAutoFit/>
          </a:bodyPr>
          <a:lstStyle/>
          <a:p>
            <a:pPr algn="l">
              <a:lnSpc>
                <a:spcPts val="2879"/>
              </a:lnSpc>
            </a:pPr>
            <a:r>
              <a:rPr lang="en-US" sz="2400" i="true" b="true">
                <a:solidFill>
                  <a:srgbClr val="010203"/>
                </a:solidFill>
                <a:latin typeface="Zodiak Bold Italics"/>
                <a:ea typeface="Zodiak Bold Italics"/>
                <a:cs typeface="Zodiak Bold Italics"/>
                <a:sym typeface="Zodiak Bold Italics"/>
              </a:rPr>
              <a:t>other</a:t>
            </a:r>
          </a:p>
        </p:txBody>
      </p:sp>
    </p:spTree>
  </p:cSld>
  <p:clrMapOvr>
    <a:masterClrMapping/>
  </p:clrMapOvr>
  <p:transition spd="fast">
    <p:fade/>
  </p:transition>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sp>
        <p:nvSpPr>
          <p:cNvPr name="TextBox 2" id="2"/>
          <p:cNvSpPr txBox="true"/>
          <p:nvPr/>
        </p:nvSpPr>
        <p:spPr>
          <a:xfrm rot="0">
            <a:off x="3314700" y="438150"/>
            <a:ext cx="10937417" cy="1205229"/>
          </a:xfrm>
          <a:prstGeom prst="rect">
            <a:avLst/>
          </a:prstGeom>
        </p:spPr>
        <p:txBody>
          <a:bodyPr anchor="t" rtlCol="false" tIns="0" lIns="0" bIns="0" rIns="0">
            <a:spAutoFit/>
          </a:bodyPr>
          <a:lstStyle/>
          <a:p>
            <a:pPr algn="l">
              <a:lnSpc>
                <a:spcPts val="8479"/>
              </a:lnSpc>
            </a:pPr>
            <a:r>
              <a:rPr lang="en-US" sz="10599" b="true">
                <a:solidFill>
                  <a:srgbClr val="010203"/>
                </a:solidFill>
                <a:latin typeface="Oswald Bold"/>
                <a:ea typeface="Oswald Bold"/>
                <a:cs typeface="Oswald Bold"/>
                <a:sym typeface="Oswald Bold"/>
              </a:rPr>
              <a:t>TEAM MANAGEMENT</a:t>
            </a:r>
          </a:p>
        </p:txBody>
      </p:sp>
      <p:grpSp>
        <p:nvGrpSpPr>
          <p:cNvPr name="Group 3" id="3"/>
          <p:cNvGrpSpPr/>
          <p:nvPr/>
        </p:nvGrpSpPr>
        <p:grpSpPr>
          <a:xfrm rot="0">
            <a:off x="3314700" y="2779712"/>
            <a:ext cx="4248150" cy="7172325"/>
            <a:chOff x="0" y="0"/>
            <a:chExt cx="1118854" cy="1889007"/>
          </a:xfrm>
        </p:grpSpPr>
        <p:sp>
          <p:nvSpPr>
            <p:cNvPr name="Freeform 4" id="4"/>
            <p:cNvSpPr/>
            <p:nvPr/>
          </p:nvSpPr>
          <p:spPr>
            <a:xfrm flipH="false" flipV="false" rot="0">
              <a:off x="0" y="0"/>
              <a:ext cx="1118854" cy="1889007"/>
            </a:xfrm>
            <a:custGeom>
              <a:avLst/>
              <a:gdLst/>
              <a:ahLst/>
              <a:cxnLst/>
              <a:rect r="r" b="b" t="t" l="l"/>
              <a:pathLst>
                <a:path h="1889007" w="1118854">
                  <a:moveTo>
                    <a:pt x="0" y="0"/>
                  </a:moveTo>
                  <a:lnTo>
                    <a:pt x="1118854" y="0"/>
                  </a:lnTo>
                  <a:lnTo>
                    <a:pt x="1118854" y="1889007"/>
                  </a:lnTo>
                  <a:lnTo>
                    <a:pt x="0" y="1889007"/>
                  </a:lnTo>
                  <a:close/>
                </a:path>
              </a:pathLst>
            </a:custGeom>
            <a:solidFill>
              <a:srgbClr val="000000">
                <a:alpha val="0"/>
              </a:srgbClr>
            </a:solidFill>
            <a:ln w="19050" cap="sq">
              <a:solidFill>
                <a:srgbClr val="000000"/>
              </a:solidFill>
              <a:prstDash val="solid"/>
              <a:miter/>
            </a:ln>
          </p:spPr>
        </p:sp>
        <p:sp>
          <p:nvSpPr>
            <p:cNvPr name="TextBox 5" id="5"/>
            <p:cNvSpPr txBox="true"/>
            <p:nvPr/>
          </p:nvSpPr>
          <p:spPr>
            <a:xfrm>
              <a:off x="0" y="-9525"/>
              <a:ext cx="1118854" cy="1898532"/>
            </a:xfrm>
            <a:prstGeom prst="rect">
              <a:avLst/>
            </a:prstGeom>
          </p:spPr>
          <p:txBody>
            <a:bodyPr anchor="ctr" rtlCol="false" tIns="50800" lIns="50800" bIns="50800" rIns="50800"/>
            <a:lstStyle/>
            <a:p>
              <a:pPr algn="ctr">
                <a:lnSpc>
                  <a:spcPts val="2160"/>
                </a:lnSpc>
              </a:pPr>
            </a:p>
          </p:txBody>
        </p:sp>
      </p:grpSp>
      <p:grpSp>
        <p:nvGrpSpPr>
          <p:cNvPr name="Group 6" id="6"/>
          <p:cNvGrpSpPr/>
          <p:nvPr/>
        </p:nvGrpSpPr>
        <p:grpSpPr>
          <a:xfrm rot="0">
            <a:off x="3314700" y="8463362"/>
            <a:ext cx="4229100" cy="1488676"/>
            <a:chOff x="0" y="0"/>
            <a:chExt cx="1113837" cy="392079"/>
          </a:xfrm>
        </p:grpSpPr>
        <p:sp>
          <p:nvSpPr>
            <p:cNvPr name="Freeform 7" id="7"/>
            <p:cNvSpPr/>
            <p:nvPr/>
          </p:nvSpPr>
          <p:spPr>
            <a:xfrm flipH="false" flipV="false" rot="0">
              <a:off x="0" y="0"/>
              <a:ext cx="1113837" cy="392079"/>
            </a:xfrm>
            <a:custGeom>
              <a:avLst/>
              <a:gdLst/>
              <a:ahLst/>
              <a:cxnLst/>
              <a:rect r="r" b="b" t="t" l="l"/>
              <a:pathLst>
                <a:path h="392079" w="1113837">
                  <a:moveTo>
                    <a:pt x="0" y="0"/>
                  </a:moveTo>
                  <a:lnTo>
                    <a:pt x="1113837" y="0"/>
                  </a:lnTo>
                  <a:lnTo>
                    <a:pt x="1113837" y="392079"/>
                  </a:lnTo>
                  <a:lnTo>
                    <a:pt x="0" y="392079"/>
                  </a:lnTo>
                  <a:close/>
                </a:path>
              </a:pathLst>
            </a:custGeom>
            <a:solidFill>
              <a:srgbClr val="203608"/>
            </a:solidFill>
          </p:spPr>
        </p:sp>
        <p:sp>
          <p:nvSpPr>
            <p:cNvPr name="TextBox 8" id="8"/>
            <p:cNvSpPr txBox="true"/>
            <p:nvPr/>
          </p:nvSpPr>
          <p:spPr>
            <a:xfrm>
              <a:off x="0" y="28575"/>
              <a:ext cx="1113837" cy="363504"/>
            </a:xfrm>
            <a:prstGeom prst="rect">
              <a:avLst/>
            </a:prstGeom>
          </p:spPr>
          <p:txBody>
            <a:bodyPr anchor="ctr" rtlCol="false" tIns="50800" lIns="50800" bIns="50800" rIns="50800"/>
            <a:lstStyle/>
            <a:p>
              <a:pPr algn="ctr">
                <a:lnSpc>
                  <a:spcPts val="1399"/>
                </a:lnSpc>
              </a:pPr>
            </a:p>
          </p:txBody>
        </p:sp>
      </p:grpSp>
      <p:sp>
        <p:nvSpPr>
          <p:cNvPr name="TextBox 9" id="9"/>
          <p:cNvSpPr txBox="true"/>
          <p:nvPr/>
        </p:nvSpPr>
        <p:spPr>
          <a:xfrm rot="0">
            <a:off x="3494604" y="9092705"/>
            <a:ext cx="1578127" cy="630555"/>
          </a:xfrm>
          <a:prstGeom prst="rect">
            <a:avLst/>
          </a:prstGeom>
        </p:spPr>
        <p:txBody>
          <a:bodyPr anchor="t" rtlCol="false" tIns="0" lIns="0" bIns="0" rIns="0">
            <a:spAutoFit/>
          </a:bodyPr>
          <a:lstStyle/>
          <a:p>
            <a:pPr algn="l">
              <a:lnSpc>
                <a:spcPts val="1200"/>
              </a:lnSpc>
            </a:pPr>
          </a:p>
          <a:p>
            <a:pPr algn="l">
              <a:lnSpc>
                <a:spcPts val="1200"/>
              </a:lnSpc>
            </a:pPr>
            <a:r>
              <a:rPr lang="en-US" sz="1200">
                <a:solidFill>
                  <a:srgbClr val="F2F2F2"/>
                </a:solidFill>
                <a:latin typeface="Archivo"/>
                <a:ea typeface="Archivo"/>
                <a:cs typeface="Archivo"/>
                <a:sym typeface="Archivo"/>
              </a:rPr>
              <a:t>Trello</a:t>
            </a:r>
          </a:p>
          <a:p>
            <a:pPr algn="l">
              <a:lnSpc>
                <a:spcPts val="1200"/>
              </a:lnSpc>
            </a:pPr>
            <a:r>
              <a:rPr lang="en-US" sz="1200">
                <a:solidFill>
                  <a:srgbClr val="F2F2F2"/>
                </a:solidFill>
                <a:latin typeface="Archivo"/>
                <a:ea typeface="Archivo"/>
                <a:cs typeface="Archivo"/>
                <a:sym typeface="Archivo"/>
              </a:rPr>
              <a:t>Asana</a:t>
            </a:r>
          </a:p>
          <a:p>
            <a:pPr algn="l">
              <a:lnSpc>
                <a:spcPts val="1200"/>
              </a:lnSpc>
            </a:pPr>
            <a:r>
              <a:rPr lang="en-US" sz="1200">
                <a:solidFill>
                  <a:srgbClr val="F2F2F2"/>
                </a:solidFill>
                <a:latin typeface="Archivo"/>
                <a:ea typeface="Archivo"/>
                <a:cs typeface="Archivo"/>
                <a:sym typeface="Archivo"/>
              </a:rPr>
              <a:t>Notion</a:t>
            </a:r>
          </a:p>
        </p:txBody>
      </p:sp>
      <p:sp>
        <p:nvSpPr>
          <p:cNvPr name="Freeform 10" id="10"/>
          <p:cNvSpPr/>
          <p:nvPr/>
        </p:nvSpPr>
        <p:spPr>
          <a:xfrm flipH="false" flipV="false" rot="0">
            <a:off x="3494604" y="8692139"/>
            <a:ext cx="391040" cy="391040"/>
          </a:xfrm>
          <a:custGeom>
            <a:avLst/>
            <a:gdLst/>
            <a:ahLst/>
            <a:cxnLst/>
            <a:rect r="r" b="b" t="t" l="l"/>
            <a:pathLst>
              <a:path h="391040" w="391040">
                <a:moveTo>
                  <a:pt x="0" y="0"/>
                </a:moveTo>
                <a:lnTo>
                  <a:pt x="391041" y="0"/>
                </a:lnTo>
                <a:lnTo>
                  <a:pt x="391041" y="391041"/>
                </a:lnTo>
                <a:lnTo>
                  <a:pt x="0" y="3910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1" id="11"/>
          <p:cNvSpPr txBox="true"/>
          <p:nvPr/>
        </p:nvSpPr>
        <p:spPr>
          <a:xfrm rot="0">
            <a:off x="4082053" y="8756215"/>
            <a:ext cx="1795942" cy="291465"/>
          </a:xfrm>
          <a:prstGeom prst="rect">
            <a:avLst/>
          </a:prstGeom>
        </p:spPr>
        <p:txBody>
          <a:bodyPr anchor="t" rtlCol="false" tIns="0" lIns="0" bIns="0" rIns="0">
            <a:spAutoFit/>
          </a:bodyPr>
          <a:lstStyle/>
          <a:p>
            <a:pPr algn="l">
              <a:lnSpc>
                <a:spcPts val="2100"/>
              </a:lnSpc>
            </a:pPr>
            <a:r>
              <a:rPr lang="en-US" sz="2100">
                <a:solidFill>
                  <a:srgbClr val="F2F2F2"/>
                </a:solidFill>
                <a:latin typeface="Archivo Black"/>
                <a:ea typeface="Archivo Black"/>
                <a:cs typeface="Archivo Black"/>
                <a:sym typeface="Archivo Black"/>
              </a:rPr>
              <a:t>EXAMPLES</a:t>
            </a:r>
          </a:p>
        </p:txBody>
      </p:sp>
      <p:grpSp>
        <p:nvGrpSpPr>
          <p:cNvPr name="Group 12" id="12"/>
          <p:cNvGrpSpPr/>
          <p:nvPr/>
        </p:nvGrpSpPr>
        <p:grpSpPr>
          <a:xfrm rot="0">
            <a:off x="7772400" y="2789237"/>
            <a:ext cx="4229100" cy="7172325"/>
            <a:chOff x="0" y="0"/>
            <a:chExt cx="1113837" cy="1889007"/>
          </a:xfrm>
        </p:grpSpPr>
        <p:sp>
          <p:nvSpPr>
            <p:cNvPr name="Freeform 13" id="13"/>
            <p:cNvSpPr/>
            <p:nvPr/>
          </p:nvSpPr>
          <p:spPr>
            <a:xfrm flipH="false" flipV="false" rot="0">
              <a:off x="0" y="0"/>
              <a:ext cx="1113837" cy="1889007"/>
            </a:xfrm>
            <a:custGeom>
              <a:avLst/>
              <a:gdLst/>
              <a:ahLst/>
              <a:cxnLst/>
              <a:rect r="r" b="b" t="t" l="l"/>
              <a:pathLst>
                <a:path h="1889007" w="1113837">
                  <a:moveTo>
                    <a:pt x="0" y="0"/>
                  </a:moveTo>
                  <a:lnTo>
                    <a:pt x="1113837" y="0"/>
                  </a:lnTo>
                  <a:lnTo>
                    <a:pt x="1113837" y="1889007"/>
                  </a:lnTo>
                  <a:lnTo>
                    <a:pt x="0" y="1889007"/>
                  </a:lnTo>
                  <a:close/>
                </a:path>
              </a:pathLst>
            </a:custGeom>
            <a:solidFill>
              <a:srgbClr val="000000">
                <a:alpha val="0"/>
              </a:srgbClr>
            </a:solidFill>
            <a:ln w="19050" cap="sq">
              <a:solidFill>
                <a:srgbClr val="000000"/>
              </a:solidFill>
              <a:prstDash val="solid"/>
              <a:miter/>
            </a:ln>
          </p:spPr>
        </p:sp>
        <p:sp>
          <p:nvSpPr>
            <p:cNvPr name="TextBox 14" id="14"/>
            <p:cNvSpPr txBox="true"/>
            <p:nvPr/>
          </p:nvSpPr>
          <p:spPr>
            <a:xfrm>
              <a:off x="0" y="-9525"/>
              <a:ext cx="1113837" cy="1898532"/>
            </a:xfrm>
            <a:prstGeom prst="rect">
              <a:avLst/>
            </a:prstGeom>
          </p:spPr>
          <p:txBody>
            <a:bodyPr anchor="ctr" rtlCol="false" tIns="50800" lIns="50800" bIns="50800" rIns="50800"/>
            <a:lstStyle/>
            <a:p>
              <a:pPr algn="ctr">
                <a:lnSpc>
                  <a:spcPts val="2160"/>
                </a:lnSpc>
              </a:pPr>
            </a:p>
          </p:txBody>
        </p:sp>
      </p:grpSp>
      <p:grpSp>
        <p:nvGrpSpPr>
          <p:cNvPr name="Group 15" id="15"/>
          <p:cNvGrpSpPr/>
          <p:nvPr/>
        </p:nvGrpSpPr>
        <p:grpSpPr>
          <a:xfrm rot="0">
            <a:off x="7772400" y="8463362"/>
            <a:ext cx="4229100" cy="1488676"/>
            <a:chOff x="0" y="0"/>
            <a:chExt cx="1113837" cy="392079"/>
          </a:xfrm>
        </p:grpSpPr>
        <p:sp>
          <p:nvSpPr>
            <p:cNvPr name="Freeform 16" id="16"/>
            <p:cNvSpPr/>
            <p:nvPr/>
          </p:nvSpPr>
          <p:spPr>
            <a:xfrm flipH="false" flipV="false" rot="0">
              <a:off x="0" y="0"/>
              <a:ext cx="1113837" cy="392079"/>
            </a:xfrm>
            <a:custGeom>
              <a:avLst/>
              <a:gdLst/>
              <a:ahLst/>
              <a:cxnLst/>
              <a:rect r="r" b="b" t="t" l="l"/>
              <a:pathLst>
                <a:path h="392079" w="1113837">
                  <a:moveTo>
                    <a:pt x="0" y="0"/>
                  </a:moveTo>
                  <a:lnTo>
                    <a:pt x="1113837" y="0"/>
                  </a:lnTo>
                  <a:lnTo>
                    <a:pt x="1113837" y="392079"/>
                  </a:lnTo>
                  <a:lnTo>
                    <a:pt x="0" y="392079"/>
                  </a:lnTo>
                  <a:close/>
                </a:path>
              </a:pathLst>
            </a:custGeom>
            <a:solidFill>
              <a:srgbClr val="203608"/>
            </a:solidFill>
          </p:spPr>
        </p:sp>
        <p:sp>
          <p:nvSpPr>
            <p:cNvPr name="TextBox 17" id="17"/>
            <p:cNvSpPr txBox="true"/>
            <p:nvPr/>
          </p:nvSpPr>
          <p:spPr>
            <a:xfrm>
              <a:off x="0" y="28575"/>
              <a:ext cx="1113837" cy="363504"/>
            </a:xfrm>
            <a:prstGeom prst="rect">
              <a:avLst/>
            </a:prstGeom>
          </p:spPr>
          <p:txBody>
            <a:bodyPr anchor="ctr" rtlCol="false" tIns="50800" lIns="50800" bIns="50800" rIns="50800"/>
            <a:lstStyle/>
            <a:p>
              <a:pPr algn="ctr">
                <a:lnSpc>
                  <a:spcPts val="1399"/>
                </a:lnSpc>
              </a:pPr>
            </a:p>
          </p:txBody>
        </p:sp>
      </p:grpSp>
      <p:sp>
        <p:nvSpPr>
          <p:cNvPr name="TextBox 18" id="18"/>
          <p:cNvSpPr txBox="true"/>
          <p:nvPr/>
        </p:nvSpPr>
        <p:spPr>
          <a:xfrm rot="0">
            <a:off x="7995927" y="9115940"/>
            <a:ext cx="3782046" cy="630555"/>
          </a:xfrm>
          <a:prstGeom prst="rect">
            <a:avLst/>
          </a:prstGeom>
        </p:spPr>
        <p:txBody>
          <a:bodyPr anchor="t" rtlCol="false" tIns="0" lIns="0" bIns="0" rIns="0">
            <a:spAutoFit/>
          </a:bodyPr>
          <a:lstStyle/>
          <a:p>
            <a:pPr algn="l">
              <a:lnSpc>
                <a:spcPts val="1200"/>
              </a:lnSpc>
            </a:pPr>
          </a:p>
          <a:p>
            <a:pPr algn="l">
              <a:lnSpc>
                <a:spcPts val="1200"/>
              </a:lnSpc>
            </a:pPr>
            <a:r>
              <a:rPr lang="en-US" sz="1200">
                <a:solidFill>
                  <a:srgbClr val="F2F2F2"/>
                </a:solidFill>
                <a:latin typeface="Archivo"/>
                <a:ea typeface="Archivo"/>
                <a:cs typeface="Archivo"/>
                <a:sym typeface="Archivo"/>
              </a:rPr>
              <a:t>A war museum may need to consider the mental health of staff who need to discuss tragedies every time they are at work </a:t>
            </a:r>
          </a:p>
        </p:txBody>
      </p:sp>
      <p:sp>
        <p:nvSpPr>
          <p:cNvPr name="Freeform 19" id="19"/>
          <p:cNvSpPr/>
          <p:nvPr/>
        </p:nvSpPr>
        <p:spPr>
          <a:xfrm flipH="false" flipV="false" rot="0">
            <a:off x="7995927" y="8692139"/>
            <a:ext cx="391040" cy="391040"/>
          </a:xfrm>
          <a:custGeom>
            <a:avLst/>
            <a:gdLst/>
            <a:ahLst/>
            <a:cxnLst/>
            <a:rect r="r" b="b" t="t" l="l"/>
            <a:pathLst>
              <a:path h="391040" w="391040">
                <a:moveTo>
                  <a:pt x="0" y="0"/>
                </a:moveTo>
                <a:lnTo>
                  <a:pt x="391040" y="0"/>
                </a:lnTo>
                <a:lnTo>
                  <a:pt x="391040" y="391041"/>
                </a:lnTo>
                <a:lnTo>
                  <a:pt x="0" y="3910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20" id="20"/>
          <p:cNvSpPr txBox="true"/>
          <p:nvPr/>
        </p:nvSpPr>
        <p:spPr>
          <a:xfrm rot="0">
            <a:off x="8583376" y="8756215"/>
            <a:ext cx="2812362" cy="291465"/>
          </a:xfrm>
          <a:prstGeom prst="rect">
            <a:avLst/>
          </a:prstGeom>
        </p:spPr>
        <p:txBody>
          <a:bodyPr anchor="t" rtlCol="false" tIns="0" lIns="0" bIns="0" rIns="0">
            <a:spAutoFit/>
          </a:bodyPr>
          <a:lstStyle/>
          <a:p>
            <a:pPr algn="l">
              <a:lnSpc>
                <a:spcPts val="2100"/>
              </a:lnSpc>
            </a:pPr>
            <a:r>
              <a:rPr lang="en-US" sz="2100">
                <a:solidFill>
                  <a:srgbClr val="F2F2F2"/>
                </a:solidFill>
                <a:latin typeface="Archivo Black"/>
                <a:ea typeface="Archivo Black"/>
                <a:cs typeface="Archivo Black"/>
                <a:sym typeface="Archivo Black"/>
              </a:rPr>
              <a:t>EXAMPLE</a:t>
            </a:r>
          </a:p>
        </p:txBody>
      </p:sp>
      <p:grpSp>
        <p:nvGrpSpPr>
          <p:cNvPr name="Group 21" id="21"/>
          <p:cNvGrpSpPr/>
          <p:nvPr/>
        </p:nvGrpSpPr>
        <p:grpSpPr>
          <a:xfrm rot="0">
            <a:off x="0" y="0"/>
            <a:ext cx="1600200" cy="10287000"/>
            <a:chOff x="0" y="0"/>
            <a:chExt cx="2133600" cy="13716000"/>
          </a:xfrm>
        </p:grpSpPr>
        <p:grpSp>
          <p:nvGrpSpPr>
            <p:cNvPr name="Group 22" id="22"/>
            <p:cNvGrpSpPr/>
            <p:nvPr/>
          </p:nvGrpSpPr>
          <p:grpSpPr>
            <a:xfrm rot="0">
              <a:off x="0" y="0"/>
              <a:ext cx="2133600" cy="13716000"/>
              <a:chOff x="0" y="0"/>
              <a:chExt cx="421452" cy="2709333"/>
            </a:xfrm>
          </p:grpSpPr>
          <p:sp>
            <p:nvSpPr>
              <p:cNvPr name="Freeform 23" id="23"/>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24" id="24"/>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25" id="25"/>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26" id="26"/>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F2F2F2"/>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27" id="27"/>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4" tooltip="https://www.floschechter.com"/>
                </a:rPr>
                <a:t>Florence</a:t>
              </a:r>
            </a:p>
            <a:p>
              <a:pPr algn="just">
                <a:lnSpc>
                  <a:spcPts val="1511"/>
                </a:lnSpc>
              </a:pPr>
              <a:r>
                <a:rPr lang="en-US" sz="1399">
                  <a:solidFill>
                    <a:srgbClr val="F2F2F2"/>
                  </a:solidFill>
                  <a:latin typeface="Zodiak"/>
                  <a:ea typeface="Zodiak"/>
                  <a:cs typeface="Zodiak"/>
                  <a:sym typeface="Zodiak"/>
                  <a:hlinkClick r:id="rId5"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6" tooltip="https://www.floschechter.com"/>
                </a:rPr>
                <a:t>floschechter.com</a:t>
              </a:r>
            </a:p>
          </p:txBody>
        </p:sp>
      </p:grpSp>
      <p:sp>
        <p:nvSpPr>
          <p:cNvPr name="TextBox 28" id="28"/>
          <p:cNvSpPr txBox="true"/>
          <p:nvPr/>
        </p:nvSpPr>
        <p:spPr>
          <a:xfrm rot="0">
            <a:off x="3314700" y="1858963"/>
            <a:ext cx="4229100" cy="701675"/>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How will you project manage your team?</a:t>
            </a:r>
          </a:p>
        </p:txBody>
      </p:sp>
      <p:sp>
        <p:nvSpPr>
          <p:cNvPr name="TextBox 29" id="29"/>
          <p:cNvSpPr txBox="true"/>
          <p:nvPr/>
        </p:nvSpPr>
        <p:spPr>
          <a:xfrm rot="0">
            <a:off x="7772400" y="1857375"/>
            <a:ext cx="4229100" cy="701675"/>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Are there any special considerations you need to give to staff wellbeing?</a:t>
            </a:r>
          </a:p>
        </p:txBody>
      </p:sp>
      <p:grpSp>
        <p:nvGrpSpPr>
          <p:cNvPr name="Group 30" id="30"/>
          <p:cNvGrpSpPr/>
          <p:nvPr/>
        </p:nvGrpSpPr>
        <p:grpSpPr>
          <a:xfrm rot="0">
            <a:off x="12230100" y="2789237"/>
            <a:ext cx="4238625" cy="7172325"/>
            <a:chOff x="0" y="0"/>
            <a:chExt cx="1116346" cy="1889007"/>
          </a:xfrm>
        </p:grpSpPr>
        <p:sp>
          <p:nvSpPr>
            <p:cNvPr name="Freeform 31" id="31"/>
            <p:cNvSpPr/>
            <p:nvPr/>
          </p:nvSpPr>
          <p:spPr>
            <a:xfrm flipH="false" flipV="false" rot="0">
              <a:off x="0" y="0"/>
              <a:ext cx="1116346" cy="1889007"/>
            </a:xfrm>
            <a:custGeom>
              <a:avLst/>
              <a:gdLst/>
              <a:ahLst/>
              <a:cxnLst/>
              <a:rect r="r" b="b" t="t" l="l"/>
              <a:pathLst>
                <a:path h="1889007" w="1116346">
                  <a:moveTo>
                    <a:pt x="0" y="0"/>
                  </a:moveTo>
                  <a:lnTo>
                    <a:pt x="1116346" y="0"/>
                  </a:lnTo>
                  <a:lnTo>
                    <a:pt x="1116346" y="1889007"/>
                  </a:lnTo>
                  <a:lnTo>
                    <a:pt x="0" y="1889007"/>
                  </a:lnTo>
                  <a:close/>
                </a:path>
              </a:pathLst>
            </a:custGeom>
            <a:solidFill>
              <a:srgbClr val="000000">
                <a:alpha val="0"/>
              </a:srgbClr>
            </a:solidFill>
            <a:ln w="19050" cap="sq">
              <a:solidFill>
                <a:srgbClr val="000000"/>
              </a:solidFill>
              <a:prstDash val="solid"/>
              <a:miter/>
            </a:ln>
          </p:spPr>
        </p:sp>
        <p:sp>
          <p:nvSpPr>
            <p:cNvPr name="TextBox 32" id="32"/>
            <p:cNvSpPr txBox="true"/>
            <p:nvPr/>
          </p:nvSpPr>
          <p:spPr>
            <a:xfrm>
              <a:off x="0" y="-9525"/>
              <a:ext cx="1116346" cy="1898532"/>
            </a:xfrm>
            <a:prstGeom prst="rect">
              <a:avLst/>
            </a:prstGeom>
          </p:spPr>
          <p:txBody>
            <a:bodyPr anchor="ctr" rtlCol="false" tIns="50800" lIns="50800" bIns="50800" rIns="50800"/>
            <a:lstStyle/>
            <a:p>
              <a:pPr algn="ctr">
                <a:lnSpc>
                  <a:spcPts val="2160"/>
                </a:lnSpc>
              </a:pPr>
            </a:p>
          </p:txBody>
        </p:sp>
      </p:grpSp>
      <p:sp>
        <p:nvSpPr>
          <p:cNvPr name="TextBox 33" id="33"/>
          <p:cNvSpPr txBox="true"/>
          <p:nvPr/>
        </p:nvSpPr>
        <p:spPr>
          <a:xfrm rot="0">
            <a:off x="12249150" y="1858963"/>
            <a:ext cx="5252816" cy="701675"/>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Will you need a safeguarding policy, e.g. working with children or vulnerable adults?</a:t>
            </a:r>
          </a:p>
        </p:txBody>
      </p:sp>
      <p:sp>
        <p:nvSpPr>
          <p:cNvPr name="TextBox 34" id="34"/>
          <p:cNvSpPr txBox="true"/>
          <p:nvPr/>
        </p:nvSpPr>
        <p:spPr>
          <a:xfrm rot="0">
            <a:off x="5064085" y="9066797"/>
            <a:ext cx="730329" cy="656463"/>
          </a:xfrm>
          <a:prstGeom prst="rect">
            <a:avLst/>
          </a:prstGeom>
        </p:spPr>
        <p:txBody>
          <a:bodyPr anchor="t" rtlCol="false" tIns="0" lIns="0" bIns="0" rIns="0">
            <a:spAutoFit/>
          </a:bodyPr>
          <a:lstStyle/>
          <a:p>
            <a:pPr algn="l">
              <a:lnSpc>
                <a:spcPts val="1296"/>
              </a:lnSpc>
            </a:pPr>
          </a:p>
          <a:p>
            <a:pPr algn="l">
              <a:lnSpc>
                <a:spcPts val="1296"/>
              </a:lnSpc>
              <a:spcBef>
                <a:spcPct val="0"/>
              </a:spcBef>
            </a:pPr>
            <a:r>
              <a:rPr lang="en-US" sz="1200">
                <a:solidFill>
                  <a:srgbClr val="F2F2F2"/>
                </a:solidFill>
                <a:latin typeface="Archivo"/>
                <a:ea typeface="Archivo"/>
                <a:cs typeface="Archivo"/>
                <a:sym typeface="Archivo"/>
              </a:rPr>
              <a:t>Monday</a:t>
            </a:r>
          </a:p>
          <a:p>
            <a:pPr algn="l">
              <a:lnSpc>
                <a:spcPts val="1296"/>
              </a:lnSpc>
              <a:spcBef>
                <a:spcPct val="0"/>
              </a:spcBef>
            </a:pPr>
            <a:r>
              <a:rPr lang="en-US" sz="1200">
                <a:solidFill>
                  <a:srgbClr val="F2F2F2"/>
                </a:solidFill>
                <a:latin typeface="Archivo"/>
                <a:ea typeface="Archivo"/>
                <a:cs typeface="Archivo"/>
                <a:sym typeface="Archivo"/>
              </a:rPr>
              <a:t>Slack</a:t>
            </a:r>
          </a:p>
          <a:p>
            <a:pPr algn="l">
              <a:lnSpc>
                <a:spcPts val="1296"/>
              </a:lnSpc>
              <a:spcBef>
                <a:spcPct val="0"/>
              </a:spcBef>
            </a:pPr>
            <a:r>
              <a:rPr lang="en-US" sz="1200">
                <a:solidFill>
                  <a:srgbClr val="F2F2F2"/>
                </a:solidFill>
                <a:latin typeface="Archivo"/>
                <a:ea typeface="Archivo"/>
                <a:cs typeface="Archivo"/>
                <a:sym typeface="Archivo"/>
              </a:rPr>
              <a:t>Basecamp</a:t>
            </a:r>
          </a:p>
        </p:txBody>
      </p:sp>
    </p:spTree>
  </p:cSld>
  <p:clrMapOvr>
    <a:masterClrMapping/>
  </p:clrMapOvr>
  <p:transition spd="fast">
    <p:fade/>
  </p:transition>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TextBox 2" id="2"/>
          <p:cNvSpPr txBox="true"/>
          <p:nvPr/>
        </p:nvSpPr>
        <p:spPr>
          <a:xfrm rot="0">
            <a:off x="342900" y="8795601"/>
            <a:ext cx="12201525" cy="1148714"/>
          </a:xfrm>
          <a:prstGeom prst="rect">
            <a:avLst/>
          </a:prstGeom>
        </p:spPr>
        <p:txBody>
          <a:bodyPr anchor="t" rtlCol="false" tIns="0" lIns="0" bIns="0" rIns="0">
            <a:spAutoFit/>
          </a:bodyPr>
          <a:lstStyle/>
          <a:p>
            <a:pPr algn="l" marL="0" indent="0" lvl="0">
              <a:lnSpc>
                <a:spcPts val="7949"/>
              </a:lnSpc>
              <a:spcBef>
                <a:spcPct val="0"/>
              </a:spcBef>
            </a:pPr>
            <a:r>
              <a:rPr lang="en-US" b="true" sz="10599">
                <a:solidFill>
                  <a:srgbClr val="F1F2F2"/>
                </a:solidFill>
                <a:latin typeface="Oswald Bold"/>
                <a:ea typeface="Oswald Bold"/>
                <a:cs typeface="Oswald Bold"/>
                <a:sym typeface="Oswald Bold"/>
              </a:rPr>
              <a:t>FURTHER RESOURCES</a:t>
            </a:r>
          </a:p>
        </p:txBody>
      </p:sp>
      <p:grpSp>
        <p:nvGrpSpPr>
          <p:cNvPr name="Group 3" id="3"/>
          <p:cNvGrpSpPr/>
          <p:nvPr/>
        </p:nvGrpSpPr>
        <p:grpSpPr>
          <a:xfrm rot="0">
            <a:off x="342900" y="6486525"/>
            <a:ext cx="4229100" cy="1000125"/>
            <a:chOff x="0" y="0"/>
            <a:chExt cx="1113837" cy="263407"/>
          </a:xfrm>
        </p:grpSpPr>
        <p:sp>
          <p:nvSpPr>
            <p:cNvPr name="Freeform 4" id="4"/>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5" id="5"/>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6" id="6"/>
          <p:cNvGrpSpPr/>
          <p:nvPr/>
        </p:nvGrpSpPr>
        <p:grpSpPr>
          <a:xfrm rot="0">
            <a:off x="342900" y="1571625"/>
            <a:ext cx="4229100" cy="1000125"/>
            <a:chOff x="0" y="0"/>
            <a:chExt cx="1113837" cy="263407"/>
          </a:xfrm>
        </p:grpSpPr>
        <p:sp>
          <p:nvSpPr>
            <p:cNvPr name="Freeform 7" id="7"/>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8" id="8"/>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9" id="9"/>
          <p:cNvSpPr txBox="true"/>
          <p:nvPr/>
        </p:nvSpPr>
        <p:spPr>
          <a:xfrm rot="0">
            <a:off x="569152" y="1796638"/>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2" tooltip="https://www.gov.uk/government/organisations/charity-commission"/>
              </a:rPr>
              <a:t>The Charity Commission</a:t>
            </a:r>
          </a:p>
        </p:txBody>
      </p:sp>
      <p:grpSp>
        <p:nvGrpSpPr>
          <p:cNvPr name="Group 10" id="10"/>
          <p:cNvGrpSpPr/>
          <p:nvPr/>
        </p:nvGrpSpPr>
        <p:grpSpPr>
          <a:xfrm rot="0">
            <a:off x="6286500" y="2800350"/>
            <a:ext cx="4229100" cy="1000125"/>
            <a:chOff x="0" y="0"/>
            <a:chExt cx="1113837" cy="263407"/>
          </a:xfrm>
        </p:grpSpPr>
        <p:sp>
          <p:nvSpPr>
            <p:cNvPr name="Freeform 11" id="11"/>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12" id="12"/>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13" id="13"/>
          <p:cNvGrpSpPr/>
          <p:nvPr/>
        </p:nvGrpSpPr>
        <p:grpSpPr>
          <a:xfrm rot="0">
            <a:off x="6288881" y="4029075"/>
            <a:ext cx="4226719" cy="1000125"/>
            <a:chOff x="0" y="0"/>
            <a:chExt cx="1113210" cy="263407"/>
          </a:xfrm>
        </p:grpSpPr>
        <p:sp>
          <p:nvSpPr>
            <p:cNvPr name="Freeform 14" id="14"/>
            <p:cNvSpPr/>
            <p:nvPr/>
          </p:nvSpPr>
          <p:spPr>
            <a:xfrm flipH="false" flipV="false" rot="0">
              <a:off x="0" y="0"/>
              <a:ext cx="1113210" cy="263407"/>
            </a:xfrm>
            <a:custGeom>
              <a:avLst/>
              <a:gdLst/>
              <a:ahLst/>
              <a:cxnLst/>
              <a:rect r="r" b="b" t="t" l="l"/>
              <a:pathLst>
                <a:path h="263407" w="1113210">
                  <a:moveTo>
                    <a:pt x="0" y="0"/>
                  </a:moveTo>
                  <a:lnTo>
                    <a:pt x="1113210" y="0"/>
                  </a:lnTo>
                  <a:lnTo>
                    <a:pt x="1113210" y="263407"/>
                  </a:lnTo>
                  <a:lnTo>
                    <a:pt x="0" y="263407"/>
                  </a:lnTo>
                  <a:close/>
                </a:path>
              </a:pathLst>
            </a:custGeom>
            <a:solidFill>
              <a:srgbClr val="000000">
                <a:alpha val="0"/>
              </a:srgbClr>
            </a:solidFill>
            <a:ln w="19050" cap="sq">
              <a:solidFill>
                <a:srgbClr val="BDBDBD"/>
              </a:solidFill>
              <a:prstDash val="solid"/>
              <a:miter/>
            </a:ln>
          </p:spPr>
        </p:sp>
        <p:sp>
          <p:nvSpPr>
            <p:cNvPr name="TextBox 15" id="15"/>
            <p:cNvSpPr txBox="true"/>
            <p:nvPr/>
          </p:nvSpPr>
          <p:spPr>
            <a:xfrm>
              <a:off x="0" y="-9525"/>
              <a:ext cx="1113210" cy="272932"/>
            </a:xfrm>
            <a:prstGeom prst="rect">
              <a:avLst/>
            </a:prstGeom>
          </p:spPr>
          <p:txBody>
            <a:bodyPr anchor="ctr" rtlCol="false" tIns="50800" lIns="50800" bIns="50800" rIns="50800"/>
            <a:lstStyle/>
            <a:p>
              <a:pPr algn="ctr">
                <a:lnSpc>
                  <a:spcPts val="2160"/>
                </a:lnSpc>
              </a:pPr>
            </a:p>
          </p:txBody>
        </p:sp>
      </p:grpSp>
      <p:sp>
        <p:nvSpPr>
          <p:cNvPr name="TextBox 16" id="16"/>
          <p:cNvSpPr txBox="true"/>
          <p:nvPr/>
        </p:nvSpPr>
        <p:spPr>
          <a:xfrm rot="0">
            <a:off x="6482783" y="4254088"/>
            <a:ext cx="3622221"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3" tooltip="https://collectionstrust.org.uk/wp-content/uploads/2016/11/Security-in-Museums-Archives-and-Libraries-A-Practical-Guide.pdf"/>
              </a:rPr>
              <a:t>The Council for Museums, Archives and Libraries: Security Guide</a:t>
            </a:r>
          </a:p>
        </p:txBody>
      </p:sp>
      <p:grpSp>
        <p:nvGrpSpPr>
          <p:cNvPr name="Group 17" id="17"/>
          <p:cNvGrpSpPr/>
          <p:nvPr/>
        </p:nvGrpSpPr>
        <p:grpSpPr>
          <a:xfrm rot="0">
            <a:off x="342900" y="2800350"/>
            <a:ext cx="4229100" cy="1000125"/>
            <a:chOff x="0" y="0"/>
            <a:chExt cx="1113837" cy="263407"/>
          </a:xfrm>
        </p:grpSpPr>
        <p:sp>
          <p:nvSpPr>
            <p:cNvPr name="Freeform 18" id="18"/>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19" id="19"/>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20" id="20"/>
          <p:cNvSpPr txBox="true"/>
          <p:nvPr/>
        </p:nvSpPr>
        <p:spPr>
          <a:xfrm rot="0">
            <a:off x="569152" y="3025363"/>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4" tooltip="https://www.gov.uk/government/publications/the-essential-trustee-what-you-need-to-know-cc3/the-essential-trustee-what-you-need-to-know-what-you-need-to-do"/>
              </a:rPr>
              <a:t>Trustee guidance</a:t>
            </a:r>
          </a:p>
        </p:txBody>
      </p:sp>
      <p:grpSp>
        <p:nvGrpSpPr>
          <p:cNvPr name="Group 21" id="21"/>
          <p:cNvGrpSpPr/>
          <p:nvPr/>
        </p:nvGrpSpPr>
        <p:grpSpPr>
          <a:xfrm rot="0">
            <a:off x="342900" y="4029075"/>
            <a:ext cx="4229100" cy="1016543"/>
            <a:chOff x="0" y="0"/>
            <a:chExt cx="1113837" cy="267732"/>
          </a:xfrm>
        </p:grpSpPr>
        <p:sp>
          <p:nvSpPr>
            <p:cNvPr name="Freeform 22" id="22"/>
            <p:cNvSpPr/>
            <p:nvPr/>
          </p:nvSpPr>
          <p:spPr>
            <a:xfrm flipH="false" flipV="false" rot="0">
              <a:off x="0" y="0"/>
              <a:ext cx="1113837" cy="267732"/>
            </a:xfrm>
            <a:custGeom>
              <a:avLst/>
              <a:gdLst/>
              <a:ahLst/>
              <a:cxnLst/>
              <a:rect r="r" b="b" t="t" l="l"/>
              <a:pathLst>
                <a:path h="267732" w="1113837">
                  <a:moveTo>
                    <a:pt x="0" y="0"/>
                  </a:moveTo>
                  <a:lnTo>
                    <a:pt x="1113837" y="0"/>
                  </a:lnTo>
                  <a:lnTo>
                    <a:pt x="1113837" y="267732"/>
                  </a:lnTo>
                  <a:lnTo>
                    <a:pt x="0" y="267732"/>
                  </a:lnTo>
                  <a:close/>
                </a:path>
              </a:pathLst>
            </a:custGeom>
            <a:solidFill>
              <a:srgbClr val="000000">
                <a:alpha val="0"/>
              </a:srgbClr>
            </a:solidFill>
            <a:ln w="19050" cap="sq">
              <a:solidFill>
                <a:srgbClr val="BDBDBD"/>
              </a:solidFill>
              <a:prstDash val="solid"/>
              <a:miter/>
            </a:ln>
          </p:spPr>
        </p:sp>
        <p:sp>
          <p:nvSpPr>
            <p:cNvPr name="TextBox 23" id="23"/>
            <p:cNvSpPr txBox="true"/>
            <p:nvPr/>
          </p:nvSpPr>
          <p:spPr>
            <a:xfrm>
              <a:off x="0" y="-9525"/>
              <a:ext cx="1113837" cy="277257"/>
            </a:xfrm>
            <a:prstGeom prst="rect">
              <a:avLst/>
            </a:prstGeom>
          </p:spPr>
          <p:txBody>
            <a:bodyPr anchor="ctr" rtlCol="false" tIns="50800" lIns="50800" bIns="50800" rIns="50800"/>
            <a:lstStyle/>
            <a:p>
              <a:pPr algn="ctr">
                <a:lnSpc>
                  <a:spcPts val="2160"/>
                </a:lnSpc>
              </a:pPr>
            </a:p>
          </p:txBody>
        </p:sp>
      </p:grpSp>
      <p:sp>
        <p:nvSpPr>
          <p:cNvPr name="TextBox 24" id="24"/>
          <p:cNvSpPr txBox="true"/>
          <p:nvPr/>
        </p:nvSpPr>
        <p:spPr>
          <a:xfrm rot="0">
            <a:off x="569152" y="4254088"/>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5" tooltip="https://aim-museums.co.uk/wp-content/uploads/2020/12/Successful-Governance-for-Museums-2020-1.pdf"/>
              </a:rPr>
              <a:t>AIM: Successful Governance</a:t>
            </a:r>
          </a:p>
        </p:txBody>
      </p:sp>
      <p:grpSp>
        <p:nvGrpSpPr>
          <p:cNvPr name="Group 25" id="25"/>
          <p:cNvGrpSpPr/>
          <p:nvPr/>
        </p:nvGrpSpPr>
        <p:grpSpPr>
          <a:xfrm rot="0">
            <a:off x="342900" y="5257800"/>
            <a:ext cx="4229100" cy="1000125"/>
            <a:chOff x="0" y="0"/>
            <a:chExt cx="1113837" cy="263407"/>
          </a:xfrm>
        </p:grpSpPr>
        <p:sp>
          <p:nvSpPr>
            <p:cNvPr name="Freeform 26" id="26"/>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27" id="27"/>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28" id="28"/>
          <p:cNvSpPr txBox="true"/>
          <p:nvPr/>
        </p:nvSpPr>
        <p:spPr>
          <a:xfrm rot="0">
            <a:off x="569152" y="5482813"/>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6" tooltip="https://www.gov.uk/guidance/charities-and-trading"/>
              </a:rPr>
              <a:t>Charities and Trading Guidance</a:t>
            </a:r>
          </a:p>
        </p:txBody>
      </p:sp>
      <p:grpSp>
        <p:nvGrpSpPr>
          <p:cNvPr name="Group 29" id="29"/>
          <p:cNvGrpSpPr/>
          <p:nvPr/>
        </p:nvGrpSpPr>
        <p:grpSpPr>
          <a:xfrm rot="0">
            <a:off x="12234863" y="1571037"/>
            <a:ext cx="2738437" cy="1000713"/>
            <a:chOff x="0" y="0"/>
            <a:chExt cx="721235" cy="263562"/>
          </a:xfrm>
        </p:grpSpPr>
        <p:sp>
          <p:nvSpPr>
            <p:cNvPr name="Freeform 30" id="30"/>
            <p:cNvSpPr/>
            <p:nvPr/>
          </p:nvSpPr>
          <p:spPr>
            <a:xfrm flipH="false" flipV="false" rot="0">
              <a:off x="0" y="0"/>
              <a:ext cx="721235" cy="263562"/>
            </a:xfrm>
            <a:custGeom>
              <a:avLst/>
              <a:gdLst/>
              <a:ahLst/>
              <a:cxnLst/>
              <a:rect r="r" b="b" t="t" l="l"/>
              <a:pathLst>
                <a:path h="263562" w="721235">
                  <a:moveTo>
                    <a:pt x="0" y="0"/>
                  </a:moveTo>
                  <a:lnTo>
                    <a:pt x="721235" y="0"/>
                  </a:lnTo>
                  <a:lnTo>
                    <a:pt x="721235" y="263562"/>
                  </a:lnTo>
                  <a:lnTo>
                    <a:pt x="0" y="263562"/>
                  </a:lnTo>
                  <a:close/>
                </a:path>
              </a:pathLst>
            </a:custGeom>
            <a:solidFill>
              <a:srgbClr val="000000">
                <a:alpha val="0"/>
              </a:srgbClr>
            </a:solidFill>
            <a:ln w="19050" cap="sq">
              <a:solidFill>
                <a:srgbClr val="BDBDBD"/>
              </a:solidFill>
              <a:prstDash val="solid"/>
              <a:miter/>
            </a:ln>
          </p:spPr>
        </p:sp>
        <p:sp>
          <p:nvSpPr>
            <p:cNvPr name="TextBox 31" id="31"/>
            <p:cNvSpPr txBox="true"/>
            <p:nvPr/>
          </p:nvSpPr>
          <p:spPr>
            <a:xfrm>
              <a:off x="0" y="-9525"/>
              <a:ext cx="721235" cy="273087"/>
            </a:xfrm>
            <a:prstGeom prst="rect">
              <a:avLst/>
            </a:prstGeom>
          </p:spPr>
          <p:txBody>
            <a:bodyPr anchor="ctr" rtlCol="false" tIns="50800" lIns="50800" bIns="50800" rIns="50800"/>
            <a:lstStyle/>
            <a:p>
              <a:pPr algn="ctr">
                <a:lnSpc>
                  <a:spcPts val="2160"/>
                </a:lnSpc>
              </a:pPr>
            </a:p>
          </p:txBody>
        </p:sp>
      </p:grpSp>
      <p:sp>
        <p:nvSpPr>
          <p:cNvPr name="TextBox 32" id="32"/>
          <p:cNvSpPr txBox="true"/>
          <p:nvPr/>
        </p:nvSpPr>
        <p:spPr>
          <a:xfrm rot="0">
            <a:off x="12428765" y="1796050"/>
            <a:ext cx="3572492"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7" tooltip="https://designdeclares.com"/>
              </a:rPr>
              <a:t>Design Declares</a:t>
            </a:r>
          </a:p>
        </p:txBody>
      </p:sp>
      <p:grpSp>
        <p:nvGrpSpPr>
          <p:cNvPr name="Group 33" id="33"/>
          <p:cNvGrpSpPr/>
          <p:nvPr/>
        </p:nvGrpSpPr>
        <p:grpSpPr>
          <a:xfrm rot="0">
            <a:off x="6286500" y="1571625"/>
            <a:ext cx="4229100" cy="1000125"/>
            <a:chOff x="0" y="0"/>
            <a:chExt cx="1113837" cy="263407"/>
          </a:xfrm>
        </p:grpSpPr>
        <p:sp>
          <p:nvSpPr>
            <p:cNvPr name="Freeform 34" id="34"/>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35" id="35"/>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36" id="36"/>
          <p:cNvGrpSpPr/>
          <p:nvPr/>
        </p:nvGrpSpPr>
        <p:grpSpPr>
          <a:xfrm rot="0">
            <a:off x="12230100" y="2800938"/>
            <a:ext cx="2743200" cy="999537"/>
            <a:chOff x="0" y="0"/>
            <a:chExt cx="722489" cy="263253"/>
          </a:xfrm>
        </p:grpSpPr>
        <p:sp>
          <p:nvSpPr>
            <p:cNvPr name="Freeform 37" id="37"/>
            <p:cNvSpPr/>
            <p:nvPr/>
          </p:nvSpPr>
          <p:spPr>
            <a:xfrm flipH="false" flipV="false" rot="0">
              <a:off x="0" y="0"/>
              <a:ext cx="722489" cy="263253"/>
            </a:xfrm>
            <a:custGeom>
              <a:avLst/>
              <a:gdLst/>
              <a:ahLst/>
              <a:cxnLst/>
              <a:rect r="r" b="b" t="t" l="l"/>
              <a:pathLst>
                <a:path h="263253" w="722489">
                  <a:moveTo>
                    <a:pt x="0" y="0"/>
                  </a:moveTo>
                  <a:lnTo>
                    <a:pt x="722489" y="0"/>
                  </a:lnTo>
                  <a:lnTo>
                    <a:pt x="722489" y="263253"/>
                  </a:lnTo>
                  <a:lnTo>
                    <a:pt x="0" y="263253"/>
                  </a:lnTo>
                  <a:close/>
                </a:path>
              </a:pathLst>
            </a:custGeom>
            <a:solidFill>
              <a:srgbClr val="000000">
                <a:alpha val="0"/>
              </a:srgbClr>
            </a:solidFill>
            <a:ln w="19050" cap="sq">
              <a:solidFill>
                <a:srgbClr val="BDBDBD"/>
              </a:solidFill>
              <a:prstDash val="solid"/>
              <a:miter/>
            </a:ln>
          </p:spPr>
        </p:sp>
        <p:sp>
          <p:nvSpPr>
            <p:cNvPr name="TextBox 38" id="38"/>
            <p:cNvSpPr txBox="true"/>
            <p:nvPr/>
          </p:nvSpPr>
          <p:spPr>
            <a:xfrm>
              <a:off x="0" y="-9525"/>
              <a:ext cx="722489" cy="272778"/>
            </a:xfrm>
            <a:prstGeom prst="rect">
              <a:avLst/>
            </a:prstGeom>
          </p:spPr>
          <p:txBody>
            <a:bodyPr anchor="ctr" rtlCol="false" tIns="50800" lIns="50800" bIns="50800" rIns="50800"/>
            <a:lstStyle/>
            <a:p>
              <a:pPr algn="ctr">
                <a:lnSpc>
                  <a:spcPts val="2160"/>
                </a:lnSpc>
              </a:pPr>
            </a:p>
          </p:txBody>
        </p:sp>
      </p:grpSp>
      <p:sp>
        <p:nvSpPr>
          <p:cNvPr name="TextBox 39" id="39"/>
          <p:cNvSpPr txBox="true"/>
          <p:nvPr/>
        </p:nvSpPr>
        <p:spPr>
          <a:xfrm rot="0">
            <a:off x="12424002" y="3025951"/>
            <a:ext cx="3572492"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8" tooltip="https://www.artnotoil.org.uk"/>
              </a:rPr>
              <a:t>Art Not Oil</a:t>
            </a:r>
          </a:p>
        </p:txBody>
      </p:sp>
      <p:grpSp>
        <p:nvGrpSpPr>
          <p:cNvPr name="Group 40" id="40"/>
          <p:cNvGrpSpPr/>
          <p:nvPr/>
        </p:nvGrpSpPr>
        <p:grpSpPr>
          <a:xfrm rot="0">
            <a:off x="12230100" y="4025488"/>
            <a:ext cx="2743200" cy="1003712"/>
            <a:chOff x="0" y="0"/>
            <a:chExt cx="722489" cy="264352"/>
          </a:xfrm>
        </p:grpSpPr>
        <p:sp>
          <p:nvSpPr>
            <p:cNvPr name="Freeform 41" id="41"/>
            <p:cNvSpPr/>
            <p:nvPr/>
          </p:nvSpPr>
          <p:spPr>
            <a:xfrm flipH="false" flipV="false" rot="0">
              <a:off x="0" y="0"/>
              <a:ext cx="722489" cy="264352"/>
            </a:xfrm>
            <a:custGeom>
              <a:avLst/>
              <a:gdLst/>
              <a:ahLst/>
              <a:cxnLst/>
              <a:rect r="r" b="b" t="t" l="l"/>
              <a:pathLst>
                <a:path h="264352" w="722489">
                  <a:moveTo>
                    <a:pt x="0" y="0"/>
                  </a:moveTo>
                  <a:lnTo>
                    <a:pt x="722489" y="0"/>
                  </a:lnTo>
                  <a:lnTo>
                    <a:pt x="722489" y="264352"/>
                  </a:lnTo>
                  <a:lnTo>
                    <a:pt x="0" y="264352"/>
                  </a:lnTo>
                  <a:close/>
                </a:path>
              </a:pathLst>
            </a:custGeom>
            <a:solidFill>
              <a:srgbClr val="000000">
                <a:alpha val="0"/>
              </a:srgbClr>
            </a:solidFill>
            <a:ln w="19050" cap="sq">
              <a:solidFill>
                <a:srgbClr val="BDBDBD"/>
              </a:solidFill>
              <a:prstDash val="solid"/>
              <a:miter/>
            </a:ln>
          </p:spPr>
        </p:sp>
        <p:sp>
          <p:nvSpPr>
            <p:cNvPr name="TextBox 42" id="42"/>
            <p:cNvSpPr txBox="true"/>
            <p:nvPr/>
          </p:nvSpPr>
          <p:spPr>
            <a:xfrm>
              <a:off x="0" y="-9525"/>
              <a:ext cx="722489" cy="273877"/>
            </a:xfrm>
            <a:prstGeom prst="rect">
              <a:avLst/>
            </a:prstGeom>
          </p:spPr>
          <p:txBody>
            <a:bodyPr anchor="ctr" rtlCol="false" tIns="50800" lIns="50800" bIns="50800" rIns="50800"/>
            <a:lstStyle/>
            <a:p>
              <a:pPr algn="ctr">
                <a:lnSpc>
                  <a:spcPts val="2160"/>
                </a:lnSpc>
              </a:pPr>
            </a:p>
          </p:txBody>
        </p:sp>
      </p:grpSp>
      <p:sp>
        <p:nvSpPr>
          <p:cNvPr name="TextBox 43" id="43"/>
          <p:cNvSpPr txBox="true"/>
          <p:nvPr/>
        </p:nvSpPr>
        <p:spPr>
          <a:xfrm rot="0">
            <a:off x="12456352" y="4250502"/>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9" tooltip="https://cultureunstained.org"/>
              </a:rPr>
              <a:t>Culture Unstained</a:t>
            </a:r>
          </a:p>
        </p:txBody>
      </p:sp>
      <p:grpSp>
        <p:nvGrpSpPr>
          <p:cNvPr name="Group 44" id="44"/>
          <p:cNvGrpSpPr/>
          <p:nvPr/>
        </p:nvGrpSpPr>
        <p:grpSpPr>
          <a:xfrm rot="0">
            <a:off x="15201900" y="1571037"/>
            <a:ext cx="2743200" cy="1000713"/>
            <a:chOff x="0" y="0"/>
            <a:chExt cx="722489" cy="263562"/>
          </a:xfrm>
        </p:grpSpPr>
        <p:sp>
          <p:nvSpPr>
            <p:cNvPr name="Freeform 45" id="45"/>
            <p:cNvSpPr/>
            <p:nvPr/>
          </p:nvSpPr>
          <p:spPr>
            <a:xfrm flipH="false" flipV="false" rot="0">
              <a:off x="0" y="0"/>
              <a:ext cx="722489" cy="263562"/>
            </a:xfrm>
            <a:custGeom>
              <a:avLst/>
              <a:gdLst/>
              <a:ahLst/>
              <a:cxnLst/>
              <a:rect r="r" b="b" t="t" l="l"/>
              <a:pathLst>
                <a:path h="263562" w="722489">
                  <a:moveTo>
                    <a:pt x="0" y="0"/>
                  </a:moveTo>
                  <a:lnTo>
                    <a:pt x="722489" y="0"/>
                  </a:lnTo>
                  <a:lnTo>
                    <a:pt x="722489" y="263562"/>
                  </a:lnTo>
                  <a:lnTo>
                    <a:pt x="0" y="263562"/>
                  </a:lnTo>
                  <a:close/>
                </a:path>
              </a:pathLst>
            </a:custGeom>
            <a:solidFill>
              <a:srgbClr val="000000">
                <a:alpha val="0"/>
              </a:srgbClr>
            </a:solidFill>
            <a:ln w="19050" cap="sq">
              <a:solidFill>
                <a:srgbClr val="BDBDBD"/>
              </a:solidFill>
              <a:prstDash val="solid"/>
              <a:miter/>
            </a:ln>
          </p:spPr>
        </p:sp>
        <p:sp>
          <p:nvSpPr>
            <p:cNvPr name="TextBox 46" id="46"/>
            <p:cNvSpPr txBox="true"/>
            <p:nvPr/>
          </p:nvSpPr>
          <p:spPr>
            <a:xfrm>
              <a:off x="0" y="-9525"/>
              <a:ext cx="722489" cy="273087"/>
            </a:xfrm>
            <a:prstGeom prst="rect">
              <a:avLst/>
            </a:prstGeom>
          </p:spPr>
          <p:txBody>
            <a:bodyPr anchor="ctr" rtlCol="false" tIns="50800" lIns="50800" bIns="50800" rIns="50800"/>
            <a:lstStyle/>
            <a:p>
              <a:pPr algn="ctr">
                <a:lnSpc>
                  <a:spcPts val="2160"/>
                </a:lnSpc>
              </a:pPr>
            </a:p>
          </p:txBody>
        </p:sp>
      </p:grpSp>
      <p:sp>
        <p:nvSpPr>
          <p:cNvPr name="TextBox 47" id="47"/>
          <p:cNvSpPr txBox="true"/>
          <p:nvPr/>
        </p:nvSpPr>
        <p:spPr>
          <a:xfrm rot="0">
            <a:off x="15428152" y="1796050"/>
            <a:ext cx="2078404"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0" tooltip="https://www.thersa.org/regenerative-futures"/>
              </a:rPr>
              <a:t>RSA: Regenerative Futures</a:t>
            </a:r>
          </a:p>
        </p:txBody>
      </p:sp>
      <p:grpSp>
        <p:nvGrpSpPr>
          <p:cNvPr name="Group 48" id="48"/>
          <p:cNvGrpSpPr/>
          <p:nvPr/>
        </p:nvGrpSpPr>
        <p:grpSpPr>
          <a:xfrm rot="0">
            <a:off x="12230100" y="5257800"/>
            <a:ext cx="2743200" cy="1000125"/>
            <a:chOff x="0" y="0"/>
            <a:chExt cx="722489" cy="263407"/>
          </a:xfrm>
        </p:grpSpPr>
        <p:sp>
          <p:nvSpPr>
            <p:cNvPr name="Freeform 49" id="49"/>
            <p:cNvSpPr/>
            <p:nvPr/>
          </p:nvSpPr>
          <p:spPr>
            <a:xfrm flipH="false" flipV="false" rot="0">
              <a:off x="0" y="0"/>
              <a:ext cx="722489" cy="263407"/>
            </a:xfrm>
            <a:custGeom>
              <a:avLst/>
              <a:gdLst/>
              <a:ahLst/>
              <a:cxnLst/>
              <a:rect r="r" b="b" t="t" l="l"/>
              <a:pathLst>
                <a:path h="263407" w="722489">
                  <a:moveTo>
                    <a:pt x="0" y="0"/>
                  </a:moveTo>
                  <a:lnTo>
                    <a:pt x="722489" y="0"/>
                  </a:lnTo>
                  <a:lnTo>
                    <a:pt x="722489" y="263407"/>
                  </a:lnTo>
                  <a:lnTo>
                    <a:pt x="0" y="263407"/>
                  </a:lnTo>
                  <a:close/>
                </a:path>
              </a:pathLst>
            </a:custGeom>
            <a:solidFill>
              <a:srgbClr val="000000">
                <a:alpha val="0"/>
              </a:srgbClr>
            </a:solidFill>
            <a:ln w="19050" cap="sq">
              <a:solidFill>
                <a:srgbClr val="BDBDBD"/>
              </a:solidFill>
              <a:prstDash val="solid"/>
              <a:miter/>
            </a:ln>
          </p:spPr>
        </p:sp>
        <p:sp>
          <p:nvSpPr>
            <p:cNvPr name="TextBox 50" id="50"/>
            <p:cNvSpPr txBox="true"/>
            <p:nvPr/>
          </p:nvSpPr>
          <p:spPr>
            <a:xfrm>
              <a:off x="0" y="-9525"/>
              <a:ext cx="722489" cy="272932"/>
            </a:xfrm>
            <a:prstGeom prst="rect">
              <a:avLst/>
            </a:prstGeom>
          </p:spPr>
          <p:txBody>
            <a:bodyPr anchor="ctr" rtlCol="false" tIns="50800" lIns="50800" bIns="50800" rIns="50800"/>
            <a:lstStyle/>
            <a:p>
              <a:pPr algn="ctr">
                <a:lnSpc>
                  <a:spcPts val="2160"/>
                </a:lnSpc>
              </a:pPr>
            </a:p>
          </p:txBody>
        </p:sp>
      </p:grpSp>
      <p:sp>
        <p:nvSpPr>
          <p:cNvPr name="TextBox 51" id="51"/>
          <p:cNvSpPr txBox="true"/>
          <p:nvPr/>
        </p:nvSpPr>
        <p:spPr>
          <a:xfrm rot="0">
            <a:off x="12456352" y="5482813"/>
            <a:ext cx="2372224"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1" tooltip="https://drive.google.com/file/d/1A1Qi9veEst87Z0nO_5nk3KYpr5ShpmtV/view?pli=1"/>
              </a:rPr>
              <a:t>Sustainable Cultural Production Toolkit</a:t>
            </a:r>
          </a:p>
        </p:txBody>
      </p:sp>
      <p:grpSp>
        <p:nvGrpSpPr>
          <p:cNvPr name="Group 52" id="52"/>
          <p:cNvGrpSpPr/>
          <p:nvPr/>
        </p:nvGrpSpPr>
        <p:grpSpPr>
          <a:xfrm rot="0">
            <a:off x="15201900" y="2800938"/>
            <a:ext cx="2743200" cy="999537"/>
            <a:chOff x="0" y="0"/>
            <a:chExt cx="722489" cy="263253"/>
          </a:xfrm>
        </p:grpSpPr>
        <p:sp>
          <p:nvSpPr>
            <p:cNvPr name="Freeform 53" id="53"/>
            <p:cNvSpPr/>
            <p:nvPr/>
          </p:nvSpPr>
          <p:spPr>
            <a:xfrm flipH="false" flipV="false" rot="0">
              <a:off x="0" y="0"/>
              <a:ext cx="722489" cy="263253"/>
            </a:xfrm>
            <a:custGeom>
              <a:avLst/>
              <a:gdLst/>
              <a:ahLst/>
              <a:cxnLst/>
              <a:rect r="r" b="b" t="t" l="l"/>
              <a:pathLst>
                <a:path h="263253" w="722489">
                  <a:moveTo>
                    <a:pt x="0" y="0"/>
                  </a:moveTo>
                  <a:lnTo>
                    <a:pt x="722489" y="0"/>
                  </a:lnTo>
                  <a:lnTo>
                    <a:pt x="722489" y="263253"/>
                  </a:lnTo>
                  <a:lnTo>
                    <a:pt x="0" y="263253"/>
                  </a:lnTo>
                  <a:close/>
                </a:path>
              </a:pathLst>
            </a:custGeom>
            <a:solidFill>
              <a:srgbClr val="000000">
                <a:alpha val="0"/>
              </a:srgbClr>
            </a:solidFill>
            <a:ln w="19050" cap="sq">
              <a:solidFill>
                <a:srgbClr val="BDBDBD"/>
              </a:solidFill>
              <a:prstDash val="solid"/>
              <a:miter/>
            </a:ln>
          </p:spPr>
        </p:sp>
        <p:sp>
          <p:nvSpPr>
            <p:cNvPr name="TextBox 54" id="54"/>
            <p:cNvSpPr txBox="true"/>
            <p:nvPr/>
          </p:nvSpPr>
          <p:spPr>
            <a:xfrm>
              <a:off x="0" y="-9525"/>
              <a:ext cx="722489" cy="272778"/>
            </a:xfrm>
            <a:prstGeom prst="rect">
              <a:avLst/>
            </a:prstGeom>
          </p:spPr>
          <p:txBody>
            <a:bodyPr anchor="ctr" rtlCol="false" tIns="50800" lIns="50800" bIns="50800" rIns="50800"/>
            <a:lstStyle/>
            <a:p>
              <a:pPr algn="ctr">
                <a:lnSpc>
                  <a:spcPts val="2160"/>
                </a:lnSpc>
              </a:pPr>
            </a:p>
          </p:txBody>
        </p:sp>
      </p:grpSp>
      <p:sp>
        <p:nvSpPr>
          <p:cNvPr name="TextBox 55" id="55"/>
          <p:cNvSpPr txBox="true"/>
          <p:nvPr/>
        </p:nvSpPr>
        <p:spPr>
          <a:xfrm rot="0">
            <a:off x="15428152" y="3025951"/>
            <a:ext cx="2253695" cy="485775"/>
          </a:xfrm>
          <a:prstGeom prst="rect">
            <a:avLst/>
          </a:prstGeom>
        </p:spPr>
        <p:txBody>
          <a:bodyPr anchor="t" rtlCol="false" tIns="0" lIns="0" bIns="0" rIns="0">
            <a:spAutoFit/>
          </a:bodyPr>
          <a:lstStyle/>
          <a:p>
            <a:pPr algn="l">
              <a:lnSpc>
                <a:spcPts val="1920"/>
              </a:lnSpc>
              <a:spcBef>
                <a:spcPct val="0"/>
              </a:spcBef>
            </a:pPr>
            <a:r>
              <a:rPr lang="en-US" sz="1600" u="sng">
                <a:solidFill>
                  <a:srgbClr val="FFFFFF"/>
                </a:solidFill>
                <a:latin typeface="Archivo"/>
                <a:ea typeface="Archivo"/>
                <a:cs typeface="Archivo"/>
                <a:sym typeface="Archivo"/>
                <a:hlinkClick r:id="rId12" tooltip="https://designmuseum.org/about-the-museum/design-for-a-greener-future"/>
              </a:rPr>
              <a:t>Design Museum: Design for a Greener Future</a:t>
            </a:r>
          </a:p>
        </p:txBody>
      </p:sp>
      <p:sp>
        <p:nvSpPr>
          <p:cNvPr name="TextBox 56" id="56"/>
          <p:cNvSpPr txBox="true"/>
          <p:nvPr/>
        </p:nvSpPr>
        <p:spPr>
          <a:xfrm rot="0">
            <a:off x="6503227" y="3025363"/>
            <a:ext cx="3788535"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3" tooltip="https://issuu.com/detail-magazine/docs/bk_museumsbuildings"/>
              </a:rPr>
              <a:t>Museum Buildings Guide</a:t>
            </a:r>
          </a:p>
        </p:txBody>
      </p:sp>
      <p:sp>
        <p:nvSpPr>
          <p:cNvPr name="TextBox 57" id="57"/>
          <p:cNvSpPr txBox="true"/>
          <p:nvPr/>
        </p:nvSpPr>
        <p:spPr>
          <a:xfrm rot="0">
            <a:off x="569152" y="6711538"/>
            <a:ext cx="3764723" cy="542925"/>
          </a:xfrm>
          <a:prstGeom prst="rect">
            <a:avLst/>
          </a:prstGeom>
        </p:spPr>
        <p:txBody>
          <a:bodyPr anchor="t" rtlCol="false" tIns="0" lIns="0" bIns="0" rIns="0">
            <a:spAutoFit/>
          </a:bodyPr>
          <a:lstStyle/>
          <a:p>
            <a:pPr algn="l">
              <a:lnSpc>
                <a:spcPts val="2160"/>
              </a:lnSpc>
            </a:pPr>
            <a:r>
              <a:rPr lang="en-US" sz="1800" u="sng">
                <a:solidFill>
                  <a:srgbClr val="FFFFFF"/>
                </a:solidFill>
                <a:latin typeface="Archivo"/>
                <a:ea typeface="Archivo"/>
                <a:cs typeface="Archivo"/>
                <a:sym typeface="Archivo"/>
                <a:hlinkClick r:id="rId14" tooltip="https://afpglobal.org/sites/default/files/attachments/2018-12/AFPReadyReferenceBuildingEffectiveBoard.pdf"/>
              </a:rPr>
              <a:t>AFP: Building an Effective Board of</a:t>
            </a:r>
          </a:p>
          <a:p>
            <a:pPr algn="l">
              <a:lnSpc>
                <a:spcPts val="2160"/>
              </a:lnSpc>
              <a:spcBef>
                <a:spcPct val="0"/>
              </a:spcBef>
            </a:pPr>
            <a:r>
              <a:rPr lang="en-US" sz="1800" u="sng">
                <a:solidFill>
                  <a:srgbClr val="FFFFFF"/>
                </a:solidFill>
                <a:latin typeface="Archivo"/>
                <a:ea typeface="Archivo"/>
                <a:cs typeface="Archivo"/>
                <a:sym typeface="Archivo"/>
                <a:hlinkClick r:id="rId15" tooltip="https://afpglobal.org/sites/default/files/attachments/2018-12/AFPReadyReferenceBuildingEffectiveBoard.pdf"/>
              </a:rPr>
              <a:t>Directors</a:t>
            </a:r>
          </a:p>
        </p:txBody>
      </p:sp>
      <p:sp>
        <p:nvSpPr>
          <p:cNvPr name="TextBox 58" id="58"/>
          <p:cNvSpPr txBox="true"/>
          <p:nvPr/>
        </p:nvSpPr>
        <p:spPr>
          <a:xfrm rot="0">
            <a:off x="6480402" y="1762713"/>
            <a:ext cx="3464547"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6" tooltip="https://www.britishcouncil.in/sites/default/files/guidelines_for_museum_display.pdf"/>
              </a:rPr>
              <a:t>Glasgow Museums: Display Guidelines </a:t>
            </a:r>
          </a:p>
        </p:txBody>
      </p:sp>
      <p:grpSp>
        <p:nvGrpSpPr>
          <p:cNvPr name="Group 59" id="59"/>
          <p:cNvGrpSpPr/>
          <p:nvPr/>
        </p:nvGrpSpPr>
        <p:grpSpPr>
          <a:xfrm rot="0">
            <a:off x="15201900" y="4025488"/>
            <a:ext cx="2743200" cy="1003712"/>
            <a:chOff x="0" y="0"/>
            <a:chExt cx="722489" cy="264352"/>
          </a:xfrm>
        </p:grpSpPr>
        <p:sp>
          <p:nvSpPr>
            <p:cNvPr name="Freeform 60" id="60"/>
            <p:cNvSpPr/>
            <p:nvPr/>
          </p:nvSpPr>
          <p:spPr>
            <a:xfrm flipH="false" flipV="false" rot="0">
              <a:off x="0" y="0"/>
              <a:ext cx="722489" cy="264352"/>
            </a:xfrm>
            <a:custGeom>
              <a:avLst/>
              <a:gdLst/>
              <a:ahLst/>
              <a:cxnLst/>
              <a:rect r="r" b="b" t="t" l="l"/>
              <a:pathLst>
                <a:path h="264352" w="722489">
                  <a:moveTo>
                    <a:pt x="0" y="0"/>
                  </a:moveTo>
                  <a:lnTo>
                    <a:pt x="722489" y="0"/>
                  </a:lnTo>
                  <a:lnTo>
                    <a:pt x="722489" y="264352"/>
                  </a:lnTo>
                  <a:lnTo>
                    <a:pt x="0" y="264352"/>
                  </a:lnTo>
                  <a:close/>
                </a:path>
              </a:pathLst>
            </a:custGeom>
            <a:solidFill>
              <a:srgbClr val="000000">
                <a:alpha val="0"/>
              </a:srgbClr>
            </a:solidFill>
            <a:ln w="19050" cap="sq">
              <a:solidFill>
                <a:srgbClr val="BDBDBD"/>
              </a:solidFill>
              <a:prstDash val="solid"/>
              <a:miter/>
            </a:ln>
          </p:spPr>
        </p:sp>
        <p:sp>
          <p:nvSpPr>
            <p:cNvPr name="TextBox 61" id="61"/>
            <p:cNvSpPr txBox="true"/>
            <p:nvPr/>
          </p:nvSpPr>
          <p:spPr>
            <a:xfrm>
              <a:off x="0" y="-9525"/>
              <a:ext cx="722489" cy="273877"/>
            </a:xfrm>
            <a:prstGeom prst="rect">
              <a:avLst/>
            </a:prstGeom>
          </p:spPr>
          <p:txBody>
            <a:bodyPr anchor="ctr" rtlCol="false" tIns="50800" lIns="50800" bIns="50800" rIns="50800"/>
            <a:lstStyle/>
            <a:p>
              <a:pPr algn="ctr">
                <a:lnSpc>
                  <a:spcPts val="2160"/>
                </a:lnSpc>
              </a:pPr>
            </a:p>
          </p:txBody>
        </p:sp>
      </p:grpSp>
      <p:sp>
        <p:nvSpPr>
          <p:cNvPr name="TextBox 62" id="62"/>
          <p:cNvSpPr txBox="true"/>
          <p:nvPr/>
        </p:nvSpPr>
        <p:spPr>
          <a:xfrm rot="0">
            <a:off x="15428152" y="4250502"/>
            <a:ext cx="2195264"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7" tooltip="https://uk.icom.museum/design-museum-launches-museums-2030-a-community-for-greener-exhibitions/?utm_source=newsletter&amp;utm_medium=email&amp;utm_term=Tue+25+Jun+2024&amp;utm_campaign=ICOM+UK+weekly+news+and+updates+for+members"/>
              </a:rPr>
              <a:t>Community for Greener Exhibitions</a:t>
            </a:r>
          </a:p>
        </p:txBody>
      </p:sp>
      <p:sp>
        <p:nvSpPr>
          <p:cNvPr name="Freeform 63" id="63"/>
          <p:cNvSpPr/>
          <p:nvPr/>
        </p:nvSpPr>
        <p:spPr>
          <a:xfrm flipH="false" flipV="false" rot="0">
            <a:off x="342900" y="457864"/>
            <a:ext cx="573523" cy="754635"/>
          </a:xfrm>
          <a:custGeom>
            <a:avLst/>
            <a:gdLst/>
            <a:ahLst/>
            <a:cxnLst/>
            <a:rect r="r" b="b" t="t" l="l"/>
            <a:pathLst>
              <a:path h="754635" w="573523">
                <a:moveTo>
                  <a:pt x="0" y="0"/>
                </a:moveTo>
                <a:lnTo>
                  <a:pt x="573523" y="0"/>
                </a:lnTo>
                <a:lnTo>
                  <a:pt x="573523" y="754635"/>
                </a:lnTo>
                <a:lnTo>
                  <a:pt x="0" y="75463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4" id="64"/>
          <p:cNvSpPr/>
          <p:nvPr/>
        </p:nvSpPr>
        <p:spPr>
          <a:xfrm flipH="false" flipV="false" rot="0">
            <a:off x="6286500" y="467389"/>
            <a:ext cx="665966" cy="754635"/>
          </a:xfrm>
          <a:custGeom>
            <a:avLst/>
            <a:gdLst/>
            <a:ahLst/>
            <a:cxnLst/>
            <a:rect r="r" b="b" t="t" l="l"/>
            <a:pathLst>
              <a:path h="754635" w="665966">
                <a:moveTo>
                  <a:pt x="0" y="0"/>
                </a:moveTo>
                <a:lnTo>
                  <a:pt x="665966" y="0"/>
                </a:lnTo>
                <a:lnTo>
                  <a:pt x="665966" y="754635"/>
                </a:lnTo>
                <a:lnTo>
                  <a:pt x="0" y="75463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65" id="65"/>
          <p:cNvSpPr/>
          <p:nvPr/>
        </p:nvSpPr>
        <p:spPr>
          <a:xfrm flipH="false" flipV="false" rot="0">
            <a:off x="12234863" y="468264"/>
            <a:ext cx="753760" cy="753760"/>
          </a:xfrm>
          <a:custGeom>
            <a:avLst/>
            <a:gdLst/>
            <a:ahLst/>
            <a:cxnLst/>
            <a:rect r="r" b="b" t="t" l="l"/>
            <a:pathLst>
              <a:path h="753760" w="753760">
                <a:moveTo>
                  <a:pt x="0" y="0"/>
                </a:moveTo>
                <a:lnTo>
                  <a:pt x="753759" y="0"/>
                </a:lnTo>
                <a:lnTo>
                  <a:pt x="753759" y="753760"/>
                </a:lnTo>
                <a:lnTo>
                  <a:pt x="0" y="753760"/>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TextBox 66" id="66"/>
          <p:cNvSpPr txBox="true"/>
          <p:nvPr/>
        </p:nvSpPr>
        <p:spPr>
          <a:xfrm rot="0">
            <a:off x="1828800" y="620107"/>
            <a:ext cx="2743200" cy="401574"/>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F1F2F2"/>
                </a:solidFill>
                <a:latin typeface="Zodiak Bold Italics"/>
                <a:ea typeface="Zodiak Bold Italics"/>
                <a:cs typeface="Zodiak Bold Italics"/>
                <a:sym typeface="Zodiak Bold Italics"/>
              </a:rPr>
              <a:t>Governance</a:t>
            </a:r>
          </a:p>
        </p:txBody>
      </p:sp>
      <p:sp>
        <p:nvSpPr>
          <p:cNvPr name="TextBox 67" id="67"/>
          <p:cNvSpPr txBox="true"/>
          <p:nvPr/>
        </p:nvSpPr>
        <p:spPr>
          <a:xfrm rot="0">
            <a:off x="7772400" y="629632"/>
            <a:ext cx="2743200" cy="401574"/>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F1F2F2"/>
                </a:solidFill>
                <a:latin typeface="Zodiak Bold Italics"/>
                <a:ea typeface="Zodiak Bold Italics"/>
                <a:cs typeface="Zodiak Bold Italics"/>
                <a:sym typeface="Zodiak Bold Italics"/>
              </a:rPr>
              <a:t>Premises</a:t>
            </a:r>
          </a:p>
        </p:txBody>
      </p:sp>
      <p:sp>
        <p:nvSpPr>
          <p:cNvPr name="TextBox 68" id="68"/>
          <p:cNvSpPr txBox="true"/>
          <p:nvPr/>
        </p:nvSpPr>
        <p:spPr>
          <a:xfrm rot="0">
            <a:off x="13716000" y="620107"/>
            <a:ext cx="2743200" cy="401574"/>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F1F2F2"/>
                </a:solidFill>
                <a:latin typeface="Zodiak Bold Italics"/>
                <a:ea typeface="Zodiak Bold Italics"/>
                <a:cs typeface="Zodiak Bold Italics"/>
                <a:sym typeface="Zodiak Bold Italics"/>
              </a:rPr>
              <a:t>Sustainability</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342900" y="4026006"/>
            <a:ext cx="4229100" cy="1003194"/>
            <a:chOff x="0" y="0"/>
            <a:chExt cx="1113837" cy="264216"/>
          </a:xfrm>
        </p:grpSpPr>
        <p:sp>
          <p:nvSpPr>
            <p:cNvPr name="Freeform 3" id="3"/>
            <p:cNvSpPr/>
            <p:nvPr/>
          </p:nvSpPr>
          <p:spPr>
            <a:xfrm flipH="false" flipV="false" rot="0">
              <a:off x="0" y="0"/>
              <a:ext cx="1113837" cy="264216"/>
            </a:xfrm>
            <a:custGeom>
              <a:avLst/>
              <a:gdLst/>
              <a:ahLst/>
              <a:cxnLst/>
              <a:rect r="r" b="b" t="t" l="l"/>
              <a:pathLst>
                <a:path h="264216" w="1113837">
                  <a:moveTo>
                    <a:pt x="0" y="0"/>
                  </a:moveTo>
                  <a:lnTo>
                    <a:pt x="1113837" y="0"/>
                  </a:lnTo>
                  <a:lnTo>
                    <a:pt x="1113837" y="264216"/>
                  </a:lnTo>
                  <a:lnTo>
                    <a:pt x="0" y="264216"/>
                  </a:lnTo>
                  <a:close/>
                </a:path>
              </a:pathLst>
            </a:custGeom>
            <a:solidFill>
              <a:srgbClr val="000000">
                <a:alpha val="0"/>
              </a:srgbClr>
            </a:solidFill>
            <a:ln w="19050" cap="sq">
              <a:solidFill>
                <a:srgbClr val="BDBDBD"/>
              </a:solidFill>
              <a:prstDash val="solid"/>
              <a:miter/>
            </a:ln>
          </p:spPr>
        </p:sp>
        <p:sp>
          <p:nvSpPr>
            <p:cNvPr name="TextBox 4" id="4"/>
            <p:cNvSpPr txBox="true"/>
            <p:nvPr/>
          </p:nvSpPr>
          <p:spPr>
            <a:xfrm>
              <a:off x="0" y="-9525"/>
              <a:ext cx="1113837" cy="273741"/>
            </a:xfrm>
            <a:prstGeom prst="rect">
              <a:avLst/>
            </a:prstGeom>
          </p:spPr>
          <p:txBody>
            <a:bodyPr anchor="ctr" rtlCol="false" tIns="50800" lIns="50800" bIns="50800" rIns="50800"/>
            <a:lstStyle/>
            <a:p>
              <a:pPr algn="ctr">
                <a:lnSpc>
                  <a:spcPts val="2160"/>
                </a:lnSpc>
              </a:pPr>
            </a:p>
          </p:txBody>
        </p:sp>
      </p:grpSp>
      <p:grpSp>
        <p:nvGrpSpPr>
          <p:cNvPr name="Group 5" id="5"/>
          <p:cNvGrpSpPr/>
          <p:nvPr/>
        </p:nvGrpSpPr>
        <p:grpSpPr>
          <a:xfrm rot="0">
            <a:off x="342900" y="2800938"/>
            <a:ext cx="4229100" cy="999537"/>
            <a:chOff x="0" y="0"/>
            <a:chExt cx="1113837" cy="263253"/>
          </a:xfrm>
        </p:grpSpPr>
        <p:sp>
          <p:nvSpPr>
            <p:cNvPr name="Freeform 6" id="6"/>
            <p:cNvSpPr/>
            <p:nvPr/>
          </p:nvSpPr>
          <p:spPr>
            <a:xfrm flipH="false" flipV="false" rot="0">
              <a:off x="0" y="0"/>
              <a:ext cx="1113837" cy="263253"/>
            </a:xfrm>
            <a:custGeom>
              <a:avLst/>
              <a:gdLst/>
              <a:ahLst/>
              <a:cxnLst/>
              <a:rect r="r" b="b" t="t" l="l"/>
              <a:pathLst>
                <a:path h="263253" w="1113837">
                  <a:moveTo>
                    <a:pt x="0" y="0"/>
                  </a:moveTo>
                  <a:lnTo>
                    <a:pt x="1113837" y="0"/>
                  </a:lnTo>
                  <a:lnTo>
                    <a:pt x="1113837" y="263253"/>
                  </a:lnTo>
                  <a:lnTo>
                    <a:pt x="0" y="263253"/>
                  </a:lnTo>
                  <a:close/>
                </a:path>
              </a:pathLst>
            </a:custGeom>
            <a:solidFill>
              <a:srgbClr val="000000">
                <a:alpha val="0"/>
              </a:srgbClr>
            </a:solidFill>
            <a:ln w="19050" cap="sq">
              <a:solidFill>
                <a:srgbClr val="BDBDBD"/>
              </a:solidFill>
              <a:prstDash val="solid"/>
              <a:miter/>
            </a:ln>
          </p:spPr>
        </p:sp>
        <p:sp>
          <p:nvSpPr>
            <p:cNvPr name="TextBox 7" id="7"/>
            <p:cNvSpPr txBox="true"/>
            <p:nvPr/>
          </p:nvSpPr>
          <p:spPr>
            <a:xfrm>
              <a:off x="0" y="-9525"/>
              <a:ext cx="1113837" cy="272778"/>
            </a:xfrm>
            <a:prstGeom prst="rect">
              <a:avLst/>
            </a:prstGeom>
          </p:spPr>
          <p:txBody>
            <a:bodyPr anchor="ctr" rtlCol="false" tIns="50800" lIns="50800" bIns="50800" rIns="50800"/>
            <a:lstStyle/>
            <a:p>
              <a:pPr algn="ctr">
                <a:lnSpc>
                  <a:spcPts val="2160"/>
                </a:lnSpc>
              </a:pPr>
            </a:p>
          </p:txBody>
        </p:sp>
      </p:grpSp>
      <p:sp>
        <p:nvSpPr>
          <p:cNvPr name="TextBox 8" id="8"/>
          <p:cNvSpPr txBox="true"/>
          <p:nvPr/>
        </p:nvSpPr>
        <p:spPr>
          <a:xfrm rot="0">
            <a:off x="569152" y="3025951"/>
            <a:ext cx="3557521"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2" tooltip="https://www.sifacilities.si.edu/sites/default/files/Files/Accessibility/accessible-exhibition-design1.pdf"/>
              </a:rPr>
              <a:t>Smithsonian: Accessible Exhibition Guide</a:t>
            </a:r>
          </a:p>
        </p:txBody>
      </p:sp>
      <p:grpSp>
        <p:nvGrpSpPr>
          <p:cNvPr name="Group 9" id="9"/>
          <p:cNvGrpSpPr/>
          <p:nvPr/>
        </p:nvGrpSpPr>
        <p:grpSpPr>
          <a:xfrm rot="0">
            <a:off x="6286500" y="2800938"/>
            <a:ext cx="4229100" cy="999537"/>
            <a:chOff x="0" y="0"/>
            <a:chExt cx="1113837" cy="263253"/>
          </a:xfrm>
        </p:grpSpPr>
        <p:sp>
          <p:nvSpPr>
            <p:cNvPr name="Freeform 10" id="10"/>
            <p:cNvSpPr/>
            <p:nvPr/>
          </p:nvSpPr>
          <p:spPr>
            <a:xfrm flipH="false" flipV="false" rot="0">
              <a:off x="0" y="0"/>
              <a:ext cx="1113837" cy="263253"/>
            </a:xfrm>
            <a:custGeom>
              <a:avLst/>
              <a:gdLst/>
              <a:ahLst/>
              <a:cxnLst/>
              <a:rect r="r" b="b" t="t" l="l"/>
              <a:pathLst>
                <a:path h="263253" w="1113837">
                  <a:moveTo>
                    <a:pt x="0" y="0"/>
                  </a:moveTo>
                  <a:lnTo>
                    <a:pt x="1113837" y="0"/>
                  </a:lnTo>
                  <a:lnTo>
                    <a:pt x="1113837" y="263253"/>
                  </a:lnTo>
                  <a:lnTo>
                    <a:pt x="0" y="263253"/>
                  </a:lnTo>
                  <a:close/>
                </a:path>
              </a:pathLst>
            </a:custGeom>
            <a:solidFill>
              <a:srgbClr val="000000">
                <a:alpha val="0"/>
              </a:srgbClr>
            </a:solidFill>
            <a:ln w="19050" cap="sq">
              <a:solidFill>
                <a:srgbClr val="BDBDBD"/>
              </a:solidFill>
              <a:prstDash val="solid"/>
              <a:miter/>
            </a:ln>
          </p:spPr>
        </p:sp>
        <p:sp>
          <p:nvSpPr>
            <p:cNvPr name="TextBox 11" id="11"/>
            <p:cNvSpPr txBox="true"/>
            <p:nvPr/>
          </p:nvSpPr>
          <p:spPr>
            <a:xfrm>
              <a:off x="0" y="-9525"/>
              <a:ext cx="1113837" cy="272778"/>
            </a:xfrm>
            <a:prstGeom prst="rect">
              <a:avLst/>
            </a:prstGeom>
          </p:spPr>
          <p:txBody>
            <a:bodyPr anchor="ctr" rtlCol="false" tIns="50800" lIns="50800" bIns="50800" rIns="50800"/>
            <a:lstStyle/>
            <a:p>
              <a:pPr algn="ctr">
                <a:lnSpc>
                  <a:spcPts val="2160"/>
                </a:lnSpc>
              </a:pPr>
            </a:p>
          </p:txBody>
        </p:sp>
      </p:grpSp>
      <p:grpSp>
        <p:nvGrpSpPr>
          <p:cNvPr name="Group 12" id="12"/>
          <p:cNvGrpSpPr/>
          <p:nvPr/>
        </p:nvGrpSpPr>
        <p:grpSpPr>
          <a:xfrm rot="0">
            <a:off x="6286500" y="4029075"/>
            <a:ext cx="4229100" cy="1000125"/>
            <a:chOff x="0" y="0"/>
            <a:chExt cx="1113837" cy="263407"/>
          </a:xfrm>
        </p:grpSpPr>
        <p:sp>
          <p:nvSpPr>
            <p:cNvPr name="Freeform 13" id="13"/>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14" id="14"/>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15" id="15"/>
          <p:cNvSpPr txBox="true"/>
          <p:nvPr/>
        </p:nvSpPr>
        <p:spPr>
          <a:xfrm rot="0">
            <a:off x="6480402" y="4254088"/>
            <a:ext cx="36222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3" tooltip="https://www.vexgroup.org"/>
              </a:rPr>
              <a:t>Visitor Experience Group</a:t>
            </a:r>
          </a:p>
        </p:txBody>
      </p:sp>
      <p:sp>
        <p:nvSpPr>
          <p:cNvPr name="TextBox 16" id="16"/>
          <p:cNvSpPr txBox="true"/>
          <p:nvPr/>
        </p:nvSpPr>
        <p:spPr>
          <a:xfrm rot="0">
            <a:off x="569152" y="5481706"/>
            <a:ext cx="3764723"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4" tooltip="https://www.euansguide.com"/>
              </a:rPr>
              <a:t>Euan’s Guide</a:t>
            </a:r>
          </a:p>
        </p:txBody>
      </p:sp>
      <p:grpSp>
        <p:nvGrpSpPr>
          <p:cNvPr name="Group 17" id="17"/>
          <p:cNvGrpSpPr/>
          <p:nvPr/>
        </p:nvGrpSpPr>
        <p:grpSpPr>
          <a:xfrm rot="0">
            <a:off x="342900" y="1571625"/>
            <a:ext cx="4229100" cy="1000125"/>
            <a:chOff x="0" y="0"/>
            <a:chExt cx="1113837" cy="263407"/>
          </a:xfrm>
        </p:grpSpPr>
        <p:sp>
          <p:nvSpPr>
            <p:cNvPr name="Freeform 18" id="18"/>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19" id="19"/>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20" id="20"/>
          <p:cNvSpPr txBox="true"/>
          <p:nvPr/>
        </p:nvSpPr>
        <p:spPr>
          <a:xfrm rot="0">
            <a:off x="569152" y="1796638"/>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5" tooltip="https://www.musedcn.org.uk"/>
              </a:rPr>
              <a:t>Disability Collaborative Network</a:t>
            </a:r>
          </a:p>
        </p:txBody>
      </p:sp>
      <p:grpSp>
        <p:nvGrpSpPr>
          <p:cNvPr name="Group 21" id="21"/>
          <p:cNvGrpSpPr/>
          <p:nvPr/>
        </p:nvGrpSpPr>
        <p:grpSpPr>
          <a:xfrm rot="0">
            <a:off x="12234863" y="1571625"/>
            <a:ext cx="4224337" cy="1009329"/>
            <a:chOff x="0" y="0"/>
            <a:chExt cx="1112583" cy="265832"/>
          </a:xfrm>
        </p:grpSpPr>
        <p:sp>
          <p:nvSpPr>
            <p:cNvPr name="Freeform 22" id="22"/>
            <p:cNvSpPr/>
            <p:nvPr/>
          </p:nvSpPr>
          <p:spPr>
            <a:xfrm flipH="false" flipV="false" rot="0">
              <a:off x="0" y="0"/>
              <a:ext cx="1112583" cy="265832"/>
            </a:xfrm>
            <a:custGeom>
              <a:avLst/>
              <a:gdLst/>
              <a:ahLst/>
              <a:cxnLst/>
              <a:rect r="r" b="b" t="t" l="l"/>
              <a:pathLst>
                <a:path h="265832" w="1112583">
                  <a:moveTo>
                    <a:pt x="0" y="0"/>
                  </a:moveTo>
                  <a:lnTo>
                    <a:pt x="1112583" y="0"/>
                  </a:lnTo>
                  <a:lnTo>
                    <a:pt x="1112583" y="265832"/>
                  </a:lnTo>
                  <a:lnTo>
                    <a:pt x="0" y="265832"/>
                  </a:lnTo>
                  <a:close/>
                </a:path>
              </a:pathLst>
            </a:custGeom>
            <a:solidFill>
              <a:srgbClr val="000000">
                <a:alpha val="0"/>
              </a:srgbClr>
            </a:solidFill>
            <a:ln w="19050" cap="sq">
              <a:solidFill>
                <a:srgbClr val="BDBDBD"/>
              </a:solidFill>
              <a:prstDash val="solid"/>
              <a:miter/>
            </a:ln>
          </p:spPr>
        </p:sp>
        <p:sp>
          <p:nvSpPr>
            <p:cNvPr name="TextBox 23" id="23"/>
            <p:cNvSpPr txBox="true"/>
            <p:nvPr/>
          </p:nvSpPr>
          <p:spPr>
            <a:xfrm>
              <a:off x="0" y="-9525"/>
              <a:ext cx="1112583" cy="275357"/>
            </a:xfrm>
            <a:prstGeom prst="rect">
              <a:avLst/>
            </a:prstGeom>
          </p:spPr>
          <p:txBody>
            <a:bodyPr anchor="ctr" rtlCol="false" tIns="50800" lIns="50800" bIns="50800" rIns="50800"/>
            <a:lstStyle/>
            <a:p>
              <a:pPr algn="ctr">
                <a:lnSpc>
                  <a:spcPts val="2160"/>
                </a:lnSpc>
              </a:pPr>
            </a:p>
          </p:txBody>
        </p:sp>
      </p:grpSp>
      <p:sp>
        <p:nvSpPr>
          <p:cNvPr name="TextBox 24" id="24"/>
          <p:cNvSpPr txBox="true"/>
          <p:nvPr/>
        </p:nvSpPr>
        <p:spPr>
          <a:xfrm rot="0">
            <a:off x="12428765" y="1796638"/>
            <a:ext cx="3572492"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6" tooltip="https://media.museumsassociation.org/app/uploads/2022/11/11080131/MA-Salary-Research-and-Recommendations-2022.pdf"/>
              </a:rPr>
              <a:t>MA: Salary Recommendations</a:t>
            </a:r>
          </a:p>
        </p:txBody>
      </p:sp>
      <p:grpSp>
        <p:nvGrpSpPr>
          <p:cNvPr name="Group 25" id="25"/>
          <p:cNvGrpSpPr/>
          <p:nvPr/>
        </p:nvGrpSpPr>
        <p:grpSpPr>
          <a:xfrm rot="0">
            <a:off x="6286500" y="1571625"/>
            <a:ext cx="4229100" cy="1009329"/>
            <a:chOff x="0" y="0"/>
            <a:chExt cx="1113837" cy="265832"/>
          </a:xfrm>
        </p:grpSpPr>
        <p:sp>
          <p:nvSpPr>
            <p:cNvPr name="Freeform 26" id="26"/>
            <p:cNvSpPr/>
            <p:nvPr/>
          </p:nvSpPr>
          <p:spPr>
            <a:xfrm flipH="false" flipV="false" rot="0">
              <a:off x="0" y="0"/>
              <a:ext cx="1113837" cy="265832"/>
            </a:xfrm>
            <a:custGeom>
              <a:avLst/>
              <a:gdLst/>
              <a:ahLst/>
              <a:cxnLst/>
              <a:rect r="r" b="b" t="t" l="l"/>
              <a:pathLst>
                <a:path h="265832" w="1113837">
                  <a:moveTo>
                    <a:pt x="0" y="0"/>
                  </a:moveTo>
                  <a:lnTo>
                    <a:pt x="1113837" y="0"/>
                  </a:lnTo>
                  <a:lnTo>
                    <a:pt x="1113837" y="265832"/>
                  </a:lnTo>
                  <a:lnTo>
                    <a:pt x="0" y="265832"/>
                  </a:lnTo>
                  <a:close/>
                </a:path>
              </a:pathLst>
            </a:custGeom>
            <a:solidFill>
              <a:srgbClr val="000000">
                <a:alpha val="0"/>
              </a:srgbClr>
            </a:solidFill>
            <a:ln w="19050" cap="sq">
              <a:solidFill>
                <a:srgbClr val="BDBDBD"/>
              </a:solidFill>
              <a:prstDash val="solid"/>
              <a:miter/>
            </a:ln>
          </p:spPr>
        </p:sp>
        <p:sp>
          <p:nvSpPr>
            <p:cNvPr name="TextBox 27" id="27"/>
            <p:cNvSpPr txBox="true"/>
            <p:nvPr/>
          </p:nvSpPr>
          <p:spPr>
            <a:xfrm>
              <a:off x="0" y="-9525"/>
              <a:ext cx="1113837" cy="275357"/>
            </a:xfrm>
            <a:prstGeom prst="rect">
              <a:avLst/>
            </a:prstGeom>
          </p:spPr>
          <p:txBody>
            <a:bodyPr anchor="ctr" rtlCol="false" tIns="50800" lIns="50800" bIns="50800" rIns="50800"/>
            <a:lstStyle/>
            <a:p>
              <a:pPr algn="ctr">
                <a:lnSpc>
                  <a:spcPts val="2160"/>
                </a:lnSpc>
              </a:pPr>
            </a:p>
          </p:txBody>
        </p:sp>
      </p:grpSp>
      <p:grpSp>
        <p:nvGrpSpPr>
          <p:cNvPr name="Group 28" id="28"/>
          <p:cNvGrpSpPr/>
          <p:nvPr/>
        </p:nvGrpSpPr>
        <p:grpSpPr>
          <a:xfrm rot="0">
            <a:off x="12230100" y="2800350"/>
            <a:ext cx="4229100" cy="1000125"/>
            <a:chOff x="0" y="0"/>
            <a:chExt cx="1113837" cy="263407"/>
          </a:xfrm>
        </p:grpSpPr>
        <p:sp>
          <p:nvSpPr>
            <p:cNvPr name="Freeform 29" id="29"/>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30" id="30"/>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31" id="31"/>
          <p:cNvSpPr txBox="true"/>
          <p:nvPr/>
        </p:nvSpPr>
        <p:spPr>
          <a:xfrm rot="0">
            <a:off x="12424002" y="3025363"/>
            <a:ext cx="3572492"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7" tooltip="https://prospect.org.uk/heritage/"/>
              </a:rPr>
              <a:t>Prospect Union</a:t>
            </a:r>
          </a:p>
        </p:txBody>
      </p:sp>
      <p:grpSp>
        <p:nvGrpSpPr>
          <p:cNvPr name="Group 32" id="32"/>
          <p:cNvGrpSpPr/>
          <p:nvPr/>
        </p:nvGrpSpPr>
        <p:grpSpPr>
          <a:xfrm rot="0">
            <a:off x="12230100" y="4026006"/>
            <a:ext cx="4229100" cy="1003194"/>
            <a:chOff x="0" y="0"/>
            <a:chExt cx="1113837" cy="264216"/>
          </a:xfrm>
        </p:grpSpPr>
        <p:sp>
          <p:nvSpPr>
            <p:cNvPr name="Freeform 33" id="33"/>
            <p:cNvSpPr/>
            <p:nvPr/>
          </p:nvSpPr>
          <p:spPr>
            <a:xfrm flipH="false" flipV="false" rot="0">
              <a:off x="0" y="0"/>
              <a:ext cx="1113837" cy="264216"/>
            </a:xfrm>
            <a:custGeom>
              <a:avLst/>
              <a:gdLst/>
              <a:ahLst/>
              <a:cxnLst/>
              <a:rect r="r" b="b" t="t" l="l"/>
              <a:pathLst>
                <a:path h="264216" w="1113837">
                  <a:moveTo>
                    <a:pt x="0" y="0"/>
                  </a:moveTo>
                  <a:lnTo>
                    <a:pt x="1113837" y="0"/>
                  </a:lnTo>
                  <a:lnTo>
                    <a:pt x="1113837" y="264216"/>
                  </a:lnTo>
                  <a:lnTo>
                    <a:pt x="0" y="264216"/>
                  </a:lnTo>
                  <a:close/>
                </a:path>
              </a:pathLst>
            </a:custGeom>
            <a:solidFill>
              <a:srgbClr val="000000">
                <a:alpha val="0"/>
              </a:srgbClr>
            </a:solidFill>
            <a:ln w="19050" cap="sq">
              <a:solidFill>
                <a:srgbClr val="BDBDBD"/>
              </a:solidFill>
              <a:prstDash val="solid"/>
              <a:miter/>
            </a:ln>
          </p:spPr>
        </p:sp>
        <p:sp>
          <p:nvSpPr>
            <p:cNvPr name="TextBox 34" id="34"/>
            <p:cNvSpPr txBox="true"/>
            <p:nvPr/>
          </p:nvSpPr>
          <p:spPr>
            <a:xfrm>
              <a:off x="0" y="-9525"/>
              <a:ext cx="1113837" cy="273741"/>
            </a:xfrm>
            <a:prstGeom prst="rect">
              <a:avLst/>
            </a:prstGeom>
          </p:spPr>
          <p:txBody>
            <a:bodyPr anchor="ctr" rtlCol="false" tIns="50800" lIns="50800" bIns="50800" rIns="50800"/>
            <a:lstStyle/>
            <a:p>
              <a:pPr algn="ctr">
                <a:lnSpc>
                  <a:spcPts val="2160"/>
                </a:lnSpc>
              </a:pPr>
            </a:p>
          </p:txBody>
        </p:sp>
      </p:grpSp>
      <p:sp>
        <p:nvSpPr>
          <p:cNvPr name="TextBox 35" id="35"/>
          <p:cNvSpPr txBox="true"/>
          <p:nvPr/>
        </p:nvSpPr>
        <p:spPr>
          <a:xfrm rot="0">
            <a:off x="12424002" y="4251020"/>
            <a:ext cx="3572492"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8" tooltip="https://fairmuseumjobs.org"/>
              </a:rPr>
              <a:t>Fair Museum Jobs</a:t>
            </a:r>
          </a:p>
        </p:txBody>
      </p:sp>
      <p:grpSp>
        <p:nvGrpSpPr>
          <p:cNvPr name="Group 36" id="36"/>
          <p:cNvGrpSpPr/>
          <p:nvPr/>
        </p:nvGrpSpPr>
        <p:grpSpPr>
          <a:xfrm rot="0">
            <a:off x="12230100" y="5257800"/>
            <a:ext cx="4229100" cy="1000125"/>
            <a:chOff x="0" y="0"/>
            <a:chExt cx="1113837" cy="263407"/>
          </a:xfrm>
        </p:grpSpPr>
        <p:sp>
          <p:nvSpPr>
            <p:cNvPr name="Freeform 37" id="37"/>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38" id="38"/>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39" id="39"/>
          <p:cNvSpPr txBox="true"/>
          <p:nvPr/>
        </p:nvSpPr>
        <p:spPr>
          <a:xfrm rot="0">
            <a:off x="12424430" y="5482813"/>
            <a:ext cx="3063773"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9" tooltip="https://museumasmuck.co.uk"/>
              </a:rPr>
              <a:t>Museum As Muck</a:t>
            </a:r>
          </a:p>
        </p:txBody>
      </p:sp>
      <p:grpSp>
        <p:nvGrpSpPr>
          <p:cNvPr name="Group 40" id="40"/>
          <p:cNvGrpSpPr/>
          <p:nvPr/>
        </p:nvGrpSpPr>
        <p:grpSpPr>
          <a:xfrm rot="0">
            <a:off x="342900" y="5257800"/>
            <a:ext cx="4229100" cy="1000125"/>
            <a:chOff x="0" y="0"/>
            <a:chExt cx="1113837" cy="263407"/>
          </a:xfrm>
        </p:grpSpPr>
        <p:sp>
          <p:nvSpPr>
            <p:cNvPr name="Freeform 41" id="41"/>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42" id="42"/>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43" id="43"/>
          <p:cNvGrpSpPr/>
          <p:nvPr/>
        </p:nvGrpSpPr>
        <p:grpSpPr>
          <a:xfrm rot="0">
            <a:off x="12234863" y="6486525"/>
            <a:ext cx="4224337" cy="1000125"/>
            <a:chOff x="0" y="0"/>
            <a:chExt cx="1112583" cy="263407"/>
          </a:xfrm>
        </p:grpSpPr>
        <p:sp>
          <p:nvSpPr>
            <p:cNvPr name="Freeform 44" id="44"/>
            <p:cNvSpPr/>
            <p:nvPr/>
          </p:nvSpPr>
          <p:spPr>
            <a:xfrm flipH="false" flipV="false" rot="0">
              <a:off x="0" y="0"/>
              <a:ext cx="1112583" cy="263407"/>
            </a:xfrm>
            <a:custGeom>
              <a:avLst/>
              <a:gdLst/>
              <a:ahLst/>
              <a:cxnLst/>
              <a:rect r="r" b="b" t="t" l="l"/>
              <a:pathLst>
                <a:path h="263407" w="1112583">
                  <a:moveTo>
                    <a:pt x="0" y="0"/>
                  </a:moveTo>
                  <a:lnTo>
                    <a:pt x="1112583" y="0"/>
                  </a:lnTo>
                  <a:lnTo>
                    <a:pt x="1112583" y="263407"/>
                  </a:lnTo>
                  <a:lnTo>
                    <a:pt x="0" y="263407"/>
                  </a:lnTo>
                  <a:close/>
                </a:path>
              </a:pathLst>
            </a:custGeom>
            <a:solidFill>
              <a:srgbClr val="000000">
                <a:alpha val="0"/>
              </a:srgbClr>
            </a:solidFill>
            <a:ln w="19050" cap="sq">
              <a:solidFill>
                <a:srgbClr val="BDBDBD"/>
              </a:solidFill>
              <a:prstDash val="solid"/>
              <a:miter/>
            </a:ln>
          </p:spPr>
        </p:sp>
        <p:sp>
          <p:nvSpPr>
            <p:cNvPr name="TextBox 45" id="45"/>
            <p:cNvSpPr txBox="true"/>
            <p:nvPr/>
          </p:nvSpPr>
          <p:spPr>
            <a:xfrm>
              <a:off x="0" y="-9525"/>
              <a:ext cx="1112583" cy="272932"/>
            </a:xfrm>
            <a:prstGeom prst="rect">
              <a:avLst/>
            </a:prstGeom>
          </p:spPr>
          <p:txBody>
            <a:bodyPr anchor="ctr" rtlCol="false" tIns="50800" lIns="50800" bIns="50800" rIns="50800"/>
            <a:lstStyle/>
            <a:p>
              <a:pPr algn="ctr">
                <a:lnSpc>
                  <a:spcPts val="2160"/>
                </a:lnSpc>
              </a:pPr>
            </a:p>
          </p:txBody>
        </p:sp>
      </p:grpSp>
      <p:sp>
        <p:nvSpPr>
          <p:cNvPr name="TextBox 46" id="46"/>
          <p:cNvSpPr txBox="true"/>
          <p:nvPr/>
        </p:nvSpPr>
        <p:spPr>
          <a:xfrm rot="0">
            <a:off x="12428765" y="6711538"/>
            <a:ext cx="3622221"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0" tooltip="https://www.nationalmuseums.org.uk"/>
              </a:rPr>
              <a:t>National Museum Directors' Council</a:t>
            </a:r>
          </a:p>
        </p:txBody>
      </p:sp>
      <p:sp>
        <p:nvSpPr>
          <p:cNvPr name="TextBox 47" id="47"/>
          <p:cNvSpPr txBox="true"/>
          <p:nvPr/>
        </p:nvSpPr>
        <p:spPr>
          <a:xfrm rot="0">
            <a:off x="6503227" y="3025951"/>
            <a:ext cx="3788535"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1" tooltip="https://www.museumsgalleriesscotland.org.uk/advice-article/connecting-with-visitors/"/>
              </a:rPr>
              <a:t>MGS: Connecting with visitors</a:t>
            </a:r>
          </a:p>
        </p:txBody>
      </p:sp>
      <p:sp>
        <p:nvSpPr>
          <p:cNvPr name="TextBox 48" id="48"/>
          <p:cNvSpPr txBox="true"/>
          <p:nvPr/>
        </p:nvSpPr>
        <p:spPr>
          <a:xfrm rot="0">
            <a:off x="569152" y="4251020"/>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2" tooltip="https://media.rnib.org.uk/documents/EXhibitions_for_all_NMScotland.pdf"/>
              </a:rPr>
              <a:t>NMS: Exhibitions For All</a:t>
            </a:r>
          </a:p>
        </p:txBody>
      </p:sp>
      <p:sp>
        <p:nvSpPr>
          <p:cNvPr name="TextBox 49" id="49"/>
          <p:cNvSpPr txBox="true"/>
          <p:nvPr/>
        </p:nvSpPr>
        <p:spPr>
          <a:xfrm rot="0">
            <a:off x="6480402" y="1762713"/>
            <a:ext cx="3464547"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3" tooltip="https://www.tourismni.com/globalassets/business-development/quality-and-standards/visitor-experience-grading-scheme/specific-grading-guidance/criteria-for-visitor-experiences---quality-grading.pdf"/>
              </a:rPr>
              <a:t>Tourism Northern Ireland: Criteria for visitor experiences grading</a:t>
            </a:r>
          </a:p>
        </p:txBody>
      </p:sp>
      <p:sp>
        <p:nvSpPr>
          <p:cNvPr name="Freeform 50" id="50"/>
          <p:cNvSpPr/>
          <p:nvPr/>
        </p:nvSpPr>
        <p:spPr>
          <a:xfrm flipH="false" flipV="false" rot="0">
            <a:off x="352425" y="448266"/>
            <a:ext cx="661504" cy="754635"/>
          </a:xfrm>
          <a:custGeom>
            <a:avLst/>
            <a:gdLst/>
            <a:ahLst/>
            <a:cxnLst/>
            <a:rect r="r" b="b" t="t" l="l"/>
            <a:pathLst>
              <a:path h="754635" w="661504">
                <a:moveTo>
                  <a:pt x="0" y="0"/>
                </a:moveTo>
                <a:lnTo>
                  <a:pt x="661504" y="0"/>
                </a:lnTo>
                <a:lnTo>
                  <a:pt x="661504" y="754635"/>
                </a:lnTo>
                <a:lnTo>
                  <a:pt x="0" y="75463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51" id="51"/>
          <p:cNvSpPr/>
          <p:nvPr/>
        </p:nvSpPr>
        <p:spPr>
          <a:xfrm flipH="false" flipV="false" rot="0">
            <a:off x="12230100" y="470673"/>
            <a:ext cx="1044175" cy="732228"/>
          </a:xfrm>
          <a:custGeom>
            <a:avLst/>
            <a:gdLst/>
            <a:ahLst/>
            <a:cxnLst/>
            <a:rect r="r" b="b" t="t" l="l"/>
            <a:pathLst>
              <a:path h="732228" w="1044175">
                <a:moveTo>
                  <a:pt x="0" y="0"/>
                </a:moveTo>
                <a:lnTo>
                  <a:pt x="1044175" y="0"/>
                </a:lnTo>
                <a:lnTo>
                  <a:pt x="1044175" y="732228"/>
                </a:lnTo>
                <a:lnTo>
                  <a:pt x="0" y="73222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52" id="52"/>
          <p:cNvSpPr/>
          <p:nvPr/>
        </p:nvSpPr>
        <p:spPr>
          <a:xfrm flipH="false" flipV="false" rot="0">
            <a:off x="6286500" y="459470"/>
            <a:ext cx="754635" cy="754635"/>
          </a:xfrm>
          <a:custGeom>
            <a:avLst/>
            <a:gdLst/>
            <a:ahLst/>
            <a:cxnLst/>
            <a:rect r="r" b="b" t="t" l="l"/>
            <a:pathLst>
              <a:path h="754635" w="754635">
                <a:moveTo>
                  <a:pt x="0" y="0"/>
                </a:moveTo>
                <a:lnTo>
                  <a:pt x="754635" y="0"/>
                </a:lnTo>
                <a:lnTo>
                  <a:pt x="754635" y="754635"/>
                </a:lnTo>
                <a:lnTo>
                  <a:pt x="0" y="75463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53" id="53"/>
          <p:cNvSpPr txBox="true"/>
          <p:nvPr/>
        </p:nvSpPr>
        <p:spPr>
          <a:xfrm rot="0">
            <a:off x="342900" y="8795386"/>
            <a:ext cx="16954500" cy="1148714"/>
          </a:xfrm>
          <a:prstGeom prst="rect">
            <a:avLst/>
          </a:prstGeom>
        </p:spPr>
        <p:txBody>
          <a:bodyPr anchor="t" rtlCol="false" tIns="0" lIns="0" bIns="0" rIns="0">
            <a:spAutoFit/>
          </a:bodyPr>
          <a:lstStyle/>
          <a:p>
            <a:pPr algn="l" marL="0" indent="0" lvl="0">
              <a:lnSpc>
                <a:spcPts val="7949"/>
              </a:lnSpc>
              <a:spcBef>
                <a:spcPct val="0"/>
              </a:spcBef>
            </a:pPr>
            <a:r>
              <a:rPr lang="en-US" b="true" sz="10599">
                <a:solidFill>
                  <a:srgbClr val="F1F2F2"/>
                </a:solidFill>
                <a:latin typeface="Oswald Bold"/>
                <a:ea typeface="Oswald Bold"/>
                <a:cs typeface="Oswald Bold"/>
                <a:sym typeface="Oswald Bold"/>
              </a:rPr>
              <a:t>FURTHER RESOURCES CONT.</a:t>
            </a:r>
          </a:p>
        </p:txBody>
      </p:sp>
      <p:sp>
        <p:nvSpPr>
          <p:cNvPr name="TextBox 54" id="54"/>
          <p:cNvSpPr txBox="true"/>
          <p:nvPr/>
        </p:nvSpPr>
        <p:spPr>
          <a:xfrm rot="0">
            <a:off x="1828800" y="610509"/>
            <a:ext cx="2743200" cy="401574"/>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F1F2F2"/>
                </a:solidFill>
                <a:latin typeface="Zodiak Bold Italics"/>
                <a:ea typeface="Zodiak Bold Italics"/>
                <a:cs typeface="Zodiak Bold Italics"/>
                <a:sym typeface="Zodiak Bold Italics"/>
              </a:rPr>
              <a:t>Accessibility</a:t>
            </a:r>
          </a:p>
        </p:txBody>
      </p:sp>
      <p:sp>
        <p:nvSpPr>
          <p:cNvPr name="TextBox 55" id="55"/>
          <p:cNvSpPr txBox="true"/>
          <p:nvPr/>
        </p:nvSpPr>
        <p:spPr>
          <a:xfrm rot="0">
            <a:off x="7772400" y="621713"/>
            <a:ext cx="2971800" cy="401574"/>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F1F2F2"/>
                </a:solidFill>
                <a:latin typeface="Zodiak Bold Italics"/>
                <a:ea typeface="Zodiak Bold Italics"/>
                <a:cs typeface="Zodiak Bold Italics"/>
                <a:sym typeface="Zodiak Bold Italics"/>
              </a:rPr>
              <a:t>Visitor experience</a:t>
            </a:r>
          </a:p>
        </p:txBody>
      </p:sp>
      <p:sp>
        <p:nvSpPr>
          <p:cNvPr name="TextBox 56" id="56"/>
          <p:cNvSpPr txBox="true"/>
          <p:nvPr/>
        </p:nvSpPr>
        <p:spPr>
          <a:xfrm rot="0">
            <a:off x="13716000" y="432165"/>
            <a:ext cx="4010025" cy="780669"/>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F1F2F2"/>
                </a:solidFill>
                <a:latin typeface="Zodiak Bold Italics"/>
                <a:ea typeface="Zodiak Bold Italics"/>
                <a:cs typeface="Zodiak Bold Italics"/>
                <a:sym typeface="Zodiak Bold Italics"/>
              </a:rPr>
              <a:t>Staffing and volunteering</a:t>
            </a:r>
          </a:p>
        </p:txBody>
      </p:sp>
    </p:spTree>
  </p:cSld>
  <p:clrMapOvr>
    <a:masterClrMapping/>
  </p:clrMapOvr>
  <p:transition spd="fast">
    <p:fade/>
  </p:transition>
</p:sld>
</file>

<file path=ppt/slides/slide58.xml><?xml version="1.0" encoding="utf-8"?>
<p:sld xmlns:p="http://schemas.openxmlformats.org/presentationml/2006/main" xmlns:a="http://schemas.openxmlformats.org/drawingml/2006/main">
  <p:cSld>
    <p:bg>
      <p:bgPr>
        <a:solidFill>
          <a:srgbClr val="010203"/>
        </a:solidFill>
      </p:bgPr>
    </p:bg>
    <p:spTree>
      <p:nvGrpSpPr>
        <p:cNvPr id="1" name=""/>
        <p:cNvGrpSpPr/>
        <p:nvPr/>
      </p:nvGrpSpPr>
      <p:grpSpPr>
        <a:xfrm>
          <a:off x="0" y="0"/>
          <a:ext cx="0" cy="0"/>
          <a:chOff x="0" y="0"/>
          <a:chExt cx="0" cy="0"/>
        </a:xfrm>
      </p:grpSpPr>
      <p:sp>
        <p:nvSpPr>
          <p:cNvPr name="TextBox 2" id="2"/>
          <p:cNvSpPr txBox="true"/>
          <p:nvPr/>
        </p:nvSpPr>
        <p:spPr>
          <a:xfrm rot="0">
            <a:off x="1819275" y="6919913"/>
            <a:ext cx="14929338" cy="1814194"/>
          </a:xfrm>
          <a:prstGeom prst="rect">
            <a:avLst/>
          </a:prstGeom>
        </p:spPr>
        <p:txBody>
          <a:bodyPr anchor="t" rtlCol="false" tIns="0" lIns="0" bIns="0" rIns="0">
            <a:spAutoFit/>
          </a:bodyPr>
          <a:lstStyle/>
          <a:p>
            <a:pPr algn="l" marL="0" indent="0" lvl="0">
              <a:lnSpc>
                <a:spcPts val="12639"/>
              </a:lnSpc>
            </a:pPr>
            <a:r>
              <a:rPr lang="en-US" b="true" sz="15999">
                <a:solidFill>
                  <a:srgbClr val="F1F2F2"/>
                </a:solidFill>
                <a:latin typeface="Oswald Bold"/>
                <a:ea typeface="Oswald Bold"/>
                <a:cs typeface="Oswald Bold"/>
                <a:sym typeface="Oswald Bold"/>
              </a:rPr>
              <a:t>FINANCES</a:t>
            </a:r>
          </a:p>
        </p:txBody>
      </p:sp>
    </p:spTree>
  </p:cSld>
  <p:clrMapOvr>
    <a:masterClrMapping/>
  </p:clrMapOvr>
  <p:transition spd="fast">
    <p:fade/>
  </p:transition>
</p:sld>
</file>

<file path=ppt/slides/slide59.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sp>
        <p:nvSpPr>
          <p:cNvPr name="TextBox 2" id="2"/>
          <p:cNvSpPr txBox="true"/>
          <p:nvPr/>
        </p:nvSpPr>
        <p:spPr>
          <a:xfrm rot="0">
            <a:off x="4680459" y="618290"/>
            <a:ext cx="12959841" cy="1205229"/>
          </a:xfrm>
          <a:prstGeom prst="rect">
            <a:avLst/>
          </a:prstGeom>
        </p:spPr>
        <p:txBody>
          <a:bodyPr anchor="t" rtlCol="false" tIns="0" lIns="0" bIns="0" rIns="0">
            <a:spAutoFit/>
          </a:bodyPr>
          <a:lstStyle/>
          <a:p>
            <a:pPr algn="r">
              <a:lnSpc>
                <a:spcPts val="8479"/>
              </a:lnSpc>
            </a:pPr>
            <a:r>
              <a:rPr lang="en-US" b="true" sz="10599">
                <a:solidFill>
                  <a:srgbClr val="010203"/>
                </a:solidFill>
                <a:latin typeface="Oswald Bold"/>
                <a:ea typeface="Oswald Bold"/>
                <a:cs typeface="Oswald Bold"/>
                <a:sym typeface="Oswald Bold"/>
              </a:rPr>
              <a:t>GENERAL INCOME</a:t>
            </a:r>
          </a:p>
        </p:txBody>
      </p:sp>
      <p:grpSp>
        <p:nvGrpSpPr>
          <p:cNvPr name="Group 3" id="3"/>
          <p:cNvGrpSpPr/>
          <p:nvPr/>
        </p:nvGrpSpPr>
        <p:grpSpPr>
          <a:xfrm rot="0">
            <a:off x="0" y="0"/>
            <a:ext cx="1600200" cy="10287000"/>
            <a:chOff x="0" y="0"/>
            <a:chExt cx="2133600" cy="13716000"/>
          </a:xfrm>
        </p:grpSpPr>
        <p:grpSp>
          <p:nvGrpSpPr>
            <p:cNvPr name="Group 4" id="4"/>
            <p:cNvGrpSpPr/>
            <p:nvPr/>
          </p:nvGrpSpPr>
          <p:grpSpPr>
            <a:xfrm rot="0">
              <a:off x="0" y="0"/>
              <a:ext cx="2133600" cy="13716000"/>
              <a:chOff x="0" y="0"/>
              <a:chExt cx="421452" cy="2709333"/>
            </a:xfrm>
          </p:grpSpPr>
          <p:sp>
            <p:nvSpPr>
              <p:cNvPr name="Freeform 5" id="5"/>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6" id="6"/>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7" id="7"/>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8" id="8"/>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F2F2F2"/>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9" id="9"/>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grpSp>
        <p:nvGrpSpPr>
          <p:cNvPr name="Group 10" id="10"/>
          <p:cNvGrpSpPr/>
          <p:nvPr/>
        </p:nvGrpSpPr>
        <p:grpSpPr>
          <a:xfrm rot="0">
            <a:off x="10744200" y="7715250"/>
            <a:ext cx="7219950" cy="2228850"/>
            <a:chOff x="0" y="0"/>
            <a:chExt cx="1901551" cy="587022"/>
          </a:xfrm>
        </p:grpSpPr>
        <p:sp>
          <p:nvSpPr>
            <p:cNvPr name="Freeform 11" id="11"/>
            <p:cNvSpPr/>
            <p:nvPr/>
          </p:nvSpPr>
          <p:spPr>
            <a:xfrm flipH="false" flipV="false" rot="0">
              <a:off x="0" y="0"/>
              <a:ext cx="1901551" cy="587022"/>
            </a:xfrm>
            <a:custGeom>
              <a:avLst/>
              <a:gdLst/>
              <a:ahLst/>
              <a:cxnLst/>
              <a:rect r="r" b="b" t="t" l="l"/>
              <a:pathLst>
                <a:path h="587022" w="1901551">
                  <a:moveTo>
                    <a:pt x="0" y="0"/>
                  </a:moveTo>
                  <a:lnTo>
                    <a:pt x="1901551" y="0"/>
                  </a:lnTo>
                  <a:lnTo>
                    <a:pt x="1901551" y="587022"/>
                  </a:lnTo>
                  <a:lnTo>
                    <a:pt x="0" y="587022"/>
                  </a:lnTo>
                  <a:close/>
                </a:path>
              </a:pathLst>
            </a:custGeom>
            <a:solidFill>
              <a:srgbClr val="000000">
                <a:alpha val="0"/>
              </a:srgbClr>
            </a:solidFill>
            <a:ln w="19050" cap="sq">
              <a:solidFill>
                <a:srgbClr val="000000"/>
              </a:solidFill>
              <a:prstDash val="solid"/>
              <a:miter/>
            </a:ln>
          </p:spPr>
        </p:sp>
        <p:sp>
          <p:nvSpPr>
            <p:cNvPr name="TextBox 12" id="12"/>
            <p:cNvSpPr txBox="true"/>
            <p:nvPr/>
          </p:nvSpPr>
          <p:spPr>
            <a:xfrm>
              <a:off x="0" y="-9525"/>
              <a:ext cx="1901551" cy="596547"/>
            </a:xfrm>
            <a:prstGeom prst="rect">
              <a:avLst/>
            </a:prstGeom>
          </p:spPr>
          <p:txBody>
            <a:bodyPr anchor="ctr" rtlCol="false" tIns="50800" lIns="50800" bIns="50800" rIns="50800"/>
            <a:lstStyle/>
            <a:p>
              <a:pPr algn="ctr">
                <a:lnSpc>
                  <a:spcPts val="2160"/>
                </a:lnSpc>
              </a:pPr>
            </a:p>
          </p:txBody>
        </p:sp>
      </p:grpSp>
      <p:sp>
        <p:nvSpPr>
          <p:cNvPr name="TextBox 13" id="13"/>
          <p:cNvSpPr txBox="true"/>
          <p:nvPr/>
        </p:nvSpPr>
        <p:spPr>
          <a:xfrm rot="0">
            <a:off x="10763250" y="7137400"/>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How might your sources of income evolve over time?</a:t>
            </a:r>
          </a:p>
        </p:txBody>
      </p:sp>
      <p:grpSp>
        <p:nvGrpSpPr>
          <p:cNvPr name="Group 14" id="14"/>
          <p:cNvGrpSpPr/>
          <p:nvPr/>
        </p:nvGrpSpPr>
        <p:grpSpPr>
          <a:xfrm rot="0">
            <a:off x="10744200" y="4029075"/>
            <a:ext cx="7219950" cy="2228850"/>
            <a:chOff x="0" y="0"/>
            <a:chExt cx="1901551" cy="587022"/>
          </a:xfrm>
        </p:grpSpPr>
        <p:sp>
          <p:nvSpPr>
            <p:cNvPr name="Freeform 15" id="15"/>
            <p:cNvSpPr/>
            <p:nvPr/>
          </p:nvSpPr>
          <p:spPr>
            <a:xfrm flipH="false" flipV="false" rot="0">
              <a:off x="0" y="0"/>
              <a:ext cx="1901551" cy="587022"/>
            </a:xfrm>
            <a:custGeom>
              <a:avLst/>
              <a:gdLst/>
              <a:ahLst/>
              <a:cxnLst/>
              <a:rect r="r" b="b" t="t" l="l"/>
              <a:pathLst>
                <a:path h="587022" w="1901551">
                  <a:moveTo>
                    <a:pt x="0" y="0"/>
                  </a:moveTo>
                  <a:lnTo>
                    <a:pt x="1901551" y="0"/>
                  </a:lnTo>
                  <a:lnTo>
                    <a:pt x="1901551" y="587022"/>
                  </a:lnTo>
                  <a:lnTo>
                    <a:pt x="0" y="587022"/>
                  </a:lnTo>
                  <a:close/>
                </a:path>
              </a:pathLst>
            </a:custGeom>
            <a:solidFill>
              <a:srgbClr val="000000">
                <a:alpha val="0"/>
              </a:srgbClr>
            </a:solidFill>
            <a:ln w="19050" cap="sq">
              <a:solidFill>
                <a:srgbClr val="000000"/>
              </a:solidFill>
              <a:prstDash val="solid"/>
              <a:miter/>
            </a:ln>
          </p:spPr>
        </p:sp>
        <p:sp>
          <p:nvSpPr>
            <p:cNvPr name="TextBox 16" id="16"/>
            <p:cNvSpPr txBox="true"/>
            <p:nvPr/>
          </p:nvSpPr>
          <p:spPr>
            <a:xfrm>
              <a:off x="0" y="-9525"/>
              <a:ext cx="1901551" cy="596547"/>
            </a:xfrm>
            <a:prstGeom prst="rect">
              <a:avLst/>
            </a:prstGeom>
          </p:spPr>
          <p:txBody>
            <a:bodyPr anchor="ctr" rtlCol="false" tIns="50800" lIns="50800" bIns="50800" rIns="50800"/>
            <a:lstStyle/>
            <a:p>
              <a:pPr algn="ctr">
                <a:lnSpc>
                  <a:spcPts val="2160"/>
                </a:lnSpc>
              </a:pPr>
            </a:p>
          </p:txBody>
        </p:sp>
      </p:grpSp>
      <p:sp>
        <p:nvSpPr>
          <p:cNvPr name="TextBox 17" id="17"/>
          <p:cNvSpPr txBox="true"/>
          <p:nvPr/>
        </p:nvSpPr>
        <p:spPr>
          <a:xfrm rot="0">
            <a:off x="10763250" y="3451225"/>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What will be your sources of income?</a:t>
            </a:r>
          </a:p>
        </p:txBody>
      </p:sp>
      <p:grpSp>
        <p:nvGrpSpPr>
          <p:cNvPr name="Group 18" id="18"/>
          <p:cNvGrpSpPr/>
          <p:nvPr/>
        </p:nvGrpSpPr>
        <p:grpSpPr>
          <a:xfrm rot="0">
            <a:off x="3314700" y="7715250"/>
            <a:ext cx="7219950" cy="2228850"/>
            <a:chOff x="0" y="0"/>
            <a:chExt cx="1901551" cy="587022"/>
          </a:xfrm>
        </p:grpSpPr>
        <p:sp>
          <p:nvSpPr>
            <p:cNvPr name="Freeform 19" id="19"/>
            <p:cNvSpPr/>
            <p:nvPr/>
          </p:nvSpPr>
          <p:spPr>
            <a:xfrm flipH="false" flipV="false" rot="0">
              <a:off x="0" y="0"/>
              <a:ext cx="1901551" cy="587022"/>
            </a:xfrm>
            <a:custGeom>
              <a:avLst/>
              <a:gdLst/>
              <a:ahLst/>
              <a:cxnLst/>
              <a:rect r="r" b="b" t="t" l="l"/>
              <a:pathLst>
                <a:path h="587022" w="1901551">
                  <a:moveTo>
                    <a:pt x="0" y="0"/>
                  </a:moveTo>
                  <a:lnTo>
                    <a:pt x="1901551" y="0"/>
                  </a:lnTo>
                  <a:lnTo>
                    <a:pt x="1901551" y="587022"/>
                  </a:lnTo>
                  <a:lnTo>
                    <a:pt x="0" y="587022"/>
                  </a:lnTo>
                  <a:close/>
                </a:path>
              </a:pathLst>
            </a:custGeom>
            <a:solidFill>
              <a:srgbClr val="000000">
                <a:alpha val="0"/>
              </a:srgbClr>
            </a:solidFill>
            <a:ln w="19050" cap="sq">
              <a:solidFill>
                <a:srgbClr val="000000"/>
              </a:solidFill>
              <a:prstDash val="solid"/>
              <a:miter/>
            </a:ln>
          </p:spPr>
        </p:sp>
        <p:sp>
          <p:nvSpPr>
            <p:cNvPr name="TextBox 20" id="20"/>
            <p:cNvSpPr txBox="true"/>
            <p:nvPr/>
          </p:nvSpPr>
          <p:spPr>
            <a:xfrm>
              <a:off x="0" y="-9525"/>
              <a:ext cx="1901551" cy="596547"/>
            </a:xfrm>
            <a:prstGeom prst="rect">
              <a:avLst/>
            </a:prstGeom>
          </p:spPr>
          <p:txBody>
            <a:bodyPr anchor="ctr" rtlCol="false" tIns="50800" lIns="50800" bIns="50800" rIns="50800"/>
            <a:lstStyle/>
            <a:p>
              <a:pPr algn="ctr">
                <a:lnSpc>
                  <a:spcPts val="2160"/>
                </a:lnSpc>
              </a:pPr>
            </a:p>
          </p:txBody>
        </p:sp>
      </p:grpSp>
      <p:sp>
        <p:nvSpPr>
          <p:cNvPr name="TextBox 21" id="21"/>
          <p:cNvSpPr txBox="true"/>
          <p:nvPr/>
        </p:nvSpPr>
        <p:spPr>
          <a:xfrm rot="0">
            <a:off x="3333750" y="6810375"/>
            <a:ext cx="7267575" cy="701675"/>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How can you ensure your income streams are diversified enough?</a:t>
            </a:r>
          </a:p>
        </p:txBody>
      </p:sp>
      <p:grpSp>
        <p:nvGrpSpPr>
          <p:cNvPr name="Group 22" id="22"/>
          <p:cNvGrpSpPr/>
          <p:nvPr/>
        </p:nvGrpSpPr>
        <p:grpSpPr>
          <a:xfrm rot="0">
            <a:off x="3314700" y="4029075"/>
            <a:ext cx="7200900" cy="2228850"/>
            <a:chOff x="0" y="0"/>
            <a:chExt cx="1896533" cy="587022"/>
          </a:xfrm>
        </p:grpSpPr>
        <p:sp>
          <p:nvSpPr>
            <p:cNvPr name="Freeform 23" id="23"/>
            <p:cNvSpPr/>
            <p:nvPr/>
          </p:nvSpPr>
          <p:spPr>
            <a:xfrm flipH="false" flipV="false" rot="0">
              <a:off x="0" y="0"/>
              <a:ext cx="1896533" cy="587022"/>
            </a:xfrm>
            <a:custGeom>
              <a:avLst/>
              <a:gdLst/>
              <a:ahLst/>
              <a:cxnLst/>
              <a:rect r="r" b="b" t="t" l="l"/>
              <a:pathLst>
                <a:path h="587022" w="1896533">
                  <a:moveTo>
                    <a:pt x="0" y="0"/>
                  </a:moveTo>
                  <a:lnTo>
                    <a:pt x="1896533" y="0"/>
                  </a:lnTo>
                  <a:lnTo>
                    <a:pt x="1896533" y="587022"/>
                  </a:lnTo>
                  <a:lnTo>
                    <a:pt x="0" y="587022"/>
                  </a:lnTo>
                  <a:close/>
                </a:path>
              </a:pathLst>
            </a:custGeom>
            <a:solidFill>
              <a:srgbClr val="000000">
                <a:alpha val="0"/>
              </a:srgbClr>
            </a:solidFill>
            <a:ln w="19050" cap="sq">
              <a:solidFill>
                <a:srgbClr val="000000"/>
              </a:solidFill>
              <a:prstDash val="solid"/>
              <a:miter/>
            </a:ln>
          </p:spPr>
        </p:sp>
        <p:sp>
          <p:nvSpPr>
            <p:cNvPr name="TextBox 24" id="24"/>
            <p:cNvSpPr txBox="true"/>
            <p:nvPr/>
          </p:nvSpPr>
          <p:spPr>
            <a:xfrm>
              <a:off x="0" y="-9525"/>
              <a:ext cx="1896533" cy="596547"/>
            </a:xfrm>
            <a:prstGeom prst="rect">
              <a:avLst/>
            </a:prstGeom>
          </p:spPr>
          <p:txBody>
            <a:bodyPr anchor="ctr" rtlCol="false" tIns="50800" lIns="50800" bIns="50800" rIns="50800"/>
            <a:lstStyle/>
            <a:p>
              <a:pPr algn="ctr">
                <a:lnSpc>
                  <a:spcPts val="2160"/>
                </a:lnSpc>
              </a:pPr>
            </a:p>
          </p:txBody>
        </p:sp>
      </p:grpSp>
      <p:sp>
        <p:nvSpPr>
          <p:cNvPr name="TextBox 25" id="25"/>
          <p:cNvSpPr txBox="true"/>
          <p:nvPr/>
        </p:nvSpPr>
        <p:spPr>
          <a:xfrm rot="0">
            <a:off x="3333750" y="3451225"/>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Where will you get funding to get the idea off the ground?</a:t>
            </a:r>
          </a:p>
        </p:txBody>
      </p:sp>
    </p:spTree>
  </p:cSld>
  <p:clrMapOvr>
    <a:masterClrMapping/>
  </p:clrMapOvr>
  <p:transition spd="fast">
    <p:fade/>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987154" y="1735355"/>
            <a:ext cx="2571750" cy="3194051"/>
          </a:xfrm>
          <a:prstGeom prst="rect">
            <a:avLst/>
          </a:prstGeom>
        </p:spPr>
        <p:txBody>
          <a:bodyPr anchor="t" rtlCol="false" tIns="0" lIns="0" bIns="0" rIns="0">
            <a:spAutoFit/>
          </a:bodyPr>
          <a:lstStyle/>
          <a:p>
            <a:pPr algn="l" marL="0" indent="0" lvl="0">
              <a:lnSpc>
                <a:spcPts val="20540"/>
              </a:lnSpc>
            </a:pPr>
            <a:r>
              <a:rPr lang="en-US" b="true" sz="26000" i="true">
                <a:solidFill>
                  <a:srgbClr val="010203"/>
                </a:solidFill>
                <a:latin typeface="Zodiak Bold Italics"/>
                <a:ea typeface="Zodiak Bold Italics"/>
                <a:cs typeface="Zodiak Bold Italics"/>
                <a:sym typeface="Zodiak Bold Italics"/>
              </a:rPr>
              <a:t>“</a:t>
            </a:r>
          </a:p>
        </p:txBody>
      </p:sp>
      <p:sp>
        <p:nvSpPr>
          <p:cNvPr name="TextBox 3" id="3"/>
          <p:cNvSpPr txBox="true"/>
          <p:nvPr/>
        </p:nvSpPr>
        <p:spPr>
          <a:xfrm rot="0">
            <a:off x="3295650" y="3541903"/>
            <a:ext cx="11696700" cy="3973322"/>
          </a:xfrm>
          <a:prstGeom prst="rect">
            <a:avLst/>
          </a:prstGeom>
        </p:spPr>
        <p:txBody>
          <a:bodyPr anchor="t" rtlCol="false" tIns="0" lIns="0" bIns="0" rIns="0">
            <a:spAutoFit/>
          </a:bodyPr>
          <a:lstStyle/>
          <a:p>
            <a:pPr algn="l" marL="0" indent="0" lvl="1">
              <a:lnSpc>
                <a:spcPts val="3904"/>
              </a:lnSpc>
              <a:spcBef>
                <a:spcPct val="0"/>
              </a:spcBef>
            </a:pPr>
            <a:r>
              <a:rPr lang="en-US" sz="3200">
                <a:solidFill>
                  <a:srgbClr val="010203"/>
                </a:solidFill>
                <a:latin typeface="Archivo"/>
                <a:ea typeface="Archivo"/>
                <a:cs typeface="Archivo"/>
                <a:sym typeface="Archivo"/>
              </a:rPr>
              <a:t>“A museum is a not-for-profit, permanent institution in the service of society that researches, collects, conserves, interprets and exhibits tangible and intangible heritage. Open to the public, accessible and inclusive, museums foster diversity and sustainability. They operate and communicate ethically, professionally and with the participation of communities, offering varied experiences for education, enjoyment, reflection and knowledge sharing”</a:t>
            </a:r>
          </a:p>
        </p:txBody>
      </p:sp>
      <p:sp>
        <p:nvSpPr>
          <p:cNvPr name="TextBox 4" id="4"/>
          <p:cNvSpPr txBox="true"/>
          <p:nvPr/>
        </p:nvSpPr>
        <p:spPr>
          <a:xfrm rot="0">
            <a:off x="3305175" y="8915400"/>
            <a:ext cx="11201400" cy="401574"/>
          </a:xfrm>
          <a:prstGeom prst="rect">
            <a:avLst/>
          </a:prstGeom>
        </p:spPr>
        <p:txBody>
          <a:bodyPr anchor="t" rtlCol="false" tIns="0" lIns="0" bIns="0" rIns="0">
            <a:spAutoFit/>
          </a:bodyPr>
          <a:lstStyle/>
          <a:p>
            <a:pPr algn="l">
              <a:lnSpc>
                <a:spcPts val="2928"/>
              </a:lnSpc>
              <a:spcBef>
                <a:spcPct val="0"/>
              </a:spcBef>
            </a:pPr>
            <a:r>
              <a:rPr lang="en-US" b="true" sz="2400" i="true">
                <a:solidFill>
                  <a:srgbClr val="010203"/>
                </a:solidFill>
                <a:latin typeface="Zodiak Bold Italics"/>
                <a:ea typeface="Zodiak Bold Italics"/>
                <a:cs typeface="Zodiak Bold Italics"/>
                <a:sym typeface="Zodiak Bold Italics"/>
                <a:hlinkClick r:id="rId2" tooltip="https://icom.museum/en/resources/standards-guidelines/museum-definition/"/>
              </a:rPr>
              <a:t>– ICOM’S definition of a museum</a:t>
            </a:r>
          </a:p>
        </p:txBody>
      </p:sp>
      <p:grpSp>
        <p:nvGrpSpPr>
          <p:cNvPr name="Group 5" id="5"/>
          <p:cNvGrpSpPr/>
          <p:nvPr/>
        </p:nvGrpSpPr>
        <p:grpSpPr>
          <a:xfrm rot="0">
            <a:off x="0" y="0"/>
            <a:ext cx="1600200" cy="10287000"/>
            <a:chOff x="0" y="0"/>
            <a:chExt cx="2133600" cy="13716000"/>
          </a:xfrm>
        </p:grpSpPr>
        <p:grpSp>
          <p:nvGrpSpPr>
            <p:cNvPr name="Group 6" id="6"/>
            <p:cNvGrpSpPr/>
            <p:nvPr/>
          </p:nvGrpSpPr>
          <p:grpSpPr>
            <a:xfrm rot="0">
              <a:off x="0" y="0"/>
              <a:ext cx="2133600" cy="13716000"/>
              <a:chOff x="0" y="0"/>
              <a:chExt cx="421452" cy="2709333"/>
            </a:xfrm>
          </p:grpSpPr>
          <p:sp>
            <p:nvSpPr>
              <p:cNvPr name="Freeform 7" id="7"/>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8" id="8"/>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9" id="9"/>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0" id="10"/>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F2F2F2"/>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1" id="11"/>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3" tooltip="https://www.floschechter.com"/>
                </a:rPr>
                <a:t>Florence</a:t>
              </a:r>
            </a:p>
            <a:p>
              <a:pPr algn="just">
                <a:lnSpc>
                  <a:spcPts val="1511"/>
                </a:lnSpc>
              </a:pPr>
              <a:r>
                <a:rPr lang="en-US" sz="1399">
                  <a:solidFill>
                    <a:srgbClr val="F2F2F2"/>
                  </a:solidFill>
                  <a:latin typeface="Zodiak"/>
                  <a:ea typeface="Zodiak"/>
                  <a:cs typeface="Zodiak"/>
                  <a:sym typeface="Zodiak"/>
                  <a:hlinkClick r:id="rId4"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5" tooltip="https://www.floschechter.com"/>
                </a:rPr>
                <a:t>floschechter.com</a:t>
              </a:r>
            </a:p>
          </p:txBody>
        </p:sp>
      </p:grpSp>
    </p:spTree>
  </p:cSld>
  <p:clrMapOvr>
    <a:masterClrMapping/>
  </p:clrMapOvr>
  <p:transition spd="fast">
    <p:fade/>
  </p:transition>
</p:sld>
</file>

<file path=ppt/slides/slide60.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sp>
        <p:nvSpPr>
          <p:cNvPr name="TextBox 2" id="2"/>
          <p:cNvSpPr txBox="true"/>
          <p:nvPr/>
        </p:nvSpPr>
        <p:spPr>
          <a:xfrm rot="0">
            <a:off x="3267075" y="1661796"/>
            <a:ext cx="4544596" cy="1097280"/>
          </a:xfrm>
          <a:prstGeom prst="rect">
            <a:avLst/>
          </a:prstGeom>
        </p:spPr>
        <p:txBody>
          <a:bodyPr anchor="t" rtlCol="false" tIns="0" lIns="0" bIns="0" rIns="0">
            <a:spAutoFit/>
          </a:bodyPr>
          <a:lstStyle/>
          <a:p>
            <a:pPr algn="just">
              <a:lnSpc>
                <a:spcPts val="7680"/>
              </a:lnSpc>
            </a:pPr>
            <a:r>
              <a:rPr lang="en-US" b="true" sz="9600">
                <a:solidFill>
                  <a:srgbClr val="010203"/>
                </a:solidFill>
                <a:latin typeface="Oswald Bold"/>
                <a:ea typeface="Oswald Bold"/>
                <a:cs typeface="Oswald Bold"/>
                <a:sym typeface="Oswald Bold"/>
              </a:rPr>
              <a:t>GRANTS</a:t>
            </a:r>
          </a:p>
        </p:txBody>
      </p:sp>
      <p:grpSp>
        <p:nvGrpSpPr>
          <p:cNvPr name="Group 3" id="3"/>
          <p:cNvGrpSpPr/>
          <p:nvPr/>
        </p:nvGrpSpPr>
        <p:grpSpPr>
          <a:xfrm rot="0">
            <a:off x="0" y="0"/>
            <a:ext cx="1600200" cy="10287000"/>
            <a:chOff x="0" y="0"/>
            <a:chExt cx="2133600" cy="13716000"/>
          </a:xfrm>
        </p:grpSpPr>
        <p:grpSp>
          <p:nvGrpSpPr>
            <p:cNvPr name="Group 4" id="4"/>
            <p:cNvGrpSpPr/>
            <p:nvPr/>
          </p:nvGrpSpPr>
          <p:grpSpPr>
            <a:xfrm rot="0">
              <a:off x="0" y="0"/>
              <a:ext cx="2133600" cy="13716000"/>
              <a:chOff x="0" y="0"/>
              <a:chExt cx="421452" cy="2709333"/>
            </a:xfrm>
          </p:grpSpPr>
          <p:sp>
            <p:nvSpPr>
              <p:cNvPr name="Freeform 5" id="5"/>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6" id="6"/>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7" id="7"/>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8" id="8"/>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F2F2F2"/>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9" id="9"/>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grpSp>
        <p:nvGrpSpPr>
          <p:cNvPr name="Group 10" id="10"/>
          <p:cNvGrpSpPr/>
          <p:nvPr/>
        </p:nvGrpSpPr>
        <p:grpSpPr>
          <a:xfrm rot="0">
            <a:off x="10744200" y="4029075"/>
            <a:ext cx="7219950" cy="5915025"/>
            <a:chOff x="0" y="0"/>
            <a:chExt cx="1901551" cy="1557867"/>
          </a:xfrm>
        </p:grpSpPr>
        <p:sp>
          <p:nvSpPr>
            <p:cNvPr name="Freeform 11" id="11"/>
            <p:cNvSpPr/>
            <p:nvPr/>
          </p:nvSpPr>
          <p:spPr>
            <a:xfrm flipH="false" flipV="false" rot="0">
              <a:off x="0" y="0"/>
              <a:ext cx="1901551" cy="1557867"/>
            </a:xfrm>
            <a:custGeom>
              <a:avLst/>
              <a:gdLst/>
              <a:ahLst/>
              <a:cxnLst/>
              <a:rect r="r" b="b" t="t" l="l"/>
              <a:pathLst>
                <a:path h="1557867" w="1901551">
                  <a:moveTo>
                    <a:pt x="0" y="0"/>
                  </a:moveTo>
                  <a:lnTo>
                    <a:pt x="1901551" y="0"/>
                  </a:lnTo>
                  <a:lnTo>
                    <a:pt x="1901551" y="1557867"/>
                  </a:lnTo>
                  <a:lnTo>
                    <a:pt x="0" y="1557867"/>
                  </a:lnTo>
                  <a:close/>
                </a:path>
              </a:pathLst>
            </a:custGeom>
            <a:solidFill>
              <a:srgbClr val="000000">
                <a:alpha val="0"/>
              </a:srgbClr>
            </a:solidFill>
            <a:ln w="19050" cap="sq">
              <a:solidFill>
                <a:srgbClr val="000000"/>
              </a:solidFill>
              <a:prstDash val="solid"/>
              <a:miter/>
            </a:ln>
          </p:spPr>
        </p:sp>
        <p:sp>
          <p:nvSpPr>
            <p:cNvPr name="TextBox 12" id="12"/>
            <p:cNvSpPr txBox="true"/>
            <p:nvPr/>
          </p:nvSpPr>
          <p:spPr>
            <a:xfrm>
              <a:off x="0" y="-9525"/>
              <a:ext cx="1901551" cy="1567392"/>
            </a:xfrm>
            <a:prstGeom prst="rect">
              <a:avLst/>
            </a:prstGeom>
          </p:spPr>
          <p:txBody>
            <a:bodyPr anchor="ctr" rtlCol="false" tIns="50800" lIns="50800" bIns="50800" rIns="50800"/>
            <a:lstStyle/>
            <a:p>
              <a:pPr algn="ctr">
                <a:lnSpc>
                  <a:spcPts val="2160"/>
                </a:lnSpc>
              </a:pPr>
            </a:p>
          </p:txBody>
        </p:sp>
      </p:grpSp>
      <p:sp>
        <p:nvSpPr>
          <p:cNvPr name="TextBox 13" id="13"/>
          <p:cNvSpPr txBox="true"/>
          <p:nvPr/>
        </p:nvSpPr>
        <p:spPr>
          <a:xfrm rot="0">
            <a:off x="10725150" y="3098800"/>
            <a:ext cx="7267575" cy="701675"/>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How can you provide a track record to a potential funder or major donor?</a:t>
            </a:r>
          </a:p>
        </p:txBody>
      </p:sp>
      <p:grpSp>
        <p:nvGrpSpPr>
          <p:cNvPr name="Group 14" id="14"/>
          <p:cNvGrpSpPr/>
          <p:nvPr/>
        </p:nvGrpSpPr>
        <p:grpSpPr>
          <a:xfrm rot="0">
            <a:off x="3314700" y="4029075"/>
            <a:ext cx="7219950" cy="5915025"/>
            <a:chOff x="0" y="0"/>
            <a:chExt cx="1901551" cy="1557867"/>
          </a:xfrm>
        </p:grpSpPr>
        <p:sp>
          <p:nvSpPr>
            <p:cNvPr name="Freeform 15" id="15"/>
            <p:cNvSpPr/>
            <p:nvPr/>
          </p:nvSpPr>
          <p:spPr>
            <a:xfrm flipH="false" flipV="false" rot="0">
              <a:off x="0" y="0"/>
              <a:ext cx="1901551" cy="1557867"/>
            </a:xfrm>
            <a:custGeom>
              <a:avLst/>
              <a:gdLst/>
              <a:ahLst/>
              <a:cxnLst/>
              <a:rect r="r" b="b" t="t" l="l"/>
              <a:pathLst>
                <a:path h="1557867" w="1901551">
                  <a:moveTo>
                    <a:pt x="0" y="0"/>
                  </a:moveTo>
                  <a:lnTo>
                    <a:pt x="1901551" y="0"/>
                  </a:lnTo>
                  <a:lnTo>
                    <a:pt x="1901551" y="1557867"/>
                  </a:lnTo>
                  <a:lnTo>
                    <a:pt x="0" y="1557867"/>
                  </a:lnTo>
                  <a:close/>
                </a:path>
              </a:pathLst>
            </a:custGeom>
            <a:solidFill>
              <a:srgbClr val="000000">
                <a:alpha val="0"/>
              </a:srgbClr>
            </a:solidFill>
            <a:ln w="19050" cap="sq">
              <a:solidFill>
                <a:srgbClr val="000000"/>
              </a:solidFill>
              <a:prstDash val="solid"/>
              <a:miter/>
            </a:ln>
          </p:spPr>
        </p:sp>
        <p:sp>
          <p:nvSpPr>
            <p:cNvPr name="TextBox 16" id="16"/>
            <p:cNvSpPr txBox="true"/>
            <p:nvPr/>
          </p:nvSpPr>
          <p:spPr>
            <a:xfrm>
              <a:off x="0" y="-9525"/>
              <a:ext cx="1901551" cy="1567392"/>
            </a:xfrm>
            <a:prstGeom prst="rect">
              <a:avLst/>
            </a:prstGeom>
          </p:spPr>
          <p:txBody>
            <a:bodyPr anchor="ctr" rtlCol="false" tIns="50800" lIns="50800" bIns="50800" rIns="50800"/>
            <a:lstStyle/>
            <a:p>
              <a:pPr algn="ctr">
                <a:lnSpc>
                  <a:spcPts val="2160"/>
                </a:lnSpc>
              </a:pPr>
            </a:p>
          </p:txBody>
        </p:sp>
      </p:grpSp>
      <p:sp>
        <p:nvSpPr>
          <p:cNvPr name="TextBox 17" id="17"/>
          <p:cNvSpPr txBox="true"/>
          <p:nvPr/>
        </p:nvSpPr>
        <p:spPr>
          <a:xfrm rot="0">
            <a:off x="3314700" y="3124200"/>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Which grants might you apply to?</a:t>
            </a:r>
          </a:p>
        </p:txBody>
      </p:sp>
    </p:spTree>
  </p:cSld>
  <p:clrMapOvr>
    <a:masterClrMapping/>
  </p:clrMapOvr>
  <p:transition spd="fast">
    <p:fade/>
  </p:transition>
</p:sld>
</file>

<file path=ppt/slides/slide61.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sp>
        <p:nvSpPr>
          <p:cNvPr name="TextBox 2" id="2"/>
          <p:cNvSpPr txBox="true"/>
          <p:nvPr/>
        </p:nvSpPr>
        <p:spPr>
          <a:xfrm rot="0">
            <a:off x="5013834" y="1636395"/>
            <a:ext cx="12959841" cy="1097280"/>
          </a:xfrm>
          <a:prstGeom prst="rect">
            <a:avLst/>
          </a:prstGeom>
        </p:spPr>
        <p:txBody>
          <a:bodyPr anchor="t" rtlCol="false" tIns="0" lIns="0" bIns="0" rIns="0">
            <a:spAutoFit/>
          </a:bodyPr>
          <a:lstStyle/>
          <a:p>
            <a:pPr algn="r">
              <a:lnSpc>
                <a:spcPts val="7680"/>
              </a:lnSpc>
            </a:pPr>
            <a:r>
              <a:rPr lang="en-US" b="true" sz="9600">
                <a:solidFill>
                  <a:srgbClr val="010203"/>
                </a:solidFill>
                <a:latin typeface="Oswald Bold"/>
                <a:ea typeface="Oswald Bold"/>
                <a:cs typeface="Oswald Bold"/>
                <a:sym typeface="Oswald Bold"/>
              </a:rPr>
              <a:t>DONATIONS</a:t>
            </a:r>
          </a:p>
        </p:txBody>
      </p:sp>
      <p:grpSp>
        <p:nvGrpSpPr>
          <p:cNvPr name="Group 3" id="3"/>
          <p:cNvGrpSpPr/>
          <p:nvPr/>
        </p:nvGrpSpPr>
        <p:grpSpPr>
          <a:xfrm rot="0">
            <a:off x="10744200" y="7715250"/>
            <a:ext cx="7219950" cy="2228850"/>
            <a:chOff x="0" y="0"/>
            <a:chExt cx="1901551" cy="587022"/>
          </a:xfrm>
        </p:grpSpPr>
        <p:sp>
          <p:nvSpPr>
            <p:cNvPr name="Freeform 4" id="4"/>
            <p:cNvSpPr/>
            <p:nvPr/>
          </p:nvSpPr>
          <p:spPr>
            <a:xfrm flipH="false" flipV="false" rot="0">
              <a:off x="0" y="0"/>
              <a:ext cx="1901551" cy="587022"/>
            </a:xfrm>
            <a:custGeom>
              <a:avLst/>
              <a:gdLst/>
              <a:ahLst/>
              <a:cxnLst/>
              <a:rect r="r" b="b" t="t" l="l"/>
              <a:pathLst>
                <a:path h="587022" w="1901551">
                  <a:moveTo>
                    <a:pt x="0" y="0"/>
                  </a:moveTo>
                  <a:lnTo>
                    <a:pt x="1901551" y="0"/>
                  </a:lnTo>
                  <a:lnTo>
                    <a:pt x="1901551" y="587022"/>
                  </a:lnTo>
                  <a:lnTo>
                    <a:pt x="0" y="587022"/>
                  </a:lnTo>
                  <a:close/>
                </a:path>
              </a:pathLst>
            </a:custGeom>
            <a:solidFill>
              <a:srgbClr val="000000">
                <a:alpha val="0"/>
              </a:srgbClr>
            </a:solidFill>
            <a:ln w="19050" cap="sq">
              <a:solidFill>
                <a:srgbClr val="000000"/>
              </a:solidFill>
              <a:prstDash val="solid"/>
              <a:miter/>
            </a:ln>
          </p:spPr>
        </p:sp>
        <p:sp>
          <p:nvSpPr>
            <p:cNvPr name="TextBox 5" id="5"/>
            <p:cNvSpPr txBox="true"/>
            <p:nvPr/>
          </p:nvSpPr>
          <p:spPr>
            <a:xfrm>
              <a:off x="0" y="-9525"/>
              <a:ext cx="1901551" cy="596547"/>
            </a:xfrm>
            <a:prstGeom prst="rect">
              <a:avLst/>
            </a:prstGeom>
          </p:spPr>
          <p:txBody>
            <a:bodyPr anchor="ctr" rtlCol="false" tIns="50800" lIns="50800" bIns="50800" rIns="50800"/>
            <a:lstStyle/>
            <a:p>
              <a:pPr algn="ctr">
                <a:lnSpc>
                  <a:spcPts val="2160"/>
                </a:lnSpc>
              </a:pPr>
            </a:p>
          </p:txBody>
        </p:sp>
      </p:grpSp>
      <p:grpSp>
        <p:nvGrpSpPr>
          <p:cNvPr name="Group 6" id="6"/>
          <p:cNvGrpSpPr/>
          <p:nvPr/>
        </p:nvGrpSpPr>
        <p:grpSpPr>
          <a:xfrm rot="0">
            <a:off x="15201900" y="7715250"/>
            <a:ext cx="2743200" cy="2228850"/>
            <a:chOff x="0" y="0"/>
            <a:chExt cx="722489" cy="587022"/>
          </a:xfrm>
        </p:grpSpPr>
        <p:sp>
          <p:nvSpPr>
            <p:cNvPr name="Freeform 7" id="7"/>
            <p:cNvSpPr/>
            <p:nvPr/>
          </p:nvSpPr>
          <p:spPr>
            <a:xfrm flipH="false" flipV="false" rot="0">
              <a:off x="0" y="0"/>
              <a:ext cx="722489" cy="587022"/>
            </a:xfrm>
            <a:custGeom>
              <a:avLst/>
              <a:gdLst/>
              <a:ahLst/>
              <a:cxnLst/>
              <a:rect r="r" b="b" t="t" l="l"/>
              <a:pathLst>
                <a:path h="587022" w="722489">
                  <a:moveTo>
                    <a:pt x="0" y="0"/>
                  </a:moveTo>
                  <a:lnTo>
                    <a:pt x="722489" y="0"/>
                  </a:lnTo>
                  <a:lnTo>
                    <a:pt x="722489" y="587022"/>
                  </a:lnTo>
                  <a:lnTo>
                    <a:pt x="0" y="587022"/>
                  </a:lnTo>
                  <a:close/>
                </a:path>
              </a:pathLst>
            </a:custGeom>
            <a:solidFill>
              <a:srgbClr val="203608"/>
            </a:solidFill>
          </p:spPr>
        </p:sp>
        <p:sp>
          <p:nvSpPr>
            <p:cNvPr name="TextBox 8" id="8"/>
            <p:cNvSpPr txBox="true"/>
            <p:nvPr/>
          </p:nvSpPr>
          <p:spPr>
            <a:xfrm>
              <a:off x="0" y="28575"/>
              <a:ext cx="722489" cy="558447"/>
            </a:xfrm>
            <a:prstGeom prst="rect">
              <a:avLst/>
            </a:prstGeom>
          </p:spPr>
          <p:txBody>
            <a:bodyPr anchor="ctr" rtlCol="false" tIns="50800" lIns="50800" bIns="50800" rIns="50800"/>
            <a:lstStyle/>
            <a:p>
              <a:pPr algn="ctr">
                <a:lnSpc>
                  <a:spcPts val="1399"/>
                </a:lnSpc>
              </a:pPr>
            </a:p>
          </p:txBody>
        </p:sp>
      </p:grpSp>
      <p:sp>
        <p:nvSpPr>
          <p:cNvPr name="TextBox 9" id="9"/>
          <p:cNvSpPr txBox="true"/>
          <p:nvPr/>
        </p:nvSpPr>
        <p:spPr>
          <a:xfrm rot="0">
            <a:off x="15429143" y="8315258"/>
            <a:ext cx="1030057" cy="1240155"/>
          </a:xfrm>
          <a:prstGeom prst="rect">
            <a:avLst/>
          </a:prstGeom>
        </p:spPr>
        <p:txBody>
          <a:bodyPr anchor="t" rtlCol="false" tIns="0" lIns="0" bIns="0" rIns="0">
            <a:spAutoFit/>
          </a:bodyPr>
          <a:lstStyle/>
          <a:p>
            <a:pPr algn="l">
              <a:lnSpc>
                <a:spcPts val="1200"/>
              </a:lnSpc>
            </a:pPr>
          </a:p>
          <a:p>
            <a:pPr algn="l">
              <a:lnSpc>
                <a:spcPts val="1200"/>
              </a:lnSpc>
            </a:pPr>
            <a:r>
              <a:rPr lang="en-US" sz="1200">
                <a:solidFill>
                  <a:srgbClr val="F2F2F2"/>
                </a:solidFill>
                <a:latin typeface="Archivo"/>
                <a:ea typeface="Archivo"/>
                <a:cs typeface="Archivo"/>
                <a:sym typeface="Archivo"/>
              </a:rPr>
              <a:t>Materials</a:t>
            </a:r>
          </a:p>
          <a:p>
            <a:pPr algn="l">
              <a:lnSpc>
                <a:spcPts val="1200"/>
              </a:lnSpc>
            </a:pPr>
            <a:r>
              <a:rPr lang="en-US" sz="1200">
                <a:solidFill>
                  <a:srgbClr val="F2F2F2"/>
                </a:solidFill>
                <a:latin typeface="Archivo"/>
                <a:ea typeface="Archivo"/>
                <a:cs typeface="Archivo"/>
                <a:sym typeface="Archivo"/>
              </a:rPr>
              <a:t>Space</a:t>
            </a:r>
          </a:p>
          <a:p>
            <a:pPr algn="l">
              <a:lnSpc>
                <a:spcPts val="1200"/>
              </a:lnSpc>
            </a:pPr>
            <a:r>
              <a:rPr lang="en-US" sz="1200">
                <a:solidFill>
                  <a:srgbClr val="F2F2F2"/>
                </a:solidFill>
                <a:latin typeface="Archivo"/>
                <a:ea typeface="Archivo"/>
                <a:cs typeface="Archivo"/>
                <a:sym typeface="Archivo"/>
              </a:rPr>
              <a:t>Transport</a:t>
            </a:r>
          </a:p>
          <a:p>
            <a:pPr algn="l">
              <a:lnSpc>
                <a:spcPts val="1200"/>
              </a:lnSpc>
            </a:pPr>
            <a:r>
              <a:rPr lang="en-US" sz="1200">
                <a:solidFill>
                  <a:srgbClr val="F2F2F2"/>
                </a:solidFill>
                <a:latin typeface="Archivo"/>
                <a:ea typeface="Archivo"/>
                <a:cs typeface="Archivo"/>
                <a:sym typeface="Archivo"/>
              </a:rPr>
              <a:t>Marketing/PR</a:t>
            </a:r>
          </a:p>
          <a:p>
            <a:pPr algn="l">
              <a:lnSpc>
                <a:spcPts val="1200"/>
              </a:lnSpc>
            </a:pPr>
            <a:r>
              <a:rPr lang="en-US" sz="1200">
                <a:solidFill>
                  <a:srgbClr val="F2F2F2"/>
                </a:solidFill>
                <a:latin typeface="Archivo"/>
                <a:ea typeface="Archivo"/>
                <a:cs typeface="Archivo"/>
                <a:sym typeface="Archivo"/>
              </a:rPr>
              <a:t>Software</a:t>
            </a:r>
          </a:p>
          <a:p>
            <a:pPr algn="l">
              <a:lnSpc>
                <a:spcPts val="1200"/>
              </a:lnSpc>
            </a:pPr>
            <a:r>
              <a:rPr lang="en-US" sz="1200">
                <a:solidFill>
                  <a:srgbClr val="F2F2F2"/>
                </a:solidFill>
                <a:latin typeface="Archivo"/>
                <a:ea typeface="Archivo"/>
                <a:cs typeface="Archivo"/>
                <a:sym typeface="Archivo"/>
              </a:rPr>
              <a:t>Services</a:t>
            </a:r>
          </a:p>
          <a:p>
            <a:pPr algn="l">
              <a:lnSpc>
                <a:spcPts val="1200"/>
              </a:lnSpc>
            </a:pPr>
            <a:r>
              <a:rPr lang="en-US" sz="1200">
                <a:solidFill>
                  <a:srgbClr val="F2F2F2"/>
                </a:solidFill>
                <a:latin typeface="Archivo"/>
                <a:ea typeface="Archivo"/>
                <a:cs typeface="Archivo"/>
                <a:sym typeface="Archivo"/>
              </a:rPr>
              <a:t>Labour</a:t>
            </a:r>
          </a:p>
        </p:txBody>
      </p:sp>
      <p:sp>
        <p:nvSpPr>
          <p:cNvPr name="Freeform 10" id="10"/>
          <p:cNvSpPr/>
          <p:nvPr/>
        </p:nvSpPr>
        <p:spPr>
          <a:xfrm flipH="false" flipV="false" rot="0">
            <a:off x="15429143" y="7914692"/>
            <a:ext cx="391040" cy="391040"/>
          </a:xfrm>
          <a:custGeom>
            <a:avLst/>
            <a:gdLst/>
            <a:ahLst/>
            <a:cxnLst/>
            <a:rect r="r" b="b" t="t" l="l"/>
            <a:pathLst>
              <a:path h="391040" w="391040">
                <a:moveTo>
                  <a:pt x="0" y="0"/>
                </a:moveTo>
                <a:lnTo>
                  <a:pt x="391040" y="0"/>
                </a:lnTo>
                <a:lnTo>
                  <a:pt x="391040" y="391041"/>
                </a:lnTo>
                <a:lnTo>
                  <a:pt x="0" y="3910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1" id="11"/>
          <p:cNvSpPr txBox="true"/>
          <p:nvPr/>
        </p:nvSpPr>
        <p:spPr>
          <a:xfrm rot="0">
            <a:off x="16016592" y="7978767"/>
            <a:ext cx="1658039" cy="291465"/>
          </a:xfrm>
          <a:prstGeom prst="rect">
            <a:avLst/>
          </a:prstGeom>
        </p:spPr>
        <p:txBody>
          <a:bodyPr anchor="t" rtlCol="false" tIns="0" lIns="0" bIns="0" rIns="0">
            <a:spAutoFit/>
          </a:bodyPr>
          <a:lstStyle/>
          <a:p>
            <a:pPr algn="l">
              <a:lnSpc>
                <a:spcPts val="2100"/>
              </a:lnSpc>
            </a:pPr>
            <a:r>
              <a:rPr lang="en-US" sz="2100">
                <a:solidFill>
                  <a:srgbClr val="F2F2F2"/>
                </a:solidFill>
                <a:latin typeface="Archivo Black"/>
                <a:ea typeface="Archivo Black"/>
                <a:cs typeface="Archivo Black"/>
                <a:sym typeface="Archivo Black"/>
              </a:rPr>
              <a:t>EXAMPLES</a:t>
            </a:r>
          </a:p>
        </p:txBody>
      </p:sp>
      <p:grpSp>
        <p:nvGrpSpPr>
          <p:cNvPr name="Group 12" id="12"/>
          <p:cNvGrpSpPr/>
          <p:nvPr/>
        </p:nvGrpSpPr>
        <p:grpSpPr>
          <a:xfrm rot="0">
            <a:off x="0" y="0"/>
            <a:ext cx="1600200" cy="10287000"/>
            <a:chOff x="0" y="0"/>
            <a:chExt cx="2133600" cy="13716000"/>
          </a:xfrm>
        </p:grpSpPr>
        <p:grpSp>
          <p:nvGrpSpPr>
            <p:cNvPr name="Group 13" id="13"/>
            <p:cNvGrpSpPr/>
            <p:nvPr/>
          </p:nvGrpSpPr>
          <p:grpSpPr>
            <a:xfrm rot="0">
              <a:off x="0" y="0"/>
              <a:ext cx="2133600" cy="13716000"/>
              <a:chOff x="0" y="0"/>
              <a:chExt cx="421452" cy="2709333"/>
            </a:xfrm>
          </p:grpSpPr>
          <p:sp>
            <p:nvSpPr>
              <p:cNvPr name="Freeform 14" id="14"/>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5" id="15"/>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6" id="16"/>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7" id="17"/>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F2F2F2"/>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8" id="18"/>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4" tooltip="https://www.floschechter.com"/>
                </a:rPr>
                <a:t>Florence</a:t>
              </a:r>
            </a:p>
            <a:p>
              <a:pPr algn="just">
                <a:lnSpc>
                  <a:spcPts val="1511"/>
                </a:lnSpc>
              </a:pPr>
              <a:r>
                <a:rPr lang="en-US" sz="1399">
                  <a:solidFill>
                    <a:srgbClr val="F2F2F2"/>
                  </a:solidFill>
                  <a:latin typeface="Zodiak"/>
                  <a:ea typeface="Zodiak"/>
                  <a:cs typeface="Zodiak"/>
                  <a:sym typeface="Zodiak"/>
                  <a:hlinkClick r:id="rId5"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6" tooltip="https://www.floschechter.com"/>
                </a:rPr>
                <a:t>floschechter.com</a:t>
              </a:r>
            </a:p>
          </p:txBody>
        </p:sp>
      </p:grpSp>
      <p:sp>
        <p:nvSpPr>
          <p:cNvPr name="TextBox 19" id="19"/>
          <p:cNvSpPr txBox="true"/>
          <p:nvPr/>
        </p:nvSpPr>
        <p:spPr>
          <a:xfrm rot="0">
            <a:off x="10763250" y="7137400"/>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Can you get donations in kind?</a:t>
            </a:r>
          </a:p>
        </p:txBody>
      </p:sp>
      <p:grpSp>
        <p:nvGrpSpPr>
          <p:cNvPr name="Group 20" id="20"/>
          <p:cNvGrpSpPr/>
          <p:nvPr/>
        </p:nvGrpSpPr>
        <p:grpSpPr>
          <a:xfrm rot="0">
            <a:off x="10744200" y="4029075"/>
            <a:ext cx="7219950" cy="2228850"/>
            <a:chOff x="0" y="0"/>
            <a:chExt cx="1901551" cy="587022"/>
          </a:xfrm>
        </p:grpSpPr>
        <p:sp>
          <p:nvSpPr>
            <p:cNvPr name="Freeform 21" id="21"/>
            <p:cNvSpPr/>
            <p:nvPr/>
          </p:nvSpPr>
          <p:spPr>
            <a:xfrm flipH="false" flipV="false" rot="0">
              <a:off x="0" y="0"/>
              <a:ext cx="1901551" cy="587022"/>
            </a:xfrm>
            <a:custGeom>
              <a:avLst/>
              <a:gdLst/>
              <a:ahLst/>
              <a:cxnLst/>
              <a:rect r="r" b="b" t="t" l="l"/>
              <a:pathLst>
                <a:path h="587022" w="1901551">
                  <a:moveTo>
                    <a:pt x="0" y="0"/>
                  </a:moveTo>
                  <a:lnTo>
                    <a:pt x="1901551" y="0"/>
                  </a:lnTo>
                  <a:lnTo>
                    <a:pt x="1901551" y="587022"/>
                  </a:lnTo>
                  <a:lnTo>
                    <a:pt x="0" y="587022"/>
                  </a:lnTo>
                  <a:close/>
                </a:path>
              </a:pathLst>
            </a:custGeom>
            <a:solidFill>
              <a:srgbClr val="000000">
                <a:alpha val="0"/>
              </a:srgbClr>
            </a:solidFill>
            <a:ln w="19050" cap="sq">
              <a:solidFill>
                <a:srgbClr val="000000"/>
              </a:solidFill>
              <a:prstDash val="solid"/>
              <a:miter/>
            </a:ln>
          </p:spPr>
        </p:sp>
        <p:sp>
          <p:nvSpPr>
            <p:cNvPr name="TextBox 22" id="22"/>
            <p:cNvSpPr txBox="true"/>
            <p:nvPr/>
          </p:nvSpPr>
          <p:spPr>
            <a:xfrm>
              <a:off x="0" y="-9525"/>
              <a:ext cx="1901551" cy="596547"/>
            </a:xfrm>
            <a:prstGeom prst="rect">
              <a:avLst/>
            </a:prstGeom>
          </p:spPr>
          <p:txBody>
            <a:bodyPr anchor="ctr" rtlCol="false" tIns="50800" lIns="50800" bIns="50800" rIns="50800"/>
            <a:lstStyle/>
            <a:p>
              <a:pPr algn="ctr">
                <a:lnSpc>
                  <a:spcPts val="2160"/>
                </a:lnSpc>
              </a:pPr>
            </a:p>
          </p:txBody>
        </p:sp>
      </p:grpSp>
      <p:sp>
        <p:nvSpPr>
          <p:cNvPr name="TextBox 23" id="23"/>
          <p:cNvSpPr txBox="true"/>
          <p:nvPr/>
        </p:nvSpPr>
        <p:spPr>
          <a:xfrm rot="0">
            <a:off x="10763250" y="3451225"/>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Do you have an existing community who could donate?</a:t>
            </a:r>
          </a:p>
        </p:txBody>
      </p:sp>
      <p:grpSp>
        <p:nvGrpSpPr>
          <p:cNvPr name="Group 24" id="24"/>
          <p:cNvGrpSpPr/>
          <p:nvPr/>
        </p:nvGrpSpPr>
        <p:grpSpPr>
          <a:xfrm rot="0">
            <a:off x="3314700" y="7715250"/>
            <a:ext cx="7219950" cy="2228850"/>
            <a:chOff x="0" y="0"/>
            <a:chExt cx="1901551" cy="587022"/>
          </a:xfrm>
        </p:grpSpPr>
        <p:sp>
          <p:nvSpPr>
            <p:cNvPr name="Freeform 25" id="25"/>
            <p:cNvSpPr/>
            <p:nvPr/>
          </p:nvSpPr>
          <p:spPr>
            <a:xfrm flipH="false" flipV="false" rot="0">
              <a:off x="0" y="0"/>
              <a:ext cx="1901551" cy="587022"/>
            </a:xfrm>
            <a:custGeom>
              <a:avLst/>
              <a:gdLst/>
              <a:ahLst/>
              <a:cxnLst/>
              <a:rect r="r" b="b" t="t" l="l"/>
              <a:pathLst>
                <a:path h="587022" w="1901551">
                  <a:moveTo>
                    <a:pt x="0" y="0"/>
                  </a:moveTo>
                  <a:lnTo>
                    <a:pt x="1901551" y="0"/>
                  </a:lnTo>
                  <a:lnTo>
                    <a:pt x="1901551" y="587022"/>
                  </a:lnTo>
                  <a:lnTo>
                    <a:pt x="0" y="587022"/>
                  </a:lnTo>
                  <a:close/>
                </a:path>
              </a:pathLst>
            </a:custGeom>
            <a:solidFill>
              <a:srgbClr val="000000">
                <a:alpha val="0"/>
              </a:srgbClr>
            </a:solidFill>
            <a:ln w="19050" cap="sq">
              <a:solidFill>
                <a:srgbClr val="000000"/>
              </a:solidFill>
              <a:prstDash val="solid"/>
              <a:miter/>
            </a:ln>
          </p:spPr>
        </p:sp>
        <p:sp>
          <p:nvSpPr>
            <p:cNvPr name="TextBox 26" id="26"/>
            <p:cNvSpPr txBox="true"/>
            <p:nvPr/>
          </p:nvSpPr>
          <p:spPr>
            <a:xfrm>
              <a:off x="0" y="-9525"/>
              <a:ext cx="1901551" cy="596547"/>
            </a:xfrm>
            <a:prstGeom prst="rect">
              <a:avLst/>
            </a:prstGeom>
          </p:spPr>
          <p:txBody>
            <a:bodyPr anchor="ctr" rtlCol="false" tIns="50800" lIns="50800" bIns="50800" rIns="50800"/>
            <a:lstStyle/>
            <a:p>
              <a:pPr algn="ctr">
                <a:lnSpc>
                  <a:spcPts val="2160"/>
                </a:lnSpc>
              </a:pPr>
            </a:p>
          </p:txBody>
        </p:sp>
      </p:grpSp>
      <p:sp>
        <p:nvSpPr>
          <p:cNvPr name="TextBox 27" id="27"/>
          <p:cNvSpPr txBox="true"/>
          <p:nvPr/>
        </p:nvSpPr>
        <p:spPr>
          <a:xfrm rot="0">
            <a:off x="3333750" y="7137400"/>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Will you register for gift aid?</a:t>
            </a:r>
          </a:p>
        </p:txBody>
      </p:sp>
      <p:grpSp>
        <p:nvGrpSpPr>
          <p:cNvPr name="Group 28" id="28"/>
          <p:cNvGrpSpPr/>
          <p:nvPr/>
        </p:nvGrpSpPr>
        <p:grpSpPr>
          <a:xfrm rot="0">
            <a:off x="3314700" y="4029075"/>
            <a:ext cx="7200900" cy="2228850"/>
            <a:chOff x="0" y="0"/>
            <a:chExt cx="1896533" cy="587022"/>
          </a:xfrm>
        </p:grpSpPr>
        <p:sp>
          <p:nvSpPr>
            <p:cNvPr name="Freeform 29" id="29"/>
            <p:cNvSpPr/>
            <p:nvPr/>
          </p:nvSpPr>
          <p:spPr>
            <a:xfrm flipH="false" flipV="false" rot="0">
              <a:off x="0" y="0"/>
              <a:ext cx="1896533" cy="587022"/>
            </a:xfrm>
            <a:custGeom>
              <a:avLst/>
              <a:gdLst/>
              <a:ahLst/>
              <a:cxnLst/>
              <a:rect r="r" b="b" t="t" l="l"/>
              <a:pathLst>
                <a:path h="587022" w="1896533">
                  <a:moveTo>
                    <a:pt x="0" y="0"/>
                  </a:moveTo>
                  <a:lnTo>
                    <a:pt x="1896533" y="0"/>
                  </a:lnTo>
                  <a:lnTo>
                    <a:pt x="1896533" y="587022"/>
                  </a:lnTo>
                  <a:lnTo>
                    <a:pt x="0" y="587022"/>
                  </a:lnTo>
                  <a:close/>
                </a:path>
              </a:pathLst>
            </a:custGeom>
            <a:solidFill>
              <a:srgbClr val="000000">
                <a:alpha val="0"/>
              </a:srgbClr>
            </a:solidFill>
            <a:ln w="19050" cap="sq">
              <a:solidFill>
                <a:srgbClr val="000000"/>
              </a:solidFill>
              <a:prstDash val="solid"/>
              <a:miter/>
            </a:ln>
          </p:spPr>
        </p:sp>
        <p:sp>
          <p:nvSpPr>
            <p:cNvPr name="TextBox 30" id="30"/>
            <p:cNvSpPr txBox="true"/>
            <p:nvPr/>
          </p:nvSpPr>
          <p:spPr>
            <a:xfrm>
              <a:off x="0" y="-9525"/>
              <a:ext cx="1896533" cy="596547"/>
            </a:xfrm>
            <a:prstGeom prst="rect">
              <a:avLst/>
            </a:prstGeom>
          </p:spPr>
          <p:txBody>
            <a:bodyPr anchor="ctr" rtlCol="false" tIns="50800" lIns="50800" bIns="50800" rIns="50800"/>
            <a:lstStyle/>
            <a:p>
              <a:pPr algn="ctr">
                <a:lnSpc>
                  <a:spcPts val="2160"/>
                </a:lnSpc>
              </a:pPr>
            </a:p>
          </p:txBody>
        </p:sp>
      </p:grpSp>
      <p:sp>
        <p:nvSpPr>
          <p:cNvPr name="TextBox 31" id="31"/>
          <p:cNvSpPr txBox="true"/>
          <p:nvPr/>
        </p:nvSpPr>
        <p:spPr>
          <a:xfrm rot="0">
            <a:off x="3333750" y="3451225"/>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Do you have any donors who can donate a significant amount?</a:t>
            </a:r>
          </a:p>
        </p:txBody>
      </p:sp>
      <p:sp>
        <p:nvSpPr>
          <p:cNvPr name="TextBox 32" id="32"/>
          <p:cNvSpPr txBox="true"/>
          <p:nvPr/>
        </p:nvSpPr>
        <p:spPr>
          <a:xfrm rot="0">
            <a:off x="16687800" y="8315258"/>
            <a:ext cx="1030057" cy="935355"/>
          </a:xfrm>
          <a:prstGeom prst="rect">
            <a:avLst/>
          </a:prstGeom>
        </p:spPr>
        <p:txBody>
          <a:bodyPr anchor="t" rtlCol="false" tIns="0" lIns="0" bIns="0" rIns="0">
            <a:spAutoFit/>
          </a:bodyPr>
          <a:lstStyle/>
          <a:p>
            <a:pPr algn="l">
              <a:lnSpc>
                <a:spcPts val="1200"/>
              </a:lnSpc>
            </a:pPr>
          </a:p>
          <a:p>
            <a:pPr algn="l">
              <a:lnSpc>
                <a:spcPts val="1200"/>
              </a:lnSpc>
            </a:pPr>
            <a:r>
              <a:rPr lang="en-US" sz="1200">
                <a:solidFill>
                  <a:srgbClr val="F2F2F2"/>
                </a:solidFill>
                <a:latin typeface="Archivo"/>
                <a:ea typeface="Archivo"/>
                <a:cs typeface="Archivo"/>
                <a:sym typeface="Archivo"/>
              </a:rPr>
              <a:t>Equipment</a:t>
            </a:r>
          </a:p>
          <a:p>
            <a:pPr algn="l">
              <a:lnSpc>
                <a:spcPts val="1200"/>
              </a:lnSpc>
            </a:pPr>
            <a:r>
              <a:rPr lang="en-US" sz="1200">
                <a:solidFill>
                  <a:srgbClr val="F2F2F2"/>
                </a:solidFill>
                <a:latin typeface="Archivo"/>
                <a:ea typeface="Archivo"/>
                <a:cs typeface="Archivo"/>
                <a:sym typeface="Archivo"/>
              </a:rPr>
              <a:t>Investment</a:t>
            </a:r>
          </a:p>
          <a:p>
            <a:pPr algn="l">
              <a:lnSpc>
                <a:spcPts val="1200"/>
              </a:lnSpc>
            </a:pPr>
            <a:r>
              <a:rPr lang="en-US" sz="1200">
                <a:solidFill>
                  <a:srgbClr val="F2F2F2"/>
                </a:solidFill>
                <a:latin typeface="Archivo"/>
                <a:ea typeface="Archivo"/>
                <a:cs typeface="Archivo"/>
                <a:sym typeface="Archivo"/>
              </a:rPr>
              <a:t>Furniture</a:t>
            </a:r>
          </a:p>
          <a:p>
            <a:pPr algn="l">
              <a:lnSpc>
                <a:spcPts val="1200"/>
              </a:lnSpc>
            </a:pPr>
            <a:r>
              <a:rPr lang="en-US" sz="1200">
                <a:solidFill>
                  <a:srgbClr val="F2F2F2"/>
                </a:solidFill>
                <a:latin typeface="Archivo"/>
                <a:ea typeface="Archivo"/>
                <a:cs typeface="Archivo"/>
                <a:sym typeface="Archivo"/>
              </a:rPr>
              <a:t>Accountancy</a:t>
            </a:r>
          </a:p>
          <a:p>
            <a:pPr algn="l">
              <a:lnSpc>
                <a:spcPts val="1200"/>
              </a:lnSpc>
            </a:pPr>
            <a:r>
              <a:rPr lang="en-US" sz="1200">
                <a:solidFill>
                  <a:srgbClr val="F2F2F2"/>
                </a:solidFill>
                <a:latin typeface="Archivo"/>
                <a:ea typeface="Archivo"/>
                <a:cs typeface="Archivo"/>
                <a:sym typeface="Archivo"/>
              </a:rPr>
              <a:t>Advice</a:t>
            </a:r>
          </a:p>
        </p:txBody>
      </p:sp>
    </p:spTree>
  </p:cSld>
  <p:clrMapOvr>
    <a:masterClrMapping/>
  </p:clrMapOvr>
  <p:transition spd="fast">
    <p:fade/>
  </p:transition>
</p:sld>
</file>

<file path=ppt/slides/slide62.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sp>
        <p:nvSpPr>
          <p:cNvPr name="TextBox 2" id="2"/>
          <p:cNvSpPr txBox="true"/>
          <p:nvPr/>
        </p:nvSpPr>
        <p:spPr>
          <a:xfrm rot="0">
            <a:off x="3256439" y="419100"/>
            <a:ext cx="4287361" cy="1097280"/>
          </a:xfrm>
          <a:prstGeom prst="rect">
            <a:avLst/>
          </a:prstGeom>
        </p:spPr>
        <p:txBody>
          <a:bodyPr anchor="t" rtlCol="false" tIns="0" lIns="0" bIns="0" rIns="0">
            <a:spAutoFit/>
          </a:bodyPr>
          <a:lstStyle/>
          <a:p>
            <a:pPr algn="just">
              <a:lnSpc>
                <a:spcPts val="7680"/>
              </a:lnSpc>
            </a:pPr>
            <a:r>
              <a:rPr lang="en-US" b="true" sz="9600">
                <a:solidFill>
                  <a:srgbClr val="010203"/>
                </a:solidFill>
                <a:latin typeface="Oswald Bold"/>
                <a:ea typeface="Oswald Bold"/>
                <a:cs typeface="Oswald Bold"/>
                <a:sym typeface="Oswald Bold"/>
              </a:rPr>
              <a:t>COSTS</a:t>
            </a:r>
          </a:p>
        </p:txBody>
      </p:sp>
      <p:grpSp>
        <p:nvGrpSpPr>
          <p:cNvPr name="Group 3" id="3"/>
          <p:cNvGrpSpPr/>
          <p:nvPr/>
        </p:nvGrpSpPr>
        <p:grpSpPr>
          <a:xfrm rot="0">
            <a:off x="0" y="0"/>
            <a:ext cx="1600200" cy="10287000"/>
            <a:chOff x="0" y="0"/>
            <a:chExt cx="2133600" cy="13716000"/>
          </a:xfrm>
        </p:grpSpPr>
        <p:grpSp>
          <p:nvGrpSpPr>
            <p:cNvPr name="Group 4" id="4"/>
            <p:cNvGrpSpPr/>
            <p:nvPr/>
          </p:nvGrpSpPr>
          <p:grpSpPr>
            <a:xfrm rot="0">
              <a:off x="0" y="0"/>
              <a:ext cx="2133600" cy="13716000"/>
              <a:chOff x="0" y="0"/>
              <a:chExt cx="421452" cy="2709333"/>
            </a:xfrm>
          </p:grpSpPr>
          <p:sp>
            <p:nvSpPr>
              <p:cNvPr name="Freeform 5" id="5"/>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6" id="6"/>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7" id="7"/>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8" id="8"/>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F2F2F2"/>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9" id="9"/>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grpSp>
        <p:nvGrpSpPr>
          <p:cNvPr name="Group 10" id="10"/>
          <p:cNvGrpSpPr/>
          <p:nvPr/>
        </p:nvGrpSpPr>
        <p:grpSpPr>
          <a:xfrm rot="0">
            <a:off x="10744200" y="2800350"/>
            <a:ext cx="7219950" cy="7143750"/>
            <a:chOff x="0" y="0"/>
            <a:chExt cx="1901551" cy="1881481"/>
          </a:xfrm>
        </p:grpSpPr>
        <p:sp>
          <p:nvSpPr>
            <p:cNvPr name="Freeform 11" id="11"/>
            <p:cNvSpPr/>
            <p:nvPr/>
          </p:nvSpPr>
          <p:spPr>
            <a:xfrm flipH="false" flipV="false" rot="0">
              <a:off x="0" y="0"/>
              <a:ext cx="1901551" cy="1881481"/>
            </a:xfrm>
            <a:custGeom>
              <a:avLst/>
              <a:gdLst/>
              <a:ahLst/>
              <a:cxnLst/>
              <a:rect r="r" b="b" t="t" l="l"/>
              <a:pathLst>
                <a:path h="1881481" w="1901551">
                  <a:moveTo>
                    <a:pt x="0" y="0"/>
                  </a:moveTo>
                  <a:lnTo>
                    <a:pt x="1901551" y="0"/>
                  </a:lnTo>
                  <a:lnTo>
                    <a:pt x="1901551" y="1881481"/>
                  </a:lnTo>
                  <a:lnTo>
                    <a:pt x="0" y="1881481"/>
                  </a:lnTo>
                  <a:close/>
                </a:path>
              </a:pathLst>
            </a:custGeom>
            <a:solidFill>
              <a:srgbClr val="000000">
                <a:alpha val="0"/>
              </a:srgbClr>
            </a:solidFill>
            <a:ln w="19050" cap="sq">
              <a:solidFill>
                <a:srgbClr val="000000"/>
              </a:solidFill>
              <a:prstDash val="solid"/>
              <a:miter/>
            </a:ln>
          </p:spPr>
        </p:sp>
        <p:sp>
          <p:nvSpPr>
            <p:cNvPr name="TextBox 12" id="12"/>
            <p:cNvSpPr txBox="true"/>
            <p:nvPr/>
          </p:nvSpPr>
          <p:spPr>
            <a:xfrm>
              <a:off x="0" y="-9525"/>
              <a:ext cx="1901551" cy="1891006"/>
            </a:xfrm>
            <a:prstGeom prst="rect">
              <a:avLst/>
            </a:prstGeom>
          </p:spPr>
          <p:txBody>
            <a:bodyPr anchor="ctr" rtlCol="false" tIns="50800" lIns="50800" bIns="50800" rIns="50800"/>
            <a:lstStyle/>
            <a:p>
              <a:pPr algn="ctr">
                <a:lnSpc>
                  <a:spcPts val="2160"/>
                </a:lnSpc>
              </a:pPr>
            </a:p>
          </p:txBody>
        </p:sp>
      </p:grpSp>
      <p:sp>
        <p:nvSpPr>
          <p:cNvPr name="TextBox 13" id="13"/>
          <p:cNvSpPr txBox="true"/>
          <p:nvPr/>
        </p:nvSpPr>
        <p:spPr>
          <a:xfrm rot="0">
            <a:off x="10725150" y="2197100"/>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How might your costs evolve over time?</a:t>
            </a:r>
          </a:p>
        </p:txBody>
      </p:sp>
      <p:grpSp>
        <p:nvGrpSpPr>
          <p:cNvPr name="Group 14" id="14"/>
          <p:cNvGrpSpPr/>
          <p:nvPr/>
        </p:nvGrpSpPr>
        <p:grpSpPr>
          <a:xfrm rot="0">
            <a:off x="3314700" y="2800350"/>
            <a:ext cx="7219950" cy="7143750"/>
            <a:chOff x="0" y="0"/>
            <a:chExt cx="1901551" cy="1881481"/>
          </a:xfrm>
        </p:grpSpPr>
        <p:sp>
          <p:nvSpPr>
            <p:cNvPr name="Freeform 15" id="15"/>
            <p:cNvSpPr/>
            <p:nvPr/>
          </p:nvSpPr>
          <p:spPr>
            <a:xfrm flipH="false" flipV="false" rot="0">
              <a:off x="0" y="0"/>
              <a:ext cx="1901551" cy="1881481"/>
            </a:xfrm>
            <a:custGeom>
              <a:avLst/>
              <a:gdLst/>
              <a:ahLst/>
              <a:cxnLst/>
              <a:rect r="r" b="b" t="t" l="l"/>
              <a:pathLst>
                <a:path h="1881481" w="1901551">
                  <a:moveTo>
                    <a:pt x="0" y="0"/>
                  </a:moveTo>
                  <a:lnTo>
                    <a:pt x="1901551" y="0"/>
                  </a:lnTo>
                  <a:lnTo>
                    <a:pt x="1901551" y="1881481"/>
                  </a:lnTo>
                  <a:lnTo>
                    <a:pt x="0" y="1881481"/>
                  </a:lnTo>
                  <a:close/>
                </a:path>
              </a:pathLst>
            </a:custGeom>
            <a:solidFill>
              <a:srgbClr val="000000">
                <a:alpha val="0"/>
              </a:srgbClr>
            </a:solidFill>
            <a:ln w="19050" cap="sq">
              <a:solidFill>
                <a:srgbClr val="000000"/>
              </a:solidFill>
              <a:prstDash val="solid"/>
              <a:miter/>
            </a:ln>
          </p:spPr>
        </p:sp>
        <p:sp>
          <p:nvSpPr>
            <p:cNvPr name="TextBox 16" id="16"/>
            <p:cNvSpPr txBox="true"/>
            <p:nvPr/>
          </p:nvSpPr>
          <p:spPr>
            <a:xfrm>
              <a:off x="0" y="-9525"/>
              <a:ext cx="1901551" cy="1891006"/>
            </a:xfrm>
            <a:prstGeom prst="rect">
              <a:avLst/>
            </a:prstGeom>
          </p:spPr>
          <p:txBody>
            <a:bodyPr anchor="ctr" rtlCol="false" tIns="50800" lIns="50800" bIns="50800" rIns="50800"/>
            <a:lstStyle/>
            <a:p>
              <a:pPr algn="ctr">
                <a:lnSpc>
                  <a:spcPts val="2160"/>
                </a:lnSpc>
              </a:pPr>
            </a:p>
          </p:txBody>
        </p:sp>
      </p:grpSp>
      <p:sp>
        <p:nvSpPr>
          <p:cNvPr name="TextBox 17" id="17"/>
          <p:cNvSpPr txBox="true"/>
          <p:nvPr/>
        </p:nvSpPr>
        <p:spPr>
          <a:xfrm rot="0">
            <a:off x="3314700" y="2222500"/>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What will be your main costs?</a:t>
            </a:r>
          </a:p>
        </p:txBody>
      </p:sp>
    </p:spTree>
  </p:cSld>
  <p:clrMapOvr>
    <a:masterClrMapping/>
  </p:clrMapOvr>
  <p:transition spd="fast">
    <p:fade/>
  </p:transition>
</p:sld>
</file>

<file path=ppt/slides/slide63.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3314700" y="2800350"/>
          <a:ext cx="14728570" cy="7143750"/>
        </p:xfrm>
        <a:graphic>
          <a:graphicData uri="http://schemas.openxmlformats.org/drawingml/2006/table">
            <a:tbl>
              <a:tblPr/>
              <a:tblGrid>
                <a:gridCol w="1836630"/>
                <a:gridCol w="5592955"/>
                <a:gridCol w="1899143"/>
                <a:gridCol w="5399843"/>
              </a:tblGrid>
              <a:tr h="1785937">
                <a:tc>
                  <a:txBody>
                    <a:bodyPr anchor="t" rtlCol="false"/>
                    <a:lstStyle/>
                    <a:p>
                      <a:pPr algn="l">
                        <a:lnSpc>
                          <a:spcPts val="2160"/>
                        </a:lnSpc>
                        <a:defRPr/>
                      </a:pPr>
                      <a:r>
                        <a:rPr lang="en-US" sz="1800">
                          <a:solidFill>
                            <a:srgbClr val="010203"/>
                          </a:solidFill>
                          <a:latin typeface="Archivo"/>
                          <a:ea typeface="Archivo"/>
                          <a:cs typeface="Archivo"/>
                          <a:sym typeface="Archivo"/>
                        </a:rPr>
                        <a:t>What types of things will you stock?</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a:txBody>
                    <a:bodyPr anchor="t" rtlCol="false"/>
                    <a:lstStyle/>
                    <a:p>
                      <a:pPr algn="l">
                        <a:lnSpc>
                          <a:spcPts val="2160"/>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a:txBody>
                    <a:bodyPr anchor="t" rtlCol="false"/>
                    <a:lstStyle/>
                    <a:p>
                      <a:pPr algn="l">
                        <a:lnSpc>
                          <a:spcPts val="2160"/>
                        </a:lnSpc>
                        <a:defRPr/>
                      </a:pPr>
                      <a:r>
                        <a:rPr lang="en-US" sz="1800">
                          <a:solidFill>
                            <a:srgbClr val="010203"/>
                          </a:solidFill>
                          <a:latin typeface="Archivo"/>
                          <a:ea typeface="Archivo"/>
                          <a:cs typeface="Archivo"/>
                          <a:sym typeface="Archivo"/>
                        </a:rPr>
                        <a:t>Which Point of Sale system will you use?</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a:txBody>
                    <a:bodyPr anchor="t" rtlCol="false"/>
                    <a:lstStyle/>
                    <a:p>
                      <a:pPr algn="l">
                        <a:lnSpc>
                          <a:spcPts val="2160"/>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r h="1785937">
                <a:tc>
                  <a:txBody>
                    <a:bodyPr anchor="t" rtlCol="false"/>
                    <a:lstStyle/>
                    <a:p>
                      <a:pPr algn="l">
                        <a:lnSpc>
                          <a:spcPts val="2160"/>
                        </a:lnSpc>
                        <a:defRPr/>
                      </a:pPr>
                      <a:r>
                        <a:rPr lang="en-US" sz="1800">
                          <a:solidFill>
                            <a:srgbClr val="010203"/>
                          </a:solidFill>
                          <a:latin typeface="Archivo"/>
                          <a:ea typeface="Archivo"/>
                          <a:cs typeface="Archivo"/>
                          <a:sym typeface="Archivo"/>
                        </a:rPr>
                        <a:t>Will you create your own merchandise and/or resell?</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a:txBody>
                    <a:bodyPr anchor="t" rtlCol="false"/>
                    <a:lstStyle/>
                    <a:p>
                      <a:pPr algn="l">
                        <a:lnSpc>
                          <a:spcPts val="2160"/>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a:txBody>
                    <a:bodyPr anchor="t" rtlCol="false"/>
                    <a:lstStyle/>
                    <a:p>
                      <a:pPr algn="l">
                        <a:lnSpc>
                          <a:spcPts val="2160"/>
                        </a:lnSpc>
                        <a:defRPr/>
                      </a:pPr>
                      <a:r>
                        <a:rPr lang="en-US" sz="1800">
                          <a:solidFill>
                            <a:srgbClr val="010203"/>
                          </a:solidFill>
                          <a:latin typeface="Archivo"/>
                          <a:ea typeface="Archivo"/>
                          <a:cs typeface="Archivo"/>
                          <a:sym typeface="Archivo"/>
                        </a:rPr>
                        <a:t>Will you also sell online? What e-commerce site will you use?</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a:txBody>
                    <a:bodyPr anchor="t" rtlCol="false"/>
                    <a:lstStyle/>
                    <a:p>
                      <a:pPr algn="l">
                        <a:lnSpc>
                          <a:spcPts val="2160"/>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r h="1785937">
                <a:tc>
                  <a:txBody>
                    <a:bodyPr anchor="t" rtlCol="false"/>
                    <a:lstStyle/>
                    <a:p>
                      <a:pPr algn="l">
                        <a:lnSpc>
                          <a:spcPts val="2160"/>
                        </a:lnSpc>
                        <a:defRPr/>
                      </a:pPr>
                      <a:r>
                        <a:rPr lang="en-US" sz="1800">
                          <a:solidFill>
                            <a:srgbClr val="010203"/>
                          </a:solidFill>
                          <a:latin typeface="Archivo"/>
                          <a:ea typeface="Archivo"/>
                          <a:cs typeface="Archivo"/>
                          <a:sym typeface="Archivo"/>
                        </a:rPr>
                        <a:t>Who will be your suppliers?</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a:txBody>
                    <a:bodyPr anchor="t" rtlCol="false"/>
                    <a:lstStyle/>
                    <a:p>
                      <a:pPr algn="l">
                        <a:lnSpc>
                          <a:spcPts val="2160"/>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a:txBody>
                    <a:bodyPr anchor="t" rtlCol="false"/>
                    <a:lstStyle/>
                    <a:p>
                      <a:pPr algn="l">
                        <a:lnSpc>
                          <a:spcPts val="2160"/>
                        </a:lnSpc>
                        <a:defRPr/>
                      </a:pPr>
                      <a:r>
                        <a:rPr lang="en-US" sz="1800">
                          <a:solidFill>
                            <a:srgbClr val="010203"/>
                          </a:solidFill>
                          <a:latin typeface="Archivo"/>
                          <a:ea typeface="Archivo"/>
                          <a:cs typeface="Archivo"/>
                          <a:sym typeface="Archivo"/>
                        </a:rPr>
                        <a:t>What kind of retail partnerships could you utilise?</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a:txBody>
                    <a:bodyPr anchor="t" rtlCol="false"/>
                    <a:lstStyle/>
                    <a:p>
                      <a:pPr algn="l">
                        <a:lnSpc>
                          <a:spcPts val="2160"/>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r h="1785937">
                <a:tc>
                  <a:txBody>
                    <a:bodyPr anchor="t" rtlCol="false"/>
                    <a:lstStyle/>
                    <a:p>
                      <a:pPr algn="l">
                        <a:lnSpc>
                          <a:spcPts val="2160"/>
                        </a:lnSpc>
                        <a:defRPr/>
                      </a:pPr>
                      <a:r>
                        <a:rPr lang="en-US" sz="1800">
                          <a:solidFill>
                            <a:srgbClr val="010203"/>
                          </a:solidFill>
                          <a:latin typeface="Archivo"/>
                          <a:ea typeface="Archivo"/>
                          <a:cs typeface="Archivo"/>
                          <a:sym typeface="Archivo"/>
                        </a:rPr>
                        <a:t>What can you stock that will be unique to your mission?</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a:txBody>
                    <a:bodyPr anchor="t" rtlCol="false"/>
                    <a:lstStyle/>
                    <a:p>
                      <a:pPr algn="l">
                        <a:lnSpc>
                          <a:spcPts val="2160"/>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a:txBody>
                    <a:bodyPr anchor="t" rtlCol="false"/>
                    <a:lstStyle/>
                    <a:p>
                      <a:pPr algn="l">
                        <a:lnSpc>
                          <a:spcPts val="2160"/>
                        </a:lnSpc>
                        <a:defRPr/>
                      </a:pPr>
                      <a:r>
                        <a:rPr lang="en-US" sz="1800">
                          <a:solidFill>
                            <a:srgbClr val="010203"/>
                          </a:solidFill>
                          <a:latin typeface="Archivo"/>
                          <a:ea typeface="Archivo"/>
                          <a:cs typeface="Archivo"/>
                          <a:sym typeface="Archivo"/>
                        </a:rPr>
                        <a:t>How will you package your stock?</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a:txBody>
                    <a:bodyPr anchor="t" rtlCol="false"/>
                    <a:lstStyle/>
                    <a:p>
                      <a:pPr algn="l">
                        <a:lnSpc>
                          <a:spcPts val="2160"/>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bl>
          </a:graphicData>
        </a:graphic>
      </p:graphicFrame>
      <p:sp>
        <p:nvSpPr>
          <p:cNvPr name="TextBox 3" id="3"/>
          <p:cNvSpPr txBox="true"/>
          <p:nvPr/>
        </p:nvSpPr>
        <p:spPr>
          <a:xfrm rot="0">
            <a:off x="3257550" y="417195"/>
            <a:ext cx="12959841" cy="1097280"/>
          </a:xfrm>
          <a:prstGeom prst="rect">
            <a:avLst/>
          </a:prstGeom>
        </p:spPr>
        <p:txBody>
          <a:bodyPr anchor="t" rtlCol="false" tIns="0" lIns="0" bIns="0" rIns="0">
            <a:spAutoFit/>
          </a:bodyPr>
          <a:lstStyle/>
          <a:p>
            <a:pPr algn="just">
              <a:lnSpc>
                <a:spcPts val="7680"/>
              </a:lnSpc>
            </a:pPr>
            <a:r>
              <a:rPr lang="en-US" b="true" sz="9600">
                <a:solidFill>
                  <a:srgbClr val="010203"/>
                </a:solidFill>
                <a:latin typeface="Oswald Bold"/>
                <a:ea typeface="Oswald Bold"/>
                <a:cs typeface="Oswald Bold"/>
                <a:sym typeface="Oswald Bold"/>
              </a:rPr>
              <a:t>RETAIL</a:t>
            </a:r>
          </a:p>
        </p:txBody>
      </p:sp>
      <p:grpSp>
        <p:nvGrpSpPr>
          <p:cNvPr name="Group 4" id="4"/>
          <p:cNvGrpSpPr/>
          <p:nvPr/>
        </p:nvGrpSpPr>
        <p:grpSpPr>
          <a:xfrm rot="0">
            <a:off x="15201900" y="342900"/>
            <a:ext cx="2743200" cy="1228725"/>
            <a:chOff x="0" y="0"/>
            <a:chExt cx="722489" cy="323615"/>
          </a:xfrm>
        </p:grpSpPr>
        <p:sp>
          <p:nvSpPr>
            <p:cNvPr name="Freeform 5" id="5"/>
            <p:cNvSpPr/>
            <p:nvPr/>
          </p:nvSpPr>
          <p:spPr>
            <a:xfrm flipH="false" flipV="false" rot="0">
              <a:off x="0" y="0"/>
              <a:ext cx="722489" cy="323615"/>
            </a:xfrm>
            <a:custGeom>
              <a:avLst/>
              <a:gdLst/>
              <a:ahLst/>
              <a:cxnLst/>
              <a:rect r="r" b="b" t="t" l="l"/>
              <a:pathLst>
                <a:path h="323615" w="722489">
                  <a:moveTo>
                    <a:pt x="0" y="0"/>
                  </a:moveTo>
                  <a:lnTo>
                    <a:pt x="722489" y="0"/>
                  </a:lnTo>
                  <a:lnTo>
                    <a:pt x="722489" y="323615"/>
                  </a:lnTo>
                  <a:lnTo>
                    <a:pt x="0" y="323615"/>
                  </a:lnTo>
                  <a:close/>
                </a:path>
              </a:pathLst>
            </a:custGeom>
            <a:solidFill>
              <a:srgbClr val="203608"/>
            </a:solidFill>
          </p:spPr>
        </p:sp>
        <p:sp>
          <p:nvSpPr>
            <p:cNvPr name="TextBox 6" id="6"/>
            <p:cNvSpPr txBox="true"/>
            <p:nvPr/>
          </p:nvSpPr>
          <p:spPr>
            <a:xfrm>
              <a:off x="0" y="28575"/>
              <a:ext cx="722489" cy="295040"/>
            </a:xfrm>
            <a:prstGeom prst="rect">
              <a:avLst/>
            </a:prstGeom>
          </p:spPr>
          <p:txBody>
            <a:bodyPr anchor="ctr" rtlCol="false" tIns="50800" lIns="50800" bIns="50800" rIns="50800"/>
            <a:lstStyle/>
            <a:p>
              <a:pPr algn="ctr">
                <a:lnSpc>
                  <a:spcPts val="1399"/>
                </a:lnSpc>
              </a:pPr>
            </a:p>
          </p:txBody>
        </p:sp>
      </p:grpSp>
      <p:sp>
        <p:nvSpPr>
          <p:cNvPr name="TextBox 7" id="7"/>
          <p:cNvSpPr txBox="true"/>
          <p:nvPr/>
        </p:nvSpPr>
        <p:spPr>
          <a:xfrm rot="0">
            <a:off x="15429143" y="942908"/>
            <a:ext cx="2256878" cy="478155"/>
          </a:xfrm>
          <a:prstGeom prst="rect">
            <a:avLst/>
          </a:prstGeom>
        </p:spPr>
        <p:txBody>
          <a:bodyPr anchor="t" rtlCol="false" tIns="0" lIns="0" bIns="0" rIns="0">
            <a:spAutoFit/>
          </a:bodyPr>
          <a:lstStyle/>
          <a:p>
            <a:pPr algn="l">
              <a:lnSpc>
                <a:spcPts val="1200"/>
              </a:lnSpc>
            </a:pPr>
          </a:p>
          <a:p>
            <a:pPr algn="l">
              <a:lnSpc>
                <a:spcPts val="1200"/>
              </a:lnSpc>
            </a:pPr>
            <a:r>
              <a:rPr lang="en-US" sz="1200">
                <a:solidFill>
                  <a:srgbClr val="F2F2F2"/>
                </a:solidFill>
                <a:latin typeface="Archivo"/>
                <a:ea typeface="Archivo"/>
                <a:cs typeface="Archivo"/>
                <a:sym typeface="Archivo"/>
              </a:rPr>
              <a:t>Museum of London has an exclusive range with Tatty Devine</a:t>
            </a:r>
          </a:p>
        </p:txBody>
      </p:sp>
      <p:sp>
        <p:nvSpPr>
          <p:cNvPr name="Freeform 8" id="8"/>
          <p:cNvSpPr/>
          <p:nvPr/>
        </p:nvSpPr>
        <p:spPr>
          <a:xfrm flipH="false" flipV="false" rot="0">
            <a:off x="15429143" y="542342"/>
            <a:ext cx="391040" cy="391040"/>
          </a:xfrm>
          <a:custGeom>
            <a:avLst/>
            <a:gdLst/>
            <a:ahLst/>
            <a:cxnLst/>
            <a:rect r="r" b="b" t="t" l="l"/>
            <a:pathLst>
              <a:path h="391040" w="391040">
                <a:moveTo>
                  <a:pt x="0" y="0"/>
                </a:moveTo>
                <a:lnTo>
                  <a:pt x="391040" y="0"/>
                </a:lnTo>
                <a:lnTo>
                  <a:pt x="391040" y="391041"/>
                </a:lnTo>
                <a:lnTo>
                  <a:pt x="0" y="3910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16016592" y="606417"/>
            <a:ext cx="1556848" cy="291465"/>
          </a:xfrm>
          <a:prstGeom prst="rect">
            <a:avLst/>
          </a:prstGeom>
        </p:spPr>
        <p:txBody>
          <a:bodyPr anchor="t" rtlCol="false" tIns="0" lIns="0" bIns="0" rIns="0">
            <a:spAutoFit/>
          </a:bodyPr>
          <a:lstStyle/>
          <a:p>
            <a:pPr algn="l">
              <a:lnSpc>
                <a:spcPts val="2100"/>
              </a:lnSpc>
            </a:pPr>
            <a:r>
              <a:rPr lang="en-US" sz="2100">
                <a:solidFill>
                  <a:srgbClr val="F2F2F2"/>
                </a:solidFill>
                <a:latin typeface="Archivo Black"/>
                <a:ea typeface="Archivo Black"/>
                <a:cs typeface="Archivo Black"/>
                <a:sym typeface="Archivo Black"/>
              </a:rPr>
              <a:t>EXAMPLE</a:t>
            </a:r>
          </a:p>
        </p:txBody>
      </p:sp>
      <p:sp>
        <p:nvSpPr>
          <p:cNvPr name="TextBox 10" id="10"/>
          <p:cNvSpPr txBox="true"/>
          <p:nvPr/>
        </p:nvSpPr>
        <p:spPr>
          <a:xfrm rot="0">
            <a:off x="7772400" y="333375"/>
            <a:ext cx="7200900" cy="1228725"/>
          </a:xfrm>
          <a:prstGeom prst="rect">
            <a:avLst/>
          </a:prstGeom>
        </p:spPr>
        <p:txBody>
          <a:bodyPr anchor="t" rtlCol="false" tIns="0" lIns="0" bIns="0" rIns="0">
            <a:spAutoFit/>
          </a:bodyPr>
          <a:lstStyle/>
          <a:p>
            <a:pPr algn="r">
              <a:lnSpc>
                <a:spcPts val="2400"/>
              </a:lnSpc>
            </a:pPr>
            <a:r>
              <a:rPr lang="en-US" sz="2000">
                <a:solidFill>
                  <a:srgbClr val="010203"/>
                </a:solidFill>
                <a:latin typeface="Archivo"/>
                <a:ea typeface="Archivo"/>
                <a:cs typeface="Archivo"/>
                <a:sym typeface="Archivo"/>
              </a:rPr>
              <a:t>Everyone loves a museum gift shop. Anyone can get a bar of chocolate with their logo on. But the best gift shops are ones that sell things you can't get anywhere else.</a:t>
            </a:r>
          </a:p>
          <a:p>
            <a:pPr algn="r">
              <a:lnSpc>
                <a:spcPts val="2400"/>
              </a:lnSpc>
            </a:pPr>
          </a:p>
        </p:txBody>
      </p:sp>
      <p:grpSp>
        <p:nvGrpSpPr>
          <p:cNvPr name="Group 11" id="11"/>
          <p:cNvGrpSpPr/>
          <p:nvPr/>
        </p:nvGrpSpPr>
        <p:grpSpPr>
          <a:xfrm rot="0">
            <a:off x="0" y="0"/>
            <a:ext cx="1600200" cy="10287000"/>
            <a:chOff x="0" y="0"/>
            <a:chExt cx="2133600" cy="13716000"/>
          </a:xfrm>
        </p:grpSpPr>
        <p:grpSp>
          <p:nvGrpSpPr>
            <p:cNvPr name="Group 12" id="12"/>
            <p:cNvGrpSpPr/>
            <p:nvPr/>
          </p:nvGrpSpPr>
          <p:grpSpPr>
            <a:xfrm rot="0">
              <a:off x="0" y="0"/>
              <a:ext cx="2133600" cy="13716000"/>
              <a:chOff x="0" y="0"/>
              <a:chExt cx="421452" cy="2709333"/>
            </a:xfrm>
          </p:grpSpPr>
          <p:sp>
            <p:nvSpPr>
              <p:cNvPr name="Freeform 13" id="13"/>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4" id="14"/>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5" id="15"/>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6" id="16"/>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F2F2F2"/>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7" id="17"/>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4" tooltip="https://www.floschechter.com"/>
                </a:rPr>
                <a:t>Florence</a:t>
              </a:r>
            </a:p>
            <a:p>
              <a:pPr algn="just">
                <a:lnSpc>
                  <a:spcPts val="1511"/>
                </a:lnSpc>
              </a:pPr>
              <a:r>
                <a:rPr lang="en-US" sz="1399">
                  <a:solidFill>
                    <a:srgbClr val="F2F2F2"/>
                  </a:solidFill>
                  <a:latin typeface="Zodiak"/>
                  <a:ea typeface="Zodiak"/>
                  <a:cs typeface="Zodiak"/>
                  <a:sym typeface="Zodiak"/>
                  <a:hlinkClick r:id="rId5"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6" tooltip="https://www.floschechter.com"/>
                </a:rPr>
                <a:t>floschechter.com</a:t>
              </a:r>
            </a:p>
          </p:txBody>
        </p:sp>
      </p:grpSp>
    </p:spTree>
  </p:cSld>
  <p:clrMapOvr>
    <a:masterClrMapping/>
  </p:clrMapOvr>
  <p:transition spd="fast">
    <p:fade/>
  </p:transition>
</p:sld>
</file>

<file path=ppt/slides/slide64.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3314700" y="2800350"/>
          <a:ext cx="14668500" cy="7143750"/>
        </p:xfrm>
        <a:graphic>
          <a:graphicData uri="http://schemas.openxmlformats.org/drawingml/2006/table">
            <a:tbl>
              <a:tblPr/>
              <a:tblGrid>
                <a:gridCol w="2401716"/>
                <a:gridCol w="12266784"/>
              </a:tblGrid>
              <a:tr h="1785938">
                <a:tc>
                  <a:txBody>
                    <a:bodyPr anchor="t" rtlCol="false"/>
                    <a:lstStyle/>
                    <a:p>
                      <a:pPr algn="l">
                        <a:lnSpc>
                          <a:spcPts val="2160"/>
                        </a:lnSpc>
                        <a:defRPr/>
                      </a:pPr>
                      <a:r>
                        <a:rPr lang="en-US" sz="1800">
                          <a:solidFill>
                            <a:srgbClr val="010203"/>
                          </a:solidFill>
                          <a:latin typeface="Archivo"/>
                          <a:ea typeface="Archivo"/>
                          <a:cs typeface="Archivo"/>
                          <a:sym typeface="Archivo"/>
                        </a:rPr>
                        <a:t>What will you offer your members?</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a:txBody>
                    <a:bodyPr anchor="t" rtlCol="false"/>
                    <a:lstStyle/>
                    <a:p>
                      <a:pPr algn="l">
                        <a:lnSpc>
                          <a:spcPts val="2160"/>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r>
              <a:tr h="1785938">
                <a:tc>
                  <a:txBody>
                    <a:bodyPr anchor="t" rtlCol="false"/>
                    <a:lstStyle/>
                    <a:p>
                      <a:pPr algn="l">
                        <a:lnSpc>
                          <a:spcPts val="2160"/>
                        </a:lnSpc>
                        <a:defRPr/>
                      </a:pPr>
                      <a:r>
                        <a:rPr lang="en-US" sz="1800">
                          <a:solidFill>
                            <a:srgbClr val="010203"/>
                          </a:solidFill>
                          <a:latin typeface="Archivo"/>
                          <a:ea typeface="Archivo"/>
                          <a:cs typeface="Archivo"/>
                          <a:sym typeface="Archivo"/>
                        </a:rPr>
                        <a:t>How much will it cost?</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a:txBody>
                    <a:bodyPr anchor="t" rtlCol="false"/>
                    <a:lstStyle/>
                    <a:p>
                      <a:pPr algn="l">
                        <a:lnSpc>
                          <a:spcPts val="2160"/>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r>
              <a:tr h="1785938">
                <a:tc>
                  <a:txBody>
                    <a:bodyPr anchor="t" rtlCol="false"/>
                    <a:lstStyle/>
                    <a:p>
                      <a:pPr algn="l">
                        <a:lnSpc>
                          <a:spcPts val="2160"/>
                        </a:lnSpc>
                        <a:defRPr/>
                      </a:pPr>
                      <a:r>
                        <a:rPr lang="en-US" sz="1800">
                          <a:solidFill>
                            <a:srgbClr val="010203"/>
                          </a:solidFill>
                          <a:latin typeface="Archivo"/>
                          <a:ea typeface="Archivo"/>
                          <a:cs typeface="Archivo"/>
                          <a:sym typeface="Archivo"/>
                        </a:rPr>
                        <a:t>Who will you target for the scheme?</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a:txBody>
                    <a:bodyPr anchor="t" rtlCol="false"/>
                    <a:lstStyle/>
                    <a:p>
                      <a:pPr algn="l">
                        <a:lnSpc>
                          <a:spcPts val="2160"/>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r>
              <a:tr h="1785938">
                <a:tc>
                  <a:txBody>
                    <a:bodyPr anchor="t" rtlCol="false"/>
                    <a:lstStyle/>
                    <a:p>
                      <a:pPr algn="l">
                        <a:lnSpc>
                          <a:spcPts val="2160"/>
                        </a:lnSpc>
                        <a:defRPr/>
                      </a:pPr>
                      <a:r>
                        <a:rPr lang="en-US" sz="1800">
                          <a:solidFill>
                            <a:srgbClr val="010203"/>
                          </a:solidFill>
                          <a:latin typeface="Archivo"/>
                          <a:ea typeface="Archivo"/>
                          <a:cs typeface="Archivo"/>
                          <a:sym typeface="Archivo"/>
                        </a:rPr>
                        <a:t>What database management system will you use for your membership roster?</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a:txBody>
                    <a:bodyPr anchor="t" rtlCol="false"/>
                    <a:lstStyle/>
                    <a:p>
                      <a:pPr algn="l">
                        <a:lnSpc>
                          <a:spcPts val="2160"/>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r>
            </a:tbl>
          </a:graphicData>
        </a:graphic>
      </p:graphicFrame>
      <p:sp>
        <p:nvSpPr>
          <p:cNvPr name="TextBox 3" id="3"/>
          <p:cNvSpPr txBox="true"/>
          <p:nvPr/>
        </p:nvSpPr>
        <p:spPr>
          <a:xfrm rot="0">
            <a:off x="5023359" y="417195"/>
            <a:ext cx="12959841" cy="1097280"/>
          </a:xfrm>
          <a:prstGeom prst="rect">
            <a:avLst/>
          </a:prstGeom>
        </p:spPr>
        <p:txBody>
          <a:bodyPr anchor="t" rtlCol="false" tIns="0" lIns="0" bIns="0" rIns="0">
            <a:spAutoFit/>
          </a:bodyPr>
          <a:lstStyle/>
          <a:p>
            <a:pPr algn="r">
              <a:lnSpc>
                <a:spcPts val="7680"/>
              </a:lnSpc>
            </a:pPr>
            <a:r>
              <a:rPr lang="en-US" b="true" sz="9600">
                <a:solidFill>
                  <a:srgbClr val="010203"/>
                </a:solidFill>
                <a:latin typeface="Oswald Bold"/>
                <a:ea typeface="Oswald Bold"/>
                <a:cs typeface="Oswald Bold"/>
                <a:sym typeface="Oswald Bold"/>
              </a:rPr>
              <a:t>MEMBERSHIP SCHEME</a:t>
            </a:r>
          </a:p>
        </p:txBody>
      </p:sp>
      <p:sp>
        <p:nvSpPr>
          <p:cNvPr name="TextBox 4" id="4"/>
          <p:cNvSpPr txBox="true"/>
          <p:nvPr/>
        </p:nvSpPr>
        <p:spPr>
          <a:xfrm rot="0">
            <a:off x="3314700" y="342900"/>
            <a:ext cx="2743200" cy="1838325"/>
          </a:xfrm>
          <a:prstGeom prst="rect">
            <a:avLst/>
          </a:prstGeom>
        </p:spPr>
        <p:txBody>
          <a:bodyPr anchor="t" rtlCol="false" tIns="0" lIns="0" bIns="0" rIns="0">
            <a:spAutoFit/>
          </a:bodyPr>
          <a:lstStyle/>
          <a:p>
            <a:pPr algn="l">
              <a:lnSpc>
                <a:spcPts val="2400"/>
              </a:lnSpc>
            </a:pPr>
            <a:r>
              <a:rPr lang="en-US" sz="2000">
                <a:solidFill>
                  <a:srgbClr val="010203"/>
                </a:solidFill>
                <a:latin typeface="Archivo"/>
                <a:ea typeface="Archivo"/>
                <a:cs typeface="Archivo"/>
                <a:sym typeface="Archivo"/>
              </a:rPr>
              <a:t>Membership schemes are helpful for building a loyal visitor base and having a reliable income.</a:t>
            </a:r>
          </a:p>
          <a:p>
            <a:pPr algn="l">
              <a:lnSpc>
                <a:spcPts val="2400"/>
              </a:lnSpc>
            </a:pPr>
          </a:p>
        </p:txBody>
      </p:sp>
      <p:grpSp>
        <p:nvGrpSpPr>
          <p:cNvPr name="Group 5" id="5"/>
          <p:cNvGrpSpPr/>
          <p:nvPr/>
        </p:nvGrpSpPr>
        <p:grpSpPr>
          <a:xfrm rot="0">
            <a:off x="0" y="0"/>
            <a:ext cx="1600200" cy="10287000"/>
            <a:chOff x="0" y="0"/>
            <a:chExt cx="2133600" cy="13716000"/>
          </a:xfrm>
        </p:grpSpPr>
        <p:grpSp>
          <p:nvGrpSpPr>
            <p:cNvPr name="Group 6" id="6"/>
            <p:cNvGrpSpPr/>
            <p:nvPr/>
          </p:nvGrpSpPr>
          <p:grpSpPr>
            <a:xfrm rot="0">
              <a:off x="0" y="0"/>
              <a:ext cx="2133600" cy="13716000"/>
              <a:chOff x="0" y="0"/>
              <a:chExt cx="421452" cy="2709333"/>
            </a:xfrm>
          </p:grpSpPr>
          <p:sp>
            <p:nvSpPr>
              <p:cNvPr name="Freeform 7" id="7"/>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8" id="8"/>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9" id="9"/>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0" id="10"/>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F2F2F2"/>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1" id="11"/>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Tree>
  </p:cSld>
  <p:clrMapOvr>
    <a:masterClrMapping/>
  </p:clrMapOvr>
  <p:transition spd="fast">
    <p:fade/>
  </p:transition>
</p:sld>
</file>

<file path=ppt/slides/slide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314700" y="1658620"/>
            <a:ext cx="12959841" cy="1097280"/>
          </a:xfrm>
          <a:prstGeom prst="rect">
            <a:avLst/>
          </a:prstGeom>
        </p:spPr>
        <p:txBody>
          <a:bodyPr anchor="t" rtlCol="false" tIns="0" lIns="0" bIns="0" rIns="0">
            <a:spAutoFit/>
          </a:bodyPr>
          <a:lstStyle/>
          <a:p>
            <a:pPr algn="just">
              <a:lnSpc>
                <a:spcPts val="7680"/>
              </a:lnSpc>
            </a:pPr>
            <a:r>
              <a:rPr lang="en-US" b="true" sz="9600">
                <a:solidFill>
                  <a:srgbClr val="010203"/>
                </a:solidFill>
                <a:latin typeface="Oswald Bold"/>
                <a:ea typeface="Oswald Bold"/>
                <a:cs typeface="Oswald Bold"/>
                <a:sym typeface="Oswald Bold"/>
              </a:rPr>
              <a:t>OTHER FORMS OF INCOME</a:t>
            </a:r>
          </a:p>
        </p:txBody>
      </p:sp>
      <p:grpSp>
        <p:nvGrpSpPr>
          <p:cNvPr name="Group 3" id="3"/>
          <p:cNvGrpSpPr/>
          <p:nvPr/>
        </p:nvGrpSpPr>
        <p:grpSpPr>
          <a:xfrm rot="0">
            <a:off x="0" y="0"/>
            <a:ext cx="1600200" cy="10287000"/>
            <a:chOff x="0" y="0"/>
            <a:chExt cx="2133600" cy="13716000"/>
          </a:xfrm>
        </p:grpSpPr>
        <p:grpSp>
          <p:nvGrpSpPr>
            <p:cNvPr name="Group 4" id="4"/>
            <p:cNvGrpSpPr/>
            <p:nvPr/>
          </p:nvGrpSpPr>
          <p:grpSpPr>
            <a:xfrm rot="0">
              <a:off x="0" y="0"/>
              <a:ext cx="2133600" cy="13716000"/>
              <a:chOff x="0" y="0"/>
              <a:chExt cx="421452" cy="2709333"/>
            </a:xfrm>
          </p:grpSpPr>
          <p:sp>
            <p:nvSpPr>
              <p:cNvPr name="Freeform 5" id="5"/>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6" id="6"/>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7" id="7"/>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8" id="8"/>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F2F2F2"/>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9" id="9"/>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grpSp>
        <p:nvGrpSpPr>
          <p:cNvPr name="Group 10" id="10"/>
          <p:cNvGrpSpPr/>
          <p:nvPr/>
        </p:nvGrpSpPr>
        <p:grpSpPr>
          <a:xfrm rot="0">
            <a:off x="10744200" y="7715250"/>
            <a:ext cx="7219950" cy="2228850"/>
            <a:chOff x="0" y="0"/>
            <a:chExt cx="1901551" cy="587022"/>
          </a:xfrm>
        </p:grpSpPr>
        <p:sp>
          <p:nvSpPr>
            <p:cNvPr name="Freeform 11" id="11"/>
            <p:cNvSpPr/>
            <p:nvPr/>
          </p:nvSpPr>
          <p:spPr>
            <a:xfrm flipH="false" flipV="false" rot="0">
              <a:off x="0" y="0"/>
              <a:ext cx="1901551" cy="587022"/>
            </a:xfrm>
            <a:custGeom>
              <a:avLst/>
              <a:gdLst/>
              <a:ahLst/>
              <a:cxnLst/>
              <a:rect r="r" b="b" t="t" l="l"/>
              <a:pathLst>
                <a:path h="587022" w="1901551">
                  <a:moveTo>
                    <a:pt x="0" y="0"/>
                  </a:moveTo>
                  <a:lnTo>
                    <a:pt x="1901551" y="0"/>
                  </a:lnTo>
                  <a:lnTo>
                    <a:pt x="1901551" y="587022"/>
                  </a:lnTo>
                  <a:lnTo>
                    <a:pt x="0" y="587022"/>
                  </a:lnTo>
                  <a:close/>
                </a:path>
              </a:pathLst>
            </a:custGeom>
            <a:solidFill>
              <a:srgbClr val="000000">
                <a:alpha val="0"/>
              </a:srgbClr>
            </a:solidFill>
            <a:ln w="19050" cap="sq">
              <a:solidFill>
                <a:srgbClr val="000000"/>
              </a:solidFill>
              <a:prstDash val="solid"/>
              <a:miter/>
            </a:ln>
          </p:spPr>
        </p:sp>
        <p:sp>
          <p:nvSpPr>
            <p:cNvPr name="TextBox 12" id="12"/>
            <p:cNvSpPr txBox="true"/>
            <p:nvPr/>
          </p:nvSpPr>
          <p:spPr>
            <a:xfrm>
              <a:off x="0" y="-9525"/>
              <a:ext cx="1901551" cy="596547"/>
            </a:xfrm>
            <a:prstGeom prst="rect">
              <a:avLst/>
            </a:prstGeom>
          </p:spPr>
          <p:txBody>
            <a:bodyPr anchor="ctr" rtlCol="false" tIns="50800" lIns="50800" bIns="50800" rIns="50800"/>
            <a:lstStyle/>
            <a:p>
              <a:pPr algn="ctr">
                <a:lnSpc>
                  <a:spcPts val="2160"/>
                </a:lnSpc>
              </a:pPr>
            </a:p>
          </p:txBody>
        </p:sp>
      </p:grpSp>
      <p:grpSp>
        <p:nvGrpSpPr>
          <p:cNvPr name="Group 13" id="13"/>
          <p:cNvGrpSpPr/>
          <p:nvPr/>
        </p:nvGrpSpPr>
        <p:grpSpPr>
          <a:xfrm rot="0">
            <a:off x="15201900" y="7715250"/>
            <a:ext cx="2743200" cy="2228850"/>
            <a:chOff x="0" y="0"/>
            <a:chExt cx="722489" cy="587022"/>
          </a:xfrm>
        </p:grpSpPr>
        <p:sp>
          <p:nvSpPr>
            <p:cNvPr name="Freeform 14" id="14"/>
            <p:cNvSpPr/>
            <p:nvPr/>
          </p:nvSpPr>
          <p:spPr>
            <a:xfrm flipH="false" flipV="false" rot="0">
              <a:off x="0" y="0"/>
              <a:ext cx="722489" cy="587022"/>
            </a:xfrm>
            <a:custGeom>
              <a:avLst/>
              <a:gdLst/>
              <a:ahLst/>
              <a:cxnLst/>
              <a:rect r="r" b="b" t="t" l="l"/>
              <a:pathLst>
                <a:path h="587022" w="722489">
                  <a:moveTo>
                    <a:pt x="0" y="0"/>
                  </a:moveTo>
                  <a:lnTo>
                    <a:pt x="722489" y="0"/>
                  </a:lnTo>
                  <a:lnTo>
                    <a:pt x="722489" y="587022"/>
                  </a:lnTo>
                  <a:lnTo>
                    <a:pt x="0" y="587022"/>
                  </a:lnTo>
                  <a:close/>
                </a:path>
              </a:pathLst>
            </a:custGeom>
            <a:solidFill>
              <a:srgbClr val="203608"/>
            </a:solidFill>
          </p:spPr>
        </p:sp>
        <p:sp>
          <p:nvSpPr>
            <p:cNvPr name="TextBox 15" id="15"/>
            <p:cNvSpPr txBox="true"/>
            <p:nvPr/>
          </p:nvSpPr>
          <p:spPr>
            <a:xfrm>
              <a:off x="0" y="28575"/>
              <a:ext cx="722489" cy="558447"/>
            </a:xfrm>
            <a:prstGeom prst="rect">
              <a:avLst/>
            </a:prstGeom>
          </p:spPr>
          <p:txBody>
            <a:bodyPr anchor="ctr" rtlCol="false" tIns="50800" lIns="50800" bIns="50800" rIns="50800"/>
            <a:lstStyle/>
            <a:p>
              <a:pPr algn="ctr">
                <a:lnSpc>
                  <a:spcPts val="1399"/>
                </a:lnSpc>
              </a:pPr>
            </a:p>
          </p:txBody>
        </p:sp>
      </p:grpSp>
      <p:sp>
        <p:nvSpPr>
          <p:cNvPr name="TextBox 16" id="16"/>
          <p:cNvSpPr txBox="true"/>
          <p:nvPr/>
        </p:nvSpPr>
        <p:spPr>
          <a:xfrm rot="0">
            <a:off x="15429143" y="8315258"/>
            <a:ext cx="2245488" cy="935355"/>
          </a:xfrm>
          <a:prstGeom prst="rect">
            <a:avLst/>
          </a:prstGeom>
        </p:spPr>
        <p:txBody>
          <a:bodyPr anchor="t" rtlCol="false" tIns="0" lIns="0" bIns="0" rIns="0">
            <a:spAutoFit/>
          </a:bodyPr>
          <a:lstStyle/>
          <a:p>
            <a:pPr algn="l">
              <a:lnSpc>
                <a:spcPts val="1200"/>
              </a:lnSpc>
            </a:pPr>
          </a:p>
          <a:p>
            <a:pPr algn="l">
              <a:lnSpc>
                <a:spcPts val="1200"/>
              </a:lnSpc>
            </a:pPr>
            <a:r>
              <a:rPr lang="en-US" sz="1200">
                <a:solidFill>
                  <a:srgbClr val="F2F2F2"/>
                </a:solidFill>
                <a:latin typeface="Archivo"/>
                <a:ea typeface="Archivo"/>
                <a:cs typeface="Archivo"/>
                <a:sym typeface="Archivo"/>
              </a:rPr>
              <a:t>The Met Gala is at its heart a fundraising event for the Metropolitan Museum of Art's Costume Institute </a:t>
            </a:r>
          </a:p>
          <a:p>
            <a:pPr algn="l">
              <a:lnSpc>
                <a:spcPts val="1200"/>
              </a:lnSpc>
            </a:pPr>
          </a:p>
        </p:txBody>
      </p:sp>
      <p:sp>
        <p:nvSpPr>
          <p:cNvPr name="Freeform 17" id="17"/>
          <p:cNvSpPr/>
          <p:nvPr/>
        </p:nvSpPr>
        <p:spPr>
          <a:xfrm flipH="false" flipV="false" rot="0">
            <a:off x="15429143" y="7914692"/>
            <a:ext cx="391040" cy="391040"/>
          </a:xfrm>
          <a:custGeom>
            <a:avLst/>
            <a:gdLst/>
            <a:ahLst/>
            <a:cxnLst/>
            <a:rect r="r" b="b" t="t" l="l"/>
            <a:pathLst>
              <a:path h="391040" w="391040">
                <a:moveTo>
                  <a:pt x="0" y="0"/>
                </a:moveTo>
                <a:lnTo>
                  <a:pt x="391040" y="0"/>
                </a:lnTo>
                <a:lnTo>
                  <a:pt x="391040" y="391041"/>
                </a:lnTo>
                <a:lnTo>
                  <a:pt x="0" y="39104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8" id="18"/>
          <p:cNvSpPr txBox="true"/>
          <p:nvPr/>
        </p:nvSpPr>
        <p:spPr>
          <a:xfrm rot="0">
            <a:off x="16016592" y="7978767"/>
            <a:ext cx="1658039" cy="291465"/>
          </a:xfrm>
          <a:prstGeom prst="rect">
            <a:avLst/>
          </a:prstGeom>
        </p:spPr>
        <p:txBody>
          <a:bodyPr anchor="t" rtlCol="false" tIns="0" lIns="0" bIns="0" rIns="0">
            <a:spAutoFit/>
          </a:bodyPr>
          <a:lstStyle/>
          <a:p>
            <a:pPr algn="l">
              <a:lnSpc>
                <a:spcPts val="2100"/>
              </a:lnSpc>
            </a:pPr>
            <a:r>
              <a:rPr lang="en-US" sz="2100">
                <a:solidFill>
                  <a:srgbClr val="F2F2F2"/>
                </a:solidFill>
                <a:latin typeface="Archivo Black"/>
                <a:ea typeface="Archivo Black"/>
                <a:cs typeface="Archivo Black"/>
                <a:sym typeface="Archivo Black"/>
              </a:rPr>
              <a:t>EXAMPLE</a:t>
            </a:r>
          </a:p>
        </p:txBody>
      </p:sp>
      <p:sp>
        <p:nvSpPr>
          <p:cNvPr name="TextBox 19" id="19"/>
          <p:cNvSpPr txBox="true"/>
          <p:nvPr/>
        </p:nvSpPr>
        <p:spPr>
          <a:xfrm rot="0">
            <a:off x="10763250" y="6784975"/>
            <a:ext cx="7267575" cy="701675"/>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Are there any creative ways you can generate commercial income specific to your museum?</a:t>
            </a:r>
          </a:p>
        </p:txBody>
      </p:sp>
      <p:grpSp>
        <p:nvGrpSpPr>
          <p:cNvPr name="Group 20" id="20"/>
          <p:cNvGrpSpPr/>
          <p:nvPr/>
        </p:nvGrpSpPr>
        <p:grpSpPr>
          <a:xfrm rot="0">
            <a:off x="10744200" y="4029075"/>
            <a:ext cx="7219950" cy="2228850"/>
            <a:chOff x="0" y="0"/>
            <a:chExt cx="1901551" cy="587022"/>
          </a:xfrm>
        </p:grpSpPr>
        <p:sp>
          <p:nvSpPr>
            <p:cNvPr name="Freeform 21" id="21"/>
            <p:cNvSpPr/>
            <p:nvPr/>
          </p:nvSpPr>
          <p:spPr>
            <a:xfrm flipH="false" flipV="false" rot="0">
              <a:off x="0" y="0"/>
              <a:ext cx="1901551" cy="587022"/>
            </a:xfrm>
            <a:custGeom>
              <a:avLst/>
              <a:gdLst/>
              <a:ahLst/>
              <a:cxnLst/>
              <a:rect r="r" b="b" t="t" l="l"/>
              <a:pathLst>
                <a:path h="587022" w="1901551">
                  <a:moveTo>
                    <a:pt x="0" y="0"/>
                  </a:moveTo>
                  <a:lnTo>
                    <a:pt x="1901551" y="0"/>
                  </a:lnTo>
                  <a:lnTo>
                    <a:pt x="1901551" y="587022"/>
                  </a:lnTo>
                  <a:lnTo>
                    <a:pt x="0" y="587022"/>
                  </a:lnTo>
                  <a:close/>
                </a:path>
              </a:pathLst>
            </a:custGeom>
            <a:solidFill>
              <a:srgbClr val="000000">
                <a:alpha val="0"/>
              </a:srgbClr>
            </a:solidFill>
            <a:ln w="19050" cap="sq">
              <a:solidFill>
                <a:srgbClr val="000000"/>
              </a:solidFill>
              <a:prstDash val="solid"/>
              <a:miter/>
            </a:ln>
          </p:spPr>
        </p:sp>
        <p:sp>
          <p:nvSpPr>
            <p:cNvPr name="TextBox 22" id="22"/>
            <p:cNvSpPr txBox="true"/>
            <p:nvPr/>
          </p:nvSpPr>
          <p:spPr>
            <a:xfrm>
              <a:off x="0" y="-9525"/>
              <a:ext cx="1901551" cy="596547"/>
            </a:xfrm>
            <a:prstGeom prst="rect">
              <a:avLst/>
            </a:prstGeom>
          </p:spPr>
          <p:txBody>
            <a:bodyPr anchor="ctr" rtlCol="false" tIns="50800" lIns="50800" bIns="50800" rIns="50800"/>
            <a:lstStyle/>
            <a:p>
              <a:pPr algn="ctr">
                <a:lnSpc>
                  <a:spcPts val="2160"/>
                </a:lnSpc>
              </a:pPr>
            </a:p>
          </p:txBody>
        </p:sp>
      </p:grpSp>
      <p:sp>
        <p:nvSpPr>
          <p:cNvPr name="TextBox 23" id="23"/>
          <p:cNvSpPr txBox="true"/>
          <p:nvPr/>
        </p:nvSpPr>
        <p:spPr>
          <a:xfrm rot="0">
            <a:off x="10763250" y="3451225"/>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Will your location be available for venue hire?</a:t>
            </a:r>
          </a:p>
        </p:txBody>
      </p:sp>
      <p:grpSp>
        <p:nvGrpSpPr>
          <p:cNvPr name="Group 24" id="24"/>
          <p:cNvGrpSpPr/>
          <p:nvPr/>
        </p:nvGrpSpPr>
        <p:grpSpPr>
          <a:xfrm rot="0">
            <a:off x="3314700" y="7715250"/>
            <a:ext cx="7219950" cy="2228850"/>
            <a:chOff x="0" y="0"/>
            <a:chExt cx="1901551" cy="587022"/>
          </a:xfrm>
        </p:grpSpPr>
        <p:sp>
          <p:nvSpPr>
            <p:cNvPr name="Freeform 25" id="25"/>
            <p:cNvSpPr/>
            <p:nvPr/>
          </p:nvSpPr>
          <p:spPr>
            <a:xfrm flipH="false" flipV="false" rot="0">
              <a:off x="0" y="0"/>
              <a:ext cx="1901551" cy="587022"/>
            </a:xfrm>
            <a:custGeom>
              <a:avLst/>
              <a:gdLst/>
              <a:ahLst/>
              <a:cxnLst/>
              <a:rect r="r" b="b" t="t" l="l"/>
              <a:pathLst>
                <a:path h="587022" w="1901551">
                  <a:moveTo>
                    <a:pt x="0" y="0"/>
                  </a:moveTo>
                  <a:lnTo>
                    <a:pt x="1901551" y="0"/>
                  </a:lnTo>
                  <a:lnTo>
                    <a:pt x="1901551" y="587022"/>
                  </a:lnTo>
                  <a:lnTo>
                    <a:pt x="0" y="587022"/>
                  </a:lnTo>
                  <a:close/>
                </a:path>
              </a:pathLst>
            </a:custGeom>
            <a:solidFill>
              <a:srgbClr val="000000">
                <a:alpha val="0"/>
              </a:srgbClr>
            </a:solidFill>
            <a:ln w="19050" cap="sq">
              <a:solidFill>
                <a:srgbClr val="000000"/>
              </a:solidFill>
              <a:prstDash val="solid"/>
              <a:miter/>
            </a:ln>
          </p:spPr>
        </p:sp>
        <p:sp>
          <p:nvSpPr>
            <p:cNvPr name="TextBox 26" id="26"/>
            <p:cNvSpPr txBox="true"/>
            <p:nvPr/>
          </p:nvSpPr>
          <p:spPr>
            <a:xfrm>
              <a:off x="0" y="-9525"/>
              <a:ext cx="1901551" cy="596547"/>
            </a:xfrm>
            <a:prstGeom prst="rect">
              <a:avLst/>
            </a:prstGeom>
          </p:spPr>
          <p:txBody>
            <a:bodyPr anchor="ctr" rtlCol="false" tIns="50800" lIns="50800" bIns="50800" rIns="50800"/>
            <a:lstStyle/>
            <a:p>
              <a:pPr algn="ctr">
                <a:lnSpc>
                  <a:spcPts val="2160"/>
                </a:lnSpc>
              </a:pPr>
            </a:p>
          </p:txBody>
        </p:sp>
      </p:grpSp>
      <p:sp>
        <p:nvSpPr>
          <p:cNvPr name="TextBox 27" id="27"/>
          <p:cNvSpPr txBox="true"/>
          <p:nvPr/>
        </p:nvSpPr>
        <p:spPr>
          <a:xfrm rot="0">
            <a:off x="3333750" y="6784975"/>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Can you use your assets creatively e.g. renting hotdesks?</a:t>
            </a:r>
          </a:p>
        </p:txBody>
      </p:sp>
      <p:grpSp>
        <p:nvGrpSpPr>
          <p:cNvPr name="Group 28" id="28"/>
          <p:cNvGrpSpPr/>
          <p:nvPr/>
        </p:nvGrpSpPr>
        <p:grpSpPr>
          <a:xfrm rot="0">
            <a:off x="3314700" y="4029075"/>
            <a:ext cx="7200900" cy="2228850"/>
            <a:chOff x="0" y="0"/>
            <a:chExt cx="1896533" cy="587022"/>
          </a:xfrm>
        </p:grpSpPr>
        <p:sp>
          <p:nvSpPr>
            <p:cNvPr name="Freeform 29" id="29"/>
            <p:cNvSpPr/>
            <p:nvPr/>
          </p:nvSpPr>
          <p:spPr>
            <a:xfrm flipH="false" flipV="false" rot="0">
              <a:off x="0" y="0"/>
              <a:ext cx="1896533" cy="587022"/>
            </a:xfrm>
            <a:custGeom>
              <a:avLst/>
              <a:gdLst/>
              <a:ahLst/>
              <a:cxnLst/>
              <a:rect r="r" b="b" t="t" l="l"/>
              <a:pathLst>
                <a:path h="587022" w="1896533">
                  <a:moveTo>
                    <a:pt x="0" y="0"/>
                  </a:moveTo>
                  <a:lnTo>
                    <a:pt x="1896533" y="0"/>
                  </a:lnTo>
                  <a:lnTo>
                    <a:pt x="1896533" y="587022"/>
                  </a:lnTo>
                  <a:lnTo>
                    <a:pt x="0" y="587022"/>
                  </a:lnTo>
                  <a:close/>
                </a:path>
              </a:pathLst>
            </a:custGeom>
            <a:solidFill>
              <a:srgbClr val="000000">
                <a:alpha val="0"/>
              </a:srgbClr>
            </a:solidFill>
            <a:ln w="19050" cap="sq">
              <a:solidFill>
                <a:srgbClr val="000000"/>
              </a:solidFill>
              <a:prstDash val="solid"/>
              <a:miter/>
            </a:ln>
          </p:spPr>
        </p:sp>
        <p:sp>
          <p:nvSpPr>
            <p:cNvPr name="TextBox 30" id="30"/>
            <p:cNvSpPr txBox="true"/>
            <p:nvPr/>
          </p:nvSpPr>
          <p:spPr>
            <a:xfrm>
              <a:off x="0" y="-9525"/>
              <a:ext cx="1896533" cy="596547"/>
            </a:xfrm>
            <a:prstGeom prst="rect">
              <a:avLst/>
            </a:prstGeom>
          </p:spPr>
          <p:txBody>
            <a:bodyPr anchor="ctr" rtlCol="false" tIns="50800" lIns="50800" bIns="50800" rIns="50800"/>
            <a:lstStyle/>
            <a:p>
              <a:pPr algn="ctr">
                <a:lnSpc>
                  <a:spcPts val="2160"/>
                </a:lnSpc>
              </a:pPr>
            </a:p>
          </p:txBody>
        </p:sp>
      </p:grpSp>
      <p:sp>
        <p:nvSpPr>
          <p:cNvPr name="TextBox 31" id="31"/>
          <p:cNvSpPr txBox="true"/>
          <p:nvPr/>
        </p:nvSpPr>
        <p:spPr>
          <a:xfrm rot="0">
            <a:off x="3333750" y="3451225"/>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Could you run a cafe as a form of income?</a:t>
            </a:r>
            <a:r>
              <a:rPr lang="en-US" sz="2000">
                <a:solidFill>
                  <a:srgbClr val="000000"/>
                </a:solidFill>
                <a:latin typeface="Archivo"/>
                <a:ea typeface="Archivo"/>
                <a:cs typeface="Archivo"/>
                <a:sym typeface="Archivo"/>
              </a:rPr>
              <a:t> </a:t>
            </a:r>
          </a:p>
        </p:txBody>
      </p:sp>
    </p:spTree>
  </p:cSld>
  <p:clrMapOvr>
    <a:masterClrMapping/>
  </p:clrMapOvr>
  <p:transition spd="fast">
    <p:fade/>
  </p:transition>
</p:sld>
</file>

<file path=ppt/slides/slide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0744200" y="2614930"/>
            <a:ext cx="5715000" cy="6100445"/>
          </a:xfrm>
          <a:prstGeom prst="rect">
            <a:avLst/>
          </a:prstGeom>
        </p:spPr>
        <p:txBody>
          <a:bodyPr anchor="t" rtlCol="false" tIns="0" lIns="0" bIns="0" rIns="0">
            <a:spAutoFit/>
          </a:bodyPr>
          <a:lstStyle/>
          <a:p>
            <a:pPr algn="l">
              <a:lnSpc>
                <a:spcPts val="2440"/>
              </a:lnSpc>
            </a:pPr>
            <a:r>
              <a:rPr lang="en-US" sz="2000">
                <a:solidFill>
                  <a:srgbClr val="010203"/>
                </a:solidFill>
                <a:latin typeface="Archivo"/>
                <a:ea typeface="Archivo"/>
                <a:cs typeface="Archivo"/>
                <a:sym typeface="Archivo"/>
              </a:rPr>
              <a:t>There will be many organisations out there who are trying to achieve similar goals to you. This might be in their main activities, or it could be as part of their CSR. Partnerships can sometimes be obvious - such as Gilette and Movember - but you might be surprised who could be your potential partner so don't be afraid to think outside the box. </a:t>
            </a:r>
          </a:p>
          <a:p>
            <a:pPr algn="l">
              <a:lnSpc>
                <a:spcPts val="2440"/>
              </a:lnSpc>
            </a:pPr>
          </a:p>
          <a:p>
            <a:pPr algn="l">
              <a:lnSpc>
                <a:spcPts val="2440"/>
              </a:lnSpc>
            </a:pPr>
            <a:r>
              <a:rPr lang="en-US" sz="2000">
                <a:solidFill>
                  <a:srgbClr val="010203"/>
                </a:solidFill>
                <a:latin typeface="Archivo"/>
                <a:ea typeface="Archivo"/>
                <a:cs typeface="Archivo"/>
                <a:sym typeface="Archivo"/>
              </a:rPr>
              <a:t>Partnering is a very useful thing to do as it can expand your reach, spread the workload, provide funding, and be a testing ground for creativity.</a:t>
            </a:r>
          </a:p>
          <a:p>
            <a:pPr algn="l">
              <a:lnSpc>
                <a:spcPts val="2440"/>
              </a:lnSpc>
            </a:pPr>
          </a:p>
          <a:p>
            <a:pPr algn="l" marL="0" indent="0" lvl="1">
              <a:lnSpc>
                <a:spcPts val="2440"/>
              </a:lnSpc>
              <a:spcBef>
                <a:spcPct val="0"/>
              </a:spcBef>
            </a:pPr>
            <a:r>
              <a:rPr lang="en-US" sz="2000">
                <a:solidFill>
                  <a:srgbClr val="010203"/>
                </a:solidFill>
                <a:latin typeface="Archivo"/>
                <a:ea typeface="Archivo"/>
                <a:cs typeface="Archivo"/>
                <a:sym typeface="Archivo"/>
              </a:rPr>
              <a:t>But it's important that the give and take of partnerships are balanced. There are a lot of businesses out there who don't understand that museums are usually charities and therefore expect them to provide services and goods for free. But businesses aren't the beneficiaries of your museum (probably!), so make sure you get enough in return for what you offer them.</a:t>
            </a:r>
          </a:p>
        </p:txBody>
      </p:sp>
      <p:sp>
        <p:nvSpPr>
          <p:cNvPr name="TextBox 4" id="4"/>
          <p:cNvSpPr txBox="true"/>
          <p:nvPr/>
        </p:nvSpPr>
        <p:spPr>
          <a:xfrm rot="0">
            <a:off x="1771650" y="7842885"/>
            <a:ext cx="9227288" cy="1062990"/>
          </a:xfrm>
          <a:prstGeom prst="rect">
            <a:avLst/>
          </a:prstGeom>
        </p:spPr>
        <p:txBody>
          <a:bodyPr anchor="t" rtlCol="false" tIns="0" lIns="0" bIns="0" rIns="0">
            <a:spAutoFit/>
          </a:bodyPr>
          <a:lstStyle/>
          <a:p>
            <a:pPr algn="l" marL="0" indent="0" lvl="0">
              <a:lnSpc>
                <a:spcPts val="7200"/>
              </a:lnSpc>
              <a:spcBef>
                <a:spcPct val="0"/>
              </a:spcBef>
            </a:pPr>
            <a:r>
              <a:rPr lang="en-US" b="true" sz="9600">
                <a:solidFill>
                  <a:srgbClr val="010203"/>
                </a:solidFill>
                <a:latin typeface="Oswald Bold"/>
                <a:ea typeface="Oswald Bold"/>
                <a:cs typeface="Oswald Bold"/>
                <a:sym typeface="Oswald Bold"/>
              </a:rPr>
              <a:t>PARTNERSHIPS</a:t>
            </a:r>
          </a:p>
        </p:txBody>
      </p:sp>
    </p:spTree>
  </p:cSld>
  <p:clrMapOvr>
    <a:masterClrMapping/>
  </p:clrMapOvr>
  <p:transition spd="fast">
    <p:fade/>
  </p:transition>
</p:sld>
</file>

<file path=ppt/slides/slide67.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grpSp>
        <p:nvGrpSpPr>
          <p:cNvPr name="Group 2" id="2"/>
          <p:cNvGrpSpPr/>
          <p:nvPr/>
        </p:nvGrpSpPr>
        <p:grpSpPr>
          <a:xfrm rot="0">
            <a:off x="5394181" y="647700"/>
            <a:ext cx="8991600" cy="8991600"/>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2F2"/>
            </a:solidFill>
            <a:ln w="19050" cap="sq">
              <a:solidFill>
                <a:srgbClr val="000000"/>
              </a:solidFill>
              <a:prstDash val="solid"/>
              <a:miter/>
            </a:ln>
          </p:spPr>
        </p:sp>
        <p:sp>
          <p:nvSpPr>
            <p:cNvPr name="TextBox 4" id="4"/>
            <p:cNvSpPr txBox="true"/>
            <p:nvPr/>
          </p:nvSpPr>
          <p:spPr>
            <a:xfrm>
              <a:off x="76200" y="66675"/>
              <a:ext cx="660400" cy="669925"/>
            </a:xfrm>
            <a:prstGeom prst="rect">
              <a:avLst/>
            </a:prstGeom>
          </p:spPr>
          <p:txBody>
            <a:bodyPr anchor="ctr" rtlCol="false" tIns="50800" lIns="50800" bIns="50800" rIns="50800"/>
            <a:lstStyle/>
            <a:p>
              <a:pPr algn="ctr">
                <a:lnSpc>
                  <a:spcPts val="2160"/>
                </a:lnSpc>
              </a:pPr>
            </a:p>
          </p:txBody>
        </p:sp>
      </p:grpSp>
      <p:grpSp>
        <p:nvGrpSpPr>
          <p:cNvPr name="Group 5" id="5"/>
          <p:cNvGrpSpPr/>
          <p:nvPr/>
        </p:nvGrpSpPr>
        <p:grpSpPr>
          <a:xfrm rot="0">
            <a:off x="6772978" y="2026497"/>
            <a:ext cx="6234005" cy="6234005"/>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2F2"/>
            </a:solidFill>
            <a:ln w="19050" cap="sq">
              <a:solidFill>
                <a:srgbClr val="000000"/>
              </a:solidFill>
              <a:prstDash val="solid"/>
              <a:miter/>
            </a:ln>
          </p:spPr>
        </p:sp>
        <p:sp>
          <p:nvSpPr>
            <p:cNvPr name="TextBox 7" id="7"/>
            <p:cNvSpPr txBox="true"/>
            <p:nvPr/>
          </p:nvSpPr>
          <p:spPr>
            <a:xfrm>
              <a:off x="76200" y="66675"/>
              <a:ext cx="660400" cy="669925"/>
            </a:xfrm>
            <a:prstGeom prst="rect">
              <a:avLst/>
            </a:prstGeom>
          </p:spPr>
          <p:txBody>
            <a:bodyPr anchor="ctr" rtlCol="false" tIns="50800" lIns="50800" bIns="50800" rIns="50800"/>
            <a:lstStyle/>
            <a:p>
              <a:pPr algn="ctr">
                <a:lnSpc>
                  <a:spcPts val="2160"/>
                </a:lnSpc>
              </a:pPr>
            </a:p>
          </p:txBody>
        </p:sp>
      </p:grpSp>
      <p:grpSp>
        <p:nvGrpSpPr>
          <p:cNvPr name="Group 8" id="8"/>
          <p:cNvGrpSpPr/>
          <p:nvPr/>
        </p:nvGrpSpPr>
        <p:grpSpPr>
          <a:xfrm rot="0">
            <a:off x="8068079" y="3321599"/>
            <a:ext cx="3643803" cy="3643803"/>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2F2"/>
            </a:solidFill>
            <a:ln w="19050" cap="sq">
              <a:solidFill>
                <a:srgbClr val="000000"/>
              </a:solidFill>
              <a:prstDash val="solid"/>
              <a:miter/>
            </a:ln>
          </p:spPr>
        </p:sp>
        <p:sp>
          <p:nvSpPr>
            <p:cNvPr name="TextBox 10" id="10"/>
            <p:cNvSpPr txBox="true"/>
            <p:nvPr/>
          </p:nvSpPr>
          <p:spPr>
            <a:xfrm>
              <a:off x="76200" y="66675"/>
              <a:ext cx="660400" cy="669925"/>
            </a:xfrm>
            <a:prstGeom prst="rect">
              <a:avLst/>
            </a:prstGeom>
          </p:spPr>
          <p:txBody>
            <a:bodyPr anchor="ctr" rtlCol="false" tIns="50800" lIns="50800" bIns="50800" rIns="50800"/>
            <a:lstStyle/>
            <a:p>
              <a:pPr algn="ctr">
                <a:lnSpc>
                  <a:spcPts val="2160"/>
                </a:lnSpc>
              </a:pPr>
            </a:p>
          </p:txBody>
        </p:sp>
      </p:grpSp>
      <p:sp>
        <p:nvSpPr>
          <p:cNvPr name="TextBox 11" id="11"/>
          <p:cNvSpPr txBox="true"/>
          <p:nvPr/>
        </p:nvSpPr>
        <p:spPr>
          <a:xfrm rot="0">
            <a:off x="11553825" y="902335"/>
            <a:ext cx="6391275" cy="440690"/>
          </a:xfrm>
          <a:prstGeom prst="rect">
            <a:avLst/>
          </a:prstGeom>
        </p:spPr>
        <p:txBody>
          <a:bodyPr anchor="t" rtlCol="false" tIns="0" lIns="0" bIns="0" rIns="0">
            <a:spAutoFit/>
          </a:bodyPr>
          <a:lstStyle/>
          <a:p>
            <a:pPr algn="r">
              <a:lnSpc>
                <a:spcPts val="3040"/>
              </a:lnSpc>
            </a:pPr>
            <a:r>
              <a:rPr lang="en-US" sz="3800">
                <a:solidFill>
                  <a:srgbClr val="010203"/>
                </a:solidFill>
                <a:latin typeface="Archivo Black"/>
                <a:ea typeface="Archivo Black"/>
                <a:cs typeface="Archivo Black"/>
                <a:sym typeface="Archivo Black"/>
              </a:rPr>
              <a:t>Network mapping</a:t>
            </a:r>
          </a:p>
        </p:txBody>
      </p:sp>
      <p:sp>
        <p:nvSpPr>
          <p:cNvPr name="TextBox 12" id="12"/>
          <p:cNvSpPr txBox="true"/>
          <p:nvPr/>
        </p:nvSpPr>
        <p:spPr>
          <a:xfrm rot="0">
            <a:off x="10129347" y="4375908"/>
            <a:ext cx="3643803" cy="619125"/>
          </a:xfrm>
          <a:prstGeom prst="rect">
            <a:avLst/>
          </a:prstGeom>
        </p:spPr>
        <p:txBody>
          <a:bodyPr anchor="t" rtlCol="false" tIns="0" lIns="0" bIns="0" rIns="0">
            <a:spAutoFit/>
          </a:bodyPr>
          <a:lstStyle/>
          <a:p>
            <a:pPr algn="just">
              <a:lnSpc>
                <a:spcPts val="2400"/>
              </a:lnSpc>
            </a:pPr>
            <a:r>
              <a:rPr lang="en-US" sz="2000">
                <a:solidFill>
                  <a:srgbClr val="010203"/>
                </a:solidFill>
                <a:latin typeface="Archivo"/>
                <a:ea typeface="Archivo"/>
                <a:cs typeface="Archivo"/>
                <a:sym typeface="Archivo"/>
              </a:rPr>
              <a:t>Close </a:t>
            </a:r>
          </a:p>
          <a:p>
            <a:pPr algn="just">
              <a:lnSpc>
                <a:spcPts val="2400"/>
              </a:lnSpc>
            </a:pPr>
            <a:r>
              <a:rPr lang="en-US" sz="2000">
                <a:solidFill>
                  <a:srgbClr val="010203"/>
                </a:solidFill>
                <a:latin typeface="Archivo"/>
                <a:ea typeface="Archivo"/>
                <a:cs typeface="Archivo"/>
                <a:sym typeface="Archivo"/>
              </a:rPr>
              <a:t>associates</a:t>
            </a:r>
          </a:p>
        </p:txBody>
      </p:sp>
      <p:sp>
        <p:nvSpPr>
          <p:cNvPr name="TextBox 13" id="13"/>
          <p:cNvSpPr txBox="true"/>
          <p:nvPr/>
        </p:nvSpPr>
        <p:spPr>
          <a:xfrm rot="0">
            <a:off x="10129347" y="2916166"/>
            <a:ext cx="3643803" cy="349250"/>
          </a:xfrm>
          <a:prstGeom prst="rect">
            <a:avLst/>
          </a:prstGeom>
        </p:spPr>
        <p:txBody>
          <a:bodyPr anchor="t" rtlCol="false" tIns="0" lIns="0" bIns="0" rIns="0">
            <a:spAutoFit/>
          </a:bodyPr>
          <a:lstStyle/>
          <a:p>
            <a:pPr algn="just">
              <a:lnSpc>
                <a:spcPts val="2800"/>
              </a:lnSpc>
            </a:pPr>
            <a:r>
              <a:rPr lang="en-US" sz="2000">
                <a:solidFill>
                  <a:srgbClr val="010203"/>
                </a:solidFill>
                <a:latin typeface="Archivo"/>
                <a:ea typeface="Archivo"/>
                <a:cs typeface="Archivo"/>
                <a:sym typeface="Archivo"/>
              </a:rPr>
              <a:t>Acquaintances </a:t>
            </a:r>
          </a:p>
        </p:txBody>
      </p:sp>
      <p:sp>
        <p:nvSpPr>
          <p:cNvPr name="TextBox 14" id="14"/>
          <p:cNvSpPr txBox="true"/>
          <p:nvPr/>
        </p:nvSpPr>
        <p:spPr>
          <a:xfrm rot="0">
            <a:off x="10129347" y="1262592"/>
            <a:ext cx="1669501" cy="701675"/>
          </a:xfrm>
          <a:prstGeom prst="rect">
            <a:avLst/>
          </a:prstGeom>
        </p:spPr>
        <p:txBody>
          <a:bodyPr anchor="t" rtlCol="false" tIns="0" lIns="0" bIns="0" rIns="0">
            <a:spAutoFit/>
          </a:bodyPr>
          <a:lstStyle/>
          <a:p>
            <a:pPr algn="l">
              <a:lnSpc>
                <a:spcPts val="2800"/>
              </a:lnSpc>
            </a:pPr>
            <a:r>
              <a:rPr lang="en-US" sz="2000">
                <a:solidFill>
                  <a:srgbClr val="010203"/>
                </a:solidFill>
                <a:latin typeface="Archivo"/>
                <a:ea typeface="Archivo"/>
                <a:cs typeface="Archivo"/>
                <a:sym typeface="Archivo"/>
              </a:rPr>
              <a:t>People you’d like to know</a:t>
            </a:r>
          </a:p>
        </p:txBody>
      </p:sp>
      <p:sp>
        <p:nvSpPr>
          <p:cNvPr name="AutoShape 15" id="15"/>
          <p:cNvSpPr/>
          <p:nvPr/>
        </p:nvSpPr>
        <p:spPr>
          <a:xfrm>
            <a:off x="1834861" y="5143500"/>
            <a:ext cx="16110239" cy="0"/>
          </a:xfrm>
          <a:prstGeom prst="line">
            <a:avLst/>
          </a:prstGeom>
          <a:ln cap="flat" w="38100">
            <a:solidFill>
              <a:srgbClr val="000000"/>
            </a:solidFill>
            <a:prstDash val="solid"/>
            <a:headEnd type="none" len="sm" w="sm"/>
            <a:tailEnd type="none" len="sm" w="sm"/>
          </a:ln>
        </p:spPr>
      </p:sp>
      <p:sp>
        <p:nvSpPr>
          <p:cNvPr name="AutoShape 16" id="16"/>
          <p:cNvSpPr/>
          <p:nvPr/>
        </p:nvSpPr>
        <p:spPr>
          <a:xfrm>
            <a:off x="9901215" y="342900"/>
            <a:ext cx="0" cy="9601200"/>
          </a:xfrm>
          <a:prstGeom prst="line">
            <a:avLst/>
          </a:prstGeom>
          <a:ln cap="flat" w="38100">
            <a:solidFill>
              <a:srgbClr val="000000"/>
            </a:solidFill>
            <a:prstDash val="solid"/>
            <a:headEnd type="none" len="sm" w="sm"/>
            <a:tailEnd type="none" len="sm" w="sm"/>
          </a:ln>
        </p:spPr>
      </p:sp>
      <p:sp>
        <p:nvSpPr>
          <p:cNvPr name="TextBox 17" id="17"/>
          <p:cNvSpPr txBox="true"/>
          <p:nvPr/>
        </p:nvSpPr>
        <p:spPr>
          <a:xfrm rot="0">
            <a:off x="16275599" y="2752725"/>
            <a:ext cx="1669501" cy="701675"/>
          </a:xfrm>
          <a:prstGeom prst="rect">
            <a:avLst/>
          </a:prstGeom>
        </p:spPr>
        <p:txBody>
          <a:bodyPr anchor="t" rtlCol="false" tIns="0" lIns="0" bIns="0" rIns="0">
            <a:spAutoFit/>
          </a:bodyPr>
          <a:lstStyle/>
          <a:p>
            <a:pPr algn="r">
              <a:lnSpc>
                <a:spcPts val="2800"/>
              </a:lnSpc>
            </a:pPr>
            <a:r>
              <a:rPr lang="en-US" sz="2000">
                <a:solidFill>
                  <a:srgbClr val="010203"/>
                </a:solidFill>
                <a:latin typeface="Archivo Black"/>
                <a:ea typeface="Archivo Black"/>
                <a:cs typeface="Archivo Black"/>
                <a:sym typeface="Archivo Black"/>
              </a:rPr>
              <a:t>GLAM Sector</a:t>
            </a:r>
          </a:p>
        </p:txBody>
      </p:sp>
      <p:sp>
        <p:nvSpPr>
          <p:cNvPr name="TextBox 18" id="18"/>
          <p:cNvSpPr txBox="true"/>
          <p:nvPr/>
        </p:nvSpPr>
        <p:spPr>
          <a:xfrm rot="0">
            <a:off x="16345269" y="6784975"/>
            <a:ext cx="1599831" cy="701675"/>
          </a:xfrm>
          <a:prstGeom prst="rect">
            <a:avLst/>
          </a:prstGeom>
        </p:spPr>
        <p:txBody>
          <a:bodyPr anchor="t" rtlCol="false" tIns="0" lIns="0" bIns="0" rIns="0">
            <a:spAutoFit/>
          </a:bodyPr>
          <a:lstStyle/>
          <a:p>
            <a:pPr algn="r">
              <a:lnSpc>
                <a:spcPts val="2800"/>
              </a:lnSpc>
            </a:pPr>
            <a:r>
              <a:rPr lang="en-US" sz="2000">
                <a:solidFill>
                  <a:srgbClr val="010203"/>
                </a:solidFill>
                <a:latin typeface="Archivo Black"/>
                <a:ea typeface="Archivo Black"/>
                <a:cs typeface="Archivo Black"/>
                <a:sym typeface="Archivo Black"/>
              </a:rPr>
              <a:t>Other charities</a:t>
            </a:r>
          </a:p>
        </p:txBody>
      </p:sp>
      <p:sp>
        <p:nvSpPr>
          <p:cNvPr name="TextBox 19" id="19"/>
          <p:cNvSpPr txBox="true"/>
          <p:nvPr/>
        </p:nvSpPr>
        <p:spPr>
          <a:xfrm rot="0">
            <a:off x="1834861" y="2752725"/>
            <a:ext cx="1669501" cy="349250"/>
          </a:xfrm>
          <a:prstGeom prst="rect">
            <a:avLst/>
          </a:prstGeom>
        </p:spPr>
        <p:txBody>
          <a:bodyPr anchor="t" rtlCol="false" tIns="0" lIns="0" bIns="0" rIns="0">
            <a:spAutoFit/>
          </a:bodyPr>
          <a:lstStyle/>
          <a:p>
            <a:pPr algn="l">
              <a:lnSpc>
                <a:spcPts val="2800"/>
              </a:lnSpc>
            </a:pPr>
            <a:r>
              <a:rPr lang="en-US" sz="2000">
                <a:solidFill>
                  <a:srgbClr val="010203"/>
                </a:solidFill>
                <a:latin typeface="Archivo Black"/>
                <a:ea typeface="Archivo Black"/>
                <a:cs typeface="Archivo Black"/>
                <a:sym typeface="Archivo Black"/>
              </a:rPr>
              <a:t>Businesses</a:t>
            </a:r>
          </a:p>
        </p:txBody>
      </p:sp>
      <p:sp>
        <p:nvSpPr>
          <p:cNvPr name="TextBox 20" id="20"/>
          <p:cNvSpPr txBox="true"/>
          <p:nvPr/>
        </p:nvSpPr>
        <p:spPr>
          <a:xfrm rot="0">
            <a:off x="1828800" y="7137400"/>
            <a:ext cx="2581304" cy="349250"/>
          </a:xfrm>
          <a:prstGeom prst="rect">
            <a:avLst/>
          </a:prstGeom>
        </p:spPr>
        <p:txBody>
          <a:bodyPr anchor="t" rtlCol="false" tIns="0" lIns="0" bIns="0" rIns="0">
            <a:spAutoFit/>
          </a:bodyPr>
          <a:lstStyle/>
          <a:p>
            <a:pPr algn="l">
              <a:lnSpc>
                <a:spcPts val="2800"/>
              </a:lnSpc>
            </a:pPr>
            <a:r>
              <a:rPr lang="en-US" sz="2000">
                <a:solidFill>
                  <a:srgbClr val="010203"/>
                </a:solidFill>
                <a:latin typeface="Archivo Black"/>
                <a:ea typeface="Archivo Black"/>
                <a:cs typeface="Archivo Black"/>
                <a:sym typeface="Archivo Black"/>
              </a:rPr>
              <a:t>Individuals</a:t>
            </a:r>
          </a:p>
        </p:txBody>
      </p:sp>
      <p:grpSp>
        <p:nvGrpSpPr>
          <p:cNvPr name="Group 21" id="21"/>
          <p:cNvGrpSpPr/>
          <p:nvPr/>
        </p:nvGrpSpPr>
        <p:grpSpPr>
          <a:xfrm rot="0">
            <a:off x="0" y="0"/>
            <a:ext cx="1600200" cy="10287000"/>
            <a:chOff x="0" y="0"/>
            <a:chExt cx="2133600" cy="13716000"/>
          </a:xfrm>
        </p:grpSpPr>
        <p:grpSp>
          <p:nvGrpSpPr>
            <p:cNvPr name="Group 22" id="22"/>
            <p:cNvGrpSpPr/>
            <p:nvPr/>
          </p:nvGrpSpPr>
          <p:grpSpPr>
            <a:xfrm rot="0">
              <a:off x="0" y="0"/>
              <a:ext cx="2133600" cy="13716000"/>
              <a:chOff x="0" y="0"/>
              <a:chExt cx="421452" cy="2709333"/>
            </a:xfrm>
          </p:grpSpPr>
          <p:sp>
            <p:nvSpPr>
              <p:cNvPr name="Freeform 23" id="23"/>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24" id="24"/>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25" id="25"/>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26" id="26"/>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F2F2F2"/>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27" id="27"/>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Tree>
  </p:cSld>
  <p:clrMapOvr>
    <a:masterClrMapping/>
  </p:clrMapOvr>
  <p:transition spd="fast">
    <p:fade/>
  </p:transition>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9936143" y="902335"/>
            <a:ext cx="8008957" cy="440690"/>
          </a:xfrm>
          <a:prstGeom prst="rect">
            <a:avLst/>
          </a:prstGeom>
        </p:spPr>
        <p:txBody>
          <a:bodyPr anchor="t" rtlCol="false" tIns="0" lIns="0" bIns="0" rIns="0">
            <a:spAutoFit/>
          </a:bodyPr>
          <a:lstStyle/>
          <a:p>
            <a:pPr algn="r">
              <a:lnSpc>
                <a:spcPts val="3040"/>
              </a:lnSpc>
            </a:pPr>
            <a:r>
              <a:rPr lang="en-US" sz="3800">
                <a:solidFill>
                  <a:srgbClr val="010203"/>
                </a:solidFill>
                <a:latin typeface="Archivo Black"/>
                <a:ea typeface="Archivo Black"/>
                <a:cs typeface="Archivo Black"/>
                <a:sym typeface="Archivo Black"/>
              </a:rPr>
              <a:t>The Partnership Relationship</a:t>
            </a:r>
          </a:p>
        </p:txBody>
      </p:sp>
      <p:sp>
        <p:nvSpPr>
          <p:cNvPr name="TextBox 3" id="3"/>
          <p:cNvSpPr txBox="true"/>
          <p:nvPr/>
        </p:nvSpPr>
        <p:spPr>
          <a:xfrm rot="0">
            <a:off x="1828800" y="562356"/>
            <a:ext cx="5715000" cy="780669"/>
          </a:xfrm>
          <a:prstGeom prst="rect">
            <a:avLst/>
          </a:prstGeom>
        </p:spPr>
        <p:txBody>
          <a:bodyPr anchor="t" rtlCol="false" tIns="0" lIns="0" bIns="0" rIns="0">
            <a:spAutoFit/>
          </a:bodyPr>
          <a:lstStyle/>
          <a:p>
            <a:pPr algn="l">
              <a:lnSpc>
                <a:spcPts val="2928"/>
              </a:lnSpc>
            </a:pPr>
            <a:r>
              <a:rPr lang="en-US" b="true" sz="2400" i="true">
                <a:solidFill>
                  <a:srgbClr val="010203"/>
                </a:solidFill>
                <a:latin typeface="Zodiak Bold Italics"/>
                <a:ea typeface="Zodiak Bold Italics"/>
                <a:cs typeface="Zodiak Bold Italics"/>
                <a:sym typeface="Zodiak Bold Italics"/>
              </a:rPr>
              <a:t>What do you need your partners to give to you?</a:t>
            </a:r>
          </a:p>
        </p:txBody>
      </p:sp>
      <p:grpSp>
        <p:nvGrpSpPr>
          <p:cNvPr name="Group 4" id="4"/>
          <p:cNvGrpSpPr/>
          <p:nvPr/>
        </p:nvGrpSpPr>
        <p:grpSpPr>
          <a:xfrm rot="0">
            <a:off x="0" y="0"/>
            <a:ext cx="1600200" cy="10287000"/>
            <a:chOff x="0" y="0"/>
            <a:chExt cx="2133600" cy="13716000"/>
          </a:xfrm>
        </p:grpSpPr>
        <p:grpSp>
          <p:nvGrpSpPr>
            <p:cNvPr name="Group 5" id="5"/>
            <p:cNvGrpSpPr/>
            <p:nvPr/>
          </p:nvGrpSpPr>
          <p:grpSpPr>
            <a:xfrm rot="0">
              <a:off x="0" y="0"/>
              <a:ext cx="2133600" cy="13716000"/>
              <a:chOff x="0" y="0"/>
              <a:chExt cx="421452" cy="2709333"/>
            </a:xfrm>
          </p:grpSpPr>
          <p:sp>
            <p:nvSpPr>
              <p:cNvPr name="Freeform 6" id="6"/>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7" id="7"/>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8" id="8"/>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9" id="9"/>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F2F2F2"/>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0" id="10"/>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grpSp>
        <p:nvGrpSpPr>
          <p:cNvPr name="Group 11" id="11"/>
          <p:cNvGrpSpPr/>
          <p:nvPr/>
        </p:nvGrpSpPr>
        <p:grpSpPr>
          <a:xfrm rot="0">
            <a:off x="9258300" y="6486525"/>
            <a:ext cx="8705850" cy="3457575"/>
            <a:chOff x="0" y="0"/>
            <a:chExt cx="2292899" cy="910637"/>
          </a:xfrm>
        </p:grpSpPr>
        <p:sp>
          <p:nvSpPr>
            <p:cNvPr name="Freeform 12" id="12"/>
            <p:cNvSpPr/>
            <p:nvPr/>
          </p:nvSpPr>
          <p:spPr>
            <a:xfrm flipH="false" flipV="false" rot="0">
              <a:off x="0" y="0"/>
              <a:ext cx="2292899" cy="910637"/>
            </a:xfrm>
            <a:custGeom>
              <a:avLst/>
              <a:gdLst/>
              <a:ahLst/>
              <a:cxnLst/>
              <a:rect r="r" b="b" t="t" l="l"/>
              <a:pathLst>
                <a:path h="910637" w="2292899">
                  <a:moveTo>
                    <a:pt x="0" y="0"/>
                  </a:moveTo>
                  <a:lnTo>
                    <a:pt x="2292899" y="0"/>
                  </a:lnTo>
                  <a:lnTo>
                    <a:pt x="2292899" y="910637"/>
                  </a:lnTo>
                  <a:lnTo>
                    <a:pt x="0" y="910637"/>
                  </a:lnTo>
                  <a:close/>
                </a:path>
              </a:pathLst>
            </a:custGeom>
            <a:solidFill>
              <a:srgbClr val="000000">
                <a:alpha val="0"/>
              </a:srgbClr>
            </a:solidFill>
            <a:ln w="19050" cap="sq">
              <a:solidFill>
                <a:srgbClr val="000000"/>
              </a:solidFill>
              <a:prstDash val="solid"/>
              <a:miter/>
            </a:ln>
          </p:spPr>
        </p:sp>
        <p:sp>
          <p:nvSpPr>
            <p:cNvPr name="TextBox 13" id="13"/>
            <p:cNvSpPr txBox="true"/>
            <p:nvPr/>
          </p:nvSpPr>
          <p:spPr>
            <a:xfrm>
              <a:off x="0" y="-9525"/>
              <a:ext cx="2292899" cy="920162"/>
            </a:xfrm>
            <a:prstGeom prst="rect">
              <a:avLst/>
            </a:prstGeom>
          </p:spPr>
          <p:txBody>
            <a:bodyPr anchor="ctr" rtlCol="false" tIns="50800" lIns="50800" bIns="50800" rIns="50800"/>
            <a:lstStyle/>
            <a:p>
              <a:pPr algn="ctr">
                <a:lnSpc>
                  <a:spcPts val="2160"/>
                </a:lnSpc>
              </a:pPr>
            </a:p>
          </p:txBody>
        </p:sp>
      </p:grpSp>
      <p:grpSp>
        <p:nvGrpSpPr>
          <p:cNvPr name="Group 14" id="14"/>
          <p:cNvGrpSpPr/>
          <p:nvPr/>
        </p:nvGrpSpPr>
        <p:grpSpPr>
          <a:xfrm rot="0">
            <a:off x="15201900" y="6486525"/>
            <a:ext cx="2743200" cy="3440363"/>
            <a:chOff x="0" y="0"/>
            <a:chExt cx="722489" cy="906104"/>
          </a:xfrm>
        </p:grpSpPr>
        <p:sp>
          <p:nvSpPr>
            <p:cNvPr name="Freeform 15" id="15"/>
            <p:cNvSpPr/>
            <p:nvPr/>
          </p:nvSpPr>
          <p:spPr>
            <a:xfrm flipH="false" flipV="false" rot="0">
              <a:off x="0" y="0"/>
              <a:ext cx="722489" cy="906104"/>
            </a:xfrm>
            <a:custGeom>
              <a:avLst/>
              <a:gdLst/>
              <a:ahLst/>
              <a:cxnLst/>
              <a:rect r="r" b="b" t="t" l="l"/>
              <a:pathLst>
                <a:path h="906104" w="722489">
                  <a:moveTo>
                    <a:pt x="0" y="0"/>
                  </a:moveTo>
                  <a:lnTo>
                    <a:pt x="722489" y="0"/>
                  </a:lnTo>
                  <a:lnTo>
                    <a:pt x="722489" y="906104"/>
                  </a:lnTo>
                  <a:lnTo>
                    <a:pt x="0" y="906104"/>
                  </a:lnTo>
                  <a:close/>
                </a:path>
              </a:pathLst>
            </a:custGeom>
            <a:solidFill>
              <a:srgbClr val="203608"/>
            </a:solidFill>
          </p:spPr>
        </p:sp>
        <p:sp>
          <p:nvSpPr>
            <p:cNvPr name="TextBox 16" id="16"/>
            <p:cNvSpPr txBox="true"/>
            <p:nvPr/>
          </p:nvSpPr>
          <p:spPr>
            <a:xfrm>
              <a:off x="0" y="28575"/>
              <a:ext cx="722489" cy="877529"/>
            </a:xfrm>
            <a:prstGeom prst="rect">
              <a:avLst/>
            </a:prstGeom>
          </p:spPr>
          <p:txBody>
            <a:bodyPr anchor="ctr" rtlCol="false" tIns="50800" lIns="50800" bIns="50800" rIns="50800"/>
            <a:lstStyle/>
            <a:p>
              <a:pPr algn="ctr">
                <a:lnSpc>
                  <a:spcPts val="1399"/>
                </a:lnSpc>
              </a:pPr>
            </a:p>
          </p:txBody>
        </p:sp>
      </p:grpSp>
      <p:sp>
        <p:nvSpPr>
          <p:cNvPr name="TextBox 17" id="17"/>
          <p:cNvSpPr txBox="true"/>
          <p:nvPr/>
        </p:nvSpPr>
        <p:spPr>
          <a:xfrm rot="0">
            <a:off x="15396063" y="7086533"/>
            <a:ext cx="2375219" cy="2611755"/>
          </a:xfrm>
          <a:prstGeom prst="rect">
            <a:avLst/>
          </a:prstGeom>
        </p:spPr>
        <p:txBody>
          <a:bodyPr anchor="t" rtlCol="false" tIns="0" lIns="0" bIns="0" rIns="0">
            <a:spAutoFit/>
          </a:bodyPr>
          <a:lstStyle/>
          <a:p>
            <a:pPr algn="l">
              <a:lnSpc>
                <a:spcPts val="1200"/>
              </a:lnSpc>
            </a:pPr>
          </a:p>
          <a:p>
            <a:pPr algn="l">
              <a:lnSpc>
                <a:spcPts val="1200"/>
              </a:lnSpc>
            </a:pPr>
            <a:r>
              <a:rPr lang="en-US" sz="1200">
                <a:solidFill>
                  <a:srgbClr val="F2F2F2"/>
                </a:solidFill>
                <a:latin typeface="Archivo"/>
                <a:ea typeface="Archivo"/>
                <a:cs typeface="Archivo"/>
                <a:sym typeface="Archivo"/>
              </a:rPr>
              <a:t>Museums often have ethical values they want to stick to and this should be reflected in everything you do.</a:t>
            </a:r>
          </a:p>
          <a:p>
            <a:pPr algn="l">
              <a:lnSpc>
                <a:spcPts val="1200"/>
              </a:lnSpc>
            </a:pPr>
          </a:p>
          <a:p>
            <a:pPr algn="l">
              <a:lnSpc>
                <a:spcPts val="1200"/>
              </a:lnSpc>
            </a:pPr>
            <a:r>
              <a:rPr lang="en-US" sz="1200">
                <a:solidFill>
                  <a:srgbClr val="F2F2F2"/>
                </a:solidFill>
                <a:latin typeface="Archivo"/>
                <a:ea typeface="Archivo"/>
                <a:cs typeface="Archivo"/>
                <a:sym typeface="Archivo"/>
              </a:rPr>
              <a:t>At the Vagina Museum, we wouldn't accept money from companies who profited from vulva shame, turning down offers from companies that made vulva lightening creams and vulva skin serums</a:t>
            </a:r>
          </a:p>
          <a:p>
            <a:pPr algn="l">
              <a:lnSpc>
                <a:spcPts val="1200"/>
              </a:lnSpc>
            </a:pPr>
          </a:p>
          <a:p>
            <a:pPr algn="l">
              <a:lnSpc>
                <a:spcPts val="1200"/>
              </a:lnSpc>
            </a:pPr>
            <a:r>
              <a:rPr lang="en-US" sz="1200">
                <a:solidFill>
                  <a:srgbClr val="F2F2F2"/>
                </a:solidFill>
                <a:latin typeface="Archivo"/>
                <a:ea typeface="Archivo"/>
                <a:cs typeface="Archivo"/>
                <a:sym typeface="Archivo"/>
              </a:rPr>
              <a:t>I would suggest the many science museums out there should be ashamed of themselves for partnering with oil companies.</a:t>
            </a:r>
          </a:p>
        </p:txBody>
      </p:sp>
      <p:sp>
        <p:nvSpPr>
          <p:cNvPr name="Freeform 18" id="18"/>
          <p:cNvSpPr/>
          <p:nvPr/>
        </p:nvSpPr>
        <p:spPr>
          <a:xfrm flipH="false" flipV="false" rot="0">
            <a:off x="15429143" y="6685967"/>
            <a:ext cx="391040" cy="391040"/>
          </a:xfrm>
          <a:custGeom>
            <a:avLst/>
            <a:gdLst/>
            <a:ahLst/>
            <a:cxnLst/>
            <a:rect r="r" b="b" t="t" l="l"/>
            <a:pathLst>
              <a:path h="391040" w="391040">
                <a:moveTo>
                  <a:pt x="0" y="0"/>
                </a:moveTo>
                <a:lnTo>
                  <a:pt x="391040" y="0"/>
                </a:lnTo>
                <a:lnTo>
                  <a:pt x="391040" y="391041"/>
                </a:lnTo>
                <a:lnTo>
                  <a:pt x="0" y="39104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9" id="19"/>
          <p:cNvSpPr txBox="true"/>
          <p:nvPr/>
        </p:nvSpPr>
        <p:spPr>
          <a:xfrm rot="0">
            <a:off x="16016592" y="6750042"/>
            <a:ext cx="1658039" cy="291465"/>
          </a:xfrm>
          <a:prstGeom prst="rect">
            <a:avLst/>
          </a:prstGeom>
        </p:spPr>
        <p:txBody>
          <a:bodyPr anchor="t" rtlCol="false" tIns="0" lIns="0" bIns="0" rIns="0">
            <a:spAutoFit/>
          </a:bodyPr>
          <a:lstStyle/>
          <a:p>
            <a:pPr algn="l">
              <a:lnSpc>
                <a:spcPts val="2100"/>
              </a:lnSpc>
            </a:pPr>
            <a:r>
              <a:rPr lang="en-US" sz="2100">
                <a:solidFill>
                  <a:srgbClr val="F2F2F2"/>
                </a:solidFill>
                <a:latin typeface="Archivo Black"/>
                <a:ea typeface="Archivo Black"/>
                <a:cs typeface="Archivo Black"/>
                <a:sym typeface="Archivo Black"/>
              </a:rPr>
              <a:t>EXAMPLES</a:t>
            </a:r>
          </a:p>
        </p:txBody>
      </p:sp>
      <p:sp>
        <p:nvSpPr>
          <p:cNvPr name="TextBox 20" id="20"/>
          <p:cNvSpPr txBox="true"/>
          <p:nvPr/>
        </p:nvSpPr>
        <p:spPr>
          <a:xfrm rot="0">
            <a:off x="9258300" y="5908675"/>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Are there any partnerships you wouldn't consider?</a:t>
            </a:r>
          </a:p>
        </p:txBody>
      </p:sp>
      <p:grpSp>
        <p:nvGrpSpPr>
          <p:cNvPr name="Group 21" id="21"/>
          <p:cNvGrpSpPr/>
          <p:nvPr/>
        </p:nvGrpSpPr>
        <p:grpSpPr>
          <a:xfrm rot="0">
            <a:off x="9258300" y="2800350"/>
            <a:ext cx="8705850" cy="2228850"/>
            <a:chOff x="0" y="0"/>
            <a:chExt cx="2292899" cy="587022"/>
          </a:xfrm>
        </p:grpSpPr>
        <p:sp>
          <p:nvSpPr>
            <p:cNvPr name="Freeform 22" id="22"/>
            <p:cNvSpPr/>
            <p:nvPr/>
          </p:nvSpPr>
          <p:spPr>
            <a:xfrm flipH="false" flipV="false" rot="0">
              <a:off x="0" y="0"/>
              <a:ext cx="2292899" cy="587022"/>
            </a:xfrm>
            <a:custGeom>
              <a:avLst/>
              <a:gdLst/>
              <a:ahLst/>
              <a:cxnLst/>
              <a:rect r="r" b="b" t="t" l="l"/>
              <a:pathLst>
                <a:path h="587022" w="2292899">
                  <a:moveTo>
                    <a:pt x="0" y="0"/>
                  </a:moveTo>
                  <a:lnTo>
                    <a:pt x="2292899" y="0"/>
                  </a:lnTo>
                  <a:lnTo>
                    <a:pt x="2292899" y="587022"/>
                  </a:lnTo>
                  <a:lnTo>
                    <a:pt x="0" y="587022"/>
                  </a:lnTo>
                  <a:close/>
                </a:path>
              </a:pathLst>
            </a:custGeom>
            <a:solidFill>
              <a:srgbClr val="000000">
                <a:alpha val="0"/>
              </a:srgbClr>
            </a:solidFill>
            <a:ln w="19050" cap="sq">
              <a:solidFill>
                <a:srgbClr val="000000"/>
              </a:solidFill>
              <a:prstDash val="solid"/>
              <a:miter/>
            </a:ln>
          </p:spPr>
        </p:sp>
        <p:sp>
          <p:nvSpPr>
            <p:cNvPr name="TextBox 23" id="23"/>
            <p:cNvSpPr txBox="true"/>
            <p:nvPr/>
          </p:nvSpPr>
          <p:spPr>
            <a:xfrm>
              <a:off x="0" y="-9525"/>
              <a:ext cx="2292899" cy="596547"/>
            </a:xfrm>
            <a:prstGeom prst="rect">
              <a:avLst/>
            </a:prstGeom>
          </p:spPr>
          <p:txBody>
            <a:bodyPr anchor="ctr" rtlCol="false" tIns="50800" lIns="50800" bIns="50800" rIns="50800"/>
            <a:lstStyle/>
            <a:p>
              <a:pPr algn="ctr">
                <a:lnSpc>
                  <a:spcPts val="2160"/>
                </a:lnSpc>
              </a:pPr>
            </a:p>
          </p:txBody>
        </p:sp>
      </p:grpSp>
      <p:sp>
        <p:nvSpPr>
          <p:cNvPr name="TextBox 24" id="24"/>
          <p:cNvSpPr txBox="true"/>
          <p:nvPr/>
        </p:nvSpPr>
        <p:spPr>
          <a:xfrm rot="0">
            <a:off x="9258300" y="2222500"/>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What can you offer your partners?</a:t>
            </a:r>
          </a:p>
        </p:txBody>
      </p:sp>
      <p:grpSp>
        <p:nvGrpSpPr>
          <p:cNvPr name="Group 25" id="25"/>
          <p:cNvGrpSpPr/>
          <p:nvPr/>
        </p:nvGrpSpPr>
        <p:grpSpPr>
          <a:xfrm rot="0">
            <a:off x="1828800" y="1582625"/>
            <a:ext cx="2743200" cy="996652"/>
            <a:chOff x="0" y="0"/>
            <a:chExt cx="544158" cy="197702"/>
          </a:xfrm>
        </p:grpSpPr>
        <p:sp>
          <p:nvSpPr>
            <p:cNvPr name="Freeform 26" id="26"/>
            <p:cNvSpPr/>
            <p:nvPr/>
          </p:nvSpPr>
          <p:spPr>
            <a:xfrm flipH="false" flipV="false" rot="0">
              <a:off x="0" y="0"/>
              <a:ext cx="544158" cy="197702"/>
            </a:xfrm>
            <a:custGeom>
              <a:avLst/>
              <a:gdLst/>
              <a:ahLst/>
              <a:cxnLst/>
              <a:rect r="r" b="b" t="t" l="l"/>
              <a:pathLst>
                <a:path h="197702" w="544158">
                  <a:moveTo>
                    <a:pt x="0" y="0"/>
                  </a:moveTo>
                  <a:lnTo>
                    <a:pt x="544158" y="0"/>
                  </a:lnTo>
                  <a:lnTo>
                    <a:pt x="544158" y="197702"/>
                  </a:lnTo>
                  <a:lnTo>
                    <a:pt x="0" y="197702"/>
                  </a:lnTo>
                  <a:close/>
                </a:path>
              </a:pathLst>
            </a:custGeom>
            <a:solidFill>
              <a:srgbClr val="010203"/>
            </a:solidFill>
          </p:spPr>
        </p:sp>
        <p:sp>
          <p:nvSpPr>
            <p:cNvPr name="TextBox 27" id="27"/>
            <p:cNvSpPr txBox="true"/>
            <p:nvPr/>
          </p:nvSpPr>
          <p:spPr>
            <a:xfrm>
              <a:off x="0" y="-38100"/>
              <a:ext cx="544158" cy="235802"/>
            </a:xfrm>
            <a:prstGeom prst="rect">
              <a:avLst/>
            </a:prstGeom>
          </p:spPr>
          <p:txBody>
            <a:bodyPr anchor="ctr" rtlCol="false" tIns="50800" lIns="50800" bIns="50800" rIns="50800"/>
            <a:lstStyle/>
            <a:p>
              <a:pPr algn="ctr">
                <a:lnSpc>
                  <a:spcPts val="1960"/>
                </a:lnSpc>
              </a:pPr>
            </a:p>
          </p:txBody>
        </p:sp>
      </p:grpSp>
      <p:grpSp>
        <p:nvGrpSpPr>
          <p:cNvPr name="Group 28" id="28"/>
          <p:cNvGrpSpPr/>
          <p:nvPr/>
        </p:nvGrpSpPr>
        <p:grpSpPr>
          <a:xfrm rot="0">
            <a:off x="3978660" y="1999453"/>
            <a:ext cx="370740" cy="370740"/>
            <a:chOff x="0" y="0"/>
            <a:chExt cx="97643" cy="97643"/>
          </a:xfrm>
        </p:grpSpPr>
        <p:sp>
          <p:nvSpPr>
            <p:cNvPr name="Freeform 29" id="29"/>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30" id="30"/>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sp>
        <p:nvSpPr>
          <p:cNvPr name="TextBox 31" id="31"/>
          <p:cNvSpPr txBox="true"/>
          <p:nvPr/>
        </p:nvSpPr>
        <p:spPr>
          <a:xfrm rot="0">
            <a:off x="2069066" y="1931712"/>
            <a:ext cx="1909595" cy="2531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Funding</a:t>
            </a:r>
          </a:p>
        </p:txBody>
      </p:sp>
      <p:grpSp>
        <p:nvGrpSpPr>
          <p:cNvPr name="Group 32" id="32"/>
          <p:cNvGrpSpPr/>
          <p:nvPr/>
        </p:nvGrpSpPr>
        <p:grpSpPr>
          <a:xfrm rot="0">
            <a:off x="1828800" y="2797508"/>
            <a:ext cx="2743200" cy="1006514"/>
            <a:chOff x="0" y="0"/>
            <a:chExt cx="544158" cy="199658"/>
          </a:xfrm>
        </p:grpSpPr>
        <p:sp>
          <p:nvSpPr>
            <p:cNvPr name="Freeform 33" id="33"/>
            <p:cNvSpPr/>
            <p:nvPr/>
          </p:nvSpPr>
          <p:spPr>
            <a:xfrm flipH="false" flipV="false" rot="0">
              <a:off x="0" y="0"/>
              <a:ext cx="544158" cy="199658"/>
            </a:xfrm>
            <a:custGeom>
              <a:avLst/>
              <a:gdLst/>
              <a:ahLst/>
              <a:cxnLst/>
              <a:rect r="r" b="b" t="t" l="l"/>
              <a:pathLst>
                <a:path h="199658" w="544158">
                  <a:moveTo>
                    <a:pt x="0" y="0"/>
                  </a:moveTo>
                  <a:lnTo>
                    <a:pt x="544158" y="0"/>
                  </a:lnTo>
                  <a:lnTo>
                    <a:pt x="544158" y="199658"/>
                  </a:lnTo>
                  <a:lnTo>
                    <a:pt x="0" y="199658"/>
                  </a:lnTo>
                  <a:close/>
                </a:path>
              </a:pathLst>
            </a:custGeom>
            <a:solidFill>
              <a:srgbClr val="010203"/>
            </a:solidFill>
          </p:spPr>
        </p:sp>
        <p:sp>
          <p:nvSpPr>
            <p:cNvPr name="TextBox 34" id="34"/>
            <p:cNvSpPr txBox="true"/>
            <p:nvPr/>
          </p:nvSpPr>
          <p:spPr>
            <a:xfrm>
              <a:off x="0" y="-38100"/>
              <a:ext cx="544158" cy="237758"/>
            </a:xfrm>
            <a:prstGeom prst="rect">
              <a:avLst/>
            </a:prstGeom>
          </p:spPr>
          <p:txBody>
            <a:bodyPr anchor="ctr" rtlCol="false" tIns="50800" lIns="50800" bIns="50800" rIns="50800"/>
            <a:lstStyle/>
            <a:p>
              <a:pPr algn="ctr">
                <a:lnSpc>
                  <a:spcPts val="1960"/>
                </a:lnSpc>
              </a:pPr>
            </a:p>
          </p:txBody>
        </p:sp>
      </p:grpSp>
      <p:sp>
        <p:nvSpPr>
          <p:cNvPr name="TextBox 35" id="35"/>
          <p:cNvSpPr txBox="true"/>
          <p:nvPr/>
        </p:nvSpPr>
        <p:spPr>
          <a:xfrm rot="0">
            <a:off x="2069066" y="3156456"/>
            <a:ext cx="1909595" cy="2531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Audience</a:t>
            </a:r>
          </a:p>
        </p:txBody>
      </p:sp>
      <p:grpSp>
        <p:nvGrpSpPr>
          <p:cNvPr name="Group 36" id="36"/>
          <p:cNvGrpSpPr/>
          <p:nvPr/>
        </p:nvGrpSpPr>
        <p:grpSpPr>
          <a:xfrm rot="0">
            <a:off x="1828800" y="4026233"/>
            <a:ext cx="2743200" cy="1002533"/>
            <a:chOff x="0" y="0"/>
            <a:chExt cx="544158" cy="198869"/>
          </a:xfrm>
        </p:grpSpPr>
        <p:sp>
          <p:nvSpPr>
            <p:cNvPr name="Freeform 37" id="37"/>
            <p:cNvSpPr/>
            <p:nvPr/>
          </p:nvSpPr>
          <p:spPr>
            <a:xfrm flipH="false" flipV="false" rot="0">
              <a:off x="0" y="0"/>
              <a:ext cx="544158" cy="198869"/>
            </a:xfrm>
            <a:custGeom>
              <a:avLst/>
              <a:gdLst/>
              <a:ahLst/>
              <a:cxnLst/>
              <a:rect r="r" b="b" t="t" l="l"/>
              <a:pathLst>
                <a:path h="198869" w="544158">
                  <a:moveTo>
                    <a:pt x="0" y="0"/>
                  </a:moveTo>
                  <a:lnTo>
                    <a:pt x="544158" y="0"/>
                  </a:lnTo>
                  <a:lnTo>
                    <a:pt x="544158" y="198869"/>
                  </a:lnTo>
                  <a:lnTo>
                    <a:pt x="0" y="198869"/>
                  </a:lnTo>
                  <a:close/>
                </a:path>
              </a:pathLst>
            </a:custGeom>
            <a:solidFill>
              <a:srgbClr val="010203"/>
            </a:solidFill>
          </p:spPr>
        </p:sp>
        <p:sp>
          <p:nvSpPr>
            <p:cNvPr name="TextBox 38" id="38"/>
            <p:cNvSpPr txBox="true"/>
            <p:nvPr/>
          </p:nvSpPr>
          <p:spPr>
            <a:xfrm>
              <a:off x="0" y="-38100"/>
              <a:ext cx="544158" cy="236969"/>
            </a:xfrm>
            <a:prstGeom prst="rect">
              <a:avLst/>
            </a:prstGeom>
          </p:spPr>
          <p:txBody>
            <a:bodyPr anchor="ctr" rtlCol="false" tIns="50800" lIns="50800" bIns="50800" rIns="50800"/>
            <a:lstStyle/>
            <a:p>
              <a:pPr algn="ctr">
                <a:lnSpc>
                  <a:spcPts val="1960"/>
                </a:lnSpc>
              </a:pPr>
            </a:p>
          </p:txBody>
        </p:sp>
      </p:grpSp>
      <p:sp>
        <p:nvSpPr>
          <p:cNvPr name="TextBox 39" id="39"/>
          <p:cNvSpPr txBox="true"/>
          <p:nvPr/>
        </p:nvSpPr>
        <p:spPr>
          <a:xfrm rot="0">
            <a:off x="2069066" y="4381201"/>
            <a:ext cx="1753258" cy="2531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Marketing/PR</a:t>
            </a:r>
          </a:p>
        </p:txBody>
      </p:sp>
      <p:grpSp>
        <p:nvGrpSpPr>
          <p:cNvPr name="Group 40" id="40"/>
          <p:cNvGrpSpPr/>
          <p:nvPr/>
        </p:nvGrpSpPr>
        <p:grpSpPr>
          <a:xfrm rot="0">
            <a:off x="3978660" y="3224198"/>
            <a:ext cx="370740" cy="370740"/>
            <a:chOff x="0" y="0"/>
            <a:chExt cx="97643" cy="97643"/>
          </a:xfrm>
        </p:grpSpPr>
        <p:sp>
          <p:nvSpPr>
            <p:cNvPr name="Freeform 41" id="41"/>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42" id="42"/>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grpSp>
        <p:nvGrpSpPr>
          <p:cNvPr name="Group 43" id="43"/>
          <p:cNvGrpSpPr/>
          <p:nvPr/>
        </p:nvGrpSpPr>
        <p:grpSpPr>
          <a:xfrm rot="0">
            <a:off x="3978660" y="4448942"/>
            <a:ext cx="370740" cy="370740"/>
            <a:chOff x="0" y="0"/>
            <a:chExt cx="97643" cy="97643"/>
          </a:xfrm>
        </p:grpSpPr>
        <p:sp>
          <p:nvSpPr>
            <p:cNvPr name="Freeform 44" id="44"/>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45" id="45"/>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grpSp>
        <p:nvGrpSpPr>
          <p:cNvPr name="Group 46" id="46"/>
          <p:cNvGrpSpPr/>
          <p:nvPr/>
        </p:nvGrpSpPr>
        <p:grpSpPr>
          <a:xfrm rot="0">
            <a:off x="1828800" y="5266891"/>
            <a:ext cx="5715000" cy="4677209"/>
            <a:chOff x="0" y="0"/>
            <a:chExt cx="1505185" cy="1231857"/>
          </a:xfrm>
        </p:grpSpPr>
        <p:sp>
          <p:nvSpPr>
            <p:cNvPr name="Freeform 47" id="47"/>
            <p:cNvSpPr/>
            <p:nvPr/>
          </p:nvSpPr>
          <p:spPr>
            <a:xfrm flipH="false" flipV="false" rot="0">
              <a:off x="0" y="0"/>
              <a:ext cx="1505185" cy="1231857"/>
            </a:xfrm>
            <a:custGeom>
              <a:avLst/>
              <a:gdLst/>
              <a:ahLst/>
              <a:cxnLst/>
              <a:rect r="r" b="b" t="t" l="l"/>
              <a:pathLst>
                <a:path h="1231857" w="1505185">
                  <a:moveTo>
                    <a:pt x="0" y="0"/>
                  </a:moveTo>
                  <a:lnTo>
                    <a:pt x="1505185" y="0"/>
                  </a:lnTo>
                  <a:lnTo>
                    <a:pt x="1505185" y="1231857"/>
                  </a:lnTo>
                  <a:lnTo>
                    <a:pt x="0" y="1231857"/>
                  </a:lnTo>
                  <a:close/>
                </a:path>
              </a:pathLst>
            </a:custGeom>
            <a:solidFill>
              <a:srgbClr val="000000">
                <a:alpha val="0"/>
              </a:srgbClr>
            </a:solidFill>
            <a:ln w="19050" cap="sq">
              <a:solidFill>
                <a:srgbClr val="000000"/>
              </a:solidFill>
              <a:prstDash val="solid"/>
              <a:miter/>
            </a:ln>
          </p:spPr>
        </p:sp>
        <p:sp>
          <p:nvSpPr>
            <p:cNvPr name="TextBox 48" id="48"/>
            <p:cNvSpPr txBox="true"/>
            <p:nvPr/>
          </p:nvSpPr>
          <p:spPr>
            <a:xfrm>
              <a:off x="0" y="-38100"/>
              <a:ext cx="1505185" cy="1269957"/>
            </a:xfrm>
            <a:prstGeom prst="rect">
              <a:avLst/>
            </a:prstGeom>
          </p:spPr>
          <p:txBody>
            <a:bodyPr anchor="ctr" rtlCol="false" tIns="50800" lIns="50800" bIns="50800" rIns="50800"/>
            <a:lstStyle/>
            <a:p>
              <a:pPr algn="ctr">
                <a:lnSpc>
                  <a:spcPts val="1960"/>
                </a:lnSpc>
              </a:pPr>
            </a:p>
          </p:txBody>
        </p:sp>
      </p:grpSp>
      <p:sp>
        <p:nvSpPr>
          <p:cNvPr name="TextBox 49" id="49"/>
          <p:cNvSpPr txBox="true"/>
          <p:nvPr/>
        </p:nvSpPr>
        <p:spPr>
          <a:xfrm rot="0">
            <a:off x="1948153" y="5413725"/>
            <a:ext cx="3796976" cy="381000"/>
          </a:xfrm>
          <a:prstGeom prst="rect">
            <a:avLst/>
          </a:prstGeom>
        </p:spPr>
        <p:txBody>
          <a:bodyPr anchor="t" rtlCol="false" tIns="0" lIns="0" bIns="0" rIns="0">
            <a:spAutoFit/>
          </a:bodyPr>
          <a:lstStyle/>
          <a:p>
            <a:pPr algn="l">
              <a:lnSpc>
                <a:spcPts val="2879"/>
              </a:lnSpc>
            </a:pPr>
            <a:r>
              <a:rPr lang="en-US" sz="2400" i="true" b="true">
                <a:solidFill>
                  <a:srgbClr val="010203"/>
                </a:solidFill>
                <a:latin typeface="Zodiak Bold Italics"/>
                <a:ea typeface="Zodiak Bold Italics"/>
                <a:cs typeface="Zodiak Bold Italics"/>
                <a:sym typeface="Zodiak Bold Italics"/>
              </a:rPr>
              <a:t>other</a:t>
            </a:r>
          </a:p>
        </p:txBody>
      </p:sp>
      <p:grpSp>
        <p:nvGrpSpPr>
          <p:cNvPr name="Group 50" id="50"/>
          <p:cNvGrpSpPr/>
          <p:nvPr/>
        </p:nvGrpSpPr>
        <p:grpSpPr>
          <a:xfrm rot="0">
            <a:off x="4800600" y="1571625"/>
            <a:ext cx="2743200" cy="996652"/>
            <a:chOff x="0" y="0"/>
            <a:chExt cx="544158" cy="197702"/>
          </a:xfrm>
        </p:grpSpPr>
        <p:sp>
          <p:nvSpPr>
            <p:cNvPr name="Freeform 51" id="51"/>
            <p:cNvSpPr/>
            <p:nvPr/>
          </p:nvSpPr>
          <p:spPr>
            <a:xfrm flipH="false" flipV="false" rot="0">
              <a:off x="0" y="0"/>
              <a:ext cx="544158" cy="197702"/>
            </a:xfrm>
            <a:custGeom>
              <a:avLst/>
              <a:gdLst/>
              <a:ahLst/>
              <a:cxnLst/>
              <a:rect r="r" b="b" t="t" l="l"/>
              <a:pathLst>
                <a:path h="197702" w="544158">
                  <a:moveTo>
                    <a:pt x="0" y="0"/>
                  </a:moveTo>
                  <a:lnTo>
                    <a:pt x="544158" y="0"/>
                  </a:lnTo>
                  <a:lnTo>
                    <a:pt x="544158" y="197702"/>
                  </a:lnTo>
                  <a:lnTo>
                    <a:pt x="0" y="197702"/>
                  </a:lnTo>
                  <a:close/>
                </a:path>
              </a:pathLst>
            </a:custGeom>
            <a:solidFill>
              <a:srgbClr val="010203"/>
            </a:solidFill>
          </p:spPr>
        </p:sp>
        <p:sp>
          <p:nvSpPr>
            <p:cNvPr name="TextBox 52" id="52"/>
            <p:cNvSpPr txBox="true"/>
            <p:nvPr/>
          </p:nvSpPr>
          <p:spPr>
            <a:xfrm>
              <a:off x="0" y="-38100"/>
              <a:ext cx="544158" cy="235802"/>
            </a:xfrm>
            <a:prstGeom prst="rect">
              <a:avLst/>
            </a:prstGeom>
          </p:spPr>
          <p:txBody>
            <a:bodyPr anchor="ctr" rtlCol="false" tIns="50800" lIns="50800" bIns="50800" rIns="50800"/>
            <a:lstStyle/>
            <a:p>
              <a:pPr algn="ctr">
                <a:lnSpc>
                  <a:spcPts val="1960"/>
                </a:lnSpc>
              </a:pPr>
            </a:p>
          </p:txBody>
        </p:sp>
      </p:grpSp>
      <p:grpSp>
        <p:nvGrpSpPr>
          <p:cNvPr name="Group 53" id="53"/>
          <p:cNvGrpSpPr/>
          <p:nvPr/>
        </p:nvGrpSpPr>
        <p:grpSpPr>
          <a:xfrm rot="0">
            <a:off x="6950460" y="1988453"/>
            <a:ext cx="370740" cy="370740"/>
            <a:chOff x="0" y="0"/>
            <a:chExt cx="97643" cy="97643"/>
          </a:xfrm>
        </p:grpSpPr>
        <p:sp>
          <p:nvSpPr>
            <p:cNvPr name="Freeform 54" id="54"/>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55" id="55"/>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sp>
        <p:nvSpPr>
          <p:cNvPr name="TextBox 56" id="56"/>
          <p:cNvSpPr txBox="true"/>
          <p:nvPr/>
        </p:nvSpPr>
        <p:spPr>
          <a:xfrm rot="0">
            <a:off x="5040866" y="1920712"/>
            <a:ext cx="1909595" cy="2531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Physical space</a:t>
            </a:r>
          </a:p>
        </p:txBody>
      </p:sp>
      <p:grpSp>
        <p:nvGrpSpPr>
          <p:cNvPr name="Group 57" id="57"/>
          <p:cNvGrpSpPr/>
          <p:nvPr/>
        </p:nvGrpSpPr>
        <p:grpSpPr>
          <a:xfrm rot="0">
            <a:off x="4800600" y="2786508"/>
            <a:ext cx="2743200" cy="1006514"/>
            <a:chOff x="0" y="0"/>
            <a:chExt cx="544158" cy="199658"/>
          </a:xfrm>
        </p:grpSpPr>
        <p:sp>
          <p:nvSpPr>
            <p:cNvPr name="Freeform 58" id="58"/>
            <p:cNvSpPr/>
            <p:nvPr/>
          </p:nvSpPr>
          <p:spPr>
            <a:xfrm flipH="false" flipV="false" rot="0">
              <a:off x="0" y="0"/>
              <a:ext cx="544158" cy="199658"/>
            </a:xfrm>
            <a:custGeom>
              <a:avLst/>
              <a:gdLst/>
              <a:ahLst/>
              <a:cxnLst/>
              <a:rect r="r" b="b" t="t" l="l"/>
              <a:pathLst>
                <a:path h="199658" w="544158">
                  <a:moveTo>
                    <a:pt x="0" y="0"/>
                  </a:moveTo>
                  <a:lnTo>
                    <a:pt x="544158" y="0"/>
                  </a:lnTo>
                  <a:lnTo>
                    <a:pt x="544158" y="199658"/>
                  </a:lnTo>
                  <a:lnTo>
                    <a:pt x="0" y="199658"/>
                  </a:lnTo>
                  <a:close/>
                </a:path>
              </a:pathLst>
            </a:custGeom>
            <a:solidFill>
              <a:srgbClr val="010203"/>
            </a:solidFill>
          </p:spPr>
        </p:sp>
        <p:sp>
          <p:nvSpPr>
            <p:cNvPr name="TextBox 59" id="59"/>
            <p:cNvSpPr txBox="true"/>
            <p:nvPr/>
          </p:nvSpPr>
          <p:spPr>
            <a:xfrm>
              <a:off x="0" y="-38100"/>
              <a:ext cx="544158" cy="237758"/>
            </a:xfrm>
            <a:prstGeom prst="rect">
              <a:avLst/>
            </a:prstGeom>
          </p:spPr>
          <p:txBody>
            <a:bodyPr anchor="ctr" rtlCol="false" tIns="50800" lIns="50800" bIns="50800" rIns="50800"/>
            <a:lstStyle/>
            <a:p>
              <a:pPr algn="ctr">
                <a:lnSpc>
                  <a:spcPts val="1960"/>
                </a:lnSpc>
              </a:pPr>
            </a:p>
          </p:txBody>
        </p:sp>
      </p:grpSp>
      <p:sp>
        <p:nvSpPr>
          <p:cNvPr name="TextBox 60" id="60"/>
          <p:cNvSpPr txBox="true"/>
          <p:nvPr/>
        </p:nvSpPr>
        <p:spPr>
          <a:xfrm rot="0">
            <a:off x="5040866" y="3145456"/>
            <a:ext cx="1909595" cy="2531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Stock</a:t>
            </a:r>
          </a:p>
        </p:txBody>
      </p:sp>
      <p:grpSp>
        <p:nvGrpSpPr>
          <p:cNvPr name="Group 61" id="61"/>
          <p:cNvGrpSpPr/>
          <p:nvPr/>
        </p:nvGrpSpPr>
        <p:grpSpPr>
          <a:xfrm rot="0">
            <a:off x="4800600" y="4015233"/>
            <a:ext cx="2743200" cy="1002533"/>
            <a:chOff x="0" y="0"/>
            <a:chExt cx="544158" cy="198869"/>
          </a:xfrm>
        </p:grpSpPr>
        <p:sp>
          <p:nvSpPr>
            <p:cNvPr name="Freeform 62" id="62"/>
            <p:cNvSpPr/>
            <p:nvPr/>
          </p:nvSpPr>
          <p:spPr>
            <a:xfrm flipH="false" flipV="false" rot="0">
              <a:off x="0" y="0"/>
              <a:ext cx="544158" cy="198869"/>
            </a:xfrm>
            <a:custGeom>
              <a:avLst/>
              <a:gdLst/>
              <a:ahLst/>
              <a:cxnLst/>
              <a:rect r="r" b="b" t="t" l="l"/>
              <a:pathLst>
                <a:path h="198869" w="544158">
                  <a:moveTo>
                    <a:pt x="0" y="0"/>
                  </a:moveTo>
                  <a:lnTo>
                    <a:pt x="544158" y="0"/>
                  </a:lnTo>
                  <a:lnTo>
                    <a:pt x="544158" y="198869"/>
                  </a:lnTo>
                  <a:lnTo>
                    <a:pt x="0" y="198869"/>
                  </a:lnTo>
                  <a:close/>
                </a:path>
              </a:pathLst>
            </a:custGeom>
            <a:solidFill>
              <a:srgbClr val="010203"/>
            </a:solidFill>
          </p:spPr>
        </p:sp>
        <p:sp>
          <p:nvSpPr>
            <p:cNvPr name="TextBox 63" id="63"/>
            <p:cNvSpPr txBox="true"/>
            <p:nvPr/>
          </p:nvSpPr>
          <p:spPr>
            <a:xfrm>
              <a:off x="0" y="-38100"/>
              <a:ext cx="544158" cy="236969"/>
            </a:xfrm>
            <a:prstGeom prst="rect">
              <a:avLst/>
            </a:prstGeom>
          </p:spPr>
          <p:txBody>
            <a:bodyPr anchor="ctr" rtlCol="false" tIns="50800" lIns="50800" bIns="50800" rIns="50800"/>
            <a:lstStyle/>
            <a:p>
              <a:pPr algn="ctr">
                <a:lnSpc>
                  <a:spcPts val="1960"/>
                </a:lnSpc>
              </a:pPr>
            </a:p>
          </p:txBody>
        </p:sp>
      </p:grpSp>
      <p:sp>
        <p:nvSpPr>
          <p:cNvPr name="TextBox 64" id="64"/>
          <p:cNvSpPr txBox="true"/>
          <p:nvPr/>
        </p:nvSpPr>
        <p:spPr>
          <a:xfrm rot="0">
            <a:off x="5040866" y="4370201"/>
            <a:ext cx="1753258" cy="2531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Services/expertise</a:t>
            </a:r>
          </a:p>
        </p:txBody>
      </p:sp>
      <p:grpSp>
        <p:nvGrpSpPr>
          <p:cNvPr name="Group 65" id="65"/>
          <p:cNvGrpSpPr/>
          <p:nvPr/>
        </p:nvGrpSpPr>
        <p:grpSpPr>
          <a:xfrm rot="0">
            <a:off x="6950460" y="3213198"/>
            <a:ext cx="370740" cy="370740"/>
            <a:chOff x="0" y="0"/>
            <a:chExt cx="97643" cy="97643"/>
          </a:xfrm>
        </p:grpSpPr>
        <p:sp>
          <p:nvSpPr>
            <p:cNvPr name="Freeform 66" id="66"/>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67" id="67"/>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grpSp>
        <p:nvGrpSpPr>
          <p:cNvPr name="Group 68" id="68"/>
          <p:cNvGrpSpPr/>
          <p:nvPr/>
        </p:nvGrpSpPr>
        <p:grpSpPr>
          <a:xfrm rot="0">
            <a:off x="6950460" y="4437942"/>
            <a:ext cx="370740" cy="370740"/>
            <a:chOff x="0" y="0"/>
            <a:chExt cx="97643" cy="97643"/>
          </a:xfrm>
        </p:grpSpPr>
        <p:sp>
          <p:nvSpPr>
            <p:cNvPr name="Freeform 69" id="69"/>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70" id="70"/>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spTree>
  </p:cSld>
  <p:clrMapOvr>
    <a:masterClrMapping/>
  </p:clrMapOvr>
  <p:transition spd="fast">
    <p:fade/>
  </p:transition>
</p:sld>
</file>

<file path=ppt/slides/slide6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342900" y="2800350"/>
            <a:ext cx="4229100" cy="1000125"/>
            <a:chOff x="0" y="0"/>
            <a:chExt cx="1113837" cy="263407"/>
          </a:xfrm>
        </p:grpSpPr>
        <p:sp>
          <p:nvSpPr>
            <p:cNvPr name="Freeform 3" id="3"/>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4" id="4"/>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5" id="5"/>
          <p:cNvGrpSpPr/>
          <p:nvPr/>
        </p:nvGrpSpPr>
        <p:grpSpPr>
          <a:xfrm rot="0">
            <a:off x="342900" y="4029075"/>
            <a:ext cx="4229100" cy="1000125"/>
            <a:chOff x="0" y="0"/>
            <a:chExt cx="1113837" cy="263407"/>
          </a:xfrm>
        </p:grpSpPr>
        <p:sp>
          <p:nvSpPr>
            <p:cNvPr name="Freeform 6" id="6"/>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7" id="7"/>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8" id="8"/>
          <p:cNvGrpSpPr/>
          <p:nvPr/>
        </p:nvGrpSpPr>
        <p:grpSpPr>
          <a:xfrm rot="0">
            <a:off x="342900" y="5257915"/>
            <a:ext cx="4229100" cy="1000010"/>
            <a:chOff x="0" y="0"/>
            <a:chExt cx="1113837" cy="263377"/>
          </a:xfrm>
        </p:grpSpPr>
        <p:sp>
          <p:nvSpPr>
            <p:cNvPr name="Freeform 9" id="9"/>
            <p:cNvSpPr/>
            <p:nvPr/>
          </p:nvSpPr>
          <p:spPr>
            <a:xfrm flipH="false" flipV="false" rot="0">
              <a:off x="0" y="0"/>
              <a:ext cx="1113837" cy="263377"/>
            </a:xfrm>
            <a:custGeom>
              <a:avLst/>
              <a:gdLst/>
              <a:ahLst/>
              <a:cxnLst/>
              <a:rect r="r" b="b" t="t" l="l"/>
              <a:pathLst>
                <a:path h="263377" w="1113837">
                  <a:moveTo>
                    <a:pt x="0" y="0"/>
                  </a:moveTo>
                  <a:lnTo>
                    <a:pt x="1113837" y="0"/>
                  </a:lnTo>
                  <a:lnTo>
                    <a:pt x="1113837" y="263377"/>
                  </a:lnTo>
                  <a:lnTo>
                    <a:pt x="0" y="263377"/>
                  </a:lnTo>
                  <a:close/>
                </a:path>
              </a:pathLst>
            </a:custGeom>
            <a:solidFill>
              <a:srgbClr val="000000">
                <a:alpha val="0"/>
              </a:srgbClr>
            </a:solidFill>
            <a:ln w="19050" cap="sq">
              <a:solidFill>
                <a:srgbClr val="BDBDBD"/>
              </a:solidFill>
              <a:prstDash val="solid"/>
              <a:miter/>
            </a:ln>
          </p:spPr>
        </p:sp>
        <p:sp>
          <p:nvSpPr>
            <p:cNvPr name="TextBox 10" id="10"/>
            <p:cNvSpPr txBox="true"/>
            <p:nvPr/>
          </p:nvSpPr>
          <p:spPr>
            <a:xfrm>
              <a:off x="0" y="-9525"/>
              <a:ext cx="1113837" cy="272902"/>
            </a:xfrm>
            <a:prstGeom prst="rect">
              <a:avLst/>
            </a:prstGeom>
          </p:spPr>
          <p:txBody>
            <a:bodyPr anchor="ctr" rtlCol="false" tIns="50800" lIns="50800" bIns="50800" rIns="50800"/>
            <a:lstStyle/>
            <a:p>
              <a:pPr algn="ctr">
                <a:lnSpc>
                  <a:spcPts val="2160"/>
                </a:lnSpc>
              </a:pPr>
            </a:p>
          </p:txBody>
        </p:sp>
      </p:grpSp>
      <p:grpSp>
        <p:nvGrpSpPr>
          <p:cNvPr name="Group 11" id="11"/>
          <p:cNvGrpSpPr/>
          <p:nvPr/>
        </p:nvGrpSpPr>
        <p:grpSpPr>
          <a:xfrm rot="0">
            <a:off x="342900" y="1572975"/>
            <a:ext cx="4229100" cy="998775"/>
            <a:chOff x="0" y="0"/>
            <a:chExt cx="1113837" cy="263052"/>
          </a:xfrm>
        </p:grpSpPr>
        <p:sp>
          <p:nvSpPr>
            <p:cNvPr name="Freeform 12" id="12"/>
            <p:cNvSpPr/>
            <p:nvPr/>
          </p:nvSpPr>
          <p:spPr>
            <a:xfrm flipH="false" flipV="false" rot="0">
              <a:off x="0" y="0"/>
              <a:ext cx="1113837" cy="263052"/>
            </a:xfrm>
            <a:custGeom>
              <a:avLst/>
              <a:gdLst/>
              <a:ahLst/>
              <a:cxnLst/>
              <a:rect r="r" b="b" t="t" l="l"/>
              <a:pathLst>
                <a:path h="263052" w="1113837">
                  <a:moveTo>
                    <a:pt x="0" y="0"/>
                  </a:moveTo>
                  <a:lnTo>
                    <a:pt x="1113837" y="0"/>
                  </a:lnTo>
                  <a:lnTo>
                    <a:pt x="1113837" y="263052"/>
                  </a:lnTo>
                  <a:lnTo>
                    <a:pt x="0" y="263052"/>
                  </a:lnTo>
                  <a:close/>
                </a:path>
              </a:pathLst>
            </a:custGeom>
            <a:solidFill>
              <a:srgbClr val="000000">
                <a:alpha val="0"/>
              </a:srgbClr>
            </a:solidFill>
            <a:ln w="19050" cap="sq">
              <a:solidFill>
                <a:srgbClr val="BDBDBD"/>
              </a:solidFill>
              <a:prstDash val="solid"/>
              <a:miter/>
            </a:ln>
          </p:spPr>
        </p:sp>
        <p:sp>
          <p:nvSpPr>
            <p:cNvPr name="TextBox 13" id="13"/>
            <p:cNvSpPr txBox="true"/>
            <p:nvPr/>
          </p:nvSpPr>
          <p:spPr>
            <a:xfrm>
              <a:off x="0" y="-9525"/>
              <a:ext cx="1113837" cy="272577"/>
            </a:xfrm>
            <a:prstGeom prst="rect">
              <a:avLst/>
            </a:prstGeom>
          </p:spPr>
          <p:txBody>
            <a:bodyPr anchor="ctr" rtlCol="false" tIns="50800" lIns="50800" bIns="50800" rIns="50800"/>
            <a:lstStyle/>
            <a:p>
              <a:pPr algn="ctr">
                <a:lnSpc>
                  <a:spcPts val="2160"/>
                </a:lnSpc>
              </a:pPr>
            </a:p>
          </p:txBody>
        </p:sp>
      </p:grpSp>
      <p:grpSp>
        <p:nvGrpSpPr>
          <p:cNvPr name="Group 14" id="14"/>
          <p:cNvGrpSpPr/>
          <p:nvPr/>
        </p:nvGrpSpPr>
        <p:grpSpPr>
          <a:xfrm rot="0">
            <a:off x="6286500" y="2800350"/>
            <a:ext cx="4229100" cy="1003826"/>
            <a:chOff x="0" y="0"/>
            <a:chExt cx="1113837" cy="264382"/>
          </a:xfrm>
        </p:grpSpPr>
        <p:sp>
          <p:nvSpPr>
            <p:cNvPr name="Freeform 15" id="15"/>
            <p:cNvSpPr/>
            <p:nvPr/>
          </p:nvSpPr>
          <p:spPr>
            <a:xfrm flipH="false" flipV="false" rot="0">
              <a:off x="0" y="0"/>
              <a:ext cx="1113837" cy="264382"/>
            </a:xfrm>
            <a:custGeom>
              <a:avLst/>
              <a:gdLst/>
              <a:ahLst/>
              <a:cxnLst/>
              <a:rect r="r" b="b" t="t" l="l"/>
              <a:pathLst>
                <a:path h="264382" w="1113837">
                  <a:moveTo>
                    <a:pt x="0" y="0"/>
                  </a:moveTo>
                  <a:lnTo>
                    <a:pt x="1113837" y="0"/>
                  </a:lnTo>
                  <a:lnTo>
                    <a:pt x="1113837" y="264382"/>
                  </a:lnTo>
                  <a:lnTo>
                    <a:pt x="0" y="264382"/>
                  </a:lnTo>
                  <a:close/>
                </a:path>
              </a:pathLst>
            </a:custGeom>
            <a:solidFill>
              <a:srgbClr val="000000">
                <a:alpha val="0"/>
              </a:srgbClr>
            </a:solidFill>
            <a:ln w="19050" cap="sq">
              <a:solidFill>
                <a:srgbClr val="BDBDBD"/>
              </a:solidFill>
              <a:prstDash val="solid"/>
              <a:miter/>
            </a:ln>
          </p:spPr>
        </p:sp>
        <p:sp>
          <p:nvSpPr>
            <p:cNvPr name="TextBox 16" id="16"/>
            <p:cNvSpPr txBox="true"/>
            <p:nvPr/>
          </p:nvSpPr>
          <p:spPr>
            <a:xfrm>
              <a:off x="0" y="-9525"/>
              <a:ext cx="1113837" cy="273907"/>
            </a:xfrm>
            <a:prstGeom prst="rect">
              <a:avLst/>
            </a:prstGeom>
          </p:spPr>
          <p:txBody>
            <a:bodyPr anchor="ctr" rtlCol="false" tIns="50800" lIns="50800" bIns="50800" rIns="50800"/>
            <a:lstStyle/>
            <a:p>
              <a:pPr algn="ctr">
                <a:lnSpc>
                  <a:spcPts val="2160"/>
                </a:lnSpc>
              </a:pPr>
            </a:p>
          </p:txBody>
        </p:sp>
      </p:grpSp>
      <p:grpSp>
        <p:nvGrpSpPr>
          <p:cNvPr name="Group 17" id="17"/>
          <p:cNvGrpSpPr/>
          <p:nvPr/>
        </p:nvGrpSpPr>
        <p:grpSpPr>
          <a:xfrm rot="0">
            <a:off x="6286500" y="4029075"/>
            <a:ext cx="4229100" cy="1000125"/>
            <a:chOff x="0" y="0"/>
            <a:chExt cx="1113837" cy="263407"/>
          </a:xfrm>
        </p:grpSpPr>
        <p:sp>
          <p:nvSpPr>
            <p:cNvPr name="Freeform 18" id="18"/>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19" id="19"/>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20" id="20"/>
          <p:cNvGrpSpPr/>
          <p:nvPr/>
        </p:nvGrpSpPr>
        <p:grpSpPr>
          <a:xfrm rot="0">
            <a:off x="6286500" y="5257800"/>
            <a:ext cx="4229100" cy="1008241"/>
            <a:chOff x="0" y="0"/>
            <a:chExt cx="1113837" cy="265545"/>
          </a:xfrm>
        </p:grpSpPr>
        <p:sp>
          <p:nvSpPr>
            <p:cNvPr name="Freeform 21" id="21"/>
            <p:cNvSpPr/>
            <p:nvPr/>
          </p:nvSpPr>
          <p:spPr>
            <a:xfrm flipH="false" flipV="false" rot="0">
              <a:off x="0" y="0"/>
              <a:ext cx="1113837" cy="265545"/>
            </a:xfrm>
            <a:custGeom>
              <a:avLst/>
              <a:gdLst/>
              <a:ahLst/>
              <a:cxnLst/>
              <a:rect r="r" b="b" t="t" l="l"/>
              <a:pathLst>
                <a:path h="265545" w="1113837">
                  <a:moveTo>
                    <a:pt x="0" y="0"/>
                  </a:moveTo>
                  <a:lnTo>
                    <a:pt x="1113837" y="0"/>
                  </a:lnTo>
                  <a:lnTo>
                    <a:pt x="1113837" y="265545"/>
                  </a:lnTo>
                  <a:lnTo>
                    <a:pt x="0" y="265545"/>
                  </a:lnTo>
                  <a:close/>
                </a:path>
              </a:pathLst>
            </a:custGeom>
            <a:solidFill>
              <a:srgbClr val="000000">
                <a:alpha val="0"/>
              </a:srgbClr>
            </a:solidFill>
            <a:ln w="19050" cap="sq">
              <a:solidFill>
                <a:srgbClr val="BDBDBD"/>
              </a:solidFill>
              <a:prstDash val="solid"/>
              <a:miter/>
            </a:ln>
          </p:spPr>
        </p:sp>
        <p:sp>
          <p:nvSpPr>
            <p:cNvPr name="TextBox 22" id="22"/>
            <p:cNvSpPr txBox="true"/>
            <p:nvPr/>
          </p:nvSpPr>
          <p:spPr>
            <a:xfrm>
              <a:off x="0" y="-9525"/>
              <a:ext cx="1113837" cy="275070"/>
            </a:xfrm>
            <a:prstGeom prst="rect">
              <a:avLst/>
            </a:prstGeom>
          </p:spPr>
          <p:txBody>
            <a:bodyPr anchor="ctr" rtlCol="false" tIns="50800" lIns="50800" bIns="50800" rIns="50800"/>
            <a:lstStyle/>
            <a:p>
              <a:pPr algn="ctr">
                <a:lnSpc>
                  <a:spcPts val="2160"/>
                </a:lnSpc>
              </a:pPr>
            </a:p>
          </p:txBody>
        </p:sp>
      </p:grpSp>
      <p:grpSp>
        <p:nvGrpSpPr>
          <p:cNvPr name="Group 23" id="23"/>
          <p:cNvGrpSpPr/>
          <p:nvPr/>
        </p:nvGrpSpPr>
        <p:grpSpPr>
          <a:xfrm rot="0">
            <a:off x="12230100" y="1571625"/>
            <a:ext cx="4229100" cy="1000125"/>
            <a:chOff x="0" y="0"/>
            <a:chExt cx="1113837" cy="263407"/>
          </a:xfrm>
        </p:grpSpPr>
        <p:sp>
          <p:nvSpPr>
            <p:cNvPr name="Freeform 24" id="24"/>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25" id="25"/>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26" id="26"/>
          <p:cNvGrpSpPr/>
          <p:nvPr/>
        </p:nvGrpSpPr>
        <p:grpSpPr>
          <a:xfrm rot="0">
            <a:off x="6286500" y="1572975"/>
            <a:ext cx="4229100" cy="998775"/>
            <a:chOff x="0" y="0"/>
            <a:chExt cx="1113837" cy="263052"/>
          </a:xfrm>
        </p:grpSpPr>
        <p:sp>
          <p:nvSpPr>
            <p:cNvPr name="Freeform 27" id="27"/>
            <p:cNvSpPr/>
            <p:nvPr/>
          </p:nvSpPr>
          <p:spPr>
            <a:xfrm flipH="false" flipV="false" rot="0">
              <a:off x="0" y="0"/>
              <a:ext cx="1113837" cy="263052"/>
            </a:xfrm>
            <a:custGeom>
              <a:avLst/>
              <a:gdLst/>
              <a:ahLst/>
              <a:cxnLst/>
              <a:rect r="r" b="b" t="t" l="l"/>
              <a:pathLst>
                <a:path h="263052" w="1113837">
                  <a:moveTo>
                    <a:pt x="0" y="0"/>
                  </a:moveTo>
                  <a:lnTo>
                    <a:pt x="1113837" y="0"/>
                  </a:lnTo>
                  <a:lnTo>
                    <a:pt x="1113837" y="263052"/>
                  </a:lnTo>
                  <a:lnTo>
                    <a:pt x="0" y="263052"/>
                  </a:lnTo>
                  <a:close/>
                </a:path>
              </a:pathLst>
            </a:custGeom>
            <a:solidFill>
              <a:srgbClr val="000000">
                <a:alpha val="0"/>
              </a:srgbClr>
            </a:solidFill>
            <a:ln w="19050" cap="sq">
              <a:solidFill>
                <a:srgbClr val="BDBDBD"/>
              </a:solidFill>
              <a:prstDash val="solid"/>
              <a:miter/>
            </a:ln>
          </p:spPr>
        </p:sp>
        <p:sp>
          <p:nvSpPr>
            <p:cNvPr name="TextBox 28" id="28"/>
            <p:cNvSpPr txBox="true"/>
            <p:nvPr/>
          </p:nvSpPr>
          <p:spPr>
            <a:xfrm>
              <a:off x="0" y="-9525"/>
              <a:ext cx="1113837" cy="272577"/>
            </a:xfrm>
            <a:prstGeom prst="rect">
              <a:avLst/>
            </a:prstGeom>
          </p:spPr>
          <p:txBody>
            <a:bodyPr anchor="ctr" rtlCol="false" tIns="50800" lIns="50800" bIns="50800" rIns="50800"/>
            <a:lstStyle/>
            <a:p>
              <a:pPr algn="ctr">
                <a:lnSpc>
                  <a:spcPts val="2160"/>
                </a:lnSpc>
              </a:pPr>
            </a:p>
          </p:txBody>
        </p:sp>
      </p:grpSp>
      <p:grpSp>
        <p:nvGrpSpPr>
          <p:cNvPr name="Group 29" id="29"/>
          <p:cNvGrpSpPr/>
          <p:nvPr/>
        </p:nvGrpSpPr>
        <p:grpSpPr>
          <a:xfrm rot="0">
            <a:off x="12239625" y="2800350"/>
            <a:ext cx="4219575" cy="1003826"/>
            <a:chOff x="0" y="0"/>
            <a:chExt cx="1111328" cy="264382"/>
          </a:xfrm>
        </p:grpSpPr>
        <p:sp>
          <p:nvSpPr>
            <p:cNvPr name="Freeform 30" id="30"/>
            <p:cNvSpPr/>
            <p:nvPr/>
          </p:nvSpPr>
          <p:spPr>
            <a:xfrm flipH="false" flipV="false" rot="0">
              <a:off x="0" y="0"/>
              <a:ext cx="1111328" cy="264382"/>
            </a:xfrm>
            <a:custGeom>
              <a:avLst/>
              <a:gdLst/>
              <a:ahLst/>
              <a:cxnLst/>
              <a:rect r="r" b="b" t="t" l="l"/>
              <a:pathLst>
                <a:path h="264382" w="1111328">
                  <a:moveTo>
                    <a:pt x="0" y="0"/>
                  </a:moveTo>
                  <a:lnTo>
                    <a:pt x="1111328" y="0"/>
                  </a:lnTo>
                  <a:lnTo>
                    <a:pt x="1111328" y="264382"/>
                  </a:lnTo>
                  <a:lnTo>
                    <a:pt x="0" y="264382"/>
                  </a:lnTo>
                  <a:close/>
                </a:path>
              </a:pathLst>
            </a:custGeom>
            <a:solidFill>
              <a:srgbClr val="000000">
                <a:alpha val="0"/>
              </a:srgbClr>
            </a:solidFill>
            <a:ln w="19050" cap="sq">
              <a:solidFill>
                <a:srgbClr val="BDBDBD"/>
              </a:solidFill>
              <a:prstDash val="solid"/>
              <a:miter/>
            </a:ln>
          </p:spPr>
        </p:sp>
        <p:sp>
          <p:nvSpPr>
            <p:cNvPr name="TextBox 31" id="31"/>
            <p:cNvSpPr txBox="true"/>
            <p:nvPr/>
          </p:nvSpPr>
          <p:spPr>
            <a:xfrm>
              <a:off x="0" y="-9525"/>
              <a:ext cx="1111328" cy="273907"/>
            </a:xfrm>
            <a:prstGeom prst="rect">
              <a:avLst/>
            </a:prstGeom>
          </p:spPr>
          <p:txBody>
            <a:bodyPr anchor="ctr" rtlCol="false" tIns="50800" lIns="50800" bIns="50800" rIns="50800"/>
            <a:lstStyle/>
            <a:p>
              <a:pPr algn="ctr">
                <a:lnSpc>
                  <a:spcPts val="2160"/>
                </a:lnSpc>
              </a:pPr>
            </a:p>
          </p:txBody>
        </p:sp>
      </p:grpSp>
      <p:grpSp>
        <p:nvGrpSpPr>
          <p:cNvPr name="Group 32" id="32"/>
          <p:cNvGrpSpPr/>
          <p:nvPr/>
        </p:nvGrpSpPr>
        <p:grpSpPr>
          <a:xfrm rot="0">
            <a:off x="12239625" y="4029075"/>
            <a:ext cx="4219575" cy="1000125"/>
            <a:chOff x="0" y="0"/>
            <a:chExt cx="1111328" cy="263407"/>
          </a:xfrm>
        </p:grpSpPr>
        <p:sp>
          <p:nvSpPr>
            <p:cNvPr name="Freeform 33" id="33"/>
            <p:cNvSpPr/>
            <p:nvPr/>
          </p:nvSpPr>
          <p:spPr>
            <a:xfrm flipH="false" flipV="false" rot="0">
              <a:off x="0" y="0"/>
              <a:ext cx="1111328" cy="263407"/>
            </a:xfrm>
            <a:custGeom>
              <a:avLst/>
              <a:gdLst/>
              <a:ahLst/>
              <a:cxnLst/>
              <a:rect r="r" b="b" t="t" l="l"/>
              <a:pathLst>
                <a:path h="263407" w="1111328">
                  <a:moveTo>
                    <a:pt x="0" y="0"/>
                  </a:moveTo>
                  <a:lnTo>
                    <a:pt x="1111328" y="0"/>
                  </a:lnTo>
                  <a:lnTo>
                    <a:pt x="1111328" y="263407"/>
                  </a:lnTo>
                  <a:lnTo>
                    <a:pt x="0" y="263407"/>
                  </a:lnTo>
                  <a:close/>
                </a:path>
              </a:pathLst>
            </a:custGeom>
            <a:solidFill>
              <a:srgbClr val="000000">
                <a:alpha val="0"/>
              </a:srgbClr>
            </a:solidFill>
            <a:ln w="19050" cap="sq">
              <a:solidFill>
                <a:srgbClr val="BDBDBD"/>
              </a:solidFill>
              <a:prstDash val="solid"/>
              <a:miter/>
            </a:ln>
          </p:spPr>
        </p:sp>
        <p:sp>
          <p:nvSpPr>
            <p:cNvPr name="TextBox 34" id="34"/>
            <p:cNvSpPr txBox="true"/>
            <p:nvPr/>
          </p:nvSpPr>
          <p:spPr>
            <a:xfrm>
              <a:off x="0" y="-9525"/>
              <a:ext cx="1111328" cy="272932"/>
            </a:xfrm>
            <a:prstGeom prst="rect">
              <a:avLst/>
            </a:prstGeom>
          </p:spPr>
          <p:txBody>
            <a:bodyPr anchor="ctr" rtlCol="false" tIns="50800" lIns="50800" bIns="50800" rIns="50800"/>
            <a:lstStyle/>
            <a:p>
              <a:pPr algn="ctr">
                <a:lnSpc>
                  <a:spcPts val="2160"/>
                </a:lnSpc>
              </a:pPr>
            </a:p>
          </p:txBody>
        </p:sp>
      </p:grpSp>
      <p:grpSp>
        <p:nvGrpSpPr>
          <p:cNvPr name="Group 35" id="35"/>
          <p:cNvGrpSpPr/>
          <p:nvPr/>
        </p:nvGrpSpPr>
        <p:grpSpPr>
          <a:xfrm rot="0">
            <a:off x="12239625" y="5257915"/>
            <a:ext cx="4219575" cy="1008126"/>
            <a:chOff x="0" y="0"/>
            <a:chExt cx="1111328" cy="265515"/>
          </a:xfrm>
        </p:grpSpPr>
        <p:sp>
          <p:nvSpPr>
            <p:cNvPr name="Freeform 36" id="36"/>
            <p:cNvSpPr/>
            <p:nvPr/>
          </p:nvSpPr>
          <p:spPr>
            <a:xfrm flipH="false" flipV="false" rot="0">
              <a:off x="0" y="0"/>
              <a:ext cx="1111328" cy="265515"/>
            </a:xfrm>
            <a:custGeom>
              <a:avLst/>
              <a:gdLst/>
              <a:ahLst/>
              <a:cxnLst/>
              <a:rect r="r" b="b" t="t" l="l"/>
              <a:pathLst>
                <a:path h="265515" w="1111328">
                  <a:moveTo>
                    <a:pt x="0" y="0"/>
                  </a:moveTo>
                  <a:lnTo>
                    <a:pt x="1111328" y="0"/>
                  </a:lnTo>
                  <a:lnTo>
                    <a:pt x="1111328" y="265515"/>
                  </a:lnTo>
                  <a:lnTo>
                    <a:pt x="0" y="265515"/>
                  </a:lnTo>
                  <a:close/>
                </a:path>
              </a:pathLst>
            </a:custGeom>
            <a:solidFill>
              <a:srgbClr val="000000">
                <a:alpha val="0"/>
              </a:srgbClr>
            </a:solidFill>
            <a:ln w="19050" cap="sq">
              <a:solidFill>
                <a:srgbClr val="BDBDBD"/>
              </a:solidFill>
              <a:prstDash val="solid"/>
              <a:miter/>
            </a:ln>
          </p:spPr>
        </p:sp>
        <p:sp>
          <p:nvSpPr>
            <p:cNvPr name="TextBox 37" id="37"/>
            <p:cNvSpPr txBox="true"/>
            <p:nvPr/>
          </p:nvSpPr>
          <p:spPr>
            <a:xfrm>
              <a:off x="0" y="-9525"/>
              <a:ext cx="1111328" cy="275040"/>
            </a:xfrm>
            <a:prstGeom prst="rect">
              <a:avLst/>
            </a:prstGeom>
          </p:spPr>
          <p:txBody>
            <a:bodyPr anchor="ctr" rtlCol="false" tIns="50800" lIns="50800" bIns="50800" rIns="50800"/>
            <a:lstStyle/>
            <a:p>
              <a:pPr algn="ctr">
                <a:lnSpc>
                  <a:spcPts val="2160"/>
                </a:lnSpc>
              </a:pPr>
            </a:p>
          </p:txBody>
        </p:sp>
      </p:grpSp>
      <p:grpSp>
        <p:nvGrpSpPr>
          <p:cNvPr name="Group 38" id="38"/>
          <p:cNvGrpSpPr/>
          <p:nvPr/>
        </p:nvGrpSpPr>
        <p:grpSpPr>
          <a:xfrm rot="0">
            <a:off x="12239625" y="6494641"/>
            <a:ext cx="4219575" cy="992009"/>
            <a:chOff x="0" y="0"/>
            <a:chExt cx="1111328" cy="261270"/>
          </a:xfrm>
        </p:grpSpPr>
        <p:sp>
          <p:nvSpPr>
            <p:cNvPr name="Freeform 39" id="39"/>
            <p:cNvSpPr/>
            <p:nvPr/>
          </p:nvSpPr>
          <p:spPr>
            <a:xfrm flipH="false" flipV="false" rot="0">
              <a:off x="0" y="0"/>
              <a:ext cx="1111328" cy="261270"/>
            </a:xfrm>
            <a:custGeom>
              <a:avLst/>
              <a:gdLst/>
              <a:ahLst/>
              <a:cxnLst/>
              <a:rect r="r" b="b" t="t" l="l"/>
              <a:pathLst>
                <a:path h="261270" w="1111328">
                  <a:moveTo>
                    <a:pt x="0" y="0"/>
                  </a:moveTo>
                  <a:lnTo>
                    <a:pt x="1111328" y="0"/>
                  </a:lnTo>
                  <a:lnTo>
                    <a:pt x="1111328" y="261270"/>
                  </a:lnTo>
                  <a:lnTo>
                    <a:pt x="0" y="261270"/>
                  </a:lnTo>
                  <a:close/>
                </a:path>
              </a:pathLst>
            </a:custGeom>
            <a:solidFill>
              <a:srgbClr val="000000">
                <a:alpha val="0"/>
              </a:srgbClr>
            </a:solidFill>
            <a:ln w="19050" cap="sq">
              <a:solidFill>
                <a:srgbClr val="BDBDBD"/>
              </a:solidFill>
              <a:prstDash val="solid"/>
              <a:miter/>
            </a:ln>
          </p:spPr>
        </p:sp>
        <p:sp>
          <p:nvSpPr>
            <p:cNvPr name="TextBox 40" id="40"/>
            <p:cNvSpPr txBox="true"/>
            <p:nvPr/>
          </p:nvSpPr>
          <p:spPr>
            <a:xfrm>
              <a:off x="0" y="-9525"/>
              <a:ext cx="1111328" cy="270795"/>
            </a:xfrm>
            <a:prstGeom prst="rect">
              <a:avLst/>
            </a:prstGeom>
          </p:spPr>
          <p:txBody>
            <a:bodyPr anchor="ctr" rtlCol="false" tIns="50800" lIns="50800" bIns="50800" rIns="50800"/>
            <a:lstStyle/>
            <a:p>
              <a:pPr algn="ctr">
                <a:lnSpc>
                  <a:spcPts val="2160"/>
                </a:lnSpc>
              </a:pPr>
            </a:p>
          </p:txBody>
        </p:sp>
      </p:grpSp>
      <p:grpSp>
        <p:nvGrpSpPr>
          <p:cNvPr name="Group 41" id="41"/>
          <p:cNvGrpSpPr/>
          <p:nvPr/>
        </p:nvGrpSpPr>
        <p:grpSpPr>
          <a:xfrm rot="0">
            <a:off x="6286500" y="6486525"/>
            <a:ext cx="4229100" cy="1000125"/>
            <a:chOff x="0" y="0"/>
            <a:chExt cx="1113837" cy="263407"/>
          </a:xfrm>
        </p:grpSpPr>
        <p:sp>
          <p:nvSpPr>
            <p:cNvPr name="Freeform 42" id="42"/>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43" id="43"/>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Freeform 44" id="44"/>
          <p:cNvSpPr/>
          <p:nvPr/>
        </p:nvSpPr>
        <p:spPr>
          <a:xfrm flipH="false" flipV="false" rot="0">
            <a:off x="342900" y="436836"/>
            <a:ext cx="987504" cy="802347"/>
          </a:xfrm>
          <a:custGeom>
            <a:avLst/>
            <a:gdLst/>
            <a:ahLst/>
            <a:cxnLst/>
            <a:rect r="r" b="b" t="t" l="l"/>
            <a:pathLst>
              <a:path h="802347" w="987504">
                <a:moveTo>
                  <a:pt x="0" y="0"/>
                </a:moveTo>
                <a:lnTo>
                  <a:pt x="987504" y="0"/>
                </a:lnTo>
                <a:lnTo>
                  <a:pt x="987504" y="802347"/>
                </a:lnTo>
                <a:lnTo>
                  <a:pt x="0" y="80234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5" id="45"/>
          <p:cNvSpPr/>
          <p:nvPr/>
        </p:nvSpPr>
        <p:spPr>
          <a:xfrm flipH="false" flipV="false" rot="0">
            <a:off x="6286500" y="465498"/>
            <a:ext cx="943294" cy="754635"/>
          </a:xfrm>
          <a:custGeom>
            <a:avLst/>
            <a:gdLst/>
            <a:ahLst/>
            <a:cxnLst/>
            <a:rect r="r" b="b" t="t" l="l"/>
            <a:pathLst>
              <a:path h="754635" w="943294">
                <a:moveTo>
                  <a:pt x="0" y="0"/>
                </a:moveTo>
                <a:lnTo>
                  <a:pt x="943294" y="0"/>
                </a:lnTo>
                <a:lnTo>
                  <a:pt x="943294" y="754635"/>
                </a:lnTo>
                <a:lnTo>
                  <a:pt x="0" y="7546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6" id="46"/>
          <p:cNvSpPr/>
          <p:nvPr/>
        </p:nvSpPr>
        <p:spPr>
          <a:xfrm flipH="false" flipV="false" rot="0">
            <a:off x="12230100" y="471866"/>
            <a:ext cx="939739" cy="748267"/>
          </a:xfrm>
          <a:custGeom>
            <a:avLst/>
            <a:gdLst/>
            <a:ahLst/>
            <a:cxnLst/>
            <a:rect r="r" b="b" t="t" l="l"/>
            <a:pathLst>
              <a:path h="748267" w="939739">
                <a:moveTo>
                  <a:pt x="0" y="0"/>
                </a:moveTo>
                <a:lnTo>
                  <a:pt x="939739" y="0"/>
                </a:lnTo>
                <a:lnTo>
                  <a:pt x="939739" y="748267"/>
                </a:lnTo>
                <a:lnTo>
                  <a:pt x="0" y="74826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47" id="47"/>
          <p:cNvSpPr txBox="true"/>
          <p:nvPr/>
        </p:nvSpPr>
        <p:spPr>
          <a:xfrm rot="0">
            <a:off x="342900" y="8786140"/>
            <a:ext cx="16954500" cy="1148714"/>
          </a:xfrm>
          <a:prstGeom prst="rect">
            <a:avLst/>
          </a:prstGeom>
        </p:spPr>
        <p:txBody>
          <a:bodyPr anchor="t" rtlCol="false" tIns="0" lIns="0" bIns="0" rIns="0">
            <a:spAutoFit/>
          </a:bodyPr>
          <a:lstStyle/>
          <a:p>
            <a:pPr algn="l" marL="0" indent="0" lvl="0">
              <a:lnSpc>
                <a:spcPts val="7949"/>
              </a:lnSpc>
              <a:spcBef>
                <a:spcPct val="0"/>
              </a:spcBef>
            </a:pPr>
            <a:r>
              <a:rPr lang="en-US" b="true" sz="10599">
                <a:solidFill>
                  <a:srgbClr val="F1F2F2"/>
                </a:solidFill>
                <a:latin typeface="Oswald Bold"/>
                <a:ea typeface="Oswald Bold"/>
                <a:cs typeface="Oswald Bold"/>
                <a:sym typeface="Oswald Bold"/>
              </a:rPr>
              <a:t>FURTHER RESOURCES</a:t>
            </a:r>
          </a:p>
        </p:txBody>
      </p:sp>
      <p:sp>
        <p:nvSpPr>
          <p:cNvPr name="TextBox 48" id="48"/>
          <p:cNvSpPr txBox="true"/>
          <p:nvPr/>
        </p:nvSpPr>
        <p:spPr>
          <a:xfrm rot="0">
            <a:off x="1828800" y="630925"/>
            <a:ext cx="4010025" cy="401574"/>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F1F2F2"/>
                </a:solidFill>
                <a:latin typeface="Zodiak Bold Italics"/>
                <a:ea typeface="Zodiak Bold Italics"/>
                <a:cs typeface="Zodiak Bold Italics"/>
                <a:sym typeface="Zodiak Bold Italics"/>
              </a:rPr>
              <a:t>Fundraising</a:t>
            </a:r>
          </a:p>
        </p:txBody>
      </p:sp>
      <p:sp>
        <p:nvSpPr>
          <p:cNvPr name="TextBox 49" id="49"/>
          <p:cNvSpPr txBox="true"/>
          <p:nvPr/>
        </p:nvSpPr>
        <p:spPr>
          <a:xfrm rot="0">
            <a:off x="7772400" y="627126"/>
            <a:ext cx="2900253" cy="401574"/>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F1F2F2"/>
                </a:solidFill>
                <a:latin typeface="Zodiak Bold Italics"/>
                <a:ea typeface="Zodiak Bold Italics"/>
                <a:cs typeface="Zodiak Bold Italics"/>
                <a:sym typeface="Zodiak Bold Italics"/>
              </a:rPr>
              <a:t>Income and costs</a:t>
            </a:r>
          </a:p>
        </p:txBody>
      </p:sp>
      <p:sp>
        <p:nvSpPr>
          <p:cNvPr name="TextBox 50" id="50"/>
          <p:cNvSpPr txBox="true"/>
          <p:nvPr/>
        </p:nvSpPr>
        <p:spPr>
          <a:xfrm rot="0">
            <a:off x="569152" y="1797988"/>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8" tooltip="https://www.heritagefundingdirectoryuk.org"/>
              </a:rPr>
              <a:t>Heritage Funding Directory</a:t>
            </a:r>
          </a:p>
        </p:txBody>
      </p:sp>
      <p:sp>
        <p:nvSpPr>
          <p:cNvPr name="TextBox 51" id="51"/>
          <p:cNvSpPr txBox="true"/>
          <p:nvPr/>
        </p:nvSpPr>
        <p:spPr>
          <a:xfrm rot="0">
            <a:off x="6503227" y="3025363"/>
            <a:ext cx="3788535"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9" tooltip="https://www.nationalmuseums.org.uk/media/documents/publications/valuing_museums.pdf"/>
              </a:rPr>
              <a:t>NMDC Valuing Museums Report</a:t>
            </a:r>
          </a:p>
        </p:txBody>
      </p:sp>
      <p:sp>
        <p:nvSpPr>
          <p:cNvPr name="TextBox 52" id="52"/>
          <p:cNvSpPr txBox="true"/>
          <p:nvPr/>
        </p:nvSpPr>
        <p:spPr>
          <a:xfrm rot="0">
            <a:off x="6480402" y="4254088"/>
            <a:ext cx="3622221"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0" tooltip="https://www.artscouncil.org.uk/supporting-arts-museums-and-libraries/supporting-collections-and-cultural-property/exhibition-tax-relief"/>
              </a:rPr>
              <a:t>Museums and Galleries Exhibition Tax Relief</a:t>
            </a:r>
          </a:p>
        </p:txBody>
      </p:sp>
      <p:sp>
        <p:nvSpPr>
          <p:cNvPr name="TextBox 53" id="53"/>
          <p:cNvSpPr txBox="true"/>
          <p:nvPr/>
        </p:nvSpPr>
        <p:spPr>
          <a:xfrm rot="0">
            <a:off x="569152" y="3025363"/>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1" tooltip="https://www.cafonline.org/docs/default-source/about-us-research/uk_giving_report_2024_final.pdf?sfvrsn=8ac35647_2"/>
              </a:rPr>
              <a:t>CAF UK Giving Report </a:t>
            </a:r>
          </a:p>
        </p:txBody>
      </p:sp>
      <p:sp>
        <p:nvSpPr>
          <p:cNvPr name="TextBox 54" id="54"/>
          <p:cNvSpPr txBox="true"/>
          <p:nvPr/>
        </p:nvSpPr>
        <p:spPr>
          <a:xfrm rot="0">
            <a:off x="569152" y="4254088"/>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2" tooltip="https://www.fundraisingregulator.org.uk"/>
              </a:rPr>
              <a:t>Fundraising Regulator</a:t>
            </a:r>
          </a:p>
        </p:txBody>
      </p:sp>
      <p:sp>
        <p:nvSpPr>
          <p:cNvPr name="TextBox 55" id="55"/>
          <p:cNvSpPr txBox="true"/>
          <p:nvPr/>
        </p:nvSpPr>
        <p:spPr>
          <a:xfrm rot="0">
            <a:off x="6480600" y="5482813"/>
            <a:ext cx="3060139"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3" tooltip="https://aim-museums.co.uk/setting-new-museum/finance/"/>
              </a:rPr>
              <a:t>AIM Finance resources</a:t>
            </a:r>
          </a:p>
        </p:txBody>
      </p:sp>
      <p:sp>
        <p:nvSpPr>
          <p:cNvPr name="TextBox 56" id="56"/>
          <p:cNvSpPr txBox="true"/>
          <p:nvPr/>
        </p:nvSpPr>
        <p:spPr>
          <a:xfrm rot="0">
            <a:off x="569152" y="5482928"/>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4" tooltip="https://ciof.org.uk"/>
              </a:rPr>
              <a:t>Chartered Institute of Fundraising</a:t>
            </a:r>
          </a:p>
        </p:txBody>
      </p:sp>
      <p:sp>
        <p:nvSpPr>
          <p:cNvPr name="TextBox 57" id="57"/>
          <p:cNvSpPr txBox="true"/>
          <p:nvPr/>
        </p:nvSpPr>
        <p:spPr>
          <a:xfrm rot="0">
            <a:off x="12424002" y="1796638"/>
            <a:ext cx="3572492"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5" tooltip="https://www.gov.uk/guidance/work-with-other-charities"/>
              </a:rPr>
              <a:t>UKGov: Work with other charities</a:t>
            </a:r>
          </a:p>
        </p:txBody>
      </p:sp>
      <p:sp>
        <p:nvSpPr>
          <p:cNvPr name="TextBox 58" id="58"/>
          <p:cNvSpPr txBox="true"/>
          <p:nvPr/>
        </p:nvSpPr>
        <p:spPr>
          <a:xfrm rot="0">
            <a:off x="6480402" y="1764063"/>
            <a:ext cx="3464547"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6" tooltip="https://www.sharemuseumseast.org.uk/wp-content/uploads/2018/07/Income-Generation-and-Fundraising-for-Museums.pdf"/>
              </a:rPr>
              <a:t>Income Generation </a:t>
            </a:r>
            <a:r>
              <a:rPr lang="en-US" sz="1800" u="sng">
                <a:solidFill>
                  <a:srgbClr val="FFFFFF"/>
                </a:solidFill>
                <a:latin typeface="Archivo"/>
                <a:ea typeface="Archivo"/>
                <a:cs typeface="Archivo"/>
                <a:sym typeface="Archivo"/>
                <a:hlinkClick r:id="rId17" tooltip="https://www.sharemuseumseast.org.uk/wp-content/uploads/2018/07/Income-Generation-and-Fundraising-for-Museums.pdf"/>
              </a:rPr>
              <a:t>and Fundraising for Museums</a:t>
            </a:r>
          </a:p>
        </p:txBody>
      </p:sp>
      <p:sp>
        <p:nvSpPr>
          <p:cNvPr name="TextBox 59" id="59"/>
          <p:cNvSpPr txBox="true"/>
          <p:nvPr/>
        </p:nvSpPr>
        <p:spPr>
          <a:xfrm rot="0">
            <a:off x="12433527" y="3025363"/>
            <a:ext cx="3572492"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8" tooltip="https://www.ecclesiastical.com/documents/mfg-corporate-partnerships-report.pdf"/>
              </a:rPr>
              <a:t>Ecclesiastial Corpororate Partnerships Report</a:t>
            </a:r>
          </a:p>
        </p:txBody>
      </p:sp>
      <p:sp>
        <p:nvSpPr>
          <p:cNvPr name="TextBox 60" id="60"/>
          <p:cNvSpPr txBox="true"/>
          <p:nvPr/>
        </p:nvSpPr>
        <p:spPr>
          <a:xfrm rot="0">
            <a:off x="12433527" y="4254088"/>
            <a:ext cx="3572492"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9" tooltip="https://www.theaccessgroup.com/en-gb/blog/nfp-how-to-build-corporate-partnerships-that-compete/"/>
              </a:rPr>
              <a:t>How to build corporate partnerships that compete</a:t>
            </a:r>
          </a:p>
        </p:txBody>
      </p:sp>
      <p:sp>
        <p:nvSpPr>
          <p:cNvPr name="TextBox 61" id="61"/>
          <p:cNvSpPr txBox="true"/>
          <p:nvPr/>
        </p:nvSpPr>
        <p:spPr>
          <a:xfrm rot="0">
            <a:off x="12433725" y="5482928"/>
            <a:ext cx="3060139"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20" tooltip="https://www.goodbox.com/2019/07/how-to-form-business-and-charity-partnerships/"/>
              </a:rPr>
              <a:t>How To Form Great Business And Charity Partnerships</a:t>
            </a:r>
          </a:p>
        </p:txBody>
      </p:sp>
      <p:sp>
        <p:nvSpPr>
          <p:cNvPr name="TextBox 62" id="62"/>
          <p:cNvSpPr txBox="true"/>
          <p:nvPr/>
        </p:nvSpPr>
        <p:spPr>
          <a:xfrm rot="0">
            <a:off x="12433725" y="6719654"/>
            <a:ext cx="3060139"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21" tooltip="https://charitydigital.org.uk"/>
              </a:rPr>
              <a:t>Charity Digital</a:t>
            </a:r>
          </a:p>
        </p:txBody>
      </p:sp>
      <p:sp>
        <p:nvSpPr>
          <p:cNvPr name="TextBox 63" id="63"/>
          <p:cNvSpPr txBox="true"/>
          <p:nvPr/>
        </p:nvSpPr>
        <p:spPr>
          <a:xfrm rot="0">
            <a:off x="6480600" y="6711538"/>
            <a:ext cx="3060139"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22" tooltip="https://cfg.org.uk/home"/>
              </a:rPr>
              <a:t>Charity Finance Group</a:t>
            </a:r>
          </a:p>
        </p:txBody>
      </p:sp>
      <p:sp>
        <p:nvSpPr>
          <p:cNvPr name="TextBox 64" id="64"/>
          <p:cNvSpPr txBox="true"/>
          <p:nvPr/>
        </p:nvSpPr>
        <p:spPr>
          <a:xfrm rot="0">
            <a:off x="13716000" y="622935"/>
            <a:ext cx="4010025" cy="401574"/>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F1F2F2"/>
                </a:solidFill>
                <a:latin typeface="Zodiak Bold Italics"/>
                <a:ea typeface="Zodiak Bold Italics"/>
                <a:cs typeface="Zodiak Bold Italics"/>
                <a:sym typeface="Zodiak Bold Italics"/>
              </a:rPr>
              <a:t>Partnerships</a:t>
            </a:r>
          </a:p>
        </p:txBody>
      </p:sp>
      <p:grpSp>
        <p:nvGrpSpPr>
          <p:cNvPr name="Group 65" id="65"/>
          <p:cNvGrpSpPr/>
          <p:nvPr/>
        </p:nvGrpSpPr>
        <p:grpSpPr>
          <a:xfrm rot="0">
            <a:off x="342900" y="6486525"/>
            <a:ext cx="4229100" cy="1000010"/>
            <a:chOff x="0" y="0"/>
            <a:chExt cx="1113837" cy="263377"/>
          </a:xfrm>
        </p:grpSpPr>
        <p:sp>
          <p:nvSpPr>
            <p:cNvPr name="Freeform 66" id="66"/>
            <p:cNvSpPr/>
            <p:nvPr/>
          </p:nvSpPr>
          <p:spPr>
            <a:xfrm flipH="false" flipV="false" rot="0">
              <a:off x="0" y="0"/>
              <a:ext cx="1113837" cy="263377"/>
            </a:xfrm>
            <a:custGeom>
              <a:avLst/>
              <a:gdLst/>
              <a:ahLst/>
              <a:cxnLst/>
              <a:rect r="r" b="b" t="t" l="l"/>
              <a:pathLst>
                <a:path h="263377" w="1113837">
                  <a:moveTo>
                    <a:pt x="0" y="0"/>
                  </a:moveTo>
                  <a:lnTo>
                    <a:pt x="1113837" y="0"/>
                  </a:lnTo>
                  <a:lnTo>
                    <a:pt x="1113837" y="263377"/>
                  </a:lnTo>
                  <a:lnTo>
                    <a:pt x="0" y="263377"/>
                  </a:lnTo>
                  <a:close/>
                </a:path>
              </a:pathLst>
            </a:custGeom>
            <a:solidFill>
              <a:srgbClr val="000000">
                <a:alpha val="0"/>
              </a:srgbClr>
            </a:solidFill>
            <a:ln w="19050" cap="sq">
              <a:solidFill>
                <a:srgbClr val="BDBDBD"/>
              </a:solidFill>
              <a:prstDash val="solid"/>
              <a:miter/>
            </a:ln>
          </p:spPr>
        </p:sp>
        <p:sp>
          <p:nvSpPr>
            <p:cNvPr name="TextBox 67" id="67"/>
            <p:cNvSpPr txBox="true"/>
            <p:nvPr/>
          </p:nvSpPr>
          <p:spPr>
            <a:xfrm>
              <a:off x="0" y="-9525"/>
              <a:ext cx="1113837" cy="272902"/>
            </a:xfrm>
            <a:prstGeom prst="rect">
              <a:avLst/>
            </a:prstGeom>
          </p:spPr>
          <p:txBody>
            <a:bodyPr anchor="ctr" rtlCol="false" tIns="50800" lIns="50800" bIns="50800" rIns="50800"/>
            <a:lstStyle/>
            <a:p>
              <a:pPr algn="ctr">
                <a:lnSpc>
                  <a:spcPts val="2160"/>
                </a:lnSpc>
              </a:pPr>
            </a:p>
          </p:txBody>
        </p:sp>
      </p:grpSp>
      <p:sp>
        <p:nvSpPr>
          <p:cNvPr name="TextBox 68" id="68"/>
          <p:cNvSpPr txBox="true"/>
          <p:nvPr/>
        </p:nvSpPr>
        <p:spPr>
          <a:xfrm rot="0">
            <a:off x="569152" y="6711538"/>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23" tooltip="https://museumstoreassociation.org"/>
              </a:rPr>
              <a:t>Museum Store Association </a:t>
            </a:r>
          </a:p>
        </p:txBody>
      </p:sp>
    </p:spTree>
  </p:cSld>
  <p:clrMapOvr>
    <a:masterClrMapping/>
  </p:clrMapOvr>
  <p:transition spd="fast">
    <p:fade/>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230100" y="5257800"/>
            <a:ext cx="2762250" cy="1000125"/>
            <a:chOff x="0" y="0"/>
            <a:chExt cx="547937" cy="198391"/>
          </a:xfrm>
        </p:grpSpPr>
        <p:sp>
          <p:nvSpPr>
            <p:cNvPr name="Freeform 3" id="3"/>
            <p:cNvSpPr/>
            <p:nvPr/>
          </p:nvSpPr>
          <p:spPr>
            <a:xfrm flipH="false" flipV="false" rot="0">
              <a:off x="0" y="0"/>
              <a:ext cx="547937" cy="198391"/>
            </a:xfrm>
            <a:custGeom>
              <a:avLst/>
              <a:gdLst/>
              <a:ahLst/>
              <a:cxnLst/>
              <a:rect r="r" b="b" t="t" l="l"/>
              <a:pathLst>
                <a:path h="198391" w="547937">
                  <a:moveTo>
                    <a:pt x="0" y="0"/>
                  </a:moveTo>
                  <a:lnTo>
                    <a:pt x="547937" y="0"/>
                  </a:lnTo>
                  <a:lnTo>
                    <a:pt x="547937" y="198391"/>
                  </a:lnTo>
                  <a:lnTo>
                    <a:pt x="0" y="198391"/>
                  </a:lnTo>
                  <a:close/>
                </a:path>
              </a:pathLst>
            </a:custGeom>
            <a:solidFill>
              <a:srgbClr val="010203"/>
            </a:solidFill>
          </p:spPr>
        </p:sp>
        <p:sp>
          <p:nvSpPr>
            <p:cNvPr name="TextBox 4" id="4"/>
            <p:cNvSpPr txBox="true"/>
            <p:nvPr/>
          </p:nvSpPr>
          <p:spPr>
            <a:xfrm>
              <a:off x="0" y="-38100"/>
              <a:ext cx="547937" cy="236491"/>
            </a:xfrm>
            <a:prstGeom prst="rect">
              <a:avLst/>
            </a:prstGeom>
          </p:spPr>
          <p:txBody>
            <a:bodyPr anchor="ctr" rtlCol="false" tIns="50800" lIns="50800" bIns="50800" rIns="50800"/>
            <a:lstStyle/>
            <a:p>
              <a:pPr algn="ctr">
                <a:lnSpc>
                  <a:spcPts val="1960"/>
                </a:lnSpc>
              </a:pPr>
            </a:p>
          </p:txBody>
        </p:sp>
      </p:grpSp>
      <p:grpSp>
        <p:nvGrpSpPr>
          <p:cNvPr name="Group 5" id="5"/>
          <p:cNvGrpSpPr/>
          <p:nvPr/>
        </p:nvGrpSpPr>
        <p:grpSpPr>
          <a:xfrm rot="0">
            <a:off x="14460052" y="5759894"/>
            <a:ext cx="360787" cy="337036"/>
            <a:chOff x="0" y="0"/>
            <a:chExt cx="95022" cy="88767"/>
          </a:xfrm>
        </p:grpSpPr>
        <p:sp>
          <p:nvSpPr>
            <p:cNvPr name="Freeform 6" id="6"/>
            <p:cNvSpPr/>
            <p:nvPr/>
          </p:nvSpPr>
          <p:spPr>
            <a:xfrm flipH="false" flipV="false" rot="0">
              <a:off x="0" y="0"/>
              <a:ext cx="95022" cy="88767"/>
            </a:xfrm>
            <a:custGeom>
              <a:avLst/>
              <a:gdLst/>
              <a:ahLst/>
              <a:cxnLst/>
              <a:rect r="r" b="b" t="t" l="l"/>
              <a:pathLst>
                <a:path h="88767" w="95022">
                  <a:moveTo>
                    <a:pt x="0" y="0"/>
                  </a:moveTo>
                  <a:lnTo>
                    <a:pt x="95022" y="0"/>
                  </a:lnTo>
                  <a:lnTo>
                    <a:pt x="95022" y="88767"/>
                  </a:lnTo>
                  <a:lnTo>
                    <a:pt x="0" y="88767"/>
                  </a:lnTo>
                  <a:close/>
                </a:path>
              </a:pathLst>
            </a:custGeom>
            <a:solidFill>
              <a:srgbClr val="F2F2F2"/>
            </a:solidFill>
          </p:spPr>
        </p:sp>
        <p:sp>
          <p:nvSpPr>
            <p:cNvPr name="TextBox 7" id="7"/>
            <p:cNvSpPr txBox="true"/>
            <p:nvPr/>
          </p:nvSpPr>
          <p:spPr>
            <a:xfrm>
              <a:off x="0" y="-38100"/>
              <a:ext cx="95022" cy="126867"/>
            </a:xfrm>
            <a:prstGeom prst="rect">
              <a:avLst/>
            </a:prstGeom>
          </p:spPr>
          <p:txBody>
            <a:bodyPr anchor="ctr" rtlCol="false" tIns="50800" lIns="50800" bIns="50800" rIns="50800"/>
            <a:lstStyle/>
            <a:p>
              <a:pPr algn="ctr">
                <a:lnSpc>
                  <a:spcPts val="1960"/>
                </a:lnSpc>
              </a:pPr>
            </a:p>
          </p:txBody>
        </p:sp>
      </p:grpSp>
      <p:grpSp>
        <p:nvGrpSpPr>
          <p:cNvPr name="Group 8" id="8"/>
          <p:cNvGrpSpPr/>
          <p:nvPr/>
        </p:nvGrpSpPr>
        <p:grpSpPr>
          <a:xfrm rot="0">
            <a:off x="12230100" y="6486525"/>
            <a:ext cx="2762250" cy="1000125"/>
            <a:chOff x="0" y="0"/>
            <a:chExt cx="547937" cy="198391"/>
          </a:xfrm>
        </p:grpSpPr>
        <p:sp>
          <p:nvSpPr>
            <p:cNvPr name="Freeform 9" id="9"/>
            <p:cNvSpPr/>
            <p:nvPr/>
          </p:nvSpPr>
          <p:spPr>
            <a:xfrm flipH="false" flipV="false" rot="0">
              <a:off x="0" y="0"/>
              <a:ext cx="547937" cy="198391"/>
            </a:xfrm>
            <a:custGeom>
              <a:avLst/>
              <a:gdLst/>
              <a:ahLst/>
              <a:cxnLst/>
              <a:rect r="r" b="b" t="t" l="l"/>
              <a:pathLst>
                <a:path h="198391" w="547937">
                  <a:moveTo>
                    <a:pt x="0" y="0"/>
                  </a:moveTo>
                  <a:lnTo>
                    <a:pt x="547937" y="0"/>
                  </a:lnTo>
                  <a:lnTo>
                    <a:pt x="547937" y="198391"/>
                  </a:lnTo>
                  <a:lnTo>
                    <a:pt x="0" y="198391"/>
                  </a:lnTo>
                  <a:close/>
                </a:path>
              </a:pathLst>
            </a:custGeom>
            <a:solidFill>
              <a:srgbClr val="010203"/>
            </a:solidFill>
          </p:spPr>
        </p:sp>
        <p:sp>
          <p:nvSpPr>
            <p:cNvPr name="TextBox 10" id="10"/>
            <p:cNvSpPr txBox="true"/>
            <p:nvPr/>
          </p:nvSpPr>
          <p:spPr>
            <a:xfrm>
              <a:off x="0" y="-38100"/>
              <a:ext cx="547937" cy="236491"/>
            </a:xfrm>
            <a:prstGeom prst="rect">
              <a:avLst/>
            </a:prstGeom>
          </p:spPr>
          <p:txBody>
            <a:bodyPr anchor="ctr" rtlCol="false" tIns="50800" lIns="50800" bIns="50800" rIns="50800"/>
            <a:lstStyle/>
            <a:p>
              <a:pPr algn="ctr">
                <a:lnSpc>
                  <a:spcPts val="1960"/>
                </a:lnSpc>
              </a:pPr>
            </a:p>
          </p:txBody>
        </p:sp>
      </p:grpSp>
      <p:grpSp>
        <p:nvGrpSpPr>
          <p:cNvPr name="Group 11" id="11"/>
          <p:cNvGrpSpPr/>
          <p:nvPr/>
        </p:nvGrpSpPr>
        <p:grpSpPr>
          <a:xfrm rot="0">
            <a:off x="14460052" y="6988619"/>
            <a:ext cx="360787" cy="337036"/>
            <a:chOff x="0" y="0"/>
            <a:chExt cx="95022" cy="88767"/>
          </a:xfrm>
        </p:grpSpPr>
        <p:sp>
          <p:nvSpPr>
            <p:cNvPr name="Freeform 12" id="12"/>
            <p:cNvSpPr/>
            <p:nvPr/>
          </p:nvSpPr>
          <p:spPr>
            <a:xfrm flipH="false" flipV="false" rot="0">
              <a:off x="0" y="0"/>
              <a:ext cx="95022" cy="88767"/>
            </a:xfrm>
            <a:custGeom>
              <a:avLst/>
              <a:gdLst/>
              <a:ahLst/>
              <a:cxnLst/>
              <a:rect r="r" b="b" t="t" l="l"/>
              <a:pathLst>
                <a:path h="88767" w="95022">
                  <a:moveTo>
                    <a:pt x="0" y="0"/>
                  </a:moveTo>
                  <a:lnTo>
                    <a:pt x="95022" y="0"/>
                  </a:lnTo>
                  <a:lnTo>
                    <a:pt x="95022" y="88767"/>
                  </a:lnTo>
                  <a:lnTo>
                    <a:pt x="0" y="88767"/>
                  </a:lnTo>
                  <a:close/>
                </a:path>
              </a:pathLst>
            </a:custGeom>
            <a:solidFill>
              <a:srgbClr val="F2F2F2"/>
            </a:solidFill>
          </p:spPr>
        </p:sp>
        <p:sp>
          <p:nvSpPr>
            <p:cNvPr name="TextBox 13" id="13"/>
            <p:cNvSpPr txBox="true"/>
            <p:nvPr/>
          </p:nvSpPr>
          <p:spPr>
            <a:xfrm>
              <a:off x="0" y="-38100"/>
              <a:ext cx="95022" cy="126867"/>
            </a:xfrm>
            <a:prstGeom prst="rect">
              <a:avLst/>
            </a:prstGeom>
          </p:spPr>
          <p:txBody>
            <a:bodyPr anchor="ctr" rtlCol="false" tIns="50800" lIns="50800" bIns="50800" rIns="50800"/>
            <a:lstStyle/>
            <a:p>
              <a:pPr algn="ctr">
                <a:lnSpc>
                  <a:spcPts val="1960"/>
                </a:lnSpc>
              </a:pPr>
            </a:p>
          </p:txBody>
        </p:sp>
      </p:grpSp>
      <p:grpSp>
        <p:nvGrpSpPr>
          <p:cNvPr name="Group 14" id="14"/>
          <p:cNvGrpSpPr/>
          <p:nvPr/>
        </p:nvGrpSpPr>
        <p:grpSpPr>
          <a:xfrm rot="0">
            <a:off x="9258300" y="6486525"/>
            <a:ext cx="2743200" cy="1000125"/>
            <a:chOff x="0" y="0"/>
            <a:chExt cx="544158" cy="198391"/>
          </a:xfrm>
        </p:grpSpPr>
        <p:sp>
          <p:nvSpPr>
            <p:cNvPr name="Freeform 15" id="15"/>
            <p:cNvSpPr/>
            <p:nvPr/>
          </p:nvSpPr>
          <p:spPr>
            <a:xfrm flipH="false" flipV="false" rot="0">
              <a:off x="0" y="0"/>
              <a:ext cx="544158" cy="198391"/>
            </a:xfrm>
            <a:custGeom>
              <a:avLst/>
              <a:gdLst/>
              <a:ahLst/>
              <a:cxnLst/>
              <a:rect r="r" b="b" t="t" l="l"/>
              <a:pathLst>
                <a:path h="198391" w="544158">
                  <a:moveTo>
                    <a:pt x="0" y="0"/>
                  </a:moveTo>
                  <a:lnTo>
                    <a:pt x="544158" y="0"/>
                  </a:lnTo>
                  <a:lnTo>
                    <a:pt x="544158" y="198391"/>
                  </a:lnTo>
                  <a:lnTo>
                    <a:pt x="0" y="198391"/>
                  </a:lnTo>
                  <a:close/>
                </a:path>
              </a:pathLst>
            </a:custGeom>
            <a:solidFill>
              <a:srgbClr val="010203"/>
            </a:solidFill>
          </p:spPr>
        </p:sp>
        <p:sp>
          <p:nvSpPr>
            <p:cNvPr name="TextBox 16" id="16"/>
            <p:cNvSpPr txBox="true"/>
            <p:nvPr/>
          </p:nvSpPr>
          <p:spPr>
            <a:xfrm>
              <a:off x="0" y="-38100"/>
              <a:ext cx="544158" cy="236491"/>
            </a:xfrm>
            <a:prstGeom prst="rect">
              <a:avLst/>
            </a:prstGeom>
          </p:spPr>
          <p:txBody>
            <a:bodyPr anchor="ctr" rtlCol="false" tIns="50800" lIns="50800" bIns="50800" rIns="50800"/>
            <a:lstStyle/>
            <a:p>
              <a:pPr algn="ctr">
                <a:lnSpc>
                  <a:spcPts val="1960"/>
                </a:lnSpc>
              </a:pPr>
            </a:p>
          </p:txBody>
        </p:sp>
      </p:grpSp>
      <p:grpSp>
        <p:nvGrpSpPr>
          <p:cNvPr name="Group 17" id="17"/>
          <p:cNvGrpSpPr/>
          <p:nvPr/>
        </p:nvGrpSpPr>
        <p:grpSpPr>
          <a:xfrm rot="0">
            <a:off x="11475466" y="6988619"/>
            <a:ext cx="356825" cy="337036"/>
            <a:chOff x="0" y="0"/>
            <a:chExt cx="93979" cy="88767"/>
          </a:xfrm>
        </p:grpSpPr>
        <p:sp>
          <p:nvSpPr>
            <p:cNvPr name="Freeform 18" id="18"/>
            <p:cNvSpPr/>
            <p:nvPr/>
          </p:nvSpPr>
          <p:spPr>
            <a:xfrm flipH="false" flipV="false" rot="0">
              <a:off x="0" y="0"/>
              <a:ext cx="93979" cy="88767"/>
            </a:xfrm>
            <a:custGeom>
              <a:avLst/>
              <a:gdLst/>
              <a:ahLst/>
              <a:cxnLst/>
              <a:rect r="r" b="b" t="t" l="l"/>
              <a:pathLst>
                <a:path h="88767" w="93979">
                  <a:moveTo>
                    <a:pt x="0" y="0"/>
                  </a:moveTo>
                  <a:lnTo>
                    <a:pt x="93979" y="0"/>
                  </a:lnTo>
                  <a:lnTo>
                    <a:pt x="93979" y="88767"/>
                  </a:lnTo>
                  <a:lnTo>
                    <a:pt x="0" y="88767"/>
                  </a:lnTo>
                  <a:close/>
                </a:path>
              </a:pathLst>
            </a:custGeom>
            <a:solidFill>
              <a:srgbClr val="F2F2F2"/>
            </a:solidFill>
          </p:spPr>
        </p:sp>
        <p:sp>
          <p:nvSpPr>
            <p:cNvPr name="TextBox 19" id="19"/>
            <p:cNvSpPr txBox="true"/>
            <p:nvPr/>
          </p:nvSpPr>
          <p:spPr>
            <a:xfrm>
              <a:off x="0" y="-38100"/>
              <a:ext cx="93979" cy="126867"/>
            </a:xfrm>
            <a:prstGeom prst="rect">
              <a:avLst/>
            </a:prstGeom>
          </p:spPr>
          <p:txBody>
            <a:bodyPr anchor="ctr" rtlCol="false" tIns="50800" lIns="50800" bIns="50800" rIns="50800"/>
            <a:lstStyle/>
            <a:p>
              <a:pPr algn="ctr">
                <a:lnSpc>
                  <a:spcPts val="1960"/>
                </a:lnSpc>
              </a:pPr>
            </a:p>
          </p:txBody>
        </p:sp>
      </p:grpSp>
      <p:grpSp>
        <p:nvGrpSpPr>
          <p:cNvPr name="Group 20" id="20"/>
          <p:cNvGrpSpPr/>
          <p:nvPr/>
        </p:nvGrpSpPr>
        <p:grpSpPr>
          <a:xfrm rot="0">
            <a:off x="9258300" y="5257800"/>
            <a:ext cx="2743200" cy="1000125"/>
            <a:chOff x="0" y="0"/>
            <a:chExt cx="544158" cy="198391"/>
          </a:xfrm>
        </p:grpSpPr>
        <p:sp>
          <p:nvSpPr>
            <p:cNvPr name="Freeform 21" id="21"/>
            <p:cNvSpPr/>
            <p:nvPr/>
          </p:nvSpPr>
          <p:spPr>
            <a:xfrm flipH="false" flipV="false" rot="0">
              <a:off x="0" y="0"/>
              <a:ext cx="544158" cy="198391"/>
            </a:xfrm>
            <a:custGeom>
              <a:avLst/>
              <a:gdLst/>
              <a:ahLst/>
              <a:cxnLst/>
              <a:rect r="r" b="b" t="t" l="l"/>
              <a:pathLst>
                <a:path h="198391" w="544158">
                  <a:moveTo>
                    <a:pt x="0" y="0"/>
                  </a:moveTo>
                  <a:lnTo>
                    <a:pt x="544158" y="0"/>
                  </a:lnTo>
                  <a:lnTo>
                    <a:pt x="544158" y="198391"/>
                  </a:lnTo>
                  <a:lnTo>
                    <a:pt x="0" y="198391"/>
                  </a:lnTo>
                  <a:close/>
                </a:path>
              </a:pathLst>
            </a:custGeom>
            <a:solidFill>
              <a:srgbClr val="010203"/>
            </a:solidFill>
          </p:spPr>
        </p:sp>
        <p:sp>
          <p:nvSpPr>
            <p:cNvPr name="TextBox 22" id="22"/>
            <p:cNvSpPr txBox="true"/>
            <p:nvPr/>
          </p:nvSpPr>
          <p:spPr>
            <a:xfrm>
              <a:off x="0" y="-38100"/>
              <a:ext cx="544158" cy="236491"/>
            </a:xfrm>
            <a:prstGeom prst="rect">
              <a:avLst/>
            </a:prstGeom>
          </p:spPr>
          <p:txBody>
            <a:bodyPr anchor="ctr" rtlCol="false" tIns="50800" lIns="50800" bIns="50800" rIns="50800"/>
            <a:lstStyle/>
            <a:p>
              <a:pPr algn="ctr">
                <a:lnSpc>
                  <a:spcPts val="1960"/>
                </a:lnSpc>
              </a:pPr>
            </a:p>
          </p:txBody>
        </p:sp>
      </p:grpSp>
      <p:grpSp>
        <p:nvGrpSpPr>
          <p:cNvPr name="Group 23" id="23"/>
          <p:cNvGrpSpPr/>
          <p:nvPr/>
        </p:nvGrpSpPr>
        <p:grpSpPr>
          <a:xfrm rot="0">
            <a:off x="11475466" y="5759894"/>
            <a:ext cx="356825" cy="337036"/>
            <a:chOff x="0" y="0"/>
            <a:chExt cx="93979" cy="88767"/>
          </a:xfrm>
        </p:grpSpPr>
        <p:sp>
          <p:nvSpPr>
            <p:cNvPr name="Freeform 24" id="24"/>
            <p:cNvSpPr/>
            <p:nvPr/>
          </p:nvSpPr>
          <p:spPr>
            <a:xfrm flipH="false" flipV="false" rot="0">
              <a:off x="0" y="0"/>
              <a:ext cx="93979" cy="88767"/>
            </a:xfrm>
            <a:custGeom>
              <a:avLst/>
              <a:gdLst/>
              <a:ahLst/>
              <a:cxnLst/>
              <a:rect r="r" b="b" t="t" l="l"/>
              <a:pathLst>
                <a:path h="88767" w="93979">
                  <a:moveTo>
                    <a:pt x="0" y="0"/>
                  </a:moveTo>
                  <a:lnTo>
                    <a:pt x="93979" y="0"/>
                  </a:lnTo>
                  <a:lnTo>
                    <a:pt x="93979" y="88767"/>
                  </a:lnTo>
                  <a:lnTo>
                    <a:pt x="0" y="88767"/>
                  </a:lnTo>
                  <a:close/>
                </a:path>
              </a:pathLst>
            </a:custGeom>
            <a:solidFill>
              <a:srgbClr val="F2F2F2"/>
            </a:solidFill>
          </p:spPr>
        </p:sp>
        <p:sp>
          <p:nvSpPr>
            <p:cNvPr name="TextBox 25" id="25"/>
            <p:cNvSpPr txBox="true"/>
            <p:nvPr/>
          </p:nvSpPr>
          <p:spPr>
            <a:xfrm>
              <a:off x="0" y="-38100"/>
              <a:ext cx="93979" cy="126867"/>
            </a:xfrm>
            <a:prstGeom prst="rect">
              <a:avLst/>
            </a:prstGeom>
          </p:spPr>
          <p:txBody>
            <a:bodyPr anchor="ctr" rtlCol="false" tIns="50800" lIns="50800" bIns="50800" rIns="50800"/>
            <a:lstStyle/>
            <a:p>
              <a:pPr algn="ctr">
                <a:lnSpc>
                  <a:spcPts val="1960"/>
                </a:lnSpc>
              </a:pPr>
            </a:p>
          </p:txBody>
        </p:sp>
      </p:grpSp>
      <p:grpSp>
        <p:nvGrpSpPr>
          <p:cNvPr name="Group 26" id="26"/>
          <p:cNvGrpSpPr/>
          <p:nvPr/>
        </p:nvGrpSpPr>
        <p:grpSpPr>
          <a:xfrm rot="0">
            <a:off x="6286500" y="5257800"/>
            <a:ext cx="2743200" cy="1000125"/>
            <a:chOff x="0" y="0"/>
            <a:chExt cx="544158" cy="198391"/>
          </a:xfrm>
        </p:grpSpPr>
        <p:sp>
          <p:nvSpPr>
            <p:cNvPr name="Freeform 27" id="27"/>
            <p:cNvSpPr/>
            <p:nvPr/>
          </p:nvSpPr>
          <p:spPr>
            <a:xfrm flipH="false" flipV="false" rot="0">
              <a:off x="0" y="0"/>
              <a:ext cx="544158" cy="198391"/>
            </a:xfrm>
            <a:custGeom>
              <a:avLst/>
              <a:gdLst/>
              <a:ahLst/>
              <a:cxnLst/>
              <a:rect r="r" b="b" t="t" l="l"/>
              <a:pathLst>
                <a:path h="198391" w="544158">
                  <a:moveTo>
                    <a:pt x="0" y="0"/>
                  </a:moveTo>
                  <a:lnTo>
                    <a:pt x="544158" y="0"/>
                  </a:lnTo>
                  <a:lnTo>
                    <a:pt x="544158" y="198391"/>
                  </a:lnTo>
                  <a:lnTo>
                    <a:pt x="0" y="198391"/>
                  </a:lnTo>
                  <a:close/>
                </a:path>
              </a:pathLst>
            </a:custGeom>
            <a:solidFill>
              <a:srgbClr val="010203"/>
            </a:solidFill>
          </p:spPr>
        </p:sp>
        <p:sp>
          <p:nvSpPr>
            <p:cNvPr name="TextBox 28" id="28"/>
            <p:cNvSpPr txBox="true"/>
            <p:nvPr/>
          </p:nvSpPr>
          <p:spPr>
            <a:xfrm>
              <a:off x="0" y="-38100"/>
              <a:ext cx="544158" cy="236491"/>
            </a:xfrm>
            <a:prstGeom prst="rect">
              <a:avLst/>
            </a:prstGeom>
          </p:spPr>
          <p:txBody>
            <a:bodyPr anchor="ctr" rtlCol="false" tIns="50800" lIns="50800" bIns="50800" rIns="50800"/>
            <a:lstStyle/>
            <a:p>
              <a:pPr algn="ctr">
                <a:lnSpc>
                  <a:spcPts val="1960"/>
                </a:lnSpc>
              </a:pPr>
            </a:p>
          </p:txBody>
        </p:sp>
      </p:grpSp>
      <p:grpSp>
        <p:nvGrpSpPr>
          <p:cNvPr name="Group 29" id="29"/>
          <p:cNvGrpSpPr/>
          <p:nvPr/>
        </p:nvGrpSpPr>
        <p:grpSpPr>
          <a:xfrm rot="0">
            <a:off x="8501336" y="5759894"/>
            <a:ext cx="358299" cy="337036"/>
            <a:chOff x="0" y="0"/>
            <a:chExt cx="94367" cy="88767"/>
          </a:xfrm>
        </p:grpSpPr>
        <p:sp>
          <p:nvSpPr>
            <p:cNvPr name="Freeform 30" id="30"/>
            <p:cNvSpPr/>
            <p:nvPr/>
          </p:nvSpPr>
          <p:spPr>
            <a:xfrm flipH="false" flipV="false" rot="0">
              <a:off x="0" y="0"/>
              <a:ext cx="94367" cy="88767"/>
            </a:xfrm>
            <a:custGeom>
              <a:avLst/>
              <a:gdLst/>
              <a:ahLst/>
              <a:cxnLst/>
              <a:rect r="r" b="b" t="t" l="l"/>
              <a:pathLst>
                <a:path h="88767" w="94367">
                  <a:moveTo>
                    <a:pt x="0" y="0"/>
                  </a:moveTo>
                  <a:lnTo>
                    <a:pt x="94367" y="0"/>
                  </a:lnTo>
                  <a:lnTo>
                    <a:pt x="94367" y="88767"/>
                  </a:lnTo>
                  <a:lnTo>
                    <a:pt x="0" y="88767"/>
                  </a:lnTo>
                  <a:close/>
                </a:path>
              </a:pathLst>
            </a:custGeom>
            <a:solidFill>
              <a:srgbClr val="F2F2F2"/>
            </a:solidFill>
          </p:spPr>
        </p:sp>
        <p:sp>
          <p:nvSpPr>
            <p:cNvPr name="TextBox 31" id="31"/>
            <p:cNvSpPr txBox="true"/>
            <p:nvPr/>
          </p:nvSpPr>
          <p:spPr>
            <a:xfrm>
              <a:off x="0" y="-38100"/>
              <a:ext cx="94367" cy="126867"/>
            </a:xfrm>
            <a:prstGeom prst="rect">
              <a:avLst/>
            </a:prstGeom>
          </p:spPr>
          <p:txBody>
            <a:bodyPr anchor="ctr" rtlCol="false" tIns="50800" lIns="50800" bIns="50800" rIns="50800"/>
            <a:lstStyle/>
            <a:p>
              <a:pPr algn="ctr">
                <a:lnSpc>
                  <a:spcPts val="1960"/>
                </a:lnSpc>
              </a:pPr>
            </a:p>
          </p:txBody>
        </p:sp>
      </p:grpSp>
      <p:grpSp>
        <p:nvGrpSpPr>
          <p:cNvPr name="Group 32" id="32"/>
          <p:cNvGrpSpPr/>
          <p:nvPr/>
        </p:nvGrpSpPr>
        <p:grpSpPr>
          <a:xfrm rot="0">
            <a:off x="6286500" y="6486525"/>
            <a:ext cx="2743200" cy="1000125"/>
            <a:chOff x="0" y="0"/>
            <a:chExt cx="544158" cy="198391"/>
          </a:xfrm>
        </p:grpSpPr>
        <p:sp>
          <p:nvSpPr>
            <p:cNvPr name="Freeform 33" id="33"/>
            <p:cNvSpPr/>
            <p:nvPr/>
          </p:nvSpPr>
          <p:spPr>
            <a:xfrm flipH="false" flipV="false" rot="0">
              <a:off x="0" y="0"/>
              <a:ext cx="544158" cy="198391"/>
            </a:xfrm>
            <a:custGeom>
              <a:avLst/>
              <a:gdLst/>
              <a:ahLst/>
              <a:cxnLst/>
              <a:rect r="r" b="b" t="t" l="l"/>
              <a:pathLst>
                <a:path h="198391" w="544158">
                  <a:moveTo>
                    <a:pt x="0" y="0"/>
                  </a:moveTo>
                  <a:lnTo>
                    <a:pt x="544158" y="0"/>
                  </a:lnTo>
                  <a:lnTo>
                    <a:pt x="544158" y="198391"/>
                  </a:lnTo>
                  <a:lnTo>
                    <a:pt x="0" y="198391"/>
                  </a:lnTo>
                  <a:close/>
                </a:path>
              </a:pathLst>
            </a:custGeom>
            <a:solidFill>
              <a:srgbClr val="010203"/>
            </a:solidFill>
          </p:spPr>
        </p:sp>
        <p:sp>
          <p:nvSpPr>
            <p:cNvPr name="TextBox 34" id="34"/>
            <p:cNvSpPr txBox="true"/>
            <p:nvPr/>
          </p:nvSpPr>
          <p:spPr>
            <a:xfrm>
              <a:off x="0" y="-38100"/>
              <a:ext cx="544158" cy="236491"/>
            </a:xfrm>
            <a:prstGeom prst="rect">
              <a:avLst/>
            </a:prstGeom>
          </p:spPr>
          <p:txBody>
            <a:bodyPr anchor="ctr" rtlCol="false" tIns="50800" lIns="50800" bIns="50800" rIns="50800"/>
            <a:lstStyle/>
            <a:p>
              <a:pPr algn="ctr">
                <a:lnSpc>
                  <a:spcPts val="1960"/>
                </a:lnSpc>
              </a:pPr>
            </a:p>
          </p:txBody>
        </p:sp>
      </p:grpSp>
      <p:grpSp>
        <p:nvGrpSpPr>
          <p:cNvPr name="Group 35" id="35"/>
          <p:cNvGrpSpPr/>
          <p:nvPr/>
        </p:nvGrpSpPr>
        <p:grpSpPr>
          <a:xfrm rot="0">
            <a:off x="8501336" y="6988619"/>
            <a:ext cx="358299" cy="337036"/>
            <a:chOff x="0" y="0"/>
            <a:chExt cx="94367" cy="88767"/>
          </a:xfrm>
        </p:grpSpPr>
        <p:sp>
          <p:nvSpPr>
            <p:cNvPr name="Freeform 36" id="36"/>
            <p:cNvSpPr/>
            <p:nvPr/>
          </p:nvSpPr>
          <p:spPr>
            <a:xfrm flipH="false" flipV="false" rot="0">
              <a:off x="0" y="0"/>
              <a:ext cx="94367" cy="88767"/>
            </a:xfrm>
            <a:custGeom>
              <a:avLst/>
              <a:gdLst/>
              <a:ahLst/>
              <a:cxnLst/>
              <a:rect r="r" b="b" t="t" l="l"/>
              <a:pathLst>
                <a:path h="88767" w="94367">
                  <a:moveTo>
                    <a:pt x="0" y="0"/>
                  </a:moveTo>
                  <a:lnTo>
                    <a:pt x="94367" y="0"/>
                  </a:lnTo>
                  <a:lnTo>
                    <a:pt x="94367" y="88767"/>
                  </a:lnTo>
                  <a:lnTo>
                    <a:pt x="0" y="88767"/>
                  </a:lnTo>
                  <a:close/>
                </a:path>
              </a:pathLst>
            </a:custGeom>
            <a:solidFill>
              <a:srgbClr val="F2F2F2"/>
            </a:solidFill>
          </p:spPr>
        </p:sp>
        <p:sp>
          <p:nvSpPr>
            <p:cNvPr name="TextBox 37" id="37"/>
            <p:cNvSpPr txBox="true"/>
            <p:nvPr/>
          </p:nvSpPr>
          <p:spPr>
            <a:xfrm>
              <a:off x="0" y="-38100"/>
              <a:ext cx="94367" cy="126867"/>
            </a:xfrm>
            <a:prstGeom prst="rect">
              <a:avLst/>
            </a:prstGeom>
          </p:spPr>
          <p:txBody>
            <a:bodyPr anchor="ctr" rtlCol="false" tIns="50800" lIns="50800" bIns="50800" rIns="50800"/>
            <a:lstStyle/>
            <a:p>
              <a:pPr algn="ctr">
                <a:lnSpc>
                  <a:spcPts val="1960"/>
                </a:lnSpc>
              </a:pPr>
            </a:p>
          </p:txBody>
        </p:sp>
      </p:grpSp>
      <p:grpSp>
        <p:nvGrpSpPr>
          <p:cNvPr name="Group 38" id="38"/>
          <p:cNvGrpSpPr/>
          <p:nvPr/>
        </p:nvGrpSpPr>
        <p:grpSpPr>
          <a:xfrm rot="0">
            <a:off x="3314700" y="6486525"/>
            <a:ext cx="2743200" cy="1000125"/>
            <a:chOff x="0" y="0"/>
            <a:chExt cx="544158" cy="198391"/>
          </a:xfrm>
        </p:grpSpPr>
        <p:sp>
          <p:nvSpPr>
            <p:cNvPr name="Freeform 39" id="39"/>
            <p:cNvSpPr/>
            <p:nvPr/>
          </p:nvSpPr>
          <p:spPr>
            <a:xfrm flipH="false" flipV="false" rot="0">
              <a:off x="0" y="0"/>
              <a:ext cx="544158" cy="198391"/>
            </a:xfrm>
            <a:custGeom>
              <a:avLst/>
              <a:gdLst/>
              <a:ahLst/>
              <a:cxnLst/>
              <a:rect r="r" b="b" t="t" l="l"/>
              <a:pathLst>
                <a:path h="198391" w="544158">
                  <a:moveTo>
                    <a:pt x="0" y="0"/>
                  </a:moveTo>
                  <a:lnTo>
                    <a:pt x="544158" y="0"/>
                  </a:lnTo>
                  <a:lnTo>
                    <a:pt x="544158" y="198391"/>
                  </a:lnTo>
                  <a:lnTo>
                    <a:pt x="0" y="198391"/>
                  </a:lnTo>
                  <a:close/>
                </a:path>
              </a:pathLst>
            </a:custGeom>
            <a:solidFill>
              <a:srgbClr val="010203"/>
            </a:solidFill>
          </p:spPr>
        </p:sp>
        <p:sp>
          <p:nvSpPr>
            <p:cNvPr name="TextBox 40" id="40"/>
            <p:cNvSpPr txBox="true"/>
            <p:nvPr/>
          </p:nvSpPr>
          <p:spPr>
            <a:xfrm>
              <a:off x="0" y="-38100"/>
              <a:ext cx="544158" cy="236491"/>
            </a:xfrm>
            <a:prstGeom prst="rect">
              <a:avLst/>
            </a:prstGeom>
          </p:spPr>
          <p:txBody>
            <a:bodyPr anchor="ctr" rtlCol="false" tIns="50800" lIns="50800" bIns="50800" rIns="50800"/>
            <a:lstStyle/>
            <a:p>
              <a:pPr algn="ctr">
                <a:lnSpc>
                  <a:spcPts val="1960"/>
                </a:lnSpc>
              </a:pPr>
            </a:p>
          </p:txBody>
        </p:sp>
      </p:grpSp>
      <p:grpSp>
        <p:nvGrpSpPr>
          <p:cNvPr name="Group 41" id="41"/>
          <p:cNvGrpSpPr/>
          <p:nvPr/>
        </p:nvGrpSpPr>
        <p:grpSpPr>
          <a:xfrm rot="0">
            <a:off x="5531866" y="6988619"/>
            <a:ext cx="356825" cy="337036"/>
            <a:chOff x="0" y="0"/>
            <a:chExt cx="93979" cy="88767"/>
          </a:xfrm>
        </p:grpSpPr>
        <p:sp>
          <p:nvSpPr>
            <p:cNvPr name="Freeform 42" id="42"/>
            <p:cNvSpPr/>
            <p:nvPr/>
          </p:nvSpPr>
          <p:spPr>
            <a:xfrm flipH="false" flipV="false" rot="0">
              <a:off x="0" y="0"/>
              <a:ext cx="93979" cy="88767"/>
            </a:xfrm>
            <a:custGeom>
              <a:avLst/>
              <a:gdLst/>
              <a:ahLst/>
              <a:cxnLst/>
              <a:rect r="r" b="b" t="t" l="l"/>
              <a:pathLst>
                <a:path h="88767" w="93979">
                  <a:moveTo>
                    <a:pt x="0" y="0"/>
                  </a:moveTo>
                  <a:lnTo>
                    <a:pt x="93979" y="0"/>
                  </a:lnTo>
                  <a:lnTo>
                    <a:pt x="93979" y="88767"/>
                  </a:lnTo>
                  <a:lnTo>
                    <a:pt x="0" y="88767"/>
                  </a:lnTo>
                  <a:close/>
                </a:path>
              </a:pathLst>
            </a:custGeom>
            <a:solidFill>
              <a:srgbClr val="F2F2F2"/>
            </a:solidFill>
          </p:spPr>
        </p:sp>
        <p:sp>
          <p:nvSpPr>
            <p:cNvPr name="TextBox 43" id="43"/>
            <p:cNvSpPr txBox="true"/>
            <p:nvPr/>
          </p:nvSpPr>
          <p:spPr>
            <a:xfrm>
              <a:off x="0" y="-38100"/>
              <a:ext cx="93979" cy="126867"/>
            </a:xfrm>
            <a:prstGeom prst="rect">
              <a:avLst/>
            </a:prstGeom>
          </p:spPr>
          <p:txBody>
            <a:bodyPr anchor="ctr" rtlCol="false" tIns="50800" lIns="50800" bIns="50800" rIns="50800"/>
            <a:lstStyle/>
            <a:p>
              <a:pPr algn="ctr">
                <a:lnSpc>
                  <a:spcPts val="1960"/>
                </a:lnSpc>
              </a:pPr>
            </a:p>
          </p:txBody>
        </p:sp>
      </p:grpSp>
      <p:grpSp>
        <p:nvGrpSpPr>
          <p:cNvPr name="Group 44" id="44"/>
          <p:cNvGrpSpPr/>
          <p:nvPr/>
        </p:nvGrpSpPr>
        <p:grpSpPr>
          <a:xfrm rot="0">
            <a:off x="3314700" y="5257800"/>
            <a:ext cx="2743200" cy="1000125"/>
            <a:chOff x="0" y="0"/>
            <a:chExt cx="544158" cy="198391"/>
          </a:xfrm>
        </p:grpSpPr>
        <p:sp>
          <p:nvSpPr>
            <p:cNvPr name="Freeform 45" id="45"/>
            <p:cNvSpPr/>
            <p:nvPr/>
          </p:nvSpPr>
          <p:spPr>
            <a:xfrm flipH="false" flipV="false" rot="0">
              <a:off x="0" y="0"/>
              <a:ext cx="544158" cy="198391"/>
            </a:xfrm>
            <a:custGeom>
              <a:avLst/>
              <a:gdLst/>
              <a:ahLst/>
              <a:cxnLst/>
              <a:rect r="r" b="b" t="t" l="l"/>
              <a:pathLst>
                <a:path h="198391" w="544158">
                  <a:moveTo>
                    <a:pt x="0" y="0"/>
                  </a:moveTo>
                  <a:lnTo>
                    <a:pt x="544158" y="0"/>
                  </a:lnTo>
                  <a:lnTo>
                    <a:pt x="544158" y="198391"/>
                  </a:lnTo>
                  <a:lnTo>
                    <a:pt x="0" y="198391"/>
                  </a:lnTo>
                  <a:close/>
                </a:path>
              </a:pathLst>
            </a:custGeom>
            <a:solidFill>
              <a:srgbClr val="010203"/>
            </a:solidFill>
          </p:spPr>
        </p:sp>
        <p:sp>
          <p:nvSpPr>
            <p:cNvPr name="TextBox 46" id="46"/>
            <p:cNvSpPr txBox="true"/>
            <p:nvPr/>
          </p:nvSpPr>
          <p:spPr>
            <a:xfrm>
              <a:off x="0" y="-38100"/>
              <a:ext cx="544158" cy="236491"/>
            </a:xfrm>
            <a:prstGeom prst="rect">
              <a:avLst/>
            </a:prstGeom>
          </p:spPr>
          <p:txBody>
            <a:bodyPr anchor="ctr" rtlCol="false" tIns="50800" lIns="50800" bIns="50800" rIns="50800"/>
            <a:lstStyle/>
            <a:p>
              <a:pPr algn="ctr">
                <a:lnSpc>
                  <a:spcPts val="1960"/>
                </a:lnSpc>
              </a:pPr>
            </a:p>
          </p:txBody>
        </p:sp>
      </p:grpSp>
      <p:grpSp>
        <p:nvGrpSpPr>
          <p:cNvPr name="Group 47" id="47"/>
          <p:cNvGrpSpPr/>
          <p:nvPr/>
        </p:nvGrpSpPr>
        <p:grpSpPr>
          <a:xfrm rot="0">
            <a:off x="5531866" y="5759894"/>
            <a:ext cx="356825" cy="337036"/>
            <a:chOff x="0" y="0"/>
            <a:chExt cx="93979" cy="88767"/>
          </a:xfrm>
        </p:grpSpPr>
        <p:sp>
          <p:nvSpPr>
            <p:cNvPr name="Freeform 48" id="48"/>
            <p:cNvSpPr/>
            <p:nvPr/>
          </p:nvSpPr>
          <p:spPr>
            <a:xfrm flipH="false" flipV="false" rot="0">
              <a:off x="0" y="0"/>
              <a:ext cx="93979" cy="88767"/>
            </a:xfrm>
            <a:custGeom>
              <a:avLst/>
              <a:gdLst/>
              <a:ahLst/>
              <a:cxnLst/>
              <a:rect r="r" b="b" t="t" l="l"/>
              <a:pathLst>
                <a:path h="88767" w="93979">
                  <a:moveTo>
                    <a:pt x="0" y="0"/>
                  </a:moveTo>
                  <a:lnTo>
                    <a:pt x="93979" y="0"/>
                  </a:lnTo>
                  <a:lnTo>
                    <a:pt x="93979" y="88767"/>
                  </a:lnTo>
                  <a:lnTo>
                    <a:pt x="0" y="88767"/>
                  </a:lnTo>
                  <a:close/>
                </a:path>
              </a:pathLst>
            </a:custGeom>
            <a:solidFill>
              <a:srgbClr val="F2F2F2"/>
            </a:solidFill>
          </p:spPr>
        </p:sp>
        <p:sp>
          <p:nvSpPr>
            <p:cNvPr name="TextBox 49" id="49"/>
            <p:cNvSpPr txBox="true"/>
            <p:nvPr/>
          </p:nvSpPr>
          <p:spPr>
            <a:xfrm>
              <a:off x="0" y="-38100"/>
              <a:ext cx="93979" cy="126867"/>
            </a:xfrm>
            <a:prstGeom prst="rect">
              <a:avLst/>
            </a:prstGeom>
          </p:spPr>
          <p:txBody>
            <a:bodyPr anchor="ctr" rtlCol="false" tIns="50800" lIns="50800" bIns="50800" rIns="50800"/>
            <a:lstStyle/>
            <a:p>
              <a:pPr algn="ctr">
                <a:lnSpc>
                  <a:spcPts val="1960"/>
                </a:lnSpc>
              </a:pPr>
            </a:p>
          </p:txBody>
        </p:sp>
      </p:grpSp>
      <p:grpSp>
        <p:nvGrpSpPr>
          <p:cNvPr name="Group 50" id="50"/>
          <p:cNvGrpSpPr/>
          <p:nvPr/>
        </p:nvGrpSpPr>
        <p:grpSpPr>
          <a:xfrm rot="0">
            <a:off x="3314700" y="7715250"/>
            <a:ext cx="2743200" cy="1000125"/>
            <a:chOff x="0" y="0"/>
            <a:chExt cx="544158" cy="198391"/>
          </a:xfrm>
        </p:grpSpPr>
        <p:sp>
          <p:nvSpPr>
            <p:cNvPr name="Freeform 51" id="51"/>
            <p:cNvSpPr/>
            <p:nvPr/>
          </p:nvSpPr>
          <p:spPr>
            <a:xfrm flipH="false" flipV="false" rot="0">
              <a:off x="0" y="0"/>
              <a:ext cx="544158" cy="198391"/>
            </a:xfrm>
            <a:custGeom>
              <a:avLst/>
              <a:gdLst/>
              <a:ahLst/>
              <a:cxnLst/>
              <a:rect r="r" b="b" t="t" l="l"/>
              <a:pathLst>
                <a:path h="198391" w="544158">
                  <a:moveTo>
                    <a:pt x="0" y="0"/>
                  </a:moveTo>
                  <a:lnTo>
                    <a:pt x="544158" y="0"/>
                  </a:lnTo>
                  <a:lnTo>
                    <a:pt x="544158" y="198391"/>
                  </a:lnTo>
                  <a:lnTo>
                    <a:pt x="0" y="198391"/>
                  </a:lnTo>
                  <a:close/>
                </a:path>
              </a:pathLst>
            </a:custGeom>
            <a:solidFill>
              <a:srgbClr val="010203"/>
            </a:solidFill>
          </p:spPr>
        </p:sp>
        <p:sp>
          <p:nvSpPr>
            <p:cNvPr name="TextBox 52" id="52"/>
            <p:cNvSpPr txBox="true"/>
            <p:nvPr/>
          </p:nvSpPr>
          <p:spPr>
            <a:xfrm>
              <a:off x="0" y="-38100"/>
              <a:ext cx="544158" cy="236491"/>
            </a:xfrm>
            <a:prstGeom prst="rect">
              <a:avLst/>
            </a:prstGeom>
          </p:spPr>
          <p:txBody>
            <a:bodyPr anchor="ctr" rtlCol="false" tIns="50800" lIns="50800" bIns="50800" rIns="50800"/>
            <a:lstStyle/>
            <a:p>
              <a:pPr algn="ctr">
                <a:lnSpc>
                  <a:spcPts val="1960"/>
                </a:lnSpc>
              </a:pPr>
            </a:p>
          </p:txBody>
        </p:sp>
      </p:grpSp>
      <p:grpSp>
        <p:nvGrpSpPr>
          <p:cNvPr name="Group 53" id="53"/>
          <p:cNvGrpSpPr/>
          <p:nvPr/>
        </p:nvGrpSpPr>
        <p:grpSpPr>
          <a:xfrm rot="0">
            <a:off x="5529536" y="8217344"/>
            <a:ext cx="358299" cy="337036"/>
            <a:chOff x="0" y="0"/>
            <a:chExt cx="94367" cy="88767"/>
          </a:xfrm>
        </p:grpSpPr>
        <p:sp>
          <p:nvSpPr>
            <p:cNvPr name="Freeform 54" id="54"/>
            <p:cNvSpPr/>
            <p:nvPr/>
          </p:nvSpPr>
          <p:spPr>
            <a:xfrm flipH="false" flipV="false" rot="0">
              <a:off x="0" y="0"/>
              <a:ext cx="94367" cy="88767"/>
            </a:xfrm>
            <a:custGeom>
              <a:avLst/>
              <a:gdLst/>
              <a:ahLst/>
              <a:cxnLst/>
              <a:rect r="r" b="b" t="t" l="l"/>
              <a:pathLst>
                <a:path h="88767" w="94367">
                  <a:moveTo>
                    <a:pt x="0" y="0"/>
                  </a:moveTo>
                  <a:lnTo>
                    <a:pt x="94367" y="0"/>
                  </a:lnTo>
                  <a:lnTo>
                    <a:pt x="94367" y="88767"/>
                  </a:lnTo>
                  <a:lnTo>
                    <a:pt x="0" y="88767"/>
                  </a:lnTo>
                  <a:close/>
                </a:path>
              </a:pathLst>
            </a:custGeom>
            <a:solidFill>
              <a:srgbClr val="F2F2F2"/>
            </a:solidFill>
          </p:spPr>
        </p:sp>
        <p:sp>
          <p:nvSpPr>
            <p:cNvPr name="TextBox 55" id="55"/>
            <p:cNvSpPr txBox="true"/>
            <p:nvPr/>
          </p:nvSpPr>
          <p:spPr>
            <a:xfrm>
              <a:off x="0" y="-38100"/>
              <a:ext cx="94367" cy="126867"/>
            </a:xfrm>
            <a:prstGeom prst="rect">
              <a:avLst/>
            </a:prstGeom>
          </p:spPr>
          <p:txBody>
            <a:bodyPr anchor="ctr" rtlCol="false" tIns="50800" lIns="50800" bIns="50800" rIns="50800"/>
            <a:lstStyle/>
            <a:p>
              <a:pPr algn="ctr">
                <a:lnSpc>
                  <a:spcPts val="1960"/>
                </a:lnSpc>
              </a:pPr>
            </a:p>
          </p:txBody>
        </p:sp>
      </p:grpSp>
      <p:grpSp>
        <p:nvGrpSpPr>
          <p:cNvPr name="Group 56" id="56"/>
          <p:cNvGrpSpPr/>
          <p:nvPr/>
        </p:nvGrpSpPr>
        <p:grpSpPr>
          <a:xfrm rot="0">
            <a:off x="3314700" y="8943975"/>
            <a:ext cx="2743200" cy="1000125"/>
            <a:chOff x="0" y="0"/>
            <a:chExt cx="544158" cy="198391"/>
          </a:xfrm>
        </p:grpSpPr>
        <p:sp>
          <p:nvSpPr>
            <p:cNvPr name="Freeform 57" id="57"/>
            <p:cNvSpPr/>
            <p:nvPr/>
          </p:nvSpPr>
          <p:spPr>
            <a:xfrm flipH="false" flipV="false" rot="0">
              <a:off x="0" y="0"/>
              <a:ext cx="544158" cy="198391"/>
            </a:xfrm>
            <a:custGeom>
              <a:avLst/>
              <a:gdLst/>
              <a:ahLst/>
              <a:cxnLst/>
              <a:rect r="r" b="b" t="t" l="l"/>
              <a:pathLst>
                <a:path h="198391" w="544158">
                  <a:moveTo>
                    <a:pt x="0" y="0"/>
                  </a:moveTo>
                  <a:lnTo>
                    <a:pt x="544158" y="0"/>
                  </a:lnTo>
                  <a:lnTo>
                    <a:pt x="544158" y="198391"/>
                  </a:lnTo>
                  <a:lnTo>
                    <a:pt x="0" y="198391"/>
                  </a:lnTo>
                  <a:close/>
                </a:path>
              </a:pathLst>
            </a:custGeom>
            <a:solidFill>
              <a:srgbClr val="010203"/>
            </a:solidFill>
          </p:spPr>
        </p:sp>
        <p:sp>
          <p:nvSpPr>
            <p:cNvPr name="TextBox 58" id="58"/>
            <p:cNvSpPr txBox="true"/>
            <p:nvPr/>
          </p:nvSpPr>
          <p:spPr>
            <a:xfrm>
              <a:off x="0" y="-38100"/>
              <a:ext cx="544158" cy="236491"/>
            </a:xfrm>
            <a:prstGeom prst="rect">
              <a:avLst/>
            </a:prstGeom>
          </p:spPr>
          <p:txBody>
            <a:bodyPr anchor="ctr" rtlCol="false" tIns="50800" lIns="50800" bIns="50800" rIns="50800"/>
            <a:lstStyle/>
            <a:p>
              <a:pPr algn="ctr">
                <a:lnSpc>
                  <a:spcPts val="1960"/>
                </a:lnSpc>
              </a:pPr>
            </a:p>
          </p:txBody>
        </p:sp>
      </p:grpSp>
      <p:grpSp>
        <p:nvGrpSpPr>
          <p:cNvPr name="Group 59" id="59"/>
          <p:cNvGrpSpPr/>
          <p:nvPr/>
        </p:nvGrpSpPr>
        <p:grpSpPr>
          <a:xfrm rot="0">
            <a:off x="5529536" y="9446069"/>
            <a:ext cx="358299" cy="337036"/>
            <a:chOff x="0" y="0"/>
            <a:chExt cx="94367" cy="88767"/>
          </a:xfrm>
        </p:grpSpPr>
        <p:sp>
          <p:nvSpPr>
            <p:cNvPr name="Freeform 60" id="60"/>
            <p:cNvSpPr/>
            <p:nvPr/>
          </p:nvSpPr>
          <p:spPr>
            <a:xfrm flipH="false" flipV="false" rot="0">
              <a:off x="0" y="0"/>
              <a:ext cx="94367" cy="88767"/>
            </a:xfrm>
            <a:custGeom>
              <a:avLst/>
              <a:gdLst/>
              <a:ahLst/>
              <a:cxnLst/>
              <a:rect r="r" b="b" t="t" l="l"/>
              <a:pathLst>
                <a:path h="88767" w="94367">
                  <a:moveTo>
                    <a:pt x="0" y="0"/>
                  </a:moveTo>
                  <a:lnTo>
                    <a:pt x="94367" y="0"/>
                  </a:lnTo>
                  <a:lnTo>
                    <a:pt x="94367" y="88767"/>
                  </a:lnTo>
                  <a:lnTo>
                    <a:pt x="0" y="88767"/>
                  </a:lnTo>
                  <a:close/>
                </a:path>
              </a:pathLst>
            </a:custGeom>
            <a:solidFill>
              <a:srgbClr val="F2F2F2"/>
            </a:solidFill>
          </p:spPr>
        </p:sp>
        <p:sp>
          <p:nvSpPr>
            <p:cNvPr name="TextBox 61" id="61"/>
            <p:cNvSpPr txBox="true"/>
            <p:nvPr/>
          </p:nvSpPr>
          <p:spPr>
            <a:xfrm>
              <a:off x="0" y="-38100"/>
              <a:ext cx="94367" cy="126867"/>
            </a:xfrm>
            <a:prstGeom prst="rect">
              <a:avLst/>
            </a:prstGeom>
          </p:spPr>
          <p:txBody>
            <a:bodyPr anchor="ctr" rtlCol="false" tIns="50800" lIns="50800" bIns="50800" rIns="50800"/>
            <a:lstStyle/>
            <a:p>
              <a:pPr algn="ctr">
                <a:lnSpc>
                  <a:spcPts val="1960"/>
                </a:lnSpc>
              </a:pPr>
            </a:p>
          </p:txBody>
        </p:sp>
      </p:grpSp>
      <p:sp>
        <p:nvSpPr>
          <p:cNvPr name="TextBox 62" id="62"/>
          <p:cNvSpPr txBox="true"/>
          <p:nvPr/>
        </p:nvSpPr>
        <p:spPr>
          <a:xfrm rot="0">
            <a:off x="3505865" y="5380926"/>
            <a:ext cx="1754596" cy="7484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I want to give the public access to a collection </a:t>
            </a:r>
          </a:p>
        </p:txBody>
      </p:sp>
      <p:sp>
        <p:nvSpPr>
          <p:cNvPr name="TextBox 63" id="63"/>
          <p:cNvSpPr txBox="true"/>
          <p:nvPr/>
        </p:nvSpPr>
        <p:spPr>
          <a:xfrm rot="0">
            <a:off x="3505865" y="6595364"/>
            <a:ext cx="1411250" cy="7484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I want to share a history or story</a:t>
            </a:r>
          </a:p>
        </p:txBody>
      </p:sp>
      <p:sp>
        <p:nvSpPr>
          <p:cNvPr name="TextBox 64" id="64"/>
          <p:cNvSpPr txBox="true"/>
          <p:nvPr/>
        </p:nvSpPr>
        <p:spPr>
          <a:xfrm rot="0">
            <a:off x="3505865" y="7888732"/>
            <a:ext cx="1609102"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I want to promote certain values</a:t>
            </a:r>
          </a:p>
        </p:txBody>
      </p:sp>
      <p:sp>
        <p:nvSpPr>
          <p:cNvPr name="TextBox 65" id="65"/>
          <p:cNvSpPr txBox="true"/>
          <p:nvPr/>
        </p:nvSpPr>
        <p:spPr>
          <a:xfrm rot="0">
            <a:off x="3505865" y="9065069"/>
            <a:ext cx="1716496" cy="7484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I want to provide a space for my community</a:t>
            </a:r>
          </a:p>
        </p:txBody>
      </p:sp>
      <p:grpSp>
        <p:nvGrpSpPr>
          <p:cNvPr name="Group 66" id="66"/>
          <p:cNvGrpSpPr/>
          <p:nvPr/>
        </p:nvGrpSpPr>
        <p:grpSpPr>
          <a:xfrm rot="0">
            <a:off x="6286500" y="7715250"/>
            <a:ext cx="11658600" cy="2228850"/>
            <a:chOff x="0" y="0"/>
            <a:chExt cx="1131114" cy="216242"/>
          </a:xfrm>
        </p:grpSpPr>
        <p:sp>
          <p:nvSpPr>
            <p:cNvPr name="Freeform 67" id="67"/>
            <p:cNvSpPr/>
            <p:nvPr/>
          </p:nvSpPr>
          <p:spPr>
            <a:xfrm flipH="false" flipV="false" rot="0">
              <a:off x="0" y="0"/>
              <a:ext cx="1131114" cy="216242"/>
            </a:xfrm>
            <a:custGeom>
              <a:avLst/>
              <a:gdLst/>
              <a:ahLst/>
              <a:cxnLst/>
              <a:rect r="r" b="b" t="t" l="l"/>
              <a:pathLst>
                <a:path h="216242" w="1131114">
                  <a:moveTo>
                    <a:pt x="0" y="0"/>
                  </a:moveTo>
                  <a:lnTo>
                    <a:pt x="1131114" y="0"/>
                  </a:lnTo>
                  <a:lnTo>
                    <a:pt x="1131114" y="216242"/>
                  </a:lnTo>
                  <a:lnTo>
                    <a:pt x="0" y="216242"/>
                  </a:lnTo>
                  <a:close/>
                </a:path>
              </a:pathLst>
            </a:custGeom>
            <a:solidFill>
              <a:srgbClr val="000000">
                <a:alpha val="0"/>
              </a:srgbClr>
            </a:solidFill>
            <a:ln w="19050" cap="sq">
              <a:solidFill>
                <a:srgbClr val="000000"/>
              </a:solidFill>
              <a:prstDash val="solid"/>
              <a:miter/>
            </a:ln>
          </p:spPr>
        </p:sp>
        <p:sp>
          <p:nvSpPr>
            <p:cNvPr name="TextBox 68" id="68"/>
            <p:cNvSpPr txBox="true"/>
            <p:nvPr/>
          </p:nvSpPr>
          <p:spPr>
            <a:xfrm>
              <a:off x="0" y="-38100"/>
              <a:ext cx="1131114" cy="254342"/>
            </a:xfrm>
            <a:prstGeom prst="rect">
              <a:avLst/>
            </a:prstGeom>
          </p:spPr>
          <p:txBody>
            <a:bodyPr anchor="ctr" rtlCol="false" tIns="50800" lIns="50800" bIns="50800" rIns="50800"/>
            <a:lstStyle/>
            <a:p>
              <a:pPr algn="ctr">
                <a:lnSpc>
                  <a:spcPts val="1960"/>
                </a:lnSpc>
              </a:pPr>
            </a:p>
          </p:txBody>
        </p:sp>
      </p:grpSp>
      <p:grpSp>
        <p:nvGrpSpPr>
          <p:cNvPr name="Group 69" id="69"/>
          <p:cNvGrpSpPr/>
          <p:nvPr/>
        </p:nvGrpSpPr>
        <p:grpSpPr>
          <a:xfrm rot="0">
            <a:off x="15201900" y="5257800"/>
            <a:ext cx="2752250" cy="1000125"/>
            <a:chOff x="0" y="0"/>
            <a:chExt cx="545953" cy="198391"/>
          </a:xfrm>
        </p:grpSpPr>
        <p:sp>
          <p:nvSpPr>
            <p:cNvPr name="Freeform 70" id="70"/>
            <p:cNvSpPr/>
            <p:nvPr/>
          </p:nvSpPr>
          <p:spPr>
            <a:xfrm flipH="false" flipV="false" rot="0">
              <a:off x="0" y="0"/>
              <a:ext cx="545953" cy="198391"/>
            </a:xfrm>
            <a:custGeom>
              <a:avLst/>
              <a:gdLst/>
              <a:ahLst/>
              <a:cxnLst/>
              <a:rect r="r" b="b" t="t" l="l"/>
              <a:pathLst>
                <a:path h="198391" w="545953">
                  <a:moveTo>
                    <a:pt x="0" y="0"/>
                  </a:moveTo>
                  <a:lnTo>
                    <a:pt x="545953" y="0"/>
                  </a:lnTo>
                  <a:lnTo>
                    <a:pt x="545953" y="198391"/>
                  </a:lnTo>
                  <a:lnTo>
                    <a:pt x="0" y="198391"/>
                  </a:lnTo>
                  <a:close/>
                </a:path>
              </a:pathLst>
            </a:custGeom>
            <a:solidFill>
              <a:srgbClr val="010203"/>
            </a:solidFill>
          </p:spPr>
        </p:sp>
        <p:sp>
          <p:nvSpPr>
            <p:cNvPr name="TextBox 71" id="71"/>
            <p:cNvSpPr txBox="true"/>
            <p:nvPr/>
          </p:nvSpPr>
          <p:spPr>
            <a:xfrm>
              <a:off x="0" y="-38100"/>
              <a:ext cx="545953" cy="236491"/>
            </a:xfrm>
            <a:prstGeom prst="rect">
              <a:avLst/>
            </a:prstGeom>
          </p:spPr>
          <p:txBody>
            <a:bodyPr anchor="ctr" rtlCol="false" tIns="50800" lIns="50800" bIns="50800" rIns="50800"/>
            <a:lstStyle/>
            <a:p>
              <a:pPr algn="ctr">
                <a:lnSpc>
                  <a:spcPts val="1960"/>
                </a:lnSpc>
              </a:pPr>
            </a:p>
          </p:txBody>
        </p:sp>
      </p:grpSp>
      <p:grpSp>
        <p:nvGrpSpPr>
          <p:cNvPr name="Group 72" id="72"/>
          <p:cNvGrpSpPr/>
          <p:nvPr/>
        </p:nvGrpSpPr>
        <p:grpSpPr>
          <a:xfrm rot="0">
            <a:off x="17426255" y="5759894"/>
            <a:ext cx="358002" cy="337036"/>
            <a:chOff x="0" y="0"/>
            <a:chExt cx="94289" cy="88767"/>
          </a:xfrm>
        </p:grpSpPr>
        <p:sp>
          <p:nvSpPr>
            <p:cNvPr name="Freeform 73" id="73"/>
            <p:cNvSpPr/>
            <p:nvPr/>
          </p:nvSpPr>
          <p:spPr>
            <a:xfrm flipH="false" flipV="false" rot="0">
              <a:off x="0" y="0"/>
              <a:ext cx="94289" cy="88767"/>
            </a:xfrm>
            <a:custGeom>
              <a:avLst/>
              <a:gdLst/>
              <a:ahLst/>
              <a:cxnLst/>
              <a:rect r="r" b="b" t="t" l="l"/>
              <a:pathLst>
                <a:path h="88767" w="94289">
                  <a:moveTo>
                    <a:pt x="0" y="0"/>
                  </a:moveTo>
                  <a:lnTo>
                    <a:pt x="94289" y="0"/>
                  </a:lnTo>
                  <a:lnTo>
                    <a:pt x="94289" y="88767"/>
                  </a:lnTo>
                  <a:lnTo>
                    <a:pt x="0" y="88767"/>
                  </a:lnTo>
                  <a:close/>
                </a:path>
              </a:pathLst>
            </a:custGeom>
            <a:solidFill>
              <a:srgbClr val="F2F2F2"/>
            </a:solidFill>
          </p:spPr>
        </p:sp>
        <p:sp>
          <p:nvSpPr>
            <p:cNvPr name="TextBox 74" id="74"/>
            <p:cNvSpPr txBox="true"/>
            <p:nvPr/>
          </p:nvSpPr>
          <p:spPr>
            <a:xfrm>
              <a:off x="0" y="-38100"/>
              <a:ext cx="94289" cy="126867"/>
            </a:xfrm>
            <a:prstGeom prst="rect">
              <a:avLst/>
            </a:prstGeom>
          </p:spPr>
          <p:txBody>
            <a:bodyPr anchor="ctr" rtlCol="false" tIns="50800" lIns="50800" bIns="50800" rIns="50800"/>
            <a:lstStyle/>
            <a:p>
              <a:pPr algn="ctr">
                <a:lnSpc>
                  <a:spcPts val="1960"/>
                </a:lnSpc>
              </a:pPr>
            </a:p>
          </p:txBody>
        </p:sp>
      </p:grpSp>
      <p:sp>
        <p:nvSpPr>
          <p:cNvPr name="TextBox 75" id="75"/>
          <p:cNvSpPr txBox="true"/>
          <p:nvPr/>
        </p:nvSpPr>
        <p:spPr>
          <a:xfrm rot="0">
            <a:off x="15297150" y="5380926"/>
            <a:ext cx="1827452" cy="7484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I want to preserve an intangible heritage</a:t>
            </a:r>
          </a:p>
        </p:txBody>
      </p:sp>
      <p:grpSp>
        <p:nvGrpSpPr>
          <p:cNvPr name="Group 76" id="76"/>
          <p:cNvGrpSpPr/>
          <p:nvPr/>
        </p:nvGrpSpPr>
        <p:grpSpPr>
          <a:xfrm rot="0">
            <a:off x="15201900" y="6486525"/>
            <a:ext cx="2752250" cy="1000125"/>
            <a:chOff x="0" y="0"/>
            <a:chExt cx="545953" cy="198391"/>
          </a:xfrm>
        </p:grpSpPr>
        <p:sp>
          <p:nvSpPr>
            <p:cNvPr name="Freeform 77" id="77"/>
            <p:cNvSpPr/>
            <p:nvPr/>
          </p:nvSpPr>
          <p:spPr>
            <a:xfrm flipH="false" flipV="false" rot="0">
              <a:off x="0" y="0"/>
              <a:ext cx="545953" cy="198391"/>
            </a:xfrm>
            <a:custGeom>
              <a:avLst/>
              <a:gdLst/>
              <a:ahLst/>
              <a:cxnLst/>
              <a:rect r="r" b="b" t="t" l="l"/>
              <a:pathLst>
                <a:path h="198391" w="545953">
                  <a:moveTo>
                    <a:pt x="0" y="0"/>
                  </a:moveTo>
                  <a:lnTo>
                    <a:pt x="545953" y="0"/>
                  </a:lnTo>
                  <a:lnTo>
                    <a:pt x="545953" y="198391"/>
                  </a:lnTo>
                  <a:lnTo>
                    <a:pt x="0" y="198391"/>
                  </a:lnTo>
                  <a:close/>
                </a:path>
              </a:pathLst>
            </a:custGeom>
            <a:solidFill>
              <a:srgbClr val="010203"/>
            </a:solidFill>
          </p:spPr>
        </p:sp>
        <p:sp>
          <p:nvSpPr>
            <p:cNvPr name="TextBox 78" id="78"/>
            <p:cNvSpPr txBox="true"/>
            <p:nvPr/>
          </p:nvSpPr>
          <p:spPr>
            <a:xfrm>
              <a:off x="0" y="-38100"/>
              <a:ext cx="545953" cy="236491"/>
            </a:xfrm>
            <a:prstGeom prst="rect">
              <a:avLst/>
            </a:prstGeom>
          </p:spPr>
          <p:txBody>
            <a:bodyPr anchor="ctr" rtlCol="false" tIns="50800" lIns="50800" bIns="50800" rIns="50800"/>
            <a:lstStyle/>
            <a:p>
              <a:pPr algn="ctr">
                <a:lnSpc>
                  <a:spcPts val="1960"/>
                </a:lnSpc>
              </a:pPr>
            </a:p>
          </p:txBody>
        </p:sp>
      </p:grpSp>
      <p:grpSp>
        <p:nvGrpSpPr>
          <p:cNvPr name="Group 79" id="79"/>
          <p:cNvGrpSpPr/>
          <p:nvPr/>
        </p:nvGrpSpPr>
        <p:grpSpPr>
          <a:xfrm rot="0">
            <a:off x="17426255" y="6988619"/>
            <a:ext cx="358002" cy="337036"/>
            <a:chOff x="0" y="0"/>
            <a:chExt cx="94289" cy="88767"/>
          </a:xfrm>
        </p:grpSpPr>
        <p:sp>
          <p:nvSpPr>
            <p:cNvPr name="Freeform 80" id="80"/>
            <p:cNvSpPr/>
            <p:nvPr/>
          </p:nvSpPr>
          <p:spPr>
            <a:xfrm flipH="false" flipV="false" rot="0">
              <a:off x="0" y="0"/>
              <a:ext cx="94289" cy="88767"/>
            </a:xfrm>
            <a:custGeom>
              <a:avLst/>
              <a:gdLst/>
              <a:ahLst/>
              <a:cxnLst/>
              <a:rect r="r" b="b" t="t" l="l"/>
              <a:pathLst>
                <a:path h="88767" w="94289">
                  <a:moveTo>
                    <a:pt x="0" y="0"/>
                  </a:moveTo>
                  <a:lnTo>
                    <a:pt x="94289" y="0"/>
                  </a:lnTo>
                  <a:lnTo>
                    <a:pt x="94289" y="88767"/>
                  </a:lnTo>
                  <a:lnTo>
                    <a:pt x="0" y="88767"/>
                  </a:lnTo>
                  <a:close/>
                </a:path>
              </a:pathLst>
            </a:custGeom>
            <a:solidFill>
              <a:srgbClr val="F2F2F2"/>
            </a:solidFill>
          </p:spPr>
        </p:sp>
        <p:sp>
          <p:nvSpPr>
            <p:cNvPr name="TextBox 81" id="81"/>
            <p:cNvSpPr txBox="true"/>
            <p:nvPr/>
          </p:nvSpPr>
          <p:spPr>
            <a:xfrm>
              <a:off x="0" y="-38100"/>
              <a:ext cx="94289" cy="126867"/>
            </a:xfrm>
            <a:prstGeom prst="rect">
              <a:avLst/>
            </a:prstGeom>
          </p:spPr>
          <p:txBody>
            <a:bodyPr anchor="ctr" rtlCol="false" tIns="50800" lIns="50800" bIns="50800" rIns="50800"/>
            <a:lstStyle/>
            <a:p>
              <a:pPr algn="ctr">
                <a:lnSpc>
                  <a:spcPts val="1960"/>
                </a:lnSpc>
              </a:pPr>
            </a:p>
          </p:txBody>
        </p:sp>
      </p:grpSp>
      <p:sp>
        <p:nvSpPr>
          <p:cNvPr name="TextBox 82" id="82"/>
          <p:cNvSpPr txBox="true"/>
          <p:nvPr/>
        </p:nvSpPr>
        <p:spPr>
          <a:xfrm rot="0">
            <a:off x="15297150" y="6595364"/>
            <a:ext cx="1682197"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I want to research heritage</a:t>
            </a:r>
          </a:p>
        </p:txBody>
      </p:sp>
      <p:sp>
        <p:nvSpPr>
          <p:cNvPr name="TextBox 83" id="83"/>
          <p:cNvSpPr txBox="true"/>
          <p:nvPr/>
        </p:nvSpPr>
        <p:spPr>
          <a:xfrm rot="0">
            <a:off x="9387638" y="5380926"/>
            <a:ext cx="1790536"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I want to start a collection </a:t>
            </a:r>
          </a:p>
        </p:txBody>
      </p:sp>
      <p:sp>
        <p:nvSpPr>
          <p:cNvPr name="TextBox 84" id="84"/>
          <p:cNvSpPr txBox="true"/>
          <p:nvPr/>
        </p:nvSpPr>
        <p:spPr>
          <a:xfrm rot="0">
            <a:off x="9387638" y="6595364"/>
            <a:ext cx="1794828"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I want to put on exhibitions</a:t>
            </a:r>
          </a:p>
        </p:txBody>
      </p:sp>
      <p:sp>
        <p:nvSpPr>
          <p:cNvPr name="TextBox 85" id="85"/>
          <p:cNvSpPr txBox="true"/>
          <p:nvPr/>
        </p:nvSpPr>
        <p:spPr>
          <a:xfrm rot="0">
            <a:off x="6451310" y="5380926"/>
            <a:ext cx="1847384" cy="7484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I want to address a need of your audience</a:t>
            </a:r>
          </a:p>
        </p:txBody>
      </p:sp>
      <p:sp>
        <p:nvSpPr>
          <p:cNvPr name="TextBox 86" id="86"/>
          <p:cNvSpPr txBox="true"/>
          <p:nvPr/>
        </p:nvSpPr>
        <p:spPr>
          <a:xfrm rot="0">
            <a:off x="6451310" y="6595364"/>
            <a:ext cx="1677368"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I want to increase brand awareness</a:t>
            </a:r>
          </a:p>
        </p:txBody>
      </p:sp>
      <p:sp>
        <p:nvSpPr>
          <p:cNvPr name="TextBox 87" id="87"/>
          <p:cNvSpPr txBox="true"/>
          <p:nvPr/>
        </p:nvSpPr>
        <p:spPr>
          <a:xfrm rot="0">
            <a:off x="12353450" y="5380926"/>
            <a:ext cx="1741520"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I want to preserve a building</a:t>
            </a:r>
          </a:p>
        </p:txBody>
      </p:sp>
      <p:sp>
        <p:nvSpPr>
          <p:cNvPr name="TextBox 88" id="88"/>
          <p:cNvSpPr txBox="true"/>
          <p:nvPr/>
        </p:nvSpPr>
        <p:spPr>
          <a:xfrm rot="0">
            <a:off x="12353450" y="6595364"/>
            <a:ext cx="1837229" cy="7484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I want to encourage participating in an activity</a:t>
            </a:r>
          </a:p>
        </p:txBody>
      </p:sp>
      <p:sp>
        <p:nvSpPr>
          <p:cNvPr name="TextBox 89" id="89"/>
          <p:cNvSpPr txBox="true"/>
          <p:nvPr/>
        </p:nvSpPr>
        <p:spPr>
          <a:xfrm rot="0">
            <a:off x="6403928" y="7778020"/>
            <a:ext cx="6041969" cy="401574"/>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010203"/>
                </a:solidFill>
                <a:latin typeface="Zodiak Bold Italics"/>
                <a:ea typeface="Zodiak Bold Italics"/>
                <a:cs typeface="Zodiak Bold Italics"/>
                <a:sym typeface="Zodiak Bold Italics"/>
              </a:rPr>
              <a:t>write your own reason</a:t>
            </a:r>
          </a:p>
        </p:txBody>
      </p:sp>
      <p:sp>
        <p:nvSpPr>
          <p:cNvPr name="TextBox 90" id="90"/>
          <p:cNvSpPr txBox="true"/>
          <p:nvPr/>
        </p:nvSpPr>
        <p:spPr>
          <a:xfrm rot="0">
            <a:off x="7781192" y="1016317"/>
            <a:ext cx="10163908" cy="426720"/>
          </a:xfrm>
          <a:prstGeom prst="rect">
            <a:avLst/>
          </a:prstGeom>
        </p:spPr>
        <p:txBody>
          <a:bodyPr anchor="t" rtlCol="false" tIns="0" lIns="0" bIns="0" rIns="0">
            <a:spAutoFit/>
          </a:bodyPr>
          <a:lstStyle/>
          <a:p>
            <a:pPr algn="r" marL="0" indent="0" lvl="0">
              <a:lnSpc>
                <a:spcPts val="2850"/>
              </a:lnSpc>
              <a:spcBef>
                <a:spcPct val="0"/>
              </a:spcBef>
            </a:pPr>
            <a:r>
              <a:rPr lang="en-US" sz="3800">
                <a:solidFill>
                  <a:srgbClr val="010203"/>
                </a:solidFill>
                <a:latin typeface="Archivo Black"/>
                <a:ea typeface="Archivo Black"/>
                <a:cs typeface="Archivo Black"/>
                <a:sym typeface="Archivo Black"/>
              </a:rPr>
              <a:t>Why do you want to start a museum?</a:t>
            </a:r>
          </a:p>
        </p:txBody>
      </p:sp>
      <p:sp>
        <p:nvSpPr>
          <p:cNvPr name="TextBox 91" id="91"/>
          <p:cNvSpPr txBox="true"/>
          <p:nvPr/>
        </p:nvSpPr>
        <p:spPr>
          <a:xfrm rot="0">
            <a:off x="9258300" y="1557655"/>
            <a:ext cx="8705375" cy="614045"/>
          </a:xfrm>
          <a:prstGeom prst="rect">
            <a:avLst/>
          </a:prstGeom>
        </p:spPr>
        <p:txBody>
          <a:bodyPr anchor="t" rtlCol="false" tIns="0" lIns="0" bIns="0" rIns="0">
            <a:spAutoFit/>
          </a:bodyPr>
          <a:lstStyle/>
          <a:p>
            <a:pPr algn="r">
              <a:lnSpc>
                <a:spcPts val="2440"/>
              </a:lnSpc>
            </a:pPr>
            <a:r>
              <a:rPr lang="en-US" sz="2000">
                <a:solidFill>
                  <a:srgbClr val="010203"/>
                </a:solidFill>
                <a:latin typeface="Archivo"/>
                <a:ea typeface="Archivo"/>
                <a:cs typeface="Archivo"/>
                <a:sym typeface="Archivo"/>
              </a:rPr>
              <a:t>There are a lot of reasons to start a museum, and all are unique, including yours. Tick the ones relevant to yours or add your own.</a:t>
            </a:r>
          </a:p>
        </p:txBody>
      </p:sp>
      <p:grpSp>
        <p:nvGrpSpPr>
          <p:cNvPr name="Group 92" id="92"/>
          <p:cNvGrpSpPr/>
          <p:nvPr/>
        </p:nvGrpSpPr>
        <p:grpSpPr>
          <a:xfrm rot="0">
            <a:off x="0" y="0"/>
            <a:ext cx="1600200" cy="10287000"/>
            <a:chOff x="0" y="0"/>
            <a:chExt cx="2133600" cy="13716000"/>
          </a:xfrm>
        </p:grpSpPr>
        <p:grpSp>
          <p:nvGrpSpPr>
            <p:cNvPr name="Group 93" id="93"/>
            <p:cNvGrpSpPr/>
            <p:nvPr/>
          </p:nvGrpSpPr>
          <p:grpSpPr>
            <a:xfrm rot="0">
              <a:off x="0" y="0"/>
              <a:ext cx="2133600" cy="13716000"/>
              <a:chOff x="0" y="0"/>
              <a:chExt cx="421452" cy="2709333"/>
            </a:xfrm>
          </p:grpSpPr>
          <p:sp>
            <p:nvSpPr>
              <p:cNvPr name="Freeform 94" id="94"/>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95" id="95"/>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96" id="96"/>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97" id="97"/>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F2F2F2"/>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98" id="98"/>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Tree>
  </p:cSld>
  <p:clrMapOvr>
    <a:masterClrMapping/>
  </p:clrMapOvr>
  <p:transition spd="fast">
    <p:fade/>
  </p:transition>
</p:sld>
</file>

<file path=ppt/slides/slide70.xml><?xml version="1.0" encoding="utf-8"?>
<p:sld xmlns:p="http://schemas.openxmlformats.org/presentationml/2006/main" xmlns:a="http://schemas.openxmlformats.org/drawingml/2006/main">
  <p:cSld>
    <p:bg>
      <p:bgPr>
        <a:solidFill>
          <a:srgbClr val="010203"/>
        </a:solidFill>
      </p:bgPr>
    </p:bg>
    <p:spTree>
      <p:nvGrpSpPr>
        <p:cNvPr id="1" name=""/>
        <p:cNvGrpSpPr/>
        <p:nvPr/>
      </p:nvGrpSpPr>
      <p:grpSpPr>
        <a:xfrm>
          <a:off x="0" y="0"/>
          <a:ext cx="0" cy="0"/>
          <a:chOff x="0" y="0"/>
          <a:chExt cx="0" cy="0"/>
        </a:xfrm>
      </p:grpSpPr>
      <p:sp>
        <p:nvSpPr>
          <p:cNvPr name="TextBox 2" id="2"/>
          <p:cNvSpPr txBox="true"/>
          <p:nvPr/>
        </p:nvSpPr>
        <p:spPr>
          <a:xfrm rot="0">
            <a:off x="1819275" y="6919913"/>
            <a:ext cx="16230600" cy="1814194"/>
          </a:xfrm>
          <a:prstGeom prst="rect">
            <a:avLst/>
          </a:prstGeom>
        </p:spPr>
        <p:txBody>
          <a:bodyPr anchor="t" rtlCol="false" tIns="0" lIns="0" bIns="0" rIns="0">
            <a:spAutoFit/>
          </a:bodyPr>
          <a:lstStyle/>
          <a:p>
            <a:pPr algn="l" marL="0" indent="0" lvl="0">
              <a:lnSpc>
                <a:spcPts val="12639"/>
              </a:lnSpc>
            </a:pPr>
            <a:r>
              <a:rPr lang="en-US" b="true" sz="15999">
                <a:solidFill>
                  <a:srgbClr val="F1F2F2"/>
                </a:solidFill>
                <a:latin typeface="Oswald Bold"/>
                <a:ea typeface="Oswald Bold"/>
                <a:cs typeface="Oswald Bold"/>
                <a:sym typeface="Oswald Bold"/>
              </a:rPr>
              <a:t>MARKETING</a:t>
            </a:r>
          </a:p>
        </p:txBody>
      </p:sp>
    </p:spTree>
  </p:cSld>
  <p:clrMapOvr>
    <a:masterClrMapping/>
  </p:clrMapOvr>
  <p:transition spd="fast">
    <p:fade/>
  </p:transition>
</p:sld>
</file>

<file path=ppt/slides/slide71.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grpSp>
        <p:nvGrpSpPr>
          <p:cNvPr name="Group 2" id="2"/>
          <p:cNvGrpSpPr/>
          <p:nvPr/>
        </p:nvGrpSpPr>
        <p:grpSpPr>
          <a:xfrm rot="0">
            <a:off x="7772400" y="342900"/>
            <a:ext cx="5715000" cy="9601200"/>
            <a:chOff x="0" y="0"/>
            <a:chExt cx="7620000" cy="12801600"/>
          </a:xfrm>
        </p:grpSpPr>
        <p:pic>
          <p:nvPicPr>
            <p:cNvPr name="Picture 3" id="3"/>
            <p:cNvPicPr>
              <a:picLocks noChangeAspect="true"/>
            </p:cNvPicPr>
            <p:nvPr/>
          </p:nvPicPr>
          <p:blipFill>
            <a:blip r:embed="rId2"/>
            <a:srcRect l="30171" t="0" r="30171" b="0"/>
            <a:stretch>
              <a:fillRect/>
            </a:stretch>
          </p:blipFill>
          <p:spPr>
            <a:xfrm flipH="false" flipV="false">
              <a:off x="0" y="0"/>
              <a:ext cx="7620000" cy="12801600"/>
            </a:xfrm>
            <a:prstGeom prst="rect">
              <a:avLst/>
            </a:prstGeom>
          </p:spPr>
        </p:pic>
      </p:grpSp>
      <p:sp>
        <p:nvSpPr>
          <p:cNvPr name="TextBox 4" id="4"/>
          <p:cNvSpPr txBox="true"/>
          <p:nvPr/>
        </p:nvSpPr>
        <p:spPr>
          <a:xfrm rot="0">
            <a:off x="1771650" y="241935"/>
            <a:ext cx="6545580" cy="2510790"/>
          </a:xfrm>
          <a:prstGeom prst="rect">
            <a:avLst/>
          </a:prstGeom>
        </p:spPr>
        <p:txBody>
          <a:bodyPr anchor="t" rtlCol="false" tIns="0" lIns="0" bIns="0" rIns="0">
            <a:spAutoFit/>
          </a:bodyPr>
          <a:lstStyle/>
          <a:p>
            <a:pPr algn="l">
              <a:lnSpc>
                <a:spcPts val="9600"/>
              </a:lnSpc>
            </a:pPr>
            <a:r>
              <a:rPr lang="en-US" sz="9600" b="true">
                <a:solidFill>
                  <a:srgbClr val="010203"/>
                </a:solidFill>
                <a:latin typeface="Oswald Bold"/>
                <a:ea typeface="Oswald Bold"/>
                <a:cs typeface="Oswald Bold"/>
                <a:sym typeface="Oswald Bold"/>
              </a:rPr>
              <a:t>MARKETING STRATEGY</a:t>
            </a:r>
          </a:p>
        </p:txBody>
      </p:sp>
      <p:sp>
        <p:nvSpPr>
          <p:cNvPr name="TextBox 5" id="5"/>
          <p:cNvSpPr txBox="true"/>
          <p:nvPr/>
        </p:nvSpPr>
        <p:spPr>
          <a:xfrm rot="0">
            <a:off x="13716000" y="2790825"/>
            <a:ext cx="4229100" cy="7019925"/>
          </a:xfrm>
          <a:prstGeom prst="rect">
            <a:avLst/>
          </a:prstGeom>
        </p:spPr>
        <p:txBody>
          <a:bodyPr anchor="t" rtlCol="false" tIns="0" lIns="0" bIns="0" rIns="0">
            <a:spAutoFit/>
          </a:bodyPr>
          <a:lstStyle/>
          <a:p>
            <a:pPr algn="l">
              <a:lnSpc>
                <a:spcPts val="2400"/>
              </a:lnSpc>
            </a:pPr>
            <a:r>
              <a:rPr lang="en-US" sz="2000">
                <a:solidFill>
                  <a:srgbClr val="010203"/>
                </a:solidFill>
                <a:latin typeface="Archivo"/>
                <a:ea typeface="Archivo"/>
                <a:cs typeface="Archivo"/>
                <a:sym typeface="Archivo"/>
              </a:rPr>
              <a:t>A marketing strategy will usually contain the following sections:</a:t>
            </a:r>
          </a:p>
          <a:p>
            <a:pPr algn="l">
              <a:lnSpc>
                <a:spcPts val="2400"/>
              </a:lnSpc>
            </a:pPr>
          </a:p>
          <a:p>
            <a:pPr algn="l" marL="431801" indent="-215900" lvl="1">
              <a:lnSpc>
                <a:spcPts val="2400"/>
              </a:lnSpc>
              <a:buFont typeface="Arial"/>
              <a:buChar char="•"/>
            </a:pPr>
            <a:r>
              <a:rPr lang="en-US" sz="2000">
                <a:solidFill>
                  <a:srgbClr val="010203"/>
                </a:solidFill>
                <a:latin typeface="Archivo"/>
                <a:ea typeface="Archivo"/>
                <a:cs typeface="Archivo"/>
                <a:sym typeface="Archivo"/>
              </a:rPr>
              <a:t>Executive summary </a:t>
            </a:r>
          </a:p>
          <a:p>
            <a:pPr algn="l" marL="431801" indent="-215900" lvl="1">
              <a:lnSpc>
                <a:spcPts val="2400"/>
              </a:lnSpc>
              <a:buFont typeface="Arial"/>
              <a:buChar char="•"/>
            </a:pPr>
            <a:r>
              <a:rPr lang="en-US" sz="2000">
                <a:solidFill>
                  <a:srgbClr val="010203"/>
                </a:solidFill>
                <a:latin typeface="Archivo"/>
                <a:ea typeface="Archivo"/>
                <a:cs typeface="Archivo"/>
                <a:sym typeface="Archivo"/>
              </a:rPr>
              <a:t>Organisational </a:t>
            </a:r>
            <a:r>
              <a:rPr lang="en-US" sz="2000">
                <a:solidFill>
                  <a:srgbClr val="010203"/>
                </a:solidFill>
                <a:latin typeface="Archivo"/>
                <a:ea typeface="Archivo"/>
                <a:cs typeface="Archivo"/>
                <a:sym typeface="Archivo"/>
              </a:rPr>
              <a:t>vision/goals </a:t>
            </a:r>
          </a:p>
          <a:p>
            <a:pPr algn="l" marL="431801" indent="-215900" lvl="1">
              <a:lnSpc>
                <a:spcPts val="2400"/>
              </a:lnSpc>
              <a:buFont typeface="Arial"/>
              <a:buChar char="•"/>
            </a:pPr>
            <a:r>
              <a:rPr lang="en-US" sz="2000">
                <a:solidFill>
                  <a:srgbClr val="010203"/>
                </a:solidFill>
                <a:latin typeface="Archivo"/>
                <a:ea typeface="Archivo"/>
                <a:cs typeface="Archivo"/>
                <a:sym typeface="Archivo"/>
              </a:rPr>
              <a:t>Market analysis </a:t>
            </a:r>
          </a:p>
          <a:p>
            <a:pPr algn="l" marL="431801" indent="-215900" lvl="1">
              <a:lnSpc>
                <a:spcPts val="2400"/>
              </a:lnSpc>
              <a:buFont typeface="Arial"/>
              <a:buChar char="•"/>
            </a:pPr>
            <a:r>
              <a:rPr lang="en-US" sz="2000">
                <a:solidFill>
                  <a:srgbClr val="010203"/>
                </a:solidFill>
                <a:latin typeface="Archivo"/>
                <a:ea typeface="Archivo"/>
                <a:cs typeface="Archivo"/>
                <a:sym typeface="Archivo"/>
              </a:rPr>
              <a:t>Target audience </a:t>
            </a:r>
          </a:p>
          <a:p>
            <a:pPr algn="l" marL="431801" indent="-215900" lvl="1">
              <a:lnSpc>
                <a:spcPts val="2400"/>
              </a:lnSpc>
              <a:buFont typeface="Arial"/>
              <a:buChar char="•"/>
            </a:pPr>
            <a:r>
              <a:rPr lang="en-US" sz="2000">
                <a:solidFill>
                  <a:srgbClr val="010203"/>
                </a:solidFill>
                <a:latin typeface="Archivo"/>
                <a:ea typeface="Archivo"/>
                <a:cs typeface="Archivo"/>
                <a:sym typeface="Archivo"/>
              </a:rPr>
              <a:t>Competitor analysis </a:t>
            </a:r>
          </a:p>
          <a:p>
            <a:pPr algn="l" marL="431801" indent="-215900" lvl="1">
              <a:lnSpc>
                <a:spcPts val="2400"/>
              </a:lnSpc>
              <a:buFont typeface="Arial"/>
              <a:buChar char="•"/>
            </a:pPr>
            <a:r>
              <a:rPr lang="en-US" sz="2000">
                <a:solidFill>
                  <a:srgbClr val="010203"/>
                </a:solidFill>
                <a:latin typeface="Archivo"/>
                <a:ea typeface="Archivo"/>
                <a:cs typeface="Archivo"/>
                <a:sym typeface="Archivo"/>
              </a:rPr>
              <a:t>Branding and messaging </a:t>
            </a:r>
          </a:p>
          <a:p>
            <a:pPr algn="l" marL="431801" indent="-215900" lvl="1">
              <a:lnSpc>
                <a:spcPts val="2400"/>
              </a:lnSpc>
              <a:buFont typeface="Arial"/>
              <a:buChar char="•"/>
            </a:pPr>
            <a:r>
              <a:rPr lang="en-US" sz="2000">
                <a:solidFill>
                  <a:srgbClr val="010203"/>
                </a:solidFill>
                <a:latin typeface="Archivo"/>
                <a:ea typeface="Archivo"/>
                <a:cs typeface="Archivo"/>
                <a:sym typeface="Archivo"/>
              </a:rPr>
              <a:t>M</a:t>
            </a:r>
            <a:r>
              <a:rPr lang="en-US" sz="2000">
                <a:solidFill>
                  <a:srgbClr val="010203"/>
                </a:solidFill>
                <a:latin typeface="Archivo"/>
                <a:ea typeface="Archivo"/>
                <a:cs typeface="Archivo"/>
                <a:sym typeface="Archivo"/>
              </a:rPr>
              <a:t>arketing channels </a:t>
            </a:r>
          </a:p>
          <a:p>
            <a:pPr algn="l">
              <a:lnSpc>
                <a:spcPts val="2400"/>
              </a:lnSpc>
            </a:pPr>
          </a:p>
          <a:p>
            <a:pPr algn="l">
              <a:lnSpc>
                <a:spcPts val="2400"/>
              </a:lnSpc>
            </a:pPr>
            <a:r>
              <a:rPr lang="en-US" sz="2000">
                <a:solidFill>
                  <a:srgbClr val="010203"/>
                </a:solidFill>
                <a:latin typeface="Archivo"/>
                <a:ea typeface="Archivo"/>
                <a:cs typeface="Archivo"/>
                <a:sym typeface="Archivo"/>
              </a:rPr>
              <a:t>A marketing plan is how you will execute your strategy. It will usually contain the following sections:</a:t>
            </a:r>
          </a:p>
          <a:p>
            <a:pPr algn="l">
              <a:lnSpc>
                <a:spcPts val="2400"/>
              </a:lnSpc>
            </a:pPr>
          </a:p>
          <a:p>
            <a:pPr algn="l" marL="431801" indent="-215900" lvl="1">
              <a:lnSpc>
                <a:spcPts val="2400"/>
              </a:lnSpc>
              <a:buFont typeface="Arial"/>
              <a:buChar char="•"/>
            </a:pPr>
            <a:r>
              <a:rPr lang="en-US" sz="2000">
                <a:solidFill>
                  <a:srgbClr val="010203"/>
                </a:solidFill>
                <a:latin typeface="Archivo"/>
                <a:ea typeface="Archivo"/>
                <a:cs typeface="Archivo"/>
                <a:sym typeface="Archivo"/>
              </a:rPr>
              <a:t>Campaign goals</a:t>
            </a:r>
          </a:p>
          <a:p>
            <a:pPr algn="l" marL="431801" indent="-215900" lvl="1">
              <a:lnSpc>
                <a:spcPts val="2400"/>
              </a:lnSpc>
              <a:buFont typeface="Arial"/>
              <a:buChar char="•"/>
            </a:pPr>
            <a:r>
              <a:rPr lang="en-US" sz="2000">
                <a:solidFill>
                  <a:srgbClr val="010203"/>
                </a:solidFill>
                <a:latin typeface="Archivo"/>
                <a:ea typeface="Archivo"/>
                <a:cs typeface="Archivo"/>
                <a:sym typeface="Archivo"/>
              </a:rPr>
              <a:t>Messaging</a:t>
            </a:r>
          </a:p>
          <a:p>
            <a:pPr algn="l" marL="431801" indent="-215900" lvl="1">
              <a:lnSpc>
                <a:spcPts val="2400"/>
              </a:lnSpc>
              <a:buFont typeface="Arial"/>
              <a:buChar char="•"/>
            </a:pPr>
            <a:r>
              <a:rPr lang="en-US" sz="2000">
                <a:solidFill>
                  <a:srgbClr val="010203"/>
                </a:solidFill>
                <a:latin typeface="Archivo"/>
                <a:ea typeface="Archivo"/>
                <a:cs typeface="Archivo"/>
                <a:sym typeface="Archivo"/>
              </a:rPr>
              <a:t>Activities</a:t>
            </a:r>
          </a:p>
          <a:p>
            <a:pPr algn="l" marL="431801" indent="-215900" lvl="1">
              <a:lnSpc>
                <a:spcPts val="2400"/>
              </a:lnSpc>
              <a:buFont typeface="Arial"/>
              <a:buChar char="•"/>
            </a:pPr>
            <a:r>
              <a:rPr lang="en-US" sz="2000">
                <a:solidFill>
                  <a:srgbClr val="010203"/>
                </a:solidFill>
                <a:latin typeface="Archivo"/>
                <a:ea typeface="Archivo"/>
                <a:cs typeface="Archivo"/>
                <a:sym typeface="Archivo"/>
              </a:rPr>
              <a:t>Content plan</a:t>
            </a:r>
          </a:p>
          <a:p>
            <a:pPr algn="l" marL="431801" indent="-215900" lvl="1">
              <a:lnSpc>
                <a:spcPts val="2400"/>
              </a:lnSpc>
              <a:buFont typeface="Arial"/>
              <a:buChar char="•"/>
            </a:pPr>
            <a:r>
              <a:rPr lang="en-US" sz="2000">
                <a:solidFill>
                  <a:srgbClr val="010203"/>
                </a:solidFill>
                <a:latin typeface="Archivo"/>
                <a:ea typeface="Archivo"/>
                <a:cs typeface="Archivo"/>
                <a:sym typeface="Archivo"/>
              </a:rPr>
              <a:t>Responsibilities</a:t>
            </a:r>
          </a:p>
          <a:p>
            <a:pPr algn="l" marL="431801" indent="-215900" lvl="1">
              <a:lnSpc>
                <a:spcPts val="2400"/>
              </a:lnSpc>
              <a:buFont typeface="Arial"/>
              <a:buChar char="•"/>
            </a:pPr>
            <a:r>
              <a:rPr lang="en-US" sz="2000">
                <a:solidFill>
                  <a:srgbClr val="010203"/>
                </a:solidFill>
                <a:latin typeface="Archivo"/>
                <a:ea typeface="Archivo"/>
                <a:cs typeface="Archivo"/>
                <a:sym typeface="Archivo"/>
              </a:rPr>
              <a:t>Timeline </a:t>
            </a:r>
          </a:p>
          <a:p>
            <a:pPr algn="l" marL="431801" indent="-215900" lvl="1">
              <a:lnSpc>
                <a:spcPts val="2400"/>
              </a:lnSpc>
              <a:buFont typeface="Arial"/>
              <a:buChar char="•"/>
            </a:pPr>
            <a:r>
              <a:rPr lang="en-US" sz="2000">
                <a:solidFill>
                  <a:srgbClr val="010203"/>
                </a:solidFill>
                <a:latin typeface="Archivo"/>
                <a:ea typeface="Archivo"/>
                <a:cs typeface="Archivo"/>
                <a:sym typeface="Archivo"/>
              </a:rPr>
              <a:t>Budget</a:t>
            </a:r>
          </a:p>
          <a:p>
            <a:pPr algn="l" marL="431801" indent="-215900" lvl="1">
              <a:lnSpc>
                <a:spcPts val="2400"/>
              </a:lnSpc>
              <a:buFont typeface="Arial"/>
              <a:buChar char="•"/>
            </a:pPr>
            <a:r>
              <a:rPr lang="en-US" sz="2000">
                <a:solidFill>
                  <a:srgbClr val="010203"/>
                </a:solidFill>
                <a:latin typeface="Archivo"/>
                <a:ea typeface="Archivo"/>
                <a:cs typeface="Archivo"/>
                <a:sym typeface="Archivo"/>
              </a:rPr>
              <a:t>KPIs</a:t>
            </a:r>
          </a:p>
        </p:txBody>
      </p:sp>
      <p:sp>
        <p:nvSpPr>
          <p:cNvPr name="TextBox 6" id="6"/>
          <p:cNvSpPr txBox="true"/>
          <p:nvPr/>
        </p:nvSpPr>
        <p:spPr>
          <a:xfrm rot="0">
            <a:off x="1828800" y="4035758"/>
            <a:ext cx="4229100" cy="3362325"/>
          </a:xfrm>
          <a:prstGeom prst="rect">
            <a:avLst/>
          </a:prstGeom>
        </p:spPr>
        <p:txBody>
          <a:bodyPr anchor="t" rtlCol="false" tIns="0" lIns="0" bIns="0" rIns="0">
            <a:spAutoFit/>
          </a:bodyPr>
          <a:lstStyle/>
          <a:p>
            <a:pPr algn="l">
              <a:lnSpc>
                <a:spcPts val="2400"/>
              </a:lnSpc>
            </a:pPr>
            <a:r>
              <a:rPr lang="en-US" sz="2000">
                <a:solidFill>
                  <a:srgbClr val="010203"/>
                </a:solidFill>
                <a:latin typeface="Archivo"/>
                <a:ea typeface="Archivo"/>
                <a:cs typeface="Archivo"/>
                <a:sym typeface="Archivo"/>
              </a:rPr>
              <a:t>Much of a traditional marketing strategy will include most of the same information that you have started building throughout this pack such as brand position and audience segmentation. In the resources page, there are templates you can use to build your marketing strategy. This section will focus only on parts of your marketing strategy that aren’t covered elsewhere.</a:t>
            </a:r>
          </a:p>
        </p:txBody>
      </p:sp>
      <p:grpSp>
        <p:nvGrpSpPr>
          <p:cNvPr name="Group 7" id="7"/>
          <p:cNvGrpSpPr/>
          <p:nvPr/>
        </p:nvGrpSpPr>
        <p:grpSpPr>
          <a:xfrm rot="0">
            <a:off x="0" y="0"/>
            <a:ext cx="1600200" cy="10287000"/>
            <a:chOff x="0" y="0"/>
            <a:chExt cx="2133600" cy="13716000"/>
          </a:xfrm>
        </p:grpSpPr>
        <p:grpSp>
          <p:nvGrpSpPr>
            <p:cNvPr name="Group 8" id="8"/>
            <p:cNvGrpSpPr/>
            <p:nvPr/>
          </p:nvGrpSpPr>
          <p:grpSpPr>
            <a:xfrm rot="0">
              <a:off x="0" y="0"/>
              <a:ext cx="2133600" cy="13716000"/>
              <a:chOff x="0" y="0"/>
              <a:chExt cx="421452" cy="2709333"/>
            </a:xfrm>
          </p:grpSpPr>
          <p:sp>
            <p:nvSpPr>
              <p:cNvPr name="Freeform 9" id="9"/>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0" id="10"/>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1" id="11"/>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2" id="12"/>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F2F2F2"/>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3" id="13"/>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3" tooltip="https://www.floschechter.com"/>
                </a:rPr>
                <a:t>Florence</a:t>
              </a:r>
            </a:p>
            <a:p>
              <a:pPr algn="just">
                <a:lnSpc>
                  <a:spcPts val="1511"/>
                </a:lnSpc>
              </a:pPr>
              <a:r>
                <a:rPr lang="en-US" sz="1399">
                  <a:solidFill>
                    <a:srgbClr val="F2F2F2"/>
                  </a:solidFill>
                  <a:latin typeface="Zodiak"/>
                  <a:ea typeface="Zodiak"/>
                  <a:cs typeface="Zodiak"/>
                  <a:sym typeface="Zodiak"/>
                  <a:hlinkClick r:id="rId4"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5" tooltip="https://www.floschechter.com"/>
                </a:rPr>
                <a:t>floschechter.com</a:t>
              </a:r>
            </a:p>
          </p:txBody>
        </p:sp>
      </p:grpSp>
      <p:grpSp>
        <p:nvGrpSpPr>
          <p:cNvPr name="Group 14" id="14"/>
          <p:cNvGrpSpPr/>
          <p:nvPr/>
        </p:nvGrpSpPr>
        <p:grpSpPr>
          <a:xfrm rot="0">
            <a:off x="1828800" y="8943975"/>
            <a:ext cx="4229100" cy="1000125"/>
            <a:chOff x="0" y="0"/>
            <a:chExt cx="2069462" cy="489400"/>
          </a:xfrm>
        </p:grpSpPr>
        <p:sp>
          <p:nvSpPr>
            <p:cNvPr name="Freeform 15" id="15"/>
            <p:cNvSpPr/>
            <p:nvPr/>
          </p:nvSpPr>
          <p:spPr>
            <a:xfrm flipH="false" flipV="false" rot="0">
              <a:off x="0" y="0"/>
              <a:ext cx="2069462" cy="489400"/>
            </a:xfrm>
            <a:custGeom>
              <a:avLst/>
              <a:gdLst/>
              <a:ahLst/>
              <a:cxnLst/>
              <a:rect r="r" b="b" t="t" l="l"/>
              <a:pathLst>
                <a:path h="489400" w="2069462">
                  <a:moveTo>
                    <a:pt x="0" y="0"/>
                  </a:moveTo>
                  <a:lnTo>
                    <a:pt x="2069462" y="0"/>
                  </a:lnTo>
                  <a:lnTo>
                    <a:pt x="2069462" y="489400"/>
                  </a:lnTo>
                  <a:lnTo>
                    <a:pt x="0" y="489400"/>
                  </a:lnTo>
                  <a:close/>
                </a:path>
              </a:pathLst>
            </a:custGeom>
            <a:solidFill>
              <a:srgbClr val="010203"/>
            </a:solidFill>
          </p:spPr>
        </p:sp>
        <p:sp>
          <p:nvSpPr>
            <p:cNvPr name="TextBox 16" id="16"/>
            <p:cNvSpPr txBox="true"/>
            <p:nvPr/>
          </p:nvSpPr>
          <p:spPr>
            <a:xfrm>
              <a:off x="0" y="-38100"/>
              <a:ext cx="2069462" cy="527500"/>
            </a:xfrm>
            <a:prstGeom prst="rect">
              <a:avLst/>
            </a:prstGeom>
          </p:spPr>
          <p:txBody>
            <a:bodyPr anchor="ctr" rtlCol="false" tIns="50800" lIns="50800" bIns="50800" rIns="50800"/>
            <a:lstStyle/>
            <a:p>
              <a:pPr algn="ctr">
                <a:lnSpc>
                  <a:spcPts val="2239"/>
                </a:lnSpc>
              </a:pPr>
              <a:r>
                <a:rPr lang="en-US" sz="1599" u="sng">
                  <a:solidFill>
                    <a:srgbClr val="FFFFFF"/>
                  </a:solidFill>
                  <a:latin typeface="Archivo"/>
                  <a:ea typeface="Archivo"/>
                  <a:cs typeface="Archivo"/>
                  <a:sym typeface="Archivo"/>
                  <a:hlinkClick r:id="rId6" tooltip="https://glossary.tronviggroup.com"/>
                </a:rPr>
                <a:t>Marketing glossary</a:t>
              </a:r>
            </a:p>
          </p:txBody>
        </p:sp>
      </p:grpSp>
    </p:spTree>
  </p:cSld>
  <p:clrMapOvr>
    <a:masterClrMapping/>
  </p:clrMapOvr>
  <p:transition spd="fast">
    <p:fade/>
  </p:transition>
</p:sld>
</file>

<file path=ppt/slides/slide7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314700" y="342900"/>
            <a:ext cx="2743200" cy="3457575"/>
            <a:chOff x="0" y="0"/>
            <a:chExt cx="3657600" cy="4610100"/>
          </a:xfrm>
        </p:grpSpPr>
        <p:pic>
          <p:nvPicPr>
            <p:cNvPr name="Picture 3" id="3"/>
            <p:cNvPicPr>
              <a:picLocks noChangeAspect="true"/>
            </p:cNvPicPr>
            <p:nvPr/>
          </p:nvPicPr>
          <p:blipFill>
            <a:blip r:embed="rId2"/>
            <a:srcRect l="33545" t="0" r="20026" b="12167"/>
            <a:stretch>
              <a:fillRect/>
            </a:stretch>
          </p:blipFill>
          <p:spPr>
            <a:xfrm flipH="false" flipV="false">
              <a:off x="0" y="0"/>
              <a:ext cx="3657600" cy="4610100"/>
            </a:xfrm>
            <a:prstGeom prst="rect">
              <a:avLst/>
            </a:prstGeom>
          </p:spPr>
        </p:pic>
      </p:grpSp>
      <p:grpSp>
        <p:nvGrpSpPr>
          <p:cNvPr name="Group 4" id="4"/>
          <p:cNvGrpSpPr/>
          <p:nvPr/>
        </p:nvGrpSpPr>
        <p:grpSpPr>
          <a:xfrm rot="0">
            <a:off x="3314700" y="4029075"/>
            <a:ext cx="2743200" cy="3457575"/>
            <a:chOff x="0" y="0"/>
            <a:chExt cx="3657600" cy="4610100"/>
          </a:xfrm>
        </p:grpSpPr>
        <p:pic>
          <p:nvPicPr>
            <p:cNvPr name="Picture 5" id="5"/>
            <p:cNvPicPr>
              <a:picLocks noChangeAspect="true"/>
            </p:cNvPicPr>
            <p:nvPr/>
          </p:nvPicPr>
          <p:blipFill>
            <a:blip r:embed="rId3"/>
            <a:srcRect l="20247" t="0" r="20247" b="0"/>
            <a:stretch>
              <a:fillRect/>
            </a:stretch>
          </p:blipFill>
          <p:spPr>
            <a:xfrm flipH="false" flipV="false">
              <a:off x="0" y="0"/>
              <a:ext cx="3657600" cy="4610100"/>
            </a:xfrm>
            <a:prstGeom prst="rect">
              <a:avLst/>
            </a:prstGeom>
          </p:spPr>
        </p:pic>
      </p:grpSp>
      <p:grpSp>
        <p:nvGrpSpPr>
          <p:cNvPr name="Group 6" id="6"/>
          <p:cNvGrpSpPr/>
          <p:nvPr/>
        </p:nvGrpSpPr>
        <p:grpSpPr>
          <a:xfrm rot="0">
            <a:off x="10744200" y="4029075"/>
            <a:ext cx="2743200" cy="3457575"/>
            <a:chOff x="0" y="0"/>
            <a:chExt cx="3657600" cy="4610100"/>
          </a:xfrm>
        </p:grpSpPr>
        <p:pic>
          <p:nvPicPr>
            <p:cNvPr name="Picture 7" id="7"/>
            <p:cNvPicPr>
              <a:picLocks noChangeAspect="true"/>
            </p:cNvPicPr>
            <p:nvPr/>
          </p:nvPicPr>
          <p:blipFill>
            <a:blip r:embed="rId4"/>
            <a:srcRect l="0" t="8012" r="0" b="8012"/>
            <a:stretch>
              <a:fillRect/>
            </a:stretch>
          </p:blipFill>
          <p:spPr>
            <a:xfrm flipH="false" flipV="false">
              <a:off x="0" y="0"/>
              <a:ext cx="3657600" cy="4610100"/>
            </a:xfrm>
            <a:prstGeom prst="rect">
              <a:avLst/>
            </a:prstGeom>
          </p:spPr>
        </p:pic>
      </p:grpSp>
      <p:grpSp>
        <p:nvGrpSpPr>
          <p:cNvPr name="Group 8" id="8"/>
          <p:cNvGrpSpPr/>
          <p:nvPr/>
        </p:nvGrpSpPr>
        <p:grpSpPr>
          <a:xfrm rot="0">
            <a:off x="10744200" y="342900"/>
            <a:ext cx="2771775" cy="3457575"/>
            <a:chOff x="0" y="0"/>
            <a:chExt cx="3695700" cy="4610100"/>
          </a:xfrm>
        </p:grpSpPr>
        <p:pic>
          <p:nvPicPr>
            <p:cNvPr name="Picture 9" id="9"/>
            <p:cNvPicPr>
              <a:picLocks noChangeAspect="true"/>
            </p:cNvPicPr>
            <p:nvPr/>
          </p:nvPicPr>
          <p:blipFill>
            <a:blip r:embed="rId5"/>
            <a:srcRect l="23294" t="0" r="23294" b="0"/>
            <a:stretch>
              <a:fillRect/>
            </a:stretch>
          </p:blipFill>
          <p:spPr>
            <a:xfrm flipH="false" flipV="false">
              <a:off x="0" y="0"/>
              <a:ext cx="3695700" cy="4610100"/>
            </a:xfrm>
            <a:prstGeom prst="rect">
              <a:avLst/>
            </a:prstGeom>
          </p:spPr>
        </p:pic>
      </p:grpSp>
      <p:sp>
        <p:nvSpPr>
          <p:cNvPr name="TextBox 10" id="10"/>
          <p:cNvSpPr txBox="true"/>
          <p:nvPr/>
        </p:nvSpPr>
        <p:spPr>
          <a:xfrm rot="0">
            <a:off x="6286500" y="1600200"/>
            <a:ext cx="4200525" cy="2003425"/>
          </a:xfrm>
          <a:prstGeom prst="rect">
            <a:avLst/>
          </a:prstGeom>
        </p:spPr>
        <p:txBody>
          <a:bodyPr anchor="t" rtlCol="false" tIns="0" lIns="0" bIns="0" rIns="0">
            <a:spAutoFit/>
          </a:bodyPr>
          <a:lstStyle/>
          <a:p>
            <a:pPr algn="l">
              <a:lnSpc>
                <a:spcPts val="2000"/>
              </a:lnSpc>
            </a:pPr>
            <a:r>
              <a:rPr lang="en-US" sz="2000">
                <a:solidFill>
                  <a:srgbClr val="010203"/>
                </a:solidFill>
                <a:latin typeface="Archivo"/>
                <a:ea typeface="Archivo"/>
                <a:cs typeface="Archivo"/>
                <a:sym typeface="Archivo"/>
              </a:rPr>
              <a:t>What are you selling?</a:t>
            </a:r>
          </a:p>
          <a:p>
            <a:pPr algn="l">
              <a:lnSpc>
                <a:spcPts val="2000"/>
              </a:lnSpc>
            </a:pPr>
          </a:p>
          <a:p>
            <a:pPr algn="l" marL="0" indent="0" lvl="0">
              <a:lnSpc>
                <a:spcPts val="2000"/>
              </a:lnSpc>
              <a:spcBef>
                <a:spcPct val="0"/>
              </a:spcBef>
            </a:pPr>
            <a:r>
              <a:rPr lang="en-US" sz="2000">
                <a:solidFill>
                  <a:srgbClr val="010203"/>
                </a:solidFill>
                <a:latin typeface="Archivo"/>
                <a:ea typeface="Archivo"/>
                <a:cs typeface="Archivo"/>
                <a:sym typeface="Archivo"/>
              </a:rPr>
              <a:t>In the case of a museum, this could be a visit to the museum site, products in the shop or cafe, an event, venue hire, consultancy or anything else you can offer your visitors.</a:t>
            </a:r>
          </a:p>
        </p:txBody>
      </p:sp>
      <p:sp>
        <p:nvSpPr>
          <p:cNvPr name="TextBox 11" id="11"/>
          <p:cNvSpPr txBox="true"/>
          <p:nvPr/>
        </p:nvSpPr>
        <p:spPr>
          <a:xfrm rot="0">
            <a:off x="6300033" y="361950"/>
            <a:ext cx="4731755" cy="354330"/>
          </a:xfrm>
          <a:prstGeom prst="rect">
            <a:avLst/>
          </a:prstGeom>
        </p:spPr>
        <p:txBody>
          <a:bodyPr anchor="t" rtlCol="false" tIns="0" lIns="0" bIns="0" rIns="0">
            <a:spAutoFit/>
          </a:bodyPr>
          <a:lstStyle/>
          <a:p>
            <a:pPr algn="l">
              <a:lnSpc>
                <a:spcPts val="2400"/>
              </a:lnSpc>
            </a:pPr>
            <a:r>
              <a:rPr lang="en-US" b="true" sz="2400" i="true">
                <a:solidFill>
                  <a:srgbClr val="010203"/>
                </a:solidFill>
                <a:latin typeface="Zodiak Bold Italics"/>
                <a:ea typeface="Zodiak Bold Italics"/>
                <a:cs typeface="Zodiak Bold Italics"/>
                <a:sym typeface="Zodiak Bold Italics"/>
              </a:rPr>
              <a:t>Product</a:t>
            </a:r>
          </a:p>
        </p:txBody>
      </p:sp>
      <p:sp>
        <p:nvSpPr>
          <p:cNvPr name="TextBox 12" id="12"/>
          <p:cNvSpPr txBox="true"/>
          <p:nvPr/>
        </p:nvSpPr>
        <p:spPr>
          <a:xfrm rot="0">
            <a:off x="6300033" y="5288280"/>
            <a:ext cx="4186992" cy="1260475"/>
          </a:xfrm>
          <a:prstGeom prst="rect">
            <a:avLst/>
          </a:prstGeom>
        </p:spPr>
        <p:txBody>
          <a:bodyPr anchor="t" rtlCol="false" tIns="0" lIns="0" bIns="0" rIns="0">
            <a:spAutoFit/>
          </a:bodyPr>
          <a:lstStyle/>
          <a:p>
            <a:pPr algn="l">
              <a:lnSpc>
                <a:spcPts val="2000"/>
              </a:lnSpc>
            </a:pPr>
            <a:r>
              <a:rPr lang="en-US" sz="2000">
                <a:solidFill>
                  <a:srgbClr val="010203"/>
                </a:solidFill>
                <a:latin typeface="Archivo"/>
                <a:ea typeface="Archivo"/>
                <a:cs typeface="Archivo"/>
                <a:sym typeface="Archivo"/>
              </a:rPr>
              <a:t>Where are you selling?</a:t>
            </a:r>
          </a:p>
          <a:p>
            <a:pPr algn="l">
              <a:lnSpc>
                <a:spcPts val="2000"/>
              </a:lnSpc>
            </a:pPr>
          </a:p>
          <a:p>
            <a:pPr algn="l" marL="0" indent="0" lvl="0">
              <a:lnSpc>
                <a:spcPts val="2000"/>
              </a:lnSpc>
              <a:spcBef>
                <a:spcPct val="0"/>
              </a:spcBef>
            </a:pPr>
            <a:r>
              <a:rPr lang="en-US" sz="2000">
                <a:solidFill>
                  <a:srgbClr val="010203"/>
                </a:solidFill>
                <a:latin typeface="Archivo"/>
                <a:ea typeface="Archivo"/>
                <a:cs typeface="Archivo"/>
                <a:sym typeface="Archivo"/>
              </a:rPr>
              <a:t>This is most likely your museum premises, but it can also be online or at other sites.</a:t>
            </a:r>
          </a:p>
        </p:txBody>
      </p:sp>
      <p:sp>
        <p:nvSpPr>
          <p:cNvPr name="TextBox 13" id="13"/>
          <p:cNvSpPr txBox="true"/>
          <p:nvPr/>
        </p:nvSpPr>
        <p:spPr>
          <a:xfrm rot="0">
            <a:off x="13716000" y="5288280"/>
            <a:ext cx="4229100" cy="1755775"/>
          </a:xfrm>
          <a:prstGeom prst="rect">
            <a:avLst/>
          </a:prstGeom>
        </p:spPr>
        <p:txBody>
          <a:bodyPr anchor="t" rtlCol="false" tIns="0" lIns="0" bIns="0" rIns="0">
            <a:spAutoFit/>
          </a:bodyPr>
          <a:lstStyle/>
          <a:p>
            <a:pPr algn="l">
              <a:lnSpc>
                <a:spcPts val="2000"/>
              </a:lnSpc>
            </a:pPr>
            <a:r>
              <a:rPr lang="en-US" sz="2000">
                <a:solidFill>
                  <a:srgbClr val="010203"/>
                </a:solidFill>
                <a:latin typeface="Archivo"/>
                <a:ea typeface="Archivo"/>
                <a:cs typeface="Archivo"/>
                <a:sym typeface="Archivo"/>
              </a:rPr>
              <a:t>How will you promote what you’re selling?</a:t>
            </a:r>
          </a:p>
          <a:p>
            <a:pPr algn="l">
              <a:lnSpc>
                <a:spcPts val="2000"/>
              </a:lnSpc>
            </a:pPr>
          </a:p>
          <a:p>
            <a:pPr algn="l" marL="0" indent="0" lvl="0">
              <a:lnSpc>
                <a:spcPts val="2000"/>
              </a:lnSpc>
              <a:spcBef>
                <a:spcPct val="0"/>
              </a:spcBef>
            </a:pPr>
            <a:r>
              <a:rPr lang="en-US" sz="2000">
                <a:solidFill>
                  <a:srgbClr val="010203"/>
                </a:solidFill>
                <a:latin typeface="Archivo"/>
                <a:ea typeface="Archivo"/>
                <a:cs typeface="Archivo"/>
                <a:sym typeface="Archivo"/>
              </a:rPr>
              <a:t>This is the list of activities you’ll be engaging in to promote the museum. This will be covered in the next few pages.</a:t>
            </a:r>
          </a:p>
        </p:txBody>
      </p:sp>
      <p:sp>
        <p:nvSpPr>
          <p:cNvPr name="TextBox 14" id="14"/>
          <p:cNvSpPr txBox="true"/>
          <p:nvPr/>
        </p:nvSpPr>
        <p:spPr>
          <a:xfrm rot="0">
            <a:off x="6286500" y="4048125"/>
            <a:ext cx="4200525" cy="354330"/>
          </a:xfrm>
          <a:prstGeom prst="rect">
            <a:avLst/>
          </a:prstGeom>
        </p:spPr>
        <p:txBody>
          <a:bodyPr anchor="t" rtlCol="false" tIns="0" lIns="0" bIns="0" rIns="0">
            <a:spAutoFit/>
          </a:bodyPr>
          <a:lstStyle/>
          <a:p>
            <a:pPr algn="l">
              <a:lnSpc>
                <a:spcPts val="2400"/>
              </a:lnSpc>
            </a:pPr>
            <a:r>
              <a:rPr lang="en-US" b="true" sz="2400" i="true">
                <a:solidFill>
                  <a:srgbClr val="010203"/>
                </a:solidFill>
                <a:latin typeface="Zodiak Bold Italics"/>
                <a:ea typeface="Zodiak Bold Italics"/>
                <a:cs typeface="Zodiak Bold Italics"/>
                <a:sym typeface="Zodiak Bold Italics"/>
              </a:rPr>
              <a:t>Place</a:t>
            </a:r>
          </a:p>
        </p:txBody>
      </p:sp>
      <p:sp>
        <p:nvSpPr>
          <p:cNvPr name="TextBox 15" id="15"/>
          <p:cNvSpPr txBox="true"/>
          <p:nvPr/>
        </p:nvSpPr>
        <p:spPr>
          <a:xfrm rot="0">
            <a:off x="13716000" y="1600200"/>
            <a:ext cx="4229100" cy="1755775"/>
          </a:xfrm>
          <a:prstGeom prst="rect">
            <a:avLst/>
          </a:prstGeom>
        </p:spPr>
        <p:txBody>
          <a:bodyPr anchor="t" rtlCol="false" tIns="0" lIns="0" bIns="0" rIns="0">
            <a:spAutoFit/>
          </a:bodyPr>
          <a:lstStyle/>
          <a:p>
            <a:pPr algn="l">
              <a:lnSpc>
                <a:spcPts val="2000"/>
              </a:lnSpc>
            </a:pPr>
            <a:r>
              <a:rPr lang="en-US" sz="2000">
                <a:solidFill>
                  <a:srgbClr val="010203"/>
                </a:solidFill>
                <a:latin typeface="Archivo"/>
                <a:ea typeface="Archivo"/>
                <a:cs typeface="Archivo"/>
                <a:sym typeface="Archivo"/>
              </a:rPr>
              <a:t>What is the price?</a:t>
            </a:r>
          </a:p>
          <a:p>
            <a:pPr algn="l">
              <a:lnSpc>
                <a:spcPts val="2000"/>
              </a:lnSpc>
            </a:pPr>
          </a:p>
          <a:p>
            <a:pPr algn="l">
              <a:lnSpc>
                <a:spcPts val="2000"/>
              </a:lnSpc>
            </a:pPr>
            <a:r>
              <a:rPr lang="en-US" sz="2000">
                <a:solidFill>
                  <a:srgbClr val="010203"/>
                </a:solidFill>
                <a:latin typeface="Archivo"/>
                <a:ea typeface="Archivo"/>
                <a:cs typeface="Archivo"/>
                <a:sym typeface="Archivo"/>
              </a:rPr>
              <a:t>Visitors are not going to engage in something if they don’t have an idea of what the price is. Make sure this is readily available and within their budget.</a:t>
            </a:r>
          </a:p>
        </p:txBody>
      </p:sp>
      <p:sp>
        <p:nvSpPr>
          <p:cNvPr name="TextBox 16" id="16"/>
          <p:cNvSpPr txBox="true"/>
          <p:nvPr/>
        </p:nvSpPr>
        <p:spPr>
          <a:xfrm rot="0">
            <a:off x="13716000" y="361950"/>
            <a:ext cx="4731755" cy="354330"/>
          </a:xfrm>
          <a:prstGeom prst="rect">
            <a:avLst/>
          </a:prstGeom>
        </p:spPr>
        <p:txBody>
          <a:bodyPr anchor="t" rtlCol="false" tIns="0" lIns="0" bIns="0" rIns="0">
            <a:spAutoFit/>
          </a:bodyPr>
          <a:lstStyle/>
          <a:p>
            <a:pPr algn="l">
              <a:lnSpc>
                <a:spcPts val="2400"/>
              </a:lnSpc>
            </a:pPr>
            <a:r>
              <a:rPr lang="en-US" b="true" sz="2400" i="true">
                <a:solidFill>
                  <a:srgbClr val="010203"/>
                </a:solidFill>
                <a:latin typeface="Zodiak Bold Italics"/>
                <a:ea typeface="Zodiak Bold Italics"/>
                <a:cs typeface="Zodiak Bold Italics"/>
                <a:sym typeface="Zodiak Bold Italics"/>
              </a:rPr>
              <a:t>Price</a:t>
            </a:r>
          </a:p>
        </p:txBody>
      </p:sp>
      <p:sp>
        <p:nvSpPr>
          <p:cNvPr name="TextBox 17" id="17"/>
          <p:cNvSpPr txBox="true"/>
          <p:nvPr/>
        </p:nvSpPr>
        <p:spPr>
          <a:xfrm rot="0">
            <a:off x="13744575" y="4048125"/>
            <a:ext cx="4731755" cy="354330"/>
          </a:xfrm>
          <a:prstGeom prst="rect">
            <a:avLst/>
          </a:prstGeom>
        </p:spPr>
        <p:txBody>
          <a:bodyPr anchor="t" rtlCol="false" tIns="0" lIns="0" bIns="0" rIns="0">
            <a:spAutoFit/>
          </a:bodyPr>
          <a:lstStyle/>
          <a:p>
            <a:pPr algn="l">
              <a:lnSpc>
                <a:spcPts val="2400"/>
              </a:lnSpc>
            </a:pPr>
            <a:r>
              <a:rPr lang="en-US" b="true" sz="2400" i="true">
                <a:solidFill>
                  <a:srgbClr val="010203"/>
                </a:solidFill>
                <a:latin typeface="Zodiak Bold Italics"/>
                <a:ea typeface="Zodiak Bold Italics"/>
                <a:cs typeface="Zodiak Bold Italics"/>
                <a:sym typeface="Zodiak Bold Italics"/>
              </a:rPr>
              <a:t>Promotion</a:t>
            </a:r>
          </a:p>
        </p:txBody>
      </p:sp>
      <p:sp>
        <p:nvSpPr>
          <p:cNvPr name="TextBox 18" id="18"/>
          <p:cNvSpPr txBox="true"/>
          <p:nvPr/>
        </p:nvSpPr>
        <p:spPr>
          <a:xfrm rot="0">
            <a:off x="3314700" y="9503410"/>
            <a:ext cx="5690429" cy="440690"/>
          </a:xfrm>
          <a:prstGeom prst="rect">
            <a:avLst/>
          </a:prstGeom>
        </p:spPr>
        <p:txBody>
          <a:bodyPr anchor="t" rtlCol="false" tIns="0" lIns="0" bIns="0" rIns="0">
            <a:spAutoFit/>
          </a:bodyPr>
          <a:lstStyle/>
          <a:p>
            <a:pPr algn="l">
              <a:lnSpc>
                <a:spcPts val="3040"/>
              </a:lnSpc>
            </a:pPr>
            <a:r>
              <a:rPr lang="en-US" sz="3800">
                <a:solidFill>
                  <a:srgbClr val="010203"/>
                </a:solidFill>
                <a:latin typeface="Archivo Black"/>
                <a:ea typeface="Archivo Black"/>
                <a:cs typeface="Archivo Black"/>
                <a:sym typeface="Archivo Black"/>
              </a:rPr>
              <a:t>Marketing Mix</a:t>
            </a:r>
          </a:p>
        </p:txBody>
      </p:sp>
      <p:sp>
        <p:nvSpPr>
          <p:cNvPr name="TextBox 19" id="19"/>
          <p:cNvSpPr txBox="true"/>
          <p:nvPr/>
        </p:nvSpPr>
        <p:spPr>
          <a:xfrm rot="0">
            <a:off x="9978522" y="9020175"/>
            <a:ext cx="7966578" cy="923925"/>
          </a:xfrm>
          <a:prstGeom prst="rect">
            <a:avLst/>
          </a:prstGeom>
        </p:spPr>
        <p:txBody>
          <a:bodyPr anchor="t" rtlCol="false" tIns="0" lIns="0" bIns="0" rIns="0">
            <a:spAutoFit/>
          </a:bodyPr>
          <a:lstStyle/>
          <a:p>
            <a:pPr algn="r">
              <a:lnSpc>
                <a:spcPts val="2400"/>
              </a:lnSpc>
            </a:pPr>
            <a:r>
              <a:rPr lang="en-US" sz="2000">
                <a:solidFill>
                  <a:srgbClr val="010203"/>
                </a:solidFill>
                <a:latin typeface="Archivo"/>
                <a:ea typeface="Archivo"/>
                <a:cs typeface="Archivo"/>
                <a:sym typeface="Archivo"/>
              </a:rPr>
              <a:t>A marketing mix is the set of variables that you can control to meet the needs of your target audience. There are different ways of defining these variables, the “4 Ps” are just one method.</a:t>
            </a:r>
          </a:p>
        </p:txBody>
      </p:sp>
      <p:grpSp>
        <p:nvGrpSpPr>
          <p:cNvPr name="Group 20" id="20"/>
          <p:cNvGrpSpPr/>
          <p:nvPr/>
        </p:nvGrpSpPr>
        <p:grpSpPr>
          <a:xfrm rot="0">
            <a:off x="0" y="0"/>
            <a:ext cx="1600200" cy="10287000"/>
            <a:chOff x="0" y="0"/>
            <a:chExt cx="2133600" cy="13716000"/>
          </a:xfrm>
        </p:grpSpPr>
        <p:grpSp>
          <p:nvGrpSpPr>
            <p:cNvPr name="Group 21" id="21"/>
            <p:cNvGrpSpPr/>
            <p:nvPr/>
          </p:nvGrpSpPr>
          <p:grpSpPr>
            <a:xfrm rot="0">
              <a:off x="0" y="0"/>
              <a:ext cx="2133600" cy="13716000"/>
              <a:chOff x="0" y="0"/>
              <a:chExt cx="421452" cy="2709333"/>
            </a:xfrm>
          </p:grpSpPr>
          <p:sp>
            <p:nvSpPr>
              <p:cNvPr name="Freeform 22" id="22"/>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23" id="23"/>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24" id="24"/>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25" id="25"/>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F2F2F2"/>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26" id="26"/>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6" tooltip="https://www.floschechter.com"/>
                </a:rPr>
                <a:t>Florence</a:t>
              </a:r>
            </a:p>
            <a:p>
              <a:pPr algn="just">
                <a:lnSpc>
                  <a:spcPts val="1511"/>
                </a:lnSpc>
              </a:pPr>
              <a:r>
                <a:rPr lang="en-US" sz="1399">
                  <a:solidFill>
                    <a:srgbClr val="F2F2F2"/>
                  </a:solidFill>
                  <a:latin typeface="Zodiak"/>
                  <a:ea typeface="Zodiak"/>
                  <a:cs typeface="Zodiak"/>
                  <a:sym typeface="Zodiak"/>
                  <a:hlinkClick r:id="rId7"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8" tooltip="https://www.floschechter.com"/>
                </a:rPr>
                <a:t>floschechter.com</a:t>
              </a:r>
            </a:p>
          </p:txBody>
        </p:sp>
      </p:gr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bg>
      <p:bgPr>
        <a:solidFill>
          <a:srgbClr val="F1F2F2"/>
        </a:solidFill>
      </p:bgPr>
    </p:bg>
    <p:spTree>
      <p:nvGrpSpPr>
        <p:cNvPr id="1" name=""/>
        <p:cNvGrpSpPr/>
        <p:nvPr/>
      </p:nvGrpSpPr>
      <p:grpSpPr>
        <a:xfrm>
          <a:off x="0" y="0"/>
          <a:ext cx="0" cy="0"/>
          <a:chOff x="0" y="0"/>
          <a:chExt cx="0" cy="0"/>
        </a:xfrm>
      </p:grpSpPr>
      <p:grpSp>
        <p:nvGrpSpPr>
          <p:cNvPr name="Group 2" id="2"/>
          <p:cNvGrpSpPr/>
          <p:nvPr/>
        </p:nvGrpSpPr>
        <p:grpSpPr>
          <a:xfrm rot="0">
            <a:off x="12259124" y="-161155"/>
            <a:ext cx="6189790" cy="10609309"/>
            <a:chOff x="0" y="0"/>
            <a:chExt cx="8253054" cy="14145746"/>
          </a:xfrm>
        </p:grpSpPr>
        <p:pic>
          <p:nvPicPr>
            <p:cNvPr name="Picture 3" id="3"/>
            <p:cNvPicPr>
              <a:picLocks noChangeAspect="true"/>
            </p:cNvPicPr>
            <p:nvPr/>
          </p:nvPicPr>
          <p:blipFill>
            <a:blip r:embed="rId2"/>
            <a:srcRect l="30163" t="0" r="30163" b="0"/>
            <a:stretch>
              <a:fillRect/>
            </a:stretch>
          </p:blipFill>
          <p:spPr>
            <a:xfrm flipH="false" flipV="false">
              <a:off x="0" y="0"/>
              <a:ext cx="8253054" cy="14145746"/>
            </a:xfrm>
            <a:prstGeom prst="rect">
              <a:avLst/>
            </a:prstGeom>
          </p:spPr>
        </p:pic>
      </p:grpSp>
      <p:graphicFrame>
        <p:nvGraphicFramePr>
          <p:cNvPr name="Table 4" id="4"/>
          <p:cNvGraphicFramePr>
            <a:graphicFrameLocks noGrp="true"/>
          </p:cNvGraphicFramePr>
          <p:nvPr/>
        </p:nvGraphicFramePr>
        <p:xfrm>
          <a:off x="3314700" y="2800350"/>
          <a:ext cx="8686800" cy="7146455"/>
        </p:xfrm>
        <a:graphic>
          <a:graphicData uri="http://schemas.openxmlformats.org/drawingml/2006/table">
            <a:tbl>
              <a:tblPr/>
              <a:tblGrid>
                <a:gridCol w="1803963"/>
                <a:gridCol w="3441419"/>
                <a:gridCol w="3441419"/>
              </a:tblGrid>
              <a:tr h="666750">
                <a:tc>
                  <a:txBody>
                    <a:bodyPr anchor="t" rtlCol="false"/>
                    <a:lstStyle/>
                    <a:p>
                      <a:pPr algn="l">
                        <a:lnSpc>
                          <a:spcPts val="2520"/>
                        </a:lnSpc>
                        <a:defRPr/>
                      </a:pP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2160"/>
                        </a:lnSpc>
                        <a:defRPr/>
                      </a:pPr>
                      <a:r>
                        <a:rPr lang="en-US" sz="1800" i="true" b="true">
                          <a:solidFill>
                            <a:srgbClr val="010203"/>
                          </a:solidFill>
                          <a:latin typeface="Zodiak Bold Italics"/>
                          <a:ea typeface="Zodiak Bold Italics"/>
                          <a:cs typeface="Zodiak Bold Italics"/>
                          <a:sym typeface="Zodiak Bold Italics"/>
                        </a:rPr>
                        <a:t>Poor example</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2160"/>
                        </a:lnSpc>
                        <a:defRPr/>
                      </a:pPr>
                      <a:r>
                        <a:rPr lang="en-US" sz="1800" i="true" b="true">
                          <a:solidFill>
                            <a:srgbClr val="010203"/>
                          </a:solidFill>
                          <a:latin typeface="Zodiak Bold Italics"/>
                          <a:ea typeface="Zodiak Bold Italics"/>
                          <a:cs typeface="Zodiak Bold Italics"/>
                          <a:sym typeface="Zodiak Bold Italics"/>
                        </a:rPr>
                        <a:t>Good example</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r>
              <a:tr h="1079951">
                <a:tc>
                  <a:txBody>
                    <a:bodyPr anchor="t" rtlCol="false"/>
                    <a:lstStyle/>
                    <a:p>
                      <a:pPr algn="l">
                        <a:lnSpc>
                          <a:spcPts val="2160"/>
                        </a:lnSpc>
                        <a:defRPr/>
                      </a:pPr>
                      <a:r>
                        <a:rPr lang="en-US" sz="1800" i="true" b="true">
                          <a:solidFill>
                            <a:srgbClr val="010203"/>
                          </a:solidFill>
                          <a:latin typeface="Zodiak Bold Italics"/>
                          <a:ea typeface="Zodiak Bold Italics"/>
                          <a:cs typeface="Zodiak Bold Italics"/>
                          <a:sym typeface="Zodiak Bold Italics"/>
                        </a:rPr>
                        <a:t>Smart</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I want the museum to be buzzing</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I want to increase the number of museum visitors</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r>
              <a:tr h="1079951">
                <a:tc>
                  <a:txBody>
                    <a:bodyPr anchor="t" rtlCol="false"/>
                    <a:lstStyle/>
                    <a:p>
                      <a:pPr algn="l">
                        <a:lnSpc>
                          <a:spcPts val="2160"/>
                        </a:lnSpc>
                        <a:defRPr/>
                      </a:pPr>
                      <a:r>
                        <a:rPr lang="en-US" sz="1800" i="true" b="true">
                          <a:solidFill>
                            <a:srgbClr val="010203"/>
                          </a:solidFill>
                          <a:latin typeface="Zodiak Bold Italics"/>
                          <a:ea typeface="Zodiak Bold Italics"/>
                          <a:cs typeface="Zodiak Bold Italics"/>
                          <a:sym typeface="Zodiak Bold Italics"/>
                        </a:rPr>
                        <a:t>Measurable</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I want to increase the number of museum visitors loads</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I want to increase the number of visitors to 3,000 per month</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r>
              <a:tr h="1079951">
                <a:tc>
                  <a:txBody>
                    <a:bodyPr anchor="t" rtlCol="false"/>
                    <a:lstStyle/>
                    <a:p>
                      <a:pPr algn="l">
                        <a:lnSpc>
                          <a:spcPts val="2160"/>
                        </a:lnSpc>
                        <a:defRPr/>
                      </a:pPr>
                      <a:r>
                        <a:rPr lang="en-US" sz="1800" i="true" b="true">
                          <a:solidFill>
                            <a:srgbClr val="010203"/>
                          </a:solidFill>
                          <a:latin typeface="Zodiak Bold Italics"/>
                          <a:ea typeface="Zodiak Bold Italics"/>
                          <a:cs typeface="Zodiak Bold Italics"/>
                          <a:sym typeface="Zodiak Bold Italics"/>
                        </a:rPr>
                        <a:t>Attainable</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I want more visitors than the British Museum</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I want to be in the top 200 visited museum in the UK</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r>
              <a:tr h="1079951">
                <a:tc>
                  <a:txBody>
                    <a:bodyPr anchor="t" rtlCol="false"/>
                    <a:lstStyle/>
                    <a:p>
                      <a:pPr algn="l">
                        <a:lnSpc>
                          <a:spcPts val="2160"/>
                        </a:lnSpc>
                        <a:defRPr/>
                      </a:pPr>
                      <a:r>
                        <a:rPr lang="en-US" sz="1800" i="true" b="true">
                          <a:solidFill>
                            <a:srgbClr val="010203"/>
                          </a:solidFill>
                          <a:latin typeface="Zodiak Bold Italics"/>
                          <a:ea typeface="Zodiak Bold Italics"/>
                          <a:cs typeface="Zodiak Bold Italics"/>
                          <a:sym typeface="Zodiak Bold Italics"/>
                        </a:rPr>
                        <a:t>Relevant</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08080"/>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I want a celebrity to visit the museum</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08080"/>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I want a celebrity to visit the museum and then post about it to engage new audiences</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08080"/>
                      </a:solidFill>
                      <a:prstDash val="solid"/>
                      <a:round/>
                      <a:headEnd type="none" w="med" len="med"/>
                      <a:tailEnd type="none" w="med" len="med"/>
                    </a:lnB>
                  </a:tcPr>
                </a:tc>
              </a:tr>
              <a:tr h="1079951">
                <a:tc>
                  <a:txBody>
                    <a:bodyPr anchor="t" rtlCol="false"/>
                    <a:lstStyle/>
                    <a:p>
                      <a:pPr algn="l">
                        <a:lnSpc>
                          <a:spcPts val="2160"/>
                        </a:lnSpc>
                        <a:defRPr/>
                      </a:pPr>
                      <a:r>
                        <a:rPr lang="en-US" sz="1800" i="true" b="true">
                          <a:solidFill>
                            <a:srgbClr val="010203"/>
                          </a:solidFill>
                          <a:latin typeface="Zodiak Bold Italics"/>
                          <a:ea typeface="Zodiak Bold Italics"/>
                          <a:cs typeface="Zodiak Bold Italics"/>
                          <a:sym typeface="Zodiak Bold Italics"/>
                        </a:rPr>
                        <a:t>Timebound</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08080"/>
                      </a:solidFill>
                      <a:prstDash val="solid"/>
                      <a:round/>
                      <a:headEnd type="none" w="med" len="med"/>
                      <a:tailEnd type="none" w="med" len="med"/>
                    </a:lnT>
                    <a:lnB cmpd="sng" algn="ctr" cap="flat" w="9525">
                      <a:solidFill>
                        <a:srgbClr val="808080"/>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I want to increase visitor numbers soon</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08080"/>
                      </a:solidFill>
                      <a:prstDash val="solid"/>
                      <a:round/>
                      <a:headEnd type="none" w="med" len="med"/>
                      <a:tailEnd type="none" w="med" len="med"/>
                    </a:lnT>
                    <a:lnB cmpd="sng" algn="ctr" cap="flat" w="9525">
                      <a:solidFill>
                        <a:srgbClr val="808080"/>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I want to increase visitor numbers by the end of the financial year</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08080"/>
                      </a:solidFill>
                      <a:prstDash val="solid"/>
                      <a:round/>
                      <a:headEnd type="none" w="med" len="med"/>
                      <a:tailEnd type="none" w="med" len="med"/>
                    </a:lnT>
                    <a:lnB cmpd="sng" algn="ctr" cap="flat" w="9525">
                      <a:solidFill>
                        <a:srgbClr val="808080"/>
                      </a:solidFill>
                      <a:prstDash val="solid"/>
                      <a:round/>
                      <a:headEnd type="none" w="med" len="med"/>
                      <a:tailEnd type="none" w="med" len="med"/>
                    </a:lnB>
                  </a:tcPr>
                </a:tc>
              </a:tr>
              <a:tr h="1079951">
                <a:tc>
                  <a:txBody>
                    <a:bodyPr anchor="t" rtlCol="false"/>
                    <a:lstStyle/>
                    <a:p>
                      <a:pPr algn="l">
                        <a:lnSpc>
                          <a:spcPts val="2160"/>
                        </a:lnSpc>
                        <a:defRPr/>
                      </a:pPr>
                      <a:r>
                        <a:rPr lang="en-US" sz="1800" i="true" b="true">
                          <a:solidFill>
                            <a:srgbClr val="010203"/>
                          </a:solidFill>
                          <a:latin typeface="Zodiak Bold Italics"/>
                          <a:ea typeface="Zodiak Bold Italics"/>
                          <a:cs typeface="Zodiak Bold Italics"/>
                          <a:sym typeface="Zodiak Bold Italics"/>
                        </a:rPr>
                        <a:t>Final objective</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0808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gridSpan="2">
                  <a:txBody>
                    <a:bodyPr anchor="t" rtlCol="false"/>
                    <a:lstStyle/>
                    <a:p>
                      <a:pPr algn="l">
                        <a:lnSpc>
                          <a:spcPts val="1919"/>
                        </a:lnSpc>
                        <a:defRPr/>
                      </a:pPr>
                      <a:r>
                        <a:rPr lang="en-US" sz="1599">
                          <a:solidFill>
                            <a:srgbClr val="010203"/>
                          </a:solidFill>
                          <a:latin typeface="Archivo"/>
                          <a:ea typeface="Archivo"/>
                          <a:cs typeface="Archivo"/>
                          <a:sym typeface="Archivo"/>
                        </a:rPr>
                        <a:t>I want to increase the number of visitors to 3,000 per month by the end of the financial year</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0808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hMerge="true">
                  <a:txBody>
                    <a:bodyPr anchor="t" rtlCol="false"/>
                    <a:lstStyle/>
                    <a:p>
                      <a:pPr algn="l">
                        <a:lnSpc>
                          <a:spcPts val="1919"/>
                        </a:lnSpc>
                        <a:defRPr/>
                      </a:pPr>
                      <a:r>
                        <a:rPr lang="en-US" sz="1599">
                          <a:solidFill>
                            <a:srgbClr val="010203"/>
                          </a:solidFill>
                          <a:latin typeface="Archivo"/>
                          <a:ea typeface="Archivo"/>
                          <a:cs typeface="Archivo"/>
                          <a:sym typeface="Archivo"/>
                        </a:rPr>
                        <a:t>I want to increase the number of visitors to 3,000 per month by the end of the financial year</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0808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r>
            </a:tbl>
          </a:graphicData>
        </a:graphic>
      </p:graphicFrame>
      <p:sp>
        <p:nvSpPr>
          <p:cNvPr name="TextBox 5" id="5"/>
          <p:cNvSpPr txBox="true"/>
          <p:nvPr/>
        </p:nvSpPr>
        <p:spPr>
          <a:xfrm rot="0">
            <a:off x="3314700" y="513080"/>
            <a:ext cx="8944424" cy="440690"/>
          </a:xfrm>
          <a:prstGeom prst="rect">
            <a:avLst/>
          </a:prstGeom>
        </p:spPr>
        <p:txBody>
          <a:bodyPr anchor="t" rtlCol="false" tIns="0" lIns="0" bIns="0" rIns="0">
            <a:spAutoFit/>
          </a:bodyPr>
          <a:lstStyle/>
          <a:p>
            <a:pPr algn="l">
              <a:lnSpc>
                <a:spcPts val="3040"/>
              </a:lnSpc>
            </a:pPr>
            <a:r>
              <a:rPr lang="en-US" sz="3800">
                <a:solidFill>
                  <a:srgbClr val="010203"/>
                </a:solidFill>
                <a:latin typeface="Archivo Black"/>
                <a:ea typeface="Archivo Black"/>
                <a:cs typeface="Archivo Black"/>
                <a:sym typeface="Archivo Black"/>
              </a:rPr>
              <a:t>Set Objectives</a:t>
            </a:r>
          </a:p>
        </p:txBody>
      </p:sp>
      <p:sp>
        <p:nvSpPr>
          <p:cNvPr name="TextBox 6" id="6"/>
          <p:cNvSpPr txBox="true"/>
          <p:nvPr/>
        </p:nvSpPr>
        <p:spPr>
          <a:xfrm rot="0">
            <a:off x="13716000" y="370205"/>
            <a:ext cx="4181924" cy="1533525"/>
          </a:xfrm>
          <a:prstGeom prst="rect">
            <a:avLst/>
          </a:prstGeom>
        </p:spPr>
        <p:txBody>
          <a:bodyPr anchor="t" rtlCol="false" tIns="0" lIns="0" bIns="0" rIns="0">
            <a:spAutoFit/>
          </a:bodyPr>
          <a:lstStyle/>
          <a:p>
            <a:pPr algn="r">
              <a:lnSpc>
                <a:spcPts val="2400"/>
              </a:lnSpc>
            </a:pPr>
            <a:r>
              <a:rPr lang="en-US" sz="2000">
                <a:solidFill>
                  <a:srgbClr val="F2F2F2"/>
                </a:solidFill>
                <a:latin typeface="Archivo"/>
                <a:ea typeface="Archivo"/>
                <a:cs typeface="Archivo"/>
                <a:sym typeface="Archivo"/>
              </a:rPr>
              <a:t>Marketing objectives should be SMART - Specific, Measurable, Attainable, Relevant and Timebound. This will make both measuring and achieving them easier.</a:t>
            </a:r>
          </a:p>
        </p:txBody>
      </p:sp>
      <p:grpSp>
        <p:nvGrpSpPr>
          <p:cNvPr name="Group 7" id="7"/>
          <p:cNvGrpSpPr/>
          <p:nvPr/>
        </p:nvGrpSpPr>
        <p:grpSpPr>
          <a:xfrm rot="0">
            <a:off x="0" y="0"/>
            <a:ext cx="1600200" cy="10287000"/>
            <a:chOff x="0" y="0"/>
            <a:chExt cx="2133600" cy="13716000"/>
          </a:xfrm>
        </p:grpSpPr>
        <p:grpSp>
          <p:nvGrpSpPr>
            <p:cNvPr name="Group 8" id="8"/>
            <p:cNvGrpSpPr/>
            <p:nvPr/>
          </p:nvGrpSpPr>
          <p:grpSpPr>
            <a:xfrm rot="0">
              <a:off x="0" y="0"/>
              <a:ext cx="2133600" cy="13716000"/>
              <a:chOff x="0" y="0"/>
              <a:chExt cx="421452" cy="2709333"/>
            </a:xfrm>
          </p:grpSpPr>
          <p:sp>
            <p:nvSpPr>
              <p:cNvPr name="Freeform 9" id="9"/>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0" id="10"/>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1" id="11"/>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2" id="12"/>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F2F2F2"/>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3" id="13"/>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3" tooltip="https://www.floschechter.com"/>
                </a:rPr>
                <a:t>Florence</a:t>
              </a:r>
            </a:p>
            <a:p>
              <a:pPr algn="just">
                <a:lnSpc>
                  <a:spcPts val="1511"/>
                </a:lnSpc>
              </a:pPr>
              <a:r>
                <a:rPr lang="en-US" sz="1399">
                  <a:solidFill>
                    <a:srgbClr val="F2F2F2"/>
                  </a:solidFill>
                  <a:latin typeface="Zodiak"/>
                  <a:ea typeface="Zodiak"/>
                  <a:cs typeface="Zodiak"/>
                  <a:sym typeface="Zodiak"/>
                  <a:hlinkClick r:id="rId4"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5" tooltip="https://www.floschechter.com"/>
                </a:rPr>
                <a:t>floschechter.com</a:t>
              </a:r>
            </a:p>
          </p:txBody>
        </p:sp>
      </p:grpSp>
    </p:spTree>
  </p:cSld>
  <p:clrMapOvr>
    <a:masterClrMapping/>
  </p:clrMapOvr>
  <p:transition spd="fast">
    <p:fade/>
  </p:transition>
</p:sld>
</file>

<file path=ppt/slides/slide74.xml><?xml version="1.0" encoding="utf-8"?>
<p:sld xmlns:p="http://schemas.openxmlformats.org/presentationml/2006/main" xmlns:a="http://schemas.openxmlformats.org/drawingml/2006/main" xmlns:r="http://schemas.openxmlformats.org/officeDocument/2006/relationships">
  <p:cSld>
    <p:bg>
      <p:bgPr>
        <a:solidFill>
          <a:srgbClr val="F1F2F2"/>
        </a:solidFill>
      </p:bgPr>
    </p:bg>
    <p:spTree>
      <p:nvGrpSpPr>
        <p:cNvPr id="1" name=""/>
        <p:cNvGrpSpPr/>
        <p:nvPr/>
      </p:nvGrpSpPr>
      <p:grpSpPr>
        <a:xfrm>
          <a:off x="0" y="0"/>
          <a:ext cx="0" cy="0"/>
          <a:chOff x="0" y="0"/>
          <a:chExt cx="0" cy="0"/>
        </a:xfrm>
      </p:grpSpPr>
      <p:grpSp>
        <p:nvGrpSpPr>
          <p:cNvPr name="Group 2" id="2"/>
          <p:cNvGrpSpPr/>
          <p:nvPr/>
        </p:nvGrpSpPr>
        <p:grpSpPr>
          <a:xfrm rot="0">
            <a:off x="0" y="0"/>
            <a:ext cx="1600200" cy="10287000"/>
            <a:chOff x="0" y="0"/>
            <a:chExt cx="2133600" cy="13716000"/>
          </a:xfrm>
        </p:grpSpPr>
        <p:grpSp>
          <p:nvGrpSpPr>
            <p:cNvPr name="Group 3" id="3"/>
            <p:cNvGrpSpPr/>
            <p:nvPr/>
          </p:nvGrpSpPr>
          <p:grpSpPr>
            <a:xfrm rot="0">
              <a:off x="0" y="0"/>
              <a:ext cx="2133600" cy="13716000"/>
              <a:chOff x="0" y="0"/>
              <a:chExt cx="421452" cy="2709333"/>
            </a:xfrm>
          </p:grpSpPr>
          <p:sp>
            <p:nvSpPr>
              <p:cNvPr name="Freeform 4" id="4"/>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5" id="5"/>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6" id="6"/>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7" id="7"/>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F2F2F2"/>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8" id="8"/>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grpSp>
        <p:nvGrpSpPr>
          <p:cNvPr name="Group 9" id="9"/>
          <p:cNvGrpSpPr/>
          <p:nvPr/>
        </p:nvGrpSpPr>
        <p:grpSpPr>
          <a:xfrm rot="0">
            <a:off x="3314700" y="1598930"/>
            <a:ext cx="7200900" cy="2457450"/>
            <a:chOff x="0" y="0"/>
            <a:chExt cx="1896533" cy="647230"/>
          </a:xfrm>
        </p:grpSpPr>
        <p:sp>
          <p:nvSpPr>
            <p:cNvPr name="Freeform 10" id="10"/>
            <p:cNvSpPr/>
            <p:nvPr/>
          </p:nvSpPr>
          <p:spPr>
            <a:xfrm flipH="false" flipV="false" rot="0">
              <a:off x="0" y="0"/>
              <a:ext cx="1896533" cy="647230"/>
            </a:xfrm>
            <a:custGeom>
              <a:avLst/>
              <a:gdLst/>
              <a:ahLst/>
              <a:cxnLst/>
              <a:rect r="r" b="b" t="t" l="l"/>
              <a:pathLst>
                <a:path h="647230" w="1896533">
                  <a:moveTo>
                    <a:pt x="203200" y="647230"/>
                  </a:moveTo>
                  <a:lnTo>
                    <a:pt x="1693333" y="647230"/>
                  </a:lnTo>
                  <a:lnTo>
                    <a:pt x="1896533" y="0"/>
                  </a:lnTo>
                  <a:lnTo>
                    <a:pt x="0" y="0"/>
                  </a:lnTo>
                  <a:lnTo>
                    <a:pt x="203200" y="647230"/>
                  </a:lnTo>
                  <a:close/>
                </a:path>
              </a:pathLst>
            </a:custGeom>
            <a:solidFill>
              <a:srgbClr val="203608"/>
            </a:solidFill>
          </p:spPr>
        </p:sp>
        <p:sp>
          <p:nvSpPr>
            <p:cNvPr name="TextBox 11" id="11"/>
            <p:cNvSpPr txBox="true"/>
            <p:nvPr/>
          </p:nvSpPr>
          <p:spPr>
            <a:xfrm>
              <a:off x="127000" y="0"/>
              <a:ext cx="1642533" cy="647230"/>
            </a:xfrm>
            <a:prstGeom prst="rect">
              <a:avLst/>
            </a:prstGeom>
          </p:spPr>
          <p:txBody>
            <a:bodyPr anchor="ctr" rtlCol="false" tIns="50800" lIns="50800" bIns="50800" rIns="50800"/>
            <a:lstStyle/>
            <a:p>
              <a:pPr algn="ctr">
                <a:lnSpc>
                  <a:spcPts val="1511"/>
                </a:lnSpc>
              </a:pPr>
            </a:p>
          </p:txBody>
        </p:sp>
      </p:grpSp>
      <p:sp>
        <p:nvSpPr>
          <p:cNvPr name="TextBox 12" id="12"/>
          <p:cNvSpPr txBox="true"/>
          <p:nvPr/>
        </p:nvSpPr>
        <p:spPr>
          <a:xfrm rot="0">
            <a:off x="3314700" y="513080"/>
            <a:ext cx="8944424" cy="440690"/>
          </a:xfrm>
          <a:prstGeom prst="rect">
            <a:avLst/>
          </a:prstGeom>
        </p:spPr>
        <p:txBody>
          <a:bodyPr anchor="t" rtlCol="false" tIns="0" lIns="0" bIns="0" rIns="0">
            <a:spAutoFit/>
          </a:bodyPr>
          <a:lstStyle/>
          <a:p>
            <a:pPr algn="l">
              <a:lnSpc>
                <a:spcPts val="3040"/>
              </a:lnSpc>
            </a:pPr>
            <a:r>
              <a:rPr lang="en-US" sz="3800">
                <a:solidFill>
                  <a:srgbClr val="010203"/>
                </a:solidFill>
                <a:latin typeface="Archivo Black"/>
                <a:ea typeface="Archivo Black"/>
                <a:cs typeface="Archivo Black"/>
                <a:sym typeface="Archivo Black"/>
              </a:rPr>
              <a:t>Marketing funnel</a:t>
            </a:r>
          </a:p>
        </p:txBody>
      </p:sp>
      <p:sp>
        <p:nvSpPr>
          <p:cNvPr name="TextBox 13" id="13"/>
          <p:cNvSpPr txBox="true"/>
          <p:nvPr/>
        </p:nvSpPr>
        <p:spPr>
          <a:xfrm rot="0">
            <a:off x="9258300" y="370205"/>
            <a:ext cx="8686800" cy="923925"/>
          </a:xfrm>
          <a:prstGeom prst="rect">
            <a:avLst/>
          </a:prstGeom>
        </p:spPr>
        <p:txBody>
          <a:bodyPr anchor="t" rtlCol="false" tIns="0" lIns="0" bIns="0" rIns="0">
            <a:spAutoFit/>
          </a:bodyPr>
          <a:lstStyle/>
          <a:p>
            <a:pPr algn="r">
              <a:lnSpc>
                <a:spcPts val="2400"/>
              </a:lnSpc>
            </a:pPr>
            <a:r>
              <a:rPr lang="en-US" sz="2000">
                <a:solidFill>
                  <a:srgbClr val="010203"/>
                </a:solidFill>
                <a:latin typeface="Archivo"/>
                <a:ea typeface="Archivo"/>
                <a:cs typeface="Archivo"/>
                <a:sym typeface="Archivo"/>
              </a:rPr>
              <a:t>A marketing funnel is the journey a person takes to turn into a customer. In an age where people are growing up with the internet however, many believe the traditional funnel model isn’t working anymore.</a:t>
            </a:r>
          </a:p>
        </p:txBody>
      </p:sp>
      <p:grpSp>
        <p:nvGrpSpPr>
          <p:cNvPr name="Group 14" id="14"/>
          <p:cNvGrpSpPr/>
          <p:nvPr/>
        </p:nvGrpSpPr>
        <p:grpSpPr>
          <a:xfrm rot="0">
            <a:off x="4085544" y="4056380"/>
            <a:ext cx="5657273" cy="2457450"/>
            <a:chOff x="0" y="0"/>
            <a:chExt cx="1489981" cy="647230"/>
          </a:xfrm>
        </p:grpSpPr>
        <p:sp>
          <p:nvSpPr>
            <p:cNvPr name="Freeform 15" id="15"/>
            <p:cNvSpPr/>
            <p:nvPr/>
          </p:nvSpPr>
          <p:spPr>
            <a:xfrm flipH="false" flipV="false" rot="0">
              <a:off x="0" y="0"/>
              <a:ext cx="1489981" cy="647230"/>
            </a:xfrm>
            <a:custGeom>
              <a:avLst/>
              <a:gdLst/>
              <a:ahLst/>
              <a:cxnLst/>
              <a:rect r="r" b="b" t="t" l="l"/>
              <a:pathLst>
                <a:path h="647230" w="1489981">
                  <a:moveTo>
                    <a:pt x="203200" y="647230"/>
                  </a:moveTo>
                  <a:lnTo>
                    <a:pt x="1286781" y="647230"/>
                  </a:lnTo>
                  <a:lnTo>
                    <a:pt x="1489981" y="0"/>
                  </a:lnTo>
                  <a:lnTo>
                    <a:pt x="0" y="0"/>
                  </a:lnTo>
                  <a:lnTo>
                    <a:pt x="203200" y="647230"/>
                  </a:lnTo>
                  <a:close/>
                </a:path>
              </a:pathLst>
            </a:custGeom>
            <a:solidFill>
              <a:srgbClr val="465E2B"/>
            </a:solidFill>
          </p:spPr>
        </p:sp>
        <p:sp>
          <p:nvSpPr>
            <p:cNvPr name="TextBox 16" id="16"/>
            <p:cNvSpPr txBox="true"/>
            <p:nvPr/>
          </p:nvSpPr>
          <p:spPr>
            <a:xfrm>
              <a:off x="127000" y="0"/>
              <a:ext cx="1235981" cy="647230"/>
            </a:xfrm>
            <a:prstGeom prst="rect">
              <a:avLst/>
            </a:prstGeom>
          </p:spPr>
          <p:txBody>
            <a:bodyPr anchor="ctr" rtlCol="false" tIns="50800" lIns="50800" bIns="50800" rIns="50800"/>
            <a:lstStyle/>
            <a:p>
              <a:pPr algn="ctr">
                <a:lnSpc>
                  <a:spcPts val="1511"/>
                </a:lnSpc>
              </a:pPr>
            </a:p>
          </p:txBody>
        </p:sp>
      </p:grpSp>
      <p:grpSp>
        <p:nvGrpSpPr>
          <p:cNvPr name="Group 17" id="17"/>
          <p:cNvGrpSpPr/>
          <p:nvPr/>
        </p:nvGrpSpPr>
        <p:grpSpPr>
          <a:xfrm rot="0">
            <a:off x="4857431" y="6513830"/>
            <a:ext cx="4114620" cy="2457450"/>
            <a:chOff x="0" y="0"/>
            <a:chExt cx="1083686" cy="647230"/>
          </a:xfrm>
        </p:grpSpPr>
        <p:sp>
          <p:nvSpPr>
            <p:cNvPr name="Freeform 18" id="18"/>
            <p:cNvSpPr/>
            <p:nvPr/>
          </p:nvSpPr>
          <p:spPr>
            <a:xfrm flipH="false" flipV="false" rot="0">
              <a:off x="0" y="0"/>
              <a:ext cx="1083686" cy="647230"/>
            </a:xfrm>
            <a:custGeom>
              <a:avLst/>
              <a:gdLst/>
              <a:ahLst/>
              <a:cxnLst/>
              <a:rect r="r" b="b" t="t" l="l"/>
              <a:pathLst>
                <a:path h="647230" w="1083686">
                  <a:moveTo>
                    <a:pt x="203200" y="647230"/>
                  </a:moveTo>
                  <a:lnTo>
                    <a:pt x="880486" y="647230"/>
                  </a:lnTo>
                  <a:lnTo>
                    <a:pt x="1083686" y="0"/>
                  </a:lnTo>
                  <a:lnTo>
                    <a:pt x="0" y="0"/>
                  </a:lnTo>
                  <a:lnTo>
                    <a:pt x="203200" y="647230"/>
                  </a:lnTo>
                  <a:close/>
                </a:path>
              </a:pathLst>
            </a:custGeom>
            <a:solidFill>
              <a:srgbClr val="B0BDAA"/>
            </a:solidFill>
          </p:spPr>
        </p:sp>
        <p:sp>
          <p:nvSpPr>
            <p:cNvPr name="TextBox 19" id="19"/>
            <p:cNvSpPr txBox="true"/>
            <p:nvPr/>
          </p:nvSpPr>
          <p:spPr>
            <a:xfrm>
              <a:off x="127000" y="0"/>
              <a:ext cx="829686" cy="647230"/>
            </a:xfrm>
            <a:prstGeom prst="rect">
              <a:avLst/>
            </a:prstGeom>
          </p:spPr>
          <p:txBody>
            <a:bodyPr anchor="ctr" rtlCol="false" tIns="50800" lIns="50800" bIns="50800" rIns="50800"/>
            <a:lstStyle/>
            <a:p>
              <a:pPr algn="ctr">
                <a:lnSpc>
                  <a:spcPts val="1511"/>
                </a:lnSpc>
              </a:pPr>
            </a:p>
          </p:txBody>
        </p:sp>
      </p:grpSp>
      <p:sp>
        <p:nvSpPr>
          <p:cNvPr name="TextBox 20" id="20"/>
          <p:cNvSpPr txBox="true"/>
          <p:nvPr/>
        </p:nvSpPr>
        <p:spPr>
          <a:xfrm rot="0">
            <a:off x="6032599" y="2052601"/>
            <a:ext cx="1765102" cy="424815"/>
          </a:xfrm>
          <a:prstGeom prst="rect">
            <a:avLst/>
          </a:prstGeom>
        </p:spPr>
        <p:txBody>
          <a:bodyPr anchor="t" rtlCol="false" tIns="0" lIns="0" bIns="0" rIns="0">
            <a:spAutoFit/>
          </a:bodyPr>
          <a:lstStyle/>
          <a:p>
            <a:pPr algn="ctr">
              <a:lnSpc>
                <a:spcPts val="3359"/>
              </a:lnSpc>
            </a:pPr>
            <a:r>
              <a:rPr lang="en-US" b="true" sz="2400" i="true">
                <a:solidFill>
                  <a:srgbClr val="F2F2F2"/>
                </a:solidFill>
                <a:latin typeface="Zodiak Bold Italics"/>
                <a:ea typeface="Zodiak Bold Italics"/>
                <a:cs typeface="Zodiak Bold Italics"/>
                <a:sym typeface="Zodiak Bold Italics"/>
              </a:rPr>
              <a:t>Awareness</a:t>
            </a:r>
          </a:p>
        </p:txBody>
      </p:sp>
      <p:sp>
        <p:nvSpPr>
          <p:cNvPr name="TextBox 21" id="21"/>
          <p:cNvSpPr txBox="true"/>
          <p:nvPr/>
        </p:nvSpPr>
        <p:spPr>
          <a:xfrm rot="0">
            <a:off x="5499750" y="2605197"/>
            <a:ext cx="2830800" cy="826135"/>
          </a:xfrm>
          <a:prstGeom prst="rect">
            <a:avLst/>
          </a:prstGeom>
        </p:spPr>
        <p:txBody>
          <a:bodyPr anchor="t" rtlCol="false" tIns="0" lIns="0" bIns="0" rIns="0">
            <a:spAutoFit/>
          </a:bodyPr>
          <a:lstStyle/>
          <a:p>
            <a:pPr algn="ctr">
              <a:lnSpc>
                <a:spcPts val="2239"/>
              </a:lnSpc>
            </a:pPr>
            <a:r>
              <a:rPr lang="en-US" sz="1599">
                <a:solidFill>
                  <a:srgbClr val="FFFFFF"/>
                </a:solidFill>
                <a:latin typeface="Archivo"/>
                <a:ea typeface="Archivo"/>
                <a:cs typeface="Archivo"/>
                <a:sym typeface="Archivo"/>
              </a:rPr>
              <a:t>This is the stage when a potential customer/visitor knows about your existence</a:t>
            </a:r>
          </a:p>
        </p:txBody>
      </p:sp>
      <p:sp>
        <p:nvSpPr>
          <p:cNvPr name="TextBox 22" id="22"/>
          <p:cNvSpPr txBox="true"/>
          <p:nvPr/>
        </p:nvSpPr>
        <p:spPr>
          <a:xfrm rot="0">
            <a:off x="5762132" y="4562402"/>
            <a:ext cx="2304098" cy="424815"/>
          </a:xfrm>
          <a:prstGeom prst="rect">
            <a:avLst/>
          </a:prstGeom>
        </p:spPr>
        <p:txBody>
          <a:bodyPr anchor="t" rtlCol="false" tIns="0" lIns="0" bIns="0" rIns="0">
            <a:spAutoFit/>
          </a:bodyPr>
          <a:lstStyle/>
          <a:p>
            <a:pPr algn="ctr">
              <a:lnSpc>
                <a:spcPts val="3359"/>
              </a:lnSpc>
            </a:pPr>
            <a:r>
              <a:rPr lang="en-US" b="true" sz="2400" i="true">
                <a:solidFill>
                  <a:srgbClr val="F2F2F2"/>
                </a:solidFill>
                <a:latin typeface="Zodiak Bold Italics"/>
                <a:ea typeface="Zodiak Bold Italics"/>
                <a:cs typeface="Zodiak Bold Italics"/>
                <a:sym typeface="Zodiak Bold Italics"/>
              </a:rPr>
              <a:t>Consideration</a:t>
            </a:r>
          </a:p>
        </p:txBody>
      </p:sp>
      <p:sp>
        <p:nvSpPr>
          <p:cNvPr name="TextBox 23" id="23"/>
          <p:cNvSpPr txBox="true"/>
          <p:nvPr/>
        </p:nvSpPr>
        <p:spPr>
          <a:xfrm rot="0">
            <a:off x="5498781" y="5114998"/>
            <a:ext cx="2830800" cy="826135"/>
          </a:xfrm>
          <a:prstGeom prst="rect">
            <a:avLst/>
          </a:prstGeom>
        </p:spPr>
        <p:txBody>
          <a:bodyPr anchor="t" rtlCol="false" tIns="0" lIns="0" bIns="0" rIns="0">
            <a:spAutoFit/>
          </a:bodyPr>
          <a:lstStyle/>
          <a:p>
            <a:pPr algn="ctr">
              <a:lnSpc>
                <a:spcPts val="2239"/>
              </a:lnSpc>
            </a:pPr>
            <a:r>
              <a:rPr lang="en-US" sz="1599">
                <a:solidFill>
                  <a:srgbClr val="FFFFFF"/>
                </a:solidFill>
                <a:latin typeface="Archivo"/>
                <a:ea typeface="Archivo"/>
                <a:cs typeface="Archivo"/>
                <a:sym typeface="Archivo"/>
              </a:rPr>
              <a:t>This is when the potential customer is thinking about buying/visiting</a:t>
            </a:r>
          </a:p>
        </p:txBody>
      </p:sp>
      <p:sp>
        <p:nvSpPr>
          <p:cNvPr name="TextBox 24" id="24"/>
          <p:cNvSpPr txBox="true"/>
          <p:nvPr/>
        </p:nvSpPr>
        <p:spPr>
          <a:xfrm rot="0">
            <a:off x="6001448" y="6992547"/>
            <a:ext cx="1825466" cy="424815"/>
          </a:xfrm>
          <a:prstGeom prst="rect">
            <a:avLst/>
          </a:prstGeom>
        </p:spPr>
        <p:txBody>
          <a:bodyPr anchor="t" rtlCol="false" tIns="0" lIns="0" bIns="0" rIns="0">
            <a:spAutoFit/>
          </a:bodyPr>
          <a:lstStyle/>
          <a:p>
            <a:pPr algn="ctr">
              <a:lnSpc>
                <a:spcPts val="3359"/>
              </a:lnSpc>
            </a:pPr>
            <a:r>
              <a:rPr lang="en-US" b="true" sz="2400" i="true">
                <a:solidFill>
                  <a:srgbClr val="010203"/>
                </a:solidFill>
                <a:latin typeface="Zodiak Bold Italics"/>
                <a:ea typeface="Zodiak Bold Italics"/>
                <a:cs typeface="Zodiak Bold Italics"/>
                <a:sym typeface="Zodiak Bold Italics"/>
              </a:rPr>
              <a:t>Conversion</a:t>
            </a:r>
          </a:p>
        </p:txBody>
      </p:sp>
      <p:sp>
        <p:nvSpPr>
          <p:cNvPr name="TextBox 25" id="25"/>
          <p:cNvSpPr txBox="true"/>
          <p:nvPr/>
        </p:nvSpPr>
        <p:spPr>
          <a:xfrm rot="0">
            <a:off x="5498781" y="7545143"/>
            <a:ext cx="2830800" cy="826135"/>
          </a:xfrm>
          <a:prstGeom prst="rect">
            <a:avLst/>
          </a:prstGeom>
        </p:spPr>
        <p:txBody>
          <a:bodyPr anchor="t" rtlCol="false" tIns="0" lIns="0" bIns="0" rIns="0">
            <a:spAutoFit/>
          </a:bodyPr>
          <a:lstStyle/>
          <a:p>
            <a:pPr algn="ctr">
              <a:lnSpc>
                <a:spcPts val="2239"/>
              </a:lnSpc>
            </a:pPr>
            <a:r>
              <a:rPr lang="en-US" sz="1599">
                <a:solidFill>
                  <a:srgbClr val="010203"/>
                </a:solidFill>
                <a:latin typeface="Archivo"/>
                <a:ea typeface="Archivo"/>
                <a:cs typeface="Archivo"/>
                <a:sym typeface="Archivo"/>
              </a:rPr>
              <a:t>This is when the customer makes the leap and purchases/visits</a:t>
            </a:r>
          </a:p>
        </p:txBody>
      </p:sp>
      <p:sp>
        <p:nvSpPr>
          <p:cNvPr name="TextBox 26" id="26"/>
          <p:cNvSpPr txBox="true"/>
          <p:nvPr/>
        </p:nvSpPr>
        <p:spPr>
          <a:xfrm rot="0">
            <a:off x="6290531" y="9066530"/>
            <a:ext cx="1247299" cy="424815"/>
          </a:xfrm>
          <a:prstGeom prst="rect">
            <a:avLst/>
          </a:prstGeom>
        </p:spPr>
        <p:txBody>
          <a:bodyPr anchor="t" rtlCol="false" tIns="0" lIns="0" bIns="0" rIns="0">
            <a:spAutoFit/>
          </a:bodyPr>
          <a:lstStyle/>
          <a:p>
            <a:pPr algn="ctr">
              <a:lnSpc>
                <a:spcPts val="3359"/>
              </a:lnSpc>
            </a:pPr>
            <a:r>
              <a:rPr lang="en-US" b="true" sz="2400" i="true">
                <a:solidFill>
                  <a:srgbClr val="010203"/>
                </a:solidFill>
                <a:latin typeface="Zodiak Bold Italics"/>
                <a:ea typeface="Zodiak Bold Italics"/>
                <a:cs typeface="Zodiak Bold Italics"/>
                <a:sym typeface="Zodiak Bold Italics"/>
              </a:rPr>
              <a:t>Loyalty</a:t>
            </a:r>
          </a:p>
        </p:txBody>
      </p:sp>
      <p:sp>
        <p:nvSpPr>
          <p:cNvPr name="TextBox 27" id="27"/>
          <p:cNvSpPr txBox="true"/>
          <p:nvPr/>
        </p:nvSpPr>
        <p:spPr>
          <a:xfrm rot="0">
            <a:off x="5338111" y="9615170"/>
            <a:ext cx="3154079" cy="273685"/>
          </a:xfrm>
          <a:prstGeom prst="rect">
            <a:avLst/>
          </a:prstGeom>
        </p:spPr>
        <p:txBody>
          <a:bodyPr anchor="t" rtlCol="false" tIns="0" lIns="0" bIns="0" rIns="0">
            <a:spAutoFit/>
          </a:bodyPr>
          <a:lstStyle/>
          <a:p>
            <a:pPr algn="ctr">
              <a:lnSpc>
                <a:spcPts val="2239"/>
              </a:lnSpc>
            </a:pPr>
            <a:r>
              <a:rPr lang="en-US" sz="1599">
                <a:solidFill>
                  <a:srgbClr val="010203"/>
                </a:solidFill>
                <a:latin typeface="Archivo"/>
                <a:ea typeface="Archivo"/>
                <a:cs typeface="Archivo"/>
                <a:sym typeface="Archivo"/>
              </a:rPr>
              <a:t>They come back again and again</a:t>
            </a:r>
          </a:p>
        </p:txBody>
      </p:sp>
      <p:graphicFrame>
        <p:nvGraphicFramePr>
          <p:cNvPr name="Table 28" id="28"/>
          <p:cNvGraphicFramePr>
            <a:graphicFrameLocks noGrp="true"/>
          </p:cNvGraphicFramePr>
          <p:nvPr/>
        </p:nvGraphicFramePr>
        <p:xfrm>
          <a:off x="10744200" y="1598930"/>
          <a:ext cx="7200900" cy="7840345"/>
        </p:xfrm>
        <a:graphic>
          <a:graphicData uri="http://schemas.openxmlformats.org/drawingml/2006/table">
            <a:tbl>
              <a:tblPr/>
              <a:tblGrid>
                <a:gridCol w="1292083"/>
                <a:gridCol w="1679717"/>
                <a:gridCol w="2337579"/>
                <a:gridCol w="1891521"/>
              </a:tblGrid>
              <a:tr h="848240">
                <a:tc>
                  <a:txBody>
                    <a:bodyPr anchor="t" rtlCol="false"/>
                    <a:lstStyle/>
                    <a:p>
                      <a:pPr algn="l">
                        <a:lnSpc>
                          <a:spcPts val="2520"/>
                        </a:lnSpc>
                        <a:defRPr/>
                      </a:pP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2160"/>
                        </a:lnSpc>
                        <a:defRPr/>
                      </a:pPr>
                      <a:r>
                        <a:rPr lang="en-US" sz="1800" i="true" b="true">
                          <a:solidFill>
                            <a:srgbClr val="010203"/>
                          </a:solidFill>
                          <a:latin typeface="Zodiak Bold Italics"/>
                          <a:ea typeface="Zodiak Bold Italics"/>
                          <a:cs typeface="Zodiak Bold Italics"/>
                          <a:sym typeface="Zodiak Bold Italics"/>
                        </a:rPr>
                        <a:t>Aim</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2160"/>
                        </a:lnSpc>
                        <a:defRPr/>
                      </a:pPr>
                      <a:r>
                        <a:rPr lang="en-US" sz="1800" i="true" b="true">
                          <a:solidFill>
                            <a:srgbClr val="010203"/>
                          </a:solidFill>
                          <a:latin typeface="Zodiak Bold Italics"/>
                          <a:ea typeface="Zodiak Bold Italics"/>
                          <a:cs typeface="Zodiak Bold Italics"/>
                          <a:sym typeface="Zodiak Bold Italics"/>
                        </a:rPr>
                        <a:t>Activity examples</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2160"/>
                        </a:lnSpc>
                        <a:defRPr/>
                      </a:pPr>
                      <a:r>
                        <a:rPr lang="en-US" sz="1800" i="true" b="true">
                          <a:solidFill>
                            <a:srgbClr val="010203"/>
                          </a:solidFill>
                          <a:latin typeface="Zodiak Bold Italics"/>
                          <a:ea typeface="Zodiak Bold Italics"/>
                          <a:cs typeface="Zodiak Bold Italics"/>
                          <a:sym typeface="Zodiak Bold Italics"/>
                        </a:rPr>
                        <a:t>KPIs</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r>
              <a:tr h="2074227">
                <a:tc>
                  <a:txBody>
                    <a:bodyPr anchor="t" rtlCol="false"/>
                    <a:lstStyle/>
                    <a:p>
                      <a:pPr algn="l">
                        <a:lnSpc>
                          <a:spcPts val="2160"/>
                        </a:lnSpc>
                        <a:defRPr/>
                      </a:pPr>
                      <a:r>
                        <a:rPr lang="en-US" sz="1800" i="true" b="true">
                          <a:solidFill>
                            <a:srgbClr val="010203"/>
                          </a:solidFill>
                          <a:latin typeface="Zodiak Bold Italics"/>
                          <a:ea typeface="Zodiak Bold Italics"/>
                          <a:cs typeface="Zodiak Bold Italics"/>
                          <a:sym typeface="Zodiak Bold Italics"/>
                        </a:rPr>
                        <a:t>TOFU</a:t>
                      </a:r>
                      <a:endParaRPr lang="en-US" sz="1100"/>
                    </a:p>
                    <a:p>
                      <a:pPr algn="l">
                        <a:lnSpc>
                          <a:spcPts val="2160"/>
                        </a:lnSpc>
                      </a:pPr>
                      <a:r>
                        <a:rPr lang="en-US" sz="1800" i="true" b="true">
                          <a:solidFill>
                            <a:srgbClr val="010203"/>
                          </a:solidFill>
                          <a:latin typeface="Zodiak Bold Italics"/>
                          <a:ea typeface="Zodiak Bold Italics"/>
                          <a:cs typeface="Zodiak Bold Italics"/>
                          <a:sym typeface="Zodiak Bold Italics"/>
                        </a:rPr>
                        <a:t>(Top of the funnel)</a:t>
                      </a:r>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Attract</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Paid advertising</a:t>
                      </a:r>
                      <a:endParaRPr lang="en-US" sz="1100"/>
                    </a:p>
                    <a:p>
                      <a:pPr algn="l">
                        <a:lnSpc>
                          <a:spcPts val="1919"/>
                        </a:lnSpc>
                      </a:pPr>
                      <a:r>
                        <a:rPr lang="en-US" sz="1599">
                          <a:solidFill>
                            <a:srgbClr val="010203"/>
                          </a:solidFill>
                          <a:latin typeface="Archivo"/>
                          <a:ea typeface="Archivo"/>
                          <a:cs typeface="Archivo"/>
                          <a:sym typeface="Archivo"/>
                        </a:rPr>
                        <a:t>Guest blog post</a:t>
                      </a:r>
                    </a:p>
                    <a:p>
                      <a:pPr algn="l">
                        <a:lnSpc>
                          <a:spcPts val="1919"/>
                        </a:lnSpc>
                      </a:pPr>
                      <a:r>
                        <a:rPr lang="en-US" sz="1599">
                          <a:solidFill>
                            <a:srgbClr val="010203"/>
                          </a:solidFill>
                          <a:latin typeface="Archivo"/>
                          <a:ea typeface="Archivo"/>
                          <a:cs typeface="Archivo"/>
                          <a:sym typeface="Archivo"/>
                        </a:rPr>
                        <a:t>Press</a:t>
                      </a:r>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Reach</a:t>
                      </a:r>
                      <a:endParaRPr lang="en-US" sz="1100"/>
                    </a:p>
                    <a:p>
                      <a:pPr algn="l">
                        <a:lnSpc>
                          <a:spcPts val="1919"/>
                        </a:lnSpc>
                      </a:pPr>
                      <a:r>
                        <a:rPr lang="en-US" sz="1599">
                          <a:solidFill>
                            <a:srgbClr val="010203"/>
                          </a:solidFill>
                          <a:latin typeface="Archivo"/>
                          <a:ea typeface="Archivo"/>
                          <a:cs typeface="Archivo"/>
                          <a:sym typeface="Archivo"/>
                        </a:rPr>
                        <a:t>Impressions</a:t>
                      </a:r>
                    </a:p>
                    <a:p>
                      <a:pPr algn="l">
                        <a:lnSpc>
                          <a:spcPts val="1919"/>
                        </a:lnSpc>
                      </a:pPr>
                      <a:r>
                        <a:rPr lang="en-US" sz="1599">
                          <a:solidFill>
                            <a:srgbClr val="010203"/>
                          </a:solidFill>
                          <a:latin typeface="Archivo"/>
                          <a:ea typeface="Archivo"/>
                          <a:cs typeface="Archivo"/>
                          <a:sym typeface="Archivo"/>
                        </a:rPr>
                        <a:t>Engagement</a:t>
                      </a:r>
                    </a:p>
                    <a:p>
                      <a:pPr algn="l">
                        <a:lnSpc>
                          <a:spcPts val="1919"/>
                        </a:lnSpc>
                      </a:pPr>
                      <a:r>
                        <a:rPr lang="en-US" sz="1599">
                          <a:solidFill>
                            <a:srgbClr val="010203"/>
                          </a:solidFill>
                          <a:latin typeface="Archivo"/>
                          <a:ea typeface="Archivo"/>
                          <a:cs typeface="Archivo"/>
                          <a:sym typeface="Archivo"/>
                        </a:rPr>
                        <a:t>Click through rate</a:t>
                      </a:r>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r>
              <a:tr h="1920444">
                <a:tc>
                  <a:txBody>
                    <a:bodyPr anchor="t" rtlCol="false"/>
                    <a:lstStyle/>
                    <a:p>
                      <a:pPr algn="l">
                        <a:lnSpc>
                          <a:spcPts val="2160"/>
                        </a:lnSpc>
                        <a:defRPr/>
                      </a:pPr>
                      <a:r>
                        <a:rPr lang="en-US" sz="1800" i="true" b="true">
                          <a:solidFill>
                            <a:srgbClr val="010203"/>
                          </a:solidFill>
                          <a:latin typeface="Zodiak Bold Italics"/>
                          <a:ea typeface="Zodiak Bold Italics"/>
                          <a:cs typeface="Zodiak Bold Italics"/>
                          <a:sym typeface="Zodiak Bold Italics"/>
                        </a:rPr>
                        <a:t>MOFU</a:t>
                      </a:r>
                      <a:endParaRPr lang="en-US" sz="1100"/>
                    </a:p>
                    <a:p>
                      <a:pPr algn="l">
                        <a:lnSpc>
                          <a:spcPts val="2160"/>
                        </a:lnSpc>
                      </a:pPr>
                      <a:r>
                        <a:rPr lang="en-US" sz="1800" i="true" b="true">
                          <a:solidFill>
                            <a:srgbClr val="010203"/>
                          </a:solidFill>
                          <a:latin typeface="Zodiak Bold Italics"/>
                          <a:ea typeface="Zodiak Bold Italics"/>
                          <a:cs typeface="Zodiak Bold Italics"/>
                          <a:sym typeface="Zodiak Bold Italics"/>
                        </a:rPr>
                        <a:t>(Middle of the funnel)</a:t>
                      </a:r>
                    </a:p>
                    <a:p>
                      <a:pPr algn="l">
                        <a:lnSpc>
                          <a:spcPts val="2160"/>
                        </a:lnSpc>
                      </a:pPr>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Inform</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Content marketing</a:t>
                      </a:r>
                      <a:endParaRPr lang="en-US" sz="1100"/>
                    </a:p>
                    <a:p>
                      <a:pPr algn="l">
                        <a:lnSpc>
                          <a:spcPts val="1919"/>
                        </a:lnSpc>
                      </a:pPr>
                      <a:r>
                        <a:rPr lang="en-US" sz="1599">
                          <a:solidFill>
                            <a:srgbClr val="010203"/>
                          </a:solidFill>
                          <a:latin typeface="Archivo"/>
                          <a:ea typeface="Archivo"/>
                          <a:cs typeface="Archivo"/>
                          <a:sym typeface="Archivo"/>
                        </a:rPr>
                        <a:t>Social media</a:t>
                      </a:r>
                    </a:p>
                    <a:p>
                      <a:pPr algn="l">
                        <a:lnSpc>
                          <a:spcPts val="1919"/>
                        </a:lnSpc>
                      </a:pPr>
                      <a:r>
                        <a:rPr lang="en-US" sz="1599">
                          <a:solidFill>
                            <a:srgbClr val="010203"/>
                          </a:solidFill>
                          <a:latin typeface="Archivo"/>
                          <a:ea typeface="Archivo"/>
                          <a:cs typeface="Archivo"/>
                          <a:sym typeface="Archivo"/>
                        </a:rPr>
                        <a:t>Competitor comparison</a:t>
                      </a:r>
                    </a:p>
                    <a:p>
                      <a:pPr algn="l">
                        <a:lnSpc>
                          <a:spcPts val="1919"/>
                        </a:lnSpc>
                      </a:pPr>
                      <a:r>
                        <a:rPr lang="en-US" sz="1599">
                          <a:solidFill>
                            <a:srgbClr val="010203"/>
                          </a:solidFill>
                          <a:latin typeface="Archivo"/>
                          <a:ea typeface="Archivo"/>
                          <a:cs typeface="Archivo"/>
                          <a:sym typeface="Archivo"/>
                        </a:rPr>
                        <a:t>Newsletter</a:t>
                      </a:r>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Page views</a:t>
                      </a:r>
                      <a:endParaRPr lang="en-US" sz="1100"/>
                    </a:p>
                    <a:p>
                      <a:pPr algn="l">
                        <a:lnSpc>
                          <a:spcPts val="1919"/>
                        </a:lnSpc>
                      </a:pPr>
                      <a:r>
                        <a:rPr lang="en-US" sz="1599">
                          <a:solidFill>
                            <a:srgbClr val="010203"/>
                          </a:solidFill>
                          <a:latin typeface="Archivo"/>
                          <a:ea typeface="Archivo"/>
                          <a:cs typeface="Archivo"/>
                          <a:sym typeface="Archivo"/>
                        </a:rPr>
                        <a:t>Time on page</a:t>
                      </a:r>
                    </a:p>
                    <a:p>
                      <a:pPr algn="l">
                        <a:lnSpc>
                          <a:spcPts val="1919"/>
                        </a:lnSpc>
                      </a:pPr>
                      <a:r>
                        <a:rPr lang="en-US" sz="1599">
                          <a:solidFill>
                            <a:srgbClr val="010203"/>
                          </a:solidFill>
                          <a:latin typeface="Archivo"/>
                          <a:ea typeface="Archivo"/>
                          <a:cs typeface="Archivo"/>
                          <a:sym typeface="Archivo"/>
                        </a:rPr>
                        <a:t>Bounce rate</a:t>
                      </a:r>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r>
              <a:tr h="2997433">
                <a:tc>
                  <a:txBody>
                    <a:bodyPr anchor="t" rtlCol="false"/>
                    <a:lstStyle/>
                    <a:p>
                      <a:pPr algn="l">
                        <a:lnSpc>
                          <a:spcPts val="2160"/>
                        </a:lnSpc>
                        <a:defRPr/>
                      </a:pPr>
                      <a:r>
                        <a:rPr lang="en-US" sz="1800" i="true" b="true">
                          <a:solidFill>
                            <a:srgbClr val="010203"/>
                          </a:solidFill>
                          <a:latin typeface="Zodiak Bold Italics"/>
                          <a:ea typeface="Zodiak Bold Italics"/>
                          <a:cs typeface="Zodiak Bold Italics"/>
                          <a:sym typeface="Zodiak Bold Italics"/>
                        </a:rPr>
                        <a:t>BOFU</a:t>
                      </a:r>
                      <a:endParaRPr lang="en-US" sz="1100"/>
                    </a:p>
                    <a:p>
                      <a:pPr algn="l">
                        <a:lnSpc>
                          <a:spcPts val="2160"/>
                        </a:lnSpc>
                      </a:pPr>
                      <a:r>
                        <a:rPr lang="en-US" sz="1800" i="true" b="true">
                          <a:solidFill>
                            <a:srgbClr val="010203"/>
                          </a:solidFill>
                          <a:latin typeface="Zodiak Bold Italics"/>
                          <a:ea typeface="Zodiak Bold Italics"/>
                          <a:cs typeface="Zodiak Bold Italics"/>
                          <a:sym typeface="Zodiak Bold Italics"/>
                        </a:rPr>
                        <a:t>(Bottom of the funnel)</a:t>
                      </a:r>
                    </a:p>
                    <a:p>
                      <a:pPr algn="l">
                        <a:lnSpc>
                          <a:spcPts val="2160"/>
                        </a:lnSpc>
                      </a:pPr>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Convert and engage</a:t>
                      </a:r>
                      <a:endParaRPr lang="en-US" sz="1100"/>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Promo codes/free trials</a:t>
                      </a:r>
                      <a:endParaRPr lang="en-US" sz="1100"/>
                    </a:p>
                    <a:p>
                      <a:pPr algn="l">
                        <a:lnSpc>
                          <a:spcPts val="1919"/>
                        </a:lnSpc>
                      </a:pPr>
                      <a:r>
                        <a:rPr lang="en-US" sz="1599">
                          <a:solidFill>
                            <a:srgbClr val="010203"/>
                          </a:solidFill>
                          <a:latin typeface="Archivo"/>
                          <a:ea typeface="Archivo"/>
                          <a:cs typeface="Archivo"/>
                          <a:sym typeface="Archivo"/>
                        </a:rPr>
                        <a:t>Testimonials/Reviews</a:t>
                      </a:r>
                    </a:p>
                    <a:p>
                      <a:pPr algn="l">
                        <a:lnSpc>
                          <a:spcPts val="1919"/>
                        </a:lnSpc>
                      </a:pPr>
                      <a:r>
                        <a:rPr lang="en-US" sz="1599">
                          <a:solidFill>
                            <a:srgbClr val="010203"/>
                          </a:solidFill>
                          <a:latin typeface="Archivo"/>
                          <a:ea typeface="Archivo"/>
                          <a:cs typeface="Archivo"/>
                          <a:sym typeface="Archivo"/>
                        </a:rPr>
                        <a:t>Demos</a:t>
                      </a:r>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c>
                  <a:txBody>
                    <a:bodyPr anchor="t" rtlCol="false"/>
                    <a:lstStyle/>
                    <a:p>
                      <a:pPr algn="l">
                        <a:lnSpc>
                          <a:spcPts val="1919"/>
                        </a:lnSpc>
                        <a:defRPr/>
                      </a:pPr>
                      <a:r>
                        <a:rPr lang="en-US" sz="1599">
                          <a:solidFill>
                            <a:srgbClr val="010203"/>
                          </a:solidFill>
                          <a:latin typeface="Archivo"/>
                          <a:ea typeface="Archivo"/>
                          <a:cs typeface="Archivo"/>
                          <a:sym typeface="Archivo"/>
                        </a:rPr>
                        <a:t>Return on advertising spend</a:t>
                      </a:r>
                      <a:endParaRPr lang="en-US" sz="1100"/>
                    </a:p>
                    <a:p>
                      <a:pPr algn="l">
                        <a:lnSpc>
                          <a:spcPts val="1919"/>
                        </a:lnSpc>
                      </a:pPr>
                      <a:r>
                        <a:rPr lang="en-US" sz="1599">
                          <a:solidFill>
                            <a:srgbClr val="010203"/>
                          </a:solidFill>
                          <a:latin typeface="Archivo"/>
                          <a:ea typeface="Archivo"/>
                          <a:cs typeface="Archivo"/>
                          <a:sym typeface="Archivo"/>
                        </a:rPr>
                        <a:t>Advertising cost of sales</a:t>
                      </a:r>
                    </a:p>
                    <a:p>
                      <a:pPr algn="l">
                        <a:lnSpc>
                          <a:spcPts val="1919"/>
                        </a:lnSpc>
                      </a:pPr>
                      <a:r>
                        <a:rPr lang="en-US" sz="1599">
                          <a:solidFill>
                            <a:srgbClr val="010203"/>
                          </a:solidFill>
                          <a:latin typeface="Archivo"/>
                          <a:ea typeface="Archivo"/>
                          <a:cs typeface="Archivo"/>
                          <a:sym typeface="Archivo"/>
                        </a:rPr>
                        <a:t>Customer acquisition cost</a:t>
                      </a:r>
                    </a:p>
                    <a:p>
                      <a:pPr algn="l">
                        <a:lnSpc>
                          <a:spcPts val="1919"/>
                        </a:lnSpc>
                      </a:pPr>
                      <a:r>
                        <a:rPr lang="en-US" sz="1599">
                          <a:solidFill>
                            <a:srgbClr val="010203"/>
                          </a:solidFill>
                          <a:latin typeface="Archivo"/>
                          <a:ea typeface="Archivo"/>
                          <a:cs typeface="Archivo"/>
                          <a:sym typeface="Archivo"/>
                        </a:rPr>
                        <a:t>Conversion rate</a:t>
                      </a:r>
                    </a:p>
                    <a:p>
                      <a:pPr algn="l">
                        <a:lnSpc>
                          <a:spcPts val="1919"/>
                        </a:lnSpc>
                      </a:pPr>
                    </a:p>
                  </a:txBody>
                  <a:tcPr marL="123825" marR="123825" marT="123825" marB="123825"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9525">
                      <a:solidFill>
                        <a:srgbClr val="868686"/>
                      </a:solidFill>
                      <a:prstDash val="solid"/>
                      <a:round/>
                      <a:headEnd type="none" w="med" len="med"/>
                      <a:tailEnd type="none" w="med" len="med"/>
                    </a:lnT>
                    <a:lnB cmpd="sng" algn="ctr" cap="flat" w="9525">
                      <a:solidFill>
                        <a:srgbClr val="868686"/>
                      </a:solidFill>
                      <a:prstDash val="solid"/>
                      <a:round/>
                      <a:headEnd type="none" w="med" len="med"/>
                      <a:tailEnd type="none" w="med" len="med"/>
                    </a:lnB>
                  </a:tcPr>
                </a:tc>
              </a:tr>
            </a:tbl>
          </a:graphicData>
        </a:graphic>
      </p:graphicFrame>
    </p:spTree>
  </p:cSld>
  <p:clrMapOvr>
    <a:masterClrMapping/>
  </p:clrMapOvr>
  <p:transition spd="fast">
    <p:fade/>
  </p:transition>
</p:sld>
</file>

<file path=ppt/slides/slide75.xml><?xml version="1.0" encoding="utf-8"?>
<p:sld xmlns:p="http://schemas.openxmlformats.org/presentationml/2006/main" xmlns:a="http://schemas.openxmlformats.org/drawingml/2006/main" xmlns:r="http://schemas.openxmlformats.org/officeDocument/2006/relationships">
  <p:cSld>
    <p:bg>
      <p:bgPr>
        <a:solidFill>
          <a:srgbClr val="F1F2F2"/>
        </a:solidFill>
      </p:bgPr>
    </p:bg>
    <p:spTree>
      <p:nvGrpSpPr>
        <p:cNvPr id="1" name=""/>
        <p:cNvGrpSpPr/>
        <p:nvPr/>
      </p:nvGrpSpPr>
      <p:grpSpPr>
        <a:xfrm>
          <a:off x="0" y="0"/>
          <a:ext cx="0" cy="0"/>
          <a:chOff x="0" y="0"/>
          <a:chExt cx="0" cy="0"/>
        </a:xfrm>
      </p:grpSpPr>
      <p:grpSp>
        <p:nvGrpSpPr>
          <p:cNvPr name="Group 2" id="2"/>
          <p:cNvGrpSpPr/>
          <p:nvPr/>
        </p:nvGrpSpPr>
        <p:grpSpPr>
          <a:xfrm rot="0">
            <a:off x="1828800" y="2803755"/>
            <a:ext cx="2743200" cy="1000125"/>
            <a:chOff x="0" y="0"/>
            <a:chExt cx="3657600" cy="1333500"/>
          </a:xfrm>
        </p:grpSpPr>
        <p:pic>
          <p:nvPicPr>
            <p:cNvPr name="Picture 3" id="3"/>
            <p:cNvPicPr>
              <a:picLocks noChangeAspect="true"/>
            </p:cNvPicPr>
            <p:nvPr/>
          </p:nvPicPr>
          <p:blipFill>
            <a:blip r:embed="rId2"/>
            <a:srcRect l="0" t="22639" r="0" b="22639"/>
            <a:stretch>
              <a:fillRect/>
            </a:stretch>
          </p:blipFill>
          <p:spPr>
            <a:xfrm flipH="false" flipV="false">
              <a:off x="0" y="0"/>
              <a:ext cx="3657600" cy="1333500"/>
            </a:xfrm>
            <a:prstGeom prst="rect">
              <a:avLst/>
            </a:prstGeom>
          </p:spPr>
        </p:pic>
      </p:grpSp>
      <p:grpSp>
        <p:nvGrpSpPr>
          <p:cNvPr name="Group 4" id="4"/>
          <p:cNvGrpSpPr/>
          <p:nvPr/>
        </p:nvGrpSpPr>
        <p:grpSpPr>
          <a:xfrm rot="0">
            <a:off x="6298124" y="2803755"/>
            <a:ext cx="2731576" cy="1000125"/>
            <a:chOff x="0" y="0"/>
            <a:chExt cx="3642101" cy="1333500"/>
          </a:xfrm>
        </p:grpSpPr>
        <p:pic>
          <p:nvPicPr>
            <p:cNvPr name="Picture 5" id="5"/>
            <p:cNvPicPr>
              <a:picLocks noChangeAspect="true"/>
            </p:cNvPicPr>
            <p:nvPr/>
          </p:nvPicPr>
          <p:blipFill>
            <a:blip r:embed="rId3"/>
            <a:srcRect l="0" t="35811" r="0" b="9233"/>
            <a:stretch>
              <a:fillRect/>
            </a:stretch>
          </p:blipFill>
          <p:spPr>
            <a:xfrm flipH="false" flipV="false">
              <a:off x="0" y="0"/>
              <a:ext cx="3642101" cy="1333500"/>
            </a:xfrm>
            <a:prstGeom prst="rect">
              <a:avLst/>
            </a:prstGeom>
          </p:spPr>
        </p:pic>
      </p:grpSp>
      <p:grpSp>
        <p:nvGrpSpPr>
          <p:cNvPr name="Group 6" id="6"/>
          <p:cNvGrpSpPr/>
          <p:nvPr/>
        </p:nvGrpSpPr>
        <p:grpSpPr>
          <a:xfrm rot="0">
            <a:off x="0" y="0"/>
            <a:ext cx="1600200" cy="10287000"/>
            <a:chOff x="0" y="0"/>
            <a:chExt cx="2133600" cy="13716000"/>
          </a:xfrm>
        </p:grpSpPr>
        <p:grpSp>
          <p:nvGrpSpPr>
            <p:cNvPr name="Group 7" id="7"/>
            <p:cNvGrpSpPr/>
            <p:nvPr/>
          </p:nvGrpSpPr>
          <p:grpSpPr>
            <a:xfrm rot="0">
              <a:off x="0" y="0"/>
              <a:ext cx="2133600" cy="13716000"/>
              <a:chOff x="0" y="0"/>
              <a:chExt cx="421452" cy="2709333"/>
            </a:xfrm>
          </p:grpSpPr>
          <p:sp>
            <p:nvSpPr>
              <p:cNvPr name="Freeform 8" id="8"/>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9" id="9"/>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0" id="10"/>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1" id="11"/>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F2F2F2"/>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2" id="12"/>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4" tooltip="https://www.floschechter.com"/>
                </a:rPr>
                <a:t>Florence</a:t>
              </a:r>
            </a:p>
            <a:p>
              <a:pPr algn="just">
                <a:lnSpc>
                  <a:spcPts val="1511"/>
                </a:lnSpc>
              </a:pPr>
              <a:r>
                <a:rPr lang="en-US" sz="1399">
                  <a:solidFill>
                    <a:srgbClr val="F2F2F2"/>
                  </a:solidFill>
                  <a:latin typeface="Zodiak"/>
                  <a:ea typeface="Zodiak"/>
                  <a:cs typeface="Zodiak"/>
                  <a:sym typeface="Zodiak"/>
                  <a:hlinkClick r:id="rId5"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6" tooltip="https://www.floschechter.com"/>
                </a:rPr>
                <a:t>floschechter.com</a:t>
              </a:r>
            </a:p>
          </p:txBody>
        </p:sp>
      </p:grpSp>
      <p:sp>
        <p:nvSpPr>
          <p:cNvPr name="TextBox 13" id="13"/>
          <p:cNvSpPr txBox="true"/>
          <p:nvPr/>
        </p:nvSpPr>
        <p:spPr>
          <a:xfrm rot="0">
            <a:off x="1767118" y="436245"/>
            <a:ext cx="8581565" cy="1097280"/>
          </a:xfrm>
          <a:prstGeom prst="rect">
            <a:avLst/>
          </a:prstGeom>
        </p:spPr>
        <p:txBody>
          <a:bodyPr anchor="t" rtlCol="false" tIns="0" lIns="0" bIns="0" rIns="0">
            <a:spAutoFit/>
          </a:bodyPr>
          <a:lstStyle/>
          <a:p>
            <a:pPr algn="l">
              <a:lnSpc>
                <a:spcPts val="7680"/>
              </a:lnSpc>
            </a:pPr>
            <a:r>
              <a:rPr lang="en-US" sz="9600" b="true">
                <a:solidFill>
                  <a:srgbClr val="010203"/>
                </a:solidFill>
                <a:latin typeface="Oswald Bold"/>
                <a:ea typeface="Oswald Bold"/>
                <a:cs typeface="Oswald Bold"/>
                <a:sym typeface="Oswald Bold"/>
              </a:rPr>
              <a:t>CHANNEL TYPES</a:t>
            </a:r>
          </a:p>
        </p:txBody>
      </p:sp>
      <p:sp>
        <p:nvSpPr>
          <p:cNvPr name="TextBox 14" id="14"/>
          <p:cNvSpPr txBox="true"/>
          <p:nvPr/>
        </p:nvSpPr>
        <p:spPr>
          <a:xfrm rot="0">
            <a:off x="1828800" y="4515969"/>
            <a:ext cx="2715717" cy="920496"/>
          </a:xfrm>
          <a:prstGeom prst="rect">
            <a:avLst/>
          </a:prstGeom>
        </p:spPr>
        <p:txBody>
          <a:bodyPr anchor="t" rtlCol="false" tIns="0" lIns="0" bIns="0" rIns="0">
            <a:spAutoFit/>
          </a:bodyPr>
          <a:lstStyle/>
          <a:p>
            <a:pPr algn="l">
              <a:lnSpc>
                <a:spcPts val="1871"/>
              </a:lnSpc>
            </a:pPr>
            <a:r>
              <a:rPr lang="en-US" sz="1599">
                <a:solidFill>
                  <a:srgbClr val="262525"/>
                </a:solidFill>
                <a:latin typeface="Archivo"/>
                <a:ea typeface="Archivo"/>
                <a:cs typeface="Archivo"/>
                <a:sym typeface="Archivo"/>
              </a:rPr>
              <a:t>Inbound marketing is when a customer initiate interaction with a brand - e.g. visiting a website or attending an event</a:t>
            </a:r>
          </a:p>
        </p:txBody>
      </p:sp>
      <p:sp>
        <p:nvSpPr>
          <p:cNvPr name="TextBox 15" id="15"/>
          <p:cNvSpPr txBox="true"/>
          <p:nvPr/>
        </p:nvSpPr>
        <p:spPr>
          <a:xfrm rot="0">
            <a:off x="6296025" y="4515969"/>
            <a:ext cx="2764349" cy="920496"/>
          </a:xfrm>
          <a:prstGeom prst="rect">
            <a:avLst/>
          </a:prstGeom>
        </p:spPr>
        <p:txBody>
          <a:bodyPr anchor="t" rtlCol="false" tIns="0" lIns="0" bIns="0" rIns="0">
            <a:spAutoFit/>
          </a:bodyPr>
          <a:lstStyle/>
          <a:p>
            <a:pPr algn="l">
              <a:lnSpc>
                <a:spcPts val="1871"/>
              </a:lnSpc>
            </a:pPr>
            <a:r>
              <a:rPr lang="en-US" sz="1599">
                <a:solidFill>
                  <a:srgbClr val="262525"/>
                </a:solidFill>
                <a:latin typeface="Archivo"/>
                <a:ea typeface="Archivo"/>
                <a:cs typeface="Archivo"/>
                <a:sym typeface="Archivo"/>
              </a:rPr>
              <a:t>Outbound marketing is when the brand initiates the interaction - e.g. a billboard or television ad</a:t>
            </a:r>
          </a:p>
        </p:txBody>
      </p:sp>
      <p:sp>
        <p:nvSpPr>
          <p:cNvPr name="TextBox 16" id="16"/>
          <p:cNvSpPr txBox="true"/>
          <p:nvPr/>
        </p:nvSpPr>
        <p:spPr>
          <a:xfrm rot="0">
            <a:off x="1828800" y="4013430"/>
            <a:ext cx="3414400" cy="388239"/>
          </a:xfrm>
          <a:prstGeom prst="rect">
            <a:avLst/>
          </a:prstGeom>
        </p:spPr>
        <p:txBody>
          <a:bodyPr anchor="t" rtlCol="false" tIns="0" lIns="0" bIns="0" rIns="0">
            <a:spAutoFit/>
          </a:bodyPr>
          <a:lstStyle/>
          <a:p>
            <a:pPr algn="l">
              <a:lnSpc>
                <a:spcPts val="2808"/>
              </a:lnSpc>
            </a:pPr>
            <a:r>
              <a:rPr lang="en-US" sz="2400" i="true" b="true">
                <a:solidFill>
                  <a:srgbClr val="010203"/>
                </a:solidFill>
                <a:latin typeface="Zodiak Bold Italics"/>
                <a:ea typeface="Zodiak Bold Italics"/>
                <a:cs typeface="Zodiak Bold Italics"/>
                <a:sym typeface="Zodiak Bold Italics"/>
              </a:rPr>
              <a:t>Inbound marketing </a:t>
            </a:r>
          </a:p>
        </p:txBody>
      </p:sp>
      <p:sp>
        <p:nvSpPr>
          <p:cNvPr name="TextBox 17" id="17"/>
          <p:cNvSpPr txBox="true"/>
          <p:nvPr/>
        </p:nvSpPr>
        <p:spPr>
          <a:xfrm rot="0">
            <a:off x="6286500" y="4013430"/>
            <a:ext cx="3414400" cy="388239"/>
          </a:xfrm>
          <a:prstGeom prst="rect">
            <a:avLst/>
          </a:prstGeom>
        </p:spPr>
        <p:txBody>
          <a:bodyPr anchor="t" rtlCol="false" tIns="0" lIns="0" bIns="0" rIns="0">
            <a:spAutoFit/>
          </a:bodyPr>
          <a:lstStyle/>
          <a:p>
            <a:pPr algn="l">
              <a:lnSpc>
                <a:spcPts val="2808"/>
              </a:lnSpc>
            </a:pPr>
            <a:r>
              <a:rPr lang="en-US" sz="2400" i="true" b="true">
                <a:solidFill>
                  <a:srgbClr val="010203"/>
                </a:solidFill>
                <a:latin typeface="Zodiak Bold Italics"/>
                <a:ea typeface="Zodiak Bold Italics"/>
                <a:cs typeface="Zodiak Bold Italics"/>
                <a:sym typeface="Zodiak Bold Italics"/>
              </a:rPr>
              <a:t>Outbound marketing</a:t>
            </a:r>
          </a:p>
        </p:txBody>
      </p:sp>
      <p:sp>
        <p:nvSpPr>
          <p:cNvPr name="AutoShape 18" id="18"/>
          <p:cNvSpPr/>
          <p:nvPr/>
        </p:nvSpPr>
        <p:spPr>
          <a:xfrm flipH="true">
            <a:off x="5353835" y="2803755"/>
            <a:ext cx="446451" cy="2457450"/>
          </a:xfrm>
          <a:prstGeom prst="line">
            <a:avLst/>
          </a:prstGeom>
          <a:ln cap="flat" w="38100">
            <a:solidFill>
              <a:srgbClr val="000000"/>
            </a:solidFill>
            <a:prstDash val="solid"/>
            <a:headEnd type="none" len="sm" w="sm"/>
            <a:tailEnd type="none" len="sm" w="sm"/>
          </a:ln>
        </p:spPr>
      </p:sp>
      <p:grpSp>
        <p:nvGrpSpPr>
          <p:cNvPr name="Group 19" id="19"/>
          <p:cNvGrpSpPr/>
          <p:nvPr/>
        </p:nvGrpSpPr>
        <p:grpSpPr>
          <a:xfrm rot="0">
            <a:off x="1828800" y="6489930"/>
            <a:ext cx="2743200" cy="1000125"/>
            <a:chOff x="0" y="0"/>
            <a:chExt cx="3657600" cy="1333500"/>
          </a:xfrm>
        </p:grpSpPr>
        <p:pic>
          <p:nvPicPr>
            <p:cNvPr name="Picture 20" id="20"/>
            <p:cNvPicPr>
              <a:picLocks noChangeAspect="true"/>
            </p:cNvPicPr>
            <p:nvPr/>
          </p:nvPicPr>
          <p:blipFill>
            <a:blip r:embed="rId7"/>
            <a:srcRect l="0" t="22639" r="0" b="22639"/>
            <a:stretch>
              <a:fillRect/>
            </a:stretch>
          </p:blipFill>
          <p:spPr>
            <a:xfrm flipH="false" flipV="false">
              <a:off x="0" y="0"/>
              <a:ext cx="3657600" cy="1333500"/>
            </a:xfrm>
            <a:prstGeom prst="rect">
              <a:avLst/>
            </a:prstGeom>
          </p:spPr>
        </p:pic>
      </p:grpSp>
      <p:grpSp>
        <p:nvGrpSpPr>
          <p:cNvPr name="Group 21" id="21"/>
          <p:cNvGrpSpPr/>
          <p:nvPr/>
        </p:nvGrpSpPr>
        <p:grpSpPr>
          <a:xfrm rot="0">
            <a:off x="6296025" y="6489930"/>
            <a:ext cx="2762250" cy="1000125"/>
            <a:chOff x="0" y="0"/>
            <a:chExt cx="3683000" cy="1333500"/>
          </a:xfrm>
        </p:grpSpPr>
        <p:pic>
          <p:nvPicPr>
            <p:cNvPr name="Picture 22" id="22"/>
            <p:cNvPicPr>
              <a:picLocks noChangeAspect="true"/>
            </p:cNvPicPr>
            <p:nvPr/>
          </p:nvPicPr>
          <p:blipFill>
            <a:blip r:embed="rId8"/>
            <a:srcRect l="0" t="19772" r="0" b="56104"/>
            <a:stretch>
              <a:fillRect/>
            </a:stretch>
          </p:blipFill>
          <p:spPr>
            <a:xfrm flipH="false" flipV="false">
              <a:off x="0" y="0"/>
              <a:ext cx="3683000" cy="1333500"/>
            </a:xfrm>
            <a:prstGeom prst="rect">
              <a:avLst/>
            </a:prstGeom>
          </p:spPr>
        </p:pic>
      </p:grpSp>
      <p:sp>
        <p:nvSpPr>
          <p:cNvPr name="TextBox 23" id="23"/>
          <p:cNvSpPr txBox="true"/>
          <p:nvPr/>
        </p:nvSpPr>
        <p:spPr>
          <a:xfrm rot="0">
            <a:off x="1828800" y="8202144"/>
            <a:ext cx="2685043" cy="691896"/>
          </a:xfrm>
          <a:prstGeom prst="rect">
            <a:avLst/>
          </a:prstGeom>
        </p:spPr>
        <p:txBody>
          <a:bodyPr anchor="t" rtlCol="false" tIns="0" lIns="0" bIns="0" rIns="0">
            <a:spAutoFit/>
          </a:bodyPr>
          <a:lstStyle/>
          <a:p>
            <a:pPr algn="l">
              <a:lnSpc>
                <a:spcPts val="1871"/>
              </a:lnSpc>
            </a:pPr>
            <a:r>
              <a:rPr lang="en-US" sz="1599">
                <a:solidFill>
                  <a:srgbClr val="262525"/>
                </a:solidFill>
                <a:latin typeface="Archivo"/>
                <a:ea typeface="Archivo"/>
                <a:cs typeface="Archivo"/>
                <a:sym typeface="Archivo"/>
              </a:rPr>
              <a:t>Also known as offline, this is marketing that isn’t in the digital world e.g. print</a:t>
            </a:r>
          </a:p>
        </p:txBody>
      </p:sp>
      <p:sp>
        <p:nvSpPr>
          <p:cNvPr name="TextBox 24" id="24"/>
          <p:cNvSpPr txBox="true"/>
          <p:nvPr/>
        </p:nvSpPr>
        <p:spPr>
          <a:xfrm rot="0">
            <a:off x="6296025" y="8202144"/>
            <a:ext cx="2733675" cy="691896"/>
          </a:xfrm>
          <a:prstGeom prst="rect">
            <a:avLst/>
          </a:prstGeom>
        </p:spPr>
        <p:txBody>
          <a:bodyPr anchor="t" rtlCol="false" tIns="0" lIns="0" bIns="0" rIns="0">
            <a:spAutoFit/>
          </a:bodyPr>
          <a:lstStyle/>
          <a:p>
            <a:pPr algn="l">
              <a:lnSpc>
                <a:spcPts val="1871"/>
              </a:lnSpc>
            </a:pPr>
            <a:r>
              <a:rPr lang="en-US" sz="1599">
                <a:solidFill>
                  <a:srgbClr val="262525"/>
                </a:solidFill>
                <a:latin typeface="Archivo"/>
                <a:ea typeface="Archivo"/>
                <a:cs typeface="Archivo"/>
                <a:sym typeface="Archivo"/>
              </a:rPr>
              <a:t>This is marketing in the digital world such as online ads, social media, etc</a:t>
            </a:r>
          </a:p>
        </p:txBody>
      </p:sp>
      <p:sp>
        <p:nvSpPr>
          <p:cNvPr name="TextBox 25" id="25"/>
          <p:cNvSpPr txBox="true"/>
          <p:nvPr/>
        </p:nvSpPr>
        <p:spPr>
          <a:xfrm rot="0">
            <a:off x="1828800" y="7699605"/>
            <a:ext cx="3414400" cy="388239"/>
          </a:xfrm>
          <a:prstGeom prst="rect">
            <a:avLst/>
          </a:prstGeom>
        </p:spPr>
        <p:txBody>
          <a:bodyPr anchor="t" rtlCol="false" tIns="0" lIns="0" bIns="0" rIns="0">
            <a:spAutoFit/>
          </a:bodyPr>
          <a:lstStyle/>
          <a:p>
            <a:pPr algn="l">
              <a:lnSpc>
                <a:spcPts val="2808"/>
              </a:lnSpc>
            </a:pPr>
            <a:r>
              <a:rPr lang="en-US" sz="2400" i="true" b="true">
                <a:solidFill>
                  <a:srgbClr val="010203"/>
                </a:solidFill>
                <a:latin typeface="Zodiak Bold Italics"/>
                <a:ea typeface="Zodiak Bold Italics"/>
                <a:cs typeface="Zodiak Bold Italics"/>
                <a:sym typeface="Zodiak Bold Italics"/>
              </a:rPr>
              <a:t>Traditional</a:t>
            </a:r>
          </a:p>
        </p:txBody>
      </p:sp>
      <p:sp>
        <p:nvSpPr>
          <p:cNvPr name="TextBox 26" id="26"/>
          <p:cNvSpPr txBox="true"/>
          <p:nvPr/>
        </p:nvSpPr>
        <p:spPr>
          <a:xfrm rot="0">
            <a:off x="6286500" y="7699605"/>
            <a:ext cx="3414400" cy="388239"/>
          </a:xfrm>
          <a:prstGeom prst="rect">
            <a:avLst/>
          </a:prstGeom>
        </p:spPr>
        <p:txBody>
          <a:bodyPr anchor="t" rtlCol="false" tIns="0" lIns="0" bIns="0" rIns="0">
            <a:spAutoFit/>
          </a:bodyPr>
          <a:lstStyle/>
          <a:p>
            <a:pPr algn="l">
              <a:lnSpc>
                <a:spcPts val="2808"/>
              </a:lnSpc>
            </a:pPr>
            <a:r>
              <a:rPr lang="en-US" sz="2400" i="true" b="true">
                <a:solidFill>
                  <a:srgbClr val="010203"/>
                </a:solidFill>
                <a:latin typeface="Zodiak Bold Italics"/>
                <a:ea typeface="Zodiak Bold Italics"/>
                <a:cs typeface="Zodiak Bold Italics"/>
                <a:sym typeface="Zodiak Bold Italics"/>
              </a:rPr>
              <a:t>Digital</a:t>
            </a:r>
          </a:p>
        </p:txBody>
      </p:sp>
      <p:sp>
        <p:nvSpPr>
          <p:cNvPr name="AutoShape 27" id="27"/>
          <p:cNvSpPr/>
          <p:nvPr/>
        </p:nvSpPr>
        <p:spPr>
          <a:xfrm flipH="true">
            <a:off x="5384509" y="6489930"/>
            <a:ext cx="446451" cy="2457450"/>
          </a:xfrm>
          <a:prstGeom prst="line">
            <a:avLst/>
          </a:prstGeom>
          <a:ln cap="flat" w="38100">
            <a:solidFill>
              <a:srgbClr val="000000"/>
            </a:solidFill>
            <a:prstDash val="solid"/>
            <a:headEnd type="none" len="sm" w="sm"/>
            <a:tailEnd type="none" len="sm" w="sm"/>
          </a:ln>
        </p:spPr>
      </p:sp>
      <p:grpSp>
        <p:nvGrpSpPr>
          <p:cNvPr name="Group 28" id="28"/>
          <p:cNvGrpSpPr/>
          <p:nvPr/>
        </p:nvGrpSpPr>
        <p:grpSpPr>
          <a:xfrm rot="0">
            <a:off x="10748650" y="2807160"/>
            <a:ext cx="2743200" cy="1000125"/>
            <a:chOff x="0" y="0"/>
            <a:chExt cx="3657600" cy="1333500"/>
          </a:xfrm>
        </p:grpSpPr>
        <p:pic>
          <p:nvPicPr>
            <p:cNvPr name="Picture 29" id="29"/>
            <p:cNvPicPr>
              <a:picLocks noChangeAspect="true"/>
            </p:cNvPicPr>
            <p:nvPr/>
          </p:nvPicPr>
          <p:blipFill>
            <a:blip r:embed="rId9"/>
            <a:srcRect l="0" t="24130" r="0" b="16101"/>
            <a:stretch>
              <a:fillRect/>
            </a:stretch>
          </p:blipFill>
          <p:spPr>
            <a:xfrm flipH="false" flipV="false">
              <a:off x="0" y="0"/>
              <a:ext cx="3657600" cy="1333500"/>
            </a:xfrm>
            <a:prstGeom prst="rect">
              <a:avLst/>
            </a:prstGeom>
          </p:spPr>
        </p:pic>
      </p:grpSp>
      <p:grpSp>
        <p:nvGrpSpPr>
          <p:cNvPr name="Group 30" id="30"/>
          <p:cNvGrpSpPr/>
          <p:nvPr/>
        </p:nvGrpSpPr>
        <p:grpSpPr>
          <a:xfrm rot="0">
            <a:off x="15206350" y="2807160"/>
            <a:ext cx="2738750" cy="1000125"/>
            <a:chOff x="0" y="0"/>
            <a:chExt cx="3651667" cy="1333500"/>
          </a:xfrm>
        </p:grpSpPr>
        <p:pic>
          <p:nvPicPr>
            <p:cNvPr name="Picture 31" id="31"/>
            <p:cNvPicPr>
              <a:picLocks noChangeAspect="true"/>
            </p:cNvPicPr>
            <p:nvPr/>
          </p:nvPicPr>
          <p:blipFill>
            <a:blip r:embed="rId10"/>
            <a:srcRect l="0" t="21470" r="0" b="21470"/>
            <a:stretch>
              <a:fillRect/>
            </a:stretch>
          </p:blipFill>
          <p:spPr>
            <a:xfrm flipH="false" flipV="false">
              <a:off x="0" y="0"/>
              <a:ext cx="3651667" cy="1333500"/>
            </a:xfrm>
            <a:prstGeom prst="rect">
              <a:avLst/>
            </a:prstGeom>
          </p:spPr>
        </p:pic>
      </p:grpSp>
      <p:sp>
        <p:nvSpPr>
          <p:cNvPr name="TextBox 32" id="32"/>
          <p:cNvSpPr txBox="true"/>
          <p:nvPr/>
        </p:nvSpPr>
        <p:spPr>
          <a:xfrm rot="0">
            <a:off x="10748650" y="4519374"/>
            <a:ext cx="2719700" cy="691896"/>
          </a:xfrm>
          <a:prstGeom prst="rect">
            <a:avLst/>
          </a:prstGeom>
        </p:spPr>
        <p:txBody>
          <a:bodyPr anchor="t" rtlCol="false" tIns="0" lIns="0" bIns="0" rIns="0">
            <a:spAutoFit/>
          </a:bodyPr>
          <a:lstStyle/>
          <a:p>
            <a:pPr algn="l">
              <a:lnSpc>
                <a:spcPts val="1871"/>
              </a:lnSpc>
            </a:pPr>
            <a:r>
              <a:rPr lang="en-US" sz="1599">
                <a:solidFill>
                  <a:srgbClr val="262525"/>
                </a:solidFill>
                <a:latin typeface="Archivo"/>
                <a:ea typeface="Archivo"/>
                <a:cs typeface="Archivo"/>
                <a:sym typeface="Archivo"/>
              </a:rPr>
              <a:t>Free or organic marketing is things like posting on social media or word of mouth</a:t>
            </a:r>
          </a:p>
        </p:txBody>
      </p:sp>
      <p:sp>
        <p:nvSpPr>
          <p:cNvPr name="TextBox 33" id="33"/>
          <p:cNvSpPr txBox="true"/>
          <p:nvPr/>
        </p:nvSpPr>
        <p:spPr>
          <a:xfrm rot="0">
            <a:off x="15215875" y="4519374"/>
            <a:ext cx="2710175" cy="463296"/>
          </a:xfrm>
          <a:prstGeom prst="rect">
            <a:avLst/>
          </a:prstGeom>
        </p:spPr>
        <p:txBody>
          <a:bodyPr anchor="t" rtlCol="false" tIns="0" lIns="0" bIns="0" rIns="0">
            <a:spAutoFit/>
          </a:bodyPr>
          <a:lstStyle/>
          <a:p>
            <a:pPr algn="l">
              <a:lnSpc>
                <a:spcPts val="1871"/>
              </a:lnSpc>
            </a:pPr>
            <a:r>
              <a:rPr lang="en-US" sz="1599">
                <a:solidFill>
                  <a:srgbClr val="262525"/>
                </a:solidFill>
                <a:latin typeface="Archivo"/>
                <a:ea typeface="Archivo"/>
                <a:cs typeface="Archivo"/>
                <a:sym typeface="Archivo"/>
              </a:rPr>
              <a:t>This is any marketing with an upfront cost</a:t>
            </a:r>
          </a:p>
        </p:txBody>
      </p:sp>
      <p:sp>
        <p:nvSpPr>
          <p:cNvPr name="TextBox 34" id="34"/>
          <p:cNvSpPr txBox="true"/>
          <p:nvPr/>
        </p:nvSpPr>
        <p:spPr>
          <a:xfrm rot="0">
            <a:off x="10748650" y="4016835"/>
            <a:ext cx="3414400" cy="388239"/>
          </a:xfrm>
          <a:prstGeom prst="rect">
            <a:avLst/>
          </a:prstGeom>
        </p:spPr>
        <p:txBody>
          <a:bodyPr anchor="t" rtlCol="false" tIns="0" lIns="0" bIns="0" rIns="0">
            <a:spAutoFit/>
          </a:bodyPr>
          <a:lstStyle/>
          <a:p>
            <a:pPr algn="l">
              <a:lnSpc>
                <a:spcPts val="2808"/>
              </a:lnSpc>
            </a:pPr>
            <a:r>
              <a:rPr lang="en-US" sz="2400" i="true" b="true">
                <a:solidFill>
                  <a:srgbClr val="010203"/>
                </a:solidFill>
                <a:latin typeface="Zodiak Bold Italics"/>
                <a:ea typeface="Zodiak Bold Italics"/>
                <a:cs typeface="Zodiak Bold Italics"/>
                <a:sym typeface="Zodiak Bold Italics"/>
              </a:rPr>
              <a:t>Free</a:t>
            </a:r>
          </a:p>
        </p:txBody>
      </p:sp>
      <p:sp>
        <p:nvSpPr>
          <p:cNvPr name="TextBox 35" id="35"/>
          <p:cNvSpPr txBox="true"/>
          <p:nvPr/>
        </p:nvSpPr>
        <p:spPr>
          <a:xfrm rot="0">
            <a:off x="15206350" y="4016835"/>
            <a:ext cx="2719700" cy="388239"/>
          </a:xfrm>
          <a:prstGeom prst="rect">
            <a:avLst/>
          </a:prstGeom>
        </p:spPr>
        <p:txBody>
          <a:bodyPr anchor="t" rtlCol="false" tIns="0" lIns="0" bIns="0" rIns="0">
            <a:spAutoFit/>
          </a:bodyPr>
          <a:lstStyle/>
          <a:p>
            <a:pPr algn="l">
              <a:lnSpc>
                <a:spcPts val="2808"/>
              </a:lnSpc>
            </a:pPr>
            <a:r>
              <a:rPr lang="en-US" sz="2400" i="true" b="true">
                <a:solidFill>
                  <a:srgbClr val="010203"/>
                </a:solidFill>
                <a:latin typeface="Zodiak Bold Italics"/>
                <a:ea typeface="Zodiak Bold Italics"/>
                <a:cs typeface="Zodiak Bold Italics"/>
                <a:sym typeface="Zodiak Bold Italics"/>
              </a:rPr>
              <a:t>Paid for</a:t>
            </a:r>
          </a:p>
        </p:txBody>
      </p:sp>
      <p:sp>
        <p:nvSpPr>
          <p:cNvPr name="AutoShape 36" id="36"/>
          <p:cNvSpPr/>
          <p:nvPr/>
        </p:nvSpPr>
        <p:spPr>
          <a:xfrm flipH="true">
            <a:off x="14292735" y="2807160"/>
            <a:ext cx="446451" cy="2457450"/>
          </a:xfrm>
          <a:prstGeom prst="line">
            <a:avLst/>
          </a:prstGeom>
          <a:ln cap="flat" w="38100">
            <a:solidFill>
              <a:srgbClr val="000000"/>
            </a:solidFill>
            <a:prstDash val="solid"/>
            <a:headEnd type="none" len="sm" w="sm"/>
            <a:tailEnd type="none" len="sm" w="sm"/>
          </a:ln>
        </p:spPr>
      </p:sp>
      <p:grpSp>
        <p:nvGrpSpPr>
          <p:cNvPr name="Group 37" id="37"/>
          <p:cNvGrpSpPr/>
          <p:nvPr/>
        </p:nvGrpSpPr>
        <p:grpSpPr>
          <a:xfrm rot="0">
            <a:off x="10748650" y="6493335"/>
            <a:ext cx="2743200" cy="1000125"/>
            <a:chOff x="0" y="0"/>
            <a:chExt cx="3657600" cy="1333500"/>
          </a:xfrm>
        </p:grpSpPr>
        <p:pic>
          <p:nvPicPr>
            <p:cNvPr name="Picture 38" id="38"/>
            <p:cNvPicPr>
              <a:picLocks noChangeAspect="true"/>
            </p:cNvPicPr>
            <p:nvPr/>
          </p:nvPicPr>
          <p:blipFill>
            <a:blip r:embed="rId11"/>
            <a:srcRect l="0" t="22639" r="0" b="22639"/>
            <a:stretch>
              <a:fillRect/>
            </a:stretch>
          </p:blipFill>
          <p:spPr>
            <a:xfrm flipH="false" flipV="false">
              <a:off x="0" y="0"/>
              <a:ext cx="3657600" cy="1333500"/>
            </a:xfrm>
            <a:prstGeom prst="rect">
              <a:avLst/>
            </a:prstGeom>
          </p:spPr>
        </p:pic>
      </p:grpSp>
      <p:grpSp>
        <p:nvGrpSpPr>
          <p:cNvPr name="Group 39" id="39"/>
          <p:cNvGrpSpPr/>
          <p:nvPr/>
        </p:nvGrpSpPr>
        <p:grpSpPr>
          <a:xfrm rot="0">
            <a:off x="15201900" y="6493335"/>
            <a:ext cx="2743200" cy="1000125"/>
            <a:chOff x="0" y="0"/>
            <a:chExt cx="3657600" cy="1333500"/>
          </a:xfrm>
        </p:grpSpPr>
        <p:pic>
          <p:nvPicPr>
            <p:cNvPr name="Picture 40" id="40"/>
            <p:cNvPicPr>
              <a:picLocks noChangeAspect="true"/>
            </p:cNvPicPr>
            <p:nvPr/>
          </p:nvPicPr>
          <p:blipFill>
            <a:blip r:embed="rId12"/>
            <a:srcRect l="0" t="22639" r="0" b="22639"/>
            <a:stretch>
              <a:fillRect/>
            </a:stretch>
          </p:blipFill>
          <p:spPr>
            <a:xfrm flipH="false" flipV="false">
              <a:off x="0" y="0"/>
              <a:ext cx="3657600" cy="1333500"/>
            </a:xfrm>
            <a:prstGeom prst="rect">
              <a:avLst/>
            </a:prstGeom>
          </p:spPr>
        </p:pic>
      </p:grpSp>
      <p:sp>
        <p:nvSpPr>
          <p:cNvPr name="TextBox 41" id="41"/>
          <p:cNvSpPr txBox="true"/>
          <p:nvPr/>
        </p:nvSpPr>
        <p:spPr>
          <a:xfrm rot="0">
            <a:off x="10748650" y="8205549"/>
            <a:ext cx="2719700" cy="920496"/>
          </a:xfrm>
          <a:prstGeom prst="rect">
            <a:avLst/>
          </a:prstGeom>
        </p:spPr>
        <p:txBody>
          <a:bodyPr anchor="t" rtlCol="false" tIns="0" lIns="0" bIns="0" rIns="0">
            <a:spAutoFit/>
          </a:bodyPr>
          <a:lstStyle/>
          <a:p>
            <a:pPr algn="l">
              <a:lnSpc>
                <a:spcPts val="1871"/>
              </a:lnSpc>
            </a:pPr>
            <a:r>
              <a:rPr lang="en-US" sz="1599">
                <a:solidFill>
                  <a:srgbClr val="262525"/>
                </a:solidFill>
                <a:latin typeface="Archivo"/>
                <a:ea typeface="Archivo"/>
                <a:cs typeface="Archivo"/>
                <a:sym typeface="Archivo"/>
              </a:rPr>
              <a:t>This is when you are specifically asking the audience to buy from you or visit </a:t>
            </a:r>
          </a:p>
        </p:txBody>
      </p:sp>
      <p:sp>
        <p:nvSpPr>
          <p:cNvPr name="TextBox 42" id="42"/>
          <p:cNvSpPr txBox="true"/>
          <p:nvPr/>
        </p:nvSpPr>
        <p:spPr>
          <a:xfrm rot="0">
            <a:off x="15215875" y="8205549"/>
            <a:ext cx="2710175" cy="920496"/>
          </a:xfrm>
          <a:prstGeom prst="rect">
            <a:avLst/>
          </a:prstGeom>
        </p:spPr>
        <p:txBody>
          <a:bodyPr anchor="t" rtlCol="false" tIns="0" lIns="0" bIns="0" rIns="0">
            <a:spAutoFit/>
          </a:bodyPr>
          <a:lstStyle/>
          <a:p>
            <a:pPr algn="l">
              <a:lnSpc>
                <a:spcPts val="1871"/>
              </a:lnSpc>
            </a:pPr>
            <a:r>
              <a:rPr lang="en-US" sz="1599">
                <a:solidFill>
                  <a:srgbClr val="262525"/>
                </a:solidFill>
                <a:latin typeface="Archivo"/>
                <a:ea typeface="Archivo"/>
                <a:cs typeface="Archivo"/>
                <a:sym typeface="Archivo"/>
              </a:rPr>
              <a:t>This is when you don’t try to sell a specific product or inspire a specific action, but rather just raise awareness </a:t>
            </a:r>
          </a:p>
        </p:txBody>
      </p:sp>
      <p:sp>
        <p:nvSpPr>
          <p:cNvPr name="TextBox 43" id="43"/>
          <p:cNvSpPr txBox="true"/>
          <p:nvPr/>
        </p:nvSpPr>
        <p:spPr>
          <a:xfrm rot="0">
            <a:off x="10748650" y="7703010"/>
            <a:ext cx="3414400" cy="388239"/>
          </a:xfrm>
          <a:prstGeom prst="rect">
            <a:avLst/>
          </a:prstGeom>
        </p:spPr>
        <p:txBody>
          <a:bodyPr anchor="t" rtlCol="false" tIns="0" lIns="0" bIns="0" rIns="0">
            <a:spAutoFit/>
          </a:bodyPr>
          <a:lstStyle/>
          <a:p>
            <a:pPr algn="l">
              <a:lnSpc>
                <a:spcPts val="2808"/>
              </a:lnSpc>
            </a:pPr>
            <a:r>
              <a:rPr lang="en-US" sz="2400" i="true" b="true">
                <a:solidFill>
                  <a:srgbClr val="010203"/>
                </a:solidFill>
                <a:latin typeface="Zodiak Bold Italics"/>
                <a:ea typeface="Zodiak Bold Italics"/>
                <a:cs typeface="Zodiak Bold Italics"/>
                <a:sym typeface="Zodiak Bold Italics"/>
              </a:rPr>
              <a:t>Direct</a:t>
            </a:r>
          </a:p>
        </p:txBody>
      </p:sp>
      <p:sp>
        <p:nvSpPr>
          <p:cNvPr name="TextBox 44" id="44"/>
          <p:cNvSpPr txBox="true"/>
          <p:nvPr/>
        </p:nvSpPr>
        <p:spPr>
          <a:xfrm rot="0">
            <a:off x="15206350" y="7703010"/>
            <a:ext cx="2719700" cy="388239"/>
          </a:xfrm>
          <a:prstGeom prst="rect">
            <a:avLst/>
          </a:prstGeom>
        </p:spPr>
        <p:txBody>
          <a:bodyPr anchor="t" rtlCol="false" tIns="0" lIns="0" bIns="0" rIns="0">
            <a:spAutoFit/>
          </a:bodyPr>
          <a:lstStyle/>
          <a:p>
            <a:pPr algn="l">
              <a:lnSpc>
                <a:spcPts val="2808"/>
              </a:lnSpc>
            </a:pPr>
            <a:r>
              <a:rPr lang="en-US" sz="2400" i="true" b="true">
                <a:solidFill>
                  <a:srgbClr val="010203"/>
                </a:solidFill>
                <a:latin typeface="Zodiak Bold Italics"/>
                <a:ea typeface="Zodiak Bold Italics"/>
                <a:cs typeface="Zodiak Bold Italics"/>
                <a:sym typeface="Zodiak Bold Italics"/>
              </a:rPr>
              <a:t>Indirect</a:t>
            </a:r>
          </a:p>
        </p:txBody>
      </p:sp>
      <p:sp>
        <p:nvSpPr>
          <p:cNvPr name="AutoShape 45" id="45"/>
          <p:cNvSpPr/>
          <p:nvPr/>
        </p:nvSpPr>
        <p:spPr>
          <a:xfrm flipH="true">
            <a:off x="14313884" y="6493335"/>
            <a:ext cx="446451" cy="2457450"/>
          </a:xfrm>
          <a:prstGeom prst="line">
            <a:avLst/>
          </a:prstGeom>
          <a:ln cap="flat" w="38100">
            <a:solidFill>
              <a:srgbClr val="000000"/>
            </a:solidFill>
            <a:prstDash val="solid"/>
            <a:headEnd type="none" len="sm" w="sm"/>
            <a:tailEnd type="none" len="sm" w="sm"/>
          </a:ln>
        </p:spPr>
      </p:sp>
    </p:spTree>
  </p:cSld>
  <p:clrMapOvr>
    <a:masterClrMapping/>
  </p:clrMapOvr>
  <p:transition spd="fast">
    <p:fade/>
  </p:transition>
</p:sld>
</file>

<file path=ppt/slides/slide76.xml><?xml version="1.0" encoding="utf-8"?>
<p:sld xmlns:p="http://schemas.openxmlformats.org/presentationml/2006/main" xmlns:a="http://schemas.openxmlformats.org/drawingml/2006/main" xmlns:r="http://schemas.openxmlformats.org/officeDocument/2006/relationships">
  <p:cSld>
    <p:bg>
      <p:bgPr>
        <a:solidFill>
          <a:srgbClr val="F1F2F2"/>
        </a:solidFill>
      </p:bgPr>
    </p:bg>
    <p:spTree>
      <p:nvGrpSpPr>
        <p:cNvPr id="1" name=""/>
        <p:cNvGrpSpPr/>
        <p:nvPr/>
      </p:nvGrpSpPr>
      <p:grpSpPr>
        <a:xfrm>
          <a:off x="0" y="0"/>
          <a:ext cx="0" cy="0"/>
          <a:chOff x="0" y="0"/>
          <a:chExt cx="0" cy="0"/>
        </a:xfrm>
      </p:grpSpPr>
      <p:grpSp>
        <p:nvGrpSpPr>
          <p:cNvPr name="Group 2" id="2"/>
          <p:cNvGrpSpPr/>
          <p:nvPr/>
        </p:nvGrpSpPr>
        <p:grpSpPr>
          <a:xfrm rot="0">
            <a:off x="0" y="0"/>
            <a:ext cx="1600200" cy="10287000"/>
            <a:chOff x="0" y="0"/>
            <a:chExt cx="2133600" cy="13716000"/>
          </a:xfrm>
        </p:grpSpPr>
        <p:grpSp>
          <p:nvGrpSpPr>
            <p:cNvPr name="Group 3" id="3"/>
            <p:cNvGrpSpPr/>
            <p:nvPr/>
          </p:nvGrpSpPr>
          <p:grpSpPr>
            <a:xfrm rot="0">
              <a:off x="0" y="0"/>
              <a:ext cx="2133600" cy="13716000"/>
              <a:chOff x="0" y="0"/>
              <a:chExt cx="421452" cy="2709333"/>
            </a:xfrm>
          </p:grpSpPr>
          <p:sp>
            <p:nvSpPr>
              <p:cNvPr name="Freeform 4" id="4"/>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5" id="5"/>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6" id="6"/>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7" id="7"/>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F2F2F2"/>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8" id="8"/>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
        <p:nvSpPr>
          <p:cNvPr name="TextBox 9" id="9"/>
          <p:cNvSpPr txBox="true"/>
          <p:nvPr/>
        </p:nvSpPr>
        <p:spPr>
          <a:xfrm rot="0">
            <a:off x="3314700" y="2131060"/>
            <a:ext cx="8581565" cy="440690"/>
          </a:xfrm>
          <a:prstGeom prst="rect">
            <a:avLst/>
          </a:prstGeom>
        </p:spPr>
        <p:txBody>
          <a:bodyPr anchor="t" rtlCol="false" tIns="0" lIns="0" bIns="0" rIns="0">
            <a:spAutoFit/>
          </a:bodyPr>
          <a:lstStyle/>
          <a:p>
            <a:pPr algn="l">
              <a:lnSpc>
                <a:spcPts val="3040"/>
              </a:lnSpc>
            </a:pPr>
            <a:r>
              <a:rPr lang="en-US" sz="3800">
                <a:solidFill>
                  <a:srgbClr val="010203"/>
                </a:solidFill>
                <a:latin typeface="Archivo Black"/>
                <a:ea typeface="Archivo Black"/>
                <a:cs typeface="Archivo Black"/>
                <a:sym typeface="Archivo Black"/>
              </a:rPr>
              <a:t>Specific channel types</a:t>
            </a:r>
          </a:p>
        </p:txBody>
      </p:sp>
      <p:sp>
        <p:nvSpPr>
          <p:cNvPr name="TextBox 10" id="10"/>
          <p:cNvSpPr txBox="true"/>
          <p:nvPr/>
        </p:nvSpPr>
        <p:spPr>
          <a:xfrm rot="0">
            <a:off x="3321959" y="5244774"/>
            <a:ext cx="2743188" cy="4089654"/>
          </a:xfrm>
          <a:prstGeom prst="rect">
            <a:avLst/>
          </a:prstGeom>
        </p:spPr>
        <p:txBody>
          <a:bodyPr anchor="t" rtlCol="false" tIns="0" lIns="0" bIns="0" rIns="0">
            <a:spAutoFit/>
          </a:bodyPr>
          <a:lstStyle/>
          <a:p>
            <a:pPr algn="l" marL="518160" indent="-259080" lvl="1">
              <a:lnSpc>
                <a:spcPts val="2928"/>
              </a:lnSpc>
              <a:buFont typeface="Arial"/>
              <a:buChar char="•"/>
            </a:pPr>
            <a:r>
              <a:rPr lang="en-US" sz="2400">
                <a:solidFill>
                  <a:srgbClr val="010203"/>
                </a:solidFill>
                <a:latin typeface="Archivo"/>
                <a:ea typeface="Archivo"/>
                <a:cs typeface="Archivo"/>
                <a:sym typeface="Archivo"/>
              </a:rPr>
              <a:t>Print </a:t>
            </a:r>
          </a:p>
          <a:p>
            <a:pPr algn="l" marL="518160" indent="-259080" lvl="1">
              <a:lnSpc>
                <a:spcPts val="2928"/>
              </a:lnSpc>
              <a:buFont typeface="Arial"/>
              <a:buChar char="•"/>
            </a:pPr>
            <a:r>
              <a:rPr lang="en-US" sz="2400">
                <a:solidFill>
                  <a:srgbClr val="010203"/>
                </a:solidFill>
                <a:latin typeface="Archivo"/>
                <a:ea typeface="Archivo"/>
                <a:cs typeface="Archivo"/>
                <a:sym typeface="Archivo"/>
              </a:rPr>
              <a:t>Magazine</a:t>
            </a:r>
          </a:p>
          <a:p>
            <a:pPr algn="l" marL="518160" indent="-259080" lvl="1">
              <a:lnSpc>
                <a:spcPts val="2928"/>
              </a:lnSpc>
              <a:buFont typeface="Arial"/>
              <a:buChar char="•"/>
            </a:pPr>
            <a:r>
              <a:rPr lang="en-US" sz="2400">
                <a:solidFill>
                  <a:srgbClr val="010203"/>
                </a:solidFill>
                <a:latin typeface="Archivo"/>
                <a:ea typeface="Archivo"/>
                <a:cs typeface="Archivo"/>
                <a:sym typeface="Archivo"/>
              </a:rPr>
              <a:t>Newspapers</a:t>
            </a:r>
          </a:p>
          <a:p>
            <a:pPr algn="l" marL="518160" indent="-259080" lvl="1">
              <a:lnSpc>
                <a:spcPts val="2928"/>
              </a:lnSpc>
              <a:buFont typeface="Arial"/>
              <a:buChar char="•"/>
            </a:pPr>
            <a:r>
              <a:rPr lang="en-US" sz="2400">
                <a:solidFill>
                  <a:srgbClr val="010203"/>
                </a:solidFill>
                <a:latin typeface="Archivo"/>
                <a:ea typeface="Archivo"/>
                <a:cs typeface="Archivo"/>
                <a:sym typeface="Archivo"/>
              </a:rPr>
              <a:t>Leaflets</a:t>
            </a:r>
          </a:p>
          <a:p>
            <a:pPr algn="l" marL="518160" indent="-259080" lvl="1">
              <a:lnSpc>
                <a:spcPts val="2928"/>
              </a:lnSpc>
              <a:buFont typeface="Arial"/>
              <a:buChar char="•"/>
            </a:pPr>
            <a:r>
              <a:rPr lang="en-US" sz="2400">
                <a:solidFill>
                  <a:srgbClr val="010203"/>
                </a:solidFill>
                <a:latin typeface="Archivo"/>
                <a:ea typeface="Archivo"/>
                <a:cs typeface="Archivo"/>
                <a:sym typeface="Archivo"/>
              </a:rPr>
              <a:t>Direct mail</a:t>
            </a:r>
          </a:p>
          <a:p>
            <a:pPr algn="l" marL="518160" indent="-259080" lvl="1">
              <a:lnSpc>
                <a:spcPts val="2928"/>
              </a:lnSpc>
              <a:buFont typeface="Arial"/>
              <a:buChar char="•"/>
            </a:pPr>
            <a:r>
              <a:rPr lang="en-US" sz="2400">
                <a:solidFill>
                  <a:srgbClr val="010203"/>
                </a:solidFill>
                <a:latin typeface="Archivo"/>
                <a:ea typeface="Archivo"/>
                <a:cs typeface="Archivo"/>
                <a:sym typeface="Archivo"/>
              </a:rPr>
              <a:t>TV </a:t>
            </a:r>
          </a:p>
          <a:p>
            <a:pPr algn="l" marL="518160" indent="-259080" lvl="1">
              <a:lnSpc>
                <a:spcPts val="2928"/>
              </a:lnSpc>
              <a:buFont typeface="Arial"/>
              <a:buChar char="•"/>
            </a:pPr>
            <a:r>
              <a:rPr lang="en-US" sz="2400">
                <a:solidFill>
                  <a:srgbClr val="010203"/>
                </a:solidFill>
                <a:latin typeface="Archivo"/>
                <a:ea typeface="Archivo"/>
                <a:cs typeface="Archivo"/>
                <a:sym typeface="Archivo"/>
              </a:rPr>
              <a:t>Radio</a:t>
            </a:r>
          </a:p>
          <a:p>
            <a:pPr algn="l" marL="518160" indent="-259080" lvl="1">
              <a:lnSpc>
                <a:spcPts val="2928"/>
              </a:lnSpc>
              <a:buFont typeface="Arial"/>
              <a:buChar char="•"/>
            </a:pPr>
            <a:r>
              <a:rPr lang="en-US" sz="2400">
                <a:solidFill>
                  <a:srgbClr val="010203"/>
                </a:solidFill>
                <a:latin typeface="Archivo"/>
                <a:ea typeface="Archivo"/>
                <a:cs typeface="Archivo"/>
                <a:sym typeface="Archivo"/>
              </a:rPr>
              <a:t>Broadcasting</a:t>
            </a:r>
          </a:p>
          <a:p>
            <a:pPr algn="l" marL="518160" indent="-259080" lvl="1">
              <a:lnSpc>
                <a:spcPts val="2928"/>
              </a:lnSpc>
              <a:buFont typeface="Arial"/>
              <a:buChar char="•"/>
            </a:pPr>
            <a:r>
              <a:rPr lang="en-US" sz="2400">
                <a:solidFill>
                  <a:srgbClr val="010203"/>
                </a:solidFill>
                <a:latin typeface="Archivo"/>
                <a:ea typeface="Archivo"/>
                <a:cs typeface="Archivo"/>
                <a:sym typeface="Archivo"/>
              </a:rPr>
              <a:t>Events</a:t>
            </a:r>
          </a:p>
          <a:p>
            <a:pPr algn="l" marL="518160" indent="-259080" lvl="1">
              <a:lnSpc>
                <a:spcPts val="2928"/>
              </a:lnSpc>
              <a:buFont typeface="Arial"/>
              <a:buChar char="•"/>
            </a:pPr>
            <a:r>
              <a:rPr lang="en-US" sz="2400">
                <a:solidFill>
                  <a:srgbClr val="010203"/>
                </a:solidFill>
                <a:latin typeface="Archivo"/>
                <a:ea typeface="Archivo"/>
                <a:cs typeface="Archivo"/>
                <a:sym typeface="Archivo"/>
              </a:rPr>
              <a:t>Press coverage</a:t>
            </a:r>
          </a:p>
          <a:p>
            <a:pPr algn="l" marL="518160" indent="-259080" lvl="1">
              <a:lnSpc>
                <a:spcPts val="2928"/>
              </a:lnSpc>
              <a:buFont typeface="Arial"/>
              <a:buChar char="•"/>
            </a:pPr>
            <a:r>
              <a:rPr lang="en-US" sz="2400">
                <a:solidFill>
                  <a:srgbClr val="010203"/>
                </a:solidFill>
                <a:latin typeface="Archivo"/>
                <a:ea typeface="Archivo"/>
                <a:cs typeface="Archivo"/>
                <a:sym typeface="Archivo"/>
              </a:rPr>
              <a:t>Telemarketing</a:t>
            </a:r>
          </a:p>
        </p:txBody>
      </p:sp>
      <p:sp>
        <p:nvSpPr>
          <p:cNvPr name="TextBox 11" id="11"/>
          <p:cNvSpPr txBox="true"/>
          <p:nvPr/>
        </p:nvSpPr>
        <p:spPr>
          <a:xfrm rot="0">
            <a:off x="6293759" y="5244774"/>
            <a:ext cx="2743200" cy="3718179"/>
          </a:xfrm>
          <a:prstGeom prst="rect">
            <a:avLst/>
          </a:prstGeom>
        </p:spPr>
        <p:txBody>
          <a:bodyPr anchor="t" rtlCol="false" tIns="0" lIns="0" bIns="0" rIns="0">
            <a:spAutoFit/>
          </a:bodyPr>
          <a:lstStyle/>
          <a:p>
            <a:pPr algn="l" marL="518160" indent="-259080" lvl="1">
              <a:lnSpc>
                <a:spcPts val="2928"/>
              </a:lnSpc>
              <a:buFont typeface="Arial"/>
              <a:buChar char="•"/>
            </a:pPr>
            <a:r>
              <a:rPr lang="en-US" sz="2400">
                <a:solidFill>
                  <a:srgbClr val="010203"/>
                </a:solidFill>
                <a:latin typeface="Archivo"/>
                <a:ea typeface="Archivo"/>
                <a:cs typeface="Archivo"/>
                <a:sym typeface="Archivo"/>
              </a:rPr>
              <a:t>Digital ads</a:t>
            </a:r>
          </a:p>
          <a:p>
            <a:pPr algn="l" marL="518160" indent="-259080" lvl="1">
              <a:lnSpc>
                <a:spcPts val="2928"/>
              </a:lnSpc>
              <a:buFont typeface="Arial"/>
              <a:buChar char="•"/>
            </a:pPr>
            <a:r>
              <a:rPr lang="en-US" sz="2400">
                <a:solidFill>
                  <a:srgbClr val="010203"/>
                </a:solidFill>
                <a:latin typeface="Archivo"/>
                <a:ea typeface="Archivo"/>
                <a:cs typeface="Archivo"/>
                <a:sym typeface="Archivo"/>
              </a:rPr>
              <a:t>Email</a:t>
            </a:r>
          </a:p>
          <a:p>
            <a:pPr algn="l" marL="518160" indent="-259080" lvl="1">
              <a:lnSpc>
                <a:spcPts val="2928"/>
              </a:lnSpc>
              <a:buFont typeface="Arial"/>
              <a:buChar char="•"/>
            </a:pPr>
            <a:r>
              <a:rPr lang="en-US" sz="2400">
                <a:solidFill>
                  <a:srgbClr val="010203"/>
                </a:solidFill>
                <a:latin typeface="Archivo"/>
                <a:ea typeface="Archivo"/>
                <a:cs typeface="Archivo"/>
                <a:sym typeface="Archivo"/>
              </a:rPr>
              <a:t>Website</a:t>
            </a:r>
          </a:p>
          <a:p>
            <a:pPr algn="l" marL="518160" indent="-259080" lvl="1">
              <a:lnSpc>
                <a:spcPts val="2928"/>
              </a:lnSpc>
              <a:buFont typeface="Arial"/>
              <a:buChar char="•"/>
            </a:pPr>
            <a:r>
              <a:rPr lang="en-US" sz="2400">
                <a:solidFill>
                  <a:srgbClr val="010203"/>
                </a:solidFill>
                <a:latin typeface="Archivo"/>
                <a:ea typeface="Archivo"/>
                <a:cs typeface="Archivo"/>
                <a:sym typeface="Archivo"/>
              </a:rPr>
              <a:t>Social media</a:t>
            </a:r>
          </a:p>
          <a:p>
            <a:pPr algn="l" marL="518160" indent="-259080" lvl="1">
              <a:lnSpc>
                <a:spcPts val="2928"/>
              </a:lnSpc>
              <a:buFont typeface="Arial"/>
              <a:buChar char="•"/>
            </a:pPr>
            <a:r>
              <a:rPr lang="en-US" sz="2400">
                <a:solidFill>
                  <a:srgbClr val="010203"/>
                </a:solidFill>
                <a:latin typeface="Archivo"/>
                <a:ea typeface="Archivo"/>
                <a:cs typeface="Archivo"/>
                <a:sym typeface="Archivo"/>
              </a:rPr>
              <a:t>SEO</a:t>
            </a:r>
          </a:p>
          <a:p>
            <a:pPr algn="l" marL="518160" indent="-259080" lvl="1">
              <a:lnSpc>
                <a:spcPts val="2928"/>
              </a:lnSpc>
              <a:buFont typeface="Arial"/>
              <a:buChar char="•"/>
            </a:pPr>
            <a:r>
              <a:rPr lang="en-US" sz="2400">
                <a:solidFill>
                  <a:srgbClr val="010203"/>
                </a:solidFill>
                <a:latin typeface="Archivo"/>
                <a:ea typeface="Archivo"/>
                <a:cs typeface="Archivo"/>
                <a:sym typeface="Archivo"/>
              </a:rPr>
              <a:t>SEM</a:t>
            </a:r>
          </a:p>
          <a:p>
            <a:pPr algn="l" marL="518160" indent="-259080" lvl="1">
              <a:lnSpc>
                <a:spcPts val="2928"/>
              </a:lnSpc>
              <a:buFont typeface="Arial"/>
              <a:buChar char="•"/>
            </a:pPr>
            <a:r>
              <a:rPr lang="en-US" sz="2400">
                <a:solidFill>
                  <a:srgbClr val="010203"/>
                </a:solidFill>
                <a:latin typeface="Archivo"/>
                <a:ea typeface="Archivo"/>
                <a:cs typeface="Archivo"/>
                <a:sym typeface="Archivo"/>
              </a:rPr>
              <a:t>Content marketing</a:t>
            </a:r>
          </a:p>
          <a:p>
            <a:pPr algn="l" marL="518160" indent="-259080" lvl="1">
              <a:lnSpc>
                <a:spcPts val="2928"/>
              </a:lnSpc>
              <a:buFont typeface="Arial"/>
              <a:buChar char="•"/>
            </a:pPr>
            <a:r>
              <a:rPr lang="en-US" sz="2400">
                <a:solidFill>
                  <a:srgbClr val="010203"/>
                </a:solidFill>
                <a:latin typeface="Archivo"/>
                <a:ea typeface="Archivo"/>
                <a:cs typeface="Archivo"/>
                <a:sym typeface="Archivo"/>
              </a:rPr>
              <a:t>Affiliate</a:t>
            </a:r>
          </a:p>
          <a:p>
            <a:pPr algn="l" marL="518160" indent="-259080" lvl="1">
              <a:lnSpc>
                <a:spcPts val="2928"/>
              </a:lnSpc>
              <a:buFont typeface="Arial"/>
              <a:buChar char="•"/>
            </a:pPr>
            <a:r>
              <a:rPr lang="en-US" sz="2400">
                <a:solidFill>
                  <a:srgbClr val="010203"/>
                </a:solidFill>
                <a:latin typeface="Archivo"/>
                <a:ea typeface="Archivo"/>
                <a:cs typeface="Archivo"/>
                <a:sym typeface="Archivo"/>
              </a:rPr>
              <a:t>Native ads</a:t>
            </a:r>
          </a:p>
        </p:txBody>
      </p:sp>
      <p:sp>
        <p:nvSpPr>
          <p:cNvPr name="AutoShape 12" id="12"/>
          <p:cNvSpPr/>
          <p:nvPr/>
        </p:nvSpPr>
        <p:spPr>
          <a:xfrm>
            <a:off x="3321959" y="5035224"/>
            <a:ext cx="2743188" cy="0"/>
          </a:xfrm>
          <a:prstGeom prst="line">
            <a:avLst/>
          </a:prstGeom>
          <a:ln cap="flat" w="19050">
            <a:solidFill>
              <a:srgbClr val="000000"/>
            </a:solidFill>
            <a:prstDash val="solid"/>
            <a:headEnd type="none" len="sm" w="sm"/>
            <a:tailEnd type="none" len="sm" w="sm"/>
          </a:ln>
        </p:spPr>
      </p:sp>
      <p:sp>
        <p:nvSpPr>
          <p:cNvPr name="AutoShape 13" id="13"/>
          <p:cNvSpPr/>
          <p:nvPr/>
        </p:nvSpPr>
        <p:spPr>
          <a:xfrm>
            <a:off x="6293759" y="5025699"/>
            <a:ext cx="2743200" cy="0"/>
          </a:xfrm>
          <a:prstGeom prst="line">
            <a:avLst/>
          </a:prstGeom>
          <a:ln cap="flat" w="19050">
            <a:solidFill>
              <a:srgbClr val="000000"/>
            </a:solidFill>
            <a:prstDash val="solid"/>
            <a:headEnd type="none" len="sm" w="sm"/>
            <a:tailEnd type="none" len="sm" w="sm"/>
          </a:ln>
        </p:spPr>
      </p:sp>
      <p:sp>
        <p:nvSpPr>
          <p:cNvPr name="TextBox 14" id="14"/>
          <p:cNvSpPr txBox="true"/>
          <p:nvPr/>
        </p:nvSpPr>
        <p:spPr>
          <a:xfrm rot="0">
            <a:off x="3321959" y="4345175"/>
            <a:ext cx="2498978" cy="401574"/>
          </a:xfrm>
          <a:prstGeom prst="rect">
            <a:avLst/>
          </a:prstGeom>
        </p:spPr>
        <p:txBody>
          <a:bodyPr anchor="t" rtlCol="false" tIns="0" lIns="0" bIns="0" rIns="0">
            <a:spAutoFit/>
          </a:bodyPr>
          <a:lstStyle/>
          <a:p>
            <a:pPr algn="l">
              <a:lnSpc>
                <a:spcPts val="2928"/>
              </a:lnSpc>
            </a:pPr>
            <a:r>
              <a:rPr lang="en-US" b="true" sz="2400" i="true">
                <a:solidFill>
                  <a:srgbClr val="010203"/>
                </a:solidFill>
                <a:latin typeface="Zodiak Bold Italics"/>
                <a:ea typeface="Zodiak Bold Italics"/>
                <a:cs typeface="Zodiak Bold Italics"/>
                <a:sym typeface="Zodiak Bold Italics"/>
              </a:rPr>
              <a:t>Traditional</a:t>
            </a:r>
          </a:p>
        </p:txBody>
      </p:sp>
      <p:sp>
        <p:nvSpPr>
          <p:cNvPr name="TextBox 15" id="15"/>
          <p:cNvSpPr txBox="true"/>
          <p:nvPr/>
        </p:nvSpPr>
        <p:spPr>
          <a:xfrm rot="0">
            <a:off x="6293759" y="4345175"/>
            <a:ext cx="2743200" cy="401574"/>
          </a:xfrm>
          <a:prstGeom prst="rect">
            <a:avLst/>
          </a:prstGeom>
        </p:spPr>
        <p:txBody>
          <a:bodyPr anchor="t" rtlCol="false" tIns="0" lIns="0" bIns="0" rIns="0">
            <a:spAutoFit/>
          </a:bodyPr>
          <a:lstStyle/>
          <a:p>
            <a:pPr algn="l">
              <a:lnSpc>
                <a:spcPts val="2928"/>
              </a:lnSpc>
            </a:pPr>
            <a:r>
              <a:rPr lang="en-US" b="true" sz="2400" i="true">
                <a:solidFill>
                  <a:srgbClr val="010203"/>
                </a:solidFill>
                <a:latin typeface="Zodiak Bold Italics"/>
                <a:ea typeface="Zodiak Bold Italics"/>
                <a:cs typeface="Zodiak Bold Italics"/>
                <a:sym typeface="Zodiak Bold Italics"/>
              </a:rPr>
              <a:t>Digital</a:t>
            </a:r>
          </a:p>
        </p:txBody>
      </p:sp>
      <p:sp>
        <p:nvSpPr>
          <p:cNvPr name="TextBox 16" id="16"/>
          <p:cNvSpPr txBox="true"/>
          <p:nvPr/>
        </p:nvSpPr>
        <p:spPr>
          <a:xfrm rot="0">
            <a:off x="10758718" y="5244774"/>
            <a:ext cx="2743188" cy="2975229"/>
          </a:xfrm>
          <a:prstGeom prst="rect">
            <a:avLst/>
          </a:prstGeom>
        </p:spPr>
        <p:txBody>
          <a:bodyPr anchor="t" rtlCol="false" tIns="0" lIns="0" bIns="0" rIns="0">
            <a:spAutoFit/>
          </a:bodyPr>
          <a:lstStyle/>
          <a:p>
            <a:pPr algn="l" marL="518160" indent="-259080" lvl="1">
              <a:lnSpc>
                <a:spcPts val="2928"/>
              </a:lnSpc>
              <a:buFont typeface="Arial"/>
              <a:buChar char="•"/>
            </a:pPr>
            <a:r>
              <a:rPr lang="en-US" sz="2400">
                <a:solidFill>
                  <a:srgbClr val="010203"/>
                </a:solidFill>
                <a:latin typeface="Archivo"/>
                <a:ea typeface="Archivo"/>
                <a:cs typeface="Archivo"/>
                <a:sym typeface="Archivo"/>
              </a:rPr>
              <a:t>Influencer</a:t>
            </a:r>
          </a:p>
          <a:p>
            <a:pPr algn="l" marL="518160" indent="-259080" lvl="1">
              <a:lnSpc>
                <a:spcPts val="2928"/>
              </a:lnSpc>
              <a:buFont typeface="Arial"/>
              <a:buChar char="•"/>
            </a:pPr>
            <a:r>
              <a:rPr lang="en-US" sz="2400">
                <a:solidFill>
                  <a:srgbClr val="010203"/>
                </a:solidFill>
                <a:latin typeface="Archivo"/>
                <a:ea typeface="Archivo"/>
                <a:cs typeface="Archivo"/>
                <a:sym typeface="Archivo"/>
              </a:rPr>
              <a:t>Demo</a:t>
            </a:r>
          </a:p>
          <a:p>
            <a:pPr algn="l" marL="518160" indent="-259080" lvl="1">
              <a:lnSpc>
                <a:spcPts val="2928"/>
              </a:lnSpc>
              <a:buFont typeface="Arial"/>
              <a:buChar char="•"/>
            </a:pPr>
            <a:r>
              <a:rPr lang="en-US" sz="2400">
                <a:solidFill>
                  <a:srgbClr val="010203"/>
                </a:solidFill>
                <a:latin typeface="Archivo"/>
                <a:ea typeface="Archivo"/>
                <a:cs typeface="Archivo"/>
                <a:sym typeface="Archivo"/>
              </a:rPr>
              <a:t>Consultation</a:t>
            </a:r>
          </a:p>
          <a:p>
            <a:pPr algn="l" marL="518160" indent="-259080" lvl="1">
              <a:lnSpc>
                <a:spcPts val="2928"/>
              </a:lnSpc>
              <a:buFont typeface="Arial"/>
              <a:buChar char="•"/>
            </a:pPr>
            <a:r>
              <a:rPr lang="en-US" sz="2400">
                <a:solidFill>
                  <a:srgbClr val="010203"/>
                </a:solidFill>
                <a:latin typeface="Archivo"/>
                <a:ea typeface="Archivo"/>
                <a:cs typeface="Archivo"/>
                <a:sym typeface="Archivo"/>
              </a:rPr>
              <a:t>Promo code</a:t>
            </a:r>
          </a:p>
          <a:p>
            <a:pPr algn="l" marL="518160" indent="-259080" lvl="1">
              <a:lnSpc>
                <a:spcPts val="2928"/>
              </a:lnSpc>
              <a:buFont typeface="Arial"/>
              <a:buChar char="•"/>
            </a:pPr>
            <a:r>
              <a:rPr lang="en-US" sz="2400">
                <a:solidFill>
                  <a:srgbClr val="010203"/>
                </a:solidFill>
                <a:latin typeface="Archivo"/>
                <a:ea typeface="Archivo"/>
                <a:cs typeface="Archivo"/>
                <a:sym typeface="Archivo"/>
              </a:rPr>
              <a:t>Free trial</a:t>
            </a:r>
          </a:p>
          <a:p>
            <a:pPr algn="l" marL="518160" indent="-259080" lvl="1">
              <a:lnSpc>
                <a:spcPts val="2928"/>
              </a:lnSpc>
              <a:buFont typeface="Arial"/>
              <a:buChar char="•"/>
            </a:pPr>
            <a:r>
              <a:rPr lang="en-US" sz="2400">
                <a:solidFill>
                  <a:srgbClr val="010203"/>
                </a:solidFill>
                <a:latin typeface="Archivo"/>
                <a:ea typeface="Archivo"/>
                <a:cs typeface="Archivo"/>
                <a:sym typeface="Archivo"/>
              </a:rPr>
              <a:t>Telemarketing</a:t>
            </a:r>
          </a:p>
          <a:p>
            <a:pPr algn="l" marL="518160" indent="-259080" lvl="1">
              <a:lnSpc>
                <a:spcPts val="2928"/>
              </a:lnSpc>
              <a:buFont typeface="Arial"/>
              <a:buChar char="•"/>
            </a:pPr>
            <a:r>
              <a:rPr lang="en-US" sz="2400">
                <a:solidFill>
                  <a:srgbClr val="010203"/>
                </a:solidFill>
                <a:latin typeface="Archivo"/>
                <a:ea typeface="Archivo"/>
                <a:cs typeface="Archivo"/>
                <a:sym typeface="Archivo"/>
              </a:rPr>
              <a:t>Pay per click</a:t>
            </a:r>
          </a:p>
          <a:p>
            <a:pPr algn="l" marL="518160" indent="-259080" lvl="1">
              <a:lnSpc>
                <a:spcPts val="2928"/>
              </a:lnSpc>
              <a:buFont typeface="Arial"/>
              <a:buChar char="•"/>
            </a:pPr>
            <a:r>
              <a:rPr lang="en-US" sz="2400">
                <a:solidFill>
                  <a:srgbClr val="010203"/>
                </a:solidFill>
                <a:latin typeface="Archivo"/>
                <a:ea typeface="Archivo"/>
                <a:cs typeface="Archivo"/>
                <a:sym typeface="Archivo"/>
              </a:rPr>
              <a:t>Referrals</a:t>
            </a:r>
          </a:p>
        </p:txBody>
      </p:sp>
      <p:sp>
        <p:nvSpPr>
          <p:cNvPr name="TextBox 17" id="17"/>
          <p:cNvSpPr txBox="true"/>
          <p:nvPr/>
        </p:nvSpPr>
        <p:spPr>
          <a:xfrm rot="0">
            <a:off x="13730518" y="5244774"/>
            <a:ext cx="2733675" cy="4461129"/>
          </a:xfrm>
          <a:prstGeom prst="rect">
            <a:avLst/>
          </a:prstGeom>
        </p:spPr>
        <p:txBody>
          <a:bodyPr anchor="t" rtlCol="false" tIns="0" lIns="0" bIns="0" rIns="0">
            <a:spAutoFit/>
          </a:bodyPr>
          <a:lstStyle/>
          <a:p>
            <a:pPr algn="l" marL="518160" indent="-259080" lvl="1">
              <a:lnSpc>
                <a:spcPts val="2928"/>
              </a:lnSpc>
              <a:buFont typeface="Arial"/>
              <a:buChar char="•"/>
            </a:pPr>
            <a:r>
              <a:rPr lang="en-US" sz="2400">
                <a:solidFill>
                  <a:srgbClr val="010203"/>
                </a:solidFill>
                <a:latin typeface="Archivo"/>
                <a:ea typeface="Archivo"/>
                <a:cs typeface="Archivo"/>
                <a:sym typeface="Archivo"/>
              </a:rPr>
              <a:t>Ebook</a:t>
            </a:r>
          </a:p>
          <a:p>
            <a:pPr algn="l" marL="518160" indent="-259080" lvl="1">
              <a:lnSpc>
                <a:spcPts val="2928"/>
              </a:lnSpc>
              <a:buFont typeface="Arial"/>
              <a:buChar char="•"/>
            </a:pPr>
            <a:r>
              <a:rPr lang="en-US" sz="2400">
                <a:solidFill>
                  <a:srgbClr val="010203"/>
                </a:solidFill>
                <a:latin typeface="Archivo"/>
                <a:ea typeface="Archivo"/>
                <a:cs typeface="Archivo"/>
                <a:sym typeface="Archivo"/>
              </a:rPr>
              <a:t>Blog</a:t>
            </a:r>
          </a:p>
          <a:p>
            <a:pPr algn="l" marL="518160" indent="-259080" lvl="1">
              <a:lnSpc>
                <a:spcPts val="2928"/>
              </a:lnSpc>
              <a:buFont typeface="Arial"/>
              <a:buChar char="•"/>
            </a:pPr>
            <a:r>
              <a:rPr lang="en-US" sz="2400">
                <a:solidFill>
                  <a:srgbClr val="010203"/>
                </a:solidFill>
                <a:latin typeface="Archivo"/>
                <a:ea typeface="Archivo"/>
                <a:cs typeface="Archivo"/>
                <a:sym typeface="Archivo"/>
              </a:rPr>
              <a:t>Podcast</a:t>
            </a:r>
          </a:p>
          <a:p>
            <a:pPr algn="l" marL="518160" indent="-259080" lvl="1">
              <a:lnSpc>
                <a:spcPts val="2928"/>
              </a:lnSpc>
              <a:buFont typeface="Arial"/>
              <a:buChar char="•"/>
            </a:pPr>
            <a:r>
              <a:rPr lang="en-US" sz="2400">
                <a:solidFill>
                  <a:srgbClr val="010203"/>
                </a:solidFill>
                <a:latin typeface="Archivo"/>
                <a:ea typeface="Archivo"/>
                <a:cs typeface="Archivo"/>
                <a:sym typeface="Archivo"/>
              </a:rPr>
              <a:t>Testimonials</a:t>
            </a:r>
          </a:p>
          <a:p>
            <a:pPr algn="l" marL="518160" indent="-259080" lvl="1">
              <a:lnSpc>
                <a:spcPts val="2928"/>
              </a:lnSpc>
              <a:buFont typeface="Arial"/>
              <a:buChar char="•"/>
            </a:pPr>
            <a:r>
              <a:rPr lang="en-US" sz="2400">
                <a:solidFill>
                  <a:srgbClr val="010203"/>
                </a:solidFill>
                <a:latin typeface="Archivo"/>
                <a:ea typeface="Archivo"/>
                <a:cs typeface="Archivo"/>
                <a:sym typeface="Archivo"/>
              </a:rPr>
              <a:t>Reviews</a:t>
            </a:r>
          </a:p>
          <a:p>
            <a:pPr algn="l" marL="518160" indent="-259080" lvl="1">
              <a:lnSpc>
                <a:spcPts val="2928"/>
              </a:lnSpc>
              <a:buFont typeface="Arial"/>
              <a:buChar char="•"/>
            </a:pPr>
            <a:r>
              <a:rPr lang="en-US" sz="2400">
                <a:solidFill>
                  <a:srgbClr val="010203"/>
                </a:solidFill>
                <a:latin typeface="Archivo"/>
                <a:ea typeface="Archivo"/>
                <a:cs typeface="Archivo"/>
                <a:sym typeface="Archivo"/>
              </a:rPr>
              <a:t>Free tools</a:t>
            </a:r>
          </a:p>
          <a:p>
            <a:pPr algn="l" marL="518160" indent="-259080" lvl="1">
              <a:lnSpc>
                <a:spcPts val="2928"/>
              </a:lnSpc>
              <a:buFont typeface="Arial"/>
              <a:buChar char="•"/>
            </a:pPr>
            <a:r>
              <a:rPr lang="en-US" sz="2400">
                <a:solidFill>
                  <a:srgbClr val="010203"/>
                </a:solidFill>
                <a:latin typeface="Archivo"/>
                <a:ea typeface="Archivo"/>
                <a:cs typeface="Archivo"/>
                <a:sym typeface="Archivo"/>
              </a:rPr>
              <a:t>Quizzes</a:t>
            </a:r>
          </a:p>
          <a:p>
            <a:pPr algn="l" marL="518160" indent="-259080" lvl="1">
              <a:lnSpc>
                <a:spcPts val="2928"/>
              </a:lnSpc>
              <a:buFont typeface="Arial"/>
              <a:buChar char="•"/>
            </a:pPr>
            <a:r>
              <a:rPr lang="en-US" sz="2400">
                <a:solidFill>
                  <a:srgbClr val="010203"/>
                </a:solidFill>
                <a:latin typeface="Archivo"/>
                <a:ea typeface="Archivo"/>
                <a:cs typeface="Archivo"/>
                <a:sym typeface="Archivo"/>
              </a:rPr>
              <a:t>Videos</a:t>
            </a:r>
          </a:p>
          <a:p>
            <a:pPr algn="l" marL="518160" indent="-259080" lvl="1">
              <a:lnSpc>
                <a:spcPts val="2928"/>
              </a:lnSpc>
              <a:buFont typeface="Arial"/>
              <a:buChar char="•"/>
            </a:pPr>
            <a:r>
              <a:rPr lang="en-US" sz="2400">
                <a:solidFill>
                  <a:srgbClr val="010203"/>
                </a:solidFill>
                <a:latin typeface="Archivo"/>
                <a:ea typeface="Archivo"/>
                <a:cs typeface="Archivo"/>
                <a:sym typeface="Archivo"/>
              </a:rPr>
              <a:t>Infographic</a:t>
            </a:r>
          </a:p>
          <a:p>
            <a:pPr algn="l" marL="518160" indent="-259080" lvl="1">
              <a:lnSpc>
                <a:spcPts val="2928"/>
              </a:lnSpc>
              <a:buFont typeface="Arial"/>
              <a:buChar char="•"/>
            </a:pPr>
            <a:r>
              <a:rPr lang="en-US" sz="2400">
                <a:solidFill>
                  <a:srgbClr val="010203"/>
                </a:solidFill>
                <a:latin typeface="Archivo"/>
                <a:ea typeface="Archivo"/>
                <a:cs typeface="Archivo"/>
                <a:sym typeface="Archivo"/>
              </a:rPr>
              <a:t>How to guide</a:t>
            </a:r>
          </a:p>
          <a:p>
            <a:pPr algn="l" marL="518160" indent="-259080" lvl="1">
              <a:lnSpc>
                <a:spcPts val="2928"/>
              </a:lnSpc>
              <a:buFont typeface="Arial"/>
              <a:buChar char="•"/>
            </a:pPr>
            <a:r>
              <a:rPr lang="en-US" sz="2400">
                <a:solidFill>
                  <a:srgbClr val="010203"/>
                </a:solidFill>
                <a:latin typeface="Archivo"/>
                <a:ea typeface="Archivo"/>
                <a:cs typeface="Archivo"/>
                <a:sym typeface="Archivo"/>
              </a:rPr>
              <a:t>Webinar</a:t>
            </a:r>
          </a:p>
          <a:p>
            <a:pPr algn="l" marL="518160" indent="-259080" lvl="1">
              <a:lnSpc>
                <a:spcPts val="2928"/>
              </a:lnSpc>
              <a:buFont typeface="Arial"/>
              <a:buChar char="•"/>
            </a:pPr>
            <a:r>
              <a:rPr lang="en-US" sz="2400">
                <a:solidFill>
                  <a:srgbClr val="010203"/>
                </a:solidFill>
                <a:latin typeface="Archivo"/>
                <a:ea typeface="Archivo"/>
                <a:cs typeface="Archivo"/>
                <a:sym typeface="Archivo"/>
              </a:rPr>
              <a:t>Newsletter</a:t>
            </a:r>
          </a:p>
        </p:txBody>
      </p:sp>
      <p:sp>
        <p:nvSpPr>
          <p:cNvPr name="AutoShape 18" id="18"/>
          <p:cNvSpPr/>
          <p:nvPr/>
        </p:nvSpPr>
        <p:spPr>
          <a:xfrm>
            <a:off x="10758718" y="5035224"/>
            <a:ext cx="2743188" cy="0"/>
          </a:xfrm>
          <a:prstGeom prst="line">
            <a:avLst/>
          </a:prstGeom>
          <a:ln cap="flat" w="19050">
            <a:solidFill>
              <a:srgbClr val="000000"/>
            </a:solidFill>
            <a:prstDash val="solid"/>
            <a:headEnd type="none" len="sm" w="sm"/>
            <a:tailEnd type="none" len="sm" w="sm"/>
          </a:ln>
        </p:spPr>
      </p:sp>
      <p:sp>
        <p:nvSpPr>
          <p:cNvPr name="AutoShape 19" id="19"/>
          <p:cNvSpPr/>
          <p:nvPr/>
        </p:nvSpPr>
        <p:spPr>
          <a:xfrm>
            <a:off x="13730518" y="5025699"/>
            <a:ext cx="2743200" cy="0"/>
          </a:xfrm>
          <a:prstGeom prst="line">
            <a:avLst/>
          </a:prstGeom>
          <a:ln cap="flat" w="19050">
            <a:solidFill>
              <a:srgbClr val="000000"/>
            </a:solidFill>
            <a:prstDash val="solid"/>
            <a:headEnd type="none" len="sm" w="sm"/>
            <a:tailEnd type="none" len="sm" w="sm"/>
          </a:ln>
        </p:spPr>
      </p:sp>
      <p:sp>
        <p:nvSpPr>
          <p:cNvPr name="TextBox 20" id="20"/>
          <p:cNvSpPr txBox="true"/>
          <p:nvPr/>
        </p:nvSpPr>
        <p:spPr>
          <a:xfrm rot="0">
            <a:off x="10758718" y="4345175"/>
            <a:ext cx="2498978" cy="401574"/>
          </a:xfrm>
          <a:prstGeom prst="rect">
            <a:avLst/>
          </a:prstGeom>
        </p:spPr>
        <p:txBody>
          <a:bodyPr anchor="t" rtlCol="false" tIns="0" lIns="0" bIns="0" rIns="0">
            <a:spAutoFit/>
          </a:bodyPr>
          <a:lstStyle/>
          <a:p>
            <a:pPr algn="l">
              <a:lnSpc>
                <a:spcPts val="2928"/>
              </a:lnSpc>
            </a:pPr>
            <a:r>
              <a:rPr lang="en-US" b="true" sz="2400" i="true">
                <a:solidFill>
                  <a:srgbClr val="010203"/>
                </a:solidFill>
                <a:latin typeface="Zodiak Bold Italics"/>
                <a:ea typeface="Zodiak Bold Italics"/>
                <a:cs typeface="Zodiak Bold Italics"/>
                <a:sym typeface="Zodiak Bold Italics"/>
              </a:rPr>
              <a:t>Direct</a:t>
            </a:r>
          </a:p>
        </p:txBody>
      </p:sp>
      <p:sp>
        <p:nvSpPr>
          <p:cNvPr name="TextBox 21" id="21"/>
          <p:cNvSpPr txBox="true"/>
          <p:nvPr/>
        </p:nvSpPr>
        <p:spPr>
          <a:xfrm rot="0">
            <a:off x="13730518" y="4345175"/>
            <a:ext cx="2743200" cy="401574"/>
          </a:xfrm>
          <a:prstGeom prst="rect">
            <a:avLst/>
          </a:prstGeom>
        </p:spPr>
        <p:txBody>
          <a:bodyPr anchor="t" rtlCol="false" tIns="0" lIns="0" bIns="0" rIns="0">
            <a:spAutoFit/>
          </a:bodyPr>
          <a:lstStyle/>
          <a:p>
            <a:pPr algn="l">
              <a:lnSpc>
                <a:spcPts val="2928"/>
              </a:lnSpc>
            </a:pPr>
            <a:r>
              <a:rPr lang="en-US" b="true" sz="2400" i="true">
                <a:solidFill>
                  <a:srgbClr val="010203"/>
                </a:solidFill>
                <a:latin typeface="Zodiak Bold Italics"/>
                <a:ea typeface="Zodiak Bold Italics"/>
                <a:cs typeface="Zodiak Bold Italics"/>
                <a:sym typeface="Zodiak Bold Italics"/>
              </a:rPr>
              <a:t>Indirect</a:t>
            </a:r>
          </a:p>
        </p:txBody>
      </p:sp>
    </p:spTree>
  </p:cSld>
  <p:clrMapOvr>
    <a:masterClrMapping/>
  </p:clrMapOvr>
  <p:transition spd="fast">
    <p:fade/>
  </p:transition>
</p:sld>
</file>

<file path=ppt/slides/slide77.xml><?xml version="1.0" encoding="utf-8"?>
<p:sld xmlns:p="http://schemas.openxmlformats.org/presentationml/2006/main" xmlns:a="http://schemas.openxmlformats.org/drawingml/2006/main" xmlns:r="http://schemas.openxmlformats.org/officeDocument/2006/relationships">
  <p:cSld>
    <p:bg>
      <p:bgPr>
        <a:solidFill>
          <a:srgbClr val="F1F2F2"/>
        </a:solidFill>
      </p:bgPr>
    </p:bg>
    <p:spTree>
      <p:nvGrpSpPr>
        <p:cNvPr id="1" name=""/>
        <p:cNvGrpSpPr/>
        <p:nvPr/>
      </p:nvGrpSpPr>
      <p:grpSpPr>
        <a:xfrm>
          <a:off x="0" y="0"/>
          <a:ext cx="0" cy="0"/>
          <a:chOff x="0" y="0"/>
          <a:chExt cx="0" cy="0"/>
        </a:xfrm>
      </p:grpSpPr>
      <p:grpSp>
        <p:nvGrpSpPr>
          <p:cNvPr name="Group 2" id="2"/>
          <p:cNvGrpSpPr/>
          <p:nvPr/>
        </p:nvGrpSpPr>
        <p:grpSpPr>
          <a:xfrm rot="0">
            <a:off x="0" y="0"/>
            <a:ext cx="1600200" cy="10287000"/>
            <a:chOff x="0" y="0"/>
            <a:chExt cx="2133600" cy="13716000"/>
          </a:xfrm>
        </p:grpSpPr>
        <p:grpSp>
          <p:nvGrpSpPr>
            <p:cNvPr name="Group 3" id="3"/>
            <p:cNvGrpSpPr/>
            <p:nvPr/>
          </p:nvGrpSpPr>
          <p:grpSpPr>
            <a:xfrm rot="0">
              <a:off x="0" y="0"/>
              <a:ext cx="2133600" cy="13716000"/>
              <a:chOff x="0" y="0"/>
              <a:chExt cx="421452" cy="2709333"/>
            </a:xfrm>
          </p:grpSpPr>
          <p:sp>
            <p:nvSpPr>
              <p:cNvPr name="Freeform 4" id="4"/>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5" id="5"/>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6" id="6"/>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7" id="7"/>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F2F2F2"/>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8" id="8"/>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
        <p:nvSpPr>
          <p:cNvPr name="TextBox 9" id="9"/>
          <p:cNvSpPr txBox="true"/>
          <p:nvPr/>
        </p:nvSpPr>
        <p:spPr>
          <a:xfrm rot="0">
            <a:off x="3314700" y="426720"/>
            <a:ext cx="8581565" cy="1097280"/>
          </a:xfrm>
          <a:prstGeom prst="rect">
            <a:avLst/>
          </a:prstGeom>
        </p:spPr>
        <p:txBody>
          <a:bodyPr anchor="t" rtlCol="false" tIns="0" lIns="0" bIns="0" rIns="0">
            <a:spAutoFit/>
          </a:bodyPr>
          <a:lstStyle/>
          <a:p>
            <a:pPr algn="l">
              <a:lnSpc>
                <a:spcPts val="7680"/>
              </a:lnSpc>
            </a:pPr>
            <a:r>
              <a:rPr lang="en-US" sz="9600" b="true">
                <a:solidFill>
                  <a:srgbClr val="010203"/>
                </a:solidFill>
                <a:latin typeface="Oswald Bold"/>
                <a:ea typeface="Oswald Bold"/>
                <a:cs typeface="Oswald Bold"/>
                <a:sym typeface="Oswald Bold"/>
              </a:rPr>
              <a:t>SOCIAL MEDIA</a:t>
            </a:r>
          </a:p>
        </p:txBody>
      </p:sp>
      <p:sp>
        <p:nvSpPr>
          <p:cNvPr name="TextBox 10" id="10"/>
          <p:cNvSpPr txBox="true"/>
          <p:nvPr/>
        </p:nvSpPr>
        <p:spPr>
          <a:xfrm rot="0">
            <a:off x="3314700" y="2800350"/>
            <a:ext cx="7200900" cy="3255645"/>
          </a:xfrm>
          <a:prstGeom prst="rect">
            <a:avLst/>
          </a:prstGeom>
        </p:spPr>
        <p:txBody>
          <a:bodyPr anchor="t" rtlCol="false" tIns="0" lIns="0" bIns="0" rIns="0">
            <a:spAutoFit/>
          </a:bodyPr>
          <a:lstStyle/>
          <a:p>
            <a:pPr algn="l">
              <a:lnSpc>
                <a:spcPts val="2340"/>
              </a:lnSpc>
            </a:pPr>
            <a:r>
              <a:rPr lang="en-US" sz="2000">
                <a:solidFill>
                  <a:srgbClr val="262525"/>
                </a:solidFill>
                <a:latin typeface="Archivo"/>
                <a:ea typeface="Archivo"/>
                <a:cs typeface="Archivo"/>
                <a:sym typeface="Archivo"/>
              </a:rPr>
              <a:t>Social media is practically mandatory in today’s world. </a:t>
            </a:r>
          </a:p>
          <a:p>
            <a:pPr algn="l">
              <a:lnSpc>
                <a:spcPts val="2340"/>
              </a:lnSpc>
            </a:pPr>
          </a:p>
          <a:p>
            <a:pPr algn="l">
              <a:lnSpc>
                <a:spcPts val="2340"/>
              </a:lnSpc>
            </a:pPr>
            <a:r>
              <a:rPr lang="en-US" sz="2000">
                <a:solidFill>
                  <a:srgbClr val="262525"/>
                </a:solidFill>
                <a:latin typeface="Archivo"/>
                <a:ea typeface="Archivo"/>
                <a:cs typeface="Archivo"/>
                <a:sym typeface="Archivo"/>
              </a:rPr>
              <a:t>What platforms you use and how you use them should be informed by your audience. And the best way to know how your audience uses their channels is to be part of that discussion. Regularly engage with their posts - social media is learnt best by doing rather than theory.</a:t>
            </a:r>
          </a:p>
          <a:p>
            <a:pPr algn="l">
              <a:lnSpc>
                <a:spcPts val="2340"/>
              </a:lnSpc>
            </a:pPr>
          </a:p>
          <a:p>
            <a:pPr algn="l">
              <a:lnSpc>
                <a:spcPts val="2340"/>
              </a:lnSpc>
            </a:pPr>
            <a:r>
              <a:rPr lang="en-US" sz="2000">
                <a:solidFill>
                  <a:srgbClr val="262525"/>
                </a:solidFill>
                <a:latin typeface="Archivo"/>
                <a:ea typeface="Archivo"/>
                <a:cs typeface="Archivo"/>
                <a:sym typeface="Archivo"/>
              </a:rPr>
              <a:t>Social media should be considered an indirect marketing strategy, not direct - the most important thing is always </a:t>
            </a:r>
            <a:r>
              <a:rPr lang="en-US" sz="2000" u="sng">
                <a:solidFill>
                  <a:srgbClr val="262525"/>
                </a:solidFill>
                <a:latin typeface="Archivo"/>
                <a:ea typeface="Archivo"/>
                <a:cs typeface="Archivo"/>
                <a:sym typeface="Archivo"/>
              </a:rPr>
              <a:t>authenticity</a:t>
            </a:r>
            <a:r>
              <a:rPr lang="en-US" sz="2000">
                <a:solidFill>
                  <a:srgbClr val="262525"/>
                </a:solidFill>
                <a:latin typeface="Archivo"/>
                <a:ea typeface="Archivo"/>
                <a:cs typeface="Archivo"/>
                <a:sym typeface="Archivo"/>
              </a:rPr>
              <a:t>. </a:t>
            </a:r>
          </a:p>
        </p:txBody>
      </p:sp>
      <p:sp>
        <p:nvSpPr>
          <p:cNvPr name="TextBox 11" id="11"/>
          <p:cNvSpPr txBox="true"/>
          <p:nvPr/>
        </p:nvSpPr>
        <p:spPr>
          <a:xfrm rot="0">
            <a:off x="12230100" y="941451"/>
            <a:ext cx="5715000" cy="401574"/>
          </a:xfrm>
          <a:prstGeom prst="rect">
            <a:avLst/>
          </a:prstGeom>
        </p:spPr>
        <p:txBody>
          <a:bodyPr anchor="t" rtlCol="false" tIns="0" lIns="0" bIns="0" rIns="0">
            <a:spAutoFit/>
          </a:bodyPr>
          <a:lstStyle/>
          <a:p>
            <a:pPr algn="l">
              <a:lnSpc>
                <a:spcPts val="2928"/>
              </a:lnSpc>
            </a:pPr>
            <a:r>
              <a:rPr lang="en-US" b="true" sz="2400" i="true">
                <a:solidFill>
                  <a:srgbClr val="010203"/>
                </a:solidFill>
                <a:latin typeface="Zodiak Bold Italics"/>
                <a:ea typeface="Zodiak Bold Italics"/>
                <a:cs typeface="Zodiak Bold Italics"/>
                <a:sym typeface="Zodiak Bold Italics"/>
              </a:rPr>
              <a:t>Which channels will you use?</a:t>
            </a:r>
          </a:p>
        </p:txBody>
      </p:sp>
      <p:grpSp>
        <p:nvGrpSpPr>
          <p:cNvPr name="Group 12" id="12"/>
          <p:cNvGrpSpPr/>
          <p:nvPr/>
        </p:nvGrpSpPr>
        <p:grpSpPr>
          <a:xfrm rot="0">
            <a:off x="12230100" y="1582625"/>
            <a:ext cx="2743200" cy="996652"/>
            <a:chOff x="0" y="0"/>
            <a:chExt cx="544158" cy="197702"/>
          </a:xfrm>
        </p:grpSpPr>
        <p:sp>
          <p:nvSpPr>
            <p:cNvPr name="Freeform 13" id="13"/>
            <p:cNvSpPr/>
            <p:nvPr/>
          </p:nvSpPr>
          <p:spPr>
            <a:xfrm flipH="false" flipV="false" rot="0">
              <a:off x="0" y="0"/>
              <a:ext cx="544158" cy="197702"/>
            </a:xfrm>
            <a:custGeom>
              <a:avLst/>
              <a:gdLst/>
              <a:ahLst/>
              <a:cxnLst/>
              <a:rect r="r" b="b" t="t" l="l"/>
              <a:pathLst>
                <a:path h="197702" w="544158">
                  <a:moveTo>
                    <a:pt x="0" y="0"/>
                  </a:moveTo>
                  <a:lnTo>
                    <a:pt x="544158" y="0"/>
                  </a:lnTo>
                  <a:lnTo>
                    <a:pt x="544158" y="197702"/>
                  </a:lnTo>
                  <a:lnTo>
                    <a:pt x="0" y="197702"/>
                  </a:lnTo>
                  <a:close/>
                </a:path>
              </a:pathLst>
            </a:custGeom>
            <a:solidFill>
              <a:srgbClr val="010203"/>
            </a:solidFill>
          </p:spPr>
        </p:sp>
        <p:sp>
          <p:nvSpPr>
            <p:cNvPr name="TextBox 14" id="14"/>
            <p:cNvSpPr txBox="true"/>
            <p:nvPr/>
          </p:nvSpPr>
          <p:spPr>
            <a:xfrm>
              <a:off x="0" y="-38100"/>
              <a:ext cx="544158" cy="235802"/>
            </a:xfrm>
            <a:prstGeom prst="rect">
              <a:avLst/>
            </a:prstGeom>
          </p:spPr>
          <p:txBody>
            <a:bodyPr anchor="ctr" rtlCol="false" tIns="50800" lIns="50800" bIns="50800" rIns="50800"/>
            <a:lstStyle/>
            <a:p>
              <a:pPr algn="ctr">
                <a:lnSpc>
                  <a:spcPts val="1960"/>
                </a:lnSpc>
              </a:pPr>
            </a:p>
          </p:txBody>
        </p:sp>
      </p:grpSp>
      <p:grpSp>
        <p:nvGrpSpPr>
          <p:cNvPr name="Group 15" id="15"/>
          <p:cNvGrpSpPr/>
          <p:nvPr/>
        </p:nvGrpSpPr>
        <p:grpSpPr>
          <a:xfrm rot="0">
            <a:off x="14379960" y="1999453"/>
            <a:ext cx="370740" cy="370740"/>
            <a:chOff x="0" y="0"/>
            <a:chExt cx="97643" cy="97643"/>
          </a:xfrm>
        </p:grpSpPr>
        <p:sp>
          <p:nvSpPr>
            <p:cNvPr name="Freeform 16" id="16"/>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17" id="17"/>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sp>
        <p:nvSpPr>
          <p:cNvPr name="TextBox 18" id="18"/>
          <p:cNvSpPr txBox="true"/>
          <p:nvPr/>
        </p:nvSpPr>
        <p:spPr>
          <a:xfrm rot="0">
            <a:off x="12470366" y="1931712"/>
            <a:ext cx="1909595" cy="2531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Twitter/X</a:t>
            </a:r>
          </a:p>
        </p:txBody>
      </p:sp>
      <p:grpSp>
        <p:nvGrpSpPr>
          <p:cNvPr name="Group 19" id="19"/>
          <p:cNvGrpSpPr/>
          <p:nvPr/>
        </p:nvGrpSpPr>
        <p:grpSpPr>
          <a:xfrm rot="0">
            <a:off x="12230100" y="2797508"/>
            <a:ext cx="2743200" cy="1006514"/>
            <a:chOff x="0" y="0"/>
            <a:chExt cx="544158" cy="199658"/>
          </a:xfrm>
        </p:grpSpPr>
        <p:sp>
          <p:nvSpPr>
            <p:cNvPr name="Freeform 20" id="20"/>
            <p:cNvSpPr/>
            <p:nvPr/>
          </p:nvSpPr>
          <p:spPr>
            <a:xfrm flipH="false" flipV="false" rot="0">
              <a:off x="0" y="0"/>
              <a:ext cx="544158" cy="199658"/>
            </a:xfrm>
            <a:custGeom>
              <a:avLst/>
              <a:gdLst/>
              <a:ahLst/>
              <a:cxnLst/>
              <a:rect r="r" b="b" t="t" l="l"/>
              <a:pathLst>
                <a:path h="199658" w="544158">
                  <a:moveTo>
                    <a:pt x="0" y="0"/>
                  </a:moveTo>
                  <a:lnTo>
                    <a:pt x="544158" y="0"/>
                  </a:lnTo>
                  <a:lnTo>
                    <a:pt x="544158" y="199658"/>
                  </a:lnTo>
                  <a:lnTo>
                    <a:pt x="0" y="199658"/>
                  </a:lnTo>
                  <a:close/>
                </a:path>
              </a:pathLst>
            </a:custGeom>
            <a:solidFill>
              <a:srgbClr val="010203"/>
            </a:solidFill>
          </p:spPr>
        </p:sp>
        <p:sp>
          <p:nvSpPr>
            <p:cNvPr name="TextBox 21" id="21"/>
            <p:cNvSpPr txBox="true"/>
            <p:nvPr/>
          </p:nvSpPr>
          <p:spPr>
            <a:xfrm>
              <a:off x="0" y="-38100"/>
              <a:ext cx="544158" cy="237758"/>
            </a:xfrm>
            <a:prstGeom prst="rect">
              <a:avLst/>
            </a:prstGeom>
          </p:spPr>
          <p:txBody>
            <a:bodyPr anchor="ctr" rtlCol="false" tIns="50800" lIns="50800" bIns="50800" rIns="50800"/>
            <a:lstStyle/>
            <a:p>
              <a:pPr algn="ctr">
                <a:lnSpc>
                  <a:spcPts val="1960"/>
                </a:lnSpc>
              </a:pPr>
            </a:p>
          </p:txBody>
        </p:sp>
      </p:grpSp>
      <p:sp>
        <p:nvSpPr>
          <p:cNvPr name="TextBox 22" id="22"/>
          <p:cNvSpPr txBox="true"/>
          <p:nvPr/>
        </p:nvSpPr>
        <p:spPr>
          <a:xfrm rot="0">
            <a:off x="12470366" y="3156456"/>
            <a:ext cx="1909595" cy="2531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Instagram</a:t>
            </a:r>
          </a:p>
        </p:txBody>
      </p:sp>
      <p:grpSp>
        <p:nvGrpSpPr>
          <p:cNvPr name="Group 23" id="23"/>
          <p:cNvGrpSpPr/>
          <p:nvPr/>
        </p:nvGrpSpPr>
        <p:grpSpPr>
          <a:xfrm rot="0">
            <a:off x="12230100" y="4026233"/>
            <a:ext cx="2743200" cy="1002533"/>
            <a:chOff x="0" y="0"/>
            <a:chExt cx="544158" cy="198869"/>
          </a:xfrm>
        </p:grpSpPr>
        <p:sp>
          <p:nvSpPr>
            <p:cNvPr name="Freeform 24" id="24"/>
            <p:cNvSpPr/>
            <p:nvPr/>
          </p:nvSpPr>
          <p:spPr>
            <a:xfrm flipH="false" flipV="false" rot="0">
              <a:off x="0" y="0"/>
              <a:ext cx="544158" cy="198869"/>
            </a:xfrm>
            <a:custGeom>
              <a:avLst/>
              <a:gdLst/>
              <a:ahLst/>
              <a:cxnLst/>
              <a:rect r="r" b="b" t="t" l="l"/>
              <a:pathLst>
                <a:path h="198869" w="544158">
                  <a:moveTo>
                    <a:pt x="0" y="0"/>
                  </a:moveTo>
                  <a:lnTo>
                    <a:pt x="544158" y="0"/>
                  </a:lnTo>
                  <a:lnTo>
                    <a:pt x="544158" y="198869"/>
                  </a:lnTo>
                  <a:lnTo>
                    <a:pt x="0" y="198869"/>
                  </a:lnTo>
                  <a:close/>
                </a:path>
              </a:pathLst>
            </a:custGeom>
            <a:solidFill>
              <a:srgbClr val="010203"/>
            </a:solidFill>
          </p:spPr>
        </p:sp>
        <p:sp>
          <p:nvSpPr>
            <p:cNvPr name="TextBox 25" id="25"/>
            <p:cNvSpPr txBox="true"/>
            <p:nvPr/>
          </p:nvSpPr>
          <p:spPr>
            <a:xfrm>
              <a:off x="0" y="-38100"/>
              <a:ext cx="544158" cy="236969"/>
            </a:xfrm>
            <a:prstGeom prst="rect">
              <a:avLst/>
            </a:prstGeom>
          </p:spPr>
          <p:txBody>
            <a:bodyPr anchor="ctr" rtlCol="false" tIns="50800" lIns="50800" bIns="50800" rIns="50800"/>
            <a:lstStyle/>
            <a:p>
              <a:pPr algn="ctr">
                <a:lnSpc>
                  <a:spcPts val="1960"/>
                </a:lnSpc>
              </a:pPr>
            </a:p>
          </p:txBody>
        </p:sp>
      </p:grpSp>
      <p:sp>
        <p:nvSpPr>
          <p:cNvPr name="TextBox 26" id="26"/>
          <p:cNvSpPr txBox="true"/>
          <p:nvPr/>
        </p:nvSpPr>
        <p:spPr>
          <a:xfrm rot="0">
            <a:off x="12470366" y="4381201"/>
            <a:ext cx="1753258" cy="2531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Facebook</a:t>
            </a:r>
          </a:p>
        </p:txBody>
      </p:sp>
      <p:grpSp>
        <p:nvGrpSpPr>
          <p:cNvPr name="Group 27" id="27"/>
          <p:cNvGrpSpPr/>
          <p:nvPr/>
        </p:nvGrpSpPr>
        <p:grpSpPr>
          <a:xfrm rot="0">
            <a:off x="14379960" y="3224198"/>
            <a:ext cx="370740" cy="370740"/>
            <a:chOff x="0" y="0"/>
            <a:chExt cx="97643" cy="97643"/>
          </a:xfrm>
        </p:grpSpPr>
        <p:sp>
          <p:nvSpPr>
            <p:cNvPr name="Freeform 28" id="28"/>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29" id="29"/>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grpSp>
        <p:nvGrpSpPr>
          <p:cNvPr name="Group 30" id="30"/>
          <p:cNvGrpSpPr/>
          <p:nvPr/>
        </p:nvGrpSpPr>
        <p:grpSpPr>
          <a:xfrm rot="0">
            <a:off x="14379960" y="4448942"/>
            <a:ext cx="370740" cy="370740"/>
            <a:chOff x="0" y="0"/>
            <a:chExt cx="97643" cy="97643"/>
          </a:xfrm>
        </p:grpSpPr>
        <p:sp>
          <p:nvSpPr>
            <p:cNvPr name="Freeform 31" id="31"/>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32" id="32"/>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grpSp>
        <p:nvGrpSpPr>
          <p:cNvPr name="Group 33" id="33"/>
          <p:cNvGrpSpPr/>
          <p:nvPr/>
        </p:nvGrpSpPr>
        <p:grpSpPr>
          <a:xfrm rot="0">
            <a:off x="3314700" y="7715250"/>
            <a:ext cx="8686800" cy="2231865"/>
            <a:chOff x="0" y="0"/>
            <a:chExt cx="2287881" cy="587816"/>
          </a:xfrm>
        </p:grpSpPr>
        <p:sp>
          <p:nvSpPr>
            <p:cNvPr name="Freeform 34" id="34"/>
            <p:cNvSpPr/>
            <p:nvPr/>
          </p:nvSpPr>
          <p:spPr>
            <a:xfrm flipH="false" flipV="false" rot="0">
              <a:off x="0" y="0"/>
              <a:ext cx="2287881" cy="587816"/>
            </a:xfrm>
            <a:custGeom>
              <a:avLst/>
              <a:gdLst/>
              <a:ahLst/>
              <a:cxnLst/>
              <a:rect r="r" b="b" t="t" l="l"/>
              <a:pathLst>
                <a:path h="587816" w="2287881">
                  <a:moveTo>
                    <a:pt x="0" y="0"/>
                  </a:moveTo>
                  <a:lnTo>
                    <a:pt x="2287881" y="0"/>
                  </a:lnTo>
                  <a:lnTo>
                    <a:pt x="2287881" y="587816"/>
                  </a:lnTo>
                  <a:lnTo>
                    <a:pt x="0" y="587816"/>
                  </a:lnTo>
                  <a:close/>
                </a:path>
              </a:pathLst>
            </a:custGeom>
            <a:solidFill>
              <a:srgbClr val="000000">
                <a:alpha val="0"/>
              </a:srgbClr>
            </a:solidFill>
            <a:ln w="19050" cap="sq">
              <a:solidFill>
                <a:srgbClr val="000000"/>
              </a:solidFill>
              <a:prstDash val="solid"/>
              <a:miter/>
            </a:ln>
          </p:spPr>
        </p:sp>
        <p:sp>
          <p:nvSpPr>
            <p:cNvPr name="TextBox 35" id="35"/>
            <p:cNvSpPr txBox="true"/>
            <p:nvPr/>
          </p:nvSpPr>
          <p:spPr>
            <a:xfrm>
              <a:off x="0" y="-38100"/>
              <a:ext cx="2287881" cy="625916"/>
            </a:xfrm>
            <a:prstGeom prst="rect">
              <a:avLst/>
            </a:prstGeom>
          </p:spPr>
          <p:txBody>
            <a:bodyPr anchor="ctr" rtlCol="false" tIns="50800" lIns="50800" bIns="50800" rIns="50800"/>
            <a:lstStyle/>
            <a:p>
              <a:pPr algn="ctr">
                <a:lnSpc>
                  <a:spcPts val="1960"/>
                </a:lnSpc>
              </a:pPr>
            </a:p>
          </p:txBody>
        </p:sp>
      </p:grpSp>
      <p:sp>
        <p:nvSpPr>
          <p:cNvPr name="TextBox 36" id="36"/>
          <p:cNvSpPr txBox="true"/>
          <p:nvPr/>
        </p:nvSpPr>
        <p:spPr>
          <a:xfrm rot="0">
            <a:off x="3434053" y="7862084"/>
            <a:ext cx="3796976" cy="381000"/>
          </a:xfrm>
          <a:prstGeom prst="rect">
            <a:avLst/>
          </a:prstGeom>
        </p:spPr>
        <p:txBody>
          <a:bodyPr anchor="t" rtlCol="false" tIns="0" lIns="0" bIns="0" rIns="0">
            <a:spAutoFit/>
          </a:bodyPr>
          <a:lstStyle/>
          <a:p>
            <a:pPr algn="l">
              <a:lnSpc>
                <a:spcPts val="2879"/>
              </a:lnSpc>
            </a:pPr>
            <a:r>
              <a:rPr lang="en-US" sz="2400" i="true" b="true">
                <a:solidFill>
                  <a:srgbClr val="010203"/>
                </a:solidFill>
                <a:latin typeface="Zodiak Bold Italics"/>
                <a:ea typeface="Zodiak Bold Italics"/>
                <a:cs typeface="Zodiak Bold Italics"/>
                <a:sym typeface="Zodiak Bold Italics"/>
              </a:rPr>
              <a:t>other</a:t>
            </a:r>
          </a:p>
        </p:txBody>
      </p:sp>
      <p:grpSp>
        <p:nvGrpSpPr>
          <p:cNvPr name="Group 37" id="37"/>
          <p:cNvGrpSpPr/>
          <p:nvPr/>
        </p:nvGrpSpPr>
        <p:grpSpPr>
          <a:xfrm rot="0">
            <a:off x="15201900" y="1571625"/>
            <a:ext cx="2743200" cy="996652"/>
            <a:chOff x="0" y="0"/>
            <a:chExt cx="544158" cy="197702"/>
          </a:xfrm>
        </p:grpSpPr>
        <p:sp>
          <p:nvSpPr>
            <p:cNvPr name="Freeform 38" id="38"/>
            <p:cNvSpPr/>
            <p:nvPr/>
          </p:nvSpPr>
          <p:spPr>
            <a:xfrm flipH="false" flipV="false" rot="0">
              <a:off x="0" y="0"/>
              <a:ext cx="544158" cy="197702"/>
            </a:xfrm>
            <a:custGeom>
              <a:avLst/>
              <a:gdLst/>
              <a:ahLst/>
              <a:cxnLst/>
              <a:rect r="r" b="b" t="t" l="l"/>
              <a:pathLst>
                <a:path h="197702" w="544158">
                  <a:moveTo>
                    <a:pt x="0" y="0"/>
                  </a:moveTo>
                  <a:lnTo>
                    <a:pt x="544158" y="0"/>
                  </a:lnTo>
                  <a:lnTo>
                    <a:pt x="544158" y="197702"/>
                  </a:lnTo>
                  <a:lnTo>
                    <a:pt x="0" y="197702"/>
                  </a:lnTo>
                  <a:close/>
                </a:path>
              </a:pathLst>
            </a:custGeom>
            <a:solidFill>
              <a:srgbClr val="010203"/>
            </a:solidFill>
          </p:spPr>
        </p:sp>
        <p:sp>
          <p:nvSpPr>
            <p:cNvPr name="TextBox 39" id="39"/>
            <p:cNvSpPr txBox="true"/>
            <p:nvPr/>
          </p:nvSpPr>
          <p:spPr>
            <a:xfrm>
              <a:off x="0" y="-38100"/>
              <a:ext cx="544158" cy="235802"/>
            </a:xfrm>
            <a:prstGeom prst="rect">
              <a:avLst/>
            </a:prstGeom>
          </p:spPr>
          <p:txBody>
            <a:bodyPr anchor="ctr" rtlCol="false" tIns="50800" lIns="50800" bIns="50800" rIns="50800"/>
            <a:lstStyle/>
            <a:p>
              <a:pPr algn="ctr">
                <a:lnSpc>
                  <a:spcPts val="1960"/>
                </a:lnSpc>
              </a:pPr>
            </a:p>
          </p:txBody>
        </p:sp>
      </p:grpSp>
      <p:grpSp>
        <p:nvGrpSpPr>
          <p:cNvPr name="Group 40" id="40"/>
          <p:cNvGrpSpPr/>
          <p:nvPr/>
        </p:nvGrpSpPr>
        <p:grpSpPr>
          <a:xfrm rot="0">
            <a:off x="15201900" y="2786508"/>
            <a:ext cx="2743200" cy="1006514"/>
            <a:chOff x="0" y="0"/>
            <a:chExt cx="544158" cy="199658"/>
          </a:xfrm>
        </p:grpSpPr>
        <p:sp>
          <p:nvSpPr>
            <p:cNvPr name="Freeform 41" id="41"/>
            <p:cNvSpPr/>
            <p:nvPr/>
          </p:nvSpPr>
          <p:spPr>
            <a:xfrm flipH="false" flipV="false" rot="0">
              <a:off x="0" y="0"/>
              <a:ext cx="544158" cy="199658"/>
            </a:xfrm>
            <a:custGeom>
              <a:avLst/>
              <a:gdLst/>
              <a:ahLst/>
              <a:cxnLst/>
              <a:rect r="r" b="b" t="t" l="l"/>
              <a:pathLst>
                <a:path h="199658" w="544158">
                  <a:moveTo>
                    <a:pt x="0" y="0"/>
                  </a:moveTo>
                  <a:lnTo>
                    <a:pt x="544158" y="0"/>
                  </a:lnTo>
                  <a:lnTo>
                    <a:pt x="544158" y="199658"/>
                  </a:lnTo>
                  <a:lnTo>
                    <a:pt x="0" y="199658"/>
                  </a:lnTo>
                  <a:close/>
                </a:path>
              </a:pathLst>
            </a:custGeom>
            <a:solidFill>
              <a:srgbClr val="010203"/>
            </a:solidFill>
          </p:spPr>
        </p:sp>
        <p:sp>
          <p:nvSpPr>
            <p:cNvPr name="TextBox 42" id="42"/>
            <p:cNvSpPr txBox="true"/>
            <p:nvPr/>
          </p:nvSpPr>
          <p:spPr>
            <a:xfrm>
              <a:off x="0" y="-38100"/>
              <a:ext cx="544158" cy="237758"/>
            </a:xfrm>
            <a:prstGeom prst="rect">
              <a:avLst/>
            </a:prstGeom>
          </p:spPr>
          <p:txBody>
            <a:bodyPr anchor="ctr" rtlCol="false" tIns="50800" lIns="50800" bIns="50800" rIns="50800"/>
            <a:lstStyle/>
            <a:p>
              <a:pPr algn="ctr">
                <a:lnSpc>
                  <a:spcPts val="1960"/>
                </a:lnSpc>
              </a:pPr>
            </a:p>
          </p:txBody>
        </p:sp>
      </p:grpSp>
      <p:grpSp>
        <p:nvGrpSpPr>
          <p:cNvPr name="Group 43" id="43"/>
          <p:cNvGrpSpPr/>
          <p:nvPr/>
        </p:nvGrpSpPr>
        <p:grpSpPr>
          <a:xfrm rot="0">
            <a:off x="17351760" y="3207463"/>
            <a:ext cx="370740" cy="370740"/>
            <a:chOff x="0" y="0"/>
            <a:chExt cx="97643" cy="97643"/>
          </a:xfrm>
        </p:grpSpPr>
        <p:sp>
          <p:nvSpPr>
            <p:cNvPr name="Freeform 44" id="44"/>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45" id="45"/>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sp>
        <p:nvSpPr>
          <p:cNvPr name="TextBox 46" id="46"/>
          <p:cNvSpPr txBox="true"/>
          <p:nvPr/>
        </p:nvSpPr>
        <p:spPr>
          <a:xfrm rot="0">
            <a:off x="15442166" y="1920712"/>
            <a:ext cx="1909595" cy="2531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Tik Tok</a:t>
            </a:r>
          </a:p>
        </p:txBody>
      </p:sp>
      <p:sp>
        <p:nvSpPr>
          <p:cNvPr name="TextBox 47" id="47"/>
          <p:cNvSpPr txBox="true"/>
          <p:nvPr/>
        </p:nvSpPr>
        <p:spPr>
          <a:xfrm rot="0">
            <a:off x="15442166" y="3145456"/>
            <a:ext cx="1909595" cy="2531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Mastadon</a:t>
            </a:r>
          </a:p>
        </p:txBody>
      </p:sp>
      <p:grpSp>
        <p:nvGrpSpPr>
          <p:cNvPr name="Group 48" id="48"/>
          <p:cNvGrpSpPr/>
          <p:nvPr/>
        </p:nvGrpSpPr>
        <p:grpSpPr>
          <a:xfrm rot="0">
            <a:off x="15201900" y="4015233"/>
            <a:ext cx="2743200" cy="1002533"/>
            <a:chOff x="0" y="0"/>
            <a:chExt cx="544158" cy="198869"/>
          </a:xfrm>
        </p:grpSpPr>
        <p:sp>
          <p:nvSpPr>
            <p:cNvPr name="Freeform 49" id="49"/>
            <p:cNvSpPr/>
            <p:nvPr/>
          </p:nvSpPr>
          <p:spPr>
            <a:xfrm flipH="false" flipV="false" rot="0">
              <a:off x="0" y="0"/>
              <a:ext cx="544158" cy="198869"/>
            </a:xfrm>
            <a:custGeom>
              <a:avLst/>
              <a:gdLst/>
              <a:ahLst/>
              <a:cxnLst/>
              <a:rect r="r" b="b" t="t" l="l"/>
              <a:pathLst>
                <a:path h="198869" w="544158">
                  <a:moveTo>
                    <a:pt x="0" y="0"/>
                  </a:moveTo>
                  <a:lnTo>
                    <a:pt x="544158" y="0"/>
                  </a:lnTo>
                  <a:lnTo>
                    <a:pt x="544158" y="198869"/>
                  </a:lnTo>
                  <a:lnTo>
                    <a:pt x="0" y="198869"/>
                  </a:lnTo>
                  <a:close/>
                </a:path>
              </a:pathLst>
            </a:custGeom>
            <a:solidFill>
              <a:srgbClr val="010203"/>
            </a:solidFill>
          </p:spPr>
        </p:sp>
        <p:sp>
          <p:nvSpPr>
            <p:cNvPr name="TextBox 50" id="50"/>
            <p:cNvSpPr txBox="true"/>
            <p:nvPr/>
          </p:nvSpPr>
          <p:spPr>
            <a:xfrm>
              <a:off x="0" y="-38100"/>
              <a:ext cx="544158" cy="236969"/>
            </a:xfrm>
            <a:prstGeom prst="rect">
              <a:avLst/>
            </a:prstGeom>
          </p:spPr>
          <p:txBody>
            <a:bodyPr anchor="ctr" rtlCol="false" tIns="50800" lIns="50800" bIns="50800" rIns="50800"/>
            <a:lstStyle/>
            <a:p>
              <a:pPr algn="ctr">
                <a:lnSpc>
                  <a:spcPts val="1960"/>
                </a:lnSpc>
              </a:pPr>
            </a:p>
          </p:txBody>
        </p:sp>
      </p:grpSp>
      <p:sp>
        <p:nvSpPr>
          <p:cNvPr name="TextBox 51" id="51"/>
          <p:cNvSpPr txBox="true"/>
          <p:nvPr/>
        </p:nvSpPr>
        <p:spPr>
          <a:xfrm rot="0">
            <a:off x="15442166" y="4370201"/>
            <a:ext cx="1753258" cy="2531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Snapchat</a:t>
            </a:r>
          </a:p>
        </p:txBody>
      </p:sp>
      <p:grpSp>
        <p:nvGrpSpPr>
          <p:cNvPr name="Group 52" id="52"/>
          <p:cNvGrpSpPr/>
          <p:nvPr/>
        </p:nvGrpSpPr>
        <p:grpSpPr>
          <a:xfrm rot="0">
            <a:off x="17351760" y="4432207"/>
            <a:ext cx="370740" cy="370740"/>
            <a:chOff x="0" y="0"/>
            <a:chExt cx="97643" cy="97643"/>
          </a:xfrm>
        </p:grpSpPr>
        <p:sp>
          <p:nvSpPr>
            <p:cNvPr name="Freeform 53" id="53"/>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54" id="54"/>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grpSp>
        <p:nvGrpSpPr>
          <p:cNvPr name="Group 55" id="55"/>
          <p:cNvGrpSpPr/>
          <p:nvPr/>
        </p:nvGrpSpPr>
        <p:grpSpPr>
          <a:xfrm rot="0">
            <a:off x="17351760" y="5656952"/>
            <a:ext cx="370740" cy="370740"/>
            <a:chOff x="0" y="0"/>
            <a:chExt cx="97643" cy="97643"/>
          </a:xfrm>
        </p:grpSpPr>
        <p:sp>
          <p:nvSpPr>
            <p:cNvPr name="Freeform 56" id="56"/>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57" id="57"/>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grpSp>
        <p:nvGrpSpPr>
          <p:cNvPr name="Group 58" id="58"/>
          <p:cNvGrpSpPr/>
          <p:nvPr/>
        </p:nvGrpSpPr>
        <p:grpSpPr>
          <a:xfrm rot="0">
            <a:off x="17351760" y="1999453"/>
            <a:ext cx="370740" cy="370740"/>
            <a:chOff x="0" y="0"/>
            <a:chExt cx="97643" cy="97643"/>
          </a:xfrm>
        </p:grpSpPr>
        <p:sp>
          <p:nvSpPr>
            <p:cNvPr name="Freeform 59" id="59"/>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60" id="60"/>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grpSp>
        <p:nvGrpSpPr>
          <p:cNvPr name="Group 61" id="61"/>
          <p:cNvGrpSpPr/>
          <p:nvPr/>
        </p:nvGrpSpPr>
        <p:grpSpPr>
          <a:xfrm rot="0">
            <a:off x="12230100" y="5277891"/>
            <a:ext cx="2743200" cy="996652"/>
            <a:chOff x="0" y="0"/>
            <a:chExt cx="544158" cy="197702"/>
          </a:xfrm>
        </p:grpSpPr>
        <p:sp>
          <p:nvSpPr>
            <p:cNvPr name="Freeform 62" id="62"/>
            <p:cNvSpPr/>
            <p:nvPr/>
          </p:nvSpPr>
          <p:spPr>
            <a:xfrm flipH="false" flipV="false" rot="0">
              <a:off x="0" y="0"/>
              <a:ext cx="544158" cy="197702"/>
            </a:xfrm>
            <a:custGeom>
              <a:avLst/>
              <a:gdLst/>
              <a:ahLst/>
              <a:cxnLst/>
              <a:rect r="r" b="b" t="t" l="l"/>
              <a:pathLst>
                <a:path h="197702" w="544158">
                  <a:moveTo>
                    <a:pt x="0" y="0"/>
                  </a:moveTo>
                  <a:lnTo>
                    <a:pt x="544158" y="0"/>
                  </a:lnTo>
                  <a:lnTo>
                    <a:pt x="544158" y="197702"/>
                  </a:lnTo>
                  <a:lnTo>
                    <a:pt x="0" y="197702"/>
                  </a:lnTo>
                  <a:close/>
                </a:path>
              </a:pathLst>
            </a:custGeom>
            <a:solidFill>
              <a:srgbClr val="010203"/>
            </a:solidFill>
          </p:spPr>
        </p:sp>
        <p:sp>
          <p:nvSpPr>
            <p:cNvPr name="TextBox 63" id="63"/>
            <p:cNvSpPr txBox="true"/>
            <p:nvPr/>
          </p:nvSpPr>
          <p:spPr>
            <a:xfrm>
              <a:off x="0" y="-38100"/>
              <a:ext cx="544158" cy="235802"/>
            </a:xfrm>
            <a:prstGeom prst="rect">
              <a:avLst/>
            </a:prstGeom>
          </p:spPr>
          <p:txBody>
            <a:bodyPr anchor="ctr" rtlCol="false" tIns="50800" lIns="50800" bIns="50800" rIns="50800"/>
            <a:lstStyle/>
            <a:p>
              <a:pPr algn="ctr">
                <a:lnSpc>
                  <a:spcPts val="1960"/>
                </a:lnSpc>
              </a:pPr>
            </a:p>
          </p:txBody>
        </p:sp>
      </p:grpSp>
      <p:grpSp>
        <p:nvGrpSpPr>
          <p:cNvPr name="Group 64" id="64"/>
          <p:cNvGrpSpPr/>
          <p:nvPr/>
        </p:nvGrpSpPr>
        <p:grpSpPr>
          <a:xfrm rot="0">
            <a:off x="14379960" y="5694719"/>
            <a:ext cx="370740" cy="370740"/>
            <a:chOff x="0" y="0"/>
            <a:chExt cx="97643" cy="97643"/>
          </a:xfrm>
        </p:grpSpPr>
        <p:sp>
          <p:nvSpPr>
            <p:cNvPr name="Freeform 65" id="65"/>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66" id="66"/>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sp>
        <p:nvSpPr>
          <p:cNvPr name="TextBox 67" id="67"/>
          <p:cNvSpPr txBox="true"/>
          <p:nvPr/>
        </p:nvSpPr>
        <p:spPr>
          <a:xfrm rot="0">
            <a:off x="12470366" y="5626978"/>
            <a:ext cx="1909595" cy="2531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LinkedIn</a:t>
            </a:r>
          </a:p>
        </p:txBody>
      </p:sp>
      <p:grpSp>
        <p:nvGrpSpPr>
          <p:cNvPr name="Group 68" id="68"/>
          <p:cNvGrpSpPr/>
          <p:nvPr/>
        </p:nvGrpSpPr>
        <p:grpSpPr>
          <a:xfrm rot="0">
            <a:off x="12230100" y="6492774"/>
            <a:ext cx="2743200" cy="1006514"/>
            <a:chOff x="0" y="0"/>
            <a:chExt cx="544158" cy="199658"/>
          </a:xfrm>
        </p:grpSpPr>
        <p:sp>
          <p:nvSpPr>
            <p:cNvPr name="Freeform 69" id="69"/>
            <p:cNvSpPr/>
            <p:nvPr/>
          </p:nvSpPr>
          <p:spPr>
            <a:xfrm flipH="false" flipV="false" rot="0">
              <a:off x="0" y="0"/>
              <a:ext cx="544158" cy="199658"/>
            </a:xfrm>
            <a:custGeom>
              <a:avLst/>
              <a:gdLst/>
              <a:ahLst/>
              <a:cxnLst/>
              <a:rect r="r" b="b" t="t" l="l"/>
              <a:pathLst>
                <a:path h="199658" w="544158">
                  <a:moveTo>
                    <a:pt x="0" y="0"/>
                  </a:moveTo>
                  <a:lnTo>
                    <a:pt x="544158" y="0"/>
                  </a:lnTo>
                  <a:lnTo>
                    <a:pt x="544158" y="199658"/>
                  </a:lnTo>
                  <a:lnTo>
                    <a:pt x="0" y="199658"/>
                  </a:lnTo>
                  <a:close/>
                </a:path>
              </a:pathLst>
            </a:custGeom>
            <a:solidFill>
              <a:srgbClr val="010203"/>
            </a:solidFill>
          </p:spPr>
        </p:sp>
        <p:sp>
          <p:nvSpPr>
            <p:cNvPr name="TextBox 70" id="70"/>
            <p:cNvSpPr txBox="true"/>
            <p:nvPr/>
          </p:nvSpPr>
          <p:spPr>
            <a:xfrm>
              <a:off x="0" y="-38100"/>
              <a:ext cx="544158" cy="237758"/>
            </a:xfrm>
            <a:prstGeom prst="rect">
              <a:avLst/>
            </a:prstGeom>
          </p:spPr>
          <p:txBody>
            <a:bodyPr anchor="ctr" rtlCol="false" tIns="50800" lIns="50800" bIns="50800" rIns="50800"/>
            <a:lstStyle/>
            <a:p>
              <a:pPr algn="ctr">
                <a:lnSpc>
                  <a:spcPts val="1960"/>
                </a:lnSpc>
              </a:pPr>
            </a:p>
          </p:txBody>
        </p:sp>
      </p:grpSp>
      <p:sp>
        <p:nvSpPr>
          <p:cNvPr name="TextBox 71" id="71"/>
          <p:cNvSpPr txBox="true"/>
          <p:nvPr/>
        </p:nvSpPr>
        <p:spPr>
          <a:xfrm rot="0">
            <a:off x="12470366" y="6851723"/>
            <a:ext cx="1909595" cy="2531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Reddit</a:t>
            </a:r>
          </a:p>
        </p:txBody>
      </p:sp>
      <p:grpSp>
        <p:nvGrpSpPr>
          <p:cNvPr name="Group 72" id="72"/>
          <p:cNvGrpSpPr/>
          <p:nvPr/>
        </p:nvGrpSpPr>
        <p:grpSpPr>
          <a:xfrm rot="0">
            <a:off x="12230100" y="7721499"/>
            <a:ext cx="2743200" cy="1002533"/>
            <a:chOff x="0" y="0"/>
            <a:chExt cx="544158" cy="198869"/>
          </a:xfrm>
        </p:grpSpPr>
        <p:sp>
          <p:nvSpPr>
            <p:cNvPr name="Freeform 73" id="73"/>
            <p:cNvSpPr/>
            <p:nvPr/>
          </p:nvSpPr>
          <p:spPr>
            <a:xfrm flipH="false" flipV="false" rot="0">
              <a:off x="0" y="0"/>
              <a:ext cx="544158" cy="198869"/>
            </a:xfrm>
            <a:custGeom>
              <a:avLst/>
              <a:gdLst/>
              <a:ahLst/>
              <a:cxnLst/>
              <a:rect r="r" b="b" t="t" l="l"/>
              <a:pathLst>
                <a:path h="198869" w="544158">
                  <a:moveTo>
                    <a:pt x="0" y="0"/>
                  </a:moveTo>
                  <a:lnTo>
                    <a:pt x="544158" y="0"/>
                  </a:lnTo>
                  <a:lnTo>
                    <a:pt x="544158" y="198869"/>
                  </a:lnTo>
                  <a:lnTo>
                    <a:pt x="0" y="198869"/>
                  </a:lnTo>
                  <a:close/>
                </a:path>
              </a:pathLst>
            </a:custGeom>
            <a:solidFill>
              <a:srgbClr val="010203"/>
            </a:solidFill>
          </p:spPr>
        </p:sp>
        <p:sp>
          <p:nvSpPr>
            <p:cNvPr name="TextBox 74" id="74"/>
            <p:cNvSpPr txBox="true"/>
            <p:nvPr/>
          </p:nvSpPr>
          <p:spPr>
            <a:xfrm>
              <a:off x="0" y="-38100"/>
              <a:ext cx="544158" cy="236969"/>
            </a:xfrm>
            <a:prstGeom prst="rect">
              <a:avLst/>
            </a:prstGeom>
          </p:spPr>
          <p:txBody>
            <a:bodyPr anchor="ctr" rtlCol="false" tIns="50800" lIns="50800" bIns="50800" rIns="50800"/>
            <a:lstStyle/>
            <a:p>
              <a:pPr algn="ctr">
                <a:lnSpc>
                  <a:spcPts val="1960"/>
                </a:lnSpc>
              </a:pPr>
            </a:p>
          </p:txBody>
        </p:sp>
      </p:grpSp>
      <p:sp>
        <p:nvSpPr>
          <p:cNvPr name="TextBox 75" id="75"/>
          <p:cNvSpPr txBox="true"/>
          <p:nvPr/>
        </p:nvSpPr>
        <p:spPr>
          <a:xfrm rot="0">
            <a:off x="12470366" y="8076467"/>
            <a:ext cx="1753258" cy="2531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Weibo</a:t>
            </a:r>
          </a:p>
        </p:txBody>
      </p:sp>
      <p:grpSp>
        <p:nvGrpSpPr>
          <p:cNvPr name="Group 76" id="76"/>
          <p:cNvGrpSpPr/>
          <p:nvPr/>
        </p:nvGrpSpPr>
        <p:grpSpPr>
          <a:xfrm rot="0">
            <a:off x="14379960" y="6919464"/>
            <a:ext cx="370740" cy="370740"/>
            <a:chOff x="0" y="0"/>
            <a:chExt cx="97643" cy="97643"/>
          </a:xfrm>
        </p:grpSpPr>
        <p:sp>
          <p:nvSpPr>
            <p:cNvPr name="Freeform 77" id="77"/>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78" id="78"/>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grpSp>
        <p:nvGrpSpPr>
          <p:cNvPr name="Group 79" id="79"/>
          <p:cNvGrpSpPr/>
          <p:nvPr/>
        </p:nvGrpSpPr>
        <p:grpSpPr>
          <a:xfrm rot="0">
            <a:off x="14379960" y="8144208"/>
            <a:ext cx="370740" cy="370740"/>
            <a:chOff x="0" y="0"/>
            <a:chExt cx="97643" cy="97643"/>
          </a:xfrm>
        </p:grpSpPr>
        <p:sp>
          <p:nvSpPr>
            <p:cNvPr name="Freeform 80" id="80"/>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81" id="81"/>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grpSp>
        <p:nvGrpSpPr>
          <p:cNvPr name="Group 82" id="82"/>
          <p:cNvGrpSpPr/>
          <p:nvPr/>
        </p:nvGrpSpPr>
        <p:grpSpPr>
          <a:xfrm rot="0">
            <a:off x="15201900" y="5266891"/>
            <a:ext cx="2743200" cy="996652"/>
            <a:chOff x="0" y="0"/>
            <a:chExt cx="544158" cy="197702"/>
          </a:xfrm>
        </p:grpSpPr>
        <p:sp>
          <p:nvSpPr>
            <p:cNvPr name="Freeform 83" id="83"/>
            <p:cNvSpPr/>
            <p:nvPr/>
          </p:nvSpPr>
          <p:spPr>
            <a:xfrm flipH="false" flipV="false" rot="0">
              <a:off x="0" y="0"/>
              <a:ext cx="544158" cy="197702"/>
            </a:xfrm>
            <a:custGeom>
              <a:avLst/>
              <a:gdLst/>
              <a:ahLst/>
              <a:cxnLst/>
              <a:rect r="r" b="b" t="t" l="l"/>
              <a:pathLst>
                <a:path h="197702" w="544158">
                  <a:moveTo>
                    <a:pt x="0" y="0"/>
                  </a:moveTo>
                  <a:lnTo>
                    <a:pt x="544158" y="0"/>
                  </a:lnTo>
                  <a:lnTo>
                    <a:pt x="544158" y="197702"/>
                  </a:lnTo>
                  <a:lnTo>
                    <a:pt x="0" y="197702"/>
                  </a:lnTo>
                  <a:close/>
                </a:path>
              </a:pathLst>
            </a:custGeom>
            <a:solidFill>
              <a:srgbClr val="010203"/>
            </a:solidFill>
          </p:spPr>
        </p:sp>
        <p:sp>
          <p:nvSpPr>
            <p:cNvPr name="TextBox 84" id="84"/>
            <p:cNvSpPr txBox="true"/>
            <p:nvPr/>
          </p:nvSpPr>
          <p:spPr>
            <a:xfrm>
              <a:off x="0" y="-38100"/>
              <a:ext cx="544158" cy="235802"/>
            </a:xfrm>
            <a:prstGeom prst="rect">
              <a:avLst/>
            </a:prstGeom>
          </p:spPr>
          <p:txBody>
            <a:bodyPr anchor="ctr" rtlCol="false" tIns="50800" lIns="50800" bIns="50800" rIns="50800"/>
            <a:lstStyle/>
            <a:p>
              <a:pPr algn="ctr">
                <a:lnSpc>
                  <a:spcPts val="1960"/>
                </a:lnSpc>
              </a:pPr>
            </a:p>
          </p:txBody>
        </p:sp>
      </p:grpSp>
      <p:grpSp>
        <p:nvGrpSpPr>
          <p:cNvPr name="Group 85" id="85"/>
          <p:cNvGrpSpPr/>
          <p:nvPr/>
        </p:nvGrpSpPr>
        <p:grpSpPr>
          <a:xfrm rot="0">
            <a:off x="15201900" y="6481774"/>
            <a:ext cx="2743200" cy="1006514"/>
            <a:chOff x="0" y="0"/>
            <a:chExt cx="544158" cy="199658"/>
          </a:xfrm>
        </p:grpSpPr>
        <p:sp>
          <p:nvSpPr>
            <p:cNvPr name="Freeform 86" id="86"/>
            <p:cNvSpPr/>
            <p:nvPr/>
          </p:nvSpPr>
          <p:spPr>
            <a:xfrm flipH="false" flipV="false" rot="0">
              <a:off x="0" y="0"/>
              <a:ext cx="544158" cy="199658"/>
            </a:xfrm>
            <a:custGeom>
              <a:avLst/>
              <a:gdLst/>
              <a:ahLst/>
              <a:cxnLst/>
              <a:rect r="r" b="b" t="t" l="l"/>
              <a:pathLst>
                <a:path h="199658" w="544158">
                  <a:moveTo>
                    <a:pt x="0" y="0"/>
                  </a:moveTo>
                  <a:lnTo>
                    <a:pt x="544158" y="0"/>
                  </a:lnTo>
                  <a:lnTo>
                    <a:pt x="544158" y="199658"/>
                  </a:lnTo>
                  <a:lnTo>
                    <a:pt x="0" y="199658"/>
                  </a:lnTo>
                  <a:close/>
                </a:path>
              </a:pathLst>
            </a:custGeom>
            <a:solidFill>
              <a:srgbClr val="010203"/>
            </a:solidFill>
          </p:spPr>
        </p:sp>
        <p:sp>
          <p:nvSpPr>
            <p:cNvPr name="TextBox 87" id="87"/>
            <p:cNvSpPr txBox="true"/>
            <p:nvPr/>
          </p:nvSpPr>
          <p:spPr>
            <a:xfrm>
              <a:off x="0" y="-38100"/>
              <a:ext cx="544158" cy="237758"/>
            </a:xfrm>
            <a:prstGeom prst="rect">
              <a:avLst/>
            </a:prstGeom>
          </p:spPr>
          <p:txBody>
            <a:bodyPr anchor="ctr" rtlCol="false" tIns="50800" lIns="50800" bIns="50800" rIns="50800"/>
            <a:lstStyle/>
            <a:p>
              <a:pPr algn="ctr">
                <a:lnSpc>
                  <a:spcPts val="1960"/>
                </a:lnSpc>
              </a:pPr>
            </a:p>
          </p:txBody>
        </p:sp>
      </p:grpSp>
      <p:grpSp>
        <p:nvGrpSpPr>
          <p:cNvPr name="Group 88" id="88"/>
          <p:cNvGrpSpPr/>
          <p:nvPr/>
        </p:nvGrpSpPr>
        <p:grpSpPr>
          <a:xfrm rot="0">
            <a:off x="17351760" y="6902729"/>
            <a:ext cx="370740" cy="370740"/>
            <a:chOff x="0" y="0"/>
            <a:chExt cx="97643" cy="97643"/>
          </a:xfrm>
        </p:grpSpPr>
        <p:sp>
          <p:nvSpPr>
            <p:cNvPr name="Freeform 89" id="89"/>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90" id="90"/>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sp>
        <p:nvSpPr>
          <p:cNvPr name="TextBox 91" id="91"/>
          <p:cNvSpPr txBox="true"/>
          <p:nvPr/>
        </p:nvSpPr>
        <p:spPr>
          <a:xfrm rot="0">
            <a:off x="15442166" y="5615978"/>
            <a:ext cx="1909595" cy="2531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YouTube</a:t>
            </a:r>
          </a:p>
        </p:txBody>
      </p:sp>
      <p:sp>
        <p:nvSpPr>
          <p:cNvPr name="TextBox 92" id="92"/>
          <p:cNvSpPr txBox="true"/>
          <p:nvPr/>
        </p:nvSpPr>
        <p:spPr>
          <a:xfrm rot="0">
            <a:off x="15442166" y="6840723"/>
            <a:ext cx="1909595" cy="2531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Pinterest</a:t>
            </a:r>
          </a:p>
        </p:txBody>
      </p:sp>
      <p:grpSp>
        <p:nvGrpSpPr>
          <p:cNvPr name="Group 93" id="93"/>
          <p:cNvGrpSpPr/>
          <p:nvPr/>
        </p:nvGrpSpPr>
        <p:grpSpPr>
          <a:xfrm rot="0">
            <a:off x="15201900" y="7710499"/>
            <a:ext cx="2743200" cy="1002533"/>
            <a:chOff x="0" y="0"/>
            <a:chExt cx="544158" cy="198869"/>
          </a:xfrm>
        </p:grpSpPr>
        <p:sp>
          <p:nvSpPr>
            <p:cNvPr name="Freeform 94" id="94"/>
            <p:cNvSpPr/>
            <p:nvPr/>
          </p:nvSpPr>
          <p:spPr>
            <a:xfrm flipH="false" flipV="false" rot="0">
              <a:off x="0" y="0"/>
              <a:ext cx="544158" cy="198869"/>
            </a:xfrm>
            <a:custGeom>
              <a:avLst/>
              <a:gdLst/>
              <a:ahLst/>
              <a:cxnLst/>
              <a:rect r="r" b="b" t="t" l="l"/>
              <a:pathLst>
                <a:path h="198869" w="544158">
                  <a:moveTo>
                    <a:pt x="0" y="0"/>
                  </a:moveTo>
                  <a:lnTo>
                    <a:pt x="544158" y="0"/>
                  </a:lnTo>
                  <a:lnTo>
                    <a:pt x="544158" y="198869"/>
                  </a:lnTo>
                  <a:lnTo>
                    <a:pt x="0" y="198869"/>
                  </a:lnTo>
                  <a:close/>
                </a:path>
              </a:pathLst>
            </a:custGeom>
            <a:solidFill>
              <a:srgbClr val="010203"/>
            </a:solidFill>
          </p:spPr>
        </p:sp>
        <p:sp>
          <p:nvSpPr>
            <p:cNvPr name="TextBox 95" id="95"/>
            <p:cNvSpPr txBox="true"/>
            <p:nvPr/>
          </p:nvSpPr>
          <p:spPr>
            <a:xfrm>
              <a:off x="0" y="-38100"/>
              <a:ext cx="544158" cy="236969"/>
            </a:xfrm>
            <a:prstGeom prst="rect">
              <a:avLst/>
            </a:prstGeom>
          </p:spPr>
          <p:txBody>
            <a:bodyPr anchor="ctr" rtlCol="false" tIns="50800" lIns="50800" bIns="50800" rIns="50800"/>
            <a:lstStyle/>
            <a:p>
              <a:pPr algn="ctr">
                <a:lnSpc>
                  <a:spcPts val="1960"/>
                </a:lnSpc>
              </a:pPr>
            </a:p>
          </p:txBody>
        </p:sp>
      </p:grpSp>
      <p:sp>
        <p:nvSpPr>
          <p:cNvPr name="TextBox 96" id="96"/>
          <p:cNvSpPr txBox="true"/>
          <p:nvPr/>
        </p:nvSpPr>
        <p:spPr>
          <a:xfrm rot="0">
            <a:off x="15442166" y="8065467"/>
            <a:ext cx="1753258" cy="2531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Tumblr</a:t>
            </a:r>
          </a:p>
        </p:txBody>
      </p:sp>
      <p:grpSp>
        <p:nvGrpSpPr>
          <p:cNvPr name="Group 97" id="97"/>
          <p:cNvGrpSpPr/>
          <p:nvPr/>
        </p:nvGrpSpPr>
        <p:grpSpPr>
          <a:xfrm rot="0">
            <a:off x="17351760" y="8127473"/>
            <a:ext cx="370740" cy="370740"/>
            <a:chOff x="0" y="0"/>
            <a:chExt cx="97643" cy="97643"/>
          </a:xfrm>
        </p:grpSpPr>
        <p:sp>
          <p:nvSpPr>
            <p:cNvPr name="Freeform 98" id="98"/>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99" id="99"/>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grpSp>
        <p:nvGrpSpPr>
          <p:cNvPr name="Group 100" id="100"/>
          <p:cNvGrpSpPr/>
          <p:nvPr/>
        </p:nvGrpSpPr>
        <p:grpSpPr>
          <a:xfrm rot="0">
            <a:off x="17351760" y="5694719"/>
            <a:ext cx="370740" cy="370740"/>
            <a:chOff x="0" y="0"/>
            <a:chExt cx="97643" cy="97643"/>
          </a:xfrm>
        </p:grpSpPr>
        <p:sp>
          <p:nvSpPr>
            <p:cNvPr name="Freeform 101" id="101"/>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102" id="102"/>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grpSp>
        <p:nvGrpSpPr>
          <p:cNvPr name="Group 103" id="103"/>
          <p:cNvGrpSpPr/>
          <p:nvPr/>
        </p:nvGrpSpPr>
        <p:grpSpPr>
          <a:xfrm rot="0">
            <a:off x="12230100" y="8944582"/>
            <a:ext cx="2743200" cy="1002533"/>
            <a:chOff x="0" y="0"/>
            <a:chExt cx="544158" cy="198869"/>
          </a:xfrm>
        </p:grpSpPr>
        <p:sp>
          <p:nvSpPr>
            <p:cNvPr name="Freeform 104" id="104"/>
            <p:cNvSpPr/>
            <p:nvPr/>
          </p:nvSpPr>
          <p:spPr>
            <a:xfrm flipH="false" flipV="false" rot="0">
              <a:off x="0" y="0"/>
              <a:ext cx="544158" cy="198869"/>
            </a:xfrm>
            <a:custGeom>
              <a:avLst/>
              <a:gdLst/>
              <a:ahLst/>
              <a:cxnLst/>
              <a:rect r="r" b="b" t="t" l="l"/>
              <a:pathLst>
                <a:path h="198869" w="544158">
                  <a:moveTo>
                    <a:pt x="0" y="0"/>
                  </a:moveTo>
                  <a:lnTo>
                    <a:pt x="544158" y="0"/>
                  </a:lnTo>
                  <a:lnTo>
                    <a:pt x="544158" y="198869"/>
                  </a:lnTo>
                  <a:lnTo>
                    <a:pt x="0" y="198869"/>
                  </a:lnTo>
                  <a:close/>
                </a:path>
              </a:pathLst>
            </a:custGeom>
            <a:solidFill>
              <a:srgbClr val="010203"/>
            </a:solidFill>
          </p:spPr>
        </p:sp>
        <p:sp>
          <p:nvSpPr>
            <p:cNvPr name="TextBox 105" id="105"/>
            <p:cNvSpPr txBox="true"/>
            <p:nvPr/>
          </p:nvSpPr>
          <p:spPr>
            <a:xfrm>
              <a:off x="0" y="-38100"/>
              <a:ext cx="544158" cy="236969"/>
            </a:xfrm>
            <a:prstGeom prst="rect">
              <a:avLst/>
            </a:prstGeom>
          </p:spPr>
          <p:txBody>
            <a:bodyPr anchor="ctr" rtlCol="false" tIns="50800" lIns="50800" bIns="50800" rIns="50800"/>
            <a:lstStyle/>
            <a:p>
              <a:pPr algn="ctr">
                <a:lnSpc>
                  <a:spcPts val="1960"/>
                </a:lnSpc>
              </a:pPr>
            </a:p>
          </p:txBody>
        </p:sp>
      </p:grpSp>
      <p:sp>
        <p:nvSpPr>
          <p:cNvPr name="TextBox 106" id="106"/>
          <p:cNvSpPr txBox="true"/>
          <p:nvPr/>
        </p:nvSpPr>
        <p:spPr>
          <a:xfrm rot="0">
            <a:off x="12470366" y="9299550"/>
            <a:ext cx="1753258" cy="2531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Discord</a:t>
            </a:r>
          </a:p>
        </p:txBody>
      </p:sp>
      <p:grpSp>
        <p:nvGrpSpPr>
          <p:cNvPr name="Group 107" id="107"/>
          <p:cNvGrpSpPr/>
          <p:nvPr/>
        </p:nvGrpSpPr>
        <p:grpSpPr>
          <a:xfrm rot="0">
            <a:off x="14379960" y="9367291"/>
            <a:ext cx="370740" cy="370740"/>
            <a:chOff x="0" y="0"/>
            <a:chExt cx="97643" cy="97643"/>
          </a:xfrm>
        </p:grpSpPr>
        <p:sp>
          <p:nvSpPr>
            <p:cNvPr name="Freeform 108" id="108"/>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109" id="109"/>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grpSp>
        <p:nvGrpSpPr>
          <p:cNvPr name="Group 110" id="110"/>
          <p:cNvGrpSpPr/>
          <p:nvPr/>
        </p:nvGrpSpPr>
        <p:grpSpPr>
          <a:xfrm rot="0">
            <a:off x="15201900" y="8933582"/>
            <a:ext cx="2743200" cy="1002533"/>
            <a:chOff x="0" y="0"/>
            <a:chExt cx="544158" cy="198869"/>
          </a:xfrm>
        </p:grpSpPr>
        <p:sp>
          <p:nvSpPr>
            <p:cNvPr name="Freeform 111" id="111"/>
            <p:cNvSpPr/>
            <p:nvPr/>
          </p:nvSpPr>
          <p:spPr>
            <a:xfrm flipH="false" flipV="false" rot="0">
              <a:off x="0" y="0"/>
              <a:ext cx="544158" cy="198869"/>
            </a:xfrm>
            <a:custGeom>
              <a:avLst/>
              <a:gdLst/>
              <a:ahLst/>
              <a:cxnLst/>
              <a:rect r="r" b="b" t="t" l="l"/>
              <a:pathLst>
                <a:path h="198869" w="544158">
                  <a:moveTo>
                    <a:pt x="0" y="0"/>
                  </a:moveTo>
                  <a:lnTo>
                    <a:pt x="544158" y="0"/>
                  </a:lnTo>
                  <a:lnTo>
                    <a:pt x="544158" y="198869"/>
                  </a:lnTo>
                  <a:lnTo>
                    <a:pt x="0" y="198869"/>
                  </a:lnTo>
                  <a:close/>
                </a:path>
              </a:pathLst>
            </a:custGeom>
            <a:solidFill>
              <a:srgbClr val="010203"/>
            </a:solidFill>
          </p:spPr>
        </p:sp>
        <p:sp>
          <p:nvSpPr>
            <p:cNvPr name="TextBox 112" id="112"/>
            <p:cNvSpPr txBox="true"/>
            <p:nvPr/>
          </p:nvSpPr>
          <p:spPr>
            <a:xfrm>
              <a:off x="0" y="-38100"/>
              <a:ext cx="544158" cy="236969"/>
            </a:xfrm>
            <a:prstGeom prst="rect">
              <a:avLst/>
            </a:prstGeom>
          </p:spPr>
          <p:txBody>
            <a:bodyPr anchor="ctr" rtlCol="false" tIns="50800" lIns="50800" bIns="50800" rIns="50800"/>
            <a:lstStyle/>
            <a:p>
              <a:pPr algn="ctr">
                <a:lnSpc>
                  <a:spcPts val="1960"/>
                </a:lnSpc>
              </a:pPr>
            </a:p>
          </p:txBody>
        </p:sp>
      </p:grpSp>
      <p:sp>
        <p:nvSpPr>
          <p:cNvPr name="TextBox 113" id="113"/>
          <p:cNvSpPr txBox="true"/>
          <p:nvPr/>
        </p:nvSpPr>
        <p:spPr>
          <a:xfrm rot="0">
            <a:off x="15442166" y="9288550"/>
            <a:ext cx="1753258" cy="25311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Threads</a:t>
            </a:r>
          </a:p>
        </p:txBody>
      </p:sp>
      <p:grpSp>
        <p:nvGrpSpPr>
          <p:cNvPr name="Group 114" id="114"/>
          <p:cNvGrpSpPr/>
          <p:nvPr/>
        </p:nvGrpSpPr>
        <p:grpSpPr>
          <a:xfrm rot="0">
            <a:off x="17351760" y="9350556"/>
            <a:ext cx="370740" cy="370740"/>
            <a:chOff x="0" y="0"/>
            <a:chExt cx="97643" cy="97643"/>
          </a:xfrm>
        </p:grpSpPr>
        <p:sp>
          <p:nvSpPr>
            <p:cNvPr name="Freeform 115" id="115"/>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116" id="116"/>
            <p:cNvSpPr txBox="true"/>
            <p:nvPr/>
          </p:nvSpPr>
          <p:spPr>
            <a:xfrm>
              <a:off x="0" y="-38100"/>
              <a:ext cx="97643" cy="135743"/>
            </a:xfrm>
            <a:prstGeom prst="rect">
              <a:avLst/>
            </a:prstGeom>
          </p:spPr>
          <p:txBody>
            <a:bodyPr anchor="ctr" rtlCol="false" tIns="50800" lIns="50800" bIns="50800" rIns="50800"/>
            <a:lstStyle/>
            <a:p>
              <a:pPr algn="ctr">
                <a:lnSpc>
                  <a:spcPts val="1960"/>
                </a:lnSpc>
              </a:pPr>
            </a:p>
          </p:txBody>
        </p:sp>
      </p:grpSp>
    </p:spTree>
  </p:cSld>
  <p:clrMapOvr>
    <a:masterClrMapping/>
  </p:clrMapOvr>
  <p:transition spd="fast">
    <p:fade/>
  </p:transition>
</p:sld>
</file>

<file path=ppt/slides/slide78.xml><?xml version="1.0" encoding="utf-8"?>
<p:sld xmlns:p="http://schemas.openxmlformats.org/presentationml/2006/main" xmlns:a="http://schemas.openxmlformats.org/drawingml/2006/main" xmlns:r="http://schemas.openxmlformats.org/officeDocument/2006/relationships">
  <p:cSld>
    <p:bg>
      <p:bgPr>
        <a:solidFill>
          <a:srgbClr val="F1F2F2"/>
        </a:solidFill>
      </p:bgPr>
    </p:bg>
    <p:spTree>
      <p:nvGrpSpPr>
        <p:cNvPr id="1" name=""/>
        <p:cNvGrpSpPr/>
        <p:nvPr/>
      </p:nvGrpSpPr>
      <p:grpSpPr>
        <a:xfrm>
          <a:off x="0" y="0"/>
          <a:ext cx="0" cy="0"/>
          <a:chOff x="0" y="0"/>
          <a:chExt cx="0" cy="0"/>
        </a:xfrm>
      </p:grpSpPr>
      <p:grpSp>
        <p:nvGrpSpPr>
          <p:cNvPr name="Group 2" id="2"/>
          <p:cNvGrpSpPr/>
          <p:nvPr/>
        </p:nvGrpSpPr>
        <p:grpSpPr>
          <a:xfrm rot="0">
            <a:off x="0" y="0"/>
            <a:ext cx="1600200" cy="10287000"/>
            <a:chOff x="0" y="0"/>
            <a:chExt cx="2133600" cy="13716000"/>
          </a:xfrm>
        </p:grpSpPr>
        <p:grpSp>
          <p:nvGrpSpPr>
            <p:cNvPr name="Group 3" id="3"/>
            <p:cNvGrpSpPr/>
            <p:nvPr/>
          </p:nvGrpSpPr>
          <p:grpSpPr>
            <a:xfrm rot="0">
              <a:off x="0" y="0"/>
              <a:ext cx="2133600" cy="13716000"/>
              <a:chOff x="0" y="0"/>
              <a:chExt cx="421452" cy="2709333"/>
            </a:xfrm>
          </p:grpSpPr>
          <p:sp>
            <p:nvSpPr>
              <p:cNvPr name="Freeform 4" id="4"/>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5" id="5"/>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6" id="6"/>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7" id="7"/>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F2F2F2"/>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8" id="8"/>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
        <p:nvSpPr>
          <p:cNvPr name="TextBox 9" id="9"/>
          <p:cNvSpPr txBox="true"/>
          <p:nvPr/>
        </p:nvSpPr>
        <p:spPr>
          <a:xfrm rot="0">
            <a:off x="3314700" y="902335"/>
            <a:ext cx="8581565" cy="440690"/>
          </a:xfrm>
          <a:prstGeom prst="rect">
            <a:avLst/>
          </a:prstGeom>
        </p:spPr>
        <p:txBody>
          <a:bodyPr anchor="t" rtlCol="false" tIns="0" lIns="0" bIns="0" rIns="0">
            <a:spAutoFit/>
          </a:bodyPr>
          <a:lstStyle/>
          <a:p>
            <a:pPr algn="l">
              <a:lnSpc>
                <a:spcPts val="3040"/>
              </a:lnSpc>
            </a:pPr>
            <a:r>
              <a:rPr lang="en-US" sz="3800">
                <a:solidFill>
                  <a:srgbClr val="010203"/>
                </a:solidFill>
                <a:latin typeface="Archivo Black"/>
                <a:ea typeface="Archivo Black"/>
                <a:cs typeface="Archivo Black"/>
                <a:sym typeface="Archivo Black"/>
              </a:rPr>
              <a:t>Content pillars</a:t>
            </a:r>
          </a:p>
        </p:txBody>
      </p:sp>
      <p:sp>
        <p:nvSpPr>
          <p:cNvPr name="TextBox 10" id="10"/>
          <p:cNvSpPr txBox="true"/>
          <p:nvPr/>
        </p:nvSpPr>
        <p:spPr>
          <a:xfrm rot="0">
            <a:off x="9258300" y="768985"/>
            <a:ext cx="8705850" cy="893445"/>
          </a:xfrm>
          <a:prstGeom prst="rect">
            <a:avLst/>
          </a:prstGeom>
        </p:spPr>
        <p:txBody>
          <a:bodyPr anchor="t" rtlCol="false" tIns="0" lIns="0" bIns="0" rIns="0">
            <a:spAutoFit/>
          </a:bodyPr>
          <a:lstStyle/>
          <a:p>
            <a:pPr algn="l">
              <a:lnSpc>
                <a:spcPts val="2340"/>
              </a:lnSpc>
            </a:pPr>
            <a:r>
              <a:rPr lang="en-US" sz="2000">
                <a:solidFill>
                  <a:srgbClr val="262525"/>
                </a:solidFill>
                <a:latin typeface="Archivo"/>
                <a:ea typeface="Archivo"/>
                <a:cs typeface="Archivo"/>
                <a:sym typeface="Archivo"/>
              </a:rPr>
              <a:t>Content pillars are topics that you regularly post about. Whereas you sometimes want to react quickly to a topic, having pillars will enable you to plan content in advance and prevent not knowing what to post about.</a:t>
            </a:r>
          </a:p>
        </p:txBody>
      </p:sp>
      <p:graphicFrame>
        <p:nvGraphicFramePr>
          <p:cNvPr name="Table 11" id="11"/>
          <p:cNvGraphicFramePr>
            <a:graphicFrameLocks noGrp="true"/>
          </p:cNvGraphicFramePr>
          <p:nvPr/>
        </p:nvGraphicFramePr>
        <p:xfrm>
          <a:off x="3314700" y="2800350"/>
          <a:ext cx="14649450" cy="6446754"/>
        </p:xfrm>
        <a:graphic>
          <a:graphicData uri="http://schemas.openxmlformats.org/drawingml/2006/table">
            <a:tbl>
              <a:tblPr/>
              <a:tblGrid>
                <a:gridCol w="1486538"/>
                <a:gridCol w="3290728"/>
                <a:gridCol w="3290728"/>
                <a:gridCol w="3290728"/>
                <a:gridCol w="3290728"/>
              </a:tblGrid>
              <a:tr h="678279">
                <a:tc>
                  <a:txBody>
                    <a:bodyPr anchor="t" rtlCol="false"/>
                    <a:lstStyle/>
                    <a:p>
                      <a:pPr algn="l">
                        <a:lnSpc>
                          <a:spcPts val="2520"/>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l">
                        <a:lnSpc>
                          <a:spcPts val="2160"/>
                        </a:lnSpc>
                        <a:defRPr/>
                      </a:pPr>
                      <a:r>
                        <a:rPr lang="en-US" sz="1800" i="true" b="true">
                          <a:solidFill>
                            <a:srgbClr val="F2F2F2"/>
                          </a:solidFill>
                          <a:latin typeface="Zodiak Bold Italics"/>
                          <a:ea typeface="Zodiak Bold Italics"/>
                          <a:cs typeface="Zodiak Bold Italics"/>
                          <a:sym typeface="Zodiak Bold Italics"/>
                        </a:rPr>
                        <a:t>Pillar 1 (example)</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l">
                        <a:lnSpc>
                          <a:spcPts val="2160"/>
                        </a:lnSpc>
                        <a:defRPr/>
                      </a:pPr>
                      <a:r>
                        <a:rPr lang="en-US" sz="1800" i="true" b="true">
                          <a:solidFill>
                            <a:srgbClr val="F2F2F2"/>
                          </a:solidFill>
                          <a:latin typeface="Zodiak Bold Italics"/>
                          <a:ea typeface="Zodiak Bold Italics"/>
                          <a:cs typeface="Zodiak Bold Italics"/>
                          <a:sym typeface="Zodiak Bold Italics"/>
                        </a:rPr>
                        <a:t>Pillar 2</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l">
                        <a:lnSpc>
                          <a:spcPts val="2160"/>
                        </a:lnSpc>
                        <a:defRPr/>
                      </a:pPr>
                      <a:r>
                        <a:rPr lang="en-US" sz="1800" i="true" b="true">
                          <a:solidFill>
                            <a:srgbClr val="F2F2F2"/>
                          </a:solidFill>
                          <a:latin typeface="Zodiak Bold Italics"/>
                          <a:ea typeface="Zodiak Bold Italics"/>
                          <a:cs typeface="Zodiak Bold Italics"/>
                          <a:sym typeface="Zodiak Bold Italics"/>
                        </a:rPr>
                        <a:t>Pillar 3</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l">
                        <a:lnSpc>
                          <a:spcPts val="2160"/>
                        </a:lnSpc>
                        <a:defRPr/>
                      </a:pPr>
                      <a:r>
                        <a:rPr lang="en-US" sz="1800" i="true" b="true">
                          <a:solidFill>
                            <a:srgbClr val="F2F2F2"/>
                          </a:solidFill>
                          <a:latin typeface="Zodiak Bold Italics"/>
                          <a:ea typeface="Zodiak Bold Italics"/>
                          <a:cs typeface="Zodiak Bold Italics"/>
                          <a:sym typeface="Zodiak Bold Italics"/>
                        </a:rPr>
                        <a:t>Pillar 4</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r>
              <a:tr h="1277883">
                <a:tc>
                  <a:txBody>
                    <a:bodyPr anchor="t" rtlCol="false"/>
                    <a:lstStyle/>
                    <a:p>
                      <a:pPr algn="l">
                        <a:lnSpc>
                          <a:spcPts val="2160"/>
                        </a:lnSpc>
                        <a:defRPr/>
                      </a:pPr>
                      <a:r>
                        <a:rPr lang="en-US" sz="1800" i="true" b="true">
                          <a:solidFill>
                            <a:srgbClr val="F2F2F2"/>
                          </a:solidFill>
                          <a:latin typeface="Zodiak Bold Italics"/>
                          <a:ea typeface="Zodiak Bold Italics"/>
                          <a:cs typeface="Zodiak Bold Italics"/>
                          <a:sym typeface="Zodiak Bold Italics"/>
                        </a:rPr>
                        <a:t>Topic</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Museum history</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c>
                  <a:txBody>
                    <a:bodyPr anchor="t" rtlCol="false"/>
                    <a:lstStyle/>
                    <a:p>
                      <a:pPr algn="l">
                        <a:lnSpc>
                          <a:spcPts val="1919"/>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c>
                  <a:txBody>
                    <a:bodyPr anchor="t" rtlCol="false"/>
                    <a:lstStyle/>
                    <a:p>
                      <a:pPr algn="l">
                        <a:lnSpc>
                          <a:spcPts val="1919"/>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c>
                  <a:txBody>
                    <a:bodyPr anchor="t" rtlCol="false"/>
                    <a:lstStyle/>
                    <a:p>
                      <a:pPr algn="l">
                        <a:lnSpc>
                          <a:spcPts val="1919"/>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r h="1176003">
                <a:tc>
                  <a:txBody>
                    <a:bodyPr anchor="t" rtlCol="false"/>
                    <a:lstStyle/>
                    <a:p>
                      <a:pPr algn="l">
                        <a:lnSpc>
                          <a:spcPts val="2160"/>
                        </a:lnSpc>
                        <a:defRPr/>
                      </a:pPr>
                      <a:r>
                        <a:rPr lang="en-US" sz="1800" i="true" b="true">
                          <a:solidFill>
                            <a:srgbClr val="F2F2F2"/>
                          </a:solidFill>
                          <a:latin typeface="Zodiak Bold Italics"/>
                          <a:ea typeface="Zodiak Bold Italics"/>
                          <a:cs typeface="Zodiak Bold Italics"/>
                          <a:sym typeface="Zodiak Bold Italics"/>
                        </a:rPr>
                        <a:t>Audience</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Museum professionals</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c>
                  <a:txBody>
                    <a:bodyPr anchor="t" rtlCol="false"/>
                    <a:lstStyle/>
                    <a:p>
                      <a:pPr algn="l">
                        <a:lnSpc>
                          <a:spcPts val="1919"/>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c>
                  <a:txBody>
                    <a:bodyPr anchor="t" rtlCol="false"/>
                    <a:lstStyle/>
                    <a:p>
                      <a:pPr algn="l">
                        <a:lnSpc>
                          <a:spcPts val="1919"/>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c>
                  <a:txBody>
                    <a:bodyPr anchor="t" rtlCol="false"/>
                    <a:lstStyle/>
                    <a:p>
                      <a:pPr algn="l">
                        <a:lnSpc>
                          <a:spcPts val="1919"/>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r h="1657294">
                <a:tc>
                  <a:txBody>
                    <a:bodyPr anchor="t" rtlCol="false"/>
                    <a:lstStyle/>
                    <a:p>
                      <a:pPr algn="l">
                        <a:lnSpc>
                          <a:spcPts val="2160"/>
                        </a:lnSpc>
                        <a:defRPr/>
                      </a:pPr>
                      <a:r>
                        <a:rPr lang="en-US" sz="1800" i="true" b="true">
                          <a:solidFill>
                            <a:srgbClr val="F2F2F2"/>
                          </a:solidFill>
                          <a:latin typeface="Zodiak Bold Italics"/>
                          <a:ea typeface="Zodiak Bold Italics"/>
                          <a:cs typeface="Zodiak Bold Italics"/>
                          <a:sym typeface="Zodiak Bold Italics"/>
                        </a:rPr>
                        <a:t>Channel</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LinkedIn, Twitter</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c>
                  <a:txBody>
                    <a:bodyPr anchor="t" rtlCol="false"/>
                    <a:lstStyle/>
                    <a:p>
                      <a:pPr algn="l">
                        <a:lnSpc>
                          <a:spcPts val="1919"/>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c>
                  <a:txBody>
                    <a:bodyPr anchor="t" rtlCol="false"/>
                    <a:lstStyle/>
                    <a:p>
                      <a:pPr algn="l">
                        <a:lnSpc>
                          <a:spcPts val="1919"/>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c>
                  <a:txBody>
                    <a:bodyPr anchor="t" rtlCol="false"/>
                    <a:lstStyle/>
                    <a:p>
                      <a:pPr algn="l">
                        <a:lnSpc>
                          <a:spcPts val="1919"/>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r h="1657294">
                <a:tc>
                  <a:txBody>
                    <a:bodyPr anchor="t" rtlCol="false"/>
                    <a:lstStyle/>
                    <a:p>
                      <a:pPr algn="l">
                        <a:lnSpc>
                          <a:spcPts val="2160"/>
                        </a:lnSpc>
                        <a:defRPr/>
                      </a:pPr>
                      <a:r>
                        <a:rPr lang="en-US" sz="1800" i="true" b="true">
                          <a:solidFill>
                            <a:srgbClr val="F2F2F2"/>
                          </a:solidFill>
                          <a:latin typeface="Zodiak Bold Italics"/>
                          <a:ea typeface="Zodiak Bold Italics"/>
                          <a:cs typeface="Zodiak Bold Italics"/>
                          <a:sym typeface="Zodiak Bold Italics"/>
                        </a:rPr>
                        <a:t>Format</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Short form posts, blogs</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c>
                  <a:txBody>
                    <a:bodyPr anchor="t" rtlCol="false"/>
                    <a:lstStyle/>
                    <a:p>
                      <a:pPr algn="l">
                        <a:lnSpc>
                          <a:spcPts val="1919"/>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c>
                  <a:txBody>
                    <a:bodyPr anchor="t" rtlCol="false"/>
                    <a:lstStyle/>
                    <a:p>
                      <a:pPr algn="l">
                        <a:lnSpc>
                          <a:spcPts val="1919"/>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c>
                  <a:txBody>
                    <a:bodyPr anchor="t" rtlCol="false"/>
                    <a:lstStyle/>
                    <a:p>
                      <a:pPr algn="l">
                        <a:lnSpc>
                          <a:spcPts val="1919"/>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bl>
          </a:graphicData>
        </a:graphic>
      </p:graphicFrame>
    </p:spTree>
  </p:cSld>
  <p:clrMapOvr>
    <a:masterClrMapping/>
  </p:clrMapOvr>
  <p:transition spd="fast">
    <p:fade/>
  </p:transition>
</p:sld>
</file>

<file path=ppt/slides/slide7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352425" y="2800350"/>
            <a:ext cx="4219575" cy="1000125"/>
            <a:chOff x="0" y="0"/>
            <a:chExt cx="1111328" cy="263407"/>
          </a:xfrm>
        </p:grpSpPr>
        <p:sp>
          <p:nvSpPr>
            <p:cNvPr name="Freeform 3" id="3"/>
            <p:cNvSpPr/>
            <p:nvPr/>
          </p:nvSpPr>
          <p:spPr>
            <a:xfrm flipH="false" flipV="false" rot="0">
              <a:off x="0" y="0"/>
              <a:ext cx="1111328" cy="263407"/>
            </a:xfrm>
            <a:custGeom>
              <a:avLst/>
              <a:gdLst/>
              <a:ahLst/>
              <a:cxnLst/>
              <a:rect r="r" b="b" t="t" l="l"/>
              <a:pathLst>
                <a:path h="263407" w="1111328">
                  <a:moveTo>
                    <a:pt x="0" y="0"/>
                  </a:moveTo>
                  <a:lnTo>
                    <a:pt x="1111328" y="0"/>
                  </a:lnTo>
                  <a:lnTo>
                    <a:pt x="1111328" y="263407"/>
                  </a:lnTo>
                  <a:lnTo>
                    <a:pt x="0" y="263407"/>
                  </a:lnTo>
                  <a:close/>
                </a:path>
              </a:pathLst>
            </a:custGeom>
            <a:solidFill>
              <a:srgbClr val="000000">
                <a:alpha val="0"/>
              </a:srgbClr>
            </a:solidFill>
            <a:ln w="19050" cap="sq">
              <a:solidFill>
                <a:srgbClr val="BDBDBD"/>
              </a:solidFill>
              <a:prstDash val="solid"/>
              <a:miter/>
            </a:ln>
          </p:spPr>
        </p:sp>
        <p:sp>
          <p:nvSpPr>
            <p:cNvPr name="TextBox 4" id="4"/>
            <p:cNvSpPr txBox="true"/>
            <p:nvPr/>
          </p:nvSpPr>
          <p:spPr>
            <a:xfrm>
              <a:off x="0" y="-9525"/>
              <a:ext cx="1111328" cy="272932"/>
            </a:xfrm>
            <a:prstGeom prst="rect">
              <a:avLst/>
            </a:prstGeom>
          </p:spPr>
          <p:txBody>
            <a:bodyPr anchor="ctr" rtlCol="false" tIns="50800" lIns="50800" bIns="50800" rIns="50800"/>
            <a:lstStyle/>
            <a:p>
              <a:pPr algn="ctr">
                <a:lnSpc>
                  <a:spcPts val="2160"/>
                </a:lnSpc>
              </a:pPr>
            </a:p>
          </p:txBody>
        </p:sp>
      </p:grpSp>
      <p:grpSp>
        <p:nvGrpSpPr>
          <p:cNvPr name="Group 5" id="5"/>
          <p:cNvGrpSpPr/>
          <p:nvPr/>
        </p:nvGrpSpPr>
        <p:grpSpPr>
          <a:xfrm rot="0">
            <a:off x="342900" y="4029075"/>
            <a:ext cx="4229100" cy="1000125"/>
            <a:chOff x="0" y="0"/>
            <a:chExt cx="1113837" cy="263407"/>
          </a:xfrm>
        </p:grpSpPr>
        <p:sp>
          <p:nvSpPr>
            <p:cNvPr name="Freeform 6" id="6"/>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7" id="7"/>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8" id="8"/>
          <p:cNvGrpSpPr/>
          <p:nvPr/>
        </p:nvGrpSpPr>
        <p:grpSpPr>
          <a:xfrm rot="0">
            <a:off x="342900" y="6486525"/>
            <a:ext cx="4229100" cy="994202"/>
            <a:chOff x="0" y="0"/>
            <a:chExt cx="1113837" cy="261848"/>
          </a:xfrm>
        </p:grpSpPr>
        <p:sp>
          <p:nvSpPr>
            <p:cNvPr name="Freeform 9" id="9"/>
            <p:cNvSpPr/>
            <p:nvPr/>
          </p:nvSpPr>
          <p:spPr>
            <a:xfrm flipH="false" flipV="false" rot="0">
              <a:off x="0" y="0"/>
              <a:ext cx="1113837" cy="261848"/>
            </a:xfrm>
            <a:custGeom>
              <a:avLst/>
              <a:gdLst/>
              <a:ahLst/>
              <a:cxnLst/>
              <a:rect r="r" b="b" t="t" l="l"/>
              <a:pathLst>
                <a:path h="261848" w="1113837">
                  <a:moveTo>
                    <a:pt x="0" y="0"/>
                  </a:moveTo>
                  <a:lnTo>
                    <a:pt x="1113837" y="0"/>
                  </a:lnTo>
                  <a:lnTo>
                    <a:pt x="1113837" y="261848"/>
                  </a:lnTo>
                  <a:lnTo>
                    <a:pt x="0" y="261848"/>
                  </a:lnTo>
                  <a:close/>
                </a:path>
              </a:pathLst>
            </a:custGeom>
            <a:solidFill>
              <a:srgbClr val="000000">
                <a:alpha val="0"/>
              </a:srgbClr>
            </a:solidFill>
            <a:ln w="19050" cap="sq">
              <a:solidFill>
                <a:srgbClr val="BDBDBD"/>
              </a:solidFill>
              <a:prstDash val="solid"/>
              <a:miter/>
            </a:ln>
          </p:spPr>
        </p:sp>
        <p:sp>
          <p:nvSpPr>
            <p:cNvPr name="TextBox 10" id="10"/>
            <p:cNvSpPr txBox="true"/>
            <p:nvPr/>
          </p:nvSpPr>
          <p:spPr>
            <a:xfrm>
              <a:off x="0" y="-9525"/>
              <a:ext cx="1113837" cy="271373"/>
            </a:xfrm>
            <a:prstGeom prst="rect">
              <a:avLst/>
            </a:prstGeom>
          </p:spPr>
          <p:txBody>
            <a:bodyPr anchor="ctr" rtlCol="false" tIns="50800" lIns="50800" bIns="50800" rIns="50800"/>
            <a:lstStyle/>
            <a:p>
              <a:pPr algn="ctr">
                <a:lnSpc>
                  <a:spcPts val="2160"/>
                </a:lnSpc>
              </a:pPr>
            </a:p>
          </p:txBody>
        </p:sp>
      </p:grpSp>
      <p:grpSp>
        <p:nvGrpSpPr>
          <p:cNvPr name="Group 11" id="11"/>
          <p:cNvGrpSpPr/>
          <p:nvPr/>
        </p:nvGrpSpPr>
        <p:grpSpPr>
          <a:xfrm rot="0">
            <a:off x="342900" y="5257800"/>
            <a:ext cx="4229100" cy="1000125"/>
            <a:chOff x="0" y="0"/>
            <a:chExt cx="1113837" cy="263407"/>
          </a:xfrm>
        </p:grpSpPr>
        <p:sp>
          <p:nvSpPr>
            <p:cNvPr name="Freeform 12" id="12"/>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13" id="13"/>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14" id="14"/>
          <p:cNvGrpSpPr/>
          <p:nvPr/>
        </p:nvGrpSpPr>
        <p:grpSpPr>
          <a:xfrm rot="0">
            <a:off x="352425" y="1572213"/>
            <a:ext cx="4219575" cy="999537"/>
            <a:chOff x="0" y="0"/>
            <a:chExt cx="1111328" cy="263253"/>
          </a:xfrm>
        </p:grpSpPr>
        <p:sp>
          <p:nvSpPr>
            <p:cNvPr name="Freeform 15" id="15"/>
            <p:cNvSpPr/>
            <p:nvPr/>
          </p:nvSpPr>
          <p:spPr>
            <a:xfrm flipH="false" flipV="false" rot="0">
              <a:off x="0" y="0"/>
              <a:ext cx="1111328" cy="263253"/>
            </a:xfrm>
            <a:custGeom>
              <a:avLst/>
              <a:gdLst/>
              <a:ahLst/>
              <a:cxnLst/>
              <a:rect r="r" b="b" t="t" l="l"/>
              <a:pathLst>
                <a:path h="263253" w="1111328">
                  <a:moveTo>
                    <a:pt x="0" y="0"/>
                  </a:moveTo>
                  <a:lnTo>
                    <a:pt x="1111328" y="0"/>
                  </a:lnTo>
                  <a:lnTo>
                    <a:pt x="1111328" y="263253"/>
                  </a:lnTo>
                  <a:lnTo>
                    <a:pt x="0" y="263253"/>
                  </a:lnTo>
                  <a:close/>
                </a:path>
              </a:pathLst>
            </a:custGeom>
            <a:solidFill>
              <a:srgbClr val="000000">
                <a:alpha val="0"/>
              </a:srgbClr>
            </a:solidFill>
            <a:ln w="19050" cap="sq">
              <a:solidFill>
                <a:srgbClr val="BDBDBD"/>
              </a:solidFill>
              <a:prstDash val="solid"/>
              <a:miter/>
            </a:ln>
          </p:spPr>
        </p:sp>
        <p:sp>
          <p:nvSpPr>
            <p:cNvPr name="TextBox 16" id="16"/>
            <p:cNvSpPr txBox="true"/>
            <p:nvPr/>
          </p:nvSpPr>
          <p:spPr>
            <a:xfrm>
              <a:off x="0" y="-9525"/>
              <a:ext cx="1111328" cy="272778"/>
            </a:xfrm>
            <a:prstGeom prst="rect">
              <a:avLst/>
            </a:prstGeom>
          </p:spPr>
          <p:txBody>
            <a:bodyPr anchor="ctr" rtlCol="false" tIns="50800" lIns="50800" bIns="50800" rIns="50800"/>
            <a:lstStyle/>
            <a:p>
              <a:pPr algn="ctr">
                <a:lnSpc>
                  <a:spcPts val="2160"/>
                </a:lnSpc>
              </a:pPr>
            </a:p>
          </p:txBody>
        </p:sp>
      </p:grpSp>
      <p:grpSp>
        <p:nvGrpSpPr>
          <p:cNvPr name="Group 17" id="17"/>
          <p:cNvGrpSpPr/>
          <p:nvPr/>
        </p:nvGrpSpPr>
        <p:grpSpPr>
          <a:xfrm rot="0">
            <a:off x="6286500" y="2800938"/>
            <a:ext cx="4229100" cy="999537"/>
            <a:chOff x="0" y="0"/>
            <a:chExt cx="1113837" cy="263253"/>
          </a:xfrm>
        </p:grpSpPr>
        <p:sp>
          <p:nvSpPr>
            <p:cNvPr name="Freeform 18" id="18"/>
            <p:cNvSpPr/>
            <p:nvPr/>
          </p:nvSpPr>
          <p:spPr>
            <a:xfrm flipH="false" flipV="false" rot="0">
              <a:off x="0" y="0"/>
              <a:ext cx="1113837" cy="263253"/>
            </a:xfrm>
            <a:custGeom>
              <a:avLst/>
              <a:gdLst/>
              <a:ahLst/>
              <a:cxnLst/>
              <a:rect r="r" b="b" t="t" l="l"/>
              <a:pathLst>
                <a:path h="263253" w="1113837">
                  <a:moveTo>
                    <a:pt x="0" y="0"/>
                  </a:moveTo>
                  <a:lnTo>
                    <a:pt x="1113837" y="0"/>
                  </a:lnTo>
                  <a:lnTo>
                    <a:pt x="1113837" y="263253"/>
                  </a:lnTo>
                  <a:lnTo>
                    <a:pt x="0" y="263253"/>
                  </a:lnTo>
                  <a:close/>
                </a:path>
              </a:pathLst>
            </a:custGeom>
            <a:solidFill>
              <a:srgbClr val="000000">
                <a:alpha val="0"/>
              </a:srgbClr>
            </a:solidFill>
            <a:ln w="19050" cap="sq">
              <a:solidFill>
                <a:srgbClr val="BDBDBD"/>
              </a:solidFill>
              <a:prstDash val="solid"/>
              <a:miter/>
            </a:ln>
          </p:spPr>
        </p:sp>
        <p:sp>
          <p:nvSpPr>
            <p:cNvPr name="TextBox 19" id="19"/>
            <p:cNvSpPr txBox="true"/>
            <p:nvPr/>
          </p:nvSpPr>
          <p:spPr>
            <a:xfrm>
              <a:off x="0" y="-9525"/>
              <a:ext cx="1113837" cy="272778"/>
            </a:xfrm>
            <a:prstGeom prst="rect">
              <a:avLst/>
            </a:prstGeom>
          </p:spPr>
          <p:txBody>
            <a:bodyPr anchor="ctr" rtlCol="false" tIns="50800" lIns="50800" bIns="50800" rIns="50800"/>
            <a:lstStyle/>
            <a:p>
              <a:pPr algn="ctr">
                <a:lnSpc>
                  <a:spcPts val="2160"/>
                </a:lnSpc>
              </a:pPr>
            </a:p>
          </p:txBody>
        </p:sp>
      </p:grpSp>
      <p:grpSp>
        <p:nvGrpSpPr>
          <p:cNvPr name="Group 20" id="20"/>
          <p:cNvGrpSpPr/>
          <p:nvPr/>
        </p:nvGrpSpPr>
        <p:grpSpPr>
          <a:xfrm rot="0">
            <a:off x="6286500" y="4029075"/>
            <a:ext cx="4229100" cy="1000125"/>
            <a:chOff x="0" y="0"/>
            <a:chExt cx="1113837" cy="263407"/>
          </a:xfrm>
        </p:grpSpPr>
        <p:sp>
          <p:nvSpPr>
            <p:cNvPr name="Freeform 21" id="21"/>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22" id="22"/>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23" id="23"/>
          <p:cNvGrpSpPr/>
          <p:nvPr/>
        </p:nvGrpSpPr>
        <p:grpSpPr>
          <a:xfrm rot="0">
            <a:off x="6286500" y="5257800"/>
            <a:ext cx="4229100" cy="1000125"/>
            <a:chOff x="0" y="0"/>
            <a:chExt cx="1113837" cy="263407"/>
          </a:xfrm>
        </p:grpSpPr>
        <p:sp>
          <p:nvSpPr>
            <p:cNvPr name="Freeform 24" id="24"/>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25" id="25"/>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26" id="26"/>
          <p:cNvGrpSpPr/>
          <p:nvPr/>
        </p:nvGrpSpPr>
        <p:grpSpPr>
          <a:xfrm rot="0">
            <a:off x="12230100" y="1571625"/>
            <a:ext cx="4229100" cy="1000125"/>
            <a:chOff x="0" y="0"/>
            <a:chExt cx="1113837" cy="263407"/>
          </a:xfrm>
        </p:grpSpPr>
        <p:sp>
          <p:nvSpPr>
            <p:cNvPr name="Freeform 27" id="27"/>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28" id="28"/>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29" id="29"/>
          <p:cNvGrpSpPr/>
          <p:nvPr/>
        </p:nvGrpSpPr>
        <p:grpSpPr>
          <a:xfrm rot="0">
            <a:off x="6286500" y="1571625"/>
            <a:ext cx="4229100" cy="1000125"/>
            <a:chOff x="0" y="0"/>
            <a:chExt cx="1113837" cy="263407"/>
          </a:xfrm>
        </p:grpSpPr>
        <p:sp>
          <p:nvSpPr>
            <p:cNvPr name="Freeform 30" id="30"/>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31" id="31"/>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32" id="32"/>
          <p:cNvGrpSpPr/>
          <p:nvPr/>
        </p:nvGrpSpPr>
        <p:grpSpPr>
          <a:xfrm rot="0">
            <a:off x="12230100" y="2800350"/>
            <a:ext cx="4229100" cy="1000125"/>
            <a:chOff x="0" y="0"/>
            <a:chExt cx="1113837" cy="263407"/>
          </a:xfrm>
        </p:grpSpPr>
        <p:sp>
          <p:nvSpPr>
            <p:cNvPr name="Freeform 33" id="33"/>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34" id="34"/>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35" id="35"/>
          <p:cNvGrpSpPr/>
          <p:nvPr/>
        </p:nvGrpSpPr>
        <p:grpSpPr>
          <a:xfrm rot="0">
            <a:off x="12230100" y="4029075"/>
            <a:ext cx="4229100" cy="1000125"/>
            <a:chOff x="0" y="0"/>
            <a:chExt cx="1113837" cy="263407"/>
          </a:xfrm>
        </p:grpSpPr>
        <p:sp>
          <p:nvSpPr>
            <p:cNvPr name="Freeform 36" id="36"/>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37" id="37"/>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38" id="38"/>
          <p:cNvGrpSpPr/>
          <p:nvPr/>
        </p:nvGrpSpPr>
        <p:grpSpPr>
          <a:xfrm rot="0">
            <a:off x="12230100" y="5257800"/>
            <a:ext cx="4229100" cy="1000125"/>
            <a:chOff x="0" y="0"/>
            <a:chExt cx="1113837" cy="263407"/>
          </a:xfrm>
        </p:grpSpPr>
        <p:sp>
          <p:nvSpPr>
            <p:cNvPr name="Freeform 39" id="39"/>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40" id="40"/>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41" id="41"/>
          <p:cNvGrpSpPr/>
          <p:nvPr/>
        </p:nvGrpSpPr>
        <p:grpSpPr>
          <a:xfrm rot="0">
            <a:off x="12230100" y="6486525"/>
            <a:ext cx="4229100" cy="994202"/>
            <a:chOff x="0" y="0"/>
            <a:chExt cx="1113837" cy="261848"/>
          </a:xfrm>
        </p:grpSpPr>
        <p:sp>
          <p:nvSpPr>
            <p:cNvPr name="Freeform 42" id="42"/>
            <p:cNvSpPr/>
            <p:nvPr/>
          </p:nvSpPr>
          <p:spPr>
            <a:xfrm flipH="false" flipV="false" rot="0">
              <a:off x="0" y="0"/>
              <a:ext cx="1113837" cy="261848"/>
            </a:xfrm>
            <a:custGeom>
              <a:avLst/>
              <a:gdLst/>
              <a:ahLst/>
              <a:cxnLst/>
              <a:rect r="r" b="b" t="t" l="l"/>
              <a:pathLst>
                <a:path h="261848" w="1113837">
                  <a:moveTo>
                    <a:pt x="0" y="0"/>
                  </a:moveTo>
                  <a:lnTo>
                    <a:pt x="1113837" y="0"/>
                  </a:lnTo>
                  <a:lnTo>
                    <a:pt x="1113837" y="261848"/>
                  </a:lnTo>
                  <a:lnTo>
                    <a:pt x="0" y="261848"/>
                  </a:lnTo>
                  <a:close/>
                </a:path>
              </a:pathLst>
            </a:custGeom>
            <a:solidFill>
              <a:srgbClr val="000000">
                <a:alpha val="0"/>
              </a:srgbClr>
            </a:solidFill>
            <a:ln w="19050" cap="sq">
              <a:solidFill>
                <a:srgbClr val="BDBDBD"/>
              </a:solidFill>
              <a:prstDash val="solid"/>
              <a:miter/>
            </a:ln>
          </p:spPr>
        </p:sp>
        <p:sp>
          <p:nvSpPr>
            <p:cNvPr name="TextBox 43" id="43"/>
            <p:cNvSpPr txBox="true"/>
            <p:nvPr/>
          </p:nvSpPr>
          <p:spPr>
            <a:xfrm>
              <a:off x="0" y="-9525"/>
              <a:ext cx="1113837" cy="271373"/>
            </a:xfrm>
            <a:prstGeom prst="rect">
              <a:avLst/>
            </a:prstGeom>
          </p:spPr>
          <p:txBody>
            <a:bodyPr anchor="ctr" rtlCol="false" tIns="50800" lIns="50800" bIns="50800" rIns="50800"/>
            <a:lstStyle/>
            <a:p>
              <a:pPr algn="ctr">
                <a:lnSpc>
                  <a:spcPts val="2160"/>
                </a:lnSpc>
              </a:pPr>
            </a:p>
          </p:txBody>
        </p:sp>
      </p:grpSp>
      <p:sp>
        <p:nvSpPr>
          <p:cNvPr name="Freeform 44" id="44"/>
          <p:cNvSpPr/>
          <p:nvPr/>
        </p:nvSpPr>
        <p:spPr>
          <a:xfrm flipH="false" flipV="false" rot="0">
            <a:off x="342900" y="484548"/>
            <a:ext cx="764364" cy="754635"/>
          </a:xfrm>
          <a:custGeom>
            <a:avLst/>
            <a:gdLst/>
            <a:ahLst/>
            <a:cxnLst/>
            <a:rect r="r" b="b" t="t" l="l"/>
            <a:pathLst>
              <a:path h="754635" w="764364">
                <a:moveTo>
                  <a:pt x="0" y="0"/>
                </a:moveTo>
                <a:lnTo>
                  <a:pt x="764364" y="0"/>
                </a:lnTo>
                <a:lnTo>
                  <a:pt x="764364" y="754635"/>
                </a:lnTo>
                <a:lnTo>
                  <a:pt x="0" y="7546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5" id="45"/>
          <p:cNvSpPr/>
          <p:nvPr/>
        </p:nvSpPr>
        <p:spPr>
          <a:xfrm flipH="false" flipV="false" rot="0">
            <a:off x="6286500" y="447528"/>
            <a:ext cx="828675" cy="828675"/>
          </a:xfrm>
          <a:custGeom>
            <a:avLst/>
            <a:gdLst/>
            <a:ahLst/>
            <a:cxnLst/>
            <a:rect r="r" b="b" t="t" l="l"/>
            <a:pathLst>
              <a:path h="828675" w="828675">
                <a:moveTo>
                  <a:pt x="0" y="0"/>
                </a:moveTo>
                <a:lnTo>
                  <a:pt x="828675" y="0"/>
                </a:lnTo>
                <a:lnTo>
                  <a:pt x="828675" y="828675"/>
                </a:lnTo>
                <a:lnTo>
                  <a:pt x="0" y="82867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6" id="46"/>
          <p:cNvSpPr/>
          <p:nvPr/>
        </p:nvSpPr>
        <p:spPr>
          <a:xfrm flipH="false" flipV="false" rot="0">
            <a:off x="12230100" y="484548"/>
            <a:ext cx="685775" cy="754635"/>
          </a:xfrm>
          <a:custGeom>
            <a:avLst/>
            <a:gdLst/>
            <a:ahLst/>
            <a:cxnLst/>
            <a:rect r="r" b="b" t="t" l="l"/>
            <a:pathLst>
              <a:path h="754635" w="685775">
                <a:moveTo>
                  <a:pt x="0" y="0"/>
                </a:moveTo>
                <a:lnTo>
                  <a:pt x="685775" y="0"/>
                </a:lnTo>
                <a:lnTo>
                  <a:pt x="685775" y="754635"/>
                </a:lnTo>
                <a:lnTo>
                  <a:pt x="0" y="7546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47" id="47"/>
          <p:cNvSpPr txBox="true"/>
          <p:nvPr/>
        </p:nvSpPr>
        <p:spPr>
          <a:xfrm rot="0">
            <a:off x="352425" y="8795386"/>
            <a:ext cx="16954500" cy="1148714"/>
          </a:xfrm>
          <a:prstGeom prst="rect">
            <a:avLst/>
          </a:prstGeom>
        </p:spPr>
        <p:txBody>
          <a:bodyPr anchor="t" rtlCol="false" tIns="0" lIns="0" bIns="0" rIns="0">
            <a:spAutoFit/>
          </a:bodyPr>
          <a:lstStyle/>
          <a:p>
            <a:pPr algn="l" marL="0" indent="0" lvl="0">
              <a:lnSpc>
                <a:spcPts val="7949"/>
              </a:lnSpc>
              <a:spcBef>
                <a:spcPct val="0"/>
              </a:spcBef>
            </a:pPr>
            <a:r>
              <a:rPr lang="en-US" b="true" sz="10599">
                <a:solidFill>
                  <a:srgbClr val="F1F2F2"/>
                </a:solidFill>
                <a:latin typeface="Oswald Bold"/>
                <a:ea typeface="Oswald Bold"/>
                <a:cs typeface="Oswald Bold"/>
                <a:sym typeface="Oswald Bold"/>
              </a:rPr>
              <a:t>FURTHER RESOURCES</a:t>
            </a:r>
          </a:p>
        </p:txBody>
      </p:sp>
      <p:sp>
        <p:nvSpPr>
          <p:cNvPr name="TextBox 48" id="48"/>
          <p:cNvSpPr txBox="true"/>
          <p:nvPr/>
        </p:nvSpPr>
        <p:spPr>
          <a:xfrm rot="0">
            <a:off x="1828800" y="589780"/>
            <a:ext cx="4010025" cy="401574"/>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F1F2F2"/>
                </a:solidFill>
                <a:latin typeface="Zodiak Bold Italics"/>
                <a:ea typeface="Zodiak Bold Italics"/>
                <a:cs typeface="Zodiak Bold Italics"/>
                <a:sym typeface="Zodiak Bold Italics"/>
              </a:rPr>
              <a:t>Groups</a:t>
            </a:r>
          </a:p>
        </p:txBody>
      </p:sp>
      <p:sp>
        <p:nvSpPr>
          <p:cNvPr name="TextBox 49" id="49"/>
          <p:cNvSpPr txBox="true"/>
          <p:nvPr/>
        </p:nvSpPr>
        <p:spPr>
          <a:xfrm rot="0">
            <a:off x="7772400" y="609426"/>
            <a:ext cx="4010025" cy="401574"/>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F1F2F2"/>
                </a:solidFill>
                <a:latin typeface="Zodiak Bold Italics"/>
                <a:ea typeface="Zodiak Bold Italics"/>
                <a:cs typeface="Zodiak Bold Italics"/>
                <a:sym typeface="Zodiak Bold Italics"/>
              </a:rPr>
              <a:t>Strategy</a:t>
            </a:r>
          </a:p>
        </p:txBody>
      </p:sp>
      <p:sp>
        <p:nvSpPr>
          <p:cNvPr name="TextBox 50" id="50"/>
          <p:cNvSpPr txBox="true"/>
          <p:nvPr/>
        </p:nvSpPr>
        <p:spPr>
          <a:xfrm rot="0">
            <a:off x="578677" y="1797226"/>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8" tooltip="https://www.a-m-a.co.uk"/>
              </a:rPr>
              <a:t>Arts Marketing Association</a:t>
            </a:r>
          </a:p>
        </p:txBody>
      </p:sp>
      <p:sp>
        <p:nvSpPr>
          <p:cNvPr name="TextBox 51" id="51"/>
          <p:cNvSpPr txBox="true"/>
          <p:nvPr/>
        </p:nvSpPr>
        <p:spPr>
          <a:xfrm rot="0">
            <a:off x="6503227" y="3025951"/>
            <a:ext cx="3788535"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9" tooltip="https://www.wrike.com/marketing-guide/marketing-strategy/"/>
              </a:rPr>
              <a:t>Wrike: Marketing Strategy</a:t>
            </a:r>
          </a:p>
        </p:txBody>
      </p:sp>
      <p:sp>
        <p:nvSpPr>
          <p:cNvPr name="TextBox 52" id="52"/>
          <p:cNvSpPr txBox="true"/>
          <p:nvPr/>
        </p:nvSpPr>
        <p:spPr>
          <a:xfrm rot="0">
            <a:off x="6480402" y="4254088"/>
            <a:ext cx="36222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0" tooltip="https://www.shopify.com/first-sale/marketing-acquisition-strategy"/>
              </a:rPr>
              <a:t>Shopify: Marketing Strategy</a:t>
            </a:r>
          </a:p>
        </p:txBody>
      </p:sp>
      <p:sp>
        <p:nvSpPr>
          <p:cNvPr name="TextBox 53" id="53"/>
          <p:cNvSpPr txBox="true"/>
          <p:nvPr/>
        </p:nvSpPr>
        <p:spPr>
          <a:xfrm rot="0">
            <a:off x="578677" y="3025363"/>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1" tooltip="https://www.culturehive.co.uk"/>
              </a:rPr>
              <a:t>Culture Hive</a:t>
            </a:r>
          </a:p>
        </p:txBody>
      </p:sp>
      <p:sp>
        <p:nvSpPr>
          <p:cNvPr name="TextBox 54" id="54"/>
          <p:cNvSpPr txBox="true"/>
          <p:nvPr/>
        </p:nvSpPr>
        <p:spPr>
          <a:xfrm rot="0">
            <a:off x="569152" y="4254088"/>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2" tooltip="https://digitalculturenetwork.org.uk"/>
              </a:rPr>
              <a:t>Digital Culture Network</a:t>
            </a:r>
          </a:p>
        </p:txBody>
      </p:sp>
      <p:sp>
        <p:nvSpPr>
          <p:cNvPr name="TextBox 55" id="55"/>
          <p:cNvSpPr txBox="true"/>
          <p:nvPr/>
        </p:nvSpPr>
        <p:spPr>
          <a:xfrm rot="0">
            <a:off x="6480600" y="5482813"/>
            <a:ext cx="3060139"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3" tooltip="https://www.ama.org/the-definition-of-marketing-what-is-marketing/"/>
              </a:rPr>
              <a:t>AMA: Marketing Strategy</a:t>
            </a:r>
          </a:p>
        </p:txBody>
      </p:sp>
      <p:sp>
        <p:nvSpPr>
          <p:cNvPr name="TextBox 56" id="56"/>
          <p:cNvSpPr txBox="true"/>
          <p:nvPr/>
        </p:nvSpPr>
        <p:spPr>
          <a:xfrm rot="0">
            <a:off x="569152" y="6711538"/>
            <a:ext cx="3764723"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4" tooltip="https://my.matterport.com/show/?m=cuEcZLEC2mF"/>
              </a:rPr>
              <a:t>Rochdale Arts &amp; Heritage Resource Centre Storage Virtual Tour</a:t>
            </a:r>
          </a:p>
        </p:txBody>
      </p:sp>
      <p:sp>
        <p:nvSpPr>
          <p:cNvPr name="TextBox 57" id="57"/>
          <p:cNvSpPr txBox="true"/>
          <p:nvPr/>
        </p:nvSpPr>
        <p:spPr>
          <a:xfrm rot="0">
            <a:off x="569152" y="5482813"/>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5" tooltip="https://www.icon.org.uk"/>
              </a:rPr>
              <a:t>Institute of Conservation</a:t>
            </a:r>
          </a:p>
        </p:txBody>
      </p:sp>
      <p:sp>
        <p:nvSpPr>
          <p:cNvPr name="TextBox 58" id="58"/>
          <p:cNvSpPr txBox="true"/>
          <p:nvPr/>
        </p:nvSpPr>
        <p:spPr>
          <a:xfrm rot="0">
            <a:off x="12424002" y="1796638"/>
            <a:ext cx="3572492"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6" tooltip="https://buffer.com/resources/content-pillars-for-social-media/"/>
              </a:rPr>
              <a:t>Buffer: Content pillars</a:t>
            </a:r>
          </a:p>
        </p:txBody>
      </p:sp>
      <p:sp>
        <p:nvSpPr>
          <p:cNvPr name="TextBox 59" id="59"/>
          <p:cNvSpPr txBox="true"/>
          <p:nvPr/>
        </p:nvSpPr>
        <p:spPr>
          <a:xfrm rot="0">
            <a:off x="6480402" y="1762713"/>
            <a:ext cx="3464547"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7" tooltip="https://blog.hubspot.com/marketing/marketing-strategy"/>
              </a:rPr>
              <a:t>Hubspot: Marketing strategy</a:t>
            </a:r>
          </a:p>
        </p:txBody>
      </p:sp>
      <p:sp>
        <p:nvSpPr>
          <p:cNvPr name="TextBox 60" id="60"/>
          <p:cNvSpPr txBox="true"/>
          <p:nvPr/>
        </p:nvSpPr>
        <p:spPr>
          <a:xfrm rot="0">
            <a:off x="12424002" y="3025363"/>
            <a:ext cx="3572492"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8" tooltip="https://mailchimp.com/resources/"/>
              </a:rPr>
              <a:t>Mailchimp: Marketing resource</a:t>
            </a:r>
            <a:r>
              <a:rPr lang="en-US" sz="1800" u="sng">
                <a:solidFill>
                  <a:srgbClr val="FFFFFF"/>
                </a:solidFill>
                <a:latin typeface="Archivo"/>
                <a:ea typeface="Archivo"/>
                <a:cs typeface="Archivo"/>
                <a:sym typeface="Archivo"/>
                <a:hlinkClick r:id="rId19" tooltip="https://jsma.uoregon.edu/sites/jsma2.uoregon.edu/files/MUSEUM%20EXHIBITION%20PLANNING%20TOOL.pdf"/>
              </a:rPr>
              <a:t>s</a:t>
            </a:r>
          </a:p>
        </p:txBody>
      </p:sp>
      <p:sp>
        <p:nvSpPr>
          <p:cNvPr name="TextBox 61" id="61"/>
          <p:cNvSpPr txBox="true"/>
          <p:nvPr/>
        </p:nvSpPr>
        <p:spPr>
          <a:xfrm rot="0">
            <a:off x="12424002" y="4254088"/>
            <a:ext cx="3572492"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20" tooltip="https://articles.themuseumscholar.org/2017/02/06/vol1no1gonzalez/"/>
              </a:rPr>
              <a:t>How Museums Use Social Media to Engage the Public</a:t>
            </a:r>
          </a:p>
        </p:txBody>
      </p:sp>
      <p:sp>
        <p:nvSpPr>
          <p:cNvPr name="TextBox 62" id="62"/>
          <p:cNvSpPr txBox="true"/>
          <p:nvPr/>
        </p:nvSpPr>
        <p:spPr>
          <a:xfrm rot="0">
            <a:off x="12424200" y="5482813"/>
            <a:ext cx="3060139"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21" tooltip="https://sproutsocial.com/insights/social-media-for-museums/"/>
              </a:rPr>
              <a:t>Sprout Social Guide</a:t>
            </a:r>
          </a:p>
        </p:txBody>
      </p:sp>
      <p:sp>
        <p:nvSpPr>
          <p:cNvPr name="TextBox 63" id="63"/>
          <p:cNvSpPr txBox="true"/>
          <p:nvPr/>
        </p:nvSpPr>
        <p:spPr>
          <a:xfrm rot="0">
            <a:off x="12424200" y="6711538"/>
            <a:ext cx="3495983"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22" tooltip="https://mdse.org.uk/resource-library/event-planning-template/"/>
              </a:rPr>
              <a:t>Museum Development South East: Event Planning Template</a:t>
            </a:r>
          </a:p>
        </p:txBody>
      </p:sp>
      <p:sp>
        <p:nvSpPr>
          <p:cNvPr name="TextBox 64" id="64"/>
          <p:cNvSpPr txBox="true"/>
          <p:nvPr/>
        </p:nvSpPr>
        <p:spPr>
          <a:xfrm rot="0">
            <a:off x="13716000" y="609426"/>
            <a:ext cx="4010025" cy="401574"/>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F1F2F2"/>
                </a:solidFill>
                <a:latin typeface="Zodiak Bold Italics"/>
                <a:ea typeface="Zodiak Bold Italics"/>
                <a:cs typeface="Zodiak Bold Italics"/>
                <a:sym typeface="Zodiak Bold Italics"/>
              </a:rPr>
              <a:t>Social media</a:t>
            </a:r>
          </a:p>
        </p:txBody>
      </p:sp>
      <p:grpSp>
        <p:nvGrpSpPr>
          <p:cNvPr name="Group 65" id="65"/>
          <p:cNvGrpSpPr/>
          <p:nvPr/>
        </p:nvGrpSpPr>
        <p:grpSpPr>
          <a:xfrm rot="0">
            <a:off x="6286500" y="6486525"/>
            <a:ext cx="4229100" cy="1000125"/>
            <a:chOff x="0" y="0"/>
            <a:chExt cx="1113837" cy="263407"/>
          </a:xfrm>
        </p:grpSpPr>
        <p:sp>
          <p:nvSpPr>
            <p:cNvPr name="Freeform 66" id="66"/>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67" id="67"/>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sp>
        <p:nvSpPr>
          <p:cNvPr name="TextBox 68" id="68"/>
          <p:cNvSpPr txBox="true"/>
          <p:nvPr/>
        </p:nvSpPr>
        <p:spPr>
          <a:xfrm rot="0">
            <a:off x="6480600" y="6711538"/>
            <a:ext cx="3060139"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23" tooltip="https://grow.google/intl/uk/"/>
              </a:rPr>
              <a:t>Google: Free digital training</a:t>
            </a:r>
          </a:p>
        </p:txBody>
      </p:sp>
    </p:spTree>
  </p:cSld>
  <p:clrMapOvr>
    <a:masterClrMapping/>
  </p:clrMapOvr>
  <p:transition spd="fast">
    <p:fade/>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744200" y="7715250"/>
            <a:ext cx="7200900" cy="2228850"/>
            <a:chOff x="0" y="0"/>
            <a:chExt cx="1896533" cy="587022"/>
          </a:xfrm>
        </p:grpSpPr>
        <p:sp>
          <p:nvSpPr>
            <p:cNvPr name="Freeform 3" id="3"/>
            <p:cNvSpPr/>
            <p:nvPr/>
          </p:nvSpPr>
          <p:spPr>
            <a:xfrm flipH="false" flipV="false" rot="0">
              <a:off x="0" y="0"/>
              <a:ext cx="1896533" cy="587022"/>
            </a:xfrm>
            <a:custGeom>
              <a:avLst/>
              <a:gdLst/>
              <a:ahLst/>
              <a:cxnLst/>
              <a:rect r="r" b="b" t="t" l="l"/>
              <a:pathLst>
                <a:path h="587022" w="1896533">
                  <a:moveTo>
                    <a:pt x="0" y="0"/>
                  </a:moveTo>
                  <a:lnTo>
                    <a:pt x="1896533" y="0"/>
                  </a:lnTo>
                  <a:lnTo>
                    <a:pt x="1896533" y="587022"/>
                  </a:lnTo>
                  <a:lnTo>
                    <a:pt x="0" y="587022"/>
                  </a:lnTo>
                  <a:close/>
                </a:path>
              </a:pathLst>
            </a:custGeom>
            <a:solidFill>
              <a:srgbClr val="000000">
                <a:alpha val="0"/>
              </a:srgbClr>
            </a:solidFill>
            <a:ln w="19050" cap="sq">
              <a:solidFill>
                <a:srgbClr val="000000"/>
              </a:solidFill>
              <a:prstDash val="solid"/>
              <a:miter/>
            </a:ln>
          </p:spPr>
        </p:sp>
        <p:sp>
          <p:nvSpPr>
            <p:cNvPr name="TextBox 4" id="4"/>
            <p:cNvSpPr txBox="true"/>
            <p:nvPr/>
          </p:nvSpPr>
          <p:spPr>
            <a:xfrm>
              <a:off x="0" y="-9525"/>
              <a:ext cx="1896533" cy="596547"/>
            </a:xfrm>
            <a:prstGeom prst="rect">
              <a:avLst/>
            </a:prstGeom>
          </p:spPr>
          <p:txBody>
            <a:bodyPr anchor="ctr" rtlCol="false" tIns="50800" lIns="50800" bIns="50800" rIns="50800"/>
            <a:lstStyle/>
            <a:p>
              <a:pPr algn="ctr">
                <a:lnSpc>
                  <a:spcPts val="2160"/>
                </a:lnSpc>
              </a:pPr>
            </a:p>
          </p:txBody>
        </p:sp>
      </p:grpSp>
      <p:sp>
        <p:nvSpPr>
          <p:cNvPr name="TextBox 5" id="5"/>
          <p:cNvSpPr txBox="true"/>
          <p:nvPr/>
        </p:nvSpPr>
        <p:spPr>
          <a:xfrm rot="0">
            <a:off x="3295650" y="1016317"/>
            <a:ext cx="14649450" cy="426720"/>
          </a:xfrm>
          <a:prstGeom prst="rect">
            <a:avLst/>
          </a:prstGeom>
        </p:spPr>
        <p:txBody>
          <a:bodyPr anchor="t" rtlCol="false" tIns="0" lIns="0" bIns="0" rIns="0">
            <a:spAutoFit/>
          </a:bodyPr>
          <a:lstStyle/>
          <a:p>
            <a:pPr algn="l" marL="0" indent="0" lvl="0">
              <a:lnSpc>
                <a:spcPts val="2850"/>
              </a:lnSpc>
              <a:spcBef>
                <a:spcPct val="0"/>
              </a:spcBef>
            </a:pPr>
            <a:r>
              <a:rPr lang="en-US" sz="3800">
                <a:solidFill>
                  <a:srgbClr val="010203"/>
                </a:solidFill>
                <a:latin typeface="Archivo Black"/>
                <a:ea typeface="Archivo Black"/>
                <a:cs typeface="Archivo Black"/>
                <a:sym typeface="Archivo Black"/>
              </a:rPr>
              <a:t>Exploring your purpose</a:t>
            </a:r>
          </a:p>
        </p:txBody>
      </p:sp>
      <p:sp>
        <p:nvSpPr>
          <p:cNvPr name="TextBox 6" id="6"/>
          <p:cNvSpPr txBox="true"/>
          <p:nvPr/>
        </p:nvSpPr>
        <p:spPr>
          <a:xfrm rot="0">
            <a:off x="10725150" y="6794500"/>
            <a:ext cx="726757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What are your values and principles?</a:t>
            </a:r>
          </a:p>
        </p:txBody>
      </p:sp>
      <p:grpSp>
        <p:nvGrpSpPr>
          <p:cNvPr name="Group 7" id="7"/>
          <p:cNvGrpSpPr/>
          <p:nvPr/>
        </p:nvGrpSpPr>
        <p:grpSpPr>
          <a:xfrm rot="0">
            <a:off x="10744200" y="4029075"/>
            <a:ext cx="7200900" cy="2228850"/>
            <a:chOff x="0" y="0"/>
            <a:chExt cx="1896533" cy="587022"/>
          </a:xfrm>
        </p:grpSpPr>
        <p:sp>
          <p:nvSpPr>
            <p:cNvPr name="Freeform 8" id="8"/>
            <p:cNvSpPr/>
            <p:nvPr/>
          </p:nvSpPr>
          <p:spPr>
            <a:xfrm flipH="false" flipV="false" rot="0">
              <a:off x="0" y="0"/>
              <a:ext cx="1896533" cy="587022"/>
            </a:xfrm>
            <a:custGeom>
              <a:avLst/>
              <a:gdLst/>
              <a:ahLst/>
              <a:cxnLst/>
              <a:rect r="r" b="b" t="t" l="l"/>
              <a:pathLst>
                <a:path h="587022" w="1896533">
                  <a:moveTo>
                    <a:pt x="0" y="0"/>
                  </a:moveTo>
                  <a:lnTo>
                    <a:pt x="1896533" y="0"/>
                  </a:lnTo>
                  <a:lnTo>
                    <a:pt x="1896533" y="587022"/>
                  </a:lnTo>
                  <a:lnTo>
                    <a:pt x="0" y="587022"/>
                  </a:lnTo>
                  <a:close/>
                </a:path>
              </a:pathLst>
            </a:custGeom>
            <a:solidFill>
              <a:srgbClr val="000000">
                <a:alpha val="0"/>
              </a:srgbClr>
            </a:solidFill>
            <a:ln w="19050" cap="sq">
              <a:solidFill>
                <a:srgbClr val="000000"/>
              </a:solidFill>
              <a:prstDash val="solid"/>
              <a:miter/>
            </a:ln>
          </p:spPr>
        </p:sp>
        <p:sp>
          <p:nvSpPr>
            <p:cNvPr name="TextBox 9" id="9"/>
            <p:cNvSpPr txBox="true"/>
            <p:nvPr/>
          </p:nvSpPr>
          <p:spPr>
            <a:xfrm>
              <a:off x="0" y="-9525"/>
              <a:ext cx="1896533" cy="596547"/>
            </a:xfrm>
            <a:prstGeom prst="rect">
              <a:avLst/>
            </a:prstGeom>
          </p:spPr>
          <p:txBody>
            <a:bodyPr anchor="ctr" rtlCol="false" tIns="50800" lIns="50800" bIns="50800" rIns="50800"/>
            <a:lstStyle/>
            <a:p>
              <a:pPr algn="ctr">
                <a:lnSpc>
                  <a:spcPts val="2160"/>
                </a:lnSpc>
              </a:pPr>
            </a:p>
          </p:txBody>
        </p:sp>
      </p:grpSp>
      <p:sp>
        <p:nvSpPr>
          <p:cNvPr name="TextBox 10" id="10"/>
          <p:cNvSpPr txBox="true"/>
          <p:nvPr/>
        </p:nvSpPr>
        <p:spPr>
          <a:xfrm rot="0">
            <a:off x="10744200" y="3098800"/>
            <a:ext cx="7267575" cy="701675"/>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What change in the world do you want as a result of your museum’s activities?</a:t>
            </a:r>
          </a:p>
        </p:txBody>
      </p:sp>
      <p:grpSp>
        <p:nvGrpSpPr>
          <p:cNvPr name="Group 11" id="11"/>
          <p:cNvGrpSpPr/>
          <p:nvPr/>
        </p:nvGrpSpPr>
        <p:grpSpPr>
          <a:xfrm rot="0">
            <a:off x="3295650" y="7715250"/>
            <a:ext cx="7219950" cy="2228850"/>
            <a:chOff x="0" y="0"/>
            <a:chExt cx="1901551" cy="587022"/>
          </a:xfrm>
        </p:grpSpPr>
        <p:sp>
          <p:nvSpPr>
            <p:cNvPr name="Freeform 12" id="12"/>
            <p:cNvSpPr/>
            <p:nvPr/>
          </p:nvSpPr>
          <p:spPr>
            <a:xfrm flipH="false" flipV="false" rot="0">
              <a:off x="0" y="0"/>
              <a:ext cx="1901551" cy="587022"/>
            </a:xfrm>
            <a:custGeom>
              <a:avLst/>
              <a:gdLst/>
              <a:ahLst/>
              <a:cxnLst/>
              <a:rect r="r" b="b" t="t" l="l"/>
              <a:pathLst>
                <a:path h="587022" w="1901551">
                  <a:moveTo>
                    <a:pt x="0" y="0"/>
                  </a:moveTo>
                  <a:lnTo>
                    <a:pt x="1901551" y="0"/>
                  </a:lnTo>
                  <a:lnTo>
                    <a:pt x="1901551" y="587022"/>
                  </a:lnTo>
                  <a:lnTo>
                    <a:pt x="0" y="587022"/>
                  </a:lnTo>
                  <a:close/>
                </a:path>
              </a:pathLst>
            </a:custGeom>
            <a:solidFill>
              <a:srgbClr val="000000">
                <a:alpha val="0"/>
              </a:srgbClr>
            </a:solidFill>
            <a:ln w="19050" cap="sq">
              <a:solidFill>
                <a:srgbClr val="000000"/>
              </a:solidFill>
              <a:prstDash val="solid"/>
              <a:miter/>
            </a:ln>
          </p:spPr>
        </p:sp>
        <p:sp>
          <p:nvSpPr>
            <p:cNvPr name="TextBox 13" id="13"/>
            <p:cNvSpPr txBox="true"/>
            <p:nvPr/>
          </p:nvSpPr>
          <p:spPr>
            <a:xfrm>
              <a:off x="0" y="-9525"/>
              <a:ext cx="1901551" cy="596547"/>
            </a:xfrm>
            <a:prstGeom prst="rect">
              <a:avLst/>
            </a:prstGeom>
          </p:spPr>
          <p:txBody>
            <a:bodyPr anchor="ctr" rtlCol="false" tIns="50800" lIns="50800" bIns="50800" rIns="50800"/>
            <a:lstStyle/>
            <a:p>
              <a:pPr algn="ctr">
                <a:lnSpc>
                  <a:spcPts val="2160"/>
                </a:lnSpc>
              </a:pPr>
            </a:p>
          </p:txBody>
        </p:sp>
      </p:grpSp>
      <p:sp>
        <p:nvSpPr>
          <p:cNvPr name="TextBox 14" id="14"/>
          <p:cNvSpPr txBox="true"/>
          <p:nvPr/>
        </p:nvSpPr>
        <p:spPr>
          <a:xfrm rot="0">
            <a:off x="3314700" y="6784975"/>
            <a:ext cx="6940019" cy="701675"/>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How do you want your visitors to have changed as a result of their visit?</a:t>
            </a:r>
          </a:p>
        </p:txBody>
      </p:sp>
      <p:grpSp>
        <p:nvGrpSpPr>
          <p:cNvPr name="Group 15" id="15"/>
          <p:cNvGrpSpPr/>
          <p:nvPr/>
        </p:nvGrpSpPr>
        <p:grpSpPr>
          <a:xfrm rot="0">
            <a:off x="3314700" y="4029075"/>
            <a:ext cx="7200900" cy="2228850"/>
            <a:chOff x="0" y="0"/>
            <a:chExt cx="1896533" cy="587022"/>
          </a:xfrm>
        </p:grpSpPr>
        <p:sp>
          <p:nvSpPr>
            <p:cNvPr name="Freeform 16" id="16"/>
            <p:cNvSpPr/>
            <p:nvPr/>
          </p:nvSpPr>
          <p:spPr>
            <a:xfrm flipH="false" flipV="false" rot="0">
              <a:off x="0" y="0"/>
              <a:ext cx="1896533" cy="587022"/>
            </a:xfrm>
            <a:custGeom>
              <a:avLst/>
              <a:gdLst/>
              <a:ahLst/>
              <a:cxnLst/>
              <a:rect r="r" b="b" t="t" l="l"/>
              <a:pathLst>
                <a:path h="587022" w="1896533">
                  <a:moveTo>
                    <a:pt x="0" y="0"/>
                  </a:moveTo>
                  <a:lnTo>
                    <a:pt x="1896533" y="0"/>
                  </a:lnTo>
                  <a:lnTo>
                    <a:pt x="1896533" y="587022"/>
                  </a:lnTo>
                  <a:lnTo>
                    <a:pt x="0" y="587022"/>
                  </a:lnTo>
                  <a:close/>
                </a:path>
              </a:pathLst>
            </a:custGeom>
            <a:solidFill>
              <a:srgbClr val="000000">
                <a:alpha val="0"/>
              </a:srgbClr>
            </a:solidFill>
            <a:ln w="19050" cap="sq">
              <a:solidFill>
                <a:srgbClr val="000000"/>
              </a:solidFill>
              <a:prstDash val="solid"/>
              <a:miter/>
            </a:ln>
          </p:spPr>
        </p:sp>
        <p:sp>
          <p:nvSpPr>
            <p:cNvPr name="TextBox 17" id="17"/>
            <p:cNvSpPr txBox="true"/>
            <p:nvPr/>
          </p:nvSpPr>
          <p:spPr>
            <a:xfrm>
              <a:off x="0" y="-9525"/>
              <a:ext cx="1896533" cy="596547"/>
            </a:xfrm>
            <a:prstGeom prst="rect">
              <a:avLst/>
            </a:prstGeom>
          </p:spPr>
          <p:txBody>
            <a:bodyPr anchor="ctr" rtlCol="false" tIns="50800" lIns="50800" bIns="50800" rIns="50800"/>
            <a:lstStyle/>
            <a:p>
              <a:pPr algn="ctr">
                <a:lnSpc>
                  <a:spcPts val="2160"/>
                </a:lnSpc>
              </a:pPr>
            </a:p>
          </p:txBody>
        </p:sp>
      </p:grpSp>
      <p:sp>
        <p:nvSpPr>
          <p:cNvPr name="TextBox 18" id="18"/>
          <p:cNvSpPr txBox="true"/>
          <p:nvPr/>
        </p:nvSpPr>
        <p:spPr>
          <a:xfrm rot="0">
            <a:off x="3314700" y="3098800"/>
            <a:ext cx="7267575" cy="701675"/>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What is the aim of your museum?</a:t>
            </a:r>
          </a:p>
          <a:p>
            <a:pPr algn="l">
              <a:lnSpc>
                <a:spcPts val="2800"/>
              </a:lnSpc>
            </a:pPr>
          </a:p>
        </p:txBody>
      </p:sp>
      <p:grpSp>
        <p:nvGrpSpPr>
          <p:cNvPr name="Group 19" id="19"/>
          <p:cNvGrpSpPr/>
          <p:nvPr/>
        </p:nvGrpSpPr>
        <p:grpSpPr>
          <a:xfrm rot="0">
            <a:off x="0" y="0"/>
            <a:ext cx="1600200" cy="10287000"/>
            <a:chOff x="0" y="0"/>
            <a:chExt cx="2133600" cy="13716000"/>
          </a:xfrm>
        </p:grpSpPr>
        <p:grpSp>
          <p:nvGrpSpPr>
            <p:cNvPr name="Group 20" id="20"/>
            <p:cNvGrpSpPr/>
            <p:nvPr/>
          </p:nvGrpSpPr>
          <p:grpSpPr>
            <a:xfrm rot="0">
              <a:off x="0" y="0"/>
              <a:ext cx="2133600" cy="13716000"/>
              <a:chOff x="0" y="0"/>
              <a:chExt cx="421452" cy="2709333"/>
            </a:xfrm>
          </p:grpSpPr>
          <p:sp>
            <p:nvSpPr>
              <p:cNvPr name="Freeform 21" id="21"/>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22" id="22"/>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23" id="23"/>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24" id="24"/>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F2F2F2"/>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25" id="25"/>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Tree>
  </p:cSld>
  <p:clrMapOvr>
    <a:masterClrMapping/>
  </p:clrMapOvr>
  <p:transition spd="fast">
    <p:fade/>
  </p:transition>
</p:sld>
</file>

<file path=ppt/slides/slide80.xml><?xml version="1.0" encoding="utf-8"?>
<p:sld xmlns:p="http://schemas.openxmlformats.org/presentationml/2006/main" xmlns:a="http://schemas.openxmlformats.org/drawingml/2006/main">
  <p:cSld>
    <p:bg>
      <p:bgPr>
        <a:solidFill>
          <a:srgbClr val="010203"/>
        </a:solidFill>
      </p:bgPr>
    </p:bg>
    <p:spTree>
      <p:nvGrpSpPr>
        <p:cNvPr id="1" name=""/>
        <p:cNvGrpSpPr/>
        <p:nvPr/>
      </p:nvGrpSpPr>
      <p:grpSpPr>
        <a:xfrm>
          <a:off x="0" y="0"/>
          <a:ext cx="0" cy="0"/>
          <a:chOff x="0" y="0"/>
          <a:chExt cx="0" cy="0"/>
        </a:xfrm>
      </p:grpSpPr>
      <p:sp>
        <p:nvSpPr>
          <p:cNvPr name="TextBox 2" id="2"/>
          <p:cNvSpPr txBox="true"/>
          <p:nvPr/>
        </p:nvSpPr>
        <p:spPr>
          <a:xfrm rot="0">
            <a:off x="1819275" y="3871912"/>
            <a:ext cx="16230600" cy="4857750"/>
          </a:xfrm>
          <a:prstGeom prst="rect">
            <a:avLst/>
          </a:prstGeom>
        </p:spPr>
        <p:txBody>
          <a:bodyPr anchor="t" rtlCol="false" tIns="0" lIns="0" bIns="0" rIns="0">
            <a:spAutoFit/>
          </a:bodyPr>
          <a:lstStyle/>
          <a:p>
            <a:pPr algn="l" marL="0" indent="0" lvl="0">
              <a:lnSpc>
                <a:spcPts val="19199"/>
              </a:lnSpc>
            </a:pPr>
            <a:r>
              <a:rPr lang="en-US" b="true" sz="15999">
                <a:solidFill>
                  <a:srgbClr val="F1F2F2"/>
                </a:solidFill>
                <a:latin typeface="Oswald Bold"/>
                <a:ea typeface="Oswald Bold"/>
                <a:cs typeface="Oswald Bold"/>
                <a:sym typeface="Oswald Bold"/>
              </a:rPr>
              <a:t>BUSINESS PLANNING </a:t>
            </a:r>
          </a:p>
        </p:txBody>
      </p:sp>
    </p:spTree>
  </p:cSld>
  <p:clrMapOvr>
    <a:masterClrMapping/>
  </p:clrMapOvr>
  <p:transition spd="fast">
    <p:fade/>
  </p:transition>
</p:sld>
</file>

<file path=ppt/slides/slide8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9324975" y="438902"/>
            <a:ext cx="8686800" cy="1097280"/>
          </a:xfrm>
          <a:prstGeom prst="rect">
            <a:avLst/>
          </a:prstGeom>
        </p:spPr>
        <p:txBody>
          <a:bodyPr anchor="t" rtlCol="false" tIns="0" lIns="0" bIns="0" rIns="0">
            <a:spAutoFit/>
          </a:bodyPr>
          <a:lstStyle/>
          <a:p>
            <a:pPr algn="r">
              <a:lnSpc>
                <a:spcPts val="7680"/>
              </a:lnSpc>
            </a:pPr>
            <a:r>
              <a:rPr lang="en-US" b="true" sz="9600">
                <a:solidFill>
                  <a:srgbClr val="010203"/>
                </a:solidFill>
                <a:latin typeface="Oswald Bold"/>
                <a:ea typeface="Oswald Bold"/>
                <a:cs typeface="Oswald Bold"/>
                <a:sym typeface="Oswald Bold"/>
              </a:rPr>
              <a:t>BUSINESS PLAN</a:t>
            </a:r>
          </a:p>
        </p:txBody>
      </p:sp>
      <p:sp>
        <p:nvSpPr>
          <p:cNvPr name="TextBox 3" id="3"/>
          <p:cNvSpPr txBox="true"/>
          <p:nvPr/>
        </p:nvSpPr>
        <p:spPr>
          <a:xfrm rot="0">
            <a:off x="3314700" y="562356"/>
            <a:ext cx="4229100" cy="780669"/>
          </a:xfrm>
          <a:prstGeom prst="rect">
            <a:avLst/>
          </a:prstGeom>
        </p:spPr>
        <p:txBody>
          <a:bodyPr anchor="t" rtlCol="false" tIns="0" lIns="0" bIns="0" rIns="0">
            <a:spAutoFit/>
          </a:bodyPr>
          <a:lstStyle/>
          <a:p>
            <a:pPr algn="l">
              <a:lnSpc>
                <a:spcPts val="2928"/>
              </a:lnSpc>
            </a:pPr>
            <a:r>
              <a:rPr lang="en-US" b="true" sz="2400" i="true">
                <a:solidFill>
                  <a:srgbClr val="010203"/>
                </a:solidFill>
                <a:latin typeface="Zodiak Bold Italics"/>
                <a:ea typeface="Zodiak Bold Italics"/>
                <a:cs typeface="Zodiak Bold Italics"/>
                <a:sym typeface="Zodiak Bold Italics"/>
              </a:rPr>
              <a:t>What sections will you include?</a:t>
            </a:r>
          </a:p>
        </p:txBody>
      </p:sp>
      <p:graphicFrame>
        <p:nvGraphicFramePr>
          <p:cNvPr name="Table 4" id="4"/>
          <p:cNvGraphicFramePr>
            <a:graphicFrameLocks noGrp="true"/>
          </p:cNvGraphicFramePr>
          <p:nvPr/>
        </p:nvGraphicFramePr>
        <p:xfrm>
          <a:off x="3314700" y="1571625"/>
          <a:ext cx="4229100" cy="8372475"/>
        </p:xfrm>
        <a:graphic>
          <a:graphicData uri="http://schemas.openxmlformats.org/drawingml/2006/table">
            <a:tbl>
              <a:tblPr/>
              <a:tblGrid>
                <a:gridCol w="3628762"/>
                <a:gridCol w="600338"/>
              </a:tblGrid>
              <a:tr h="598034">
                <a:tc>
                  <a:txBody>
                    <a:bodyPr anchor="t" rtlCol="false"/>
                    <a:lstStyle/>
                    <a:p>
                      <a:pPr algn="l">
                        <a:lnSpc>
                          <a:spcPts val="2520"/>
                        </a:lnSpc>
                        <a:defRPr/>
                      </a:pPr>
                      <a:r>
                        <a:rPr lang="en-US" sz="1800">
                          <a:solidFill>
                            <a:srgbClr val="F2F2F2"/>
                          </a:solidFill>
                          <a:latin typeface="Archivo"/>
                          <a:ea typeface="Archivo"/>
                          <a:cs typeface="Archivo"/>
                          <a:sym typeface="Archivo"/>
                        </a:rPr>
                        <a:t>Title page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598034">
                <a:tc>
                  <a:txBody>
                    <a:bodyPr anchor="t" rtlCol="false"/>
                    <a:lstStyle/>
                    <a:p>
                      <a:pPr algn="l">
                        <a:lnSpc>
                          <a:spcPts val="2520"/>
                        </a:lnSpc>
                        <a:defRPr/>
                      </a:pPr>
                      <a:r>
                        <a:rPr lang="en-US" sz="1800">
                          <a:solidFill>
                            <a:srgbClr val="F2F2F2"/>
                          </a:solidFill>
                          <a:latin typeface="Archivo"/>
                          <a:ea typeface="Archivo"/>
                          <a:cs typeface="Archivo"/>
                          <a:sym typeface="Archivo"/>
                        </a:rPr>
                        <a:t>Contents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598034">
                <a:tc>
                  <a:txBody>
                    <a:bodyPr anchor="t" rtlCol="false"/>
                    <a:lstStyle/>
                    <a:p>
                      <a:pPr algn="l">
                        <a:lnSpc>
                          <a:spcPts val="2520"/>
                        </a:lnSpc>
                        <a:defRPr/>
                      </a:pPr>
                      <a:r>
                        <a:rPr lang="en-US" sz="1800">
                          <a:solidFill>
                            <a:srgbClr val="F2F2F2"/>
                          </a:solidFill>
                          <a:latin typeface="Archivo"/>
                          <a:ea typeface="Archivo"/>
                          <a:cs typeface="Archivo"/>
                          <a:sym typeface="Archivo"/>
                        </a:rPr>
                        <a:t>Executive summary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598034">
                <a:tc>
                  <a:txBody>
                    <a:bodyPr anchor="t" rtlCol="false"/>
                    <a:lstStyle/>
                    <a:p>
                      <a:pPr algn="l">
                        <a:lnSpc>
                          <a:spcPts val="2520"/>
                        </a:lnSpc>
                        <a:defRPr/>
                      </a:pPr>
                      <a:r>
                        <a:rPr lang="en-US" sz="1800">
                          <a:solidFill>
                            <a:srgbClr val="F2F2F2"/>
                          </a:solidFill>
                          <a:latin typeface="Archivo"/>
                          <a:ea typeface="Archivo"/>
                          <a:cs typeface="Archivo"/>
                          <a:sym typeface="Archivo"/>
                        </a:rPr>
                        <a:t>Museum description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598034">
                <a:tc>
                  <a:txBody>
                    <a:bodyPr anchor="t" rtlCol="false"/>
                    <a:lstStyle/>
                    <a:p>
                      <a:pPr algn="l">
                        <a:lnSpc>
                          <a:spcPts val="2520"/>
                        </a:lnSpc>
                        <a:defRPr/>
                      </a:pPr>
                      <a:r>
                        <a:rPr lang="en-US" sz="1800">
                          <a:solidFill>
                            <a:srgbClr val="F2F2F2"/>
                          </a:solidFill>
                          <a:latin typeface="Archivo"/>
                          <a:ea typeface="Archivo"/>
                          <a:cs typeface="Archivo"/>
                          <a:sym typeface="Archivo"/>
                        </a:rPr>
                        <a:t>Market analysis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598034">
                <a:tc>
                  <a:txBody>
                    <a:bodyPr anchor="t" rtlCol="false"/>
                    <a:lstStyle/>
                    <a:p>
                      <a:pPr algn="l">
                        <a:lnSpc>
                          <a:spcPts val="2520"/>
                        </a:lnSpc>
                        <a:defRPr/>
                      </a:pPr>
                      <a:r>
                        <a:rPr lang="en-US" sz="1800">
                          <a:solidFill>
                            <a:srgbClr val="F2F2F2"/>
                          </a:solidFill>
                          <a:latin typeface="Archivo"/>
                          <a:ea typeface="Archivo"/>
                          <a:cs typeface="Archivo"/>
                          <a:sym typeface="Archivo"/>
                        </a:rPr>
                        <a:t>Staffing and organisation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598034">
                <a:tc>
                  <a:txBody>
                    <a:bodyPr anchor="t" rtlCol="false"/>
                    <a:lstStyle/>
                    <a:p>
                      <a:pPr algn="l">
                        <a:lnSpc>
                          <a:spcPts val="2520"/>
                        </a:lnSpc>
                        <a:defRPr/>
                      </a:pPr>
                      <a:r>
                        <a:rPr lang="en-US" sz="1800">
                          <a:solidFill>
                            <a:srgbClr val="F2F2F2"/>
                          </a:solidFill>
                          <a:latin typeface="Archivo"/>
                          <a:ea typeface="Archivo"/>
                          <a:cs typeface="Archivo"/>
                          <a:sym typeface="Archivo"/>
                        </a:rPr>
                        <a:t>Strategies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598034">
                <a:tc>
                  <a:txBody>
                    <a:bodyPr anchor="t" rtlCol="false"/>
                    <a:lstStyle/>
                    <a:p>
                      <a:pPr algn="l">
                        <a:lnSpc>
                          <a:spcPts val="2520"/>
                        </a:lnSpc>
                        <a:defRPr/>
                      </a:pPr>
                      <a:r>
                        <a:rPr lang="en-US" sz="1800">
                          <a:solidFill>
                            <a:srgbClr val="F2F2F2"/>
                          </a:solidFill>
                          <a:latin typeface="Archivo"/>
                          <a:ea typeface="Archivo"/>
                          <a:cs typeface="Archivo"/>
                          <a:sym typeface="Archivo"/>
                        </a:rPr>
                        <a:t>Programme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598034">
                <a:tc>
                  <a:txBody>
                    <a:bodyPr anchor="t" rtlCol="false"/>
                    <a:lstStyle/>
                    <a:p>
                      <a:pPr algn="l">
                        <a:lnSpc>
                          <a:spcPts val="2520"/>
                        </a:lnSpc>
                        <a:defRPr/>
                      </a:pPr>
                      <a:r>
                        <a:rPr lang="en-US" sz="1800">
                          <a:solidFill>
                            <a:srgbClr val="F2F2F2"/>
                          </a:solidFill>
                          <a:latin typeface="Archivo"/>
                          <a:ea typeface="Archivo"/>
                          <a:cs typeface="Archivo"/>
                          <a:sym typeface="Archivo"/>
                        </a:rPr>
                        <a:t>Marketing plan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598034">
                <a:tc>
                  <a:txBody>
                    <a:bodyPr anchor="t" rtlCol="false"/>
                    <a:lstStyle/>
                    <a:p>
                      <a:pPr algn="l">
                        <a:lnSpc>
                          <a:spcPts val="2520"/>
                        </a:lnSpc>
                        <a:defRPr/>
                      </a:pPr>
                      <a:r>
                        <a:rPr lang="en-US" sz="1800">
                          <a:solidFill>
                            <a:srgbClr val="F2F2F2"/>
                          </a:solidFill>
                          <a:latin typeface="Archivo"/>
                          <a:ea typeface="Archivo"/>
                          <a:cs typeface="Archivo"/>
                          <a:sym typeface="Archivo"/>
                        </a:rPr>
                        <a:t>Budget</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598034">
                <a:tc>
                  <a:txBody>
                    <a:bodyPr anchor="t" rtlCol="false"/>
                    <a:lstStyle/>
                    <a:p>
                      <a:pPr algn="l">
                        <a:lnSpc>
                          <a:spcPts val="2520"/>
                        </a:lnSpc>
                        <a:defRPr/>
                      </a:pPr>
                      <a:r>
                        <a:rPr lang="en-US" sz="1800">
                          <a:solidFill>
                            <a:srgbClr val="F2F2F2"/>
                          </a:solidFill>
                          <a:latin typeface="Archivo"/>
                          <a:ea typeface="Archivo"/>
                          <a:cs typeface="Archivo"/>
                          <a:sym typeface="Archivo"/>
                        </a:rPr>
                        <a:t>Projections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598034">
                <a:tc>
                  <a:txBody>
                    <a:bodyPr anchor="t" rtlCol="false"/>
                    <a:lstStyle/>
                    <a:p>
                      <a:pPr algn="l">
                        <a:lnSpc>
                          <a:spcPts val="2520"/>
                        </a:lnSpc>
                        <a:defRPr/>
                      </a:pPr>
                      <a:r>
                        <a:rPr lang="en-US" sz="1800">
                          <a:solidFill>
                            <a:srgbClr val="F2F2F2"/>
                          </a:solidFill>
                          <a:latin typeface="Archivo"/>
                          <a:ea typeface="Archivo"/>
                          <a:cs typeface="Archivo"/>
                          <a:sym typeface="Archivo"/>
                        </a:rPr>
                        <a:t>Risks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598034">
                <a:tc>
                  <a:txBody>
                    <a:bodyPr anchor="t" rtlCol="false"/>
                    <a:lstStyle/>
                    <a:p>
                      <a:pPr algn="l">
                        <a:lnSpc>
                          <a:spcPts val="2520"/>
                        </a:lnSpc>
                        <a:defRPr/>
                      </a:pPr>
                      <a:r>
                        <a:rPr lang="en-US" sz="1800">
                          <a:solidFill>
                            <a:srgbClr val="F2F2F2"/>
                          </a:solidFill>
                          <a:latin typeface="Archivo"/>
                          <a:ea typeface="Archivo"/>
                          <a:cs typeface="Archivo"/>
                          <a:sym typeface="Archivo"/>
                        </a:rPr>
                        <a:t>Evaluation plan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r h="598034">
                <a:tc>
                  <a:txBody>
                    <a:bodyPr anchor="t" rtlCol="false"/>
                    <a:lstStyle/>
                    <a:p>
                      <a:pPr algn="l">
                        <a:lnSpc>
                          <a:spcPts val="2520"/>
                        </a:lnSpc>
                        <a:defRPr/>
                      </a:pPr>
                      <a:r>
                        <a:rPr lang="en-US" sz="1800">
                          <a:solidFill>
                            <a:srgbClr val="F2F2F2"/>
                          </a:solidFill>
                          <a:latin typeface="Archivo"/>
                          <a:ea typeface="Archivo"/>
                          <a:cs typeface="Archivo"/>
                          <a:sym typeface="Archivo"/>
                        </a:rPr>
                        <a:t>Other</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519"/>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2F2F2"/>
                    </a:solidFill>
                  </a:tcPr>
                </a:tc>
              </a:tr>
            </a:tbl>
          </a:graphicData>
        </a:graphic>
      </p:graphicFrame>
      <p:sp>
        <p:nvSpPr>
          <p:cNvPr name="TextBox 5" id="5"/>
          <p:cNvSpPr txBox="true"/>
          <p:nvPr/>
        </p:nvSpPr>
        <p:spPr>
          <a:xfrm rot="0">
            <a:off x="10744200" y="2800350"/>
            <a:ext cx="7185908" cy="1228725"/>
          </a:xfrm>
          <a:prstGeom prst="rect">
            <a:avLst/>
          </a:prstGeom>
        </p:spPr>
        <p:txBody>
          <a:bodyPr anchor="t" rtlCol="false" tIns="0" lIns="0" bIns="0" rIns="0">
            <a:spAutoFit/>
          </a:bodyPr>
          <a:lstStyle/>
          <a:p>
            <a:pPr algn="r">
              <a:lnSpc>
                <a:spcPts val="2400"/>
              </a:lnSpc>
            </a:pPr>
            <a:r>
              <a:rPr lang="en-US" sz="2000">
                <a:solidFill>
                  <a:srgbClr val="010203"/>
                </a:solidFill>
                <a:latin typeface="Archivo"/>
                <a:ea typeface="Archivo"/>
                <a:cs typeface="Archivo"/>
                <a:sym typeface="Archivo"/>
              </a:rPr>
              <a:t>There are lots of different ways to build a business plan. They can range from one page summaries to 100 page tomes. You need to pick a format that works for you. </a:t>
            </a:r>
          </a:p>
          <a:p>
            <a:pPr algn="r">
              <a:lnSpc>
                <a:spcPts val="2400"/>
              </a:lnSpc>
            </a:pPr>
          </a:p>
        </p:txBody>
      </p:sp>
      <p:grpSp>
        <p:nvGrpSpPr>
          <p:cNvPr name="Group 6" id="6"/>
          <p:cNvGrpSpPr/>
          <p:nvPr/>
        </p:nvGrpSpPr>
        <p:grpSpPr>
          <a:xfrm rot="0">
            <a:off x="9258300" y="5257800"/>
            <a:ext cx="4229100" cy="1000125"/>
            <a:chOff x="0" y="0"/>
            <a:chExt cx="838910" cy="198391"/>
          </a:xfrm>
        </p:grpSpPr>
        <p:sp>
          <p:nvSpPr>
            <p:cNvPr name="Freeform 7" id="7"/>
            <p:cNvSpPr/>
            <p:nvPr/>
          </p:nvSpPr>
          <p:spPr>
            <a:xfrm flipH="false" flipV="false" rot="0">
              <a:off x="0" y="0"/>
              <a:ext cx="838910" cy="198391"/>
            </a:xfrm>
            <a:custGeom>
              <a:avLst/>
              <a:gdLst/>
              <a:ahLst/>
              <a:cxnLst/>
              <a:rect r="r" b="b" t="t" l="l"/>
              <a:pathLst>
                <a:path h="198391" w="838910">
                  <a:moveTo>
                    <a:pt x="0" y="0"/>
                  </a:moveTo>
                  <a:lnTo>
                    <a:pt x="838910" y="0"/>
                  </a:lnTo>
                  <a:lnTo>
                    <a:pt x="838910" y="198391"/>
                  </a:lnTo>
                  <a:lnTo>
                    <a:pt x="0" y="198391"/>
                  </a:lnTo>
                  <a:close/>
                </a:path>
              </a:pathLst>
            </a:custGeom>
            <a:solidFill>
              <a:srgbClr val="010203"/>
            </a:solidFill>
          </p:spPr>
        </p:sp>
        <p:sp>
          <p:nvSpPr>
            <p:cNvPr name="TextBox 8" id="8"/>
            <p:cNvSpPr txBox="true"/>
            <p:nvPr/>
          </p:nvSpPr>
          <p:spPr>
            <a:xfrm>
              <a:off x="0" y="-47625"/>
              <a:ext cx="838910" cy="246016"/>
            </a:xfrm>
            <a:prstGeom prst="rect">
              <a:avLst/>
            </a:prstGeom>
          </p:spPr>
          <p:txBody>
            <a:bodyPr anchor="ctr" rtlCol="false" tIns="50800" lIns="50800" bIns="50800" rIns="50800"/>
            <a:lstStyle/>
            <a:p>
              <a:pPr algn="ctr">
                <a:lnSpc>
                  <a:spcPts val="2800"/>
                </a:lnSpc>
              </a:pPr>
            </a:p>
          </p:txBody>
        </p:sp>
      </p:grpSp>
      <p:sp>
        <p:nvSpPr>
          <p:cNvPr name="TextBox 9" id="9"/>
          <p:cNvSpPr txBox="true"/>
          <p:nvPr/>
        </p:nvSpPr>
        <p:spPr>
          <a:xfrm rot="0">
            <a:off x="9484974" y="5397845"/>
            <a:ext cx="3644125" cy="614045"/>
          </a:xfrm>
          <a:prstGeom prst="rect">
            <a:avLst/>
          </a:prstGeom>
        </p:spPr>
        <p:txBody>
          <a:bodyPr anchor="t" rtlCol="false" tIns="0" lIns="0" bIns="0" rIns="0">
            <a:spAutoFit/>
          </a:bodyPr>
          <a:lstStyle/>
          <a:p>
            <a:pPr algn="l">
              <a:lnSpc>
                <a:spcPts val="2440"/>
              </a:lnSpc>
            </a:pPr>
            <a:r>
              <a:rPr lang="en-US" sz="2000" u="sng">
                <a:solidFill>
                  <a:srgbClr val="F2F2F2"/>
                </a:solidFill>
                <a:latin typeface="Archivo"/>
                <a:ea typeface="Archivo"/>
                <a:cs typeface="Archivo"/>
                <a:sym typeface="Archivo"/>
                <a:hlinkClick r:id="rId2" tooltip="https://www.rom.on.ca/sites/default/files/imce/business_plan_2017_final.pdf"/>
              </a:rPr>
              <a:t>Royal Ontario Museum 17-18</a:t>
            </a:r>
          </a:p>
          <a:p>
            <a:pPr algn="l">
              <a:lnSpc>
                <a:spcPts val="2440"/>
              </a:lnSpc>
            </a:pPr>
          </a:p>
        </p:txBody>
      </p:sp>
      <p:grpSp>
        <p:nvGrpSpPr>
          <p:cNvPr name="Group 10" id="10"/>
          <p:cNvGrpSpPr/>
          <p:nvPr/>
        </p:nvGrpSpPr>
        <p:grpSpPr>
          <a:xfrm rot="0">
            <a:off x="13716000" y="5257800"/>
            <a:ext cx="4229100" cy="1000125"/>
            <a:chOff x="0" y="0"/>
            <a:chExt cx="838910" cy="198391"/>
          </a:xfrm>
        </p:grpSpPr>
        <p:sp>
          <p:nvSpPr>
            <p:cNvPr name="Freeform 11" id="11"/>
            <p:cNvSpPr/>
            <p:nvPr/>
          </p:nvSpPr>
          <p:spPr>
            <a:xfrm flipH="false" flipV="false" rot="0">
              <a:off x="0" y="0"/>
              <a:ext cx="838910" cy="198391"/>
            </a:xfrm>
            <a:custGeom>
              <a:avLst/>
              <a:gdLst/>
              <a:ahLst/>
              <a:cxnLst/>
              <a:rect r="r" b="b" t="t" l="l"/>
              <a:pathLst>
                <a:path h="198391" w="838910">
                  <a:moveTo>
                    <a:pt x="0" y="0"/>
                  </a:moveTo>
                  <a:lnTo>
                    <a:pt x="838910" y="0"/>
                  </a:lnTo>
                  <a:lnTo>
                    <a:pt x="838910" y="198391"/>
                  </a:lnTo>
                  <a:lnTo>
                    <a:pt x="0" y="198391"/>
                  </a:lnTo>
                  <a:close/>
                </a:path>
              </a:pathLst>
            </a:custGeom>
            <a:solidFill>
              <a:srgbClr val="010203"/>
            </a:solidFill>
          </p:spPr>
        </p:sp>
        <p:sp>
          <p:nvSpPr>
            <p:cNvPr name="TextBox 12" id="12"/>
            <p:cNvSpPr txBox="true"/>
            <p:nvPr/>
          </p:nvSpPr>
          <p:spPr>
            <a:xfrm>
              <a:off x="0" y="-47625"/>
              <a:ext cx="838910" cy="246016"/>
            </a:xfrm>
            <a:prstGeom prst="rect">
              <a:avLst/>
            </a:prstGeom>
          </p:spPr>
          <p:txBody>
            <a:bodyPr anchor="ctr" rtlCol="false" tIns="50800" lIns="50800" bIns="50800" rIns="50800"/>
            <a:lstStyle/>
            <a:p>
              <a:pPr algn="ctr">
                <a:lnSpc>
                  <a:spcPts val="2800"/>
                </a:lnSpc>
              </a:pPr>
            </a:p>
          </p:txBody>
        </p:sp>
      </p:grpSp>
      <p:sp>
        <p:nvSpPr>
          <p:cNvPr name="TextBox 13" id="13"/>
          <p:cNvSpPr txBox="true"/>
          <p:nvPr/>
        </p:nvSpPr>
        <p:spPr>
          <a:xfrm rot="0">
            <a:off x="13942674" y="5397845"/>
            <a:ext cx="2844761" cy="614045"/>
          </a:xfrm>
          <a:prstGeom prst="rect">
            <a:avLst/>
          </a:prstGeom>
        </p:spPr>
        <p:txBody>
          <a:bodyPr anchor="t" rtlCol="false" tIns="0" lIns="0" bIns="0" rIns="0">
            <a:spAutoFit/>
          </a:bodyPr>
          <a:lstStyle/>
          <a:p>
            <a:pPr algn="l">
              <a:lnSpc>
                <a:spcPts val="2440"/>
              </a:lnSpc>
            </a:pPr>
            <a:r>
              <a:rPr lang="en-US" sz="2000" u="sng">
                <a:solidFill>
                  <a:srgbClr val="F2F2F2"/>
                </a:solidFill>
                <a:latin typeface="Archivo"/>
                <a:ea typeface="Archivo"/>
                <a:cs typeface="Archivo"/>
                <a:sym typeface="Archivo"/>
                <a:hlinkClick r:id="rId3" tooltip="https://www.museumofcambridge.org.uk/about/strategic-plan-2022-2027/"/>
              </a:rPr>
              <a:t>Museum of Cambridge 22-27</a:t>
            </a:r>
          </a:p>
        </p:txBody>
      </p:sp>
      <p:grpSp>
        <p:nvGrpSpPr>
          <p:cNvPr name="Group 14" id="14"/>
          <p:cNvGrpSpPr/>
          <p:nvPr/>
        </p:nvGrpSpPr>
        <p:grpSpPr>
          <a:xfrm rot="0">
            <a:off x="9258300" y="6487100"/>
            <a:ext cx="4229100" cy="999550"/>
            <a:chOff x="0" y="0"/>
            <a:chExt cx="838910" cy="198277"/>
          </a:xfrm>
        </p:grpSpPr>
        <p:sp>
          <p:nvSpPr>
            <p:cNvPr name="Freeform 15" id="15"/>
            <p:cNvSpPr/>
            <p:nvPr/>
          </p:nvSpPr>
          <p:spPr>
            <a:xfrm flipH="false" flipV="false" rot="0">
              <a:off x="0" y="0"/>
              <a:ext cx="838910" cy="198277"/>
            </a:xfrm>
            <a:custGeom>
              <a:avLst/>
              <a:gdLst/>
              <a:ahLst/>
              <a:cxnLst/>
              <a:rect r="r" b="b" t="t" l="l"/>
              <a:pathLst>
                <a:path h="198277" w="838910">
                  <a:moveTo>
                    <a:pt x="0" y="0"/>
                  </a:moveTo>
                  <a:lnTo>
                    <a:pt x="838910" y="0"/>
                  </a:lnTo>
                  <a:lnTo>
                    <a:pt x="838910" y="198277"/>
                  </a:lnTo>
                  <a:lnTo>
                    <a:pt x="0" y="198277"/>
                  </a:lnTo>
                  <a:close/>
                </a:path>
              </a:pathLst>
            </a:custGeom>
            <a:solidFill>
              <a:srgbClr val="010203"/>
            </a:solidFill>
          </p:spPr>
        </p:sp>
        <p:sp>
          <p:nvSpPr>
            <p:cNvPr name="TextBox 16" id="16"/>
            <p:cNvSpPr txBox="true"/>
            <p:nvPr/>
          </p:nvSpPr>
          <p:spPr>
            <a:xfrm>
              <a:off x="0" y="-47625"/>
              <a:ext cx="838910" cy="245902"/>
            </a:xfrm>
            <a:prstGeom prst="rect">
              <a:avLst/>
            </a:prstGeom>
          </p:spPr>
          <p:txBody>
            <a:bodyPr anchor="ctr" rtlCol="false" tIns="50800" lIns="50800" bIns="50800" rIns="50800"/>
            <a:lstStyle/>
            <a:p>
              <a:pPr algn="ctr">
                <a:lnSpc>
                  <a:spcPts val="2800"/>
                </a:lnSpc>
              </a:pPr>
            </a:p>
          </p:txBody>
        </p:sp>
      </p:grpSp>
      <p:sp>
        <p:nvSpPr>
          <p:cNvPr name="TextBox 17" id="17"/>
          <p:cNvSpPr txBox="true"/>
          <p:nvPr/>
        </p:nvSpPr>
        <p:spPr>
          <a:xfrm rot="0">
            <a:off x="9484974" y="6627146"/>
            <a:ext cx="2616161" cy="614045"/>
          </a:xfrm>
          <a:prstGeom prst="rect">
            <a:avLst/>
          </a:prstGeom>
        </p:spPr>
        <p:txBody>
          <a:bodyPr anchor="t" rtlCol="false" tIns="0" lIns="0" bIns="0" rIns="0">
            <a:spAutoFit/>
          </a:bodyPr>
          <a:lstStyle/>
          <a:p>
            <a:pPr algn="l">
              <a:lnSpc>
                <a:spcPts val="2440"/>
              </a:lnSpc>
            </a:pPr>
            <a:r>
              <a:rPr lang="en-US" sz="2000" u="sng">
                <a:solidFill>
                  <a:srgbClr val="F2F2F2"/>
                </a:solidFill>
                <a:latin typeface="Archivo"/>
                <a:ea typeface="Archivo"/>
                <a:cs typeface="Archivo"/>
                <a:sym typeface="Archivo"/>
                <a:hlinkClick r:id="rId4" tooltip="https://nwmpmuseum.com/wp-content/uploads/2022/06/Fort-Museum-Business-Plan-2021-2023.pdf"/>
              </a:rPr>
              <a:t>Fort Museum 21-23 </a:t>
            </a:r>
          </a:p>
          <a:p>
            <a:pPr algn="l">
              <a:lnSpc>
                <a:spcPts val="2440"/>
              </a:lnSpc>
            </a:pPr>
          </a:p>
        </p:txBody>
      </p:sp>
      <p:grpSp>
        <p:nvGrpSpPr>
          <p:cNvPr name="Group 18" id="18"/>
          <p:cNvGrpSpPr/>
          <p:nvPr/>
        </p:nvGrpSpPr>
        <p:grpSpPr>
          <a:xfrm rot="0">
            <a:off x="13716000" y="6486525"/>
            <a:ext cx="4229100" cy="1000125"/>
            <a:chOff x="0" y="0"/>
            <a:chExt cx="838910" cy="198391"/>
          </a:xfrm>
        </p:grpSpPr>
        <p:sp>
          <p:nvSpPr>
            <p:cNvPr name="Freeform 19" id="19"/>
            <p:cNvSpPr/>
            <p:nvPr/>
          </p:nvSpPr>
          <p:spPr>
            <a:xfrm flipH="false" flipV="false" rot="0">
              <a:off x="0" y="0"/>
              <a:ext cx="838910" cy="198391"/>
            </a:xfrm>
            <a:custGeom>
              <a:avLst/>
              <a:gdLst/>
              <a:ahLst/>
              <a:cxnLst/>
              <a:rect r="r" b="b" t="t" l="l"/>
              <a:pathLst>
                <a:path h="198391" w="838910">
                  <a:moveTo>
                    <a:pt x="0" y="0"/>
                  </a:moveTo>
                  <a:lnTo>
                    <a:pt x="838910" y="0"/>
                  </a:lnTo>
                  <a:lnTo>
                    <a:pt x="838910" y="198391"/>
                  </a:lnTo>
                  <a:lnTo>
                    <a:pt x="0" y="198391"/>
                  </a:lnTo>
                  <a:close/>
                </a:path>
              </a:pathLst>
            </a:custGeom>
            <a:solidFill>
              <a:srgbClr val="010203"/>
            </a:solidFill>
          </p:spPr>
        </p:sp>
        <p:sp>
          <p:nvSpPr>
            <p:cNvPr name="TextBox 20" id="20"/>
            <p:cNvSpPr txBox="true"/>
            <p:nvPr/>
          </p:nvSpPr>
          <p:spPr>
            <a:xfrm>
              <a:off x="0" y="-47625"/>
              <a:ext cx="838910" cy="246016"/>
            </a:xfrm>
            <a:prstGeom prst="rect">
              <a:avLst/>
            </a:prstGeom>
          </p:spPr>
          <p:txBody>
            <a:bodyPr anchor="ctr" rtlCol="false" tIns="50800" lIns="50800" bIns="50800" rIns="50800"/>
            <a:lstStyle/>
            <a:p>
              <a:pPr algn="ctr">
                <a:lnSpc>
                  <a:spcPts val="2800"/>
                </a:lnSpc>
              </a:pPr>
            </a:p>
          </p:txBody>
        </p:sp>
      </p:grpSp>
      <p:sp>
        <p:nvSpPr>
          <p:cNvPr name="TextBox 21" id="21"/>
          <p:cNvSpPr txBox="true"/>
          <p:nvPr/>
        </p:nvSpPr>
        <p:spPr>
          <a:xfrm rot="0">
            <a:off x="13956266" y="6626570"/>
            <a:ext cx="2844761" cy="614045"/>
          </a:xfrm>
          <a:prstGeom prst="rect">
            <a:avLst/>
          </a:prstGeom>
        </p:spPr>
        <p:txBody>
          <a:bodyPr anchor="t" rtlCol="false" tIns="0" lIns="0" bIns="0" rIns="0">
            <a:spAutoFit/>
          </a:bodyPr>
          <a:lstStyle/>
          <a:p>
            <a:pPr algn="l">
              <a:lnSpc>
                <a:spcPts val="2440"/>
              </a:lnSpc>
            </a:pPr>
            <a:r>
              <a:rPr lang="en-US" sz="2000" u="sng">
                <a:solidFill>
                  <a:srgbClr val="F2F2F2"/>
                </a:solidFill>
                <a:latin typeface="Archivo"/>
                <a:ea typeface="Archivo"/>
                <a:cs typeface="Archivo"/>
                <a:sym typeface="Archivo"/>
                <a:hlinkClick r:id="rId5" tooltip="https://museum.wales/aims/5-year-business-plan-2021-2026/"/>
              </a:rPr>
              <a:t>Amgueddfa Cymru 21-26</a:t>
            </a:r>
          </a:p>
          <a:p>
            <a:pPr algn="l">
              <a:lnSpc>
                <a:spcPts val="2440"/>
              </a:lnSpc>
            </a:pPr>
          </a:p>
        </p:txBody>
      </p:sp>
      <p:grpSp>
        <p:nvGrpSpPr>
          <p:cNvPr name="Group 22" id="22"/>
          <p:cNvGrpSpPr/>
          <p:nvPr/>
        </p:nvGrpSpPr>
        <p:grpSpPr>
          <a:xfrm rot="0">
            <a:off x="9258300" y="7715250"/>
            <a:ext cx="4229100" cy="1002533"/>
            <a:chOff x="0" y="0"/>
            <a:chExt cx="838910" cy="198869"/>
          </a:xfrm>
        </p:grpSpPr>
        <p:sp>
          <p:nvSpPr>
            <p:cNvPr name="Freeform 23" id="23"/>
            <p:cNvSpPr/>
            <p:nvPr/>
          </p:nvSpPr>
          <p:spPr>
            <a:xfrm flipH="false" flipV="false" rot="0">
              <a:off x="0" y="0"/>
              <a:ext cx="838910" cy="198869"/>
            </a:xfrm>
            <a:custGeom>
              <a:avLst/>
              <a:gdLst/>
              <a:ahLst/>
              <a:cxnLst/>
              <a:rect r="r" b="b" t="t" l="l"/>
              <a:pathLst>
                <a:path h="198869" w="838910">
                  <a:moveTo>
                    <a:pt x="0" y="0"/>
                  </a:moveTo>
                  <a:lnTo>
                    <a:pt x="838910" y="0"/>
                  </a:lnTo>
                  <a:lnTo>
                    <a:pt x="838910" y="198869"/>
                  </a:lnTo>
                  <a:lnTo>
                    <a:pt x="0" y="198869"/>
                  </a:lnTo>
                  <a:close/>
                </a:path>
              </a:pathLst>
            </a:custGeom>
            <a:solidFill>
              <a:srgbClr val="010203"/>
            </a:solidFill>
          </p:spPr>
        </p:sp>
        <p:sp>
          <p:nvSpPr>
            <p:cNvPr name="TextBox 24" id="24"/>
            <p:cNvSpPr txBox="true"/>
            <p:nvPr/>
          </p:nvSpPr>
          <p:spPr>
            <a:xfrm>
              <a:off x="0" y="-47625"/>
              <a:ext cx="838910" cy="246494"/>
            </a:xfrm>
            <a:prstGeom prst="rect">
              <a:avLst/>
            </a:prstGeom>
          </p:spPr>
          <p:txBody>
            <a:bodyPr anchor="ctr" rtlCol="false" tIns="50800" lIns="50800" bIns="50800" rIns="50800"/>
            <a:lstStyle/>
            <a:p>
              <a:pPr algn="ctr">
                <a:lnSpc>
                  <a:spcPts val="2800"/>
                </a:lnSpc>
              </a:pPr>
            </a:p>
          </p:txBody>
        </p:sp>
      </p:grpSp>
      <p:sp>
        <p:nvSpPr>
          <p:cNvPr name="TextBox 25" id="25"/>
          <p:cNvSpPr txBox="true"/>
          <p:nvPr/>
        </p:nvSpPr>
        <p:spPr>
          <a:xfrm rot="0">
            <a:off x="9492201" y="7855295"/>
            <a:ext cx="2854286" cy="614045"/>
          </a:xfrm>
          <a:prstGeom prst="rect">
            <a:avLst/>
          </a:prstGeom>
        </p:spPr>
        <p:txBody>
          <a:bodyPr anchor="t" rtlCol="false" tIns="0" lIns="0" bIns="0" rIns="0">
            <a:spAutoFit/>
          </a:bodyPr>
          <a:lstStyle/>
          <a:p>
            <a:pPr algn="l">
              <a:lnSpc>
                <a:spcPts val="2440"/>
              </a:lnSpc>
            </a:pPr>
            <a:r>
              <a:rPr lang="en-US" sz="2000" u="sng">
                <a:solidFill>
                  <a:srgbClr val="F2F2F2"/>
                </a:solidFill>
                <a:latin typeface="Archivo"/>
                <a:ea typeface="Archivo"/>
                <a:cs typeface="Archivo"/>
                <a:sym typeface="Archivo"/>
                <a:hlinkClick r:id="rId6" tooltip="https://phm.org.uk/wp-content/uploads/2022/05/PHM-2022-23-Business-Plan-FINAL-DRAFT.pdf"/>
              </a:rPr>
              <a:t>People’s History Museum 22-23</a:t>
            </a:r>
          </a:p>
        </p:txBody>
      </p:sp>
      <p:grpSp>
        <p:nvGrpSpPr>
          <p:cNvPr name="Group 26" id="26"/>
          <p:cNvGrpSpPr/>
          <p:nvPr/>
        </p:nvGrpSpPr>
        <p:grpSpPr>
          <a:xfrm rot="0">
            <a:off x="13716000" y="7719020"/>
            <a:ext cx="4229100" cy="998763"/>
            <a:chOff x="0" y="0"/>
            <a:chExt cx="838910" cy="198121"/>
          </a:xfrm>
        </p:grpSpPr>
        <p:sp>
          <p:nvSpPr>
            <p:cNvPr name="Freeform 27" id="27"/>
            <p:cNvSpPr/>
            <p:nvPr/>
          </p:nvSpPr>
          <p:spPr>
            <a:xfrm flipH="false" flipV="false" rot="0">
              <a:off x="0" y="0"/>
              <a:ext cx="838910" cy="198121"/>
            </a:xfrm>
            <a:custGeom>
              <a:avLst/>
              <a:gdLst/>
              <a:ahLst/>
              <a:cxnLst/>
              <a:rect r="r" b="b" t="t" l="l"/>
              <a:pathLst>
                <a:path h="198121" w="838910">
                  <a:moveTo>
                    <a:pt x="0" y="0"/>
                  </a:moveTo>
                  <a:lnTo>
                    <a:pt x="838910" y="0"/>
                  </a:lnTo>
                  <a:lnTo>
                    <a:pt x="838910" y="198121"/>
                  </a:lnTo>
                  <a:lnTo>
                    <a:pt x="0" y="198121"/>
                  </a:lnTo>
                  <a:close/>
                </a:path>
              </a:pathLst>
            </a:custGeom>
            <a:solidFill>
              <a:srgbClr val="010203"/>
            </a:solidFill>
          </p:spPr>
        </p:sp>
        <p:sp>
          <p:nvSpPr>
            <p:cNvPr name="TextBox 28" id="28"/>
            <p:cNvSpPr txBox="true"/>
            <p:nvPr/>
          </p:nvSpPr>
          <p:spPr>
            <a:xfrm>
              <a:off x="0" y="-47625"/>
              <a:ext cx="838910" cy="245746"/>
            </a:xfrm>
            <a:prstGeom prst="rect">
              <a:avLst/>
            </a:prstGeom>
          </p:spPr>
          <p:txBody>
            <a:bodyPr anchor="ctr" rtlCol="false" tIns="50800" lIns="50800" bIns="50800" rIns="50800"/>
            <a:lstStyle/>
            <a:p>
              <a:pPr algn="ctr">
                <a:lnSpc>
                  <a:spcPts val="2800"/>
                </a:lnSpc>
              </a:pPr>
            </a:p>
          </p:txBody>
        </p:sp>
      </p:grpSp>
      <p:sp>
        <p:nvSpPr>
          <p:cNvPr name="TextBox 29" id="29"/>
          <p:cNvSpPr txBox="true"/>
          <p:nvPr/>
        </p:nvSpPr>
        <p:spPr>
          <a:xfrm rot="0">
            <a:off x="13956266" y="7859065"/>
            <a:ext cx="2844761" cy="614045"/>
          </a:xfrm>
          <a:prstGeom prst="rect">
            <a:avLst/>
          </a:prstGeom>
        </p:spPr>
        <p:txBody>
          <a:bodyPr anchor="t" rtlCol="false" tIns="0" lIns="0" bIns="0" rIns="0">
            <a:spAutoFit/>
          </a:bodyPr>
          <a:lstStyle/>
          <a:p>
            <a:pPr algn="l">
              <a:lnSpc>
                <a:spcPts val="2440"/>
              </a:lnSpc>
            </a:pPr>
            <a:r>
              <a:rPr lang="en-US" sz="2000" u="sng">
                <a:solidFill>
                  <a:srgbClr val="F2F2F2"/>
                </a:solidFill>
                <a:latin typeface="Archivo"/>
                <a:ea typeface="Archivo"/>
                <a:cs typeface="Archivo"/>
                <a:sym typeface="Archivo"/>
                <a:hlinkClick r:id="rId7" tooltip="https://tyrrellmuseum.com/about/strategic_plan"/>
              </a:rPr>
              <a:t>Royal Tyrrell Museum</a:t>
            </a:r>
          </a:p>
          <a:p>
            <a:pPr algn="l">
              <a:lnSpc>
                <a:spcPts val="2440"/>
              </a:lnSpc>
            </a:pPr>
            <a:r>
              <a:rPr lang="en-US" sz="2000" u="sng">
                <a:solidFill>
                  <a:srgbClr val="F2F2F2"/>
                </a:solidFill>
                <a:latin typeface="Archivo"/>
                <a:ea typeface="Archivo"/>
                <a:cs typeface="Archivo"/>
                <a:sym typeface="Archivo"/>
                <a:hlinkClick r:id="rId8" tooltip="https://tyrrellmuseum.com/about/strategic_plan"/>
              </a:rPr>
              <a:t>21-26</a:t>
            </a:r>
          </a:p>
        </p:txBody>
      </p:sp>
      <p:grpSp>
        <p:nvGrpSpPr>
          <p:cNvPr name="Group 30" id="30"/>
          <p:cNvGrpSpPr/>
          <p:nvPr/>
        </p:nvGrpSpPr>
        <p:grpSpPr>
          <a:xfrm rot="0">
            <a:off x="9258300" y="8943975"/>
            <a:ext cx="4229100" cy="1000125"/>
            <a:chOff x="0" y="0"/>
            <a:chExt cx="838910" cy="198391"/>
          </a:xfrm>
        </p:grpSpPr>
        <p:sp>
          <p:nvSpPr>
            <p:cNvPr name="Freeform 31" id="31"/>
            <p:cNvSpPr/>
            <p:nvPr/>
          </p:nvSpPr>
          <p:spPr>
            <a:xfrm flipH="false" flipV="false" rot="0">
              <a:off x="0" y="0"/>
              <a:ext cx="838910" cy="198391"/>
            </a:xfrm>
            <a:custGeom>
              <a:avLst/>
              <a:gdLst/>
              <a:ahLst/>
              <a:cxnLst/>
              <a:rect r="r" b="b" t="t" l="l"/>
              <a:pathLst>
                <a:path h="198391" w="838910">
                  <a:moveTo>
                    <a:pt x="0" y="0"/>
                  </a:moveTo>
                  <a:lnTo>
                    <a:pt x="838910" y="0"/>
                  </a:lnTo>
                  <a:lnTo>
                    <a:pt x="838910" y="198391"/>
                  </a:lnTo>
                  <a:lnTo>
                    <a:pt x="0" y="198391"/>
                  </a:lnTo>
                  <a:close/>
                </a:path>
              </a:pathLst>
            </a:custGeom>
            <a:solidFill>
              <a:srgbClr val="010203"/>
            </a:solidFill>
          </p:spPr>
        </p:sp>
        <p:sp>
          <p:nvSpPr>
            <p:cNvPr name="TextBox 32" id="32"/>
            <p:cNvSpPr txBox="true"/>
            <p:nvPr/>
          </p:nvSpPr>
          <p:spPr>
            <a:xfrm>
              <a:off x="0" y="-47625"/>
              <a:ext cx="838910" cy="246016"/>
            </a:xfrm>
            <a:prstGeom prst="rect">
              <a:avLst/>
            </a:prstGeom>
          </p:spPr>
          <p:txBody>
            <a:bodyPr anchor="ctr" rtlCol="false" tIns="50800" lIns="50800" bIns="50800" rIns="50800"/>
            <a:lstStyle/>
            <a:p>
              <a:pPr algn="ctr">
                <a:lnSpc>
                  <a:spcPts val="2800"/>
                </a:lnSpc>
              </a:pPr>
            </a:p>
          </p:txBody>
        </p:sp>
      </p:grpSp>
      <p:sp>
        <p:nvSpPr>
          <p:cNvPr name="TextBox 33" id="33"/>
          <p:cNvSpPr txBox="true"/>
          <p:nvPr/>
        </p:nvSpPr>
        <p:spPr>
          <a:xfrm rot="0">
            <a:off x="9492201" y="9084020"/>
            <a:ext cx="3044786" cy="614045"/>
          </a:xfrm>
          <a:prstGeom prst="rect">
            <a:avLst/>
          </a:prstGeom>
        </p:spPr>
        <p:txBody>
          <a:bodyPr anchor="t" rtlCol="false" tIns="0" lIns="0" bIns="0" rIns="0">
            <a:spAutoFit/>
          </a:bodyPr>
          <a:lstStyle/>
          <a:p>
            <a:pPr algn="l">
              <a:lnSpc>
                <a:spcPts val="2440"/>
              </a:lnSpc>
            </a:pPr>
            <a:r>
              <a:rPr lang="en-US" sz="2000" u="sng">
                <a:solidFill>
                  <a:srgbClr val="F2F2F2"/>
                </a:solidFill>
                <a:latin typeface="Archivo"/>
                <a:ea typeface="Archivo"/>
                <a:cs typeface="Archivo"/>
                <a:sym typeface="Archivo"/>
                <a:hlinkClick r:id="rId9" tooltip="https://thackraymuseum.co.uk/wp-content/uploads/2022/01/TMM_Business_Plan_Digital_2022_23.pdf"/>
              </a:rPr>
              <a:t>Thackray Museum of Medicine  22-23</a:t>
            </a:r>
          </a:p>
        </p:txBody>
      </p:sp>
      <p:grpSp>
        <p:nvGrpSpPr>
          <p:cNvPr name="Group 34" id="34"/>
          <p:cNvGrpSpPr/>
          <p:nvPr/>
        </p:nvGrpSpPr>
        <p:grpSpPr>
          <a:xfrm rot="0">
            <a:off x="13716000" y="8943975"/>
            <a:ext cx="4229100" cy="1000125"/>
            <a:chOff x="0" y="0"/>
            <a:chExt cx="838910" cy="198391"/>
          </a:xfrm>
        </p:grpSpPr>
        <p:sp>
          <p:nvSpPr>
            <p:cNvPr name="Freeform 35" id="35"/>
            <p:cNvSpPr/>
            <p:nvPr/>
          </p:nvSpPr>
          <p:spPr>
            <a:xfrm flipH="false" flipV="false" rot="0">
              <a:off x="0" y="0"/>
              <a:ext cx="838910" cy="198391"/>
            </a:xfrm>
            <a:custGeom>
              <a:avLst/>
              <a:gdLst/>
              <a:ahLst/>
              <a:cxnLst/>
              <a:rect r="r" b="b" t="t" l="l"/>
              <a:pathLst>
                <a:path h="198391" w="838910">
                  <a:moveTo>
                    <a:pt x="0" y="0"/>
                  </a:moveTo>
                  <a:lnTo>
                    <a:pt x="838910" y="0"/>
                  </a:lnTo>
                  <a:lnTo>
                    <a:pt x="838910" y="198391"/>
                  </a:lnTo>
                  <a:lnTo>
                    <a:pt x="0" y="198391"/>
                  </a:lnTo>
                  <a:close/>
                </a:path>
              </a:pathLst>
            </a:custGeom>
            <a:solidFill>
              <a:srgbClr val="010203"/>
            </a:solidFill>
          </p:spPr>
        </p:sp>
        <p:sp>
          <p:nvSpPr>
            <p:cNvPr name="TextBox 36" id="36"/>
            <p:cNvSpPr txBox="true"/>
            <p:nvPr/>
          </p:nvSpPr>
          <p:spPr>
            <a:xfrm>
              <a:off x="0" y="-47625"/>
              <a:ext cx="838910" cy="246016"/>
            </a:xfrm>
            <a:prstGeom prst="rect">
              <a:avLst/>
            </a:prstGeom>
          </p:spPr>
          <p:txBody>
            <a:bodyPr anchor="ctr" rtlCol="false" tIns="50800" lIns="50800" bIns="50800" rIns="50800"/>
            <a:lstStyle/>
            <a:p>
              <a:pPr algn="ctr">
                <a:lnSpc>
                  <a:spcPts val="2800"/>
                </a:lnSpc>
              </a:pPr>
            </a:p>
          </p:txBody>
        </p:sp>
      </p:grpSp>
      <p:sp>
        <p:nvSpPr>
          <p:cNvPr name="TextBox 37" id="37"/>
          <p:cNvSpPr txBox="true"/>
          <p:nvPr/>
        </p:nvSpPr>
        <p:spPr>
          <a:xfrm rot="0">
            <a:off x="14039073" y="9084020"/>
            <a:ext cx="2844761" cy="614045"/>
          </a:xfrm>
          <a:prstGeom prst="rect">
            <a:avLst/>
          </a:prstGeom>
        </p:spPr>
        <p:txBody>
          <a:bodyPr anchor="t" rtlCol="false" tIns="0" lIns="0" bIns="0" rIns="0">
            <a:spAutoFit/>
          </a:bodyPr>
          <a:lstStyle/>
          <a:p>
            <a:pPr algn="l">
              <a:lnSpc>
                <a:spcPts val="2440"/>
              </a:lnSpc>
            </a:pPr>
            <a:r>
              <a:rPr lang="en-US" sz="2000" u="sng">
                <a:solidFill>
                  <a:srgbClr val="F2F2F2"/>
                </a:solidFill>
                <a:latin typeface="Archivo"/>
                <a:ea typeface="Archivo"/>
                <a:cs typeface="Archivo"/>
                <a:sym typeface="Archivo"/>
                <a:hlinkClick r:id="rId10" tooltip="https://www.museum.ie/en-IE/About/Corporate-Information/Strategic-Plan"/>
              </a:rPr>
              <a:t>National Museum of Ireland 23-28</a:t>
            </a:r>
          </a:p>
        </p:txBody>
      </p:sp>
      <p:sp>
        <p:nvSpPr>
          <p:cNvPr name="TextBox 38" id="38"/>
          <p:cNvSpPr txBox="true"/>
          <p:nvPr/>
        </p:nvSpPr>
        <p:spPr>
          <a:xfrm rot="0">
            <a:off x="9258300" y="4627626"/>
            <a:ext cx="5502239" cy="401574"/>
          </a:xfrm>
          <a:prstGeom prst="rect">
            <a:avLst/>
          </a:prstGeom>
        </p:spPr>
        <p:txBody>
          <a:bodyPr anchor="t" rtlCol="false" tIns="0" lIns="0" bIns="0" rIns="0">
            <a:spAutoFit/>
          </a:bodyPr>
          <a:lstStyle/>
          <a:p>
            <a:pPr algn="l">
              <a:lnSpc>
                <a:spcPts val="2928"/>
              </a:lnSpc>
            </a:pPr>
            <a:r>
              <a:rPr lang="en-US" b="true" sz="2400" i="true">
                <a:solidFill>
                  <a:srgbClr val="010203"/>
                </a:solidFill>
                <a:latin typeface="Zodiak Bold Italics"/>
                <a:ea typeface="Zodiak Bold Italics"/>
                <a:cs typeface="Zodiak Bold Italics"/>
                <a:sym typeface="Zodiak Bold Italics"/>
              </a:rPr>
              <a:t>Examples</a:t>
            </a:r>
          </a:p>
        </p:txBody>
      </p:sp>
      <p:grpSp>
        <p:nvGrpSpPr>
          <p:cNvPr name="Group 39" id="39"/>
          <p:cNvGrpSpPr/>
          <p:nvPr/>
        </p:nvGrpSpPr>
        <p:grpSpPr>
          <a:xfrm rot="0">
            <a:off x="0" y="0"/>
            <a:ext cx="1600200" cy="10287000"/>
            <a:chOff x="0" y="0"/>
            <a:chExt cx="2133600" cy="13716000"/>
          </a:xfrm>
        </p:grpSpPr>
        <p:grpSp>
          <p:nvGrpSpPr>
            <p:cNvPr name="Group 40" id="40"/>
            <p:cNvGrpSpPr/>
            <p:nvPr/>
          </p:nvGrpSpPr>
          <p:grpSpPr>
            <a:xfrm rot="0">
              <a:off x="0" y="0"/>
              <a:ext cx="2133600" cy="13716000"/>
              <a:chOff x="0" y="0"/>
              <a:chExt cx="421452" cy="2709333"/>
            </a:xfrm>
          </p:grpSpPr>
          <p:sp>
            <p:nvSpPr>
              <p:cNvPr name="Freeform 41" id="41"/>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42" id="42"/>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43" id="43"/>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44" id="44"/>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F2F2F2"/>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45" id="45"/>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11" tooltip="https://www.floschechter.com"/>
                </a:rPr>
                <a:t>Florence</a:t>
              </a:r>
            </a:p>
            <a:p>
              <a:pPr algn="just">
                <a:lnSpc>
                  <a:spcPts val="1511"/>
                </a:lnSpc>
              </a:pPr>
              <a:r>
                <a:rPr lang="en-US" sz="1399">
                  <a:solidFill>
                    <a:srgbClr val="F2F2F2"/>
                  </a:solidFill>
                  <a:latin typeface="Zodiak"/>
                  <a:ea typeface="Zodiak"/>
                  <a:cs typeface="Zodiak"/>
                  <a:sym typeface="Zodiak"/>
                  <a:hlinkClick r:id="rId12"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13" tooltip="https://www.floschechter.com"/>
                </a:rPr>
                <a:t>floschechter.com</a:t>
              </a:r>
            </a:p>
          </p:txBody>
        </p:sp>
      </p:grpSp>
    </p:spTree>
  </p:cSld>
  <p:clrMapOvr>
    <a:masterClrMapping/>
  </p:clrMapOvr>
  <p:transition spd="fast">
    <p:fade/>
  </p:transition>
</p:sld>
</file>

<file path=ppt/slides/slide82.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3314700" y="2800350"/>
          <a:ext cx="14630400" cy="7143750"/>
        </p:xfrm>
        <a:graphic>
          <a:graphicData uri="http://schemas.openxmlformats.org/drawingml/2006/table">
            <a:tbl>
              <a:tblPr/>
              <a:tblGrid>
                <a:gridCol w="1835981"/>
                <a:gridCol w="5593668"/>
                <a:gridCol w="1881501"/>
                <a:gridCol w="5319250"/>
              </a:tblGrid>
              <a:tr h="1785938">
                <a:tc>
                  <a:txBody>
                    <a:bodyPr anchor="t" rtlCol="false"/>
                    <a:lstStyle/>
                    <a:p>
                      <a:pPr algn="l">
                        <a:lnSpc>
                          <a:spcPts val="2160"/>
                        </a:lnSpc>
                        <a:defRPr/>
                      </a:pPr>
                      <a:r>
                        <a:rPr lang="en-US" sz="1800">
                          <a:solidFill>
                            <a:srgbClr val="010203"/>
                          </a:solidFill>
                          <a:latin typeface="Archivo"/>
                          <a:ea typeface="Archivo"/>
                          <a:cs typeface="Archivo"/>
                          <a:sym typeface="Archivo"/>
                        </a:rPr>
                        <a:t>What experience do you have building a business plan?</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c>
                  <a:txBody>
                    <a:bodyPr anchor="t" rtlCol="false"/>
                    <a:lstStyle/>
                    <a:p>
                      <a:pPr algn="l">
                        <a:lnSpc>
                          <a:spcPts val="2160"/>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c>
                  <a:txBody>
                    <a:bodyPr anchor="t" rtlCol="false"/>
                    <a:lstStyle/>
                    <a:p>
                      <a:pPr algn="l">
                        <a:lnSpc>
                          <a:spcPts val="2160"/>
                        </a:lnSpc>
                        <a:defRPr/>
                      </a:pPr>
                      <a:r>
                        <a:rPr lang="en-US" sz="1800">
                          <a:solidFill>
                            <a:srgbClr val="010203"/>
                          </a:solidFill>
                          <a:latin typeface="Archivo"/>
                          <a:ea typeface="Archivo"/>
                          <a:cs typeface="Archivo"/>
                          <a:sym typeface="Archivo"/>
                        </a:rPr>
                        <a:t>What resources do you already have available to you?</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c>
                  <a:txBody>
                    <a:bodyPr anchor="t" rtlCol="false"/>
                    <a:lstStyle/>
                    <a:p>
                      <a:pPr algn="l">
                        <a:lnSpc>
                          <a:spcPts val="2160"/>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r h="1785938">
                <a:tc>
                  <a:txBody>
                    <a:bodyPr anchor="t" rtlCol="false"/>
                    <a:lstStyle/>
                    <a:p>
                      <a:pPr algn="l">
                        <a:lnSpc>
                          <a:spcPts val="2160"/>
                        </a:lnSpc>
                        <a:defRPr/>
                      </a:pPr>
                      <a:r>
                        <a:rPr lang="en-US" sz="1800">
                          <a:solidFill>
                            <a:srgbClr val="010203"/>
                          </a:solidFill>
                          <a:latin typeface="Archivo"/>
                          <a:ea typeface="Archivo"/>
                          <a:cs typeface="Archivo"/>
                          <a:sym typeface="Archivo"/>
                        </a:rPr>
                        <a:t>What method will you use to track your income and costs?</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c>
                  <a:txBody>
                    <a:bodyPr anchor="t" rtlCol="false"/>
                    <a:lstStyle/>
                    <a:p>
                      <a:pPr algn="l">
                        <a:lnSpc>
                          <a:spcPts val="2160"/>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c>
                  <a:txBody>
                    <a:bodyPr anchor="t" rtlCol="false"/>
                    <a:lstStyle/>
                    <a:p>
                      <a:pPr algn="l">
                        <a:lnSpc>
                          <a:spcPts val="2160"/>
                        </a:lnSpc>
                        <a:defRPr/>
                      </a:pPr>
                      <a:r>
                        <a:rPr lang="en-US" sz="1800">
                          <a:solidFill>
                            <a:srgbClr val="010203"/>
                          </a:solidFill>
                          <a:latin typeface="Archivo"/>
                          <a:ea typeface="Archivo"/>
                          <a:cs typeface="Archivo"/>
                          <a:sym typeface="Archivo"/>
                        </a:rPr>
                        <a:t>Where will you bank?</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c>
                  <a:txBody>
                    <a:bodyPr anchor="t" rtlCol="false"/>
                    <a:lstStyle/>
                    <a:p>
                      <a:pPr algn="l">
                        <a:lnSpc>
                          <a:spcPts val="2160"/>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r h="1785938">
                <a:tc>
                  <a:txBody>
                    <a:bodyPr anchor="t" rtlCol="false"/>
                    <a:lstStyle/>
                    <a:p>
                      <a:pPr algn="l">
                        <a:lnSpc>
                          <a:spcPts val="2160"/>
                        </a:lnSpc>
                        <a:defRPr/>
                      </a:pPr>
                      <a:r>
                        <a:rPr lang="en-US" sz="1800">
                          <a:solidFill>
                            <a:srgbClr val="010203"/>
                          </a:solidFill>
                          <a:latin typeface="Archivo"/>
                          <a:ea typeface="Archivo"/>
                          <a:cs typeface="Archivo"/>
                          <a:sym typeface="Archivo"/>
                        </a:rPr>
                        <a:t>What level of reserves will you need?</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c>
                  <a:txBody>
                    <a:bodyPr anchor="t" rtlCol="false"/>
                    <a:lstStyle/>
                    <a:p>
                      <a:pPr algn="l">
                        <a:lnSpc>
                          <a:spcPts val="2160"/>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c>
                  <a:txBody>
                    <a:bodyPr anchor="t" rtlCol="false"/>
                    <a:lstStyle/>
                    <a:p>
                      <a:pPr algn="l">
                        <a:lnSpc>
                          <a:spcPts val="2160"/>
                        </a:lnSpc>
                        <a:defRPr/>
                      </a:pPr>
                      <a:r>
                        <a:rPr lang="en-US" sz="1800">
                          <a:solidFill>
                            <a:srgbClr val="010203"/>
                          </a:solidFill>
                          <a:latin typeface="Archivo"/>
                          <a:ea typeface="Archivo"/>
                          <a:cs typeface="Archivo"/>
                          <a:sym typeface="Archivo"/>
                        </a:rPr>
                        <a:t>What insurance will you need?</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c>
                  <a:txBody>
                    <a:bodyPr anchor="t" rtlCol="false"/>
                    <a:lstStyle/>
                    <a:p>
                      <a:pPr algn="l">
                        <a:lnSpc>
                          <a:spcPts val="2160"/>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r h="1785938">
                <a:tc>
                  <a:txBody>
                    <a:bodyPr anchor="t" rtlCol="false"/>
                    <a:lstStyle/>
                    <a:p>
                      <a:pPr algn="l">
                        <a:lnSpc>
                          <a:spcPts val="2160"/>
                        </a:lnSpc>
                        <a:defRPr/>
                      </a:pPr>
                      <a:r>
                        <a:rPr lang="en-US" sz="1800">
                          <a:solidFill>
                            <a:srgbClr val="010203"/>
                          </a:solidFill>
                          <a:latin typeface="Archivo"/>
                          <a:ea typeface="Archivo"/>
                          <a:cs typeface="Archivo"/>
                          <a:sym typeface="Archivo"/>
                        </a:rPr>
                        <a:t>How will you manage cashflow?</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c>
                  <a:txBody>
                    <a:bodyPr anchor="t" rtlCol="false"/>
                    <a:lstStyle/>
                    <a:p>
                      <a:pPr algn="l">
                        <a:lnSpc>
                          <a:spcPts val="2160"/>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c>
                  <a:txBody>
                    <a:bodyPr anchor="t" rtlCol="false"/>
                    <a:lstStyle/>
                    <a:p>
                      <a:pPr algn="l">
                        <a:lnSpc>
                          <a:spcPts val="2160"/>
                        </a:lnSpc>
                        <a:defRPr/>
                      </a:pPr>
                      <a:r>
                        <a:rPr lang="en-US" sz="1800">
                          <a:solidFill>
                            <a:srgbClr val="010203"/>
                          </a:solidFill>
                          <a:latin typeface="Archivo"/>
                          <a:ea typeface="Archivo"/>
                          <a:cs typeface="Archivo"/>
                          <a:sym typeface="Archivo"/>
                        </a:rPr>
                        <a:t>What timeline are you expecting?</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c>
                  <a:txBody>
                    <a:bodyPr anchor="t" rtlCol="false"/>
                    <a:lstStyle/>
                    <a:p>
                      <a:pPr algn="l">
                        <a:lnSpc>
                          <a:spcPts val="2160"/>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tcPr>
                </a:tc>
              </a:tr>
            </a:tbl>
          </a:graphicData>
        </a:graphic>
      </p:graphicFrame>
      <p:sp>
        <p:nvSpPr>
          <p:cNvPr name="TextBox 3" id="3"/>
          <p:cNvSpPr txBox="true"/>
          <p:nvPr/>
        </p:nvSpPr>
        <p:spPr>
          <a:xfrm rot="0">
            <a:off x="3314700" y="485494"/>
            <a:ext cx="9607080" cy="440690"/>
          </a:xfrm>
          <a:prstGeom prst="rect">
            <a:avLst/>
          </a:prstGeom>
        </p:spPr>
        <p:txBody>
          <a:bodyPr anchor="t" rtlCol="false" tIns="0" lIns="0" bIns="0" rIns="0">
            <a:spAutoFit/>
          </a:bodyPr>
          <a:lstStyle/>
          <a:p>
            <a:pPr algn="l">
              <a:lnSpc>
                <a:spcPts val="3040"/>
              </a:lnSpc>
            </a:pPr>
            <a:r>
              <a:rPr lang="en-US" sz="3800">
                <a:solidFill>
                  <a:srgbClr val="010203"/>
                </a:solidFill>
                <a:latin typeface="Archivo Black"/>
                <a:ea typeface="Archivo Black"/>
                <a:cs typeface="Archivo Black"/>
                <a:sym typeface="Archivo Black"/>
              </a:rPr>
              <a:t>Extra business planning questions</a:t>
            </a:r>
          </a:p>
        </p:txBody>
      </p:sp>
      <p:sp>
        <p:nvSpPr>
          <p:cNvPr name="TextBox 4" id="4"/>
          <p:cNvSpPr txBox="true"/>
          <p:nvPr/>
        </p:nvSpPr>
        <p:spPr>
          <a:xfrm rot="0">
            <a:off x="13716000" y="342619"/>
            <a:ext cx="4229100" cy="1838325"/>
          </a:xfrm>
          <a:prstGeom prst="rect">
            <a:avLst/>
          </a:prstGeom>
        </p:spPr>
        <p:txBody>
          <a:bodyPr anchor="t" rtlCol="false" tIns="0" lIns="0" bIns="0" rIns="0">
            <a:spAutoFit/>
          </a:bodyPr>
          <a:lstStyle/>
          <a:p>
            <a:pPr algn="r">
              <a:lnSpc>
                <a:spcPts val="2400"/>
              </a:lnSpc>
            </a:pPr>
            <a:r>
              <a:rPr lang="en-US" sz="2000">
                <a:solidFill>
                  <a:srgbClr val="010203"/>
                </a:solidFill>
                <a:latin typeface="Archivo"/>
                <a:ea typeface="Archivo"/>
                <a:cs typeface="Archivo"/>
                <a:sym typeface="Archivo"/>
              </a:rPr>
              <a:t>A lot of the business plan will be populated from your answers elsewhere in this pack. Here are some extra questions you may need to consider that haven’t been covered elsewhere.</a:t>
            </a:r>
          </a:p>
        </p:txBody>
      </p:sp>
      <p:grpSp>
        <p:nvGrpSpPr>
          <p:cNvPr name="Group 5" id="5"/>
          <p:cNvGrpSpPr/>
          <p:nvPr/>
        </p:nvGrpSpPr>
        <p:grpSpPr>
          <a:xfrm rot="0">
            <a:off x="0" y="0"/>
            <a:ext cx="1600200" cy="10287000"/>
            <a:chOff x="0" y="0"/>
            <a:chExt cx="2133600" cy="13716000"/>
          </a:xfrm>
        </p:grpSpPr>
        <p:grpSp>
          <p:nvGrpSpPr>
            <p:cNvPr name="Group 6" id="6"/>
            <p:cNvGrpSpPr/>
            <p:nvPr/>
          </p:nvGrpSpPr>
          <p:grpSpPr>
            <a:xfrm rot="0">
              <a:off x="0" y="0"/>
              <a:ext cx="2133600" cy="13716000"/>
              <a:chOff x="0" y="0"/>
              <a:chExt cx="421452" cy="2709333"/>
            </a:xfrm>
          </p:grpSpPr>
          <p:sp>
            <p:nvSpPr>
              <p:cNvPr name="Freeform 7" id="7"/>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8" id="8"/>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9" id="9"/>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0" id="10"/>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F2F2F2"/>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1" id="11"/>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Tree>
  </p:cSld>
  <p:clrMapOvr>
    <a:masterClrMapping/>
  </p:clrMapOvr>
  <p:transition spd="fast">
    <p:fade/>
  </p:transition>
</p:sld>
</file>

<file path=ppt/slides/slide83.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3314700" y="1247775"/>
          <a:ext cx="14630400" cy="8696325"/>
        </p:xfrm>
        <a:graphic>
          <a:graphicData uri="http://schemas.openxmlformats.org/drawingml/2006/table">
            <a:tbl>
              <a:tblPr/>
              <a:tblGrid>
                <a:gridCol w="1071558"/>
                <a:gridCol w="3153519"/>
                <a:gridCol w="2079706"/>
                <a:gridCol w="2079706"/>
                <a:gridCol w="2079706"/>
                <a:gridCol w="2079706"/>
                <a:gridCol w="2086501"/>
              </a:tblGrid>
              <a:tr h="582301">
                <a:tc>
                  <a:txBody>
                    <a:bodyPr anchor="t" rtlCol="false"/>
                    <a:lstStyle/>
                    <a:p>
                      <a:pPr algn="ctr">
                        <a:lnSpc>
                          <a:spcPts val="3359"/>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ctr">
                        <a:lnSpc>
                          <a:spcPts val="3359"/>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ctr">
                        <a:lnSpc>
                          <a:spcPts val="3359"/>
                        </a:lnSpc>
                        <a:defRPr/>
                      </a:pPr>
                      <a:r>
                        <a:rPr lang="en-US" b="true" sz="2400" i="true">
                          <a:solidFill>
                            <a:srgbClr val="F2F2F2"/>
                          </a:solidFill>
                          <a:latin typeface="Zodiak Bold Italics"/>
                          <a:ea typeface="Zodiak Bold Italics"/>
                          <a:cs typeface="Zodiak Bold Italics"/>
                          <a:sym typeface="Zodiak Bold Italics"/>
                        </a:rPr>
                        <a:t>Q1</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ctr">
                        <a:lnSpc>
                          <a:spcPts val="3359"/>
                        </a:lnSpc>
                        <a:defRPr/>
                      </a:pPr>
                      <a:r>
                        <a:rPr lang="en-US" b="true" sz="2400" i="true">
                          <a:solidFill>
                            <a:srgbClr val="F2F2F2"/>
                          </a:solidFill>
                          <a:latin typeface="Zodiak Bold Italics"/>
                          <a:ea typeface="Zodiak Bold Italics"/>
                          <a:cs typeface="Zodiak Bold Italics"/>
                          <a:sym typeface="Zodiak Bold Italics"/>
                        </a:rPr>
                        <a:t>Q2</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ctr">
                        <a:lnSpc>
                          <a:spcPts val="3359"/>
                        </a:lnSpc>
                        <a:defRPr/>
                      </a:pPr>
                      <a:r>
                        <a:rPr lang="en-US" b="true" sz="2400" i="true">
                          <a:solidFill>
                            <a:srgbClr val="F2F2F2"/>
                          </a:solidFill>
                          <a:latin typeface="Zodiak Bold Italics"/>
                          <a:ea typeface="Zodiak Bold Italics"/>
                          <a:cs typeface="Zodiak Bold Italics"/>
                          <a:sym typeface="Zodiak Bold Italics"/>
                        </a:rPr>
                        <a:t>Q3</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ctr">
                        <a:lnSpc>
                          <a:spcPts val="3359"/>
                        </a:lnSpc>
                        <a:defRPr/>
                      </a:pPr>
                      <a:r>
                        <a:rPr lang="en-US" b="true" sz="2400" i="true">
                          <a:solidFill>
                            <a:srgbClr val="F2F2F2"/>
                          </a:solidFill>
                          <a:latin typeface="Zodiak Bold Italics"/>
                          <a:ea typeface="Zodiak Bold Italics"/>
                          <a:cs typeface="Zodiak Bold Italics"/>
                          <a:sym typeface="Zodiak Bold Italics"/>
                        </a:rPr>
                        <a:t>Q4</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ctr">
                        <a:lnSpc>
                          <a:spcPts val="3359"/>
                        </a:lnSpc>
                        <a:defRPr/>
                      </a:pPr>
                      <a:r>
                        <a:rPr lang="en-US" b="true" sz="2400" i="true">
                          <a:solidFill>
                            <a:srgbClr val="F2F2F2"/>
                          </a:solidFill>
                          <a:latin typeface="Zodiak Bold Italics"/>
                          <a:ea typeface="Zodiak Bold Italics"/>
                          <a:cs typeface="Zodiak Bold Italics"/>
                          <a:sym typeface="Zodiak Bold Italics"/>
                        </a:rPr>
                        <a:t>Total</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r>
              <a:tr h="477296">
                <a:tc rowSpan="6">
                  <a:txBody>
                    <a:bodyPr anchor="t" rtlCol="false"/>
                    <a:lstStyle/>
                    <a:p>
                      <a:pPr algn="ctr">
                        <a:lnSpc>
                          <a:spcPts val="2239"/>
                        </a:lnSpc>
                        <a:defRPr/>
                      </a:pPr>
                      <a:r>
                        <a:rPr lang="en-US" sz="1599">
                          <a:solidFill>
                            <a:srgbClr val="000000"/>
                          </a:solidFill>
                          <a:latin typeface="Archivo"/>
                          <a:ea typeface="Archivo"/>
                          <a:cs typeface="Archivo"/>
                          <a:sym typeface="Archivo"/>
                        </a:rPr>
                        <a:t>Charitable income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Individual giving</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Charitable income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Corporate giving</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Charitable income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Membership</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Charitable income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Grants and foundation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Charitable income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Fundraising events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Charitable income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Legacies and wills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rowSpan="10">
                  <a:txBody>
                    <a:bodyPr anchor="t" rtlCol="false"/>
                    <a:lstStyle/>
                    <a:p>
                      <a:pPr algn="ctr">
                        <a:lnSpc>
                          <a:spcPts val="2239"/>
                        </a:lnSpc>
                        <a:defRPr/>
                      </a:pPr>
                      <a:r>
                        <a:rPr lang="en-US" sz="1599">
                          <a:solidFill>
                            <a:srgbClr val="000000"/>
                          </a:solidFill>
                          <a:latin typeface="Archivo"/>
                          <a:ea typeface="Archivo"/>
                          <a:cs typeface="Archivo"/>
                          <a:sym typeface="Archivo"/>
                        </a:rPr>
                        <a:t>Earned income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Retail</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Earned income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Admission fees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Earned income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Venue hire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Earned income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Events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Earned income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Cafe/bar</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Earned income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School fees and tour groups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Earned income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Copyright and image licencing</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Earned income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Sponsorship</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Earned income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Contracts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Earned income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Investments/Interest</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gridSpan="2">
                  <a:txBody>
                    <a:bodyPr anchor="t" rtlCol="false"/>
                    <a:lstStyle/>
                    <a:p>
                      <a:pPr algn="r">
                        <a:lnSpc>
                          <a:spcPts val="2239"/>
                        </a:lnSpc>
                        <a:defRPr/>
                      </a:pPr>
                      <a:r>
                        <a:rPr lang="en-US" sz="1599">
                          <a:solidFill>
                            <a:srgbClr val="F2F2F2"/>
                          </a:solidFill>
                          <a:latin typeface="Archivo"/>
                          <a:ea typeface="Archivo"/>
                          <a:cs typeface="Archivo"/>
                          <a:sym typeface="Archivo"/>
                        </a:rPr>
                        <a:t>TOTAL</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hMerge="true">
                  <a:txBody>
                    <a:bodyPr anchor="t" rtlCol="false"/>
                    <a:lstStyle/>
                    <a:p>
                      <a:pPr algn="r">
                        <a:lnSpc>
                          <a:spcPts val="2239"/>
                        </a:lnSpc>
                        <a:defRPr/>
                      </a:pPr>
                      <a:r>
                        <a:rPr lang="en-US" sz="1599">
                          <a:solidFill>
                            <a:srgbClr val="F2F2F2"/>
                          </a:solidFill>
                          <a:latin typeface="Archivo"/>
                          <a:ea typeface="Archivo"/>
                          <a:cs typeface="Archivo"/>
                          <a:sym typeface="Archivo"/>
                        </a:rPr>
                        <a:t>TOTAL</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bl>
          </a:graphicData>
        </a:graphic>
      </p:graphicFrame>
      <p:sp>
        <p:nvSpPr>
          <p:cNvPr name="TextBox 3" id="3"/>
          <p:cNvSpPr txBox="true"/>
          <p:nvPr/>
        </p:nvSpPr>
        <p:spPr>
          <a:xfrm rot="0">
            <a:off x="1714500" y="476250"/>
            <a:ext cx="16230600" cy="440690"/>
          </a:xfrm>
          <a:prstGeom prst="rect">
            <a:avLst/>
          </a:prstGeom>
        </p:spPr>
        <p:txBody>
          <a:bodyPr anchor="t" rtlCol="false" tIns="0" lIns="0" bIns="0" rIns="0">
            <a:spAutoFit/>
          </a:bodyPr>
          <a:lstStyle/>
          <a:p>
            <a:pPr algn="r">
              <a:lnSpc>
                <a:spcPts val="3040"/>
              </a:lnSpc>
            </a:pPr>
            <a:r>
              <a:rPr lang="en-US" sz="3800">
                <a:solidFill>
                  <a:srgbClr val="010203"/>
                </a:solidFill>
                <a:latin typeface="Archivo Black"/>
                <a:ea typeface="Archivo Black"/>
                <a:cs typeface="Archivo Black"/>
                <a:sym typeface="Archivo Black"/>
              </a:rPr>
              <a:t>Build A Draft Budget - Revenue</a:t>
            </a:r>
          </a:p>
        </p:txBody>
      </p:sp>
      <p:grpSp>
        <p:nvGrpSpPr>
          <p:cNvPr name="Group 4" id="4"/>
          <p:cNvGrpSpPr/>
          <p:nvPr/>
        </p:nvGrpSpPr>
        <p:grpSpPr>
          <a:xfrm rot="0">
            <a:off x="0" y="0"/>
            <a:ext cx="1600200" cy="10287000"/>
            <a:chOff x="0" y="0"/>
            <a:chExt cx="2133600" cy="13716000"/>
          </a:xfrm>
        </p:grpSpPr>
        <p:grpSp>
          <p:nvGrpSpPr>
            <p:cNvPr name="Group 5" id="5"/>
            <p:cNvGrpSpPr/>
            <p:nvPr/>
          </p:nvGrpSpPr>
          <p:grpSpPr>
            <a:xfrm rot="0">
              <a:off x="0" y="0"/>
              <a:ext cx="2133600" cy="13716000"/>
              <a:chOff x="0" y="0"/>
              <a:chExt cx="421452" cy="2709333"/>
            </a:xfrm>
          </p:grpSpPr>
          <p:sp>
            <p:nvSpPr>
              <p:cNvPr name="Freeform 6" id="6"/>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7" id="7"/>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8" id="8"/>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9" id="9"/>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F2F2F2"/>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0" id="10"/>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Tree>
  </p:cSld>
  <p:clrMapOvr>
    <a:masterClrMapping/>
  </p:clrMapOvr>
</p:sld>
</file>

<file path=ppt/slides/slide84.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3314700" y="1247775"/>
          <a:ext cx="14630400" cy="8696325"/>
        </p:xfrm>
        <a:graphic>
          <a:graphicData uri="http://schemas.openxmlformats.org/drawingml/2006/table">
            <a:tbl>
              <a:tblPr/>
              <a:tblGrid>
                <a:gridCol w="1478300"/>
                <a:gridCol w="2975675"/>
                <a:gridCol w="2022481"/>
                <a:gridCol w="2022481"/>
                <a:gridCol w="2022481"/>
                <a:gridCol w="2022481"/>
                <a:gridCol w="2086501"/>
              </a:tblGrid>
              <a:tr h="582301">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ctr">
                        <a:lnSpc>
                          <a:spcPts val="3359"/>
                        </a:lnSpc>
                        <a:defRPr/>
                      </a:pPr>
                      <a:r>
                        <a:rPr lang="en-US" b="true" sz="2400" i="true">
                          <a:solidFill>
                            <a:srgbClr val="F2F2F2"/>
                          </a:solidFill>
                          <a:latin typeface="Zodiak Bold Italics"/>
                          <a:ea typeface="Zodiak Bold Italics"/>
                          <a:cs typeface="Zodiak Bold Italics"/>
                          <a:sym typeface="Zodiak Bold Italics"/>
                        </a:rPr>
                        <a:t>Q1</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ctr">
                        <a:lnSpc>
                          <a:spcPts val="3359"/>
                        </a:lnSpc>
                        <a:defRPr/>
                      </a:pPr>
                      <a:r>
                        <a:rPr lang="en-US" b="true" sz="2400" i="true">
                          <a:solidFill>
                            <a:srgbClr val="F2F2F2"/>
                          </a:solidFill>
                          <a:latin typeface="Zodiak Bold Italics"/>
                          <a:ea typeface="Zodiak Bold Italics"/>
                          <a:cs typeface="Zodiak Bold Italics"/>
                          <a:sym typeface="Zodiak Bold Italics"/>
                        </a:rPr>
                        <a:t>Q2</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ctr">
                        <a:lnSpc>
                          <a:spcPts val="3359"/>
                        </a:lnSpc>
                        <a:defRPr/>
                      </a:pPr>
                      <a:r>
                        <a:rPr lang="en-US" b="true" sz="2400" i="true">
                          <a:solidFill>
                            <a:srgbClr val="F2F2F2"/>
                          </a:solidFill>
                          <a:latin typeface="Zodiak Bold Italics"/>
                          <a:ea typeface="Zodiak Bold Italics"/>
                          <a:cs typeface="Zodiak Bold Italics"/>
                          <a:sym typeface="Zodiak Bold Italics"/>
                        </a:rPr>
                        <a:t>Q3</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ctr">
                        <a:lnSpc>
                          <a:spcPts val="3359"/>
                        </a:lnSpc>
                        <a:defRPr/>
                      </a:pPr>
                      <a:r>
                        <a:rPr lang="en-US" b="true" sz="2400" i="true">
                          <a:solidFill>
                            <a:srgbClr val="F2F2F2"/>
                          </a:solidFill>
                          <a:latin typeface="Zodiak Bold Italics"/>
                          <a:ea typeface="Zodiak Bold Italics"/>
                          <a:cs typeface="Zodiak Bold Italics"/>
                          <a:sym typeface="Zodiak Bold Italics"/>
                        </a:rPr>
                        <a:t>Q4</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ctr">
                        <a:lnSpc>
                          <a:spcPts val="3359"/>
                        </a:lnSpc>
                        <a:defRPr/>
                      </a:pPr>
                      <a:r>
                        <a:rPr lang="en-US" b="true" sz="2400" i="true">
                          <a:solidFill>
                            <a:srgbClr val="F2F2F2"/>
                          </a:solidFill>
                          <a:latin typeface="Zodiak Bold Italics"/>
                          <a:ea typeface="Zodiak Bold Italics"/>
                          <a:cs typeface="Zodiak Bold Italics"/>
                          <a:sym typeface="Zodiak Bold Italics"/>
                        </a:rPr>
                        <a:t>Total</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r>
              <a:tr h="477296">
                <a:tc rowSpan="8">
                  <a:txBody>
                    <a:bodyPr anchor="t" rtlCol="false"/>
                    <a:lstStyle/>
                    <a:p>
                      <a:pPr algn="ctr">
                        <a:lnSpc>
                          <a:spcPts val="2239"/>
                        </a:lnSpc>
                        <a:defRPr/>
                      </a:pPr>
                      <a:r>
                        <a:rPr lang="en-US" sz="1599">
                          <a:solidFill>
                            <a:srgbClr val="000000"/>
                          </a:solidFill>
                          <a:latin typeface="Archivo"/>
                          <a:ea typeface="Archivo"/>
                          <a:cs typeface="Archivo"/>
                          <a:sym typeface="Archivo"/>
                        </a:rPr>
                        <a:t>Operations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Salaries and pensions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Operations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Rent/mortgage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Operations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Utilities and rates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Operations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Office costs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Operations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Legal, accounting, consultancy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Operations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Insurance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Operations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Staff development</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Operations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Subscriptions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rowSpan="3">
                  <a:txBody>
                    <a:bodyPr anchor="t" rtlCol="false"/>
                    <a:lstStyle/>
                    <a:p>
                      <a:pPr algn="ctr">
                        <a:lnSpc>
                          <a:spcPts val="2239"/>
                        </a:lnSpc>
                        <a:defRPr/>
                      </a:pPr>
                      <a:r>
                        <a:rPr lang="en-US" sz="1599">
                          <a:solidFill>
                            <a:srgbClr val="000000"/>
                          </a:solidFill>
                          <a:latin typeface="Archivo"/>
                          <a:ea typeface="Archivo"/>
                          <a:cs typeface="Archivo"/>
                          <a:sym typeface="Archivo"/>
                        </a:rPr>
                        <a:t>Programming</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Exhibition development</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Programming</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Events costs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Programming</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Advertising and marketing</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rowSpan="3">
                  <a:txBody>
                    <a:bodyPr anchor="t" rtlCol="false"/>
                    <a:lstStyle/>
                    <a:p>
                      <a:pPr algn="ctr">
                        <a:lnSpc>
                          <a:spcPts val="2239"/>
                        </a:lnSpc>
                        <a:defRPr/>
                      </a:pPr>
                      <a:r>
                        <a:rPr lang="en-US" sz="1599">
                          <a:solidFill>
                            <a:srgbClr val="000000"/>
                          </a:solidFill>
                          <a:latin typeface="Archivo"/>
                          <a:ea typeface="Archivo"/>
                          <a:cs typeface="Archivo"/>
                          <a:sym typeface="Archivo"/>
                        </a:rPr>
                        <a:t>Variable costs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Retail costs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Variable costs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Cafe/bar costs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vMerge="true">
                  <a:txBody>
                    <a:bodyPr anchor="t" rtlCol="false"/>
                    <a:lstStyle/>
                    <a:p>
                      <a:pPr algn="ctr">
                        <a:lnSpc>
                          <a:spcPts val="2239"/>
                        </a:lnSpc>
                        <a:defRPr/>
                      </a:pPr>
                      <a:r>
                        <a:rPr lang="en-US" sz="1599">
                          <a:solidFill>
                            <a:srgbClr val="000000"/>
                          </a:solidFill>
                          <a:latin typeface="Archivo"/>
                          <a:ea typeface="Archivo"/>
                          <a:cs typeface="Archivo"/>
                          <a:sym typeface="Archivo"/>
                        </a:rPr>
                        <a:t>Variable costs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Fundraising costs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a:txBody>
                    <a:bodyPr anchor="t" rtlCol="false"/>
                    <a:lstStyle/>
                    <a:p>
                      <a:pPr algn="ctr">
                        <a:lnSpc>
                          <a:spcPts val="2239"/>
                        </a:lnSpc>
                        <a:defRPr/>
                      </a:pPr>
                      <a:r>
                        <a:rPr lang="en-US" sz="1599">
                          <a:solidFill>
                            <a:srgbClr val="000000"/>
                          </a:solidFill>
                          <a:latin typeface="Archivo"/>
                          <a:ea typeface="Archivo"/>
                          <a:cs typeface="Archivo"/>
                          <a:sym typeface="Archivo"/>
                        </a:rPr>
                        <a:t>VAT</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0-20%</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a:txBody>
                    <a:bodyPr anchor="t" rtlCol="false"/>
                    <a:lstStyle/>
                    <a:p>
                      <a:pPr algn="ctr">
                        <a:lnSpc>
                          <a:spcPts val="2239"/>
                        </a:lnSpc>
                        <a:defRPr/>
                      </a:pPr>
                      <a:r>
                        <a:rPr lang="en-US" sz="1599">
                          <a:solidFill>
                            <a:srgbClr val="000000"/>
                          </a:solidFill>
                          <a:latin typeface="Archivo"/>
                          <a:ea typeface="Archivo"/>
                          <a:cs typeface="Archivo"/>
                          <a:sym typeface="Archivo"/>
                        </a:rPr>
                        <a:t>Contingency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5-10%</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r h="477296">
                <a:tc gridSpan="2">
                  <a:txBody>
                    <a:bodyPr anchor="t" rtlCol="false"/>
                    <a:lstStyle/>
                    <a:p>
                      <a:pPr algn="r">
                        <a:lnSpc>
                          <a:spcPts val="2239"/>
                        </a:lnSpc>
                        <a:defRPr/>
                      </a:pPr>
                      <a:r>
                        <a:rPr lang="en-US" sz="1599">
                          <a:solidFill>
                            <a:srgbClr val="F2F2F2"/>
                          </a:solidFill>
                          <a:latin typeface="Archivo"/>
                          <a:ea typeface="Archivo"/>
                          <a:cs typeface="Archivo"/>
                          <a:sym typeface="Archivo"/>
                        </a:rPr>
                        <a:t>TOTAL</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hMerge="true">
                  <a:txBody>
                    <a:bodyPr anchor="t" rtlCol="false"/>
                    <a:lstStyle/>
                    <a:p>
                      <a:pPr algn="r">
                        <a:lnSpc>
                          <a:spcPts val="2239"/>
                        </a:lnSpc>
                        <a:defRPr/>
                      </a:pPr>
                      <a:r>
                        <a:rPr lang="en-US" sz="1599">
                          <a:solidFill>
                            <a:srgbClr val="F2F2F2"/>
                          </a:solidFill>
                          <a:latin typeface="Archivo"/>
                          <a:ea typeface="Archivo"/>
                          <a:cs typeface="Archivo"/>
                          <a:sym typeface="Archivo"/>
                        </a:rPr>
                        <a:t>TOTAL</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9D9D9"/>
                    </a:solidFill>
                  </a:tcPr>
                </a:tc>
              </a:tr>
            </a:tbl>
          </a:graphicData>
        </a:graphic>
      </p:graphicFrame>
      <p:sp>
        <p:nvSpPr>
          <p:cNvPr name="TextBox 3" id="3"/>
          <p:cNvSpPr txBox="true"/>
          <p:nvPr/>
        </p:nvSpPr>
        <p:spPr>
          <a:xfrm rot="0">
            <a:off x="1714500" y="476250"/>
            <a:ext cx="16230600" cy="440690"/>
          </a:xfrm>
          <a:prstGeom prst="rect">
            <a:avLst/>
          </a:prstGeom>
        </p:spPr>
        <p:txBody>
          <a:bodyPr anchor="t" rtlCol="false" tIns="0" lIns="0" bIns="0" rIns="0">
            <a:spAutoFit/>
          </a:bodyPr>
          <a:lstStyle/>
          <a:p>
            <a:pPr algn="r">
              <a:lnSpc>
                <a:spcPts val="3040"/>
              </a:lnSpc>
            </a:pPr>
            <a:r>
              <a:rPr lang="en-US" sz="3800">
                <a:solidFill>
                  <a:srgbClr val="010203"/>
                </a:solidFill>
                <a:latin typeface="Archivo Black"/>
                <a:ea typeface="Archivo Black"/>
                <a:cs typeface="Archivo Black"/>
                <a:sym typeface="Archivo Black"/>
              </a:rPr>
              <a:t>Build A Draft Budget - Costs</a:t>
            </a:r>
          </a:p>
        </p:txBody>
      </p:sp>
      <p:grpSp>
        <p:nvGrpSpPr>
          <p:cNvPr name="Group 4" id="4"/>
          <p:cNvGrpSpPr/>
          <p:nvPr/>
        </p:nvGrpSpPr>
        <p:grpSpPr>
          <a:xfrm rot="0">
            <a:off x="0" y="0"/>
            <a:ext cx="1600200" cy="10287000"/>
            <a:chOff x="0" y="0"/>
            <a:chExt cx="2133600" cy="13716000"/>
          </a:xfrm>
        </p:grpSpPr>
        <p:grpSp>
          <p:nvGrpSpPr>
            <p:cNvPr name="Group 5" id="5"/>
            <p:cNvGrpSpPr/>
            <p:nvPr/>
          </p:nvGrpSpPr>
          <p:grpSpPr>
            <a:xfrm rot="0">
              <a:off x="0" y="0"/>
              <a:ext cx="2133600" cy="13716000"/>
              <a:chOff x="0" y="0"/>
              <a:chExt cx="421452" cy="2709333"/>
            </a:xfrm>
          </p:grpSpPr>
          <p:sp>
            <p:nvSpPr>
              <p:cNvPr name="Freeform 6" id="6"/>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7" id="7"/>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8" id="8"/>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9" id="9"/>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F2F2F2"/>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0" id="10"/>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Tree>
  </p:cSld>
  <p:clrMapOvr>
    <a:masterClrMapping/>
  </p:clrMapOvr>
</p:sld>
</file>

<file path=ppt/slides/slide85.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sp>
        <p:nvSpPr>
          <p:cNvPr name="TextBox 2" id="2"/>
          <p:cNvSpPr txBox="true"/>
          <p:nvPr/>
        </p:nvSpPr>
        <p:spPr>
          <a:xfrm rot="0">
            <a:off x="11318209" y="476250"/>
            <a:ext cx="6626891" cy="440690"/>
          </a:xfrm>
          <a:prstGeom prst="rect">
            <a:avLst/>
          </a:prstGeom>
        </p:spPr>
        <p:txBody>
          <a:bodyPr anchor="t" rtlCol="false" tIns="0" lIns="0" bIns="0" rIns="0">
            <a:spAutoFit/>
          </a:bodyPr>
          <a:lstStyle/>
          <a:p>
            <a:pPr algn="r">
              <a:lnSpc>
                <a:spcPts val="3040"/>
              </a:lnSpc>
            </a:pPr>
            <a:r>
              <a:rPr lang="en-US" sz="3800">
                <a:solidFill>
                  <a:srgbClr val="010203"/>
                </a:solidFill>
                <a:latin typeface="Archivo Black"/>
                <a:ea typeface="Archivo Black"/>
                <a:cs typeface="Archivo Black"/>
                <a:sym typeface="Archivo Black"/>
              </a:rPr>
              <a:t>Build A Risk Register</a:t>
            </a:r>
          </a:p>
        </p:txBody>
      </p:sp>
      <p:sp>
        <p:nvSpPr>
          <p:cNvPr name="TextBox 3" id="3"/>
          <p:cNvSpPr txBox="true"/>
          <p:nvPr/>
        </p:nvSpPr>
        <p:spPr>
          <a:xfrm rot="0">
            <a:off x="1828800" y="333375"/>
            <a:ext cx="7200900" cy="923925"/>
          </a:xfrm>
          <a:prstGeom prst="rect">
            <a:avLst/>
          </a:prstGeom>
        </p:spPr>
        <p:txBody>
          <a:bodyPr anchor="t" rtlCol="false" tIns="0" lIns="0" bIns="0" rIns="0">
            <a:spAutoFit/>
          </a:bodyPr>
          <a:lstStyle/>
          <a:p>
            <a:pPr algn="l">
              <a:lnSpc>
                <a:spcPts val="2400"/>
              </a:lnSpc>
            </a:pPr>
            <a:r>
              <a:rPr lang="en-US" sz="2000">
                <a:solidFill>
                  <a:srgbClr val="010203"/>
                </a:solidFill>
                <a:latin typeface="Archivo"/>
                <a:ea typeface="Archivo"/>
                <a:cs typeface="Archivo"/>
                <a:sym typeface="Archivo"/>
              </a:rPr>
              <a:t>A risk register is a document that identifies risks to your project and how you will address them. Every project has risks, they pose the biggest challenge when you don’t know about them.</a:t>
            </a:r>
          </a:p>
        </p:txBody>
      </p:sp>
      <p:graphicFrame>
        <p:nvGraphicFramePr>
          <p:cNvPr name="Table 4" id="4"/>
          <p:cNvGraphicFramePr>
            <a:graphicFrameLocks noGrp="true"/>
          </p:cNvGraphicFramePr>
          <p:nvPr/>
        </p:nvGraphicFramePr>
        <p:xfrm>
          <a:off x="1828800" y="1571625"/>
          <a:ext cx="16116300" cy="8376158"/>
        </p:xfrm>
        <a:graphic>
          <a:graphicData uri="http://schemas.openxmlformats.org/drawingml/2006/table">
            <a:tbl>
              <a:tblPr/>
              <a:tblGrid>
                <a:gridCol w="1239715"/>
                <a:gridCol w="1239715"/>
                <a:gridCol w="1239715"/>
                <a:gridCol w="1239715"/>
                <a:gridCol w="1239715"/>
                <a:gridCol w="1239715"/>
                <a:gridCol w="1239715"/>
                <a:gridCol w="1239715"/>
                <a:gridCol w="1239715"/>
                <a:gridCol w="1239715"/>
                <a:gridCol w="1239715"/>
                <a:gridCol w="1239715"/>
                <a:gridCol w="1239715"/>
              </a:tblGrid>
              <a:tr h="1221979">
                <a:tc>
                  <a:txBody>
                    <a:bodyPr anchor="t" rtlCol="false"/>
                    <a:lstStyle/>
                    <a:p>
                      <a:pPr algn="l">
                        <a:lnSpc>
                          <a:spcPts val="1960"/>
                        </a:lnSpc>
                        <a:defRPr/>
                      </a:pPr>
                      <a:r>
                        <a:rPr lang="en-US" sz="1400">
                          <a:solidFill>
                            <a:srgbClr val="F2F2F2"/>
                          </a:solidFill>
                          <a:latin typeface="Archivo"/>
                          <a:ea typeface="Archivo"/>
                          <a:cs typeface="Archivo"/>
                          <a:sym typeface="Archivo"/>
                        </a:rPr>
                        <a:t>Risk identification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1960"/>
                        </a:lnSpc>
                        <a:defRPr/>
                      </a:pPr>
                      <a:r>
                        <a:rPr lang="en-US" sz="1400">
                          <a:solidFill>
                            <a:srgbClr val="F2F2F2"/>
                          </a:solidFill>
                          <a:latin typeface="Archivo"/>
                          <a:ea typeface="Archivo"/>
                          <a:cs typeface="Archivo"/>
                          <a:sym typeface="Archivo"/>
                        </a:rPr>
                        <a:t>Risk description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1960"/>
                        </a:lnSpc>
                        <a:defRPr/>
                      </a:pPr>
                      <a:r>
                        <a:rPr lang="en-US" sz="1400">
                          <a:solidFill>
                            <a:srgbClr val="F2F2F2"/>
                          </a:solidFill>
                          <a:latin typeface="Archivo"/>
                          <a:ea typeface="Archivo"/>
                          <a:cs typeface="Archivo"/>
                          <a:sym typeface="Archivo"/>
                        </a:rPr>
                        <a:t>Date identified</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1960"/>
                        </a:lnSpc>
                        <a:defRPr/>
                      </a:pPr>
                      <a:r>
                        <a:rPr lang="en-US" sz="1400">
                          <a:solidFill>
                            <a:srgbClr val="F2F2F2"/>
                          </a:solidFill>
                          <a:latin typeface="Archivo"/>
                          <a:ea typeface="Archivo"/>
                          <a:cs typeface="Archivo"/>
                          <a:sym typeface="Archivo"/>
                        </a:rPr>
                        <a:t>Risk category</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1960"/>
                        </a:lnSpc>
                        <a:defRPr/>
                      </a:pPr>
                      <a:r>
                        <a:rPr lang="en-US" sz="1400">
                          <a:solidFill>
                            <a:srgbClr val="F2F2F2"/>
                          </a:solidFill>
                          <a:latin typeface="Archivo"/>
                          <a:ea typeface="Archivo"/>
                          <a:cs typeface="Archivo"/>
                          <a:sym typeface="Archivo"/>
                        </a:rPr>
                        <a:t>Likelihood</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1960"/>
                        </a:lnSpc>
                        <a:defRPr/>
                      </a:pPr>
                      <a:r>
                        <a:rPr lang="en-US" sz="1400">
                          <a:solidFill>
                            <a:srgbClr val="F2F2F2"/>
                          </a:solidFill>
                          <a:latin typeface="Archivo"/>
                          <a:ea typeface="Archivo"/>
                          <a:cs typeface="Archivo"/>
                          <a:sym typeface="Archivo"/>
                        </a:rPr>
                        <a:t>Impact</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1960"/>
                        </a:lnSpc>
                        <a:defRPr/>
                      </a:pPr>
                      <a:r>
                        <a:rPr lang="en-US" sz="1400">
                          <a:solidFill>
                            <a:srgbClr val="F2F2F2"/>
                          </a:solidFill>
                          <a:latin typeface="Archivo"/>
                          <a:ea typeface="Archivo"/>
                          <a:cs typeface="Archivo"/>
                          <a:sym typeface="Archivo"/>
                        </a:rPr>
                        <a:t>Current risk level</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1960"/>
                        </a:lnSpc>
                        <a:defRPr/>
                      </a:pPr>
                      <a:r>
                        <a:rPr lang="en-US" sz="1400">
                          <a:solidFill>
                            <a:srgbClr val="F2F2F2"/>
                          </a:solidFill>
                          <a:latin typeface="Archivo"/>
                          <a:ea typeface="Archivo"/>
                          <a:cs typeface="Archivo"/>
                          <a:sym typeface="Archivo"/>
                        </a:rPr>
                        <a:t>Current risk status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1960"/>
                        </a:lnSpc>
                        <a:defRPr/>
                      </a:pPr>
                      <a:r>
                        <a:rPr lang="en-US" sz="1400">
                          <a:solidFill>
                            <a:srgbClr val="F2F2F2"/>
                          </a:solidFill>
                          <a:latin typeface="Archivo"/>
                          <a:ea typeface="Archivo"/>
                          <a:cs typeface="Archivo"/>
                          <a:sym typeface="Archivo"/>
                        </a:rPr>
                        <a:t>Risk mitigation plan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1960"/>
                        </a:lnSpc>
                        <a:defRPr/>
                      </a:pPr>
                      <a:r>
                        <a:rPr lang="en-US" sz="1400">
                          <a:solidFill>
                            <a:srgbClr val="F2F2F2"/>
                          </a:solidFill>
                          <a:latin typeface="Archivo"/>
                          <a:ea typeface="Archivo"/>
                          <a:cs typeface="Archivo"/>
                          <a:sym typeface="Archivo"/>
                        </a:rPr>
                        <a:t>Date of plan completion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1960"/>
                        </a:lnSpc>
                        <a:defRPr/>
                      </a:pPr>
                      <a:r>
                        <a:rPr lang="en-US" sz="1400">
                          <a:solidFill>
                            <a:srgbClr val="F2F2F2"/>
                          </a:solidFill>
                          <a:latin typeface="Archivo"/>
                          <a:ea typeface="Archivo"/>
                          <a:cs typeface="Archivo"/>
                          <a:sym typeface="Archivo"/>
                        </a:rPr>
                        <a:t>New likelihood</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1960"/>
                        </a:lnSpc>
                        <a:defRPr/>
                      </a:pPr>
                      <a:r>
                        <a:rPr lang="en-US" sz="1400">
                          <a:solidFill>
                            <a:srgbClr val="F2F2F2"/>
                          </a:solidFill>
                          <a:latin typeface="Archivo"/>
                          <a:ea typeface="Archivo"/>
                          <a:cs typeface="Archivo"/>
                          <a:sym typeface="Archivo"/>
                        </a:rPr>
                        <a:t>New impact</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1960"/>
                        </a:lnSpc>
                        <a:defRPr/>
                      </a:pPr>
                      <a:r>
                        <a:rPr lang="en-US" sz="1400">
                          <a:solidFill>
                            <a:srgbClr val="F2F2F2"/>
                          </a:solidFill>
                          <a:latin typeface="Archivo"/>
                          <a:ea typeface="Archivo"/>
                          <a:cs typeface="Archivo"/>
                          <a:sym typeface="Archivo"/>
                        </a:rPr>
                        <a:t>New risk level</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r>
              <a:tr h="2233931">
                <a:tc>
                  <a:txBody>
                    <a:bodyPr anchor="t" rtlCol="false"/>
                    <a:lstStyle/>
                    <a:p>
                      <a:pPr algn="l">
                        <a:lnSpc>
                          <a:spcPts val="1680"/>
                        </a:lnSpc>
                        <a:defRPr/>
                      </a:pPr>
                      <a:r>
                        <a:rPr lang="en-US" sz="1200">
                          <a:solidFill>
                            <a:srgbClr val="000000"/>
                          </a:solidFill>
                          <a:latin typeface="Archivo"/>
                          <a:ea typeface="Archivo"/>
                          <a:cs typeface="Archivo"/>
                          <a:sym typeface="Archivo"/>
                        </a:rPr>
                        <a:t>Name of the risk</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680"/>
                        </a:lnSpc>
                        <a:defRPr/>
                      </a:pPr>
                      <a:r>
                        <a:rPr lang="en-US" sz="1200">
                          <a:solidFill>
                            <a:srgbClr val="000000"/>
                          </a:solidFill>
                          <a:latin typeface="Archivo"/>
                          <a:ea typeface="Archivo"/>
                          <a:cs typeface="Archivo"/>
                          <a:sym typeface="Archivo"/>
                        </a:rPr>
                        <a:t>Short description of what the risk is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680"/>
                        </a:lnSpc>
                        <a:defRPr/>
                      </a:pPr>
                      <a:r>
                        <a:rPr lang="en-US" sz="1200">
                          <a:solidFill>
                            <a:srgbClr val="000000"/>
                          </a:solidFill>
                          <a:latin typeface="Archivo"/>
                          <a:ea typeface="Archivo"/>
                          <a:cs typeface="Archivo"/>
                          <a:sym typeface="Archivo"/>
                        </a:rPr>
                        <a:t>Date the risk was first brought to your attention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680"/>
                        </a:lnSpc>
                        <a:defRPr/>
                      </a:pPr>
                      <a:r>
                        <a:rPr lang="en-US" sz="1200">
                          <a:solidFill>
                            <a:srgbClr val="000000"/>
                          </a:solidFill>
                          <a:latin typeface="Archivo"/>
                          <a:ea typeface="Archivo"/>
                          <a:cs typeface="Archivo"/>
                          <a:sym typeface="Archivo"/>
                        </a:rPr>
                        <a:t>These should be unique to you but they could be operations, budget, programming</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680"/>
                        </a:lnSpc>
                        <a:defRPr/>
                      </a:pPr>
                      <a:r>
                        <a:rPr lang="en-US" sz="1200">
                          <a:solidFill>
                            <a:srgbClr val="000000"/>
                          </a:solidFill>
                          <a:latin typeface="Archivo"/>
                          <a:ea typeface="Archivo"/>
                          <a:cs typeface="Archivo"/>
                          <a:sym typeface="Archivo"/>
                        </a:rPr>
                        <a:t>How likely the risk is to happen. 1 = very unlikely, 5 = almost certain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680"/>
                        </a:lnSpc>
                        <a:defRPr/>
                      </a:pPr>
                      <a:r>
                        <a:rPr lang="en-US" sz="1200">
                          <a:solidFill>
                            <a:srgbClr val="000000"/>
                          </a:solidFill>
                          <a:latin typeface="Archivo"/>
                          <a:ea typeface="Archivo"/>
                          <a:cs typeface="Archivo"/>
                          <a:sym typeface="Archivo"/>
                        </a:rPr>
                        <a:t>The level of impact the risk would have if it came to pass. 1 = almost no impact, 5 = catastrophic consequences</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680"/>
                        </a:lnSpc>
                        <a:defRPr/>
                      </a:pPr>
                      <a:r>
                        <a:rPr lang="en-US" sz="1200">
                          <a:solidFill>
                            <a:srgbClr val="000000"/>
                          </a:solidFill>
                          <a:latin typeface="Archivo"/>
                          <a:ea typeface="Archivo"/>
                          <a:cs typeface="Archivo"/>
                          <a:sym typeface="Archivo"/>
                        </a:rPr>
                        <a:t>This is calculated by multiplying the likelihood with the impact of the risk. The risk matrix is on the next page.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680"/>
                        </a:lnSpc>
                        <a:defRPr/>
                      </a:pPr>
                      <a:r>
                        <a:rPr lang="en-US" sz="1200">
                          <a:solidFill>
                            <a:srgbClr val="000000"/>
                          </a:solidFill>
                          <a:latin typeface="Archivo"/>
                          <a:ea typeface="Archivo"/>
                          <a:cs typeface="Archivo"/>
                          <a:sym typeface="Archivo"/>
                        </a:rPr>
                        <a:t>How far along you are with dealing with the risk. It could be “open”, “in progress” or “closed.</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680"/>
                        </a:lnSpc>
                        <a:defRPr/>
                      </a:pPr>
                      <a:r>
                        <a:rPr lang="en-US" sz="1200">
                          <a:solidFill>
                            <a:srgbClr val="000000"/>
                          </a:solidFill>
                          <a:latin typeface="Archivo"/>
                          <a:ea typeface="Archivo"/>
                          <a:cs typeface="Archivo"/>
                          <a:sym typeface="Archivo"/>
                        </a:rPr>
                        <a:t>The actions you will take to either lessen the likelihood or impact of the risk</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680"/>
                        </a:lnSpc>
                        <a:defRPr/>
                      </a:pPr>
                      <a:r>
                        <a:rPr lang="en-US" sz="1200">
                          <a:solidFill>
                            <a:srgbClr val="000000"/>
                          </a:solidFill>
                          <a:latin typeface="Archivo"/>
                          <a:ea typeface="Archivo"/>
                          <a:cs typeface="Archivo"/>
                          <a:sym typeface="Archivo"/>
                        </a:rPr>
                        <a:t>When the risk mitigation plan will be ready and in place</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680"/>
                        </a:lnSpc>
                        <a:defRPr/>
                      </a:pPr>
                      <a:r>
                        <a:rPr lang="en-US" sz="1200">
                          <a:solidFill>
                            <a:srgbClr val="000000"/>
                          </a:solidFill>
                          <a:latin typeface="Archivo"/>
                          <a:ea typeface="Archivo"/>
                          <a:cs typeface="Archivo"/>
                          <a:sym typeface="Archivo"/>
                        </a:rPr>
                        <a:t>New likelihood after mitigation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680"/>
                        </a:lnSpc>
                        <a:defRPr/>
                      </a:pPr>
                      <a:r>
                        <a:rPr lang="en-US" sz="1200">
                          <a:solidFill>
                            <a:srgbClr val="000000"/>
                          </a:solidFill>
                          <a:latin typeface="Archivo"/>
                          <a:ea typeface="Archivo"/>
                          <a:cs typeface="Archivo"/>
                          <a:sym typeface="Archivo"/>
                        </a:rPr>
                        <a:t>New impact after mitigation</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680"/>
                        </a:lnSpc>
                        <a:defRPr/>
                      </a:pPr>
                      <a:r>
                        <a:rPr lang="en-US" sz="1200">
                          <a:solidFill>
                            <a:srgbClr val="000000"/>
                          </a:solidFill>
                          <a:latin typeface="Archivo"/>
                          <a:ea typeface="Archivo"/>
                          <a:cs typeface="Archivo"/>
                          <a:sym typeface="Archivo"/>
                        </a:rPr>
                        <a:t>Refer to risk matrix</a:t>
                      </a: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40083">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40083">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40083">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endParaRPr lang="en-US" sz="1100"/>
                    </a:p>
                  </a:txBody>
                  <a:tcPr marL="57150" marR="57150" marT="57150" marB="5715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grpSp>
        <p:nvGrpSpPr>
          <p:cNvPr name="Group 5" id="5"/>
          <p:cNvGrpSpPr/>
          <p:nvPr/>
        </p:nvGrpSpPr>
        <p:grpSpPr>
          <a:xfrm rot="0">
            <a:off x="0" y="0"/>
            <a:ext cx="1600200" cy="10287000"/>
            <a:chOff x="0" y="0"/>
            <a:chExt cx="2133600" cy="13716000"/>
          </a:xfrm>
        </p:grpSpPr>
        <p:grpSp>
          <p:nvGrpSpPr>
            <p:cNvPr name="Group 6" id="6"/>
            <p:cNvGrpSpPr/>
            <p:nvPr/>
          </p:nvGrpSpPr>
          <p:grpSpPr>
            <a:xfrm rot="0">
              <a:off x="0" y="0"/>
              <a:ext cx="2133600" cy="13716000"/>
              <a:chOff x="0" y="0"/>
              <a:chExt cx="421452" cy="2709333"/>
            </a:xfrm>
          </p:grpSpPr>
          <p:sp>
            <p:nvSpPr>
              <p:cNvPr name="Freeform 7" id="7"/>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8" id="8"/>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9" id="9"/>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0" id="10"/>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F2F2F2"/>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1" id="11"/>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Tree>
  </p:cSld>
  <p:clrMapOvr>
    <a:masterClrMapping/>
  </p:clrMapOvr>
</p:sld>
</file>

<file path=ppt/slides/slide86.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sp>
        <p:nvSpPr>
          <p:cNvPr name="TextBox 2" id="2"/>
          <p:cNvSpPr txBox="true"/>
          <p:nvPr/>
        </p:nvSpPr>
        <p:spPr>
          <a:xfrm rot="0">
            <a:off x="1828800" y="485775"/>
            <a:ext cx="4915387" cy="440690"/>
          </a:xfrm>
          <a:prstGeom prst="rect">
            <a:avLst/>
          </a:prstGeom>
        </p:spPr>
        <p:txBody>
          <a:bodyPr anchor="t" rtlCol="false" tIns="0" lIns="0" bIns="0" rIns="0">
            <a:spAutoFit/>
          </a:bodyPr>
          <a:lstStyle/>
          <a:p>
            <a:pPr algn="just">
              <a:lnSpc>
                <a:spcPts val="3040"/>
              </a:lnSpc>
            </a:pPr>
            <a:r>
              <a:rPr lang="en-US" sz="3800">
                <a:solidFill>
                  <a:srgbClr val="010203"/>
                </a:solidFill>
                <a:latin typeface="Archivo Black"/>
                <a:ea typeface="Archivo Black"/>
                <a:cs typeface="Archivo Black"/>
                <a:sym typeface="Archivo Black"/>
              </a:rPr>
              <a:t>Risk Matrix</a:t>
            </a:r>
          </a:p>
        </p:txBody>
      </p:sp>
      <p:sp>
        <p:nvSpPr>
          <p:cNvPr name="TextBox 3" id="3"/>
          <p:cNvSpPr txBox="true"/>
          <p:nvPr/>
        </p:nvSpPr>
        <p:spPr>
          <a:xfrm rot="0">
            <a:off x="7772400" y="342900"/>
            <a:ext cx="10172700" cy="923925"/>
          </a:xfrm>
          <a:prstGeom prst="rect">
            <a:avLst/>
          </a:prstGeom>
        </p:spPr>
        <p:txBody>
          <a:bodyPr anchor="t" rtlCol="false" tIns="0" lIns="0" bIns="0" rIns="0">
            <a:spAutoFit/>
          </a:bodyPr>
          <a:lstStyle/>
          <a:p>
            <a:pPr algn="r">
              <a:lnSpc>
                <a:spcPts val="2400"/>
              </a:lnSpc>
            </a:pPr>
            <a:r>
              <a:rPr lang="en-US" sz="2000">
                <a:solidFill>
                  <a:srgbClr val="010203"/>
                </a:solidFill>
                <a:latin typeface="Archivo"/>
                <a:ea typeface="Archivo"/>
                <a:cs typeface="Archivo"/>
                <a:sym typeface="Archivo"/>
              </a:rPr>
              <a:t>Some risks are of low enough impact or likelihood that they are acceptable and you don’t really need to do anything about them. Some are high enough they must be addressed immediately. This matrix will help identify you prioritise your risks.</a:t>
            </a:r>
          </a:p>
        </p:txBody>
      </p:sp>
      <p:graphicFrame>
        <p:nvGraphicFramePr>
          <p:cNvPr name="Table 4" id="4"/>
          <p:cNvGraphicFramePr>
            <a:graphicFrameLocks noGrp="true"/>
          </p:cNvGraphicFramePr>
          <p:nvPr/>
        </p:nvGraphicFramePr>
        <p:xfrm>
          <a:off x="1828800" y="2846648"/>
          <a:ext cx="13144500" cy="7101135"/>
        </p:xfrm>
        <a:graphic>
          <a:graphicData uri="http://schemas.openxmlformats.org/drawingml/2006/table">
            <a:tbl>
              <a:tblPr/>
              <a:tblGrid>
                <a:gridCol w="819636"/>
                <a:gridCol w="429950"/>
                <a:gridCol w="1032440"/>
                <a:gridCol w="2172495"/>
                <a:gridCol w="2172495"/>
                <a:gridCol w="2172495"/>
                <a:gridCol w="2172495"/>
                <a:gridCol w="2172495"/>
              </a:tblGrid>
              <a:tr h="697195">
                <a:tc gridSpan="8">
                  <a:txBody>
                    <a:bodyPr anchor="t" rtlCol="false"/>
                    <a:lstStyle/>
                    <a:p>
                      <a:pPr algn="ctr">
                        <a:lnSpc>
                          <a:spcPts val="3359"/>
                        </a:lnSpc>
                        <a:defRPr/>
                      </a:pPr>
                      <a:r>
                        <a:rPr lang="en-US" b="true" sz="2400" i="true">
                          <a:solidFill>
                            <a:srgbClr val="F2F2F2"/>
                          </a:solidFill>
                          <a:latin typeface="Zodiak Bold Italics"/>
                          <a:ea typeface="Zodiak Bold Italics"/>
                          <a:cs typeface="Zodiak Bold Italics"/>
                          <a:sym typeface="Zodiak Bold Italics"/>
                        </a:rPr>
                        <a:t>Risk impact</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hMerge="true">
                  <a:txBody>
                    <a:bodyPr anchor="t" rtlCol="false"/>
                    <a:lstStyle/>
                    <a:p>
                      <a:pPr algn="ctr">
                        <a:lnSpc>
                          <a:spcPts val="3359"/>
                        </a:lnSpc>
                        <a:defRPr/>
                      </a:pPr>
                      <a:r>
                        <a:rPr lang="en-US" b="true" sz="2400" i="true">
                          <a:solidFill>
                            <a:srgbClr val="F2F2F2"/>
                          </a:solidFill>
                          <a:latin typeface="Zodiak Bold Italics"/>
                          <a:ea typeface="Zodiak Bold Italics"/>
                          <a:cs typeface="Zodiak Bold Italics"/>
                          <a:sym typeface="Zodiak Bold Italics"/>
                        </a:rPr>
                        <a:t>Risk impact</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hMerge="true">
                  <a:txBody>
                    <a:bodyPr anchor="t" rtlCol="false"/>
                    <a:lstStyle/>
                    <a:p>
                      <a:pPr algn="ctr">
                        <a:lnSpc>
                          <a:spcPts val="3359"/>
                        </a:lnSpc>
                        <a:defRPr/>
                      </a:pPr>
                      <a:r>
                        <a:rPr lang="en-US" b="true" sz="2400" i="true">
                          <a:solidFill>
                            <a:srgbClr val="F2F2F2"/>
                          </a:solidFill>
                          <a:latin typeface="Zodiak Bold Italics"/>
                          <a:ea typeface="Zodiak Bold Italics"/>
                          <a:cs typeface="Zodiak Bold Italics"/>
                          <a:sym typeface="Zodiak Bold Italics"/>
                        </a:rPr>
                        <a:t>Risk impact</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hMerge="true">
                  <a:txBody>
                    <a:bodyPr anchor="t" rtlCol="false"/>
                    <a:lstStyle/>
                    <a:p>
                      <a:pPr algn="ctr">
                        <a:lnSpc>
                          <a:spcPts val="3359"/>
                        </a:lnSpc>
                        <a:defRPr/>
                      </a:pPr>
                      <a:r>
                        <a:rPr lang="en-US" b="true" sz="2400" i="true">
                          <a:solidFill>
                            <a:srgbClr val="F2F2F2"/>
                          </a:solidFill>
                          <a:latin typeface="Zodiak Bold Italics"/>
                          <a:ea typeface="Zodiak Bold Italics"/>
                          <a:cs typeface="Zodiak Bold Italics"/>
                          <a:sym typeface="Zodiak Bold Italics"/>
                        </a:rPr>
                        <a:t>Risk impact</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hMerge="true">
                  <a:txBody>
                    <a:bodyPr anchor="t" rtlCol="false"/>
                    <a:lstStyle/>
                    <a:p>
                      <a:pPr algn="ctr">
                        <a:lnSpc>
                          <a:spcPts val="3359"/>
                        </a:lnSpc>
                        <a:defRPr/>
                      </a:pPr>
                      <a:r>
                        <a:rPr lang="en-US" b="true" sz="2400" i="true">
                          <a:solidFill>
                            <a:srgbClr val="F2F2F2"/>
                          </a:solidFill>
                          <a:latin typeface="Zodiak Bold Italics"/>
                          <a:ea typeface="Zodiak Bold Italics"/>
                          <a:cs typeface="Zodiak Bold Italics"/>
                          <a:sym typeface="Zodiak Bold Italics"/>
                        </a:rPr>
                        <a:t>Risk impact</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hMerge="true">
                  <a:txBody>
                    <a:bodyPr anchor="t" rtlCol="false"/>
                    <a:lstStyle/>
                    <a:p>
                      <a:pPr algn="ctr">
                        <a:lnSpc>
                          <a:spcPts val="3359"/>
                        </a:lnSpc>
                        <a:defRPr/>
                      </a:pPr>
                      <a:r>
                        <a:rPr lang="en-US" b="true" sz="2400" i="true">
                          <a:solidFill>
                            <a:srgbClr val="F2F2F2"/>
                          </a:solidFill>
                          <a:latin typeface="Zodiak Bold Italics"/>
                          <a:ea typeface="Zodiak Bold Italics"/>
                          <a:cs typeface="Zodiak Bold Italics"/>
                          <a:sym typeface="Zodiak Bold Italics"/>
                        </a:rPr>
                        <a:t>Risk impact</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hMerge="true">
                  <a:txBody>
                    <a:bodyPr anchor="t" rtlCol="false"/>
                    <a:lstStyle/>
                    <a:p>
                      <a:pPr algn="ctr">
                        <a:lnSpc>
                          <a:spcPts val="3359"/>
                        </a:lnSpc>
                        <a:defRPr/>
                      </a:pPr>
                      <a:r>
                        <a:rPr lang="en-US" b="true" sz="2400" i="true">
                          <a:solidFill>
                            <a:srgbClr val="F2F2F2"/>
                          </a:solidFill>
                          <a:latin typeface="Zodiak Bold Italics"/>
                          <a:ea typeface="Zodiak Bold Italics"/>
                          <a:cs typeface="Zodiak Bold Italics"/>
                          <a:sym typeface="Zodiak Bold Italics"/>
                        </a:rPr>
                        <a:t>Risk impact</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hMerge="true">
                  <a:txBody>
                    <a:bodyPr anchor="t" rtlCol="false"/>
                    <a:lstStyle/>
                    <a:p>
                      <a:pPr algn="ctr">
                        <a:lnSpc>
                          <a:spcPts val="3359"/>
                        </a:lnSpc>
                        <a:defRPr/>
                      </a:pPr>
                      <a:r>
                        <a:rPr lang="en-US" b="true" sz="2400" i="true">
                          <a:solidFill>
                            <a:srgbClr val="F2F2F2"/>
                          </a:solidFill>
                          <a:latin typeface="Zodiak Bold Italics"/>
                          <a:ea typeface="Zodiak Bold Italics"/>
                          <a:cs typeface="Zodiak Bold Italics"/>
                          <a:sym typeface="Zodiak Bold Italics"/>
                        </a:rPr>
                        <a:t>Risk impact</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r>
              <a:tr h="599397">
                <a:tc rowSpan="7">
                  <a:txBody>
                    <a:bodyPr anchor="t" rtlCol="false"/>
                    <a:lstStyle/>
                    <a:p>
                      <a:pPr algn="l">
                        <a:lnSpc>
                          <a:spcPts val="3359"/>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rowSpan="2" gridSpan="2">
                  <a:txBody>
                    <a:bodyPr anchor="t" rtlCol="false"/>
                    <a:lstStyle/>
                    <a:p>
                      <a:pPr algn="l">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rowSpan="2" hMerge="true">
                  <a:txBody>
                    <a:bodyPr anchor="t" rtlCol="false"/>
                    <a:lstStyle/>
                    <a:p>
                      <a:pPr algn="l">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1</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2</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3</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4</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5</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r>
              <a:tr h="592139">
                <a:tc vMerge="true">
                  <a:txBody>
                    <a:bodyPr anchor="t" rtlCol="false"/>
                    <a:lstStyle/>
                    <a:p>
                      <a:pPr algn="l">
                        <a:lnSpc>
                          <a:spcPts val="3359"/>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vMerge="true" gridSpan="2">
                  <a:txBody>
                    <a:bodyPr anchor="t" rtlCol="false"/>
                    <a:lstStyle/>
                    <a:p>
                      <a:pPr algn="l">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vMerge="true" hMerge="true">
                  <a:txBody>
                    <a:bodyPr anchor="t" rtlCol="false"/>
                    <a:lstStyle/>
                    <a:p>
                      <a:pPr algn="l">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Insignificant</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Minor</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Moderate</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Major</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Catastrophic</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FFFF"/>
                    </a:solidFill>
                  </a:tcPr>
                </a:tc>
              </a:tr>
              <a:tr h="1042481">
                <a:tc vMerge="true">
                  <a:txBody>
                    <a:bodyPr anchor="t" rtlCol="false"/>
                    <a:lstStyle/>
                    <a:p>
                      <a:pPr algn="l">
                        <a:lnSpc>
                          <a:spcPts val="3359"/>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1</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8B3F9"/>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Rare</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8B3F9"/>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1</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A9E68F"/>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2</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7ED957"/>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3</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7ED957"/>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4</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DF5E"/>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5</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DF5E"/>
                    </a:solidFill>
                  </a:tcPr>
                </a:tc>
              </a:tr>
              <a:tr h="1042481">
                <a:tc vMerge="true">
                  <a:txBody>
                    <a:bodyPr anchor="t" rtlCol="false"/>
                    <a:lstStyle/>
                    <a:p>
                      <a:pPr algn="l">
                        <a:lnSpc>
                          <a:spcPts val="3359"/>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2</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8B3F9"/>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Unlikely</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8B3F9"/>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2</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7ED957"/>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4</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DF5E"/>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6</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E4C030"/>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8</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E4C030"/>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10</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5757"/>
                    </a:solidFill>
                  </a:tcPr>
                </a:tc>
              </a:tr>
              <a:tr h="1042481">
                <a:tc vMerge="true">
                  <a:txBody>
                    <a:bodyPr anchor="t" rtlCol="false"/>
                    <a:lstStyle/>
                    <a:p>
                      <a:pPr algn="l">
                        <a:lnSpc>
                          <a:spcPts val="3359"/>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3</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8B3F9"/>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Possibly</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8B3F9"/>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3</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7ED957"/>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6</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E4C030"/>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9</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E4C030"/>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12</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5757"/>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15</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5757"/>
                    </a:solidFill>
                  </a:tcPr>
                </a:tc>
              </a:tr>
              <a:tr h="1042481">
                <a:tc vMerge="true">
                  <a:txBody>
                    <a:bodyPr anchor="t" rtlCol="false"/>
                    <a:lstStyle/>
                    <a:p>
                      <a:pPr algn="l">
                        <a:lnSpc>
                          <a:spcPts val="3359"/>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4</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8B3F9"/>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Likely</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8B3F9"/>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4</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DF5E"/>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8</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E4C030"/>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12</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5757"/>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16</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5757"/>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20</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3131"/>
                    </a:solidFill>
                  </a:tcPr>
                </a:tc>
              </a:tr>
              <a:tr h="1042481">
                <a:tc vMerge="true">
                  <a:txBody>
                    <a:bodyPr anchor="t" rtlCol="false"/>
                    <a:lstStyle/>
                    <a:p>
                      <a:pPr algn="l">
                        <a:lnSpc>
                          <a:spcPts val="3359"/>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5</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8B3F9"/>
                    </a:solidFill>
                  </a:tcPr>
                </a:tc>
                <a:tc>
                  <a:txBody>
                    <a:bodyPr anchor="t" rtlCol="false"/>
                    <a:lstStyle/>
                    <a:p>
                      <a:pPr algn="l">
                        <a:lnSpc>
                          <a:spcPts val="2239"/>
                        </a:lnSpc>
                        <a:defRPr/>
                      </a:pPr>
                      <a:r>
                        <a:rPr lang="en-US" sz="1599">
                          <a:solidFill>
                            <a:srgbClr val="000000"/>
                          </a:solidFill>
                          <a:latin typeface="Archivo"/>
                          <a:ea typeface="Archivo"/>
                          <a:cs typeface="Archivo"/>
                          <a:sym typeface="Archivo"/>
                        </a:rPr>
                        <a:t>Almost certain</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D8B3F9"/>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5</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DF5E"/>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10</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5757"/>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15</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5757"/>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20</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FF3131"/>
                    </a:solidFill>
                  </a:tcPr>
                </a:tc>
                <a:tc>
                  <a:txBody>
                    <a:bodyPr anchor="t" rtlCol="false"/>
                    <a:lstStyle/>
                    <a:p>
                      <a:pPr algn="ctr">
                        <a:lnSpc>
                          <a:spcPts val="2239"/>
                        </a:lnSpc>
                        <a:defRPr/>
                      </a:pPr>
                      <a:r>
                        <a:rPr lang="en-US" sz="1599">
                          <a:solidFill>
                            <a:srgbClr val="000000"/>
                          </a:solidFill>
                          <a:latin typeface="Archivo"/>
                          <a:ea typeface="Archivo"/>
                          <a:cs typeface="Archivo"/>
                          <a:sym typeface="Archivo"/>
                        </a:rPr>
                        <a:t>25</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BF0B0B"/>
                    </a:solidFill>
                  </a:tcPr>
                </a:tc>
              </a:tr>
            </a:tbl>
          </a:graphicData>
        </a:graphic>
      </p:graphicFrame>
      <p:sp>
        <p:nvSpPr>
          <p:cNvPr name="TextBox 5" id="5"/>
          <p:cNvSpPr txBox="true"/>
          <p:nvPr/>
        </p:nvSpPr>
        <p:spPr>
          <a:xfrm rot="0">
            <a:off x="15201900" y="4019550"/>
            <a:ext cx="2743200" cy="5343525"/>
          </a:xfrm>
          <a:prstGeom prst="rect">
            <a:avLst/>
          </a:prstGeom>
        </p:spPr>
        <p:txBody>
          <a:bodyPr anchor="t" rtlCol="false" tIns="0" lIns="0" bIns="0" rIns="0">
            <a:spAutoFit/>
          </a:bodyPr>
          <a:lstStyle/>
          <a:p>
            <a:pPr algn="l">
              <a:lnSpc>
                <a:spcPts val="2160"/>
              </a:lnSpc>
            </a:pPr>
            <a:r>
              <a:rPr lang="en-US" sz="1800">
                <a:solidFill>
                  <a:srgbClr val="010203"/>
                </a:solidFill>
                <a:latin typeface="Archivo Black"/>
                <a:ea typeface="Archivo Black"/>
                <a:cs typeface="Archivo Black"/>
                <a:sym typeface="Archivo Black"/>
              </a:rPr>
              <a:t>1 - 4: Low level risks</a:t>
            </a:r>
          </a:p>
          <a:p>
            <a:pPr algn="l">
              <a:lnSpc>
                <a:spcPts val="2160"/>
              </a:lnSpc>
            </a:pPr>
            <a:r>
              <a:rPr lang="en-US" sz="1800">
                <a:solidFill>
                  <a:srgbClr val="010203"/>
                </a:solidFill>
                <a:latin typeface="Archivo"/>
                <a:ea typeface="Archivo"/>
                <a:cs typeface="Archivo"/>
                <a:sym typeface="Archivo"/>
              </a:rPr>
              <a:t>No action required at this time, only monitoring</a:t>
            </a:r>
          </a:p>
          <a:p>
            <a:pPr algn="l">
              <a:lnSpc>
                <a:spcPts val="2160"/>
              </a:lnSpc>
            </a:pPr>
          </a:p>
          <a:p>
            <a:pPr algn="l">
              <a:lnSpc>
                <a:spcPts val="2160"/>
              </a:lnSpc>
            </a:pPr>
            <a:r>
              <a:rPr lang="en-US" sz="1800">
                <a:solidFill>
                  <a:srgbClr val="010203"/>
                </a:solidFill>
                <a:latin typeface="Archivo Black"/>
                <a:ea typeface="Archivo Black"/>
                <a:cs typeface="Archivo Black"/>
                <a:sym typeface="Archivo Black"/>
              </a:rPr>
              <a:t>5-9: Medium level risks</a:t>
            </a:r>
          </a:p>
          <a:p>
            <a:pPr algn="l">
              <a:lnSpc>
                <a:spcPts val="2160"/>
              </a:lnSpc>
            </a:pPr>
            <a:r>
              <a:rPr lang="en-US" sz="1800">
                <a:solidFill>
                  <a:srgbClr val="010203"/>
                </a:solidFill>
                <a:latin typeface="Archivo"/>
                <a:ea typeface="Archivo"/>
                <a:cs typeface="Archivo"/>
                <a:sym typeface="Archivo"/>
              </a:rPr>
              <a:t>Mitigation plans should be sufficient but low priority</a:t>
            </a:r>
          </a:p>
          <a:p>
            <a:pPr algn="l">
              <a:lnSpc>
                <a:spcPts val="2160"/>
              </a:lnSpc>
            </a:pPr>
          </a:p>
          <a:p>
            <a:pPr algn="l">
              <a:lnSpc>
                <a:spcPts val="2160"/>
              </a:lnSpc>
            </a:pPr>
            <a:r>
              <a:rPr lang="en-US" sz="1800">
                <a:solidFill>
                  <a:srgbClr val="010203"/>
                </a:solidFill>
                <a:latin typeface="Archivo Black"/>
                <a:ea typeface="Archivo Black"/>
                <a:cs typeface="Archivo Black"/>
                <a:sym typeface="Archivo Black"/>
              </a:rPr>
              <a:t>10-16: High level risks</a:t>
            </a:r>
          </a:p>
          <a:p>
            <a:pPr algn="l">
              <a:lnSpc>
                <a:spcPts val="2160"/>
              </a:lnSpc>
            </a:pPr>
            <a:r>
              <a:rPr lang="en-US" sz="1800">
                <a:solidFill>
                  <a:srgbClr val="010203"/>
                </a:solidFill>
                <a:latin typeface="Archivo"/>
                <a:ea typeface="Archivo"/>
                <a:cs typeface="Archivo"/>
                <a:sym typeface="Archivo"/>
              </a:rPr>
              <a:t>Mitigation plans should be put in place as a high priority</a:t>
            </a:r>
          </a:p>
          <a:p>
            <a:pPr algn="l">
              <a:lnSpc>
                <a:spcPts val="2160"/>
              </a:lnSpc>
            </a:pPr>
          </a:p>
          <a:p>
            <a:pPr algn="l">
              <a:lnSpc>
                <a:spcPts val="2160"/>
              </a:lnSpc>
            </a:pPr>
            <a:r>
              <a:rPr lang="en-US" sz="1800">
                <a:solidFill>
                  <a:srgbClr val="010203"/>
                </a:solidFill>
                <a:latin typeface="Archivo Black"/>
                <a:ea typeface="Archivo Black"/>
                <a:cs typeface="Archivo Black"/>
                <a:sym typeface="Archivo Black"/>
              </a:rPr>
              <a:t>20-25: Extreme level risks</a:t>
            </a:r>
          </a:p>
          <a:p>
            <a:pPr algn="l">
              <a:lnSpc>
                <a:spcPts val="2160"/>
              </a:lnSpc>
            </a:pPr>
            <a:r>
              <a:rPr lang="en-US" sz="1800">
                <a:solidFill>
                  <a:srgbClr val="010203"/>
                </a:solidFill>
                <a:latin typeface="Archivo"/>
                <a:ea typeface="Archivo"/>
                <a:cs typeface="Archivo"/>
                <a:sym typeface="Archivo"/>
              </a:rPr>
              <a:t>Relevant activities must cease and immediate action taken</a:t>
            </a:r>
          </a:p>
        </p:txBody>
      </p:sp>
      <p:grpSp>
        <p:nvGrpSpPr>
          <p:cNvPr name="Group 6" id="6"/>
          <p:cNvGrpSpPr/>
          <p:nvPr/>
        </p:nvGrpSpPr>
        <p:grpSpPr>
          <a:xfrm rot="0">
            <a:off x="0" y="0"/>
            <a:ext cx="1600200" cy="10287000"/>
            <a:chOff x="0" y="0"/>
            <a:chExt cx="2133600" cy="13716000"/>
          </a:xfrm>
        </p:grpSpPr>
        <p:grpSp>
          <p:nvGrpSpPr>
            <p:cNvPr name="Group 7" id="7"/>
            <p:cNvGrpSpPr/>
            <p:nvPr/>
          </p:nvGrpSpPr>
          <p:grpSpPr>
            <a:xfrm rot="0">
              <a:off x="0" y="0"/>
              <a:ext cx="2133600" cy="13716000"/>
              <a:chOff x="0" y="0"/>
              <a:chExt cx="421452" cy="2709333"/>
            </a:xfrm>
          </p:grpSpPr>
          <p:sp>
            <p:nvSpPr>
              <p:cNvPr name="Freeform 8" id="8"/>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9" id="9"/>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0" id="10"/>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1" id="11"/>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F2F2F2"/>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2" id="12"/>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
        <p:nvSpPr>
          <p:cNvPr name="TextBox 13" id="13"/>
          <p:cNvSpPr txBox="true"/>
          <p:nvPr/>
        </p:nvSpPr>
        <p:spPr>
          <a:xfrm rot="-5400000">
            <a:off x="-362116" y="7175045"/>
            <a:ext cx="5157110" cy="381000"/>
          </a:xfrm>
          <a:prstGeom prst="rect">
            <a:avLst/>
          </a:prstGeom>
        </p:spPr>
        <p:txBody>
          <a:bodyPr anchor="t" rtlCol="false" tIns="0" lIns="0" bIns="0" rIns="0">
            <a:spAutoFit/>
          </a:bodyPr>
          <a:lstStyle/>
          <a:p>
            <a:pPr algn="ctr">
              <a:lnSpc>
                <a:spcPts val="2879"/>
              </a:lnSpc>
              <a:spcBef>
                <a:spcPct val="0"/>
              </a:spcBef>
            </a:pPr>
            <a:r>
              <a:rPr lang="en-US" b="true" sz="2400" i="true">
                <a:solidFill>
                  <a:srgbClr val="F2F2F2"/>
                </a:solidFill>
                <a:latin typeface="Zodiak Bold Italics"/>
                <a:ea typeface="Zodiak Bold Italics"/>
                <a:cs typeface="Zodiak Bold Italics"/>
                <a:sym typeface="Zodiak Bold Italics"/>
              </a:rPr>
              <a:t>Risk likelihood</a:t>
            </a:r>
          </a:p>
        </p:txBody>
      </p:sp>
    </p:spTree>
  </p:cSld>
  <p:clrMapOvr>
    <a:masterClrMapping/>
  </p:clrMapOvr>
</p:sld>
</file>

<file path=ppt/slides/slide8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342900" y="1571625"/>
            <a:ext cx="4229100" cy="995084"/>
            <a:chOff x="0" y="0"/>
            <a:chExt cx="1113837" cy="262080"/>
          </a:xfrm>
        </p:grpSpPr>
        <p:sp>
          <p:nvSpPr>
            <p:cNvPr name="Freeform 3" id="3"/>
            <p:cNvSpPr/>
            <p:nvPr/>
          </p:nvSpPr>
          <p:spPr>
            <a:xfrm flipH="false" flipV="false" rot="0">
              <a:off x="0" y="0"/>
              <a:ext cx="1113837" cy="262080"/>
            </a:xfrm>
            <a:custGeom>
              <a:avLst/>
              <a:gdLst/>
              <a:ahLst/>
              <a:cxnLst/>
              <a:rect r="r" b="b" t="t" l="l"/>
              <a:pathLst>
                <a:path h="262080" w="1113837">
                  <a:moveTo>
                    <a:pt x="0" y="0"/>
                  </a:moveTo>
                  <a:lnTo>
                    <a:pt x="1113837" y="0"/>
                  </a:lnTo>
                  <a:lnTo>
                    <a:pt x="1113837" y="262080"/>
                  </a:lnTo>
                  <a:lnTo>
                    <a:pt x="0" y="262080"/>
                  </a:lnTo>
                  <a:close/>
                </a:path>
              </a:pathLst>
            </a:custGeom>
            <a:solidFill>
              <a:srgbClr val="000000">
                <a:alpha val="0"/>
              </a:srgbClr>
            </a:solidFill>
            <a:ln w="19050" cap="sq">
              <a:solidFill>
                <a:srgbClr val="BDBDBD"/>
              </a:solidFill>
              <a:prstDash val="solid"/>
              <a:miter/>
            </a:ln>
          </p:spPr>
        </p:sp>
        <p:sp>
          <p:nvSpPr>
            <p:cNvPr name="TextBox 4" id="4"/>
            <p:cNvSpPr txBox="true"/>
            <p:nvPr/>
          </p:nvSpPr>
          <p:spPr>
            <a:xfrm>
              <a:off x="0" y="-9525"/>
              <a:ext cx="1113837" cy="271605"/>
            </a:xfrm>
            <a:prstGeom prst="rect">
              <a:avLst/>
            </a:prstGeom>
          </p:spPr>
          <p:txBody>
            <a:bodyPr anchor="ctr" rtlCol="false" tIns="50800" lIns="50800" bIns="50800" rIns="50800"/>
            <a:lstStyle/>
            <a:p>
              <a:pPr algn="ctr">
                <a:lnSpc>
                  <a:spcPts val="2160"/>
                </a:lnSpc>
              </a:pPr>
            </a:p>
          </p:txBody>
        </p:sp>
      </p:grpSp>
      <p:grpSp>
        <p:nvGrpSpPr>
          <p:cNvPr name="Group 5" id="5"/>
          <p:cNvGrpSpPr/>
          <p:nvPr/>
        </p:nvGrpSpPr>
        <p:grpSpPr>
          <a:xfrm rot="0">
            <a:off x="6286500" y="2800350"/>
            <a:ext cx="4229100" cy="1000713"/>
            <a:chOff x="0" y="0"/>
            <a:chExt cx="1113837" cy="263562"/>
          </a:xfrm>
        </p:grpSpPr>
        <p:sp>
          <p:nvSpPr>
            <p:cNvPr name="Freeform 6" id="6"/>
            <p:cNvSpPr/>
            <p:nvPr/>
          </p:nvSpPr>
          <p:spPr>
            <a:xfrm flipH="false" flipV="false" rot="0">
              <a:off x="0" y="0"/>
              <a:ext cx="1113837" cy="263562"/>
            </a:xfrm>
            <a:custGeom>
              <a:avLst/>
              <a:gdLst/>
              <a:ahLst/>
              <a:cxnLst/>
              <a:rect r="r" b="b" t="t" l="l"/>
              <a:pathLst>
                <a:path h="263562" w="1113837">
                  <a:moveTo>
                    <a:pt x="0" y="0"/>
                  </a:moveTo>
                  <a:lnTo>
                    <a:pt x="1113837" y="0"/>
                  </a:lnTo>
                  <a:lnTo>
                    <a:pt x="1113837" y="263562"/>
                  </a:lnTo>
                  <a:lnTo>
                    <a:pt x="0" y="263562"/>
                  </a:lnTo>
                  <a:close/>
                </a:path>
              </a:pathLst>
            </a:custGeom>
            <a:solidFill>
              <a:srgbClr val="000000">
                <a:alpha val="0"/>
              </a:srgbClr>
            </a:solidFill>
            <a:ln w="19050" cap="sq">
              <a:solidFill>
                <a:srgbClr val="BDBDBD"/>
              </a:solidFill>
              <a:prstDash val="solid"/>
              <a:miter/>
            </a:ln>
          </p:spPr>
        </p:sp>
        <p:sp>
          <p:nvSpPr>
            <p:cNvPr name="TextBox 7" id="7"/>
            <p:cNvSpPr txBox="true"/>
            <p:nvPr/>
          </p:nvSpPr>
          <p:spPr>
            <a:xfrm>
              <a:off x="0" y="-9525"/>
              <a:ext cx="1113837" cy="273087"/>
            </a:xfrm>
            <a:prstGeom prst="rect">
              <a:avLst/>
            </a:prstGeom>
          </p:spPr>
          <p:txBody>
            <a:bodyPr anchor="ctr" rtlCol="false" tIns="50800" lIns="50800" bIns="50800" rIns="50800"/>
            <a:lstStyle/>
            <a:p>
              <a:pPr algn="ctr">
                <a:lnSpc>
                  <a:spcPts val="2160"/>
                </a:lnSpc>
              </a:pPr>
            </a:p>
          </p:txBody>
        </p:sp>
      </p:grpSp>
      <p:grpSp>
        <p:nvGrpSpPr>
          <p:cNvPr name="Group 8" id="8"/>
          <p:cNvGrpSpPr/>
          <p:nvPr/>
        </p:nvGrpSpPr>
        <p:grpSpPr>
          <a:xfrm rot="0">
            <a:off x="12230100" y="1571625"/>
            <a:ext cx="4229100" cy="995084"/>
            <a:chOff x="0" y="0"/>
            <a:chExt cx="1113837" cy="262080"/>
          </a:xfrm>
        </p:grpSpPr>
        <p:sp>
          <p:nvSpPr>
            <p:cNvPr name="Freeform 9" id="9"/>
            <p:cNvSpPr/>
            <p:nvPr/>
          </p:nvSpPr>
          <p:spPr>
            <a:xfrm flipH="false" flipV="false" rot="0">
              <a:off x="0" y="0"/>
              <a:ext cx="1113837" cy="262080"/>
            </a:xfrm>
            <a:custGeom>
              <a:avLst/>
              <a:gdLst/>
              <a:ahLst/>
              <a:cxnLst/>
              <a:rect r="r" b="b" t="t" l="l"/>
              <a:pathLst>
                <a:path h="262080" w="1113837">
                  <a:moveTo>
                    <a:pt x="0" y="0"/>
                  </a:moveTo>
                  <a:lnTo>
                    <a:pt x="1113837" y="0"/>
                  </a:lnTo>
                  <a:lnTo>
                    <a:pt x="1113837" y="262080"/>
                  </a:lnTo>
                  <a:lnTo>
                    <a:pt x="0" y="262080"/>
                  </a:lnTo>
                  <a:close/>
                </a:path>
              </a:pathLst>
            </a:custGeom>
            <a:solidFill>
              <a:srgbClr val="000000">
                <a:alpha val="0"/>
              </a:srgbClr>
            </a:solidFill>
            <a:ln w="19050" cap="sq">
              <a:solidFill>
                <a:srgbClr val="BDBDBD"/>
              </a:solidFill>
              <a:prstDash val="solid"/>
              <a:miter/>
            </a:ln>
          </p:spPr>
        </p:sp>
        <p:sp>
          <p:nvSpPr>
            <p:cNvPr name="TextBox 10" id="10"/>
            <p:cNvSpPr txBox="true"/>
            <p:nvPr/>
          </p:nvSpPr>
          <p:spPr>
            <a:xfrm>
              <a:off x="0" y="-9525"/>
              <a:ext cx="1113837" cy="271605"/>
            </a:xfrm>
            <a:prstGeom prst="rect">
              <a:avLst/>
            </a:prstGeom>
          </p:spPr>
          <p:txBody>
            <a:bodyPr anchor="ctr" rtlCol="false" tIns="50800" lIns="50800" bIns="50800" rIns="50800"/>
            <a:lstStyle/>
            <a:p>
              <a:pPr algn="ctr">
                <a:lnSpc>
                  <a:spcPts val="2160"/>
                </a:lnSpc>
              </a:pPr>
            </a:p>
          </p:txBody>
        </p:sp>
      </p:grpSp>
      <p:grpSp>
        <p:nvGrpSpPr>
          <p:cNvPr name="Group 11" id="11"/>
          <p:cNvGrpSpPr/>
          <p:nvPr/>
        </p:nvGrpSpPr>
        <p:grpSpPr>
          <a:xfrm rot="0">
            <a:off x="6286500" y="1571625"/>
            <a:ext cx="4229100" cy="995084"/>
            <a:chOff x="0" y="0"/>
            <a:chExt cx="1113837" cy="262080"/>
          </a:xfrm>
        </p:grpSpPr>
        <p:sp>
          <p:nvSpPr>
            <p:cNvPr name="Freeform 12" id="12"/>
            <p:cNvSpPr/>
            <p:nvPr/>
          </p:nvSpPr>
          <p:spPr>
            <a:xfrm flipH="false" flipV="false" rot="0">
              <a:off x="0" y="0"/>
              <a:ext cx="1113837" cy="262080"/>
            </a:xfrm>
            <a:custGeom>
              <a:avLst/>
              <a:gdLst/>
              <a:ahLst/>
              <a:cxnLst/>
              <a:rect r="r" b="b" t="t" l="l"/>
              <a:pathLst>
                <a:path h="262080" w="1113837">
                  <a:moveTo>
                    <a:pt x="0" y="0"/>
                  </a:moveTo>
                  <a:lnTo>
                    <a:pt x="1113837" y="0"/>
                  </a:lnTo>
                  <a:lnTo>
                    <a:pt x="1113837" y="262080"/>
                  </a:lnTo>
                  <a:lnTo>
                    <a:pt x="0" y="262080"/>
                  </a:lnTo>
                  <a:close/>
                </a:path>
              </a:pathLst>
            </a:custGeom>
            <a:solidFill>
              <a:srgbClr val="000000">
                <a:alpha val="0"/>
              </a:srgbClr>
            </a:solidFill>
            <a:ln w="19050" cap="sq">
              <a:solidFill>
                <a:srgbClr val="BDBDBD"/>
              </a:solidFill>
              <a:prstDash val="solid"/>
              <a:miter/>
            </a:ln>
          </p:spPr>
        </p:sp>
        <p:sp>
          <p:nvSpPr>
            <p:cNvPr name="TextBox 13" id="13"/>
            <p:cNvSpPr txBox="true"/>
            <p:nvPr/>
          </p:nvSpPr>
          <p:spPr>
            <a:xfrm>
              <a:off x="0" y="-9525"/>
              <a:ext cx="1113837" cy="271605"/>
            </a:xfrm>
            <a:prstGeom prst="rect">
              <a:avLst/>
            </a:prstGeom>
          </p:spPr>
          <p:txBody>
            <a:bodyPr anchor="ctr" rtlCol="false" tIns="50800" lIns="50800" bIns="50800" rIns="50800"/>
            <a:lstStyle/>
            <a:p>
              <a:pPr algn="ctr">
                <a:lnSpc>
                  <a:spcPts val="2160"/>
                </a:lnSpc>
              </a:pPr>
            </a:p>
          </p:txBody>
        </p:sp>
      </p:grpSp>
      <p:grpSp>
        <p:nvGrpSpPr>
          <p:cNvPr name="Group 14" id="14"/>
          <p:cNvGrpSpPr/>
          <p:nvPr/>
        </p:nvGrpSpPr>
        <p:grpSpPr>
          <a:xfrm rot="0">
            <a:off x="12230100" y="2800350"/>
            <a:ext cx="4229100" cy="1000125"/>
            <a:chOff x="0" y="0"/>
            <a:chExt cx="1113837" cy="263407"/>
          </a:xfrm>
        </p:grpSpPr>
        <p:sp>
          <p:nvSpPr>
            <p:cNvPr name="Freeform 15" id="15"/>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16" id="16"/>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17" id="17"/>
          <p:cNvGrpSpPr/>
          <p:nvPr/>
        </p:nvGrpSpPr>
        <p:grpSpPr>
          <a:xfrm rot="0">
            <a:off x="12230100" y="4029075"/>
            <a:ext cx="4229100" cy="1000125"/>
            <a:chOff x="0" y="0"/>
            <a:chExt cx="1113837" cy="263407"/>
          </a:xfrm>
        </p:grpSpPr>
        <p:sp>
          <p:nvSpPr>
            <p:cNvPr name="Freeform 18" id="18"/>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19" id="19"/>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20" id="20"/>
          <p:cNvGrpSpPr/>
          <p:nvPr/>
        </p:nvGrpSpPr>
        <p:grpSpPr>
          <a:xfrm rot="0">
            <a:off x="12230100" y="5257800"/>
            <a:ext cx="4229100" cy="1000125"/>
            <a:chOff x="0" y="0"/>
            <a:chExt cx="1113837" cy="263407"/>
          </a:xfrm>
        </p:grpSpPr>
        <p:sp>
          <p:nvSpPr>
            <p:cNvPr name="Freeform 21" id="21"/>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22" id="22"/>
            <p:cNvSpPr txBox="true"/>
            <p:nvPr/>
          </p:nvSpPr>
          <p:spPr>
            <a:xfrm>
              <a:off x="0" y="-9525"/>
              <a:ext cx="1113837" cy="272932"/>
            </a:xfrm>
            <a:prstGeom prst="rect">
              <a:avLst/>
            </a:prstGeom>
          </p:spPr>
          <p:txBody>
            <a:bodyPr anchor="ctr" rtlCol="false" tIns="50800" lIns="50800" bIns="50800" rIns="50800"/>
            <a:lstStyle/>
            <a:p>
              <a:pPr algn="ctr">
                <a:lnSpc>
                  <a:spcPts val="2160"/>
                </a:lnSpc>
              </a:pPr>
            </a:p>
          </p:txBody>
        </p:sp>
      </p:grpSp>
      <p:grpSp>
        <p:nvGrpSpPr>
          <p:cNvPr name="Group 23" id="23"/>
          <p:cNvGrpSpPr/>
          <p:nvPr/>
        </p:nvGrpSpPr>
        <p:grpSpPr>
          <a:xfrm rot="0">
            <a:off x="342900" y="2800350"/>
            <a:ext cx="4229100" cy="1000713"/>
            <a:chOff x="0" y="0"/>
            <a:chExt cx="1113837" cy="263562"/>
          </a:xfrm>
        </p:grpSpPr>
        <p:sp>
          <p:nvSpPr>
            <p:cNvPr name="Freeform 24" id="24"/>
            <p:cNvSpPr/>
            <p:nvPr/>
          </p:nvSpPr>
          <p:spPr>
            <a:xfrm flipH="false" flipV="false" rot="0">
              <a:off x="0" y="0"/>
              <a:ext cx="1113837" cy="263562"/>
            </a:xfrm>
            <a:custGeom>
              <a:avLst/>
              <a:gdLst/>
              <a:ahLst/>
              <a:cxnLst/>
              <a:rect r="r" b="b" t="t" l="l"/>
              <a:pathLst>
                <a:path h="263562" w="1113837">
                  <a:moveTo>
                    <a:pt x="0" y="0"/>
                  </a:moveTo>
                  <a:lnTo>
                    <a:pt x="1113837" y="0"/>
                  </a:lnTo>
                  <a:lnTo>
                    <a:pt x="1113837" y="263562"/>
                  </a:lnTo>
                  <a:lnTo>
                    <a:pt x="0" y="263562"/>
                  </a:lnTo>
                  <a:close/>
                </a:path>
              </a:pathLst>
            </a:custGeom>
            <a:solidFill>
              <a:srgbClr val="000000">
                <a:alpha val="0"/>
              </a:srgbClr>
            </a:solidFill>
            <a:ln w="19050" cap="sq">
              <a:solidFill>
                <a:srgbClr val="BDBDBD"/>
              </a:solidFill>
              <a:prstDash val="solid"/>
              <a:miter/>
            </a:ln>
          </p:spPr>
        </p:sp>
        <p:sp>
          <p:nvSpPr>
            <p:cNvPr name="TextBox 25" id="25"/>
            <p:cNvSpPr txBox="true"/>
            <p:nvPr/>
          </p:nvSpPr>
          <p:spPr>
            <a:xfrm>
              <a:off x="0" y="-9525"/>
              <a:ext cx="1113837" cy="273087"/>
            </a:xfrm>
            <a:prstGeom prst="rect">
              <a:avLst/>
            </a:prstGeom>
          </p:spPr>
          <p:txBody>
            <a:bodyPr anchor="ctr" rtlCol="false" tIns="50800" lIns="50800" bIns="50800" rIns="50800"/>
            <a:lstStyle/>
            <a:p>
              <a:pPr algn="ctr">
                <a:lnSpc>
                  <a:spcPts val="2160"/>
                </a:lnSpc>
              </a:pPr>
            </a:p>
          </p:txBody>
        </p:sp>
      </p:grpSp>
      <p:sp>
        <p:nvSpPr>
          <p:cNvPr name="Freeform 26" id="26"/>
          <p:cNvSpPr/>
          <p:nvPr/>
        </p:nvSpPr>
        <p:spPr>
          <a:xfrm flipH="false" flipV="false" rot="0">
            <a:off x="342900" y="450051"/>
            <a:ext cx="771450" cy="788199"/>
          </a:xfrm>
          <a:custGeom>
            <a:avLst/>
            <a:gdLst/>
            <a:ahLst/>
            <a:cxnLst/>
            <a:rect r="r" b="b" t="t" l="l"/>
            <a:pathLst>
              <a:path h="788199" w="771450">
                <a:moveTo>
                  <a:pt x="0" y="0"/>
                </a:moveTo>
                <a:lnTo>
                  <a:pt x="771450" y="0"/>
                </a:lnTo>
                <a:lnTo>
                  <a:pt x="771450" y="788199"/>
                </a:lnTo>
                <a:lnTo>
                  <a:pt x="0" y="78819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7" id="27"/>
          <p:cNvSpPr/>
          <p:nvPr/>
        </p:nvSpPr>
        <p:spPr>
          <a:xfrm flipH="false" flipV="false" rot="0">
            <a:off x="6286500" y="450051"/>
            <a:ext cx="788199" cy="788199"/>
          </a:xfrm>
          <a:custGeom>
            <a:avLst/>
            <a:gdLst/>
            <a:ahLst/>
            <a:cxnLst/>
            <a:rect r="r" b="b" t="t" l="l"/>
            <a:pathLst>
              <a:path h="788199" w="788199">
                <a:moveTo>
                  <a:pt x="0" y="0"/>
                </a:moveTo>
                <a:lnTo>
                  <a:pt x="788199" y="0"/>
                </a:lnTo>
                <a:lnTo>
                  <a:pt x="788199" y="788199"/>
                </a:lnTo>
                <a:lnTo>
                  <a:pt x="0" y="7881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12230100" y="450051"/>
            <a:ext cx="888339" cy="788199"/>
          </a:xfrm>
          <a:custGeom>
            <a:avLst/>
            <a:gdLst/>
            <a:ahLst/>
            <a:cxnLst/>
            <a:rect r="r" b="b" t="t" l="l"/>
            <a:pathLst>
              <a:path h="788199" w="888339">
                <a:moveTo>
                  <a:pt x="0" y="0"/>
                </a:moveTo>
                <a:lnTo>
                  <a:pt x="888339" y="0"/>
                </a:lnTo>
                <a:lnTo>
                  <a:pt x="888339" y="788199"/>
                </a:lnTo>
                <a:lnTo>
                  <a:pt x="0" y="78819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9" id="29"/>
          <p:cNvSpPr txBox="true"/>
          <p:nvPr/>
        </p:nvSpPr>
        <p:spPr>
          <a:xfrm rot="0">
            <a:off x="342900" y="8779727"/>
            <a:ext cx="16954500" cy="1148714"/>
          </a:xfrm>
          <a:prstGeom prst="rect">
            <a:avLst/>
          </a:prstGeom>
        </p:spPr>
        <p:txBody>
          <a:bodyPr anchor="t" rtlCol="false" tIns="0" lIns="0" bIns="0" rIns="0">
            <a:spAutoFit/>
          </a:bodyPr>
          <a:lstStyle/>
          <a:p>
            <a:pPr algn="l" marL="0" indent="0" lvl="0">
              <a:lnSpc>
                <a:spcPts val="7949"/>
              </a:lnSpc>
              <a:spcBef>
                <a:spcPct val="0"/>
              </a:spcBef>
            </a:pPr>
            <a:r>
              <a:rPr lang="en-US" b="true" sz="10599">
                <a:solidFill>
                  <a:srgbClr val="F1F2F2"/>
                </a:solidFill>
                <a:latin typeface="Oswald Bold"/>
                <a:ea typeface="Oswald Bold"/>
                <a:cs typeface="Oswald Bold"/>
                <a:sym typeface="Oswald Bold"/>
              </a:rPr>
              <a:t>FURTHER RESOURCES</a:t>
            </a:r>
          </a:p>
        </p:txBody>
      </p:sp>
      <p:sp>
        <p:nvSpPr>
          <p:cNvPr name="TextBox 30" id="30"/>
          <p:cNvSpPr txBox="true"/>
          <p:nvPr/>
        </p:nvSpPr>
        <p:spPr>
          <a:xfrm rot="0">
            <a:off x="1828800" y="629076"/>
            <a:ext cx="4010025" cy="401574"/>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F1F2F2"/>
                </a:solidFill>
                <a:latin typeface="Zodiak Bold Italics"/>
                <a:ea typeface="Zodiak Bold Italics"/>
                <a:cs typeface="Zodiak Bold Italics"/>
                <a:sym typeface="Zodiak Bold Italics"/>
              </a:rPr>
              <a:t>Business planning</a:t>
            </a:r>
          </a:p>
        </p:txBody>
      </p:sp>
      <p:sp>
        <p:nvSpPr>
          <p:cNvPr name="TextBox 31" id="31"/>
          <p:cNvSpPr txBox="true"/>
          <p:nvPr/>
        </p:nvSpPr>
        <p:spPr>
          <a:xfrm rot="0">
            <a:off x="7772400" y="629076"/>
            <a:ext cx="4010025" cy="401574"/>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F1F2F2"/>
                </a:solidFill>
                <a:latin typeface="Zodiak Bold Italics"/>
                <a:ea typeface="Zodiak Bold Italics"/>
                <a:cs typeface="Zodiak Bold Italics"/>
                <a:sym typeface="Zodiak Bold Italics"/>
              </a:rPr>
              <a:t>Budgets</a:t>
            </a:r>
          </a:p>
        </p:txBody>
      </p:sp>
      <p:sp>
        <p:nvSpPr>
          <p:cNvPr name="TextBox 32" id="32"/>
          <p:cNvSpPr txBox="true"/>
          <p:nvPr/>
        </p:nvSpPr>
        <p:spPr>
          <a:xfrm rot="0">
            <a:off x="569152" y="1796638"/>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8" tooltip="https://www.aim-museums.co.uk/wp-content/uploads/2017/03/Successful-Business-Planning-2017.pdf"/>
              </a:rPr>
              <a:t>AIM Busin</a:t>
            </a:r>
            <a:r>
              <a:rPr lang="en-US" sz="1800" u="sng">
                <a:solidFill>
                  <a:srgbClr val="FFFFFF"/>
                </a:solidFill>
                <a:latin typeface="Archivo"/>
                <a:ea typeface="Archivo"/>
                <a:cs typeface="Archivo"/>
                <a:sym typeface="Archivo"/>
                <a:hlinkClick r:id="rId9" tooltip="https://collectionstrust.org.uk"/>
              </a:rPr>
              <a:t>ess Planning Guide</a:t>
            </a:r>
          </a:p>
        </p:txBody>
      </p:sp>
      <p:sp>
        <p:nvSpPr>
          <p:cNvPr name="TextBox 33" id="33"/>
          <p:cNvSpPr txBox="true"/>
          <p:nvPr/>
        </p:nvSpPr>
        <p:spPr>
          <a:xfrm rot="0">
            <a:off x="6503227" y="3025363"/>
            <a:ext cx="3788535"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0" tooltip="https://www.smartsheet.com/content/nonprofit-budget-templates"/>
              </a:rPr>
              <a:t>Smartsheet: Budgeting templates</a:t>
            </a:r>
          </a:p>
        </p:txBody>
      </p:sp>
      <p:sp>
        <p:nvSpPr>
          <p:cNvPr name="TextBox 34" id="34"/>
          <p:cNvSpPr txBox="true"/>
          <p:nvPr/>
        </p:nvSpPr>
        <p:spPr>
          <a:xfrm rot="0">
            <a:off x="12424002" y="1796638"/>
            <a:ext cx="3572492"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1" tooltip="https://asana.com/resources/risk-register"/>
              </a:rPr>
              <a:t>Asana: How to build a risk register</a:t>
            </a:r>
          </a:p>
        </p:txBody>
      </p:sp>
      <p:sp>
        <p:nvSpPr>
          <p:cNvPr name="TextBox 35" id="35"/>
          <p:cNvSpPr txBox="true"/>
          <p:nvPr/>
        </p:nvSpPr>
        <p:spPr>
          <a:xfrm rot="0">
            <a:off x="6480402" y="1762713"/>
            <a:ext cx="3464547"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2" tooltip="https://nff.org/fundamental/nonprofit-budgets-how-get-started"/>
              </a:rPr>
              <a:t>National Council of Non Profits: Budgeting</a:t>
            </a:r>
          </a:p>
        </p:txBody>
      </p:sp>
      <p:sp>
        <p:nvSpPr>
          <p:cNvPr name="TextBox 36" id="36"/>
          <p:cNvSpPr txBox="true"/>
          <p:nvPr/>
        </p:nvSpPr>
        <p:spPr>
          <a:xfrm rot="0">
            <a:off x="12424002" y="3025363"/>
            <a:ext cx="3572492"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3" tooltip="https://projectmanagementacademy.net/resources/blog/risk-register-in-project-management/"/>
              </a:rPr>
              <a:t>Project Management Academy: Risk Register</a:t>
            </a:r>
          </a:p>
        </p:txBody>
      </p:sp>
      <p:sp>
        <p:nvSpPr>
          <p:cNvPr name="TextBox 37" id="37"/>
          <p:cNvSpPr txBox="true"/>
          <p:nvPr/>
        </p:nvSpPr>
        <p:spPr>
          <a:xfrm rot="0">
            <a:off x="12424002" y="4254088"/>
            <a:ext cx="3572492"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4" tooltip="https://www.scrut.io/post/how-to-create-a-risk-register"/>
              </a:rPr>
              <a:t>Scrut Automation: How to build a risk register</a:t>
            </a:r>
          </a:p>
        </p:txBody>
      </p:sp>
      <p:sp>
        <p:nvSpPr>
          <p:cNvPr name="TextBox 38" id="38"/>
          <p:cNvSpPr txBox="true"/>
          <p:nvPr/>
        </p:nvSpPr>
        <p:spPr>
          <a:xfrm rot="0">
            <a:off x="12424200" y="5482813"/>
            <a:ext cx="3060139" cy="2762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5" tooltip="https://www.wrike.com/blog/what-is-risk-matrix/"/>
              </a:rPr>
              <a:t>Wrike: Risk matrix</a:t>
            </a:r>
          </a:p>
        </p:txBody>
      </p:sp>
      <p:sp>
        <p:nvSpPr>
          <p:cNvPr name="TextBox 39" id="39"/>
          <p:cNvSpPr txBox="true"/>
          <p:nvPr/>
        </p:nvSpPr>
        <p:spPr>
          <a:xfrm rot="0">
            <a:off x="536802" y="2991438"/>
            <a:ext cx="3464547" cy="542925"/>
          </a:xfrm>
          <a:prstGeom prst="rect">
            <a:avLst/>
          </a:prstGeom>
        </p:spPr>
        <p:txBody>
          <a:bodyPr anchor="t" rtlCol="false" tIns="0" lIns="0" bIns="0" rIns="0">
            <a:spAutoFit/>
          </a:bodyPr>
          <a:lstStyle/>
          <a:p>
            <a:pPr algn="l">
              <a:lnSpc>
                <a:spcPts val="2160"/>
              </a:lnSpc>
              <a:spcBef>
                <a:spcPct val="0"/>
              </a:spcBef>
            </a:pPr>
            <a:r>
              <a:rPr lang="en-US" sz="1800" u="sng">
                <a:solidFill>
                  <a:srgbClr val="FFFFFF"/>
                </a:solidFill>
                <a:latin typeface="Archivo"/>
                <a:ea typeface="Archivo"/>
                <a:cs typeface="Archivo"/>
                <a:sym typeface="Archivo"/>
                <a:hlinkClick r:id="rId16" tooltip="https://www.sharemuseumseast.org.uk/wp-content/uploads/2013/08/Forward-Planning-A-Practical-Guide-For-Museums.pdf"/>
              </a:rPr>
              <a:t>SHARE Museums East: Forward Planning </a:t>
            </a:r>
          </a:p>
        </p:txBody>
      </p:sp>
      <p:sp>
        <p:nvSpPr>
          <p:cNvPr name="TextBox 40" id="40"/>
          <p:cNvSpPr txBox="true"/>
          <p:nvPr/>
        </p:nvSpPr>
        <p:spPr>
          <a:xfrm rot="0">
            <a:off x="13716000" y="627126"/>
            <a:ext cx="4010025" cy="401574"/>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F1F2F2"/>
                </a:solidFill>
                <a:latin typeface="Zodiak Bold Italics"/>
                <a:ea typeface="Zodiak Bold Italics"/>
                <a:cs typeface="Zodiak Bold Italics"/>
                <a:sym typeface="Zodiak Bold Italics"/>
              </a:rPr>
              <a:t>Risk management</a:t>
            </a:r>
          </a:p>
        </p:txBody>
      </p:sp>
    </p:spTree>
  </p:cSld>
  <p:clrMapOvr>
    <a:masterClrMapping/>
  </p:clrMapOvr>
</p:sld>
</file>

<file path=ppt/slides/slide88.xml><?xml version="1.0" encoding="utf-8"?>
<p:sld xmlns:p="http://schemas.openxmlformats.org/presentationml/2006/main" xmlns:a="http://schemas.openxmlformats.org/drawingml/2006/main">
  <p:cSld>
    <p:bg>
      <p:bgPr>
        <a:solidFill>
          <a:srgbClr val="010203"/>
        </a:solidFill>
      </p:bgPr>
    </p:bg>
    <p:spTree>
      <p:nvGrpSpPr>
        <p:cNvPr id="1" name=""/>
        <p:cNvGrpSpPr/>
        <p:nvPr/>
      </p:nvGrpSpPr>
      <p:grpSpPr>
        <a:xfrm>
          <a:off x="0" y="0"/>
          <a:ext cx="0" cy="0"/>
          <a:chOff x="0" y="0"/>
          <a:chExt cx="0" cy="0"/>
        </a:xfrm>
      </p:grpSpPr>
      <p:sp>
        <p:nvSpPr>
          <p:cNvPr name="TextBox 2" id="2"/>
          <p:cNvSpPr txBox="true"/>
          <p:nvPr/>
        </p:nvSpPr>
        <p:spPr>
          <a:xfrm rot="0">
            <a:off x="1819275" y="3871913"/>
            <a:ext cx="16230600" cy="4857750"/>
          </a:xfrm>
          <a:prstGeom prst="rect">
            <a:avLst/>
          </a:prstGeom>
        </p:spPr>
        <p:txBody>
          <a:bodyPr anchor="t" rtlCol="false" tIns="0" lIns="0" bIns="0" rIns="0">
            <a:spAutoFit/>
          </a:bodyPr>
          <a:lstStyle/>
          <a:p>
            <a:pPr algn="l" marL="0" indent="0" lvl="0">
              <a:lnSpc>
                <a:spcPts val="19199"/>
              </a:lnSpc>
            </a:pPr>
            <a:r>
              <a:rPr lang="en-US" b="true" sz="15999">
                <a:solidFill>
                  <a:srgbClr val="F1F2F2"/>
                </a:solidFill>
                <a:latin typeface="Oswald Bold"/>
                <a:ea typeface="Oswald Bold"/>
                <a:cs typeface="Oswald Bold"/>
                <a:sym typeface="Oswald Bold"/>
              </a:rPr>
              <a:t>PUT IT INTO PRACTICE</a:t>
            </a:r>
          </a:p>
        </p:txBody>
      </p:sp>
    </p:spTree>
  </p:cSld>
  <p:clrMapOvr>
    <a:masterClrMapping/>
  </p:clrMapOvr>
  <p:transition spd="fast">
    <p:fade/>
  </p:transition>
</p:sld>
</file>

<file path=ppt/slides/slide89.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sp>
        <p:nvSpPr>
          <p:cNvPr name="TextBox 2" id="2"/>
          <p:cNvSpPr txBox="true"/>
          <p:nvPr/>
        </p:nvSpPr>
        <p:spPr>
          <a:xfrm rot="0">
            <a:off x="1828800" y="476250"/>
            <a:ext cx="7200900" cy="440690"/>
          </a:xfrm>
          <a:prstGeom prst="rect">
            <a:avLst/>
          </a:prstGeom>
        </p:spPr>
        <p:txBody>
          <a:bodyPr anchor="t" rtlCol="false" tIns="0" lIns="0" bIns="0" rIns="0">
            <a:spAutoFit/>
          </a:bodyPr>
          <a:lstStyle/>
          <a:p>
            <a:pPr algn="l">
              <a:lnSpc>
                <a:spcPts val="3040"/>
              </a:lnSpc>
            </a:pPr>
            <a:r>
              <a:rPr lang="en-US" sz="3800">
                <a:solidFill>
                  <a:srgbClr val="010203"/>
                </a:solidFill>
                <a:latin typeface="Archivo Black"/>
                <a:ea typeface="Archivo Black"/>
                <a:cs typeface="Archivo Black"/>
                <a:sym typeface="Archivo Black"/>
              </a:rPr>
              <a:t>Do your own research</a:t>
            </a:r>
          </a:p>
        </p:txBody>
      </p:sp>
      <p:graphicFrame>
        <p:nvGraphicFramePr>
          <p:cNvPr name="Table 3" id="3"/>
          <p:cNvGraphicFramePr>
            <a:graphicFrameLocks noGrp="true"/>
          </p:cNvGraphicFramePr>
          <p:nvPr/>
        </p:nvGraphicFramePr>
        <p:xfrm>
          <a:off x="10744200" y="342900"/>
          <a:ext cx="7200900" cy="2228850"/>
        </p:xfrm>
        <a:graphic>
          <a:graphicData uri="http://schemas.openxmlformats.org/drawingml/2006/table">
            <a:tbl>
              <a:tblPr/>
              <a:tblGrid>
                <a:gridCol w="2740926"/>
                <a:gridCol w="4459974"/>
              </a:tblGrid>
              <a:tr h="557212">
                <a:tc>
                  <a:txBody>
                    <a:bodyPr anchor="t" rtlCol="false"/>
                    <a:lstStyle/>
                    <a:p>
                      <a:pPr algn="l">
                        <a:lnSpc>
                          <a:spcPts val="2239"/>
                        </a:lnSpc>
                        <a:defRPr/>
                      </a:pPr>
                      <a:r>
                        <a:rPr lang="en-US" sz="1599">
                          <a:solidFill>
                            <a:srgbClr val="000000"/>
                          </a:solidFill>
                          <a:latin typeface="Archivo"/>
                          <a:ea typeface="Archivo"/>
                          <a:cs typeface="Archivo"/>
                          <a:sym typeface="Archivo"/>
                        </a:rPr>
                        <a:t>Name </a:t>
                      </a:r>
                      <a:endParaRPr lang="en-US" sz="1100"/>
                    </a:p>
                  </a:txBody>
                  <a:tcPr marL="85725" marR="85725" marT="85725" marB="8572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85725" marR="85725" marT="85725" marB="8572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557212">
                <a:tc>
                  <a:txBody>
                    <a:bodyPr anchor="t" rtlCol="false"/>
                    <a:lstStyle/>
                    <a:p>
                      <a:pPr algn="l">
                        <a:lnSpc>
                          <a:spcPts val="2239"/>
                        </a:lnSpc>
                        <a:defRPr/>
                      </a:pPr>
                      <a:r>
                        <a:rPr lang="en-US" sz="1599">
                          <a:solidFill>
                            <a:srgbClr val="000000"/>
                          </a:solidFill>
                          <a:latin typeface="Archivo"/>
                          <a:ea typeface="Archivo"/>
                          <a:cs typeface="Archivo"/>
                          <a:sym typeface="Archivo"/>
                        </a:rPr>
                        <a:t>Location</a:t>
                      </a:r>
                      <a:endParaRPr lang="en-US" sz="1100"/>
                    </a:p>
                  </a:txBody>
                  <a:tcPr marL="85725" marR="85725" marT="85725" marB="8572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85725" marR="85725" marT="85725" marB="8572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557212">
                <a:tc>
                  <a:txBody>
                    <a:bodyPr anchor="t" rtlCol="false"/>
                    <a:lstStyle/>
                    <a:p>
                      <a:pPr algn="l">
                        <a:lnSpc>
                          <a:spcPts val="2239"/>
                        </a:lnSpc>
                        <a:defRPr/>
                      </a:pPr>
                      <a:r>
                        <a:rPr lang="en-US" sz="1599">
                          <a:solidFill>
                            <a:srgbClr val="000000"/>
                          </a:solidFill>
                          <a:latin typeface="Archivo"/>
                          <a:ea typeface="Archivo"/>
                          <a:cs typeface="Archivo"/>
                          <a:sym typeface="Archivo"/>
                        </a:rPr>
                        <a:t>Visit date</a:t>
                      </a:r>
                      <a:endParaRPr lang="en-US" sz="1100"/>
                    </a:p>
                  </a:txBody>
                  <a:tcPr marL="85725" marR="85725" marT="85725" marB="8572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85725" marR="85725" marT="85725" marB="8572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557212">
                <a:tc>
                  <a:txBody>
                    <a:bodyPr anchor="t" rtlCol="false"/>
                    <a:lstStyle/>
                    <a:p>
                      <a:pPr algn="l">
                        <a:lnSpc>
                          <a:spcPts val="2239"/>
                        </a:lnSpc>
                        <a:defRPr/>
                      </a:pPr>
                      <a:r>
                        <a:rPr lang="en-US" sz="1599">
                          <a:solidFill>
                            <a:srgbClr val="000000"/>
                          </a:solidFill>
                          <a:latin typeface="Archivo"/>
                          <a:ea typeface="Archivo"/>
                          <a:cs typeface="Archivo"/>
                          <a:sym typeface="Archivo"/>
                        </a:rPr>
                        <a:t>Contact details</a:t>
                      </a:r>
                      <a:endParaRPr lang="en-US" sz="1100"/>
                    </a:p>
                  </a:txBody>
                  <a:tcPr marL="85725" marR="85725" marT="85725" marB="8572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85725" marR="85725" marT="85725" marB="8572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graphicFrame>
        <p:nvGraphicFramePr>
          <p:cNvPr name="Table 4" id="4"/>
          <p:cNvGraphicFramePr>
            <a:graphicFrameLocks noGrp="true"/>
          </p:cNvGraphicFramePr>
          <p:nvPr/>
        </p:nvGraphicFramePr>
        <p:xfrm>
          <a:off x="7772400" y="2800350"/>
          <a:ext cx="5734050" cy="7143750"/>
        </p:xfrm>
        <a:graphic>
          <a:graphicData uri="http://schemas.openxmlformats.org/drawingml/2006/table">
            <a:tbl>
              <a:tblPr/>
              <a:tblGrid>
                <a:gridCol w="1481296"/>
                <a:gridCol w="4252754"/>
              </a:tblGrid>
              <a:tr h="1018207">
                <a:tc gridSpan="2">
                  <a:txBody>
                    <a:bodyPr anchor="t" rtlCol="false"/>
                    <a:lstStyle/>
                    <a:p>
                      <a:pPr algn="l">
                        <a:lnSpc>
                          <a:spcPts val="2239"/>
                        </a:lnSpc>
                        <a:defRPr/>
                      </a:pPr>
                      <a:r>
                        <a:rPr lang="en-US" sz="1599">
                          <a:solidFill>
                            <a:srgbClr val="F2F2F2"/>
                          </a:solidFill>
                          <a:latin typeface="Archivo"/>
                          <a:ea typeface="Archivo"/>
                          <a:cs typeface="Archivo"/>
                          <a:sym typeface="Archivo"/>
                        </a:rPr>
                        <a:t>Visitor experience </a:t>
                      </a:r>
                      <a:endParaRPr lang="en-US" sz="1100"/>
                    </a:p>
                    <a:p>
                      <a:pPr algn="l">
                        <a:lnSpc>
                          <a:spcPts val="2239"/>
                        </a:lnSpc>
                      </a:pPr>
                      <a:r>
                        <a:rPr lang="en-US" sz="1599">
                          <a:solidFill>
                            <a:srgbClr val="F2F2F2"/>
                          </a:solidFill>
                          <a:latin typeface="Archivo"/>
                          <a:ea typeface="Archivo"/>
                          <a:cs typeface="Archivo"/>
                          <a:sym typeface="Archivo"/>
                        </a:rPr>
                        <a:t>(What you liked/What you didn’t like/Notes)</a:t>
                      </a:r>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hMerge="true">
                  <a:txBody>
                    <a:bodyPr anchor="t" rtlCol="false"/>
                    <a:lstStyle/>
                    <a:p>
                      <a:pPr algn="l">
                        <a:lnSpc>
                          <a:spcPts val="2239"/>
                        </a:lnSpc>
                        <a:defRPr/>
                      </a:pPr>
                      <a:r>
                        <a:rPr lang="en-US" sz="1599">
                          <a:solidFill>
                            <a:srgbClr val="F2F2F2"/>
                          </a:solidFill>
                          <a:latin typeface="Archivo"/>
                          <a:ea typeface="Archivo"/>
                          <a:cs typeface="Archivo"/>
                          <a:sym typeface="Archivo"/>
                        </a:rPr>
                        <a:t>Visitor experience </a:t>
                      </a:r>
                      <a:endParaRPr lang="en-US" sz="1100"/>
                    </a:p>
                    <a:p>
                      <a:pPr algn="l">
                        <a:lnSpc>
                          <a:spcPts val="2239"/>
                        </a:lnSpc>
                      </a:pPr>
                      <a:r>
                        <a:rPr lang="en-US" sz="1599">
                          <a:solidFill>
                            <a:srgbClr val="F2F2F2"/>
                          </a:solidFill>
                          <a:latin typeface="Archivo"/>
                          <a:ea typeface="Archivo"/>
                          <a:cs typeface="Archivo"/>
                          <a:sym typeface="Archivo"/>
                        </a:rPr>
                        <a:t>(What you liked/What you didn’t like/Notes)</a:t>
                      </a:r>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r>
              <a:tr h="1112756">
                <a:tc>
                  <a:txBody>
                    <a:bodyPr anchor="t" rtlCol="false"/>
                    <a:lstStyle/>
                    <a:p>
                      <a:pPr algn="l">
                        <a:lnSpc>
                          <a:spcPts val="2239"/>
                        </a:lnSpc>
                        <a:defRPr/>
                      </a:pPr>
                      <a:r>
                        <a:rPr lang="en-US" sz="1599">
                          <a:solidFill>
                            <a:srgbClr val="000000"/>
                          </a:solidFill>
                          <a:latin typeface="Archivo"/>
                          <a:ea typeface="Archivo"/>
                          <a:cs typeface="Archivo"/>
                          <a:sym typeface="Archivo"/>
                        </a:rPr>
                        <a:t>Staffing</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109063">
                <a:tc>
                  <a:txBody>
                    <a:bodyPr anchor="t" rtlCol="false"/>
                    <a:lstStyle/>
                    <a:p>
                      <a:pPr algn="l">
                        <a:lnSpc>
                          <a:spcPts val="2239"/>
                        </a:lnSpc>
                        <a:defRPr/>
                      </a:pPr>
                      <a:r>
                        <a:rPr lang="en-US" sz="1599">
                          <a:solidFill>
                            <a:srgbClr val="000000"/>
                          </a:solidFill>
                          <a:latin typeface="Archivo"/>
                          <a:ea typeface="Archivo"/>
                          <a:cs typeface="Archivo"/>
                          <a:sym typeface="Archivo"/>
                        </a:rPr>
                        <a:t>Ticketing</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109063">
                <a:tc>
                  <a:txBody>
                    <a:bodyPr anchor="t" rtlCol="false"/>
                    <a:lstStyle/>
                    <a:p>
                      <a:pPr algn="l">
                        <a:lnSpc>
                          <a:spcPts val="2239"/>
                        </a:lnSpc>
                        <a:defRPr/>
                      </a:pPr>
                      <a:r>
                        <a:rPr lang="en-US" sz="1599">
                          <a:solidFill>
                            <a:srgbClr val="000000"/>
                          </a:solidFill>
                          <a:latin typeface="Archivo"/>
                          <a:ea typeface="Archivo"/>
                          <a:cs typeface="Archivo"/>
                          <a:sym typeface="Archivo"/>
                        </a:rPr>
                        <a:t>Toilets</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109063">
                <a:tc>
                  <a:txBody>
                    <a:bodyPr anchor="t" rtlCol="false"/>
                    <a:lstStyle/>
                    <a:p>
                      <a:pPr algn="l">
                        <a:lnSpc>
                          <a:spcPts val="2239"/>
                        </a:lnSpc>
                        <a:defRPr/>
                      </a:pPr>
                      <a:r>
                        <a:rPr lang="en-US" sz="1599">
                          <a:solidFill>
                            <a:srgbClr val="000000"/>
                          </a:solidFill>
                          <a:latin typeface="Archivo"/>
                          <a:ea typeface="Archivo"/>
                          <a:cs typeface="Archivo"/>
                          <a:sym typeface="Archivo"/>
                        </a:rPr>
                        <a:t>Accessibility</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85597">
                <a:tc>
                  <a:txBody>
                    <a:bodyPr anchor="t" rtlCol="false"/>
                    <a:lstStyle/>
                    <a:p>
                      <a:pPr algn="l">
                        <a:lnSpc>
                          <a:spcPts val="2239"/>
                        </a:lnSpc>
                        <a:defRPr/>
                      </a:pPr>
                      <a:r>
                        <a:rPr lang="en-US" sz="1599">
                          <a:solidFill>
                            <a:srgbClr val="000000"/>
                          </a:solidFill>
                          <a:latin typeface="Archivo"/>
                          <a:ea typeface="Archivo"/>
                          <a:cs typeface="Archivo"/>
                          <a:sym typeface="Archivo"/>
                        </a:rPr>
                        <a:t>Wayfinding</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graphicFrame>
        <p:nvGraphicFramePr>
          <p:cNvPr name="Table 5" id="5"/>
          <p:cNvGraphicFramePr>
            <a:graphicFrameLocks noGrp="true"/>
          </p:cNvGraphicFramePr>
          <p:nvPr/>
        </p:nvGraphicFramePr>
        <p:xfrm>
          <a:off x="13487400" y="2800350"/>
          <a:ext cx="4457700" cy="7143750"/>
        </p:xfrm>
        <a:graphic>
          <a:graphicData uri="http://schemas.openxmlformats.org/drawingml/2006/table">
            <a:tbl>
              <a:tblPr/>
              <a:tblGrid>
                <a:gridCol w="1482711"/>
                <a:gridCol w="2974989"/>
              </a:tblGrid>
              <a:tr h="1018207">
                <a:tc gridSpan="2">
                  <a:txBody>
                    <a:bodyPr anchor="t" rtlCol="false"/>
                    <a:lstStyle/>
                    <a:p>
                      <a:pPr algn="l">
                        <a:lnSpc>
                          <a:spcPts val="2239"/>
                        </a:lnSpc>
                        <a:defRPr/>
                      </a:pPr>
                      <a:r>
                        <a:rPr lang="en-US" sz="1599">
                          <a:solidFill>
                            <a:srgbClr val="F2F2F2"/>
                          </a:solidFill>
                          <a:latin typeface="Archivo"/>
                          <a:ea typeface="Archivo"/>
                          <a:cs typeface="Archivo"/>
                          <a:sym typeface="Archivo"/>
                        </a:rPr>
                        <a:t>Research</a:t>
                      </a:r>
                      <a:endParaRPr lang="en-US" sz="1100"/>
                    </a:p>
                    <a:p>
                      <a:pPr algn="l">
                        <a:lnSpc>
                          <a:spcPts val="2239"/>
                        </a:lnSpc>
                      </a:pPr>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hMerge="true">
                  <a:txBody>
                    <a:bodyPr anchor="t" rtlCol="false"/>
                    <a:lstStyle/>
                    <a:p>
                      <a:pPr algn="l">
                        <a:lnSpc>
                          <a:spcPts val="2239"/>
                        </a:lnSpc>
                        <a:defRPr/>
                      </a:pPr>
                      <a:r>
                        <a:rPr lang="en-US" sz="1599">
                          <a:solidFill>
                            <a:srgbClr val="F2F2F2"/>
                          </a:solidFill>
                          <a:latin typeface="Archivo"/>
                          <a:ea typeface="Archivo"/>
                          <a:cs typeface="Archivo"/>
                          <a:sym typeface="Archivo"/>
                        </a:rPr>
                        <a:t>Research</a:t>
                      </a:r>
                      <a:endParaRPr lang="en-US" sz="1100"/>
                    </a:p>
                    <a:p>
                      <a:pPr algn="l">
                        <a:lnSpc>
                          <a:spcPts val="2239"/>
                        </a:lnSpc>
                      </a:pPr>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r>
              <a:tr h="1362421">
                <a:tc>
                  <a:txBody>
                    <a:bodyPr anchor="t" rtlCol="false"/>
                    <a:lstStyle/>
                    <a:p>
                      <a:pPr algn="l">
                        <a:lnSpc>
                          <a:spcPts val="2239"/>
                        </a:lnSpc>
                        <a:defRPr/>
                      </a:pPr>
                      <a:r>
                        <a:rPr lang="en-US" sz="1599">
                          <a:solidFill>
                            <a:srgbClr val="000000"/>
                          </a:solidFill>
                          <a:latin typeface="Archivo"/>
                          <a:ea typeface="Archivo"/>
                          <a:cs typeface="Archivo"/>
                          <a:sym typeface="Archivo"/>
                        </a:rPr>
                        <a:t>Annual visitors</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2214900">
                <a:tc>
                  <a:txBody>
                    <a:bodyPr anchor="t" rtlCol="false"/>
                    <a:lstStyle/>
                    <a:p>
                      <a:pPr algn="l">
                        <a:lnSpc>
                          <a:spcPts val="2239"/>
                        </a:lnSpc>
                        <a:defRPr/>
                      </a:pPr>
                      <a:r>
                        <a:rPr lang="en-US" sz="1599">
                          <a:solidFill>
                            <a:srgbClr val="000000"/>
                          </a:solidFill>
                          <a:latin typeface="Archivo"/>
                          <a:ea typeface="Archivo"/>
                          <a:cs typeface="Archivo"/>
                          <a:sym typeface="Archivo"/>
                        </a:rPr>
                        <a:t>Income (sources, amount)</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2548222">
                <a:tc>
                  <a:txBody>
                    <a:bodyPr anchor="t" rtlCol="false"/>
                    <a:lstStyle/>
                    <a:p>
                      <a:pPr algn="l">
                        <a:lnSpc>
                          <a:spcPts val="2239"/>
                        </a:lnSpc>
                        <a:defRPr/>
                      </a:pPr>
                      <a:r>
                        <a:rPr lang="en-US" sz="1599">
                          <a:solidFill>
                            <a:srgbClr val="000000"/>
                          </a:solidFill>
                          <a:latin typeface="Archivo"/>
                          <a:ea typeface="Archivo"/>
                          <a:cs typeface="Archivo"/>
                          <a:sym typeface="Archivo"/>
                        </a:rPr>
                        <a:t>Costs (categories, amount)</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sp>
        <p:nvSpPr>
          <p:cNvPr name="TextBox 6" id="6"/>
          <p:cNvSpPr txBox="true"/>
          <p:nvPr/>
        </p:nvSpPr>
        <p:spPr>
          <a:xfrm rot="0">
            <a:off x="1828800" y="1019175"/>
            <a:ext cx="7200900" cy="1228725"/>
          </a:xfrm>
          <a:prstGeom prst="rect">
            <a:avLst/>
          </a:prstGeom>
        </p:spPr>
        <p:txBody>
          <a:bodyPr anchor="t" rtlCol="false" tIns="0" lIns="0" bIns="0" rIns="0">
            <a:spAutoFit/>
          </a:bodyPr>
          <a:lstStyle/>
          <a:p>
            <a:pPr algn="l">
              <a:lnSpc>
                <a:spcPts val="2400"/>
              </a:lnSpc>
            </a:pPr>
            <a:r>
              <a:rPr lang="en-US" sz="2000">
                <a:solidFill>
                  <a:srgbClr val="010203"/>
                </a:solidFill>
                <a:latin typeface="Archivo"/>
                <a:ea typeface="Archivo"/>
                <a:cs typeface="Archivo"/>
                <a:sym typeface="Archivo"/>
              </a:rPr>
              <a:t>If you want to write, read. If you want to build a museum, visit museums. This worksheet is to help you analyse museums you visit and see what you can learn from them.</a:t>
            </a:r>
          </a:p>
          <a:p>
            <a:pPr algn="l">
              <a:lnSpc>
                <a:spcPts val="2400"/>
              </a:lnSpc>
            </a:pPr>
          </a:p>
        </p:txBody>
      </p:sp>
      <p:graphicFrame>
        <p:nvGraphicFramePr>
          <p:cNvPr name="Table 7" id="7"/>
          <p:cNvGraphicFramePr>
            <a:graphicFrameLocks noGrp="true"/>
          </p:cNvGraphicFramePr>
          <p:nvPr/>
        </p:nvGraphicFramePr>
        <p:xfrm>
          <a:off x="1828800" y="2800350"/>
          <a:ext cx="5962650" cy="7143750"/>
        </p:xfrm>
        <a:graphic>
          <a:graphicData uri="http://schemas.openxmlformats.org/drawingml/2006/table">
            <a:tbl>
              <a:tblPr/>
              <a:tblGrid>
                <a:gridCol w="1481107"/>
                <a:gridCol w="4481543"/>
              </a:tblGrid>
              <a:tr h="1018207">
                <a:tc gridSpan="2">
                  <a:txBody>
                    <a:bodyPr anchor="t" rtlCol="false"/>
                    <a:lstStyle/>
                    <a:p>
                      <a:pPr algn="l">
                        <a:lnSpc>
                          <a:spcPts val="2239"/>
                        </a:lnSpc>
                        <a:defRPr/>
                      </a:pPr>
                      <a:r>
                        <a:rPr lang="en-US" sz="1599">
                          <a:solidFill>
                            <a:srgbClr val="F2F2F2"/>
                          </a:solidFill>
                          <a:latin typeface="Archivo"/>
                          <a:ea typeface="Archivo"/>
                          <a:cs typeface="Archivo"/>
                          <a:sym typeface="Archivo"/>
                        </a:rPr>
                        <a:t>Areas </a:t>
                      </a:r>
                      <a:endParaRPr lang="en-US" sz="1100"/>
                    </a:p>
                    <a:p>
                      <a:pPr algn="l">
                        <a:lnSpc>
                          <a:spcPts val="2239"/>
                        </a:lnSpc>
                      </a:pPr>
                      <a:r>
                        <a:rPr lang="en-US" sz="1599">
                          <a:solidFill>
                            <a:srgbClr val="F2F2F2"/>
                          </a:solidFill>
                          <a:latin typeface="Archivo"/>
                          <a:ea typeface="Archivo"/>
                          <a:cs typeface="Archivo"/>
                          <a:sym typeface="Archivo"/>
                        </a:rPr>
                        <a:t>(What you liked/What you didn’t like/Notes)</a:t>
                      </a:r>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c hMerge="true">
                  <a:txBody>
                    <a:bodyPr anchor="t" rtlCol="false"/>
                    <a:lstStyle/>
                    <a:p>
                      <a:pPr algn="l">
                        <a:lnSpc>
                          <a:spcPts val="2239"/>
                        </a:lnSpc>
                        <a:defRPr/>
                      </a:pPr>
                      <a:r>
                        <a:rPr lang="en-US" sz="1599">
                          <a:solidFill>
                            <a:srgbClr val="F2F2F2"/>
                          </a:solidFill>
                          <a:latin typeface="Archivo"/>
                          <a:ea typeface="Archivo"/>
                          <a:cs typeface="Archivo"/>
                          <a:sym typeface="Archivo"/>
                        </a:rPr>
                        <a:t>Areas </a:t>
                      </a:r>
                      <a:endParaRPr lang="en-US" sz="1100"/>
                    </a:p>
                    <a:p>
                      <a:pPr algn="l">
                        <a:lnSpc>
                          <a:spcPts val="2239"/>
                        </a:lnSpc>
                      </a:pPr>
                      <a:r>
                        <a:rPr lang="en-US" sz="1599">
                          <a:solidFill>
                            <a:srgbClr val="F2F2F2"/>
                          </a:solidFill>
                          <a:latin typeface="Archivo"/>
                          <a:ea typeface="Archivo"/>
                          <a:cs typeface="Archivo"/>
                          <a:sym typeface="Archivo"/>
                        </a:rPr>
                        <a:t>(What you liked/What you didn’t like/Notes)</a:t>
                      </a:r>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solidFill>
                      <a:srgbClr val="010203"/>
                    </a:solidFill>
                  </a:tcPr>
                </a:tc>
              </a:tr>
              <a:tr h="1689290">
                <a:tc>
                  <a:txBody>
                    <a:bodyPr anchor="t" rtlCol="false"/>
                    <a:lstStyle/>
                    <a:p>
                      <a:pPr algn="l">
                        <a:lnSpc>
                          <a:spcPts val="2239"/>
                        </a:lnSpc>
                        <a:defRPr/>
                      </a:pPr>
                      <a:r>
                        <a:rPr lang="en-US" sz="1599">
                          <a:solidFill>
                            <a:srgbClr val="000000"/>
                          </a:solidFill>
                          <a:latin typeface="Archivo"/>
                          <a:ea typeface="Archivo"/>
                          <a:cs typeface="Archivo"/>
                          <a:sym typeface="Archivo"/>
                        </a:rPr>
                        <a:t>Exhibitions</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109063">
                <a:tc>
                  <a:txBody>
                    <a:bodyPr anchor="t" rtlCol="false"/>
                    <a:lstStyle/>
                    <a:p>
                      <a:pPr algn="l">
                        <a:lnSpc>
                          <a:spcPts val="2239"/>
                        </a:lnSpc>
                        <a:defRPr/>
                      </a:pPr>
                      <a:r>
                        <a:rPr lang="en-US" sz="1599">
                          <a:solidFill>
                            <a:srgbClr val="000000"/>
                          </a:solidFill>
                          <a:latin typeface="Archivo"/>
                          <a:ea typeface="Archivo"/>
                          <a:cs typeface="Archivo"/>
                          <a:sym typeface="Archivo"/>
                        </a:rPr>
                        <a:t>Reception</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109063">
                <a:tc>
                  <a:txBody>
                    <a:bodyPr anchor="t" rtlCol="false"/>
                    <a:lstStyle/>
                    <a:p>
                      <a:pPr algn="l">
                        <a:lnSpc>
                          <a:spcPts val="2239"/>
                        </a:lnSpc>
                        <a:defRPr/>
                      </a:pPr>
                      <a:r>
                        <a:rPr lang="en-US" sz="1599">
                          <a:solidFill>
                            <a:srgbClr val="000000"/>
                          </a:solidFill>
                          <a:latin typeface="Archivo"/>
                          <a:ea typeface="Archivo"/>
                          <a:cs typeface="Archivo"/>
                          <a:sym typeface="Archivo"/>
                        </a:rPr>
                        <a:t>Gift shop</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109063">
                <a:tc>
                  <a:txBody>
                    <a:bodyPr anchor="t" rtlCol="false"/>
                    <a:lstStyle/>
                    <a:p>
                      <a:pPr algn="l">
                        <a:lnSpc>
                          <a:spcPts val="2239"/>
                        </a:lnSpc>
                        <a:defRPr/>
                      </a:pPr>
                      <a:r>
                        <a:rPr lang="en-US" sz="1599">
                          <a:solidFill>
                            <a:srgbClr val="000000"/>
                          </a:solidFill>
                          <a:latin typeface="Archivo"/>
                          <a:ea typeface="Archivo"/>
                          <a:cs typeface="Archivo"/>
                          <a:sym typeface="Archivo"/>
                        </a:rPr>
                        <a:t>Cafe</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109063">
                <a:tc>
                  <a:txBody>
                    <a:bodyPr anchor="t" rtlCol="false"/>
                    <a:lstStyle/>
                    <a:p>
                      <a:pPr algn="l">
                        <a:lnSpc>
                          <a:spcPts val="2239"/>
                        </a:lnSpc>
                        <a:defRPr/>
                      </a:pPr>
                      <a:r>
                        <a:rPr lang="en-US" sz="1599">
                          <a:solidFill>
                            <a:srgbClr val="000000"/>
                          </a:solidFill>
                          <a:latin typeface="Archivo"/>
                          <a:ea typeface="Archivo"/>
                          <a:cs typeface="Archivo"/>
                          <a:sym typeface="Archivo"/>
                        </a:rPr>
                        <a:t>Back of house</a:t>
                      </a: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1960"/>
                        </a:lnSpc>
                        <a:defRPr/>
                      </a:pPr>
                      <a:endParaRPr lang="en-US" sz="1100"/>
                    </a:p>
                  </a:txBody>
                  <a:tcPr marL="114300" marR="114300" marT="114300" marB="1143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grpSp>
        <p:nvGrpSpPr>
          <p:cNvPr name="Group 8" id="8"/>
          <p:cNvGrpSpPr/>
          <p:nvPr/>
        </p:nvGrpSpPr>
        <p:grpSpPr>
          <a:xfrm rot="0">
            <a:off x="0" y="0"/>
            <a:ext cx="1600200" cy="10287000"/>
            <a:chOff x="0" y="0"/>
            <a:chExt cx="2133600" cy="13716000"/>
          </a:xfrm>
        </p:grpSpPr>
        <p:grpSp>
          <p:nvGrpSpPr>
            <p:cNvPr name="Group 9" id="9"/>
            <p:cNvGrpSpPr/>
            <p:nvPr/>
          </p:nvGrpSpPr>
          <p:grpSpPr>
            <a:xfrm rot="0">
              <a:off x="0" y="0"/>
              <a:ext cx="2133600" cy="13716000"/>
              <a:chOff x="0" y="0"/>
              <a:chExt cx="421452" cy="2709333"/>
            </a:xfrm>
          </p:grpSpPr>
          <p:sp>
            <p:nvSpPr>
              <p:cNvPr name="Freeform 10" id="10"/>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1" id="11"/>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2" id="12"/>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3" id="13"/>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F2F2F2"/>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4" id="14"/>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Tree>
  </p:cSld>
  <p:clrMapOvr>
    <a:masterClrMapping/>
  </p:clrMapOvr>
  <p:transition spd="fast">
    <p:fade/>
  </p:transition>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314700" y="7186930"/>
            <a:ext cx="4229100" cy="1528445"/>
          </a:xfrm>
          <a:prstGeom prst="rect">
            <a:avLst/>
          </a:prstGeom>
        </p:spPr>
        <p:txBody>
          <a:bodyPr anchor="t" rtlCol="false" tIns="0" lIns="0" bIns="0" rIns="0">
            <a:spAutoFit/>
          </a:bodyPr>
          <a:lstStyle/>
          <a:p>
            <a:pPr algn="l" marL="0" indent="0" lvl="1">
              <a:lnSpc>
                <a:spcPts val="2440"/>
              </a:lnSpc>
              <a:spcBef>
                <a:spcPct val="0"/>
              </a:spcBef>
            </a:pPr>
            <a:r>
              <a:rPr lang="en-US" sz="2000">
                <a:solidFill>
                  <a:srgbClr val="010203"/>
                </a:solidFill>
                <a:latin typeface="Archivo"/>
                <a:ea typeface="Archivo"/>
                <a:cs typeface="Archivo"/>
                <a:sym typeface="Archivo"/>
              </a:rPr>
              <a:t>The prestige of the word ‘museum’ can be alluring, though you can often achieve your aims better in another way. Would it be better to create something else?</a:t>
            </a:r>
          </a:p>
        </p:txBody>
      </p:sp>
      <p:sp>
        <p:nvSpPr>
          <p:cNvPr name="TextBox 3" id="3"/>
          <p:cNvSpPr txBox="true"/>
          <p:nvPr/>
        </p:nvSpPr>
        <p:spPr>
          <a:xfrm rot="0">
            <a:off x="3314700" y="1628775"/>
            <a:ext cx="4229100" cy="1944370"/>
          </a:xfrm>
          <a:prstGeom prst="rect">
            <a:avLst/>
          </a:prstGeom>
        </p:spPr>
        <p:txBody>
          <a:bodyPr anchor="t" rtlCol="false" tIns="0" lIns="0" bIns="0" rIns="0">
            <a:spAutoFit/>
          </a:bodyPr>
          <a:lstStyle/>
          <a:p>
            <a:pPr algn="l" marL="0" indent="0" lvl="0">
              <a:lnSpc>
                <a:spcPts val="3800"/>
              </a:lnSpc>
            </a:pPr>
            <a:r>
              <a:rPr lang="en-US" sz="3800">
                <a:solidFill>
                  <a:srgbClr val="010203"/>
                </a:solidFill>
                <a:latin typeface="Archivo Black"/>
                <a:ea typeface="Archivo Black"/>
                <a:cs typeface="Archivo Black"/>
                <a:sym typeface="Archivo Black"/>
              </a:rPr>
              <a:t>Is a museum the best medium for your aims?</a:t>
            </a:r>
          </a:p>
        </p:txBody>
      </p:sp>
      <p:grpSp>
        <p:nvGrpSpPr>
          <p:cNvPr name="Group 4" id="4"/>
          <p:cNvGrpSpPr/>
          <p:nvPr/>
        </p:nvGrpSpPr>
        <p:grpSpPr>
          <a:xfrm rot="0">
            <a:off x="15201900" y="342900"/>
            <a:ext cx="2743200" cy="2228850"/>
            <a:chOff x="0" y="0"/>
            <a:chExt cx="3657600" cy="2971800"/>
          </a:xfrm>
        </p:grpSpPr>
        <p:pic>
          <p:nvPicPr>
            <p:cNvPr name="Picture 5" id="5"/>
            <p:cNvPicPr>
              <a:picLocks noChangeAspect="true"/>
            </p:cNvPicPr>
            <p:nvPr/>
          </p:nvPicPr>
          <p:blipFill>
            <a:blip r:embed="rId2"/>
            <a:srcRect l="8999" t="0" r="9000" b="0"/>
            <a:stretch>
              <a:fillRect/>
            </a:stretch>
          </p:blipFill>
          <p:spPr>
            <a:xfrm flipH="false" flipV="false">
              <a:off x="0" y="0"/>
              <a:ext cx="3657600" cy="2971800"/>
            </a:xfrm>
            <a:prstGeom prst="rect">
              <a:avLst/>
            </a:prstGeom>
          </p:spPr>
        </p:pic>
      </p:grpSp>
      <p:grpSp>
        <p:nvGrpSpPr>
          <p:cNvPr name="Group 6" id="6"/>
          <p:cNvGrpSpPr/>
          <p:nvPr/>
        </p:nvGrpSpPr>
        <p:grpSpPr>
          <a:xfrm rot="0">
            <a:off x="15201900" y="2800350"/>
            <a:ext cx="2743200" cy="2228850"/>
            <a:chOff x="0" y="0"/>
            <a:chExt cx="3657600" cy="2971800"/>
          </a:xfrm>
        </p:grpSpPr>
        <p:pic>
          <p:nvPicPr>
            <p:cNvPr name="Picture 7" id="7"/>
            <p:cNvPicPr>
              <a:picLocks noChangeAspect="true"/>
            </p:cNvPicPr>
            <p:nvPr/>
          </p:nvPicPr>
          <p:blipFill>
            <a:blip r:embed="rId3"/>
            <a:srcRect l="9230" t="0" r="9230" b="0"/>
            <a:stretch>
              <a:fillRect/>
            </a:stretch>
          </p:blipFill>
          <p:spPr>
            <a:xfrm flipH="false" flipV="false">
              <a:off x="0" y="0"/>
              <a:ext cx="3657600" cy="2971800"/>
            </a:xfrm>
            <a:prstGeom prst="rect">
              <a:avLst/>
            </a:prstGeom>
          </p:spPr>
        </p:pic>
      </p:grpSp>
      <p:grpSp>
        <p:nvGrpSpPr>
          <p:cNvPr name="Group 8" id="8"/>
          <p:cNvGrpSpPr/>
          <p:nvPr/>
        </p:nvGrpSpPr>
        <p:grpSpPr>
          <a:xfrm rot="0">
            <a:off x="15201900" y="5257800"/>
            <a:ext cx="2743200" cy="2228850"/>
            <a:chOff x="0" y="0"/>
            <a:chExt cx="3657600" cy="2971800"/>
          </a:xfrm>
        </p:grpSpPr>
        <p:pic>
          <p:nvPicPr>
            <p:cNvPr name="Picture 9" id="9"/>
            <p:cNvPicPr>
              <a:picLocks noChangeAspect="true"/>
            </p:cNvPicPr>
            <p:nvPr/>
          </p:nvPicPr>
          <p:blipFill>
            <a:blip r:embed="rId4"/>
            <a:srcRect l="8307" t="0" r="8307" b="0"/>
            <a:stretch>
              <a:fillRect/>
            </a:stretch>
          </p:blipFill>
          <p:spPr>
            <a:xfrm flipH="false" flipV="false">
              <a:off x="0" y="0"/>
              <a:ext cx="3657600" cy="2971800"/>
            </a:xfrm>
            <a:prstGeom prst="rect">
              <a:avLst/>
            </a:prstGeom>
          </p:spPr>
        </p:pic>
      </p:grpSp>
      <p:grpSp>
        <p:nvGrpSpPr>
          <p:cNvPr name="Group 10" id="10"/>
          <p:cNvGrpSpPr/>
          <p:nvPr/>
        </p:nvGrpSpPr>
        <p:grpSpPr>
          <a:xfrm rot="0">
            <a:off x="15201900" y="7715250"/>
            <a:ext cx="2743200" cy="2228850"/>
            <a:chOff x="0" y="0"/>
            <a:chExt cx="3657600" cy="2971800"/>
          </a:xfrm>
        </p:grpSpPr>
        <p:pic>
          <p:nvPicPr>
            <p:cNvPr name="Picture 11" id="11"/>
            <p:cNvPicPr>
              <a:picLocks noChangeAspect="true"/>
            </p:cNvPicPr>
            <p:nvPr/>
          </p:nvPicPr>
          <p:blipFill>
            <a:blip r:embed="rId5"/>
            <a:srcRect l="9538" t="0" r="9538" b="0"/>
            <a:stretch>
              <a:fillRect/>
            </a:stretch>
          </p:blipFill>
          <p:spPr>
            <a:xfrm flipH="false" flipV="false">
              <a:off x="0" y="0"/>
              <a:ext cx="3657600" cy="2971800"/>
            </a:xfrm>
            <a:prstGeom prst="rect">
              <a:avLst/>
            </a:prstGeom>
          </p:spPr>
        </p:pic>
      </p:grpSp>
      <p:grpSp>
        <p:nvGrpSpPr>
          <p:cNvPr name="Group 12" id="12"/>
          <p:cNvGrpSpPr/>
          <p:nvPr/>
        </p:nvGrpSpPr>
        <p:grpSpPr>
          <a:xfrm rot="0">
            <a:off x="15916757" y="2175533"/>
            <a:ext cx="2028343" cy="396852"/>
            <a:chOff x="0" y="0"/>
            <a:chExt cx="2704458" cy="529136"/>
          </a:xfrm>
        </p:grpSpPr>
        <p:grpSp>
          <p:nvGrpSpPr>
            <p:cNvPr name="Group 13" id="13"/>
            <p:cNvGrpSpPr/>
            <p:nvPr/>
          </p:nvGrpSpPr>
          <p:grpSpPr>
            <a:xfrm rot="0">
              <a:off x="0" y="0"/>
              <a:ext cx="2704458" cy="529136"/>
              <a:chOff x="0" y="0"/>
              <a:chExt cx="402355" cy="78722"/>
            </a:xfrm>
          </p:grpSpPr>
          <p:sp>
            <p:nvSpPr>
              <p:cNvPr name="Freeform 14" id="14"/>
              <p:cNvSpPr/>
              <p:nvPr/>
            </p:nvSpPr>
            <p:spPr>
              <a:xfrm flipH="false" flipV="false" rot="0">
                <a:off x="0" y="0"/>
                <a:ext cx="402355" cy="78722"/>
              </a:xfrm>
              <a:custGeom>
                <a:avLst/>
                <a:gdLst/>
                <a:ahLst/>
                <a:cxnLst/>
                <a:rect r="r" b="b" t="t" l="l"/>
                <a:pathLst>
                  <a:path h="78722" w="402355">
                    <a:moveTo>
                      <a:pt x="0" y="0"/>
                    </a:moveTo>
                    <a:lnTo>
                      <a:pt x="402355" y="0"/>
                    </a:lnTo>
                    <a:lnTo>
                      <a:pt x="402355" y="78722"/>
                    </a:lnTo>
                    <a:lnTo>
                      <a:pt x="0" y="78722"/>
                    </a:lnTo>
                    <a:close/>
                  </a:path>
                </a:pathLst>
              </a:custGeom>
              <a:solidFill>
                <a:srgbClr val="010203"/>
              </a:solidFill>
            </p:spPr>
          </p:sp>
          <p:sp>
            <p:nvSpPr>
              <p:cNvPr name="TextBox 15" id="15"/>
              <p:cNvSpPr txBox="true"/>
              <p:nvPr/>
            </p:nvSpPr>
            <p:spPr>
              <a:xfrm>
                <a:off x="0" y="-38100"/>
                <a:ext cx="402355" cy="116822"/>
              </a:xfrm>
              <a:prstGeom prst="rect">
                <a:avLst/>
              </a:prstGeom>
            </p:spPr>
            <p:txBody>
              <a:bodyPr anchor="ctr" rtlCol="false" tIns="50800" lIns="50800" bIns="50800" rIns="50800"/>
              <a:lstStyle/>
              <a:p>
                <a:pPr algn="ctr">
                  <a:lnSpc>
                    <a:spcPts val="1960"/>
                  </a:lnSpc>
                </a:pPr>
              </a:p>
            </p:txBody>
          </p:sp>
        </p:grpSp>
        <p:sp>
          <p:nvSpPr>
            <p:cNvPr name="TextBox 16" id="16"/>
            <p:cNvSpPr txBox="true"/>
            <p:nvPr/>
          </p:nvSpPr>
          <p:spPr>
            <a:xfrm rot="0">
              <a:off x="92746" y="92652"/>
              <a:ext cx="2480650" cy="334306"/>
            </a:xfrm>
            <a:prstGeom prst="rect">
              <a:avLst/>
            </a:prstGeom>
          </p:spPr>
          <p:txBody>
            <a:bodyPr anchor="t" rtlCol="false" tIns="0" lIns="0" bIns="0" rIns="0">
              <a:spAutoFit/>
            </a:bodyPr>
            <a:lstStyle/>
            <a:p>
              <a:pPr algn="r">
                <a:lnSpc>
                  <a:spcPts val="1951"/>
                </a:lnSpc>
              </a:pPr>
              <a:r>
                <a:rPr lang="en-US" sz="1599">
                  <a:solidFill>
                    <a:srgbClr val="F2F2F2"/>
                  </a:solidFill>
                  <a:latin typeface="Archivo"/>
                  <a:ea typeface="Archivo"/>
                  <a:cs typeface="Archivo"/>
                  <a:sym typeface="Archivo"/>
                </a:rPr>
                <a:t>art project</a:t>
              </a:r>
            </a:p>
          </p:txBody>
        </p:sp>
      </p:grpSp>
      <p:grpSp>
        <p:nvGrpSpPr>
          <p:cNvPr name="Group 17" id="17"/>
          <p:cNvGrpSpPr/>
          <p:nvPr/>
        </p:nvGrpSpPr>
        <p:grpSpPr>
          <a:xfrm rot="0">
            <a:off x="15916757" y="4632348"/>
            <a:ext cx="2028343" cy="396852"/>
            <a:chOff x="0" y="0"/>
            <a:chExt cx="2704458" cy="529136"/>
          </a:xfrm>
        </p:grpSpPr>
        <p:grpSp>
          <p:nvGrpSpPr>
            <p:cNvPr name="Group 18" id="18"/>
            <p:cNvGrpSpPr/>
            <p:nvPr/>
          </p:nvGrpSpPr>
          <p:grpSpPr>
            <a:xfrm rot="0">
              <a:off x="0" y="0"/>
              <a:ext cx="2704458" cy="529136"/>
              <a:chOff x="0" y="0"/>
              <a:chExt cx="402355" cy="78722"/>
            </a:xfrm>
          </p:grpSpPr>
          <p:sp>
            <p:nvSpPr>
              <p:cNvPr name="Freeform 19" id="19"/>
              <p:cNvSpPr/>
              <p:nvPr/>
            </p:nvSpPr>
            <p:spPr>
              <a:xfrm flipH="false" flipV="false" rot="0">
                <a:off x="0" y="0"/>
                <a:ext cx="402355" cy="78722"/>
              </a:xfrm>
              <a:custGeom>
                <a:avLst/>
                <a:gdLst/>
                <a:ahLst/>
                <a:cxnLst/>
                <a:rect r="r" b="b" t="t" l="l"/>
                <a:pathLst>
                  <a:path h="78722" w="402355">
                    <a:moveTo>
                      <a:pt x="0" y="0"/>
                    </a:moveTo>
                    <a:lnTo>
                      <a:pt x="402355" y="0"/>
                    </a:lnTo>
                    <a:lnTo>
                      <a:pt x="402355" y="78722"/>
                    </a:lnTo>
                    <a:lnTo>
                      <a:pt x="0" y="78722"/>
                    </a:lnTo>
                    <a:close/>
                  </a:path>
                </a:pathLst>
              </a:custGeom>
              <a:solidFill>
                <a:srgbClr val="010203"/>
              </a:solidFill>
            </p:spPr>
          </p:sp>
          <p:sp>
            <p:nvSpPr>
              <p:cNvPr name="TextBox 20" id="20"/>
              <p:cNvSpPr txBox="true"/>
              <p:nvPr/>
            </p:nvSpPr>
            <p:spPr>
              <a:xfrm>
                <a:off x="0" y="-38100"/>
                <a:ext cx="402355" cy="116822"/>
              </a:xfrm>
              <a:prstGeom prst="rect">
                <a:avLst/>
              </a:prstGeom>
            </p:spPr>
            <p:txBody>
              <a:bodyPr anchor="ctr" rtlCol="false" tIns="50800" lIns="50800" bIns="50800" rIns="50800"/>
              <a:lstStyle/>
              <a:p>
                <a:pPr algn="ctr">
                  <a:lnSpc>
                    <a:spcPts val="1960"/>
                  </a:lnSpc>
                </a:pPr>
              </a:p>
            </p:txBody>
          </p:sp>
        </p:grpSp>
        <p:sp>
          <p:nvSpPr>
            <p:cNvPr name="TextBox 21" id="21"/>
            <p:cNvSpPr txBox="true"/>
            <p:nvPr/>
          </p:nvSpPr>
          <p:spPr>
            <a:xfrm rot="0">
              <a:off x="92746" y="92652"/>
              <a:ext cx="2480650" cy="334306"/>
            </a:xfrm>
            <a:prstGeom prst="rect">
              <a:avLst/>
            </a:prstGeom>
          </p:spPr>
          <p:txBody>
            <a:bodyPr anchor="t" rtlCol="false" tIns="0" lIns="0" bIns="0" rIns="0">
              <a:spAutoFit/>
            </a:bodyPr>
            <a:lstStyle/>
            <a:p>
              <a:pPr algn="r">
                <a:lnSpc>
                  <a:spcPts val="1951"/>
                </a:lnSpc>
              </a:pPr>
              <a:r>
                <a:rPr lang="en-US" sz="1599">
                  <a:solidFill>
                    <a:srgbClr val="F2F2F2"/>
                  </a:solidFill>
                  <a:latin typeface="Archivo"/>
                  <a:ea typeface="Archivo"/>
                  <a:cs typeface="Archivo"/>
                  <a:sym typeface="Archivo"/>
                </a:rPr>
                <a:t>performance</a:t>
              </a:r>
            </a:p>
          </p:txBody>
        </p:sp>
      </p:grpSp>
      <p:grpSp>
        <p:nvGrpSpPr>
          <p:cNvPr name="Group 22" id="22"/>
          <p:cNvGrpSpPr/>
          <p:nvPr/>
        </p:nvGrpSpPr>
        <p:grpSpPr>
          <a:xfrm rot="0">
            <a:off x="15916757" y="7089798"/>
            <a:ext cx="2028343" cy="396852"/>
            <a:chOff x="0" y="0"/>
            <a:chExt cx="2704458" cy="529136"/>
          </a:xfrm>
        </p:grpSpPr>
        <p:grpSp>
          <p:nvGrpSpPr>
            <p:cNvPr name="Group 23" id="23"/>
            <p:cNvGrpSpPr/>
            <p:nvPr/>
          </p:nvGrpSpPr>
          <p:grpSpPr>
            <a:xfrm rot="0">
              <a:off x="0" y="0"/>
              <a:ext cx="2704458" cy="529136"/>
              <a:chOff x="0" y="0"/>
              <a:chExt cx="402355" cy="78722"/>
            </a:xfrm>
          </p:grpSpPr>
          <p:sp>
            <p:nvSpPr>
              <p:cNvPr name="Freeform 24" id="24"/>
              <p:cNvSpPr/>
              <p:nvPr/>
            </p:nvSpPr>
            <p:spPr>
              <a:xfrm flipH="false" flipV="false" rot="0">
                <a:off x="0" y="0"/>
                <a:ext cx="402355" cy="78722"/>
              </a:xfrm>
              <a:custGeom>
                <a:avLst/>
                <a:gdLst/>
                <a:ahLst/>
                <a:cxnLst/>
                <a:rect r="r" b="b" t="t" l="l"/>
                <a:pathLst>
                  <a:path h="78722" w="402355">
                    <a:moveTo>
                      <a:pt x="0" y="0"/>
                    </a:moveTo>
                    <a:lnTo>
                      <a:pt x="402355" y="0"/>
                    </a:lnTo>
                    <a:lnTo>
                      <a:pt x="402355" y="78722"/>
                    </a:lnTo>
                    <a:lnTo>
                      <a:pt x="0" y="78722"/>
                    </a:lnTo>
                    <a:close/>
                  </a:path>
                </a:pathLst>
              </a:custGeom>
              <a:solidFill>
                <a:srgbClr val="010203"/>
              </a:solidFill>
            </p:spPr>
          </p:sp>
          <p:sp>
            <p:nvSpPr>
              <p:cNvPr name="TextBox 25" id="25"/>
              <p:cNvSpPr txBox="true"/>
              <p:nvPr/>
            </p:nvSpPr>
            <p:spPr>
              <a:xfrm>
                <a:off x="0" y="-38100"/>
                <a:ext cx="402355" cy="116822"/>
              </a:xfrm>
              <a:prstGeom prst="rect">
                <a:avLst/>
              </a:prstGeom>
            </p:spPr>
            <p:txBody>
              <a:bodyPr anchor="ctr" rtlCol="false" tIns="50800" lIns="50800" bIns="50800" rIns="50800"/>
              <a:lstStyle/>
              <a:p>
                <a:pPr algn="ctr">
                  <a:lnSpc>
                    <a:spcPts val="1960"/>
                  </a:lnSpc>
                </a:pPr>
              </a:p>
            </p:txBody>
          </p:sp>
        </p:grpSp>
        <p:sp>
          <p:nvSpPr>
            <p:cNvPr name="TextBox 26" id="26"/>
            <p:cNvSpPr txBox="true"/>
            <p:nvPr/>
          </p:nvSpPr>
          <p:spPr>
            <a:xfrm rot="0">
              <a:off x="92746" y="92652"/>
              <a:ext cx="2480650" cy="334306"/>
            </a:xfrm>
            <a:prstGeom prst="rect">
              <a:avLst/>
            </a:prstGeom>
          </p:spPr>
          <p:txBody>
            <a:bodyPr anchor="t" rtlCol="false" tIns="0" lIns="0" bIns="0" rIns="0">
              <a:spAutoFit/>
            </a:bodyPr>
            <a:lstStyle/>
            <a:p>
              <a:pPr algn="r">
                <a:lnSpc>
                  <a:spcPts val="1951"/>
                </a:lnSpc>
              </a:pPr>
              <a:r>
                <a:rPr lang="en-US" sz="1599">
                  <a:solidFill>
                    <a:srgbClr val="F2F2F2"/>
                  </a:solidFill>
                  <a:latin typeface="Archivo"/>
                  <a:ea typeface="Archivo"/>
                  <a:cs typeface="Archivo"/>
                  <a:sym typeface="Archivo"/>
                </a:rPr>
                <a:t>movement</a:t>
              </a:r>
            </a:p>
          </p:txBody>
        </p:sp>
      </p:grpSp>
      <p:grpSp>
        <p:nvGrpSpPr>
          <p:cNvPr name="Group 27" id="27"/>
          <p:cNvGrpSpPr/>
          <p:nvPr/>
        </p:nvGrpSpPr>
        <p:grpSpPr>
          <a:xfrm rot="0">
            <a:off x="15916757" y="9547248"/>
            <a:ext cx="2028343" cy="396852"/>
            <a:chOff x="0" y="0"/>
            <a:chExt cx="2704458" cy="529136"/>
          </a:xfrm>
        </p:grpSpPr>
        <p:grpSp>
          <p:nvGrpSpPr>
            <p:cNvPr name="Group 28" id="28"/>
            <p:cNvGrpSpPr/>
            <p:nvPr/>
          </p:nvGrpSpPr>
          <p:grpSpPr>
            <a:xfrm rot="0">
              <a:off x="0" y="0"/>
              <a:ext cx="2704458" cy="529136"/>
              <a:chOff x="0" y="0"/>
              <a:chExt cx="402355" cy="78722"/>
            </a:xfrm>
          </p:grpSpPr>
          <p:sp>
            <p:nvSpPr>
              <p:cNvPr name="Freeform 29" id="29"/>
              <p:cNvSpPr/>
              <p:nvPr/>
            </p:nvSpPr>
            <p:spPr>
              <a:xfrm flipH="false" flipV="false" rot="0">
                <a:off x="0" y="0"/>
                <a:ext cx="402355" cy="78722"/>
              </a:xfrm>
              <a:custGeom>
                <a:avLst/>
                <a:gdLst/>
                <a:ahLst/>
                <a:cxnLst/>
                <a:rect r="r" b="b" t="t" l="l"/>
                <a:pathLst>
                  <a:path h="78722" w="402355">
                    <a:moveTo>
                      <a:pt x="0" y="0"/>
                    </a:moveTo>
                    <a:lnTo>
                      <a:pt x="402355" y="0"/>
                    </a:lnTo>
                    <a:lnTo>
                      <a:pt x="402355" y="78722"/>
                    </a:lnTo>
                    <a:lnTo>
                      <a:pt x="0" y="78722"/>
                    </a:lnTo>
                    <a:close/>
                  </a:path>
                </a:pathLst>
              </a:custGeom>
              <a:solidFill>
                <a:srgbClr val="010203"/>
              </a:solidFill>
            </p:spPr>
          </p:sp>
          <p:sp>
            <p:nvSpPr>
              <p:cNvPr name="TextBox 30" id="30"/>
              <p:cNvSpPr txBox="true"/>
              <p:nvPr/>
            </p:nvSpPr>
            <p:spPr>
              <a:xfrm>
                <a:off x="0" y="-38100"/>
                <a:ext cx="402355" cy="116822"/>
              </a:xfrm>
              <a:prstGeom prst="rect">
                <a:avLst/>
              </a:prstGeom>
            </p:spPr>
            <p:txBody>
              <a:bodyPr anchor="ctr" rtlCol="false" tIns="50800" lIns="50800" bIns="50800" rIns="50800"/>
              <a:lstStyle/>
              <a:p>
                <a:pPr algn="ctr">
                  <a:lnSpc>
                    <a:spcPts val="1960"/>
                  </a:lnSpc>
                </a:pPr>
              </a:p>
            </p:txBody>
          </p:sp>
        </p:grpSp>
        <p:sp>
          <p:nvSpPr>
            <p:cNvPr name="TextBox 31" id="31"/>
            <p:cNvSpPr txBox="true"/>
            <p:nvPr/>
          </p:nvSpPr>
          <p:spPr>
            <a:xfrm rot="0">
              <a:off x="92746" y="92652"/>
              <a:ext cx="2480650" cy="334306"/>
            </a:xfrm>
            <a:prstGeom prst="rect">
              <a:avLst/>
            </a:prstGeom>
          </p:spPr>
          <p:txBody>
            <a:bodyPr anchor="t" rtlCol="false" tIns="0" lIns="0" bIns="0" rIns="0">
              <a:spAutoFit/>
            </a:bodyPr>
            <a:lstStyle/>
            <a:p>
              <a:pPr algn="r">
                <a:lnSpc>
                  <a:spcPts val="1951"/>
                </a:lnSpc>
              </a:pPr>
              <a:r>
                <a:rPr lang="en-US" sz="1599">
                  <a:solidFill>
                    <a:srgbClr val="F2F2F2"/>
                  </a:solidFill>
                  <a:latin typeface="Archivo"/>
                  <a:ea typeface="Archivo"/>
                  <a:cs typeface="Archivo"/>
                  <a:sym typeface="Archivo"/>
                </a:rPr>
                <a:t>outreach project</a:t>
              </a:r>
            </a:p>
          </p:txBody>
        </p:sp>
      </p:grpSp>
      <p:grpSp>
        <p:nvGrpSpPr>
          <p:cNvPr name="Group 32" id="32"/>
          <p:cNvGrpSpPr/>
          <p:nvPr/>
        </p:nvGrpSpPr>
        <p:grpSpPr>
          <a:xfrm rot="0">
            <a:off x="12230100" y="342900"/>
            <a:ext cx="2743200" cy="2228850"/>
            <a:chOff x="0" y="0"/>
            <a:chExt cx="3657600" cy="2971800"/>
          </a:xfrm>
        </p:grpSpPr>
        <p:pic>
          <p:nvPicPr>
            <p:cNvPr name="Picture 33" id="33"/>
            <p:cNvPicPr>
              <a:picLocks noChangeAspect="true"/>
            </p:cNvPicPr>
            <p:nvPr/>
          </p:nvPicPr>
          <p:blipFill>
            <a:blip r:embed="rId6"/>
            <a:srcRect l="9000" t="0" r="9000" b="0"/>
            <a:stretch>
              <a:fillRect/>
            </a:stretch>
          </p:blipFill>
          <p:spPr>
            <a:xfrm flipH="false" flipV="false">
              <a:off x="0" y="0"/>
              <a:ext cx="3657600" cy="2971800"/>
            </a:xfrm>
            <a:prstGeom prst="rect">
              <a:avLst/>
            </a:prstGeom>
          </p:spPr>
        </p:pic>
      </p:grpSp>
      <p:grpSp>
        <p:nvGrpSpPr>
          <p:cNvPr name="Group 34" id="34"/>
          <p:cNvGrpSpPr/>
          <p:nvPr/>
        </p:nvGrpSpPr>
        <p:grpSpPr>
          <a:xfrm rot="0">
            <a:off x="12964007" y="2175533"/>
            <a:ext cx="2028343" cy="396852"/>
            <a:chOff x="0" y="0"/>
            <a:chExt cx="2704458" cy="529136"/>
          </a:xfrm>
        </p:grpSpPr>
        <p:grpSp>
          <p:nvGrpSpPr>
            <p:cNvPr name="Group 35" id="35"/>
            <p:cNvGrpSpPr/>
            <p:nvPr/>
          </p:nvGrpSpPr>
          <p:grpSpPr>
            <a:xfrm rot="0">
              <a:off x="0" y="0"/>
              <a:ext cx="2704458" cy="529136"/>
              <a:chOff x="0" y="0"/>
              <a:chExt cx="402355" cy="78722"/>
            </a:xfrm>
          </p:grpSpPr>
          <p:sp>
            <p:nvSpPr>
              <p:cNvPr name="Freeform 36" id="36"/>
              <p:cNvSpPr/>
              <p:nvPr/>
            </p:nvSpPr>
            <p:spPr>
              <a:xfrm flipH="false" flipV="false" rot="0">
                <a:off x="0" y="0"/>
                <a:ext cx="402355" cy="78722"/>
              </a:xfrm>
              <a:custGeom>
                <a:avLst/>
                <a:gdLst/>
                <a:ahLst/>
                <a:cxnLst/>
                <a:rect r="r" b="b" t="t" l="l"/>
                <a:pathLst>
                  <a:path h="78722" w="402355">
                    <a:moveTo>
                      <a:pt x="0" y="0"/>
                    </a:moveTo>
                    <a:lnTo>
                      <a:pt x="402355" y="0"/>
                    </a:lnTo>
                    <a:lnTo>
                      <a:pt x="402355" y="78722"/>
                    </a:lnTo>
                    <a:lnTo>
                      <a:pt x="0" y="78722"/>
                    </a:lnTo>
                    <a:close/>
                  </a:path>
                </a:pathLst>
              </a:custGeom>
              <a:solidFill>
                <a:srgbClr val="010203"/>
              </a:solidFill>
            </p:spPr>
          </p:sp>
          <p:sp>
            <p:nvSpPr>
              <p:cNvPr name="TextBox 37" id="37"/>
              <p:cNvSpPr txBox="true"/>
              <p:nvPr/>
            </p:nvSpPr>
            <p:spPr>
              <a:xfrm>
                <a:off x="0" y="-38100"/>
                <a:ext cx="402355" cy="116822"/>
              </a:xfrm>
              <a:prstGeom prst="rect">
                <a:avLst/>
              </a:prstGeom>
            </p:spPr>
            <p:txBody>
              <a:bodyPr anchor="ctr" rtlCol="false" tIns="50800" lIns="50800" bIns="50800" rIns="50800"/>
              <a:lstStyle/>
              <a:p>
                <a:pPr algn="ctr">
                  <a:lnSpc>
                    <a:spcPts val="1960"/>
                  </a:lnSpc>
                </a:pPr>
              </a:p>
            </p:txBody>
          </p:sp>
        </p:grpSp>
        <p:sp>
          <p:nvSpPr>
            <p:cNvPr name="TextBox 38" id="38"/>
            <p:cNvSpPr txBox="true"/>
            <p:nvPr/>
          </p:nvSpPr>
          <p:spPr>
            <a:xfrm rot="0">
              <a:off x="92746" y="92652"/>
              <a:ext cx="2480650" cy="334306"/>
            </a:xfrm>
            <a:prstGeom prst="rect">
              <a:avLst/>
            </a:prstGeom>
          </p:spPr>
          <p:txBody>
            <a:bodyPr anchor="t" rtlCol="false" tIns="0" lIns="0" bIns="0" rIns="0">
              <a:spAutoFit/>
            </a:bodyPr>
            <a:lstStyle/>
            <a:p>
              <a:pPr algn="r">
                <a:lnSpc>
                  <a:spcPts val="1951"/>
                </a:lnSpc>
              </a:pPr>
              <a:r>
                <a:rPr lang="en-US" sz="1599">
                  <a:solidFill>
                    <a:srgbClr val="F2F2F2"/>
                  </a:solidFill>
                  <a:latin typeface="Archivo"/>
                  <a:ea typeface="Archivo"/>
                  <a:cs typeface="Archivo"/>
                  <a:sym typeface="Archivo"/>
                </a:rPr>
                <a:t>research service</a:t>
              </a:r>
            </a:p>
          </p:txBody>
        </p:sp>
      </p:grpSp>
      <p:grpSp>
        <p:nvGrpSpPr>
          <p:cNvPr name="Group 39" id="39"/>
          <p:cNvGrpSpPr/>
          <p:nvPr/>
        </p:nvGrpSpPr>
        <p:grpSpPr>
          <a:xfrm rot="0">
            <a:off x="12230100" y="2800350"/>
            <a:ext cx="2743200" cy="2228850"/>
            <a:chOff x="0" y="0"/>
            <a:chExt cx="3657600" cy="2971800"/>
          </a:xfrm>
        </p:grpSpPr>
        <p:pic>
          <p:nvPicPr>
            <p:cNvPr name="Picture 40" id="40"/>
            <p:cNvPicPr>
              <a:picLocks noChangeAspect="true"/>
            </p:cNvPicPr>
            <p:nvPr/>
          </p:nvPicPr>
          <p:blipFill>
            <a:blip r:embed="rId7"/>
            <a:srcRect l="8999" t="0" r="9000" b="0"/>
            <a:stretch>
              <a:fillRect/>
            </a:stretch>
          </p:blipFill>
          <p:spPr>
            <a:xfrm flipH="false" flipV="false">
              <a:off x="0" y="0"/>
              <a:ext cx="3657600" cy="2971800"/>
            </a:xfrm>
            <a:prstGeom prst="rect">
              <a:avLst/>
            </a:prstGeom>
          </p:spPr>
        </p:pic>
      </p:grpSp>
      <p:grpSp>
        <p:nvGrpSpPr>
          <p:cNvPr name="Group 41" id="41"/>
          <p:cNvGrpSpPr/>
          <p:nvPr/>
        </p:nvGrpSpPr>
        <p:grpSpPr>
          <a:xfrm rot="0">
            <a:off x="12944957" y="4632348"/>
            <a:ext cx="2028343" cy="396852"/>
            <a:chOff x="0" y="0"/>
            <a:chExt cx="2704458" cy="529136"/>
          </a:xfrm>
        </p:grpSpPr>
        <p:grpSp>
          <p:nvGrpSpPr>
            <p:cNvPr name="Group 42" id="42"/>
            <p:cNvGrpSpPr/>
            <p:nvPr/>
          </p:nvGrpSpPr>
          <p:grpSpPr>
            <a:xfrm rot="0">
              <a:off x="0" y="0"/>
              <a:ext cx="2704458" cy="529136"/>
              <a:chOff x="0" y="0"/>
              <a:chExt cx="402355" cy="78722"/>
            </a:xfrm>
          </p:grpSpPr>
          <p:sp>
            <p:nvSpPr>
              <p:cNvPr name="Freeform 43" id="43"/>
              <p:cNvSpPr/>
              <p:nvPr/>
            </p:nvSpPr>
            <p:spPr>
              <a:xfrm flipH="false" flipV="false" rot="0">
                <a:off x="0" y="0"/>
                <a:ext cx="402355" cy="78722"/>
              </a:xfrm>
              <a:custGeom>
                <a:avLst/>
                <a:gdLst/>
                <a:ahLst/>
                <a:cxnLst/>
                <a:rect r="r" b="b" t="t" l="l"/>
                <a:pathLst>
                  <a:path h="78722" w="402355">
                    <a:moveTo>
                      <a:pt x="0" y="0"/>
                    </a:moveTo>
                    <a:lnTo>
                      <a:pt x="402355" y="0"/>
                    </a:lnTo>
                    <a:lnTo>
                      <a:pt x="402355" y="78722"/>
                    </a:lnTo>
                    <a:lnTo>
                      <a:pt x="0" y="78722"/>
                    </a:lnTo>
                    <a:close/>
                  </a:path>
                </a:pathLst>
              </a:custGeom>
              <a:solidFill>
                <a:srgbClr val="010203"/>
              </a:solidFill>
            </p:spPr>
          </p:sp>
          <p:sp>
            <p:nvSpPr>
              <p:cNvPr name="TextBox 44" id="44"/>
              <p:cNvSpPr txBox="true"/>
              <p:nvPr/>
            </p:nvSpPr>
            <p:spPr>
              <a:xfrm>
                <a:off x="0" y="-38100"/>
                <a:ext cx="402355" cy="116822"/>
              </a:xfrm>
              <a:prstGeom prst="rect">
                <a:avLst/>
              </a:prstGeom>
            </p:spPr>
            <p:txBody>
              <a:bodyPr anchor="ctr" rtlCol="false" tIns="50800" lIns="50800" bIns="50800" rIns="50800"/>
              <a:lstStyle/>
              <a:p>
                <a:pPr algn="ctr">
                  <a:lnSpc>
                    <a:spcPts val="1960"/>
                  </a:lnSpc>
                </a:pPr>
              </a:p>
            </p:txBody>
          </p:sp>
        </p:grpSp>
        <p:sp>
          <p:nvSpPr>
            <p:cNvPr name="TextBox 45" id="45"/>
            <p:cNvSpPr txBox="true"/>
            <p:nvPr/>
          </p:nvSpPr>
          <p:spPr>
            <a:xfrm rot="0">
              <a:off x="92746" y="92652"/>
              <a:ext cx="2480650" cy="334306"/>
            </a:xfrm>
            <a:prstGeom prst="rect">
              <a:avLst/>
            </a:prstGeom>
          </p:spPr>
          <p:txBody>
            <a:bodyPr anchor="t" rtlCol="false" tIns="0" lIns="0" bIns="0" rIns="0">
              <a:spAutoFit/>
            </a:bodyPr>
            <a:lstStyle/>
            <a:p>
              <a:pPr algn="r">
                <a:lnSpc>
                  <a:spcPts val="1951"/>
                </a:lnSpc>
              </a:pPr>
              <a:r>
                <a:rPr lang="en-US" sz="1599">
                  <a:solidFill>
                    <a:srgbClr val="F2F2F2"/>
                  </a:solidFill>
                  <a:latin typeface="Archivo"/>
                  <a:ea typeface="Archivo"/>
                  <a:cs typeface="Archivo"/>
                  <a:sym typeface="Archivo"/>
                </a:rPr>
                <a:t>heritage centre</a:t>
              </a:r>
            </a:p>
          </p:txBody>
        </p:sp>
      </p:grpSp>
      <p:grpSp>
        <p:nvGrpSpPr>
          <p:cNvPr name="Group 46" id="46"/>
          <p:cNvGrpSpPr/>
          <p:nvPr/>
        </p:nvGrpSpPr>
        <p:grpSpPr>
          <a:xfrm rot="0">
            <a:off x="12230100" y="5257800"/>
            <a:ext cx="2743200" cy="2228850"/>
            <a:chOff x="0" y="0"/>
            <a:chExt cx="3657600" cy="2971800"/>
          </a:xfrm>
        </p:grpSpPr>
        <p:pic>
          <p:nvPicPr>
            <p:cNvPr name="Picture 47" id="47"/>
            <p:cNvPicPr>
              <a:picLocks noChangeAspect="true"/>
            </p:cNvPicPr>
            <p:nvPr/>
          </p:nvPicPr>
          <p:blipFill>
            <a:blip r:embed="rId8"/>
            <a:srcRect l="8923" t="0" r="8923" b="0"/>
            <a:stretch>
              <a:fillRect/>
            </a:stretch>
          </p:blipFill>
          <p:spPr>
            <a:xfrm flipH="false" flipV="false">
              <a:off x="0" y="0"/>
              <a:ext cx="3657600" cy="2971800"/>
            </a:xfrm>
            <a:prstGeom prst="rect">
              <a:avLst/>
            </a:prstGeom>
          </p:spPr>
        </p:pic>
      </p:grpSp>
      <p:grpSp>
        <p:nvGrpSpPr>
          <p:cNvPr name="Group 48" id="48"/>
          <p:cNvGrpSpPr/>
          <p:nvPr/>
        </p:nvGrpSpPr>
        <p:grpSpPr>
          <a:xfrm rot="0">
            <a:off x="12944957" y="7089798"/>
            <a:ext cx="2028343" cy="396852"/>
            <a:chOff x="0" y="0"/>
            <a:chExt cx="2704458" cy="529136"/>
          </a:xfrm>
        </p:grpSpPr>
        <p:grpSp>
          <p:nvGrpSpPr>
            <p:cNvPr name="Group 49" id="49"/>
            <p:cNvGrpSpPr/>
            <p:nvPr/>
          </p:nvGrpSpPr>
          <p:grpSpPr>
            <a:xfrm rot="0">
              <a:off x="0" y="0"/>
              <a:ext cx="2704458" cy="529136"/>
              <a:chOff x="0" y="0"/>
              <a:chExt cx="402355" cy="78722"/>
            </a:xfrm>
          </p:grpSpPr>
          <p:sp>
            <p:nvSpPr>
              <p:cNvPr name="Freeform 50" id="50"/>
              <p:cNvSpPr/>
              <p:nvPr/>
            </p:nvSpPr>
            <p:spPr>
              <a:xfrm flipH="false" flipV="false" rot="0">
                <a:off x="0" y="0"/>
                <a:ext cx="402355" cy="78722"/>
              </a:xfrm>
              <a:custGeom>
                <a:avLst/>
                <a:gdLst/>
                <a:ahLst/>
                <a:cxnLst/>
                <a:rect r="r" b="b" t="t" l="l"/>
                <a:pathLst>
                  <a:path h="78722" w="402355">
                    <a:moveTo>
                      <a:pt x="0" y="0"/>
                    </a:moveTo>
                    <a:lnTo>
                      <a:pt x="402355" y="0"/>
                    </a:lnTo>
                    <a:lnTo>
                      <a:pt x="402355" y="78722"/>
                    </a:lnTo>
                    <a:lnTo>
                      <a:pt x="0" y="78722"/>
                    </a:lnTo>
                    <a:close/>
                  </a:path>
                </a:pathLst>
              </a:custGeom>
              <a:solidFill>
                <a:srgbClr val="010203"/>
              </a:solidFill>
            </p:spPr>
          </p:sp>
          <p:sp>
            <p:nvSpPr>
              <p:cNvPr name="TextBox 51" id="51"/>
              <p:cNvSpPr txBox="true"/>
              <p:nvPr/>
            </p:nvSpPr>
            <p:spPr>
              <a:xfrm>
                <a:off x="0" y="-38100"/>
                <a:ext cx="402355" cy="116822"/>
              </a:xfrm>
              <a:prstGeom prst="rect">
                <a:avLst/>
              </a:prstGeom>
            </p:spPr>
            <p:txBody>
              <a:bodyPr anchor="ctr" rtlCol="false" tIns="50800" lIns="50800" bIns="50800" rIns="50800"/>
              <a:lstStyle/>
              <a:p>
                <a:pPr algn="ctr">
                  <a:lnSpc>
                    <a:spcPts val="1960"/>
                  </a:lnSpc>
                </a:pPr>
              </a:p>
            </p:txBody>
          </p:sp>
        </p:grpSp>
        <p:sp>
          <p:nvSpPr>
            <p:cNvPr name="TextBox 52" id="52"/>
            <p:cNvSpPr txBox="true"/>
            <p:nvPr/>
          </p:nvSpPr>
          <p:spPr>
            <a:xfrm rot="0">
              <a:off x="92746" y="92652"/>
              <a:ext cx="2480650" cy="334306"/>
            </a:xfrm>
            <a:prstGeom prst="rect">
              <a:avLst/>
            </a:prstGeom>
          </p:spPr>
          <p:txBody>
            <a:bodyPr anchor="t" rtlCol="false" tIns="0" lIns="0" bIns="0" rIns="0">
              <a:spAutoFit/>
            </a:bodyPr>
            <a:lstStyle/>
            <a:p>
              <a:pPr algn="r">
                <a:lnSpc>
                  <a:spcPts val="1951"/>
                </a:lnSpc>
              </a:pPr>
              <a:r>
                <a:rPr lang="en-US" sz="1599">
                  <a:solidFill>
                    <a:srgbClr val="F2F2F2"/>
                  </a:solidFill>
                  <a:latin typeface="Archivo"/>
                  <a:ea typeface="Archivo"/>
                  <a:cs typeface="Archivo"/>
                  <a:sym typeface="Archivo"/>
                </a:rPr>
                <a:t>website</a:t>
              </a:r>
            </a:p>
          </p:txBody>
        </p:sp>
      </p:grpSp>
      <p:grpSp>
        <p:nvGrpSpPr>
          <p:cNvPr name="Group 53" id="53"/>
          <p:cNvGrpSpPr/>
          <p:nvPr/>
        </p:nvGrpSpPr>
        <p:grpSpPr>
          <a:xfrm rot="0">
            <a:off x="12230100" y="7715250"/>
            <a:ext cx="2743200" cy="2228850"/>
            <a:chOff x="0" y="0"/>
            <a:chExt cx="3657600" cy="2971800"/>
          </a:xfrm>
        </p:grpSpPr>
        <p:pic>
          <p:nvPicPr>
            <p:cNvPr name="Picture 54" id="54"/>
            <p:cNvPicPr>
              <a:picLocks noChangeAspect="true"/>
            </p:cNvPicPr>
            <p:nvPr/>
          </p:nvPicPr>
          <p:blipFill>
            <a:blip r:embed="rId9"/>
            <a:srcRect l="3846" t="0" r="3846" b="0"/>
            <a:stretch>
              <a:fillRect/>
            </a:stretch>
          </p:blipFill>
          <p:spPr>
            <a:xfrm flipH="false" flipV="false">
              <a:off x="0" y="0"/>
              <a:ext cx="3657600" cy="2971800"/>
            </a:xfrm>
            <a:prstGeom prst="rect">
              <a:avLst/>
            </a:prstGeom>
          </p:spPr>
        </p:pic>
      </p:grpSp>
      <p:grpSp>
        <p:nvGrpSpPr>
          <p:cNvPr name="Group 55" id="55"/>
          <p:cNvGrpSpPr/>
          <p:nvPr/>
        </p:nvGrpSpPr>
        <p:grpSpPr>
          <a:xfrm rot="0">
            <a:off x="12944957" y="9540852"/>
            <a:ext cx="2028343" cy="396852"/>
            <a:chOff x="0" y="0"/>
            <a:chExt cx="2704458" cy="529136"/>
          </a:xfrm>
        </p:grpSpPr>
        <p:grpSp>
          <p:nvGrpSpPr>
            <p:cNvPr name="Group 56" id="56"/>
            <p:cNvGrpSpPr/>
            <p:nvPr/>
          </p:nvGrpSpPr>
          <p:grpSpPr>
            <a:xfrm rot="0">
              <a:off x="0" y="0"/>
              <a:ext cx="2704458" cy="529136"/>
              <a:chOff x="0" y="0"/>
              <a:chExt cx="402355" cy="78722"/>
            </a:xfrm>
          </p:grpSpPr>
          <p:sp>
            <p:nvSpPr>
              <p:cNvPr name="Freeform 57" id="57"/>
              <p:cNvSpPr/>
              <p:nvPr/>
            </p:nvSpPr>
            <p:spPr>
              <a:xfrm flipH="false" flipV="false" rot="0">
                <a:off x="0" y="0"/>
                <a:ext cx="402355" cy="78722"/>
              </a:xfrm>
              <a:custGeom>
                <a:avLst/>
                <a:gdLst/>
                <a:ahLst/>
                <a:cxnLst/>
                <a:rect r="r" b="b" t="t" l="l"/>
                <a:pathLst>
                  <a:path h="78722" w="402355">
                    <a:moveTo>
                      <a:pt x="0" y="0"/>
                    </a:moveTo>
                    <a:lnTo>
                      <a:pt x="402355" y="0"/>
                    </a:lnTo>
                    <a:lnTo>
                      <a:pt x="402355" y="78722"/>
                    </a:lnTo>
                    <a:lnTo>
                      <a:pt x="0" y="78722"/>
                    </a:lnTo>
                    <a:close/>
                  </a:path>
                </a:pathLst>
              </a:custGeom>
              <a:solidFill>
                <a:srgbClr val="010203"/>
              </a:solidFill>
            </p:spPr>
          </p:sp>
          <p:sp>
            <p:nvSpPr>
              <p:cNvPr name="TextBox 58" id="58"/>
              <p:cNvSpPr txBox="true"/>
              <p:nvPr/>
            </p:nvSpPr>
            <p:spPr>
              <a:xfrm>
                <a:off x="0" y="-38100"/>
                <a:ext cx="402355" cy="116822"/>
              </a:xfrm>
              <a:prstGeom prst="rect">
                <a:avLst/>
              </a:prstGeom>
            </p:spPr>
            <p:txBody>
              <a:bodyPr anchor="ctr" rtlCol="false" tIns="50800" lIns="50800" bIns="50800" rIns="50800"/>
              <a:lstStyle/>
              <a:p>
                <a:pPr algn="ctr">
                  <a:lnSpc>
                    <a:spcPts val="1960"/>
                  </a:lnSpc>
                </a:pPr>
              </a:p>
            </p:txBody>
          </p:sp>
        </p:grpSp>
        <p:sp>
          <p:nvSpPr>
            <p:cNvPr name="TextBox 59" id="59"/>
            <p:cNvSpPr txBox="true"/>
            <p:nvPr/>
          </p:nvSpPr>
          <p:spPr>
            <a:xfrm rot="0">
              <a:off x="92746" y="92652"/>
              <a:ext cx="2480650" cy="334306"/>
            </a:xfrm>
            <a:prstGeom prst="rect">
              <a:avLst/>
            </a:prstGeom>
          </p:spPr>
          <p:txBody>
            <a:bodyPr anchor="t" rtlCol="false" tIns="0" lIns="0" bIns="0" rIns="0">
              <a:spAutoFit/>
            </a:bodyPr>
            <a:lstStyle/>
            <a:p>
              <a:pPr algn="r">
                <a:lnSpc>
                  <a:spcPts val="1951"/>
                </a:lnSpc>
              </a:pPr>
              <a:r>
                <a:rPr lang="en-US" sz="1599">
                  <a:solidFill>
                    <a:srgbClr val="F2F2F2"/>
                  </a:solidFill>
                  <a:latin typeface="Archivo"/>
                  <a:ea typeface="Archivo"/>
                  <a:cs typeface="Archivo"/>
                  <a:sym typeface="Archivo"/>
                </a:rPr>
                <a:t>publication</a:t>
              </a:r>
            </a:p>
          </p:txBody>
        </p:sp>
      </p:grpSp>
      <p:grpSp>
        <p:nvGrpSpPr>
          <p:cNvPr name="Group 60" id="60"/>
          <p:cNvGrpSpPr/>
          <p:nvPr/>
        </p:nvGrpSpPr>
        <p:grpSpPr>
          <a:xfrm rot="0">
            <a:off x="9258300" y="342900"/>
            <a:ext cx="2743200" cy="2228850"/>
            <a:chOff x="0" y="0"/>
            <a:chExt cx="3657600" cy="2971800"/>
          </a:xfrm>
        </p:grpSpPr>
        <p:pic>
          <p:nvPicPr>
            <p:cNvPr name="Picture 61" id="61"/>
            <p:cNvPicPr>
              <a:picLocks noChangeAspect="true"/>
            </p:cNvPicPr>
            <p:nvPr/>
          </p:nvPicPr>
          <p:blipFill>
            <a:blip r:embed="rId10"/>
            <a:srcRect l="9000" t="0" r="9000" b="0"/>
            <a:stretch>
              <a:fillRect/>
            </a:stretch>
          </p:blipFill>
          <p:spPr>
            <a:xfrm flipH="false" flipV="false">
              <a:off x="0" y="0"/>
              <a:ext cx="3657600" cy="2971800"/>
            </a:xfrm>
            <a:prstGeom prst="rect">
              <a:avLst/>
            </a:prstGeom>
          </p:spPr>
        </p:pic>
      </p:grpSp>
      <p:grpSp>
        <p:nvGrpSpPr>
          <p:cNvPr name="Group 62" id="62"/>
          <p:cNvGrpSpPr/>
          <p:nvPr/>
        </p:nvGrpSpPr>
        <p:grpSpPr>
          <a:xfrm rot="0">
            <a:off x="9973157" y="2175533"/>
            <a:ext cx="2028343" cy="396852"/>
            <a:chOff x="0" y="0"/>
            <a:chExt cx="2704458" cy="529136"/>
          </a:xfrm>
        </p:grpSpPr>
        <p:grpSp>
          <p:nvGrpSpPr>
            <p:cNvPr name="Group 63" id="63"/>
            <p:cNvGrpSpPr/>
            <p:nvPr/>
          </p:nvGrpSpPr>
          <p:grpSpPr>
            <a:xfrm rot="0">
              <a:off x="0" y="0"/>
              <a:ext cx="2704458" cy="529136"/>
              <a:chOff x="0" y="0"/>
              <a:chExt cx="402355" cy="78722"/>
            </a:xfrm>
          </p:grpSpPr>
          <p:sp>
            <p:nvSpPr>
              <p:cNvPr name="Freeform 64" id="64"/>
              <p:cNvSpPr/>
              <p:nvPr/>
            </p:nvSpPr>
            <p:spPr>
              <a:xfrm flipH="false" flipV="false" rot="0">
                <a:off x="0" y="0"/>
                <a:ext cx="402355" cy="78722"/>
              </a:xfrm>
              <a:custGeom>
                <a:avLst/>
                <a:gdLst/>
                <a:ahLst/>
                <a:cxnLst/>
                <a:rect r="r" b="b" t="t" l="l"/>
                <a:pathLst>
                  <a:path h="78722" w="402355">
                    <a:moveTo>
                      <a:pt x="0" y="0"/>
                    </a:moveTo>
                    <a:lnTo>
                      <a:pt x="402355" y="0"/>
                    </a:lnTo>
                    <a:lnTo>
                      <a:pt x="402355" y="78722"/>
                    </a:lnTo>
                    <a:lnTo>
                      <a:pt x="0" y="78722"/>
                    </a:lnTo>
                    <a:close/>
                  </a:path>
                </a:pathLst>
              </a:custGeom>
              <a:solidFill>
                <a:srgbClr val="010203"/>
              </a:solidFill>
            </p:spPr>
          </p:sp>
          <p:sp>
            <p:nvSpPr>
              <p:cNvPr name="TextBox 65" id="65"/>
              <p:cNvSpPr txBox="true"/>
              <p:nvPr/>
            </p:nvSpPr>
            <p:spPr>
              <a:xfrm>
                <a:off x="0" y="-38100"/>
                <a:ext cx="402355" cy="116822"/>
              </a:xfrm>
              <a:prstGeom prst="rect">
                <a:avLst/>
              </a:prstGeom>
            </p:spPr>
            <p:txBody>
              <a:bodyPr anchor="ctr" rtlCol="false" tIns="50800" lIns="50800" bIns="50800" rIns="50800"/>
              <a:lstStyle/>
              <a:p>
                <a:pPr algn="ctr">
                  <a:lnSpc>
                    <a:spcPts val="1960"/>
                  </a:lnSpc>
                </a:pPr>
              </a:p>
            </p:txBody>
          </p:sp>
        </p:grpSp>
        <p:sp>
          <p:nvSpPr>
            <p:cNvPr name="TextBox 66" id="66"/>
            <p:cNvSpPr txBox="true"/>
            <p:nvPr/>
          </p:nvSpPr>
          <p:spPr>
            <a:xfrm rot="0">
              <a:off x="92746" y="92652"/>
              <a:ext cx="2480650" cy="334306"/>
            </a:xfrm>
            <a:prstGeom prst="rect">
              <a:avLst/>
            </a:prstGeom>
          </p:spPr>
          <p:txBody>
            <a:bodyPr anchor="t" rtlCol="false" tIns="0" lIns="0" bIns="0" rIns="0">
              <a:spAutoFit/>
            </a:bodyPr>
            <a:lstStyle/>
            <a:p>
              <a:pPr algn="r">
                <a:lnSpc>
                  <a:spcPts val="1951"/>
                </a:lnSpc>
              </a:pPr>
              <a:r>
                <a:rPr lang="en-US" sz="1599">
                  <a:solidFill>
                    <a:srgbClr val="F2F2F2"/>
                  </a:solidFill>
                  <a:latin typeface="Archivo"/>
                  <a:ea typeface="Archivo"/>
                  <a:cs typeface="Archivo"/>
                  <a:sym typeface="Archivo"/>
                </a:rPr>
                <a:t>archive</a:t>
              </a:r>
            </a:p>
          </p:txBody>
        </p:sp>
      </p:grpSp>
      <p:grpSp>
        <p:nvGrpSpPr>
          <p:cNvPr name="Group 67" id="67"/>
          <p:cNvGrpSpPr/>
          <p:nvPr/>
        </p:nvGrpSpPr>
        <p:grpSpPr>
          <a:xfrm rot="0">
            <a:off x="9258300" y="2800350"/>
            <a:ext cx="2743200" cy="2228850"/>
            <a:chOff x="0" y="0"/>
            <a:chExt cx="3657600" cy="2971800"/>
          </a:xfrm>
        </p:grpSpPr>
        <p:pic>
          <p:nvPicPr>
            <p:cNvPr name="Picture 68" id="68"/>
            <p:cNvPicPr>
              <a:picLocks noChangeAspect="true"/>
            </p:cNvPicPr>
            <p:nvPr/>
          </p:nvPicPr>
          <p:blipFill>
            <a:blip r:embed="rId11"/>
            <a:srcRect l="8923" t="0" r="8923" b="0"/>
            <a:stretch>
              <a:fillRect/>
            </a:stretch>
          </p:blipFill>
          <p:spPr>
            <a:xfrm flipH="false" flipV="false">
              <a:off x="0" y="0"/>
              <a:ext cx="3657600" cy="2971800"/>
            </a:xfrm>
            <a:prstGeom prst="rect">
              <a:avLst/>
            </a:prstGeom>
          </p:spPr>
        </p:pic>
      </p:grpSp>
      <p:grpSp>
        <p:nvGrpSpPr>
          <p:cNvPr name="Group 69" id="69"/>
          <p:cNvGrpSpPr/>
          <p:nvPr/>
        </p:nvGrpSpPr>
        <p:grpSpPr>
          <a:xfrm rot="0">
            <a:off x="9973157" y="4632348"/>
            <a:ext cx="2028343" cy="396852"/>
            <a:chOff x="0" y="0"/>
            <a:chExt cx="2704458" cy="529136"/>
          </a:xfrm>
        </p:grpSpPr>
        <p:grpSp>
          <p:nvGrpSpPr>
            <p:cNvPr name="Group 70" id="70"/>
            <p:cNvGrpSpPr/>
            <p:nvPr/>
          </p:nvGrpSpPr>
          <p:grpSpPr>
            <a:xfrm rot="0">
              <a:off x="0" y="0"/>
              <a:ext cx="2704458" cy="529136"/>
              <a:chOff x="0" y="0"/>
              <a:chExt cx="402355" cy="78722"/>
            </a:xfrm>
          </p:grpSpPr>
          <p:sp>
            <p:nvSpPr>
              <p:cNvPr name="Freeform 71" id="71"/>
              <p:cNvSpPr/>
              <p:nvPr/>
            </p:nvSpPr>
            <p:spPr>
              <a:xfrm flipH="false" flipV="false" rot="0">
                <a:off x="0" y="0"/>
                <a:ext cx="402355" cy="78722"/>
              </a:xfrm>
              <a:custGeom>
                <a:avLst/>
                <a:gdLst/>
                <a:ahLst/>
                <a:cxnLst/>
                <a:rect r="r" b="b" t="t" l="l"/>
                <a:pathLst>
                  <a:path h="78722" w="402355">
                    <a:moveTo>
                      <a:pt x="0" y="0"/>
                    </a:moveTo>
                    <a:lnTo>
                      <a:pt x="402355" y="0"/>
                    </a:lnTo>
                    <a:lnTo>
                      <a:pt x="402355" y="78722"/>
                    </a:lnTo>
                    <a:lnTo>
                      <a:pt x="0" y="78722"/>
                    </a:lnTo>
                    <a:close/>
                  </a:path>
                </a:pathLst>
              </a:custGeom>
              <a:solidFill>
                <a:srgbClr val="010203"/>
              </a:solidFill>
            </p:spPr>
          </p:sp>
          <p:sp>
            <p:nvSpPr>
              <p:cNvPr name="TextBox 72" id="72"/>
              <p:cNvSpPr txBox="true"/>
              <p:nvPr/>
            </p:nvSpPr>
            <p:spPr>
              <a:xfrm>
                <a:off x="0" y="-38100"/>
                <a:ext cx="402355" cy="116822"/>
              </a:xfrm>
              <a:prstGeom prst="rect">
                <a:avLst/>
              </a:prstGeom>
            </p:spPr>
            <p:txBody>
              <a:bodyPr anchor="ctr" rtlCol="false" tIns="50800" lIns="50800" bIns="50800" rIns="50800"/>
              <a:lstStyle/>
              <a:p>
                <a:pPr algn="ctr">
                  <a:lnSpc>
                    <a:spcPts val="1960"/>
                  </a:lnSpc>
                </a:pPr>
              </a:p>
            </p:txBody>
          </p:sp>
        </p:grpSp>
        <p:sp>
          <p:nvSpPr>
            <p:cNvPr name="TextBox 73" id="73"/>
            <p:cNvSpPr txBox="true"/>
            <p:nvPr/>
          </p:nvSpPr>
          <p:spPr>
            <a:xfrm rot="0">
              <a:off x="92746" y="92652"/>
              <a:ext cx="2480650" cy="334306"/>
            </a:xfrm>
            <a:prstGeom prst="rect">
              <a:avLst/>
            </a:prstGeom>
          </p:spPr>
          <p:txBody>
            <a:bodyPr anchor="t" rtlCol="false" tIns="0" lIns="0" bIns="0" rIns="0">
              <a:spAutoFit/>
            </a:bodyPr>
            <a:lstStyle/>
            <a:p>
              <a:pPr algn="r">
                <a:lnSpc>
                  <a:spcPts val="1951"/>
                </a:lnSpc>
              </a:pPr>
              <a:r>
                <a:rPr lang="en-US" sz="1599">
                  <a:solidFill>
                    <a:srgbClr val="F2F2F2"/>
                  </a:solidFill>
                  <a:latin typeface="Archivo"/>
                  <a:ea typeface="Archivo"/>
                  <a:cs typeface="Archivo"/>
                  <a:sym typeface="Archivo"/>
                </a:rPr>
                <a:t>event</a:t>
              </a:r>
            </a:p>
          </p:txBody>
        </p:sp>
      </p:grpSp>
      <p:grpSp>
        <p:nvGrpSpPr>
          <p:cNvPr name="Group 74" id="74"/>
          <p:cNvGrpSpPr/>
          <p:nvPr/>
        </p:nvGrpSpPr>
        <p:grpSpPr>
          <a:xfrm rot="0">
            <a:off x="9258300" y="5257800"/>
            <a:ext cx="2743200" cy="2228850"/>
            <a:chOff x="0" y="0"/>
            <a:chExt cx="3657600" cy="2971800"/>
          </a:xfrm>
        </p:grpSpPr>
        <p:pic>
          <p:nvPicPr>
            <p:cNvPr name="Picture 75" id="75"/>
            <p:cNvPicPr>
              <a:picLocks noChangeAspect="true"/>
            </p:cNvPicPr>
            <p:nvPr/>
          </p:nvPicPr>
          <p:blipFill>
            <a:blip r:embed="rId12"/>
            <a:srcRect l="9000" t="0" r="9000" b="0"/>
            <a:stretch>
              <a:fillRect/>
            </a:stretch>
          </p:blipFill>
          <p:spPr>
            <a:xfrm flipH="false" flipV="false">
              <a:off x="0" y="0"/>
              <a:ext cx="3657600" cy="2971800"/>
            </a:xfrm>
            <a:prstGeom prst="rect">
              <a:avLst/>
            </a:prstGeom>
          </p:spPr>
        </p:pic>
      </p:grpSp>
      <p:grpSp>
        <p:nvGrpSpPr>
          <p:cNvPr name="Group 76" id="76"/>
          <p:cNvGrpSpPr/>
          <p:nvPr/>
        </p:nvGrpSpPr>
        <p:grpSpPr>
          <a:xfrm rot="0">
            <a:off x="9973157" y="7089798"/>
            <a:ext cx="2028343" cy="396852"/>
            <a:chOff x="0" y="0"/>
            <a:chExt cx="2704458" cy="529136"/>
          </a:xfrm>
        </p:grpSpPr>
        <p:grpSp>
          <p:nvGrpSpPr>
            <p:cNvPr name="Group 77" id="77"/>
            <p:cNvGrpSpPr/>
            <p:nvPr/>
          </p:nvGrpSpPr>
          <p:grpSpPr>
            <a:xfrm rot="0">
              <a:off x="0" y="0"/>
              <a:ext cx="2704458" cy="529136"/>
              <a:chOff x="0" y="0"/>
              <a:chExt cx="402355" cy="78722"/>
            </a:xfrm>
          </p:grpSpPr>
          <p:sp>
            <p:nvSpPr>
              <p:cNvPr name="Freeform 78" id="78"/>
              <p:cNvSpPr/>
              <p:nvPr/>
            </p:nvSpPr>
            <p:spPr>
              <a:xfrm flipH="false" flipV="false" rot="0">
                <a:off x="0" y="0"/>
                <a:ext cx="402355" cy="78722"/>
              </a:xfrm>
              <a:custGeom>
                <a:avLst/>
                <a:gdLst/>
                <a:ahLst/>
                <a:cxnLst/>
                <a:rect r="r" b="b" t="t" l="l"/>
                <a:pathLst>
                  <a:path h="78722" w="402355">
                    <a:moveTo>
                      <a:pt x="0" y="0"/>
                    </a:moveTo>
                    <a:lnTo>
                      <a:pt x="402355" y="0"/>
                    </a:lnTo>
                    <a:lnTo>
                      <a:pt x="402355" y="78722"/>
                    </a:lnTo>
                    <a:lnTo>
                      <a:pt x="0" y="78722"/>
                    </a:lnTo>
                    <a:close/>
                  </a:path>
                </a:pathLst>
              </a:custGeom>
              <a:solidFill>
                <a:srgbClr val="010203"/>
              </a:solidFill>
            </p:spPr>
          </p:sp>
          <p:sp>
            <p:nvSpPr>
              <p:cNvPr name="TextBox 79" id="79"/>
              <p:cNvSpPr txBox="true"/>
              <p:nvPr/>
            </p:nvSpPr>
            <p:spPr>
              <a:xfrm>
                <a:off x="0" y="-38100"/>
                <a:ext cx="402355" cy="116822"/>
              </a:xfrm>
              <a:prstGeom prst="rect">
                <a:avLst/>
              </a:prstGeom>
            </p:spPr>
            <p:txBody>
              <a:bodyPr anchor="ctr" rtlCol="false" tIns="50800" lIns="50800" bIns="50800" rIns="50800"/>
              <a:lstStyle/>
              <a:p>
                <a:pPr algn="ctr">
                  <a:lnSpc>
                    <a:spcPts val="1960"/>
                  </a:lnSpc>
                </a:pPr>
              </a:p>
            </p:txBody>
          </p:sp>
        </p:grpSp>
        <p:sp>
          <p:nvSpPr>
            <p:cNvPr name="TextBox 80" id="80"/>
            <p:cNvSpPr txBox="true"/>
            <p:nvPr/>
          </p:nvSpPr>
          <p:spPr>
            <a:xfrm rot="0">
              <a:off x="92746" y="92652"/>
              <a:ext cx="2480650" cy="334306"/>
            </a:xfrm>
            <a:prstGeom prst="rect">
              <a:avLst/>
            </a:prstGeom>
          </p:spPr>
          <p:txBody>
            <a:bodyPr anchor="t" rtlCol="false" tIns="0" lIns="0" bIns="0" rIns="0">
              <a:spAutoFit/>
            </a:bodyPr>
            <a:lstStyle/>
            <a:p>
              <a:pPr algn="r">
                <a:lnSpc>
                  <a:spcPts val="1951"/>
                </a:lnSpc>
              </a:pPr>
              <a:r>
                <a:rPr lang="en-US" sz="1599">
                  <a:solidFill>
                    <a:srgbClr val="F2F2F2"/>
                  </a:solidFill>
                  <a:latin typeface="Archivo"/>
                  <a:ea typeface="Archivo"/>
                  <a:cs typeface="Archivo"/>
                  <a:sym typeface="Archivo"/>
                </a:rPr>
                <a:t>learning resource</a:t>
              </a:r>
            </a:p>
          </p:txBody>
        </p:sp>
      </p:grpSp>
      <p:grpSp>
        <p:nvGrpSpPr>
          <p:cNvPr name="Group 81" id="81"/>
          <p:cNvGrpSpPr/>
          <p:nvPr/>
        </p:nvGrpSpPr>
        <p:grpSpPr>
          <a:xfrm rot="0">
            <a:off x="9258300" y="7715250"/>
            <a:ext cx="2743200" cy="2228850"/>
            <a:chOff x="0" y="0"/>
            <a:chExt cx="3657600" cy="2971800"/>
          </a:xfrm>
        </p:grpSpPr>
        <p:pic>
          <p:nvPicPr>
            <p:cNvPr name="Picture 82" id="82"/>
            <p:cNvPicPr>
              <a:picLocks noChangeAspect="true"/>
            </p:cNvPicPr>
            <p:nvPr/>
          </p:nvPicPr>
          <p:blipFill>
            <a:blip r:embed="rId13"/>
            <a:srcRect l="9000" t="0" r="9000" b="0"/>
            <a:stretch>
              <a:fillRect/>
            </a:stretch>
          </p:blipFill>
          <p:spPr>
            <a:xfrm flipH="false" flipV="false">
              <a:off x="0" y="0"/>
              <a:ext cx="3657600" cy="2971800"/>
            </a:xfrm>
            <a:prstGeom prst="rect">
              <a:avLst/>
            </a:prstGeom>
          </p:spPr>
        </p:pic>
      </p:grpSp>
      <p:grpSp>
        <p:nvGrpSpPr>
          <p:cNvPr name="Group 83" id="83"/>
          <p:cNvGrpSpPr/>
          <p:nvPr/>
        </p:nvGrpSpPr>
        <p:grpSpPr>
          <a:xfrm rot="0">
            <a:off x="9973157" y="9547248"/>
            <a:ext cx="2028343" cy="396852"/>
            <a:chOff x="0" y="0"/>
            <a:chExt cx="2704458" cy="529136"/>
          </a:xfrm>
        </p:grpSpPr>
        <p:grpSp>
          <p:nvGrpSpPr>
            <p:cNvPr name="Group 84" id="84"/>
            <p:cNvGrpSpPr/>
            <p:nvPr/>
          </p:nvGrpSpPr>
          <p:grpSpPr>
            <a:xfrm rot="0">
              <a:off x="0" y="0"/>
              <a:ext cx="2704458" cy="529136"/>
              <a:chOff x="0" y="0"/>
              <a:chExt cx="402355" cy="78722"/>
            </a:xfrm>
          </p:grpSpPr>
          <p:sp>
            <p:nvSpPr>
              <p:cNvPr name="Freeform 85" id="85"/>
              <p:cNvSpPr/>
              <p:nvPr/>
            </p:nvSpPr>
            <p:spPr>
              <a:xfrm flipH="false" flipV="false" rot="0">
                <a:off x="0" y="0"/>
                <a:ext cx="402355" cy="78722"/>
              </a:xfrm>
              <a:custGeom>
                <a:avLst/>
                <a:gdLst/>
                <a:ahLst/>
                <a:cxnLst/>
                <a:rect r="r" b="b" t="t" l="l"/>
                <a:pathLst>
                  <a:path h="78722" w="402355">
                    <a:moveTo>
                      <a:pt x="0" y="0"/>
                    </a:moveTo>
                    <a:lnTo>
                      <a:pt x="402355" y="0"/>
                    </a:lnTo>
                    <a:lnTo>
                      <a:pt x="402355" y="78722"/>
                    </a:lnTo>
                    <a:lnTo>
                      <a:pt x="0" y="78722"/>
                    </a:lnTo>
                    <a:close/>
                  </a:path>
                </a:pathLst>
              </a:custGeom>
              <a:solidFill>
                <a:srgbClr val="010203"/>
              </a:solidFill>
            </p:spPr>
          </p:sp>
          <p:sp>
            <p:nvSpPr>
              <p:cNvPr name="TextBox 86" id="86"/>
              <p:cNvSpPr txBox="true"/>
              <p:nvPr/>
            </p:nvSpPr>
            <p:spPr>
              <a:xfrm>
                <a:off x="0" y="-38100"/>
                <a:ext cx="402355" cy="116822"/>
              </a:xfrm>
              <a:prstGeom prst="rect">
                <a:avLst/>
              </a:prstGeom>
            </p:spPr>
            <p:txBody>
              <a:bodyPr anchor="ctr" rtlCol="false" tIns="50800" lIns="50800" bIns="50800" rIns="50800"/>
              <a:lstStyle/>
              <a:p>
                <a:pPr algn="ctr">
                  <a:lnSpc>
                    <a:spcPts val="1960"/>
                  </a:lnSpc>
                </a:pPr>
              </a:p>
            </p:txBody>
          </p:sp>
        </p:grpSp>
        <p:sp>
          <p:nvSpPr>
            <p:cNvPr name="TextBox 87" id="87"/>
            <p:cNvSpPr txBox="true"/>
            <p:nvPr/>
          </p:nvSpPr>
          <p:spPr>
            <a:xfrm rot="0">
              <a:off x="92746" y="92652"/>
              <a:ext cx="2480650" cy="334306"/>
            </a:xfrm>
            <a:prstGeom prst="rect">
              <a:avLst/>
            </a:prstGeom>
          </p:spPr>
          <p:txBody>
            <a:bodyPr anchor="t" rtlCol="false" tIns="0" lIns="0" bIns="0" rIns="0">
              <a:spAutoFit/>
            </a:bodyPr>
            <a:lstStyle/>
            <a:p>
              <a:pPr algn="r">
                <a:lnSpc>
                  <a:spcPts val="1951"/>
                </a:lnSpc>
              </a:pPr>
              <a:r>
                <a:rPr lang="en-US" sz="1599">
                  <a:solidFill>
                    <a:srgbClr val="F2F2F2"/>
                  </a:solidFill>
                  <a:latin typeface="Archivo"/>
                  <a:ea typeface="Archivo"/>
                  <a:cs typeface="Archivo"/>
                  <a:sym typeface="Archivo"/>
                </a:rPr>
                <a:t>book</a:t>
              </a:r>
            </a:p>
          </p:txBody>
        </p:sp>
      </p:grpSp>
      <p:grpSp>
        <p:nvGrpSpPr>
          <p:cNvPr name="Group 88" id="88"/>
          <p:cNvGrpSpPr/>
          <p:nvPr/>
        </p:nvGrpSpPr>
        <p:grpSpPr>
          <a:xfrm rot="0">
            <a:off x="0" y="0"/>
            <a:ext cx="1600200" cy="10287000"/>
            <a:chOff x="0" y="0"/>
            <a:chExt cx="2133600" cy="13716000"/>
          </a:xfrm>
        </p:grpSpPr>
        <p:grpSp>
          <p:nvGrpSpPr>
            <p:cNvPr name="Group 89" id="89"/>
            <p:cNvGrpSpPr/>
            <p:nvPr/>
          </p:nvGrpSpPr>
          <p:grpSpPr>
            <a:xfrm rot="0">
              <a:off x="0" y="0"/>
              <a:ext cx="2133600" cy="13716000"/>
              <a:chOff x="0" y="0"/>
              <a:chExt cx="421452" cy="2709333"/>
            </a:xfrm>
          </p:grpSpPr>
          <p:sp>
            <p:nvSpPr>
              <p:cNvPr name="Freeform 90" id="90"/>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91" id="91"/>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92" id="92"/>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93" id="93"/>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F2F2F2"/>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94" id="94"/>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14" tooltip="https://www.floschechter.com"/>
                </a:rPr>
                <a:t>Florence</a:t>
              </a:r>
            </a:p>
            <a:p>
              <a:pPr algn="just">
                <a:lnSpc>
                  <a:spcPts val="1511"/>
                </a:lnSpc>
              </a:pPr>
              <a:r>
                <a:rPr lang="en-US" sz="1399">
                  <a:solidFill>
                    <a:srgbClr val="F2F2F2"/>
                  </a:solidFill>
                  <a:latin typeface="Zodiak"/>
                  <a:ea typeface="Zodiak"/>
                  <a:cs typeface="Zodiak"/>
                  <a:sym typeface="Zodiak"/>
                  <a:hlinkClick r:id="rId15"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16" tooltip="https://www.floschechter.com"/>
                </a:rPr>
                <a:t>floschechter.com</a:t>
              </a:r>
            </a:p>
          </p:txBody>
        </p:sp>
      </p:grpSp>
    </p:spTree>
  </p:cSld>
  <p:clrMapOvr>
    <a:masterClrMapping/>
  </p:clrMapOvr>
  <p:transition spd="fast">
    <p:fade/>
  </p:transition>
</p:sld>
</file>

<file path=ppt/slides/slide9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744200" y="342900"/>
            <a:ext cx="7200900" cy="9601200"/>
            <a:chOff x="0" y="0"/>
            <a:chExt cx="9601200" cy="12801600"/>
          </a:xfrm>
        </p:grpSpPr>
        <p:pic>
          <p:nvPicPr>
            <p:cNvPr name="Picture 3" id="3"/>
            <p:cNvPicPr>
              <a:picLocks noChangeAspect="true"/>
            </p:cNvPicPr>
            <p:nvPr/>
          </p:nvPicPr>
          <p:blipFill>
            <a:blip r:embed="rId2"/>
            <a:srcRect l="637" t="0" r="49393" b="0"/>
            <a:stretch>
              <a:fillRect/>
            </a:stretch>
          </p:blipFill>
          <p:spPr>
            <a:xfrm flipH="false" flipV="false">
              <a:off x="0" y="0"/>
              <a:ext cx="9601200" cy="12801600"/>
            </a:xfrm>
            <a:prstGeom prst="rect">
              <a:avLst/>
            </a:prstGeom>
          </p:spPr>
        </p:pic>
      </p:grpSp>
      <p:sp>
        <p:nvSpPr>
          <p:cNvPr name="TextBox 4" id="4"/>
          <p:cNvSpPr txBox="true"/>
          <p:nvPr/>
        </p:nvSpPr>
        <p:spPr>
          <a:xfrm rot="0">
            <a:off x="1828800" y="4019550"/>
            <a:ext cx="7200900" cy="4881245"/>
          </a:xfrm>
          <a:prstGeom prst="rect">
            <a:avLst/>
          </a:prstGeom>
        </p:spPr>
        <p:txBody>
          <a:bodyPr anchor="t" rtlCol="false" tIns="0" lIns="0" bIns="0" rIns="0">
            <a:spAutoFit/>
          </a:bodyPr>
          <a:lstStyle/>
          <a:p>
            <a:pPr algn="l">
              <a:lnSpc>
                <a:spcPts val="2440"/>
              </a:lnSpc>
            </a:pPr>
            <a:r>
              <a:rPr lang="en-US" sz="2000">
                <a:solidFill>
                  <a:srgbClr val="010203"/>
                </a:solidFill>
                <a:latin typeface="Archivo"/>
                <a:ea typeface="Archivo"/>
                <a:cs typeface="Archivo"/>
                <a:sym typeface="Archivo"/>
              </a:rPr>
              <a:t>After having considered all the things in this resource, you may think that building a museum is a lot of work. It is. </a:t>
            </a:r>
          </a:p>
          <a:p>
            <a:pPr algn="l">
              <a:lnSpc>
                <a:spcPts val="2440"/>
              </a:lnSpc>
            </a:pPr>
          </a:p>
          <a:p>
            <a:pPr algn="l">
              <a:lnSpc>
                <a:spcPts val="2440"/>
              </a:lnSpc>
            </a:pPr>
            <a:r>
              <a:rPr lang="en-US" sz="2000">
                <a:solidFill>
                  <a:srgbClr val="010203"/>
                </a:solidFill>
                <a:latin typeface="Archivo"/>
                <a:ea typeface="Archivo"/>
                <a:cs typeface="Archivo"/>
                <a:sym typeface="Archivo"/>
              </a:rPr>
              <a:t>Museums are absolutely amazing, but you need to make sure you understand what you're getting yourself into. Don’t try to run before you can walk - start at a scale appropriate to your experience and resources and work your way towards your ultimate goal.</a:t>
            </a:r>
          </a:p>
          <a:p>
            <a:pPr algn="l">
              <a:lnSpc>
                <a:spcPts val="2440"/>
              </a:lnSpc>
            </a:pPr>
          </a:p>
          <a:p>
            <a:pPr algn="l">
              <a:lnSpc>
                <a:spcPts val="2440"/>
              </a:lnSpc>
            </a:pPr>
            <a:r>
              <a:rPr lang="en-US" sz="2000">
                <a:solidFill>
                  <a:srgbClr val="010203"/>
                </a:solidFill>
                <a:latin typeface="Archivo"/>
                <a:ea typeface="Archivo"/>
                <a:cs typeface="Archivo"/>
                <a:sym typeface="Archivo"/>
              </a:rPr>
              <a:t>There is no better way to see if your museum is a good idea than to just give it a go. Here are some ways you can do a proof of concept:</a:t>
            </a:r>
          </a:p>
          <a:p>
            <a:pPr algn="l">
              <a:lnSpc>
                <a:spcPts val="2440"/>
              </a:lnSpc>
            </a:pPr>
          </a:p>
          <a:p>
            <a:pPr algn="l" marL="431801" indent="-215900" lvl="1">
              <a:lnSpc>
                <a:spcPts val="2440"/>
              </a:lnSpc>
              <a:buFont typeface="Arial"/>
              <a:buChar char="•"/>
            </a:pPr>
            <a:r>
              <a:rPr lang="en-US" sz="2000">
                <a:solidFill>
                  <a:srgbClr val="010203"/>
                </a:solidFill>
                <a:latin typeface="Archivo"/>
                <a:ea typeface="Archivo"/>
                <a:cs typeface="Archivo"/>
                <a:sym typeface="Archivo"/>
              </a:rPr>
              <a:t>Pop up exhibition </a:t>
            </a:r>
          </a:p>
          <a:p>
            <a:pPr algn="l" marL="431801" indent="-215900" lvl="1">
              <a:lnSpc>
                <a:spcPts val="2440"/>
              </a:lnSpc>
              <a:buFont typeface="Arial"/>
              <a:buChar char="•"/>
            </a:pPr>
            <a:r>
              <a:rPr lang="en-US" sz="2000">
                <a:solidFill>
                  <a:srgbClr val="010203"/>
                </a:solidFill>
                <a:latin typeface="Archivo"/>
                <a:ea typeface="Archivo"/>
                <a:cs typeface="Archivo"/>
                <a:sym typeface="Archivo"/>
              </a:rPr>
              <a:t>Online exhibition </a:t>
            </a:r>
          </a:p>
          <a:p>
            <a:pPr algn="l" marL="431801" indent="-215900" lvl="1">
              <a:lnSpc>
                <a:spcPts val="2440"/>
              </a:lnSpc>
              <a:spcBef>
                <a:spcPct val="0"/>
              </a:spcBef>
              <a:buFont typeface="Arial"/>
              <a:buChar char="•"/>
            </a:pPr>
            <a:r>
              <a:rPr lang="en-US" sz="2000">
                <a:solidFill>
                  <a:srgbClr val="010203"/>
                </a:solidFill>
                <a:latin typeface="Archivo"/>
                <a:ea typeface="Archivo"/>
                <a:cs typeface="Archivo"/>
                <a:sym typeface="Archivo"/>
              </a:rPr>
              <a:t>Event</a:t>
            </a:r>
          </a:p>
        </p:txBody>
      </p:sp>
      <p:sp>
        <p:nvSpPr>
          <p:cNvPr name="TextBox 5" id="5"/>
          <p:cNvSpPr txBox="true"/>
          <p:nvPr/>
        </p:nvSpPr>
        <p:spPr>
          <a:xfrm rot="0">
            <a:off x="1771650" y="241935"/>
            <a:ext cx="6886575" cy="2510790"/>
          </a:xfrm>
          <a:prstGeom prst="rect">
            <a:avLst/>
          </a:prstGeom>
        </p:spPr>
        <p:txBody>
          <a:bodyPr anchor="t" rtlCol="false" tIns="0" lIns="0" bIns="0" rIns="0">
            <a:spAutoFit/>
          </a:bodyPr>
          <a:lstStyle/>
          <a:p>
            <a:pPr algn="l">
              <a:lnSpc>
                <a:spcPts val="9600"/>
              </a:lnSpc>
            </a:pPr>
            <a:r>
              <a:rPr lang="en-US" sz="9600" b="true">
                <a:solidFill>
                  <a:srgbClr val="010203"/>
                </a:solidFill>
                <a:latin typeface="Oswald Bold"/>
                <a:ea typeface="Oswald Bold"/>
                <a:cs typeface="Oswald Bold"/>
                <a:sym typeface="Oswald Bold"/>
              </a:rPr>
              <a:t>PROOF OF </a:t>
            </a:r>
          </a:p>
          <a:p>
            <a:pPr algn="l" marL="0" indent="0" lvl="0">
              <a:lnSpc>
                <a:spcPts val="9600"/>
              </a:lnSpc>
            </a:pPr>
            <a:r>
              <a:rPr lang="en-US" b="true" sz="9600">
                <a:solidFill>
                  <a:srgbClr val="010203"/>
                </a:solidFill>
                <a:latin typeface="Oswald Bold"/>
                <a:ea typeface="Oswald Bold"/>
                <a:cs typeface="Oswald Bold"/>
                <a:sym typeface="Oswald Bold"/>
              </a:rPr>
              <a:t>CONCEPT</a:t>
            </a:r>
          </a:p>
        </p:txBody>
      </p:sp>
      <p:sp>
        <p:nvSpPr>
          <p:cNvPr name="TextBox 6" id="6"/>
          <p:cNvSpPr txBox="true"/>
          <p:nvPr/>
        </p:nvSpPr>
        <p:spPr>
          <a:xfrm rot="0">
            <a:off x="4889718" y="7976870"/>
            <a:ext cx="2336363" cy="923925"/>
          </a:xfrm>
          <a:prstGeom prst="rect">
            <a:avLst/>
          </a:prstGeom>
        </p:spPr>
        <p:txBody>
          <a:bodyPr anchor="t" rtlCol="false" tIns="0" lIns="0" bIns="0" rIns="0">
            <a:spAutoFit/>
          </a:bodyPr>
          <a:lstStyle/>
          <a:p>
            <a:pPr algn="l" marL="431801" indent="-215900" lvl="1">
              <a:lnSpc>
                <a:spcPts val="2400"/>
              </a:lnSpc>
              <a:buFont typeface="Arial"/>
              <a:buChar char="•"/>
            </a:pPr>
            <a:r>
              <a:rPr lang="en-US" sz="2000">
                <a:solidFill>
                  <a:srgbClr val="010203"/>
                </a:solidFill>
                <a:latin typeface="Archivo"/>
                <a:ea typeface="Archivo"/>
                <a:cs typeface="Archivo"/>
                <a:sym typeface="Archivo"/>
              </a:rPr>
              <a:t>School resource</a:t>
            </a:r>
          </a:p>
          <a:p>
            <a:pPr algn="l" marL="431801" indent="-215900" lvl="1">
              <a:lnSpc>
                <a:spcPts val="2400"/>
              </a:lnSpc>
              <a:buFont typeface="Arial"/>
              <a:buChar char="•"/>
            </a:pPr>
            <a:r>
              <a:rPr lang="en-US" sz="2000">
                <a:solidFill>
                  <a:srgbClr val="010203"/>
                </a:solidFill>
                <a:latin typeface="Archivo"/>
                <a:ea typeface="Archivo"/>
                <a:cs typeface="Archivo"/>
                <a:sym typeface="Archivo"/>
              </a:rPr>
              <a:t>Museum in a box</a:t>
            </a:r>
          </a:p>
          <a:p>
            <a:pPr algn="l" marL="431801" indent="-215900" lvl="1">
              <a:lnSpc>
                <a:spcPts val="2400"/>
              </a:lnSpc>
              <a:buFont typeface="Arial"/>
              <a:buChar char="•"/>
            </a:pPr>
            <a:r>
              <a:rPr lang="en-US" sz="2000">
                <a:solidFill>
                  <a:srgbClr val="010203"/>
                </a:solidFill>
                <a:latin typeface="Archivo"/>
                <a:ea typeface="Archivo"/>
                <a:cs typeface="Archivo"/>
                <a:sym typeface="Archivo"/>
              </a:rPr>
              <a:t>Walking tour </a:t>
            </a:r>
          </a:p>
        </p:txBody>
      </p:sp>
      <p:grpSp>
        <p:nvGrpSpPr>
          <p:cNvPr name="Group 7" id="7"/>
          <p:cNvGrpSpPr/>
          <p:nvPr/>
        </p:nvGrpSpPr>
        <p:grpSpPr>
          <a:xfrm rot="0">
            <a:off x="0" y="0"/>
            <a:ext cx="1600200" cy="10287000"/>
            <a:chOff x="0" y="0"/>
            <a:chExt cx="2133600" cy="13716000"/>
          </a:xfrm>
        </p:grpSpPr>
        <p:grpSp>
          <p:nvGrpSpPr>
            <p:cNvPr name="Group 8" id="8"/>
            <p:cNvGrpSpPr/>
            <p:nvPr/>
          </p:nvGrpSpPr>
          <p:grpSpPr>
            <a:xfrm rot="0">
              <a:off x="0" y="0"/>
              <a:ext cx="2133600" cy="13716000"/>
              <a:chOff x="0" y="0"/>
              <a:chExt cx="421452" cy="2709333"/>
            </a:xfrm>
          </p:grpSpPr>
          <p:sp>
            <p:nvSpPr>
              <p:cNvPr name="Freeform 9" id="9"/>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0" id="10"/>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1" id="11"/>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2" id="12"/>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F2F2F2"/>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3" id="13"/>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3" tooltip="https://www.floschechter.com"/>
                </a:rPr>
                <a:t>Florence</a:t>
              </a:r>
            </a:p>
            <a:p>
              <a:pPr algn="just">
                <a:lnSpc>
                  <a:spcPts val="1511"/>
                </a:lnSpc>
              </a:pPr>
              <a:r>
                <a:rPr lang="en-US" sz="1399">
                  <a:solidFill>
                    <a:srgbClr val="F2F2F2"/>
                  </a:solidFill>
                  <a:latin typeface="Zodiak"/>
                  <a:ea typeface="Zodiak"/>
                  <a:cs typeface="Zodiak"/>
                  <a:sym typeface="Zodiak"/>
                  <a:hlinkClick r:id="rId4"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5" tooltip="https://www.floschechter.com"/>
                </a:rPr>
                <a:t>floschechter.com</a:t>
              </a:r>
            </a:p>
          </p:txBody>
        </p:sp>
      </p:grpSp>
    </p:spTree>
  </p:cSld>
  <p:clrMapOvr>
    <a:masterClrMapping/>
  </p:clrMapOvr>
</p:sld>
</file>

<file path=ppt/slides/slide91.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1828800" y="2800350"/>
          <a:ext cx="16116300" cy="7143750"/>
        </p:xfrm>
        <a:graphic>
          <a:graphicData uri="http://schemas.openxmlformats.org/drawingml/2006/table">
            <a:tbl>
              <a:tblPr/>
              <a:tblGrid>
                <a:gridCol w="1478122"/>
                <a:gridCol w="4234105"/>
                <a:gridCol w="1716529"/>
                <a:gridCol w="4234105"/>
                <a:gridCol w="1716529"/>
                <a:gridCol w="2736910"/>
              </a:tblGrid>
              <a:tr h="611230">
                <a:tc gridSpan="6">
                  <a:txBody>
                    <a:bodyPr anchor="t" rtlCol="false"/>
                    <a:lstStyle/>
                    <a:p>
                      <a:pPr algn="l">
                        <a:lnSpc>
                          <a:spcPts val="1919"/>
                        </a:lnSpc>
                        <a:defRPr/>
                      </a:pPr>
                      <a:r>
                        <a:rPr lang="en-US" sz="1599">
                          <a:solidFill>
                            <a:srgbClr val="F2F2F2"/>
                          </a:solidFill>
                          <a:latin typeface="Archivo"/>
                          <a:ea typeface="Archivo"/>
                          <a:cs typeface="Archivo"/>
                          <a:sym typeface="Archivo"/>
                        </a:rPr>
                        <a:t>What are your KPIs? (KPI stands for “Key Performance Indicator”)</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hMerge="true">
                  <a:txBody>
                    <a:bodyPr anchor="t" rtlCol="false"/>
                    <a:lstStyle/>
                    <a:p>
                      <a:pPr algn="l">
                        <a:lnSpc>
                          <a:spcPts val="1919"/>
                        </a:lnSpc>
                        <a:defRPr/>
                      </a:pPr>
                      <a:r>
                        <a:rPr lang="en-US" sz="1599">
                          <a:solidFill>
                            <a:srgbClr val="F2F2F2"/>
                          </a:solidFill>
                          <a:latin typeface="Archivo"/>
                          <a:ea typeface="Archivo"/>
                          <a:cs typeface="Archivo"/>
                          <a:sym typeface="Archivo"/>
                        </a:rPr>
                        <a:t>What are your KPIs? (KPI stands for “Key Performance Indicator”)</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hMerge="true">
                  <a:txBody>
                    <a:bodyPr anchor="t" rtlCol="false"/>
                    <a:lstStyle/>
                    <a:p>
                      <a:pPr algn="l">
                        <a:lnSpc>
                          <a:spcPts val="1919"/>
                        </a:lnSpc>
                        <a:defRPr/>
                      </a:pPr>
                      <a:r>
                        <a:rPr lang="en-US" sz="1599">
                          <a:solidFill>
                            <a:srgbClr val="F2F2F2"/>
                          </a:solidFill>
                          <a:latin typeface="Archivo"/>
                          <a:ea typeface="Archivo"/>
                          <a:cs typeface="Archivo"/>
                          <a:sym typeface="Archivo"/>
                        </a:rPr>
                        <a:t>What are your KPIs? (KPI stands for “Key Performance Indicator”)</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hMerge="true">
                  <a:txBody>
                    <a:bodyPr anchor="t" rtlCol="false"/>
                    <a:lstStyle/>
                    <a:p>
                      <a:pPr algn="l">
                        <a:lnSpc>
                          <a:spcPts val="1919"/>
                        </a:lnSpc>
                        <a:defRPr/>
                      </a:pPr>
                      <a:r>
                        <a:rPr lang="en-US" sz="1599">
                          <a:solidFill>
                            <a:srgbClr val="F2F2F2"/>
                          </a:solidFill>
                          <a:latin typeface="Archivo"/>
                          <a:ea typeface="Archivo"/>
                          <a:cs typeface="Archivo"/>
                          <a:sym typeface="Archivo"/>
                        </a:rPr>
                        <a:t>What are your KPIs? (KPI stands for “Key Performance Indicator”)</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hMerge="true">
                  <a:txBody>
                    <a:bodyPr anchor="t" rtlCol="false"/>
                    <a:lstStyle/>
                    <a:p>
                      <a:pPr algn="l">
                        <a:lnSpc>
                          <a:spcPts val="1919"/>
                        </a:lnSpc>
                        <a:defRPr/>
                      </a:pPr>
                      <a:r>
                        <a:rPr lang="en-US" sz="1599">
                          <a:solidFill>
                            <a:srgbClr val="F2F2F2"/>
                          </a:solidFill>
                          <a:latin typeface="Archivo"/>
                          <a:ea typeface="Archivo"/>
                          <a:cs typeface="Archivo"/>
                          <a:sym typeface="Archivo"/>
                        </a:rPr>
                        <a:t>What are your KPIs? (KPI stands for “Key Performance Indicator”)</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c hMerge="true">
                  <a:txBody>
                    <a:bodyPr anchor="t" rtlCol="false"/>
                    <a:lstStyle/>
                    <a:p>
                      <a:pPr algn="l">
                        <a:lnSpc>
                          <a:spcPts val="1919"/>
                        </a:lnSpc>
                        <a:defRPr/>
                      </a:pPr>
                      <a:r>
                        <a:rPr lang="en-US" sz="1599">
                          <a:solidFill>
                            <a:srgbClr val="F2F2F2"/>
                          </a:solidFill>
                          <a:latin typeface="Archivo"/>
                          <a:ea typeface="Archivo"/>
                          <a:cs typeface="Archivo"/>
                          <a:sym typeface="Archivo"/>
                        </a:rPr>
                        <a:t>What are your KPIs? (KPI stands for “Key Performance Indicator”)</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010203"/>
                    </a:solidFill>
                  </a:tcPr>
                </a:tc>
              </a:tr>
              <a:tr h="863634">
                <a:tc rowSpan="4">
                  <a:txBody>
                    <a:bodyPr anchor="t" rtlCol="false"/>
                    <a:lstStyle/>
                    <a:p>
                      <a:pPr algn="l">
                        <a:lnSpc>
                          <a:spcPts val="1919"/>
                        </a:lnSpc>
                        <a:defRPr/>
                      </a:pPr>
                      <a:r>
                        <a:rPr lang="en-US" sz="1599">
                          <a:solidFill>
                            <a:srgbClr val="010203"/>
                          </a:solidFill>
                          <a:latin typeface="Archivo"/>
                          <a:ea typeface="Archivo"/>
                          <a:cs typeface="Archivo"/>
                          <a:sym typeface="Archivo"/>
                        </a:rPr>
                        <a:t>Audience</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Visitor count (break down by visitor type/demographic/time)</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rowSpan="4">
                  <a:txBody>
                    <a:bodyPr anchor="t" rtlCol="false"/>
                    <a:lstStyle/>
                    <a:p>
                      <a:pPr algn="l">
                        <a:lnSpc>
                          <a:spcPts val="1919"/>
                        </a:lnSpc>
                        <a:defRPr/>
                      </a:pPr>
                      <a:r>
                        <a:rPr lang="en-US" sz="1599">
                          <a:solidFill>
                            <a:srgbClr val="010203"/>
                          </a:solidFill>
                          <a:latin typeface="Archivo"/>
                          <a:ea typeface="Archivo"/>
                          <a:cs typeface="Archivo"/>
                          <a:sym typeface="Archivo"/>
                        </a:rPr>
                        <a:t>Financial</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Income (break down by type)</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rowSpan="2">
                  <a:txBody>
                    <a:bodyPr anchor="t" rtlCol="false"/>
                    <a:lstStyle/>
                    <a:p>
                      <a:pPr algn="l">
                        <a:lnSpc>
                          <a:spcPts val="1919"/>
                        </a:lnSpc>
                        <a:defRPr/>
                      </a:pPr>
                      <a:r>
                        <a:rPr lang="en-US" sz="1599">
                          <a:solidFill>
                            <a:srgbClr val="010203"/>
                          </a:solidFill>
                          <a:latin typeface="Archivo"/>
                          <a:ea typeface="Archivo"/>
                          <a:cs typeface="Archivo"/>
                          <a:sym typeface="Archivo"/>
                        </a:rPr>
                        <a:t>Internal</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Staff/volunteer satisfaction </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r>
              <a:tr h="809841">
                <a:tc vMerge="true">
                  <a:txBody>
                    <a:bodyPr anchor="t" rtlCol="false"/>
                    <a:lstStyle/>
                    <a:p>
                      <a:pPr algn="l">
                        <a:lnSpc>
                          <a:spcPts val="1919"/>
                        </a:lnSpc>
                        <a:defRPr/>
                      </a:pPr>
                      <a:r>
                        <a:rPr lang="en-US" sz="1599">
                          <a:solidFill>
                            <a:srgbClr val="010203"/>
                          </a:solidFill>
                          <a:latin typeface="Archivo"/>
                          <a:ea typeface="Archivo"/>
                          <a:cs typeface="Archivo"/>
                          <a:sym typeface="Archivo"/>
                        </a:rPr>
                        <a:t>Audience</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Visitor satisfaction/feedback </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vMerge="true">
                  <a:txBody>
                    <a:bodyPr anchor="t" rtlCol="false"/>
                    <a:lstStyle/>
                    <a:p>
                      <a:pPr algn="l">
                        <a:lnSpc>
                          <a:spcPts val="1919"/>
                        </a:lnSpc>
                        <a:defRPr/>
                      </a:pPr>
                      <a:r>
                        <a:rPr lang="en-US" sz="1599">
                          <a:solidFill>
                            <a:srgbClr val="010203"/>
                          </a:solidFill>
                          <a:latin typeface="Archivo"/>
                          <a:ea typeface="Archivo"/>
                          <a:cs typeface="Archivo"/>
                          <a:sym typeface="Archivo"/>
                        </a:rPr>
                        <a:t>Financial</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Expenditure (break down by type)</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vMerge="true">
                  <a:txBody>
                    <a:bodyPr anchor="t" rtlCol="false"/>
                    <a:lstStyle/>
                    <a:p>
                      <a:pPr algn="l">
                        <a:lnSpc>
                          <a:spcPts val="1919"/>
                        </a:lnSpc>
                        <a:defRPr/>
                      </a:pPr>
                      <a:r>
                        <a:rPr lang="en-US" sz="1599">
                          <a:solidFill>
                            <a:srgbClr val="010203"/>
                          </a:solidFill>
                          <a:latin typeface="Archivo"/>
                          <a:ea typeface="Archivo"/>
                          <a:cs typeface="Archivo"/>
                          <a:sym typeface="Archivo"/>
                        </a:rPr>
                        <a:t>Internal</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Volunteer hours</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r>
              <a:tr h="809841">
                <a:tc vMerge="true">
                  <a:txBody>
                    <a:bodyPr anchor="t" rtlCol="false"/>
                    <a:lstStyle/>
                    <a:p>
                      <a:pPr algn="l">
                        <a:lnSpc>
                          <a:spcPts val="1919"/>
                        </a:lnSpc>
                        <a:defRPr/>
                      </a:pPr>
                      <a:r>
                        <a:rPr lang="en-US" sz="1599">
                          <a:solidFill>
                            <a:srgbClr val="010203"/>
                          </a:solidFill>
                          <a:latin typeface="Archivo"/>
                          <a:ea typeface="Archivo"/>
                          <a:cs typeface="Archivo"/>
                          <a:sym typeface="Archivo"/>
                        </a:rPr>
                        <a:t>Audience</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Dwell time</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vMerge="true">
                  <a:txBody>
                    <a:bodyPr anchor="t" rtlCol="false"/>
                    <a:lstStyle/>
                    <a:p>
                      <a:pPr algn="l">
                        <a:lnSpc>
                          <a:spcPts val="1919"/>
                        </a:lnSpc>
                        <a:defRPr/>
                      </a:pPr>
                      <a:r>
                        <a:rPr lang="en-US" sz="1599">
                          <a:solidFill>
                            <a:srgbClr val="010203"/>
                          </a:solidFill>
                          <a:latin typeface="Archivo"/>
                          <a:ea typeface="Archivo"/>
                          <a:cs typeface="Archivo"/>
                          <a:sym typeface="Archivo"/>
                        </a:rPr>
                        <a:t>Financial</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Profit</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rowSpan="2">
                  <a:txBody>
                    <a:bodyPr anchor="t" rtlCol="false"/>
                    <a:lstStyle/>
                    <a:p>
                      <a:pPr algn="l">
                        <a:lnSpc>
                          <a:spcPts val="1919"/>
                        </a:lnSpc>
                        <a:defRPr/>
                      </a:pPr>
                      <a:r>
                        <a:rPr lang="en-US" sz="1599">
                          <a:solidFill>
                            <a:srgbClr val="010203"/>
                          </a:solidFill>
                          <a:latin typeface="Archivo"/>
                          <a:ea typeface="Archivo"/>
                          <a:cs typeface="Archivo"/>
                          <a:sym typeface="Archivo"/>
                        </a:rPr>
                        <a:t>Environmental</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Carbon footprint</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r>
              <a:tr h="809841">
                <a:tc vMerge="true">
                  <a:txBody>
                    <a:bodyPr anchor="t" rtlCol="false"/>
                    <a:lstStyle/>
                    <a:p>
                      <a:pPr algn="l">
                        <a:lnSpc>
                          <a:spcPts val="1919"/>
                        </a:lnSpc>
                        <a:defRPr/>
                      </a:pPr>
                      <a:r>
                        <a:rPr lang="en-US" sz="1599">
                          <a:solidFill>
                            <a:srgbClr val="010203"/>
                          </a:solidFill>
                          <a:latin typeface="Archivo"/>
                          <a:ea typeface="Archivo"/>
                          <a:cs typeface="Archivo"/>
                          <a:sym typeface="Archivo"/>
                        </a:rPr>
                        <a:t>Audience</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Number of members</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vMerge="true">
                  <a:txBody>
                    <a:bodyPr anchor="t" rtlCol="false"/>
                    <a:lstStyle/>
                    <a:p>
                      <a:pPr algn="l">
                        <a:lnSpc>
                          <a:spcPts val="1919"/>
                        </a:lnSpc>
                        <a:defRPr/>
                      </a:pPr>
                      <a:r>
                        <a:rPr lang="en-US" sz="1599">
                          <a:solidFill>
                            <a:srgbClr val="010203"/>
                          </a:solidFill>
                          <a:latin typeface="Archivo"/>
                          <a:ea typeface="Archivo"/>
                          <a:cs typeface="Archivo"/>
                          <a:sym typeface="Archivo"/>
                        </a:rPr>
                        <a:t>Financial</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Grants received (number/amount)</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vMerge="true">
                  <a:txBody>
                    <a:bodyPr anchor="t" rtlCol="false"/>
                    <a:lstStyle/>
                    <a:p>
                      <a:pPr algn="l">
                        <a:lnSpc>
                          <a:spcPts val="1919"/>
                        </a:lnSpc>
                        <a:defRPr/>
                      </a:pPr>
                      <a:r>
                        <a:rPr lang="en-US" sz="1599">
                          <a:solidFill>
                            <a:srgbClr val="010203"/>
                          </a:solidFill>
                          <a:latin typeface="Archivo"/>
                          <a:ea typeface="Archivo"/>
                          <a:cs typeface="Archivo"/>
                          <a:sym typeface="Archivo"/>
                        </a:rPr>
                        <a:t>Environmental</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Waste reduction</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r>
              <a:tr h="809841">
                <a:tc rowSpan="2">
                  <a:txBody>
                    <a:bodyPr anchor="t" rtlCol="false"/>
                    <a:lstStyle/>
                    <a:p>
                      <a:pPr algn="l">
                        <a:lnSpc>
                          <a:spcPts val="1919"/>
                        </a:lnSpc>
                        <a:defRPr/>
                      </a:pPr>
                      <a:r>
                        <a:rPr lang="en-US" sz="1599">
                          <a:solidFill>
                            <a:srgbClr val="010203"/>
                          </a:solidFill>
                          <a:latin typeface="Archivo"/>
                          <a:ea typeface="Archivo"/>
                          <a:cs typeface="Archivo"/>
                          <a:sym typeface="Archivo"/>
                        </a:rPr>
                        <a:t>Collection</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Size of collection</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rowSpan="4">
                  <a:txBody>
                    <a:bodyPr anchor="t" rtlCol="false"/>
                    <a:lstStyle/>
                    <a:p>
                      <a:pPr algn="l">
                        <a:lnSpc>
                          <a:spcPts val="1919"/>
                        </a:lnSpc>
                        <a:defRPr/>
                      </a:pPr>
                      <a:r>
                        <a:rPr lang="en-US" sz="1599">
                          <a:solidFill>
                            <a:srgbClr val="010203"/>
                          </a:solidFill>
                          <a:latin typeface="Archivo"/>
                          <a:ea typeface="Archivo"/>
                          <a:cs typeface="Archivo"/>
                          <a:sym typeface="Archivo"/>
                        </a:rPr>
                        <a:t>Digital</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Website visits</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Other</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l">
                        <a:lnSpc>
                          <a:spcPts val="1919"/>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r>
              <a:tr h="809841">
                <a:tc vMerge="true">
                  <a:txBody>
                    <a:bodyPr anchor="t" rtlCol="false"/>
                    <a:lstStyle/>
                    <a:p>
                      <a:pPr algn="l">
                        <a:lnSpc>
                          <a:spcPts val="1919"/>
                        </a:lnSpc>
                        <a:defRPr/>
                      </a:pPr>
                      <a:r>
                        <a:rPr lang="en-US" sz="1599">
                          <a:solidFill>
                            <a:srgbClr val="010203"/>
                          </a:solidFill>
                          <a:latin typeface="Archivo"/>
                          <a:ea typeface="Archivo"/>
                          <a:cs typeface="Archivo"/>
                          <a:sym typeface="Archivo"/>
                        </a:rPr>
                        <a:t>Collection</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Collection inquiries</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vMerge="true">
                  <a:txBody>
                    <a:bodyPr anchor="t" rtlCol="false"/>
                    <a:lstStyle/>
                    <a:p>
                      <a:pPr algn="l">
                        <a:lnSpc>
                          <a:spcPts val="1919"/>
                        </a:lnSpc>
                        <a:defRPr/>
                      </a:pPr>
                      <a:r>
                        <a:rPr lang="en-US" sz="1599">
                          <a:solidFill>
                            <a:srgbClr val="010203"/>
                          </a:solidFill>
                          <a:latin typeface="Archivo"/>
                          <a:ea typeface="Archivo"/>
                          <a:cs typeface="Archivo"/>
                          <a:sym typeface="Archivo"/>
                        </a:rPr>
                        <a:t>Digital</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Newsletter subscribers</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rowSpan="3">
                  <a:txBody>
                    <a:bodyPr anchor="t" rtlCol="false"/>
                    <a:lstStyle/>
                    <a:p>
                      <a:pPr algn="l">
                        <a:lnSpc>
                          <a:spcPts val="1919"/>
                        </a:lnSpc>
                        <a:defRPr/>
                      </a:pPr>
                      <a:r>
                        <a:rPr lang="en-US" sz="1599">
                          <a:solidFill>
                            <a:srgbClr val="010203"/>
                          </a:solidFill>
                          <a:latin typeface="Archivo"/>
                          <a:ea typeface="Archivo"/>
                          <a:cs typeface="Archivo"/>
                          <a:sym typeface="Archivo"/>
                        </a:rPr>
                        <a:t>What methods  will you use to measure these KPIs?</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l">
                        <a:lnSpc>
                          <a:spcPts val="1919"/>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r>
              <a:tr h="809841">
                <a:tc rowSpan="2">
                  <a:txBody>
                    <a:bodyPr anchor="t" rtlCol="false"/>
                    <a:lstStyle/>
                    <a:p>
                      <a:pPr algn="l">
                        <a:lnSpc>
                          <a:spcPts val="1919"/>
                        </a:lnSpc>
                        <a:defRPr/>
                      </a:pPr>
                      <a:r>
                        <a:rPr lang="en-US" sz="1599">
                          <a:solidFill>
                            <a:srgbClr val="010203"/>
                          </a:solidFill>
                          <a:latin typeface="Archivo"/>
                          <a:ea typeface="Archivo"/>
                          <a:cs typeface="Archivo"/>
                          <a:sym typeface="Archivo"/>
                        </a:rPr>
                        <a:t>Programme</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Number of exhibitions</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vMerge="true">
                  <a:txBody>
                    <a:bodyPr anchor="t" rtlCol="false"/>
                    <a:lstStyle/>
                    <a:p>
                      <a:pPr algn="l">
                        <a:lnSpc>
                          <a:spcPts val="1919"/>
                        </a:lnSpc>
                        <a:defRPr/>
                      </a:pPr>
                      <a:r>
                        <a:rPr lang="en-US" sz="1599">
                          <a:solidFill>
                            <a:srgbClr val="010203"/>
                          </a:solidFill>
                          <a:latin typeface="Archivo"/>
                          <a:ea typeface="Archivo"/>
                          <a:cs typeface="Archivo"/>
                          <a:sym typeface="Archivo"/>
                        </a:rPr>
                        <a:t>Digital</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Click through rate</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vMerge="true">
                  <a:txBody>
                    <a:bodyPr anchor="t" rtlCol="false"/>
                    <a:lstStyle/>
                    <a:p>
                      <a:pPr algn="l">
                        <a:lnSpc>
                          <a:spcPts val="1919"/>
                        </a:lnSpc>
                        <a:defRPr/>
                      </a:pPr>
                      <a:r>
                        <a:rPr lang="en-US" sz="1599">
                          <a:solidFill>
                            <a:srgbClr val="010203"/>
                          </a:solidFill>
                          <a:latin typeface="Archivo"/>
                          <a:ea typeface="Archivo"/>
                          <a:cs typeface="Archivo"/>
                          <a:sym typeface="Archivo"/>
                        </a:rPr>
                        <a:t>What methods  will you use to measure these KPIs?</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l">
                        <a:lnSpc>
                          <a:spcPts val="1919"/>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r>
              <a:tr h="809841">
                <a:tc vMerge="true">
                  <a:txBody>
                    <a:bodyPr anchor="t" rtlCol="false"/>
                    <a:lstStyle/>
                    <a:p>
                      <a:pPr algn="l">
                        <a:lnSpc>
                          <a:spcPts val="1919"/>
                        </a:lnSpc>
                        <a:defRPr/>
                      </a:pPr>
                      <a:r>
                        <a:rPr lang="en-US" sz="1599">
                          <a:solidFill>
                            <a:srgbClr val="010203"/>
                          </a:solidFill>
                          <a:latin typeface="Archivo"/>
                          <a:ea typeface="Archivo"/>
                          <a:cs typeface="Archivo"/>
                          <a:sym typeface="Archivo"/>
                        </a:rPr>
                        <a:t>Programme</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Number of events</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vMerge="true">
                  <a:txBody>
                    <a:bodyPr anchor="t" rtlCol="false"/>
                    <a:lstStyle/>
                    <a:p>
                      <a:pPr algn="l">
                        <a:lnSpc>
                          <a:spcPts val="1919"/>
                        </a:lnSpc>
                        <a:defRPr/>
                      </a:pPr>
                      <a:r>
                        <a:rPr lang="en-US" sz="1599">
                          <a:solidFill>
                            <a:srgbClr val="010203"/>
                          </a:solidFill>
                          <a:latin typeface="Archivo"/>
                          <a:ea typeface="Archivo"/>
                          <a:cs typeface="Archivo"/>
                          <a:sym typeface="Archivo"/>
                        </a:rPr>
                        <a:t>Digital</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l">
                        <a:lnSpc>
                          <a:spcPts val="1919"/>
                        </a:lnSpc>
                        <a:defRPr/>
                      </a:pPr>
                      <a:r>
                        <a:rPr lang="en-US" sz="1599">
                          <a:solidFill>
                            <a:srgbClr val="010203"/>
                          </a:solidFill>
                          <a:latin typeface="Archivo"/>
                          <a:ea typeface="Archivo"/>
                          <a:cs typeface="Archivo"/>
                          <a:sym typeface="Archivo"/>
                        </a:rPr>
                        <a:t>Social media engagement </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c vMerge="true">
                  <a:txBody>
                    <a:bodyPr anchor="t" rtlCol="false"/>
                    <a:lstStyle/>
                    <a:p>
                      <a:pPr algn="l">
                        <a:lnSpc>
                          <a:spcPts val="1919"/>
                        </a:lnSpc>
                        <a:defRPr/>
                      </a:pPr>
                      <a:r>
                        <a:rPr lang="en-US" sz="1599">
                          <a:solidFill>
                            <a:srgbClr val="010203"/>
                          </a:solidFill>
                          <a:latin typeface="Archivo"/>
                          <a:ea typeface="Archivo"/>
                          <a:cs typeface="Archivo"/>
                          <a:sym typeface="Archivo"/>
                        </a:rPr>
                        <a:t>What methods  will you use to measure these KPIs?</a:t>
                      </a: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FFFFF"/>
                    </a:solidFill>
                  </a:tcPr>
                </a:tc>
                <a:tc>
                  <a:txBody>
                    <a:bodyPr anchor="t" rtlCol="false"/>
                    <a:lstStyle/>
                    <a:p>
                      <a:pPr algn="l">
                        <a:lnSpc>
                          <a:spcPts val="1919"/>
                        </a:lnSpc>
                        <a:defRPr/>
                      </a:pPr>
                      <a:endParaRPr lang="en-US" sz="1100"/>
                    </a:p>
                  </a:txBody>
                  <a:tcPr marL="123825" marR="123825" marT="123825" marB="123825" anchor="ctr">
                    <a:lnL cmpd="sng" algn="ctr" cap="flat" w="19050">
                      <a:solidFill>
                        <a:srgbClr val="010203"/>
                      </a:solidFill>
                      <a:prstDash val="solid"/>
                      <a:round/>
                      <a:headEnd type="none" w="med" len="med"/>
                      <a:tailEnd type="none" w="med" len="med"/>
                    </a:lnL>
                    <a:lnR cmpd="sng" algn="ctr" cap="flat" w="19050">
                      <a:solidFill>
                        <a:srgbClr val="010203"/>
                      </a:solidFill>
                      <a:prstDash val="solid"/>
                      <a:round/>
                      <a:headEnd type="none" w="med" len="med"/>
                      <a:tailEnd type="none" w="med" len="med"/>
                    </a:lnR>
                    <a:lnT cmpd="sng" algn="ctr" cap="flat" w="19050">
                      <a:solidFill>
                        <a:srgbClr val="010203"/>
                      </a:solidFill>
                      <a:prstDash val="solid"/>
                      <a:round/>
                      <a:headEnd type="none" w="med" len="med"/>
                      <a:tailEnd type="none" w="med" len="med"/>
                    </a:lnT>
                    <a:lnB cmpd="sng" algn="ctr" cap="flat" w="19050">
                      <a:solidFill>
                        <a:srgbClr val="010203"/>
                      </a:solidFill>
                      <a:prstDash val="solid"/>
                      <a:round/>
                      <a:headEnd type="none" w="med" len="med"/>
                      <a:tailEnd type="none" w="med" len="med"/>
                    </a:lnB>
                    <a:solidFill>
                      <a:srgbClr val="F2F2F2"/>
                    </a:solidFill>
                  </a:tcPr>
                </a:tc>
              </a:tr>
            </a:tbl>
          </a:graphicData>
        </a:graphic>
      </p:graphicFrame>
      <p:sp>
        <p:nvSpPr>
          <p:cNvPr name="TextBox 3" id="3"/>
          <p:cNvSpPr txBox="true"/>
          <p:nvPr/>
        </p:nvSpPr>
        <p:spPr>
          <a:xfrm rot="0">
            <a:off x="1828800" y="476250"/>
            <a:ext cx="2788325" cy="440690"/>
          </a:xfrm>
          <a:prstGeom prst="rect">
            <a:avLst/>
          </a:prstGeom>
        </p:spPr>
        <p:txBody>
          <a:bodyPr anchor="t" rtlCol="false" tIns="0" lIns="0" bIns="0" rIns="0">
            <a:spAutoFit/>
          </a:bodyPr>
          <a:lstStyle/>
          <a:p>
            <a:pPr algn="just">
              <a:lnSpc>
                <a:spcPts val="3040"/>
              </a:lnSpc>
            </a:pPr>
            <a:r>
              <a:rPr lang="en-US" sz="3800">
                <a:solidFill>
                  <a:srgbClr val="010203"/>
                </a:solidFill>
                <a:latin typeface="Archivo Black"/>
                <a:ea typeface="Archivo Black"/>
                <a:cs typeface="Archivo Black"/>
                <a:sym typeface="Archivo Black"/>
              </a:rPr>
              <a:t>Evaluation</a:t>
            </a:r>
          </a:p>
        </p:txBody>
      </p:sp>
      <p:sp>
        <p:nvSpPr>
          <p:cNvPr name="TextBox 4" id="4"/>
          <p:cNvSpPr txBox="true"/>
          <p:nvPr/>
        </p:nvSpPr>
        <p:spPr>
          <a:xfrm rot="0">
            <a:off x="10744200" y="333375"/>
            <a:ext cx="7200900" cy="1533525"/>
          </a:xfrm>
          <a:prstGeom prst="rect">
            <a:avLst/>
          </a:prstGeom>
        </p:spPr>
        <p:txBody>
          <a:bodyPr anchor="t" rtlCol="false" tIns="0" lIns="0" bIns="0" rIns="0">
            <a:spAutoFit/>
          </a:bodyPr>
          <a:lstStyle/>
          <a:p>
            <a:pPr algn="r">
              <a:lnSpc>
                <a:spcPts val="2400"/>
              </a:lnSpc>
            </a:pPr>
            <a:r>
              <a:rPr lang="en-US" sz="2000">
                <a:solidFill>
                  <a:srgbClr val="010203"/>
                </a:solidFill>
                <a:latin typeface="Archivo"/>
                <a:ea typeface="Archivo"/>
                <a:cs typeface="Archivo"/>
                <a:sym typeface="Archivo"/>
              </a:rPr>
              <a:t>As with any idea, you need to know how to know if you're doing well and where you need to improve. You can’t go off vibes alone. Don’t forget - your objectives you are evaluating against should be SMART (see the marketing section).</a:t>
            </a:r>
          </a:p>
          <a:p>
            <a:pPr algn="r">
              <a:lnSpc>
                <a:spcPts val="2400"/>
              </a:lnSpc>
            </a:pPr>
          </a:p>
        </p:txBody>
      </p:sp>
      <p:grpSp>
        <p:nvGrpSpPr>
          <p:cNvPr name="Group 5" id="5"/>
          <p:cNvGrpSpPr/>
          <p:nvPr/>
        </p:nvGrpSpPr>
        <p:grpSpPr>
          <a:xfrm rot="0">
            <a:off x="0" y="0"/>
            <a:ext cx="1600200" cy="10287000"/>
            <a:chOff x="0" y="0"/>
            <a:chExt cx="2133600" cy="13716000"/>
          </a:xfrm>
        </p:grpSpPr>
        <p:grpSp>
          <p:nvGrpSpPr>
            <p:cNvPr name="Group 6" id="6"/>
            <p:cNvGrpSpPr/>
            <p:nvPr/>
          </p:nvGrpSpPr>
          <p:grpSpPr>
            <a:xfrm rot="0">
              <a:off x="0" y="0"/>
              <a:ext cx="2133600" cy="13716000"/>
              <a:chOff x="0" y="0"/>
              <a:chExt cx="421452" cy="2709333"/>
            </a:xfrm>
          </p:grpSpPr>
          <p:sp>
            <p:nvSpPr>
              <p:cNvPr name="Freeform 7" id="7"/>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8" id="8"/>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9" id="9"/>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0" id="10"/>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F2F2F2"/>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1" id="11"/>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spTree>
  </p:cSld>
  <p:clrMapOvr>
    <a:masterClrMapping/>
  </p:clrMapOvr>
  <p:transition spd="fast">
    <p:fade/>
  </p:transition>
</p:sld>
</file>

<file path=ppt/slides/slide92.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sp>
        <p:nvSpPr>
          <p:cNvPr name="TextBox 2" id="2"/>
          <p:cNvSpPr txBox="true"/>
          <p:nvPr/>
        </p:nvSpPr>
        <p:spPr>
          <a:xfrm rot="0">
            <a:off x="15624663" y="8000365"/>
            <a:ext cx="2320437" cy="1944370"/>
          </a:xfrm>
          <a:prstGeom prst="rect">
            <a:avLst/>
          </a:prstGeom>
        </p:spPr>
        <p:txBody>
          <a:bodyPr anchor="t" rtlCol="false" tIns="0" lIns="0" bIns="0" rIns="0">
            <a:spAutoFit/>
          </a:bodyPr>
          <a:lstStyle/>
          <a:p>
            <a:pPr algn="r">
              <a:lnSpc>
                <a:spcPts val="3800"/>
              </a:lnSpc>
            </a:pPr>
            <a:r>
              <a:rPr lang="en-US" sz="3800">
                <a:solidFill>
                  <a:srgbClr val="010203"/>
                </a:solidFill>
                <a:latin typeface="Archivo Black"/>
                <a:ea typeface="Archivo Black"/>
                <a:cs typeface="Archivo Black"/>
                <a:sym typeface="Archivo Black"/>
              </a:rPr>
              <a:t>After Your Proof Of Concept</a:t>
            </a:r>
          </a:p>
        </p:txBody>
      </p:sp>
      <p:grpSp>
        <p:nvGrpSpPr>
          <p:cNvPr name="Group 3" id="3"/>
          <p:cNvGrpSpPr/>
          <p:nvPr/>
        </p:nvGrpSpPr>
        <p:grpSpPr>
          <a:xfrm rot="0">
            <a:off x="15201900" y="342900"/>
            <a:ext cx="2743200" cy="3686175"/>
            <a:chOff x="0" y="0"/>
            <a:chExt cx="722489" cy="970844"/>
          </a:xfrm>
        </p:grpSpPr>
        <p:sp>
          <p:nvSpPr>
            <p:cNvPr name="Freeform 4" id="4"/>
            <p:cNvSpPr/>
            <p:nvPr/>
          </p:nvSpPr>
          <p:spPr>
            <a:xfrm flipH="false" flipV="false" rot="0">
              <a:off x="0" y="0"/>
              <a:ext cx="722489" cy="970844"/>
            </a:xfrm>
            <a:custGeom>
              <a:avLst/>
              <a:gdLst/>
              <a:ahLst/>
              <a:cxnLst/>
              <a:rect r="r" b="b" t="t" l="l"/>
              <a:pathLst>
                <a:path h="970844" w="722489">
                  <a:moveTo>
                    <a:pt x="0" y="0"/>
                  </a:moveTo>
                  <a:lnTo>
                    <a:pt x="722489" y="0"/>
                  </a:lnTo>
                  <a:lnTo>
                    <a:pt x="722489" y="970844"/>
                  </a:lnTo>
                  <a:lnTo>
                    <a:pt x="0" y="970844"/>
                  </a:lnTo>
                  <a:close/>
                </a:path>
              </a:pathLst>
            </a:custGeom>
            <a:solidFill>
              <a:srgbClr val="203608"/>
            </a:solidFill>
          </p:spPr>
        </p:sp>
        <p:sp>
          <p:nvSpPr>
            <p:cNvPr name="TextBox 5" id="5"/>
            <p:cNvSpPr txBox="true"/>
            <p:nvPr/>
          </p:nvSpPr>
          <p:spPr>
            <a:xfrm>
              <a:off x="0" y="28575"/>
              <a:ext cx="722489" cy="942269"/>
            </a:xfrm>
            <a:prstGeom prst="rect">
              <a:avLst/>
            </a:prstGeom>
          </p:spPr>
          <p:txBody>
            <a:bodyPr anchor="ctr" rtlCol="false" tIns="50800" lIns="50800" bIns="50800" rIns="50800"/>
            <a:lstStyle/>
            <a:p>
              <a:pPr algn="ctr">
                <a:lnSpc>
                  <a:spcPts val="1399"/>
                </a:lnSpc>
              </a:pPr>
            </a:p>
          </p:txBody>
        </p:sp>
      </p:grpSp>
      <p:sp>
        <p:nvSpPr>
          <p:cNvPr name="TextBox 6" id="6"/>
          <p:cNvSpPr txBox="true"/>
          <p:nvPr/>
        </p:nvSpPr>
        <p:spPr>
          <a:xfrm rot="0">
            <a:off x="15429143" y="942908"/>
            <a:ext cx="2288764" cy="2916555"/>
          </a:xfrm>
          <a:prstGeom prst="rect">
            <a:avLst/>
          </a:prstGeom>
        </p:spPr>
        <p:txBody>
          <a:bodyPr anchor="t" rtlCol="false" tIns="0" lIns="0" bIns="0" rIns="0">
            <a:spAutoFit/>
          </a:bodyPr>
          <a:lstStyle/>
          <a:p>
            <a:pPr algn="l">
              <a:lnSpc>
                <a:spcPts val="1200"/>
              </a:lnSpc>
            </a:pPr>
          </a:p>
          <a:p>
            <a:pPr algn="l">
              <a:lnSpc>
                <a:spcPts val="1200"/>
              </a:lnSpc>
            </a:pPr>
            <a:r>
              <a:rPr lang="en-US" sz="1200">
                <a:solidFill>
                  <a:srgbClr val="F2F2F2"/>
                </a:solidFill>
                <a:latin typeface="Archivo"/>
                <a:ea typeface="Archivo"/>
                <a:cs typeface="Archivo"/>
                <a:sym typeface="Archivo"/>
              </a:rPr>
              <a:t>The UK has a museum accreditation scheme. It’s not necessary to have in order to call yourself a museum, but it does provide a useful framework for best practice and opens funding streams. The process takes years however, so it’s not something to do at the start of your journey. But it’s helpful to keep in the back of your mind because in order to get accredited, the museum must work to a certain standard. So it’s easier to set up compliant systems to start with rather than change them later and do the work twice.</a:t>
            </a:r>
          </a:p>
          <a:p>
            <a:pPr algn="l">
              <a:lnSpc>
                <a:spcPts val="1200"/>
              </a:lnSpc>
            </a:pPr>
          </a:p>
        </p:txBody>
      </p:sp>
      <p:sp>
        <p:nvSpPr>
          <p:cNvPr name="Freeform 7" id="7"/>
          <p:cNvSpPr/>
          <p:nvPr/>
        </p:nvSpPr>
        <p:spPr>
          <a:xfrm flipH="false" flipV="false" rot="0">
            <a:off x="15429143" y="542342"/>
            <a:ext cx="391040" cy="391040"/>
          </a:xfrm>
          <a:custGeom>
            <a:avLst/>
            <a:gdLst/>
            <a:ahLst/>
            <a:cxnLst/>
            <a:rect r="r" b="b" t="t" l="l"/>
            <a:pathLst>
              <a:path h="391040" w="391040">
                <a:moveTo>
                  <a:pt x="0" y="0"/>
                </a:moveTo>
                <a:lnTo>
                  <a:pt x="391040" y="0"/>
                </a:lnTo>
                <a:lnTo>
                  <a:pt x="391040" y="391041"/>
                </a:lnTo>
                <a:lnTo>
                  <a:pt x="0" y="3910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8" id="8"/>
          <p:cNvSpPr txBox="true"/>
          <p:nvPr/>
        </p:nvSpPr>
        <p:spPr>
          <a:xfrm rot="0">
            <a:off x="16016592" y="606417"/>
            <a:ext cx="1161938" cy="291465"/>
          </a:xfrm>
          <a:prstGeom prst="rect">
            <a:avLst/>
          </a:prstGeom>
        </p:spPr>
        <p:txBody>
          <a:bodyPr anchor="t" rtlCol="false" tIns="0" lIns="0" bIns="0" rIns="0">
            <a:spAutoFit/>
          </a:bodyPr>
          <a:lstStyle/>
          <a:p>
            <a:pPr algn="l">
              <a:lnSpc>
                <a:spcPts val="2100"/>
              </a:lnSpc>
            </a:pPr>
            <a:r>
              <a:rPr lang="en-US" sz="2100">
                <a:solidFill>
                  <a:srgbClr val="F2F2F2"/>
                </a:solidFill>
                <a:latin typeface="Archivo Black"/>
                <a:ea typeface="Archivo Black"/>
                <a:cs typeface="Archivo Black"/>
                <a:sym typeface="Archivo Black"/>
              </a:rPr>
              <a:t>NOTE</a:t>
            </a:r>
          </a:p>
        </p:txBody>
      </p:sp>
      <p:grpSp>
        <p:nvGrpSpPr>
          <p:cNvPr name="Group 9" id="9"/>
          <p:cNvGrpSpPr/>
          <p:nvPr/>
        </p:nvGrpSpPr>
        <p:grpSpPr>
          <a:xfrm rot="0">
            <a:off x="0" y="0"/>
            <a:ext cx="1600200" cy="10287000"/>
            <a:chOff x="0" y="0"/>
            <a:chExt cx="2133600" cy="13716000"/>
          </a:xfrm>
        </p:grpSpPr>
        <p:grpSp>
          <p:nvGrpSpPr>
            <p:cNvPr name="Group 10" id="10"/>
            <p:cNvGrpSpPr/>
            <p:nvPr/>
          </p:nvGrpSpPr>
          <p:grpSpPr>
            <a:xfrm rot="0">
              <a:off x="0" y="0"/>
              <a:ext cx="2133600" cy="13716000"/>
              <a:chOff x="0" y="0"/>
              <a:chExt cx="421452" cy="2709333"/>
            </a:xfrm>
          </p:grpSpPr>
          <p:sp>
            <p:nvSpPr>
              <p:cNvPr name="Freeform 11" id="11"/>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2" id="12"/>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3" id="13"/>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4" id="14"/>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F2F2F2"/>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5" id="15"/>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4" tooltip="https://www.floschechter.com"/>
                </a:rPr>
                <a:t>Florence</a:t>
              </a:r>
            </a:p>
            <a:p>
              <a:pPr algn="just">
                <a:lnSpc>
                  <a:spcPts val="1511"/>
                </a:lnSpc>
              </a:pPr>
              <a:r>
                <a:rPr lang="en-US" sz="1399">
                  <a:solidFill>
                    <a:srgbClr val="F2F2F2"/>
                  </a:solidFill>
                  <a:latin typeface="Zodiak"/>
                  <a:ea typeface="Zodiak"/>
                  <a:cs typeface="Zodiak"/>
                  <a:sym typeface="Zodiak"/>
                  <a:hlinkClick r:id="rId5"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6" tooltip="https://www.floschechter.com"/>
                </a:rPr>
                <a:t>floschechter.com</a:t>
              </a:r>
            </a:p>
          </p:txBody>
        </p:sp>
      </p:grpSp>
      <p:grpSp>
        <p:nvGrpSpPr>
          <p:cNvPr name="Group 16" id="16"/>
          <p:cNvGrpSpPr/>
          <p:nvPr/>
        </p:nvGrpSpPr>
        <p:grpSpPr>
          <a:xfrm rot="0">
            <a:off x="9258300" y="6486525"/>
            <a:ext cx="5715000" cy="3457575"/>
            <a:chOff x="0" y="0"/>
            <a:chExt cx="1505185" cy="910637"/>
          </a:xfrm>
        </p:grpSpPr>
        <p:sp>
          <p:nvSpPr>
            <p:cNvPr name="Freeform 17" id="17"/>
            <p:cNvSpPr/>
            <p:nvPr/>
          </p:nvSpPr>
          <p:spPr>
            <a:xfrm flipH="false" flipV="false" rot="0">
              <a:off x="0" y="0"/>
              <a:ext cx="1505185" cy="910637"/>
            </a:xfrm>
            <a:custGeom>
              <a:avLst/>
              <a:gdLst/>
              <a:ahLst/>
              <a:cxnLst/>
              <a:rect r="r" b="b" t="t" l="l"/>
              <a:pathLst>
                <a:path h="910637" w="1505185">
                  <a:moveTo>
                    <a:pt x="0" y="0"/>
                  </a:moveTo>
                  <a:lnTo>
                    <a:pt x="1505185" y="0"/>
                  </a:lnTo>
                  <a:lnTo>
                    <a:pt x="1505185" y="910637"/>
                  </a:lnTo>
                  <a:lnTo>
                    <a:pt x="0" y="910637"/>
                  </a:lnTo>
                  <a:close/>
                </a:path>
              </a:pathLst>
            </a:custGeom>
            <a:solidFill>
              <a:srgbClr val="000000">
                <a:alpha val="0"/>
              </a:srgbClr>
            </a:solidFill>
            <a:ln w="19050" cap="sq">
              <a:solidFill>
                <a:srgbClr val="000000"/>
              </a:solidFill>
              <a:prstDash val="solid"/>
              <a:miter/>
            </a:ln>
          </p:spPr>
        </p:sp>
        <p:sp>
          <p:nvSpPr>
            <p:cNvPr name="TextBox 18" id="18"/>
            <p:cNvSpPr txBox="true"/>
            <p:nvPr/>
          </p:nvSpPr>
          <p:spPr>
            <a:xfrm>
              <a:off x="0" y="-9525"/>
              <a:ext cx="1505185" cy="920162"/>
            </a:xfrm>
            <a:prstGeom prst="rect">
              <a:avLst/>
            </a:prstGeom>
          </p:spPr>
          <p:txBody>
            <a:bodyPr anchor="ctr" rtlCol="false" tIns="50800" lIns="50800" bIns="50800" rIns="50800"/>
            <a:lstStyle/>
            <a:p>
              <a:pPr algn="ctr">
                <a:lnSpc>
                  <a:spcPts val="2160"/>
                </a:lnSpc>
              </a:pPr>
            </a:p>
          </p:txBody>
        </p:sp>
      </p:grpSp>
      <p:sp>
        <p:nvSpPr>
          <p:cNvPr name="TextBox 19" id="19"/>
          <p:cNvSpPr txBox="true"/>
          <p:nvPr/>
        </p:nvSpPr>
        <p:spPr>
          <a:xfrm rot="0">
            <a:off x="9258300" y="5908675"/>
            <a:ext cx="5685431"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How will you avoid </a:t>
            </a:r>
            <a:r>
              <a:rPr lang="en-US" sz="2000" u="sng">
                <a:solidFill>
                  <a:srgbClr val="000000"/>
                </a:solidFill>
                <a:latin typeface="Archivo"/>
                <a:ea typeface="Archivo"/>
                <a:cs typeface="Archivo"/>
                <a:sym typeface="Archivo"/>
                <a:hlinkClick r:id="rId7" tooltip="https://en.wikipedia.org/wiki/Founder%27s_syndrome"/>
              </a:rPr>
              <a:t>founder syndrome</a:t>
            </a:r>
            <a:r>
              <a:rPr lang="en-US" sz="2000">
                <a:solidFill>
                  <a:srgbClr val="000000"/>
                </a:solidFill>
                <a:latin typeface="Archivo"/>
                <a:ea typeface="Archivo"/>
                <a:cs typeface="Archivo"/>
                <a:sym typeface="Archivo"/>
              </a:rPr>
              <a:t>?</a:t>
            </a:r>
          </a:p>
        </p:txBody>
      </p:sp>
      <p:grpSp>
        <p:nvGrpSpPr>
          <p:cNvPr name="Group 20" id="20"/>
          <p:cNvGrpSpPr/>
          <p:nvPr/>
        </p:nvGrpSpPr>
        <p:grpSpPr>
          <a:xfrm rot="0">
            <a:off x="9258300" y="1571625"/>
            <a:ext cx="5715000" cy="3457575"/>
            <a:chOff x="0" y="0"/>
            <a:chExt cx="1505185" cy="910637"/>
          </a:xfrm>
        </p:grpSpPr>
        <p:sp>
          <p:nvSpPr>
            <p:cNvPr name="Freeform 21" id="21"/>
            <p:cNvSpPr/>
            <p:nvPr/>
          </p:nvSpPr>
          <p:spPr>
            <a:xfrm flipH="false" flipV="false" rot="0">
              <a:off x="0" y="0"/>
              <a:ext cx="1505185" cy="910637"/>
            </a:xfrm>
            <a:custGeom>
              <a:avLst/>
              <a:gdLst/>
              <a:ahLst/>
              <a:cxnLst/>
              <a:rect r="r" b="b" t="t" l="l"/>
              <a:pathLst>
                <a:path h="910637" w="1505185">
                  <a:moveTo>
                    <a:pt x="0" y="0"/>
                  </a:moveTo>
                  <a:lnTo>
                    <a:pt x="1505185" y="0"/>
                  </a:lnTo>
                  <a:lnTo>
                    <a:pt x="1505185" y="910637"/>
                  </a:lnTo>
                  <a:lnTo>
                    <a:pt x="0" y="910637"/>
                  </a:lnTo>
                  <a:close/>
                </a:path>
              </a:pathLst>
            </a:custGeom>
            <a:solidFill>
              <a:srgbClr val="000000">
                <a:alpha val="0"/>
              </a:srgbClr>
            </a:solidFill>
            <a:ln w="19050" cap="sq">
              <a:solidFill>
                <a:srgbClr val="000000"/>
              </a:solidFill>
              <a:prstDash val="solid"/>
              <a:miter/>
            </a:ln>
          </p:spPr>
        </p:sp>
        <p:sp>
          <p:nvSpPr>
            <p:cNvPr name="TextBox 22" id="22"/>
            <p:cNvSpPr txBox="true"/>
            <p:nvPr/>
          </p:nvSpPr>
          <p:spPr>
            <a:xfrm>
              <a:off x="0" y="-9525"/>
              <a:ext cx="1505185" cy="920162"/>
            </a:xfrm>
            <a:prstGeom prst="rect">
              <a:avLst/>
            </a:prstGeom>
          </p:spPr>
          <p:txBody>
            <a:bodyPr anchor="ctr" rtlCol="false" tIns="50800" lIns="50800" bIns="50800" rIns="50800"/>
            <a:lstStyle/>
            <a:p>
              <a:pPr algn="ctr">
                <a:lnSpc>
                  <a:spcPts val="2160"/>
                </a:lnSpc>
              </a:pPr>
            </a:p>
          </p:txBody>
        </p:sp>
      </p:grpSp>
      <p:sp>
        <p:nvSpPr>
          <p:cNvPr name="TextBox 23" id="23"/>
          <p:cNvSpPr txBox="true"/>
          <p:nvPr/>
        </p:nvSpPr>
        <p:spPr>
          <a:xfrm rot="0">
            <a:off x="9258300" y="641350"/>
            <a:ext cx="5088936"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What would you have done differently?</a:t>
            </a:r>
          </a:p>
        </p:txBody>
      </p:sp>
      <p:grpSp>
        <p:nvGrpSpPr>
          <p:cNvPr name="Group 24" id="24"/>
          <p:cNvGrpSpPr/>
          <p:nvPr/>
        </p:nvGrpSpPr>
        <p:grpSpPr>
          <a:xfrm rot="0">
            <a:off x="3314700" y="6486525"/>
            <a:ext cx="5715000" cy="3457575"/>
            <a:chOff x="0" y="0"/>
            <a:chExt cx="1505185" cy="910637"/>
          </a:xfrm>
        </p:grpSpPr>
        <p:sp>
          <p:nvSpPr>
            <p:cNvPr name="Freeform 25" id="25"/>
            <p:cNvSpPr/>
            <p:nvPr/>
          </p:nvSpPr>
          <p:spPr>
            <a:xfrm flipH="false" flipV="false" rot="0">
              <a:off x="0" y="0"/>
              <a:ext cx="1505185" cy="910637"/>
            </a:xfrm>
            <a:custGeom>
              <a:avLst/>
              <a:gdLst/>
              <a:ahLst/>
              <a:cxnLst/>
              <a:rect r="r" b="b" t="t" l="l"/>
              <a:pathLst>
                <a:path h="910637" w="1505185">
                  <a:moveTo>
                    <a:pt x="0" y="0"/>
                  </a:moveTo>
                  <a:lnTo>
                    <a:pt x="1505185" y="0"/>
                  </a:lnTo>
                  <a:lnTo>
                    <a:pt x="1505185" y="910637"/>
                  </a:lnTo>
                  <a:lnTo>
                    <a:pt x="0" y="910637"/>
                  </a:lnTo>
                  <a:close/>
                </a:path>
              </a:pathLst>
            </a:custGeom>
            <a:solidFill>
              <a:srgbClr val="000000">
                <a:alpha val="0"/>
              </a:srgbClr>
            </a:solidFill>
            <a:ln w="19050" cap="sq">
              <a:solidFill>
                <a:srgbClr val="000000"/>
              </a:solidFill>
              <a:prstDash val="solid"/>
              <a:miter/>
            </a:ln>
          </p:spPr>
        </p:sp>
        <p:sp>
          <p:nvSpPr>
            <p:cNvPr name="TextBox 26" id="26"/>
            <p:cNvSpPr txBox="true"/>
            <p:nvPr/>
          </p:nvSpPr>
          <p:spPr>
            <a:xfrm>
              <a:off x="0" y="-9525"/>
              <a:ext cx="1505185" cy="920162"/>
            </a:xfrm>
            <a:prstGeom prst="rect">
              <a:avLst/>
            </a:prstGeom>
          </p:spPr>
          <p:txBody>
            <a:bodyPr anchor="ctr" rtlCol="false" tIns="50800" lIns="50800" bIns="50800" rIns="50800"/>
            <a:lstStyle/>
            <a:p>
              <a:pPr algn="ctr">
                <a:lnSpc>
                  <a:spcPts val="2160"/>
                </a:lnSpc>
              </a:pPr>
            </a:p>
          </p:txBody>
        </p:sp>
      </p:grpSp>
      <p:sp>
        <p:nvSpPr>
          <p:cNvPr name="TextBox 27" id="27"/>
          <p:cNvSpPr txBox="true"/>
          <p:nvPr/>
        </p:nvSpPr>
        <p:spPr>
          <a:xfrm rot="0">
            <a:off x="3314700" y="5908675"/>
            <a:ext cx="5686425" cy="349250"/>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Will you consider becoming accredited?</a:t>
            </a:r>
          </a:p>
        </p:txBody>
      </p:sp>
      <p:grpSp>
        <p:nvGrpSpPr>
          <p:cNvPr name="Group 28" id="28"/>
          <p:cNvGrpSpPr/>
          <p:nvPr/>
        </p:nvGrpSpPr>
        <p:grpSpPr>
          <a:xfrm rot="0">
            <a:off x="3314700" y="1571625"/>
            <a:ext cx="5715000" cy="3457575"/>
            <a:chOff x="0" y="0"/>
            <a:chExt cx="1505185" cy="910637"/>
          </a:xfrm>
        </p:grpSpPr>
        <p:sp>
          <p:nvSpPr>
            <p:cNvPr name="Freeform 29" id="29"/>
            <p:cNvSpPr/>
            <p:nvPr/>
          </p:nvSpPr>
          <p:spPr>
            <a:xfrm flipH="false" flipV="false" rot="0">
              <a:off x="0" y="0"/>
              <a:ext cx="1505185" cy="910637"/>
            </a:xfrm>
            <a:custGeom>
              <a:avLst/>
              <a:gdLst/>
              <a:ahLst/>
              <a:cxnLst/>
              <a:rect r="r" b="b" t="t" l="l"/>
              <a:pathLst>
                <a:path h="910637" w="1505185">
                  <a:moveTo>
                    <a:pt x="0" y="0"/>
                  </a:moveTo>
                  <a:lnTo>
                    <a:pt x="1505185" y="0"/>
                  </a:lnTo>
                  <a:lnTo>
                    <a:pt x="1505185" y="910637"/>
                  </a:lnTo>
                  <a:lnTo>
                    <a:pt x="0" y="910637"/>
                  </a:lnTo>
                  <a:close/>
                </a:path>
              </a:pathLst>
            </a:custGeom>
            <a:solidFill>
              <a:srgbClr val="000000">
                <a:alpha val="0"/>
              </a:srgbClr>
            </a:solidFill>
            <a:ln w="19050" cap="sq">
              <a:solidFill>
                <a:srgbClr val="000000"/>
              </a:solidFill>
              <a:prstDash val="solid"/>
              <a:miter/>
            </a:ln>
          </p:spPr>
        </p:sp>
        <p:sp>
          <p:nvSpPr>
            <p:cNvPr name="TextBox 30" id="30"/>
            <p:cNvSpPr txBox="true"/>
            <p:nvPr/>
          </p:nvSpPr>
          <p:spPr>
            <a:xfrm>
              <a:off x="0" y="-9525"/>
              <a:ext cx="1505185" cy="920162"/>
            </a:xfrm>
            <a:prstGeom prst="rect">
              <a:avLst/>
            </a:prstGeom>
          </p:spPr>
          <p:txBody>
            <a:bodyPr anchor="ctr" rtlCol="false" tIns="50800" lIns="50800" bIns="50800" rIns="50800"/>
            <a:lstStyle/>
            <a:p>
              <a:pPr algn="ctr">
                <a:lnSpc>
                  <a:spcPts val="2160"/>
                </a:lnSpc>
              </a:pPr>
            </a:p>
          </p:txBody>
        </p:sp>
      </p:grpSp>
      <p:sp>
        <p:nvSpPr>
          <p:cNvPr name="TextBox 31" id="31"/>
          <p:cNvSpPr txBox="true"/>
          <p:nvPr/>
        </p:nvSpPr>
        <p:spPr>
          <a:xfrm rot="0">
            <a:off x="3314700" y="641350"/>
            <a:ext cx="5695950" cy="701675"/>
          </a:xfrm>
          <a:prstGeom prst="rect">
            <a:avLst/>
          </a:prstGeom>
        </p:spPr>
        <p:txBody>
          <a:bodyPr anchor="t" rtlCol="false" tIns="0" lIns="0" bIns="0" rIns="0">
            <a:spAutoFit/>
          </a:bodyPr>
          <a:lstStyle/>
          <a:p>
            <a:pPr algn="l">
              <a:lnSpc>
                <a:spcPts val="2800"/>
              </a:lnSpc>
            </a:pPr>
            <a:r>
              <a:rPr lang="en-US" sz="2000">
                <a:solidFill>
                  <a:srgbClr val="000000"/>
                </a:solidFill>
                <a:latin typeface="Archivo"/>
                <a:ea typeface="Archivo"/>
                <a:cs typeface="Archivo"/>
                <a:sym typeface="Archivo"/>
              </a:rPr>
              <a:t>What were the barriers you faced doing your proof of concept?</a:t>
            </a:r>
          </a:p>
        </p:txBody>
      </p:sp>
    </p:spTree>
  </p:cSld>
  <p:clrMapOvr>
    <a:masterClrMapping/>
  </p:clrMapOvr>
</p:sld>
</file>

<file path=ppt/slides/slide93.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grpSp>
        <p:nvGrpSpPr>
          <p:cNvPr name="Group 2" id="2"/>
          <p:cNvGrpSpPr/>
          <p:nvPr/>
        </p:nvGrpSpPr>
        <p:grpSpPr>
          <a:xfrm rot="0">
            <a:off x="6286500" y="5257800"/>
            <a:ext cx="2743200" cy="1000125"/>
            <a:chOff x="0" y="0"/>
            <a:chExt cx="544158" cy="198391"/>
          </a:xfrm>
        </p:grpSpPr>
        <p:sp>
          <p:nvSpPr>
            <p:cNvPr name="Freeform 3" id="3"/>
            <p:cNvSpPr/>
            <p:nvPr/>
          </p:nvSpPr>
          <p:spPr>
            <a:xfrm flipH="false" flipV="false" rot="0">
              <a:off x="0" y="0"/>
              <a:ext cx="544158" cy="198391"/>
            </a:xfrm>
            <a:custGeom>
              <a:avLst/>
              <a:gdLst/>
              <a:ahLst/>
              <a:cxnLst/>
              <a:rect r="r" b="b" t="t" l="l"/>
              <a:pathLst>
                <a:path h="198391" w="544158">
                  <a:moveTo>
                    <a:pt x="0" y="0"/>
                  </a:moveTo>
                  <a:lnTo>
                    <a:pt x="544158" y="0"/>
                  </a:lnTo>
                  <a:lnTo>
                    <a:pt x="544158" y="198391"/>
                  </a:lnTo>
                  <a:lnTo>
                    <a:pt x="0" y="198391"/>
                  </a:lnTo>
                  <a:close/>
                </a:path>
              </a:pathLst>
            </a:custGeom>
            <a:solidFill>
              <a:srgbClr val="010203"/>
            </a:solidFill>
          </p:spPr>
        </p:sp>
        <p:sp>
          <p:nvSpPr>
            <p:cNvPr name="TextBox 4" id="4"/>
            <p:cNvSpPr txBox="true"/>
            <p:nvPr/>
          </p:nvSpPr>
          <p:spPr>
            <a:xfrm>
              <a:off x="0" y="-38100"/>
              <a:ext cx="544158" cy="236491"/>
            </a:xfrm>
            <a:prstGeom prst="rect">
              <a:avLst/>
            </a:prstGeom>
          </p:spPr>
          <p:txBody>
            <a:bodyPr anchor="ctr" rtlCol="false" tIns="50800" lIns="50800" bIns="50800" rIns="50800"/>
            <a:lstStyle/>
            <a:p>
              <a:pPr algn="ctr">
                <a:lnSpc>
                  <a:spcPts val="2239"/>
                </a:lnSpc>
              </a:pPr>
            </a:p>
          </p:txBody>
        </p:sp>
      </p:grpSp>
      <p:sp>
        <p:nvSpPr>
          <p:cNvPr name="TextBox 5" id="5"/>
          <p:cNvSpPr txBox="true"/>
          <p:nvPr/>
        </p:nvSpPr>
        <p:spPr>
          <a:xfrm rot="0">
            <a:off x="6513174" y="5567771"/>
            <a:ext cx="1720448"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Statement of purpose</a:t>
            </a:r>
          </a:p>
        </p:txBody>
      </p:sp>
      <p:sp>
        <p:nvSpPr>
          <p:cNvPr name="TextBox 6" id="6"/>
          <p:cNvSpPr txBox="true"/>
          <p:nvPr/>
        </p:nvSpPr>
        <p:spPr>
          <a:xfrm rot="0">
            <a:off x="9144000" y="222885"/>
            <a:ext cx="8801100" cy="2510790"/>
          </a:xfrm>
          <a:prstGeom prst="rect">
            <a:avLst/>
          </a:prstGeom>
        </p:spPr>
        <p:txBody>
          <a:bodyPr anchor="t" rtlCol="false" tIns="0" lIns="0" bIns="0" rIns="0">
            <a:spAutoFit/>
          </a:bodyPr>
          <a:lstStyle/>
          <a:p>
            <a:pPr algn="r" marL="0" indent="0" lvl="0">
              <a:lnSpc>
                <a:spcPts val="9600"/>
              </a:lnSpc>
            </a:pPr>
            <a:r>
              <a:rPr lang="en-US" b="true" sz="9600">
                <a:solidFill>
                  <a:srgbClr val="010203"/>
                </a:solidFill>
                <a:latin typeface="Oswald Bold"/>
                <a:ea typeface="Oswald Bold"/>
                <a:cs typeface="Oswald Bold"/>
                <a:sym typeface="Oswald Bold"/>
              </a:rPr>
              <a:t>DOCUMENTATION CHECKLIST</a:t>
            </a:r>
          </a:p>
        </p:txBody>
      </p:sp>
      <p:grpSp>
        <p:nvGrpSpPr>
          <p:cNvPr name="Group 7" id="7"/>
          <p:cNvGrpSpPr/>
          <p:nvPr/>
        </p:nvGrpSpPr>
        <p:grpSpPr>
          <a:xfrm rot="0">
            <a:off x="9258300" y="5257800"/>
            <a:ext cx="2743200" cy="1000125"/>
            <a:chOff x="0" y="0"/>
            <a:chExt cx="544158" cy="198391"/>
          </a:xfrm>
        </p:grpSpPr>
        <p:sp>
          <p:nvSpPr>
            <p:cNvPr name="Freeform 8" id="8"/>
            <p:cNvSpPr/>
            <p:nvPr/>
          </p:nvSpPr>
          <p:spPr>
            <a:xfrm flipH="false" flipV="false" rot="0">
              <a:off x="0" y="0"/>
              <a:ext cx="544158" cy="198391"/>
            </a:xfrm>
            <a:custGeom>
              <a:avLst/>
              <a:gdLst/>
              <a:ahLst/>
              <a:cxnLst/>
              <a:rect r="r" b="b" t="t" l="l"/>
              <a:pathLst>
                <a:path h="198391" w="544158">
                  <a:moveTo>
                    <a:pt x="0" y="0"/>
                  </a:moveTo>
                  <a:lnTo>
                    <a:pt x="544158" y="0"/>
                  </a:lnTo>
                  <a:lnTo>
                    <a:pt x="544158" y="198391"/>
                  </a:lnTo>
                  <a:lnTo>
                    <a:pt x="0" y="198391"/>
                  </a:lnTo>
                  <a:close/>
                </a:path>
              </a:pathLst>
            </a:custGeom>
            <a:solidFill>
              <a:srgbClr val="010203"/>
            </a:solidFill>
          </p:spPr>
        </p:sp>
        <p:sp>
          <p:nvSpPr>
            <p:cNvPr name="TextBox 9" id="9"/>
            <p:cNvSpPr txBox="true"/>
            <p:nvPr/>
          </p:nvSpPr>
          <p:spPr>
            <a:xfrm>
              <a:off x="0" y="-38100"/>
              <a:ext cx="544158" cy="236491"/>
            </a:xfrm>
            <a:prstGeom prst="rect">
              <a:avLst/>
            </a:prstGeom>
          </p:spPr>
          <p:txBody>
            <a:bodyPr anchor="ctr" rtlCol="false" tIns="50800" lIns="50800" bIns="50800" rIns="50800"/>
            <a:lstStyle/>
            <a:p>
              <a:pPr algn="ctr">
                <a:lnSpc>
                  <a:spcPts val="2239"/>
                </a:lnSpc>
              </a:pPr>
            </a:p>
          </p:txBody>
        </p:sp>
      </p:grpSp>
      <p:sp>
        <p:nvSpPr>
          <p:cNvPr name="TextBox 10" id="10"/>
          <p:cNvSpPr txBox="true"/>
          <p:nvPr/>
        </p:nvSpPr>
        <p:spPr>
          <a:xfrm rot="0">
            <a:off x="9484974" y="5567771"/>
            <a:ext cx="2844761"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Collections policy</a:t>
            </a:r>
          </a:p>
          <a:p>
            <a:pPr algn="l">
              <a:lnSpc>
                <a:spcPts val="1951"/>
              </a:lnSpc>
            </a:pPr>
          </a:p>
        </p:txBody>
      </p:sp>
      <p:grpSp>
        <p:nvGrpSpPr>
          <p:cNvPr name="Group 11" id="11"/>
          <p:cNvGrpSpPr/>
          <p:nvPr/>
        </p:nvGrpSpPr>
        <p:grpSpPr>
          <a:xfrm rot="0">
            <a:off x="6286500" y="6486525"/>
            <a:ext cx="2743200" cy="1000125"/>
            <a:chOff x="0" y="0"/>
            <a:chExt cx="544158" cy="198391"/>
          </a:xfrm>
        </p:grpSpPr>
        <p:sp>
          <p:nvSpPr>
            <p:cNvPr name="Freeform 12" id="12"/>
            <p:cNvSpPr/>
            <p:nvPr/>
          </p:nvSpPr>
          <p:spPr>
            <a:xfrm flipH="false" flipV="false" rot="0">
              <a:off x="0" y="0"/>
              <a:ext cx="544158" cy="198391"/>
            </a:xfrm>
            <a:custGeom>
              <a:avLst/>
              <a:gdLst/>
              <a:ahLst/>
              <a:cxnLst/>
              <a:rect r="r" b="b" t="t" l="l"/>
              <a:pathLst>
                <a:path h="198391" w="544158">
                  <a:moveTo>
                    <a:pt x="0" y="0"/>
                  </a:moveTo>
                  <a:lnTo>
                    <a:pt x="544158" y="0"/>
                  </a:lnTo>
                  <a:lnTo>
                    <a:pt x="544158" y="198391"/>
                  </a:lnTo>
                  <a:lnTo>
                    <a:pt x="0" y="198391"/>
                  </a:lnTo>
                  <a:close/>
                </a:path>
              </a:pathLst>
            </a:custGeom>
            <a:solidFill>
              <a:srgbClr val="010203"/>
            </a:solidFill>
          </p:spPr>
        </p:sp>
        <p:sp>
          <p:nvSpPr>
            <p:cNvPr name="TextBox 13" id="13"/>
            <p:cNvSpPr txBox="true"/>
            <p:nvPr/>
          </p:nvSpPr>
          <p:spPr>
            <a:xfrm>
              <a:off x="0" y="-38100"/>
              <a:ext cx="544158" cy="236491"/>
            </a:xfrm>
            <a:prstGeom prst="rect">
              <a:avLst/>
            </a:prstGeom>
          </p:spPr>
          <p:txBody>
            <a:bodyPr anchor="ctr" rtlCol="false" tIns="50800" lIns="50800" bIns="50800" rIns="50800"/>
            <a:lstStyle/>
            <a:p>
              <a:pPr algn="ctr">
                <a:lnSpc>
                  <a:spcPts val="2239"/>
                </a:lnSpc>
              </a:pPr>
            </a:p>
          </p:txBody>
        </p:sp>
      </p:grpSp>
      <p:sp>
        <p:nvSpPr>
          <p:cNvPr name="TextBox 14" id="14"/>
          <p:cNvSpPr txBox="true"/>
          <p:nvPr/>
        </p:nvSpPr>
        <p:spPr>
          <a:xfrm rot="0">
            <a:off x="6513174" y="6739854"/>
            <a:ext cx="2616161"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Constitution</a:t>
            </a:r>
          </a:p>
          <a:p>
            <a:pPr algn="l">
              <a:lnSpc>
                <a:spcPts val="1951"/>
              </a:lnSpc>
            </a:pPr>
          </a:p>
        </p:txBody>
      </p:sp>
      <p:grpSp>
        <p:nvGrpSpPr>
          <p:cNvPr name="Group 15" id="15"/>
          <p:cNvGrpSpPr/>
          <p:nvPr/>
        </p:nvGrpSpPr>
        <p:grpSpPr>
          <a:xfrm rot="0">
            <a:off x="9258300" y="6496868"/>
            <a:ext cx="2743200" cy="989782"/>
            <a:chOff x="0" y="0"/>
            <a:chExt cx="544158" cy="196339"/>
          </a:xfrm>
        </p:grpSpPr>
        <p:sp>
          <p:nvSpPr>
            <p:cNvPr name="Freeform 16" id="16"/>
            <p:cNvSpPr/>
            <p:nvPr/>
          </p:nvSpPr>
          <p:spPr>
            <a:xfrm flipH="false" flipV="false" rot="0">
              <a:off x="0" y="0"/>
              <a:ext cx="544158" cy="196339"/>
            </a:xfrm>
            <a:custGeom>
              <a:avLst/>
              <a:gdLst/>
              <a:ahLst/>
              <a:cxnLst/>
              <a:rect r="r" b="b" t="t" l="l"/>
              <a:pathLst>
                <a:path h="196339" w="544158">
                  <a:moveTo>
                    <a:pt x="0" y="0"/>
                  </a:moveTo>
                  <a:lnTo>
                    <a:pt x="544158" y="0"/>
                  </a:lnTo>
                  <a:lnTo>
                    <a:pt x="544158" y="196339"/>
                  </a:lnTo>
                  <a:lnTo>
                    <a:pt x="0" y="196339"/>
                  </a:lnTo>
                  <a:close/>
                </a:path>
              </a:pathLst>
            </a:custGeom>
            <a:solidFill>
              <a:srgbClr val="010203"/>
            </a:solidFill>
          </p:spPr>
        </p:sp>
        <p:sp>
          <p:nvSpPr>
            <p:cNvPr name="TextBox 17" id="17"/>
            <p:cNvSpPr txBox="true"/>
            <p:nvPr/>
          </p:nvSpPr>
          <p:spPr>
            <a:xfrm>
              <a:off x="0" y="-38100"/>
              <a:ext cx="544158" cy="234439"/>
            </a:xfrm>
            <a:prstGeom prst="rect">
              <a:avLst/>
            </a:prstGeom>
          </p:spPr>
          <p:txBody>
            <a:bodyPr anchor="ctr" rtlCol="false" tIns="50800" lIns="50800" bIns="50800" rIns="50800"/>
            <a:lstStyle/>
            <a:p>
              <a:pPr algn="ctr">
                <a:lnSpc>
                  <a:spcPts val="2239"/>
                </a:lnSpc>
              </a:pPr>
            </a:p>
          </p:txBody>
        </p:sp>
      </p:grpSp>
      <p:sp>
        <p:nvSpPr>
          <p:cNvPr name="TextBox 18" id="18"/>
          <p:cNvSpPr txBox="true"/>
          <p:nvPr/>
        </p:nvSpPr>
        <p:spPr>
          <a:xfrm rot="0">
            <a:off x="9498566" y="6750197"/>
            <a:ext cx="1753301"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Interpretations policy</a:t>
            </a:r>
          </a:p>
        </p:txBody>
      </p:sp>
      <p:grpSp>
        <p:nvGrpSpPr>
          <p:cNvPr name="Group 19" id="19"/>
          <p:cNvGrpSpPr/>
          <p:nvPr/>
        </p:nvGrpSpPr>
        <p:grpSpPr>
          <a:xfrm rot="0">
            <a:off x="6286500" y="7715250"/>
            <a:ext cx="2743200" cy="1000125"/>
            <a:chOff x="0" y="0"/>
            <a:chExt cx="544158" cy="198391"/>
          </a:xfrm>
        </p:grpSpPr>
        <p:sp>
          <p:nvSpPr>
            <p:cNvPr name="Freeform 20" id="20"/>
            <p:cNvSpPr/>
            <p:nvPr/>
          </p:nvSpPr>
          <p:spPr>
            <a:xfrm flipH="false" flipV="false" rot="0">
              <a:off x="0" y="0"/>
              <a:ext cx="544158" cy="198391"/>
            </a:xfrm>
            <a:custGeom>
              <a:avLst/>
              <a:gdLst/>
              <a:ahLst/>
              <a:cxnLst/>
              <a:rect r="r" b="b" t="t" l="l"/>
              <a:pathLst>
                <a:path h="198391" w="544158">
                  <a:moveTo>
                    <a:pt x="0" y="0"/>
                  </a:moveTo>
                  <a:lnTo>
                    <a:pt x="544158" y="0"/>
                  </a:lnTo>
                  <a:lnTo>
                    <a:pt x="544158" y="198391"/>
                  </a:lnTo>
                  <a:lnTo>
                    <a:pt x="0" y="198391"/>
                  </a:lnTo>
                  <a:close/>
                </a:path>
              </a:pathLst>
            </a:custGeom>
            <a:solidFill>
              <a:srgbClr val="010203"/>
            </a:solidFill>
          </p:spPr>
        </p:sp>
        <p:sp>
          <p:nvSpPr>
            <p:cNvPr name="TextBox 21" id="21"/>
            <p:cNvSpPr txBox="true"/>
            <p:nvPr/>
          </p:nvSpPr>
          <p:spPr>
            <a:xfrm>
              <a:off x="0" y="-38100"/>
              <a:ext cx="544158" cy="236491"/>
            </a:xfrm>
            <a:prstGeom prst="rect">
              <a:avLst/>
            </a:prstGeom>
          </p:spPr>
          <p:txBody>
            <a:bodyPr anchor="ctr" rtlCol="false" tIns="50800" lIns="50800" bIns="50800" rIns="50800"/>
            <a:lstStyle/>
            <a:p>
              <a:pPr algn="ctr">
                <a:lnSpc>
                  <a:spcPts val="2239"/>
                </a:lnSpc>
              </a:pPr>
            </a:p>
          </p:txBody>
        </p:sp>
      </p:grpSp>
      <p:sp>
        <p:nvSpPr>
          <p:cNvPr name="TextBox 22" id="22"/>
          <p:cNvSpPr txBox="true"/>
          <p:nvPr/>
        </p:nvSpPr>
        <p:spPr>
          <a:xfrm rot="0">
            <a:off x="6520401" y="7968579"/>
            <a:ext cx="2854286"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Code of ethics</a:t>
            </a:r>
          </a:p>
          <a:p>
            <a:pPr algn="l">
              <a:lnSpc>
                <a:spcPts val="1951"/>
              </a:lnSpc>
            </a:pPr>
          </a:p>
        </p:txBody>
      </p:sp>
      <p:grpSp>
        <p:nvGrpSpPr>
          <p:cNvPr name="Group 23" id="23"/>
          <p:cNvGrpSpPr/>
          <p:nvPr/>
        </p:nvGrpSpPr>
        <p:grpSpPr>
          <a:xfrm rot="0">
            <a:off x="9258300" y="7715250"/>
            <a:ext cx="2743200" cy="1000125"/>
            <a:chOff x="0" y="0"/>
            <a:chExt cx="544158" cy="198391"/>
          </a:xfrm>
        </p:grpSpPr>
        <p:sp>
          <p:nvSpPr>
            <p:cNvPr name="Freeform 24" id="24"/>
            <p:cNvSpPr/>
            <p:nvPr/>
          </p:nvSpPr>
          <p:spPr>
            <a:xfrm flipH="false" flipV="false" rot="0">
              <a:off x="0" y="0"/>
              <a:ext cx="544158" cy="198391"/>
            </a:xfrm>
            <a:custGeom>
              <a:avLst/>
              <a:gdLst/>
              <a:ahLst/>
              <a:cxnLst/>
              <a:rect r="r" b="b" t="t" l="l"/>
              <a:pathLst>
                <a:path h="198391" w="544158">
                  <a:moveTo>
                    <a:pt x="0" y="0"/>
                  </a:moveTo>
                  <a:lnTo>
                    <a:pt x="544158" y="0"/>
                  </a:lnTo>
                  <a:lnTo>
                    <a:pt x="544158" y="198391"/>
                  </a:lnTo>
                  <a:lnTo>
                    <a:pt x="0" y="198391"/>
                  </a:lnTo>
                  <a:close/>
                </a:path>
              </a:pathLst>
            </a:custGeom>
            <a:solidFill>
              <a:srgbClr val="010203"/>
            </a:solidFill>
          </p:spPr>
        </p:sp>
        <p:sp>
          <p:nvSpPr>
            <p:cNvPr name="TextBox 25" id="25"/>
            <p:cNvSpPr txBox="true"/>
            <p:nvPr/>
          </p:nvSpPr>
          <p:spPr>
            <a:xfrm>
              <a:off x="0" y="-38100"/>
              <a:ext cx="544158" cy="236491"/>
            </a:xfrm>
            <a:prstGeom prst="rect">
              <a:avLst/>
            </a:prstGeom>
          </p:spPr>
          <p:txBody>
            <a:bodyPr anchor="ctr" rtlCol="false" tIns="50800" lIns="50800" bIns="50800" rIns="50800"/>
            <a:lstStyle/>
            <a:p>
              <a:pPr algn="ctr">
                <a:lnSpc>
                  <a:spcPts val="2239"/>
                </a:lnSpc>
              </a:pPr>
            </a:p>
          </p:txBody>
        </p:sp>
      </p:grpSp>
      <p:sp>
        <p:nvSpPr>
          <p:cNvPr name="TextBox 26" id="26"/>
          <p:cNvSpPr txBox="true"/>
          <p:nvPr/>
        </p:nvSpPr>
        <p:spPr>
          <a:xfrm rot="0">
            <a:off x="9498566" y="7968579"/>
            <a:ext cx="2844761"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Programming plan</a:t>
            </a:r>
          </a:p>
          <a:p>
            <a:pPr algn="l">
              <a:lnSpc>
                <a:spcPts val="1951"/>
              </a:lnSpc>
            </a:pPr>
          </a:p>
        </p:txBody>
      </p:sp>
      <p:grpSp>
        <p:nvGrpSpPr>
          <p:cNvPr name="Group 27" id="27"/>
          <p:cNvGrpSpPr/>
          <p:nvPr/>
        </p:nvGrpSpPr>
        <p:grpSpPr>
          <a:xfrm rot="0">
            <a:off x="6286500" y="8943975"/>
            <a:ext cx="2743200" cy="1000125"/>
            <a:chOff x="0" y="0"/>
            <a:chExt cx="544158" cy="198391"/>
          </a:xfrm>
        </p:grpSpPr>
        <p:sp>
          <p:nvSpPr>
            <p:cNvPr name="Freeform 28" id="28"/>
            <p:cNvSpPr/>
            <p:nvPr/>
          </p:nvSpPr>
          <p:spPr>
            <a:xfrm flipH="false" flipV="false" rot="0">
              <a:off x="0" y="0"/>
              <a:ext cx="544158" cy="198391"/>
            </a:xfrm>
            <a:custGeom>
              <a:avLst/>
              <a:gdLst/>
              <a:ahLst/>
              <a:cxnLst/>
              <a:rect r="r" b="b" t="t" l="l"/>
              <a:pathLst>
                <a:path h="198391" w="544158">
                  <a:moveTo>
                    <a:pt x="0" y="0"/>
                  </a:moveTo>
                  <a:lnTo>
                    <a:pt x="544158" y="0"/>
                  </a:lnTo>
                  <a:lnTo>
                    <a:pt x="544158" y="198391"/>
                  </a:lnTo>
                  <a:lnTo>
                    <a:pt x="0" y="198391"/>
                  </a:lnTo>
                  <a:close/>
                </a:path>
              </a:pathLst>
            </a:custGeom>
            <a:solidFill>
              <a:srgbClr val="010203"/>
            </a:solidFill>
          </p:spPr>
        </p:sp>
        <p:sp>
          <p:nvSpPr>
            <p:cNvPr name="TextBox 29" id="29"/>
            <p:cNvSpPr txBox="true"/>
            <p:nvPr/>
          </p:nvSpPr>
          <p:spPr>
            <a:xfrm>
              <a:off x="0" y="-38100"/>
              <a:ext cx="544158" cy="236491"/>
            </a:xfrm>
            <a:prstGeom prst="rect">
              <a:avLst/>
            </a:prstGeom>
          </p:spPr>
          <p:txBody>
            <a:bodyPr anchor="ctr" rtlCol="false" tIns="50800" lIns="50800" bIns="50800" rIns="50800"/>
            <a:lstStyle/>
            <a:p>
              <a:pPr algn="ctr">
                <a:lnSpc>
                  <a:spcPts val="2239"/>
                </a:lnSpc>
              </a:pPr>
            </a:p>
          </p:txBody>
        </p:sp>
      </p:grpSp>
      <p:sp>
        <p:nvSpPr>
          <p:cNvPr name="TextBox 30" id="30"/>
          <p:cNvSpPr txBox="true"/>
          <p:nvPr/>
        </p:nvSpPr>
        <p:spPr>
          <a:xfrm rot="0">
            <a:off x="6520401" y="9197304"/>
            <a:ext cx="3044786"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Business plan</a:t>
            </a:r>
          </a:p>
          <a:p>
            <a:pPr algn="l">
              <a:lnSpc>
                <a:spcPts val="1951"/>
              </a:lnSpc>
            </a:pPr>
          </a:p>
        </p:txBody>
      </p:sp>
      <p:grpSp>
        <p:nvGrpSpPr>
          <p:cNvPr name="Group 31" id="31"/>
          <p:cNvGrpSpPr/>
          <p:nvPr/>
        </p:nvGrpSpPr>
        <p:grpSpPr>
          <a:xfrm rot="0">
            <a:off x="9258300" y="8943975"/>
            <a:ext cx="2743200" cy="1010260"/>
            <a:chOff x="0" y="0"/>
            <a:chExt cx="544158" cy="200401"/>
          </a:xfrm>
        </p:grpSpPr>
        <p:sp>
          <p:nvSpPr>
            <p:cNvPr name="Freeform 32" id="32"/>
            <p:cNvSpPr/>
            <p:nvPr/>
          </p:nvSpPr>
          <p:spPr>
            <a:xfrm flipH="false" flipV="false" rot="0">
              <a:off x="0" y="0"/>
              <a:ext cx="544158" cy="200401"/>
            </a:xfrm>
            <a:custGeom>
              <a:avLst/>
              <a:gdLst/>
              <a:ahLst/>
              <a:cxnLst/>
              <a:rect r="r" b="b" t="t" l="l"/>
              <a:pathLst>
                <a:path h="200401" w="544158">
                  <a:moveTo>
                    <a:pt x="0" y="0"/>
                  </a:moveTo>
                  <a:lnTo>
                    <a:pt x="544158" y="0"/>
                  </a:lnTo>
                  <a:lnTo>
                    <a:pt x="544158" y="200401"/>
                  </a:lnTo>
                  <a:lnTo>
                    <a:pt x="0" y="200401"/>
                  </a:lnTo>
                  <a:close/>
                </a:path>
              </a:pathLst>
            </a:custGeom>
            <a:solidFill>
              <a:srgbClr val="010203"/>
            </a:solidFill>
          </p:spPr>
        </p:sp>
        <p:sp>
          <p:nvSpPr>
            <p:cNvPr name="TextBox 33" id="33"/>
            <p:cNvSpPr txBox="true"/>
            <p:nvPr/>
          </p:nvSpPr>
          <p:spPr>
            <a:xfrm>
              <a:off x="0" y="-38100"/>
              <a:ext cx="544158" cy="238501"/>
            </a:xfrm>
            <a:prstGeom prst="rect">
              <a:avLst/>
            </a:prstGeom>
          </p:spPr>
          <p:txBody>
            <a:bodyPr anchor="ctr" rtlCol="false" tIns="50800" lIns="50800" bIns="50800" rIns="50800"/>
            <a:lstStyle/>
            <a:p>
              <a:pPr algn="ctr">
                <a:lnSpc>
                  <a:spcPts val="2239"/>
                </a:lnSpc>
              </a:pPr>
            </a:p>
          </p:txBody>
        </p:sp>
      </p:grpSp>
      <p:sp>
        <p:nvSpPr>
          <p:cNvPr name="TextBox 34" id="34"/>
          <p:cNvSpPr txBox="true"/>
          <p:nvPr/>
        </p:nvSpPr>
        <p:spPr>
          <a:xfrm rot="0">
            <a:off x="9581373" y="9197304"/>
            <a:ext cx="2844761"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Exhibition brief</a:t>
            </a:r>
          </a:p>
          <a:p>
            <a:pPr algn="l">
              <a:lnSpc>
                <a:spcPts val="1951"/>
              </a:lnSpc>
            </a:pPr>
          </a:p>
        </p:txBody>
      </p:sp>
      <p:grpSp>
        <p:nvGrpSpPr>
          <p:cNvPr name="Group 35" id="35"/>
          <p:cNvGrpSpPr/>
          <p:nvPr/>
        </p:nvGrpSpPr>
        <p:grpSpPr>
          <a:xfrm rot="0">
            <a:off x="12230100" y="5257800"/>
            <a:ext cx="2743200" cy="1000125"/>
            <a:chOff x="0" y="0"/>
            <a:chExt cx="544158" cy="198391"/>
          </a:xfrm>
        </p:grpSpPr>
        <p:sp>
          <p:nvSpPr>
            <p:cNvPr name="Freeform 36" id="36"/>
            <p:cNvSpPr/>
            <p:nvPr/>
          </p:nvSpPr>
          <p:spPr>
            <a:xfrm flipH="false" flipV="false" rot="0">
              <a:off x="0" y="0"/>
              <a:ext cx="544158" cy="198391"/>
            </a:xfrm>
            <a:custGeom>
              <a:avLst/>
              <a:gdLst/>
              <a:ahLst/>
              <a:cxnLst/>
              <a:rect r="r" b="b" t="t" l="l"/>
              <a:pathLst>
                <a:path h="198391" w="544158">
                  <a:moveTo>
                    <a:pt x="0" y="0"/>
                  </a:moveTo>
                  <a:lnTo>
                    <a:pt x="544158" y="0"/>
                  </a:lnTo>
                  <a:lnTo>
                    <a:pt x="544158" y="198391"/>
                  </a:lnTo>
                  <a:lnTo>
                    <a:pt x="0" y="198391"/>
                  </a:lnTo>
                  <a:close/>
                </a:path>
              </a:pathLst>
            </a:custGeom>
            <a:solidFill>
              <a:srgbClr val="010203"/>
            </a:solidFill>
          </p:spPr>
        </p:sp>
        <p:sp>
          <p:nvSpPr>
            <p:cNvPr name="TextBox 37" id="37"/>
            <p:cNvSpPr txBox="true"/>
            <p:nvPr/>
          </p:nvSpPr>
          <p:spPr>
            <a:xfrm>
              <a:off x="0" y="-38100"/>
              <a:ext cx="544158" cy="236491"/>
            </a:xfrm>
            <a:prstGeom prst="rect">
              <a:avLst/>
            </a:prstGeom>
          </p:spPr>
          <p:txBody>
            <a:bodyPr anchor="ctr" rtlCol="false" tIns="50800" lIns="50800" bIns="50800" rIns="50800"/>
            <a:lstStyle/>
            <a:p>
              <a:pPr algn="ctr">
                <a:lnSpc>
                  <a:spcPts val="2239"/>
                </a:lnSpc>
              </a:pPr>
            </a:p>
          </p:txBody>
        </p:sp>
      </p:grpSp>
      <p:sp>
        <p:nvSpPr>
          <p:cNvPr name="TextBox 38" id="38"/>
          <p:cNvSpPr txBox="true"/>
          <p:nvPr/>
        </p:nvSpPr>
        <p:spPr>
          <a:xfrm rot="0">
            <a:off x="12456774" y="5567771"/>
            <a:ext cx="3644125"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Staff handbook</a:t>
            </a:r>
          </a:p>
          <a:p>
            <a:pPr algn="l">
              <a:lnSpc>
                <a:spcPts val="1951"/>
              </a:lnSpc>
            </a:pPr>
          </a:p>
        </p:txBody>
      </p:sp>
      <p:grpSp>
        <p:nvGrpSpPr>
          <p:cNvPr name="Group 39" id="39"/>
          <p:cNvGrpSpPr/>
          <p:nvPr/>
        </p:nvGrpSpPr>
        <p:grpSpPr>
          <a:xfrm rot="0">
            <a:off x="15201900" y="5257800"/>
            <a:ext cx="2743200" cy="1000125"/>
            <a:chOff x="0" y="0"/>
            <a:chExt cx="544158" cy="198391"/>
          </a:xfrm>
        </p:grpSpPr>
        <p:sp>
          <p:nvSpPr>
            <p:cNvPr name="Freeform 40" id="40"/>
            <p:cNvSpPr/>
            <p:nvPr/>
          </p:nvSpPr>
          <p:spPr>
            <a:xfrm flipH="false" flipV="false" rot="0">
              <a:off x="0" y="0"/>
              <a:ext cx="544158" cy="198391"/>
            </a:xfrm>
            <a:custGeom>
              <a:avLst/>
              <a:gdLst/>
              <a:ahLst/>
              <a:cxnLst/>
              <a:rect r="r" b="b" t="t" l="l"/>
              <a:pathLst>
                <a:path h="198391" w="544158">
                  <a:moveTo>
                    <a:pt x="0" y="0"/>
                  </a:moveTo>
                  <a:lnTo>
                    <a:pt x="544158" y="0"/>
                  </a:lnTo>
                  <a:lnTo>
                    <a:pt x="544158" y="198391"/>
                  </a:lnTo>
                  <a:lnTo>
                    <a:pt x="0" y="198391"/>
                  </a:lnTo>
                  <a:close/>
                </a:path>
              </a:pathLst>
            </a:custGeom>
            <a:solidFill>
              <a:srgbClr val="010203"/>
            </a:solidFill>
          </p:spPr>
        </p:sp>
        <p:sp>
          <p:nvSpPr>
            <p:cNvPr name="TextBox 41" id="41"/>
            <p:cNvSpPr txBox="true"/>
            <p:nvPr/>
          </p:nvSpPr>
          <p:spPr>
            <a:xfrm>
              <a:off x="0" y="-38100"/>
              <a:ext cx="544158" cy="236491"/>
            </a:xfrm>
            <a:prstGeom prst="rect">
              <a:avLst/>
            </a:prstGeom>
          </p:spPr>
          <p:txBody>
            <a:bodyPr anchor="ctr" rtlCol="false" tIns="50800" lIns="50800" bIns="50800" rIns="50800"/>
            <a:lstStyle/>
            <a:p>
              <a:pPr algn="ctr">
                <a:lnSpc>
                  <a:spcPts val="2239"/>
                </a:lnSpc>
              </a:pPr>
            </a:p>
          </p:txBody>
        </p:sp>
      </p:grpSp>
      <p:sp>
        <p:nvSpPr>
          <p:cNvPr name="TextBox 42" id="42"/>
          <p:cNvSpPr txBox="true"/>
          <p:nvPr/>
        </p:nvSpPr>
        <p:spPr>
          <a:xfrm rot="0">
            <a:off x="15428574" y="5567771"/>
            <a:ext cx="1361931"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Branding guidelines</a:t>
            </a:r>
          </a:p>
        </p:txBody>
      </p:sp>
      <p:grpSp>
        <p:nvGrpSpPr>
          <p:cNvPr name="Group 43" id="43"/>
          <p:cNvGrpSpPr/>
          <p:nvPr/>
        </p:nvGrpSpPr>
        <p:grpSpPr>
          <a:xfrm rot="0">
            <a:off x="12230100" y="6486525"/>
            <a:ext cx="2743200" cy="1000125"/>
            <a:chOff x="0" y="0"/>
            <a:chExt cx="544158" cy="198391"/>
          </a:xfrm>
        </p:grpSpPr>
        <p:sp>
          <p:nvSpPr>
            <p:cNvPr name="Freeform 44" id="44"/>
            <p:cNvSpPr/>
            <p:nvPr/>
          </p:nvSpPr>
          <p:spPr>
            <a:xfrm flipH="false" flipV="false" rot="0">
              <a:off x="0" y="0"/>
              <a:ext cx="544158" cy="198391"/>
            </a:xfrm>
            <a:custGeom>
              <a:avLst/>
              <a:gdLst/>
              <a:ahLst/>
              <a:cxnLst/>
              <a:rect r="r" b="b" t="t" l="l"/>
              <a:pathLst>
                <a:path h="198391" w="544158">
                  <a:moveTo>
                    <a:pt x="0" y="0"/>
                  </a:moveTo>
                  <a:lnTo>
                    <a:pt x="544158" y="0"/>
                  </a:lnTo>
                  <a:lnTo>
                    <a:pt x="544158" y="198391"/>
                  </a:lnTo>
                  <a:lnTo>
                    <a:pt x="0" y="198391"/>
                  </a:lnTo>
                  <a:close/>
                </a:path>
              </a:pathLst>
            </a:custGeom>
            <a:solidFill>
              <a:srgbClr val="010203"/>
            </a:solidFill>
          </p:spPr>
        </p:sp>
        <p:sp>
          <p:nvSpPr>
            <p:cNvPr name="TextBox 45" id="45"/>
            <p:cNvSpPr txBox="true"/>
            <p:nvPr/>
          </p:nvSpPr>
          <p:spPr>
            <a:xfrm>
              <a:off x="0" y="-38100"/>
              <a:ext cx="544158" cy="236491"/>
            </a:xfrm>
            <a:prstGeom prst="rect">
              <a:avLst/>
            </a:prstGeom>
          </p:spPr>
          <p:txBody>
            <a:bodyPr anchor="ctr" rtlCol="false" tIns="50800" lIns="50800" bIns="50800" rIns="50800"/>
            <a:lstStyle/>
            <a:p>
              <a:pPr algn="ctr">
                <a:lnSpc>
                  <a:spcPts val="2239"/>
                </a:lnSpc>
              </a:pPr>
            </a:p>
          </p:txBody>
        </p:sp>
      </p:grpSp>
      <p:sp>
        <p:nvSpPr>
          <p:cNvPr name="TextBox 46" id="46"/>
          <p:cNvSpPr txBox="true"/>
          <p:nvPr/>
        </p:nvSpPr>
        <p:spPr>
          <a:xfrm rot="0">
            <a:off x="12456774" y="6739854"/>
            <a:ext cx="2616161"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Safeguarding policy</a:t>
            </a:r>
          </a:p>
          <a:p>
            <a:pPr algn="l">
              <a:lnSpc>
                <a:spcPts val="1951"/>
              </a:lnSpc>
            </a:pPr>
          </a:p>
        </p:txBody>
      </p:sp>
      <p:grpSp>
        <p:nvGrpSpPr>
          <p:cNvPr name="Group 47" id="47"/>
          <p:cNvGrpSpPr/>
          <p:nvPr/>
        </p:nvGrpSpPr>
        <p:grpSpPr>
          <a:xfrm rot="0">
            <a:off x="15201900" y="6486525"/>
            <a:ext cx="2743200" cy="1000125"/>
            <a:chOff x="0" y="0"/>
            <a:chExt cx="544158" cy="198391"/>
          </a:xfrm>
        </p:grpSpPr>
        <p:sp>
          <p:nvSpPr>
            <p:cNvPr name="Freeform 48" id="48"/>
            <p:cNvSpPr/>
            <p:nvPr/>
          </p:nvSpPr>
          <p:spPr>
            <a:xfrm flipH="false" flipV="false" rot="0">
              <a:off x="0" y="0"/>
              <a:ext cx="544158" cy="198391"/>
            </a:xfrm>
            <a:custGeom>
              <a:avLst/>
              <a:gdLst/>
              <a:ahLst/>
              <a:cxnLst/>
              <a:rect r="r" b="b" t="t" l="l"/>
              <a:pathLst>
                <a:path h="198391" w="544158">
                  <a:moveTo>
                    <a:pt x="0" y="0"/>
                  </a:moveTo>
                  <a:lnTo>
                    <a:pt x="544158" y="0"/>
                  </a:lnTo>
                  <a:lnTo>
                    <a:pt x="544158" y="198391"/>
                  </a:lnTo>
                  <a:lnTo>
                    <a:pt x="0" y="198391"/>
                  </a:lnTo>
                  <a:close/>
                </a:path>
              </a:pathLst>
            </a:custGeom>
            <a:solidFill>
              <a:srgbClr val="010203"/>
            </a:solidFill>
          </p:spPr>
        </p:sp>
        <p:sp>
          <p:nvSpPr>
            <p:cNvPr name="TextBox 49" id="49"/>
            <p:cNvSpPr txBox="true"/>
            <p:nvPr/>
          </p:nvSpPr>
          <p:spPr>
            <a:xfrm>
              <a:off x="0" y="-38100"/>
              <a:ext cx="544158" cy="236491"/>
            </a:xfrm>
            <a:prstGeom prst="rect">
              <a:avLst/>
            </a:prstGeom>
          </p:spPr>
          <p:txBody>
            <a:bodyPr anchor="ctr" rtlCol="false" tIns="50800" lIns="50800" bIns="50800" rIns="50800"/>
            <a:lstStyle/>
            <a:p>
              <a:pPr algn="ctr">
                <a:lnSpc>
                  <a:spcPts val="2239"/>
                </a:lnSpc>
              </a:pPr>
            </a:p>
          </p:txBody>
        </p:sp>
      </p:grpSp>
      <p:sp>
        <p:nvSpPr>
          <p:cNvPr name="TextBox 50" id="50"/>
          <p:cNvSpPr txBox="true"/>
          <p:nvPr/>
        </p:nvSpPr>
        <p:spPr>
          <a:xfrm rot="0">
            <a:off x="15442166" y="6739854"/>
            <a:ext cx="1675251"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Audience development plan</a:t>
            </a:r>
          </a:p>
        </p:txBody>
      </p:sp>
      <p:grpSp>
        <p:nvGrpSpPr>
          <p:cNvPr name="Group 51" id="51"/>
          <p:cNvGrpSpPr/>
          <p:nvPr/>
        </p:nvGrpSpPr>
        <p:grpSpPr>
          <a:xfrm rot="0">
            <a:off x="12230100" y="7715250"/>
            <a:ext cx="2743200" cy="1000125"/>
            <a:chOff x="0" y="0"/>
            <a:chExt cx="544158" cy="198391"/>
          </a:xfrm>
        </p:grpSpPr>
        <p:sp>
          <p:nvSpPr>
            <p:cNvPr name="Freeform 52" id="52"/>
            <p:cNvSpPr/>
            <p:nvPr/>
          </p:nvSpPr>
          <p:spPr>
            <a:xfrm flipH="false" flipV="false" rot="0">
              <a:off x="0" y="0"/>
              <a:ext cx="544158" cy="198391"/>
            </a:xfrm>
            <a:custGeom>
              <a:avLst/>
              <a:gdLst/>
              <a:ahLst/>
              <a:cxnLst/>
              <a:rect r="r" b="b" t="t" l="l"/>
              <a:pathLst>
                <a:path h="198391" w="544158">
                  <a:moveTo>
                    <a:pt x="0" y="0"/>
                  </a:moveTo>
                  <a:lnTo>
                    <a:pt x="544158" y="0"/>
                  </a:lnTo>
                  <a:lnTo>
                    <a:pt x="544158" y="198391"/>
                  </a:lnTo>
                  <a:lnTo>
                    <a:pt x="0" y="198391"/>
                  </a:lnTo>
                  <a:close/>
                </a:path>
              </a:pathLst>
            </a:custGeom>
            <a:solidFill>
              <a:srgbClr val="010203"/>
            </a:solidFill>
          </p:spPr>
        </p:sp>
        <p:sp>
          <p:nvSpPr>
            <p:cNvPr name="TextBox 53" id="53"/>
            <p:cNvSpPr txBox="true"/>
            <p:nvPr/>
          </p:nvSpPr>
          <p:spPr>
            <a:xfrm>
              <a:off x="0" y="-38100"/>
              <a:ext cx="544158" cy="236491"/>
            </a:xfrm>
            <a:prstGeom prst="rect">
              <a:avLst/>
            </a:prstGeom>
          </p:spPr>
          <p:txBody>
            <a:bodyPr anchor="ctr" rtlCol="false" tIns="50800" lIns="50800" bIns="50800" rIns="50800"/>
            <a:lstStyle/>
            <a:p>
              <a:pPr algn="ctr">
                <a:lnSpc>
                  <a:spcPts val="2239"/>
                </a:lnSpc>
              </a:pPr>
            </a:p>
          </p:txBody>
        </p:sp>
      </p:grpSp>
      <p:sp>
        <p:nvSpPr>
          <p:cNvPr name="TextBox 54" id="54"/>
          <p:cNvSpPr txBox="true"/>
          <p:nvPr/>
        </p:nvSpPr>
        <p:spPr>
          <a:xfrm rot="0">
            <a:off x="12464001" y="7968579"/>
            <a:ext cx="1645943"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Risk register/Risk assessment</a:t>
            </a:r>
          </a:p>
        </p:txBody>
      </p:sp>
      <p:grpSp>
        <p:nvGrpSpPr>
          <p:cNvPr name="Group 55" id="55"/>
          <p:cNvGrpSpPr/>
          <p:nvPr/>
        </p:nvGrpSpPr>
        <p:grpSpPr>
          <a:xfrm rot="0">
            <a:off x="15201900" y="7715250"/>
            <a:ext cx="2743200" cy="1000125"/>
            <a:chOff x="0" y="0"/>
            <a:chExt cx="544158" cy="198391"/>
          </a:xfrm>
        </p:grpSpPr>
        <p:sp>
          <p:nvSpPr>
            <p:cNvPr name="Freeform 56" id="56"/>
            <p:cNvSpPr/>
            <p:nvPr/>
          </p:nvSpPr>
          <p:spPr>
            <a:xfrm flipH="false" flipV="false" rot="0">
              <a:off x="0" y="0"/>
              <a:ext cx="544158" cy="198391"/>
            </a:xfrm>
            <a:custGeom>
              <a:avLst/>
              <a:gdLst/>
              <a:ahLst/>
              <a:cxnLst/>
              <a:rect r="r" b="b" t="t" l="l"/>
              <a:pathLst>
                <a:path h="198391" w="544158">
                  <a:moveTo>
                    <a:pt x="0" y="0"/>
                  </a:moveTo>
                  <a:lnTo>
                    <a:pt x="544158" y="0"/>
                  </a:lnTo>
                  <a:lnTo>
                    <a:pt x="544158" y="198391"/>
                  </a:lnTo>
                  <a:lnTo>
                    <a:pt x="0" y="198391"/>
                  </a:lnTo>
                  <a:close/>
                </a:path>
              </a:pathLst>
            </a:custGeom>
            <a:solidFill>
              <a:srgbClr val="010203"/>
            </a:solidFill>
          </p:spPr>
        </p:sp>
        <p:sp>
          <p:nvSpPr>
            <p:cNvPr name="TextBox 57" id="57"/>
            <p:cNvSpPr txBox="true"/>
            <p:nvPr/>
          </p:nvSpPr>
          <p:spPr>
            <a:xfrm>
              <a:off x="0" y="-38100"/>
              <a:ext cx="544158" cy="236491"/>
            </a:xfrm>
            <a:prstGeom prst="rect">
              <a:avLst/>
            </a:prstGeom>
          </p:spPr>
          <p:txBody>
            <a:bodyPr anchor="ctr" rtlCol="false" tIns="50800" lIns="50800" bIns="50800" rIns="50800"/>
            <a:lstStyle/>
            <a:p>
              <a:pPr algn="ctr">
                <a:lnSpc>
                  <a:spcPts val="2239"/>
                </a:lnSpc>
              </a:pPr>
            </a:p>
          </p:txBody>
        </p:sp>
      </p:grpSp>
      <p:sp>
        <p:nvSpPr>
          <p:cNvPr name="TextBox 58" id="58"/>
          <p:cNvSpPr txBox="true"/>
          <p:nvPr/>
        </p:nvSpPr>
        <p:spPr>
          <a:xfrm rot="0">
            <a:off x="15442166" y="7968579"/>
            <a:ext cx="2844761"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Marketing strategy</a:t>
            </a:r>
          </a:p>
          <a:p>
            <a:pPr algn="l">
              <a:lnSpc>
                <a:spcPts val="1951"/>
              </a:lnSpc>
            </a:pPr>
          </a:p>
        </p:txBody>
      </p:sp>
      <p:grpSp>
        <p:nvGrpSpPr>
          <p:cNvPr name="Group 59" id="59"/>
          <p:cNvGrpSpPr/>
          <p:nvPr/>
        </p:nvGrpSpPr>
        <p:grpSpPr>
          <a:xfrm rot="0">
            <a:off x="12230100" y="8946865"/>
            <a:ext cx="2743200" cy="997235"/>
            <a:chOff x="0" y="0"/>
            <a:chExt cx="544158" cy="197818"/>
          </a:xfrm>
        </p:grpSpPr>
        <p:sp>
          <p:nvSpPr>
            <p:cNvPr name="Freeform 60" id="60"/>
            <p:cNvSpPr/>
            <p:nvPr/>
          </p:nvSpPr>
          <p:spPr>
            <a:xfrm flipH="false" flipV="false" rot="0">
              <a:off x="0" y="0"/>
              <a:ext cx="544158" cy="197818"/>
            </a:xfrm>
            <a:custGeom>
              <a:avLst/>
              <a:gdLst/>
              <a:ahLst/>
              <a:cxnLst/>
              <a:rect r="r" b="b" t="t" l="l"/>
              <a:pathLst>
                <a:path h="197818" w="544158">
                  <a:moveTo>
                    <a:pt x="0" y="0"/>
                  </a:moveTo>
                  <a:lnTo>
                    <a:pt x="544158" y="0"/>
                  </a:lnTo>
                  <a:lnTo>
                    <a:pt x="544158" y="197818"/>
                  </a:lnTo>
                  <a:lnTo>
                    <a:pt x="0" y="197818"/>
                  </a:lnTo>
                  <a:close/>
                </a:path>
              </a:pathLst>
            </a:custGeom>
            <a:solidFill>
              <a:srgbClr val="010203"/>
            </a:solidFill>
          </p:spPr>
        </p:sp>
        <p:sp>
          <p:nvSpPr>
            <p:cNvPr name="TextBox 61" id="61"/>
            <p:cNvSpPr txBox="true"/>
            <p:nvPr/>
          </p:nvSpPr>
          <p:spPr>
            <a:xfrm>
              <a:off x="0" y="-38100"/>
              <a:ext cx="544158" cy="235918"/>
            </a:xfrm>
            <a:prstGeom prst="rect">
              <a:avLst/>
            </a:prstGeom>
          </p:spPr>
          <p:txBody>
            <a:bodyPr anchor="ctr" rtlCol="false" tIns="50800" lIns="50800" bIns="50800" rIns="50800"/>
            <a:lstStyle/>
            <a:p>
              <a:pPr algn="ctr">
                <a:lnSpc>
                  <a:spcPts val="2239"/>
                </a:lnSpc>
              </a:pPr>
            </a:p>
          </p:txBody>
        </p:sp>
      </p:grpSp>
      <p:sp>
        <p:nvSpPr>
          <p:cNvPr name="TextBox 62" id="62"/>
          <p:cNvSpPr txBox="true"/>
          <p:nvPr/>
        </p:nvSpPr>
        <p:spPr>
          <a:xfrm rot="0">
            <a:off x="12464001" y="9200194"/>
            <a:ext cx="3044786"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Emergency plan</a:t>
            </a:r>
          </a:p>
          <a:p>
            <a:pPr algn="l">
              <a:lnSpc>
                <a:spcPts val="1951"/>
              </a:lnSpc>
            </a:pPr>
          </a:p>
        </p:txBody>
      </p:sp>
      <p:grpSp>
        <p:nvGrpSpPr>
          <p:cNvPr name="Group 63" id="63"/>
          <p:cNvGrpSpPr/>
          <p:nvPr/>
        </p:nvGrpSpPr>
        <p:grpSpPr>
          <a:xfrm rot="0">
            <a:off x="15201900" y="8946865"/>
            <a:ext cx="2743200" cy="997235"/>
            <a:chOff x="0" y="0"/>
            <a:chExt cx="544158" cy="197818"/>
          </a:xfrm>
        </p:grpSpPr>
        <p:sp>
          <p:nvSpPr>
            <p:cNvPr name="Freeform 64" id="64"/>
            <p:cNvSpPr/>
            <p:nvPr/>
          </p:nvSpPr>
          <p:spPr>
            <a:xfrm flipH="false" flipV="false" rot="0">
              <a:off x="0" y="0"/>
              <a:ext cx="544158" cy="197818"/>
            </a:xfrm>
            <a:custGeom>
              <a:avLst/>
              <a:gdLst/>
              <a:ahLst/>
              <a:cxnLst/>
              <a:rect r="r" b="b" t="t" l="l"/>
              <a:pathLst>
                <a:path h="197818" w="544158">
                  <a:moveTo>
                    <a:pt x="0" y="0"/>
                  </a:moveTo>
                  <a:lnTo>
                    <a:pt x="544158" y="0"/>
                  </a:lnTo>
                  <a:lnTo>
                    <a:pt x="544158" y="197818"/>
                  </a:lnTo>
                  <a:lnTo>
                    <a:pt x="0" y="197818"/>
                  </a:lnTo>
                  <a:close/>
                </a:path>
              </a:pathLst>
            </a:custGeom>
            <a:solidFill>
              <a:srgbClr val="010203"/>
            </a:solidFill>
          </p:spPr>
        </p:sp>
        <p:sp>
          <p:nvSpPr>
            <p:cNvPr name="TextBox 65" id="65"/>
            <p:cNvSpPr txBox="true"/>
            <p:nvPr/>
          </p:nvSpPr>
          <p:spPr>
            <a:xfrm>
              <a:off x="0" y="-38100"/>
              <a:ext cx="544158" cy="235918"/>
            </a:xfrm>
            <a:prstGeom prst="rect">
              <a:avLst/>
            </a:prstGeom>
          </p:spPr>
          <p:txBody>
            <a:bodyPr anchor="ctr" rtlCol="false" tIns="50800" lIns="50800" bIns="50800" rIns="50800"/>
            <a:lstStyle/>
            <a:p>
              <a:pPr algn="ctr">
                <a:lnSpc>
                  <a:spcPts val="2239"/>
                </a:lnSpc>
              </a:pPr>
            </a:p>
          </p:txBody>
        </p:sp>
      </p:grpSp>
      <p:sp>
        <p:nvSpPr>
          <p:cNvPr name="TextBox 66" id="66"/>
          <p:cNvSpPr txBox="true"/>
          <p:nvPr/>
        </p:nvSpPr>
        <p:spPr>
          <a:xfrm rot="0">
            <a:off x="15524973" y="9200194"/>
            <a:ext cx="2844761" cy="500761"/>
          </a:xfrm>
          <a:prstGeom prst="rect">
            <a:avLst/>
          </a:prstGeom>
        </p:spPr>
        <p:txBody>
          <a:bodyPr anchor="t" rtlCol="false" tIns="0" lIns="0" bIns="0" rIns="0">
            <a:spAutoFit/>
          </a:bodyPr>
          <a:lstStyle/>
          <a:p>
            <a:pPr algn="l">
              <a:lnSpc>
                <a:spcPts val="1951"/>
              </a:lnSpc>
            </a:pPr>
            <a:r>
              <a:rPr lang="en-US" sz="1599">
                <a:solidFill>
                  <a:srgbClr val="F2F2F2"/>
                </a:solidFill>
                <a:latin typeface="Archivo"/>
                <a:ea typeface="Archivo"/>
                <a:cs typeface="Archivo"/>
                <a:sym typeface="Archivo"/>
              </a:rPr>
              <a:t>Access plan</a:t>
            </a:r>
          </a:p>
          <a:p>
            <a:pPr algn="l">
              <a:lnSpc>
                <a:spcPts val="1951"/>
              </a:lnSpc>
            </a:pPr>
          </a:p>
        </p:txBody>
      </p:sp>
      <p:grpSp>
        <p:nvGrpSpPr>
          <p:cNvPr name="Group 67" id="67"/>
          <p:cNvGrpSpPr/>
          <p:nvPr/>
        </p:nvGrpSpPr>
        <p:grpSpPr>
          <a:xfrm rot="0">
            <a:off x="0" y="0"/>
            <a:ext cx="1600200" cy="10287000"/>
            <a:chOff x="0" y="0"/>
            <a:chExt cx="2133600" cy="13716000"/>
          </a:xfrm>
        </p:grpSpPr>
        <p:grpSp>
          <p:nvGrpSpPr>
            <p:cNvPr name="Group 68" id="68"/>
            <p:cNvGrpSpPr/>
            <p:nvPr/>
          </p:nvGrpSpPr>
          <p:grpSpPr>
            <a:xfrm rot="0">
              <a:off x="0" y="0"/>
              <a:ext cx="2133600" cy="13716000"/>
              <a:chOff x="0" y="0"/>
              <a:chExt cx="421452" cy="2709333"/>
            </a:xfrm>
          </p:grpSpPr>
          <p:sp>
            <p:nvSpPr>
              <p:cNvPr name="Freeform 69" id="69"/>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70" id="70"/>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71" id="71"/>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72" id="72"/>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F2F2F2"/>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808080"/>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73" id="73"/>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2" tooltip="https://www.floschechter.com"/>
                </a:rPr>
                <a:t>Florence</a:t>
              </a:r>
            </a:p>
            <a:p>
              <a:pPr algn="just">
                <a:lnSpc>
                  <a:spcPts val="1511"/>
                </a:lnSpc>
              </a:pPr>
              <a:r>
                <a:rPr lang="en-US" sz="1399">
                  <a:solidFill>
                    <a:srgbClr val="F2F2F2"/>
                  </a:solidFill>
                  <a:latin typeface="Zodiak"/>
                  <a:ea typeface="Zodiak"/>
                  <a:cs typeface="Zodiak"/>
                  <a:sym typeface="Zodiak"/>
                  <a:hlinkClick r:id="rId3"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4" tooltip="https://www.floschechter.com"/>
                </a:rPr>
                <a:t>floschechter.com</a:t>
              </a:r>
            </a:p>
          </p:txBody>
        </p:sp>
      </p:grpSp>
      <p:grpSp>
        <p:nvGrpSpPr>
          <p:cNvPr name="Group 74" id="74"/>
          <p:cNvGrpSpPr/>
          <p:nvPr/>
        </p:nvGrpSpPr>
        <p:grpSpPr>
          <a:xfrm rot="0">
            <a:off x="17434399" y="5766272"/>
            <a:ext cx="370740" cy="4060062"/>
            <a:chOff x="0" y="0"/>
            <a:chExt cx="494320" cy="5413416"/>
          </a:xfrm>
        </p:grpSpPr>
        <p:grpSp>
          <p:nvGrpSpPr>
            <p:cNvPr name="Group 75" id="75"/>
            <p:cNvGrpSpPr/>
            <p:nvPr/>
          </p:nvGrpSpPr>
          <p:grpSpPr>
            <a:xfrm rot="0">
              <a:off x="0" y="0"/>
              <a:ext cx="494320" cy="494320"/>
              <a:chOff x="0" y="0"/>
              <a:chExt cx="97643" cy="97643"/>
            </a:xfrm>
          </p:grpSpPr>
          <p:sp>
            <p:nvSpPr>
              <p:cNvPr name="Freeform 76" id="76"/>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77" id="77"/>
              <p:cNvSpPr txBox="true"/>
              <p:nvPr/>
            </p:nvSpPr>
            <p:spPr>
              <a:xfrm>
                <a:off x="0" y="-38100"/>
                <a:ext cx="97643" cy="135743"/>
              </a:xfrm>
              <a:prstGeom prst="rect">
                <a:avLst/>
              </a:prstGeom>
            </p:spPr>
            <p:txBody>
              <a:bodyPr anchor="ctr" rtlCol="false" tIns="50800" lIns="50800" bIns="50800" rIns="50800"/>
              <a:lstStyle/>
              <a:p>
                <a:pPr algn="ctr">
                  <a:lnSpc>
                    <a:spcPts val="2239"/>
                  </a:lnSpc>
                </a:pPr>
              </a:p>
            </p:txBody>
          </p:sp>
        </p:grpSp>
        <p:grpSp>
          <p:nvGrpSpPr>
            <p:cNvPr name="Group 78" id="78"/>
            <p:cNvGrpSpPr/>
            <p:nvPr/>
          </p:nvGrpSpPr>
          <p:grpSpPr>
            <a:xfrm rot="0">
              <a:off x="0" y="1627087"/>
              <a:ext cx="494320" cy="494320"/>
              <a:chOff x="0" y="0"/>
              <a:chExt cx="97643" cy="97643"/>
            </a:xfrm>
          </p:grpSpPr>
          <p:sp>
            <p:nvSpPr>
              <p:cNvPr name="Freeform 79" id="79"/>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80" id="80"/>
              <p:cNvSpPr txBox="true"/>
              <p:nvPr/>
            </p:nvSpPr>
            <p:spPr>
              <a:xfrm>
                <a:off x="0" y="-38100"/>
                <a:ext cx="97643" cy="135743"/>
              </a:xfrm>
              <a:prstGeom prst="rect">
                <a:avLst/>
              </a:prstGeom>
            </p:spPr>
            <p:txBody>
              <a:bodyPr anchor="ctr" rtlCol="false" tIns="50800" lIns="50800" bIns="50800" rIns="50800"/>
              <a:lstStyle/>
              <a:p>
                <a:pPr algn="ctr">
                  <a:lnSpc>
                    <a:spcPts val="2239"/>
                  </a:lnSpc>
                </a:pPr>
              </a:p>
            </p:txBody>
          </p:sp>
        </p:grpSp>
        <p:grpSp>
          <p:nvGrpSpPr>
            <p:cNvPr name="Group 81" id="81"/>
            <p:cNvGrpSpPr/>
            <p:nvPr/>
          </p:nvGrpSpPr>
          <p:grpSpPr>
            <a:xfrm rot="0">
              <a:off x="0" y="3292009"/>
              <a:ext cx="494320" cy="494320"/>
              <a:chOff x="0" y="0"/>
              <a:chExt cx="97643" cy="97643"/>
            </a:xfrm>
          </p:grpSpPr>
          <p:sp>
            <p:nvSpPr>
              <p:cNvPr name="Freeform 82" id="82"/>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83" id="83"/>
              <p:cNvSpPr txBox="true"/>
              <p:nvPr/>
            </p:nvSpPr>
            <p:spPr>
              <a:xfrm>
                <a:off x="0" y="-38100"/>
                <a:ext cx="97643" cy="135743"/>
              </a:xfrm>
              <a:prstGeom prst="rect">
                <a:avLst/>
              </a:prstGeom>
            </p:spPr>
            <p:txBody>
              <a:bodyPr anchor="ctr" rtlCol="false" tIns="50800" lIns="50800" bIns="50800" rIns="50800"/>
              <a:lstStyle/>
              <a:p>
                <a:pPr algn="ctr">
                  <a:lnSpc>
                    <a:spcPts val="2239"/>
                  </a:lnSpc>
                </a:pPr>
              </a:p>
            </p:txBody>
          </p:sp>
        </p:grpSp>
        <p:grpSp>
          <p:nvGrpSpPr>
            <p:cNvPr name="Group 84" id="84"/>
            <p:cNvGrpSpPr/>
            <p:nvPr/>
          </p:nvGrpSpPr>
          <p:grpSpPr>
            <a:xfrm rot="0">
              <a:off x="0" y="4919096"/>
              <a:ext cx="494320" cy="494320"/>
              <a:chOff x="0" y="0"/>
              <a:chExt cx="97643" cy="97643"/>
            </a:xfrm>
          </p:grpSpPr>
          <p:sp>
            <p:nvSpPr>
              <p:cNvPr name="Freeform 85" id="85"/>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86" id="86"/>
              <p:cNvSpPr txBox="true"/>
              <p:nvPr/>
            </p:nvSpPr>
            <p:spPr>
              <a:xfrm>
                <a:off x="0" y="-38100"/>
                <a:ext cx="97643" cy="135743"/>
              </a:xfrm>
              <a:prstGeom prst="rect">
                <a:avLst/>
              </a:prstGeom>
            </p:spPr>
            <p:txBody>
              <a:bodyPr anchor="ctr" rtlCol="false" tIns="50800" lIns="50800" bIns="50800" rIns="50800"/>
              <a:lstStyle/>
              <a:p>
                <a:pPr algn="ctr">
                  <a:lnSpc>
                    <a:spcPts val="2239"/>
                  </a:lnSpc>
                </a:pPr>
              </a:p>
            </p:txBody>
          </p:sp>
        </p:grpSp>
      </p:grpSp>
      <p:grpSp>
        <p:nvGrpSpPr>
          <p:cNvPr name="Group 87" id="87"/>
          <p:cNvGrpSpPr/>
          <p:nvPr/>
        </p:nvGrpSpPr>
        <p:grpSpPr>
          <a:xfrm rot="0">
            <a:off x="14471894" y="5766272"/>
            <a:ext cx="370740" cy="4060062"/>
            <a:chOff x="0" y="0"/>
            <a:chExt cx="494320" cy="5413416"/>
          </a:xfrm>
        </p:grpSpPr>
        <p:grpSp>
          <p:nvGrpSpPr>
            <p:cNvPr name="Group 88" id="88"/>
            <p:cNvGrpSpPr/>
            <p:nvPr/>
          </p:nvGrpSpPr>
          <p:grpSpPr>
            <a:xfrm rot="0">
              <a:off x="0" y="0"/>
              <a:ext cx="494320" cy="494320"/>
              <a:chOff x="0" y="0"/>
              <a:chExt cx="97643" cy="97643"/>
            </a:xfrm>
          </p:grpSpPr>
          <p:sp>
            <p:nvSpPr>
              <p:cNvPr name="Freeform 89" id="89"/>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90" id="90"/>
              <p:cNvSpPr txBox="true"/>
              <p:nvPr/>
            </p:nvSpPr>
            <p:spPr>
              <a:xfrm>
                <a:off x="0" y="-38100"/>
                <a:ext cx="97643" cy="135743"/>
              </a:xfrm>
              <a:prstGeom prst="rect">
                <a:avLst/>
              </a:prstGeom>
            </p:spPr>
            <p:txBody>
              <a:bodyPr anchor="ctr" rtlCol="false" tIns="50800" lIns="50800" bIns="50800" rIns="50800"/>
              <a:lstStyle/>
              <a:p>
                <a:pPr algn="ctr">
                  <a:lnSpc>
                    <a:spcPts val="2239"/>
                  </a:lnSpc>
                </a:pPr>
              </a:p>
            </p:txBody>
          </p:sp>
        </p:grpSp>
        <p:grpSp>
          <p:nvGrpSpPr>
            <p:cNvPr name="Group 91" id="91"/>
            <p:cNvGrpSpPr/>
            <p:nvPr/>
          </p:nvGrpSpPr>
          <p:grpSpPr>
            <a:xfrm rot="0">
              <a:off x="0" y="1627087"/>
              <a:ext cx="494320" cy="494320"/>
              <a:chOff x="0" y="0"/>
              <a:chExt cx="97643" cy="97643"/>
            </a:xfrm>
          </p:grpSpPr>
          <p:sp>
            <p:nvSpPr>
              <p:cNvPr name="Freeform 92" id="92"/>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93" id="93"/>
              <p:cNvSpPr txBox="true"/>
              <p:nvPr/>
            </p:nvSpPr>
            <p:spPr>
              <a:xfrm>
                <a:off x="0" y="-38100"/>
                <a:ext cx="97643" cy="135743"/>
              </a:xfrm>
              <a:prstGeom prst="rect">
                <a:avLst/>
              </a:prstGeom>
            </p:spPr>
            <p:txBody>
              <a:bodyPr anchor="ctr" rtlCol="false" tIns="50800" lIns="50800" bIns="50800" rIns="50800"/>
              <a:lstStyle/>
              <a:p>
                <a:pPr algn="ctr">
                  <a:lnSpc>
                    <a:spcPts val="2239"/>
                  </a:lnSpc>
                </a:pPr>
              </a:p>
            </p:txBody>
          </p:sp>
        </p:grpSp>
        <p:grpSp>
          <p:nvGrpSpPr>
            <p:cNvPr name="Group 94" id="94"/>
            <p:cNvGrpSpPr/>
            <p:nvPr/>
          </p:nvGrpSpPr>
          <p:grpSpPr>
            <a:xfrm rot="0">
              <a:off x="0" y="3292009"/>
              <a:ext cx="494320" cy="494320"/>
              <a:chOff x="0" y="0"/>
              <a:chExt cx="97643" cy="97643"/>
            </a:xfrm>
          </p:grpSpPr>
          <p:sp>
            <p:nvSpPr>
              <p:cNvPr name="Freeform 95" id="95"/>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96" id="96"/>
              <p:cNvSpPr txBox="true"/>
              <p:nvPr/>
            </p:nvSpPr>
            <p:spPr>
              <a:xfrm>
                <a:off x="0" y="-38100"/>
                <a:ext cx="97643" cy="135743"/>
              </a:xfrm>
              <a:prstGeom prst="rect">
                <a:avLst/>
              </a:prstGeom>
            </p:spPr>
            <p:txBody>
              <a:bodyPr anchor="ctr" rtlCol="false" tIns="50800" lIns="50800" bIns="50800" rIns="50800"/>
              <a:lstStyle/>
              <a:p>
                <a:pPr algn="ctr">
                  <a:lnSpc>
                    <a:spcPts val="2239"/>
                  </a:lnSpc>
                </a:pPr>
              </a:p>
            </p:txBody>
          </p:sp>
        </p:grpSp>
        <p:grpSp>
          <p:nvGrpSpPr>
            <p:cNvPr name="Group 97" id="97"/>
            <p:cNvGrpSpPr/>
            <p:nvPr/>
          </p:nvGrpSpPr>
          <p:grpSpPr>
            <a:xfrm rot="0">
              <a:off x="0" y="4919096"/>
              <a:ext cx="494320" cy="494320"/>
              <a:chOff x="0" y="0"/>
              <a:chExt cx="97643" cy="97643"/>
            </a:xfrm>
          </p:grpSpPr>
          <p:sp>
            <p:nvSpPr>
              <p:cNvPr name="Freeform 98" id="98"/>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99" id="99"/>
              <p:cNvSpPr txBox="true"/>
              <p:nvPr/>
            </p:nvSpPr>
            <p:spPr>
              <a:xfrm>
                <a:off x="0" y="-38100"/>
                <a:ext cx="97643" cy="135743"/>
              </a:xfrm>
              <a:prstGeom prst="rect">
                <a:avLst/>
              </a:prstGeom>
            </p:spPr>
            <p:txBody>
              <a:bodyPr anchor="ctr" rtlCol="false" tIns="50800" lIns="50800" bIns="50800" rIns="50800"/>
              <a:lstStyle/>
              <a:p>
                <a:pPr algn="ctr">
                  <a:lnSpc>
                    <a:spcPts val="2239"/>
                  </a:lnSpc>
                </a:pPr>
              </a:p>
            </p:txBody>
          </p:sp>
        </p:grpSp>
      </p:grpSp>
      <p:grpSp>
        <p:nvGrpSpPr>
          <p:cNvPr name="Group 100" id="100"/>
          <p:cNvGrpSpPr/>
          <p:nvPr/>
        </p:nvGrpSpPr>
        <p:grpSpPr>
          <a:xfrm rot="0">
            <a:off x="11487885" y="5778846"/>
            <a:ext cx="370740" cy="4060062"/>
            <a:chOff x="0" y="0"/>
            <a:chExt cx="494320" cy="5413416"/>
          </a:xfrm>
        </p:grpSpPr>
        <p:grpSp>
          <p:nvGrpSpPr>
            <p:cNvPr name="Group 101" id="101"/>
            <p:cNvGrpSpPr/>
            <p:nvPr/>
          </p:nvGrpSpPr>
          <p:grpSpPr>
            <a:xfrm rot="0">
              <a:off x="0" y="0"/>
              <a:ext cx="494320" cy="494320"/>
              <a:chOff x="0" y="0"/>
              <a:chExt cx="97643" cy="97643"/>
            </a:xfrm>
          </p:grpSpPr>
          <p:sp>
            <p:nvSpPr>
              <p:cNvPr name="Freeform 102" id="102"/>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103" id="103"/>
              <p:cNvSpPr txBox="true"/>
              <p:nvPr/>
            </p:nvSpPr>
            <p:spPr>
              <a:xfrm>
                <a:off x="0" y="-38100"/>
                <a:ext cx="97643" cy="135743"/>
              </a:xfrm>
              <a:prstGeom prst="rect">
                <a:avLst/>
              </a:prstGeom>
            </p:spPr>
            <p:txBody>
              <a:bodyPr anchor="ctr" rtlCol="false" tIns="50800" lIns="50800" bIns="50800" rIns="50800"/>
              <a:lstStyle/>
              <a:p>
                <a:pPr algn="ctr">
                  <a:lnSpc>
                    <a:spcPts val="2239"/>
                  </a:lnSpc>
                </a:pPr>
              </a:p>
            </p:txBody>
          </p:sp>
        </p:grpSp>
        <p:grpSp>
          <p:nvGrpSpPr>
            <p:cNvPr name="Group 104" id="104"/>
            <p:cNvGrpSpPr/>
            <p:nvPr/>
          </p:nvGrpSpPr>
          <p:grpSpPr>
            <a:xfrm rot="0">
              <a:off x="0" y="1627087"/>
              <a:ext cx="494320" cy="494320"/>
              <a:chOff x="0" y="0"/>
              <a:chExt cx="97643" cy="97643"/>
            </a:xfrm>
          </p:grpSpPr>
          <p:sp>
            <p:nvSpPr>
              <p:cNvPr name="Freeform 105" id="105"/>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106" id="106"/>
              <p:cNvSpPr txBox="true"/>
              <p:nvPr/>
            </p:nvSpPr>
            <p:spPr>
              <a:xfrm>
                <a:off x="0" y="-38100"/>
                <a:ext cx="97643" cy="135743"/>
              </a:xfrm>
              <a:prstGeom prst="rect">
                <a:avLst/>
              </a:prstGeom>
            </p:spPr>
            <p:txBody>
              <a:bodyPr anchor="ctr" rtlCol="false" tIns="50800" lIns="50800" bIns="50800" rIns="50800"/>
              <a:lstStyle/>
              <a:p>
                <a:pPr algn="ctr">
                  <a:lnSpc>
                    <a:spcPts val="2239"/>
                  </a:lnSpc>
                </a:pPr>
              </a:p>
            </p:txBody>
          </p:sp>
        </p:grpSp>
        <p:grpSp>
          <p:nvGrpSpPr>
            <p:cNvPr name="Group 107" id="107"/>
            <p:cNvGrpSpPr/>
            <p:nvPr/>
          </p:nvGrpSpPr>
          <p:grpSpPr>
            <a:xfrm rot="0">
              <a:off x="0" y="3292009"/>
              <a:ext cx="494320" cy="494320"/>
              <a:chOff x="0" y="0"/>
              <a:chExt cx="97643" cy="97643"/>
            </a:xfrm>
          </p:grpSpPr>
          <p:sp>
            <p:nvSpPr>
              <p:cNvPr name="Freeform 108" id="108"/>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109" id="109"/>
              <p:cNvSpPr txBox="true"/>
              <p:nvPr/>
            </p:nvSpPr>
            <p:spPr>
              <a:xfrm>
                <a:off x="0" y="-38100"/>
                <a:ext cx="97643" cy="135743"/>
              </a:xfrm>
              <a:prstGeom prst="rect">
                <a:avLst/>
              </a:prstGeom>
            </p:spPr>
            <p:txBody>
              <a:bodyPr anchor="ctr" rtlCol="false" tIns="50800" lIns="50800" bIns="50800" rIns="50800"/>
              <a:lstStyle/>
              <a:p>
                <a:pPr algn="ctr">
                  <a:lnSpc>
                    <a:spcPts val="2239"/>
                  </a:lnSpc>
                </a:pPr>
              </a:p>
            </p:txBody>
          </p:sp>
        </p:grpSp>
        <p:grpSp>
          <p:nvGrpSpPr>
            <p:cNvPr name="Group 110" id="110"/>
            <p:cNvGrpSpPr/>
            <p:nvPr/>
          </p:nvGrpSpPr>
          <p:grpSpPr>
            <a:xfrm rot="0">
              <a:off x="0" y="4919096"/>
              <a:ext cx="494320" cy="494320"/>
              <a:chOff x="0" y="0"/>
              <a:chExt cx="97643" cy="97643"/>
            </a:xfrm>
          </p:grpSpPr>
          <p:sp>
            <p:nvSpPr>
              <p:cNvPr name="Freeform 111" id="111"/>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112" id="112"/>
              <p:cNvSpPr txBox="true"/>
              <p:nvPr/>
            </p:nvSpPr>
            <p:spPr>
              <a:xfrm>
                <a:off x="0" y="-38100"/>
                <a:ext cx="97643" cy="135743"/>
              </a:xfrm>
              <a:prstGeom prst="rect">
                <a:avLst/>
              </a:prstGeom>
            </p:spPr>
            <p:txBody>
              <a:bodyPr anchor="ctr" rtlCol="false" tIns="50800" lIns="50800" bIns="50800" rIns="50800"/>
              <a:lstStyle/>
              <a:p>
                <a:pPr algn="ctr">
                  <a:lnSpc>
                    <a:spcPts val="2239"/>
                  </a:lnSpc>
                </a:pPr>
              </a:p>
            </p:txBody>
          </p:sp>
        </p:grpSp>
      </p:grpSp>
      <p:grpSp>
        <p:nvGrpSpPr>
          <p:cNvPr name="Group 113" id="113"/>
          <p:cNvGrpSpPr/>
          <p:nvPr/>
        </p:nvGrpSpPr>
        <p:grpSpPr>
          <a:xfrm rot="0">
            <a:off x="8525610" y="5766272"/>
            <a:ext cx="370740" cy="4060062"/>
            <a:chOff x="0" y="0"/>
            <a:chExt cx="494320" cy="5413416"/>
          </a:xfrm>
        </p:grpSpPr>
        <p:grpSp>
          <p:nvGrpSpPr>
            <p:cNvPr name="Group 114" id="114"/>
            <p:cNvGrpSpPr/>
            <p:nvPr/>
          </p:nvGrpSpPr>
          <p:grpSpPr>
            <a:xfrm rot="0">
              <a:off x="0" y="0"/>
              <a:ext cx="494320" cy="494320"/>
              <a:chOff x="0" y="0"/>
              <a:chExt cx="97643" cy="97643"/>
            </a:xfrm>
          </p:grpSpPr>
          <p:sp>
            <p:nvSpPr>
              <p:cNvPr name="Freeform 115" id="115"/>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116" id="116"/>
              <p:cNvSpPr txBox="true"/>
              <p:nvPr/>
            </p:nvSpPr>
            <p:spPr>
              <a:xfrm>
                <a:off x="0" y="-38100"/>
                <a:ext cx="97643" cy="135743"/>
              </a:xfrm>
              <a:prstGeom prst="rect">
                <a:avLst/>
              </a:prstGeom>
            </p:spPr>
            <p:txBody>
              <a:bodyPr anchor="ctr" rtlCol="false" tIns="50800" lIns="50800" bIns="50800" rIns="50800"/>
              <a:lstStyle/>
              <a:p>
                <a:pPr algn="ctr">
                  <a:lnSpc>
                    <a:spcPts val="2239"/>
                  </a:lnSpc>
                </a:pPr>
              </a:p>
            </p:txBody>
          </p:sp>
        </p:grpSp>
        <p:grpSp>
          <p:nvGrpSpPr>
            <p:cNvPr name="Group 117" id="117"/>
            <p:cNvGrpSpPr/>
            <p:nvPr/>
          </p:nvGrpSpPr>
          <p:grpSpPr>
            <a:xfrm rot="0">
              <a:off x="0" y="1627087"/>
              <a:ext cx="494320" cy="494320"/>
              <a:chOff x="0" y="0"/>
              <a:chExt cx="97643" cy="97643"/>
            </a:xfrm>
          </p:grpSpPr>
          <p:sp>
            <p:nvSpPr>
              <p:cNvPr name="Freeform 118" id="118"/>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119" id="119"/>
              <p:cNvSpPr txBox="true"/>
              <p:nvPr/>
            </p:nvSpPr>
            <p:spPr>
              <a:xfrm>
                <a:off x="0" y="-38100"/>
                <a:ext cx="97643" cy="135743"/>
              </a:xfrm>
              <a:prstGeom prst="rect">
                <a:avLst/>
              </a:prstGeom>
            </p:spPr>
            <p:txBody>
              <a:bodyPr anchor="ctr" rtlCol="false" tIns="50800" lIns="50800" bIns="50800" rIns="50800"/>
              <a:lstStyle/>
              <a:p>
                <a:pPr algn="ctr">
                  <a:lnSpc>
                    <a:spcPts val="2239"/>
                  </a:lnSpc>
                </a:pPr>
              </a:p>
            </p:txBody>
          </p:sp>
        </p:grpSp>
        <p:grpSp>
          <p:nvGrpSpPr>
            <p:cNvPr name="Group 120" id="120"/>
            <p:cNvGrpSpPr/>
            <p:nvPr/>
          </p:nvGrpSpPr>
          <p:grpSpPr>
            <a:xfrm rot="0">
              <a:off x="0" y="3292009"/>
              <a:ext cx="494320" cy="494320"/>
              <a:chOff x="0" y="0"/>
              <a:chExt cx="97643" cy="97643"/>
            </a:xfrm>
          </p:grpSpPr>
          <p:sp>
            <p:nvSpPr>
              <p:cNvPr name="Freeform 121" id="121"/>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122" id="122"/>
              <p:cNvSpPr txBox="true"/>
              <p:nvPr/>
            </p:nvSpPr>
            <p:spPr>
              <a:xfrm>
                <a:off x="0" y="-38100"/>
                <a:ext cx="97643" cy="135743"/>
              </a:xfrm>
              <a:prstGeom prst="rect">
                <a:avLst/>
              </a:prstGeom>
            </p:spPr>
            <p:txBody>
              <a:bodyPr anchor="ctr" rtlCol="false" tIns="50800" lIns="50800" bIns="50800" rIns="50800"/>
              <a:lstStyle/>
              <a:p>
                <a:pPr algn="ctr">
                  <a:lnSpc>
                    <a:spcPts val="2239"/>
                  </a:lnSpc>
                </a:pPr>
              </a:p>
            </p:txBody>
          </p:sp>
        </p:grpSp>
        <p:grpSp>
          <p:nvGrpSpPr>
            <p:cNvPr name="Group 123" id="123"/>
            <p:cNvGrpSpPr/>
            <p:nvPr/>
          </p:nvGrpSpPr>
          <p:grpSpPr>
            <a:xfrm rot="0">
              <a:off x="0" y="4919096"/>
              <a:ext cx="494320" cy="494320"/>
              <a:chOff x="0" y="0"/>
              <a:chExt cx="97643" cy="97643"/>
            </a:xfrm>
          </p:grpSpPr>
          <p:sp>
            <p:nvSpPr>
              <p:cNvPr name="Freeform 124" id="124"/>
              <p:cNvSpPr/>
              <p:nvPr/>
            </p:nvSpPr>
            <p:spPr>
              <a:xfrm flipH="false" flipV="false" rot="0">
                <a:off x="0" y="0"/>
                <a:ext cx="97643" cy="97643"/>
              </a:xfrm>
              <a:custGeom>
                <a:avLst/>
                <a:gdLst/>
                <a:ahLst/>
                <a:cxnLst/>
                <a:rect r="r" b="b" t="t" l="l"/>
                <a:pathLst>
                  <a:path h="97643" w="97643">
                    <a:moveTo>
                      <a:pt x="0" y="0"/>
                    </a:moveTo>
                    <a:lnTo>
                      <a:pt x="97643" y="0"/>
                    </a:lnTo>
                    <a:lnTo>
                      <a:pt x="97643" y="97643"/>
                    </a:lnTo>
                    <a:lnTo>
                      <a:pt x="0" y="97643"/>
                    </a:lnTo>
                    <a:close/>
                  </a:path>
                </a:pathLst>
              </a:custGeom>
              <a:solidFill>
                <a:srgbClr val="F2F2F2"/>
              </a:solidFill>
            </p:spPr>
          </p:sp>
          <p:sp>
            <p:nvSpPr>
              <p:cNvPr name="TextBox 125" id="125"/>
              <p:cNvSpPr txBox="true"/>
              <p:nvPr/>
            </p:nvSpPr>
            <p:spPr>
              <a:xfrm>
                <a:off x="0" y="-38100"/>
                <a:ext cx="97643" cy="135743"/>
              </a:xfrm>
              <a:prstGeom prst="rect">
                <a:avLst/>
              </a:prstGeom>
            </p:spPr>
            <p:txBody>
              <a:bodyPr anchor="ctr" rtlCol="false" tIns="50800" lIns="50800" bIns="50800" rIns="50800"/>
              <a:lstStyle/>
              <a:p>
                <a:pPr algn="ctr">
                  <a:lnSpc>
                    <a:spcPts val="2239"/>
                  </a:lnSpc>
                </a:pPr>
              </a:p>
            </p:txBody>
          </p:sp>
        </p:grpSp>
      </p:grpSp>
    </p:spTree>
  </p:cSld>
  <p:clrMapOvr>
    <a:masterClrMapping/>
  </p:clrMapOvr>
</p:sld>
</file>

<file path=ppt/slides/slide94.xml><?xml version="1.0" encoding="utf-8"?>
<p:sld xmlns:p="http://schemas.openxmlformats.org/presentationml/2006/main" xmlns:a="http://schemas.openxmlformats.org/drawingml/2006/main" xmlns:r="http://schemas.openxmlformats.org/officeDocument/2006/relationships">
  <p:cSld>
    <p:bg>
      <p:bgPr>
        <a:solidFill>
          <a:srgbClr val="010203"/>
        </a:solidFill>
      </p:bgPr>
    </p:bg>
    <p:spTree>
      <p:nvGrpSpPr>
        <p:cNvPr id="1" name=""/>
        <p:cNvGrpSpPr/>
        <p:nvPr/>
      </p:nvGrpSpPr>
      <p:grpSpPr>
        <a:xfrm>
          <a:off x="0" y="0"/>
          <a:ext cx="0" cy="0"/>
          <a:chOff x="0" y="0"/>
          <a:chExt cx="0" cy="0"/>
        </a:xfrm>
      </p:grpSpPr>
      <p:grpSp>
        <p:nvGrpSpPr>
          <p:cNvPr name="Group 2" id="2"/>
          <p:cNvGrpSpPr/>
          <p:nvPr/>
        </p:nvGrpSpPr>
        <p:grpSpPr>
          <a:xfrm rot="0">
            <a:off x="342900" y="342900"/>
            <a:ext cx="5715000" cy="1000125"/>
            <a:chOff x="0" y="0"/>
            <a:chExt cx="1505185" cy="263407"/>
          </a:xfrm>
        </p:grpSpPr>
        <p:sp>
          <p:nvSpPr>
            <p:cNvPr name="Freeform 3" id="3"/>
            <p:cNvSpPr/>
            <p:nvPr/>
          </p:nvSpPr>
          <p:spPr>
            <a:xfrm flipH="false" flipV="false" rot="0">
              <a:off x="0" y="0"/>
              <a:ext cx="1505185" cy="263407"/>
            </a:xfrm>
            <a:custGeom>
              <a:avLst/>
              <a:gdLst/>
              <a:ahLst/>
              <a:cxnLst/>
              <a:rect r="r" b="b" t="t" l="l"/>
              <a:pathLst>
                <a:path h="263407" w="1505185">
                  <a:moveTo>
                    <a:pt x="0" y="0"/>
                  </a:moveTo>
                  <a:lnTo>
                    <a:pt x="1505185" y="0"/>
                  </a:lnTo>
                  <a:lnTo>
                    <a:pt x="1505185" y="263407"/>
                  </a:lnTo>
                  <a:lnTo>
                    <a:pt x="0" y="263407"/>
                  </a:lnTo>
                  <a:close/>
                </a:path>
              </a:pathLst>
            </a:custGeom>
            <a:solidFill>
              <a:srgbClr val="000000">
                <a:alpha val="0"/>
              </a:srgbClr>
            </a:solidFill>
            <a:ln w="19050" cap="sq">
              <a:solidFill>
                <a:srgbClr val="F2F2F2"/>
              </a:solidFill>
              <a:prstDash val="solid"/>
              <a:miter/>
            </a:ln>
          </p:spPr>
        </p:sp>
        <p:sp>
          <p:nvSpPr>
            <p:cNvPr name="TextBox 4" id="4"/>
            <p:cNvSpPr txBox="true"/>
            <p:nvPr/>
          </p:nvSpPr>
          <p:spPr>
            <a:xfrm>
              <a:off x="0" y="-9525"/>
              <a:ext cx="1505185" cy="272932"/>
            </a:xfrm>
            <a:prstGeom prst="rect">
              <a:avLst/>
            </a:prstGeom>
          </p:spPr>
          <p:txBody>
            <a:bodyPr anchor="ctr" rtlCol="false" tIns="50800" lIns="50800" bIns="50800" rIns="50800"/>
            <a:lstStyle/>
            <a:p>
              <a:pPr algn="ctr">
                <a:lnSpc>
                  <a:spcPts val="2160"/>
                </a:lnSpc>
              </a:pPr>
            </a:p>
          </p:txBody>
        </p:sp>
      </p:grpSp>
      <p:grpSp>
        <p:nvGrpSpPr>
          <p:cNvPr name="Group 5" id="5"/>
          <p:cNvGrpSpPr/>
          <p:nvPr/>
        </p:nvGrpSpPr>
        <p:grpSpPr>
          <a:xfrm rot="0">
            <a:off x="6286500" y="1571625"/>
            <a:ext cx="5715000" cy="1000125"/>
            <a:chOff x="0" y="0"/>
            <a:chExt cx="1505185" cy="263407"/>
          </a:xfrm>
        </p:grpSpPr>
        <p:sp>
          <p:nvSpPr>
            <p:cNvPr name="Freeform 6" id="6"/>
            <p:cNvSpPr/>
            <p:nvPr/>
          </p:nvSpPr>
          <p:spPr>
            <a:xfrm flipH="false" flipV="false" rot="0">
              <a:off x="0" y="0"/>
              <a:ext cx="1505185" cy="263407"/>
            </a:xfrm>
            <a:custGeom>
              <a:avLst/>
              <a:gdLst/>
              <a:ahLst/>
              <a:cxnLst/>
              <a:rect r="r" b="b" t="t" l="l"/>
              <a:pathLst>
                <a:path h="263407" w="1505185">
                  <a:moveTo>
                    <a:pt x="0" y="0"/>
                  </a:moveTo>
                  <a:lnTo>
                    <a:pt x="1505185" y="0"/>
                  </a:lnTo>
                  <a:lnTo>
                    <a:pt x="1505185" y="263407"/>
                  </a:lnTo>
                  <a:lnTo>
                    <a:pt x="0" y="263407"/>
                  </a:lnTo>
                  <a:close/>
                </a:path>
              </a:pathLst>
            </a:custGeom>
            <a:solidFill>
              <a:srgbClr val="000000">
                <a:alpha val="0"/>
              </a:srgbClr>
            </a:solidFill>
            <a:ln w="19050" cap="sq">
              <a:solidFill>
                <a:srgbClr val="F2F2F2"/>
              </a:solidFill>
              <a:prstDash val="solid"/>
              <a:miter/>
            </a:ln>
          </p:spPr>
        </p:sp>
        <p:sp>
          <p:nvSpPr>
            <p:cNvPr name="TextBox 7" id="7"/>
            <p:cNvSpPr txBox="true"/>
            <p:nvPr/>
          </p:nvSpPr>
          <p:spPr>
            <a:xfrm>
              <a:off x="0" y="-9525"/>
              <a:ext cx="1505185" cy="272932"/>
            </a:xfrm>
            <a:prstGeom prst="rect">
              <a:avLst/>
            </a:prstGeom>
          </p:spPr>
          <p:txBody>
            <a:bodyPr anchor="ctr" rtlCol="false" tIns="50800" lIns="50800" bIns="50800" rIns="50800"/>
            <a:lstStyle/>
            <a:p>
              <a:pPr algn="ctr">
                <a:lnSpc>
                  <a:spcPts val="2160"/>
                </a:lnSpc>
              </a:pPr>
            </a:p>
          </p:txBody>
        </p:sp>
      </p:grpSp>
      <p:grpSp>
        <p:nvGrpSpPr>
          <p:cNvPr name="Group 8" id="8"/>
          <p:cNvGrpSpPr/>
          <p:nvPr/>
        </p:nvGrpSpPr>
        <p:grpSpPr>
          <a:xfrm rot="0">
            <a:off x="6286500" y="4029075"/>
            <a:ext cx="5715000" cy="1000125"/>
            <a:chOff x="0" y="0"/>
            <a:chExt cx="1505185" cy="263407"/>
          </a:xfrm>
        </p:grpSpPr>
        <p:sp>
          <p:nvSpPr>
            <p:cNvPr name="Freeform 9" id="9"/>
            <p:cNvSpPr/>
            <p:nvPr/>
          </p:nvSpPr>
          <p:spPr>
            <a:xfrm flipH="false" flipV="false" rot="0">
              <a:off x="0" y="0"/>
              <a:ext cx="1505185" cy="263407"/>
            </a:xfrm>
            <a:custGeom>
              <a:avLst/>
              <a:gdLst/>
              <a:ahLst/>
              <a:cxnLst/>
              <a:rect r="r" b="b" t="t" l="l"/>
              <a:pathLst>
                <a:path h="263407" w="1505185">
                  <a:moveTo>
                    <a:pt x="0" y="0"/>
                  </a:moveTo>
                  <a:lnTo>
                    <a:pt x="1505185" y="0"/>
                  </a:lnTo>
                  <a:lnTo>
                    <a:pt x="1505185" y="263407"/>
                  </a:lnTo>
                  <a:lnTo>
                    <a:pt x="0" y="263407"/>
                  </a:lnTo>
                  <a:close/>
                </a:path>
              </a:pathLst>
            </a:custGeom>
            <a:solidFill>
              <a:srgbClr val="000000">
                <a:alpha val="0"/>
              </a:srgbClr>
            </a:solidFill>
            <a:ln w="19050" cap="sq">
              <a:solidFill>
                <a:srgbClr val="F2F2F2"/>
              </a:solidFill>
              <a:prstDash val="solid"/>
              <a:miter/>
            </a:ln>
          </p:spPr>
        </p:sp>
        <p:sp>
          <p:nvSpPr>
            <p:cNvPr name="TextBox 10" id="10"/>
            <p:cNvSpPr txBox="true"/>
            <p:nvPr/>
          </p:nvSpPr>
          <p:spPr>
            <a:xfrm>
              <a:off x="0" y="-9525"/>
              <a:ext cx="1505185" cy="272932"/>
            </a:xfrm>
            <a:prstGeom prst="rect">
              <a:avLst/>
            </a:prstGeom>
          </p:spPr>
          <p:txBody>
            <a:bodyPr anchor="ctr" rtlCol="false" tIns="50800" lIns="50800" bIns="50800" rIns="50800"/>
            <a:lstStyle/>
            <a:p>
              <a:pPr algn="ctr">
                <a:lnSpc>
                  <a:spcPts val="2160"/>
                </a:lnSpc>
              </a:pPr>
            </a:p>
          </p:txBody>
        </p:sp>
      </p:grpSp>
      <p:grpSp>
        <p:nvGrpSpPr>
          <p:cNvPr name="Group 11" id="11"/>
          <p:cNvGrpSpPr/>
          <p:nvPr/>
        </p:nvGrpSpPr>
        <p:grpSpPr>
          <a:xfrm rot="0">
            <a:off x="12230100" y="2800350"/>
            <a:ext cx="5715000" cy="1000125"/>
            <a:chOff x="0" y="0"/>
            <a:chExt cx="1505185" cy="263407"/>
          </a:xfrm>
        </p:grpSpPr>
        <p:sp>
          <p:nvSpPr>
            <p:cNvPr name="Freeform 12" id="12"/>
            <p:cNvSpPr/>
            <p:nvPr/>
          </p:nvSpPr>
          <p:spPr>
            <a:xfrm flipH="false" flipV="false" rot="0">
              <a:off x="0" y="0"/>
              <a:ext cx="1505185" cy="263407"/>
            </a:xfrm>
            <a:custGeom>
              <a:avLst/>
              <a:gdLst/>
              <a:ahLst/>
              <a:cxnLst/>
              <a:rect r="r" b="b" t="t" l="l"/>
              <a:pathLst>
                <a:path h="263407" w="1505185">
                  <a:moveTo>
                    <a:pt x="0" y="0"/>
                  </a:moveTo>
                  <a:lnTo>
                    <a:pt x="1505185" y="0"/>
                  </a:lnTo>
                  <a:lnTo>
                    <a:pt x="1505185" y="263407"/>
                  </a:lnTo>
                  <a:lnTo>
                    <a:pt x="0" y="263407"/>
                  </a:lnTo>
                  <a:close/>
                </a:path>
              </a:pathLst>
            </a:custGeom>
            <a:solidFill>
              <a:srgbClr val="000000">
                <a:alpha val="0"/>
              </a:srgbClr>
            </a:solidFill>
            <a:ln w="19050" cap="sq">
              <a:solidFill>
                <a:srgbClr val="F2F2F2"/>
              </a:solidFill>
              <a:prstDash val="solid"/>
              <a:miter/>
            </a:ln>
          </p:spPr>
        </p:sp>
        <p:sp>
          <p:nvSpPr>
            <p:cNvPr name="TextBox 13" id="13"/>
            <p:cNvSpPr txBox="true"/>
            <p:nvPr/>
          </p:nvSpPr>
          <p:spPr>
            <a:xfrm>
              <a:off x="0" y="-9525"/>
              <a:ext cx="1505185" cy="272932"/>
            </a:xfrm>
            <a:prstGeom prst="rect">
              <a:avLst/>
            </a:prstGeom>
          </p:spPr>
          <p:txBody>
            <a:bodyPr anchor="ctr" rtlCol="false" tIns="50800" lIns="50800" bIns="50800" rIns="50800"/>
            <a:lstStyle/>
            <a:p>
              <a:pPr algn="ctr">
                <a:lnSpc>
                  <a:spcPts val="2160"/>
                </a:lnSpc>
              </a:pPr>
            </a:p>
          </p:txBody>
        </p:sp>
      </p:grpSp>
      <p:grpSp>
        <p:nvGrpSpPr>
          <p:cNvPr name="Group 14" id="14"/>
          <p:cNvGrpSpPr/>
          <p:nvPr/>
        </p:nvGrpSpPr>
        <p:grpSpPr>
          <a:xfrm rot="0">
            <a:off x="342900" y="4029075"/>
            <a:ext cx="5715000" cy="1000125"/>
            <a:chOff x="0" y="0"/>
            <a:chExt cx="1505185" cy="263407"/>
          </a:xfrm>
        </p:grpSpPr>
        <p:sp>
          <p:nvSpPr>
            <p:cNvPr name="Freeform 15" id="15"/>
            <p:cNvSpPr/>
            <p:nvPr/>
          </p:nvSpPr>
          <p:spPr>
            <a:xfrm flipH="false" flipV="false" rot="0">
              <a:off x="0" y="0"/>
              <a:ext cx="1505185" cy="263407"/>
            </a:xfrm>
            <a:custGeom>
              <a:avLst/>
              <a:gdLst/>
              <a:ahLst/>
              <a:cxnLst/>
              <a:rect r="r" b="b" t="t" l="l"/>
              <a:pathLst>
                <a:path h="263407" w="1505185">
                  <a:moveTo>
                    <a:pt x="0" y="0"/>
                  </a:moveTo>
                  <a:lnTo>
                    <a:pt x="1505185" y="0"/>
                  </a:lnTo>
                  <a:lnTo>
                    <a:pt x="1505185" y="263407"/>
                  </a:lnTo>
                  <a:lnTo>
                    <a:pt x="0" y="263407"/>
                  </a:lnTo>
                  <a:close/>
                </a:path>
              </a:pathLst>
            </a:custGeom>
            <a:solidFill>
              <a:srgbClr val="000000">
                <a:alpha val="0"/>
              </a:srgbClr>
            </a:solidFill>
            <a:ln w="19050" cap="sq">
              <a:solidFill>
                <a:srgbClr val="F2F2F2"/>
              </a:solidFill>
              <a:prstDash val="solid"/>
              <a:miter/>
            </a:ln>
          </p:spPr>
        </p:sp>
        <p:sp>
          <p:nvSpPr>
            <p:cNvPr name="TextBox 16" id="16"/>
            <p:cNvSpPr txBox="true"/>
            <p:nvPr/>
          </p:nvSpPr>
          <p:spPr>
            <a:xfrm>
              <a:off x="0" y="-9525"/>
              <a:ext cx="1505185" cy="272932"/>
            </a:xfrm>
            <a:prstGeom prst="rect">
              <a:avLst/>
            </a:prstGeom>
          </p:spPr>
          <p:txBody>
            <a:bodyPr anchor="ctr" rtlCol="false" tIns="50800" lIns="50800" bIns="50800" rIns="50800"/>
            <a:lstStyle/>
            <a:p>
              <a:pPr algn="ctr">
                <a:lnSpc>
                  <a:spcPts val="2160"/>
                </a:lnSpc>
              </a:pPr>
            </a:p>
          </p:txBody>
        </p:sp>
      </p:grpSp>
      <p:sp>
        <p:nvSpPr>
          <p:cNvPr name="TextBox 17" id="17"/>
          <p:cNvSpPr txBox="true"/>
          <p:nvPr/>
        </p:nvSpPr>
        <p:spPr>
          <a:xfrm rot="0">
            <a:off x="509026" y="526262"/>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F2F2F2"/>
                </a:solidFill>
                <a:latin typeface="Zodiak Bold Italics"/>
                <a:ea typeface="Zodiak Bold Italics"/>
                <a:cs typeface="Zodiak Bold Italics"/>
                <a:sym typeface="Zodiak Bold Italics"/>
              </a:rPr>
              <a:t>Worldwide</a:t>
            </a:r>
          </a:p>
        </p:txBody>
      </p:sp>
      <p:sp>
        <p:nvSpPr>
          <p:cNvPr name="TextBox 18" id="18"/>
          <p:cNvSpPr txBox="true"/>
          <p:nvPr/>
        </p:nvSpPr>
        <p:spPr>
          <a:xfrm rot="0">
            <a:off x="6452626" y="1754987"/>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F2F2F2"/>
                </a:solidFill>
                <a:latin typeface="Zodiak Bold Italics"/>
                <a:ea typeface="Zodiak Bold Italics"/>
                <a:cs typeface="Zodiak Bold Italics"/>
                <a:sym typeface="Zodiak Bold Italics"/>
              </a:rPr>
              <a:t>UK</a:t>
            </a:r>
          </a:p>
        </p:txBody>
      </p:sp>
      <p:sp>
        <p:nvSpPr>
          <p:cNvPr name="TextBox 19" id="19"/>
          <p:cNvSpPr txBox="true"/>
          <p:nvPr/>
        </p:nvSpPr>
        <p:spPr>
          <a:xfrm rot="0">
            <a:off x="6452626" y="4212437"/>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F2F2F2"/>
                </a:solidFill>
                <a:latin typeface="Zodiak Bold Italics"/>
                <a:ea typeface="Zodiak Bold Italics"/>
                <a:cs typeface="Zodiak Bold Italics"/>
                <a:sym typeface="Zodiak Bold Italics"/>
              </a:rPr>
              <a:t>UK</a:t>
            </a:r>
          </a:p>
        </p:txBody>
      </p:sp>
      <p:sp>
        <p:nvSpPr>
          <p:cNvPr name="TextBox 20" id="20"/>
          <p:cNvSpPr txBox="true"/>
          <p:nvPr/>
        </p:nvSpPr>
        <p:spPr>
          <a:xfrm rot="0">
            <a:off x="12396226" y="2983712"/>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F2F2F2"/>
                </a:solidFill>
                <a:latin typeface="Zodiak Bold Italics"/>
                <a:ea typeface="Zodiak Bold Italics"/>
                <a:cs typeface="Zodiak Bold Italics"/>
                <a:sym typeface="Zodiak Bold Italics"/>
              </a:rPr>
              <a:t>Europe</a:t>
            </a:r>
          </a:p>
        </p:txBody>
      </p:sp>
      <p:sp>
        <p:nvSpPr>
          <p:cNvPr name="TextBox 21" id="21"/>
          <p:cNvSpPr txBox="true"/>
          <p:nvPr/>
        </p:nvSpPr>
        <p:spPr>
          <a:xfrm rot="0">
            <a:off x="509026" y="4212437"/>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F2F2F2"/>
                </a:solidFill>
                <a:latin typeface="Zodiak Bold Italics"/>
                <a:ea typeface="Zodiak Bold Italics"/>
                <a:cs typeface="Zodiak Bold Italics"/>
                <a:sym typeface="Zodiak Bold Italics"/>
              </a:rPr>
              <a:t>North America</a:t>
            </a:r>
          </a:p>
        </p:txBody>
      </p:sp>
      <p:sp>
        <p:nvSpPr>
          <p:cNvPr name="TextBox 22" id="22"/>
          <p:cNvSpPr txBox="true"/>
          <p:nvPr/>
        </p:nvSpPr>
        <p:spPr>
          <a:xfrm rot="0">
            <a:off x="509026" y="897737"/>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2F2F2"/>
                </a:solidFill>
                <a:latin typeface="Archivo"/>
                <a:ea typeface="Archivo"/>
                <a:cs typeface="Archivo"/>
                <a:sym typeface="Archivo"/>
                <a:hlinkClick r:id="rId2" tooltip="https://icom.museum/en/"/>
              </a:rPr>
              <a:t>ICOM</a:t>
            </a:r>
          </a:p>
        </p:txBody>
      </p:sp>
      <p:sp>
        <p:nvSpPr>
          <p:cNvPr name="TextBox 23" id="23"/>
          <p:cNvSpPr txBox="true"/>
          <p:nvPr/>
        </p:nvSpPr>
        <p:spPr>
          <a:xfrm rot="0">
            <a:off x="6452626" y="2126462"/>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2F2F2"/>
                </a:solidFill>
                <a:latin typeface="Archivo"/>
                <a:ea typeface="Archivo"/>
                <a:cs typeface="Archivo"/>
                <a:sym typeface="Archivo"/>
                <a:hlinkClick r:id="rId3" tooltip="https://www.museumsassociation.org"/>
              </a:rPr>
              <a:t>Museums Association</a:t>
            </a:r>
          </a:p>
        </p:txBody>
      </p:sp>
      <p:grpSp>
        <p:nvGrpSpPr>
          <p:cNvPr name="Group 24" id="24"/>
          <p:cNvGrpSpPr/>
          <p:nvPr/>
        </p:nvGrpSpPr>
        <p:grpSpPr>
          <a:xfrm rot="0">
            <a:off x="6286500" y="2800350"/>
            <a:ext cx="5715000" cy="1000125"/>
            <a:chOff x="0" y="0"/>
            <a:chExt cx="1505185" cy="263407"/>
          </a:xfrm>
        </p:grpSpPr>
        <p:sp>
          <p:nvSpPr>
            <p:cNvPr name="Freeform 25" id="25"/>
            <p:cNvSpPr/>
            <p:nvPr/>
          </p:nvSpPr>
          <p:spPr>
            <a:xfrm flipH="false" flipV="false" rot="0">
              <a:off x="0" y="0"/>
              <a:ext cx="1505185" cy="263407"/>
            </a:xfrm>
            <a:custGeom>
              <a:avLst/>
              <a:gdLst/>
              <a:ahLst/>
              <a:cxnLst/>
              <a:rect r="r" b="b" t="t" l="l"/>
              <a:pathLst>
                <a:path h="263407" w="1505185">
                  <a:moveTo>
                    <a:pt x="0" y="0"/>
                  </a:moveTo>
                  <a:lnTo>
                    <a:pt x="1505185" y="0"/>
                  </a:lnTo>
                  <a:lnTo>
                    <a:pt x="1505185" y="263407"/>
                  </a:lnTo>
                  <a:lnTo>
                    <a:pt x="0" y="263407"/>
                  </a:lnTo>
                  <a:close/>
                </a:path>
              </a:pathLst>
            </a:custGeom>
            <a:solidFill>
              <a:srgbClr val="000000">
                <a:alpha val="0"/>
              </a:srgbClr>
            </a:solidFill>
            <a:ln w="19050" cap="sq">
              <a:solidFill>
                <a:srgbClr val="F2F2F2"/>
              </a:solidFill>
              <a:prstDash val="solid"/>
              <a:miter/>
            </a:ln>
          </p:spPr>
        </p:sp>
        <p:sp>
          <p:nvSpPr>
            <p:cNvPr name="TextBox 26" id="26"/>
            <p:cNvSpPr txBox="true"/>
            <p:nvPr/>
          </p:nvSpPr>
          <p:spPr>
            <a:xfrm>
              <a:off x="0" y="-38100"/>
              <a:ext cx="1505185" cy="301507"/>
            </a:xfrm>
            <a:prstGeom prst="rect">
              <a:avLst/>
            </a:prstGeom>
          </p:spPr>
          <p:txBody>
            <a:bodyPr anchor="ctr" rtlCol="false" tIns="50800" lIns="50800" bIns="50800" rIns="50800"/>
            <a:lstStyle/>
            <a:p>
              <a:pPr algn="ctr">
                <a:lnSpc>
                  <a:spcPts val="2160"/>
                </a:lnSpc>
              </a:pPr>
            </a:p>
          </p:txBody>
        </p:sp>
      </p:grpSp>
      <p:sp>
        <p:nvSpPr>
          <p:cNvPr name="TextBox 27" id="27"/>
          <p:cNvSpPr txBox="true"/>
          <p:nvPr/>
        </p:nvSpPr>
        <p:spPr>
          <a:xfrm rot="0">
            <a:off x="6452626" y="2983712"/>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F2F2F2"/>
                </a:solidFill>
                <a:latin typeface="Zodiak Bold Italics"/>
                <a:ea typeface="Zodiak Bold Italics"/>
                <a:cs typeface="Zodiak Bold Italics"/>
                <a:sym typeface="Zodiak Bold Italics"/>
              </a:rPr>
              <a:t>UK</a:t>
            </a:r>
          </a:p>
        </p:txBody>
      </p:sp>
      <p:sp>
        <p:nvSpPr>
          <p:cNvPr name="TextBox 28" id="28"/>
          <p:cNvSpPr txBox="true"/>
          <p:nvPr/>
        </p:nvSpPr>
        <p:spPr>
          <a:xfrm rot="0">
            <a:off x="6452626" y="3355187"/>
            <a:ext cx="3557521" cy="542925"/>
          </a:xfrm>
          <a:prstGeom prst="rect">
            <a:avLst/>
          </a:prstGeom>
        </p:spPr>
        <p:txBody>
          <a:bodyPr anchor="t" rtlCol="false" tIns="0" lIns="0" bIns="0" rIns="0">
            <a:spAutoFit/>
          </a:bodyPr>
          <a:lstStyle/>
          <a:p>
            <a:pPr algn="l">
              <a:lnSpc>
                <a:spcPts val="2160"/>
              </a:lnSpc>
            </a:pPr>
            <a:r>
              <a:rPr lang="en-US" sz="1800" u="sng">
                <a:solidFill>
                  <a:srgbClr val="F2F2F2"/>
                </a:solidFill>
                <a:latin typeface="Archivo"/>
                <a:ea typeface="Archivo"/>
                <a:cs typeface="Archivo"/>
                <a:sym typeface="Archivo"/>
                <a:hlinkClick r:id="rId4" tooltip="https://mduk.org.uk"/>
              </a:rPr>
              <a:t>Museum Development</a:t>
            </a:r>
          </a:p>
          <a:p>
            <a:pPr algn="l">
              <a:lnSpc>
                <a:spcPts val="2160"/>
              </a:lnSpc>
              <a:spcBef>
                <a:spcPct val="0"/>
              </a:spcBef>
            </a:pPr>
          </a:p>
        </p:txBody>
      </p:sp>
      <p:sp>
        <p:nvSpPr>
          <p:cNvPr name="TextBox 29" id="29"/>
          <p:cNvSpPr txBox="true"/>
          <p:nvPr/>
        </p:nvSpPr>
        <p:spPr>
          <a:xfrm rot="0">
            <a:off x="6452626" y="4583912"/>
            <a:ext cx="3930038" cy="276225"/>
          </a:xfrm>
          <a:prstGeom prst="rect">
            <a:avLst/>
          </a:prstGeom>
        </p:spPr>
        <p:txBody>
          <a:bodyPr anchor="t" rtlCol="false" tIns="0" lIns="0" bIns="0" rIns="0">
            <a:spAutoFit/>
          </a:bodyPr>
          <a:lstStyle/>
          <a:p>
            <a:pPr algn="l">
              <a:lnSpc>
                <a:spcPts val="2160"/>
              </a:lnSpc>
              <a:spcBef>
                <a:spcPct val="0"/>
              </a:spcBef>
            </a:pPr>
            <a:r>
              <a:rPr lang="en-US" sz="1800" u="sng">
                <a:solidFill>
                  <a:srgbClr val="F2F2F2"/>
                </a:solidFill>
                <a:latin typeface="Archivo"/>
                <a:ea typeface="Archivo"/>
                <a:cs typeface="Archivo"/>
                <a:sym typeface="Archivo"/>
                <a:hlinkClick r:id="rId5" tooltip="https://www.nationalmuseums.org.uk"/>
              </a:rPr>
              <a:t>National Museum Directors' Council</a:t>
            </a:r>
          </a:p>
        </p:txBody>
      </p:sp>
      <p:sp>
        <p:nvSpPr>
          <p:cNvPr name="TextBox 30" id="30"/>
          <p:cNvSpPr txBox="true"/>
          <p:nvPr/>
        </p:nvSpPr>
        <p:spPr>
          <a:xfrm rot="0">
            <a:off x="12396226" y="3355187"/>
            <a:ext cx="4839419" cy="542925"/>
          </a:xfrm>
          <a:prstGeom prst="rect">
            <a:avLst/>
          </a:prstGeom>
        </p:spPr>
        <p:txBody>
          <a:bodyPr anchor="t" rtlCol="false" tIns="0" lIns="0" bIns="0" rIns="0">
            <a:spAutoFit/>
          </a:bodyPr>
          <a:lstStyle/>
          <a:p>
            <a:pPr algn="l">
              <a:lnSpc>
                <a:spcPts val="2160"/>
              </a:lnSpc>
            </a:pPr>
            <a:r>
              <a:rPr lang="en-US" sz="1800" u="sng">
                <a:solidFill>
                  <a:srgbClr val="F2F2F2"/>
                </a:solidFill>
                <a:latin typeface="Archivo"/>
                <a:ea typeface="Archivo"/>
                <a:cs typeface="Archivo"/>
                <a:sym typeface="Archivo"/>
                <a:hlinkClick r:id="rId6" tooltip="https://www.ne-mo.org"/>
              </a:rPr>
              <a:t>Network of European Museum O</a:t>
            </a:r>
            <a:r>
              <a:rPr lang="en-US" sz="1800" u="sng">
                <a:solidFill>
                  <a:srgbClr val="F2F2F2"/>
                </a:solidFill>
                <a:latin typeface="Archivo"/>
                <a:ea typeface="Archivo"/>
                <a:cs typeface="Archivo"/>
                <a:sym typeface="Archivo"/>
              </a:rPr>
              <a:t>rganisations</a:t>
            </a:r>
          </a:p>
          <a:p>
            <a:pPr algn="l">
              <a:lnSpc>
                <a:spcPts val="2160"/>
              </a:lnSpc>
              <a:spcBef>
                <a:spcPct val="0"/>
              </a:spcBef>
            </a:pPr>
          </a:p>
        </p:txBody>
      </p:sp>
      <p:sp>
        <p:nvSpPr>
          <p:cNvPr name="TextBox 31" id="31"/>
          <p:cNvSpPr txBox="true"/>
          <p:nvPr/>
        </p:nvSpPr>
        <p:spPr>
          <a:xfrm rot="0">
            <a:off x="509026" y="4583912"/>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2F2F2"/>
                </a:solidFill>
                <a:latin typeface="Archivo"/>
                <a:ea typeface="Archivo"/>
                <a:cs typeface="Archivo"/>
                <a:sym typeface="Archivo"/>
                <a:hlinkClick r:id="rId7" tooltip="https://www.aam-us.org"/>
              </a:rPr>
              <a:t>American Alliance of Museums</a:t>
            </a:r>
          </a:p>
        </p:txBody>
      </p:sp>
      <p:grpSp>
        <p:nvGrpSpPr>
          <p:cNvPr name="Group 32" id="32"/>
          <p:cNvGrpSpPr/>
          <p:nvPr/>
        </p:nvGrpSpPr>
        <p:grpSpPr>
          <a:xfrm rot="0">
            <a:off x="342900" y="1571625"/>
            <a:ext cx="5715000" cy="1000125"/>
            <a:chOff x="0" y="0"/>
            <a:chExt cx="1505185" cy="263407"/>
          </a:xfrm>
        </p:grpSpPr>
        <p:sp>
          <p:nvSpPr>
            <p:cNvPr name="Freeform 33" id="33"/>
            <p:cNvSpPr/>
            <p:nvPr/>
          </p:nvSpPr>
          <p:spPr>
            <a:xfrm flipH="false" flipV="false" rot="0">
              <a:off x="0" y="0"/>
              <a:ext cx="1505185" cy="263407"/>
            </a:xfrm>
            <a:custGeom>
              <a:avLst/>
              <a:gdLst/>
              <a:ahLst/>
              <a:cxnLst/>
              <a:rect r="r" b="b" t="t" l="l"/>
              <a:pathLst>
                <a:path h="263407" w="1505185">
                  <a:moveTo>
                    <a:pt x="0" y="0"/>
                  </a:moveTo>
                  <a:lnTo>
                    <a:pt x="1505185" y="0"/>
                  </a:lnTo>
                  <a:lnTo>
                    <a:pt x="1505185" y="263407"/>
                  </a:lnTo>
                  <a:lnTo>
                    <a:pt x="0" y="263407"/>
                  </a:lnTo>
                  <a:close/>
                </a:path>
              </a:pathLst>
            </a:custGeom>
            <a:solidFill>
              <a:srgbClr val="000000">
                <a:alpha val="0"/>
              </a:srgbClr>
            </a:solidFill>
            <a:ln w="19050" cap="sq">
              <a:solidFill>
                <a:srgbClr val="F2F2F2"/>
              </a:solidFill>
              <a:prstDash val="solid"/>
              <a:miter/>
            </a:ln>
          </p:spPr>
        </p:sp>
        <p:sp>
          <p:nvSpPr>
            <p:cNvPr name="TextBox 34" id="34"/>
            <p:cNvSpPr txBox="true"/>
            <p:nvPr/>
          </p:nvSpPr>
          <p:spPr>
            <a:xfrm>
              <a:off x="0" y="-38100"/>
              <a:ext cx="1505185" cy="301507"/>
            </a:xfrm>
            <a:prstGeom prst="rect">
              <a:avLst/>
            </a:prstGeom>
          </p:spPr>
          <p:txBody>
            <a:bodyPr anchor="ctr" rtlCol="false" tIns="50800" lIns="50800" bIns="50800" rIns="50800"/>
            <a:lstStyle/>
            <a:p>
              <a:pPr algn="ctr">
                <a:lnSpc>
                  <a:spcPts val="2160"/>
                </a:lnSpc>
              </a:pPr>
            </a:p>
          </p:txBody>
        </p:sp>
      </p:grpSp>
      <p:sp>
        <p:nvSpPr>
          <p:cNvPr name="TextBox 35" id="35"/>
          <p:cNvSpPr txBox="true"/>
          <p:nvPr/>
        </p:nvSpPr>
        <p:spPr>
          <a:xfrm rot="0">
            <a:off x="509026" y="1754987"/>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F2F2F2"/>
                </a:solidFill>
                <a:latin typeface="Zodiak Bold Italics"/>
                <a:ea typeface="Zodiak Bold Italics"/>
                <a:cs typeface="Zodiak Bold Italics"/>
                <a:sym typeface="Zodiak Bold Italics"/>
              </a:rPr>
              <a:t>Worldwide</a:t>
            </a:r>
          </a:p>
        </p:txBody>
      </p:sp>
      <p:sp>
        <p:nvSpPr>
          <p:cNvPr name="TextBox 36" id="36"/>
          <p:cNvSpPr txBox="true"/>
          <p:nvPr/>
        </p:nvSpPr>
        <p:spPr>
          <a:xfrm rot="0">
            <a:off x="509026" y="2126462"/>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F2F2F2"/>
                </a:solidFill>
                <a:latin typeface="Archivo"/>
                <a:ea typeface="Archivo"/>
                <a:cs typeface="Archivo"/>
                <a:sym typeface="Archivo"/>
                <a:hlinkClick r:id="rId8" tooltip="https://www.muscon.org"/>
              </a:rPr>
              <a:t>muscon</a:t>
            </a:r>
          </a:p>
        </p:txBody>
      </p:sp>
      <p:grpSp>
        <p:nvGrpSpPr>
          <p:cNvPr name="Group 37" id="37"/>
          <p:cNvGrpSpPr/>
          <p:nvPr/>
        </p:nvGrpSpPr>
        <p:grpSpPr>
          <a:xfrm rot="0">
            <a:off x="6286500" y="350038"/>
            <a:ext cx="5715000" cy="1000125"/>
            <a:chOff x="0" y="0"/>
            <a:chExt cx="1505185" cy="263407"/>
          </a:xfrm>
        </p:grpSpPr>
        <p:sp>
          <p:nvSpPr>
            <p:cNvPr name="Freeform 38" id="38"/>
            <p:cNvSpPr/>
            <p:nvPr/>
          </p:nvSpPr>
          <p:spPr>
            <a:xfrm flipH="false" flipV="false" rot="0">
              <a:off x="0" y="0"/>
              <a:ext cx="1505185" cy="263407"/>
            </a:xfrm>
            <a:custGeom>
              <a:avLst/>
              <a:gdLst/>
              <a:ahLst/>
              <a:cxnLst/>
              <a:rect r="r" b="b" t="t" l="l"/>
              <a:pathLst>
                <a:path h="263407" w="1505185">
                  <a:moveTo>
                    <a:pt x="0" y="0"/>
                  </a:moveTo>
                  <a:lnTo>
                    <a:pt x="1505185" y="0"/>
                  </a:lnTo>
                  <a:lnTo>
                    <a:pt x="1505185" y="263407"/>
                  </a:lnTo>
                  <a:lnTo>
                    <a:pt x="0" y="263407"/>
                  </a:lnTo>
                  <a:close/>
                </a:path>
              </a:pathLst>
            </a:custGeom>
            <a:solidFill>
              <a:srgbClr val="000000">
                <a:alpha val="0"/>
              </a:srgbClr>
            </a:solidFill>
            <a:ln w="19050" cap="sq">
              <a:solidFill>
                <a:srgbClr val="F2F2F2"/>
              </a:solidFill>
              <a:prstDash val="solid"/>
              <a:miter/>
            </a:ln>
          </p:spPr>
        </p:sp>
        <p:sp>
          <p:nvSpPr>
            <p:cNvPr name="TextBox 39" id="39"/>
            <p:cNvSpPr txBox="true"/>
            <p:nvPr/>
          </p:nvSpPr>
          <p:spPr>
            <a:xfrm>
              <a:off x="0" y="-38100"/>
              <a:ext cx="1505185" cy="301507"/>
            </a:xfrm>
            <a:prstGeom prst="rect">
              <a:avLst/>
            </a:prstGeom>
          </p:spPr>
          <p:txBody>
            <a:bodyPr anchor="ctr" rtlCol="false" tIns="50800" lIns="50800" bIns="50800" rIns="50800"/>
            <a:lstStyle/>
            <a:p>
              <a:pPr algn="ctr">
                <a:lnSpc>
                  <a:spcPts val="2160"/>
                </a:lnSpc>
              </a:pPr>
            </a:p>
          </p:txBody>
        </p:sp>
      </p:grpSp>
      <p:sp>
        <p:nvSpPr>
          <p:cNvPr name="TextBox 40" id="40"/>
          <p:cNvSpPr txBox="true"/>
          <p:nvPr/>
        </p:nvSpPr>
        <p:spPr>
          <a:xfrm rot="0">
            <a:off x="6452626" y="533400"/>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F2F2F2"/>
                </a:solidFill>
                <a:latin typeface="Zodiak Bold Italics"/>
                <a:ea typeface="Zodiak Bold Italics"/>
                <a:cs typeface="Zodiak Bold Italics"/>
                <a:sym typeface="Zodiak Bold Italics"/>
              </a:rPr>
              <a:t>UK</a:t>
            </a:r>
          </a:p>
        </p:txBody>
      </p:sp>
      <p:sp>
        <p:nvSpPr>
          <p:cNvPr name="TextBox 41" id="41"/>
          <p:cNvSpPr txBox="true"/>
          <p:nvPr/>
        </p:nvSpPr>
        <p:spPr>
          <a:xfrm rot="0">
            <a:off x="6452626" y="904875"/>
            <a:ext cx="3557521" cy="542925"/>
          </a:xfrm>
          <a:prstGeom prst="rect">
            <a:avLst/>
          </a:prstGeom>
        </p:spPr>
        <p:txBody>
          <a:bodyPr anchor="t" rtlCol="false" tIns="0" lIns="0" bIns="0" rIns="0">
            <a:spAutoFit/>
          </a:bodyPr>
          <a:lstStyle/>
          <a:p>
            <a:pPr algn="l">
              <a:lnSpc>
                <a:spcPts val="2160"/>
              </a:lnSpc>
            </a:pPr>
            <a:r>
              <a:rPr lang="en-US" sz="1800" u="sng">
                <a:solidFill>
                  <a:srgbClr val="F2F2F2"/>
                </a:solidFill>
                <a:latin typeface="Archivo"/>
                <a:ea typeface="Archivo"/>
                <a:cs typeface="Archivo"/>
                <a:sym typeface="Archivo"/>
                <a:hlinkClick r:id="rId9" tooltip="https://heritagetrustnetwork.org.uk"/>
              </a:rPr>
              <a:t>Heritage Trust Network</a:t>
            </a:r>
          </a:p>
          <a:p>
            <a:pPr algn="l">
              <a:lnSpc>
                <a:spcPts val="2160"/>
              </a:lnSpc>
              <a:spcBef>
                <a:spcPct val="0"/>
              </a:spcBef>
            </a:pPr>
          </a:p>
        </p:txBody>
      </p:sp>
      <p:sp>
        <p:nvSpPr>
          <p:cNvPr name="TextBox 42" id="42"/>
          <p:cNvSpPr txBox="true"/>
          <p:nvPr/>
        </p:nvSpPr>
        <p:spPr>
          <a:xfrm rot="0">
            <a:off x="7543800" y="7810500"/>
            <a:ext cx="10401300" cy="1097280"/>
          </a:xfrm>
          <a:prstGeom prst="rect">
            <a:avLst/>
          </a:prstGeom>
        </p:spPr>
        <p:txBody>
          <a:bodyPr anchor="t" rtlCol="false" tIns="0" lIns="0" bIns="0" rIns="0">
            <a:spAutoFit/>
          </a:bodyPr>
          <a:lstStyle/>
          <a:p>
            <a:pPr algn="r">
              <a:lnSpc>
                <a:spcPts val="7680"/>
              </a:lnSpc>
            </a:pPr>
            <a:r>
              <a:rPr lang="en-US" b="true" sz="9600">
                <a:solidFill>
                  <a:srgbClr val="F2F2F2"/>
                </a:solidFill>
                <a:latin typeface="Oswald Bold"/>
                <a:ea typeface="Oswald Bold"/>
                <a:cs typeface="Oswald Bold"/>
                <a:sym typeface="Oswald Bold"/>
              </a:rPr>
              <a:t>MUSEUM NETWORKS</a:t>
            </a:r>
          </a:p>
        </p:txBody>
      </p:sp>
      <p:grpSp>
        <p:nvGrpSpPr>
          <p:cNvPr name="Group 43" id="43"/>
          <p:cNvGrpSpPr/>
          <p:nvPr/>
        </p:nvGrpSpPr>
        <p:grpSpPr>
          <a:xfrm rot="0">
            <a:off x="12230100" y="5257800"/>
            <a:ext cx="5715000" cy="1000125"/>
            <a:chOff x="0" y="0"/>
            <a:chExt cx="1505185" cy="263407"/>
          </a:xfrm>
        </p:grpSpPr>
        <p:sp>
          <p:nvSpPr>
            <p:cNvPr name="Freeform 44" id="44"/>
            <p:cNvSpPr/>
            <p:nvPr/>
          </p:nvSpPr>
          <p:spPr>
            <a:xfrm flipH="false" flipV="false" rot="0">
              <a:off x="0" y="0"/>
              <a:ext cx="1505185" cy="263407"/>
            </a:xfrm>
            <a:custGeom>
              <a:avLst/>
              <a:gdLst/>
              <a:ahLst/>
              <a:cxnLst/>
              <a:rect r="r" b="b" t="t" l="l"/>
              <a:pathLst>
                <a:path h="263407" w="1505185">
                  <a:moveTo>
                    <a:pt x="0" y="0"/>
                  </a:moveTo>
                  <a:lnTo>
                    <a:pt x="1505185" y="0"/>
                  </a:lnTo>
                  <a:lnTo>
                    <a:pt x="1505185" y="263407"/>
                  </a:lnTo>
                  <a:lnTo>
                    <a:pt x="0" y="263407"/>
                  </a:lnTo>
                  <a:close/>
                </a:path>
              </a:pathLst>
            </a:custGeom>
            <a:solidFill>
              <a:srgbClr val="000000">
                <a:alpha val="0"/>
              </a:srgbClr>
            </a:solidFill>
            <a:ln w="19050" cap="sq">
              <a:solidFill>
                <a:srgbClr val="F2F2F2"/>
              </a:solidFill>
              <a:prstDash val="solid"/>
              <a:miter/>
            </a:ln>
          </p:spPr>
        </p:sp>
        <p:sp>
          <p:nvSpPr>
            <p:cNvPr name="TextBox 45" id="45"/>
            <p:cNvSpPr txBox="true"/>
            <p:nvPr/>
          </p:nvSpPr>
          <p:spPr>
            <a:xfrm>
              <a:off x="0" y="-9525"/>
              <a:ext cx="1505185" cy="272932"/>
            </a:xfrm>
            <a:prstGeom prst="rect">
              <a:avLst/>
            </a:prstGeom>
          </p:spPr>
          <p:txBody>
            <a:bodyPr anchor="ctr" rtlCol="false" tIns="50800" lIns="50800" bIns="50800" rIns="50800"/>
            <a:lstStyle/>
            <a:p>
              <a:pPr algn="ctr">
                <a:lnSpc>
                  <a:spcPts val="2160"/>
                </a:lnSpc>
              </a:pPr>
            </a:p>
          </p:txBody>
        </p:sp>
      </p:grpSp>
      <p:sp>
        <p:nvSpPr>
          <p:cNvPr name="TextBox 46" id="46"/>
          <p:cNvSpPr txBox="true"/>
          <p:nvPr/>
        </p:nvSpPr>
        <p:spPr>
          <a:xfrm rot="0">
            <a:off x="12396226" y="5441162"/>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F2F2F2"/>
                </a:solidFill>
                <a:latin typeface="Zodiak Bold Italics"/>
                <a:ea typeface="Zodiak Bold Italics"/>
                <a:cs typeface="Zodiak Bold Italics"/>
                <a:sym typeface="Zodiak Bold Italics"/>
              </a:rPr>
              <a:t>Asia</a:t>
            </a:r>
          </a:p>
        </p:txBody>
      </p:sp>
      <p:sp>
        <p:nvSpPr>
          <p:cNvPr name="TextBox 47" id="47"/>
          <p:cNvSpPr txBox="true"/>
          <p:nvPr/>
        </p:nvSpPr>
        <p:spPr>
          <a:xfrm rot="0">
            <a:off x="12396226" y="5812637"/>
            <a:ext cx="4839419" cy="276225"/>
          </a:xfrm>
          <a:prstGeom prst="rect">
            <a:avLst/>
          </a:prstGeom>
        </p:spPr>
        <p:txBody>
          <a:bodyPr anchor="t" rtlCol="false" tIns="0" lIns="0" bIns="0" rIns="0">
            <a:spAutoFit/>
          </a:bodyPr>
          <a:lstStyle/>
          <a:p>
            <a:pPr algn="l">
              <a:lnSpc>
                <a:spcPts val="2160"/>
              </a:lnSpc>
              <a:spcBef>
                <a:spcPct val="0"/>
              </a:spcBef>
            </a:pPr>
            <a:r>
              <a:rPr lang="en-US" sz="1800" u="sng">
                <a:solidFill>
                  <a:srgbClr val="F2F2F2"/>
                </a:solidFill>
                <a:latin typeface="Archivo"/>
                <a:ea typeface="Archivo"/>
                <a:cs typeface="Archivo"/>
                <a:sym typeface="Archivo"/>
                <a:hlinkClick r:id="rId10" tooltip="https://www.museum.go.kr/site/eng/content/io_anma"/>
              </a:rPr>
              <a:t>Asian National Museums Association</a:t>
            </a:r>
          </a:p>
        </p:txBody>
      </p:sp>
      <p:grpSp>
        <p:nvGrpSpPr>
          <p:cNvPr name="Group 48" id="48"/>
          <p:cNvGrpSpPr/>
          <p:nvPr/>
        </p:nvGrpSpPr>
        <p:grpSpPr>
          <a:xfrm rot="0">
            <a:off x="12230100" y="342900"/>
            <a:ext cx="5715000" cy="1000125"/>
            <a:chOff x="0" y="0"/>
            <a:chExt cx="1505185" cy="263407"/>
          </a:xfrm>
        </p:grpSpPr>
        <p:sp>
          <p:nvSpPr>
            <p:cNvPr name="Freeform 49" id="49"/>
            <p:cNvSpPr/>
            <p:nvPr/>
          </p:nvSpPr>
          <p:spPr>
            <a:xfrm flipH="false" flipV="false" rot="0">
              <a:off x="0" y="0"/>
              <a:ext cx="1505185" cy="263407"/>
            </a:xfrm>
            <a:custGeom>
              <a:avLst/>
              <a:gdLst/>
              <a:ahLst/>
              <a:cxnLst/>
              <a:rect r="r" b="b" t="t" l="l"/>
              <a:pathLst>
                <a:path h="263407" w="1505185">
                  <a:moveTo>
                    <a:pt x="0" y="0"/>
                  </a:moveTo>
                  <a:lnTo>
                    <a:pt x="1505185" y="0"/>
                  </a:lnTo>
                  <a:lnTo>
                    <a:pt x="1505185" y="263407"/>
                  </a:lnTo>
                  <a:lnTo>
                    <a:pt x="0" y="263407"/>
                  </a:lnTo>
                  <a:close/>
                </a:path>
              </a:pathLst>
            </a:custGeom>
            <a:solidFill>
              <a:srgbClr val="000000">
                <a:alpha val="0"/>
              </a:srgbClr>
            </a:solidFill>
            <a:ln w="19050" cap="sq">
              <a:solidFill>
                <a:srgbClr val="F2F2F2"/>
              </a:solidFill>
              <a:prstDash val="solid"/>
              <a:miter/>
            </a:ln>
          </p:spPr>
        </p:sp>
        <p:sp>
          <p:nvSpPr>
            <p:cNvPr name="TextBox 50" id="50"/>
            <p:cNvSpPr txBox="true"/>
            <p:nvPr/>
          </p:nvSpPr>
          <p:spPr>
            <a:xfrm>
              <a:off x="0" y="-9525"/>
              <a:ext cx="1505185" cy="272932"/>
            </a:xfrm>
            <a:prstGeom prst="rect">
              <a:avLst/>
            </a:prstGeom>
          </p:spPr>
          <p:txBody>
            <a:bodyPr anchor="ctr" rtlCol="false" tIns="50800" lIns="50800" bIns="50800" rIns="50800"/>
            <a:lstStyle/>
            <a:p>
              <a:pPr algn="ctr">
                <a:lnSpc>
                  <a:spcPts val="2160"/>
                </a:lnSpc>
              </a:pPr>
            </a:p>
          </p:txBody>
        </p:sp>
      </p:grpSp>
      <p:sp>
        <p:nvSpPr>
          <p:cNvPr name="TextBox 51" id="51"/>
          <p:cNvSpPr txBox="true"/>
          <p:nvPr/>
        </p:nvSpPr>
        <p:spPr>
          <a:xfrm rot="0">
            <a:off x="12396226" y="526262"/>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F2F2F2"/>
                </a:solidFill>
                <a:latin typeface="Zodiak Bold Italics"/>
                <a:ea typeface="Zodiak Bold Italics"/>
                <a:cs typeface="Zodiak Bold Italics"/>
                <a:sym typeface="Zodiak Bold Italics"/>
              </a:rPr>
              <a:t>South Africa</a:t>
            </a:r>
          </a:p>
        </p:txBody>
      </p:sp>
      <p:sp>
        <p:nvSpPr>
          <p:cNvPr name="TextBox 52" id="52"/>
          <p:cNvSpPr txBox="true"/>
          <p:nvPr/>
        </p:nvSpPr>
        <p:spPr>
          <a:xfrm rot="0">
            <a:off x="12396226" y="897737"/>
            <a:ext cx="4839419" cy="276225"/>
          </a:xfrm>
          <a:prstGeom prst="rect">
            <a:avLst/>
          </a:prstGeom>
        </p:spPr>
        <p:txBody>
          <a:bodyPr anchor="t" rtlCol="false" tIns="0" lIns="0" bIns="0" rIns="0">
            <a:spAutoFit/>
          </a:bodyPr>
          <a:lstStyle/>
          <a:p>
            <a:pPr algn="l">
              <a:lnSpc>
                <a:spcPts val="2160"/>
              </a:lnSpc>
              <a:spcBef>
                <a:spcPct val="0"/>
              </a:spcBef>
            </a:pPr>
            <a:r>
              <a:rPr lang="en-US" sz="1800" u="sng">
                <a:solidFill>
                  <a:srgbClr val="F2F2F2"/>
                </a:solidFill>
                <a:latin typeface="Archivo"/>
                <a:ea typeface="Archivo"/>
                <a:cs typeface="Archivo"/>
                <a:sym typeface="Archivo"/>
                <a:hlinkClick r:id="rId11" tooltip="https://samuseums.co.za"/>
              </a:rPr>
              <a:t>South African Museums Association</a:t>
            </a:r>
          </a:p>
        </p:txBody>
      </p:sp>
      <p:grpSp>
        <p:nvGrpSpPr>
          <p:cNvPr name="Group 53" id="53"/>
          <p:cNvGrpSpPr/>
          <p:nvPr/>
        </p:nvGrpSpPr>
        <p:grpSpPr>
          <a:xfrm rot="0">
            <a:off x="342900" y="2800350"/>
            <a:ext cx="5715000" cy="1000125"/>
            <a:chOff x="0" y="0"/>
            <a:chExt cx="1505185" cy="263407"/>
          </a:xfrm>
        </p:grpSpPr>
        <p:sp>
          <p:nvSpPr>
            <p:cNvPr name="Freeform 54" id="54"/>
            <p:cNvSpPr/>
            <p:nvPr/>
          </p:nvSpPr>
          <p:spPr>
            <a:xfrm flipH="false" flipV="false" rot="0">
              <a:off x="0" y="0"/>
              <a:ext cx="1505185" cy="263407"/>
            </a:xfrm>
            <a:custGeom>
              <a:avLst/>
              <a:gdLst/>
              <a:ahLst/>
              <a:cxnLst/>
              <a:rect r="r" b="b" t="t" l="l"/>
              <a:pathLst>
                <a:path h="263407" w="1505185">
                  <a:moveTo>
                    <a:pt x="0" y="0"/>
                  </a:moveTo>
                  <a:lnTo>
                    <a:pt x="1505185" y="0"/>
                  </a:lnTo>
                  <a:lnTo>
                    <a:pt x="1505185" y="263407"/>
                  </a:lnTo>
                  <a:lnTo>
                    <a:pt x="0" y="263407"/>
                  </a:lnTo>
                  <a:close/>
                </a:path>
              </a:pathLst>
            </a:custGeom>
            <a:solidFill>
              <a:srgbClr val="000000">
                <a:alpha val="0"/>
              </a:srgbClr>
            </a:solidFill>
            <a:ln w="19050" cap="sq">
              <a:solidFill>
                <a:srgbClr val="F2F2F2"/>
              </a:solidFill>
              <a:prstDash val="solid"/>
              <a:miter/>
            </a:ln>
          </p:spPr>
        </p:sp>
        <p:sp>
          <p:nvSpPr>
            <p:cNvPr name="TextBox 55" id="55"/>
            <p:cNvSpPr txBox="true"/>
            <p:nvPr/>
          </p:nvSpPr>
          <p:spPr>
            <a:xfrm>
              <a:off x="0" y="-38100"/>
              <a:ext cx="1505185" cy="301507"/>
            </a:xfrm>
            <a:prstGeom prst="rect">
              <a:avLst/>
            </a:prstGeom>
          </p:spPr>
          <p:txBody>
            <a:bodyPr anchor="ctr" rtlCol="false" tIns="50800" lIns="50800" bIns="50800" rIns="50800"/>
            <a:lstStyle/>
            <a:p>
              <a:pPr algn="ctr">
                <a:lnSpc>
                  <a:spcPts val="2160"/>
                </a:lnSpc>
              </a:pPr>
            </a:p>
          </p:txBody>
        </p:sp>
      </p:grpSp>
      <p:sp>
        <p:nvSpPr>
          <p:cNvPr name="TextBox 56" id="56"/>
          <p:cNvSpPr txBox="true"/>
          <p:nvPr/>
        </p:nvSpPr>
        <p:spPr>
          <a:xfrm rot="0">
            <a:off x="509026" y="2983712"/>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F2F2F2"/>
                </a:solidFill>
                <a:latin typeface="Zodiak Bold Italics"/>
                <a:ea typeface="Zodiak Bold Italics"/>
                <a:cs typeface="Zodiak Bold Italics"/>
                <a:sym typeface="Zodiak Bold Italics"/>
              </a:rPr>
              <a:t>Worldwide</a:t>
            </a:r>
          </a:p>
        </p:txBody>
      </p:sp>
      <p:sp>
        <p:nvSpPr>
          <p:cNvPr name="TextBox 57" id="57"/>
          <p:cNvSpPr txBox="true"/>
          <p:nvPr/>
        </p:nvSpPr>
        <p:spPr>
          <a:xfrm rot="0">
            <a:off x="509026" y="3355187"/>
            <a:ext cx="4709553" cy="276225"/>
          </a:xfrm>
          <a:prstGeom prst="rect">
            <a:avLst/>
          </a:prstGeom>
        </p:spPr>
        <p:txBody>
          <a:bodyPr anchor="t" rtlCol="false" tIns="0" lIns="0" bIns="0" rIns="0">
            <a:spAutoFit/>
          </a:bodyPr>
          <a:lstStyle/>
          <a:p>
            <a:pPr algn="l">
              <a:lnSpc>
                <a:spcPts val="2160"/>
              </a:lnSpc>
              <a:spcBef>
                <a:spcPct val="0"/>
              </a:spcBef>
            </a:pPr>
            <a:r>
              <a:rPr lang="en-US" sz="1800" u="sng">
                <a:solidFill>
                  <a:srgbClr val="F2F2F2"/>
                </a:solidFill>
                <a:latin typeface="Archivo"/>
                <a:ea typeface="Archivo"/>
                <a:cs typeface="Archivo"/>
                <a:sym typeface="Archivo"/>
                <a:hlinkClick r:id="rId12" tooltip="https://www.sitesofconscience.org"/>
              </a:rPr>
              <a:t>International Coalition of Sites of Conscience</a:t>
            </a:r>
          </a:p>
        </p:txBody>
      </p:sp>
      <p:grpSp>
        <p:nvGrpSpPr>
          <p:cNvPr name="Group 58" id="58"/>
          <p:cNvGrpSpPr/>
          <p:nvPr/>
        </p:nvGrpSpPr>
        <p:grpSpPr>
          <a:xfrm rot="0">
            <a:off x="6286500" y="5257800"/>
            <a:ext cx="5715000" cy="1000125"/>
            <a:chOff x="0" y="0"/>
            <a:chExt cx="1505185" cy="263407"/>
          </a:xfrm>
        </p:grpSpPr>
        <p:sp>
          <p:nvSpPr>
            <p:cNvPr name="Freeform 59" id="59"/>
            <p:cNvSpPr/>
            <p:nvPr/>
          </p:nvSpPr>
          <p:spPr>
            <a:xfrm flipH="false" flipV="false" rot="0">
              <a:off x="0" y="0"/>
              <a:ext cx="1505185" cy="263407"/>
            </a:xfrm>
            <a:custGeom>
              <a:avLst/>
              <a:gdLst/>
              <a:ahLst/>
              <a:cxnLst/>
              <a:rect r="r" b="b" t="t" l="l"/>
              <a:pathLst>
                <a:path h="263407" w="1505185">
                  <a:moveTo>
                    <a:pt x="0" y="0"/>
                  </a:moveTo>
                  <a:lnTo>
                    <a:pt x="1505185" y="0"/>
                  </a:lnTo>
                  <a:lnTo>
                    <a:pt x="1505185" y="263407"/>
                  </a:lnTo>
                  <a:lnTo>
                    <a:pt x="0" y="263407"/>
                  </a:lnTo>
                  <a:close/>
                </a:path>
              </a:pathLst>
            </a:custGeom>
            <a:solidFill>
              <a:srgbClr val="000000">
                <a:alpha val="0"/>
              </a:srgbClr>
            </a:solidFill>
            <a:ln w="19050" cap="sq">
              <a:solidFill>
                <a:srgbClr val="F2F2F2"/>
              </a:solidFill>
              <a:prstDash val="solid"/>
              <a:miter/>
            </a:ln>
          </p:spPr>
        </p:sp>
        <p:sp>
          <p:nvSpPr>
            <p:cNvPr name="TextBox 60" id="60"/>
            <p:cNvSpPr txBox="true"/>
            <p:nvPr/>
          </p:nvSpPr>
          <p:spPr>
            <a:xfrm>
              <a:off x="0" y="-9525"/>
              <a:ext cx="1505185" cy="272932"/>
            </a:xfrm>
            <a:prstGeom prst="rect">
              <a:avLst/>
            </a:prstGeom>
          </p:spPr>
          <p:txBody>
            <a:bodyPr anchor="ctr" rtlCol="false" tIns="50800" lIns="50800" bIns="50800" rIns="50800"/>
            <a:lstStyle/>
            <a:p>
              <a:pPr algn="ctr">
                <a:lnSpc>
                  <a:spcPts val="2160"/>
                </a:lnSpc>
              </a:pPr>
            </a:p>
          </p:txBody>
        </p:sp>
      </p:grpSp>
      <p:sp>
        <p:nvSpPr>
          <p:cNvPr name="TextBox 61" id="61"/>
          <p:cNvSpPr txBox="true"/>
          <p:nvPr/>
        </p:nvSpPr>
        <p:spPr>
          <a:xfrm rot="0">
            <a:off x="6452626" y="5441162"/>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F2F2F2"/>
                </a:solidFill>
                <a:latin typeface="Zodiak Bold Italics"/>
                <a:ea typeface="Zodiak Bold Italics"/>
                <a:cs typeface="Zodiak Bold Italics"/>
                <a:sym typeface="Zodiak Bold Italics"/>
              </a:rPr>
              <a:t>UK</a:t>
            </a:r>
          </a:p>
        </p:txBody>
      </p:sp>
      <p:sp>
        <p:nvSpPr>
          <p:cNvPr name="TextBox 62" id="62"/>
          <p:cNvSpPr txBox="true"/>
          <p:nvPr/>
        </p:nvSpPr>
        <p:spPr>
          <a:xfrm rot="0">
            <a:off x="6452626" y="5812637"/>
            <a:ext cx="3930038" cy="276225"/>
          </a:xfrm>
          <a:prstGeom prst="rect">
            <a:avLst/>
          </a:prstGeom>
        </p:spPr>
        <p:txBody>
          <a:bodyPr anchor="t" rtlCol="false" tIns="0" lIns="0" bIns="0" rIns="0">
            <a:spAutoFit/>
          </a:bodyPr>
          <a:lstStyle/>
          <a:p>
            <a:pPr algn="l">
              <a:lnSpc>
                <a:spcPts val="2160"/>
              </a:lnSpc>
              <a:spcBef>
                <a:spcPct val="0"/>
              </a:spcBef>
            </a:pPr>
            <a:r>
              <a:rPr lang="en-US" sz="1800" u="sng">
                <a:solidFill>
                  <a:srgbClr val="F2F2F2"/>
                </a:solidFill>
                <a:latin typeface="Archivo"/>
                <a:ea typeface="Archivo"/>
                <a:cs typeface="Archivo"/>
                <a:sym typeface="Archivo"/>
                <a:hlinkClick r:id="rId13" tooltip="https://aim-museums.co.uk"/>
              </a:rPr>
              <a:t>Association of Independent Museums</a:t>
            </a:r>
          </a:p>
        </p:txBody>
      </p:sp>
      <p:grpSp>
        <p:nvGrpSpPr>
          <p:cNvPr name="Group 63" id="63"/>
          <p:cNvGrpSpPr/>
          <p:nvPr/>
        </p:nvGrpSpPr>
        <p:grpSpPr>
          <a:xfrm rot="0">
            <a:off x="342900" y="5257800"/>
            <a:ext cx="5715000" cy="1000125"/>
            <a:chOff x="0" y="0"/>
            <a:chExt cx="1505185" cy="263407"/>
          </a:xfrm>
        </p:grpSpPr>
        <p:sp>
          <p:nvSpPr>
            <p:cNvPr name="Freeform 64" id="64"/>
            <p:cNvSpPr/>
            <p:nvPr/>
          </p:nvSpPr>
          <p:spPr>
            <a:xfrm flipH="false" flipV="false" rot="0">
              <a:off x="0" y="0"/>
              <a:ext cx="1505185" cy="263407"/>
            </a:xfrm>
            <a:custGeom>
              <a:avLst/>
              <a:gdLst/>
              <a:ahLst/>
              <a:cxnLst/>
              <a:rect r="r" b="b" t="t" l="l"/>
              <a:pathLst>
                <a:path h="263407" w="1505185">
                  <a:moveTo>
                    <a:pt x="0" y="0"/>
                  </a:moveTo>
                  <a:lnTo>
                    <a:pt x="1505185" y="0"/>
                  </a:lnTo>
                  <a:lnTo>
                    <a:pt x="1505185" y="263407"/>
                  </a:lnTo>
                  <a:lnTo>
                    <a:pt x="0" y="263407"/>
                  </a:lnTo>
                  <a:close/>
                </a:path>
              </a:pathLst>
            </a:custGeom>
            <a:solidFill>
              <a:srgbClr val="000000">
                <a:alpha val="0"/>
              </a:srgbClr>
            </a:solidFill>
            <a:ln w="19050" cap="sq">
              <a:solidFill>
                <a:srgbClr val="F2F2F2"/>
              </a:solidFill>
              <a:prstDash val="solid"/>
              <a:miter/>
            </a:ln>
          </p:spPr>
        </p:sp>
        <p:sp>
          <p:nvSpPr>
            <p:cNvPr name="TextBox 65" id="65"/>
            <p:cNvSpPr txBox="true"/>
            <p:nvPr/>
          </p:nvSpPr>
          <p:spPr>
            <a:xfrm>
              <a:off x="0" y="-9525"/>
              <a:ext cx="1505185" cy="272932"/>
            </a:xfrm>
            <a:prstGeom prst="rect">
              <a:avLst/>
            </a:prstGeom>
          </p:spPr>
          <p:txBody>
            <a:bodyPr anchor="ctr" rtlCol="false" tIns="50800" lIns="50800" bIns="50800" rIns="50800"/>
            <a:lstStyle/>
            <a:p>
              <a:pPr algn="ctr">
                <a:lnSpc>
                  <a:spcPts val="2160"/>
                </a:lnSpc>
              </a:pPr>
            </a:p>
          </p:txBody>
        </p:sp>
      </p:grpSp>
      <p:sp>
        <p:nvSpPr>
          <p:cNvPr name="TextBox 66" id="66"/>
          <p:cNvSpPr txBox="true"/>
          <p:nvPr/>
        </p:nvSpPr>
        <p:spPr>
          <a:xfrm rot="0">
            <a:off x="509026" y="5441162"/>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F2F2F2"/>
                </a:solidFill>
                <a:latin typeface="Zodiak Bold Italics"/>
                <a:ea typeface="Zodiak Bold Italics"/>
                <a:cs typeface="Zodiak Bold Italics"/>
                <a:sym typeface="Zodiak Bold Italics"/>
              </a:rPr>
              <a:t>Ireland</a:t>
            </a:r>
          </a:p>
        </p:txBody>
      </p:sp>
      <p:sp>
        <p:nvSpPr>
          <p:cNvPr name="TextBox 67" id="67"/>
          <p:cNvSpPr txBox="true"/>
          <p:nvPr/>
        </p:nvSpPr>
        <p:spPr>
          <a:xfrm rot="0">
            <a:off x="509026" y="5812637"/>
            <a:ext cx="4839419" cy="276225"/>
          </a:xfrm>
          <a:prstGeom prst="rect">
            <a:avLst/>
          </a:prstGeom>
        </p:spPr>
        <p:txBody>
          <a:bodyPr anchor="t" rtlCol="false" tIns="0" lIns="0" bIns="0" rIns="0">
            <a:spAutoFit/>
          </a:bodyPr>
          <a:lstStyle/>
          <a:p>
            <a:pPr algn="l">
              <a:lnSpc>
                <a:spcPts val="2160"/>
              </a:lnSpc>
              <a:spcBef>
                <a:spcPct val="0"/>
              </a:spcBef>
            </a:pPr>
            <a:r>
              <a:rPr lang="en-US" sz="1800" u="sng">
                <a:solidFill>
                  <a:srgbClr val="F2F2F2"/>
                </a:solidFill>
                <a:latin typeface="Archivo"/>
                <a:ea typeface="Archivo"/>
                <a:cs typeface="Archivo"/>
                <a:sym typeface="Archivo"/>
                <a:hlinkClick r:id="rId14" tooltip="https://www.irishmuseums.org"/>
              </a:rPr>
              <a:t>Irish Museums Association</a:t>
            </a:r>
          </a:p>
        </p:txBody>
      </p:sp>
      <p:grpSp>
        <p:nvGrpSpPr>
          <p:cNvPr name="Group 68" id="68"/>
          <p:cNvGrpSpPr/>
          <p:nvPr/>
        </p:nvGrpSpPr>
        <p:grpSpPr>
          <a:xfrm rot="0">
            <a:off x="12230100" y="4029075"/>
            <a:ext cx="5715000" cy="1000125"/>
            <a:chOff x="0" y="0"/>
            <a:chExt cx="1505185" cy="263407"/>
          </a:xfrm>
        </p:grpSpPr>
        <p:sp>
          <p:nvSpPr>
            <p:cNvPr name="Freeform 69" id="69"/>
            <p:cNvSpPr/>
            <p:nvPr/>
          </p:nvSpPr>
          <p:spPr>
            <a:xfrm flipH="false" flipV="false" rot="0">
              <a:off x="0" y="0"/>
              <a:ext cx="1505185" cy="263407"/>
            </a:xfrm>
            <a:custGeom>
              <a:avLst/>
              <a:gdLst/>
              <a:ahLst/>
              <a:cxnLst/>
              <a:rect r="r" b="b" t="t" l="l"/>
              <a:pathLst>
                <a:path h="263407" w="1505185">
                  <a:moveTo>
                    <a:pt x="0" y="0"/>
                  </a:moveTo>
                  <a:lnTo>
                    <a:pt x="1505185" y="0"/>
                  </a:lnTo>
                  <a:lnTo>
                    <a:pt x="1505185" y="263407"/>
                  </a:lnTo>
                  <a:lnTo>
                    <a:pt x="0" y="263407"/>
                  </a:lnTo>
                  <a:close/>
                </a:path>
              </a:pathLst>
            </a:custGeom>
            <a:solidFill>
              <a:srgbClr val="000000">
                <a:alpha val="0"/>
              </a:srgbClr>
            </a:solidFill>
            <a:ln w="19050" cap="sq">
              <a:solidFill>
                <a:srgbClr val="F2F2F2"/>
              </a:solidFill>
              <a:prstDash val="solid"/>
              <a:miter/>
            </a:ln>
          </p:spPr>
        </p:sp>
        <p:sp>
          <p:nvSpPr>
            <p:cNvPr name="TextBox 70" id="70"/>
            <p:cNvSpPr txBox="true"/>
            <p:nvPr/>
          </p:nvSpPr>
          <p:spPr>
            <a:xfrm>
              <a:off x="0" y="-9525"/>
              <a:ext cx="1505185" cy="272932"/>
            </a:xfrm>
            <a:prstGeom prst="rect">
              <a:avLst/>
            </a:prstGeom>
          </p:spPr>
          <p:txBody>
            <a:bodyPr anchor="ctr" rtlCol="false" tIns="50800" lIns="50800" bIns="50800" rIns="50800"/>
            <a:lstStyle/>
            <a:p>
              <a:pPr algn="ctr">
                <a:lnSpc>
                  <a:spcPts val="2160"/>
                </a:lnSpc>
              </a:pPr>
            </a:p>
          </p:txBody>
        </p:sp>
      </p:grpSp>
      <p:sp>
        <p:nvSpPr>
          <p:cNvPr name="TextBox 71" id="71"/>
          <p:cNvSpPr txBox="true"/>
          <p:nvPr/>
        </p:nvSpPr>
        <p:spPr>
          <a:xfrm rot="0">
            <a:off x="12396226" y="4212437"/>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F2F2F2"/>
                </a:solidFill>
                <a:latin typeface="Zodiak Bold Italics"/>
                <a:ea typeface="Zodiak Bold Italics"/>
                <a:cs typeface="Zodiak Bold Italics"/>
                <a:sym typeface="Zodiak Bold Italics"/>
              </a:rPr>
              <a:t>Europe</a:t>
            </a:r>
          </a:p>
        </p:txBody>
      </p:sp>
      <p:sp>
        <p:nvSpPr>
          <p:cNvPr name="TextBox 72" id="72"/>
          <p:cNvSpPr txBox="true"/>
          <p:nvPr/>
        </p:nvSpPr>
        <p:spPr>
          <a:xfrm rot="0">
            <a:off x="12396226" y="4583912"/>
            <a:ext cx="4839419" cy="276225"/>
          </a:xfrm>
          <a:prstGeom prst="rect">
            <a:avLst/>
          </a:prstGeom>
        </p:spPr>
        <p:txBody>
          <a:bodyPr anchor="t" rtlCol="false" tIns="0" lIns="0" bIns="0" rIns="0">
            <a:spAutoFit/>
          </a:bodyPr>
          <a:lstStyle/>
          <a:p>
            <a:pPr algn="l">
              <a:lnSpc>
                <a:spcPts val="2160"/>
              </a:lnSpc>
              <a:spcBef>
                <a:spcPct val="0"/>
              </a:spcBef>
            </a:pPr>
            <a:r>
              <a:rPr lang="en-US" sz="1800" u="sng">
                <a:solidFill>
                  <a:srgbClr val="F2F2F2"/>
                </a:solidFill>
                <a:latin typeface="Archivo"/>
                <a:ea typeface="Archivo"/>
                <a:cs typeface="Archivo"/>
                <a:sym typeface="Archivo"/>
                <a:hlinkClick r:id="rId15" tooltip="https://europeanforum.museum"/>
              </a:rPr>
              <a:t>European Museum Forum</a:t>
            </a:r>
          </a:p>
        </p:txBody>
      </p:sp>
      <p:grpSp>
        <p:nvGrpSpPr>
          <p:cNvPr name="Group 73" id="73"/>
          <p:cNvGrpSpPr/>
          <p:nvPr/>
        </p:nvGrpSpPr>
        <p:grpSpPr>
          <a:xfrm rot="0">
            <a:off x="12230100" y="1569238"/>
            <a:ext cx="5715000" cy="1000125"/>
            <a:chOff x="0" y="0"/>
            <a:chExt cx="1505185" cy="263407"/>
          </a:xfrm>
        </p:grpSpPr>
        <p:sp>
          <p:nvSpPr>
            <p:cNvPr name="Freeform 74" id="74"/>
            <p:cNvSpPr/>
            <p:nvPr/>
          </p:nvSpPr>
          <p:spPr>
            <a:xfrm flipH="false" flipV="false" rot="0">
              <a:off x="0" y="0"/>
              <a:ext cx="1505185" cy="263407"/>
            </a:xfrm>
            <a:custGeom>
              <a:avLst/>
              <a:gdLst/>
              <a:ahLst/>
              <a:cxnLst/>
              <a:rect r="r" b="b" t="t" l="l"/>
              <a:pathLst>
                <a:path h="263407" w="1505185">
                  <a:moveTo>
                    <a:pt x="0" y="0"/>
                  </a:moveTo>
                  <a:lnTo>
                    <a:pt x="1505185" y="0"/>
                  </a:lnTo>
                  <a:lnTo>
                    <a:pt x="1505185" y="263407"/>
                  </a:lnTo>
                  <a:lnTo>
                    <a:pt x="0" y="263407"/>
                  </a:lnTo>
                  <a:close/>
                </a:path>
              </a:pathLst>
            </a:custGeom>
            <a:solidFill>
              <a:srgbClr val="000000">
                <a:alpha val="0"/>
              </a:srgbClr>
            </a:solidFill>
            <a:ln w="19050" cap="sq">
              <a:solidFill>
                <a:srgbClr val="F2F2F2"/>
              </a:solidFill>
              <a:prstDash val="solid"/>
              <a:miter/>
            </a:ln>
          </p:spPr>
        </p:sp>
        <p:sp>
          <p:nvSpPr>
            <p:cNvPr name="TextBox 75" id="75"/>
            <p:cNvSpPr txBox="true"/>
            <p:nvPr/>
          </p:nvSpPr>
          <p:spPr>
            <a:xfrm>
              <a:off x="0" y="-9525"/>
              <a:ext cx="1505185" cy="272932"/>
            </a:xfrm>
            <a:prstGeom prst="rect">
              <a:avLst/>
            </a:prstGeom>
          </p:spPr>
          <p:txBody>
            <a:bodyPr anchor="ctr" rtlCol="false" tIns="50800" lIns="50800" bIns="50800" rIns="50800"/>
            <a:lstStyle/>
            <a:p>
              <a:pPr algn="ctr">
                <a:lnSpc>
                  <a:spcPts val="2160"/>
                </a:lnSpc>
              </a:pPr>
            </a:p>
          </p:txBody>
        </p:sp>
      </p:grpSp>
      <p:sp>
        <p:nvSpPr>
          <p:cNvPr name="TextBox 76" id="76"/>
          <p:cNvSpPr txBox="true"/>
          <p:nvPr/>
        </p:nvSpPr>
        <p:spPr>
          <a:xfrm rot="0">
            <a:off x="12396226" y="1752600"/>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F2F2F2"/>
                </a:solidFill>
                <a:latin typeface="Zodiak Bold Italics"/>
                <a:ea typeface="Zodiak Bold Italics"/>
                <a:cs typeface="Zodiak Bold Italics"/>
                <a:sym typeface="Zodiak Bold Italics"/>
              </a:rPr>
              <a:t>Australia</a:t>
            </a:r>
          </a:p>
        </p:txBody>
      </p:sp>
      <p:sp>
        <p:nvSpPr>
          <p:cNvPr name="TextBox 77" id="77"/>
          <p:cNvSpPr txBox="true"/>
          <p:nvPr/>
        </p:nvSpPr>
        <p:spPr>
          <a:xfrm rot="0">
            <a:off x="12396226" y="2124075"/>
            <a:ext cx="4839419" cy="276225"/>
          </a:xfrm>
          <a:prstGeom prst="rect">
            <a:avLst/>
          </a:prstGeom>
        </p:spPr>
        <p:txBody>
          <a:bodyPr anchor="t" rtlCol="false" tIns="0" lIns="0" bIns="0" rIns="0">
            <a:spAutoFit/>
          </a:bodyPr>
          <a:lstStyle/>
          <a:p>
            <a:pPr algn="l">
              <a:lnSpc>
                <a:spcPts val="2160"/>
              </a:lnSpc>
            </a:pPr>
            <a:r>
              <a:rPr lang="en-US" sz="1800" u="sng">
                <a:solidFill>
                  <a:srgbClr val="F2F2F2"/>
                </a:solidFill>
                <a:latin typeface="Archivo"/>
                <a:ea typeface="Archivo"/>
                <a:cs typeface="Archivo"/>
                <a:sym typeface="Archivo"/>
                <a:hlinkClick r:id="rId16" tooltip="https://www.amaga.org.au"/>
              </a:rPr>
              <a:t>Australian Museums and Galleries Association</a:t>
            </a:r>
          </a:p>
        </p:txBody>
      </p:sp>
    </p:spTree>
  </p:cSld>
  <p:clrMapOvr>
    <a:masterClrMapping/>
  </p:clrMapOvr>
</p:sld>
</file>

<file path=ppt/slides/slide95.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grpSp>
        <p:nvGrpSpPr>
          <p:cNvPr name="Group 2" id="2"/>
          <p:cNvGrpSpPr/>
          <p:nvPr/>
        </p:nvGrpSpPr>
        <p:grpSpPr>
          <a:xfrm rot="0">
            <a:off x="342900" y="6479352"/>
            <a:ext cx="5715000" cy="1007298"/>
            <a:chOff x="0" y="0"/>
            <a:chExt cx="1505185" cy="265297"/>
          </a:xfrm>
        </p:grpSpPr>
        <p:sp>
          <p:nvSpPr>
            <p:cNvPr name="Freeform 3" id="3"/>
            <p:cNvSpPr/>
            <p:nvPr/>
          </p:nvSpPr>
          <p:spPr>
            <a:xfrm flipH="false" flipV="false" rot="0">
              <a:off x="0" y="0"/>
              <a:ext cx="1505185" cy="265297"/>
            </a:xfrm>
            <a:custGeom>
              <a:avLst/>
              <a:gdLst/>
              <a:ahLst/>
              <a:cxnLst/>
              <a:rect r="r" b="b" t="t" l="l"/>
              <a:pathLst>
                <a:path h="265297" w="1505185">
                  <a:moveTo>
                    <a:pt x="0" y="0"/>
                  </a:moveTo>
                  <a:lnTo>
                    <a:pt x="1505185" y="0"/>
                  </a:lnTo>
                  <a:lnTo>
                    <a:pt x="1505185" y="265297"/>
                  </a:lnTo>
                  <a:lnTo>
                    <a:pt x="0" y="265297"/>
                  </a:lnTo>
                  <a:close/>
                </a:path>
              </a:pathLst>
            </a:custGeom>
            <a:solidFill>
              <a:srgbClr val="000000">
                <a:alpha val="0"/>
              </a:srgbClr>
            </a:solidFill>
            <a:ln w="19050" cap="sq">
              <a:solidFill>
                <a:srgbClr val="010203"/>
              </a:solidFill>
              <a:prstDash val="solid"/>
              <a:miter/>
            </a:ln>
          </p:spPr>
        </p:sp>
        <p:sp>
          <p:nvSpPr>
            <p:cNvPr name="TextBox 4" id="4"/>
            <p:cNvSpPr txBox="true"/>
            <p:nvPr/>
          </p:nvSpPr>
          <p:spPr>
            <a:xfrm>
              <a:off x="0" y="-9525"/>
              <a:ext cx="1505185" cy="274822"/>
            </a:xfrm>
            <a:prstGeom prst="rect">
              <a:avLst/>
            </a:prstGeom>
          </p:spPr>
          <p:txBody>
            <a:bodyPr anchor="ctr" rtlCol="false" tIns="50800" lIns="50800" bIns="50800" rIns="50800"/>
            <a:lstStyle/>
            <a:p>
              <a:pPr algn="ctr">
                <a:lnSpc>
                  <a:spcPts val="2160"/>
                </a:lnSpc>
              </a:pPr>
            </a:p>
          </p:txBody>
        </p:sp>
      </p:grpSp>
      <p:grpSp>
        <p:nvGrpSpPr>
          <p:cNvPr name="Group 5" id="5"/>
          <p:cNvGrpSpPr/>
          <p:nvPr/>
        </p:nvGrpSpPr>
        <p:grpSpPr>
          <a:xfrm rot="0">
            <a:off x="342900" y="7708077"/>
            <a:ext cx="5715000" cy="1007298"/>
            <a:chOff x="0" y="0"/>
            <a:chExt cx="1505185" cy="265297"/>
          </a:xfrm>
        </p:grpSpPr>
        <p:sp>
          <p:nvSpPr>
            <p:cNvPr name="Freeform 6" id="6"/>
            <p:cNvSpPr/>
            <p:nvPr/>
          </p:nvSpPr>
          <p:spPr>
            <a:xfrm flipH="false" flipV="false" rot="0">
              <a:off x="0" y="0"/>
              <a:ext cx="1505185" cy="265297"/>
            </a:xfrm>
            <a:custGeom>
              <a:avLst/>
              <a:gdLst/>
              <a:ahLst/>
              <a:cxnLst/>
              <a:rect r="r" b="b" t="t" l="l"/>
              <a:pathLst>
                <a:path h="265297" w="1505185">
                  <a:moveTo>
                    <a:pt x="0" y="0"/>
                  </a:moveTo>
                  <a:lnTo>
                    <a:pt x="1505185" y="0"/>
                  </a:lnTo>
                  <a:lnTo>
                    <a:pt x="1505185" y="265297"/>
                  </a:lnTo>
                  <a:lnTo>
                    <a:pt x="0" y="265297"/>
                  </a:lnTo>
                  <a:close/>
                </a:path>
              </a:pathLst>
            </a:custGeom>
            <a:solidFill>
              <a:srgbClr val="000000">
                <a:alpha val="0"/>
              </a:srgbClr>
            </a:solidFill>
            <a:ln w="19050" cap="sq">
              <a:solidFill>
                <a:srgbClr val="010203"/>
              </a:solidFill>
              <a:prstDash val="solid"/>
              <a:miter/>
            </a:ln>
          </p:spPr>
        </p:sp>
        <p:sp>
          <p:nvSpPr>
            <p:cNvPr name="TextBox 7" id="7"/>
            <p:cNvSpPr txBox="true"/>
            <p:nvPr/>
          </p:nvSpPr>
          <p:spPr>
            <a:xfrm>
              <a:off x="0" y="-9525"/>
              <a:ext cx="1505185" cy="274822"/>
            </a:xfrm>
            <a:prstGeom prst="rect">
              <a:avLst/>
            </a:prstGeom>
          </p:spPr>
          <p:txBody>
            <a:bodyPr anchor="ctr" rtlCol="false" tIns="50800" lIns="50800" bIns="50800" rIns="50800"/>
            <a:lstStyle/>
            <a:p>
              <a:pPr algn="ctr">
                <a:lnSpc>
                  <a:spcPts val="2160"/>
                </a:lnSpc>
              </a:pPr>
            </a:p>
          </p:txBody>
        </p:sp>
      </p:grpSp>
      <p:grpSp>
        <p:nvGrpSpPr>
          <p:cNvPr name="Group 8" id="8"/>
          <p:cNvGrpSpPr/>
          <p:nvPr/>
        </p:nvGrpSpPr>
        <p:grpSpPr>
          <a:xfrm rot="0">
            <a:off x="342900" y="8936802"/>
            <a:ext cx="5715000" cy="1007298"/>
            <a:chOff x="0" y="0"/>
            <a:chExt cx="1505185" cy="265297"/>
          </a:xfrm>
        </p:grpSpPr>
        <p:sp>
          <p:nvSpPr>
            <p:cNvPr name="Freeform 9" id="9"/>
            <p:cNvSpPr/>
            <p:nvPr/>
          </p:nvSpPr>
          <p:spPr>
            <a:xfrm flipH="false" flipV="false" rot="0">
              <a:off x="0" y="0"/>
              <a:ext cx="1505185" cy="265297"/>
            </a:xfrm>
            <a:custGeom>
              <a:avLst/>
              <a:gdLst/>
              <a:ahLst/>
              <a:cxnLst/>
              <a:rect r="r" b="b" t="t" l="l"/>
              <a:pathLst>
                <a:path h="265297" w="1505185">
                  <a:moveTo>
                    <a:pt x="0" y="0"/>
                  </a:moveTo>
                  <a:lnTo>
                    <a:pt x="1505185" y="0"/>
                  </a:lnTo>
                  <a:lnTo>
                    <a:pt x="1505185" y="265297"/>
                  </a:lnTo>
                  <a:lnTo>
                    <a:pt x="0" y="265297"/>
                  </a:lnTo>
                  <a:close/>
                </a:path>
              </a:pathLst>
            </a:custGeom>
            <a:solidFill>
              <a:srgbClr val="000000">
                <a:alpha val="0"/>
              </a:srgbClr>
            </a:solidFill>
            <a:ln w="19050" cap="sq">
              <a:solidFill>
                <a:srgbClr val="010203"/>
              </a:solidFill>
              <a:prstDash val="solid"/>
              <a:miter/>
            </a:ln>
          </p:spPr>
        </p:sp>
        <p:sp>
          <p:nvSpPr>
            <p:cNvPr name="TextBox 10" id="10"/>
            <p:cNvSpPr txBox="true"/>
            <p:nvPr/>
          </p:nvSpPr>
          <p:spPr>
            <a:xfrm>
              <a:off x="0" y="-9525"/>
              <a:ext cx="1505185" cy="274822"/>
            </a:xfrm>
            <a:prstGeom prst="rect">
              <a:avLst/>
            </a:prstGeom>
          </p:spPr>
          <p:txBody>
            <a:bodyPr anchor="ctr" rtlCol="false" tIns="50800" lIns="50800" bIns="50800" rIns="50800"/>
            <a:lstStyle/>
            <a:p>
              <a:pPr algn="ctr">
                <a:lnSpc>
                  <a:spcPts val="2160"/>
                </a:lnSpc>
              </a:pPr>
            </a:p>
          </p:txBody>
        </p:sp>
      </p:grpSp>
      <p:grpSp>
        <p:nvGrpSpPr>
          <p:cNvPr name="Group 11" id="11"/>
          <p:cNvGrpSpPr/>
          <p:nvPr/>
        </p:nvGrpSpPr>
        <p:grpSpPr>
          <a:xfrm rot="0">
            <a:off x="12230100" y="8943975"/>
            <a:ext cx="5715000" cy="1000125"/>
            <a:chOff x="0" y="0"/>
            <a:chExt cx="1505185" cy="263407"/>
          </a:xfrm>
        </p:grpSpPr>
        <p:sp>
          <p:nvSpPr>
            <p:cNvPr name="Freeform 12" id="12"/>
            <p:cNvSpPr/>
            <p:nvPr/>
          </p:nvSpPr>
          <p:spPr>
            <a:xfrm flipH="false" flipV="false" rot="0">
              <a:off x="0" y="0"/>
              <a:ext cx="1505185" cy="263407"/>
            </a:xfrm>
            <a:custGeom>
              <a:avLst/>
              <a:gdLst/>
              <a:ahLst/>
              <a:cxnLst/>
              <a:rect r="r" b="b" t="t" l="l"/>
              <a:pathLst>
                <a:path h="263407" w="1505185">
                  <a:moveTo>
                    <a:pt x="0" y="0"/>
                  </a:moveTo>
                  <a:lnTo>
                    <a:pt x="1505185" y="0"/>
                  </a:lnTo>
                  <a:lnTo>
                    <a:pt x="1505185" y="263407"/>
                  </a:lnTo>
                  <a:lnTo>
                    <a:pt x="0" y="263407"/>
                  </a:lnTo>
                  <a:close/>
                </a:path>
              </a:pathLst>
            </a:custGeom>
            <a:solidFill>
              <a:srgbClr val="000000">
                <a:alpha val="0"/>
              </a:srgbClr>
            </a:solidFill>
            <a:ln w="19050" cap="sq">
              <a:solidFill>
                <a:srgbClr val="010203"/>
              </a:solidFill>
              <a:prstDash val="solid"/>
              <a:miter/>
            </a:ln>
          </p:spPr>
        </p:sp>
        <p:sp>
          <p:nvSpPr>
            <p:cNvPr name="TextBox 13" id="13"/>
            <p:cNvSpPr txBox="true"/>
            <p:nvPr/>
          </p:nvSpPr>
          <p:spPr>
            <a:xfrm>
              <a:off x="0" y="-9525"/>
              <a:ext cx="1505185" cy="272932"/>
            </a:xfrm>
            <a:prstGeom prst="rect">
              <a:avLst/>
            </a:prstGeom>
          </p:spPr>
          <p:txBody>
            <a:bodyPr anchor="ctr" rtlCol="false" tIns="50800" lIns="50800" bIns="50800" rIns="50800"/>
            <a:lstStyle/>
            <a:p>
              <a:pPr algn="ctr">
                <a:lnSpc>
                  <a:spcPts val="2160"/>
                </a:lnSpc>
              </a:pPr>
            </a:p>
          </p:txBody>
        </p:sp>
      </p:grpSp>
      <p:grpSp>
        <p:nvGrpSpPr>
          <p:cNvPr name="Group 14" id="14"/>
          <p:cNvGrpSpPr/>
          <p:nvPr/>
        </p:nvGrpSpPr>
        <p:grpSpPr>
          <a:xfrm rot="0">
            <a:off x="12230100" y="5257800"/>
            <a:ext cx="5715000" cy="998949"/>
            <a:chOff x="0" y="0"/>
            <a:chExt cx="1505185" cy="263098"/>
          </a:xfrm>
        </p:grpSpPr>
        <p:sp>
          <p:nvSpPr>
            <p:cNvPr name="Freeform 15" id="15"/>
            <p:cNvSpPr/>
            <p:nvPr/>
          </p:nvSpPr>
          <p:spPr>
            <a:xfrm flipH="false" flipV="false" rot="0">
              <a:off x="0" y="0"/>
              <a:ext cx="1505185" cy="263098"/>
            </a:xfrm>
            <a:custGeom>
              <a:avLst/>
              <a:gdLst/>
              <a:ahLst/>
              <a:cxnLst/>
              <a:rect r="r" b="b" t="t" l="l"/>
              <a:pathLst>
                <a:path h="263098" w="1505185">
                  <a:moveTo>
                    <a:pt x="0" y="0"/>
                  </a:moveTo>
                  <a:lnTo>
                    <a:pt x="1505185" y="0"/>
                  </a:lnTo>
                  <a:lnTo>
                    <a:pt x="1505185" y="263098"/>
                  </a:lnTo>
                  <a:lnTo>
                    <a:pt x="0" y="263098"/>
                  </a:lnTo>
                  <a:close/>
                </a:path>
              </a:pathLst>
            </a:custGeom>
            <a:solidFill>
              <a:srgbClr val="000000">
                <a:alpha val="0"/>
              </a:srgbClr>
            </a:solidFill>
            <a:ln w="19050" cap="sq">
              <a:solidFill>
                <a:srgbClr val="010203"/>
              </a:solidFill>
              <a:prstDash val="solid"/>
              <a:miter/>
            </a:ln>
          </p:spPr>
        </p:sp>
        <p:sp>
          <p:nvSpPr>
            <p:cNvPr name="TextBox 16" id="16"/>
            <p:cNvSpPr txBox="true"/>
            <p:nvPr/>
          </p:nvSpPr>
          <p:spPr>
            <a:xfrm>
              <a:off x="0" y="-9525"/>
              <a:ext cx="1505185" cy="272623"/>
            </a:xfrm>
            <a:prstGeom prst="rect">
              <a:avLst/>
            </a:prstGeom>
          </p:spPr>
          <p:txBody>
            <a:bodyPr anchor="ctr" rtlCol="false" tIns="50800" lIns="50800" bIns="50800" rIns="50800"/>
            <a:lstStyle/>
            <a:p>
              <a:pPr algn="ctr">
                <a:lnSpc>
                  <a:spcPts val="2160"/>
                </a:lnSpc>
              </a:pPr>
            </a:p>
          </p:txBody>
        </p:sp>
      </p:grpSp>
      <p:grpSp>
        <p:nvGrpSpPr>
          <p:cNvPr name="Group 17" id="17"/>
          <p:cNvGrpSpPr/>
          <p:nvPr/>
        </p:nvGrpSpPr>
        <p:grpSpPr>
          <a:xfrm rot="0">
            <a:off x="6286500" y="5257800"/>
            <a:ext cx="5715000" cy="1013675"/>
            <a:chOff x="0" y="0"/>
            <a:chExt cx="1505185" cy="266976"/>
          </a:xfrm>
        </p:grpSpPr>
        <p:sp>
          <p:nvSpPr>
            <p:cNvPr name="Freeform 18" id="18"/>
            <p:cNvSpPr/>
            <p:nvPr/>
          </p:nvSpPr>
          <p:spPr>
            <a:xfrm flipH="false" flipV="false" rot="0">
              <a:off x="0" y="0"/>
              <a:ext cx="1505185" cy="266976"/>
            </a:xfrm>
            <a:custGeom>
              <a:avLst/>
              <a:gdLst/>
              <a:ahLst/>
              <a:cxnLst/>
              <a:rect r="r" b="b" t="t" l="l"/>
              <a:pathLst>
                <a:path h="266976" w="1505185">
                  <a:moveTo>
                    <a:pt x="0" y="0"/>
                  </a:moveTo>
                  <a:lnTo>
                    <a:pt x="1505185" y="0"/>
                  </a:lnTo>
                  <a:lnTo>
                    <a:pt x="1505185" y="266976"/>
                  </a:lnTo>
                  <a:lnTo>
                    <a:pt x="0" y="266976"/>
                  </a:lnTo>
                  <a:close/>
                </a:path>
              </a:pathLst>
            </a:custGeom>
            <a:solidFill>
              <a:srgbClr val="000000">
                <a:alpha val="0"/>
              </a:srgbClr>
            </a:solidFill>
            <a:ln w="19050" cap="sq">
              <a:solidFill>
                <a:srgbClr val="010203"/>
              </a:solidFill>
              <a:prstDash val="solid"/>
              <a:miter/>
            </a:ln>
          </p:spPr>
        </p:sp>
        <p:sp>
          <p:nvSpPr>
            <p:cNvPr name="TextBox 19" id="19"/>
            <p:cNvSpPr txBox="true"/>
            <p:nvPr/>
          </p:nvSpPr>
          <p:spPr>
            <a:xfrm>
              <a:off x="0" y="-9525"/>
              <a:ext cx="1505185" cy="276501"/>
            </a:xfrm>
            <a:prstGeom prst="rect">
              <a:avLst/>
            </a:prstGeom>
          </p:spPr>
          <p:txBody>
            <a:bodyPr anchor="ctr" rtlCol="false" tIns="50800" lIns="50800" bIns="50800" rIns="50800"/>
            <a:lstStyle/>
            <a:p>
              <a:pPr algn="ctr">
                <a:lnSpc>
                  <a:spcPts val="2160"/>
                </a:lnSpc>
              </a:pPr>
            </a:p>
          </p:txBody>
        </p:sp>
      </p:grpSp>
      <p:grpSp>
        <p:nvGrpSpPr>
          <p:cNvPr name="Group 20" id="20"/>
          <p:cNvGrpSpPr/>
          <p:nvPr/>
        </p:nvGrpSpPr>
        <p:grpSpPr>
          <a:xfrm rot="0">
            <a:off x="6286500" y="7715250"/>
            <a:ext cx="5715000" cy="1000125"/>
            <a:chOff x="0" y="0"/>
            <a:chExt cx="1505185" cy="263407"/>
          </a:xfrm>
        </p:grpSpPr>
        <p:sp>
          <p:nvSpPr>
            <p:cNvPr name="Freeform 21" id="21"/>
            <p:cNvSpPr/>
            <p:nvPr/>
          </p:nvSpPr>
          <p:spPr>
            <a:xfrm flipH="false" flipV="false" rot="0">
              <a:off x="0" y="0"/>
              <a:ext cx="1505185" cy="263407"/>
            </a:xfrm>
            <a:custGeom>
              <a:avLst/>
              <a:gdLst/>
              <a:ahLst/>
              <a:cxnLst/>
              <a:rect r="r" b="b" t="t" l="l"/>
              <a:pathLst>
                <a:path h="263407" w="1505185">
                  <a:moveTo>
                    <a:pt x="0" y="0"/>
                  </a:moveTo>
                  <a:lnTo>
                    <a:pt x="1505185" y="0"/>
                  </a:lnTo>
                  <a:lnTo>
                    <a:pt x="1505185" y="263407"/>
                  </a:lnTo>
                  <a:lnTo>
                    <a:pt x="0" y="263407"/>
                  </a:lnTo>
                  <a:close/>
                </a:path>
              </a:pathLst>
            </a:custGeom>
            <a:solidFill>
              <a:srgbClr val="000000">
                <a:alpha val="0"/>
              </a:srgbClr>
            </a:solidFill>
            <a:ln w="19050" cap="sq">
              <a:solidFill>
                <a:srgbClr val="010203"/>
              </a:solidFill>
              <a:prstDash val="solid"/>
              <a:miter/>
            </a:ln>
          </p:spPr>
        </p:sp>
        <p:sp>
          <p:nvSpPr>
            <p:cNvPr name="TextBox 22" id="22"/>
            <p:cNvSpPr txBox="true"/>
            <p:nvPr/>
          </p:nvSpPr>
          <p:spPr>
            <a:xfrm>
              <a:off x="0" y="-9525"/>
              <a:ext cx="1505185" cy="272932"/>
            </a:xfrm>
            <a:prstGeom prst="rect">
              <a:avLst/>
            </a:prstGeom>
          </p:spPr>
          <p:txBody>
            <a:bodyPr anchor="ctr" rtlCol="false" tIns="50800" lIns="50800" bIns="50800" rIns="50800"/>
            <a:lstStyle/>
            <a:p>
              <a:pPr algn="ctr">
                <a:lnSpc>
                  <a:spcPts val="2160"/>
                </a:lnSpc>
              </a:pPr>
            </a:p>
          </p:txBody>
        </p:sp>
      </p:grpSp>
      <p:grpSp>
        <p:nvGrpSpPr>
          <p:cNvPr name="Group 23" id="23"/>
          <p:cNvGrpSpPr/>
          <p:nvPr/>
        </p:nvGrpSpPr>
        <p:grpSpPr>
          <a:xfrm rot="0">
            <a:off x="12230100" y="7715250"/>
            <a:ext cx="5711396" cy="1000125"/>
            <a:chOff x="0" y="0"/>
            <a:chExt cx="1504236" cy="263407"/>
          </a:xfrm>
        </p:grpSpPr>
        <p:sp>
          <p:nvSpPr>
            <p:cNvPr name="Freeform 24" id="24"/>
            <p:cNvSpPr/>
            <p:nvPr/>
          </p:nvSpPr>
          <p:spPr>
            <a:xfrm flipH="false" flipV="false" rot="0">
              <a:off x="0" y="0"/>
              <a:ext cx="1504236" cy="263407"/>
            </a:xfrm>
            <a:custGeom>
              <a:avLst/>
              <a:gdLst/>
              <a:ahLst/>
              <a:cxnLst/>
              <a:rect r="r" b="b" t="t" l="l"/>
              <a:pathLst>
                <a:path h="263407" w="1504236">
                  <a:moveTo>
                    <a:pt x="0" y="0"/>
                  </a:moveTo>
                  <a:lnTo>
                    <a:pt x="1504236" y="0"/>
                  </a:lnTo>
                  <a:lnTo>
                    <a:pt x="1504236" y="263407"/>
                  </a:lnTo>
                  <a:lnTo>
                    <a:pt x="0" y="263407"/>
                  </a:lnTo>
                  <a:close/>
                </a:path>
              </a:pathLst>
            </a:custGeom>
            <a:solidFill>
              <a:srgbClr val="000000">
                <a:alpha val="0"/>
              </a:srgbClr>
            </a:solidFill>
            <a:ln w="19050" cap="sq">
              <a:solidFill>
                <a:srgbClr val="010203"/>
              </a:solidFill>
              <a:prstDash val="solid"/>
              <a:miter/>
            </a:ln>
          </p:spPr>
        </p:sp>
        <p:sp>
          <p:nvSpPr>
            <p:cNvPr name="TextBox 25" id="25"/>
            <p:cNvSpPr txBox="true"/>
            <p:nvPr/>
          </p:nvSpPr>
          <p:spPr>
            <a:xfrm>
              <a:off x="0" y="-9525"/>
              <a:ext cx="1504236" cy="272932"/>
            </a:xfrm>
            <a:prstGeom prst="rect">
              <a:avLst/>
            </a:prstGeom>
          </p:spPr>
          <p:txBody>
            <a:bodyPr anchor="ctr" rtlCol="false" tIns="50800" lIns="50800" bIns="50800" rIns="50800"/>
            <a:lstStyle/>
            <a:p>
              <a:pPr algn="ctr">
                <a:lnSpc>
                  <a:spcPts val="2160"/>
                </a:lnSpc>
              </a:pPr>
            </a:p>
          </p:txBody>
        </p:sp>
      </p:grpSp>
      <p:grpSp>
        <p:nvGrpSpPr>
          <p:cNvPr name="Group 26" id="26"/>
          <p:cNvGrpSpPr/>
          <p:nvPr/>
        </p:nvGrpSpPr>
        <p:grpSpPr>
          <a:xfrm rot="0">
            <a:off x="6286500" y="8943975"/>
            <a:ext cx="5715000" cy="1000125"/>
            <a:chOff x="0" y="0"/>
            <a:chExt cx="1505185" cy="263407"/>
          </a:xfrm>
        </p:grpSpPr>
        <p:sp>
          <p:nvSpPr>
            <p:cNvPr name="Freeform 27" id="27"/>
            <p:cNvSpPr/>
            <p:nvPr/>
          </p:nvSpPr>
          <p:spPr>
            <a:xfrm flipH="false" flipV="false" rot="0">
              <a:off x="0" y="0"/>
              <a:ext cx="1505185" cy="263407"/>
            </a:xfrm>
            <a:custGeom>
              <a:avLst/>
              <a:gdLst/>
              <a:ahLst/>
              <a:cxnLst/>
              <a:rect r="r" b="b" t="t" l="l"/>
              <a:pathLst>
                <a:path h="263407" w="1505185">
                  <a:moveTo>
                    <a:pt x="0" y="0"/>
                  </a:moveTo>
                  <a:lnTo>
                    <a:pt x="1505185" y="0"/>
                  </a:lnTo>
                  <a:lnTo>
                    <a:pt x="1505185" y="263407"/>
                  </a:lnTo>
                  <a:lnTo>
                    <a:pt x="0" y="263407"/>
                  </a:lnTo>
                  <a:close/>
                </a:path>
              </a:pathLst>
            </a:custGeom>
            <a:solidFill>
              <a:srgbClr val="000000">
                <a:alpha val="0"/>
              </a:srgbClr>
            </a:solidFill>
            <a:ln w="19050" cap="sq">
              <a:solidFill>
                <a:srgbClr val="010203"/>
              </a:solidFill>
              <a:prstDash val="solid"/>
              <a:miter/>
            </a:ln>
          </p:spPr>
        </p:sp>
        <p:sp>
          <p:nvSpPr>
            <p:cNvPr name="TextBox 28" id="28"/>
            <p:cNvSpPr txBox="true"/>
            <p:nvPr/>
          </p:nvSpPr>
          <p:spPr>
            <a:xfrm>
              <a:off x="0" y="-9525"/>
              <a:ext cx="1505185" cy="272932"/>
            </a:xfrm>
            <a:prstGeom prst="rect">
              <a:avLst/>
            </a:prstGeom>
          </p:spPr>
          <p:txBody>
            <a:bodyPr anchor="ctr" rtlCol="false" tIns="50800" lIns="50800" bIns="50800" rIns="50800"/>
            <a:lstStyle/>
            <a:p>
              <a:pPr algn="ctr">
                <a:lnSpc>
                  <a:spcPts val="2160"/>
                </a:lnSpc>
              </a:pPr>
            </a:p>
          </p:txBody>
        </p:sp>
      </p:grpSp>
      <p:grpSp>
        <p:nvGrpSpPr>
          <p:cNvPr name="Group 29" id="29"/>
          <p:cNvGrpSpPr/>
          <p:nvPr/>
        </p:nvGrpSpPr>
        <p:grpSpPr>
          <a:xfrm rot="0">
            <a:off x="342900" y="4029075"/>
            <a:ext cx="5715000" cy="1000125"/>
            <a:chOff x="0" y="0"/>
            <a:chExt cx="1505185" cy="263407"/>
          </a:xfrm>
        </p:grpSpPr>
        <p:sp>
          <p:nvSpPr>
            <p:cNvPr name="Freeform 30" id="30"/>
            <p:cNvSpPr/>
            <p:nvPr/>
          </p:nvSpPr>
          <p:spPr>
            <a:xfrm flipH="false" flipV="false" rot="0">
              <a:off x="0" y="0"/>
              <a:ext cx="1505185" cy="263407"/>
            </a:xfrm>
            <a:custGeom>
              <a:avLst/>
              <a:gdLst/>
              <a:ahLst/>
              <a:cxnLst/>
              <a:rect r="r" b="b" t="t" l="l"/>
              <a:pathLst>
                <a:path h="263407" w="1505185">
                  <a:moveTo>
                    <a:pt x="0" y="0"/>
                  </a:moveTo>
                  <a:lnTo>
                    <a:pt x="1505185" y="0"/>
                  </a:lnTo>
                  <a:lnTo>
                    <a:pt x="1505185" y="263407"/>
                  </a:lnTo>
                  <a:lnTo>
                    <a:pt x="0" y="263407"/>
                  </a:lnTo>
                  <a:close/>
                </a:path>
              </a:pathLst>
            </a:custGeom>
            <a:solidFill>
              <a:srgbClr val="000000">
                <a:alpha val="0"/>
              </a:srgbClr>
            </a:solidFill>
            <a:ln w="19050" cap="sq">
              <a:solidFill>
                <a:srgbClr val="010203"/>
              </a:solidFill>
              <a:prstDash val="solid"/>
              <a:miter/>
            </a:ln>
          </p:spPr>
        </p:sp>
        <p:sp>
          <p:nvSpPr>
            <p:cNvPr name="TextBox 31" id="31"/>
            <p:cNvSpPr txBox="true"/>
            <p:nvPr/>
          </p:nvSpPr>
          <p:spPr>
            <a:xfrm>
              <a:off x="0" y="-9525"/>
              <a:ext cx="1505185" cy="272932"/>
            </a:xfrm>
            <a:prstGeom prst="rect">
              <a:avLst/>
            </a:prstGeom>
          </p:spPr>
          <p:txBody>
            <a:bodyPr anchor="ctr" rtlCol="false" tIns="50800" lIns="50800" bIns="50800" rIns="50800"/>
            <a:lstStyle/>
            <a:p>
              <a:pPr algn="ctr">
                <a:lnSpc>
                  <a:spcPts val="2160"/>
                </a:lnSpc>
              </a:pPr>
            </a:p>
          </p:txBody>
        </p:sp>
      </p:grpSp>
      <p:sp>
        <p:nvSpPr>
          <p:cNvPr name="TextBox 32" id="32"/>
          <p:cNvSpPr txBox="true"/>
          <p:nvPr/>
        </p:nvSpPr>
        <p:spPr>
          <a:xfrm rot="0">
            <a:off x="509026" y="6662714"/>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010203"/>
                </a:solidFill>
                <a:latin typeface="Zodiak Bold Italics"/>
                <a:ea typeface="Zodiak Bold Italics"/>
                <a:cs typeface="Zodiak Bold Italics"/>
                <a:sym typeface="Zodiak Bold Italics"/>
              </a:rPr>
              <a:t>Leeds, UK</a:t>
            </a:r>
          </a:p>
        </p:txBody>
      </p:sp>
      <p:sp>
        <p:nvSpPr>
          <p:cNvPr name="TextBox 33" id="33"/>
          <p:cNvSpPr txBox="true"/>
          <p:nvPr/>
        </p:nvSpPr>
        <p:spPr>
          <a:xfrm rot="0">
            <a:off x="509026" y="7891439"/>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010203"/>
                </a:solidFill>
                <a:latin typeface="Zodiak Bold Italics"/>
                <a:ea typeface="Zodiak Bold Italics"/>
                <a:cs typeface="Zodiak Bold Italics"/>
                <a:sym typeface="Zodiak Bold Italics"/>
              </a:rPr>
              <a:t>London, UK</a:t>
            </a:r>
          </a:p>
        </p:txBody>
      </p:sp>
      <p:sp>
        <p:nvSpPr>
          <p:cNvPr name="TextBox 34" id="34"/>
          <p:cNvSpPr txBox="true"/>
          <p:nvPr/>
        </p:nvSpPr>
        <p:spPr>
          <a:xfrm rot="0">
            <a:off x="509026" y="9120164"/>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010203"/>
                </a:solidFill>
                <a:latin typeface="Zodiak Bold Italics"/>
                <a:ea typeface="Zodiak Bold Italics"/>
                <a:cs typeface="Zodiak Bold Italics"/>
                <a:sym typeface="Zodiak Bold Italics"/>
              </a:rPr>
              <a:t>Dudley, UK</a:t>
            </a:r>
          </a:p>
        </p:txBody>
      </p:sp>
      <p:sp>
        <p:nvSpPr>
          <p:cNvPr name="TextBox 35" id="35"/>
          <p:cNvSpPr txBox="true"/>
          <p:nvPr/>
        </p:nvSpPr>
        <p:spPr>
          <a:xfrm rot="0">
            <a:off x="12396226" y="9127337"/>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010203"/>
                </a:solidFill>
                <a:latin typeface="Zodiak Bold Italics"/>
                <a:ea typeface="Zodiak Bold Italics"/>
                <a:cs typeface="Zodiak Bold Italics"/>
                <a:sym typeface="Zodiak Bold Italics"/>
              </a:rPr>
              <a:t>Sibiu, Romania</a:t>
            </a:r>
          </a:p>
        </p:txBody>
      </p:sp>
      <p:sp>
        <p:nvSpPr>
          <p:cNvPr name="TextBox 36" id="36"/>
          <p:cNvSpPr txBox="true"/>
          <p:nvPr/>
        </p:nvSpPr>
        <p:spPr>
          <a:xfrm rot="0">
            <a:off x="12396226" y="5441162"/>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010203"/>
                </a:solidFill>
                <a:latin typeface="Zodiak Bold Italics"/>
                <a:ea typeface="Zodiak Bold Italics"/>
                <a:cs typeface="Zodiak Bold Italics"/>
                <a:sym typeface="Zodiak Bold Italics"/>
              </a:rPr>
              <a:t>Madrid, Spain</a:t>
            </a:r>
          </a:p>
        </p:txBody>
      </p:sp>
      <p:sp>
        <p:nvSpPr>
          <p:cNvPr name="TextBox 37" id="37"/>
          <p:cNvSpPr txBox="true"/>
          <p:nvPr/>
        </p:nvSpPr>
        <p:spPr>
          <a:xfrm rot="0">
            <a:off x="6452626" y="5441162"/>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010203"/>
                </a:solidFill>
                <a:latin typeface="Zodiak Bold Italics"/>
                <a:ea typeface="Zodiak Bold Italics"/>
                <a:cs typeface="Zodiak Bold Italics"/>
                <a:sym typeface="Zodiak Bold Italics"/>
              </a:rPr>
              <a:t>London, UK</a:t>
            </a:r>
          </a:p>
        </p:txBody>
      </p:sp>
      <p:sp>
        <p:nvSpPr>
          <p:cNvPr name="TextBox 38" id="38"/>
          <p:cNvSpPr txBox="true"/>
          <p:nvPr/>
        </p:nvSpPr>
        <p:spPr>
          <a:xfrm rot="0">
            <a:off x="6452626" y="7898612"/>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010203"/>
                </a:solidFill>
                <a:latin typeface="Zodiak Bold Italics"/>
                <a:ea typeface="Zodiak Bold Italics"/>
                <a:cs typeface="Zodiak Bold Italics"/>
                <a:sym typeface="Zodiak Bold Italics"/>
              </a:rPr>
              <a:t>Edinburgh, UK</a:t>
            </a:r>
          </a:p>
        </p:txBody>
      </p:sp>
      <p:sp>
        <p:nvSpPr>
          <p:cNvPr name="TextBox 39" id="39"/>
          <p:cNvSpPr txBox="true"/>
          <p:nvPr/>
        </p:nvSpPr>
        <p:spPr>
          <a:xfrm rot="0">
            <a:off x="12396226" y="7898612"/>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010203"/>
                </a:solidFill>
                <a:latin typeface="Zodiak Bold Italics"/>
                <a:ea typeface="Zodiak Bold Italics"/>
                <a:cs typeface="Zodiak Bold Italics"/>
                <a:sym typeface="Zodiak Bold Italics"/>
              </a:rPr>
              <a:t>Seoul, South Korea</a:t>
            </a:r>
          </a:p>
        </p:txBody>
      </p:sp>
      <p:sp>
        <p:nvSpPr>
          <p:cNvPr name="TextBox 40" id="40"/>
          <p:cNvSpPr txBox="true"/>
          <p:nvPr/>
        </p:nvSpPr>
        <p:spPr>
          <a:xfrm rot="0">
            <a:off x="6452626" y="9127337"/>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010203"/>
                </a:solidFill>
                <a:latin typeface="Zodiak Bold Italics"/>
                <a:ea typeface="Zodiak Bold Italics"/>
                <a:cs typeface="Zodiak Bold Italics"/>
                <a:sym typeface="Zodiak Bold Italics"/>
              </a:rPr>
              <a:t>Paris, France</a:t>
            </a:r>
          </a:p>
        </p:txBody>
      </p:sp>
      <p:sp>
        <p:nvSpPr>
          <p:cNvPr name="TextBox 41" id="41"/>
          <p:cNvSpPr txBox="true"/>
          <p:nvPr/>
        </p:nvSpPr>
        <p:spPr>
          <a:xfrm rot="0">
            <a:off x="509026" y="4212437"/>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010203"/>
                </a:solidFill>
                <a:latin typeface="Zodiak Bold Italics"/>
                <a:ea typeface="Zodiak Bold Italics"/>
                <a:cs typeface="Zodiak Bold Italics"/>
                <a:sym typeface="Zodiak Bold Italics"/>
              </a:rPr>
              <a:t>Worldwide</a:t>
            </a:r>
          </a:p>
        </p:txBody>
      </p:sp>
      <p:sp>
        <p:nvSpPr>
          <p:cNvPr name="TextBox 42" id="42"/>
          <p:cNvSpPr txBox="true"/>
          <p:nvPr/>
        </p:nvSpPr>
        <p:spPr>
          <a:xfrm rot="0">
            <a:off x="509026" y="7034189"/>
            <a:ext cx="4879975" cy="2762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2" tooltip="https://www.museumsassociation.org/events/conference-2024/"/>
              </a:rPr>
              <a:t>Museums Association Conference 2024</a:t>
            </a:r>
          </a:p>
        </p:txBody>
      </p:sp>
      <p:sp>
        <p:nvSpPr>
          <p:cNvPr name="TextBox 43" id="43"/>
          <p:cNvSpPr txBox="true"/>
          <p:nvPr/>
        </p:nvSpPr>
        <p:spPr>
          <a:xfrm rot="0">
            <a:off x="509026" y="8262914"/>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3" tooltip="https://www.museumnext.com/events/london/"/>
              </a:rPr>
              <a:t>MuseumNext 2024</a:t>
            </a:r>
          </a:p>
        </p:txBody>
      </p:sp>
      <p:grpSp>
        <p:nvGrpSpPr>
          <p:cNvPr name="Group 44" id="44"/>
          <p:cNvGrpSpPr/>
          <p:nvPr/>
        </p:nvGrpSpPr>
        <p:grpSpPr>
          <a:xfrm rot="0">
            <a:off x="12230100" y="6486525"/>
            <a:ext cx="5715000" cy="1000125"/>
            <a:chOff x="0" y="0"/>
            <a:chExt cx="1505185" cy="263407"/>
          </a:xfrm>
        </p:grpSpPr>
        <p:sp>
          <p:nvSpPr>
            <p:cNvPr name="Freeform 45" id="45"/>
            <p:cNvSpPr/>
            <p:nvPr/>
          </p:nvSpPr>
          <p:spPr>
            <a:xfrm flipH="false" flipV="false" rot="0">
              <a:off x="0" y="0"/>
              <a:ext cx="1505185" cy="263407"/>
            </a:xfrm>
            <a:custGeom>
              <a:avLst/>
              <a:gdLst/>
              <a:ahLst/>
              <a:cxnLst/>
              <a:rect r="r" b="b" t="t" l="l"/>
              <a:pathLst>
                <a:path h="263407" w="1505185">
                  <a:moveTo>
                    <a:pt x="0" y="0"/>
                  </a:moveTo>
                  <a:lnTo>
                    <a:pt x="1505185" y="0"/>
                  </a:lnTo>
                  <a:lnTo>
                    <a:pt x="1505185" y="263407"/>
                  </a:lnTo>
                  <a:lnTo>
                    <a:pt x="0" y="263407"/>
                  </a:lnTo>
                  <a:close/>
                </a:path>
              </a:pathLst>
            </a:custGeom>
            <a:solidFill>
              <a:srgbClr val="000000">
                <a:alpha val="0"/>
              </a:srgbClr>
            </a:solidFill>
            <a:ln w="19050" cap="sq">
              <a:solidFill>
                <a:srgbClr val="010203"/>
              </a:solidFill>
              <a:prstDash val="solid"/>
              <a:miter/>
            </a:ln>
          </p:spPr>
        </p:sp>
        <p:sp>
          <p:nvSpPr>
            <p:cNvPr name="TextBox 46" id="46"/>
            <p:cNvSpPr txBox="true"/>
            <p:nvPr/>
          </p:nvSpPr>
          <p:spPr>
            <a:xfrm>
              <a:off x="0" y="-38100"/>
              <a:ext cx="1505185" cy="301507"/>
            </a:xfrm>
            <a:prstGeom prst="rect">
              <a:avLst/>
            </a:prstGeom>
          </p:spPr>
          <p:txBody>
            <a:bodyPr anchor="ctr" rtlCol="false" tIns="50800" lIns="50800" bIns="50800" rIns="50800"/>
            <a:lstStyle/>
            <a:p>
              <a:pPr algn="ctr">
                <a:lnSpc>
                  <a:spcPts val="2160"/>
                </a:lnSpc>
              </a:pPr>
            </a:p>
          </p:txBody>
        </p:sp>
      </p:grpSp>
      <p:sp>
        <p:nvSpPr>
          <p:cNvPr name="TextBox 47" id="47"/>
          <p:cNvSpPr txBox="true"/>
          <p:nvPr/>
        </p:nvSpPr>
        <p:spPr>
          <a:xfrm rot="0">
            <a:off x="12396226" y="6669887"/>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010203"/>
                </a:solidFill>
                <a:latin typeface="Zodiak Bold Italics"/>
                <a:ea typeface="Zodiak Bold Italics"/>
                <a:cs typeface="Zodiak Bold Italics"/>
                <a:sym typeface="Zodiak Bold Italics"/>
              </a:rPr>
              <a:t>Vienna, Austria</a:t>
            </a:r>
          </a:p>
        </p:txBody>
      </p:sp>
      <p:sp>
        <p:nvSpPr>
          <p:cNvPr name="TextBox 48" id="48"/>
          <p:cNvSpPr txBox="true"/>
          <p:nvPr/>
        </p:nvSpPr>
        <p:spPr>
          <a:xfrm rot="0">
            <a:off x="12396226" y="7041362"/>
            <a:ext cx="4997138" cy="2762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4" tooltip="https://onmuseums.com/2024-conference"/>
              </a:rPr>
              <a:t>Inclusive Museum Research Network</a:t>
            </a:r>
          </a:p>
        </p:txBody>
      </p:sp>
      <p:sp>
        <p:nvSpPr>
          <p:cNvPr name="TextBox 49" id="49"/>
          <p:cNvSpPr txBox="true"/>
          <p:nvPr/>
        </p:nvSpPr>
        <p:spPr>
          <a:xfrm rot="0">
            <a:off x="509026" y="9491639"/>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5" tooltip="https://aim-museums.co.uk/aim-conference-2024/"/>
              </a:rPr>
              <a:t>AIM Conference 2024</a:t>
            </a:r>
          </a:p>
        </p:txBody>
      </p:sp>
      <p:sp>
        <p:nvSpPr>
          <p:cNvPr name="TextBox 50" id="50"/>
          <p:cNvSpPr txBox="true"/>
          <p:nvPr/>
        </p:nvSpPr>
        <p:spPr>
          <a:xfrm rot="0">
            <a:off x="12396226" y="9498812"/>
            <a:ext cx="4863074" cy="2762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6" tooltip="https://www.ne-mo.org/news-events/nemo-european-museum-conference"/>
              </a:rPr>
              <a:t>NEMO European Museum Conference</a:t>
            </a:r>
          </a:p>
        </p:txBody>
      </p:sp>
      <p:grpSp>
        <p:nvGrpSpPr>
          <p:cNvPr name="Group 51" id="51"/>
          <p:cNvGrpSpPr/>
          <p:nvPr/>
        </p:nvGrpSpPr>
        <p:grpSpPr>
          <a:xfrm rot="0">
            <a:off x="6286500" y="4029075"/>
            <a:ext cx="5715000" cy="1000125"/>
            <a:chOff x="0" y="0"/>
            <a:chExt cx="1505185" cy="263407"/>
          </a:xfrm>
        </p:grpSpPr>
        <p:sp>
          <p:nvSpPr>
            <p:cNvPr name="Freeform 52" id="52"/>
            <p:cNvSpPr/>
            <p:nvPr/>
          </p:nvSpPr>
          <p:spPr>
            <a:xfrm flipH="false" flipV="false" rot="0">
              <a:off x="0" y="0"/>
              <a:ext cx="1505185" cy="263407"/>
            </a:xfrm>
            <a:custGeom>
              <a:avLst/>
              <a:gdLst/>
              <a:ahLst/>
              <a:cxnLst/>
              <a:rect r="r" b="b" t="t" l="l"/>
              <a:pathLst>
                <a:path h="263407" w="1505185">
                  <a:moveTo>
                    <a:pt x="0" y="0"/>
                  </a:moveTo>
                  <a:lnTo>
                    <a:pt x="1505185" y="0"/>
                  </a:lnTo>
                  <a:lnTo>
                    <a:pt x="1505185" y="263407"/>
                  </a:lnTo>
                  <a:lnTo>
                    <a:pt x="0" y="263407"/>
                  </a:lnTo>
                  <a:close/>
                </a:path>
              </a:pathLst>
            </a:custGeom>
            <a:solidFill>
              <a:srgbClr val="000000">
                <a:alpha val="0"/>
              </a:srgbClr>
            </a:solidFill>
            <a:ln w="19050" cap="sq">
              <a:solidFill>
                <a:srgbClr val="010203"/>
              </a:solidFill>
              <a:prstDash val="solid"/>
              <a:miter/>
            </a:ln>
          </p:spPr>
        </p:sp>
        <p:sp>
          <p:nvSpPr>
            <p:cNvPr name="TextBox 53" id="53"/>
            <p:cNvSpPr txBox="true"/>
            <p:nvPr/>
          </p:nvSpPr>
          <p:spPr>
            <a:xfrm>
              <a:off x="0" y="-38100"/>
              <a:ext cx="1505185" cy="301507"/>
            </a:xfrm>
            <a:prstGeom prst="rect">
              <a:avLst/>
            </a:prstGeom>
          </p:spPr>
          <p:txBody>
            <a:bodyPr anchor="ctr" rtlCol="false" tIns="50800" lIns="50800" bIns="50800" rIns="50800"/>
            <a:lstStyle/>
            <a:p>
              <a:pPr algn="ctr">
                <a:lnSpc>
                  <a:spcPts val="2160"/>
                </a:lnSpc>
              </a:pPr>
            </a:p>
          </p:txBody>
        </p:sp>
      </p:grpSp>
      <p:sp>
        <p:nvSpPr>
          <p:cNvPr name="TextBox 54" id="54"/>
          <p:cNvSpPr txBox="true"/>
          <p:nvPr/>
        </p:nvSpPr>
        <p:spPr>
          <a:xfrm rot="0">
            <a:off x="6452626" y="4212437"/>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010203"/>
                </a:solidFill>
                <a:latin typeface="Zodiak Bold Italics"/>
                <a:ea typeface="Zodiak Bold Italics"/>
                <a:cs typeface="Zodiak Bold Italics"/>
                <a:sym typeface="Zodiak Bold Italics"/>
              </a:rPr>
              <a:t>London, UK</a:t>
            </a:r>
          </a:p>
        </p:txBody>
      </p:sp>
      <p:sp>
        <p:nvSpPr>
          <p:cNvPr name="TextBox 55" id="55"/>
          <p:cNvSpPr txBox="true"/>
          <p:nvPr/>
        </p:nvSpPr>
        <p:spPr>
          <a:xfrm rot="0">
            <a:off x="6452626" y="4583912"/>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7" tooltip="https://museum-id.com/museum-ideas-2024/"/>
              </a:rPr>
              <a:t>Museum Ideas</a:t>
            </a:r>
          </a:p>
        </p:txBody>
      </p:sp>
      <p:sp>
        <p:nvSpPr>
          <p:cNvPr name="TextBox 56" id="56"/>
          <p:cNvSpPr txBox="true"/>
          <p:nvPr/>
        </p:nvSpPr>
        <p:spPr>
          <a:xfrm rot="0">
            <a:off x="12396226" y="5812637"/>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8" tooltip="https://nextinsummit.com"/>
              </a:rPr>
              <a:t>Next In Summit</a:t>
            </a:r>
          </a:p>
        </p:txBody>
      </p:sp>
      <p:sp>
        <p:nvSpPr>
          <p:cNvPr name="TextBox 57" id="57"/>
          <p:cNvSpPr txBox="true"/>
          <p:nvPr/>
        </p:nvSpPr>
        <p:spPr>
          <a:xfrm rot="0">
            <a:off x="6452626" y="5812637"/>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9" tooltip="https://show.museumsandheritage.com"/>
              </a:rPr>
              <a:t>Museums + Heritage Show</a:t>
            </a:r>
          </a:p>
        </p:txBody>
      </p:sp>
      <p:sp>
        <p:nvSpPr>
          <p:cNvPr name="TextBox 58" id="58"/>
          <p:cNvSpPr txBox="true"/>
          <p:nvPr/>
        </p:nvSpPr>
        <p:spPr>
          <a:xfrm rot="0">
            <a:off x="6452626" y="8270087"/>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10" tooltip="https://www.imcc.me/agenda/edinburgh-2024"/>
              </a:rPr>
              <a:t>IMCC 2024</a:t>
            </a:r>
          </a:p>
        </p:txBody>
      </p:sp>
      <p:grpSp>
        <p:nvGrpSpPr>
          <p:cNvPr name="Group 59" id="59"/>
          <p:cNvGrpSpPr/>
          <p:nvPr/>
        </p:nvGrpSpPr>
        <p:grpSpPr>
          <a:xfrm rot="0">
            <a:off x="6286500" y="6486525"/>
            <a:ext cx="5715000" cy="1000125"/>
            <a:chOff x="0" y="0"/>
            <a:chExt cx="1505185" cy="263407"/>
          </a:xfrm>
        </p:grpSpPr>
        <p:sp>
          <p:nvSpPr>
            <p:cNvPr name="Freeform 60" id="60"/>
            <p:cNvSpPr/>
            <p:nvPr/>
          </p:nvSpPr>
          <p:spPr>
            <a:xfrm flipH="false" flipV="false" rot="0">
              <a:off x="0" y="0"/>
              <a:ext cx="1505185" cy="263407"/>
            </a:xfrm>
            <a:custGeom>
              <a:avLst/>
              <a:gdLst/>
              <a:ahLst/>
              <a:cxnLst/>
              <a:rect r="r" b="b" t="t" l="l"/>
              <a:pathLst>
                <a:path h="263407" w="1505185">
                  <a:moveTo>
                    <a:pt x="0" y="0"/>
                  </a:moveTo>
                  <a:lnTo>
                    <a:pt x="1505185" y="0"/>
                  </a:lnTo>
                  <a:lnTo>
                    <a:pt x="1505185" y="263407"/>
                  </a:lnTo>
                  <a:lnTo>
                    <a:pt x="0" y="263407"/>
                  </a:lnTo>
                  <a:close/>
                </a:path>
              </a:pathLst>
            </a:custGeom>
            <a:solidFill>
              <a:srgbClr val="000000">
                <a:alpha val="0"/>
              </a:srgbClr>
            </a:solidFill>
            <a:ln w="19050" cap="sq">
              <a:solidFill>
                <a:srgbClr val="010203"/>
              </a:solidFill>
              <a:prstDash val="solid"/>
              <a:miter/>
            </a:ln>
          </p:spPr>
        </p:sp>
        <p:sp>
          <p:nvSpPr>
            <p:cNvPr name="TextBox 61" id="61"/>
            <p:cNvSpPr txBox="true"/>
            <p:nvPr/>
          </p:nvSpPr>
          <p:spPr>
            <a:xfrm>
              <a:off x="0" y="-38100"/>
              <a:ext cx="1505185" cy="301507"/>
            </a:xfrm>
            <a:prstGeom prst="rect">
              <a:avLst/>
            </a:prstGeom>
          </p:spPr>
          <p:txBody>
            <a:bodyPr anchor="ctr" rtlCol="false" tIns="50800" lIns="50800" bIns="50800" rIns="50800"/>
            <a:lstStyle/>
            <a:p>
              <a:pPr algn="ctr">
                <a:lnSpc>
                  <a:spcPts val="2160"/>
                </a:lnSpc>
              </a:pPr>
            </a:p>
          </p:txBody>
        </p:sp>
      </p:grpSp>
      <p:sp>
        <p:nvSpPr>
          <p:cNvPr name="TextBox 62" id="62"/>
          <p:cNvSpPr txBox="true"/>
          <p:nvPr/>
        </p:nvSpPr>
        <p:spPr>
          <a:xfrm rot="0">
            <a:off x="6452626" y="6669887"/>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010203"/>
                </a:solidFill>
                <a:latin typeface="Zodiak Bold Italics"/>
                <a:ea typeface="Zodiak Bold Italics"/>
                <a:cs typeface="Zodiak Bold Italics"/>
                <a:sym typeface="Zodiak Bold Italics"/>
              </a:rPr>
              <a:t>London, UK</a:t>
            </a:r>
          </a:p>
        </p:txBody>
      </p:sp>
      <p:sp>
        <p:nvSpPr>
          <p:cNvPr name="TextBox 63" id="63"/>
          <p:cNvSpPr txBox="true"/>
          <p:nvPr/>
        </p:nvSpPr>
        <p:spPr>
          <a:xfrm rot="0">
            <a:off x="6452626" y="7041362"/>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11" tooltip="https://vacevents.com"/>
              </a:rPr>
              <a:t>VACC 2024</a:t>
            </a:r>
          </a:p>
        </p:txBody>
      </p:sp>
      <p:sp>
        <p:nvSpPr>
          <p:cNvPr name="TextBox 64" id="64"/>
          <p:cNvSpPr txBox="true"/>
          <p:nvPr/>
        </p:nvSpPr>
        <p:spPr>
          <a:xfrm rot="0">
            <a:off x="12396226" y="8270087"/>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12" tooltip="https://artsinsociety.com/2024-conference"/>
              </a:rPr>
              <a:t>The Arts in Society</a:t>
            </a:r>
          </a:p>
        </p:txBody>
      </p:sp>
      <p:sp>
        <p:nvSpPr>
          <p:cNvPr name="TextBox 65" id="65"/>
          <p:cNvSpPr txBox="true"/>
          <p:nvPr/>
        </p:nvSpPr>
        <p:spPr>
          <a:xfrm rot="0">
            <a:off x="6452626" y="9498812"/>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13" tooltip="https://www.museumconnections.com/paris-2025"/>
              </a:rPr>
              <a:t>Museum Connections 2025</a:t>
            </a:r>
          </a:p>
        </p:txBody>
      </p:sp>
      <p:sp>
        <p:nvSpPr>
          <p:cNvPr name="TextBox 66" id="66"/>
          <p:cNvSpPr txBox="true"/>
          <p:nvPr/>
        </p:nvSpPr>
        <p:spPr>
          <a:xfrm rot="0">
            <a:off x="509026" y="4583912"/>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14" tooltip="https://www.iaapa.org/iaapa-expos"/>
              </a:rPr>
              <a:t>IAAPA Expos</a:t>
            </a:r>
          </a:p>
        </p:txBody>
      </p:sp>
      <p:grpSp>
        <p:nvGrpSpPr>
          <p:cNvPr name="Group 67" id="67"/>
          <p:cNvGrpSpPr/>
          <p:nvPr/>
        </p:nvGrpSpPr>
        <p:grpSpPr>
          <a:xfrm rot="0">
            <a:off x="342900" y="5250627"/>
            <a:ext cx="5715000" cy="1007298"/>
            <a:chOff x="0" y="0"/>
            <a:chExt cx="1505185" cy="265297"/>
          </a:xfrm>
        </p:grpSpPr>
        <p:sp>
          <p:nvSpPr>
            <p:cNvPr name="Freeform 68" id="68"/>
            <p:cNvSpPr/>
            <p:nvPr/>
          </p:nvSpPr>
          <p:spPr>
            <a:xfrm flipH="false" flipV="false" rot="0">
              <a:off x="0" y="0"/>
              <a:ext cx="1505185" cy="265297"/>
            </a:xfrm>
            <a:custGeom>
              <a:avLst/>
              <a:gdLst/>
              <a:ahLst/>
              <a:cxnLst/>
              <a:rect r="r" b="b" t="t" l="l"/>
              <a:pathLst>
                <a:path h="265297" w="1505185">
                  <a:moveTo>
                    <a:pt x="0" y="0"/>
                  </a:moveTo>
                  <a:lnTo>
                    <a:pt x="1505185" y="0"/>
                  </a:lnTo>
                  <a:lnTo>
                    <a:pt x="1505185" y="265297"/>
                  </a:lnTo>
                  <a:lnTo>
                    <a:pt x="0" y="265297"/>
                  </a:lnTo>
                  <a:close/>
                </a:path>
              </a:pathLst>
            </a:custGeom>
            <a:solidFill>
              <a:srgbClr val="000000">
                <a:alpha val="0"/>
              </a:srgbClr>
            </a:solidFill>
            <a:ln w="19050" cap="sq">
              <a:solidFill>
                <a:srgbClr val="010203"/>
              </a:solidFill>
              <a:prstDash val="solid"/>
              <a:miter/>
            </a:ln>
          </p:spPr>
        </p:sp>
        <p:sp>
          <p:nvSpPr>
            <p:cNvPr name="TextBox 69" id="69"/>
            <p:cNvSpPr txBox="true"/>
            <p:nvPr/>
          </p:nvSpPr>
          <p:spPr>
            <a:xfrm>
              <a:off x="0" y="-38100"/>
              <a:ext cx="1505185" cy="303397"/>
            </a:xfrm>
            <a:prstGeom prst="rect">
              <a:avLst/>
            </a:prstGeom>
          </p:spPr>
          <p:txBody>
            <a:bodyPr anchor="ctr" rtlCol="false" tIns="50800" lIns="50800" bIns="50800" rIns="50800"/>
            <a:lstStyle/>
            <a:p>
              <a:pPr algn="ctr">
                <a:lnSpc>
                  <a:spcPts val="2160"/>
                </a:lnSpc>
              </a:pPr>
            </a:p>
          </p:txBody>
        </p:sp>
      </p:grpSp>
      <p:sp>
        <p:nvSpPr>
          <p:cNvPr name="TextBox 70" id="70"/>
          <p:cNvSpPr txBox="true"/>
          <p:nvPr/>
        </p:nvSpPr>
        <p:spPr>
          <a:xfrm rot="0">
            <a:off x="509026" y="5433989"/>
            <a:ext cx="3557521" cy="257175"/>
          </a:xfrm>
          <a:prstGeom prst="rect">
            <a:avLst/>
          </a:prstGeom>
        </p:spPr>
        <p:txBody>
          <a:bodyPr anchor="t" rtlCol="false" tIns="0" lIns="0" bIns="0" rIns="0">
            <a:spAutoFit/>
          </a:bodyPr>
          <a:lstStyle/>
          <a:p>
            <a:pPr algn="l">
              <a:lnSpc>
                <a:spcPts val="1919"/>
              </a:lnSpc>
              <a:spcBef>
                <a:spcPct val="0"/>
              </a:spcBef>
            </a:pPr>
            <a:r>
              <a:rPr lang="en-US" b="true" sz="1599" i="true">
                <a:solidFill>
                  <a:srgbClr val="010203"/>
                </a:solidFill>
                <a:latin typeface="Zodiak Bold Italics"/>
                <a:ea typeface="Zodiak Bold Italics"/>
                <a:cs typeface="Zodiak Bold Italics"/>
                <a:sym typeface="Zodiak Bold Italics"/>
              </a:rPr>
              <a:t>Worldwide</a:t>
            </a:r>
          </a:p>
        </p:txBody>
      </p:sp>
      <p:sp>
        <p:nvSpPr>
          <p:cNvPr name="TextBox 71" id="71"/>
          <p:cNvSpPr txBox="true"/>
          <p:nvPr/>
        </p:nvSpPr>
        <p:spPr>
          <a:xfrm rot="0">
            <a:off x="509026" y="5805464"/>
            <a:ext cx="3557521" cy="276225"/>
          </a:xfrm>
          <a:prstGeom prst="rect">
            <a:avLst/>
          </a:prstGeom>
        </p:spPr>
        <p:txBody>
          <a:bodyPr anchor="t" rtlCol="false" tIns="0" lIns="0" bIns="0" rIns="0">
            <a:spAutoFit/>
          </a:bodyPr>
          <a:lstStyle/>
          <a:p>
            <a:pPr algn="l">
              <a:lnSpc>
                <a:spcPts val="2160"/>
              </a:lnSpc>
              <a:spcBef>
                <a:spcPct val="0"/>
              </a:spcBef>
            </a:pPr>
            <a:r>
              <a:rPr lang="en-US" sz="1800" u="sng">
                <a:solidFill>
                  <a:srgbClr val="010203"/>
                </a:solidFill>
                <a:latin typeface="Archivo"/>
                <a:ea typeface="Archivo"/>
                <a:cs typeface="Archivo"/>
                <a:sym typeface="Archivo"/>
                <a:hlinkClick r:id="rId15" tooltip="https://icom.museum/en/agenda/"/>
              </a:rPr>
              <a:t>ICOM Conferences</a:t>
            </a:r>
          </a:p>
        </p:txBody>
      </p:sp>
      <p:sp>
        <p:nvSpPr>
          <p:cNvPr name="TextBox 72" id="72"/>
          <p:cNvSpPr txBox="true"/>
          <p:nvPr/>
        </p:nvSpPr>
        <p:spPr>
          <a:xfrm rot="0">
            <a:off x="295275" y="438715"/>
            <a:ext cx="8324850" cy="1097280"/>
          </a:xfrm>
          <a:prstGeom prst="rect">
            <a:avLst/>
          </a:prstGeom>
        </p:spPr>
        <p:txBody>
          <a:bodyPr anchor="t" rtlCol="false" tIns="0" lIns="0" bIns="0" rIns="0">
            <a:spAutoFit/>
          </a:bodyPr>
          <a:lstStyle/>
          <a:p>
            <a:pPr algn="l">
              <a:lnSpc>
                <a:spcPts val="7680"/>
              </a:lnSpc>
            </a:pPr>
            <a:r>
              <a:rPr lang="en-US" sz="9600" b="true">
                <a:solidFill>
                  <a:srgbClr val="010203"/>
                </a:solidFill>
                <a:latin typeface="Oswald Bold"/>
                <a:ea typeface="Oswald Bold"/>
                <a:cs typeface="Oswald Bold"/>
                <a:sym typeface="Oswald Bold"/>
              </a:rPr>
              <a:t>CONFERENCES</a:t>
            </a:r>
          </a:p>
        </p:txBody>
      </p:sp>
    </p:spTree>
  </p:cSld>
  <p:clrMapOvr>
    <a:masterClrMapping/>
  </p:clrMapOvr>
  <p:transition spd="fast">
    <p:fade/>
  </p:transition>
</p:sld>
</file>

<file path=ppt/slides/slide9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342900" y="2800350"/>
            <a:ext cx="4229100" cy="1003826"/>
            <a:chOff x="0" y="0"/>
            <a:chExt cx="1113837" cy="264382"/>
          </a:xfrm>
        </p:grpSpPr>
        <p:sp>
          <p:nvSpPr>
            <p:cNvPr name="Freeform 3" id="3"/>
            <p:cNvSpPr/>
            <p:nvPr/>
          </p:nvSpPr>
          <p:spPr>
            <a:xfrm flipH="false" flipV="false" rot="0">
              <a:off x="0" y="0"/>
              <a:ext cx="1113837" cy="264382"/>
            </a:xfrm>
            <a:custGeom>
              <a:avLst/>
              <a:gdLst/>
              <a:ahLst/>
              <a:cxnLst/>
              <a:rect r="r" b="b" t="t" l="l"/>
              <a:pathLst>
                <a:path h="264382" w="1113837">
                  <a:moveTo>
                    <a:pt x="0" y="0"/>
                  </a:moveTo>
                  <a:lnTo>
                    <a:pt x="1113837" y="0"/>
                  </a:lnTo>
                  <a:lnTo>
                    <a:pt x="1113837" y="264382"/>
                  </a:lnTo>
                  <a:lnTo>
                    <a:pt x="0" y="264382"/>
                  </a:lnTo>
                  <a:close/>
                </a:path>
              </a:pathLst>
            </a:custGeom>
            <a:solidFill>
              <a:srgbClr val="000000">
                <a:alpha val="0"/>
              </a:srgbClr>
            </a:solidFill>
            <a:ln w="19050" cap="sq">
              <a:solidFill>
                <a:srgbClr val="BDBDBD"/>
              </a:solidFill>
              <a:prstDash val="solid"/>
              <a:miter/>
            </a:ln>
          </p:spPr>
        </p:sp>
        <p:sp>
          <p:nvSpPr>
            <p:cNvPr name="TextBox 4" id="4"/>
            <p:cNvSpPr txBox="true"/>
            <p:nvPr/>
          </p:nvSpPr>
          <p:spPr>
            <a:xfrm>
              <a:off x="0" y="-9525"/>
              <a:ext cx="1113837" cy="273907"/>
            </a:xfrm>
            <a:prstGeom prst="rect">
              <a:avLst/>
            </a:prstGeom>
          </p:spPr>
          <p:txBody>
            <a:bodyPr anchor="ctr" rtlCol="false" tIns="50800" lIns="50800" bIns="50800" rIns="50800"/>
            <a:lstStyle/>
            <a:p>
              <a:pPr algn="ctr">
                <a:lnSpc>
                  <a:spcPts val="2400"/>
                </a:lnSpc>
              </a:pPr>
            </a:p>
          </p:txBody>
        </p:sp>
      </p:grpSp>
      <p:grpSp>
        <p:nvGrpSpPr>
          <p:cNvPr name="Group 5" id="5"/>
          <p:cNvGrpSpPr/>
          <p:nvPr/>
        </p:nvGrpSpPr>
        <p:grpSpPr>
          <a:xfrm rot="0">
            <a:off x="342900" y="4029075"/>
            <a:ext cx="4229100" cy="1000240"/>
            <a:chOff x="0" y="0"/>
            <a:chExt cx="1113837" cy="263438"/>
          </a:xfrm>
        </p:grpSpPr>
        <p:sp>
          <p:nvSpPr>
            <p:cNvPr name="Freeform 6" id="6"/>
            <p:cNvSpPr/>
            <p:nvPr/>
          </p:nvSpPr>
          <p:spPr>
            <a:xfrm flipH="false" flipV="false" rot="0">
              <a:off x="0" y="0"/>
              <a:ext cx="1113837" cy="263438"/>
            </a:xfrm>
            <a:custGeom>
              <a:avLst/>
              <a:gdLst/>
              <a:ahLst/>
              <a:cxnLst/>
              <a:rect r="r" b="b" t="t" l="l"/>
              <a:pathLst>
                <a:path h="263438" w="1113837">
                  <a:moveTo>
                    <a:pt x="0" y="0"/>
                  </a:moveTo>
                  <a:lnTo>
                    <a:pt x="1113837" y="0"/>
                  </a:lnTo>
                  <a:lnTo>
                    <a:pt x="1113837" y="263438"/>
                  </a:lnTo>
                  <a:lnTo>
                    <a:pt x="0" y="263438"/>
                  </a:lnTo>
                  <a:close/>
                </a:path>
              </a:pathLst>
            </a:custGeom>
            <a:solidFill>
              <a:srgbClr val="000000">
                <a:alpha val="0"/>
              </a:srgbClr>
            </a:solidFill>
            <a:ln w="19050" cap="sq">
              <a:solidFill>
                <a:srgbClr val="BDBDBD"/>
              </a:solidFill>
              <a:prstDash val="solid"/>
              <a:miter/>
            </a:ln>
          </p:spPr>
        </p:sp>
        <p:sp>
          <p:nvSpPr>
            <p:cNvPr name="TextBox 7" id="7"/>
            <p:cNvSpPr txBox="true"/>
            <p:nvPr/>
          </p:nvSpPr>
          <p:spPr>
            <a:xfrm>
              <a:off x="0" y="-9525"/>
              <a:ext cx="1113837" cy="272963"/>
            </a:xfrm>
            <a:prstGeom prst="rect">
              <a:avLst/>
            </a:prstGeom>
          </p:spPr>
          <p:txBody>
            <a:bodyPr anchor="ctr" rtlCol="false" tIns="50800" lIns="50800" bIns="50800" rIns="50800"/>
            <a:lstStyle/>
            <a:p>
              <a:pPr algn="ctr">
                <a:lnSpc>
                  <a:spcPts val="2400"/>
                </a:lnSpc>
              </a:pPr>
            </a:p>
          </p:txBody>
        </p:sp>
      </p:grpSp>
      <p:grpSp>
        <p:nvGrpSpPr>
          <p:cNvPr name="Group 8" id="8"/>
          <p:cNvGrpSpPr/>
          <p:nvPr/>
        </p:nvGrpSpPr>
        <p:grpSpPr>
          <a:xfrm rot="0">
            <a:off x="342900" y="1571625"/>
            <a:ext cx="4229100" cy="1000125"/>
            <a:chOff x="0" y="0"/>
            <a:chExt cx="1113837" cy="263407"/>
          </a:xfrm>
        </p:grpSpPr>
        <p:sp>
          <p:nvSpPr>
            <p:cNvPr name="Freeform 9" id="9"/>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10" id="10"/>
            <p:cNvSpPr txBox="true"/>
            <p:nvPr/>
          </p:nvSpPr>
          <p:spPr>
            <a:xfrm>
              <a:off x="0" y="-9525"/>
              <a:ext cx="1113837" cy="272932"/>
            </a:xfrm>
            <a:prstGeom prst="rect">
              <a:avLst/>
            </a:prstGeom>
          </p:spPr>
          <p:txBody>
            <a:bodyPr anchor="ctr" rtlCol="false" tIns="50800" lIns="50800" bIns="50800" rIns="50800"/>
            <a:lstStyle/>
            <a:p>
              <a:pPr algn="ctr">
                <a:lnSpc>
                  <a:spcPts val="2400"/>
                </a:lnSpc>
              </a:pPr>
            </a:p>
          </p:txBody>
        </p:sp>
      </p:grpSp>
      <p:grpSp>
        <p:nvGrpSpPr>
          <p:cNvPr name="Group 11" id="11"/>
          <p:cNvGrpSpPr/>
          <p:nvPr/>
        </p:nvGrpSpPr>
        <p:grpSpPr>
          <a:xfrm rot="0">
            <a:off x="6286500" y="2804669"/>
            <a:ext cx="4229100" cy="999508"/>
            <a:chOff x="0" y="0"/>
            <a:chExt cx="1113837" cy="263245"/>
          </a:xfrm>
        </p:grpSpPr>
        <p:sp>
          <p:nvSpPr>
            <p:cNvPr name="Freeform 12" id="12"/>
            <p:cNvSpPr/>
            <p:nvPr/>
          </p:nvSpPr>
          <p:spPr>
            <a:xfrm flipH="false" flipV="false" rot="0">
              <a:off x="0" y="0"/>
              <a:ext cx="1113837" cy="263245"/>
            </a:xfrm>
            <a:custGeom>
              <a:avLst/>
              <a:gdLst/>
              <a:ahLst/>
              <a:cxnLst/>
              <a:rect r="r" b="b" t="t" l="l"/>
              <a:pathLst>
                <a:path h="263245" w="1113837">
                  <a:moveTo>
                    <a:pt x="0" y="0"/>
                  </a:moveTo>
                  <a:lnTo>
                    <a:pt x="1113837" y="0"/>
                  </a:lnTo>
                  <a:lnTo>
                    <a:pt x="1113837" y="263245"/>
                  </a:lnTo>
                  <a:lnTo>
                    <a:pt x="0" y="263245"/>
                  </a:lnTo>
                  <a:close/>
                </a:path>
              </a:pathLst>
            </a:custGeom>
            <a:solidFill>
              <a:srgbClr val="000000">
                <a:alpha val="0"/>
              </a:srgbClr>
            </a:solidFill>
            <a:ln w="19050" cap="sq">
              <a:solidFill>
                <a:srgbClr val="BDBDBD"/>
              </a:solidFill>
              <a:prstDash val="solid"/>
              <a:miter/>
            </a:ln>
          </p:spPr>
        </p:sp>
        <p:sp>
          <p:nvSpPr>
            <p:cNvPr name="TextBox 13" id="13"/>
            <p:cNvSpPr txBox="true"/>
            <p:nvPr/>
          </p:nvSpPr>
          <p:spPr>
            <a:xfrm>
              <a:off x="0" y="-9525"/>
              <a:ext cx="1113837" cy="272770"/>
            </a:xfrm>
            <a:prstGeom prst="rect">
              <a:avLst/>
            </a:prstGeom>
          </p:spPr>
          <p:txBody>
            <a:bodyPr anchor="ctr" rtlCol="false" tIns="50800" lIns="50800" bIns="50800" rIns="50800"/>
            <a:lstStyle/>
            <a:p>
              <a:pPr algn="ctr">
                <a:lnSpc>
                  <a:spcPts val="2400"/>
                </a:lnSpc>
              </a:pPr>
            </a:p>
          </p:txBody>
        </p:sp>
      </p:grpSp>
      <p:grpSp>
        <p:nvGrpSpPr>
          <p:cNvPr name="Group 14" id="14"/>
          <p:cNvGrpSpPr/>
          <p:nvPr/>
        </p:nvGrpSpPr>
        <p:grpSpPr>
          <a:xfrm rot="0">
            <a:off x="6286500" y="4032776"/>
            <a:ext cx="4229100" cy="996538"/>
            <a:chOff x="0" y="0"/>
            <a:chExt cx="1113837" cy="262463"/>
          </a:xfrm>
        </p:grpSpPr>
        <p:sp>
          <p:nvSpPr>
            <p:cNvPr name="Freeform 15" id="15"/>
            <p:cNvSpPr/>
            <p:nvPr/>
          </p:nvSpPr>
          <p:spPr>
            <a:xfrm flipH="false" flipV="false" rot="0">
              <a:off x="0" y="0"/>
              <a:ext cx="1113837" cy="262463"/>
            </a:xfrm>
            <a:custGeom>
              <a:avLst/>
              <a:gdLst/>
              <a:ahLst/>
              <a:cxnLst/>
              <a:rect r="r" b="b" t="t" l="l"/>
              <a:pathLst>
                <a:path h="262463" w="1113837">
                  <a:moveTo>
                    <a:pt x="0" y="0"/>
                  </a:moveTo>
                  <a:lnTo>
                    <a:pt x="1113837" y="0"/>
                  </a:lnTo>
                  <a:lnTo>
                    <a:pt x="1113837" y="262463"/>
                  </a:lnTo>
                  <a:lnTo>
                    <a:pt x="0" y="262463"/>
                  </a:lnTo>
                  <a:close/>
                </a:path>
              </a:pathLst>
            </a:custGeom>
            <a:solidFill>
              <a:srgbClr val="000000">
                <a:alpha val="0"/>
              </a:srgbClr>
            </a:solidFill>
            <a:ln w="19050" cap="sq">
              <a:solidFill>
                <a:srgbClr val="BDBDBD"/>
              </a:solidFill>
              <a:prstDash val="solid"/>
              <a:miter/>
            </a:ln>
          </p:spPr>
        </p:sp>
        <p:sp>
          <p:nvSpPr>
            <p:cNvPr name="TextBox 16" id="16"/>
            <p:cNvSpPr txBox="true"/>
            <p:nvPr/>
          </p:nvSpPr>
          <p:spPr>
            <a:xfrm>
              <a:off x="0" y="-9525"/>
              <a:ext cx="1113837" cy="271988"/>
            </a:xfrm>
            <a:prstGeom prst="rect">
              <a:avLst/>
            </a:prstGeom>
          </p:spPr>
          <p:txBody>
            <a:bodyPr anchor="ctr" rtlCol="false" tIns="50800" lIns="50800" bIns="50800" rIns="50800"/>
            <a:lstStyle/>
            <a:p>
              <a:pPr algn="ctr">
                <a:lnSpc>
                  <a:spcPts val="2400"/>
                </a:lnSpc>
              </a:pPr>
            </a:p>
          </p:txBody>
        </p:sp>
      </p:grpSp>
      <p:grpSp>
        <p:nvGrpSpPr>
          <p:cNvPr name="Group 17" id="17"/>
          <p:cNvGrpSpPr/>
          <p:nvPr/>
        </p:nvGrpSpPr>
        <p:grpSpPr>
          <a:xfrm rot="0">
            <a:off x="6286500" y="5257915"/>
            <a:ext cx="4229100" cy="1000010"/>
            <a:chOff x="0" y="0"/>
            <a:chExt cx="1113837" cy="263377"/>
          </a:xfrm>
        </p:grpSpPr>
        <p:sp>
          <p:nvSpPr>
            <p:cNvPr name="Freeform 18" id="18"/>
            <p:cNvSpPr/>
            <p:nvPr/>
          </p:nvSpPr>
          <p:spPr>
            <a:xfrm flipH="false" flipV="false" rot="0">
              <a:off x="0" y="0"/>
              <a:ext cx="1113837" cy="263377"/>
            </a:xfrm>
            <a:custGeom>
              <a:avLst/>
              <a:gdLst/>
              <a:ahLst/>
              <a:cxnLst/>
              <a:rect r="r" b="b" t="t" l="l"/>
              <a:pathLst>
                <a:path h="263377" w="1113837">
                  <a:moveTo>
                    <a:pt x="0" y="0"/>
                  </a:moveTo>
                  <a:lnTo>
                    <a:pt x="1113837" y="0"/>
                  </a:lnTo>
                  <a:lnTo>
                    <a:pt x="1113837" y="263377"/>
                  </a:lnTo>
                  <a:lnTo>
                    <a:pt x="0" y="263377"/>
                  </a:lnTo>
                  <a:close/>
                </a:path>
              </a:pathLst>
            </a:custGeom>
            <a:solidFill>
              <a:srgbClr val="000000">
                <a:alpha val="0"/>
              </a:srgbClr>
            </a:solidFill>
            <a:ln w="19050" cap="sq">
              <a:solidFill>
                <a:srgbClr val="BDBDBD"/>
              </a:solidFill>
              <a:prstDash val="solid"/>
              <a:miter/>
            </a:ln>
          </p:spPr>
        </p:sp>
        <p:sp>
          <p:nvSpPr>
            <p:cNvPr name="TextBox 19" id="19"/>
            <p:cNvSpPr txBox="true"/>
            <p:nvPr/>
          </p:nvSpPr>
          <p:spPr>
            <a:xfrm>
              <a:off x="0" y="-9525"/>
              <a:ext cx="1113837" cy="272902"/>
            </a:xfrm>
            <a:prstGeom prst="rect">
              <a:avLst/>
            </a:prstGeom>
          </p:spPr>
          <p:txBody>
            <a:bodyPr anchor="ctr" rtlCol="false" tIns="50800" lIns="50800" bIns="50800" rIns="50800"/>
            <a:lstStyle/>
            <a:p>
              <a:pPr algn="ctr">
                <a:lnSpc>
                  <a:spcPts val="2400"/>
                </a:lnSpc>
              </a:pPr>
            </a:p>
          </p:txBody>
        </p:sp>
      </p:grpSp>
      <p:grpSp>
        <p:nvGrpSpPr>
          <p:cNvPr name="Group 20" id="20"/>
          <p:cNvGrpSpPr/>
          <p:nvPr/>
        </p:nvGrpSpPr>
        <p:grpSpPr>
          <a:xfrm rot="0">
            <a:off x="12230100" y="1571625"/>
            <a:ext cx="4229100" cy="993126"/>
            <a:chOff x="0" y="0"/>
            <a:chExt cx="1113837" cy="261564"/>
          </a:xfrm>
        </p:grpSpPr>
        <p:sp>
          <p:nvSpPr>
            <p:cNvPr name="Freeform 21" id="21"/>
            <p:cNvSpPr/>
            <p:nvPr/>
          </p:nvSpPr>
          <p:spPr>
            <a:xfrm flipH="false" flipV="false" rot="0">
              <a:off x="0" y="0"/>
              <a:ext cx="1113837" cy="261564"/>
            </a:xfrm>
            <a:custGeom>
              <a:avLst/>
              <a:gdLst/>
              <a:ahLst/>
              <a:cxnLst/>
              <a:rect r="r" b="b" t="t" l="l"/>
              <a:pathLst>
                <a:path h="261564" w="1113837">
                  <a:moveTo>
                    <a:pt x="0" y="0"/>
                  </a:moveTo>
                  <a:lnTo>
                    <a:pt x="1113837" y="0"/>
                  </a:lnTo>
                  <a:lnTo>
                    <a:pt x="1113837" y="261564"/>
                  </a:lnTo>
                  <a:lnTo>
                    <a:pt x="0" y="261564"/>
                  </a:lnTo>
                  <a:close/>
                </a:path>
              </a:pathLst>
            </a:custGeom>
            <a:solidFill>
              <a:srgbClr val="000000">
                <a:alpha val="0"/>
              </a:srgbClr>
            </a:solidFill>
            <a:ln w="19050" cap="sq">
              <a:solidFill>
                <a:srgbClr val="BDBDBD"/>
              </a:solidFill>
              <a:prstDash val="solid"/>
              <a:miter/>
            </a:ln>
          </p:spPr>
        </p:sp>
        <p:sp>
          <p:nvSpPr>
            <p:cNvPr name="TextBox 22" id="22"/>
            <p:cNvSpPr txBox="true"/>
            <p:nvPr/>
          </p:nvSpPr>
          <p:spPr>
            <a:xfrm>
              <a:off x="0" y="-9525"/>
              <a:ext cx="1113837" cy="271089"/>
            </a:xfrm>
            <a:prstGeom prst="rect">
              <a:avLst/>
            </a:prstGeom>
          </p:spPr>
          <p:txBody>
            <a:bodyPr anchor="ctr" rtlCol="false" tIns="50800" lIns="50800" bIns="50800" rIns="50800"/>
            <a:lstStyle/>
            <a:p>
              <a:pPr algn="ctr">
                <a:lnSpc>
                  <a:spcPts val="2400"/>
                </a:lnSpc>
              </a:pPr>
            </a:p>
          </p:txBody>
        </p:sp>
      </p:grpSp>
      <p:grpSp>
        <p:nvGrpSpPr>
          <p:cNvPr name="Group 23" id="23"/>
          <p:cNvGrpSpPr/>
          <p:nvPr/>
        </p:nvGrpSpPr>
        <p:grpSpPr>
          <a:xfrm rot="0">
            <a:off x="6286500" y="1571625"/>
            <a:ext cx="4229100" cy="1000125"/>
            <a:chOff x="0" y="0"/>
            <a:chExt cx="1113837" cy="263407"/>
          </a:xfrm>
        </p:grpSpPr>
        <p:sp>
          <p:nvSpPr>
            <p:cNvPr name="Freeform 24" id="24"/>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25" id="25"/>
            <p:cNvSpPr txBox="true"/>
            <p:nvPr/>
          </p:nvSpPr>
          <p:spPr>
            <a:xfrm>
              <a:off x="0" y="-9525"/>
              <a:ext cx="1113837" cy="272932"/>
            </a:xfrm>
            <a:prstGeom prst="rect">
              <a:avLst/>
            </a:prstGeom>
          </p:spPr>
          <p:txBody>
            <a:bodyPr anchor="ctr" rtlCol="false" tIns="50800" lIns="50800" bIns="50800" rIns="50800"/>
            <a:lstStyle/>
            <a:p>
              <a:pPr algn="ctr">
                <a:lnSpc>
                  <a:spcPts val="2400"/>
                </a:lnSpc>
              </a:pPr>
            </a:p>
          </p:txBody>
        </p:sp>
      </p:grpSp>
      <p:grpSp>
        <p:nvGrpSpPr>
          <p:cNvPr name="Group 26" id="26"/>
          <p:cNvGrpSpPr/>
          <p:nvPr/>
        </p:nvGrpSpPr>
        <p:grpSpPr>
          <a:xfrm rot="0">
            <a:off x="12234008" y="2794469"/>
            <a:ext cx="4225192" cy="1006006"/>
            <a:chOff x="0" y="0"/>
            <a:chExt cx="1112808" cy="264956"/>
          </a:xfrm>
        </p:grpSpPr>
        <p:sp>
          <p:nvSpPr>
            <p:cNvPr name="Freeform 27" id="27"/>
            <p:cNvSpPr/>
            <p:nvPr/>
          </p:nvSpPr>
          <p:spPr>
            <a:xfrm flipH="false" flipV="false" rot="0">
              <a:off x="0" y="0"/>
              <a:ext cx="1112808" cy="264956"/>
            </a:xfrm>
            <a:custGeom>
              <a:avLst/>
              <a:gdLst/>
              <a:ahLst/>
              <a:cxnLst/>
              <a:rect r="r" b="b" t="t" l="l"/>
              <a:pathLst>
                <a:path h="264956" w="1112808">
                  <a:moveTo>
                    <a:pt x="0" y="0"/>
                  </a:moveTo>
                  <a:lnTo>
                    <a:pt x="1112808" y="0"/>
                  </a:lnTo>
                  <a:lnTo>
                    <a:pt x="1112808" y="264956"/>
                  </a:lnTo>
                  <a:lnTo>
                    <a:pt x="0" y="264956"/>
                  </a:lnTo>
                  <a:close/>
                </a:path>
              </a:pathLst>
            </a:custGeom>
            <a:solidFill>
              <a:srgbClr val="000000">
                <a:alpha val="0"/>
              </a:srgbClr>
            </a:solidFill>
            <a:ln w="19050" cap="sq">
              <a:solidFill>
                <a:srgbClr val="BDBDBD"/>
              </a:solidFill>
              <a:prstDash val="solid"/>
              <a:miter/>
            </a:ln>
          </p:spPr>
        </p:sp>
        <p:sp>
          <p:nvSpPr>
            <p:cNvPr name="TextBox 28" id="28"/>
            <p:cNvSpPr txBox="true"/>
            <p:nvPr/>
          </p:nvSpPr>
          <p:spPr>
            <a:xfrm>
              <a:off x="0" y="-9525"/>
              <a:ext cx="1112808" cy="274481"/>
            </a:xfrm>
            <a:prstGeom prst="rect">
              <a:avLst/>
            </a:prstGeom>
          </p:spPr>
          <p:txBody>
            <a:bodyPr anchor="ctr" rtlCol="false" tIns="50800" lIns="50800" bIns="50800" rIns="50800"/>
            <a:lstStyle/>
            <a:p>
              <a:pPr algn="ctr">
                <a:lnSpc>
                  <a:spcPts val="2400"/>
                </a:lnSpc>
              </a:pPr>
            </a:p>
          </p:txBody>
        </p:sp>
      </p:grpSp>
      <p:grpSp>
        <p:nvGrpSpPr>
          <p:cNvPr name="Group 29" id="29"/>
          <p:cNvGrpSpPr/>
          <p:nvPr/>
        </p:nvGrpSpPr>
        <p:grpSpPr>
          <a:xfrm rot="0">
            <a:off x="12234008" y="4032776"/>
            <a:ext cx="4225192" cy="996538"/>
            <a:chOff x="0" y="0"/>
            <a:chExt cx="1112808" cy="262463"/>
          </a:xfrm>
        </p:grpSpPr>
        <p:sp>
          <p:nvSpPr>
            <p:cNvPr name="Freeform 30" id="30"/>
            <p:cNvSpPr/>
            <p:nvPr/>
          </p:nvSpPr>
          <p:spPr>
            <a:xfrm flipH="false" flipV="false" rot="0">
              <a:off x="0" y="0"/>
              <a:ext cx="1112808" cy="262463"/>
            </a:xfrm>
            <a:custGeom>
              <a:avLst/>
              <a:gdLst/>
              <a:ahLst/>
              <a:cxnLst/>
              <a:rect r="r" b="b" t="t" l="l"/>
              <a:pathLst>
                <a:path h="262463" w="1112808">
                  <a:moveTo>
                    <a:pt x="0" y="0"/>
                  </a:moveTo>
                  <a:lnTo>
                    <a:pt x="1112808" y="0"/>
                  </a:lnTo>
                  <a:lnTo>
                    <a:pt x="1112808" y="262463"/>
                  </a:lnTo>
                  <a:lnTo>
                    <a:pt x="0" y="262463"/>
                  </a:lnTo>
                  <a:close/>
                </a:path>
              </a:pathLst>
            </a:custGeom>
            <a:solidFill>
              <a:srgbClr val="000000">
                <a:alpha val="0"/>
              </a:srgbClr>
            </a:solidFill>
            <a:ln w="19050" cap="sq">
              <a:solidFill>
                <a:srgbClr val="BDBDBD"/>
              </a:solidFill>
              <a:prstDash val="solid"/>
              <a:miter/>
            </a:ln>
          </p:spPr>
        </p:sp>
        <p:sp>
          <p:nvSpPr>
            <p:cNvPr name="TextBox 31" id="31"/>
            <p:cNvSpPr txBox="true"/>
            <p:nvPr/>
          </p:nvSpPr>
          <p:spPr>
            <a:xfrm>
              <a:off x="0" y="-9525"/>
              <a:ext cx="1112808" cy="271988"/>
            </a:xfrm>
            <a:prstGeom prst="rect">
              <a:avLst/>
            </a:prstGeom>
          </p:spPr>
          <p:txBody>
            <a:bodyPr anchor="ctr" rtlCol="false" tIns="50800" lIns="50800" bIns="50800" rIns="50800"/>
            <a:lstStyle/>
            <a:p>
              <a:pPr algn="ctr">
                <a:lnSpc>
                  <a:spcPts val="2400"/>
                </a:lnSpc>
              </a:pPr>
            </a:p>
          </p:txBody>
        </p:sp>
      </p:grpSp>
      <p:grpSp>
        <p:nvGrpSpPr>
          <p:cNvPr name="Group 32" id="32"/>
          <p:cNvGrpSpPr/>
          <p:nvPr/>
        </p:nvGrpSpPr>
        <p:grpSpPr>
          <a:xfrm rot="0">
            <a:off x="12234008" y="5257915"/>
            <a:ext cx="4225192" cy="1000010"/>
            <a:chOff x="0" y="0"/>
            <a:chExt cx="1112808" cy="263377"/>
          </a:xfrm>
        </p:grpSpPr>
        <p:sp>
          <p:nvSpPr>
            <p:cNvPr name="Freeform 33" id="33"/>
            <p:cNvSpPr/>
            <p:nvPr/>
          </p:nvSpPr>
          <p:spPr>
            <a:xfrm flipH="false" flipV="false" rot="0">
              <a:off x="0" y="0"/>
              <a:ext cx="1112808" cy="263377"/>
            </a:xfrm>
            <a:custGeom>
              <a:avLst/>
              <a:gdLst/>
              <a:ahLst/>
              <a:cxnLst/>
              <a:rect r="r" b="b" t="t" l="l"/>
              <a:pathLst>
                <a:path h="263377" w="1112808">
                  <a:moveTo>
                    <a:pt x="0" y="0"/>
                  </a:moveTo>
                  <a:lnTo>
                    <a:pt x="1112808" y="0"/>
                  </a:lnTo>
                  <a:lnTo>
                    <a:pt x="1112808" y="263377"/>
                  </a:lnTo>
                  <a:lnTo>
                    <a:pt x="0" y="263377"/>
                  </a:lnTo>
                  <a:close/>
                </a:path>
              </a:pathLst>
            </a:custGeom>
            <a:solidFill>
              <a:srgbClr val="000000">
                <a:alpha val="0"/>
              </a:srgbClr>
            </a:solidFill>
            <a:ln w="19050" cap="sq">
              <a:solidFill>
                <a:srgbClr val="BDBDBD"/>
              </a:solidFill>
              <a:prstDash val="solid"/>
              <a:miter/>
            </a:ln>
          </p:spPr>
        </p:sp>
        <p:sp>
          <p:nvSpPr>
            <p:cNvPr name="TextBox 34" id="34"/>
            <p:cNvSpPr txBox="true"/>
            <p:nvPr/>
          </p:nvSpPr>
          <p:spPr>
            <a:xfrm>
              <a:off x="0" y="-9525"/>
              <a:ext cx="1112808" cy="272902"/>
            </a:xfrm>
            <a:prstGeom prst="rect">
              <a:avLst/>
            </a:prstGeom>
          </p:spPr>
          <p:txBody>
            <a:bodyPr anchor="ctr" rtlCol="false" tIns="50800" lIns="50800" bIns="50800" rIns="50800"/>
            <a:lstStyle/>
            <a:p>
              <a:pPr algn="ctr">
                <a:lnSpc>
                  <a:spcPts val="2400"/>
                </a:lnSpc>
              </a:pPr>
            </a:p>
          </p:txBody>
        </p:sp>
      </p:grpSp>
      <p:grpSp>
        <p:nvGrpSpPr>
          <p:cNvPr name="Group 35" id="35"/>
          <p:cNvGrpSpPr/>
          <p:nvPr/>
        </p:nvGrpSpPr>
        <p:grpSpPr>
          <a:xfrm rot="0">
            <a:off x="12230100" y="6486525"/>
            <a:ext cx="4229100" cy="1000125"/>
            <a:chOff x="0" y="0"/>
            <a:chExt cx="1113837" cy="263407"/>
          </a:xfrm>
        </p:grpSpPr>
        <p:sp>
          <p:nvSpPr>
            <p:cNvPr name="Freeform 36" id="36"/>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37" id="37"/>
            <p:cNvSpPr txBox="true"/>
            <p:nvPr/>
          </p:nvSpPr>
          <p:spPr>
            <a:xfrm>
              <a:off x="0" y="-9525"/>
              <a:ext cx="1113837" cy="272932"/>
            </a:xfrm>
            <a:prstGeom prst="rect">
              <a:avLst/>
            </a:prstGeom>
          </p:spPr>
          <p:txBody>
            <a:bodyPr anchor="ctr" rtlCol="false" tIns="50800" lIns="50800" bIns="50800" rIns="50800"/>
            <a:lstStyle/>
            <a:p>
              <a:pPr algn="ctr">
                <a:lnSpc>
                  <a:spcPts val="2400"/>
                </a:lnSpc>
              </a:pPr>
            </a:p>
          </p:txBody>
        </p:sp>
      </p:grpSp>
      <p:grpSp>
        <p:nvGrpSpPr>
          <p:cNvPr name="Group 38" id="38"/>
          <p:cNvGrpSpPr/>
          <p:nvPr/>
        </p:nvGrpSpPr>
        <p:grpSpPr>
          <a:xfrm rot="0">
            <a:off x="342900" y="5257800"/>
            <a:ext cx="4229100" cy="1000125"/>
            <a:chOff x="0" y="0"/>
            <a:chExt cx="1113837" cy="263407"/>
          </a:xfrm>
        </p:grpSpPr>
        <p:sp>
          <p:nvSpPr>
            <p:cNvPr name="Freeform 39" id="39"/>
            <p:cNvSpPr/>
            <p:nvPr/>
          </p:nvSpPr>
          <p:spPr>
            <a:xfrm flipH="false" flipV="false" rot="0">
              <a:off x="0" y="0"/>
              <a:ext cx="1113837" cy="263407"/>
            </a:xfrm>
            <a:custGeom>
              <a:avLst/>
              <a:gdLst/>
              <a:ahLst/>
              <a:cxnLst/>
              <a:rect r="r" b="b" t="t" l="l"/>
              <a:pathLst>
                <a:path h="263407" w="1113837">
                  <a:moveTo>
                    <a:pt x="0" y="0"/>
                  </a:moveTo>
                  <a:lnTo>
                    <a:pt x="1113837" y="0"/>
                  </a:lnTo>
                  <a:lnTo>
                    <a:pt x="1113837" y="263407"/>
                  </a:lnTo>
                  <a:lnTo>
                    <a:pt x="0" y="263407"/>
                  </a:lnTo>
                  <a:close/>
                </a:path>
              </a:pathLst>
            </a:custGeom>
            <a:solidFill>
              <a:srgbClr val="000000">
                <a:alpha val="0"/>
              </a:srgbClr>
            </a:solidFill>
            <a:ln w="19050" cap="sq">
              <a:solidFill>
                <a:srgbClr val="BDBDBD"/>
              </a:solidFill>
              <a:prstDash val="solid"/>
              <a:miter/>
            </a:ln>
          </p:spPr>
        </p:sp>
        <p:sp>
          <p:nvSpPr>
            <p:cNvPr name="TextBox 40" id="40"/>
            <p:cNvSpPr txBox="true"/>
            <p:nvPr/>
          </p:nvSpPr>
          <p:spPr>
            <a:xfrm>
              <a:off x="0" y="-9525"/>
              <a:ext cx="1113837" cy="272932"/>
            </a:xfrm>
            <a:prstGeom prst="rect">
              <a:avLst/>
            </a:prstGeom>
          </p:spPr>
          <p:txBody>
            <a:bodyPr anchor="ctr" rtlCol="false" tIns="50800" lIns="50800" bIns="50800" rIns="50800"/>
            <a:lstStyle/>
            <a:p>
              <a:pPr algn="ctr">
                <a:lnSpc>
                  <a:spcPts val="2400"/>
                </a:lnSpc>
              </a:pPr>
            </a:p>
          </p:txBody>
        </p:sp>
      </p:grpSp>
      <p:sp>
        <p:nvSpPr>
          <p:cNvPr name="Freeform 41" id="41"/>
          <p:cNvSpPr/>
          <p:nvPr/>
        </p:nvSpPr>
        <p:spPr>
          <a:xfrm flipH="false" flipV="false" rot="0">
            <a:off x="12230100" y="448550"/>
            <a:ext cx="752749" cy="754635"/>
          </a:xfrm>
          <a:custGeom>
            <a:avLst/>
            <a:gdLst/>
            <a:ahLst/>
            <a:cxnLst/>
            <a:rect r="r" b="b" t="t" l="l"/>
            <a:pathLst>
              <a:path h="754635" w="752749">
                <a:moveTo>
                  <a:pt x="0" y="0"/>
                </a:moveTo>
                <a:lnTo>
                  <a:pt x="752749" y="0"/>
                </a:lnTo>
                <a:lnTo>
                  <a:pt x="752749" y="754635"/>
                </a:lnTo>
                <a:lnTo>
                  <a:pt x="0" y="7546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2" id="42"/>
          <p:cNvSpPr/>
          <p:nvPr/>
        </p:nvSpPr>
        <p:spPr>
          <a:xfrm flipH="false" flipV="false" rot="0">
            <a:off x="342900" y="458075"/>
            <a:ext cx="834137" cy="773662"/>
          </a:xfrm>
          <a:custGeom>
            <a:avLst/>
            <a:gdLst/>
            <a:ahLst/>
            <a:cxnLst/>
            <a:rect r="r" b="b" t="t" l="l"/>
            <a:pathLst>
              <a:path h="773662" w="834137">
                <a:moveTo>
                  <a:pt x="0" y="0"/>
                </a:moveTo>
                <a:lnTo>
                  <a:pt x="834137" y="0"/>
                </a:lnTo>
                <a:lnTo>
                  <a:pt x="834137" y="773661"/>
                </a:lnTo>
                <a:lnTo>
                  <a:pt x="0" y="7736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3" id="43"/>
          <p:cNvSpPr/>
          <p:nvPr/>
        </p:nvSpPr>
        <p:spPr>
          <a:xfrm flipH="false" flipV="false" rot="0">
            <a:off x="6286500" y="439025"/>
            <a:ext cx="740602" cy="822891"/>
          </a:xfrm>
          <a:custGeom>
            <a:avLst/>
            <a:gdLst/>
            <a:ahLst/>
            <a:cxnLst/>
            <a:rect r="r" b="b" t="t" l="l"/>
            <a:pathLst>
              <a:path h="822891" w="740602">
                <a:moveTo>
                  <a:pt x="0" y="0"/>
                </a:moveTo>
                <a:lnTo>
                  <a:pt x="740602" y="0"/>
                </a:lnTo>
                <a:lnTo>
                  <a:pt x="740602" y="822891"/>
                </a:lnTo>
                <a:lnTo>
                  <a:pt x="0" y="82289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44" id="44"/>
          <p:cNvSpPr txBox="true"/>
          <p:nvPr/>
        </p:nvSpPr>
        <p:spPr>
          <a:xfrm rot="0">
            <a:off x="342900" y="8795386"/>
            <a:ext cx="16954500" cy="1148714"/>
          </a:xfrm>
          <a:prstGeom prst="rect">
            <a:avLst/>
          </a:prstGeom>
        </p:spPr>
        <p:txBody>
          <a:bodyPr anchor="t" rtlCol="false" tIns="0" lIns="0" bIns="0" rIns="0">
            <a:spAutoFit/>
          </a:bodyPr>
          <a:lstStyle/>
          <a:p>
            <a:pPr algn="l" marL="0" indent="0" lvl="0">
              <a:lnSpc>
                <a:spcPts val="7949"/>
              </a:lnSpc>
              <a:spcBef>
                <a:spcPct val="0"/>
              </a:spcBef>
            </a:pPr>
            <a:r>
              <a:rPr lang="en-US" b="true" sz="10599">
                <a:solidFill>
                  <a:srgbClr val="F1F2F2"/>
                </a:solidFill>
                <a:latin typeface="Oswald Bold"/>
                <a:ea typeface="Oswald Bold"/>
                <a:cs typeface="Oswald Bold"/>
                <a:sym typeface="Oswald Bold"/>
              </a:rPr>
              <a:t>FURTHER RESOURCES</a:t>
            </a:r>
          </a:p>
        </p:txBody>
      </p:sp>
      <p:sp>
        <p:nvSpPr>
          <p:cNvPr name="TextBox 45" id="45"/>
          <p:cNvSpPr txBox="true"/>
          <p:nvPr/>
        </p:nvSpPr>
        <p:spPr>
          <a:xfrm rot="0">
            <a:off x="569152" y="1796638"/>
            <a:ext cx="3557521" cy="314325"/>
          </a:xfrm>
          <a:prstGeom prst="rect">
            <a:avLst/>
          </a:prstGeom>
        </p:spPr>
        <p:txBody>
          <a:bodyPr anchor="t" rtlCol="false" tIns="0" lIns="0" bIns="0" rIns="0">
            <a:spAutoFit/>
          </a:bodyPr>
          <a:lstStyle/>
          <a:p>
            <a:pPr algn="l">
              <a:lnSpc>
                <a:spcPts val="2400"/>
              </a:lnSpc>
              <a:spcBef>
                <a:spcPct val="0"/>
              </a:spcBef>
            </a:pPr>
            <a:r>
              <a:rPr lang="en-US" sz="2000" u="sng">
                <a:solidFill>
                  <a:srgbClr val="FFFFFF"/>
                </a:solidFill>
                <a:latin typeface="Archivo"/>
                <a:ea typeface="Archivo"/>
                <a:cs typeface="Archivo"/>
                <a:sym typeface="Archivo"/>
                <a:hlinkClick r:id="rId8" tooltip="https://en.wikipedia.org/wiki/Lists_of_museums"/>
              </a:rPr>
              <a:t>Wikipedia List of Museums</a:t>
            </a:r>
          </a:p>
        </p:txBody>
      </p:sp>
      <p:sp>
        <p:nvSpPr>
          <p:cNvPr name="TextBox 46" id="46"/>
          <p:cNvSpPr txBox="true"/>
          <p:nvPr/>
        </p:nvSpPr>
        <p:spPr>
          <a:xfrm rot="0">
            <a:off x="6480402" y="4257790"/>
            <a:ext cx="4335235" cy="619125"/>
          </a:xfrm>
          <a:prstGeom prst="rect">
            <a:avLst/>
          </a:prstGeom>
        </p:spPr>
        <p:txBody>
          <a:bodyPr anchor="t" rtlCol="false" tIns="0" lIns="0" bIns="0" rIns="0">
            <a:spAutoFit/>
          </a:bodyPr>
          <a:lstStyle/>
          <a:p>
            <a:pPr algn="l">
              <a:lnSpc>
                <a:spcPts val="2400"/>
              </a:lnSpc>
              <a:spcBef>
                <a:spcPct val="0"/>
              </a:spcBef>
            </a:pPr>
            <a:r>
              <a:rPr lang="en-US" sz="2000" u="sng">
                <a:solidFill>
                  <a:srgbClr val="FFFFFF"/>
                </a:solidFill>
                <a:latin typeface="Archivo"/>
                <a:ea typeface="Archivo"/>
                <a:cs typeface="Archivo"/>
                <a:sym typeface="Archivo"/>
                <a:hlinkClick r:id="rId9" tooltip="https://exhibits.si.edu/wp-content/uploads/2021/09/SI-Guide-to-Interpretive-Writing-for-Exhibitions.pdf"/>
              </a:rPr>
              <a:t>Smithsonian: Guide to Interpretive Writing for Exhibitions</a:t>
            </a:r>
          </a:p>
        </p:txBody>
      </p:sp>
      <p:sp>
        <p:nvSpPr>
          <p:cNvPr name="TextBox 47" id="47"/>
          <p:cNvSpPr txBox="true"/>
          <p:nvPr/>
        </p:nvSpPr>
        <p:spPr>
          <a:xfrm rot="0">
            <a:off x="6480600" y="5482928"/>
            <a:ext cx="3060139" cy="619125"/>
          </a:xfrm>
          <a:prstGeom prst="rect">
            <a:avLst/>
          </a:prstGeom>
        </p:spPr>
        <p:txBody>
          <a:bodyPr anchor="t" rtlCol="false" tIns="0" lIns="0" bIns="0" rIns="0">
            <a:spAutoFit/>
          </a:bodyPr>
          <a:lstStyle/>
          <a:p>
            <a:pPr algn="l">
              <a:lnSpc>
                <a:spcPts val="2400"/>
              </a:lnSpc>
              <a:spcBef>
                <a:spcPct val="0"/>
              </a:spcBef>
            </a:pPr>
            <a:r>
              <a:rPr lang="en-US" sz="2000" u="sng">
                <a:solidFill>
                  <a:srgbClr val="FFFFFF"/>
                </a:solidFill>
                <a:latin typeface="Archivo"/>
                <a:ea typeface="Archivo"/>
                <a:cs typeface="Archivo"/>
                <a:sym typeface="Archivo"/>
                <a:hlinkClick r:id="rId10" tooltip="https://artsandmuseums.utah.gov/wp-content/uploads/2020/05/5.Museum-Interpretation-Policy-Template-view.pdf"/>
              </a:rPr>
              <a:t>Interpretation policy template</a:t>
            </a:r>
          </a:p>
        </p:txBody>
      </p:sp>
      <p:sp>
        <p:nvSpPr>
          <p:cNvPr name="TextBox 48" id="48"/>
          <p:cNvSpPr txBox="true"/>
          <p:nvPr/>
        </p:nvSpPr>
        <p:spPr>
          <a:xfrm rot="0">
            <a:off x="12424002" y="1796638"/>
            <a:ext cx="3572492" cy="619125"/>
          </a:xfrm>
          <a:prstGeom prst="rect">
            <a:avLst/>
          </a:prstGeom>
        </p:spPr>
        <p:txBody>
          <a:bodyPr anchor="t" rtlCol="false" tIns="0" lIns="0" bIns="0" rIns="0">
            <a:spAutoFit/>
          </a:bodyPr>
          <a:lstStyle/>
          <a:p>
            <a:pPr algn="l">
              <a:lnSpc>
                <a:spcPts val="2400"/>
              </a:lnSpc>
              <a:spcBef>
                <a:spcPct val="0"/>
              </a:spcBef>
            </a:pPr>
            <a:r>
              <a:rPr lang="en-US" sz="2000" u="sng">
                <a:solidFill>
                  <a:srgbClr val="FFFFFF"/>
                </a:solidFill>
                <a:latin typeface="Archivo"/>
                <a:ea typeface="Archivo"/>
                <a:cs typeface="Archivo"/>
                <a:sym typeface="Archivo"/>
                <a:hlinkClick r:id="rId11" tooltip="https://media.rnib.org.uk/documents/EXhibitions_for_all_NMScotland.pdf"/>
              </a:rPr>
              <a:t>NMS: Exhibitions for All Guidelines</a:t>
            </a:r>
          </a:p>
        </p:txBody>
      </p:sp>
      <p:sp>
        <p:nvSpPr>
          <p:cNvPr name="TextBox 49" id="49"/>
          <p:cNvSpPr txBox="true"/>
          <p:nvPr/>
        </p:nvSpPr>
        <p:spPr>
          <a:xfrm rot="0">
            <a:off x="12427910" y="3019482"/>
            <a:ext cx="4136065" cy="619125"/>
          </a:xfrm>
          <a:prstGeom prst="rect">
            <a:avLst/>
          </a:prstGeom>
        </p:spPr>
        <p:txBody>
          <a:bodyPr anchor="t" rtlCol="false" tIns="0" lIns="0" bIns="0" rIns="0">
            <a:spAutoFit/>
          </a:bodyPr>
          <a:lstStyle/>
          <a:p>
            <a:pPr algn="l">
              <a:lnSpc>
                <a:spcPts val="2400"/>
              </a:lnSpc>
              <a:spcBef>
                <a:spcPct val="0"/>
              </a:spcBef>
            </a:pPr>
            <a:r>
              <a:rPr lang="en-US" sz="2000" u="sng">
                <a:solidFill>
                  <a:srgbClr val="FFFFFF"/>
                </a:solidFill>
                <a:latin typeface="Archivo"/>
                <a:ea typeface="Archivo"/>
                <a:cs typeface="Archivo"/>
                <a:sym typeface="Archivo"/>
                <a:hlinkClick r:id="rId12" tooltip="https://jsma.uoregon.edu/sites/jsma2.uoregon.edu/files/MUSEUM%20EXHIBITION%20PLANNING%20TOOL.pdf"/>
              </a:rPr>
              <a:t>Jordan Schnitzer Museum of Art: Museum Exhibition Planning Tool </a:t>
            </a:r>
          </a:p>
        </p:txBody>
      </p:sp>
      <p:sp>
        <p:nvSpPr>
          <p:cNvPr name="TextBox 50" id="50"/>
          <p:cNvSpPr txBox="true"/>
          <p:nvPr/>
        </p:nvSpPr>
        <p:spPr>
          <a:xfrm rot="0">
            <a:off x="12427910" y="4257790"/>
            <a:ext cx="3572492" cy="619125"/>
          </a:xfrm>
          <a:prstGeom prst="rect">
            <a:avLst/>
          </a:prstGeom>
        </p:spPr>
        <p:txBody>
          <a:bodyPr anchor="t" rtlCol="false" tIns="0" lIns="0" bIns="0" rIns="0">
            <a:spAutoFit/>
          </a:bodyPr>
          <a:lstStyle/>
          <a:p>
            <a:pPr algn="l">
              <a:lnSpc>
                <a:spcPts val="2400"/>
              </a:lnSpc>
              <a:spcBef>
                <a:spcPct val="0"/>
              </a:spcBef>
            </a:pPr>
            <a:r>
              <a:rPr lang="en-US" sz="2000" u="sng">
                <a:solidFill>
                  <a:srgbClr val="FFFFFF"/>
                </a:solidFill>
                <a:latin typeface="Archivo"/>
                <a:ea typeface="Archivo"/>
                <a:cs typeface="Archivo"/>
                <a:sym typeface="Archivo"/>
                <a:hlinkClick r:id="rId13" tooltip="https://www.sciencemuseumgroup.org.uk/about-us/contact-us/exhibition-proposal/submit-an-exhibition-proposal"/>
              </a:rPr>
              <a:t>Science Museum exhibition proposal form</a:t>
            </a:r>
          </a:p>
        </p:txBody>
      </p:sp>
      <p:sp>
        <p:nvSpPr>
          <p:cNvPr name="TextBox 51" id="51"/>
          <p:cNvSpPr txBox="true"/>
          <p:nvPr/>
        </p:nvSpPr>
        <p:spPr>
          <a:xfrm rot="0">
            <a:off x="12428107" y="5482928"/>
            <a:ext cx="3060139" cy="619125"/>
          </a:xfrm>
          <a:prstGeom prst="rect">
            <a:avLst/>
          </a:prstGeom>
        </p:spPr>
        <p:txBody>
          <a:bodyPr anchor="t" rtlCol="false" tIns="0" lIns="0" bIns="0" rIns="0">
            <a:spAutoFit/>
          </a:bodyPr>
          <a:lstStyle/>
          <a:p>
            <a:pPr algn="l">
              <a:lnSpc>
                <a:spcPts val="2400"/>
              </a:lnSpc>
              <a:spcBef>
                <a:spcPct val="0"/>
              </a:spcBef>
            </a:pPr>
            <a:r>
              <a:rPr lang="en-US" sz="2000" u="sng">
                <a:solidFill>
                  <a:srgbClr val="FFFFFF"/>
                </a:solidFill>
                <a:latin typeface="Archivo"/>
                <a:ea typeface="Archivo"/>
                <a:cs typeface="Archivo"/>
                <a:sym typeface="Archivo"/>
                <a:hlinkClick r:id="rId14" tooltip="https://www.artic.edu/articles/872/how-to-read-a-label"/>
              </a:rPr>
              <a:t>Art Institute Chicago: How To Read a Label</a:t>
            </a:r>
          </a:p>
        </p:txBody>
      </p:sp>
      <p:sp>
        <p:nvSpPr>
          <p:cNvPr name="TextBox 52" id="52"/>
          <p:cNvSpPr txBox="true"/>
          <p:nvPr/>
        </p:nvSpPr>
        <p:spPr>
          <a:xfrm rot="0">
            <a:off x="6503227" y="3029682"/>
            <a:ext cx="3788535" cy="619125"/>
          </a:xfrm>
          <a:prstGeom prst="rect">
            <a:avLst/>
          </a:prstGeom>
        </p:spPr>
        <p:txBody>
          <a:bodyPr anchor="t" rtlCol="false" tIns="0" lIns="0" bIns="0" rIns="0">
            <a:spAutoFit/>
          </a:bodyPr>
          <a:lstStyle/>
          <a:p>
            <a:pPr algn="l">
              <a:lnSpc>
                <a:spcPts val="2400"/>
              </a:lnSpc>
              <a:spcBef>
                <a:spcPct val="0"/>
              </a:spcBef>
            </a:pPr>
            <a:r>
              <a:rPr lang="en-US" sz="2000" u="sng">
                <a:solidFill>
                  <a:srgbClr val="FFFFFF"/>
                </a:solidFill>
                <a:latin typeface="Archivo"/>
                <a:ea typeface="Archivo"/>
                <a:cs typeface="Archivo"/>
                <a:sym typeface="Archivo"/>
                <a:hlinkClick r:id="rId15" tooltip="https://www.vam.ac.uk/blog/wp-content/uploads/VA_Gallery-Text-Writing-Guidelines_online_Web.pdf"/>
              </a:rPr>
              <a:t>V&amp;A: Writing Gallery Text Guidelines</a:t>
            </a:r>
          </a:p>
        </p:txBody>
      </p:sp>
      <p:sp>
        <p:nvSpPr>
          <p:cNvPr name="TextBox 53" id="53"/>
          <p:cNvSpPr txBox="true"/>
          <p:nvPr/>
        </p:nvSpPr>
        <p:spPr>
          <a:xfrm rot="0">
            <a:off x="569152" y="3025363"/>
            <a:ext cx="3557521" cy="314325"/>
          </a:xfrm>
          <a:prstGeom prst="rect">
            <a:avLst/>
          </a:prstGeom>
        </p:spPr>
        <p:txBody>
          <a:bodyPr anchor="t" rtlCol="false" tIns="0" lIns="0" bIns="0" rIns="0">
            <a:spAutoFit/>
          </a:bodyPr>
          <a:lstStyle/>
          <a:p>
            <a:pPr algn="l">
              <a:lnSpc>
                <a:spcPts val="2400"/>
              </a:lnSpc>
              <a:spcBef>
                <a:spcPct val="0"/>
              </a:spcBef>
            </a:pPr>
            <a:r>
              <a:rPr lang="en-US" sz="2000" u="sng">
                <a:solidFill>
                  <a:srgbClr val="FFFFFF"/>
                </a:solidFill>
                <a:latin typeface="Archivo"/>
                <a:ea typeface="Archivo"/>
                <a:cs typeface="Archivo"/>
                <a:sym typeface="Archivo"/>
                <a:hlinkClick r:id="rId16" tooltip="https://museu.ms"/>
              </a:rPr>
              <a:t>Museums of the World</a:t>
            </a:r>
          </a:p>
        </p:txBody>
      </p:sp>
      <p:sp>
        <p:nvSpPr>
          <p:cNvPr name="TextBox 54" id="54"/>
          <p:cNvSpPr txBox="true"/>
          <p:nvPr/>
        </p:nvSpPr>
        <p:spPr>
          <a:xfrm rot="0">
            <a:off x="569152" y="4254088"/>
            <a:ext cx="3557521" cy="314325"/>
          </a:xfrm>
          <a:prstGeom prst="rect">
            <a:avLst/>
          </a:prstGeom>
        </p:spPr>
        <p:txBody>
          <a:bodyPr anchor="t" rtlCol="false" tIns="0" lIns="0" bIns="0" rIns="0">
            <a:spAutoFit/>
          </a:bodyPr>
          <a:lstStyle/>
          <a:p>
            <a:pPr algn="l">
              <a:lnSpc>
                <a:spcPts val="2400"/>
              </a:lnSpc>
              <a:spcBef>
                <a:spcPct val="0"/>
              </a:spcBef>
            </a:pPr>
            <a:r>
              <a:rPr lang="en-US" sz="2000" u="sng">
                <a:solidFill>
                  <a:srgbClr val="FFFFFF"/>
                </a:solidFill>
                <a:latin typeface="Archivo"/>
                <a:ea typeface="Archivo"/>
                <a:cs typeface="Archivo"/>
                <a:sym typeface="Archivo"/>
                <a:hlinkClick r:id="rId17" tooltip="https://artsandculture.google.com"/>
              </a:rPr>
              <a:t>Google Arts and Culture</a:t>
            </a:r>
          </a:p>
        </p:txBody>
      </p:sp>
      <p:sp>
        <p:nvSpPr>
          <p:cNvPr name="TextBox 55" id="55"/>
          <p:cNvSpPr txBox="true"/>
          <p:nvPr/>
        </p:nvSpPr>
        <p:spPr>
          <a:xfrm rot="0">
            <a:off x="6480402" y="1762713"/>
            <a:ext cx="3464547" cy="619125"/>
          </a:xfrm>
          <a:prstGeom prst="rect">
            <a:avLst/>
          </a:prstGeom>
        </p:spPr>
        <p:txBody>
          <a:bodyPr anchor="t" rtlCol="false" tIns="0" lIns="0" bIns="0" rIns="0">
            <a:spAutoFit/>
          </a:bodyPr>
          <a:lstStyle/>
          <a:p>
            <a:pPr algn="l">
              <a:lnSpc>
                <a:spcPts val="2400"/>
              </a:lnSpc>
              <a:spcBef>
                <a:spcPct val="0"/>
              </a:spcBef>
            </a:pPr>
            <a:r>
              <a:rPr lang="en-US" sz="2000" u="sng">
                <a:solidFill>
                  <a:srgbClr val="FFFFFF"/>
                </a:solidFill>
                <a:latin typeface="Archivo"/>
                <a:ea typeface="Archivo"/>
                <a:cs typeface="Archivo"/>
                <a:sym typeface="Archivo"/>
                <a:hlinkClick r:id="rId18" tooltip="https://www.britishcouncil.in/sites/default/files/guidelines_for_museum_display.pdf"/>
              </a:rPr>
              <a:t>Glasgow Museums: Display Guidelines </a:t>
            </a:r>
          </a:p>
        </p:txBody>
      </p:sp>
      <p:sp>
        <p:nvSpPr>
          <p:cNvPr name="TextBox 56" id="56"/>
          <p:cNvSpPr txBox="true"/>
          <p:nvPr/>
        </p:nvSpPr>
        <p:spPr>
          <a:xfrm rot="0">
            <a:off x="12424200" y="6745464"/>
            <a:ext cx="3495983" cy="619125"/>
          </a:xfrm>
          <a:prstGeom prst="rect">
            <a:avLst/>
          </a:prstGeom>
        </p:spPr>
        <p:txBody>
          <a:bodyPr anchor="t" rtlCol="false" tIns="0" lIns="0" bIns="0" rIns="0">
            <a:spAutoFit/>
          </a:bodyPr>
          <a:lstStyle/>
          <a:p>
            <a:pPr algn="l">
              <a:lnSpc>
                <a:spcPts val="2400"/>
              </a:lnSpc>
              <a:spcBef>
                <a:spcPct val="0"/>
              </a:spcBef>
            </a:pPr>
            <a:r>
              <a:rPr lang="en-US" sz="2000" u="sng">
                <a:solidFill>
                  <a:srgbClr val="FFFFFF"/>
                </a:solidFill>
                <a:latin typeface="Archivo"/>
                <a:ea typeface="Archivo"/>
                <a:cs typeface="Archivo"/>
                <a:sym typeface="Archivo"/>
                <a:hlinkClick r:id="rId19" tooltip="https://mdse.org.uk/resource-library/event-planning-template/"/>
              </a:rPr>
              <a:t>Museum Development South East: Event Planning Template</a:t>
            </a:r>
          </a:p>
        </p:txBody>
      </p:sp>
      <p:sp>
        <p:nvSpPr>
          <p:cNvPr name="TextBox 57" id="57"/>
          <p:cNvSpPr txBox="true"/>
          <p:nvPr/>
        </p:nvSpPr>
        <p:spPr>
          <a:xfrm rot="0">
            <a:off x="569152" y="5482813"/>
            <a:ext cx="3557521" cy="314325"/>
          </a:xfrm>
          <a:prstGeom prst="rect">
            <a:avLst/>
          </a:prstGeom>
        </p:spPr>
        <p:txBody>
          <a:bodyPr anchor="t" rtlCol="false" tIns="0" lIns="0" bIns="0" rIns="0">
            <a:spAutoFit/>
          </a:bodyPr>
          <a:lstStyle/>
          <a:p>
            <a:pPr algn="l">
              <a:lnSpc>
                <a:spcPts val="2400"/>
              </a:lnSpc>
              <a:spcBef>
                <a:spcPct val="0"/>
              </a:spcBef>
            </a:pPr>
            <a:r>
              <a:rPr lang="en-US" sz="2000" u="sng">
                <a:solidFill>
                  <a:srgbClr val="FFFFFF"/>
                </a:solidFill>
                <a:latin typeface="Archivo"/>
                <a:ea typeface="Archivo"/>
                <a:cs typeface="Archivo"/>
                <a:sym typeface="Archivo"/>
                <a:hlinkClick r:id="rId20" tooltip="https://www.unesco.org/en/museums"/>
              </a:rPr>
              <a:t>UNESCO Museums</a:t>
            </a:r>
          </a:p>
        </p:txBody>
      </p:sp>
      <p:sp>
        <p:nvSpPr>
          <p:cNvPr name="TextBox 58" id="58"/>
          <p:cNvSpPr txBox="true"/>
          <p:nvPr/>
        </p:nvSpPr>
        <p:spPr>
          <a:xfrm rot="0">
            <a:off x="1828800" y="629831"/>
            <a:ext cx="4010025" cy="401574"/>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F1F2F2"/>
                </a:solidFill>
                <a:latin typeface="Zodiak Bold Italics"/>
                <a:ea typeface="Zodiak Bold Italics"/>
                <a:cs typeface="Zodiak Bold Italics"/>
                <a:sym typeface="Zodiak Bold Italics"/>
              </a:rPr>
              <a:t>Museums</a:t>
            </a:r>
          </a:p>
        </p:txBody>
      </p:sp>
      <p:sp>
        <p:nvSpPr>
          <p:cNvPr name="TextBox 59" id="59"/>
          <p:cNvSpPr txBox="true"/>
          <p:nvPr/>
        </p:nvSpPr>
        <p:spPr>
          <a:xfrm rot="0">
            <a:off x="7772400" y="635396"/>
            <a:ext cx="4010025" cy="401574"/>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F1F2F2"/>
                </a:solidFill>
                <a:latin typeface="Zodiak Bold Italics"/>
                <a:ea typeface="Zodiak Bold Italics"/>
                <a:cs typeface="Zodiak Bold Italics"/>
                <a:sym typeface="Zodiak Bold Italics"/>
              </a:rPr>
              <a:t>Evaluation</a:t>
            </a:r>
          </a:p>
        </p:txBody>
      </p:sp>
      <p:sp>
        <p:nvSpPr>
          <p:cNvPr name="TextBox 60" id="60"/>
          <p:cNvSpPr txBox="true"/>
          <p:nvPr/>
        </p:nvSpPr>
        <p:spPr>
          <a:xfrm rot="0">
            <a:off x="13725799" y="635396"/>
            <a:ext cx="4010025" cy="401574"/>
          </a:xfrm>
          <a:prstGeom prst="rect">
            <a:avLst/>
          </a:prstGeom>
        </p:spPr>
        <p:txBody>
          <a:bodyPr anchor="t" rtlCol="false" tIns="0" lIns="0" bIns="0" rIns="0">
            <a:spAutoFit/>
          </a:bodyPr>
          <a:lstStyle/>
          <a:p>
            <a:pPr algn="l" marL="0" indent="0" lvl="1">
              <a:lnSpc>
                <a:spcPts val="2928"/>
              </a:lnSpc>
              <a:spcBef>
                <a:spcPct val="0"/>
              </a:spcBef>
            </a:pPr>
            <a:r>
              <a:rPr lang="en-US" b="true" sz="2400" i="true">
                <a:solidFill>
                  <a:srgbClr val="F1F2F2"/>
                </a:solidFill>
                <a:latin typeface="Zodiak Bold Italics"/>
                <a:ea typeface="Zodiak Bold Italics"/>
                <a:cs typeface="Zodiak Bold Italics"/>
                <a:sym typeface="Zodiak Bold Italics"/>
              </a:rPr>
              <a:t>Accreditation</a:t>
            </a:r>
          </a:p>
        </p:txBody>
      </p:sp>
    </p:spTree>
  </p:cSld>
  <p:clrMapOvr>
    <a:masterClrMapping/>
  </p:clrMapOvr>
  <p:transition spd="fast">
    <p:fade/>
  </p:transition>
</p:sld>
</file>

<file path=ppt/slides/slide97.xml><?xml version="1.0" encoding="utf-8"?>
<p:sld xmlns:p="http://schemas.openxmlformats.org/presentationml/2006/main" xmlns:a="http://schemas.openxmlformats.org/drawingml/2006/main">
  <p:cSld>
    <p:bg>
      <p:bgPr>
        <a:solidFill>
          <a:srgbClr val="010203"/>
        </a:solidFill>
      </p:bgPr>
    </p:bg>
    <p:spTree>
      <p:nvGrpSpPr>
        <p:cNvPr id="1" name=""/>
        <p:cNvGrpSpPr/>
        <p:nvPr/>
      </p:nvGrpSpPr>
      <p:grpSpPr>
        <a:xfrm>
          <a:off x="0" y="0"/>
          <a:ext cx="0" cy="0"/>
          <a:chOff x="0" y="0"/>
          <a:chExt cx="0" cy="0"/>
        </a:xfrm>
      </p:grpSpPr>
      <p:sp>
        <p:nvSpPr>
          <p:cNvPr name="TextBox 2" id="2"/>
          <p:cNvSpPr txBox="true"/>
          <p:nvPr/>
        </p:nvSpPr>
        <p:spPr>
          <a:xfrm rot="0">
            <a:off x="1819275" y="6919913"/>
            <a:ext cx="16230600" cy="1814194"/>
          </a:xfrm>
          <a:prstGeom prst="rect">
            <a:avLst/>
          </a:prstGeom>
        </p:spPr>
        <p:txBody>
          <a:bodyPr anchor="t" rtlCol="false" tIns="0" lIns="0" bIns="0" rIns="0">
            <a:spAutoFit/>
          </a:bodyPr>
          <a:lstStyle/>
          <a:p>
            <a:pPr algn="l" marL="0" indent="0" lvl="0">
              <a:lnSpc>
                <a:spcPts val="12639"/>
              </a:lnSpc>
            </a:pPr>
            <a:r>
              <a:rPr lang="en-US" b="true" sz="15999">
                <a:solidFill>
                  <a:srgbClr val="F1F2F2"/>
                </a:solidFill>
                <a:latin typeface="Oswald Bold"/>
                <a:ea typeface="Oswald Bold"/>
                <a:cs typeface="Oswald Bold"/>
                <a:sym typeface="Oswald Bold"/>
              </a:rPr>
              <a:t>CASE STUDIES</a:t>
            </a:r>
          </a:p>
        </p:txBody>
      </p:sp>
    </p:spTree>
  </p:cSld>
  <p:clrMapOvr>
    <a:masterClrMapping/>
  </p:clrMapOvr>
  <p:transition spd="fast">
    <p:fade/>
  </p:transition>
</p:sld>
</file>

<file path=ppt/slides/slide98.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7772400" y="1562100"/>
          <a:ext cx="4229100" cy="8382000"/>
        </p:xfrm>
        <a:graphic>
          <a:graphicData uri="http://schemas.openxmlformats.org/drawingml/2006/table">
            <a:tbl>
              <a:tblPr/>
              <a:tblGrid>
                <a:gridCol w="1483055"/>
                <a:gridCol w="2746045"/>
              </a:tblGrid>
              <a:tr h="1676400">
                <a:tc>
                  <a:txBody>
                    <a:bodyPr anchor="t" rtlCol="false"/>
                    <a:lstStyle/>
                    <a:p>
                      <a:pPr algn="l">
                        <a:lnSpc>
                          <a:spcPts val="1960"/>
                        </a:lnSpc>
                        <a:defRPr/>
                      </a:pPr>
                      <a:r>
                        <a:rPr lang="en-US" sz="1400">
                          <a:solidFill>
                            <a:srgbClr val="000000"/>
                          </a:solidFill>
                          <a:latin typeface="Cy Grotesk Key"/>
                          <a:ea typeface="Cy Grotesk Key"/>
                          <a:cs typeface="Cy Grotesk Key"/>
                          <a:sym typeface="Cy Grotesk Key"/>
                        </a:rPr>
                        <a:t>Short description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World’s first bricks and mortar museum about the gynaecological anatomy</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76400">
                <a:tc>
                  <a:txBody>
                    <a:bodyPr anchor="t" rtlCol="false"/>
                    <a:lstStyle/>
                    <a:p>
                      <a:pPr algn="l">
                        <a:lnSpc>
                          <a:spcPts val="1960"/>
                        </a:lnSpc>
                        <a:defRPr/>
                      </a:pPr>
                      <a:r>
                        <a:rPr lang="en-US" sz="1400">
                          <a:solidFill>
                            <a:srgbClr val="000000"/>
                          </a:solidFill>
                          <a:latin typeface="Cy Grotesk Key"/>
                          <a:ea typeface="Cy Grotesk Key"/>
                          <a:cs typeface="Cy Grotesk Key"/>
                          <a:sym typeface="Cy Grotesk Key"/>
                        </a:rPr>
                        <a:t>Current location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275-276 Poyser Street, London, E2 9RF</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76400">
                <a:tc>
                  <a:txBody>
                    <a:bodyPr anchor="t" rtlCol="false"/>
                    <a:lstStyle/>
                    <a:p>
                      <a:pPr algn="l">
                        <a:lnSpc>
                          <a:spcPts val="2239"/>
                        </a:lnSpc>
                        <a:defRPr/>
                      </a:pPr>
                      <a:r>
                        <a:rPr lang="en-US" sz="1599">
                          <a:solidFill>
                            <a:srgbClr val="000000"/>
                          </a:solidFill>
                          <a:latin typeface="Archivo"/>
                          <a:ea typeface="Archivo"/>
                          <a:cs typeface="Archivo"/>
                          <a:sym typeface="Archivo"/>
                        </a:rPr>
                        <a:t>Year founded</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2017</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76400">
                <a:tc>
                  <a:txBody>
                    <a:bodyPr anchor="t" rtlCol="false"/>
                    <a:lstStyle/>
                    <a:p>
                      <a:pPr algn="l">
                        <a:lnSpc>
                          <a:spcPts val="2239"/>
                        </a:lnSpc>
                        <a:defRPr/>
                      </a:pPr>
                      <a:r>
                        <a:rPr lang="en-US" sz="1599">
                          <a:solidFill>
                            <a:srgbClr val="000000"/>
                          </a:solidFill>
                          <a:latin typeface="Archivo"/>
                          <a:ea typeface="Archivo"/>
                          <a:cs typeface="Archivo"/>
                          <a:sym typeface="Archivo"/>
                        </a:rPr>
                        <a:t>Website</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r>
                        <a:rPr lang="en-US" sz="1400" u="sng">
                          <a:solidFill>
                            <a:srgbClr val="000000"/>
                          </a:solidFill>
                          <a:latin typeface="Cy Grotesk Key"/>
                          <a:ea typeface="Cy Grotesk Key"/>
                          <a:cs typeface="Cy Grotesk Key"/>
                          <a:sym typeface="Cy Grotesk Key"/>
                          <a:hlinkClick r:id="rId2" tooltip="http://vaginamuseum.co.uk"/>
                        </a:rPr>
                        <a:t>vaginamuseum.co.uk</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76400">
                <a:tc>
                  <a:txBody>
                    <a:bodyPr anchor="t" rtlCol="false"/>
                    <a:lstStyle/>
                    <a:p>
                      <a:pPr algn="l">
                        <a:lnSpc>
                          <a:spcPts val="2239"/>
                        </a:lnSpc>
                        <a:defRPr/>
                      </a:pPr>
                      <a:r>
                        <a:rPr lang="en-US" sz="1599">
                          <a:solidFill>
                            <a:srgbClr val="000000"/>
                          </a:solidFill>
                          <a:latin typeface="Archivo"/>
                          <a:ea typeface="Archivo"/>
                          <a:cs typeface="Archivo"/>
                          <a:sym typeface="Archivo"/>
                        </a:rPr>
                        <a:t>Social media</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Insta: vagina_museum</a:t>
                      </a:r>
                      <a:endParaRPr lang="en-US" sz="1100"/>
                    </a:p>
                    <a:p>
                      <a:pPr algn="l">
                        <a:lnSpc>
                          <a:spcPts val="2239"/>
                        </a:lnSpc>
                      </a:pPr>
                      <a:r>
                        <a:rPr lang="en-US" sz="1599">
                          <a:solidFill>
                            <a:srgbClr val="000000"/>
                          </a:solidFill>
                          <a:latin typeface="Archivo"/>
                          <a:ea typeface="Archivo"/>
                          <a:cs typeface="Archivo"/>
                          <a:sym typeface="Archivo"/>
                        </a:rPr>
                        <a:t>Twitter: vagina_museum</a:t>
                      </a:r>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grpSp>
        <p:nvGrpSpPr>
          <p:cNvPr name="Group 3" id="3"/>
          <p:cNvGrpSpPr/>
          <p:nvPr/>
        </p:nvGrpSpPr>
        <p:grpSpPr>
          <a:xfrm rot="0">
            <a:off x="12230100" y="342900"/>
            <a:ext cx="5715000" cy="9601200"/>
            <a:chOff x="0" y="0"/>
            <a:chExt cx="753322" cy="1265580"/>
          </a:xfrm>
        </p:grpSpPr>
        <p:sp>
          <p:nvSpPr>
            <p:cNvPr name="Freeform 4" id="4"/>
            <p:cNvSpPr/>
            <p:nvPr/>
          </p:nvSpPr>
          <p:spPr>
            <a:xfrm flipH="false" flipV="false" rot="0">
              <a:off x="0" y="0"/>
              <a:ext cx="753322" cy="1265580"/>
            </a:xfrm>
            <a:custGeom>
              <a:avLst/>
              <a:gdLst/>
              <a:ahLst/>
              <a:cxnLst/>
              <a:rect r="r" b="b" t="t" l="l"/>
              <a:pathLst>
                <a:path h="1265580" w="753322">
                  <a:moveTo>
                    <a:pt x="0" y="0"/>
                  </a:moveTo>
                  <a:lnTo>
                    <a:pt x="753322" y="0"/>
                  </a:lnTo>
                  <a:lnTo>
                    <a:pt x="753322" y="1265580"/>
                  </a:lnTo>
                  <a:lnTo>
                    <a:pt x="0" y="1265580"/>
                  </a:lnTo>
                  <a:close/>
                </a:path>
              </a:pathLst>
            </a:custGeom>
            <a:blipFill>
              <a:blip r:embed="rId3"/>
              <a:stretch>
                <a:fillRect l="-9742" t="0" r="-114257" b="0"/>
              </a:stretch>
            </a:blipFill>
          </p:spPr>
        </p:sp>
      </p:grpSp>
      <p:sp>
        <p:nvSpPr>
          <p:cNvPr name="TextBox 5" id="5"/>
          <p:cNvSpPr txBox="true"/>
          <p:nvPr/>
        </p:nvSpPr>
        <p:spPr>
          <a:xfrm rot="0">
            <a:off x="1828800" y="476250"/>
            <a:ext cx="11181853" cy="440690"/>
          </a:xfrm>
          <a:prstGeom prst="rect">
            <a:avLst/>
          </a:prstGeom>
        </p:spPr>
        <p:txBody>
          <a:bodyPr anchor="t" rtlCol="false" tIns="0" lIns="0" bIns="0" rIns="0">
            <a:spAutoFit/>
          </a:bodyPr>
          <a:lstStyle/>
          <a:p>
            <a:pPr algn="l">
              <a:lnSpc>
                <a:spcPts val="3040"/>
              </a:lnSpc>
            </a:pPr>
            <a:r>
              <a:rPr lang="en-US" sz="3800">
                <a:solidFill>
                  <a:srgbClr val="010203"/>
                </a:solidFill>
                <a:latin typeface="Archivo Black"/>
                <a:ea typeface="Archivo Black"/>
                <a:cs typeface="Archivo Black"/>
                <a:sym typeface="Archivo Black"/>
              </a:rPr>
              <a:t>Vagina Museum</a:t>
            </a:r>
          </a:p>
        </p:txBody>
      </p:sp>
      <p:sp>
        <p:nvSpPr>
          <p:cNvPr name="TextBox 6" id="6"/>
          <p:cNvSpPr txBox="true"/>
          <p:nvPr/>
        </p:nvSpPr>
        <p:spPr>
          <a:xfrm rot="0">
            <a:off x="1830705" y="1504950"/>
            <a:ext cx="5713095" cy="5782945"/>
          </a:xfrm>
          <a:prstGeom prst="rect">
            <a:avLst/>
          </a:prstGeom>
        </p:spPr>
        <p:txBody>
          <a:bodyPr anchor="t" rtlCol="false" tIns="0" lIns="0" bIns="0" rIns="0">
            <a:spAutoFit/>
          </a:bodyPr>
          <a:lstStyle/>
          <a:p>
            <a:pPr algn="l">
              <a:lnSpc>
                <a:spcPts val="3359"/>
              </a:lnSpc>
            </a:pPr>
            <a:r>
              <a:rPr lang="en-US" sz="2400" i="true" b="true">
                <a:solidFill>
                  <a:srgbClr val="010203"/>
                </a:solidFill>
                <a:latin typeface="Zodiak Bold Italics"/>
                <a:ea typeface="Zodiak Bold Italics"/>
                <a:cs typeface="Zodiak Bold Italics"/>
                <a:sym typeface="Zodiak Bold Italics"/>
              </a:rPr>
              <a:t>History</a:t>
            </a:r>
          </a:p>
          <a:p>
            <a:pPr algn="l">
              <a:lnSpc>
                <a:spcPts val="3359"/>
              </a:lnSpc>
            </a:pPr>
          </a:p>
          <a:p>
            <a:pPr algn="l">
              <a:lnSpc>
                <a:spcPts val="2800"/>
              </a:lnSpc>
            </a:pPr>
            <a:r>
              <a:rPr lang="en-US" sz="2000">
                <a:solidFill>
                  <a:srgbClr val="010203"/>
                </a:solidFill>
                <a:latin typeface="Archivo"/>
                <a:ea typeface="Archivo"/>
                <a:cs typeface="Archivo"/>
                <a:sym typeface="Archivo"/>
              </a:rPr>
              <a:t>The Vagina Museum </a:t>
            </a:r>
            <a:r>
              <a:rPr lang="en-US" sz="2000">
                <a:solidFill>
                  <a:srgbClr val="010203"/>
                </a:solidFill>
                <a:latin typeface="Archivo"/>
                <a:ea typeface="Archivo"/>
                <a:cs typeface="Archivo"/>
                <a:sym typeface="Archivo"/>
              </a:rPr>
              <a:t>was founded by Florence Schechter (author of this pack!) after discovering there was a penis museum in Iceland but no vagina equivalent.</a:t>
            </a:r>
          </a:p>
          <a:p>
            <a:pPr algn="l">
              <a:lnSpc>
                <a:spcPts val="2800"/>
              </a:lnSpc>
            </a:pPr>
          </a:p>
          <a:p>
            <a:pPr algn="l">
              <a:lnSpc>
                <a:spcPts val="2800"/>
              </a:lnSpc>
            </a:pPr>
            <a:r>
              <a:rPr lang="en-US" sz="2000">
                <a:solidFill>
                  <a:srgbClr val="010203"/>
                </a:solidFill>
                <a:latin typeface="Archivo"/>
                <a:ea typeface="Archivo"/>
                <a:cs typeface="Archivo"/>
                <a:sym typeface="Archivo"/>
              </a:rPr>
              <a:t>It started with pop ups around the country, then opened its first temporary location in Camden Market in 2019. It then moved to a property guardianship in 2022 before settling into its long-term location in Bethnal Green in 2023 in a railway arch.</a:t>
            </a:r>
          </a:p>
          <a:p>
            <a:pPr algn="l">
              <a:lnSpc>
                <a:spcPts val="2800"/>
              </a:lnSpc>
            </a:pPr>
          </a:p>
          <a:p>
            <a:pPr algn="l">
              <a:lnSpc>
                <a:spcPts val="2800"/>
              </a:lnSpc>
            </a:pPr>
            <a:r>
              <a:rPr lang="en-US" sz="2000">
                <a:solidFill>
                  <a:srgbClr val="010203"/>
                </a:solidFill>
                <a:latin typeface="Archivo"/>
                <a:ea typeface="Archivo"/>
                <a:cs typeface="Archivo"/>
                <a:sym typeface="Archivo"/>
              </a:rPr>
              <a:t>Particular highlights include the museum’s social media output and health awareness efforts.</a:t>
            </a:r>
          </a:p>
        </p:txBody>
      </p:sp>
      <p:grpSp>
        <p:nvGrpSpPr>
          <p:cNvPr name="Group 7" id="7"/>
          <p:cNvGrpSpPr/>
          <p:nvPr/>
        </p:nvGrpSpPr>
        <p:grpSpPr>
          <a:xfrm rot="0">
            <a:off x="0" y="0"/>
            <a:ext cx="1600200" cy="10287000"/>
            <a:chOff x="0" y="0"/>
            <a:chExt cx="2133600" cy="13716000"/>
          </a:xfrm>
        </p:grpSpPr>
        <p:grpSp>
          <p:nvGrpSpPr>
            <p:cNvPr name="Group 8" id="8"/>
            <p:cNvGrpSpPr/>
            <p:nvPr/>
          </p:nvGrpSpPr>
          <p:grpSpPr>
            <a:xfrm rot="0">
              <a:off x="0" y="0"/>
              <a:ext cx="2133600" cy="13716000"/>
              <a:chOff x="0" y="0"/>
              <a:chExt cx="421452" cy="2709333"/>
            </a:xfrm>
          </p:grpSpPr>
          <p:sp>
            <p:nvSpPr>
              <p:cNvPr name="Freeform 9" id="9"/>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0" id="10"/>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1" id="11"/>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2" id="12"/>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F2F2F2"/>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3" id="13"/>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4" tooltip="https://www.floschechter.com"/>
                </a:rPr>
                <a:t>Florence</a:t>
              </a:r>
            </a:p>
            <a:p>
              <a:pPr algn="just">
                <a:lnSpc>
                  <a:spcPts val="1511"/>
                </a:lnSpc>
              </a:pPr>
              <a:r>
                <a:rPr lang="en-US" sz="1399">
                  <a:solidFill>
                    <a:srgbClr val="F2F2F2"/>
                  </a:solidFill>
                  <a:latin typeface="Zodiak"/>
                  <a:ea typeface="Zodiak"/>
                  <a:cs typeface="Zodiak"/>
                  <a:sym typeface="Zodiak"/>
                  <a:hlinkClick r:id="rId5"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6" tooltip="https://www.floschechter.com"/>
                </a:rPr>
                <a:t>floschechter.com</a:t>
              </a:r>
            </a:p>
          </p:txBody>
        </p:sp>
      </p:grpSp>
    </p:spTree>
  </p:cSld>
  <p:clrMapOvr>
    <a:masterClrMapping/>
  </p:clrMapOvr>
  <p:transition spd="fast">
    <p:fade/>
  </p:transition>
</p:sld>
</file>

<file path=ppt/slides/slide99.xml><?xml version="1.0" encoding="utf-8"?>
<p:sld xmlns:p="http://schemas.openxmlformats.org/presentationml/2006/main" xmlns:a="http://schemas.openxmlformats.org/drawingml/2006/main" xmlns:r="http://schemas.openxmlformats.org/officeDocument/2006/relationships">
  <p:cSld>
    <p:bg>
      <p:bgPr>
        <a:solidFill>
          <a:srgbClr val="F2F2F2"/>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7772400" y="1571625"/>
          <a:ext cx="4285652" cy="8372475"/>
        </p:xfrm>
        <a:graphic>
          <a:graphicData uri="http://schemas.openxmlformats.org/drawingml/2006/table">
            <a:tbl>
              <a:tblPr/>
              <a:tblGrid>
                <a:gridCol w="1482967"/>
                <a:gridCol w="2802685"/>
              </a:tblGrid>
              <a:tr h="1674495">
                <a:tc>
                  <a:txBody>
                    <a:bodyPr anchor="t" rtlCol="false"/>
                    <a:lstStyle/>
                    <a:p>
                      <a:pPr algn="l">
                        <a:lnSpc>
                          <a:spcPts val="1960"/>
                        </a:lnSpc>
                        <a:defRPr/>
                      </a:pPr>
                      <a:r>
                        <a:rPr lang="en-US" sz="1400">
                          <a:solidFill>
                            <a:srgbClr val="000000"/>
                          </a:solidFill>
                          <a:latin typeface="Cy Grotesk Key"/>
                          <a:ea typeface="Cy Grotesk Key"/>
                          <a:cs typeface="Cy Grotesk Key"/>
                          <a:sym typeface="Cy Grotesk Key"/>
                        </a:rPr>
                        <a:t>Short description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A museum about homeless issues with a focus on practical action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74495">
                <a:tc>
                  <a:txBody>
                    <a:bodyPr anchor="t" rtlCol="false"/>
                    <a:lstStyle/>
                    <a:p>
                      <a:pPr algn="l">
                        <a:lnSpc>
                          <a:spcPts val="1960"/>
                        </a:lnSpc>
                        <a:defRPr/>
                      </a:pPr>
                      <a:r>
                        <a:rPr lang="en-US" sz="1400">
                          <a:solidFill>
                            <a:srgbClr val="000000"/>
                          </a:solidFill>
                          <a:latin typeface="Cy Grotesk Key"/>
                          <a:ea typeface="Cy Grotesk Key"/>
                          <a:cs typeface="Cy Grotesk Key"/>
                          <a:sym typeface="Cy Grotesk Key"/>
                        </a:rPr>
                        <a:t>Current location</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Manor House Lodge, Finsbury Park, London, N4 2DE</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74495">
                <a:tc>
                  <a:txBody>
                    <a:bodyPr anchor="t" rtlCol="false"/>
                    <a:lstStyle/>
                    <a:p>
                      <a:pPr algn="l">
                        <a:lnSpc>
                          <a:spcPts val="2239"/>
                        </a:lnSpc>
                        <a:defRPr/>
                      </a:pPr>
                      <a:r>
                        <a:rPr lang="en-US" sz="1599">
                          <a:solidFill>
                            <a:srgbClr val="000000"/>
                          </a:solidFill>
                          <a:latin typeface="Archivo"/>
                          <a:ea typeface="Archivo"/>
                          <a:cs typeface="Archivo"/>
                          <a:sym typeface="Archivo"/>
                        </a:rPr>
                        <a:t>Year founded</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2015</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74495">
                <a:tc>
                  <a:txBody>
                    <a:bodyPr anchor="t" rtlCol="false"/>
                    <a:lstStyle/>
                    <a:p>
                      <a:pPr algn="l">
                        <a:lnSpc>
                          <a:spcPts val="2239"/>
                        </a:lnSpc>
                        <a:defRPr/>
                      </a:pPr>
                      <a:r>
                        <a:rPr lang="en-US" sz="1599">
                          <a:solidFill>
                            <a:srgbClr val="000000"/>
                          </a:solidFill>
                          <a:latin typeface="Archivo"/>
                          <a:ea typeface="Archivo"/>
                          <a:cs typeface="Archivo"/>
                          <a:sym typeface="Archivo"/>
                        </a:rPr>
                        <a:t>Website</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1960"/>
                        </a:lnSpc>
                        <a:defRPr/>
                      </a:pPr>
                      <a:r>
                        <a:rPr lang="en-US" sz="1400" u="sng">
                          <a:solidFill>
                            <a:srgbClr val="000000"/>
                          </a:solidFill>
                          <a:latin typeface="Cy Grotesk Key"/>
                          <a:ea typeface="Cy Grotesk Key"/>
                          <a:cs typeface="Cy Grotesk Key"/>
                          <a:sym typeface="Cy Grotesk Key"/>
                          <a:hlinkClick r:id="rId2" tooltip="http://museumofhomelessness.org"/>
                        </a:rPr>
                        <a:t>museumofhomelessness.org </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74495">
                <a:tc>
                  <a:txBody>
                    <a:bodyPr anchor="t" rtlCol="false"/>
                    <a:lstStyle/>
                    <a:p>
                      <a:pPr algn="l">
                        <a:lnSpc>
                          <a:spcPts val="2239"/>
                        </a:lnSpc>
                        <a:defRPr/>
                      </a:pPr>
                      <a:r>
                        <a:rPr lang="en-US" sz="1599">
                          <a:solidFill>
                            <a:srgbClr val="000000"/>
                          </a:solidFill>
                          <a:latin typeface="Archivo"/>
                          <a:ea typeface="Archivo"/>
                          <a:cs typeface="Archivo"/>
                          <a:sym typeface="Archivo"/>
                        </a:rPr>
                        <a:t>Social media</a:t>
                      </a:r>
                      <a:endParaRPr lang="en-US" sz="1100"/>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239"/>
                        </a:lnSpc>
                        <a:defRPr/>
                      </a:pPr>
                      <a:r>
                        <a:rPr lang="en-US" sz="1599">
                          <a:solidFill>
                            <a:srgbClr val="000000"/>
                          </a:solidFill>
                          <a:latin typeface="Archivo"/>
                          <a:ea typeface="Archivo"/>
                          <a:cs typeface="Archivo"/>
                          <a:sym typeface="Archivo"/>
                        </a:rPr>
                        <a:t>Insta: our_moh</a:t>
                      </a:r>
                      <a:endParaRPr lang="en-US" sz="1100"/>
                    </a:p>
                    <a:p>
                      <a:pPr algn="l">
                        <a:lnSpc>
                          <a:spcPts val="2239"/>
                        </a:lnSpc>
                      </a:pPr>
                      <a:r>
                        <a:rPr lang="en-US" sz="1599">
                          <a:solidFill>
                            <a:srgbClr val="000000"/>
                          </a:solidFill>
                          <a:latin typeface="Archivo"/>
                          <a:ea typeface="Archivo"/>
                          <a:cs typeface="Archivo"/>
                          <a:sym typeface="Archivo"/>
                        </a:rPr>
                        <a:t>Twitter: our_MoH</a:t>
                      </a:r>
                    </a:p>
                    <a:p>
                      <a:pPr algn="l">
                        <a:lnSpc>
                          <a:spcPts val="2239"/>
                        </a:lnSpc>
                      </a:pPr>
                      <a:r>
                        <a:rPr lang="en-US" sz="1599">
                          <a:solidFill>
                            <a:srgbClr val="000000"/>
                          </a:solidFill>
                          <a:latin typeface="Archivo"/>
                          <a:ea typeface="Archivo"/>
                          <a:cs typeface="Archivo"/>
                          <a:sym typeface="Archivo"/>
                        </a:rPr>
                        <a:t>Fb: MuseumofHomelessness</a:t>
                      </a:r>
                    </a:p>
                  </a:txBody>
                  <a:tcPr marL="190500" marR="190500" marT="190500" marB="190500"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grpSp>
        <p:nvGrpSpPr>
          <p:cNvPr name="Group 3" id="3"/>
          <p:cNvGrpSpPr/>
          <p:nvPr/>
        </p:nvGrpSpPr>
        <p:grpSpPr>
          <a:xfrm rot="0">
            <a:off x="12230100" y="360680"/>
            <a:ext cx="5715000" cy="9583420"/>
            <a:chOff x="0" y="0"/>
            <a:chExt cx="754719" cy="1265580"/>
          </a:xfrm>
        </p:grpSpPr>
        <p:sp>
          <p:nvSpPr>
            <p:cNvPr name="Freeform 4" id="4"/>
            <p:cNvSpPr/>
            <p:nvPr/>
          </p:nvSpPr>
          <p:spPr>
            <a:xfrm flipH="false" flipV="false" rot="-321960">
              <a:off x="-57523" y="-32517"/>
              <a:ext cx="869766" cy="1330614"/>
            </a:xfrm>
            <a:custGeom>
              <a:avLst/>
              <a:gdLst/>
              <a:ahLst/>
              <a:cxnLst/>
              <a:rect r="r" b="b" t="t" l="l"/>
              <a:pathLst>
                <a:path h="1330614" w="869766">
                  <a:moveTo>
                    <a:pt x="118354" y="0"/>
                  </a:moveTo>
                  <a:lnTo>
                    <a:pt x="869766" y="70580"/>
                  </a:lnTo>
                  <a:lnTo>
                    <a:pt x="751411" y="1330614"/>
                  </a:lnTo>
                  <a:lnTo>
                    <a:pt x="0" y="1260034"/>
                  </a:lnTo>
                  <a:close/>
                </a:path>
              </a:pathLst>
            </a:custGeom>
            <a:blipFill>
              <a:blip r:embed="rId3"/>
              <a:stretch>
                <a:fillRect l="-44092" t="0" r="-142964" b="-5545"/>
              </a:stretch>
            </a:blipFill>
          </p:spPr>
        </p:sp>
      </p:grpSp>
      <p:sp>
        <p:nvSpPr>
          <p:cNvPr name="TextBox 5" id="5"/>
          <p:cNvSpPr txBox="true"/>
          <p:nvPr/>
        </p:nvSpPr>
        <p:spPr>
          <a:xfrm rot="0">
            <a:off x="1828800" y="494030"/>
            <a:ext cx="11181853" cy="440690"/>
          </a:xfrm>
          <a:prstGeom prst="rect">
            <a:avLst/>
          </a:prstGeom>
        </p:spPr>
        <p:txBody>
          <a:bodyPr anchor="t" rtlCol="false" tIns="0" lIns="0" bIns="0" rIns="0">
            <a:spAutoFit/>
          </a:bodyPr>
          <a:lstStyle/>
          <a:p>
            <a:pPr algn="l">
              <a:lnSpc>
                <a:spcPts val="3040"/>
              </a:lnSpc>
            </a:pPr>
            <a:r>
              <a:rPr lang="en-US" sz="3800">
                <a:solidFill>
                  <a:srgbClr val="010203"/>
                </a:solidFill>
                <a:latin typeface="Archivo Black"/>
                <a:ea typeface="Archivo Black"/>
                <a:cs typeface="Archivo Black"/>
                <a:sym typeface="Archivo Black"/>
              </a:rPr>
              <a:t>Museum Of Homelessness</a:t>
            </a:r>
          </a:p>
        </p:txBody>
      </p:sp>
      <p:sp>
        <p:nvSpPr>
          <p:cNvPr name="TextBox 6" id="6"/>
          <p:cNvSpPr txBox="true"/>
          <p:nvPr/>
        </p:nvSpPr>
        <p:spPr>
          <a:xfrm rot="0">
            <a:off x="1828800" y="1504950"/>
            <a:ext cx="5715000" cy="7497445"/>
          </a:xfrm>
          <a:prstGeom prst="rect">
            <a:avLst/>
          </a:prstGeom>
        </p:spPr>
        <p:txBody>
          <a:bodyPr anchor="t" rtlCol="false" tIns="0" lIns="0" bIns="0" rIns="0">
            <a:spAutoFit/>
          </a:bodyPr>
          <a:lstStyle/>
          <a:p>
            <a:pPr algn="l">
              <a:lnSpc>
                <a:spcPts val="3359"/>
              </a:lnSpc>
            </a:pPr>
            <a:r>
              <a:rPr lang="en-US" sz="2400" i="true" b="true">
                <a:solidFill>
                  <a:srgbClr val="010203"/>
                </a:solidFill>
                <a:latin typeface="Zodiak Bold Italics"/>
                <a:ea typeface="Zodiak Bold Italics"/>
                <a:cs typeface="Zodiak Bold Italics"/>
                <a:sym typeface="Zodiak Bold Italics"/>
              </a:rPr>
              <a:t>History</a:t>
            </a:r>
          </a:p>
          <a:p>
            <a:pPr algn="l">
              <a:lnSpc>
                <a:spcPts val="2940"/>
              </a:lnSpc>
            </a:pPr>
          </a:p>
          <a:p>
            <a:pPr algn="l">
              <a:lnSpc>
                <a:spcPts val="2800"/>
              </a:lnSpc>
            </a:pPr>
            <a:r>
              <a:rPr lang="en-US" sz="2000">
                <a:solidFill>
                  <a:srgbClr val="010203"/>
                </a:solidFill>
                <a:latin typeface="Archivo"/>
                <a:ea typeface="Archivo"/>
                <a:cs typeface="Archivo"/>
                <a:sym typeface="Archivo"/>
              </a:rPr>
              <a:t>Museum of Homelessness was founded Matt and Jess Turtle. It is run by people with direct experience of homelessness. They run exhibitions, events and campaign for the rights of their community.</a:t>
            </a:r>
          </a:p>
          <a:p>
            <a:pPr algn="l">
              <a:lnSpc>
                <a:spcPts val="2800"/>
              </a:lnSpc>
            </a:pPr>
          </a:p>
          <a:p>
            <a:pPr algn="l">
              <a:lnSpc>
                <a:spcPts val="2800"/>
              </a:lnSpc>
            </a:pPr>
            <a:r>
              <a:rPr lang="en-US" sz="2000">
                <a:solidFill>
                  <a:srgbClr val="010203"/>
                </a:solidFill>
                <a:latin typeface="Archivo"/>
                <a:ea typeface="Archivo"/>
                <a:cs typeface="Archivo"/>
                <a:sym typeface="Archivo"/>
              </a:rPr>
              <a:t>They started doing pop ups around the UK and then in 2020, completely pivoted to do pandemic support. In 2022, they returned to exhibition work with the award-winning “Secret Museum”.</a:t>
            </a:r>
          </a:p>
          <a:p>
            <a:pPr algn="l">
              <a:lnSpc>
                <a:spcPts val="2800"/>
              </a:lnSpc>
            </a:pPr>
          </a:p>
          <a:p>
            <a:pPr algn="l">
              <a:lnSpc>
                <a:spcPts val="2800"/>
              </a:lnSpc>
            </a:pPr>
            <a:r>
              <a:rPr lang="en-US" sz="2000">
                <a:solidFill>
                  <a:srgbClr val="010203"/>
                </a:solidFill>
                <a:latin typeface="Archivo"/>
                <a:ea typeface="Archivo"/>
                <a:cs typeface="Archivo"/>
                <a:sym typeface="Archivo"/>
              </a:rPr>
              <a:t>In 2023, they secured a permanent home in Finsbury Park which opened to the public in 2024 with their exhibition “How To Survive The Apocalypse”.</a:t>
            </a:r>
          </a:p>
          <a:p>
            <a:pPr algn="l">
              <a:lnSpc>
                <a:spcPts val="2800"/>
              </a:lnSpc>
            </a:pPr>
          </a:p>
          <a:p>
            <a:pPr algn="l">
              <a:lnSpc>
                <a:spcPts val="2800"/>
              </a:lnSpc>
            </a:pPr>
            <a:r>
              <a:rPr lang="en-US" sz="2000">
                <a:solidFill>
                  <a:srgbClr val="010203"/>
                </a:solidFill>
                <a:latin typeface="Archivo"/>
                <a:ea typeface="Archivo"/>
                <a:cs typeface="Archivo"/>
                <a:sym typeface="Archivo"/>
              </a:rPr>
              <a:t>Their campaigning efforts include the Dying Homeless Project, Pandemic On The Edge and voter registration.</a:t>
            </a:r>
          </a:p>
        </p:txBody>
      </p:sp>
      <p:grpSp>
        <p:nvGrpSpPr>
          <p:cNvPr name="Group 7" id="7"/>
          <p:cNvGrpSpPr/>
          <p:nvPr/>
        </p:nvGrpSpPr>
        <p:grpSpPr>
          <a:xfrm rot="0">
            <a:off x="0" y="0"/>
            <a:ext cx="1600200" cy="10287000"/>
            <a:chOff x="0" y="0"/>
            <a:chExt cx="2133600" cy="13716000"/>
          </a:xfrm>
        </p:grpSpPr>
        <p:grpSp>
          <p:nvGrpSpPr>
            <p:cNvPr name="Group 8" id="8"/>
            <p:cNvGrpSpPr/>
            <p:nvPr/>
          </p:nvGrpSpPr>
          <p:grpSpPr>
            <a:xfrm rot="0">
              <a:off x="0" y="0"/>
              <a:ext cx="2133600" cy="13716000"/>
              <a:chOff x="0" y="0"/>
              <a:chExt cx="421452" cy="2709333"/>
            </a:xfrm>
          </p:grpSpPr>
          <p:sp>
            <p:nvSpPr>
              <p:cNvPr name="Freeform 9" id="9"/>
              <p:cNvSpPr/>
              <p:nvPr/>
            </p:nvSpPr>
            <p:spPr>
              <a:xfrm flipH="false" flipV="false" rot="0">
                <a:off x="0" y="0"/>
                <a:ext cx="421452" cy="2709333"/>
              </a:xfrm>
              <a:custGeom>
                <a:avLst/>
                <a:gdLst/>
                <a:ahLst/>
                <a:cxnLst/>
                <a:rect r="r" b="b" t="t" l="l"/>
                <a:pathLst>
                  <a:path h="2709333" w="421452">
                    <a:moveTo>
                      <a:pt x="0" y="0"/>
                    </a:moveTo>
                    <a:lnTo>
                      <a:pt x="421452" y="0"/>
                    </a:lnTo>
                    <a:lnTo>
                      <a:pt x="421452" y="2709333"/>
                    </a:lnTo>
                    <a:lnTo>
                      <a:pt x="0" y="2709333"/>
                    </a:lnTo>
                    <a:close/>
                  </a:path>
                </a:pathLst>
              </a:custGeom>
              <a:solidFill>
                <a:srgbClr val="010203"/>
              </a:solidFill>
            </p:spPr>
          </p:sp>
          <p:sp>
            <p:nvSpPr>
              <p:cNvPr name="TextBox 10" id="10"/>
              <p:cNvSpPr txBox="true"/>
              <p:nvPr/>
            </p:nvSpPr>
            <p:spPr>
              <a:xfrm>
                <a:off x="0" y="-38100"/>
                <a:ext cx="421452" cy="2747433"/>
              </a:xfrm>
              <a:prstGeom prst="rect">
                <a:avLst/>
              </a:prstGeom>
            </p:spPr>
            <p:txBody>
              <a:bodyPr anchor="ctr" rtlCol="false" tIns="50800" lIns="50800" bIns="50800" rIns="50800"/>
              <a:lstStyle/>
              <a:p>
                <a:pPr algn="ctr">
                  <a:lnSpc>
                    <a:spcPts val="2160"/>
                  </a:lnSpc>
                </a:pPr>
              </a:p>
            </p:txBody>
          </p:sp>
        </p:grpSp>
        <p:sp>
          <p:nvSpPr>
            <p:cNvPr name="TextBox 11" id="11"/>
            <p:cNvSpPr txBox="true"/>
            <p:nvPr/>
          </p:nvSpPr>
          <p:spPr>
            <a:xfrm rot="0">
              <a:off x="403505" y="485775"/>
              <a:ext cx="1326591" cy="1590929"/>
            </a:xfrm>
            <a:prstGeom prst="rect">
              <a:avLst/>
            </a:prstGeom>
          </p:spPr>
          <p:txBody>
            <a:bodyPr anchor="t" rtlCol="false" tIns="0" lIns="0" bIns="0" rIns="0">
              <a:spAutoFit/>
            </a:bodyPr>
            <a:lstStyle/>
            <a:p>
              <a:pPr algn="just">
                <a:lnSpc>
                  <a:spcPts val="2376"/>
                </a:lnSpc>
              </a:pPr>
              <a:r>
                <a:rPr lang="en-US" b="true" sz="2200">
                  <a:solidFill>
                    <a:srgbClr val="F2F2F2"/>
                  </a:solidFill>
                  <a:latin typeface="Oswald Bold"/>
                  <a:ea typeface="Oswald Bold"/>
                  <a:cs typeface="Oswald Bold"/>
                  <a:sym typeface="Oswald Bold"/>
                </a:rPr>
                <a:t>SO YOU WANT TO BUILD A MUSEUM</a:t>
              </a:r>
            </a:p>
          </p:txBody>
        </p:sp>
        <p:sp>
          <p:nvSpPr>
            <p:cNvPr name="TextBox 12" id="12"/>
            <p:cNvSpPr txBox="true"/>
            <p:nvPr/>
          </p:nvSpPr>
          <p:spPr>
            <a:xfrm rot="0">
              <a:off x="457200" y="3724275"/>
              <a:ext cx="1272895" cy="5318125"/>
            </a:xfrm>
            <a:prstGeom prst="rect">
              <a:avLst/>
            </a:prstGeom>
          </p:spPr>
          <p:txBody>
            <a:bodyPr anchor="t" rtlCol="false" tIns="0" lIns="0" bIns="0" rIns="0">
              <a:spAutoFit/>
            </a:bodyPr>
            <a:lstStyle/>
            <a:p>
              <a:pPr algn="l">
                <a:lnSpc>
                  <a:spcPts val="1439"/>
                </a:lnSpc>
              </a:pPr>
              <a:r>
                <a:rPr lang="en-US" sz="1200">
                  <a:solidFill>
                    <a:srgbClr val="808080"/>
                  </a:solidFill>
                  <a:latin typeface="Archivo"/>
                  <a:ea typeface="Archivo"/>
                  <a:cs typeface="Archivo"/>
                  <a:sym typeface="Archivo"/>
                </a:rPr>
                <a:t>The Idea</a:t>
              </a:r>
            </a:p>
            <a:p>
              <a:pPr algn="l">
                <a:lnSpc>
                  <a:spcPts val="1439"/>
                </a:lnSpc>
              </a:pPr>
            </a:p>
            <a:p>
              <a:pPr algn="l">
                <a:lnSpc>
                  <a:spcPts val="1439"/>
                </a:lnSpc>
              </a:pPr>
              <a:r>
                <a:rPr lang="en-US" sz="1200">
                  <a:solidFill>
                    <a:srgbClr val="808080"/>
                  </a:solidFill>
                  <a:latin typeface="Archivo"/>
                  <a:ea typeface="Archivo"/>
                  <a:cs typeface="Archivo"/>
                  <a:sym typeface="Archivo"/>
                </a:rPr>
                <a:t>Collections &amp; Programming</a:t>
              </a:r>
            </a:p>
            <a:p>
              <a:pPr algn="l">
                <a:lnSpc>
                  <a:spcPts val="1439"/>
                </a:lnSpc>
              </a:pPr>
            </a:p>
            <a:p>
              <a:pPr algn="l">
                <a:lnSpc>
                  <a:spcPts val="1439"/>
                </a:lnSpc>
              </a:pPr>
              <a:r>
                <a:rPr lang="en-US" sz="1200">
                  <a:solidFill>
                    <a:srgbClr val="808080"/>
                  </a:solidFill>
                  <a:latin typeface="Archivo"/>
                  <a:ea typeface="Archivo"/>
                  <a:cs typeface="Archivo"/>
                  <a:sym typeface="Archivo"/>
                </a:rPr>
                <a:t>Operations &amp; Facilities</a:t>
              </a:r>
            </a:p>
            <a:p>
              <a:pPr algn="l">
                <a:lnSpc>
                  <a:spcPts val="1439"/>
                </a:lnSpc>
              </a:pPr>
            </a:p>
            <a:p>
              <a:pPr algn="l">
                <a:lnSpc>
                  <a:spcPts val="1439"/>
                </a:lnSpc>
              </a:pPr>
              <a:r>
                <a:rPr lang="en-US" sz="1200">
                  <a:solidFill>
                    <a:srgbClr val="808080"/>
                  </a:solidFill>
                  <a:latin typeface="Archivo"/>
                  <a:ea typeface="Archivo"/>
                  <a:cs typeface="Archivo"/>
                  <a:sym typeface="Archivo"/>
                </a:rPr>
                <a:t>Finances</a:t>
              </a:r>
            </a:p>
            <a:p>
              <a:pPr algn="l">
                <a:lnSpc>
                  <a:spcPts val="1439"/>
                </a:lnSpc>
              </a:pPr>
            </a:p>
            <a:p>
              <a:pPr algn="l">
                <a:lnSpc>
                  <a:spcPts val="1439"/>
                </a:lnSpc>
              </a:pPr>
              <a:r>
                <a:rPr lang="en-US" sz="1200">
                  <a:solidFill>
                    <a:srgbClr val="808080"/>
                  </a:solidFill>
                  <a:latin typeface="Archivo"/>
                  <a:ea typeface="Archivo"/>
                  <a:cs typeface="Archivo"/>
                  <a:sym typeface="Archivo"/>
                </a:rPr>
                <a:t>Marketing</a:t>
              </a:r>
            </a:p>
            <a:p>
              <a:pPr algn="l">
                <a:lnSpc>
                  <a:spcPts val="1439"/>
                </a:lnSpc>
              </a:pPr>
            </a:p>
            <a:p>
              <a:pPr algn="l">
                <a:lnSpc>
                  <a:spcPts val="1439"/>
                </a:lnSpc>
              </a:pPr>
              <a:r>
                <a:rPr lang="en-US" sz="1200">
                  <a:solidFill>
                    <a:srgbClr val="808080"/>
                  </a:solidFill>
                  <a:latin typeface="Archivo"/>
                  <a:ea typeface="Archivo"/>
                  <a:cs typeface="Archivo"/>
                  <a:sym typeface="Archivo"/>
                </a:rPr>
                <a:t>Business Planning</a:t>
              </a:r>
            </a:p>
            <a:p>
              <a:pPr algn="l">
                <a:lnSpc>
                  <a:spcPts val="1439"/>
                </a:lnSpc>
              </a:pPr>
            </a:p>
            <a:p>
              <a:pPr algn="l">
                <a:lnSpc>
                  <a:spcPts val="1439"/>
                </a:lnSpc>
              </a:pPr>
              <a:r>
                <a:rPr lang="en-US" sz="1200">
                  <a:solidFill>
                    <a:srgbClr val="808080"/>
                  </a:solidFill>
                  <a:latin typeface="Archivo"/>
                  <a:ea typeface="Archivo"/>
                  <a:cs typeface="Archivo"/>
                  <a:sym typeface="Archivo"/>
                </a:rPr>
                <a:t>Put It Into Practice</a:t>
              </a:r>
            </a:p>
            <a:p>
              <a:pPr algn="l">
                <a:lnSpc>
                  <a:spcPts val="1439"/>
                </a:lnSpc>
              </a:pPr>
            </a:p>
            <a:p>
              <a:pPr algn="l">
                <a:lnSpc>
                  <a:spcPts val="1439"/>
                </a:lnSpc>
              </a:pPr>
              <a:r>
                <a:rPr lang="en-US" sz="1200">
                  <a:solidFill>
                    <a:srgbClr val="F2F2F2"/>
                  </a:solidFill>
                  <a:latin typeface="Archivo"/>
                  <a:ea typeface="Archivo"/>
                  <a:cs typeface="Archivo"/>
                  <a:sym typeface="Archivo"/>
                </a:rPr>
                <a:t>Case Studies</a:t>
              </a:r>
            </a:p>
            <a:p>
              <a:pPr algn="l">
                <a:lnSpc>
                  <a:spcPts val="1439"/>
                </a:lnSpc>
              </a:pPr>
            </a:p>
            <a:p>
              <a:pPr algn="l">
                <a:lnSpc>
                  <a:spcPts val="1439"/>
                </a:lnSpc>
              </a:pPr>
              <a:r>
                <a:rPr lang="en-US" sz="1200">
                  <a:solidFill>
                    <a:srgbClr val="808080"/>
                  </a:solidFill>
                  <a:latin typeface="Archivo"/>
                  <a:ea typeface="Archivo"/>
                  <a:cs typeface="Archivo"/>
                  <a:sym typeface="Archivo"/>
                </a:rPr>
                <a:t>Appendices</a:t>
              </a:r>
            </a:p>
            <a:p>
              <a:pPr algn="l">
                <a:lnSpc>
                  <a:spcPts val="1439"/>
                </a:lnSpc>
              </a:pPr>
            </a:p>
          </p:txBody>
        </p:sp>
        <p:sp>
          <p:nvSpPr>
            <p:cNvPr name="TextBox 13" id="13"/>
            <p:cNvSpPr txBox="true"/>
            <p:nvPr/>
          </p:nvSpPr>
          <p:spPr>
            <a:xfrm rot="0">
              <a:off x="457200" y="12322045"/>
              <a:ext cx="1326591" cy="936755"/>
            </a:xfrm>
            <a:prstGeom prst="rect">
              <a:avLst/>
            </a:prstGeom>
          </p:spPr>
          <p:txBody>
            <a:bodyPr anchor="t" rtlCol="false" tIns="0" lIns="0" bIns="0" rIns="0">
              <a:spAutoFit/>
            </a:bodyPr>
            <a:lstStyle/>
            <a:p>
              <a:pPr algn="just">
                <a:lnSpc>
                  <a:spcPts val="1511"/>
                </a:lnSpc>
              </a:pPr>
              <a:r>
                <a:rPr lang="en-US" sz="1399">
                  <a:solidFill>
                    <a:srgbClr val="F2F2F2"/>
                  </a:solidFill>
                  <a:latin typeface="Zodiak"/>
                  <a:ea typeface="Zodiak"/>
                  <a:cs typeface="Zodiak"/>
                  <a:sym typeface="Zodiak"/>
                  <a:hlinkClick r:id="rId4" tooltip="https://www.floschechter.com"/>
                </a:rPr>
                <a:t>Florence</a:t>
              </a:r>
            </a:p>
            <a:p>
              <a:pPr algn="just">
                <a:lnSpc>
                  <a:spcPts val="1511"/>
                </a:lnSpc>
              </a:pPr>
              <a:r>
                <a:rPr lang="en-US" sz="1399">
                  <a:solidFill>
                    <a:srgbClr val="F2F2F2"/>
                  </a:solidFill>
                  <a:latin typeface="Zodiak"/>
                  <a:ea typeface="Zodiak"/>
                  <a:cs typeface="Zodiak"/>
                  <a:sym typeface="Zodiak"/>
                  <a:hlinkClick r:id="rId5" tooltip="https://www.floschechter.com"/>
                </a:rPr>
                <a:t>Schechter</a:t>
              </a:r>
            </a:p>
            <a:p>
              <a:pPr algn="just">
                <a:lnSpc>
                  <a:spcPts val="1727"/>
                </a:lnSpc>
              </a:pPr>
            </a:p>
            <a:p>
              <a:pPr algn="just">
                <a:lnSpc>
                  <a:spcPts val="864"/>
                </a:lnSpc>
              </a:pPr>
              <a:r>
                <a:rPr lang="en-US" sz="800">
                  <a:solidFill>
                    <a:srgbClr val="F2F2F2"/>
                  </a:solidFill>
                  <a:latin typeface="Zodiak"/>
                  <a:ea typeface="Zodiak"/>
                  <a:cs typeface="Zodiak"/>
                  <a:sym typeface="Zodiak"/>
                  <a:hlinkClick r:id="rId6" tooltip="https://www.floschechter.com"/>
                </a:rPr>
                <a:t>floschechter.com</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DAGEuk8Zcbc</dc:identifier>
  <dcterms:modified xsi:type="dcterms:W3CDTF">2011-08-01T06:04:30Z</dcterms:modified>
  <cp:revision>1</cp:revision>
  <dc:title>Free Toolkit - So You Want To Build A Museum | Florence Schechter Consultancy</dc:title>
</cp:coreProperties>
</file>