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706100"/>
  <p:notesSz cx="7556500" cy="10706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027B9-01F3-4032-8342-62D952F50807}" v="3" dt="2025-03-13T09:41:15.099"/>
    <p1510:client id="{EA73845E-B6B3-4746-90BF-2794FD3D252A}" v="1" dt="2025-03-13T09:37:55.9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228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Zhou" userId="a03564a1-e245-4ac4-9cd3-2d1f1ee19892" providerId="ADAL" clId="{EA73845E-B6B3-4746-90BF-2794FD3D252A}"/>
    <pc:docChg chg="delSld modSld">
      <pc:chgData name="Frank Zhou" userId="a03564a1-e245-4ac4-9cd3-2d1f1ee19892" providerId="ADAL" clId="{EA73845E-B6B3-4746-90BF-2794FD3D252A}" dt="2025-03-13T09:38:07.553" v="10" actId="47"/>
      <pc:docMkLst>
        <pc:docMk/>
      </pc:docMkLst>
      <pc:sldChg chg="addSp modSp mod">
        <pc:chgData name="Frank Zhou" userId="a03564a1-e245-4ac4-9cd3-2d1f1ee19892" providerId="ADAL" clId="{EA73845E-B6B3-4746-90BF-2794FD3D252A}" dt="2025-03-13T09:38:02.060" v="9" actId="1038"/>
        <pc:sldMkLst>
          <pc:docMk/>
          <pc:sldMk cId="0" sldId="259"/>
        </pc:sldMkLst>
        <pc:spChg chg="add mod">
          <ac:chgData name="Frank Zhou" userId="a03564a1-e245-4ac4-9cd3-2d1f1ee19892" providerId="ADAL" clId="{EA73845E-B6B3-4746-90BF-2794FD3D252A}" dt="2025-03-13T09:38:02.060" v="9" actId="1038"/>
          <ac:spMkLst>
            <pc:docMk/>
            <pc:sldMk cId="0" sldId="259"/>
            <ac:spMk id="6" creationId="{668DC7D4-8401-E7AB-031F-6943D353DBDE}"/>
          </ac:spMkLst>
        </pc:spChg>
      </pc:sldChg>
      <pc:sldChg chg="del">
        <pc:chgData name="Frank Zhou" userId="a03564a1-e245-4ac4-9cd3-2d1f1ee19892" providerId="ADAL" clId="{EA73845E-B6B3-4746-90BF-2794FD3D252A}" dt="2025-03-13T09:38:07.553" v="10" actId="47"/>
        <pc:sldMkLst>
          <pc:docMk/>
          <pc:sldMk cId="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8891"/>
            <a:ext cx="6423025" cy="22482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5416"/>
            <a:ext cx="5289550" cy="267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2403"/>
            <a:ext cx="3287077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2403"/>
            <a:ext cx="3287077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8244"/>
            <a:ext cx="6800850" cy="17129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2403"/>
            <a:ext cx="6800850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6673"/>
            <a:ext cx="2418080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6673"/>
            <a:ext cx="1737995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6673"/>
            <a:ext cx="1737995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air of white lights from a ceiling&#10;&#10;Description automatically generated">
            <a:extLst>
              <a:ext uri="{FF2B5EF4-FFF2-40B4-BE49-F238E27FC236}">
                <a16:creationId xmlns:a16="http://schemas.microsoft.com/office/drawing/2014/main" id="{ABAB8661-7D07-670D-4B02-0DBFFAE92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-85" r="13389" b="85"/>
          <a:stretch/>
        </p:blipFill>
        <p:spPr>
          <a:xfrm>
            <a:off x="0" y="0"/>
            <a:ext cx="7556500" cy="106969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1730" y="8197722"/>
            <a:ext cx="186491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FFFFFF"/>
                </a:solidFill>
                <a:latin typeface="Signify Raisonne DemiBold" panose="020B0703030201040104" pitchFamily="34" charset="0"/>
                <a:cs typeface="Calibri"/>
              </a:rPr>
              <a:t>Drum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343" y="9105696"/>
            <a:ext cx="5360035" cy="8769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620"/>
              </a:spcBef>
            </a:pPr>
            <a:r>
              <a:rPr sz="2400" dirty="0">
                <a:solidFill>
                  <a:srgbClr val="FFFFFF"/>
                </a:solidFill>
                <a:latin typeface="Signify Relative Book" panose="02000506040000020004" pitchFamily="50" charset="0"/>
                <a:cs typeface="Calibri"/>
              </a:rPr>
              <a:t>A versatile cylinder downlight with a variety of finish options</a:t>
            </a:r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FFB5BB6-3513-E624-D9A7-7EC36382C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04" y="0"/>
            <a:ext cx="2667000" cy="130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2916" y="6272784"/>
            <a:ext cx="541020" cy="5394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1520" y="6272784"/>
            <a:ext cx="539496" cy="5394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433315"/>
            <a:ext cx="3777995" cy="625754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079875" y="5506339"/>
            <a:ext cx="100025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303034"/>
                </a:solidFill>
                <a:latin typeface="Signify Raisonne DemiBold" panose="020B0703030201040104" pitchFamily="34" charset="0"/>
                <a:cs typeface="Calibri"/>
              </a:rPr>
              <a:t>Colors</a:t>
            </a:r>
            <a:endParaRPr sz="2000" dirty="0">
              <a:solidFill>
                <a:srgbClr val="303034"/>
              </a:solidFill>
              <a:latin typeface="Signify Raisonne DemiBold" panose="020B0703030201040104" pitchFamily="34" charset="0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726" y="5218557"/>
            <a:ext cx="22843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0" dirty="0">
                <a:solidFill>
                  <a:srgbClr val="303034"/>
                </a:solidFill>
                <a:latin typeface="Signify Raisonne DemiBold" panose="020B0703030201040104" pitchFamily="34" charset="0"/>
                <a:cs typeface="Calibri"/>
              </a:rPr>
              <a:t>Drum</a:t>
            </a:r>
            <a:endParaRPr sz="4800" dirty="0">
              <a:solidFill>
                <a:srgbClr val="303034"/>
              </a:solidFill>
              <a:latin typeface="Signify Raisonne DemiBold" panose="020B0703030201040104" pitchFamily="34" charset="0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726" y="6191250"/>
            <a:ext cx="298320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Bringing</a:t>
            </a:r>
            <a:r>
              <a:rPr sz="1200" spc="-6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glare</a:t>
            </a:r>
            <a:r>
              <a:rPr sz="1200" spc="-1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control</a:t>
            </a:r>
            <a:r>
              <a:rPr sz="1200" spc="-1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of</a:t>
            </a:r>
            <a:r>
              <a:rPr sz="1200" spc="-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spc="-1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downlights</a:t>
            </a:r>
            <a:r>
              <a:rPr sz="1200" spc="-3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to</a:t>
            </a:r>
            <a:r>
              <a:rPr sz="1200" spc="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spc="-2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open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ceilings</a:t>
            </a:r>
            <a:r>
              <a:rPr sz="1200" spc="-1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by</a:t>
            </a:r>
            <a:r>
              <a:rPr sz="1200" spc="-3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spc="-1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having</a:t>
            </a:r>
            <a:r>
              <a:rPr sz="1200" spc="-6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surface</a:t>
            </a:r>
            <a:r>
              <a:rPr sz="1200" spc="-2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spc="-1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mounting,</a:t>
            </a:r>
            <a:r>
              <a:rPr sz="1200" spc="-6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spc="-2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track </a:t>
            </a:r>
            <a:r>
              <a:rPr sz="1200" spc="-1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mounting</a:t>
            </a:r>
            <a:r>
              <a:rPr sz="1200" spc="-6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and</a:t>
            </a:r>
            <a:r>
              <a:rPr sz="1200" spc="-2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spc="-1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pendant,</a:t>
            </a:r>
            <a:r>
              <a:rPr sz="1200" spc="-5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with</a:t>
            </a:r>
            <a:r>
              <a:rPr sz="1200" spc="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a</a:t>
            </a:r>
            <a:r>
              <a:rPr sz="1200" spc="2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variety</a:t>
            </a:r>
            <a:r>
              <a:rPr sz="1200" spc="-4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spc="-2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of </a:t>
            </a: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finish</a:t>
            </a:r>
            <a:r>
              <a:rPr sz="1200" spc="-65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 </a:t>
            </a:r>
            <a:r>
              <a:rPr sz="1200" spc="-1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options.</a:t>
            </a:r>
            <a:endParaRPr sz="1200" dirty="0">
              <a:solidFill>
                <a:srgbClr val="303034"/>
              </a:solidFill>
              <a:latin typeface="Signify Relative Book" panose="02000506040000020004" pitchFamily="50" charset="0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" y="4572"/>
            <a:ext cx="7552943" cy="442874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4987" y="6283452"/>
            <a:ext cx="539496" cy="53949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74726" y="7378446"/>
            <a:ext cx="293507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03034"/>
                </a:solidFill>
                <a:latin typeface="Signify Relative Book" panose="02000506040000020004" pitchFamily="50" charset="0"/>
                <a:cs typeface="Calibri"/>
              </a:rPr>
              <a:t>A digitally manufactured lightweight housing provides a distinctive aesthetic to traditional downlighting applications with multiple design options available.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121277" y="6861809"/>
            <a:ext cx="9588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549275" algn="l"/>
              </a:tabLst>
            </a:pPr>
            <a:r>
              <a:rPr sz="700" spc="-10" dirty="0">
                <a:solidFill>
                  <a:srgbClr val="303034"/>
                </a:solidFill>
                <a:latin typeface="Calibri"/>
                <a:cs typeface="Calibri"/>
              </a:rPr>
              <a:t>WH401</a:t>
            </a:r>
            <a:r>
              <a:rPr sz="700" dirty="0">
                <a:solidFill>
                  <a:srgbClr val="303034"/>
                </a:solidFill>
                <a:latin typeface="Calibri"/>
                <a:cs typeface="Calibri"/>
              </a:rPr>
              <a:t>	</a:t>
            </a:r>
            <a:r>
              <a:rPr sz="1050" spc="-15" baseline="7936" dirty="0">
                <a:solidFill>
                  <a:srgbClr val="303034"/>
                </a:solidFill>
                <a:latin typeface="Calibri"/>
                <a:cs typeface="Calibri"/>
              </a:rPr>
              <a:t>GR402</a:t>
            </a:r>
            <a:endParaRPr sz="1050" baseline="7936" dirty="0">
              <a:solidFill>
                <a:srgbClr val="303034"/>
              </a:solidFill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700" dirty="0">
                <a:solidFill>
                  <a:srgbClr val="303034"/>
                </a:solidFill>
                <a:latin typeface="Calibri"/>
                <a:cs typeface="Calibri"/>
              </a:rPr>
              <a:t>Satin</a:t>
            </a:r>
            <a:r>
              <a:rPr sz="700" spc="-5" dirty="0">
                <a:solidFill>
                  <a:srgbClr val="303034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03034"/>
                </a:solidFill>
                <a:latin typeface="Calibri"/>
                <a:cs typeface="Calibri"/>
              </a:rPr>
              <a:t>White</a:t>
            </a:r>
            <a:r>
              <a:rPr sz="700" spc="380" dirty="0">
                <a:solidFill>
                  <a:srgbClr val="303034"/>
                </a:solidFill>
                <a:latin typeface="Calibri"/>
                <a:cs typeface="Calibri"/>
              </a:rPr>
              <a:t> </a:t>
            </a:r>
            <a:r>
              <a:rPr sz="1050" baseline="7936" dirty="0">
                <a:solidFill>
                  <a:srgbClr val="303034"/>
                </a:solidFill>
                <a:latin typeface="Calibri"/>
                <a:cs typeface="Calibri"/>
              </a:rPr>
              <a:t>Satin</a:t>
            </a:r>
            <a:r>
              <a:rPr sz="1050" spc="-7" baseline="7936" dirty="0">
                <a:solidFill>
                  <a:srgbClr val="303034"/>
                </a:solidFill>
                <a:latin typeface="Calibri"/>
                <a:cs typeface="Calibri"/>
              </a:rPr>
              <a:t> </a:t>
            </a:r>
            <a:r>
              <a:rPr sz="1050" spc="-30" baseline="7936" dirty="0">
                <a:solidFill>
                  <a:srgbClr val="303034"/>
                </a:solidFill>
                <a:latin typeface="Calibri"/>
                <a:cs typeface="Calibri"/>
              </a:rPr>
              <a:t>Grey</a:t>
            </a:r>
            <a:endParaRPr sz="1050" baseline="7936" dirty="0">
              <a:solidFill>
                <a:srgbClr val="303034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33847" y="6867906"/>
            <a:ext cx="2470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303034"/>
                </a:solidFill>
                <a:latin typeface="Calibri"/>
                <a:cs typeface="Calibri"/>
              </a:rPr>
              <a:t>BK402</a:t>
            </a:r>
            <a:endParaRPr sz="700" dirty="0">
              <a:solidFill>
                <a:srgbClr val="303034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08702" y="6970903"/>
            <a:ext cx="155575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303034"/>
                </a:solidFill>
                <a:latin typeface="Calibri"/>
                <a:cs typeface="Calibri"/>
              </a:rPr>
              <a:t>Satin</a:t>
            </a:r>
            <a:r>
              <a:rPr sz="700" spc="-5" dirty="0">
                <a:solidFill>
                  <a:srgbClr val="303034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03034"/>
                </a:solidFill>
                <a:latin typeface="Calibri"/>
                <a:cs typeface="Calibri"/>
              </a:rPr>
              <a:t>Black</a:t>
            </a:r>
            <a:endParaRPr sz="1050" baseline="3968" dirty="0">
              <a:solidFill>
                <a:srgbClr val="303034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9288" y="5269052"/>
            <a:ext cx="8389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303034"/>
                </a:solidFill>
                <a:latin typeface="Signify Raisonne DemiBold" panose="020B0703030201040104" pitchFamily="34" charset="0"/>
                <a:cs typeface="Lucida Sans Unicode"/>
              </a:rPr>
              <a:t>Electrical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5101"/>
              </p:ext>
            </p:extLst>
          </p:nvPr>
        </p:nvGraphicFramePr>
        <p:xfrm>
          <a:off x="2937255" y="5503291"/>
          <a:ext cx="4257037" cy="2187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DESCRIPTION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9370" marB="0">
                    <a:lnL w="6350">
                      <a:solidFill>
                        <a:srgbClr val="2F2C2C"/>
                      </a:solidFill>
                      <a:prstDash val="solid"/>
                    </a:lnL>
                    <a:lnT w="6350">
                      <a:solidFill>
                        <a:srgbClr val="2F2C2C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PHILIPS</a:t>
                      </a:r>
                      <a:r>
                        <a:rPr sz="700" spc="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XITANIUM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MINI</a:t>
                      </a:r>
                      <a:r>
                        <a:rPr sz="700" spc="3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AND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WH</a:t>
                      </a:r>
                      <a:r>
                        <a:rPr sz="700" spc="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DRIVER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9370" marB="0">
                    <a:lnT w="6350">
                      <a:solidFill>
                        <a:srgbClr val="2F2C2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F2C2C"/>
                      </a:solidFill>
                      <a:prstDash val="solid"/>
                    </a:lnR>
                    <a:lnT w="6350">
                      <a:solidFill>
                        <a:srgbClr val="2F2C2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TYPE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>
                    <a:lnL w="6350">
                      <a:solidFill>
                        <a:srgbClr val="2F2C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PSE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PSU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DIA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WIA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>
                    <a:lnR w="6350">
                      <a:solidFill>
                        <a:srgbClr val="2F2C2C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CONTROL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2F2C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NON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DIM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 marL="220979" marR="317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NON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DIM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 marL="180340" marR="142240" indent="-1816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DALI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INTERACT READY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154940" marR="205104" indent="-50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WIRELESS 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INTERACT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>
                    <a:lnR w="6350">
                      <a:solidFill>
                        <a:srgbClr val="2F2C2C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DC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FEATURE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815" marB="0">
                    <a:lnL w="6350">
                      <a:solidFill>
                        <a:srgbClr val="2F2C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YES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NO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YES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YES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815" marB="0">
                    <a:lnR w="6350">
                      <a:solidFill>
                        <a:srgbClr val="2F2C2C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VLC</a:t>
                      </a:r>
                      <a:r>
                        <a:rPr sz="700" spc="-4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POSSIBLE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>
                    <a:lnL w="6350">
                      <a:solidFill>
                        <a:srgbClr val="2F2C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NO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NO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YES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NO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>
                    <a:lnR w="6350">
                      <a:solidFill>
                        <a:srgbClr val="2F2C2C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CONNECTION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>
                    <a:lnL w="6350">
                      <a:solidFill>
                        <a:srgbClr val="2F2C2C"/>
                      </a:solidFill>
                      <a:prstDash val="solid"/>
                    </a:lnL>
                  </a:tcPr>
                </a:tc>
                <a:tc gridSpan="4"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THROUGH-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WIRING</a:t>
                      </a:r>
                      <a:r>
                        <a:rPr sz="700" spc="9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POSSIBLE</a:t>
                      </a:r>
                      <a:r>
                        <a:rPr sz="700" spc="1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FOR</a:t>
                      </a:r>
                      <a:r>
                        <a:rPr sz="700" spc="18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SURFACE</a:t>
                      </a:r>
                      <a:r>
                        <a:rPr sz="700" spc="114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MOUNTED</a:t>
                      </a:r>
                      <a:r>
                        <a:rPr sz="700" spc="9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VERSIONS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>
                    <a:lnR w="6350">
                      <a:solidFill>
                        <a:srgbClr val="2F2C2C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INPUT</a:t>
                      </a:r>
                      <a:r>
                        <a:rPr sz="700" spc="-3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VOLTAGE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>
                    <a:lnL w="6350">
                      <a:solidFill>
                        <a:srgbClr val="2F2C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220-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240vac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F2C2C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FREQUENCY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>
                    <a:lnL w="6350">
                      <a:solidFill>
                        <a:srgbClr val="2F2C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50-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60Hz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F2C2C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POWER</a:t>
                      </a:r>
                      <a:r>
                        <a:rPr sz="700" spc="15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FACTOR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>
                    <a:lnL w="6350">
                      <a:solidFill>
                        <a:srgbClr val="2F2C2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&gt;0,9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F2C2C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DRIVER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FAILURE</a:t>
                      </a:r>
                      <a:endParaRPr sz="700" dirty="0">
                        <a:latin typeface="Lucida Sans"/>
                        <a:cs typeface="Lucida Sans"/>
                      </a:endParaRPr>
                    </a:p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RATE</a:t>
                      </a:r>
                      <a:endParaRPr sz="700" dirty="0">
                        <a:latin typeface="Lucida Sans"/>
                        <a:cs typeface="Lucida Sans"/>
                      </a:endParaRPr>
                    </a:p>
                  </a:txBody>
                  <a:tcPr marL="0" marR="0" marT="43180" marB="0">
                    <a:lnL w="6350">
                      <a:solidFill>
                        <a:srgbClr val="2F2C2C"/>
                      </a:solidFill>
                      <a:prstDash val="solid"/>
                    </a:lnL>
                    <a:lnB w="6350">
                      <a:solidFill>
                        <a:srgbClr val="2F2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2F2C2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9657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700" spc="-7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&lt;1%</a:t>
                      </a:r>
                      <a:r>
                        <a:rPr sz="700" spc="-13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@</a:t>
                      </a:r>
                      <a:r>
                        <a:rPr sz="700" spc="3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5,000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hrs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100330" marB="0">
                    <a:lnB w="6350">
                      <a:solidFill>
                        <a:srgbClr val="2F2C2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F2C2C"/>
                      </a:solidFill>
                      <a:prstDash val="solid"/>
                    </a:lnR>
                    <a:lnB w="6350">
                      <a:solidFill>
                        <a:srgbClr val="2F2C2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934461" y="7823327"/>
            <a:ext cx="7675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303034"/>
                </a:solidFill>
                <a:latin typeface="Signify Raisonne DemiBold" panose="020B0703030201040104" pitchFamily="34" charset="0"/>
                <a:cs typeface="Lucida Sans Unicode"/>
              </a:rPr>
              <a:t>Optical</a:t>
            </a:r>
          </a:p>
        </p:txBody>
      </p:sp>
      <p:sp>
        <p:nvSpPr>
          <p:cNvPr id="5" name="object 5"/>
          <p:cNvSpPr/>
          <p:nvPr/>
        </p:nvSpPr>
        <p:spPr>
          <a:xfrm>
            <a:off x="2935223" y="8059420"/>
            <a:ext cx="4255135" cy="1103630"/>
          </a:xfrm>
          <a:custGeom>
            <a:avLst/>
            <a:gdLst/>
            <a:ahLst/>
            <a:cxnLst/>
            <a:rect l="l" t="t" r="r" b="b"/>
            <a:pathLst>
              <a:path w="4255134" h="1103629">
                <a:moveTo>
                  <a:pt x="3048" y="0"/>
                </a:moveTo>
                <a:lnTo>
                  <a:pt x="3048" y="1103376"/>
                </a:lnTo>
              </a:path>
              <a:path w="4255134" h="1103629">
                <a:moveTo>
                  <a:pt x="4251959" y="0"/>
                </a:moveTo>
                <a:lnTo>
                  <a:pt x="4251959" y="1103376"/>
                </a:lnTo>
              </a:path>
              <a:path w="4255134" h="1103629">
                <a:moveTo>
                  <a:pt x="0" y="3048"/>
                </a:moveTo>
                <a:lnTo>
                  <a:pt x="4254881" y="3048"/>
                </a:lnTo>
              </a:path>
              <a:path w="4255134" h="1103629">
                <a:moveTo>
                  <a:pt x="0" y="1100328"/>
                </a:moveTo>
                <a:lnTo>
                  <a:pt x="4254881" y="1100328"/>
                </a:lnTo>
              </a:path>
            </a:pathLst>
          </a:custGeom>
          <a:ln w="6350">
            <a:solidFill>
              <a:srgbClr val="2F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58109"/>
              </p:ext>
            </p:extLst>
          </p:nvPr>
        </p:nvGraphicFramePr>
        <p:xfrm>
          <a:off x="3196717" y="8062467"/>
          <a:ext cx="2421889" cy="1096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DESCRIPTION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COB</a:t>
                      </a:r>
                      <a:r>
                        <a:rPr sz="700" spc="8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LED</a:t>
                      </a:r>
                      <a:r>
                        <a:rPr sz="700" spc="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WITH</a:t>
                      </a:r>
                      <a:r>
                        <a:rPr sz="700" spc="-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SPECULAR</a:t>
                      </a:r>
                      <a:r>
                        <a:rPr sz="700" spc="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REFLECTOR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CCT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3000K,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4000K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CRI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80+</a:t>
                      </a:r>
                      <a:r>
                        <a:rPr sz="700" spc="-7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/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90+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BINNING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CRI80+,</a:t>
                      </a:r>
                      <a:r>
                        <a:rPr sz="700" spc="-6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3000K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(0.44,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0.40)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SDCM&lt;5</a:t>
                      </a:r>
                      <a:endParaRPr sz="700">
                        <a:latin typeface="Lucida Sans"/>
                        <a:cs typeface="Lucida Sans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CRI90+,</a:t>
                      </a:r>
                      <a:r>
                        <a:rPr sz="700" spc="-5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4000K</a:t>
                      </a:r>
                      <a:r>
                        <a:rPr sz="700" spc="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(0.38,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0.38)</a:t>
                      </a:r>
                      <a:r>
                        <a:rPr sz="700" spc="-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SDCM&lt;5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LIFETIME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100,000hrs</a:t>
                      </a:r>
                      <a:r>
                        <a:rPr sz="700" spc="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to</a:t>
                      </a:r>
                      <a:r>
                        <a:rPr sz="700" spc="-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L90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@</a:t>
                      </a:r>
                      <a:r>
                        <a:rPr sz="700" spc="7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25°C</a:t>
                      </a:r>
                      <a:r>
                        <a:rPr sz="700" spc="-3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Ta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939288" y="3440557"/>
            <a:ext cx="7181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303034"/>
                </a:solidFill>
                <a:latin typeface="Signify Raisonne DemiBold" panose="020B0703030201040104" pitchFamily="34" charset="0"/>
                <a:cs typeface="Lucida Sans Unicode"/>
              </a:rPr>
              <a:t>Mounting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42844" y="3680968"/>
            <a:ext cx="4249420" cy="1466215"/>
          </a:xfrm>
          <a:prstGeom prst="rect">
            <a:avLst/>
          </a:prstGeom>
          <a:ln w="6350">
            <a:solidFill>
              <a:srgbClr val="2F2C2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28065" marR="241300" indent="-775970">
              <a:lnSpc>
                <a:spcPct val="100000"/>
              </a:lnSpc>
              <a:spcBef>
                <a:spcPts val="305"/>
              </a:spcBef>
              <a:tabLst>
                <a:tab pos="1028065" algn="l"/>
              </a:tabLst>
            </a:pPr>
            <a:r>
              <a:rPr sz="1050" spc="-15" baseline="-31746" dirty="0">
                <a:solidFill>
                  <a:srgbClr val="2F2C2C"/>
                </a:solidFill>
                <a:latin typeface="Lucida Sans"/>
                <a:cs typeface="Lucida Sans"/>
              </a:rPr>
              <a:t>DESCRIPTION</a:t>
            </a:r>
            <a:r>
              <a:rPr sz="1050" baseline="-31746" dirty="0">
                <a:solidFill>
                  <a:srgbClr val="2F2C2C"/>
                </a:solidFill>
                <a:latin typeface="Lucida Sans"/>
                <a:cs typeface="Lucida Sans"/>
              </a:rPr>
              <a:t>	</a:t>
            </a:r>
            <a:r>
              <a:rPr sz="700" dirty="0">
                <a:solidFill>
                  <a:srgbClr val="2F2C2C"/>
                </a:solidFill>
                <a:latin typeface="Lucida Sans"/>
                <a:cs typeface="Lucida Sans"/>
              </a:rPr>
              <a:t>SURFACE</a:t>
            </a:r>
            <a:r>
              <a:rPr sz="700" spc="-5" dirty="0">
                <a:solidFill>
                  <a:srgbClr val="2F2C2C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2F2C2C"/>
                </a:solidFill>
                <a:latin typeface="Lucida Sans"/>
                <a:cs typeface="Lucida Sans"/>
              </a:rPr>
              <a:t>MOUNTED,</a:t>
            </a:r>
            <a:r>
              <a:rPr sz="700" spc="-25" dirty="0">
                <a:solidFill>
                  <a:srgbClr val="2F2C2C"/>
                </a:solidFill>
                <a:latin typeface="Lucida Sans"/>
                <a:cs typeface="Lucida Sans"/>
              </a:rPr>
              <a:t> </a:t>
            </a:r>
            <a:r>
              <a:rPr sz="700" spc="-10" dirty="0">
                <a:solidFill>
                  <a:srgbClr val="2F2C2C"/>
                </a:solidFill>
                <a:latin typeface="Lucida Sans"/>
                <a:cs typeface="Lucida Sans"/>
              </a:rPr>
              <a:t>TRACK</a:t>
            </a:r>
            <a:r>
              <a:rPr sz="700" spc="15" dirty="0">
                <a:solidFill>
                  <a:srgbClr val="2F2C2C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2F2C2C"/>
                </a:solidFill>
                <a:latin typeface="Lucida Sans"/>
                <a:cs typeface="Lucida Sans"/>
              </a:rPr>
              <a:t>MOUNTED,</a:t>
            </a:r>
            <a:r>
              <a:rPr sz="700" spc="-5" dirty="0">
                <a:solidFill>
                  <a:srgbClr val="2F2C2C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2F2C2C"/>
                </a:solidFill>
                <a:latin typeface="Lucida Sans"/>
                <a:cs typeface="Lucida Sans"/>
              </a:rPr>
              <a:t>PENDANT</a:t>
            </a:r>
            <a:r>
              <a:rPr sz="700" spc="-15" dirty="0">
                <a:solidFill>
                  <a:srgbClr val="2F2C2C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2F2C2C"/>
                </a:solidFill>
                <a:latin typeface="Lucida Sans"/>
                <a:cs typeface="Lucida Sans"/>
              </a:rPr>
              <a:t>SURFACE</a:t>
            </a:r>
            <a:r>
              <a:rPr sz="700" spc="-5" dirty="0">
                <a:solidFill>
                  <a:srgbClr val="2F2C2C"/>
                </a:solidFill>
                <a:latin typeface="Lucida Sans"/>
                <a:cs typeface="Lucida Sans"/>
              </a:rPr>
              <a:t> </a:t>
            </a:r>
            <a:r>
              <a:rPr sz="700" spc="-10" dirty="0">
                <a:solidFill>
                  <a:srgbClr val="2F2C2C"/>
                </a:solidFill>
                <a:latin typeface="Lucida Sans"/>
                <a:cs typeface="Lucida Sans"/>
              </a:rPr>
              <a:t>MOUNTE </a:t>
            </a:r>
            <a:r>
              <a:rPr sz="700" spc="-25" dirty="0">
                <a:solidFill>
                  <a:srgbClr val="2F2C2C"/>
                </a:solidFill>
                <a:latin typeface="Lucida Sans"/>
                <a:cs typeface="Lucida Sans"/>
              </a:rPr>
              <a:t>AND</a:t>
            </a:r>
            <a:r>
              <a:rPr sz="700" spc="-50" dirty="0">
                <a:solidFill>
                  <a:srgbClr val="2F2C2C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2F2C2C"/>
                </a:solidFill>
                <a:latin typeface="Lucida Sans"/>
                <a:cs typeface="Lucida Sans"/>
              </a:rPr>
              <a:t>PENDANT</a:t>
            </a:r>
            <a:r>
              <a:rPr sz="700" spc="-35" dirty="0">
                <a:solidFill>
                  <a:srgbClr val="2F2C2C"/>
                </a:solidFill>
                <a:latin typeface="Lucida Sans"/>
                <a:cs typeface="Lucida Sans"/>
              </a:rPr>
              <a:t> </a:t>
            </a:r>
            <a:r>
              <a:rPr sz="700" spc="-20" dirty="0">
                <a:solidFill>
                  <a:srgbClr val="2F2C2C"/>
                </a:solidFill>
                <a:latin typeface="Lucida Sans"/>
                <a:cs typeface="Lucida Sans"/>
              </a:rPr>
              <a:t>TRACK</a:t>
            </a:r>
            <a:r>
              <a:rPr sz="700" spc="-10" dirty="0">
                <a:solidFill>
                  <a:srgbClr val="2F2C2C"/>
                </a:solidFill>
                <a:latin typeface="Lucida Sans"/>
                <a:cs typeface="Lucida Sans"/>
              </a:rPr>
              <a:t> MOUNTED</a:t>
            </a:r>
            <a:endParaRPr sz="7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7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7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7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7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7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7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7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7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700">
              <a:latin typeface="Lucida Sans"/>
              <a:cs typeface="Lucida Sans"/>
            </a:endParaRPr>
          </a:p>
          <a:p>
            <a:pPr marL="96520">
              <a:lnSpc>
                <a:spcPct val="100000"/>
              </a:lnSpc>
              <a:tabLst>
                <a:tab pos="1028065" algn="l"/>
              </a:tabLst>
            </a:pPr>
            <a:r>
              <a:rPr sz="700" dirty="0">
                <a:solidFill>
                  <a:srgbClr val="2F2C2C"/>
                </a:solidFill>
                <a:latin typeface="Lucida Sans"/>
                <a:cs typeface="Lucida Sans"/>
              </a:rPr>
              <a:t>FIXTURE</a:t>
            </a:r>
            <a:r>
              <a:rPr sz="700" spc="85" dirty="0">
                <a:solidFill>
                  <a:srgbClr val="2F2C2C"/>
                </a:solidFill>
                <a:latin typeface="Lucida Sans"/>
                <a:cs typeface="Lucida Sans"/>
              </a:rPr>
              <a:t> </a:t>
            </a:r>
            <a:r>
              <a:rPr sz="700" spc="-10" dirty="0">
                <a:solidFill>
                  <a:srgbClr val="2F2C2C"/>
                </a:solidFill>
                <a:latin typeface="Lucida Sans"/>
                <a:cs typeface="Lucida Sans"/>
              </a:rPr>
              <a:t>WEIGHT</a:t>
            </a:r>
            <a:r>
              <a:rPr sz="700" dirty="0">
                <a:solidFill>
                  <a:srgbClr val="2F2C2C"/>
                </a:solidFill>
                <a:latin typeface="Lucida Sans"/>
                <a:cs typeface="Lucida Sans"/>
              </a:rPr>
              <a:t>	MAX</a:t>
            </a:r>
            <a:r>
              <a:rPr sz="700" spc="-30" dirty="0">
                <a:solidFill>
                  <a:srgbClr val="2F2C2C"/>
                </a:solidFill>
                <a:latin typeface="Lucida Sans"/>
                <a:cs typeface="Lucida Sans"/>
              </a:rPr>
              <a:t> </a:t>
            </a:r>
            <a:r>
              <a:rPr sz="700" spc="-95" dirty="0">
                <a:solidFill>
                  <a:srgbClr val="2F2C2C"/>
                </a:solidFill>
                <a:latin typeface="Lucida Sans"/>
                <a:cs typeface="Lucida Sans"/>
              </a:rPr>
              <a:t>1.3</a:t>
            </a:r>
            <a:r>
              <a:rPr sz="700" spc="-130" dirty="0">
                <a:solidFill>
                  <a:srgbClr val="2F2C2C"/>
                </a:solidFill>
                <a:latin typeface="Lucida Sans"/>
                <a:cs typeface="Lucida Sans"/>
              </a:rPr>
              <a:t> </a:t>
            </a:r>
            <a:r>
              <a:rPr sz="700" spc="-25" dirty="0">
                <a:solidFill>
                  <a:srgbClr val="2F2C2C"/>
                </a:solidFill>
                <a:latin typeface="Lucida Sans"/>
                <a:cs typeface="Lucida Sans"/>
              </a:rPr>
              <a:t>KG</a:t>
            </a:r>
            <a:endParaRPr sz="7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9288" y="1188847"/>
            <a:ext cx="10909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03034"/>
                </a:solidFill>
                <a:latin typeface="Signify Raisonne DemiBold" panose="020B0703030201040104" pitchFamily="34" charset="0"/>
                <a:cs typeface="Lucida Sans Unicode"/>
              </a:rPr>
              <a:t>Finish</a:t>
            </a:r>
            <a:r>
              <a:rPr sz="1200" spc="30" dirty="0">
                <a:solidFill>
                  <a:srgbClr val="303034"/>
                </a:solidFill>
                <a:latin typeface="Signify Raisonne DemiBold" panose="020B0703030201040104" pitchFamily="34" charset="0"/>
                <a:cs typeface="Lucida Sans Unicode"/>
              </a:rPr>
              <a:t> </a:t>
            </a:r>
            <a:r>
              <a:rPr sz="1200" spc="-10" dirty="0">
                <a:solidFill>
                  <a:srgbClr val="303034"/>
                </a:solidFill>
                <a:latin typeface="Signify Raisonne DemiBold" panose="020B0703030201040104" pitchFamily="34" charset="0"/>
                <a:cs typeface="Lucida Sans Unicode"/>
              </a:rPr>
              <a:t>Options</a:t>
            </a:r>
            <a:endParaRPr sz="1200" dirty="0">
              <a:solidFill>
                <a:srgbClr val="303034"/>
              </a:solidFill>
              <a:latin typeface="Signify Raisonne DemiBold" panose="020B0703030201040104" pitchFamily="34" charset="0"/>
              <a:cs typeface="Lucida Sans Unicode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937255" y="1423035"/>
          <a:ext cx="4248785" cy="1905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4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HOUSING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L w="6350">
                      <a:solidFill>
                        <a:srgbClr val="2F2C2C"/>
                      </a:solidFill>
                      <a:prstDash val="solid"/>
                    </a:lnL>
                    <a:lnT w="6350">
                      <a:solidFill>
                        <a:srgbClr val="2F2C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695" marR="161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3D</a:t>
                      </a:r>
                      <a:r>
                        <a:rPr sz="700" spc="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PRINTED</a:t>
                      </a:r>
                      <a:r>
                        <a:rPr sz="700" spc="5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UV-STABILIZED</a:t>
                      </a:r>
                      <a:r>
                        <a:rPr sz="700" spc="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POLY-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CARBONATE</a:t>
                      </a:r>
                      <a:r>
                        <a:rPr sz="700" spc="7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PLASTIC</a:t>
                      </a:r>
                      <a:r>
                        <a:rPr sz="700" spc="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HOUSING</a:t>
                      </a:r>
                      <a:r>
                        <a:rPr sz="700" spc="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AND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CANOPY.</a:t>
                      </a:r>
                      <a:r>
                        <a:rPr sz="700" spc="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AVAILABLE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WITH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POLYCARBONATE</a:t>
                      </a:r>
                      <a:r>
                        <a:rPr sz="700" spc="-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OPTICAL</a:t>
                      </a:r>
                      <a:r>
                        <a:rPr sz="700" spc="-1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COVER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(PCC&amp;PCO)</a:t>
                      </a:r>
                      <a:endParaRPr sz="700" dirty="0">
                        <a:latin typeface="Lucida Sans"/>
                        <a:cs typeface="Lucida Sans"/>
                      </a:endParaRPr>
                    </a:p>
                  </a:txBody>
                  <a:tcPr marL="0" marR="0" marT="38735" marB="0">
                    <a:lnR w="6350">
                      <a:solidFill>
                        <a:srgbClr val="2F2C2C"/>
                      </a:solidFill>
                      <a:prstDash val="solid"/>
                    </a:lnR>
                    <a:lnT w="6350">
                      <a:solidFill>
                        <a:srgbClr val="2F2C2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F2C2C"/>
                      </a:solidFill>
                      <a:prstDash val="solid"/>
                    </a:lnL>
                    <a:lnB w="6350">
                      <a:solidFill>
                        <a:srgbClr val="2F2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99695" marR="209550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CONSULT</a:t>
                      </a:r>
                      <a:r>
                        <a:rPr sz="700" spc="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THE</a:t>
                      </a:r>
                      <a:r>
                        <a:rPr sz="700" spc="4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ONLINE</a:t>
                      </a:r>
                      <a:r>
                        <a:rPr sz="700" spc="6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CONFIGURATOR</a:t>
                      </a:r>
                      <a:r>
                        <a:rPr sz="700" spc="6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ON</a:t>
                      </a:r>
                      <a:r>
                        <a:rPr sz="700" spc="7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POSSIBLE</a:t>
                      </a:r>
                      <a:r>
                        <a:rPr sz="700" spc="3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COMBINATIONS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OF</a:t>
                      </a:r>
                      <a:r>
                        <a:rPr sz="700" spc="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OPTIONS</a:t>
                      </a:r>
                      <a:endParaRPr sz="7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R w="6350">
                      <a:solidFill>
                        <a:srgbClr val="2F2C2C"/>
                      </a:solidFill>
                      <a:prstDash val="solid"/>
                    </a:lnR>
                    <a:lnB w="6350">
                      <a:solidFill>
                        <a:srgbClr val="2F2C2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3298380" y="1959675"/>
            <a:ext cx="3600533" cy="707135"/>
            <a:chOff x="3077634" y="1922340"/>
            <a:chExt cx="3600533" cy="70713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rcRect r="49885" b="46902"/>
            <a:stretch/>
          </p:blipFill>
          <p:spPr>
            <a:xfrm>
              <a:off x="3077634" y="1922340"/>
              <a:ext cx="1371830" cy="6825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6591" y="1922340"/>
              <a:ext cx="1941576" cy="707135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551" y="1224534"/>
            <a:ext cx="1588008" cy="204977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1455" y="4122928"/>
            <a:ext cx="714755" cy="8001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6503" y="3946144"/>
            <a:ext cx="697991" cy="105613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840" y="3915664"/>
            <a:ext cx="682752" cy="109575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30979" y="4107688"/>
            <a:ext cx="705612" cy="7787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13D2BD-4807-4F85-B645-0AAC804E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9" y="3367374"/>
            <a:ext cx="1587210" cy="204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FFAA7D2-30DE-CD42-13D7-8CC47E05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1" y="7631393"/>
            <a:ext cx="1588008" cy="20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2EAA0BA-19BA-DF84-23ED-9BC4F043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5" y="5503291"/>
            <a:ext cx="1581154" cy="20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615440"/>
            <a:ext cx="6940296" cy="37307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34461" y="384175"/>
            <a:ext cx="20662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03034"/>
                </a:solidFill>
                <a:latin typeface="Signify Raisonne DemiBold" panose="020B0703030201040104" pitchFamily="34" charset="0"/>
                <a:cs typeface="Lucida Sans Unicode"/>
              </a:rPr>
              <a:t>Operational</a:t>
            </a:r>
            <a:r>
              <a:rPr sz="1200" spc="5" dirty="0">
                <a:solidFill>
                  <a:srgbClr val="303034"/>
                </a:solidFill>
                <a:latin typeface="Signify Raisonne DemiBold" panose="020B0703030201040104" pitchFamily="34" charset="0"/>
                <a:cs typeface="Lucida Sans Unicode"/>
              </a:rPr>
              <a:t> </a:t>
            </a:r>
            <a:r>
              <a:rPr sz="1200" dirty="0">
                <a:solidFill>
                  <a:srgbClr val="303034"/>
                </a:solidFill>
                <a:latin typeface="Signify Raisonne DemiBold" panose="020B0703030201040104" pitchFamily="34" charset="0"/>
                <a:cs typeface="Lucida Sans Unicode"/>
              </a:rPr>
              <a:t>&amp;</a:t>
            </a:r>
            <a:r>
              <a:rPr sz="1200" spc="25" dirty="0">
                <a:solidFill>
                  <a:srgbClr val="303034"/>
                </a:solidFill>
                <a:latin typeface="Signify Raisonne DemiBold" panose="020B0703030201040104" pitchFamily="34" charset="0"/>
                <a:cs typeface="Lucida Sans Unicode"/>
              </a:rPr>
              <a:t> </a:t>
            </a:r>
            <a:r>
              <a:rPr sz="1200" spc="-10" dirty="0">
                <a:solidFill>
                  <a:srgbClr val="303034"/>
                </a:solidFill>
                <a:latin typeface="Signify Raisonne DemiBold" panose="020B0703030201040104" pitchFamily="34" charset="0"/>
                <a:cs typeface="Lucida Sans Unicode"/>
              </a:rPr>
              <a:t>Certifications</a:t>
            </a:r>
            <a:endParaRPr sz="1200" dirty="0">
              <a:solidFill>
                <a:srgbClr val="303034"/>
              </a:solidFill>
              <a:latin typeface="Signify Raisonne DemiBold" panose="020B0703030201040104" pitchFamily="34" charset="0"/>
              <a:cs typeface="Lucida Sans Unicod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32557" y="618490"/>
          <a:ext cx="4248150" cy="1200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64769" algn="r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PROTECTIONCLASS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49530" marB="0">
                    <a:lnL w="6350">
                      <a:solidFill>
                        <a:srgbClr val="2F2C2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2F2C2C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924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IP20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/</a:t>
                      </a:r>
                      <a:r>
                        <a:rPr sz="700" spc="-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IK02</a:t>
                      </a:r>
                      <a:r>
                        <a:rPr sz="700" spc="-3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for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OCPCC</a:t>
                      </a:r>
                      <a:r>
                        <a:rPr sz="700" spc="4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with</a:t>
                      </a:r>
                      <a:r>
                        <a:rPr sz="700" spc="-6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sensor</a:t>
                      </a:r>
                      <a:r>
                        <a:rPr sz="700" spc="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and</a:t>
                      </a:r>
                      <a:r>
                        <a:rPr sz="700" spc="-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without</a:t>
                      </a:r>
                      <a:r>
                        <a:rPr sz="700" spc="-5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front</a:t>
                      </a:r>
                      <a:r>
                        <a:rPr sz="700" spc="-3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glass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IP54</a:t>
                      </a:r>
                      <a:r>
                        <a:rPr sz="700" spc="-3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/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IK06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for</a:t>
                      </a:r>
                      <a:r>
                        <a:rPr sz="700" spc="-5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PCO</a:t>
                      </a:r>
                      <a:r>
                        <a:rPr sz="700" spc="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without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sensor</a:t>
                      </a:r>
                      <a:endParaRPr sz="700">
                        <a:latin typeface="Lucida Sans"/>
                        <a:cs typeface="Lucida Sans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Electrical</a:t>
                      </a:r>
                      <a:r>
                        <a:rPr sz="700" spc="-7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Class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II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2F2C2C"/>
                      </a:solidFill>
                      <a:prstDash val="solid"/>
                    </a:lnR>
                    <a:lnT w="6350">
                      <a:solidFill>
                        <a:srgbClr val="2F2C2C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AMBIENT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RANGE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8100" marB="0">
                    <a:lnL w="6350">
                      <a:solidFill>
                        <a:srgbClr val="2F2C2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700" spc="-5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+10°</a:t>
                      </a:r>
                      <a:r>
                        <a:rPr sz="700" spc="-10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TO</a:t>
                      </a:r>
                      <a:r>
                        <a:rPr sz="700" spc="-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+40°</a:t>
                      </a:r>
                      <a:r>
                        <a:rPr sz="700" spc="-4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/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-</a:t>
                      </a:r>
                      <a:r>
                        <a:rPr sz="700" spc="-1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6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15°</a:t>
                      </a:r>
                      <a:r>
                        <a:rPr sz="700" spc="-1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TO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+40°</a:t>
                      </a:r>
                      <a:r>
                        <a:rPr sz="700" spc="-3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FOR PCO</a:t>
                      </a:r>
                      <a:r>
                        <a:rPr sz="700" spc="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&amp;</a:t>
                      </a:r>
                      <a:r>
                        <a:rPr sz="700" spc="-6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PCC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2F2C2C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CERTIFICATIONS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8735" marB="0">
                    <a:lnL w="6350">
                      <a:solidFill>
                        <a:srgbClr val="2F2C2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CE,</a:t>
                      </a:r>
                      <a:r>
                        <a:rPr sz="700" spc="-5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RoHS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2F2C2C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GLOW</a:t>
                      </a:r>
                      <a:r>
                        <a:rPr sz="700" spc="-1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WIRE</a:t>
                      </a:r>
                      <a:r>
                        <a:rPr sz="700" spc="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2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TEST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8735" marB="0">
                    <a:lnL w="6350">
                      <a:solidFill>
                        <a:srgbClr val="2F2C2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750°C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2F2C2C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WARRANTY</a:t>
                      </a:r>
                      <a:endParaRPr sz="700" dirty="0">
                        <a:latin typeface="Lucida Sans"/>
                        <a:cs typeface="Lucida Sans"/>
                      </a:endParaRPr>
                    </a:p>
                  </a:txBody>
                  <a:tcPr marL="0" marR="0" marT="38735" marB="0">
                    <a:lnL w="6350">
                      <a:solidFill>
                        <a:srgbClr val="2F2C2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F2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70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5</a:t>
                      </a:r>
                      <a:r>
                        <a:rPr sz="700" spc="-75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spc="-10" dirty="0">
                          <a:solidFill>
                            <a:srgbClr val="2F2C2C"/>
                          </a:solidFill>
                          <a:latin typeface="Lucida Sans"/>
                          <a:cs typeface="Lucida Sans"/>
                        </a:rPr>
                        <a:t>YEARS</a:t>
                      </a:r>
                      <a:endParaRPr sz="700" dirty="0">
                        <a:latin typeface="Lucida Sans"/>
                        <a:cs typeface="Lucida San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2F2C2C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F2C2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22392"/>
            <a:ext cx="7555991" cy="392887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8DC7D4-8401-E7AB-031F-6943D353DBDE}"/>
              </a:ext>
            </a:extLst>
          </p:cNvPr>
          <p:cNvSpPr txBox="1">
            <a:spLocks/>
          </p:cNvSpPr>
          <p:nvPr/>
        </p:nvSpPr>
        <p:spPr>
          <a:xfrm>
            <a:off x="44450" y="9239250"/>
            <a:ext cx="3352800" cy="1372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+mn-lt"/>
              <a:cs typeface="+mn-lt"/>
            </a:endParaRPr>
          </a:p>
          <a:p>
            <a:r>
              <a:rPr lang="en-US" sz="800" dirty="0"/>
              <a:t>© 2021Signify Holding. All rights reserved. The information provided</a:t>
            </a:r>
            <a:br>
              <a:rPr lang="en-US" sz="800" dirty="0"/>
            </a:br>
            <a:r>
              <a:rPr lang="en-US" sz="800" dirty="0"/>
              <a:t>here in is subject to change, without notice. Signify does not give any </a:t>
            </a:r>
            <a:br>
              <a:rPr lang="en-US" sz="800" dirty="0"/>
            </a:br>
            <a:r>
              <a:rPr lang="en-US" sz="800" dirty="0"/>
              <a:t>representation or warranty as to the accuracy or completeness of the</a:t>
            </a:r>
            <a:br>
              <a:rPr lang="en-US" sz="800" dirty="0"/>
            </a:br>
            <a:r>
              <a:rPr lang="en-US" sz="800" dirty="0"/>
              <a:t>information included herein and shall not be liable for any action in</a:t>
            </a:r>
            <a:br>
              <a:rPr lang="en-US" sz="800" dirty="0"/>
            </a:br>
            <a:r>
              <a:rPr lang="en-US" sz="800" dirty="0"/>
              <a:t>reliance thereon. The information presented in this document is not</a:t>
            </a:r>
            <a:br>
              <a:rPr lang="en-US" sz="800" dirty="0"/>
            </a:br>
            <a:r>
              <a:rPr lang="en-US" sz="800" dirty="0"/>
              <a:t>intended as any commercial offer and does not form part of any </a:t>
            </a:r>
            <a:br>
              <a:rPr lang="en-US" sz="800" dirty="0"/>
            </a:br>
            <a:r>
              <a:rPr lang="en-US" sz="800" dirty="0"/>
              <a:t>quotation or contract. Trademarks are</a:t>
            </a:r>
            <a:br>
              <a:rPr lang="en-US" sz="800" dirty="0"/>
            </a:br>
            <a:r>
              <a:rPr lang="en-US" sz="800" dirty="0"/>
              <a:t>owned by Signify Holding or their respective owners.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382</Words>
  <Application>Microsoft Office PowerPoint</Application>
  <PresentationFormat>Custom</PresentationFormat>
  <Paragraphs>94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Lucida Sans</vt:lpstr>
      <vt:lpstr>Signify Raisonne DemiBold</vt:lpstr>
      <vt:lpstr>Signify Relative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Zhou</dc:creator>
  <cp:lastModifiedBy>Frank Zhou</cp:lastModifiedBy>
  <cp:revision>3</cp:revision>
  <dcterms:created xsi:type="dcterms:W3CDTF">2025-01-10T10:43:28Z</dcterms:created>
  <dcterms:modified xsi:type="dcterms:W3CDTF">2025-03-13T09:41:17Z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2025-01-10T00:00:00Z</vt:filetime>
  </property>
  <property fmtid="{D5CDD505-2E9C-101B-9397-08002B2CF9AE}" pid="5" name="MSIP_Label_00f7727a-510c-40ce-a418-7fdfc8e6513f_ContentBits">
    <vt:lpwstr>1</vt:lpwstr>
  </property>
  <property fmtid="{D5CDD505-2E9C-101B-9397-08002B2CF9AE}" pid="6" name="MSIP_Label_00f7727a-510c-40ce-a418-7fdfc8e6513f_Enabled">
    <vt:lpwstr>true</vt:lpwstr>
  </property>
  <property fmtid="{D5CDD505-2E9C-101B-9397-08002B2CF9AE}" pid="7" name="MSIP_Label_00f7727a-510c-40ce-a418-7fdfc8e6513f_Method">
    <vt:lpwstr>Standard</vt:lpwstr>
  </property>
  <property fmtid="{D5CDD505-2E9C-101B-9397-08002B2CF9AE}" pid="8" name="MSIP_Label_00f7727a-510c-40ce-a418-7fdfc8e6513f_Name">
    <vt:lpwstr>Classified (without encryption)</vt:lpwstr>
  </property>
  <property fmtid="{D5CDD505-2E9C-101B-9397-08002B2CF9AE}" pid="9" name="MSIP_Label_00f7727a-510c-40ce-a418-7fdfc8e6513f_SiteId">
    <vt:lpwstr>75b2f54b-feff-400d-8e0b-67102edb9a23</vt:lpwstr>
  </property>
  <property fmtid="{D5CDD505-2E9C-101B-9397-08002B2CF9AE}" pid="10" name="Producer">
    <vt:lpwstr>Microsoft® PowerPoint® for Microsoft 365</vt:lpwstr>
  </property>
</Properties>
</file>