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5" r:id="rId6"/>
    <p:sldId id="267" r:id="rId7"/>
    <p:sldId id="263" r:id="rId8"/>
    <p:sldId id="264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PIANO%20SOCIALE%20DI%20ZONA%202023%20STEFANO\Popolazione%20dati%20Cacciotti%202022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'Piramidi_fasce_d''età'!$O$65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'Piramidi_fasce_d''età'!$N$66:$N$76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'Piramidi_fasce_d''età'!$O$66:$O$76</c:f>
              <c:numCache>
                <c:formatCode>General</c:formatCode>
                <c:ptCount val="11"/>
                <c:pt idx="0">
                  <c:v>-3058</c:v>
                </c:pt>
                <c:pt idx="1">
                  <c:v>-3978</c:v>
                </c:pt>
                <c:pt idx="2">
                  <c:v>-3845</c:v>
                </c:pt>
                <c:pt idx="3">
                  <c:v>-4616</c:v>
                </c:pt>
                <c:pt idx="4">
                  <c:v>-5491</c:v>
                </c:pt>
                <c:pt idx="5">
                  <c:v>-6085</c:v>
                </c:pt>
                <c:pt idx="6">
                  <c:v>-4747</c:v>
                </c:pt>
                <c:pt idx="7">
                  <c:v>-3367</c:v>
                </c:pt>
                <c:pt idx="8">
                  <c:v>-1784</c:v>
                </c:pt>
                <c:pt idx="9">
                  <c:v>-298</c:v>
                </c:pt>
                <c:pt idx="10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6-402F-9660-E3FB7C19F2FF}"/>
            </c:ext>
          </c:extLst>
        </c:ser>
        <c:ser>
          <c:idx val="1"/>
          <c:order val="1"/>
          <c:tx>
            <c:strRef>
              <c:f>'Piramidi_fasce_d''età'!$P$65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'Piramidi_fasce_d''età'!$N$66:$N$76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'Piramidi_fasce_d''età'!$P$66:$P$76</c:f>
              <c:numCache>
                <c:formatCode>General</c:formatCode>
                <c:ptCount val="11"/>
                <c:pt idx="0">
                  <c:v>2799</c:v>
                </c:pt>
                <c:pt idx="1">
                  <c:v>3607</c:v>
                </c:pt>
                <c:pt idx="2">
                  <c:v>3644</c:v>
                </c:pt>
                <c:pt idx="3">
                  <c:v>4524</c:v>
                </c:pt>
                <c:pt idx="4">
                  <c:v>5604</c:v>
                </c:pt>
                <c:pt idx="5">
                  <c:v>6396</c:v>
                </c:pt>
                <c:pt idx="6">
                  <c:v>4964</c:v>
                </c:pt>
                <c:pt idx="7">
                  <c:v>3862</c:v>
                </c:pt>
                <c:pt idx="8">
                  <c:v>2454</c:v>
                </c:pt>
                <c:pt idx="9">
                  <c:v>605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6-402F-9660-E3FB7C19F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78672959"/>
        <c:axId val="674011215"/>
      </c:barChart>
      <c:catAx>
        <c:axId val="678672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11215"/>
        <c:crosses val="autoZero"/>
        <c:auto val="1"/>
        <c:lblAlgn val="ctr"/>
        <c:lblOffset val="100"/>
        <c:noMultiLvlLbl val="0"/>
      </c:catAx>
      <c:valAx>
        <c:axId val="6740112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867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14123079749376"/>
          <c:y val="0.92592807532313193"/>
          <c:w val="0.30571753840501253"/>
          <c:h val="5.4417836626553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'Piramidi_fasce_d''età'!$B$33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'Piramidi_fasce_d''età'!$A$34:$A$44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'Piramidi_fasce_d''età'!$B$34:$B$44</c:f>
              <c:numCache>
                <c:formatCode>General</c:formatCode>
                <c:ptCount val="11"/>
                <c:pt idx="0">
                  <c:v>-158</c:v>
                </c:pt>
                <c:pt idx="1">
                  <c:v>-169</c:v>
                </c:pt>
                <c:pt idx="2">
                  <c:v>-177</c:v>
                </c:pt>
                <c:pt idx="3">
                  <c:v>-173</c:v>
                </c:pt>
                <c:pt idx="4" formatCode="#,##0">
                  <c:v>-275</c:v>
                </c:pt>
                <c:pt idx="5" formatCode="#,##0">
                  <c:v>-344</c:v>
                </c:pt>
                <c:pt idx="6">
                  <c:v>-271</c:v>
                </c:pt>
                <c:pt idx="7">
                  <c:v>-242</c:v>
                </c:pt>
                <c:pt idx="8">
                  <c:v>-162</c:v>
                </c:pt>
                <c:pt idx="9">
                  <c:v>-27</c:v>
                </c:pt>
                <c:pt idx="10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8-4068-872D-2A11F6C2347F}"/>
            </c:ext>
          </c:extLst>
        </c:ser>
        <c:ser>
          <c:idx val="1"/>
          <c:order val="1"/>
          <c:tx>
            <c:strRef>
              <c:f>'Piramidi_fasce_d''età'!$C$33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'Piramidi_fasce_d''età'!$A$34:$A$44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'Piramidi_fasce_d''età'!$C$34:$C$44</c:f>
              <c:numCache>
                <c:formatCode>General</c:formatCode>
                <c:ptCount val="11"/>
                <c:pt idx="0">
                  <c:v>130</c:v>
                </c:pt>
                <c:pt idx="1">
                  <c:v>163</c:v>
                </c:pt>
                <c:pt idx="2">
                  <c:v>176</c:v>
                </c:pt>
                <c:pt idx="3">
                  <c:v>212</c:v>
                </c:pt>
                <c:pt idx="4" formatCode="#,##0">
                  <c:v>272</c:v>
                </c:pt>
                <c:pt idx="5" formatCode="#,##0">
                  <c:v>324</c:v>
                </c:pt>
                <c:pt idx="6">
                  <c:v>324</c:v>
                </c:pt>
                <c:pt idx="7">
                  <c:v>266</c:v>
                </c:pt>
                <c:pt idx="8">
                  <c:v>173</c:v>
                </c:pt>
                <c:pt idx="9">
                  <c:v>68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8-4068-872D-2A11F6C23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9398095"/>
        <c:axId val="524630431"/>
      </c:barChart>
      <c:valAx>
        <c:axId val="524630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398095"/>
        <c:crosses val="autoZero"/>
        <c:crossBetween val="between"/>
      </c:valAx>
      <c:catAx>
        <c:axId val="5193980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463043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'Piramidi_fasce_d''età'!$O$49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'Piramidi_fasce_d''età'!$N$50:$N$60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'Piramidi_fasce_d''età'!$O$50:$O$60</c:f>
              <c:numCache>
                <c:formatCode>General</c:formatCode>
                <c:ptCount val="11"/>
                <c:pt idx="0">
                  <c:v>-758</c:v>
                </c:pt>
                <c:pt idx="1">
                  <c:v>-923</c:v>
                </c:pt>
                <c:pt idx="2">
                  <c:v>-850</c:v>
                </c:pt>
                <c:pt idx="3">
                  <c:v>-1176</c:v>
                </c:pt>
                <c:pt idx="4" formatCode="#,##0">
                  <c:v>-1304</c:v>
                </c:pt>
                <c:pt idx="5" formatCode="#,##0">
                  <c:v>-1289</c:v>
                </c:pt>
                <c:pt idx="6">
                  <c:v>-950</c:v>
                </c:pt>
                <c:pt idx="7">
                  <c:v>-651</c:v>
                </c:pt>
                <c:pt idx="8">
                  <c:v>-314</c:v>
                </c:pt>
                <c:pt idx="9">
                  <c:v>-43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0-41A1-97EF-382BBEC16B77}"/>
            </c:ext>
          </c:extLst>
        </c:ser>
        <c:ser>
          <c:idx val="1"/>
          <c:order val="1"/>
          <c:tx>
            <c:strRef>
              <c:f>'Piramidi_fasce_d''età'!$P$49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'Piramidi_fasce_d''età'!$N$50:$N$60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'Piramidi_fasce_d''età'!$P$50:$P$60</c:f>
              <c:numCache>
                <c:formatCode>General</c:formatCode>
                <c:ptCount val="11"/>
                <c:pt idx="0">
                  <c:v>718</c:v>
                </c:pt>
                <c:pt idx="1">
                  <c:v>829</c:v>
                </c:pt>
                <c:pt idx="2">
                  <c:v>804</c:v>
                </c:pt>
                <c:pt idx="3">
                  <c:v>1143</c:v>
                </c:pt>
                <c:pt idx="4" formatCode="#,##0">
                  <c:v>1301</c:v>
                </c:pt>
                <c:pt idx="5" formatCode="#,##0">
                  <c:v>1346</c:v>
                </c:pt>
                <c:pt idx="6">
                  <c:v>962</c:v>
                </c:pt>
                <c:pt idx="7">
                  <c:v>759</c:v>
                </c:pt>
                <c:pt idx="8">
                  <c:v>423</c:v>
                </c:pt>
                <c:pt idx="9">
                  <c:v>97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0-41A1-97EF-382BBEC16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9356815"/>
        <c:axId val="524627455"/>
      </c:barChart>
      <c:valAx>
        <c:axId val="524627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9356815"/>
        <c:crosses val="autoZero"/>
        <c:crossBetween val="between"/>
      </c:valAx>
      <c:catAx>
        <c:axId val="5193568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46274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4"/>
      <c:rotY val="19"/>
      <c:rAngAx val="1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Grafici!$C$19</c:f>
              <c:strCache>
                <c:ptCount val="1"/>
                <c:pt idx="0">
                  <c:v>Saldo Naturale anagrafico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Ref>
              <c:f>Grafici!$B$20:$B$28</c:f>
              <c:strCache>
                <c:ptCount val="9"/>
                <c:pt idx="0">
                  <c:v>Artena</c:v>
                </c:pt>
                <c:pt idx="1">
                  <c:v>Carpineto Romano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</c:v>
                </c:pt>
                <c:pt idx="6">
                  <c:v>Montelanico</c:v>
                </c:pt>
                <c:pt idx="7">
                  <c:v>Segni</c:v>
                </c:pt>
                <c:pt idx="8">
                  <c:v>Valmontone</c:v>
                </c:pt>
              </c:strCache>
            </c:strRef>
          </c:cat>
          <c:val>
            <c:numRef>
              <c:f>Grafici!$C$20:$C$28</c:f>
              <c:numCache>
                <c:formatCode>General</c:formatCode>
                <c:ptCount val="9"/>
                <c:pt idx="0">
                  <c:v>-38</c:v>
                </c:pt>
                <c:pt idx="1">
                  <c:v>-46</c:v>
                </c:pt>
                <c:pt idx="2">
                  <c:v>-99</c:v>
                </c:pt>
                <c:pt idx="3">
                  <c:v>-14</c:v>
                </c:pt>
                <c:pt idx="4">
                  <c:v>-9</c:v>
                </c:pt>
                <c:pt idx="5">
                  <c:v>-26</c:v>
                </c:pt>
                <c:pt idx="6">
                  <c:v>-34</c:v>
                </c:pt>
                <c:pt idx="7">
                  <c:v>-50</c:v>
                </c:pt>
                <c:pt idx="8">
                  <c:v>-33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40-4F8B-8127-58B32042C93F}"/>
            </c:ext>
          </c:extLst>
        </c:ser>
        <c:ser>
          <c:idx val="1"/>
          <c:order val="1"/>
          <c:tx>
            <c:strRef>
              <c:f>Grafici!$D$19</c:f>
              <c:strCache>
                <c:ptCount val="1"/>
                <c:pt idx="0">
                  <c:v>Saldo Migratorio 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Ref>
              <c:f>Grafici!$B$20:$B$28</c:f>
              <c:strCache>
                <c:ptCount val="9"/>
                <c:pt idx="0">
                  <c:v>Artena</c:v>
                </c:pt>
                <c:pt idx="1">
                  <c:v>Carpineto Romano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</c:v>
                </c:pt>
                <c:pt idx="6">
                  <c:v>Montelanico</c:v>
                </c:pt>
                <c:pt idx="7">
                  <c:v>Segni</c:v>
                </c:pt>
                <c:pt idx="8">
                  <c:v>Valmontone</c:v>
                </c:pt>
              </c:strCache>
            </c:strRef>
          </c:cat>
          <c:val>
            <c:numRef>
              <c:f>Grafici!$D$20:$D$28</c:f>
              <c:numCache>
                <c:formatCode>General</c:formatCode>
                <c:ptCount val="9"/>
                <c:pt idx="0">
                  <c:v>-12</c:v>
                </c:pt>
                <c:pt idx="1">
                  <c:v>-23</c:v>
                </c:pt>
                <c:pt idx="2">
                  <c:v>-29</c:v>
                </c:pt>
                <c:pt idx="3">
                  <c:v>-23</c:v>
                </c:pt>
                <c:pt idx="4">
                  <c:v>-18</c:v>
                </c:pt>
                <c:pt idx="5">
                  <c:v>42</c:v>
                </c:pt>
                <c:pt idx="6">
                  <c:v>21</c:v>
                </c:pt>
                <c:pt idx="7">
                  <c:v>26</c:v>
                </c:pt>
                <c:pt idx="8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40-4F8B-8127-58B32042C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9385615"/>
        <c:axId val="523749103"/>
        <c:axId val="0"/>
      </c:bar3DChart>
      <c:valAx>
        <c:axId val="523749103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it-IT"/>
          </a:p>
        </c:txPr>
        <c:crossAx val="519385615"/>
        <c:crosses val="autoZero"/>
        <c:crossBetween val="between"/>
      </c:valAx>
      <c:catAx>
        <c:axId val="51938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600" b="0" i="0" u="none" strike="noStrike" kern="1200" baseline="0">
                <a:solidFill>
                  <a:schemeClr val="bg1"/>
                </a:solidFill>
                <a:latin typeface="Calibri"/>
              </a:defRPr>
            </a:pPr>
            <a:endParaRPr lang="it-IT"/>
          </a:p>
        </c:txPr>
        <c:crossAx val="523749103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egendEntry>
        <c:idx val="0"/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6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Calibri"/>
              </a:defRPr>
            </a:pPr>
            <a:endParaRPr lang="it-IT"/>
          </a:p>
        </c:txPr>
      </c:legendEntry>
      <c:legendEntry>
        <c:idx val="1"/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6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Calibri"/>
              </a:defRPr>
            </a:pPr>
            <a:endParaRPr lang="it-IT"/>
          </a:p>
        </c:txPr>
      </c:legendEntry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600" b="0" i="0" u="none" strike="noStrike" kern="1200" baseline="0">
              <a:solidFill>
                <a:schemeClr val="bg2">
                  <a:lumMod val="50000"/>
                </a:schemeClr>
              </a:solidFill>
              <a:latin typeface="Calibri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</a:defRPr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0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4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2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7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0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2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7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593AC3-8478-47CD-B3EF-E2194D96469B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1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4928E-AEBA-366F-B947-D7A47966D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88" y="1942301"/>
            <a:ext cx="7033324" cy="2415815"/>
          </a:xfrm>
        </p:spPr>
        <p:txBody>
          <a:bodyPr/>
          <a:lstStyle/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Piano di zona 2024-2026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DC537B-CE85-C633-2934-5C1A51BE7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4216" y="5184987"/>
            <a:ext cx="6400800" cy="1947333"/>
          </a:xfrm>
        </p:spPr>
        <p:txBody>
          <a:bodyPr/>
          <a:lstStyle/>
          <a:p>
            <a:endParaRPr lang="it-IT" dirty="0"/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osservatorio@pianodizonarm5-6.it</a:t>
            </a:r>
          </a:p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Distrettosociosanitariorm5.6@legalmail.it</a:t>
            </a:r>
          </a:p>
          <a:p>
            <a:endParaRPr lang="it-IT" dirty="0"/>
          </a:p>
        </p:txBody>
      </p:sp>
      <p:pic>
        <p:nvPicPr>
          <p:cNvPr id="4" name="Picture 2" descr="E:\LOGO\logo png.png">
            <a:extLst>
              <a:ext uri="{FF2B5EF4-FFF2-40B4-BE49-F238E27FC236}">
                <a16:creationId xmlns:a16="http://schemas.microsoft.com/office/drawing/2014/main" id="{D18F7471-E011-898C-24AD-46E6767F6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8" y="324792"/>
            <a:ext cx="3370040" cy="115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32E1F4-D3D2-3F8E-08A3-155558F7402E}"/>
              </a:ext>
            </a:extLst>
          </p:cNvPr>
          <p:cNvSpPr txBox="1"/>
          <p:nvPr/>
        </p:nvSpPr>
        <p:spPr>
          <a:xfrm>
            <a:off x="1422428" y="417345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Osservatorio Sociale dell’Ufficio di Piano </a:t>
            </a:r>
          </a:p>
        </p:txBody>
      </p:sp>
    </p:spTree>
    <p:extLst>
      <p:ext uri="{BB962C8B-B14F-4D97-AF65-F5344CB8AC3E}">
        <p14:creationId xmlns:p14="http://schemas.microsoft.com/office/powerpoint/2010/main" val="39571497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97C661C7-9B8B-6986-2F6B-F6A66AC0D7A9}"/>
              </a:ext>
            </a:extLst>
          </p:cNvPr>
          <p:cNvSpPr/>
          <p:nvPr/>
        </p:nvSpPr>
        <p:spPr>
          <a:xfrm>
            <a:off x="8004049" y="2081066"/>
            <a:ext cx="2528316" cy="12938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Ufficio di Piano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753566D-5BD9-FAE6-D2E1-AA44176766E2}"/>
              </a:ext>
            </a:extLst>
          </p:cNvPr>
          <p:cNvSpPr/>
          <p:nvPr/>
        </p:nvSpPr>
        <p:spPr>
          <a:xfrm>
            <a:off x="4763262" y="281266"/>
            <a:ext cx="2665476" cy="11315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Comitato Istituzionale dei Sindaci 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677CA681-C6FE-3FE9-F9B5-4330487FFC29}"/>
              </a:ext>
            </a:extLst>
          </p:cNvPr>
          <p:cNvSpPr/>
          <p:nvPr/>
        </p:nvSpPr>
        <p:spPr>
          <a:xfrm>
            <a:off x="5558029" y="1535088"/>
            <a:ext cx="105156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B73BEA9-CA9C-33C5-8AEF-7EAF3F29484C}"/>
              </a:ext>
            </a:extLst>
          </p:cNvPr>
          <p:cNvSpPr/>
          <p:nvPr/>
        </p:nvSpPr>
        <p:spPr>
          <a:xfrm>
            <a:off x="5181600" y="2255361"/>
            <a:ext cx="1828800" cy="1088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Coordinatrice Piano Sociale di Zona 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5FF346B9-2CF6-74BC-1722-C7B2BAE34FCF}"/>
              </a:ext>
            </a:extLst>
          </p:cNvPr>
          <p:cNvSpPr/>
          <p:nvPr/>
        </p:nvSpPr>
        <p:spPr>
          <a:xfrm rot="10800000">
            <a:off x="6528816" y="1532426"/>
            <a:ext cx="105156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A972B77A-5A49-3362-91BF-4619D8C09B2B}"/>
              </a:ext>
            </a:extLst>
          </p:cNvPr>
          <p:cNvSpPr/>
          <p:nvPr/>
        </p:nvSpPr>
        <p:spPr>
          <a:xfrm rot="5400000">
            <a:off x="7530086" y="2366708"/>
            <a:ext cx="105156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21940665-C23F-60E5-F9AE-D0E1F607019D}"/>
              </a:ext>
            </a:extLst>
          </p:cNvPr>
          <p:cNvSpPr/>
          <p:nvPr/>
        </p:nvSpPr>
        <p:spPr>
          <a:xfrm rot="16200000">
            <a:off x="7530086" y="2577687"/>
            <a:ext cx="105156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FB39ADCE-35B7-007E-E3C9-E63808DBF6BD}"/>
              </a:ext>
            </a:extLst>
          </p:cNvPr>
          <p:cNvSpPr/>
          <p:nvPr/>
        </p:nvSpPr>
        <p:spPr>
          <a:xfrm>
            <a:off x="942781" y="2056178"/>
            <a:ext cx="3291840" cy="12938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Comitato Tecnico 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49E9FE0B-0C71-D831-3FD0-7F511AE111D1}"/>
              </a:ext>
            </a:extLst>
          </p:cNvPr>
          <p:cNvSpPr/>
          <p:nvPr/>
        </p:nvSpPr>
        <p:spPr>
          <a:xfrm rot="5400000">
            <a:off x="4605335" y="2366708"/>
            <a:ext cx="105156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00F83A23-FEF0-DE7D-D3ED-44000CD5243F}"/>
              </a:ext>
            </a:extLst>
          </p:cNvPr>
          <p:cNvSpPr/>
          <p:nvPr/>
        </p:nvSpPr>
        <p:spPr>
          <a:xfrm rot="16200000">
            <a:off x="4605335" y="2591454"/>
            <a:ext cx="105157" cy="5486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C41835C6-C9E3-F271-F0C6-2277F16B2C26}"/>
              </a:ext>
            </a:extLst>
          </p:cNvPr>
          <p:cNvSpPr/>
          <p:nvPr/>
        </p:nvSpPr>
        <p:spPr>
          <a:xfrm>
            <a:off x="1699068" y="3898709"/>
            <a:ext cx="1685924" cy="129387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it-IT" b="1" dirty="0"/>
              <a:t>Tavoli Tematici </a:t>
            </a:r>
          </a:p>
        </p:txBody>
      </p:sp>
      <p:sp>
        <p:nvSpPr>
          <p:cNvPr id="27" name="Freccia in giù 26">
            <a:extLst>
              <a:ext uri="{FF2B5EF4-FFF2-40B4-BE49-F238E27FC236}">
                <a16:creationId xmlns:a16="http://schemas.microsoft.com/office/drawing/2014/main" id="{DC6638ED-0B8E-3389-253F-CDF75E77B61F}"/>
              </a:ext>
            </a:extLst>
          </p:cNvPr>
          <p:cNvSpPr/>
          <p:nvPr/>
        </p:nvSpPr>
        <p:spPr>
          <a:xfrm>
            <a:off x="2540123" y="3459789"/>
            <a:ext cx="97155" cy="32918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D8B8031C-430A-3AC7-A145-E79A49A2839E}"/>
              </a:ext>
            </a:extLst>
          </p:cNvPr>
          <p:cNvSpPr/>
          <p:nvPr/>
        </p:nvSpPr>
        <p:spPr>
          <a:xfrm>
            <a:off x="3740750" y="3813899"/>
            <a:ext cx="1517904" cy="5548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Anziani</a:t>
            </a: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DE0A8F85-0461-0572-8636-B13D951E4D8F}"/>
              </a:ext>
            </a:extLst>
          </p:cNvPr>
          <p:cNvSpPr/>
          <p:nvPr/>
        </p:nvSpPr>
        <p:spPr>
          <a:xfrm>
            <a:off x="3679980" y="4485268"/>
            <a:ext cx="1639443" cy="9378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Disabilità e salute mentale</a:t>
            </a: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2F8F96D5-4003-E996-CE41-EC79D20129D0}"/>
              </a:ext>
            </a:extLst>
          </p:cNvPr>
          <p:cNvSpPr/>
          <p:nvPr/>
        </p:nvSpPr>
        <p:spPr>
          <a:xfrm>
            <a:off x="5467921" y="4461148"/>
            <a:ext cx="2226946" cy="86176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Contrasto alla povertà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135864B0-5438-B9FD-CB77-9C8AEB1DBB37}"/>
              </a:ext>
            </a:extLst>
          </p:cNvPr>
          <p:cNvSpPr/>
          <p:nvPr/>
        </p:nvSpPr>
        <p:spPr>
          <a:xfrm>
            <a:off x="3722652" y="5503946"/>
            <a:ext cx="1517904" cy="5548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Famiglia e Minori</a:t>
            </a: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25E63EDD-A88C-8863-F91D-8E8DBE607840}"/>
              </a:ext>
            </a:extLst>
          </p:cNvPr>
          <p:cNvSpPr/>
          <p:nvPr/>
        </p:nvSpPr>
        <p:spPr>
          <a:xfrm>
            <a:off x="5495544" y="5506391"/>
            <a:ext cx="2276856" cy="5548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Immigrazione</a:t>
            </a: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C63AA857-00F1-866F-716F-A279FD9BDDA3}"/>
              </a:ext>
            </a:extLst>
          </p:cNvPr>
          <p:cNvSpPr/>
          <p:nvPr/>
        </p:nvSpPr>
        <p:spPr>
          <a:xfrm>
            <a:off x="5822442" y="3810402"/>
            <a:ext cx="1517904" cy="5548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Donne</a:t>
            </a:r>
          </a:p>
        </p:txBody>
      </p:sp>
    </p:spTree>
    <p:extLst>
      <p:ext uri="{BB962C8B-B14F-4D97-AF65-F5344CB8AC3E}">
        <p14:creationId xmlns:p14="http://schemas.microsoft.com/office/powerpoint/2010/main" val="238908744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5638E5-E419-750A-16AA-0EA641E4140D}"/>
              </a:ext>
            </a:extLst>
          </p:cNvPr>
          <p:cNvSpPr txBox="1"/>
          <p:nvPr/>
        </p:nvSpPr>
        <p:spPr>
          <a:xfrm>
            <a:off x="1268590" y="319844"/>
            <a:ext cx="947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bg2">
                    <a:lumMod val="50000"/>
                  </a:schemeClr>
                </a:solidFill>
              </a:rPr>
              <a:t>Descrizione del territorio dal punto di vista geografico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E2E20A-A0B2-0F16-D9AE-1D9B5402CE4B}"/>
              </a:ext>
            </a:extLst>
          </p:cNvPr>
          <p:cNvSpPr txBox="1"/>
          <p:nvPr/>
        </p:nvSpPr>
        <p:spPr>
          <a:xfrm>
            <a:off x="8321040" y="1443841"/>
            <a:ext cx="3170276" cy="397031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Comuni di pianura:</a:t>
            </a:r>
          </a:p>
          <a:p>
            <a:r>
              <a:rPr lang="it-IT" b="1" dirty="0">
                <a:solidFill>
                  <a:schemeClr val="accent1"/>
                </a:solidFill>
              </a:rPr>
              <a:t>Artena </a:t>
            </a:r>
          </a:p>
          <a:p>
            <a:r>
              <a:rPr lang="it-IT" b="1" dirty="0">
                <a:solidFill>
                  <a:schemeClr val="accent1"/>
                </a:solidFill>
              </a:rPr>
              <a:t>Colleferro </a:t>
            </a:r>
          </a:p>
          <a:p>
            <a:r>
              <a:rPr lang="it-IT" b="1" dirty="0">
                <a:solidFill>
                  <a:schemeClr val="accent1"/>
                </a:solidFill>
              </a:rPr>
              <a:t>Labico </a:t>
            </a:r>
          </a:p>
          <a:p>
            <a:r>
              <a:rPr lang="it-IT" b="1" dirty="0">
                <a:solidFill>
                  <a:schemeClr val="accent1"/>
                </a:solidFill>
              </a:rPr>
              <a:t>Valmontone </a:t>
            </a:r>
          </a:p>
          <a:p>
            <a:r>
              <a:rPr lang="it-IT" dirty="0"/>
              <a:t> 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Comuni di montagna:</a:t>
            </a:r>
          </a:p>
          <a:p>
            <a:r>
              <a:rPr lang="it-IT" b="1" dirty="0">
                <a:solidFill>
                  <a:schemeClr val="accent1"/>
                </a:solidFill>
              </a:rPr>
              <a:t>Carpineto Romano</a:t>
            </a:r>
          </a:p>
          <a:p>
            <a:r>
              <a:rPr lang="it-IT" b="1" dirty="0">
                <a:solidFill>
                  <a:schemeClr val="accent1"/>
                </a:solidFill>
              </a:rPr>
              <a:t>Gavignano </a:t>
            </a:r>
          </a:p>
          <a:p>
            <a:r>
              <a:rPr lang="it-IT" b="1" dirty="0">
                <a:solidFill>
                  <a:schemeClr val="accent1"/>
                </a:solidFill>
              </a:rPr>
              <a:t>Gorga</a:t>
            </a:r>
          </a:p>
          <a:p>
            <a:r>
              <a:rPr lang="it-IT" b="1" dirty="0">
                <a:solidFill>
                  <a:schemeClr val="accent1"/>
                </a:solidFill>
              </a:rPr>
              <a:t>Montelanico</a:t>
            </a:r>
          </a:p>
          <a:p>
            <a:r>
              <a:rPr lang="it-IT" b="1" dirty="0">
                <a:solidFill>
                  <a:schemeClr val="accent1"/>
                </a:solidFill>
              </a:rPr>
              <a:t>Segni  </a:t>
            </a:r>
          </a:p>
          <a:p>
            <a:r>
              <a:rPr lang="it-IT" b="1" dirty="0">
                <a:solidFill>
                  <a:schemeClr val="accent1"/>
                </a:solidFill>
              </a:rPr>
              <a:t> </a:t>
            </a:r>
          </a:p>
          <a:p>
            <a:endParaRPr lang="it-IT" dirty="0"/>
          </a:p>
        </p:txBody>
      </p:sp>
      <p:pic>
        <p:nvPicPr>
          <p:cNvPr id="5" name="Picture 16" descr="PIANURA E MONTAGNA">
            <a:extLst>
              <a:ext uri="{FF2B5EF4-FFF2-40B4-BE49-F238E27FC236}">
                <a16:creationId xmlns:a16="http://schemas.microsoft.com/office/drawing/2014/main" id="{987A9FC5-C2E0-4880-AD57-D8F3E8AC5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8" y="-615395"/>
            <a:ext cx="7190588" cy="844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>
            <a:extLst>
              <a:ext uri="{FF2B5EF4-FFF2-40B4-BE49-F238E27FC236}">
                <a16:creationId xmlns:a16="http://schemas.microsoft.com/office/drawing/2014/main" id="{D3EE6470-6EAF-2ABB-7F1F-71F8A60C6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949" y="2114822"/>
            <a:ext cx="1792224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VALMONTONE</a:t>
            </a:r>
            <a:r>
              <a:rPr kumimoji="0" lang="it-IT" alt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1BCE7359-73EA-4956-AA6D-8A397E0CE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102" y="2672176"/>
            <a:ext cx="726779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ARTENA</a:t>
            </a: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id="{FF44B822-E248-7F7D-0590-8910F42DE2F7}"/>
              </a:ext>
            </a:extLst>
          </p:cNvPr>
          <p:cNvSpPr>
            <a:spLocks noChangeArrowheads="1"/>
          </p:cNvSpPr>
          <p:nvPr/>
        </p:nvSpPr>
        <p:spPr bwMode="auto">
          <a:xfrm rot="19885383">
            <a:off x="1715524" y="1765361"/>
            <a:ext cx="709146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LABICO</a:t>
            </a:r>
            <a:r>
              <a:rPr kumimoji="0" lang="it-IT" altLang="it-IT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C4A63789-613E-F8BC-32BE-70727E9E6757}"/>
              </a:ext>
            </a:extLst>
          </p:cNvPr>
          <p:cNvSpPr>
            <a:spLocks noChangeArrowheads="1"/>
          </p:cNvSpPr>
          <p:nvPr/>
        </p:nvSpPr>
        <p:spPr bwMode="auto">
          <a:xfrm rot="19457613">
            <a:off x="3447729" y="2328973"/>
            <a:ext cx="12350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914400" eaLnBrk="1" hangingPunct="1"/>
            <a:endParaRPr lang="it-IT" altLang="it-IT" sz="1000" b="1" dirty="0">
              <a:solidFill>
                <a:prstClr val="black"/>
              </a:solidFill>
            </a:endParaRPr>
          </a:p>
          <a:p>
            <a:pPr defTabSz="914400" eaLnBrk="1" hangingPunct="1"/>
            <a:r>
              <a:rPr lang="it-IT" altLang="it-IT" sz="1000" b="1" dirty="0">
                <a:solidFill>
                  <a:prstClr val="black"/>
                </a:solidFill>
              </a:rPr>
              <a:t> COLLEFERRO</a:t>
            </a:r>
          </a:p>
          <a:p>
            <a:pPr defTabSz="914400" eaLnBrk="1" hangingPunct="1"/>
            <a:endParaRPr lang="it-IT" altLang="it-IT" sz="8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28">
            <a:extLst>
              <a:ext uri="{FF2B5EF4-FFF2-40B4-BE49-F238E27FC236}">
                <a16:creationId xmlns:a16="http://schemas.microsoft.com/office/drawing/2014/main" id="{2752EF6E-B5BA-2EA0-AC6B-A2AEC41E6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748" y="3349964"/>
            <a:ext cx="976312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SEGNI</a:t>
            </a:r>
            <a:endParaRPr kumimoji="0" lang="it-IT" altLang="it-IT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871B3A13-1273-4C17-1E86-8F508FD6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471" y="3041206"/>
            <a:ext cx="101211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GAVIGNANO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5CA39328-B2E5-3488-16FC-E49E38C03027}"/>
              </a:ext>
            </a:extLst>
          </p:cNvPr>
          <p:cNvSpPr>
            <a:spLocks noChangeArrowheads="1"/>
          </p:cNvSpPr>
          <p:nvPr/>
        </p:nvSpPr>
        <p:spPr bwMode="auto">
          <a:xfrm rot="19089553">
            <a:off x="3956452" y="3576046"/>
            <a:ext cx="1527175" cy="77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defTabSz="914400" eaLnBrk="1" hangingPunct="1"/>
            <a:endParaRPr lang="it-IT" altLang="it-IT" sz="800" b="1" dirty="0">
              <a:solidFill>
                <a:prstClr val="black"/>
              </a:solidFill>
              <a:latin typeface="Arial" charset="0"/>
            </a:endParaRPr>
          </a:p>
          <a:p>
            <a:pPr algn="ctr" defTabSz="914400" eaLnBrk="1" hangingPunct="1"/>
            <a:endParaRPr lang="it-IT" altLang="it-IT" sz="800" b="1" dirty="0">
              <a:solidFill>
                <a:prstClr val="black"/>
              </a:solidFill>
              <a:latin typeface="Arial" charset="0"/>
            </a:endParaRPr>
          </a:p>
          <a:p>
            <a:pPr algn="ctr" defTabSz="914400" eaLnBrk="1" hangingPunct="1"/>
            <a:endParaRPr lang="it-IT" altLang="it-IT" sz="1000" b="1" dirty="0">
              <a:solidFill>
                <a:prstClr val="black"/>
              </a:solidFill>
              <a:latin typeface="Arial" charset="0"/>
            </a:endParaRPr>
          </a:p>
          <a:p>
            <a:pPr algn="ctr" defTabSz="914400" eaLnBrk="1" hangingPunct="1"/>
            <a:r>
              <a:rPr lang="it-IT" altLang="it-IT" sz="1000" b="1" dirty="0">
                <a:solidFill>
                  <a:prstClr val="black"/>
                </a:solidFill>
                <a:latin typeface="Arial" charset="0"/>
              </a:rPr>
              <a:t>MONTELANICO</a:t>
            </a:r>
          </a:p>
          <a:p>
            <a:pPr algn="ctr" defTabSz="914400" eaLnBrk="1" hangingPunct="1"/>
            <a:endParaRPr lang="it-IT" altLang="it-IT" sz="8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77149766-0946-EDEE-D582-CEBD3FC48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471" y="4705474"/>
            <a:ext cx="1834865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CARPINETO ROMANO</a:t>
            </a:r>
          </a:p>
        </p:txBody>
      </p:sp>
      <p:sp>
        <p:nvSpPr>
          <p:cNvPr id="16" name="Rectangle 30">
            <a:extLst>
              <a:ext uri="{FF2B5EF4-FFF2-40B4-BE49-F238E27FC236}">
                <a16:creationId xmlns:a16="http://schemas.microsoft.com/office/drawing/2014/main" id="{30C08445-9835-44BD-0660-ACB91BC04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921" y="3890385"/>
            <a:ext cx="633805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GORGA</a:t>
            </a:r>
          </a:p>
        </p:txBody>
      </p:sp>
    </p:spTree>
    <p:extLst>
      <p:ext uri="{BB962C8B-B14F-4D97-AF65-F5344CB8AC3E}">
        <p14:creationId xmlns:p14="http://schemas.microsoft.com/office/powerpoint/2010/main" val="324642856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CB9AE5-F993-41D2-021D-E273994643A2}"/>
              </a:ext>
            </a:extLst>
          </p:cNvPr>
          <p:cNvSpPr txBox="1"/>
          <p:nvPr/>
        </p:nvSpPr>
        <p:spPr>
          <a:xfrm>
            <a:off x="97536" y="520676"/>
            <a:ext cx="119969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Descrizione del territorio dal punto di vista demografico 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FB1DB0F-BDC2-B962-82DA-3D0E91FCA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924702"/>
              </p:ext>
            </p:extLst>
          </p:nvPr>
        </p:nvGraphicFramePr>
        <p:xfrm>
          <a:off x="483243" y="1394075"/>
          <a:ext cx="4911718" cy="3161650"/>
        </p:xfrm>
        <a:graphic>
          <a:graphicData uri="http://schemas.openxmlformats.org/drawingml/2006/table">
            <a:tbl>
              <a:tblPr firstRow="1" firstCol="1" bandRow="1"/>
              <a:tblGrid>
                <a:gridCol w="1802018">
                  <a:extLst>
                    <a:ext uri="{9D8B030D-6E8A-4147-A177-3AD203B41FA5}">
                      <a16:colId xmlns:a16="http://schemas.microsoft.com/office/drawing/2014/main" val="1862489558"/>
                    </a:ext>
                  </a:extLst>
                </a:gridCol>
                <a:gridCol w="839357">
                  <a:extLst>
                    <a:ext uri="{9D8B030D-6E8A-4147-A177-3AD203B41FA5}">
                      <a16:colId xmlns:a16="http://schemas.microsoft.com/office/drawing/2014/main" val="2287449550"/>
                    </a:ext>
                  </a:extLst>
                </a:gridCol>
                <a:gridCol w="840491">
                  <a:extLst>
                    <a:ext uri="{9D8B030D-6E8A-4147-A177-3AD203B41FA5}">
                      <a16:colId xmlns:a16="http://schemas.microsoft.com/office/drawing/2014/main" val="246001817"/>
                    </a:ext>
                  </a:extLst>
                </a:gridCol>
                <a:gridCol w="840491">
                  <a:extLst>
                    <a:ext uri="{9D8B030D-6E8A-4147-A177-3AD203B41FA5}">
                      <a16:colId xmlns:a16="http://schemas.microsoft.com/office/drawing/2014/main" val="3179585958"/>
                    </a:ext>
                  </a:extLst>
                </a:gridCol>
                <a:gridCol w="589361">
                  <a:extLst>
                    <a:ext uri="{9D8B030D-6E8A-4147-A177-3AD203B41FA5}">
                      <a16:colId xmlns:a16="http://schemas.microsoft.com/office/drawing/2014/main" val="3971108445"/>
                    </a:ext>
                  </a:extLst>
                </a:gridCol>
              </a:tblGrid>
              <a:tr h="2565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COMUNI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Popolazione Residente 2022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51153"/>
                  </a:ext>
                </a:extLst>
              </a:tr>
              <a:tr h="2272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524027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Artena</a:t>
                      </a:r>
                      <a:endParaRPr lang="it-IT" sz="14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6.806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6.989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13.795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30708"/>
                  </a:ext>
                </a:extLst>
              </a:tr>
              <a:tr h="42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Carpineto Romano</a:t>
                      </a:r>
                      <a:endParaRPr lang="it-IT" sz="14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1.986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2.074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4.060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5400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Colleferro</a:t>
                      </a:r>
                      <a:endParaRPr lang="it-IT" sz="1400" b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10.083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10.751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20.834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972170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Gavignano</a:t>
                      </a:r>
                      <a:endParaRPr lang="it-IT" sz="1400" b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955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951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1.906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644041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Gorga</a:t>
                      </a:r>
                      <a:endParaRPr lang="it-IT" sz="1400" b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666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36007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Labico</a:t>
                      </a:r>
                      <a:endParaRPr lang="it-IT" sz="1400" b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3.304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3.302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6.606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20176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Montelanico</a:t>
                      </a:r>
                      <a:endParaRPr lang="it-IT" sz="1400" b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1.028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1.028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2.081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it-IT" sz="14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552250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Segni</a:t>
                      </a:r>
                      <a:endParaRPr lang="it-IT" sz="14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4.497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4.591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9.088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051120"/>
                  </a:ext>
                </a:extLst>
              </a:tr>
              <a:tr h="22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Valmontone</a:t>
                      </a:r>
                      <a:endParaRPr lang="it-IT" sz="1400" b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8.384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16.642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791082"/>
                  </a:ext>
                </a:extLst>
              </a:tr>
              <a:tr h="42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37.257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38.422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75.679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it-IT" sz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66162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C3947EDF-B9D9-8D9A-DDCD-3F72D1BB0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33594"/>
              </p:ext>
            </p:extLst>
          </p:nvPr>
        </p:nvGraphicFramePr>
        <p:xfrm>
          <a:off x="5669279" y="1426417"/>
          <a:ext cx="6152072" cy="3169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031">
                  <a:extLst>
                    <a:ext uri="{9D8B030D-6E8A-4147-A177-3AD203B41FA5}">
                      <a16:colId xmlns:a16="http://schemas.microsoft.com/office/drawing/2014/main" val="2809448014"/>
                    </a:ext>
                  </a:extLst>
                </a:gridCol>
                <a:gridCol w="1230031">
                  <a:extLst>
                    <a:ext uri="{9D8B030D-6E8A-4147-A177-3AD203B41FA5}">
                      <a16:colId xmlns:a16="http://schemas.microsoft.com/office/drawing/2014/main" val="2704815056"/>
                    </a:ext>
                  </a:extLst>
                </a:gridCol>
                <a:gridCol w="1230670">
                  <a:extLst>
                    <a:ext uri="{9D8B030D-6E8A-4147-A177-3AD203B41FA5}">
                      <a16:colId xmlns:a16="http://schemas.microsoft.com/office/drawing/2014/main" val="862411781"/>
                    </a:ext>
                  </a:extLst>
                </a:gridCol>
                <a:gridCol w="1230670">
                  <a:extLst>
                    <a:ext uri="{9D8B030D-6E8A-4147-A177-3AD203B41FA5}">
                      <a16:colId xmlns:a16="http://schemas.microsoft.com/office/drawing/2014/main" val="1699105557"/>
                    </a:ext>
                  </a:extLst>
                </a:gridCol>
                <a:gridCol w="1230670">
                  <a:extLst>
                    <a:ext uri="{9D8B030D-6E8A-4147-A177-3AD203B41FA5}">
                      <a16:colId xmlns:a16="http://schemas.microsoft.com/office/drawing/2014/main" val="2649207720"/>
                    </a:ext>
                  </a:extLst>
                </a:gridCol>
              </a:tblGrid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effectLst/>
                        </a:rPr>
                        <a:t> COMUNE</a:t>
                      </a:r>
                      <a:endParaRPr lang="it-IT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effectLst/>
                        </a:rPr>
                        <a:t>0 – 14 </a:t>
                      </a:r>
                      <a:endParaRPr lang="it-IT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effectLst/>
                        </a:rPr>
                        <a:t>15 – 64 </a:t>
                      </a:r>
                      <a:endParaRPr lang="it-IT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effectLst/>
                        </a:rPr>
                        <a:t>≥65 </a:t>
                      </a:r>
                      <a:endParaRPr lang="it-IT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effectLst/>
                        </a:rPr>
                        <a:t>Totale </a:t>
                      </a:r>
                      <a:endParaRPr lang="it-IT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17221"/>
                  </a:ext>
                </a:extLst>
              </a:tr>
              <a:tr h="262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Artena </a:t>
                      </a:r>
                      <a:endParaRPr lang="it-I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1900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9.126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2.769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13.795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358162"/>
                  </a:ext>
                </a:extLst>
              </a:tr>
              <a:tr h="538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Carpineto Romano</a:t>
                      </a:r>
                      <a:endParaRPr lang="it-I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449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2.383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1.228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4.060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108069"/>
                  </a:ext>
                </a:extLst>
              </a:tr>
              <a:tr h="262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Colleferro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2.303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13.373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5.158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20.834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97317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Gavignano 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180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1.260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466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1.906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788637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Gorga 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73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392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667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1211422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Labico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985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4.490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1.131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6.606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1435703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Montelanico 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247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1.329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505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2.081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3533083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Segni </a:t>
                      </a:r>
                      <a:endParaRPr lang="it-I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1.039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5.799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2.250</a:t>
                      </a:r>
                      <a:endParaRPr lang="it-IT" sz="14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9.088</a:t>
                      </a:r>
                      <a:endParaRPr lang="it-IT" sz="14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921356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>
                          <a:effectLst/>
                        </a:rPr>
                        <a:t>Valmontone </a:t>
                      </a:r>
                      <a:endParaRPr lang="it-I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2.358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11.150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3.134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16.642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6426986"/>
                  </a:ext>
                </a:extLst>
              </a:tr>
              <a:tr h="26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kern="100" dirty="0">
                          <a:effectLst/>
                        </a:rPr>
                        <a:t>TOTALE</a:t>
                      </a:r>
                      <a:endParaRPr lang="it-I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9.634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49.202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16.843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75.679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99189365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B65117F-E7FF-A256-80AD-57517959C4C0}"/>
              </a:ext>
            </a:extLst>
          </p:cNvPr>
          <p:cNvSpPr txBox="1"/>
          <p:nvPr/>
        </p:nvSpPr>
        <p:spPr>
          <a:xfrm>
            <a:off x="777240" y="507492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E6FB45-C44F-2462-646A-2F4F6E9579D5}"/>
              </a:ext>
            </a:extLst>
          </p:cNvPr>
          <p:cNvSpPr txBox="1"/>
          <p:nvPr/>
        </p:nvSpPr>
        <p:spPr>
          <a:xfrm>
            <a:off x="483243" y="4967456"/>
            <a:ext cx="11338108" cy="147732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La popolazione nella fascia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15-64 anni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(popolazione attiva) rappresenta il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65% del totale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gli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over 65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22%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e la fascia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0-14 anni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solamente il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12,7%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- ISTAT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: popolazione nella fascia 15-64 anni rappresenta il </a:t>
            </a:r>
            <a:r>
              <a:rPr lang="it-IT" u="sng" dirty="0">
                <a:solidFill>
                  <a:schemeClr val="accent1">
                    <a:lumMod val="50000"/>
                  </a:schemeClr>
                </a:solidFill>
              </a:rPr>
              <a:t>63,5%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del totale, gli over 65 il </a:t>
            </a:r>
            <a:r>
              <a:rPr lang="it-IT" u="sng" dirty="0">
                <a:solidFill>
                  <a:schemeClr val="accent1">
                    <a:lumMod val="50000"/>
                  </a:schemeClr>
                </a:solidFill>
              </a:rPr>
              <a:t>23,8%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e la fascia 0 - 14 anni il </a:t>
            </a:r>
            <a:r>
              <a:rPr lang="it-IT" u="sng" dirty="0">
                <a:solidFill>
                  <a:schemeClr val="accent1">
                    <a:lumMod val="50000"/>
                  </a:schemeClr>
                </a:solidFill>
              </a:rPr>
              <a:t>12,7%</a:t>
            </a:r>
          </a:p>
        </p:txBody>
      </p:sp>
    </p:spTree>
    <p:extLst>
      <p:ext uri="{BB962C8B-B14F-4D97-AF65-F5344CB8AC3E}">
        <p14:creationId xmlns:p14="http://schemas.microsoft.com/office/powerpoint/2010/main" val="28113590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9D64217-1FEC-0283-B7A7-113B51CC5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68" y="15819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49BB8B-2FC3-5CC7-7DF7-F4E8D60134AB}"/>
              </a:ext>
            </a:extLst>
          </p:cNvPr>
          <p:cNvSpPr txBox="1"/>
          <p:nvPr/>
        </p:nvSpPr>
        <p:spPr>
          <a:xfrm>
            <a:off x="775254" y="222345"/>
            <a:ext cx="4328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Serie storica popolazione Distretto 2010 - 2022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C1E6D3-9A0B-28C5-EB28-C36D4E4B4C7F}"/>
              </a:ext>
            </a:extLst>
          </p:cNvPr>
          <p:cNvSpPr txBox="1"/>
          <p:nvPr/>
        </p:nvSpPr>
        <p:spPr>
          <a:xfrm>
            <a:off x="522424" y="4057638"/>
            <a:ext cx="4581524" cy="258532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curva evidenzia un tendenziale aumento della popolazione fino al 201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(77.605 residenti), per poi iniziare una progressiva discesa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</a:p>
          <a:p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75.679 residenti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nel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2022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1926 in meno rispetto al 2012.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Questa tendenza è pienamente in linea con quella nazionale indicata dall’ISTAT.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A3D1CE8-AD7D-5478-40F7-5AEE3F6677CB}"/>
              </a:ext>
            </a:extLst>
          </p:cNvPr>
          <p:cNvSpPr txBox="1"/>
          <p:nvPr/>
        </p:nvSpPr>
        <p:spPr>
          <a:xfrm>
            <a:off x="6631836" y="222345"/>
            <a:ext cx="39799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Popolazione residente e variazioni % a confronto.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Periodo 2012/2022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88199041-A1F2-9501-D797-D0EF70328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69823"/>
              </p:ext>
            </p:extLst>
          </p:nvPr>
        </p:nvGraphicFramePr>
        <p:xfrm>
          <a:off x="6096000" y="1145675"/>
          <a:ext cx="5051598" cy="5524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187">
                  <a:extLst>
                    <a:ext uri="{9D8B030D-6E8A-4147-A177-3AD203B41FA5}">
                      <a16:colId xmlns:a16="http://schemas.microsoft.com/office/drawing/2014/main" val="1073011093"/>
                    </a:ext>
                  </a:extLst>
                </a:gridCol>
                <a:gridCol w="897045">
                  <a:extLst>
                    <a:ext uri="{9D8B030D-6E8A-4147-A177-3AD203B41FA5}">
                      <a16:colId xmlns:a16="http://schemas.microsoft.com/office/drawing/2014/main" val="4118484179"/>
                    </a:ext>
                  </a:extLst>
                </a:gridCol>
                <a:gridCol w="920692">
                  <a:extLst>
                    <a:ext uri="{9D8B030D-6E8A-4147-A177-3AD203B41FA5}">
                      <a16:colId xmlns:a16="http://schemas.microsoft.com/office/drawing/2014/main" val="3219174112"/>
                    </a:ext>
                  </a:extLst>
                </a:gridCol>
                <a:gridCol w="2023674">
                  <a:extLst>
                    <a:ext uri="{9D8B030D-6E8A-4147-A177-3AD203B41FA5}">
                      <a16:colId xmlns:a16="http://schemas.microsoft.com/office/drawing/2014/main" val="150719358"/>
                    </a:ext>
                  </a:extLst>
                </a:gridCol>
              </a:tblGrid>
              <a:tr h="661252">
                <a:tc>
                  <a:txBody>
                    <a:bodyPr/>
                    <a:lstStyle/>
                    <a:p>
                      <a:pPr marL="630555" indent="-630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Comuni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2012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2022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ULTIMI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10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ANNI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257634185"/>
                  </a:ext>
                </a:extLst>
              </a:tr>
              <a:tr h="465938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Artena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14.245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 </a:t>
                      </a:r>
                      <a:endParaRPr lang="it-IT" sz="100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13795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-3%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3726157390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Carpineto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4.671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4060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kern="100" dirty="0">
                          <a:effectLst/>
                        </a:rPr>
                        <a:t>-13%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2019867664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Colleferro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22.160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2.0834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-6%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1553484091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Gavignano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1.972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 </a:t>
                      </a:r>
                      <a:endParaRPr lang="it-IT" sz="100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1906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-3%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3288235087"/>
                  </a:ext>
                </a:extLst>
              </a:tr>
              <a:tr h="384693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Gorga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772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666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kern="100" dirty="0">
                          <a:effectLst/>
                        </a:rPr>
                        <a:t>-14%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3363361348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Labico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6.297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6606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kern="100" dirty="0">
                          <a:effectLst/>
                        </a:rPr>
                        <a:t>5%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911336677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Montelanico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2.220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2081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-6%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3467214163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Segni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9.323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9.088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-3%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3040370505"/>
                  </a:ext>
                </a:extLst>
              </a:tr>
              <a:tr h="389146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>
                          <a:effectLst/>
                        </a:rPr>
                        <a:t>Valmontone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15.945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kern="100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16.642 </a:t>
                      </a:r>
                      <a:endParaRPr lang="it-IT" sz="10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2923013787"/>
                  </a:ext>
                </a:extLst>
              </a:tr>
              <a:tr h="389146"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DISTRETTO</a:t>
                      </a:r>
                    </a:p>
                  </a:txBody>
                  <a:tcPr marL="47577" marR="47577" marT="0" marB="0" anchor="b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77.605</a:t>
                      </a: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b="1" dirty="0">
                        <a:effectLst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75.679</a:t>
                      </a: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30555" indent="-6305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</a:p>
                  </a:txBody>
                  <a:tcPr marL="47577" marR="47577" marT="0" marB="0"/>
                </a:tc>
                <a:extLst>
                  <a:ext uri="{0D108BD9-81ED-4DB2-BD59-A6C34878D82A}">
                    <a16:rowId xmlns:a16="http://schemas.microsoft.com/office/drawing/2014/main" val="1806073139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C110942-1213-7403-3D9C-8E2CA5C63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24" y="10423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BC4369D-9F30-09FF-C130-B190BF221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81313"/>
              </p:ext>
            </p:extLst>
          </p:nvPr>
        </p:nvGraphicFramePr>
        <p:xfrm>
          <a:off x="522424" y="1042395"/>
          <a:ext cx="4581525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84589" imgH="2755631" progId="Excel.Chart.8">
                  <p:embed/>
                </p:oleObj>
              </mc:Choice>
              <mc:Fallback>
                <p:oleObj name="Chart" r:id="rId2" imgW="4584589" imgH="2755631" progId="Excel.Chart.8">
                  <p:embed/>
                  <p:pic>
                    <p:nvPicPr>
                      <p:cNvPr id="0" name="Gra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24" y="1042395"/>
                        <a:ext cx="4581525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47597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2F65556-4DF9-5091-0886-F174ECB31ECD}"/>
              </a:ext>
            </a:extLst>
          </p:cNvPr>
          <p:cNvSpPr txBox="1"/>
          <p:nvPr/>
        </p:nvSpPr>
        <p:spPr>
          <a:xfrm>
            <a:off x="5672105" y="538138"/>
            <a:ext cx="5337271" cy="553997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A registrare una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variazione percentuale positiva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della popolazione sono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Labico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Valmontone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, con una variazione pari al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5% e al 4%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pPr algn="just"/>
            <a:endParaRPr lang="it-IT" sz="1600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I Comuni con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variazione percentuale negativa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più alta sono invece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Carpineto Romano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(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-13%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e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Gorga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-14%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), entrambi rientranti tra i Comuni di montagna.</a:t>
            </a:r>
          </a:p>
          <a:p>
            <a:pPr algn="just"/>
            <a:endParaRPr lang="it-IT" sz="16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Un dato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in linea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con le più recenti previsioni dell’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ISTAT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*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secondo cui, nei prossimi decenni, il processo di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desertificazione demografica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sarà irreversibile e colpirà principalmente i Comuni con meno di 5.000 abitanti. </a:t>
            </a:r>
          </a:p>
          <a:p>
            <a:pPr algn="just"/>
            <a:endParaRPr lang="it-IT" sz="1600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Questo pone una questione di vitale importanza nel Distretto 5.6, che vede 4 dei suoi 9 Comuni rientrare in tale categoria (Carpineto Romano, Gavignano, Gorga e Montelanico).</a:t>
            </a:r>
          </a:p>
          <a:p>
            <a:pPr algn="just"/>
            <a:endParaRPr lang="it-IT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it-IT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8C5A9B5-5AE3-2A98-F3CA-758A075FD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4" y="1509657"/>
            <a:ext cx="4826072" cy="383868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715238-42AD-C2AF-B25F-12E5A309699F}"/>
              </a:ext>
            </a:extLst>
          </p:cNvPr>
          <p:cNvSpPr txBox="1"/>
          <p:nvPr/>
        </p:nvSpPr>
        <p:spPr>
          <a:xfrm>
            <a:off x="396384" y="5348342"/>
            <a:ext cx="5337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/>
          </a:p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*ISTAT,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Report 2023.</a:t>
            </a:r>
          </a:p>
          <a:p>
            <a:r>
              <a:rPr lang="it-IT" sz="1600" i="1" dirty="0">
                <a:solidFill>
                  <a:schemeClr val="accent1">
                    <a:lumMod val="50000"/>
                  </a:schemeClr>
                </a:solidFill>
              </a:rPr>
              <a:t>Previsioni della popolazione residente e delle famiglie. Base 1/1/2022»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2D4456-00EE-9996-D53B-E63E73E7F274}"/>
              </a:ext>
            </a:extLst>
          </p:cNvPr>
          <p:cNvSpPr txBox="1"/>
          <p:nvPr/>
        </p:nvSpPr>
        <p:spPr>
          <a:xfrm>
            <a:off x="800697" y="538138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INVERNO DEMOGRAFICO </a:t>
            </a:r>
          </a:p>
        </p:txBody>
      </p:sp>
    </p:spTree>
    <p:extLst>
      <p:ext uri="{BB962C8B-B14F-4D97-AF65-F5344CB8AC3E}">
        <p14:creationId xmlns:p14="http://schemas.microsoft.com/office/powerpoint/2010/main" val="25508854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055E77-DA15-D15F-446A-4CA395119DC9}"/>
              </a:ext>
            </a:extLst>
          </p:cNvPr>
          <p:cNvSpPr txBox="1"/>
          <p:nvPr/>
        </p:nvSpPr>
        <p:spPr>
          <a:xfrm>
            <a:off x="3815567" y="274302"/>
            <a:ext cx="5440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PIRAMIDE PER ETÀ DEL DISTRETTO 5.6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37D143-EBD8-B4C1-F67A-ECD32EEFD329}"/>
              </a:ext>
            </a:extLst>
          </p:cNvPr>
          <p:cNvSpPr txBox="1"/>
          <p:nvPr/>
        </p:nvSpPr>
        <p:spPr>
          <a:xfrm>
            <a:off x="659608" y="5470356"/>
            <a:ext cx="11000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it-IT" sz="1600" dirty="0"/>
              <a:t>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Bassa fecondità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(base stretta),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rigonfiamento classi centrali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restringimento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progressivo verso le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classi più anziane</a:t>
            </a:r>
          </a:p>
          <a:p>
            <a:endParaRPr lang="it-IT" sz="1600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AB932885-E2EF-DC5F-A333-164F8B91E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239000"/>
              </p:ext>
            </p:extLst>
          </p:nvPr>
        </p:nvGraphicFramePr>
        <p:xfrm>
          <a:off x="2683000" y="1133856"/>
          <a:ext cx="6825997" cy="387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56430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0EBC61FF-3093-E244-DD9A-CE5142B4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15" y="7677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30D41169-1D7B-5231-9839-283FFB887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460547"/>
              </p:ext>
            </p:extLst>
          </p:nvPr>
        </p:nvGraphicFramePr>
        <p:xfrm>
          <a:off x="3872624" y="767716"/>
          <a:ext cx="5440392" cy="259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E0273C0-5767-B575-C09C-CC498F7873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9169"/>
              </p:ext>
            </p:extLst>
          </p:nvPr>
        </p:nvGraphicFramePr>
        <p:xfrm>
          <a:off x="3872624" y="3592928"/>
          <a:ext cx="5440392" cy="309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5F73EE00-F1FE-1C1B-9C1A-F70DC901DDBE}"/>
              </a:ext>
            </a:extLst>
          </p:cNvPr>
          <p:cNvSpPr txBox="1"/>
          <p:nvPr/>
        </p:nvSpPr>
        <p:spPr>
          <a:xfrm>
            <a:off x="332512" y="980179"/>
            <a:ext cx="2927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il Comune più rappresentativo della zona di Montagna: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/>
              <a:t>Carpineto Romano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6430D65-26AF-AE71-6C66-30182E933558}"/>
              </a:ext>
            </a:extLst>
          </p:cNvPr>
          <p:cNvSpPr txBox="1"/>
          <p:nvPr/>
        </p:nvSpPr>
        <p:spPr>
          <a:xfrm>
            <a:off x="332512" y="4400493"/>
            <a:ext cx="277015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Il Comune più rappresentativi della zona di Pianura: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/>
              <a:t>Valmontone </a:t>
            </a:r>
          </a:p>
        </p:txBody>
      </p:sp>
    </p:spTree>
    <p:extLst>
      <p:ext uri="{BB962C8B-B14F-4D97-AF65-F5344CB8AC3E}">
        <p14:creationId xmlns:p14="http://schemas.microsoft.com/office/powerpoint/2010/main" val="291011412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3178D58-22A2-922B-43C4-4FA0962663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086166"/>
              </p:ext>
            </p:extLst>
          </p:nvPr>
        </p:nvGraphicFramePr>
        <p:xfrm>
          <a:off x="468057" y="1422180"/>
          <a:ext cx="5978463" cy="436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227CA4AC-FC67-6E21-96AF-D511C82732DF}"/>
              </a:ext>
            </a:extLst>
          </p:cNvPr>
          <p:cNvSpPr txBox="1"/>
          <p:nvPr/>
        </p:nvSpPr>
        <p:spPr>
          <a:xfrm>
            <a:off x="3384223" y="548640"/>
            <a:ext cx="4649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bg2">
                    <a:lumMod val="50000"/>
                  </a:schemeClr>
                </a:solidFill>
              </a:rPr>
              <a:t>BILANCIO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bg2">
                    <a:lumMod val="50000"/>
                  </a:schemeClr>
                </a:solidFill>
              </a:rPr>
              <a:t>DEMOGRAFICO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64F5D0-49B7-239B-9FEC-19A97F5B0F13}"/>
              </a:ext>
            </a:extLst>
          </p:cNvPr>
          <p:cNvSpPr txBox="1"/>
          <p:nvPr/>
        </p:nvSpPr>
        <p:spPr>
          <a:xfrm>
            <a:off x="7171183" y="1527674"/>
            <a:ext cx="3344417" cy="415498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calo delle nascite rispetto al numero dei decessi evidenzia una </a:t>
            </a:r>
            <a:r>
              <a:rPr lang="it-IT" sz="22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diminuzione del dinamismo e della vitalità del Distretto</a:t>
            </a:r>
            <a:r>
              <a:rPr lang="it-IT" sz="2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così come il segno negativo al saldo migratorio indica un </a:t>
            </a:r>
            <a:r>
              <a:rPr lang="it-IT" sz="22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minore potere di attrazione</a:t>
            </a:r>
            <a:r>
              <a:rPr lang="it-IT" sz="2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 parte del territorio.</a:t>
            </a:r>
            <a:endParaRPr lang="it-IT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89679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836</TotalTime>
  <Words>668</Words>
  <Application>Microsoft Office PowerPoint</Application>
  <PresentationFormat>Widescreen</PresentationFormat>
  <Paragraphs>268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Comic Sans MS</vt:lpstr>
      <vt:lpstr>Mongolian Baiti</vt:lpstr>
      <vt:lpstr>Wingdings 3</vt:lpstr>
      <vt:lpstr>Sezione</vt:lpstr>
      <vt:lpstr>Chart</vt:lpstr>
      <vt:lpstr>Piano di zona 2024-2026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zona 2023 </dc:title>
  <dc:creator>pc</dc:creator>
  <cp:lastModifiedBy>Stefano Cacciotti</cp:lastModifiedBy>
  <cp:revision>78</cp:revision>
  <dcterms:created xsi:type="dcterms:W3CDTF">2024-01-08T08:03:07Z</dcterms:created>
  <dcterms:modified xsi:type="dcterms:W3CDTF">2024-04-16T11:00:18Z</dcterms:modified>
</cp:coreProperties>
</file>