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71" r:id="rId4"/>
    <p:sldId id="268" r:id="rId5"/>
    <p:sldId id="270" r:id="rId6"/>
    <p:sldId id="272" r:id="rId7"/>
    <p:sldId id="27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chemeClr val="lt1"/>
            </a:solidFill>
            <a:ln w="19050">
              <a:solidFill>
                <a:schemeClr val="accent1"/>
              </a:solidFill>
            </a:ln>
            <a:effectLst/>
          </c:spPr>
          <c:dPt>
            <c:idx val="0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677-4E18-B541-B7D2AF025B83}"/>
              </c:ext>
            </c:extLst>
          </c:dPt>
          <c:dPt>
            <c:idx val="1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677-4E18-B541-B7D2AF025B83}"/>
              </c:ext>
            </c:extLst>
          </c:dPt>
          <c:dPt>
            <c:idx val="2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677-4E18-B541-B7D2AF025B83}"/>
              </c:ext>
            </c:extLst>
          </c:dPt>
          <c:dPt>
            <c:idx val="3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558-42E1-AC5D-BC74FAA286C3}"/>
              </c:ext>
            </c:extLst>
          </c:dPt>
          <c:dPt>
            <c:idx val="4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558-42E1-AC5D-BC74FAA286C3}"/>
              </c:ext>
            </c:extLst>
          </c:dPt>
          <c:dPt>
            <c:idx val="5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677-4E18-B541-B7D2AF025B83}"/>
              </c:ext>
            </c:extLst>
          </c:dPt>
          <c:dPt>
            <c:idx val="6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0558-42E1-AC5D-BC74FAA286C3}"/>
              </c:ext>
            </c:extLst>
          </c:dPt>
          <c:dPt>
            <c:idx val="7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677-4E18-B541-B7D2AF025B83}"/>
              </c:ext>
            </c:extLst>
          </c:dPt>
          <c:dPt>
            <c:idx val="8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558-42E1-AC5D-BC74FAA286C3}"/>
              </c:ext>
            </c:extLst>
          </c:dPt>
          <c:dLbls>
            <c:dLbl>
              <c:idx val="3"/>
              <c:layout>
                <c:manualLayout>
                  <c:x val="8.0355168507353636E-2"/>
                  <c:y val="-5.959042961185626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558-42E1-AC5D-BC74FAA286C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558-42E1-AC5D-BC74FAA286C3}"/>
                </c:ext>
              </c:extLst>
            </c:dLbl>
            <c:dLbl>
              <c:idx val="6"/>
              <c:layout>
                <c:manualLayout>
                  <c:x val="0.17651877573102526"/>
                  <c:y val="-0.154919752528668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798916976655486"/>
                      <c:h val="0.123914387306247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0558-42E1-AC5D-BC74FAA286C3}"/>
                </c:ext>
              </c:extLst>
            </c:dLbl>
            <c:dLbl>
              <c:idx val="8"/>
              <c:layout>
                <c:manualLayout>
                  <c:x val="0.18112694199384322"/>
                  <c:y val="0.1623760941706195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558-42E1-AC5D-BC74FAA286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Foglio1!$A$2:$A$10</c:f>
              <c:strCache>
                <c:ptCount val="9"/>
                <c:pt idx="0">
                  <c:v>ARTENA</c:v>
                </c:pt>
                <c:pt idx="1">
                  <c:v>CARPINETO R.</c:v>
                </c:pt>
                <c:pt idx="2">
                  <c:v>COLLEFERRO</c:v>
                </c:pt>
                <c:pt idx="3">
                  <c:v>GAVIGNANO</c:v>
                </c:pt>
                <c:pt idx="4">
                  <c:v>GORGA</c:v>
                </c:pt>
                <c:pt idx="5">
                  <c:v>LABICO</c:v>
                </c:pt>
                <c:pt idx="6">
                  <c:v>MONTELANICO</c:v>
                </c:pt>
                <c:pt idx="7">
                  <c:v>SEGNI</c:v>
                </c:pt>
                <c:pt idx="8">
                  <c:v>VALMONTONE</c:v>
                </c:pt>
              </c:strCache>
            </c:strRef>
          </c:cat>
          <c:val>
            <c:numRef>
              <c:f>Foglio1!$B$2:$B$10</c:f>
              <c:numCache>
                <c:formatCode>General</c:formatCode>
                <c:ptCount val="9"/>
                <c:pt idx="0">
                  <c:v>200</c:v>
                </c:pt>
                <c:pt idx="1">
                  <c:v>50</c:v>
                </c:pt>
                <c:pt idx="2">
                  <c:v>193</c:v>
                </c:pt>
                <c:pt idx="3">
                  <c:v>20</c:v>
                </c:pt>
                <c:pt idx="4">
                  <c:v>5</c:v>
                </c:pt>
                <c:pt idx="5">
                  <c:v>60</c:v>
                </c:pt>
                <c:pt idx="6">
                  <c:v>44</c:v>
                </c:pt>
                <c:pt idx="7">
                  <c:v>110</c:v>
                </c:pt>
                <c:pt idx="8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58-42E1-AC5D-BC74FAA286C3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0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064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>
      <cs:styleClr val="0"/>
    </cs:lnRef>
    <cs:fillRef idx="0"/>
    <cs:effectRef idx="0"/>
    <cs:fontRef idx="minor">
      <cs:styleClr val="0"/>
    </cs:fontRef>
    <cs:defRPr sz="1197" b="1" kern="1200"/>
  </cs:dataLabel>
  <cs:dataLabelCallout>
    <cs:lnRef idx="0">
      <cs:styleClr val="0"/>
    </cs:lnRef>
    <cs:fillRef idx="0"/>
    <cs:effectRef idx="0"/>
    <cs:fontRef idx="minor">
      <cs:styleClr val="0"/>
    </cs:fontRef>
    <cs:spPr>
      <a:solidFill>
        <a:schemeClr val="lt1"/>
      </a:solidFill>
      <a:ln>
        <a:solidFill>
          <a:schemeClr val="phClr"/>
        </a:solidFill>
      </a:ln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0"/>
    </cs:lnRef>
    <cs:fillRef idx="0"/>
    <cs:effectRef idx="0"/>
    <cs:fontRef idx="minor">
      <a:schemeClr val="dk1"/>
    </cs:fontRef>
    <cs:spPr>
      <a:solidFill>
        <a:schemeClr val="lt1"/>
      </a:solidFill>
      <a:ln w="19050"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BD1A00-130E-5323-1903-F341AD6A15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265" y="2028227"/>
            <a:ext cx="8511546" cy="954107"/>
          </a:xfrm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Contrasto alla povertà 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0C12D643-9461-257E-E2D8-030D35D39A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936" y="3429000"/>
            <a:ext cx="5095487" cy="2698360"/>
          </a:xfrm>
          <a:prstGeom prst="rect">
            <a:avLst/>
          </a:prstGeom>
        </p:spPr>
      </p:pic>
      <p:pic>
        <p:nvPicPr>
          <p:cNvPr id="4" name="Picture 2" descr="E:\LOGO\logo png.png">
            <a:extLst>
              <a:ext uri="{FF2B5EF4-FFF2-40B4-BE49-F238E27FC236}">
                <a16:creationId xmlns:a16="http://schemas.microsoft.com/office/drawing/2014/main" id="{9DAC0C1D-4628-AF17-4B77-20D71D6585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5025"/>
            <a:ext cx="3370040" cy="1156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1AA8045-CE43-412D-B89F-6FCC0574AC8C}"/>
              </a:ext>
            </a:extLst>
          </p:cNvPr>
          <p:cNvSpPr txBox="1"/>
          <p:nvPr/>
        </p:nvSpPr>
        <p:spPr>
          <a:xfrm>
            <a:off x="3648974" y="565898"/>
            <a:ext cx="6737229" cy="1015663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3000" b="1" dirty="0">
                <a:solidFill>
                  <a:schemeClr val="bg2">
                    <a:lumMod val="50000"/>
                  </a:schemeClr>
                </a:solidFill>
              </a:rPr>
              <a:t>Piano di zona 2025-2027 </a:t>
            </a:r>
          </a:p>
          <a:p>
            <a:pPr algn="ctr"/>
            <a:r>
              <a:rPr lang="it-IT" sz="3000" b="1" dirty="0">
                <a:solidFill>
                  <a:schemeClr val="bg2">
                    <a:lumMod val="50000"/>
                  </a:schemeClr>
                </a:solidFill>
              </a:rPr>
              <a:t>Anno 2025</a:t>
            </a: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522332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DD874A5D-9A46-3C24-C61F-5E38AC9C4FEA}"/>
              </a:ext>
            </a:extLst>
          </p:cNvPr>
          <p:cNvSpPr txBox="1"/>
          <p:nvPr/>
        </p:nvSpPr>
        <p:spPr>
          <a:xfrm>
            <a:off x="411191" y="717272"/>
            <a:ext cx="9767980" cy="4124206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it-IT" sz="2600" dirty="0">
                <a:solidFill>
                  <a:schemeClr val="accent1">
                    <a:lumMod val="50000"/>
                  </a:schemeClr>
                </a:solidFill>
              </a:rPr>
              <a:t>Numero dei </a:t>
            </a:r>
            <a:r>
              <a:rPr lang="it-IT" sz="2600" b="1" dirty="0">
                <a:solidFill>
                  <a:schemeClr val="accent1">
                    <a:lumMod val="50000"/>
                  </a:schemeClr>
                </a:solidFill>
              </a:rPr>
              <a:t>beneficiari A.D.I: 882</a:t>
            </a:r>
          </a:p>
          <a:p>
            <a:endParaRPr lang="it-IT" sz="26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sz="2600" dirty="0">
                <a:solidFill>
                  <a:schemeClr val="accent1">
                    <a:lumMod val="50000"/>
                  </a:schemeClr>
                </a:solidFill>
              </a:rPr>
              <a:t>Numero dei beneficiari A.D.I </a:t>
            </a:r>
            <a:r>
              <a:rPr lang="it-IT" sz="2600" b="1" dirty="0">
                <a:solidFill>
                  <a:schemeClr val="accent1">
                    <a:lumMod val="50000"/>
                  </a:schemeClr>
                </a:solidFill>
              </a:rPr>
              <a:t>con PUC attivati: 94</a:t>
            </a:r>
          </a:p>
          <a:p>
            <a:endParaRPr lang="it-IT" sz="26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sz="2600" dirty="0">
                <a:solidFill>
                  <a:schemeClr val="accent1">
                    <a:lumMod val="50000"/>
                  </a:schemeClr>
                </a:solidFill>
              </a:rPr>
              <a:t>Utenti</a:t>
            </a:r>
            <a:r>
              <a:rPr lang="it-IT" sz="2600" b="1" dirty="0">
                <a:solidFill>
                  <a:schemeClr val="accent1">
                    <a:lumMod val="50000"/>
                  </a:schemeClr>
                </a:solidFill>
              </a:rPr>
              <a:t> senza fissa dimora: 30*</a:t>
            </a:r>
          </a:p>
          <a:p>
            <a:endParaRPr lang="it-IT" sz="26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it-IT" sz="26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sz="2600" b="1" dirty="0">
                <a:solidFill>
                  <a:schemeClr val="accent1">
                    <a:lumMod val="50000"/>
                  </a:schemeClr>
                </a:solidFill>
              </a:rPr>
              <a:t>*Dati aggiornati al 12.05.2025 – </a:t>
            </a:r>
            <a:r>
              <a:rPr lang="it-IT" sz="2600" b="1" i="1" dirty="0">
                <a:solidFill>
                  <a:schemeClr val="accent1">
                    <a:lumMod val="50000"/>
                  </a:schemeClr>
                </a:solidFill>
              </a:rPr>
              <a:t>Ricognizione territoriale senza fissa dimora </a:t>
            </a:r>
            <a:r>
              <a:rPr lang="it-IT" sz="2600" b="1" dirty="0">
                <a:solidFill>
                  <a:schemeClr val="accent1">
                    <a:lumMod val="50000"/>
                  </a:schemeClr>
                </a:solidFill>
              </a:rPr>
              <a:t>della Prefettura di Roma </a:t>
            </a:r>
          </a:p>
          <a:p>
            <a:endParaRPr lang="it-IT" sz="28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E64A12E-FACB-C7A9-D753-A09629CA5B8E}"/>
              </a:ext>
            </a:extLst>
          </p:cNvPr>
          <p:cNvSpPr txBox="1"/>
          <p:nvPr/>
        </p:nvSpPr>
        <p:spPr>
          <a:xfrm>
            <a:off x="3270427" y="5276592"/>
            <a:ext cx="4128053" cy="430887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t-IT" sz="2200" dirty="0">
                <a:solidFill>
                  <a:schemeClr val="accent1">
                    <a:lumMod val="50000"/>
                  </a:schemeClr>
                </a:solidFill>
              </a:rPr>
              <a:t>Dati aggiornati al 31.12.2024</a:t>
            </a:r>
          </a:p>
        </p:txBody>
      </p:sp>
    </p:spTree>
    <p:extLst>
      <p:ext uri="{BB962C8B-B14F-4D97-AF65-F5344CB8AC3E}">
        <p14:creationId xmlns:p14="http://schemas.microsoft.com/office/powerpoint/2010/main" val="137543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92019DA7-6F3C-BBAA-4E5E-A105BEF960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82238"/>
              </p:ext>
            </p:extLst>
          </p:nvPr>
        </p:nvGraphicFramePr>
        <p:xfrm>
          <a:off x="218535" y="161790"/>
          <a:ext cx="4942938" cy="62010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5442">
                  <a:extLst>
                    <a:ext uri="{9D8B030D-6E8A-4147-A177-3AD203B41FA5}">
                      <a16:colId xmlns:a16="http://schemas.microsoft.com/office/drawing/2014/main" val="3154198004"/>
                    </a:ext>
                  </a:extLst>
                </a:gridCol>
                <a:gridCol w="1127140">
                  <a:extLst>
                    <a:ext uri="{9D8B030D-6E8A-4147-A177-3AD203B41FA5}">
                      <a16:colId xmlns:a16="http://schemas.microsoft.com/office/drawing/2014/main" val="4015624923"/>
                    </a:ext>
                  </a:extLst>
                </a:gridCol>
                <a:gridCol w="1400356">
                  <a:extLst>
                    <a:ext uri="{9D8B030D-6E8A-4147-A177-3AD203B41FA5}">
                      <a16:colId xmlns:a16="http://schemas.microsoft.com/office/drawing/2014/main" val="168406655"/>
                    </a:ext>
                  </a:extLst>
                </a:gridCol>
              </a:tblGrid>
              <a:tr h="6987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COMUNE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BENEFICIARI ADI</a:t>
                      </a:r>
                    </a:p>
                  </a:txBody>
                  <a:tcPr marL="44450" marR="4445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rispetto la pop. 15 - 64</a:t>
                      </a:r>
                    </a:p>
                  </a:txBody>
                  <a:tcPr marL="44450" marR="4445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162336"/>
                  </a:ext>
                </a:extLst>
              </a:tr>
              <a:tr h="57096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0" dirty="0">
                          <a:effectLst/>
                        </a:rPr>
                        <a:t>ARTENA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44450" marR="4445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0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2,16</a:t>
                      </a:r>
                    </a:p>
                  </a:txBody>
                  <a:tcPr marL="44450" marR="4445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020501"/>
                  </a:ext>
                </a:extLst>
              </a:tr>
              <a:tr h="5432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0" dirty="0">
                          <a:effectLst/>
                        </a:rPr>
                        <a:t>CARPINETO R.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2,11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42966695"/>
                  </a:ext>
                </a:extLst>
              </a:tr>
              <a:tr h="5432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0" dirty="0">
                          <a:effectLst/>
                        </a:rPr>
                        <a:t>COLLEFERRO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193</a:t>
                      </a:r>
                    </a:p>
                  </a:txBody>
                  <a:tcPr marL="44450" marR="4445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44450" marR="4445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000155"/>
                  </a:ext>
                </a:extLst>
              </a:tr>
              <a:tr h="5432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0" dirty="0">
                          <a:effectLst/>
                        </a:rPr>
                        <a:t>GAVIGNANO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24979099"/>
                  </a:ext>
                </a:extLst>
              </a:tr>
              <a:tr h="5432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0" dirty="0">
                          <a:effectLst/>
                        </a:rPr>
                        <a:t>GORGA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4450" marR="4445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 marL="44450" marR="4445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592990"/>
                  </a:ext>
                </a:extLst>
              </a:tr>
              <a:tr h="5432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0" dirty="0">
                          <a:effectLst/>
                        </a:rPr>
                        <a:t>LABICO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13321468"/>
                  </a:ext>
                </a:extLst>
              </a:tr>
              <a:tr h="5432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0" dirty="0">
                          <a:effectLst/>
                        </a:rPr>
                        <a:t>MONTELANICO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44450" marR="4445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 marL="44450" marR="4445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754904"/>
                  </a:ext>
                </a:extLst>
              </a:tr>
              <a:tr h="5432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0" dirty="0">
                          <a:effectLst/>
                        </a:rPr>
                        <a:t>SEGNI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6951459"/>
                  </a:ext>
                </a:extLst>
              </a:tr>
              <a:tr h="5106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0" dirty="0">
                          <a:effectLst/>
                        </a:rPr>
                        <a:t>VALMONTONE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44450" marR="4445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</a:t>
                      </a:r>
                    </a:p>
                  </a:txBody>
                  <a:tcPr marL="44450" marR="4445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152721"/>
                  </a:ext>
                </a:extLst>
              </a:tr>
              <a:tr h="6181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0" dirty="0">
                          <a:effectLst/>
                        </a:rPr>
                        <a:t>TOTALE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57918489"/>
                  </a:ext>
                </a:extLst>
              </a:tr>
            </a:tbl>
          </a:graphicData>
        </a:graphic>
      </p:graphicFrame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39BFFF59-5AD6-D4AD-B7B4-AFE810FF54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6169794"/>
              </p:ext>
            </p:extLst>
          </p:nvPr>
        </p:nvGraphicFramePr>
        <p:xfrm>
          <a:off x="5697182" y="750045"/>
          <a:ext cx="5802091" cy="5024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669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C2A9841D-424A-2057-7039-78F7B8518B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80182"/>
              </p:ext>
            </p:extLst>
          </p:nvPr>
        </p:nvGraphicFramePr>
        <p:xfrm>
          <a:off x="276045" y="446582"/>
          <a:ext cx="11335110" cy="53132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5635">
                  <a:extLst>
                    <a:ext uri="{9D8B030D-6E8A-4147-A177-3AD203B41FA5}">
                      <a16:colId xmlns:a16="http://schemas.microsoft.com/office/drawing/2014/main" val="1708005275"/>
                    </a:ext>
                  </a:extLst>
                </a:gridCol>
                <a:gridCol w="1239716">
                  <a:extLst>
                    <a:ext uri="{9D8B030D-6E8A-4147-A177-3AD203B41FA5}">
                      <a16:colId xmlns:a16="http://schemas.microsoft.com/office/drawing/2014/main" val="157918857"/>
                    </a:ext>
                  </a:extLst>
                </a:gridCol>
                <a:gridCol w="1293962">
                  <a:extLst>
                    <a:ext uri="{9D8B030D-6E8A-4147-A177-3AD203B41FA5}">
                      <a16:colId xmlns:a16="http://schemas.microsoft.com/office/drawing/2014/main" val="13916613"/>
                    </a:ext>
                  </a:extLst>
                </a:gridCol>
                <a:gridCol w="1475117">
                  <a:extLst>
                    <a:ext uri="{9D8B030D-6E8A-4147-A177-3AD203B41FA5}">
                      <a16:colId xmlns:a16="http://schemas.microsoft.com/office/drawing/2014/main" val="110656419"/>
                    </a:ext>
                  </a:extLst>
                </a:gridCol>
                <a:gridCol w="1526876">
                  <a:extLst>
                    <a:ext uri="{9D8B030D-6E8A-4147-A177-3AD203B41FA5}">
                      <a16:colId xmlns:a16="http://schemas.microsoft.com/office/drawing/2014/main" val="2082645479"/>
                    </a:ext>
                  </a:extLst>
                </a:gridCol>
                <a:gridCol w="2613804">
                  <a:extLst>
                    <a:ext uri="{9D8B030D-6E8A-4147-A177-3AD203B41FA5}">
                      <a16:colId xmlns:a16="http://schemas.microsoft.com/office/drawing/2014/main" val="2857046484"/>
                    </a:ext>
                  </a:extLst>
                </a:gridCol>
              </a:tblGrid>
              <a:tr h="384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0" dirty="0">
                          <a:effectLst/>
                        </a:rPr>
                        <a:t> </a:t>
                      </a:r>
                      <a:endParaRPr lang="it-IT" sz="12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0" dirty="0">
                          <a:effectLst/>
                        </a:rPr>
                        <a:t>Comuni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kern="100" dirty="0">
                          <a:effectLst/>
                        </a:rPr>
                        <a:t>2019</a:t>
                      </a:r>
                      <a:endParaRPr lang="it-IT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kern="100" dirty="0">
                          <a:effectLst/>
                        </a:rPr>
                        <a:t>2020</a:t>
                      </a:r>
                      <a:endParaRPr lang="it-IT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kern="100" dirty="0">
                          <a:effectLst/>
                        </a:rPr>
                        <a:t>2021</a:t>
                      </a:r>
                      <a:endParaRPr lang="it-IT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kern="100" dirty="0">
                          <a:effectLst/>
                        </a:rPr>
                        <a:t>2022</a:t>
                      </a:r>
                      <a:endParaRPr lang="it-IT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kern="100" dirty="0">
                          <a:effectLst/>
                        </a:rPr>
                        <a:t>2023</a:t>
                      </a:r>
                      <a:endParaRPr lang="it-IT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extLst>
                  <a:ext uri="{0D108BD9-81ED-4DB2-BD59-A6C34878D82A}">
                    <a16:rowId xmlns:a16="http://schemas.microsoft.com/office/drawing/2014/main" val="1437908471"/>
                  </a:ext>
                </a:extLst>
              </a:tr>
              <a:tr h="384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0" dirty="0">
                          <a:effectLst/>
                        </a:rPr>
                        <a:t>Artena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49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>
                          <a:effectLst/>
                        </a:rPr>
                        <a:t>50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51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0" kern="100" dirty="0">
                          <a:effectLst/>
                        </a:rPr>
                        <a:t>51</a:t>
                      </a:r>
                      <a:endParaRPr lang="it-IT" sz="12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637125488"/>
                  </a:ext>
                </a:extLst>
              </a:tr>
              <a:tr h="384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0">
                          <a:effectLst/>
                        </a:rPr>
                        <a:t>Carpineto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68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>
                          <a:effectLst/>
                        </a:rPr>
                        <a:t>69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69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0" kern="100" dirty="0">
                          <a:effectLst/>
                        </a:rPr>
                        <a:t>70</a:t>
                      </a:r>
                      <a:endParaRPr lang="it-IT" sz="12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753140059"/>
                  </a:ext>
                </a:extLst>
              </a:tr>
              <a:tr h="384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0">
                          <a:effectLst/>
                        </a:rPr>
                        <a:t>Colleferro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56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>
                          <a:effectLst/>
                        </a:rPr>
                        <a:t>57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57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0" kern="100" dirty="0">
                          <a:effectLst/>
                        </a:rPr>
                        <a:t>58</a:t>
                      </a:r>
                      <a:endParaRPr lang="it-IT" sz="12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424929108"/>
                  </a:ext>
                </a:extLst>
              </a:tr>
              <a:tr h="384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0">
                          <a:effectLst/>
                        </a:rPr>
                        <a:t>Gavignano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>
                          <a:effectLst/>
                        </a:rPr>
                        <a:t>48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49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>
                          <a:effectLst/>
                        </a:rPr>
                        <a:t>50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0" kern="100" dirty="0">
                          <a:effectLst/>
                        </a:rPr>
                        <a:t>51</a:t>
                      </a:r>
                      <a:endParaRPr lang="it-IT" sz="12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597088905"/>
                  </a:ext>
                </a:extLst>
              </a:tr>
              <a:tr h="384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0" dirty="0">
                          <a:effectLst/>
                        </a:rPr>
                        <a:t>Gorga 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61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>
                          <a:effectLst/>
                        </a:rPr>
                        <a:t>64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>
                          <a:effectLst/>
                        </a:rPr>
                        <a:t>69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0" kern="100" dirty="0">
                          <a:effectLst/>
                        </a:rPr>
                        <a:t>70</a:t>
                      </a:r>
                      <a:endParaRPr lang="it-IT" sz="12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789017850"/>
                  </a:ext>
                </a:extLst>
              </a:tr>
              <a:tr h="384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0">
                          <a:effectLst/>
                        </a:rPr>
                        <a:t>Labico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47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47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47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0" kern="100" dirty="0">
                          <a:effectLst/>
                        </a:rPr>
                        <a:t>47</a:t>
                      </a:r>
                      <a:endParaRPr lang="it-IT" sz="12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373345743"/>
                  </a:ext>
                </a:extLst>
              </a:tr>
              <a:tr h="384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0">
                          <a:effectLst/>
                        </a:rPr>
                        <a:t>Montelanico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56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>
                          <a:effectLst/>
                        </a:rPr>
                        <a:t>56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56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0" kern="100" dirty="0">
                          <a:effectLst/>
                        </a:rPr>
                        <a:t>57</a:t>
                      </a:r>
                      <a:endParaRPr lang="it-IT" sz="12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75057699"/>
                  </a:ext>
                </a:extLst>
              </a:tr>
              <a:tr h="384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0" dirty="0">
                          <a:effectLst/>
                        </a:rPr>
                        <a:t>Segni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55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>
                          <a:effectLst/>
                        </a:rPr>
                        <a:t>57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>
                          <a:effectLst/>
                        </a:rPr>
                        <a:t>56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0" kern="100" dirty="0">
                          <a:effectLst/>
                        </a:rPr>
                        <a:t>57</a:t>
                      </a:r>
                      <a:endParaRPr lang="it-IT" sz="12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260090222"/>
                  </a:ext>
                </a:extLst>
              </a:tr>
              <a:tr h="384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0">
                          <a:effectLst/>
                        </a:rPr>
                        <a:t>Valmontone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50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>
                          <a:effectLst/>
                        </a:rPr>
                        <a:t>50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50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0" kern="100" dirty="0">
                          <a:effectLst/>
                        </a:rPr>
                        <a:t>43</a:t>
                      </a:r>
                      <a:endParaRPr lang="it-IT" sz="12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5466886"/>
                  </a:ext>
                </a:extLst>
              </a:tr>
              <a:tr h="384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0" dirty="0">
                          <a:effectLst/>
                        </a:rPr>
                        <a:t>TOTALE DISTRETTO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 dirty="0">
                          <a:effectLst/>
                        </a:rPr>
                        <a:t>53</a:t>
                      </a:r>
                      <a:endParaRPr lang="it-IT" sz="12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 dirty="0">
                          <a:effectLst/>
                        </a:rPr>
                        <a:t>54</a:t>
                      </a:r>
                      <a:endParaRPr lang="it-IT" sz="12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 dirty="0">
                          <a:effectLst/>
                        </a:rPr>
                        <a:t>54</a:t>
                      </a:r>
                      <a:endParaRPr lang="it-IT" sz="12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 dirty="0">
                          <a:effectLst/>
                        </a:rPr>
                        <a:t>52</a:t>
                      </a:r>
                      <a:endParaRPr lang="it-IT" sz="12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0" marR="4104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134283566"/>
                  </a:ext>
                </a:extLst>
              </a:tr>
            </a:tbl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98484D4F-C6BC-FB7A-B227-191ED6221C6D}"/>
              </a:ext>
            </a:extLst>
          </p:cNvPr>
          <p:cNvSpPr txBox="1"/>
          <p:nvPr/>
        </p:nvSpPr>
        <p:spPr>
          <a:xfrm>
            <a:off x="276045" y="5215"/>
            <a:ext cx="11335110" cy="40011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Indice di dipendenza strutturale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A180DE9-5FAE-17C1-3706-9F384DC6DF43}"/>
              </a:ext>
            </a:extLst>
          </p:cNvPr>
          <p:cNvSpPr txBox="1"/>
          <p:nvPr/>
        </p:nvSpPr>
        <p:spPr>
          <a:xfrm>
            <a:off x="276045" y="5842337"/>
            <a:ext cx="11335110" cy="10156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L’indice di dipendenza strutturale fornisce una misura della </a:t>
            </a:r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sostenibilità della struttura di una popolazione</a:t>
            </a:r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: valori superiori al </a:t>
            </a:r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50</a:t>
            </a:r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 indicano una </a:t>
            </a:r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situazione di squilibrio generazionale </a:t>
            </a:r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che incide sul tessuto socio-economico.  </a:t>
            </a:r>
            <a:endParaRPr lang="it-IT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685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D6EFF6F7-6692-FFF4-F147-C78CE0D0578B}"/>
              </a:ext>
            </a:extLst>
          </p:cNvPr>
          <p:cNvSpPr txBox="1"/>
          <p:nvPr/>
        </p:nvSpPr>
        <p:spPr>
          <a:xfrm>
            <a:off x="293179" y="160074"/>
            <a:ext cx="11605641" cy="52322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2800" b="1" dirty="0">
                <a:solidFill>
                  <a:schemeClr val="accent1">
                    <a:lumMod val="50000"/>
                  </a:schemeClr>
                </a:solidFill>
              </a:rPr>
              <a:t>Indice di struttura della popolazione attiva</a:t>
            </a: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D3A2CF9A-829D-2797-C8F5-90F45B8FDA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380605"/>
              </p:ext>
            </p:extLst>
          </p:nvPr>
        </p:nvGraphicFramePr>
        <p:xfrm>
          <a:off x="293179" y="905773"/>
          <a:ext cx="5055198" cy="5609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8879">
                  <a:extLst>
                    <a:ext uri="{9D8B030D-6E8A-4147-A177-3AD203B41FA5}">
                      <a16:colId xmlns:a16="http://schemas.microsoft.com/office/drawing/2014/main" val="844485818"/>
                    </a:ext>
                  </a:extLst>
                </a:gridCol>
                <a:gridCol w="1059697">
                  <a:extLst>
                    <a:ext uri="{9D8B030D-6E8A-4147-A177-3AD203B41FA5}">
                      <a16:colId xmlns:a16="http://schemas.microsoft.com/office/drawing/2014/main" val="1865677300"/>
                    </a:ext>
                  </a:extLst>
                </a:gridCol>
                <a:gridCol w="980323">
                  <a:extLst>
                    <a:ext uri="{9D8B030D-6E8A-4147-A177-3AD203B41FA5}">
                      <a16:colId xmlns:a16="http://schemas.microsoft.com/office/drawing/2014/main" val="3836787409"/>
                    </a:ext>
                  </a:extLst>
                </a:gridCol>
                <a:gridCol w="1356299">
                  <a:extLst>
                    <a:ext uri="{9D8B030D-6E8A-4147-A177-3AD203B41FA5}">
                      <a16:colId xmlns:a16="http://schemas.microsoft.com/office/drawing/2014/main" val="1971137639"/>
                    </a:ext>
                  </a:extLst>
                </a:gridCol>
              </a:tblGrid>
              <a:tr h="627854">
                <a:tc rowSpan="2">
                  <a:txBody>
                    <a:bodyPr/>
                    <a:lstStyle/>
                    <a:p>
                      <a:pPr marR="14414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effectLst/>
                        </a:rPr>
                        <a:t>Comuni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R="14414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kern="0" dirty="0">
                          <a:solidFill>
                            <a:schemeClr val="tx1"/>
                          </a:solidFill>
                          <a:effectLst/>
                        </a:rPr>
                        <a:t>Popolazione 2023</a:t>
                      </a:r>
                      <a:endParaRPr lang="it-IT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14414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effectLst/>
                        </a:rPr>
                        <a:t>INDICE 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1588347"/>
                  </a:ext>
                </a:extLst>
              </a:tr>
              <a:tr h="89130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4414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kern="0" dirty="0">
                          <a:solidFill>
                            <a:schemeClr val="tx1"/>
                          </a:solidFill>
                          <a:effectLst/>
                        </a:rPr>
                        <a:t>40/64</a:t>
                      </a:r>
                      <a:endParaRPr lang="it-IT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kern="0" dirty="0">
                          <a:solidFill>
                            <a:schemeClr val="tx1"/>
                          </a:solidFill>
                          <a:effectLst/>
                        </a:rPr>
                        <a:t>15/39</a:t>
                      </a:r>
                      <a:endParaRPr lang="it-IT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303714"/>
                  </a:ext>
                </a:extLst>
              </a:tr>
              <a:tr h="398079">
                <a:tc>
                  <a:txBody>
                    <a:bodyPr/>
                    <a:lstStyle/>
                    <a:p>
                      <a:pPr marR="14414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effectLst/>
                        </a:rPr>
                        <a:t>Artena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3758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141%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4539414"/>
                  </a:ext>
                </a:extLst>
              </a:tr>
              <a:tr h="433376">
                <a:tc>
                  <a:txBody>
                    <a:bodyPr/>
                    <a:lstStyle/>
                    <a:p>
                      <a:pPr marR="14414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effectLst/>
                        </a:rPr>
                        <a:t>Carpineto R.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758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176%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9063519"/>
                  </a:ext>
                </a:extLst>
              </a:tr>
              <a:tr h="398079">
                <a:tc>
                  <a:txBody>
                    <a:bodyPr/>
                    <a:lstStyle/>
                    <a:p>
                      <a:pPr marR="14414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effectLst/>
                        </a:rPr>
                        <a:t>Colleferro</a:t>
                      </a:r>
                      <a:endParaRPr lang="it-IT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147%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281737"/>
                  </a:ext>
                </a:extLst>
              </a:tr>
              <a:tr h="373357">
                <a:tc>
                  <a:txBody>
                    <a:bodyPr/>
                    <a:lstStyle/>
                    <a:p>
                      <a:pPr marR="14414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effectLst/>
                        </a:rPr>
                        <a:t>Gavignano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151%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3290312"/>
                  </a:ext>
                </a:extLst>
              </a:tr>
              <a:tr h="398079">
                <a:tc>
                  <a:txBody>
                    <a:bodyPr/>
                    <a:lstStyle/>
                    <a:p>
                      <a:pPr marR="14414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effectLst/>
                        </a:rPr>
                        <a:t>Gorga</a:t>
                      </a:r>
                      <a:endParaRPr lang="it-IT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160%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5769164"/>
                  </a:ext>
                </a:extLst>
              </a:tr>
              <a:tr h="398079">
                <a:tc>
                  <a:txBody>
                    <a:bodyPr/>
                    <a:lstStyle/>
                    <a:p>
                      <a:pPr marR="14414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effectLst/>
                        </a:rPr>
                        <a:t>Labico</a:t>
                      </a:r>
                      <a:endParaRPr lang="it-IT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2286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1593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143%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7660070"/>
                  </a:ext>
                </a:extLst>
              </a:tr>
              <a:tr h="420758">
                <a:tc>
                  <a:txBody>
                    <a:bodyPr/>
                    <a:lstStyle/>
                    <a:p>
                      <a:pPr marR="14414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effectLst/>
                        </a:rPr>
                        <a:t>Montelanico</a:t>
                      </a:r>
                      <a:endParaRPr lang="it-IT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145%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0278733"/>
                  </a:ext>
                </a:extLst>
              </a:tr>
              <a:tr h="353808">
                <a:tc>
                  <a:txBody>
                    <a:bodyPr/>
                    <a:lstStyle/>
                    <a:p>
                      <a:pPr marR="14414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effectLst/>
                        </a:rPr>
                        <a:t>Segni</a:t>
                      </a:r>
                      <a:endParaRPr lang="it-IT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2259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156%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0673861"/>
                  </a:ext>
                </a:extLst>
              </a:tr>
              <a:tr h="519011">
                <a:tc>
                  <a:txBody>
                    <a:bodyPr/>
                    <a:lstStyle/>
                    <a:p>
                      <a:pPr marR="14414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effectLst/>
                        </a:rPr>
                        <a:t>Valmontone</a:t>
                      </a:r>
                      <a:endParaRPr lang="it-IT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6081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135%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4000515"/>
                  </a:ext>
                </a:extLst>
              </a:tr>
              <a:tr h="398079">
                <a:tc>
                  <a:txBody>
                    <a:bodyPr/>
                    <a:lstStyle/>
                    <a:p>
                      <a:pPr marR="14414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effectLst/>
                        </a:rPr>
                        <a:t>TOTALE</a:t>
                      </a:r>
                      <a:endParaRPr lang="it-IT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kern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27.554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kern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19.068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kern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144%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7606461"/>
                  </a:ext>
                </a:extLst>
              </a:tr>
            </a:tbl>
          </a:graphicData>
        </a:graphic>
      </p:graphicFrame>
      <p:sp>
        <p:nvSpPr>
          <p:cNvPr id="8" name="CasellaDiTesto 7">
            <a:extLst>
              <a:ext uri="{FF2B5EF4-FFF2-40B4-BE49-F238E27FC236}">
                <a16:creationId xmlns:a16="http://schemas.microsoft.com/office/drawing/2014/main" id="{F7C7DE23-7664-E387-F502-A6D466096494}"/>
              </a:ext>
            </a:extLst>
          </p:cNvPr>
          <p:cNvSpPr txBox="1"/>
          <p:nvPr/>
        </p:nvSpPr>
        <p:spPr>
          <a:xfrm>
            <a:off x="5538159" y="1975950"/>
            <a:ext cx="6360662" cy="34163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L’Indice rileva il </a:t>
            </a:r>
            <a:r>
              <a:rPr lang="it-IT" sz="2400" b="1" dirty="0">
                <a:solidFill>
                  <a:schemeClr val="bg1"/>
                </a:solidFill>
              </a:rPr>
              <a:t>grado di invecchiamento</a:t>
            </a:r>
            <a:r>
              <a:rPr lang="it-IT" sz="2400" dirty="0">
                <a:solidFill>
                  <a:schemeClr val="bg1"/>
                </a:solidFill>
              </a:rPr>
              <a:t> della struttura della popolazione attiva e le sue </a:t>
            </a:r>
            <a:r>
              <a:rPr lang="it-IT" sz="2400" b="1" dirty="0">
                <a:solidFill>
                  <a:schemeClr val="bg1"/>
                </a:solidFill>
              </a:rPr>
              <a:t>possibilità di dinamismo</a:t>
            </a:r>
            <a:r>
              <a:rPr lang="it-IT" sz="2400" dirty="0">
                <a:solidFill>
                  <a:schemeClr val="bg1"/>
                </a:solidFill>
              </a:rPr>
              <a:t> e </a:t>
            </a:r>
            <a:r>
              <a:rPr lang="it-IT" sz="2400" b="1" dirty="0">
                <a:solidFill>
                  <a:schemeClr val="bg1"/>
                </a:solidFill>
              </a:rPr>
              <a:t>adattamento al lavoro</a:t>
            </a:r>
            <a:r>
              <a:rPr lang="it-IT" sz="2400" dirty="0">
                <a:solidFill>
                  <a:schemeClr val="bg1"/>
                </a:solidFill>
              </a:rPr>
              <a:t>.</a:t>
            </a:r>
          </a:p>
          <a:p>
            <a:r>
              <a:rPr lang="it-IT" sz="2400" dirty="0">
                <a:solidFill>
                  <a:schemeClr val="bg1"/>
                </a:solidFill>
              </a:rPr>
              <a:t> </a:t>
            </a:r>
          </a:p>
          <a:p>
            <a:endParaRPr lang="it-IT" sz="2400" dirty="0">
              <a:solidFill>
                <a:schemeClr val="bg1"/>
              </a:solidFill>
            </a:endParaRPr>
          </a:p>
          <a:p>
            <a:r>
              <a:rPr lang="it-IT" sz="2400" dirty="0">
                <a:solidFill>
                  <a:schemeClr val="bg1"/>
                </a:solidFill>
              </a:rPr>
              <a:t>Rispetto al 2020 </a:t>
            </a:r>
            <a:r>
              <a:rPr lang="it-IT" sz="2400" b="1" dirty="0">
                <a:solidFill>
                  <a:schemeClr val="bg1"/>
                </a:solidFill>
              </a:rPr>
              <a:t>+ 8 punti </a:t>
            </a:r>
            <a:r>
              <a:rPr lang="it-IT" sz="2400" dirty="0">
                <a:solidFill>
                  <a:schemeClr val="bg1"/>
                </a:solidFill>
              </a:rPr>
              <a:t>percentuali.</a:t>
            </a:r>
          </a:p>
          <a:p>
            <a:endParaRPr lang="it-IT" sz="2400" dirty="0">
              <a:solidFill>
                <a:schemeClr val="bg1"/>
              </a:solidFill>
            </a:endParaRPr>
          </a:p>
          <a:p>
            <a:endParaRPr lang="it-IT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39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9A8584A-118C-72C0-F2E5-41F381E6931D}"/>
              </a:ext>
            </a:extLst>
          </p:cNvPr>
          <p:cNvSpPr txBox="1"/>
          <p:nvPr/>
        </p:nvSpPr>
        <p:spPr>
          <a:xfrm>
            <a:off x="2083389" y="203519"/>
            <a:ext cx="7876418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it-IT" sz="2800" b="1" dirty="0">
                <a:solidFill>
                  <a:schemeClr val="accent1">
                    <a:lumMod val="50000"/>
                  </a:schemeClr>
                </a:solidFill>
              </a:rPr>
              <a:t>Indice di ricambio della popolazione attiva </a:t>
            </a: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3509EE4D-D08B-BC95-F43D-AC71E20741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612429"/>
              </p:ext>
            </p:extLst>
          </p:nvPr>
        </p:nvGraphicFramePr>
        <p:xfrm>
          <a:off x="347571" y="888521"/>
          <a:ext cx="5748430" cy="57659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4080">
                  <a:extLst>
                    <a:ext uri="{9D8B030D-6E8A-4147-A177-3AD203B41FA5}">
                      <a16:colId xmlns:a16="http://schemas.microsoft.com/office/drawing/2014/main" val="1483583471"/>
                    </a:ext>
                  </a:extLst>
                </a:gridCol>
                <a:gridCol w="1297211">
                  <a:extLst>
                    <a:ext uri="{9D8B030D-6E8A-4147-A177-3AD203B41FA5}">
                      <a16:colId xmlns:a16="http://schemas.microsoft.com/office/drawing/2014/main" val="1025828701"/>
                    </a:ext>
                  </a:extLst>
                </a:gridCol>
                <a:gridCol w="1296085">
                  <a:extLst>
                    <a:ext uri="{9D8B030D-6E8A-4147-A177-3AD203B41FA5}">
                      <a16:colId xmlns:a16="http://schemas.microsoft.com/office/drawing/2014/main" val="4050209547"/>
                    </a:ext>
                  </a:extLst>
                </a:gridCol>
                <a:gridCol w="1481054">
                  <a:extLst>
                    <a:ext uri="{9D8B030D-6E8A-4147-A177-3AD203B41FA5}">
                      <a16:colId xmlns:a16="http://schemas.microsoft.com/office/drawing/2014/main" val="2103595579"/>
                    </a:ext>
                  </a:extLst>
                </a:gridCol>
              </a:tblGrid>
              <a:tr h="722374">
                <a:tc rowSpan="2">
                  <a:txBody>
                    <a:bodyPr/>
                    <a:lstStyle/>
                    <a:p>
                      <a:pPr marR="144145" algn="ctr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effectLst/>
                        </a:rPr>
                        <a:t>Comuni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R="14414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kern="0" dirty="0">
                          <a:effectLst/>
                        </a:rPr>
                        <a:t>Popolazione 2023</a:t>
                      </a:r>
                      <a:endParaRPr lang="it-IT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14414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effectLst/>
                        </a:rPr>
                        <a:t>INDICE 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61850657"/>
                  </a:ext>
                </a:extLst>
              </a:tr>
              <a:tr h="67954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4414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kern="0" dirty="0">
                          <a:solidFill>
                            <a:schemeClr val="tx1"/>
                          </a:solidFill>
                          <a:effectLst/>
                        </a:rPr>
                        <a:t>60/64</a:t>
                      </a:r>
                      <a:endParaRPr lang="it-IT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kern="0" dirty="0">
                          <a:solidFill>
                            <a:schemeClr val="tx1"/>
                          </a:solidFill>
                          <a:effectLst/>
                        </a:rPr>
                        <a:t>15/19</a:t>
                      </a:r>
                      <a:endParaRPr lang="it-IT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623822"/>
                  </a:ext>
                </a:extLst>
              </a:tr>
              <a:tr h="402335">
                <a:tc>
                  <a:txBody>
                    <a:bodyPr/>
                    <a:lstStyle/>
                    <a:p>
                      <a:pPr marR="14414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effectLst/>
                        </a:rPr>
                        <a:t>Artena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14300" algn="l"/>
                          <a:tab pos="219075" algn="ctr"/>
                        </a:tabLst>
                      </a:pPr>
                      <a:r>
                        <a:rPr lang="it-IT" sz="1600" ker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144%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64813194"/>
                  </a:ext>
                </a:extLst>
              </a:tr>
              <a:tr h="631268">
                <a:tc>
                  <a:txBody>
                    <a:bodyPr/>
                    <a:lstStyle/>
                    <a:p>
                      <a:pPr marR="14414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effectLst/>
                        </a:rPr>
                        <a:t>Carpineto R.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14300" algn="l"/>
                          <a:tab pos="219075" algn="ctr"/>
                        </a:tabLst>
                      </a:pPr>
                      <a:r>
                        <a:rPr lang="it-IT" sz="1600" ker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174%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5101486"/>
                  </a:ext>
                </a:extLst>
              </a:tr>
              <a:tr h="359339">
                <a:tc>
                  <a:txBody>
                    <a:bodyPr/>
                    <a:lstStyle/>
                    <a:p>
                      <a:pPr marR="14414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effectLst/>
                        </a:rPr>
                        <a:t>Colleferro</a:t>
                      </a:r>
                      <a:endParaRPr lang="it-IT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14300" algn="l"/>
                          <a:tab pos="219075" algn="ctr"/>
                        </a:tabLst>
                      </a:pPr>
                      <a:r>
                        <a:rPr lang="it-IT" sz="1600" ker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8920512"/>
                  </a:ext>
                </a:extLst>
              </a:tr>
              <a:tr h="410198">
                <a:tc>
                  <a:txBody>
                    <a:bodyPr/>
                    <a:lstStyle/>
                    <a:p>
                      <a:pPr marR="14414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effectLst/>
                        </a:rPr>
                        <a:t>Gavignano</a:t>
                      </a:r>
                      <a:endParaRPr lang="it-IT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14300" algn="l"/>
                          <a:tab pos="219075" algn="ctr"/>
                        </a:tabLst>
                      </a:pPr>
                      <a:r>
                        <a:rPr lang="it-IT" sz="1600" ker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163%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75613292"/>
                  </a:ext>
                </a:extLst>
              </a:tr>
              <a:tr h="369051">
                <a:tc>
                  <a:txBody>
                    <a:bodyPr/>
                    <a:lstStyle/>
                    <a:p>
                      <a:pPr marR="14414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effectLst/>
                        </a:rPr>
                        <a:t>Gorga</a:t>
                      </a:r>
                      <a:endParaRPr lang="it-IT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14300" algn="l"/>
                          <a:tab pos="219075" algn="ctr"/>
                        </a:tabLst>
                      </a:pPr>
                      <a:r>
                        <a:rPr lang="it-IT" sz="1600" ker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174%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8110313"/>
                  </a:ext>
                </a:extLst>
              </a:tr>
              <a:tr h="378763">
                <a:tc>
                  <a:txBody>
                    <a:bodyPr/>
                    <a:lstStyle/>
                    <a:p>
                      <a:pPr marR="14414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effectLst/>
                        </a:rPr>
                        <a:t>Labico</a:t>
                      </a:r>
                      <a:endParaRPr lang="it-IT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14300" algn="l"/>
                          <a:tab pos="219075" algn="ctr"/>
                        </a:tabLst>
                      </a:pPr>
                      <a:r>
                        <a:rPr lang="it-IT" sz="16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4460" algn="l"/>
                          <a:tab pos="167005" algn="l"/>
                          <a:tab pos="219075" algn="ctr"/>
                          <a:tab pos="239395" algn="ctr"/>
                        </a:tabLst>
                      </a:pPr>
                      <a:r>
                        <a:rPr lang="it-IT" sz="16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9434718"/>
                  </a:ext>
                </a:extLst>
              </a:tr>
              <a:tr h="378762">
                <a:tc>
                  <a:txBody>
                    <a:bodyPr/>
                    <a:lstStyle/>
                    <a:p>
                      <a:pPr marR="14414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effectLst/>
                        </a:rPr>
                        <a:t>Montelanico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14300" algn="l"/>
                          <a:tab pos="219075" algn="ctr"/>
                        </a:tabLst>
                      </a:pPr>
                      <a:r>
                        <a:rPr lang="it-IT" sz="1600" ker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179%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53129438"/>
                  </a:ext>
                </a:extLst>
              </a:tr>
              <a:tr h="398185">
                <a:tc>
                  <a:txBody>
                    <a:bodyPr/>
                    <a:lstStyle/>
                    <a:p>
                      <a:pPr marR="14414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>
                          <a:effectLst/>
                        </a:rPr>
                        <a:t>Segni</a:t>
                      </a:r>
                      <a:endParaRPr lang="it-IT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14300" algn="l"/>
                          <a:tab pos="219075" algn="ctr"/>
                        </a:tabLst>
                      </a:pPr>
                      <a:r>
                        <a:rPr lang="it-IT" sz="16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165%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12617407"/>
                  </a:ext>
                </a:extLst>
              </a:tr>
              <a:tr h="544527">
                <a:tc>
                  <a:txBody>
                    <a:bodyPr/>
                    <a:lstStyle/>
                    <a:p>
                      <a:pPr marR="14414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effectLst/>
                        </a:rPr>
                        <a:t>Valmontone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1.063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14300" algn="l"/>
                          <a:tab pos="219075" algn="ctr"/>
                        </a:tabLst>
                      </a:pPr>
                      <a:r>
                        <a:rPr lang="it-IT" sz="1600" ker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39395" algn="ctr"/>
                        </a:tabLst>
                      </a:pPr>
                      <a:r>
                        <a:rPr lang="it-IT" sz="16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125%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3471886"/>
                  </a:ext>
                </a:extLst>
              </a:tr>
              <a:tr h="491609">
                <a:tc>
                  <a:txBody>
                    <a:bodyPr/>
                    <a:lstStyle/>
                    <a:p>
                      <a:pPr marR="14414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effectLst/>
                        </a:rPr>
                        <a:t>TOTALE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5.480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14300" algn="l"/>
                          <a:tab pos="219075" algn="ctr"/>
                        </a:tabLst>
                      </a:pPr>
                      <a:r>
                        <a:rPr lang="it-IT" sz="16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3.817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44145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14300" algn="l"/>
                          <a:tab pos="219075" algn="ctr"/>
                        </a:tabLst>
                      </a:pPr>
                      <a:r>
                        <a:rPr lang="it-IT" sz="16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144%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94265001"/>
                  </a:ext>
                </a:extLst>
              </a:tr>
            </a:tbl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72B0FD93-8562-2C84-ADD6-5A03FE59093B}"/>
              </a:ext>
            </a:extLst>
          </p:cNvPr>
          <p:cNvSpPr txBox="1"/>
          <p:nvPr/>
        </p:nvSpPr>
        <p:spPr>
          <a:xfrm>
            <a:off x="6308426" y="1528698"/>
            <a:ext cx="5536003" cy="38164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chemeClr val="bg1"/>
                </a:solidFill>
              </a:rPr>
              <a:t>Rapporto</a:t>
            </a:r>
            <a:r>
              <a:rPr lang="it-IT" sz="2200" dirty="0">
                <a:solidFill>
                  <a:schemeClr val="bg1"/>
                </a:solidFill>
              </a:rPr>
              <a:t> tra la </a:t>
            </a:r>
            <a:r>
              <a:rPr lang="it-IT" sz="2200" b="1" dirty="0">
                <a:solidFill>
                  <a:schemeClr val="bg1"/>
                </a:solidFill>
              </a:rPr>
              <a:t>popolazione potenzialmente in uscita </a:t>
            </a:r>
            <a:r>
              <a:rPr lang="it-IT" sz="2200" dirty="0">
                <a:solidFill>
                  <a:schemeClr val="bg1"/>
                </a:solidFill>
              </a:rPr>
              <a:t>dal mondo del lavoro e </a:t>
            </a:r>
            <a:r>
              <a:rPr lang="it-IT" sz="2200" b="1" dirty="0">
                <a:solidFill>
                  <a:schemeClr val="bg1"/>
                </a:solidFill>
              </a:rPr>
              <a:t>quella potenzialmente in entrata</a:t>
            </a:r>
            <a:r>
              <a:rPr lang="it-IT" sz="2200" dirty="0">
                <a:solidFill>
                  <a:schemeClr val="bg1"/>
                </a:solidFill>
              </a:rPr>
              <a:t>. </a:t>
            </a:r>
          </a:p>
          <a:p>
            <a:endParaRPr lang="it-IT" sz="2200" dirty="0">
              <a:solidFill>
                <a:schemeClr val="bg1"/>
              </a:solidFill>
            </a:endParaRPr>
          </a:p>
          <a:p>
            <a:r>
              <a:rPr lang="it-IT" sz="2200" dirty="0">
                <a:solidFill>
                  <a:schemeClr val="bg1"/>
                </a:solidFill>
              </a:rPr>
              <a:t>I valori nel distretto sono elevati.</a:t>
            </a:r>
          </a:p>
          <a:p>
            <a:r>
              <a:rPr lang="it-IT" sz="2200" dirty="0">
                <a:solidFill>
                  <a:schemeClr val="bg1"/>
                </a:solidFill>
              </a:rPr>
              <a:t>Questo implica una </a:t>
            </a:r>
            <a:r>
              <a:rPr lang="it-IT" sz="2200" b="1" dirty="0">
                <a:solidFill>
                  <a:schemeClr val="bg1"/>
                </a:solidFill>
              </a:rPr>
              <a:t>difficoltà a mantenere costante la capacità lavorativa</a:t>
            </a:r>
            <a:r>
              <a:rPr lang="it-IT" sz="2200" dirty="0">
                <a:solidFill>
                  <a:schemeClr val="bg1"/>
                </a:solidFill>
              </a:rPr>
              <a:t> nel territorio e una </a:t>
            </a:r>
            <a:r>
              <a:rPr lang="it-IT" sz="2200" b="1" dirty="0">
                <a:solidFill>
                  <a:schemeClr val="bg1"/>
                </a:solidFill>
              </a:rPr>
              <a:t>minore opportunità </a:t>
            </a:r>
            <a:r>
              <a:rPr lang="it-IT" sz="2200" dirty="0">
                <a:solidFill>
                  <a:schemeClr val="bg1"/>
                </a:solidFill>
              </a:rPr>
              <a:t>per i giovani </a:t>
            </a:r>
            <a:r>
              <a:rPr lang="it-IT" sz="2200" b="1" dirty="0">
                <a:solidFill>
                  <a:schemeClr val="bg1"/>
                </a:solidFill>
              </a:rPr>
              <a:t>in cerca di prima occupazione</a:t>
            </a:r>
            <a:r>
              <a:rPr lang="it-IT" sz="2200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87068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A5CECA-FF70-D358-7AB1-C00368CA3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650" y="387391"/>
            <a:ext cx="5914995" cy="2614601"/>
          </a:xfrm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bg2">
                    <a:lumMod val="50000"/>
                  </a:schemeClr>
                </a:solidFill>
              </a:rPr>
              <a:t>Adesione del distretto socio-sanitario </a:t>
            </a:r>
            <a:r>
              <a:rPr lang="it-IT" b="1" dirty="0" err="1">
                <a:solidFill>
                  <a:schemeClr val="bg2">
                    <a:lumMod val="50000"/>
                  </a:schemeClr>
                </a:solidFill>
              </a:rPr>
              <a:t>rm</a:t>
            </a:r>
            <a:r>
              <a:rPr lang="it-IT" b="1" dirty="0">
                <a:solidFill>
                  <a:schemeClr val="bg2">
                    <a:lumMod val="50000"/>
                  </a:schemeClr>
                </a:solidFill>
              </a:rPr>
              <a:t> 5.6 alla </a:t>
            </a:r>
            <a:r>
              <a:rPr lang="it-IT" b="1" dirty="0" err="1">
                <a:solidFill>
                  <a:schemeClr val="bg2">
                    <a:lumMod val="50000"/>
                  </a:schemeClr>
                </a:solidFill>
              </a:rPr>
              <a:t>fio.psd</a:t>
            </a:r>
            <a:endParaRPr lang="it-IT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DDB7632-E69E-9562-973B-BF6DFA8EB2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4762" y="1918978"/>
            <a:ext cx="4100518" cy="2459326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E6342DE9-852D-310E-80E8-DA9746D43C36}"/>
              </a:ext>
            </a:extLst>
          </p:cNvPr>
          <p:cNvSpPr txBox="1"/>
          <p:nvPr/>
        </p:nvSpPr>
        <p:spPr>
          <a:xfrm>
            <a:off x="304650" y="3401063"/>
            <a:ext cx="5914995" cy="286232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endParaRPr lang="it-IT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L'assemblea nazionale della Federazione, tenutasi a Bologna l'8 aprile scorso, ha accettato la richiesta di adesione del nostro Distretto.</a:t>
            </a:r>
          </a:p>
          <a:p>
            <a:pPr>
              <a:buNone/>
            </a:pPr>
            <a:endParaRPr lang="it-IT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L'adesione alla fio.PSD consolida la volontà del Distretto Socio-sanitario RM 5.6 di contrastare la povertà estrema e favorisce</a:t>
            </a:r>
            <a:r>
              <a:rPr lang="it-IT" b="1" dirty="0">
                <a:solidFill>
                  <a:schemeClr val="bg2">
                    <a:lumMod val="50000"/>
                  </a:schemeClr>
                </a:solidFill>
              </a:rPr>
              <a:t> la tutela dei diritti civili 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delle persone senza dimora del territorio.</a:t>
            </a:r>
          </a:p>
          <a:p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563581"/>
      </p:ext>
    </p:extLst>
  </p:cSld>
  <p:clrMapOvr>
    <a:masterClrMapping/>
  </p:clrMapOvr>
</p:sld>
</file>

<file path=ppt/theme/theme1.xml><?xml version="1.0" encoding="utf-8"?>
<a:theme xmlns:a="http://schemas.openxmlformats.org/drawingml/2006/main" name="Sezion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551</TotalTime>
  <Words>532</Words>
  <Application>Microsoft Office PowerPoint</Application>
  <PresentationFormat>Widescreen</PresentationFormat>
  <Paragraphs>267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Calibri</vt:lpstr>
      <vt:lpstr>Century Gothic</vt:lpstr>
      <vt:lpstr>Wingdings 3</vt:lpstr>
      <vt:lpstr>Sezione</vt:lpstr>
      <vt:lpstr>Contrasto alla povertà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Adesione del distretto socio-sanitario rm 5.6 alla fio.psd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pc</dc:creator>
  <cp:lastModifiedBy>Stefano Cacciotti</cp:lastModifiedBy>
  <cp:revision>72</cp:revision>
  <dcterms:created xsi:type="dcterms:W3CDTF">2024-01-19T08:01:38Z</dcterms:created>
  <dcterms:modified xsi:type="dcterms:W3CDTF">2025-05-22T07:28:17Z</dcterms:modified>
</cp:coreProperties>
</file>