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1" r:id="rId4"/>
    <p:sldId id="268" r:id="rId5"/>
    <p:sldId id="270" r:id="rId6"/>
    <p:sldId id="272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7-4E18-B541-B7D2AF025B8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7-4E18-B541-B7D2AF025B8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77-4E18-B541-B7D2AF025B8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8-42E1-AC5D-BC74FAA286C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558-42E1-AC5D-BC74FAA286C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677-4E18-B541-B7D2AF025B8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558-42E1-AC5D-BC74FAA286C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677-4E18-B541-B7D2AF025B83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8-42E1-AC5D-BC74FAA286C3}"/>
              </c:ext>
            </c:extLst>
          </c:dPt>
          <c:dLbls>
            <c:dLbl>
              <c:idx val="3"/>
              <c:layout>
                <c:manualLayout>
                  <c:x val="8.0355168507353636E-2"/>
                  <c:y val="-5.95904296118562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8-42E1-AC5D-BC74FAA286C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58-42E1-AC5D-BC74FAA286C3}"/>
                </c:ext>
              </c:extLst>
            </c:dLbl>
            <c:dLbl>
              <c:idx val="6"/>
              <c:layout>
                <c:manualLayout>
                  <c:x val="0.17651877573102526"/>
                  <c:y val="-0.154919752528668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98916976655486"/>
                      <c:h val="0.123914387306247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558-42E1-AC5D-BC74FAA286C3}"/>
                </c:ext>
              </c:extLst>
            </c:dLbl>
            <c:dLbl>
              <c:idx val="8"/>
              <c:layout>
                <c:manualLayout>
                  <c:x val="0.18112694199384322"/>
                  <c:y val="0.162376094170619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58-42E1-AC5D-BC74FAA286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Foglio1!$A$2:$A$10</c:f>
              <c:strCache>
                <c:ptCount val="9"/>
                <c:pt idx="0">
                  <c:v>ARTENA</c:v>
                </c:pt>
                <c:pt idx="1">
                  <c:v>CARPINETO R.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</c:v>
                </c:pt>
                <c:pt idx="6">
                  <c:v>MONTELANICO</c:v>
                </c:pt>
                <c:pt idx="7">
                  <c:v>SEGNI</c:v>
                </c:pt>
                <c:pt idx="8">
                  <c:v>VALMONTONE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200</c:v>
                </c:pt>
                <c:pt idx="1">
                  <c:v>50</c:v>
                </c:pt>
                <c:pt idx="2">
                  <c:v>193</c:v>
                </c:pt>
                <c:pt idx="3">
                  <c:v>20</c:v>
                </c:pt>
                <c:pt idx="4">
                  <c:v>5</c:v>
                </c:pt>
                <c:pt idx="5">
                  <c:v>60</c:v>
                </c:pt>
                <c:pt idx="6">
                  <c:v>44</c:v>
                </c:pt>
                <c:pt idx="7">
                  <c:v>110</c:v>
                </c:pt>
                <c:pt idx="8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8-42E1-AC5D-BC74FAA286C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BD1A00-130E-5323-1903-F341AD6A1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265" y="2028227"/>
            <a:ext cx="8511546" cy="95410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Contrasto alla povertà 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C12D643-9461-257E-E2D8-030D35D3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36" y="3429000"/>
            <a:ext cx="5095487" cy="2698360"/>
          </a:xfrm>
          <a:prstGeom prst="rect">
            <a:avLst/>
          </a:prstGeom>
        </p:spPr>
      </p:pic>
      <p:pic>
        <p:nvPicPr>
          <p:cNvPr id="4" name="Picture 2" descr="E:\LOGO\logo png.png">
            <a:extLst>
              <a:ext uri="{FF2B5EF4-FFF2-40B4-BE49-F238E27FC236}">
                <a16:creationId xmlns:a16="http://schemas.microsoft.com/office/drawing/2014/main" id="{9DAC0C1D-4628-AF17-4B77-20D71D658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5025"/>
            <a:ext cx="3370040" cy="115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AA8045-CE43-412D-B89F-6FCC0574AC8C}"/>
              </a:ext>
            </a:extLst>
          </p:cNvPr>
          <p:cNvSpPr txBox="1"/>
          <p:nvPr/>
        </p:nvSpPr>
        <p:spPr>
          <a:xfrm>
            <a:off x="3648974" y="565898"/>
            <a:ext cx="6737229" cy="101566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3000" b="1" dirty="0">
                <a:solidFill>
                  <a:schemeClr val="bg2">
                    <a:lumMod val="50000"/>
                  </a:schemeClr>
                </a:solidFill>
              </a:rPr>
              <a:t>Piano di zona 2025-2027 </a:t>
            </a:r>
          </a:p>
          <a:p>
            <a:pPr algn="ctr"/>
            <a:r>
              <a:rPr lang="it-IT" sz="3000" b="1" dirty="0">
                <a:solidFill>
                  <a:schemeClr val="bg2">
                    <a:lumMod val="50000"/>
                  </a:schemeClr>
                </a:solidFill>
              </a:rPr>
              <a:t>Anno 2025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52233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874A5D-9A46-3C24-C61F-5E38AC9C4FEA}"/>
              </a:ext>
            </a:extLst>
          </p:cNvPr>
          <p:cNvSpPr txBox="1"/>
          <p:nvPr/>
        </p:nvSpPr>
        <p:spPr>
          <a:xfrm>
            <a:off x="411191" y="717272"/>
            <a:ext cx="9767980" cy="412420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50000"/>
                  </a:schemeClr>
                </a:solidFill>
              </a:rPr>
              <a:t>Numero dei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beneficiari A.D.I: 882</a:t>
            </a: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600" dirty="0">
                <a:solidFill>
                  <a:schemeClr val="accent1">
                    <a:lumMod val="50000"/>
                  </a:schemeClr>
                </a:solidFill>
              </a:rPr>
              <a:t>Numero dei beneficiari A.D.I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con PUC attivati: 94</a:t>
            </a: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600" dirty="0">
                <a:solidFill>
                  <a:schemeClr val="accent1">
                    <a:lumMod val="50000"/>
                  </a:schemeClr>
                </a:solidFill>
              </a:rPr>
              <a:t>Utenti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 senza fissa dimora: 30*</a:t>
            </a: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*Dati aggiornati al 12.05.2025 – </a:t>
            </a:r>
            <a:r>
              <a:rPr lang="it-IT" sz="2600" b="1" i="1" dirty="0">
                <a:solidFill>
                  <a:schemeClr val="accent1">
                    <a:lumMod val="50000"/>
                  </a:schemeClr>
                </a:solidFill>
              </a:rPr>
              <a:t>Ricognizione territoriale senza fissa dimora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della Prefettura di Roma </a:t>
            </a:r>
          </a:p>
          <a:p>
            <a:endParaRPr lang="it-IT" sz="28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64A12E-FACB-C7A9-D753-A09629CA5B8E}"/>
              </a:ext>
            </a:extLst>
          </p:cNvPr>
          <p:cNvSpPr txBox="1"/>
          <p:nvPr/>
        </p:nvSpPr>
        <p:spPr>
          <a:xfrm>
            <a:off x="3270427" y="5276592"/>
            <a:ext cx="4128053" cy="43088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Dati aggiornati al 31.12.2024</a:t>
            </a:r>
          </a:p>
        </p:txBody>
      </p:sp>
    </p:spTree>
    <p:extLst>
      <p:ext uri="{BB962C8B-B14F-4D97-AF65-F5344CB8AC3E}">
        <p14:creationId xmlns:p14="http://schemas.microsoft.com/office/powerpoint/2010/main" val="137543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92019DA7-6F3C-BBAA-4E5E-A105BEF9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2238"/>
              </p:ext>
            </p:extLst>
          </p:nvPr>
        </p:nvGraphicFramePr>
        <p:xfrm>
          <a:off x="218535" y="161790"/>
          <a:ext cx="4942938" cy="6201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5442">
                  <a:extLst>
                    <a:ext uri="{9D8B030D-6E8A-4147-A177-3AD203B41FA5}">
                      <a16:colId xmlns:a16="http://schemas.microsoft.com/office/drawing/2014/main" val="3154198004"/>
                    </a:ext>
                  </a:extLst>
                </a:gridCol>
                <a:gridCol w="1127140">
                  <a:extLst>
                    <a:ext uri="{9D8B030D-6E8A-4147-A177-3AD203B41FA5}">
                      <a16:colId xmlns:a16="http://schemas.microsoft.com/office/drawing/2014/main" val="4015624923"/>
                    </a:ext>
                  </a:extLst>
                </a:gridCol>
                <a:gridCol w="1400356">
                  <a:extLst>
                    <a:ext uri="{9D8B030D-6E8A-4147-A177-3AD203B41FA5}">
                      <a16:colId xmlns:a16="http://schemas.microsoft.com/office/drawing/2014/main" val="168406655"/>
                    </a:ext>
                  </a:extLst>
                </a:gridCol>
              </a:tblGrid>
              <a:tr h="698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BENEFICIARI ADI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rispetto la pop. 15 - 64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162336"/>
                  </a:ext>
                </a:extLst>
              </a:tr>
              <a:tr h="5709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ARTENA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2,16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020501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CARPINETO R.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2966695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COLLEFERRO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00155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GAVIGNANO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4979099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GORGA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592990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LABICO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13321468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MONTELANICO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54904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SEGNI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951459"/>
                  </a:ext>
                </a:extLst>
              </a:tr>
              <a:tr h="5106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VALMONTONE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44450" marR="4445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52721"/>
                  </a:ext>
                </a:extLst>
              </a:tr>
              <a:tr h="6181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0" dirty="0">
                          <a:effectLst/>
                        </a:rPr>
                        <a:t>TOTALE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7918489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9BFFF59-5AD6-D4AD-B7B4-AFE810FF54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6169794"/>
              </p:ext>
            </p:extLst>
          </p:nvPr>
        </p:nvGraphicFramePr>
        <p:xfrm>
          <a:off x="5697182" y="750045"/>
          <a:ext cx="5802091" cy="502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69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2A9841D-424A-2057-7039-78F7B8518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0182"/>
              </p:ext>
            </p:extLst>
          </p:nvPr>
        </p:nvGraphicFramePr>
        <p:xfrm>
          <a:off x="276045" y="446582"/>
          <a:ext cx="11335110" cy="5313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5635">
                  <a:extLst>
                    <a:ext uri="{9D8B030D-6E8A-4147-A177-3AD203B41FA5}">
                      <a16:colId xmlns:a16="http://schemas.microsoft.com/office/drawing/2014/main" val="1708005275"/>
                    </a:ext>
                  </a:extLst>
                </a:gridCol>
                <a:gridCol w="1239716">
                  <a:extLst>
                    <a:ext uri="{9D8B030D-6E8A-4147-A177-3AD203B41FA5}">
                      <a16:colId xmlns:a16="http://schemas.microsoft.com/office/drawing/2014/main" val="157918857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13916613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110656419"/>
                    </a:ext>
                  </a:extLst>
                </a:gridCol>
                <a:gridCol w="1526876">
                  <a:extLst>
                    <a:ext uri="{9D8B030D-6E8A-4147-A177-3AD203B41FA5}">
                      <a16:colId xmlns:a16="http://schemas.microsoft.com/office/drawing/2014/main" val="2082645479"/>
                    </a:ext>
                  </a:extLst>
                </a:gridCol>
                <a:gridCol w="2613804">
                  <a:extLst>
                    <a:ext uri="{9D8B030D-6E8A-4147-A177-3AD203B41FA5}">
                      <a16:colId xmlns:a16="http://schemas.microsoft.com/office/drawing/2014/main" val="2857046484"/>
                    </a:ext>
                  </a:extLst>
                </a:gridCol>
              </a:tblGrid>
              <a:tr h="384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 dirty="0">
                          <a:effectLst/>
                        </a:rPr>
                        <a:t> </a:t>
                      </a:r>
                      <a:endParaRPr lang="it-IT" sz="12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 dirty="0">
                          <a:effectLst/>
                        </a:rPr>
                        <a:t>Comuni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2019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2020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2021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2022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00" kern="100" dirty="0">
                          <a:effectLst/>
                        </a:rPr>
                        <a:t>2023</a:t>
                      </a:r>
                      <a:endParaRPr lang="it-I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extLst>
                  <a:ext uri="{0D108BD9-81ED-4DB2-BD59-A6C34878D82A}">
                    <a16:rowId xmlns:a16="http://schemas.microsoft.com/office/drawing/2014/main" val="1437908471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 dirty="0">
                          <a:effectLst/>
                        </a:rPr>
                        <a:t>Artena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49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50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51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51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37125488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>
                          <a:effectLst/>
                        </a:rPr>
                        <a:t>Carpineto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68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69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69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70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53140059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>
                          <a:effectLst/>
                        </a:rPr>
                        <a:t>Colleferro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56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57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57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58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24929108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>
                          <a:effectLst/>
                        </a:rPr>
                        <a:t>Gavignano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48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49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50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51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97088905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 dirty="0">
                          <a:effectLst/>
                        </a:rPr>
                        <a:t>Gorga 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61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64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69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70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89017850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>
                          <a:effectLst/>
                        </a:rPr>
                        <a:t>Labico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47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47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47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47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73345743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>
                          <a:effectLst/>
                        </a:rPr>
                        <a:t>Montelanico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56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56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56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57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75057699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 dirty="0">
                          <a:effectLst/>
                        </a:rPr>
                        <a:t>Segni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55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57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56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57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60090222"/>
                  </a:ext>
                </a:extLst>
              </a:tr>
              <a:tr h="38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>
                          <a:effectLst/>
                        </a:rPr>
                        <a:t>Valmontone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50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>
                          <a:effectLst/>
                        </a:rPr>
                        <a:t>50</a:t>
                      </a:r>
                      <a:endParaRPr lang="it-IT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100" dirty="0">
                          <a:effectLst/>
                        </a:rPr>
                        <a:t>50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effectLst/>
                        </a:rPr>
                        <a:t>43</a:t>
                      </a:r>
                      <a:endParaRPr lang="it-IT" sz="12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5466886"/>
                  </a:ext>
                </a:extLst>
              </a:tr>
              <a:tr h="384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kern="0" dirty="0">
                          <a:effectLst/>
                        </a:rPr>
                        <a:t>TOTALE DISTRETTO</a:t>
                      </a:r>
                      <a:endParaRPr lang="it-IT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53</a:t>
                      </a:r>
                      <a:endParaRPr lang="it-IT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54</a:t>
                      </a:r>
                      <a:endParaRPr lang="it-IT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54</a:t>
                      </a:r>
                      <a:endParaRPr lang="it-IT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52</a:t>
                      </a:r>
                      <a:endParaRPr lang="it-IT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40" marR="4104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34283566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98484D4F-C6BC-FB7A-B227-191ED6221C6D}"/>
              </a:ext>
            </a:extLst>
          </p:cNvPr>
          <p:cNvSpPr txBox="1"/>
          <p:nvPr/>
        </p:nvSpPr>
        <p:spPr>
          <a:xfrm>
            <a:off x="276045" y="5215"/>
            <a:ext cx="11335110" cy="40011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Indice di dipendenza strutturale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A180DE9-5FAE-17C1-3706-9F384DC6DF43}"/>
              </a:ext>
            </a:extLst>
          </p:cNvPr>
          <p:cNvSpPr txBox="1"/>
          <p:nvPr/>
        </p:nvSpPr>
        <p:spPr>
          <a:xfrm>
            <a:off x="276045" y="5842337"/>
            <a:ext cx="11335110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L’indice di dipendenza strutturale fornisce una misura della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sostenibilità della struttura di una popolazione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 valori superiori al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50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indicano una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situazione di squilibrio generazionale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che incide sul tessuto socio-economico.  </a:t>
            </a:r>
            <a:endParaRPr lang="it-IT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8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EFF6F7-6692-FFF4-F147-C78CE0D0578B}"/>
              </a:ext>
            </a:extLst>
          </p:cNvPr>
          <p:cNvSpPr txBox="1"/>
          <p:nvPr/>
        </p:nvSpPr>
        <p:spPr>
          <a:xfrm>
            <a:off x="293179" y="160074"/>
            <a:ext cx="11605641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Indice di struttura della popolazione attiva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D3A2CF9A-829D-2797-C8F5-90F45B8FD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80605"/>
              </p:ext>
            </p:extLst>
          </p:nvPr>
        </p:nvGraphicFramePr>
        <p:xfrm>
          <a:off x="293179" y="905773"/>
          <a:ext cx="5055198" cy="5609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879">
                  <a:extLst>
                    <a:ext uri="{9D8B030D-6E8A-4147-A177-3AD203B41FA5}">
                      <a16:colId xmlns:a16="http://schemas.microsoft.com/office/drawing/2014/main" val="844485818"/>
                    </a:ext>
                  </a:extLst>
                </a:gridCol>
                <a:gridCol w="1059697">
                  <a:extLst>
                    <a:ext uri="{9D8B030D-6E8A-4147-A177-3AD203B41FA5}">
                      <a16:colId xmlns:a16="http://schemas.microsoft.com/office/drawing/2014/main" val="1865677300"/>
                    </a:ext>
                  </a:extLst>
                </a:gridCol>
                <a:gridCol w="980323">
                  <a:extLst>
                    <a:ext uri="{9D8B030D-6E8A-4147-A177-3AD203B41FA5}">
                      <a16:colId xmlns:a16="http://schemas.microsoft.com/office/drawing/2014/main" val="3836787409"/>
                    </a:ext>
                  </a:extLst>
                </a:gridCol>
                <a:gridCol w="1356299">
                  <a:extLst>
                    <a:ext uri="{9D8B030D-6E8A-4147-A177-3AD203B41FA5}">
                      <a16:colId xmlns:a16="http://schemas.microsoft.com/office/drawing/2014/main" val="1971137639"/>
                    </a:ext>
                  </a:extLst>
                </a:gridCol>
              </a:tblGrid>
              <a:tr h="627854">
                <a:tc rowSpan="2"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Comuni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tx1"/>
                          </a:solidFill>
                          <a:effectLst/>
                        </a:rPr>
                        <a:t>Popolazione 2023</a:t>
                      </a:r>
                      <a:endParaRPr lang="it-IT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INDICE 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1588347"/>
                  </a:ext>
                </a:extLst>
              </a:tr>
              <a:tr h="89130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tx1"/>
                          </a:solidFill>
                          <a:effectLst/>
                        </a:rPr>
                        <a:t>40/64</a:t>
                      </a:r>
                      <a:endParaRPr lang="it-IT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tx1"/>
                          </a:solidFill>
                          <a:effectLst/>
                        </a:rPr>
                        <a:t>15/39</a:t>
                      </a:r>
                      <a:endParaRPr lang="it-IT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303714"/>
                  </a:ext>
                </a:extLst>
              </a:tr>
              <a:tr h="398079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Artena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539414"/>
                  </a:ext>
                </a:extLst>
              </a:tr>
              <a:tr h="433376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Carpineto R.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9063519"/>
                  </a:ext>
                </a:extLst>
              </a:tr>
              <a:tr h="398079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Colleferro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81737"/>
                  </a:ext>
                </a:extLst>
              </a:tr>
              <a:tr h="373357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Gavignano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290312"/>
                  </a:ext>
                </a:extLst>
              </a:tr>
              <a:tr h="398079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Gorga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5769164"/>
                  </a:ext>
                </a:extLst>
              </a:tr>
              <a:tr h="398079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Labico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660070"/>
                  </a:ext>
                </a:extLst>
              </a:tr>
              <a:tr h="420758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Montelanico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278733"/>
                  </a:ext>
                </a:extLst>
              </a:tr>
              <a:tr h="353808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Segni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673861"/>
                  </a:ext>
                </a:extLst>
              </a:tr>
              <a:tr h="519011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Valmontone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000515"/>
                  </a:ext>
                </a:extLst>
              </a:tr>
              <a:tr h="398079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TOTALE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27.554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19.068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606461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7C7DE23-7664-E387-F502-A6D466096494}"/>
              </a:ext>
            </a:extLst>
          </p:cNvPr>
          <p:cNvSpPr txBox="1"/>
          <p:nvPr/>
        </p:nvSpPr>
        <p:spPr>
          <a:xfrm>
            <a:off x="5538159" y="1975950"/>
            <a:ext cx="6360662" cy="34163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L’Indice rileva il </a:t>
            </a:r>
            <a:r>
              <a:rPr lang="it-IT" sz="2400" b="1" dirty="0">
                <a:solidFill>
                  <a:schemeClr val="bg1"/>
                </a:solidFill>
              </a:rPr>
              <a:t>grado di invecchiamento</a:t>
            </a:r>
            <a:r>
              <a:rPr lang="it-IT" sz="2400" dirty="0">
                <a:solidFill>
                  <a:schemeClr val="bg1"/>
                </a:solidFill>
              </a:rPr>
              <a:t> della struttura della popolazione attiva e le sue </a:t>
            </a:r>
            <a:r>
              <a:rPr lang="it-IT" sz="2400" b="1" dirty="0">
                <a:solidFill>
                  <a:schemeClr val="bg1"/>
                </a:solidFill>
              </a:rPr>
              <a:t>possibilità di dinamismo</a:t>
            </a:r>
            <a:r>
              <a:rPr lang="it-IT" sz="2400" dirty="0">
                <a:solidFill>
                  <a:schemeClr val="bg1"/>
                </a:solidFill>
              </a:rPr>
              <a:t> e </a:t>
            </a:r>
            <a:r>
              <a:rPr lang="it-IT" sz="2400" b="1" dirty="0">
                <a:solidFill>
                  <a:schemeClr val="bg1"/>
                </a:solidFill>
              </a:rPr>
              <a:t>adattamento al lavoro</a:t>
            </a:r>
            <a:r>
              <a:rPr lang="it-IT" sz="2400" dirty="0">
                <a:solidFill>
                  <a:schemeClr val="bg1"/>
                </a:solidFill>
              </a:rPr>
              <a:t>.</a:t>
            </a:r>
          </a:p>
          <a:p>
            <a:r>
              <a:rPr lang="it-IT" sz="2400" dirty="0">
                <a:solidFill>
                  <a:schemeClr val="bg1"/>
                </a:solidFill>
              </a:rPr>
              <a:t> 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Rispetto al 2020 </a:t>
            </a:r>
            <a:r>
              <a:rPr lang="it-IT" sz="2400" b="1" dirty="0">
                <a:solidFill>
                  <a:schemeClr val="bg1"/>
                </a:solidFill>
              </a:rPr>
              <a:t>+ 8 punti </a:t>
            </a:r>
            <a:r>
              <a:rPr lang="it-IT" sz="2400" dirty="0">
                <a:solidFill>
                  <a:schemeClr val="bg1"/>
                </a:solidFill>
              </a:rPr>
              <a:t>percentuali.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9A8584A-118C-72C0-F2E5-41F381E6931D}"/>
              </a:ext>
            </a:extLst>
          </p:cNvPr>
          <p:cNvSpPr txBox="1"/>
          <p:nvPr/>
        </p:nvSpPr>
        <p:spPr>
          <a:xfrm>
            <a:off x="2083389" y="203519"/>
            <a:ext cx="7876418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Indice di ricambio della popolazione attiva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509EE4D-D08B-BC95-F43D-AC71E2074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612429"/>
              </p:ext>
            </p:extLst>
          </p:nvPr>
        </p:nvGraphicFramePr>
        <p:xfrm>
          <a:off x="347571" y="888521"/>
          <a:ext cx="5748430" cy="5765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080">
                  <a:extLst>
                    <a:ext uri="{9D8B030D-6E8A-4147-A177-3AD203B41FA5}">
                      <a16:colId xmlns:a16="http://schemas.microsoft.com/office/drawing/2014/main" val="1483583471"/>
                    </a:ext>
                  </a:extLst>
                </a:gridCol>
                <a:gridCol w="1297211">
                  <a:extLst>
                    <a:ext uri="{9D8B030D-6E8A-4147-A177-3AD203B41FA5}">
                      <a16:colId xmlns:a16="http://schemas.microsoft.com/office/drawing/2014/main" val="1025828701"/>
                    </a:ext>
                  </a:extLst>
                </a:gridCol>
                <a:gridCol w="1296085">
                  <a:extLst>
                    <a:ext uri="{9D8B030D-6E8A-4147-A177-3AD203B41FA5}">
                      <a16:colId xmlns:a16="http://schemas.microsoft.com/office/drawing/2014/main" val="4050209547"/>
                    </a:ext>
                  </a:extLst>
                </a:gridCol>
                <a:gridCol w="1481054">
                  <a:extLst>
                    <a:ext uri="{9D8B030D-6E8A-4147-A177-3AD203B41FA5}">
                      <a16:colId xmlns:a16="http://schemas.microsoft.com/office/drawing/2014/main" val="2103595579"/>
                    </a:ext>
                  </a:extLst>
                </a:gridCol>
              </a:tblGrid>
              <a:tr h="722374">
                <a:tc rowSpan="2">
                  <a:txBody>
                    <a:bodyPr/>
                    <a:lstStyle/>
                    <a:p>
                      <a:pPr marR="144145"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Comuni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effectLst/>
                        </a:rPr>
                        <a:t>Popolazione 2023</a:t>
                      </a:r>
                      <a:endParaRPr lang="it-IT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INDICE 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1850657"/>
                  </a:ext>
                </a:extLst>
              </a:tr>
              <a:tr h="6795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tx1"/>
                          </a:solidFill>
                          <a:effectLst/>
                        </a:rPr>
                        <a:t>60/64</a:t>
                      </a:r>
                      <a:endParaRPr lang="it-IT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kern="0" dirty="0">
                          <a:solidFill>
                            <a:schemeClr val="tx1"/>
                          </a:solidFill>
                          <a:effectLst/>
                        </a:rPr>
                        <a:t>15/19</a:t>
                      </a:r>
                      <a:endParaRPr lang="it-IT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623822"/>
                  </a:ext>
                </a:extLst>
              </a:tr>
              <a:tr h="402335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Artena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4813194"/>
                  </a:ext>
                </a:extLst>
              </a:tr>
              <a:tr h="631268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Carpineto R.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101486"/>
                  </a:ext>
                </a:extLst>
              </a:tr>
              <a:tr h="359339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Colleferro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8920512"/>
                  </a:ext>
                </a:extLst>
              </a:tr>
              <a:tr h="410198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Gavignano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5613292"/>
                  </a:ext>
                </a:extLst>
              </a:tr>
              <a:tr h="369051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Gorga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8110313"/>
                  </a:ext>
                </a:extLst>
              </a:tr>
              <a:tr h="378763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Labico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4460" algn="l"/>
                          <a:tab pos="167005" algn="l"/>
                          <a:tab pos="219075" algn="ctr"/>
                          <a:tab pos="239395" algn="ctr"/>
                        </a:tabLs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434718"/>
                  </a:ext>
                </a:extLst>
              </a:tr>
              <a:tr h="378762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Montelanico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3129438"/>
                  </a:ext>
                </a:extLst>
              </a:tr>
              <a:tr h="398185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>
                          <a:effectLst/>
                        </a:rPr>
                        <a:t>Segni</a:t>
                      </a:r>
                      <a:endParaRPr lang="it-IT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2617407"/>
                  </a:ext>
                </a:extLst>
              </a:tr>
              <a:tr h="544527">
                <a:tc>
                  <a:txBody>
                    <a:bodyPr/>
                    <a:lstStyle/>
                    <a:p>
                      <a:pPr marR="14414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Valmontone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39395" algn="ctr"/>
                        </a:tabLs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3471886"/>
                  </a:ext>
                </a:extLst>
              </a:tr>
              <a:tr h="491609">
                <a:tc>
                  <a:txBody>
                    <a:bodyPr/>
                    <a:lstStyle/>
                    <a:p>
                      <a:pPr marR="14414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effectLst/>
                        </a:rPr>
                        <a:t>TOTALE</a:t>
                      </a:r>
                      <a:endParaRPr lang="it-IT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44145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4300" algn="l"/>
                          <a:tab pos="219075" algn="ctr"/>
                        </a:tabLst>
                      </a:pPr>
                      <a:r>
                        <a:rPr lang="it-IT" sz="1600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4265001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B0FD93-8562-2C84-ADD6-5A03FE59093B}"/>
              </a:ext>
            </a:extLst>
          </p:cNvPr>
          <p:cNvSpPr txBox="1"/>
          <p:nvPr/>
        </p:nvSpPr>
        <p:spPr>
          <a:xfrm>
            <a:off x="6308426" y="1528698"/>
            <a:ext cx="5536003" cy="38164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</a:rPr>
              <a:t>Rapporto</a:t>
            </a:r>
            <a:r>
              <a:rPr lang="it-IT" sz="2200" dirty="0">
                <a:solidFill>
                  <a:schemeClr val="bg1"/>
                </a:solidFill>
              </a:rPr>
              <a:t> tra la </a:t>
            </a:r>
            <a:r>
              <a:rPr lang="it-IT" sz="2200" b="1" dirty="0">
                <a:solidFill>
                  <a:schemeClr val="bg1"/>
                </a:solidFill>
              </a:rPr>
              <a:t>popolazione potenzialmente in uscita </a:t>
            </a:r>
            <a:r>
              <a:rPr lang="it-IT" sz="2200" dirty="0">
                <a:solidFill>
                  <a:schemeClr val="bg1"/>
                </a:solidFill>
              </a:rPr>
              <a:t>dal mondo del lavoro e </a:t>
            </a:r>
            <a:r>
              <a:rPr lang="it-IT" sz="2200" b="1" dirty="0">
                <a:solidFill>
                  <a:schemeClr val="bg1"/>
                </a:solidFill>
              </a:rPr>
              <a:t>quella potenzialmente in entrata</a:t>
            </a:r>
            <a:r>
              <a:rPr lang="it-IT" sz="2200" dirty="0">
                <a:solidFill>
                  <a:schemeClr val="bg1"/>
                </a:solidFill>
              </a:rPr>
              <a:t>. </a:t>
            </a:r>
          </a:p>
          <a:p>
            <a:endParaRPr lang="it-IT" sz="2200" dirty="0">
              <a:solidFill>
                <a:schemeClr val="bg1"/>
              </a:solidFill>
            </a:endParaRPr>
          </a:p>
          <a:p>
            <a:r>
              <a:rPr lang="it-IT" sz="2200" dirty="0">
                <a:solidFill>
                  <a:schemeClr val="bg1"/>
                </a:solidFill>
              </a:rPr>
              <a:t>I valori nel distretto sono elevati.</a:t>
            </a:r>
          </a:p>
          <a:p>
            <a:r>
              <a:rPr lang="it-IT" sz="2200" dirty="0">
                <a:solidFill>
                  <a:schemeClr val="bg1"/>
                </a:solidFill>
              </a:rPr>
              <a:t>Questo implica una </a:t>
            </a:r>
            <a:r>
              <a:rPr lang="it-IT" sz="2200" b="1" dirty="0">
                <a:solidFill>
                  <a:schemeClr val="bg1"/>
                </a:solidFill>
              </a:rPr>
              <a:t>difficoltà a mantenere costante la capacità lavorativa</a:t>
            </a:r>
            <a:r>
              <a:rPr lang="it-IT" sz="2200" dirty="0">
                <a:solidFill>
                  <a:schemeClr val="bg1"/>
                </a:solidFill>
              </a:rPr>
              <a:t> nel territorio e una </a:t>
            </a:r>
            <a:r>
              <a:rPr lang="it-IT" sz="2200" b="1" dirty="0">
                <a:solidFill>
                  <a:schemeClr val="bg1"/>
                </a:solidFill>
              </a:rPr>
              <a:t>minore opportunità </a:t>
            </a:r>
            <a:r>
              <a:rPr lang="it-IT" sz="2200" dirty="0">
                <a:solidFill>
                  <a:schemeClr val="bg1"/>
                </a:solidFill>
              </a:rPr>
              <a:t>per i giovani </a:t>
            </a:r>
            <a:r>
              <a:rPr lang="it-IT" sz="2200" b="1" dirty="0">
                <a:solidFill>
                  <a:schemeClr val="bg1"/>
                </a:solidFill>
              </a:rPr>
              <a:t>in cerca di prima occupazione</a:t>
            </a:r>
            <a:r>
              <a:rPr lang="it-IT" sz="22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706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A5CECA-FF70-D358-7AB1-C00368CA3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50" y="387391"/>
            <a:ext cx="5914995" cy="2614601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Adesione del distretto socio-sanitario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</a:rPr>
              <a:t>rm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 5.6 alla </a:t>
            </a:r>
            <a:r>
              <a:rPr lang="it-IT" b="1" dirty="0" err="1">
                <a:solidFill>
                  <a:schemeClr val="bg2">
                    <a:lumMod val="50000"/>
                  </a:schemeClr>
                </a:solidFill>
              </a:rPr>
              <a:t>fio.psd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DDB7632-E69E-9562-973B-BF6DFA8EB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762" y="1918978"/>
            <a:ext cx="4100518" cy="24593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6342DE9-852D-310E-80E8-DA9746D43C36}"/>
              </a:ext>
            </a:extLst>
          </p:cNvPr>
          <p:cNvSpPr txBox="1"/>
          <p:nvPr/>
        </p:nvSpPr>
        <p:spPr>
          <a:xfrm>
            <a:off x="304650" y="3401063"/>
            <a:ext cx="5914995" cy="286232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L'assemblea nazionale della Federazione, tenutasi a Bologna l'8 aprile scorso, ha accettato la richiesta di adesione del nostro Distretto.</a:t>
            </a:r>
          </a:p>
          <a:p>
            <a:pPr>
              <a:buNone/>
            </a:pP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L'adesione alla fio.PSD consolida la volontà del Distretto Socio-sanitario RM 5.6 di contrastare la povertà estrema e favorisce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</a:rPr>
              <a:t> la tutela dei diritti civili </a:t>
            </a: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delle persone senza dimora del territorio.</a:t>
            </a:r>
          </a:p>
          <a:p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63581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551</TotalTime>
  <Words>532</Words>
  <Application>Microsoft Office PowerPoint</Application>
  <PresentationFormat>Widescreen</PresentationFormat>
  <Paragraphs>267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Sezione</vt:lpstr>
      <vt:lpstr>Contrasto alla povertà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Adesione del distretto socio-sanitario rm 5.6 alla fio.psd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Stefano Cacciotti</cp:lastModifiedBy>
  <cp:revision>72</cp:revision>
  <dcterms:created xsi:type="dcterms:W3CDTF">2024-01-19T08:01:38Z</dcterms:created>
  <dcterms:modified xsi:type="dcterms:W3CDTF">2025-05-22T07:28:17Z</dcterms:modified>
</cp:coreProperties>
</file>