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2" r:id="rId4"/>
    <p:sldId id="272" r:id="rId5"/>
    <p:sldId id="265" r:id="rId6"/>
    <p:sldId id="267" r:id="rId7"/>
    <p:sldId id="263" r:id="rId8"/>
    <p:sldId id="264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'Grafici+TABELLE '!$Q$4:$Q$16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'Grafici+TABELLE '!$R$4:$R$16</c:f>
              <c:numCache>
                <c:formatCode>#,##0</c:formatCode>
                <c:ptCount val="13"/>
                <c:pt idx="0">
                  <c:v>77605</c:v>
                </c:pt>
                <c:pt idx="1">
                  <c:v>77605</c:v>
                </c:pt>
                <c:pt idx="2">
                  <c:v>76629</c:v>
                </c:pt>
                <c:pt idx="3">
                  <c:v>76765</c:v>
                </c:pt>
                <c:pt idx="4">
                  <c:v>76617</c:v>
                </c:pt>
                <c:pt idx="5">
                  <c:v>76402</c:v>
                </c:pt>
                <c:pt idx="6">
                  <c:v>76201</c:v>
                </c:pt>
                <c:pt idx="7">
                  <c:v>76033</c:v>
                </c:pt>
                <c:pt idx="8">
                  <c:v>75664</c:v>
                </c:pt>
                <c:pt idx="9">
                  <c:v>75423</c:v>
                </c:pt>
                <c:pt idx="10">
                  <c:v>75679</c:v>
                </c:pt>
                <c:pt idx="11">
                  <c:v>74759</c:v>
                </c:pt>
                <c:pt idx="12">
                  <c:v>74741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00-4DA3-BB2B-53B20F4CF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4532464"/>
        <c:axId val="24532944"/>
      </c:lineChart>
      <c:catAx>
        <c:axId val="2453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2944"/>
        <c:crosses val="autoZero"/>
        <c:auto val="1"/>
        <c:lblAlgn val="ctr"/>
        <c:lblOffset val="100"/>
        <c:noMultiLvlLbl val="0"/>
      </c:catAx>
      <c:valAx>
        <c:axId val="2453294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PIRAMIDI!$N$66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PIRAMIDI!$M$67:$M$77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PIRAMIDI!$N$67:$N$77</c:f>
              <c:numCache>
                <c:formatCode>General</c:formatCode>
                <c:ptCount val="11"/>
                <c:pt idx="0">
                  <c:v>-2933</c:v>
                </c:pt>
                <c:pt idx="1">
                  <c:v>-3941</c:v>
                </c:pt>
                <c:pt idx="2">
                  <c:v>-3701</c:v>
                </c:pt>
                <c:pt idx="3">
                  <c:v>-4434</c:v>
                </c:pt>
                <c:pt idx="4">
                  <c:v>-5346</c:v>
                </c:pt>
                <c:pt idx="5">
                  <c:v>-6029</c:v>
                </c:pt>
                <c:pt idx="6">
                  <c:v>-4862</c:v>
                </c:pt>
                <c:pt idx="7">
                  <c:v>-3385</c:v>
                </c:pt>
                <c:pt idx="8">
                  <c:v>-1775</c:v>
                </c:pt>
                <c:pt idx="9">
                  <c:v>199</c:v>
                </c:pt>
                <c:pt idx="1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A-425B-A30D-B224B9CF180F}"/>
            </c:ext>
          </c:extLst>
        </c:ser>
        <c:ser>
          <c:idx val="1"/>
          <c:order val="1"/>
          <c:tx>
            <c:strRef>
              <c:f>PIRAMIDI!$O$66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PIRAMIDI!$M$67:$M$77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PIRAMIDI!$O$67:$O$77</c:f>
              <c:numCache>
                <c:formatCode>General</c:formatCode>
                <c:ptCount val="11"/>
                <c:pt idx="0">
                  <c:v>2739</c:v>
                </c:pt>
                <c:pt idx="1">
                  <c:v>3529</c:v>
                </c:pt>
                <c:pt idx="2">
                  <c:v>3528</c:v>
                </c:pt>
                <c:pt idx="3">
                  <c:v>4288</c:v>
                </c:pt>
                <c:pt idx="4">
                  <c:v>5445</c:v>
                </c:pt>
                <c:pt idx="5">
                  <c:v>6326</c:v>
                </c:pt>
                <c:pt idx="6">
                  <c:v>5177</c:v>
                </c:pt>
                <c:pt idx="7">
                  <c:v>3862</c:v>
                </c:pt>
                <c:pt idx="8">
                  <c:v>2506</c:v>
                </c:pt>
                <c:pt idx="9">
                  <c:v>639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A-425B-A30D-B224B9CF1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721792"/>
        <c:axId val="1205727072"/>
      </c:barChart>
      <c:catAx>
        <c:axId val="120572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27072"/>
        <c:crosses val="autoZero"/>
        <c:auto val="1"/>
        <c:lblAlgn val="ctr"/>
        <c:lblOffset val="100"/>
        <c:noMultiLvlLbl val="0"/>
      </c:catAx>
      <c:valAx>
        <c:axId val="120572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2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PIRAMIDI!$N$2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PIRAMIDI!$M$3:$M$13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PIRAMIDI!$N$3:$N$13</c:f>
              <c:numCache>
                <c:formatCode>General</c:formatCode>
                <c:ptCount val="11"/>
                <c:pt idx="0">
                  <c:v>-145</c:v>
                </c:pt>
                <c:pt idx="1">
                  <c:v>-174</c:v>
                </c:pt>
                <c:pt idx="2">
                  <c:v>-159</c:v>
                </c:pt>
                <c:pt idx="3">
                  <c:v>-173</c:v>
                </c:pt>
                <c:pt idx="4">
                  <c:v>-276</c:v>
                </c:pt>
                <c:pt idx="5">
                  <c:v>-333</c:v>
                </c:pt>
                <c:pt idx="6">
                  <c:v>-280</c:v>
                </c:pt>
                <c:pt idx="7">
                  <c:v>-228</c:v>
                </c:pt>
                <c:pt idx="8">
                  <c:v>-157</c:v>
                </c:pt>
                <c:pt idx="9">
                  <c:v>-33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E-478B-A520-0028CCAF3A0D}"/>
            </c:ext>
          </c:extLst>
        </c:ser>
        <c:ser>
          <c:idx val="1"/>
          <c:order val="1"/>
          <c:tx>
            <c:strRef>
              <c:f>PIRAMIDI!$O$2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PIRAMIDI!$M$3:$M$13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PIRAMIDI!$O$3:$O$13</c:f>
              <c:numCache>
                <c:formatCode>General</c:formatCode>
                <c:ptCount val="11"/>
                <c:pt idx="0">
                  <c:v>131</c:v>
                </c:pt>
                <c:pt idx="1">
                  <c:v>161</c:v>
                </c:pt>
                <c:pt idx="2">
                  <c:v>164</c:v>
                </c:pt>
                <c:pt idx="3">
                  <c:v>174</c:v>
                </c:pt>
                <c:pt idx="4">
                  <c:v>265</c:v>
                </c:pt>
                <c:pt idx="5">
                  <c:v>329</c:v>
                </c:pt>
                <c:pt idx="6">
                  <c:v>315</c:v>
                </c:pt>
                <c:pt idx="7">
                  <c:v>270</c:v>
                </c:pt>
                <c:pt idx="8">
                  <c:v>184</c:v>
                </c:pt>
                <c:pt idx="9">
                  <c:v>69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E-478B-A520-0028CCAF3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389168"/>
        <c:axId val="594388208"/>
      </c:barChart>
      <c:catAx>
        <c:axId val="59438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388208"/>
        <c:crosses val="autoZero"/>
        <c:auto val="1"/>
        <c:lblAlgn val="ctr"/>
        <c:lblOffset val="100"/>
        <c:noMultiLvlLbl val="0"/>
      </c:catAx>
      <c:valAx>
        <c:axId val="594388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38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PIRAMIDI!$N$50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PIRAMIDI!$M$51:$M$61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PIRAMIDI!$N$51:$N$61</c:f>
              <c:numCache>
                <c:formatCode>General</c:formatCode>
                <c:ptCount val="11"/>
                <c:pt idx="0">
                  <c:v>-687</c:v>
                </c:pt>
                <c:pt idx="1">
                  <c:v>-882</c:v>
                </c:pt>
                <c:pt idx="2">
                  <c:v>-791</c:v>
                </c:pt>
                <c:pt idx="3">
                  <c:v>-1088</c:v>
                </c:pt>
                <c:pt idx="4">
                  <c:v>-1214</c:v>
                </c:pt>
                <c:pt idx="5">
                  <c:v>-1255</c:v>
                </c:pt>
                <c:pt idx="6">
                  <c:v>-948</c:v>
                </c:pt>
                <c:pt idx="7">
                  <c:v>-652</c:v>
                </c:pt>
                <c:pt idx="8">
                  <c:v>-310</c:v>
                </c:pt>
                <c:pt idx="9">
                  <c:v>-41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9-4994-83E7-D404688E881E}"/>
            </c:ext>
          </c:extLst>
        </c:ser>
        <c:ser>
          <c:idx val="1"/>
          <c:order val="1"/>
          <c:tx>
            <c:strRef>
              <c:f>PIRAMIDI!$O$50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PIRAMIDI!$M$51:$M$61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PIRAMIDI!$O$51:$O$61</c:f>
              <c:numCache>
                <c:formatCode>General</c:formatCode>
                <c:ptCount val="11"/>
                <c:pt idx="0">
                  <c:v>682</c:v>
                </c:pt>
                <c:pt idx="1">
                  <c:v>807</c:v>
                </c:pt>
                <c:pt idx="2">
                  <c:v>734</c:v>
                </c:pt>
                <c:pt idx="3">
                  <c:v>1039</c:v>
                </c:pt>
                <c:pt idx="4">
                  <c:v>1244</c:v>
                </c:pt>
                <c:pt idx="5">
                  <c:v>1305</c:v>
                </c:pt>
                <c:pt idx="6">
                  <c:v>994</c:v>
                </c:pt>
                <c:pt idx="7">
                  <c:v>732</c:v>
                </c:pt>
                <c:pt idx="8">
                  <c:v>439</c:v>
                </c:pt>
                <c:pt idx="9">
                  <c:v>99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09-4994-83E7-D404688E8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781312"/>
        <c:axId val="1205783712"/>
      </c:barChart>
      <c:catAx>
        <c:axId val="120578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83712"/>
        <c:crosses val="autoZero"/>
        <c:auto val="1"/>
        <c:lblAlgn val="ctr"/>
        <c:lblOffset val="100"/>
        <c:noMultiLvlLbl val="0"/>
      </c:catAx>
      <c:valAx>
        <c:axId val="120578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TABELLE!$C$49</c:f>
              <c:strCache>
                <c:ptCount val="1"/>
                <c:pt idx="0">
                  <c:v>Saldo  anagrafico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TABELLE!$B$50:$B$58</c:f>
              <c:strCache>
                <c:ptCount val="9"/>
                <c:pt idx="0">
                  <c:v>Artena</c:v>
                </c:pt>
                <c:pt idx="1">
                  <c:v>Carpineto R.</c:v>
                </c:pt>
                <c:pt idx="2">
                  <c:v>Colleferro</c:v>
                </c:pt>
                <c:pt idx="3">
                  <c:v>Gavignano</c:v>
                </c:pt>
                <c:pt idx="4">
                  <c:v>Gorga</c:v>
                </c:pt>
                <c:pt idx="5">
                  <c:v>Labico</c:v>
                </c:pt>
                <c:pt idx="6">
                  <c:v>Montelanico</c:v>
                </c:pt>
                <c:pt idx="7">
                  <c:v>Segni</c:v>
                </c:pt>
                <c:pt idx="8">
                  <c:v>Valmontone</c:v>
                </c:pt>
              </c:strCache>
            </c:strRef>
          </c:cat>
          <c:val>
            <c:numRef>
              <c:f>TABELLE!$C$50:$C$58</c:f>
              <c:numCache>
                <c:formatCode>General</c:formatCode>
                <c:ptCount val="9"/>
                <c:pt idx="0">
                  <c:v>-36</c:v>
                </c:pt>
                <c:pt idx="1">
                  <c:v>-40</c:v>
                </c:pt>
                <c:pt idx="2">
                  <c:v>-89</c:v>
                </c:pt>
                <c:pt idx="3">
                  <c:v>-12</c:v>
                </c:pt>
                <c:pt idx="4">
                  <c:v>-2</c:v>
                </c:pt>
                <c:pt idx="5">
                  <c:v>-20</c:v>
                </c:pt>
                <c:pt idx="6">
                  <c:v>-23</c:v>
                </c:pt>
                <c:pt idx="7">
                  <c:v>-51</c:v>
                </c:pt>
                <c:pt idx="8">
                  <c:v>-35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3-4CD8-8E66-8766B27F2969}"/>
            </c:ext>
          </c:extLst>
        </c:ser>
        <c:ser>
          <c:idx val="1"/>
          <c:order val="1"/>
          <c:tx>
            <c:strRef>
              <c:f>TABELLE!$D$49</c:f>
              <c:strCache>
                <c:ptCount val="1"/>
                <c:pt idx="0">
                  <c:v>Saldo Migratorio 
Totale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TABELLE!$B$50:$B$58</c:f>
              <c:strCache>
                <c:ptCount val="9"/>
                <c:pt idx="0">
                  <c:v>Artena</c:v>
                </c:pt>
                <c:pt idx="1">
                  <c:v>Carpineto R.</c:v>
                </c:pt>
                <c:pt idx="2">
                  <c:v>Colleferro</c:v>
                </c:pt>
                <c:pt idx="3">
                  <c:v>Gavignano</c:v>
                </c:pt>
                <c:pt idx="4">
                  <c:v>Gorga</c:v>
                </c:pt>
                <c:pt idx="5">
                  <c:v>Labico</c:v>
                </c:pt>
                <c:pt idx="6">
                  <c:v>Montelanico</c:v>
                </c:pt>
                <c:pt idx="7">
                  <c:v>Segni</c:v>
                </c:pt>
                <c:pt idx="8">
                  <c:v>Valmontone</c:v>
                </c:pt>
              </c:strCache>
            </c:strRef>
          </c:cat>
          <c:val>
            <c:numRef>
              <c:f>TABELLE!$D$50:$D$58</c:f>
              <c:numCache>
                <c:formatCode>General</c:formatCode>
                <c:ptCount val="9"/>
                <c:pt idx="0">
                  <c:v>7</c:v>
                </c:pt>
                <c:pt idx="1">
                  <c:v>7</c:v>
                </c:pt>
                <c:pt idx="2">
                  <c:v>-89</c:v>
                </c:pt>
                <c:pt idx="3">
                  <c:v>-6</c:v>
                </c:pt>
                <c:pt idx="4">
                  <c:v>-8</c:v>
                </c:pt>
                <c:pt idx="5">
                  <c:v>-48</c:v>
                </c:pt>
                <c:pt idx="6">
                  <c:v>5</c:v>
                </c:pt>
                <c:pt idx="7">
                  <c:v>9</c:v>
                </c:pt>
                <c:pt idx="8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3-4CD8-8E66-8766B27F2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5885487"/>
        <c:axId val="1705886447"/>
      </c:barChart>
      <c:catAx>
        <c:axId val="170588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5886447"/>
        <c:crosses val="autoZero"/>
        <c:auto val="1"/>
        <c:lblAlgn val="ctr"/>
        <c:lblOffset val="100"/>
        <c:noMultiLvlLbl val="0"/>
      </c:catAx>
      <c:valAx>
        <c:axId val="170588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588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4898-9D39-4166-ABFE-5228E6B2BDE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89BA2-2006-49DA-ABBD-ADCD52B64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60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89BA2-2006-49DA-ABBD-ADCD52B645F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74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89BA2-2006-49DA-ABBD-ADCD52B645F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19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5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0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34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70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92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74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99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87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83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1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04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0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22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14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71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7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75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912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4928E-AEBA-366F-B947-D7A47966D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2461"/>
            <a:ext cx="8590728" cy="2363107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chemeClr val="bg2">
                    <a:lumMod val="50000"/>
                  </a:schemeClr>
                </a:solidFill>
              </a:rPr>
              <a:t>Piano di zona 2025-2027</a:t>
            </a:r>
            <a:br>
              <a:rPr lang="it-IT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Anno 2025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DC537B-CE85-C633-2934-5C1A51BE7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576" y="4910667"/>
            <a:ext cx="6400800" cy="1947333"/>
          </a:xfrm>
        </p:spPr>
        <p:txBody>
          <a:bodyPr/>
          <a:lstStyle/>
          <a:p>
            <a:endParaRPr lang="it-IT" dirty="0"/>
          </a:p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osservatorio@pianodizonarm5-6.it</a:t>
            </a:r>
          </a:p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distrettosociosanitariorm5.6@legalmail.it</a:t>
            </a:r>
          </a:p>
          <a:p>
            <a:endParaRPr lang="it-IT" dirty="0"/>
          </a:p>
        </p:txBody>
      </p:sp>
      <p:pic>
        <p:nvPicPr>
          <p:cNvPr id="4" name="Picture 2" descr="E:\LOGO\logo png.png">
            <a:extLst>
              <a:ext uri="{FF2B5EF4-FFF2-40B4-BE49-F238E27FC236}">
                <a16:creationId xmlns:a16="http://schemas.microsoft.com/office/drawing/2014/main" id="{D18F7471-E011-898C-24AD-46E6767F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8" y="324792"/>
            <a:ext cx="3370040" cy="11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32E1F4-D3D2-3F8E-08A3-155558F7402E}"/>
              </a:ext>
            </a:extLst>
          </p:cNvPr>
          <p:cNvSpPr txBox="1"/>
          <p:nvPr/>
        </p:nvSpPr>
        <p:spPr>
          <a:xfrm>
            <a:off x="452688" y="3609848"/>
            <a:ext cx="612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2">
                    <a:lumMod val="50000"/>
                  </a:schemeClr>
                </a:solidFill>
              </a:rPr>
              <a:t>Osservatorio Sociale dell’Ufficio di Piano </a:t>
            </a:r>
          </a:p>
        </p:txBody>
      </p:sp>
    </p:spTree>
    <p:extLst>
      <p:ext uri="{BB962C8B-B14F-4D97-AF65-F5344CB8AC3E}">
        <p14:creationId xmlns:p14="http://schemas.microsoft.com/office/powerpoint/2010/main" val="39571497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5638E5-E419-750A-16AA-0EA641E4140D}"/>
              </a:ext>
            </a:extLst>
          </p:cNvPr>
          <p:cNvSpPr txBox="1"/>
          <p:nvPr/>
        </p:nvSpPr>
        <p:spPr>
          <a:xfrm>
            <a:off x="1268590" y="319844"/>
            <a:ext cx="947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Descrizione del territorio dal punto di vista geografico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E2E20A-A0B2-0F16-D9AE-1D9B5402CE4B}"/>
              </a:ext>
            </a:extLst>
          </p:cNvPr>
          <p:cNvSpPr txBox="1"/>
          <p:nvPr/>
        </p:nvSpPr>
        <p:spPr>
          <a:xfrm>
            <a:off x="8321040" y="1443841"/>
            <a:ext cx="3170276" cy="39703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Comuni di pianura:</a:t>
            </a:r>
          </a:p>
          <a:p>
            <a:r>
              <a:rPr lang="it-IT" b="1" dirty="0">
                <a:solidFill>
                  <a:schemeClr val="accent1"/>
                </a:solidFill>
              </a:rPr>
              <a:t>Artena </a:t>
            </a:r>
          </a:p>
          <a:p>
            <a:r>
              <a:rPr lang="it-IT" b="1" dirty="0">
                <a:solidFill>
                  <a:schemeClr val="accent1"/>
                </a:solidFill>
              </a:rPr>
              <a:t>Colleferro </a:t>
            </a:r>
          </a:p>
          <a:p>
            <a:r>
              <a:rPr lang="it-IT" b="1" dirty="0">
                <a:solidFill>
                  <a:schemeClr val="accent1"/>
                </a:solidFill>
              </a:rPr>
              <a:t>Labico </a:t>
            </a:r>
          </a:p>
          <a:p>
            <a:r>
              <a:rPr lang="it-IT" b="1" dirty="0">
                <a:solidFill>
                  <a:schemeClr val="accent1"/>
                </a:solidFill>
              </a:rPr>
              <a:t>Valmontone </a:t>
            </a:r>
          </a:p>
          <a:p>
            <a:r>
              <a:rPr lang="it-IT" dirty="0"/>
              <a:t> </a:t>
            </a: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Comuni di montagna:</a:t>
            </a:r>
          </a:p>
          <a:p>
            <a:r>
              <a:rPr lang="it-IT" b="1" dirty="0">
                <a:solidFill>
                  <a:schemeClr val="accent1"/>
                </a:solidFill>
              </a:rPr>
              <a:t>Carpineto Romano</a:t>
            </a:r>
          </a:p>
          <a:p>
            <a:r>
              <a:rPr lang="it-IT" b="1" dirty="0">
                <a:solidFill>
                  <a:schemeClr val="accent1"/>
                </a:solidFill>
              </a:rPr>
              <a:t>Gavignano </a:t>
            </a:r>
          </a:p>
          <a:p>
            <a:r>
              <a:rPr lang="it-IT" b="1" dirty="0">
                <a:solidFill>
                  <a:schemeClr val="accent1"/>
                </a:solidFill>
              </a:rPr>
              <a:t>Gorga</a:t>
            </a:r>
          </a:p>
          <a:p>
            <a:r>
              <a:rPr lang="it-IT" b="1" dirty="0">
                <a:solidFill>
                  <a:schemeClr val="accent1"/>
                </a:solidFill>
              </a:rPr>
              <a:t>Montelanico</a:t>
            </a:r>
          </a:p>
          <a:p>
            <a:r>
              <a:rPr lang="it-IT" b="1" dirty="0">
                <a:solidFill>
                  <a:schemeClr val="accent1"/>
                </a:solidFill>
              </a:rPr>
              <a:t>Segni  </a:t>
            </a:r>
          </a:p>
          <a:p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endParaRPr lang="it-IT" dirty="0"/>
          </a:p>
        </p:txBody>
      </p:sp>
      <p:pic>
        <p:nvPicPr>
          <p:cNvPr id="5" name="Picture 16" descr="PIANURA E MONTAGNA">
            <a:extLst>
              <a:ext uri="{FF2B5EF4-FFF2-40B4-BE49-F238E27FC236}">
                <a16:creationId xmlns:a16="http://schemas.microsoft.com/office/drawing/2014/main" id="{987A9FC5-C2E0-4880-AD57-D8F3E8AC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0" y="-589444"/>
            <a:ext cx="8123276" cy="844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6">
            <a:extLst>
              <a:ext uri="{FF2B5EF4-FFF2-40B4-BE49-F238E27FC236}">
                <a16:creationId xmlns:a16="http://schemas.microsoft.com/office/drawing/2014/main" id="{D3EE6470-6EAF-2ABB-7F1F-71F8A60C6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718" y="2128534"/>
            <a:ext cx="1792224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VALMONTONE</a:t>
            </a:r>
            <a:r>
              <a:rPr kumimoji="0" lang="it-IT" altLang="it-IT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1BCE7359-73EA-4956-AA6D-8A397E0CE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718" y="2708285"/>
            <a:ext cx="72677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ARTENA</a:t>
            </a: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FF44B822-E248-7F7D-0590-8910F42DE2F7}"/>
              </a:ext>
            </a:extLst>
          </p:cNvPr>
          <p:cNvSpPr>
            <a:spLocks noChangeArrowheads="1"/>
          </p:cNvSpPr>
          <p:nvPr/>
        </p:nvSpPr>
        <p:spPr bwMode="auto">
          <a:xfrm rot="19885383">
            <a:off x="1862891" y="1773204"/>
            <a:ext cx="709146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LABICO</a:t>
            </a:r>
            <a:r>
              <a:rPr kumimoji="0" lang="it-IT" altLang="it-IT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C4A63789-613E-F8BC-32BE-70727E9E6757}"/>
              </a:ext>
            </a:extLst>
          </p:cNvPr>
          <p:cNvSpPr>
            <a:spLocks noChangeArrowheads="1"/>
          </p:cNvSpPr>
          <p:nvPr/>
        </p:nvSpPr>
        <p:spPr bwMode="auto">
          <a:xfrm rot="19457613">
            <a:off x="3712157" y="2400001"/>
            <a:ext cx="12350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914400" eaLnBrk="1" hangingPunct="1"/>
            <a:endParaRPr lang="it-IT" altLang="it-IT" sz="1000" b="1" dirty="0">
              <a:solidFill>
                <a:prstClr val="black"/>
              </a:solidFill>
            </a:endParaRPr>
          </a:p>
          <a:p>
            <a:pPr defTabSz="914400" eaLnBrk="1" hangingPunct="1"/>
            <a:r>
              <a:rPr lang="it-IT" altLang="it-IT" sz="1000" b="1" dirty="0">
                <a:solidFill>
                  <a:prstClr val="black"/>
                </a:solidFill>
              </a:rPr>
              <a:t> COLLEFERRO</a:t>
            </a:r>
          </a:p>
          <a:p>
            <a:pPr defTabSz="914400" eaLnBrk="1" hangingPunct="1"/>
            <a:endParaRPr lang="it-IT" altLang="it-IT" sz="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2752EF6E-B5BA-2EA0-AC6B-A2AEC41E6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74" y="3385059"/>
            <a:ext cx="97631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SEGNI</a:t>
            </a:r>
            <a:endParaRPr kumimoji="0" lang="it-IT" altLang="it-I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871B3A13-1273-4C17-1E86-8F508FD64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86" y="3077099"/>
            <a:ext cx="101211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GAVIGNANO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5CA39328-B2E5-3488-16FC-E49E38C03027}"/>
              </a:ext>
            </a:extLst>
          </p:cNvPr>
          <p:cNvSpPr>
            <a:spLocks noChangeArrowheads="1"/>
          </p:cNvSpPr>
          <p:nvPr/>
        </p:nvSpPr>
        <p:spPr bwMode="auto">
          <a:xfrm rot="19089553">
            <a:off x="4236697" y="3686981"/>
            <a:ext cx="1527175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defTabSz="914400" eaLnBrk="1" hangingPunct="1"/>
            <a:endParaRPr lang="it-IT" altLang="it-IT" sz="8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eaLnBrk="1" hangingPunct="1"/>
            <a:endParaRPr lang="it-IT" altLang="it-IT" sz="8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eaLnBrk="1" hangingPunct="1"/>
            <a:endParaRPr lang="it-IT" altLang="it-IT" sz="10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eaLnBrk="1" hangingPunct="1"/>
            <a:r>
              <a:rPr lang="it-IT" altLang="it-IT" sz="1000" b="1" dirty="0">
                <a:solidFill>
                  <a:prstClr val="black"/>
                </a:solidFill>
                <a:latin typeface="Arial" charset="0"/>
              </a:rPr>
              <a:t>MONTELANICO</a:t>
            </a:r>
          </a:p>
          <a:p>
            <a:pPr algn="ctr" defTabSz="914400" eaLnBrk="1" hangingPunct="1"/>
            <a:endParaRPr lang="it-IT" altLang="it-IT" sz="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77149766-0946-EDEE-D582-CEBD3FC48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031" y="4676461"/>
            <a:ext cx="183486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CARPINETO ROMANO</a:t>
            </a: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30C08445-9835-44BD-0660-ACB91BC04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63" y="4014586"/>
            <a:ext cx="6338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GORGA</a:t>
            </a:r>
          </a:p>
        </p:txBody>
      </p:sp>
    </p:spTree>
    <p:extLst>
      <p:ext uri="{BB962C8B-B14F-4D97-AF65-F5344CB8AC3E}">
        <p14:creationId xmlns:p14="http://schemas.microsoft.com/office/powerpoint/2010/main" val="32464285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CB9AE5-F993-41D2-021D-E273994643A2}"/>
              </a:ext>
            </a:extLst>
          </p:cNvPr>
          <p:cNvSpPr txBox="1"/>
          <p:nvPr/>
        </p:nvSpPr>
        <p:spPr>
          <a:xfrm>
            <a:off x="97536" y="119269"/>
            <a:ext cx="11996928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Descrizione del territorio dal punto di vista demografico 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FB1DB0F-BDC2-B962-82DA-3D0E91FC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22370"/>
              </p:ext>
            </p:extLst>
          </p:nvPr>
        </p:nvGraphicFramePr>
        <p:xfrm>
          <a:off x="97535" y="799500"/>
          <a:ext cx="5358383" cy="4350135"/>
        </p:xfrm>
        <a:graphic>
          <a:graphicData uri="http://schemas.openxmlformats.org/drawingml/2006/table">
            <a:tbl>
              <a:tblPr firstRow="1" firstCol="1" bandRow="1"/>
              <a:tblGrid>
                <a:gridCol w="1965891">
                  <a:extLst>
                    <a:ext uri="{9D8B030D-6E8A-4147-A177-3AD203B41FA5}">
                      <a16:colId xmlns:a16="http://schemas.microsoft.com/office/drawing/2014/main" val="1862489558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2287449550"/>
                    </a:ext>
                  </a:extLst>
                </a:gridCol>
                <a:gridCol w="916924">
                  <a:extLst>
                    <a:ext uri="{9D8B030D-6E8A-4147-A177-3AD203B41FA5}">
                      <a16:colId xmlns:a16="http://schemas.microsoft.com/office/drawing/2014/main" val="246001817"/>
                    </a:ext>
                  </a:extLst>
                </a:gridCol>
                <a:gridCol w="916924">
                  <a:extLst>
                    <a:ext uri="{9D8B030D-6E8A-4147-A177-3AD203B41FA5}">
                      <a16:colId xmlns:a16="http://schemas.microsoft.com/office/drawing/2014/main" val="3179585958"/>
                    </a:ext>
                  </a:extLst>
                </a:gridCol>
                <a:gridCol w="642957">
                  <a:extLst>
                    <a:ext uri="{9D8B030D-6E8A-4147-A177-3AD203B41FA5}">
                      <a16:colId xmlns:a16="http://schemas.microsoft.com/office/drawing/2014/main" val="3971108445"/>
                    </a:ext>
                  </a:extLst>
                </a:gridCol>
              </a:tblGrid>
              <a:tr h="3283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POPOLAZIONE RESIDENTE 2024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51153"/>
                  </a:ext>
                </a:extLst>
              </a:tr>
              <a:tr h="2908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524027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Artena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13762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030708"/>
                  </a:ext>
                </a:extLst>
              </a:tr>
              <a:tr h="57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Carpineto Romano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5400"/>
                  </a:ext>
                </a:extLst>
              </a:tr>
              <a:tr h="57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Colleferro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9896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972170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Gavignano</a:t>
                      </a:r>
                      <a:endParaRPr lang="it-IT" sz="16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644041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Gorga</a:t>
                      </a:r>
                      <a:endParaRPr lang="it-IT" sz="16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436007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Labico</a:t>
                      </a:r>
                      <a:endParaRPr lang="it-IT" sz="16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20176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Montelanico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552250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Segni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4473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9072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051120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Valmontone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7927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791082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36605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38136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74741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66162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C3947EDF-B9D9-8D9A-DDCD-3F72D1BB0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6384"/>
              </p:ext>
            </p:extLst>
          </p:nvPr>
        </p:nvGraphicFramePr>
        <p:xfrm>
          <a:off x="5847046" y="1232237"/>
          <a:ext cx="6102094" cy="391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472">
                  <a:extLst>
                    <a:ext uri="{9D8B030D-6E8A-4147-A177-3AD203B41FA5}">
                      <a16:colId xmlns:a16="http://schemas.microsoft.com/office/drawing/2014/main" val="2809448014"/>
                    </a:ext>
                  </a:extLst>
                </a:gridCol>
                <a:gridCol w="949606">
                  <a:extLst>
                    <a:ext uri="{9D8B030D-6E8A-4147-A177-3AD203B41FA5}">
                      <a16:colId xmlns:a16="http://schemas.microsoft.com/office/drawing/2014/main" val="2704815056"/>
                    </a:ext>
                  </a:extLst>
                </a:gridCol>
                <a:gridCol w="1220672">
                  <a:extLst>
                    <a:ext uri="{9D8B030D-6E8A-4147-A177-3AD203B41FA5}">
                      <a16:colId xmlns:a16="http://schemas.microsoft.com/office/drawing/2014/main" val="862411781"/>
                    </a:ext>
                  </a:extLst>
                </a:gridCol>
                <a:gridCol w="1220672">
                  <a:extLst>
                    <a:ext uri="{9D8B030D-6E8A-4147-A177-3AD203B41FA5}">
                      <a16:colId xmlns:a16="http://schemas.microsoft.com/office/drawing/2014/main" val="1699105557"/>
                    </a:ext>
                  </a:extLst>
                </a:gridCol>
                <a:gridCol w="1220672">
                  <a:extLst>
                    <a:ext uri="{9D8B030D-6E8A-4147-A177-3AD203B41FA5}">
                      <a16:colId xmlns:a16="http://schemas.microsoft.com/office/drawing/2014/main" val="2649207720"/>
                    </a:ext>
                  </a:extLst>
                </a:gridCol>
              </a:tblGrid>
              <a:tr h="265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+mj-lt"/>
                        </a:rPr>
                        <a:t> COMUNE</a:t>
                      </a:r>
                      <a:endParaRPr lang="it-IT" sz="16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+mj-lt"/>
                        </a:rPr>
                        <a:t>0 – 14 </a:t>
                      </a:r>
                      <a:endParaRPr lang="it-IT" sz="16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+mj-lt"/>
                        </a:rPr>
                        <a:t>15 – 64 </a:t>
                      </a:r>
                      <a:endParaRPr lang="it-IT" sz="16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+mj-lt"/>
                        </a:rPr>
                        <a:t>≥65 </a:t>
                      </a:r>
                      <a:endParaRPr lang="it-IT" sz="16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+mj-lt"/>
                        </a:rPr>
                        <a:t>Totale </a:t>
                      </a:r>
                      <a:endParaRPr lang="it-IT" sz="16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17221"/>
                  </a:ext>
                </a:extLst>
              </a:tr>
              <a:tr h="265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ARTENA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1.884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9.243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2.646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13.773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7358162"/>
                  </a:ext>
                </a:extLst>
              </a:tr>
              <a:tr h="467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CARPINETO ROMANO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2.364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1.228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4.024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09108069"/>
                  </a:ext>
                </a:extLst>
              </a:tr>
              <a:tr h="265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COLLEFERRO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2.336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13.193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5.257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20.786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2697317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GAVIGNANO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1.284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1.889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788637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GORGA 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1211422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LABICO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4.478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1.098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6.538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01435703"/>
                  </a:ext>
                </a:extLst>
              </a:tr>
              <a:tr h="467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MONTELANICO 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1297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2.054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3533083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SEGNI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1.027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5.787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2.278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9.092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921356"/>
                  </a:ext>
                </a:extLst>
              </a:tr>
              <a:tr h="467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VALMONTONE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2.208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10.797</a:t>
                      </a:r>
                      <a:endParaRPr lang="it-IT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2.941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15.946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26986"/>
                  </a:ext>
                </a:extLst>
              </a:tr>
              <a:tr h="555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TOTALE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9.350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48.819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16.590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74.759</a:t>
                      </a:r>
                      <a:endParaRPr lang="it-IT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9189365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65117F-E7FF-A256-80AD-57517959C4C0}"/>
              </a:ext>
            </a:extLst>
          </p:cNvPr>
          <p:cNvSpPr txBox="1"/>
          <p:nvPr/>
        </p:nvSpPr>
        <p:spPr>
          <a:xfrm>
            <a:off x="777240" y="507492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E6FB45-C44F-2462-646A-2F4F6E9579D5}"/>
              </a:ext>
            </a:extLst>
          </p:cNvPr>
          <p:cNvSpPr txBox="1"/>
          <p:nvPr/>
        </p:nvSpPr>
        <p:spPr>
          <a:xfrm>
            <a:off x="97535" y="5249293"/>
            <a:ext cx="11851605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- </a:t>
            </a:r>
            <a:r>
              <a:rPr lang="it-IT" dirty="0">
                <a:solidFill>
                  <a:schemeClr val="bg1"/>
                </a:solidFill>
              </a:rPr>
              <a:t>La popolazione nella fascia </a:t>
            </a:r>
            <a:r>
              <a:rPr lang="it-IT" b="1" dirty="0">
                <a:solidFill>
                  <a:schemeClr val="bg1"/>
                </a:solidFill>
              </a:rPr>
              <a:t>15-64 anni </a:t>
            </a:r>
            <a:r>
              <a:rPr lang="it-IT" dirty="0">
                <a:solidFill>
                  <a:schemeClr val="bg1"/>
                </a:solidFill>
              </a:rPr>
              <a:t>(popolazione attiva) rappresenta il </a:t>
            </a:r>
            <a:r>
              <a:rPr lang="it-IT" b="1" dirty="0">
                <a:solidFill>
                  <a:schemeClr val="bg1"/>
                </a:solidFill>
              </a:rPr>
              <a:t>65,3% del totale</a:t>
            </a:r>
            <a:r>
              <a:rPr lang="it-IT" dirty="0">
                <a:solidFill>
                  <a:schemeClr val="bg1"/>
                </a:solidFill>
              </a:rPr>
              <a:t>, gli </a:t>
            </a:r>
            <a:r>
              <a:rPr lang="it-IT" b="1" dirty="0">
                <a:solidFill>
                  <a:schemeClr val="bg1"/>
                </a:solidFill>
              </a:rPr>
              <a:t>over 65 </a:t>
            </a:r>
            <a:r>
              <a:rPr lang="it-IT" dirty="0">
                <a:solidFill>
                  <a:schemeClr val="bg1"/>
                </a:solidFill>
              </a:rPr>
              <a:t>il</a:t>
            </a:r>
            <a:r>
              <a:rPr lang="it-IT" b="1" dirty="0">
                <a:solidFill>
                  <a:schemeClr val="bg1"/>
                </a:solidFill>
              </a:rPr>
              <a:t> 22,2% </a:t>
            </a:r>
            <a:r>
              <a:rPr lang="it-IT" dirty="0">
                <a:solidFill>
                  <a:schemeClr val="bg1"/>
                </a:solidFill>
              </a:rPr>
              <a:t>e la fascia </a:t>
            </a:r>
            <a:r>
              <a:rPr lang="it-IT" b="1" dirty="0">
                <a:solidFill>
                  <a:schemeClr val="bg1"/>
                </a:solidFill>
              </a:rPr>
              <a:t>0-14 anni </a:t>
            </a:r>
            <a:r>
              <a:rPr lang="it-IT" dirty="0">
                <a:solidFill>
                  <a:schemeClr val="bg1"/>
                </a:solidFill>
              </a:rPr>
              <a:t>solamente il </a:t>
            </a:r>
            <a:r>
              <a:rPr lang="it-IT" b="1" dirty="0">
                <a:solidFill>
                  <a:schemeClr val="bg1"/>
                </a:solidFill>
              </a:rPr>
              <a:t>12,5%</a:t>
            </a:r>
            <a:r>
              <a:rPr lang="it-IT" dirty="0">
                <a:solidFill>
                  <a:schemeClr val="bg1"/>
                </a:solidFill>
              </a:rPr>
              <a:t>.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- ISTAT</a:t>
            </a:r>
            <a:r>
              <a:rPr lang="it-IT" dirty="0">
                <a:solidFill>
                  <a:schemeClr val="bg1"/>
                </a:solidFill>
              </a:rPr>
              <a:t>: popolazione nella fascia 15-64 anni rappresenta il </a:t>
            </a:r>
            <a:r>
              <a:rPr lang="it-IT" u="sng" dirty="0">
                <a:solidFill>
                  <a:schemeClr val="bg1"/>
                </a:solidFill>
              </a:rPr>
              <a:t>63,5%</a:t>
            </a:r>
            <a:r>
              <a:rPr lang="it-IT" dirty="0">
                <a:solidFill>
                  <a:schemeClr val="bg1"/>
                </a:solidFill>
              </a:rPr>
              <a:t> del totale, gli over 65 il </a:t>
            </a:r>
            <a:r>
              <a:rPr lang="it-IT" u="sng" dirty="0">
                <a:solidFill>
                  <a:schemeClr val="bg1"/>
                </a:solidFill>
              </a:rPr>
              <a:t>24,3%</a:t>
            </a:r>
            <a:r>
              <a:rPr lang="it-IT" dirty="0">
                <a:solidFill>
                  <a:schemeClr val="bg1"/>
                </a:solidFill>
              </a:rPr>
              <a:t> e la fascia 0 - 14 anni il </a:t>
            </a:r>
            <a:r>
              <a:rPr lang="it-IT" b="1" u="sng" dirty="0">
                <a:solidFill>
                  <a:schemeClr val="bg1"/>
                </a:solidFill>
              </a:rPr>
              <a:t>12,2%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AEF48D-7F12-7EBD-4BC4-296D9E7703BF}"/>
              </a:ext>
            </a:extLst>
          </p:cNvPr>
          <p:cNvSpPr txBox="1"/>
          <p:nvPr/>
        </p:nvSpPr>
        <p:spPr>
          <a:xfrm>
            <a:off x="7746175" y="763247"/>
            <a:ext cx="2303836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DATI AL 31.12.2023 </a:t>
            </a:r>
          </a:p>
        </p:txBody>
      </p:sp>
    </p:spTree>
    <p:extLst>
      <p:ext uri="{BB962C8B-B14F-4D97-AF65-F5344CB8AC3E}">
        <p14:creationId xmlns:p14="http://schemas.microsoft.com/office/powerpoint/2010/main" val="28113590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DF6081F-78BF-A76C-3227-33B3EADA7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538899"/>
              </p:ext>
            </p:extLst>
          </p:nvPr>
        </p:nvGraphicFramePr>
        <p:xfrm>
          <a:off x="1189021" y="316871"/>
          <a:ext cx="9813958" cy="5939074"/>
        </p:xfrm>
        <a:graphic>
          <a:graphicData uri="http://schemas.openxmlformats.org/drawingml/2006/table">
            <a:tbl>
              <a:tblPr firstRow="1" firstCol="1" bandRow="1"/>
              <a:tblGrid>
                <a:gridCol w="1401277">
                  <a:extLst>
                    <a:ext uri="{9D8B030D-6E8A-4147-A177-3AD203B41FA5}">
                      <a16:colId xmlns:a16="http://schemas.microsoft.com/office/drawing/2014/main" val="2240337537"/>
                    </a:ext>
                  </a:extLst>
                </a:gridCol>
                <a:gridCol w="1401277">
                  <a:extLst>
                    <a:ext uri="{9D8B030D-6E8A-4147-A177-3AD203B41FA5}">
                      <a16:colId xmlns:a16="http://schemas.microsoft.com/office/drawing/2014/main" val="2172967941"/>
                    </a:ext>
                  </a:extLst>
                </a:gridCol>
                <a:gridCol w="1401277">
                  <a:extLst>
                    <a:ext uri="{9D8B030D-6E8A-4147-A177-3AD203B41FA5}">
                      <a16:colId xmlns:a16="http://schemas.microsoft.com/office/drawing/2014/main" val="392669795"/>
                    </a:ext>
                  </a:extLst>
                </a:gridCol>
                <a:gridCol w="1401277">
                  <a:extLst>
                    <a:ext uri="{9D8B030D-6E8A-4147-A177-3AD203B41FA5}">
                      <a16:colId xmlns:a16="http://schemas.microsoft.com/office/drawing/2014/main" val="361953462"/>
                    </a:ext>
                  </a:extLst>
                </a:gridCol>
                <a:gridCol w="1402282">
                  <a:extLst>
                    <a:ext uri="{9D8B030D-6E8A-4147-A177-3AD203B41FA5}">
                      <a16:colId xmlns:a16="http://schemas.microsoft.com/office/drawing/2014/main" val="1942179438"/>
                    </a:ext>
                  </a:extLst>
                </a:gridCol>
                <a:gridCol w="1403284">
                  <a:extLst>
                    <a:ext uri="{9D8B030D-6E8A-4147-A177-3AD203B41FA5}">
                      <a16:colId xmlns:a16="http://schemas.microsoft.com/office/drawing/2014/main" val="4186088458"/>
                    </a:ext>
                  </a:extLst>
                </a:gridCol>
                <a:gridCol w="1403284">
                  <a:extLst>
                    <a:ext uri="{9D8B030D-6E8A-4147-A177-3AD203B41FA5}">
                      <a16:colId xmlns:a16="http://schemas.microsoft.com/office/drawing/2014/main" val="2922486996"/>
                    </a:ext>
                  </a:extLst>
                </a:gridCol>
              </a:tblGrid>
              <a:tr h="68252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SESSO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FASCIA D’ETÀ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93730"/>
                  </a:ext>
                </a:extLst>
              </a:tr>
              <a:tr h="418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&lt;18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18-35</a:t>
                      </a:r>
                      <a:endParaRPr lang="it-IT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36-50</a:t>
                      </a:r>
                      <a:endParaRPr lang="it-IT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51-64</a:t>
                      </a:r>
                      <a:endParaRPr lang="it-IT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&gt;65</a:t>
                      </a:r>
                      <a:endParaRPr lang="it-IT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TOT.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83201"/>
                  </a:ext>
                </a:extLst>
              </a:tr>
              <a:tr h="1646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06452"/>
                  </a:ext>
                </a:extLst>
              </a:tr>
              <a:tr h="1646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75042"/>
                  </a:ext>
                </a:extLst>
              </a:tr>
              <a:tr h="1544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TOT.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74741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4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4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D64217-1FEC-0283-B7A7-113B51CC5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68" y="15819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49BB8B-2FC3-5CC7-7DF7-F4E8D60134AB}"/>
              </a:ext>
            </a:extLst>
          </p:cNvPr>
          <p:cNvSpPr txBox="1"/>
          <p:nvPr/>
        </p:nvSpPr>
        <p:spPr>
          <a:xfrm>
            <a:off x="401493" y="119065"/>
            <a:ext cx="5780994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Serie storica popolazione Distretto 2012 - 2024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C1E6D3-9A0B-28C5-EB28-C36D4E4B4C7F}"/>
              </a:ext>
            </a:extLst>
          </p:cNvPr>
          <p:cNvSpPr txBox="1"/>
          <p:nvPr/>
        </p:nvSpPr>
        <p:spPr>
          <a:xfrm>
            <a:off x="401493" y="3428999"/>
            <a:ext cx="5780994" cy="286232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La curva evidenzia un tendenziale aumento della 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popolazione fino al 2013 (77.605 residenti), per poi iniziare una progressiva discesa. </a:t>
            </a:r>
          </a:p>
          <a:p>
            <a:endParaRPr lang="it-IT" sz="2000" dirty="0">
              <a:solidFill>
                <a:schemeClr val="accent1">
                  <a:lumMod val="50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Nel Distretto ci sono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74741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residenti nel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2024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, 18 in meno rispetto al 2023 e 1888 in meno rispetto al 2014.</a:t>
            </a:r>
          </a:p>
          <a:p>
            <a:endParaRPr lang="it-IT" sz="2000" dirty="0">
              <a:solidFill>
                <a:schemeClr val="accent1">
                  <a:lumMod val="50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Questa tendenza è pienamente in linea con quella nazionale indicata dall’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ISTAT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3D1CE8-AD7D-5478-40F7-5AEE3F6677CB}"/>
              </a:ext>
            </a:extLst>
          </p:cNvPr>
          <p:cNvSpPr txBox="1"/>
          <p:nvPr/>
        </p:nvSpPr>
        <p:spPr>
          <a:xfrm>
            <a:off x="6738909" y="119065"/>
            <a:ext cx="5051598" cy="92333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Popolazione residente e variazioni % a confronto.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Periodo 2014/2024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88199041-A1F2-9501-D797-D0EF70328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00668"/>
              </p:ext>
            </p:extLst>
          </p:nvPr>
        </p:nvGraphicFramePr>
        <p:xfrm>
          <a:off x="6738909" y="1140738"/>
          <a:ext cx="5051598" cy="5575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187">
                  <a:extLst>
                    <a:ext uri="{9D8B030D-6E8A-4147-A177-3AD203B41FA5}">
                      <a16:colId xmlns:a16="http://schemas.microsoft.com/office/drawing/2014/main" val="1073011093"/>
                    </a:ext>
                  </a:extLst>
                </a:gridCol>
                <a:gridCol w="1167472">
                  <a:extLst>
                    <a:ext uri="{9D8B030D-6E8A-4147-A177-3AD203B41FA5}">
                      <a16:colId xmlns:a16="http://schemas.microsoft.com/office/drawing/2014/main" val="4118484179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3219174112"/>
                    </a:ext>
                  </a:extLst>
                </a:gridCol>
                <a:gridCol w="1512651">
                  <a:extLst>
                    <a:ext uri="{9D8B030D-6E8A-4147-A177-3AD203B41FA5}">
                      <a16:colId xmlns:a16="http://schemas.microsoft.com/office/drawing/2014/main" val="150719358"/>
                    </a:ext>
                  </a:extLst>
                </a:gridCol>
              </a:tblGrid>
              <a:tr h="770553">
                <a:tc>
                  <a:txBody>
                    <a:bodyPr/>
                    <a:lstStyle/>
                    <a:p>
                      <a:pPr marL="630555" indent="-6305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 </a:t>
                      </a:r>
                      <a:endParaRPr lang="it-IT" sz="1300" dirty="0">
                        <a:effectLst/>
                        <a:latin typeface="+mj-lt"/>
                      </a:endParaRPr>
                    </a:p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Comuni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/>
                </a:tc>
                <a:tc>
                  <a:txBody>
                    <a:bodyPr/>
                    <a:lstStyle/>
                    <a:p>
                      <a:pPr marL="630555" indent="-6305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 </a:t>
                      </a:r>
                      <a:endParaRPr lang="it-IT" sz="1300" dirty="0">
                        <a:effectLst/>
                        <a:latin typeface="+mj-lt"/>
                      </a:endParaRPr>
                    </a:p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2014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/>
                </a:tc>
                <a:tc>
                  <a:txBody>
                    <a:bodyPr/>
                    <a:lstStyle/>
                    <a:p>
                      <a:pPr marL="630555" indent="-6305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 </a:t>
                      </a:r>
                      <a:endParaRPr lang="it-IT" sz="1300" dirty="0">
                        <a:effectLst/>
                        <a:latin typeface="+mj-lt"/>
                      </a:endParaRPr>
                    </a:p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2024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/>
                </a:tc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300" kern="100" dirty="0">
                        <a:effectLst/>
                        <a:latin typeface="+mj-lt"/>
                      </a:endParaRPr>
                    </a:p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ULTIMI</a:t>
                      </a:r>
                      <a:r>
                        <a:rPr lang="it-IT" sz="1300" kern="12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1300" kern="100" dirty="0">
                          <a:effectLst/>
                          <a:latin typeface="+mj-lt"/>
                        </a:rPr>
                        <a:t>10</a:t>
                      </a:r>
                      <a:r>
                        <a:rPr lang="it-IT" sz="1300" kern="12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1300" kern="100" dirty="0">
                          <a:effectLst/>
                          <a:latin typeface="+mj-lt"/>
                        </a:rPr>
                        <a:t>ANNI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/>
                </a:tc>
                <a:extLst>
                  <a:ext uri="{0D108BD9-81ED-4DB2-BD59-A6C34878D82A}">
                    <a16:rowId xmlns:a16="http://schemas.microsoft.com/office/drawing/2014/main" val="257634185"/>
                  </a:ext>
                </a:extLst>
              </a:tr>
              <a:tr h="654569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300" kern="100" dirty="0">
                        <a:effectLst/>
                        <a:latin typeface="+mj-lt"/>
                      </a:endParaRPr>
                    </a:p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Artena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14.276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6157390"/>
                  </a:ext>
                </a:extLst>
              </a:tr>
              <a:tr h="452360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Carpineto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4.570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- 1,7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9867664"/>
                  </a:ext>
                </a:extLst>
              </a:tr>
              <a:tr h="452360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Colleferro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21.647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- 4,3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3484091"/>
                  </a:ext>
                </a:extLst>
              </a:tr>
              <a:tr h="452360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Gavignano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1.934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- 3,15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235087"/>
                  </a:ext>
                </a:extLst>
              </a:tr>
              <a:tr h="448280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Gorga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- 10 %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3361348"/>
                  </a:ext>
                </a:extLst>
              </a:tr>
              <a:tr h="452360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Labico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6.273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1336677"/>
                  </a:ext>
                </a:extLst>
              </a:tr>
              <a:tr h="452360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Montelanico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2.140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214163"/>
                  </a:ext>
                </a:extLst>
              </a:tr>
              <a:tr h="452360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Segni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9.123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- 0,5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370505"/>
                  </a:ext>
                </a:extLst>
              </a:tr>
              <a:tr h="453469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Valmontone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15.932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- 1,4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3013787"/>
                  </a:ext>
                </a:extLst>
              </a:tr>
              <a:tr h="524825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DISTRETTO</a:t>
                      </a: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76.629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74.741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- 2,5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6073139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C110942-1213-7403-3D9C-8E2CA5C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24" y="10423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0A957DA-CA85-1D19-56C5-A5992ADD9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627008"/>
              </p:ext>
            </p:extLst>
          </p:nvPr>
        </p:nvGraphicFramePr>
        <p:xfrm>
          <a:off x="401493" y="580728"/>
          <a:ext cx="5780994" cy="269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4759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F65556-4DF9-5091-0886-F174ECB31ECD}"/>
              </a:ext>
            </a:extLst>
          </p:cNvPr>
          <p:cNvSpPr txBox="1"/>
          <p:nvPr/>
        </p:nvSpPr>
        <p:spPr>
          <a:xfrm>
            <a:off x="5447730" y="99226"/>
            <a:ext cx="5799390" cy="641714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A registrare una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variazione percentuale positiva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della popolazione è la sola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Labico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con una variazione positiva pari al ca il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3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%.</a:t>
            </a:r>
          </a:p>
          <a:p>
            <a:pPr algn="just"/>
            <a:endParaRPr lang="it-IT" sz="1900" dirty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I Comuni con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variazione percentuale negativa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più alta sono invece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Montelanico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-5%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)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e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Gorga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(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-10%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), entrambi rientranti tra i Comuni di montagna.</a:t>
            </a:r>
          </a:p>
          <a:p>
            <a:pPr algn="just"/>
            <a:endParaRPr lang="it-IT" sz="1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Un dato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in linea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con le previsioni dell’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ISTAT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*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secondo cui, nei prossimi decenni, il processo di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desertificazione demografica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sarà irreversibile e colpirà principalmente i Comuni con meno di 5.000 abitanti. </a:t>
            </a:r>
          </a:p>
          <a:p>
            <a:pPr algn="just"/>
            <a:endParaRPr lang="it-IT" sz="1900" dirty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Questo pone una questione di vitale importanza nel Distretto 5.6, che vede 4 dei suoi 9 Comuni rientrare in tale categoria (Carpineto Romano, Gavignano, Gorga e Montelanico).</a:t>
            </a:r>
          </a:p>
          <a:p>
            <a:pPr algn="just"/>
            <a:endParaRPr lang="it-IT" sz="16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it-IT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it-IT" sz="1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8C5A9B5-5AE3-2A98-F3CA-758A075FD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5" y="1509657"/>
            <a:ext cx="4826072" cy="465475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715238-42AD-C2AF-B25F-12E5A309699F}"/>
              </a:ext>
            </a:extLst>
          </p:cNvPr>
          <p:cNvSpPr txBox="1"/>
          <p:nvPr/>
        </p:nvSpPr>
        <p:spPr>
          <a:xfrm>
            <a:off x="5447730" y="5719534"/>
            <a:ext cx="533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/>
          </a:p>
          <a:p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*ISTAT,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</a:rPr>
              <a:t>Report 2023.</a:t>
            </a:r>
          </a:p>
          <a:p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Previsioni della popolazione residente e delle famiglie. Base 1/1/2022»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2D4456-00EE-9996-D53B-E63E73E7F274}"/>
              </a:ext>
            </a:extLst>
          </p:cNvPr>
          <p:cNvSpPr txBox="1"/>
          <p:nvPr/>
        </p:nvSpPr>
        <p:spPr>
          <a:xfrm>
            <a:off x="711178" y="693586"/>
            <a:ext cx="4017446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INVERNO DEMOGRAFICO </a:t>
            </a:r>
          </a:p>
        </p:txBody>
      </p:sp>
    </p:spTree>
    <p:extLst>
      <p:ext uri="{BB962C8B-B14F-4D97-AF65-F5344CB8AC3E}">
        <p14:creationId xmlns:p14="http://schemas.microsoft.com/office/powerpoint/2010/main" val="2550885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055E77-DA15-D15F-446A-4CA395119DC9}"/>
              </a:ext>
            </a:extLst>
          </p:cNvPr>
          <p:cNvSpPr txBox="1"/>
          <p:nvPr/>
        </p:nvSpPr>
        <p:spPr>
          <a:xfrm>
            <a:off x="3375543" y="260551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PIRAMIDE PER ETÀ DEL DISTRETTO 5.6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37D143-EBD8-B4C1-F67A-ECD32EEFD329}"/>
              </a:ext>
            </a:extLst>
          </p:cNvPr>
          <p:cNvSpPr txBox="1"/>
          <p:nvPr/>
        </p:nvSpPr>
        <p:spPr>
          <a:xfrm>
            <a:off x="596233" y="5643342"/>
            <a:ext cx="1144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Bassa fecondità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(base stretta),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rigonfiamento classi centrali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restringimento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progressivo verso le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classi più anziane.</a:t>
            </a:r>
          </a:p>
          <a:p>
            <a:endParaRPr lang="it-IT" sz="1600" dirty="0"/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F66C4C0D-586D-9988-1A37-3C4977ACC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005579"/>
              </p:ext>
            </p:extLst>
          </p:nvPr>
        </p:nvGraphicFramePr>
        <p:xfrm>
          <a:off x="1873192" y="860078"/>
          <a:ext cx="8411546" cy="449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5643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0EBC61FF-3093-E244-DD9A-CE5142B4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515" y="7677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73EE00-F1FE-1C1B-9C1A-F70DC901DDBE}"/>
              </a:ext>
            </a:extLst>
          </p:cNvPr>
          <p:cNvSpPr txBox="1"/>
          <p:nvPr/>
        </p:nvSpPr>
        <p:spPr>
          <a:xfrm>
            <a:off x="404940" y="380015"/>
            <a:ext cx="3225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Il Comune più rappresentativo della zona di Montagna:</a:t>
            </a:r>
          </a:p>
          <a:p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1" dirty="0"/>
              <a:t>Carpineto Romano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430D65-26AF-AE71-6C66-30182E933558}"/>
              </a:ext>
            </a:extLst>
          </p:cNvPr>
          <p:cNvSpPr txBox="1"/>
          <p:nvPr/>
        </p:nvSpPr>
        <p:spPr>
          <a:xfrm>
            <a:off x="404940" y="3513254"/>
            <a:ext cx="3225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Il Comune più rappresentativi della zona di Pianura:</a:t>
            </a:r>
          </a:p>
          <a:p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1" dirty="0"/>
              <a:t>Valmontone 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E9074E3B-ED25-A42D-6699-92B5B15F4F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999910"/>
              </p:ext>
            </p:extLst>
          </p:nvPr>
        </p:nvGraphicFramePr>
        <p:xfrm>
          <a:off x="3872623" y="172614"/>
          <a:ext cx="5440391" cy="309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70FFBF6-D901-167D-3EC2-B6E521FCF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694245"/>
              </p:ext>
            </p:extLst>
          </p:nvPr>
        </p:nvGraphicFramePr>
        <p:xfrm>
          <a:off x="3872623" y="3429000"/>
          <a:ext cx="5440391" cy="325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1141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7CA4AC-FC67-6E21-96AF-D511C82732DF}"/>
              </a:ext>
            </a:extLst>
          </p:cNvPr>
          <p:cNvSpPr txBox="1"/>
          <p:nvPr/>
        </p:nvSpPr>
        <p:spPr>
          <a:xfrm>
            <a:off x="1446969" y="285226"/>
            <a:ext cx="464903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BILANCIO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DEMOGRAFICO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64F5D0-49B7-239B-9FEC-19A97F5B0F13}"/>
              </a:ext>
            </a:extLst>
          </p:cNvPr>
          <p:cNvSpPr txBox="1"/>
          <p:nvPr/>
        </p:nvSpPr>
        <p:spPr>
          <a:xfrm>
            <a:off x="7568699" y="1459230"/>
            <a:ext cx="4218914" cy="3939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5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 calo delle nascite rispetto al numero dei decessi evidenzia una </a:t>
            </a:r>
            <a:r>
              <a:rPr lang="it-IT" sz="25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diminuzione del dinamismo e della vitalità del Distretto</a:t>
            </a:r>
            <a:r>
              <a:rPr lang="it-IT" sz="25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mentre il segno </a:t>
            </a:r>
            <a:r>
              <a:rPr lang="it-IT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positivo </a:t>
            </a:r>
            <a:r>
              <a:rPr lang="it-IT" sz="25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 saldo migratorio indica un </a:t>
            </a:r>
            <a:r>
              <a:rPr lang="it-IT" sz="25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maggiore potere di attrazione</a:t>
            </a:r>
            <a:r>
              <a:rPr lang="it-IT" sz="25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 parte del territorio</a:t>
            </a:r>
            <a:r>
              <a:rPr lang="it-IT" sz="2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it-IT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5C25ED27-B3AB-7C06-CFF7-5571E5F50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81391"/>
              </p:ext>
            </p:extLst>
          </p:nvPr>
        </p:nvGraphicFramePr>
        <p:xfrm>
          <a:off x="430756" y="939297"/>
          <a:ext cx="6681457" cy="528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4ECE5D-5BA9-43C9-9679-A997F8437E81}"/>
              </a:ext>
            </a:extLst>
          </p:cNvPr>
          <p:cNvSpPr txBox="1"/>
          <p:nvPr/>
        </p:nvSpPr>
        <p:spPr>
          <a:xfrm>
            <a:off x="8441195" y="546836"/>
            <a:ext cx="2303836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DATI AL 31.12.2023 </a:t>
            </a:r>
          </a:p>
        </p:txBody>
      </p:sp>
    </p:spTree>
    <p:extLst>
      <p:ext uri="{BB962C8B-B14F-4D97-AF65-F5344CB8AC3E}">
        <p14:creationId xmlns:p14="http://schemas.microsoft.com/office/powerpoint/2010/main" val="306558967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1159</TotalTime>
  <Words>671</Words>
  <Application>Microsoft Office PowerPoint</Application>
  <PresentationFormat>Widescreen</PresentationFormat>
  <Paragraphs>282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Comic Sans MS</vt:lpstr>
      <vt:lpstr>Mongolian Baiti</vt:lpstr>
      <vt:lpstr>Wingdings 3</vt:lpstr>
      <vt:lpstr>Sezione</vt:lpstr>
      <vt:lpstr>Piano di zona 2025-2027 Anno 2025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di zona 2023 </dc:title>
  <dc:creator>pc</dc:creator>
  <cp:lastModifiedBy>Stefano Cacciotti</cp:lastModifiedBy>
  <cp:revision>143</cp:revision>
  <dcterms:created xsi:type="dcterms:W3CDTF">2024-01-08T08:03:07Z</dcterms:created>
  <dcterms:modified xsi:type="dcterms:W3CDTF">2025-05-22T10:10:50Z</dcterms:modified>
</cp:coreProperties>
</file>