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05F-48AE-BA76-3691574246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05F-48AE-BA76-3691574246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11C-43C1-86E9-F8DBCF4404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11C-43C1-86E9-F8DBCF4404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05F-48AE-BA76-3691574246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105F-48AE-BA76-3691574246F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05F-48AE-BA76-3691574246FD}"/>
              </c:ext>
            </c:extLst>
          </c:dPt>
          <c:dLbls>
            <c:dLbl>
              <c:idx val="0"/>
              <c:layout>
                <c:manualLayout>
                  <c:x val="-9.9067168564453689E-3"/>
                  <c:y val="-4.13922695285446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5F-48AE-BA76-3691574246FD}"/>
                </c:ext>
              </c:extLst>
            </c:dLbl>
            <c:dLbl>
              <c:idx val="1"/>
              <c:layout>
                <c:manualLayout>
                  <c:x val="-4.015036786063278E-2"/>
                  <c:y val="8.8439939352180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5F-48AE-BA76-3691574246FD}"/>
                </c:ext>
              </c:extLst>
            </c:dLbl>
            <c:dLbl>
              <c:idx val="4"/>
              <c:layout>
                <c:manualLayout>
                  <c:x val="7.1452604574164802E-2"/>
                  <c:y val="8.78760155941413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5F-48AE-BA76-3691574246FD}"/>
                </c:ext>
              </c:extLst>
            </c:dLbl>
            <c:dLbl>
              <c:idx val="5"/>
              <c:layout>
                <c:manualLayout>
                  <c:x val="1.1124803981155524E-3"/>
                  <c:y val="-3.199044052918056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5F-48AE-BA76-3691574246FD}"/>
                </c:ext>
              </c:extLst>
            </c:dLbl>
            <c:dLbl>
              <c:idx val="6"/>
              <c:layout>
                <c:manualLayout>
                  <c:x val="2.0087104562412063E-2"/>
                  <c:y val="7.124369654126763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5F-48AE-BA76-3691574246F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Nessuno</c:v>
                </c:pt>
                <c:pt idx="1">
                  <c:v>Licenza elementare</c:v>
                </c:pt>
                <c:pt idx="2">
                  <c:v>Licenza media inferiore</c:v>
                </c:pt>
                <c:pt idx="3">
                  <c:v>Licenza media superiore</c:v>
                </c:pt>
                <c:pt idx="4">
                  <c:v>Corso professionale</c:v>
                </c:pt>
                <c:pt idx="5">
                  <c:v>Laurea</c:v>
                </c:pt>
                <c:pt idx="6">
                  <c:v>Non dichiarato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9</c:v>
                </c:pt>
                <c:pt idx="2">
                  <c:v>77</c:v>
                </c:pt>
                <c:pt idx="3">
                  <c:v>47</c:v>
                </c:pt>
                <c:pt idx="4">
                  <c:v>9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F-48AE-BA76-3691574246F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F7A4E8-5FE7-A856-52A5-738D2AD92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3280" y="422133"/>
            <a:ext cx="6520531" cy="77206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it-IT" sz="5600" b="1" dirty="0">
                <a:solidFill>
                  <a:schemeClr val="accent1">
                    <a:lumMod val="50000"/>
                  </a:schemeClr>
                </a:solidFill>
              </a:rPr>
              <a:t>dipendenze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AE0287-CA4A-C433-997D-C29940747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3280" y="1479668"/>
            <a:ext cx="6849180" cy="2095981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</a:rPr>
              <a:t>AREA DISAGIO ED ESCLUSIONE SOCIALE</a:t>
            </a:r>
          </a:p>
          <a:p>
            <a:pPr algn="ctr"/>
            <a:r>
              <a:rPr lang="it-IT" sz="4000" dirty="0">
                <a:solidFill>
                  <a:schemeClr val="accent1">
                    <a:lumMod val="50000"/>
                  </a:schemeClr>
                </a:solidFill>
              </a:rPr>
              <a:t>del Piano Sociale di Zona</a:t>
            </a:r>
          </a:p>
          <a:p>
            <a:endParaRPr lang="it-IT" sz="36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702DB61-B6D7-A3CD-3FD9-5EFCFB836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188" y="4024286"/>
            <a:ext cx="4072486" cy="241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5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AC3AF799-2AC3-9147-3E2A-3AC727784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65365"/>
              </p:ext>
            </p:extLst>
          </p:nvPr>
        </p:nvGraphicFramePr>
        <p:xfrm>
          <a:off x="468702" y="872920"/>
          <a:ext cx="4180936" cy="5617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0232">
                  <a:extLst>
                    <a:ext uri="{9D8B030D-6E8A-4147-A177-3AD203B41FA5}">
                      <a16:colId xmlns:a16="http://schemas.microsoft.com/office/drawing/2014/main" val="3591472533"/>
                    </a:ext>
                  </a:extLst>
                </a:gridCol>
                <a:gridCol w="3010704">
                  <a:extLst>
                    <a:ext uri="{9D8B030D-6E8A-4147-A177-3AD203B41FA5}">
                      <a16:colId xmlns:a16="http://schemas.microsoft.com/office/drawing/2014/main" val="3583448791"/>
                    </a:ext>
                  </a:extLst>
                </a:gridCol>
              </a:tblGrid>
              <a:tr h="5962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Anni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n. Utenti seguiti dal Ser.D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14734397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2007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122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89832952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2008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52782031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2009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163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37213222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2010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277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76335791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2011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244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2545142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2012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282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88424646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2013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210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47167697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2017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218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5677879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2018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211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85362177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2019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217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78602743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2020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166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5161807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2021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171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69136388"/>
                  </a:ext>
                </a:extLst>
              </a:tr>
              <a:tr h="386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2022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155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76145171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3EBC718F-711C-85B7-951C-D9A58EB10302}"/>
              </a:ext>
            </a:extLst>
          </p:cNvPr>
          <p:cNvSpPr txBox="1"/>
          <p:nvPr/>
        </p:nvSpPr>
        <p:spPr>
          <a:xfrm>
            <a:off x="1880558" y="136912"/>
            <a:ext cx="84308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Servizio</a:t>
            </a:r>
            <a:r>
              <a:rPr lang="it-IT" sz="2400" b="1" dirty="0"/>
              <a:t>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per le Dipendenze Patologiche Colleferro Ser.D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8A43EFC-8BCC-9EE4-F615-F8A9B6F45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321" y="16759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F64731A2-EEF5-7638-28BC-4C61045F40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397223"/>
              </p:ext>
            </p:extLst>
          </p:nvPr>
        </p:nvGraphicFramePr>
        <p:xfrm>
          <a:off x="5003320" y="2478972"/>
          <a:ext cx="6426679" cy="4011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584589" imgH="2755631" progId="Excel.Chart.8">
                  <p:embed/>
                </p:oleObj>
              </mc:Choice>
              <mc:Fallback>
                <p:oleObj name="Chart" r:id="rId2" imgW="4584589" imgH="2755631" progId="Excel.Chart.8">
                  <p:embed/>
                  <p:pic>
                    <p:nvPicPr>
                      <p:cNvPr id="0" name="Gra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320" y="2478972"/>
                        <a:ext cx="6426679" cy="40112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734A1328-E26A-C04D-EA46-FFE47F4E76E2}"/>
              </a:ext>
            </a:extLst>
          </p:cNvPr>
          <p:cNvSpPr txBox="1"/>
          <p:nvPr/>
        </p:nvSpPr>
        <p:spPr>
          <a:xfrm>
            <a:off x="6478438" y="872920"/>
            <a:ext cx="345919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Utenti totali: 155</a:t>
            </a: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Tossicodipendenti: 132 </a:t>
            </a: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Alcool: 20</a:t>
            </a: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GAP: 3 </a:t>
            </a:r>
          </a:p>
        </p:txBody>
      </p:sp>
    </p:spTree>
    <p:extLst>
      <p:ext uri="{BB962C8B-B14F-4D97-AF65-F5344CB8AC3E}">
        <p14:creationId xmlns:p14="http://schemas.microsoft.com/office/powerpoint/2010/main" val="164596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B605F8F-0E8D-5F01-12BE-114946A39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146252"/>
              </p:ext>
            </p:extLst>
          </p:nvPr>
        </p:nvGraphicFramePr>
        <p:xfrm>
          <a:off x="2353045" y="1277300"/>
          <a:ext cx="7485907" cy="4881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5886">
                  <a:extLst>
                    <a:ext uri="{9D8B030D-6E8A-4147-A177-3AD203B41FA5}">
                      <a16:colId xmlns:a16="http://schemas.microsoft.com/office/drawing/2014/main" val="3157167459"/>
                    </a:ext>
                  </a:extLst>
                </a:gridCol>
                <a:gridCol w="2293736">
                  <a:extLst>
                    <a:ext uri="{9D8B030D-6E8A-4147-A177-3AD203B41FA5}">
                      <a16:colId xmlns:a16="http://schemas.microsoft.com/office/drawing/2014/main" val="3013255691"/>
                    </a:ext>
                  </a:extLst>
                </a:gridCol>
                <a:gridCol w="2086285">
                  <a:extLst>
                    <a:ext uri="{9D8B030D-6E8A-4147-A177-3AD203B41FA5}">
                      <a16:colId xmlns:a16="http://schemas.microsoft.com/office/drawing/2014/main" val="2392842987"/>
                    </a:ext>
                  </a:extLst>
                </a:gridCol>
              </a:tblGrid>
              <a:tr h="3718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800" dirty="0">
                          <a:effectLst/>
                        </a:rPr>
                        <a:t>COMUNE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v.a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v.p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3993524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Artena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14%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6656750"/>
                  </a:ext>
                </a:extLst>
              </a:tr>
              <a:tr h="789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Carpineto Romano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8102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Colleferro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50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32%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048191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Gavignano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2,6%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2703279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Gorga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4739184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Labico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3%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8885149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Montelanico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5,2%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3043204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Segni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707049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Valmontone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19%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518890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Fuori Distretto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14%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7198732"/>
                  </a:ext>
                </a:extLst>
              </a:tr>
              <a:tr h="372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Totale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155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100%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447443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7EDEB48-38B0-E897-C473-559069633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430" y="469625"/>
            <a:ext cx="86571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Utenti Ser.D per Comune di residenza al 31.12.2022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C8270A1-C7DD-7F70-38EF-85880CA66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85800"/>
              </p:ext>
            </p:extLst>
          </p:nvPr>
        </p:nvGraphicFramePr>
        <p:xfrm>
          <a:off x="425571" y="1242205"/>
          <a:ext cx="4810664" cy="4932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138">
                  <a:extLst>
                    <a:ext uri="{9D8B030D-6E8A-4147-A177-3AD203B41FA5}">
                      <a16:colId xmlns:a16="http://schemas.microsoft.com/office/drawing/2014/main" val="503896304"/>
                    </a:ext>
                  </a:extLst>
                </a:gridCol>
                <a:gridCol w="1052091">
                  <a:extLst>
                    <a:ext uri="{9D8B030D-6E8A-4147-A177-3AD203B41FA5}">
                      <a16:colId xmlns:a16="http://schemas.microsoft.com/office/drawing/2014/main" val="1715319500"/>
                    </a:ext>
                  </a:extLst>
                </a:gridCol>
                <a:gridCol w="1213891">
                  <a:extLst>
                    <a:ext uri="{9D8B030D-6E8A-4147-A177-3AD203B41FA5}">
                      <a16:colId xmlns:a16="http://schemas.microsoft.com/office/drawing/2014/main" val="113916055"/>
                    </a:ext>
                  </a:extLst>
                </a:gridCol>
                <a:gridCol w="1026544">
                  <a:extLst>
                    <a:ext uri="{9D8B030D-6E8A-4147-A177-3AD203B41FA5}">
                      <a16:colId xmlns:a16="http://schemas.microsoft.com/office/drawing/2014/main" val="1989541940"/>
                    </a:ext>
                  </a:extLst>
                </a:gridCol>
              </a:tblGrid>
              <a:tr h="4109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Classi di età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Maschi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Femmine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TOT.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1044836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&lt; 20 anni 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3319187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20-24 anni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589038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25-29 anni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278721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30-34 anni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1436789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35-39 anni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8522881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40-44 anni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23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805701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45-49 anni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7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27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7466923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50-54 anni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</a:rPr>
                        <a:t>28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29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192185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55-59 anni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696942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&gt; 59 anni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914981"/>
                  </a:ext>
                </a:extLst>
              </a:tr>
              <a:tr h="411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TOT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>
                          <a:effectLst/>
                        </a:rPr>
                        <a:t>132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>
                          <a:effectLst/>
                        </a:rPr>
                        <a:t>23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155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0628283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DA8A32-A075-9653-40DA-01EF74336D71}"/>
              </a:ext>
            </a:extLst>
          </p:cNvPr>
          <p:cNvSpPr txBox="1"/>
          <p:nvPr/>
        </p:nvSpPr>
        <p:spPr>
          <a:xfrm>
            <a:off x="5818875" y="1661613"/>
            <a:ext cx="4235570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Dai dati emerge una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netta prevalenza di pazienti maschi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132 unità, corrispondenti all’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85%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dell’utenza contro 27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femmine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15%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</a:p>
          <a:p>
            <a:pPr algn="just"/>
            <a:endParaRPr lang="it-IT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L’utenza si concentra soprattutto nelle fasce d’età 40-44 (15%), 45-49 (17%) e 50-54 (18%).</a:t>
            </a:r>
          </a:p>
          <a:p>
            <a:pPr algn="just"/>
            <a:endParaRPr lang="it-IT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Considerando le fasce d’età più giovani (&lt;20-34), si evidenziano 26 unità, pari al 16%.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7A3796-6BBA-0536-CF5A-CB6E06F30D69}"/>
              </a:ext>
            </a:extLst>
          </p:cNvPr>
          <p:cNvSpPr txBox="1"/>
          <p:nvPr/>
        </p:nvSpPr>
        <p:spPr>
          <a:xfrm>
            <a:off x="2137554" y="370597"/>
            <a:ext cx="79168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Utenti Ser.D per sesso e fascia d’età al 31.12.2022</a:t>
            </a:r>
          </a:p>
        </p:txBody>
      </p:sp>
    </p:spTree>
    <p:extLst>
      <p:ext uri="{BB962C8B-B14F-4D97-AF65-F5344CB8AC3E}">
        <p14:creationId xmlns:p14="http://schemas.microsoft.com/office/powerpoint/2010/main" val="147757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640A7ED7-B5CE-F356-7EE6-88D1DF1D3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344872"/>
              </p:ext>
            </p:extLst>
          </p:nvPr>
        </p:nvGraphicFramePr>
        <p:xfrm>
          <a:off x="313955" y="1094313"/>
          <a:ext cx="4516838" cy="5144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7040">
                  <a:extLst>
                    <a:ext uri="{9D8B030D-6E8A-4147-A177-3AD203B41FA5}">
                      <a16:colId xmlns:a16="http://schemas.microsoft.com/office/drawing/2014/main" val="2727149154"/>
                    </a:ext>
                  </a:extLst>
                </a:gridCol>
                <a:gridCol w="864209">
                  <a:extLst>
                    <a:ext uri="{9D8B030D-6E8A-4147-A177-3AD203B41FA5}">
                      <a16:colId xmlns:a16="http://schemas.microsoft.com/office/drawing/2014/main" val="1667106804"/>
                    </a:ext>
                  </a:extLst>
                </a:gridCol>
                <a:gridCol w="1052075">
                  <a:extLst>
                    <a:ext uri="{9D8B030D-6E8A-4147-A177-3AD203B41FA5}">
                      <a16:colId xmlns:a16="http://schemas.microsoft.com/office/drawing/2014/main" val="3675206313"/>
                    </a:ext>
                  </a:extLst>
                </a:gridCol>
                <a:gridCol w="793514">
                  <a:extLst>
                    <a:ext uri="{9D8B030D-6E8A-4147-A177-3AD203B41FA5}">
                      <a16:colId xmlns:a16="http://schemas.microsoft.com/office/drawing/2014/main" val="35205172"/>
                    </a:ext>
                  </a:extLst>
                </a:gridCol>
              </a:tblGrid>
              <a:tr h="852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Titolo di studio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Maschi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Femmine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n. Utenti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4978745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Nessuno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3667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Licenza elementare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0894142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Licenza media inferiore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67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77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595057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Licenza media superiore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40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</a:rPr>
                        <a:t>47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535687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Corso professionale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467717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Laurea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2391995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Non dichiarato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n.p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n.p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1052048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Tot.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127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21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155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337280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35255701-271B-9997-DFF9-78383AF1D7FD}"/>
              </a:ext>
            </a:extLst>
          </p:cNvPr>
          <p:cNvSpPr txBox="1"/>
          <p:nvPr/>
        </p:nvSpPr>
        <p:spPr>
          <a:xfrm>
            <a:off x="2567795" y="249528"/>
            <a:ext cx="68004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Utenti Ser.D per titolo di studio al 31.12.2022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7E3753D-84CF-C00F-E016-BF7702E8E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351" y="12150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D3C07D91-A4A0-CB20-DB77-8B742EC81E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7107819"/>
              </p:ext>
            </p:extLst>
          </p:nvPr>
        </p:nvGraphicFramePr>
        <p:xfrm>
          <a:off x="5106838" y="1408441"/>
          <a:ext cx="6590581" cy="4750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670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D6A505E-E8A9-C2DC-30DD-333125624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124" y="15613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32BD2802-3291-41C8-3E8D-4648919CCB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512857"/>
              </p:ext>
            </p:extLst>
          </p:nvPr>
        </p:nvGraphicFramePr>
        <p:xfrm>
          <a:off x="2313316" y="1276714"/>
          <a:ext cx="7020464" cy="4589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584589" imgH="2755631" progId="Excel.Chart.8">
                  <p:embed/>
                </p:oleObj>
              </mc:Choice>
              <mc:Fallback>
                <p:oleObj name="Chart" r:id="rId2" imgW="4584589" imgH="2755631" progId="Excel.Chart.8">
                  <p:embed/>
                  <p:pic>
                    <p:nvPicPr>
                      <p:cNvPr id="0" name="Gra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316" y="1276714"/>
                        <a:ext cx="7020464" cy="45892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CDC8A221-CA25-C60D-9872-4EB16D58C54F}"/>
              </a:ext>
            </a:extLst>
          </p:cNvPr>
          <p:cNvSpPr txBox="1"/>
          <p:nvPr/>
        </p:nvSpPr>
        <p:spPr>
          <a:xfrm>
            <a:off x="2313316" y="393479"/>
            <a:ext cx="75653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Utenti Ser.D per situazione lavorativa al 31.12.2022</a:t>
            </a:r>
          </a:p>
        </p:txBody>
      </p:sp>
    </p:spTree>
    <p:extLst>
      <p:ext uri="{BB962C8B-B14F-4D97-AF65-F5344CB8AC3E}">
        <p14:creationId xmlns:p14="http://schemas.microsoft.com/office/powerpoint/2010/main" val="18146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AAD9284-75E5-852E-B23C-A3737C208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159315"/>
              </p:ext>
            </p:extLst>
          </p:nvPr>
        </p:nvGraphicFramePr>
        <p:xfrm>
          <a:off x="2471769" y="1915065"/>
          <a:ext cx="7248462" cy="3317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5233">
                  <a:extLst>
                    <a:ext uri="{9D8B030D-6E8A-4147-A177-3AD203B41FA5}">
                      <a16:colId xmlns:a16="http://schemas.microsoft.com/office/drawing/2014/main" val="706430333"/>
                    </a:ext>
                  </a:extLst>
                </a:gridCol>
                <a:gridCol w="3703229">
                  <a:extLst>
                    <a:ext uri="{9D8B030D-6E8A-4147-A177-3AD203B41FA5}">
                      <a16:colId xmlns:a16="http://schemas.microsoft.com/office/drawing/2014/main" val="3664175398"/>
                    </a:ext>
                  </a:extLst>
                </a:gridCol>
              </a:tblGrid>
              <a:tr h="991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Situazione abitativa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306984"/>
                  </a:ext>
                </a:extLst>
              </a:tr>
              <a:tr h="3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Con dimora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139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410235"/>
                  </a:ext>
                </a:extLst>
              </a:tr>
              <a:tr h="3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Senza fissa dimora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427432"/>
                  </a:ext>
                </a:extLst>
              </a:tr>
              <a:tr h="3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Presso altre istituzioni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6660800"/>
                  </a:ext>
                </a:extLst>
              </a:tr>
              <a:tr h="3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Altro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643945"/>
                  </a:ext>
                </a:extLst>
              </a:tr>
              <a:tr h="3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Non noto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8095174"/>
                  </a:ext>
                </a:extLst>
              </a:tr>
              <a:tr h="38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</a:rPr>
                        <a:t>Totale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</a:rPr>
                        <a:t>155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0418088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D6465D60-140D-FF65-1967-BEBD6568D3FC}"/>
              </a:ext>
            </a:extLst>
          </p:cNvPr>
          <p:cNvSpPr txBox="1"/>
          <p:nvPr/>
        </p:nvSpPr>
        <p:spPr>
          <a:xfrm>
            <a:off x="1894936" y="500983"/>
            <a:ext cx="84021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effectLst/>
              </a:rPr>
              <a:t>Utenti Dipartimento Salute Mentale e Dipendenza patologiche per situazione abitativa al 31.12.2022 </a:t>
            </a:r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3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3715288-4578-F32E-98A0-A74031B08E98}"/>
              </a:ext>
            </a:extLst>
          </p:cNvPr>
          <p:cNvSpPr txBox="1"/>
          <p:nvPr/>
        </p:nvSpPr>
        <p:spPr>
          <a:xfrm>
            <a:off x="3391573" y="3019246"/>
            <a:ext cx="5408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  <a:t>Grazie per l’attenzione</a:t>
            </a:r>
            <a:r>
              <a:rPr lang="it-IT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9740365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</TotalTime>
  <Words>380</Words>
  <Application>Microsoft Office PowerPoint</Application>
  <PresentationFormat>Widescreen</PresentationFormat>
  <Paragraphs>186</Paragraphs>
  <Slides>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Sezione</vt:lpstr>
      <vt:lpstr>Chart</vt:lpstr>
      <vt:lpstr>dipendenze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DISAGIO E INCLUSIONE SOCIALE </dc:title>
  <dc:creator>pc</dc:creator>
  <cp:lastModifiedBy>Stefano Cacciotti</cp:lastModifiedBy>
  <cp:revision>21</cp:revision>
  <dcterms:created xsi:type="dcterms:W3CDTF">2024-01-25T12:54:17Z</dcterms:created>
  <dcterms:modified xsi:type="dcterms:W3CDTF">2024-02-02T08:11:14Z</dcterms:modified>
</cp:coreProperties>
</file>