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64" r:id="rId6"/>
    <p:sldId id="259" r:id="rId7"/>
    <p:sldId id="260" r:id="rId8"/>
    <p:sldId id="262" r:id="rId9"/>
    <p:sldId id="263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'Grafici+TABELLE '!$B$114:$B$126</c:f>
              <c:numCache>
                <c:formatCode>General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xVal>
          <c:yVal>
            <c:numRef>
              <c:f>'Grafici+TABELLE '!$C$114:$C$126</c:f>
              <c:numCache>
                <c:formatCode>General</c:formatCode>
                <c:ptCount val="13"/>
                <c:pt idx="0">
                  <c:v>163</c:v>
                </c:pt>
                <c:pt idx="1">
                  <c:v>277</c:v>
                </c:pt>
                <c:pt idx="2">
                  <c:v>244</c:v>
                </c:pt>
                <c:pt idx="3">
                  <c:v>282</c:v>
                </c:pt>
                <c:pt idx="4">
                  <c:v>210</c:v>
                </c:pt>
                <c:pt idx="5">
                  <c:v>218</c:v>
                </c:pt>
                <c:pt idx="6">
                  <c:v>211</c:v>
                </c:pt>
                <c:pt idx="7">
                  <c:v>217</c:v>
                </c:pt>
                <c:pt idx="8">
                  <c:v>166</c:v>
                </c:pt>
                <c:pt idx="9">
                  <c:v>171</c:v>
                </c:pt>
                <c:pt idx="10">
                  <c:v>155</c:v>
                </c:pt>
                <c:pt idx="11">
                  <c:v>182</c:v>
                </c:pt>
                <c:pt idx="12">
                  <c:v>280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755-41CB-A5E7-CFF0BB014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0972175"/>
        <c:axId val="1670964975"/>
      </c:scatterChart>
      <c:valAx>
        <c:axId val="16709721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70964975"/>
        <c:crosses val="autoZero"/>
        <c:crossBetween val="midCat"/>
      </c:valAx>
      <c:valAx>
        <c:axId val="1670964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7097217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2">
        <a:lumMod val="50000"/>
      </a:schemeClr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'Serd 2024'!$S$26</c:f>
              <c:strCache>
                <c:ptCount val="1"/>
                <c:pt idx="0">
                  <c:v>Utenti 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83F-448B-8C46-5CA41EBDE88C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83F-448B-8C46-5CA41EBDE88C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83F-448B-8C46-5CA41EBDE88C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83F-448B-8C46-5CA41EBDE88C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83F-448B-8C46-5CA41EBDE88C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83F-448B-8C46-5CA41EBDE88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C83F-448B-8C46-5CA41EBDE88C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83F-448B-8C46-5CA41EBDE88C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83F-448B-8C46-5CA41EBDE88C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83F-448B-8C46-5CA41EBDE88C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83F-448B-8C46-5CA41EBDE88C}"/>
                </c:ext>
              </c:extLst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83F-448B-8C46-5CA41EBDE88C}"/>
                </c:ext>
              </c:extLst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C83F-448B-8C46-5CA41EBDE88C}"/>
                </c:ext>
              </c:extLst>
            </c:dLbl>
            <c:dLbl>
              <c:idx val="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C83F-448B-8C46-5CA41EBDE88C}"/>
                </c:ext>
              </c:extLst>
            </c:dLbl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'Serd 2024'!$R$27:$R$33</c:f>
              <c:strCache>
                <c:ptCount val="7"/>
                <c:pt idx="0">
                  <c:v>Oppiacei</c:v>
                </c:pt>
                <c:pt idx="1">
                  <c:v>Cocaina </c:v>
                </c:pt>
                <c:pt idx="2">
                  <c:v>THC</c:v>
                </c:pt>
                <c:pt idx="3">
                  <c:v>Gioco d'azzardo </c:v>
                </c:pt>
                <c:pt idx="4">
                  <c:v>Alcol</c:v>
                </c:pt>
                <c:pt idx="5">
                  <c:v>Tabacco </c:v>
                </c:pt>
                <c:pt idx="6">
                  <c:v>Altro (Ketamina, Benzodiazepine, etc.)</c:v>
                </c:pt>
              </c:strCache>
            </c:strRef>
          </c:cat>
          <c:val>
            <c:numRef>
              <c:f>'Serd 2024'!$S$27:$S$33</c:f>
              <c:numCache>
                <c:formatCode>General</c:formatCode>
                <c:ptCount val="7"/>
                <c:pt idx="0">
                  <c:v>77</c:v>
                </c:pt>
                <c:pt idx="1">
                  <c:v>49</c:v>
                </c:pt>
                <c:pt idx="2">
                  <c:v>10</c:v>
                </c:pt>
                <c:pt idx="3">
                  <c:v>21</c:v>
                </c:pt>
                <c:pt idx="4">
                  <c:v>48</c:v>
                </c:pt>
                <c:pt idx="5">
                  <c:v>60</c:v>
                </c:pt>
                <c:pt idx="6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83F-448B-8C46-5CA41EBDE88C}"/>
            </c:ext>
          </c:extLst>
        </c:ser>
        <c:ser>
          <c:idx val="1"/>
          <c:order val="1"/>
          <c:tx>
            <c:strRef>
              <c:f>'Serd 2024'!$T$26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C83F-448B-8C46-5CA41EBDE88C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C83F-448B-8C46-5CA41EBDE88C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C83F-448B-8C46-5CA41EBDE88C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C83F-448B-8C46-5CA41EBDE88C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C83F-448B-8C46-5CA41EBDE88C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C83F-448B-8C46-5CA41EBDE88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C-C83F-448B-8C46-5CA41EBDE88C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C83F-448B-8C46-5CA41EBDE88C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C83F-448B-8C46-5CA41EBDE88C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C83F-448B-8C46-5CA41EBDE88C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C83F-448B-8C46-5CA41EBDE88C}"/>
                </c:ext>
              </c:extLst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C83F-448B-8C46-5CA41EBDE88C}"/>
                </c:ext>
              </c:extLst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C83F-448B-8C46-5CA41EBDE88C}"/>
                </c:ext>
              </c:extLst>
            </c:dLbl>
            <c:dLbl>
              <c:idx val="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C83F-448B-8C46-5CA41EBDE88C}"/>
                </c:ext>
              </c:extLst>
            </c:dLbl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'Serd 2024'!$R$27:$R$33</c:f>
              <c:strCache>
                <c:ptCount val="7"/>
                <c:pt idx="0">
                  <c:v>Oppiacei</c:v>
                </c:pt>
                <c:pt idx="1">
                  <c:v>Cocaina </c:v>
                </c:pt>
                <c:pt idx="2">
                  <c:v>THC</c:v>
                </c:pt>
                <c:pt idx="3">
                  <c:v>Gioco d'azzardo </c:v>
                </c:pt>
                <c:pt idx="4">
                  <c:v>Alcol</c:v>
                </c:pt>
                <c:pt idx="5">
                  <c:v>Tabacco </c:v>
                </c:pt>
                <c:pt idx="6">
                  <c:v>Altro (Ketamina, Benzodiazepine, etc.)</c:v>
                </c:pt>
              </c:strCache>
            </c:strRef>
          </c:cat>
          <c:val>
            <c:numRef>
              <c:f>'Serd 2024'!$T$27:$T$33</c:f>
              <c:numCache>
                <c:formatCode>0.00%</c:formatCode>
                <c:ptCount val="7"/>
                <c:pt idx="0">
                  <c:v>0.27100000000000002</c:v>
                </c:pt>
                <c:pt idx="1">
                  <c:v>0.17299999999999999</c:v>
                </c:pt>
                <c:pt idx="2">
                  <c:v>3.5000000000000003E-2</c:v>
                </c:pt>
                <c:pt idx="3">
                  <c:v>7.2999999999999995E-2</c:v>
                </c:pt>
                <c:pt idx="4">
                  <c:v>0.16900000000000001</c:v>
                </c:pt>
                <c:pt idx="5">
                  <c:v>0.21199999999999999</c:v>
                </c:pt>
                <c:pt idx="6">
                  <c:v>6.7000000000000004E-2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C83F-448B-8C46-5CA41EBDE88C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'Serd 2024'!$E$9</c:f>
              <c:strCache>
                <c:ptCount val="1"/>
                <c:pt idx="0">
                  <c:v>Maschi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71-48AC-8A29-C1B11796DC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71-48AC-8A29-C1B11796DC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B71-48AC-8A29-C1B11796DC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B71-48AC-8A29-C1B11796DCD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B71-48AC-8A29-C1B11796DCD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B71-48AC-8A29-C1B11796DCD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B71-48AC-8A29-C1B11796DCD0}"/>
              </c:ext>
            </c:extLst>
          </c:dPt>
          <c:cat>
            <c:strRef>
              <c:f>'Serd 2024'!$D$10:$D$16</c:f>
              <c:strCache>
                <c:ptCount val="7"/>
                <c:pt idx="0">
                  <c:v>Nessuno</c:v>
                </c:pt>
                <c:pt idx="1">
                  <c:v>Licenza elementare</c:v>
                </c:pt>
                <c:pt idx="2">
                  <c:v>Licenza media inferiore</c:v>
                </c:pt>
                <c:pt idx="3">
                  <c:v>Licenza media superiore</c:v>
                </c:pt>
                <c:pt idx="4">
                  <c:v>Corso professionale</c:v>
                </c:pt>
                <c:pt idx="5">
                  <c:v>Laurea</c:v>
                </c:pt>
                <c:pt idx="6">
                  <c:v>Non dichiarato</c:v>
                </c:pt>
              </c:strCache>
            </c:strRef>
          </c:cat>
          <c:val>
            <c:numRef>
              <c:f>'Serd 2024'!$E$10:$E$16</c:f>
              <c:numCache>
                <c:formatCode>General</c:formatCode>
                <c:ptCount val="7"/>
                <c:pt idx="0">
                  <c:v>1</c:v>
                </c:pt>
                <c:pt idx="1">
                  <c:v>7</c:v>
                </c:pt>
                <c:pt idx="2">
                  <c:v>94</c:v>
                </c:pt>
                <c:pt idx="3">
                  <c:v>70</c:v>
                </c:pt>
                <c:pt idx="4">
                  <c:v>15</c:v>
                </c:pt>
                <c:pt idx="5">
                  <c:v>16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B71-48AC-8A29-C1B11796DCD0}"/>
            </c:ext>
          </c:extLst>
        </c:ser>
        <c:ser>
          <c:idx val="1"/>
          <c:order val="1"/>
          <c:tx>
            <c:strRef>
              <c:f>'Serd 2024'!$F$9</c:f>
              <c:strCache>
                <c:ptCount val="1"/>
                <c:pt idx="0">
                  <c:v>Femmine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9B71-48AC-8A29-C1B11796DC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9B71-48AC-8A29-C1B11796DC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9B71-48AC-8A29-C1B11796DC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9B71-48AC-8A29-C1B11796DCD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9B71-48AC-8A29-C1B11796DCD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9B71-48AC-8A29-C1B11796DCD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9B71-48AC-8A29-C1B11796DCD0}"/>
              </c:ext>
            </c:extLst>
          </c:dPt>
          <c:cat>
            <c:strRef>
              <c:f>'Serd 2024'!$D$10:$D$16</c:f>
              <c:strCache>
                <c:ptCount val="7"/>
                <c:pt idx="0">
                  <c:v>Nessuno</c:v>
                </c:pt>
                <c:pt idx="1">
                  <c:v>Licenza elementare</c:v>
                </c:pt>
                <c:pt idx="2">
                  <c:v>Licenza media inferiore</c:v>
                </c:pt>
                <c:pt idx="3">
                  <c:v>Licenza media superiore</c:v>
                </c:pt>
                <c:pt idx="4">
                  <c:v>Corso professionale</c:v>
                </c:pt>
                <c:pt idx="5">
                  <c:v>Laurea</c:v>
                </c:pt>
                <c:pt idx="6">
                  <c:v>Non dichiarato</c:v>
                </c:pt>
              </c:strCache>
            </c:strRef>
          </c:cat>
          <c:val>
            <c:numRef>
              <c:f>'Serd 2024'!$F$10:$F$16</c:f>
              <c:numCache>
                <c:formatCode>General</c:formatCode>
                <c:ptCount val="7"/>
                <c:pt idx="0">
                  <c:v>0</c:v>
                </c:pt>
                <c:pt idx="1">
                  <c:v>3</c:v>
                </c:pt>
                <c:pt idx="2">
                  <c:v>27</c:v>
                </c:pt>
                <c:pt idx="3">
                  <c:v>27</c:v>
                </c:pt>
                <c:pt idx="4">
                  <c:v>3</c:v>
                </c:pt>
                <c:pt idx="5">
                  <c:v>9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9B71-48AC-8A29-C1B11796DCD0}"/>
            </c:ext>
          </c:extLst>
        </c:ser>
        <c:ser>
          <c:idx val="2"/>
          <c:order val="2"/>
          <c:tx>
            <c:strRef>
              <c:f>'Serd 2024'!$G$9</c:f>
              <c:strCache>
                <c:ptCount val="1"/>
                <c:pt idx="0">
                  <c:v>n. Utenti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9B71-48AC-8A29-C1B11796DC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9B71-48AC-8A29-C1B11796DC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9B71-48AC-8A29-C1B11796DC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9B71-48AC-8A29-C1B11796DCD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9B71-48AC-8A29-C1B11796DCD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9B71-48AC-8A29-C1B11796DCD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9B71-48AC-8A29-C1B11796DCD0}"/>
              </c:ext>
            </c:extLst>
          </c:dPt>
          <c:cat>
            <c:strRef>
              <c:f>'Serd 2024'!$D$10:$D$16</c:f>
              <c:strCache>
                <c:ptCount val="7"/>
                <c:pt idx="0">
                  <c:v>Nessuno</c:v>
                </c:pt>
                <c:pt idx="1">
                  <c:v>Licenza elementare</c:v>
                </c:pt>
                <c:pt idx="2">
                  <c:v>Licenza media inferiore</c:v>
                </c:pt>
                <c:pt idx="3">
                  <c:v>Licenza media superiore</c:v>
                </c:pt>
                <c:pt idx="4">
                  <c:v>Corso professionale</c:v>
                </c:pt>
                <c:pt idx="5">
                  <c:v>Laurea</c:v>
                </c:pt>
                <c:pt idx="6">
                  <c:v>Non dichiarato</c:v>
                </c:pt>
              </c:strCache>
            </c:strRef>
          </c:cat>
          <c:val>
            <c:numRef>
              <c:f>'Serd 2024'!$G$10:$G$16</c:f>
              <c:numCache>
                <c:formatCode>General</c:formatCode>
                <c:ptCount val="7"/>
                <c:pt idx="0">
                  <c:v>1</c:v>
                </c:pt>
                <c:pt idx="1">
                  <c:v>10</c:v>
                </c:pt>
                <c:pt idx="2">
                  <c:v>121</c:v>
                </c:pt>
                <c:pt idx="3">
                  <c:v>97</c:v>
                </c:pt>
                <c:pt idx="4">
                  <c:v>18</c:v>
                </c:pt>
                <c:pt idx="5">
                  <c:v>25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9B71-48AC-8A29-C1B11796DCD0}"/>
            </c:ext>
          </c:extLst>
        </c:ser>
        <c:ser>
          <c:idx val="3"/>
          <c:order val="3"/>
          <c:tx>
            <c:strRef>
              <c:f>'Serd 2024'!$H$9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E-9B71-48AC-8A29-C1B11796DC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0-9B71-48AC-8A29-C1B11796DC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2-9B71-48AC-8A29-C1B11796DC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4-9B71-48AC-8A29-C1B11796DCD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6-9B71-48AC-8A29-C1B11796DCD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8-9B71-48AC-8A29-C1B11796DCD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A-9B71-48AC-8A29-C1B11796DCD0}"/>
              </c:ext>
            </c:extLst>
          </c:dPt>
          <c:cat>
            <c:strRef>
              <c:f>'Serd 2024'!$D$10:$D$16</c:f>
              <c:strCache>
                <c:ptCount val="7"/>
                <c:pt idx="0">
                  <c:v>Nessuno</c:v>
                </c:pt>
                <c:pt idx="1">
                  <c:v>Licenza elementare</c:v>
                </c:pt>
                <c:pt idx="2">
                  <c:v>Licenza media inferiore</c:v>
                </c:pt>
                <c:pt idx="3">
                  <c:v>Licenza media superiore</c:v>
                </c:pt>
                <c:pt idx="4">
                  <c:v>Corso professionale</c:v>
                </c:pt>
                <c:pt idx="5">
                  <c:v>Laurea</c:v>
                </c:pt>
                <c:pt idx="6">
                  <c:v>Non dichiarato</c:v>
                </c:pt>
              </c:strCache>
            </c:strRef>
          </c:cat>
          <c:val>
            <c:numRef>
              <c:f>'Serd 2024'!$H$10:$H$16</c:f>
              <c:numCache>
                <c:formatCode>0.00%</c:formatCode>
                <c:ptCount val="7"/>
                <c:pt idx="0">
                  <c:v>4.0000000000000001E-3</c:v>
                </c:pt>
                <c:pt idx="1">
                  <c:v>3.5999999999999997E-2</c:v>
                </c:pt>
                <c:pt idx="2">
                  <c:v>0.432</c:v>
                </c:pt>
                <c:pt idx="3">
                  <c:v>0.34599999999999997</c:v>
                </c:pt>
                <c:pt idx="4">
                  <c:v>6.4000000000000001E-2</c:v>
                </c:pt>
                <c:pt idx="5">
                  <c:v>8.8999999999999996E-2</c:v>
                </c:pt>
                <c:pt idx="6">
                  <c:v>0.97099999999999997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B-9B71-48AC-8A29-C1B11796D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2">
        <a:lumMod val="50000"/>
      </a:schemeClr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'Serd 2024'!$E$38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'Serd 2024'!$D$39:$D$44</c:f>
              <c:strCache>
                <c:ptCount val="6"/>
                <c:pt idx="0">
                  <c:v>Studente/ssa</c:v>
                </c:pt>
                <c:pt idx="1">
                  <c:v>Inattivo/a</c:v>
                </c:pt>
                <c:pt idx="2">
                  <c:v>Disoccupato/a</c:v>
                </c:pt>
                <c:pt idx="3">
                  <c:v>Occupato/a</c:v>
                </c:pt>
                <c:pt idx="4">
                  <c:v>Occupazione saltuaria </c:v>
                </c:pt>
                <c:pt idx="5">
                  <c:v>Altro</c:v>
                </c:pt>
              </c:strCache>
            </c:strRef>
          </c:cat>
          <c:val>
            <c:numRef>
              <c:f>'Serd 2024'!$E$39:$E$44</c:f>
              <c:numCache>
                <c:formatCode>General</c:formatCode>
                <c:ptCount val="6"/>
                <c:pt idx="0">
                  <c:v>3</c:v>
                </c:pt>
                <c:pt idx="1">
                  <c:v>26</c:v>
                </c:pt>
                <c:pt idx="2">
                  <c:v>27</c:v>
                </c:pt>
                <c:pt idx="3">
                  <c:v>114</c:v>
                </c:pt>
                <c:pt idx="4">
                  <c:v>22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A5-46BC-B52F-257182F1591E}"/>
            </c:ext>
          </c:extLst>
        </c:ser>
        <c:ser>
          <c:idx val="1"/>
          <c:order val="1"/>
          <c:tx>
            <c:strRef>
              <c:f>'Serd 2024'!$F$38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'Serd 2024'!$D$39:$D$44</c:f>
              <c:strCache>
                <c:ptCount val="6"/>
                <c:pt idx="0">
                  <c:v>Studente/ssa</c:v>
                </c:pt>
                <c:pt idx="1">
                  <c:v>Inattivo/a</c:v>
                </c:pt>
                <c:pt idx="2">
                  <c:v>Disoccupato/a</c:v>
                </c:pt>
                <c:pt idx="3">
                  <c:v>Occupato/a</c:v>
                </c:pt>
                <c:pt idx="4">
                  <c:v>Occupazione saltuaria </c:v>
                </c:pt>
                <c:pt idx="5">
                  <c:v>Altro</c:v>
                </c:pt>
              </c:strCache>
            </c:strRef>
          </c:cat>
          <c:val>
            <c:numRef>
              <c:f>'Serd 2024'!$F$39:$F$44</c:f>
              <c:numCache>
                <c:formatCode>General</c:formatCode>
                <c:ptCount val="6"/>
                <c:pt idx="0">
                  <c:v>1</c:v>
                </c:pt>
                <c:pt idx="1">
                  <c:v>21</c:v>
                </c:pt>
                <c:pt idx="2">
                  <c:v>14</c:v>
                </c:pt>
                <c:pt idx="3">
                  <c:v>24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A5-46BC-B52F-257182F15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1880847"/>
        <c:axId val="741878447"/>
      </c:barChart>
      <c:catAx>
        <c:axId val="7418808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41878447"/>
        <c:crosses val="autoZero"/>
        <c:auto val="1"/>
        <c:lblAlgn val="ctr"/>
        <c:lblOffset val="100"/>
        <c:noMultiLvlLbl val="0"/>
      </c:catAx>
      <c:valAx>
        <c:axId val="7418784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41880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tx2">
        <a:lumMod val="50000"/>
      </a:schemeClr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'Serd 2024'!$E$51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'Serd 2024'!$D$52:$D$56</c:f>
              <c:strCache>
                <c:ptCount val="5"/>
                <c:pt idx="0">
                  <c:v>celibe/nubile </c:v>
                </c:pt>
                <c:pt idx="1">
                  <c:v>coniugato/convivente </c:v>
                </c:pt>
                <c:pt idx="2">
                  <c:v>separato/divorziato </c:v>
                </c:pt>
                <c:pt idx="3">
                  <c:v>vedova</c:v>
                </c:pt>
                <c:pt idx="4">
                  <c:v>non noto </c:v>
                </c:pt>
              </c:strCache>
            </c:strRef>
          </c:cat>
          <c:val>
            <c:numRef>
              <c:f>'Serd 2024'!$E$52:$E$56</c:f>
              <c:numCache>
                <c:formatCode>General</c:formatCode>
                <c:ptCount val="5"/>
                <c:pt idx="0">
                  <c:v>104</c:v>
                </c:pt>
                <c:pt idx="1">
                  <c:v>71</c:v>
                </c:pt>
                <c:pt idx="2">
                  <c:v>27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82-46DF-A85E-36E131A56B14}"/>
            </c:ext>
          </c:extLst>
        </c:ser>
        <c:ser>
          <c:idx val="1"/>
          <c:order val="1"/>
          <c:tx>
            <c:strRef>
              <c:f>'Serd 2024'!$F$51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'Serd 2024'!$D$52:$D$56</c:f>
              <c:strCache>
                <c:ptCount val="5"/>
                <c:pt idx="0">
                  <c:v>celibe/nubile </c:v>
                </c:pt>
                <c:pt idx="1">
                  <c:v>coniugato/convivente </c:v>
                </c:pt>
                <c:pt idx="2">
                  <c:v>separato/divorziato </c:v>
                </c:pt>
                <c:pt idx="3">
                  <c:v>vedova</c:v>
                </c:pt>
                <c:pt idx="4">
                  <c:v>non noto </c:v>
                </c:pt>
              </c:strCache>
            </c:strRef>
          </c:cat>
          <c:val>
            <c:numRef>
              <c:f>'Serd 2024'!$F$52:$F$56</c:f>
              <c:numCache>
                <c:formatCode>General</c:formatCode>
                <c:ptCount val="5"/>
                <c:pt idx="0">
                  <c:v>22</c:v>
                </c:pt>
                <c:pt idx="1">
                  <c:v>32</c:v>
                </c:pt>
                <c:pt idx="2">
                  <c:v>8</c:v>
                </c:pt>
                <c:pt idx="3">
                  <c:v>7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82-46DF-A85E-36E131A56B14}"/>
            </c:ext>
          </c:extLst>
        </c:ser>
        <c:ser>
          <c:idx val="2"/>
          <c:order val="2"/>
          <c:tx>
            <c:strRef>
              <c:f>'Serd 2024'!$G$51</c:f>
              <c:strCache>
                <c:ptCount val="1"/>
                <c:pt idx="0">
                  <c:v>TOT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'Serd 2024'!$D$52:$D$56</c:f>
              <c:strCache>
                <c:ptCount val="5"/>
                <c:pt idx="0">
                  <c:v>celibe/nubile </c:v>
                </c:pt>
                <c:pt idx="1">
                  <c:v>coniugato/convivente </c:v>
                </c:pt>
                <c:pt idx="2">
                  <c:v>separato/divorziato </c:v>
                </c:pt>
                <c:pt idx="3">
                  <c:v>vedova</c:v>
                </c:pt>
                <c:pt idx="4">
                  <c:v>non noto </c:v>
                </c:pt>
              </c:strCache>
            </c:strRef>
          </c:cat>
          <c:val>
            <c:numRef>
              <c:f>'Serd 2024'!$G$52:$G$56</c:f>
              <c:numCache>
                <c:formatCode>General</c:formatCode>
                <c:ptCount val="5"/>
                <c:pt idx="0">
                  <c:v>126</c:v>
                </c:pt>
                <c:pt idx="1">
                  <c:v>103</c:v>
                </c:pt>
                <c:pt idx="2">
                  <c:v>35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82-46DF-A85E-36E131A56B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10710703"/>
        <c:axId val="810711663"/>
      </c:barChart>
      <c:catAx>
        <c:axId val="8107107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0711663"/>
        <c:crosses val="autoZero"/>
        <c:auto val="1"/>
        <c:lblAlgn val="ctr"/>
        <c:lblOffset val="100"/>
        <c:noMultiLvlLbl val="0"/>
      </c:catAx>
      <c:valAx>
        <c:axId val="8107116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0710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tx2">
        <a:lumMod val="50000"/>
      </a:schemeClr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'Serd 2024'!$S$50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'Serd 2024'!$R$51:$R$56</c:f>
              <c:strCache>
                <c:ptCount val="6"/>
                <c:pt idx="0">
                  <c:v>Da solo/a</c:v>
                </c:pt>
                <c:pt idx="1">
                  <c:v>Con famiglia di origine </c:v>
                </c:pt>
                <c:pt idx="2">
                  <c:v>Con partner/figli</c:v>
                </c:pt>
                <c:pt idx="3">
                  <c:v>Amici </c:v>
                </c:pt>
                <c:pt idx="4">
                  <c:v>Altro</c:v>
                </c:pt>
                <c:pt idx="5">
                  <c:v>Non noto </c:v>
                </c:pt>
              </c:strCache>
            </c:strRef>
          </c:cat>
          <c:val>
            <c:numRef>
              <c:f>'Serd 2024'!$S$51:$S$56</c:f>
              <c:numCache>
                <c:formatCode>General</c:formatCode>
                <c:ptCount val="6"/>
                <c:pt idx="0">
                  <c:v>31</c:v>
                </c:pt>
                <c:pt idx="1">
                  <c:v>83</c:v>
                </c:pt>
                <c:pt idx="2">
                  <c:v>73</c:v>
                </c:pt>
                <c:pt idx="3">
                  <c:v>3</c:v>
                </c:pt>
                <c:pt idx="4">
                  <c:v>13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FA-421A-837F-FE9EF055AAD8}"/>
            </c:ext>
          </c:extLst>
        </c:ser>
        <c:ser>
          <c:idx val="1"/>
          <c:order val="1"/>
          <c:tx>
            <c:strRef>
              <c:f>'Serd 2024'!$T$50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'Serd 2024'!$R$51:$R$56</c:f>
              <c:strCache>
                <c:ptCount val="6"/>
                <c:pt idx="0">
                  <c:v>Da solo/a</c:v>
                </c:pt>
                <c:pt idx="1">
                  <c:v>Con famiglia di origine </c:v>
                </c:pt>
                <c:pt idx="2">
                  <c:v>Con partner/figli</c:v>
                </c:pt>
                <c:pt idx="3">
                  <c:v>Amici </c:v>
                </c:pt>
                <c:pt idx="4">
                  <c:v>Altro</c:v>
                </c:pt>
                <c:pt idx="5">
                  <c:v>Non noto </c:v>
                </c:pt>
              </c:strCache>
            </c:strRef>
          </c:cat>
          <c:val>
            <c:numRef>
              <c:f>'Serd 2024'!$T$51:$T$56</c:f>
              <c:numCache>
                <c:formatCode>General</c:formatCode>
                <c:ptCount val="6"/>
                <c:pt idx="0">
                  <c:v>15</c:v>
                </c:pt>
                <c:pt idx="1">
                  <c:v>14</c:v>
                </c:pt>
                <c:pt idx="2">
                  <c:v>36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FA-421A-837F-FE9EF055AAD8}"/>
            </c:ext>
          </c:extLst>
        </c:ser>
        <c:ser>
          <c:idx val="2"/>
          <c:order val="2"/>
          <c:tx>
            <c:strRef>
              <c:f>'Serd 2024'!$U$50</c:f>
              <c:strCache>
                <c:ptCount val="1"/>
                <c:pt idx="0">
                  <c:v>TOT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'Serd 2024'!$R$51:$R$56</c:f>
              <c:strCache>
                <c:ptCount val="6"/>
                <c:pt idx="0">
                  <c:v>Da solo/a</c:v>
                </c:pt>
                <c:pt idx="1">
                  <c:v>Con famiglia di origine </c:v>
                </c:pt>
                <c:pt idx="2">
                  <c:v>Con partner/figli</c:v>
                </c:pt>
                <c:pt idx="3">
                  <c:v>Amici </c:v>
                </c:pt>
                <c:pt idx="4">
                  <c:v>Altro</c:v>
                </c:pt>
                <c:pt idx="5">
                  <c:v>Non noto </c:v>
                </c:pt>
              </c:strCache>
            </c:strRef>
          </c:cat>
          <c:val>
            <c:numRef>
              <c:f>'Serd 2024'!$U$51:$U$56</c:f>
              <c:numCache>
                <c:formatCode>General</c:formatCode>
                <c:ptCount val="6"/>
                <c:pt idx="0">
                  <c:v>46</c:v>
                </c:pt>
                <c:pt idx="1">
                  <c:v>97</c:v>
                </c:pt>
                <c:pt idx="2">
                  <c:v>109</c:v>
                </c:pt>
                <c:pt idx="3">
                  <c:v>4</c:v>
                </c:pt>
                <c:pt idx="4">
                  <c:v>16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FA-421A-837F-FE9EF055A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2282879"/>
        <c:axId val="752283839"/>
      </c:barChart>
      <c:catAx>
        <c:axId val="752282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52283839"/>
        <c:crosses val="autoZero"/>
        <c:auto val="1"/>
        <c:lblAlgn val="ctr"/>
        <c:lblOffset val="100"/>
        <c:noMultiLvlLbl val="0"/>
      </c:catAx>
      <c:valAx>
        <c:axId val="752283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52282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tx2">
        <a:lumMod val="50000"/>
      </a:schemeClr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F7A4E8-5FE7-A856-52A5-738D2AD92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655" y="2344792"/>
            <a:ext cx="8636689" cy="772063"/>
          </a:xfrm>
          <a:solidFill>
            <a:schemeClr val="tx2">
              <a:lumMod val="50000"/>
            </a:schemeClr>
          </a:solidFill>
          <a:ln w="28575">
            <a:solidFill>
              <a:schemeClr val="accent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it-IT" sz="5600" b="1" dirty="0">
                <a:solidFill>
                  <a:schemeClr val="accent1">
                    <a:lumMod val="50000"/>
                  </a:schemeClr>
                </a:solidFill>
              </a:rPr>
              <a:t>dipendenze</a:t>
            </a:r>
          </a:p>
        </p:txBody>
      </p:sp>
      <p:pic>
        <p:nvPicPr>
          <p:cNvPr id="4" name="Picture 2" descr="E:\LOGO\logo png.png">
            <a:extLst>
              <a:ext uri="{FF2B5EF4-FFF2-40B4-BE49-F238E27FC236}">
                <a16:creationId xmlns:a16="http://schemas.microsoft.com/office/drawing/2014/main" id="{CCCE982C-9534-66B1-2201-3424D5CDD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258" y="362601"/>
            <a:ext cx="3370040" cy="1156536"/>
          </a:xfrm>
          <a:prstGeom prst="rect">
            <a:avLst/>
          </a:prstGeom>
          <a:noFill/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9A203C2-4780-D63A-E204-BA860A5CC313}"/>
              </a:ext>
            </a:extLst>
          </p:cNvPr>
          <p:cNvSpPr txBox="1"/>
          <p:nvPr/>
        </p:nvSpPr>
        <p:spPr>
          <a:xfrm>
            <a:off x="6401374" y="465346"/>
            <a:ext cx="4340517" cy="954107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  <a:t>Piano di zona 2025-2027 </a:t>
            </a:r>
          </a:p>
          <a:p>
            <a:pPr algn="ctr"/>
            <a: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  <a:t>Anno 2025</a:t>
            </a:r>
            <a:endParaRPr lang="it-IT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4AB4EE6-1CDE-B78E-0D7B-DB3CC2CD54BB}"/>
              </a:ext>
            </a:extLst>
          </p:cNvPr>
          <p:cNvSpPr txBox="1"/>
          <p:nvPr/>
        </p:nvSpPr>
        <p:spPr>
          <a:xfrm>
            <a:off x="1777654" y="3741146"/>
            <a:ext cx="8636689" cy="1938992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chemeClr val="accent1">
                    <a:lumMod val="50000"/>
                  </a:schemeClr>
                </a:solidFill>
              </a:rPr>
              <a:t>OSSERVATORIO SOCIALE </a:t>
            </a:r>
            <a:r>
              <a:rPr lang="it-IT" sz="3000" dirty="0">
                <a:solidFill>
                  <a:schemeClr val="accent1">
                    <a:lumMod val="50000"/>
                  </a:schemeClr>
                </a:solidFill>
              </a:rPr>
              <a:t>DELL’UFFICIO DI PIANO</a:t>
            </a:r>
          </a:p>
          <a:p>
            <a:endParaRPr lang="it-IT" sz="3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it-IT" sz="3000" u="sng" dirty="0">
                <a:solidFill>
                  <a:schemeClr val="accent1">
                    <a:lumMod val="50000"/>
                  </a:schemeClr>
                </a:solidFill>
              </a:rPr>
              <a:t>Dati UOS Ser.D Colleferro al 31.12.2024</a:t>
            </a:r>
          </a:p>
        </p:txBody>
      </p:sp>
    </p:spTree>
    <p:extLst>
      <p:ext uri="{BB962C8B-B14F-4D97-AF65-F5344CB8AC3E}">
        <p14:creationId xmlns:p14="http://schemas.microsoft.com/office/powerpoint/2010/main" val="1971950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FD3F609-8730-DAE6-40A8-AFB161D18E72}"/>
              </a:ext>
            </a:extLst>
          </p:cNvPr>
          <p:cNvSpPr txBox="1"/>
          <p:nvPr/>
        </p:nvSpPr>
        <p:spPr>
          <a:xfrm>
            <a:off x="2313315" y="317928"/>
            <a:ext cx="7565367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Utenti Ser.D per Situazione abitativa al 31.12.2024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5B6C2BA3-03BA-BCED-A5EF-00EB40563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590670"/>
              </p:ext>
            </p:extLst>
          </p:nvPr>
        </p:nvGraphicFramePr>
        <p:xfrm>
          <a:off x="2313316" y="1089891"/>
          <a:ext cx="7565366" cy="5116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1604">
                  <a:extLst>
                    <a:ext uri="{9D8B030D-6E8A-4147-A177-3AD203B41FA5}">
                      <a16:colId xmlns:a16="http://schemas.microsoft.com/office/drawing/2014/main" val="1929098855"/>
                    </a:ext>
                  </a:extLst>
                </a:gridCol>
                <a:gridCol w="1144642">
                  <a:extLst>
                    <a:ext uri="{9D8B030D-6E8A-4147-A177-3AD203B41FA5}">
                      <a16:colId xmlns:a16="http://schemas.microsoft.com/office/drawing/2014/main" val="2284983019"/>
                    </a:ext>
                  </a:extLst>
                </a:gridCol>
                <a:gridCol w="1144642">
                  <a:extLst>
                    <a:ext uri="{9D8B030D-6E8A-4147-A177-3AD203B41FA5}">
                      <a16:colId xmlns:a16="http://schemas.microsoft.com/office/drawing/2014/main" val="3780443924"/>
                    </a:ext>
                  </a:extLst>
                </a:gridCol>
                <a:gridCol w="1144642">
                  <a:extLst>
                    <a:ext uri="{9D8B030D-6E8A-4147-A177-3AD203B41FA5}">
                      <a16:colId xmlns:a16="http://schemas.microsoft.com/office/drawing/2014/main" val="4185115512"/>
                    </a:ext>
                  </a:extLst>
                </a:gridCol>
                <a:gridCol w="1269836">
                  <a:extLst>
                    <a:ext uri="{9D8B030D-6E8A-4147-A177-3AD203B41FA5}">
                      <a16:colId xmlns:a16="http://schemas.microsoft.com/office/drawing/2014/main" val="1229938642"/>
                    </a:ext>
                  </a:extLst>
                </a:gridCol>
              </a:tblGrid>
              <a:tr h="107603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 Situazione Abitativa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M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F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TOT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264504"/>
                  </a:ext>
                </a:extLst>
              </a:tr>
              <a:tr h="80818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Con dimora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>
                          <a:effectLst/>
                        </a:rPr>
                        <a:t>199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>
                          <a:effectLst/>
                        </a:rPr>
                        <a:t>67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266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95,00%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487191"/>
                  </a:ext>
                </a:extLst>
              </a:tr>
              <a:tr h="80818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Senza dimora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1,10%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7132279"/>
                  </a:ext>
                </a:extLst>
              </a:tr>
              <a:tr h="80818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Presso altre istituzioni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2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1,40%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9607"/>
                  </a:ext>
                </a:extLst>
              </a:tr>
              <a:tr h="80818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Altro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0,40%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7702778"/>
                  </a:ext>
                </a:extLst>
              </a:tr>
              <a:tr h="80818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Non noto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6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2,10%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7251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231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AC3AF799-2AC3-9147-3E2A-3AC7277842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854602"/>
              </p:ext>
            </p:extLst>
          </p:nvPr>
        </p:nvGraphicFramePr>
        <p:xfrm>
          <a:off x="394811" y="877455"/>
          <a:ext cx="4180936" cy="56497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0232">
                  <a:extLst>
                    <a:ext uri="{9D8B030D-6E8A-4147-A177-3AD203B41FA5}">
                      <a16:colId xmlns:a16="http://schemas.microsoft.com/office/drawing/2014/main" val="3591472533"/>
                    </a:ext>
                  </a:extLst>
                </a:gridCol>
                <a:gridCol w="3010704">
                  <a:extLst>
                    <a:ext uri="{9D8B030D-6E8A-4147-A177-3AD203B41FA5}">
                      <a16:colId xmlns:a16="http://schemas.microsoft.com/office/drawing/2014/main" val="3583448791"/>
                    </a:ext>
                  </a:extLst>
                </a:gridCol>
              </a:tblGrid>
              <a:tr h="5997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Anni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N. utenti seguiti dal Ser.D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734397"/>
                  </a:ext>
                </a:extLst>
              </a:tr>
              <a:tr h="3884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effectLst/>
                        </a:rPr>
                        <a:t>163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89832952"/>
                  </a:ext>
                </a:extLst>
              </a:tr>
              <a:tr h="3884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effectLst/>
                        </a:rPr>
                        <a:t>277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52782031"/>
                  </a:ext>
                </a:extLst>
              </a:tr>
              <a:tr h="3884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effectLst/>
                        </a:rPr>
                        <a:t>244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37213222"/>
                  </a:ext>
                </a:extLst>
              </a:tr>
              <a:tr h="3884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effectLst/>
                        </a:rPr>
                        <a:t>282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76335791"/>
                  </a:ext>
                </a:extLst>
              </a:tr>
              <a:tr h="3884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effectLst/>
                        </a:rPr>
                        <a:t>210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62545142"/>
                  </a:ext>
                </a:extLst>
              </a:tr>
              <a:tr h="3884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effectLst/>
                        </a:rPr>
                        <a:t>218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88424646"/>
                  </a:ext>
                </a:extLst>
              </a:tr>
              <a:tr h="3884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effectLst/>
                        </a:rPr>
                        <a:t>211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47167697"/>
                  </a:ext>
                </a:extLst>
              </a:tr>
              <a:tr h="3884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effectLst/>
                        </a:rPr>
                        <a:t>217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5677879"/>
                  </a:ext>
                </a:extLst>
              </a:tr>
              <a:tr h="3884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effectLst/>
                        </a:rPr>
                        <a:t>166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85362177"/>
                  </a:ext>
                </a:extLst>
              </a:tr>
              <a:tr h="3884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effectLst/>
                        </a:rPr>
                        <a:t>171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78602743"/>
                  </a:ext>
                </a:extLst>
              </a:tr>
              <a:tr h="3884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800" b="0" dirty="0">
                          <a:effectLst/>
                        </a:rPr>
                        <a:t>155</a:t>
                      </a:r>
                      <a:endParaRPr lang="it-IT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45161807"/>
                  </a:ext>
                </a:extLst>
              </a:tr>
              <a:tr h="3884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182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69136388"/>
                  </a:ext>
                </a:extLst>
              </a:tr>
              <a:tr h="3882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2024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76145171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3EBC718F-711C-85B7-951C-D9A58EB10302}"/>
              </a:ext>
            </a:extLst>
          </p:cNvPr>
          <p:cNvSpPr txBox="1"/>
          <p:nvPr/>
        </p:nvSpPr>
        <p:spPr>
          <a:xfrm>
            <a:off x="1229177" y="201567"/>
            <a:ext cx="9733646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Utenti UOS Ser.D di Colleferro – Serie storica 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8A43EFC-8BCC-9EE4-F615-F8A9B6F45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321" y="16759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264997D0-D116-353F-AA55-C1A07FFDC9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345333"/>
              </p:ext>
            </p:extLst>
          </p:nvPr>
        </p:nvGraphicFramePr>
        <p:xfrm>
          <a:off x="5003321" y="1831742"/>
          <a:ext cx="6638419" cy="3283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5961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0A008AD-B485-890F-FA35-6348B1162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938805"/>
              </p:ext>
            </p:extLst>
          </p:nvPr>
        </p:nvGraphicFramePr>
        <p:xfrm>
          <a:off x="398463" y="207036"/>
          <a:ext cx="5027553" cy="6443928"/>
        </p:xfrm>
        <a:graphic>
          <a:graphicData uri="http://schemas.openxmlformats.org/drawingml/2006/table">
            <a:tbl>
              <a:tblPr/>
              <a:tblGrid>
                <a:gridCol w="3334061">
                  <a:extLst>
                    <a:ext uri="{9D8B030D-6E8A-4147-A177-3AD203B41FA5}">
                      <a16:colId xmlns:a16="http://schemas.microsoft.com/office/drawing/2014/main" val="132231767"/>
                    </a:ext>
                  </a:extLst>
                </a:gridCol>
                <a:gridCol w="846746">
                  <a:extLst>
                    <a:ext uri="{9D8B030D-6E8A-4147-A177-3AD203B41FA5}">
                      <a16:colId xmlns:a16="http://schemas.microsoft.com/office/drawing/2014/main" val="3125303716"/>
                    </a:ext>
                  </a:extLst>
                </a:gridCol>
                <a:gridCol w="846746">
                  <a:extLst>
                    <a:ext uri="{9D8B030D-6E8A-4147-A177-3AD203B41FA5}">
                      <a16:colId xmlns:a16="http://schemas.microsoft.com/office/drawing/2014/main" val="2155291149"/>
                    </a:ext>
                  </a:extLst>
                </a:gridCol>
              </a:tblGrid>
              <a:tr h="8054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DIPENDENZA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Utenti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016874"/>
                  </a:ext>
                </a:extLst>
              </a:tr>
              <a:tr h="8054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Oppiacei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518195"/>
                  </a:ext>
                </a:extLst>
              </a:tr>
              <a:tr h="8054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Cocaina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209433"/>
                  </a:ext>
                </a:extLst>
              </a:tr>
              <a:tr h="8054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THC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412813"/>
                  </a:ext>
                </a:extLst>
              </a:tr>
              <a:tr h="8054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Gioco d'azzardo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654175"/>
                  </a:ext>
                </a:extLst>
              </a:tr>
              <a:tr h="8054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Alcol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542041"/>
                  </a:ext>
                </a:extLst>
              </a:tr>
              <a:tr h="8054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Tabacco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906412"/>
                  </a:ext>
                </a:extLst>
              </a:tr>
              <a:tr h="8054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Altro (Chetamina, Benzodiazepine, etc.)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136340"/>
                  </a:ext>
                </a:extLst>
              </a:tr>
            </a:tbl>
          </a:graphicData>
        </a:graphic>
      </p:graphicFrame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352D2F23-60A6-B26B-73E5-50B5C51E9E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951801"/>
              </p:ext>
            </p:extLst>
          </p:nvPr>
        </p:nvGraphicFramePr>
        <p:xfrm>
          <a:off x="5771071" y="207032"/>
          <a:ext cx="6176513" cy="6443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4374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6DA8A32-A075-9653-40DA-01EF74336D71}"/>
              </a:ext>
            </a:extLst>
          </p:cNvPr>
          <p:cNvSpPr txBox="1"/>
          <p:nvPr/>
        </p:nvSpPr>
        <p:spPr>
          <a:xfrm>
            <a:off x="6747392" y="875582"/>
            <a:ext cx="4801979" cy="4708981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Dai dati emerge una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netta prevalenza di pazienti maschi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208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unità, corrispondenti al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74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%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mentre l’utenza femminile presenta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72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unità, corrispondente al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26%</a:t>
            </a:r>
            <a:endParaRPr lang="it-IT" sz="2000" b="1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endParaRPr lang="it-IT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it-IT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L’utenza si concentra soprattutto nelle fasce d’età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45-49 (15,7%)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50-54 (13,6%)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&gt;59 (21,10)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Cumulati </a:t>
            </a:r>
            <a:r>
              <a:rPr lang="it-IT" sz="2000" u="sng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rappresentano </a:t>
            </a:r>
            <a:r>
              <a:rPr lang="it-IT" sz="2000" b="1" u="sng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oltre il 50%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Dell’utenza totale .</a:t>
            </a:r>
          </a:p>
          <a:p>
            <a:pPr algn="just"/>
            <a:endParaRPr lang="it-IT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it-IT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Considerando le fasce d’età più giovani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&lt;20-34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 evidenziano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48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unità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pari al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17,1%. </a:t>
            </a:r>
            <a:endParaRPr lang="it-IT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C7A3796-6BBA-0536-CF5A-CB6E06F30D69}"/>
              </a:ext>
            </a:extLst>
          </p:cNvPr>
          <p:cNvSpPr txBox="1"/>
          <p:nvPr/>
        </p:nvSpPr>
        <p:spPr>
          <a:xfrm>
            <a:off x="301925" y="172193"/>
            <a:ext cx="11247445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Utenti Ser.D per sesso e fascia d’età al 31.12.2024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15683B49-5281-0530-858F-7F971401F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180572"/>
              </p:ext>
            </p:extLst>
          </p:nvPr>
        </p:nvGraphicFramePr>
        <p:xfrm>
          <a:off x="301925" y="875582"/>
          <a:ext cx="6029865" cy="47089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6780">
                  <a:extLst>
                    <a:ext uri="{9D8B030D-6E8A-4147-A177-3AD203B41FA5}">
                      <a16:colId xmlns:a16="http://schemas.microsoft.com/office/drawing/2014/main" val="3428912404"/>
                    </a:ext>
                  </a:extLst>
                </a:gridCol>
                <a:gridCol w="1107880">
                  <a:extLst>
                    <a:ext uri="{9D8B030D-6E8A-4147-A177-3AD203B41FA5}">
                      <a16:colId xmlns:a16="http://schemas.microsoft.com/office/drawing/2014/main" val="3724718520"/>
                    </a:ext>
                  </a:extLst>
                </a:gridCol>
                <a:gridCol w="1107880">
                  <a:extLst>
                    <a:ext uri="{9D8B030D-6E8A-4147-A177-3AD203B41FA5}">
                      <a16:colId xmlns:a16="http://schemas.microsoft.com/office/drawing/2014/main" val="267842506"/>
                    </a:ext>
                  </a:extLst>
                </a:gridCol>
                <a:gridCol w="1107880">
                  <a:extLst>
                    <a:ext uri="{9D8B030D-6E8A-4147-A177-3AD203B41FA5}">
                      <a16:colId xmlns:a16="http://schemas.microsoft.com/office/drawing/2014/main" val="612525565"/>
                    </a:ext>
                  </a:extLst>
                </a:gridCol>
                <a:gridCol w="1269445">
                  <a:extLst>
                    <a:ext uri="{9D8B030D-6E8A-4147-A177-3AD203B41FA5}">
                      <a16:colId xmlns:a16="http://schemas.microsoft.com/office/drawing/2014/main" val="839608464"/>
                    </a:ext>
                  </a:extLst>
                </a:gridCol>
              </a:tblGrid>
              <a:tr h="66536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Classi di età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Maschi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Femmine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TOT.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019822"/>
                  </a:ext>
                </a:extLst>
              </a:tr>
              <a:tr h="3676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&lt; 20 anni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1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1,00%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3180965"/>
                  </a:ext>
                </a:extLst>
              </a:tr>
              <a:tr h="3676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20-24 anni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1,40%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3964545"/>
                  </a:ext>
                </a:extLst>
              </a:tr>
              <a:tr h="3676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25-29 anni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12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15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5,40%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6731537"/>
                  </a:ext>
                </a:extLst>
              </a:tr>
              <a:tr h="3676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30-34 anni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16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dirty="0">
                          <a:effectLst/>
                        </a:rPr>
                        <a:t>10</a:t>
                      </a:r>
                      <a:endParaRPr lang="it-IT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26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9,30%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4337939"/>
                  </a:ext>
                </a:extLst>
              </a:tr>
              <a:tr h="3676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35-39 anni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27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8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35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u="none" strike="noStrike" dirty="0">
                          <a:effectLst/>
                        </a:rPr>
                        <a:t>12,50%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0411655"/>
                  </a:ext>
                </a:extLst>
              </a:tr>
              <a:tr h="3676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40-44 anni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15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6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21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7,50%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2117893"/>
                  </a:ext>
                </a:extLst>
              </a:tr>
              <a:tr h="3676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45-49 anni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36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8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dirty="0">
                          <a:effectLst/>
                        </a:rPr>
                        <a:t>44</a:t>
                      </a:r>
                      <a:endParaRPr lang="it-IT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15,70%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5447088"/>
                  </a:ext>
                </a:extLst>
              </a:tr>
              <a:tr h="3676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50-54 anni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32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6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38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13,60%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812797"/>
                  </a:ext>
                </a:extLst>
              </a:tr>
              <a:tr h="3676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55-59 anni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24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11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35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12,50%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0878236"/>
                  </a:ext>
                </a:extLst>
              </a:tr>
              <a:tr h="3676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&gt; 59 anni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u="none" strike="noStrike">
                          <a:effectLst/>
                        </a:rPr>
                        <a:t>40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u="none" strike="noStrike" dirty="0">
                          <a:effectLst/>
                        </a:rPr>
                        <a:t>19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dirty="0">
                          <a:effectLst/>
                        </a:rPr>
                        <a:t>59</a:t>
                      </a:r>
                      <a:endParaRPr lang="it-IT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21,10%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6661546"/>
                  </a:ext>
                </a:extLst>
              </a:tr>
              <a:tr h="3676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TOT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>
                          <a:effectLst/>
                        </a:rPr>
                        <a:t>208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>
                          <a:effectLst/>
                        </a:rPr>
                        <a:t>72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280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100,00%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6993475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50585B71-868F-C74D-C749-ED7880F98BD3}"/>
              </a:ext>
            </a:extLst>
          </p:cNvPr>
          <p:cNvSpPr txBox="1"/>
          <p:nvPr/>
        </p:nvSpPr>
        <p:spPr>
          <a:xfrm>
            <a:off x="6747393" y="5775090"/>
            <a:ext cx="4801979" cy="646331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Età Media è di 47.5 per i Maschi e 49.2 per la Femmine. Età media tot. è di 47.9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1FCC248-BA88-EED6-563F-62ED40C28F43}"/>
              </a:ext>
            </a:extLst>
          </p:cNvPr>
          <p:cNvSpPr txBox="1"/>
          <p:nvPr/>
        </p:nvSpPr>
        <p:spPr>
          <a:xfrm>
            <a:off x="301925" y="5775090"/>
            <a:ext cx="6029866" cy="646331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269 utenti con cittadinanza italiana e 11 utenti con cittadinanza straniera.</a:t>
            </a:r>
          </a:p>
        </p:txBody>
      </p:sp>
    </p:spTree>
    <p:extLst>
      <p:ext uri="{BB962C8B-B14F-4D97-AF65-F5344CB8AC3E}">
        <p14:creationId xmlns:p14="http://schemas.microsoft.com/office/powerpoint/2010/main" val="1477573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6E5DCC33-4620-A1B1-E39D-52EBA5C08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025177"/>
              </p:ext>
            </p:extLst>
          </p:nvPr>
        </p:nvGraphicFramePr>
        <p:xfrm>
          <a:off x="572655" y="431803"/>
          <a:ext cx="11046690" cy="4968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2206">
                  <a:extLst>
                    <a:ext uri="{9D8B030D-6E8A-4147-A177-3AD203B41FA5}">
                      <a16:colId xmlns:a16="http://schemas.microsoft.com/office/drawing/2014/main" val="49071216"/>
                    </a:ext>
                  </a:extLst>
                </a:gridCol>
                <a:gridCol w="1481121">
                  <a:extLst>
                    <a:ext uri="{9D8B030D-6E8A-4147-A177-3AD203B41FA5}">
                      <a16:colId xmlns:a16="http://schemas.microsoft.com/office/drawing/2014/main" val="3948018269"/>
                    </a:ext>
                  </a:extLst>
                </a:gridCol>
                <a:gridCol w="1592121">
                  <a:extLst>
                    <a:ext uri="{9D8B030D-6E8A-4147-A177-3AD203B41FA5}">
                      <a16:colId xmlns:a16="http://schemas.microsoft.com/office/drawing/2014/main" val="1063926711"/>
                    </a:ext>
                  </a:extLst>
                </a:gridCol>
                <a:gridCol w="1370121">
                  <a:extLst>
                    <a:ext uri="{9D8B030D-6E8A-4147-A177-3AD203B41FA5}">
                      <a16:colId xmlns:a16="http://schemas.microsoft.com/office/drawing/2014/main" val="960082510"/>
                    </a:ext>
                  </a:extLst>
                </a:gridCol>
                <a:gridCol w="1481121">
                  <a:extLst>
                    <a:ext uri="{9D8B030D-6E8A-4147-A177-3AD203B41FA5}">
                      <a16:colId xmlns:a16="http://schemas.microsoft.com/office/drawing/2014/main" val="1331329495"/>
                    </a:ext>
                  </a:extLst>
                </a:gridCol>
              </a:tblGrid>
              <a:tr h="311252"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u="none" strike="noStrike">
                          <a:effectLst/>
                        </a:rPr>
                        <a:t>Modalità di accesso 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Maschi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Femmine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n. Utenti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687391"/>
                  </a:ext>
                </a:extLst>
              </a:tr>
              <a:tr h="31125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Autoinvio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u="none" strike="noStrike" dirty="0">
                          <a:effectLst/>
                        </a:rPr>
                        <a:t>124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u="none" strike="noStrike" dirty="0">
                          <a:effectLst/>
                        </a:rPr>
                        <a:t>44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u="none" strike="noStrike" dirty="0">
                          <a:effectLst/>
                        </a:rPr>
                        <a:t>168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60%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1847860"/>
                  </a:ext>
                </a:extLst>
              </a:tr>
              <a:tr h="31125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Familiari o amici 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u="none" strike="noStrike">
                          <a:effectLst/>
                        </a:rPr>
                        <a:t>17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u="none" strike="noStrike">
                          <a:effectLst/>
                        </a:rPr>
                        <a:t>4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u="none" strike="noStrike">
                          <a:effectLst/>
                        </a:rPr>
                        <a:t>21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7,5%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5026984"/>
                  </a:ext>
                </a:extLst>
              </a:tr>
              <a:tr h="31125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Ser.D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u="none" strike="noStrike" dirty="0">
                          <a:effectLst/>
                        </a:rPr>
                        <a:t>24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u="none" strike="noStrike" dirty="0">
                          <a:effectLst/>
                        </a:rPr>
                        <a:t>7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u="none" strike="noStrike" dirty="0">
                          <a:effectLst/>
                        </a:rPr>
                        <a:t>31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11,1%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1655496"/>
                  </a:ext>
                </a:extLst>
              </a:tr>
              <a:tr h="31125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Altri Servizi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</a:rPr>
                        <a:t>3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1,4%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8507191"/>
                  </a:ext>
                </a:extLst>
              </a:tr>
              <a:tr h="31125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Medico di base o privato 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</a:rPr>
                        <a:t>8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</a:rPr>
                        <a:t>2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</a:rPr>
                        <a:t>10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3,6%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1140884"/>
                  </a:ext>
                </a:extLst>
              </a:tr>
              <a:tr h="31125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Servizi Sociali 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</a:rPr>
                        <a:t>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1,4%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1375296"/>
                  </a:ext>
                </a:extLst>
              </a:tr>
              <a:tr h="31125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Strutture Ospedaliere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1,1%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5418588"/>
                  </a:ext>
                </a:extLst>
              </a:tr>
              <a:tr h="31125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Altro servizio Asl 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10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15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5,4%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1119597"/>
                  </a:ext>
                </a:extLst>
              </a:tr>
              <a:tr h="31125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Prefettura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1,1%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3696801"/>
                  </a:ext>
                </a:extLst>
              </a:tr>
              <a:tr h="610804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Autorità giudiziaria</a:t>
                      </a:r>
                    </a:p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/penitenziaria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</a:rPr>
                        <a:t>12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</a:rPr>
                        <a:t>6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</a:rPr>
                        <a:t>18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6,4%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2594066"/>
                  </a:ext>
                </a:extLst>
              </a:tr>
              <a:tr h="31125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Scuola 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0%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7447433"/>
                  </a:ext>
                </a:extLst>
              </a:tr>
              <a:tr h="31125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Forze dell'ordine 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0%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2100298"/>
                  </a:ext>
                </a:extLst>
              </a:tr>
              <a:tr h="31125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Altro servizio Asl 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0,7%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0558534"/>
                  </a:ext>
                </a:extLst>
              </a:tr>
              <a:tr h="31125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Non noto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0,4%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2686795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3BA81931-F70A-78EC-2806-56B5EA54282F}"/>
              </a:ext>
            </a:extLst>
          </p:cNvPr>
          <p:cNvSpPr txBox="1"/>
          <p:nvPr/>
        </p:nvSpPr>
        <p:spPr>
          <a:xfrm>
            <a:off x="572655" y="5753819"/>
            <a:ext cx="11046691" cy="646331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Il 15% degli utenti in carico ha abbandonato il servizio, il 13,2% è stato dimesso e il 61,4 è in corso e circa il 7% è stato trasferito.  </a:t>
            </a:r>
          </a:p>
        </p:txBody>
      </p:sp>
    </p:spTree>
    <p:extLst>
      <p:ext uri="{BB962C8B-B14F-4D97-AF65-F5344CB8AC3E}">
        <p14:creationId xmlns:p14="http://schemas.microsoft.com/office/powerpoint/2010/main" val="349065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35255701-271B-9997-DFF9-78383AF1D7FD}"/>
              </a:ext>
            </a:extLst>
          </p:cNvPr>
          <p:cNvSpPr txBox="1"/>
          <p:nvPr/>
        </p:nvSpPr>
        <p:spPr>
          <a:xfrm>
            <a:off x="2457090" y="266781"/>
            <a:ext cx="6800491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Utenti Ser.D per titolo di studio al 31.12.2024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7E3753D-84CF-C00F-E016-BF7702E8E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351" y="12150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4DA32D30-6918-A546-B2D5-E65F19E05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697246"/>
              </p:ext>
            </p:extLst>
          </p:nvPr>
        </p:nvGraphicFramePr>
        <p:xfrm>
          <a:off x="146651" y="1061050"/>
          <a:ext cx="5710685" cy="52448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069">
                  <a:extLst>
                    <a:ext uri="{9D8B030D-6E8A-4147-A177-3AD203B41FA5}">
                      <a16:colId xmlns:a16="http://schemas.microsoft.com/office/drawing/2014/main" val="1230086039"/>
                    </a:ext>
                  </a:extLst>
                </a:gridCol>
                <a:gridCol w="864028">
                  <a:extLst>
                    <a:ext uri="{9D8B030D-6E8A-4147-A177-3AD203B41FA5}">
                      <a16:colId xmlns:a16="http://schemas.microsoft.com/office/drawing/2014/main" val="632302548"/>
                    </a:ext>
                  </a:extLst>
                </a:gridCol>
                <a:gridCol w="937071">
                  <a:extLst>
                    <a:ext uri="{9D8B030D-6E8A-4147-A177-3AD203B41FA5}">
                      <a16:colId xmlns:a16="http://schemas.microsoft.com/office/drawing/2014/main" val="2622824040"/>
                    </a:ext>
                  </a:extLst>
                </a:gridCol>
                <a:gridCol w="1015050">
                  <a:extLst>
                    <a:ext uri="{9D8B030D-6E8A-4147-A177-3AD203B41FA5}">
                      <a16:colId xmlns:a16="http://schemas.microsoft.com/office/drawing/2014/main" val="1043342535"/>
                    </a:ext>
                  </a:extLst>
                </a:gridCol>
                <a:gridCol w="734467">
                  <a:extLst>
                    <a:ext uri="{9D8B030D-6E8A-4147-A177-3AD203B41FA5}">
                      <a16:colId xmlns:a16="http://schemas.microsoft.com/office/drawing/2014/main" val="4190940556"/>
                    </a:ext>
                  </a:extLst>
                </a:gridCol>
              </a:tblGrid>
              <a:tr h="8305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>
                          <a:effectLst/>
                        </a:rPr>
                        <a:t>Titolo di studio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>
                          <a:effectLst/>
                        </a:rPr>
                        <a:t>Maschi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</a:rPr>
                        <a:t>Femmine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>
                          <a:effectLst/>
                        </a:rPr>
                        <a:t>N. Utenti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u="none" strike="noStrike" dirty="0">
                          <a:effectLst/>
                        </a:rPr>
                        <a:t>%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152087"/>
                  </a:ext>
                </a:extLst>
              </a:tr>
              <a:tr h="45886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>
                          <a:effectLst/>
                        </a:rPr>
                        <a:t>Nessuno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>
                          <a:effectLst/>
                        </a:rPr>
                        <a:t>1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</a:rPr>
                        <a:t>1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u="none" strike="noStrike" dirty="0">
                          <a:effectLst/>
                        </a:rPr>
                        <a:t>0,4%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1100319"/>
                  </a:ext>
                </a:extLst>
              </a:tr>
              <a:tr h="45886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</a:rPr>
                        <a:t>Licenza elementare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>
                          <a:effectLst/>
                        </a:rPr>
                        <a:t>7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>
                          <a:effectLst/>
                        </a:rPr>
                        <a:t>3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>
                          <a:effectLst/>
                        </a:rPr>
                        <a:t>10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u="none" strike="noStrike" dirty="0">
                          <a:effectLst/>
                        </a:rPr>
                        <a:t>3,6%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0650346"/>
                  </a:ext>
                </a:extLst>
              </a:tr>
              <a:tr h="8305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>
                          <a:effectLst/>
                        </a:rPr>
                        <a:t>Licenza media inferiore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u="none" strike="noStrike" dirty="0">
                          <a:effectLst/>
                        </a:rPr>
                        <a:t>94</a:t>
                      </a:r>
                      <a:endParaRPr lang="it-IT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u="none" strike="noStrike" dirty="0">
                          <a:effectLst/>
                        </a:rPr>
                        <a:t>27</a:t>
                      </a:r>
                      <a:endParaRPr lang="it-IT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u="none" strike="noStrike" dirty="0">
                          <a:effectLst/>
                        </a:rPr>
                        <a:t>121</a:t>
                      </a:r>
                      <a:endParaRPr lang="it-IT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1" u="none" strike="noStrike" dirty="0">
                          <a:effectLst/>
                        </a:rPr>
                        <a:t>43,2%</a:t>
                      </a:r>
                      <a:endParaRPr lang="it-IT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624123"/>
                  </a:ext>
                </a:extLst>
              </a:tr>
              <a:tr h="8305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>
                          <a:effectLst/>
                        </a:rPr>
                        <a:t>Licenza media superiore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u="none" strike="noStrike">
                          <a:effectLst/>
                        </a:rPr>
                        <a:t>70</a:t>
                      </a:r>
                      <a:endParaRPr lang="it-IT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u="none" strike="noStrike" dirty="0">
                          <a:effectLst/>
                        </a:rPr>
                        <a:t>27</a:t>
                      </a:r>
                      <a:endParaRPr lang="it-IT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u="none" strike="noStrike" dirty="0">
                          <a:effectLst/>
                        </a:rPr>
                        <a:t>97</a:t>
                      </a:r>
                      <a:endParaRPr lang="it-IT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1" u="none" strike="noStrike" dirty="0">
                          <a:effectLst/>
                        </a:rPr>
                        <a:t>34,6%</a:t>
                      </a:r>
                      <a:endParaRPr lang="it-IT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1692161"/>
                  </a:ext>
                </a:extLst>
              </a:tr>
              <a:tr h="45886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>
                          <a:effectLst/>
                        </a:rPr>
                        <a:t>Corso professionale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</a:rPr>
                        <a:t>15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>
                          <a:effectLst/>
                        </a:rPr>
                        <a:t>3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>
                          <a:effectLst/>
                        </a:rPr>
                        <a:t>18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u="none" strike="noStrike" dirty="0">
                          <a:effectLst/>
                        </a:rPr>
                        <a:t>6,4%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7617084"/>
                  </a:ext>
                </a:extLst>
              </a:tr>
              <a:tr h="45886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</a:rPr>
                        <a:t>Laurea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u="none" strike="noStrike" dirty="0">
                          <a:effectLst/>
                        </a:rPr>
                        <a:t>16</a:t>
                      </a:r>
                      <a:endParaRPr lang="it-IT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u="none" strike="noStrike" dirty="0">
                          <a:effectLst/>
                        </a:rPr>
                        <a:t>9</a:t>
                      </a:r>
                      <a:endParaRPr lang="it-IT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u="none" strike="noStrike" dirty="0">
                          <a:effectLst/>
                        </a:rPr>
                        <a:t>25</a:t>
                      </a:r>
                      <a:endParaRPr lang="it-IT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1" u="none" strike="noStrike" dirty="0">
                          <a:effectLst/>
                        </a:rPr>
                        <a:t>8,9%</a:t>
                      </a:r>
                      <a:endParaRPr lang="it-IT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4087820"/>
                  </a:ext>
                </a:extLst>
              </a:tr>
              <a:tr h="45886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>
                          <a:effectLst/>
                        </a:rPr>
                        <a:t>Non dichiarato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</a:rPr>
                        <a:t>0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>
                          <a:effectLst/>
                        </a:rPr>
                        <a:t>0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>
                          <a:effectLst/>
                        </a:rPr>
                        <a:t>8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u="none" strike="noStrike" dirty="0">
                          <a:effectLst/>
                        </a:rPr>
                        <a:t>2,9%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7468829"/>
                  </a:ext>
                </a:extLst>
              </a:tr>
              <a:tr h="45886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>
                          <a:effectLst/>
                        </a:rPr>
                        <a:t>Tot.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</a:rPr>
                        <a:t>203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>
                          <a:effectLst/>
                        </a:rPr>
                        <a:t>69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>
                          <a:effectLst/>
                        </a:rPr>
                        <a:t>280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u="none" strike="noStrike" dirty="0">
                          <a:effectLst/>
                        </a:rPr>
                        <a:t>100%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1684223"/>
                  </a:ext>
                </a:extLst>
              </a:tr>
            </a:tbl>
          </a:graphicData>
        </a:graphic>
      </p:graphicFrame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93471D40-E42F-BE68-3339-B65C1181A1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4157021"/>
              </p:ext>
            </p:extLst>
          </p:nvPr>
        </p:nvGraphicFramePr>
        <p:xfrm>
          <a:off x="6095999" y="1061050"/>
          <a:ext cx="5949349" cy="5244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6702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D6A505E-E8A9-C2DC-30DD-333125624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124" y="15613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C8A221-CA25-C60D-9872-4EB16D58C54F}"/>
              </a:ext>
            </a:extLst>
          </p:cNvPr>
          <p:cNvSpPr txBox="1"/>
          <p:nvPr/>
        </p:nvSpPr>
        <p:spPr>
          <a:xfrm>
            <a:off x="2313316" y="170146"/>
            <a:ext cx="7565367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Utenti Ser.D per situazione lavorativa al 31.12.2024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ACE2F6DE-D61A-A66C-2BD6-186C7968B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649568"/>
              </p:ext>
            </p:extLst>
          </p:nvPr>
        </p:nvGraphicFramePr>
        <p:xfrm>
          <a:off x="74763" y="1095554"/>
          <a:ext cx="4825045" cy="49946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5075">
                  <a:extLst>
                    <a:ext uri="{9D8B030D-6E8A-4147-A177-3AD203B41FA5}">
                      <a16:colId xmlns:a16="http://schemas.microsoft.com/office/drawing/2014/main" val="2402784027"/>
                    </a:ext>
                  </a:extLst>
                </a:gridCol>
                <a:gridCol w="730031">
                  <a:extLst>
                    <a:ext uri="{9D8B030D-6E8A-4147-A177-3AD203B41FA5}">
                      <a16:colId xmlns:a16="http://schemas.microsoft.com/office/drawing/2014/main" val="4196372524"/>
                    </a:ext>
                  </a:extLst>
                </a:gridCol>
                <a:gridCol w="730031">
                  <a:extLst>
                    <a:ext uri="{9D8B030D-6E8A-4147-A177-3AD203B41FA5}">
                      <a16:colId xmlns:a16="http://schemas.microsoft.com/office/drawing/2014/main" val="690576807"/>
                    </a:ext>
                  </a:extLst>
                </a:gridCol>
                <a:gridCol w="730031">
                  <a:extLst>
                    <a:ext uri="{9D8B030D-6E8A-4147-A177-3AD203B41FA5}">
                      <a16:colId xmlns:a16="http://schemas.microsoft.com/office/drawing/2014/main" val="130468294"/>
                    </a:ext>
                  </a:extLst>
                </a:gridCol>
                <a:gridCol w="809877">
                  <a:extLst>
                    <a:ext uri="{9D8B030D-6E8A-4147-A177-3AD203B41FA5}">
                      <a16:colId xmlns:a16="http://schemas.microsoft.com/office/drawing/2014/main" val="3661684710"/>
                    </a:ext>
                  </a:extLst>
                </a:gridCol>
              </a:tblGrid>
              <a:tr h="62728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Situazione lavorativa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M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F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TOT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704491"/>
                  </a:ext>
                </a:extLst>
              </a:tr>
              <a:tr h="62728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Studente/ssa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1,4%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089857"/>
                  </a:ext>
                </a:extLst>
              </a:tr>
              <a:tr h="62728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Inattivo/a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26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21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47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u="none" strike="noStrike" dirty="0">
                          <a:effectLst/>
                        </a:rPr>
                        <a:t>16,8%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4187112"/>
                  </a:ext>
                </a:extLst>
              </a:tr>
              <a:tr h="62728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Disoccupato/a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27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14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41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14,6%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0515253"/>
                  </a:ext>
                </a:extLst>
              </a:tr>
              <a:tr h="62728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Occupato/a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114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24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138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49,3%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3255404"/>
                  </a:ext>
                </a:extLst>
              </a:tr>
              <a:tr h="123098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Occupazione saltuaria 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22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27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9,6%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0661151"/>
                  </a:ext>
                </a:extLst>
              </a:tr>
              <a:tr h="62728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Altro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13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18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6,4%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3694425"/>
                  </a:ext>
                </a:extLst>
              </a:tr>
            </a:tbl>
          </a:graphicData>
        </a:graphic>
      </p:graphicFrame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820144D9-CD07-2BBF-C88D-0121929130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510748"/>
              </p:ext>
            </p:extLst>
          </p:nvPr>
        </p:nvGraphicFramePr>
        <p:xfrm>
          <a:off x="5126963" y="1095554"/>
          <a:ext cx="6975894" cy="4994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4622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4799F2B0-61B0-9B87-0DDC-CA8A9B7F5A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558390"/>
              </p:ext>
            </p:extLst>
          </p:nvPr>
        </p:nvGraphicFramePr>
        <p:xfrm>
          <a:off x="5394037" y="822035"/>
          <a:ext cx="6567054" cy="5624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C9EF561-BA13-B578-E5ED-8276FD6A9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490157"/>
              </p:ext>
            </p:extLst>
          </p:nvPr>
        </p:nvGraphicFramePr>
        <p:xfrm>
          <a:off x="129309" y="822036"/>
          <a:ext cx="5144656" cy="56249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6582">
                  <a:extLst>
                    <a:ext uri="{9D8B030D-6E8A-4147-A177-3AD203B41FA5}">
                      <a16:colId xmlns:a16="http://schemas.microsoft.com/office/drawing/2014/main" val="3990303224"/>
                    </a:ext>
                  </a:extLst>
                </a:gridCol>
                <a:gridCol w="637775">
                  <a:extLst>
                    <a:ext uri="{9D8B030D-6E8A-4147-A177-3AD203B41FA5}">
                      <a16:colId xmlns:a16="http://schemas.microsoft.com/office/drawing/2014/main" val="1341576177"/>
                    </a:ext>
                  </a:extLst>
                </a:gridCol>
                <a:gridCol w="778388">
                  <a:extLst>
                    <a:ext uri="{9D8B030D-6E8A-4147-A177-3AD203B41FA5}">
                      <a16:colId xmlns:a16="http://schemas.microsoft.com/office/drawing/2014/main" val="3889826907"/>
                    </a:ext>
                  </a:extLst>
                </a:gridCol>
                <a:gridCol w="778388">
                  <a:extLst>
                    <a:ext uri="{9D8B030D-6E8A-4147-A177-3AD203B41FA5}">
                      <a16:colId xmlns:a16="http://schemas.microsoft.com/office/drawing/2014/main" val="3662516725"/>
                    </a:ext>
                  </a:extLst>
                </a:gridCol>
                <a:gridCol w="863523">
                  <a:extLst>
                    <a:ext uri="{9D8B030D-6E8A-4147-A177-3AD203B41FA5}">
                      <a16:colId xmlns:a16="http://schemas.microsoft.com/office/drawing/2014/main" val="1669837952"/>
                    </a:ext>
                  </a:extLst>
                </a:gridCol>
              </a:tblGrid>
              <a:tr h="70979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</a:rPr>
                        <a:t>Stato Civile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M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F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TOT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154695"/>
                  </a:ext>
                </a:extLst>
              </a:tr>
              <a:tr h="70979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</a:rPr>
                        <a:t>celibe/</a:t>
                      </a:r>
                    </a:p>
                    <a:p>
                      <a:pPr algn="ctr" fontAlgn="b"/>
                      <a:r>
                        <a:rPr lang="it-IT" sz="1600" u="none" strike="noStrike" dirty="0">
                          <a:effectLst/>
                        </a:rPr>
                        <a:t>nubile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104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</a:rPr>
                        <a:t>22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126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45,%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175572"/>
                  </a:ext>
                </a:extLst>
              </a:tr>
              <a:tr h="139289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</a:rPr>
                        <a:t>coniugato/</a:t>
                      </a:r>
                    </a:p>
                    <a:p>
                      <a:pPr algn="ctr" fontAlgn="b"/>
                      <a:r>
                        <a:rPr lang="it-IT" sz="1600" u="none" strike="noStrike" dirty="0">
                          <a:effectLst/>
                        </a:rPr>
                        <a:t>convivente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71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</a:rPr>
                        <a:t>32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</a:rPr>
                        <a:t>103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36,8%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3784079"/>
                  </a:ext>
                </a:extLst>
              </a:tr>
              <a:tr h="139289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</a:rPr>
                        <a:t>separato/</a:t>
                      </a:r>
                    </a:p>
                    <a:p>
                      <a:pPr algn="ctr" fontAlgn="b"/>
                      <a:r>
                        <a:rPr lang="it-IT" sz="1600" u="none" strike="noStrike" dirty="0">
                          <a:effectLst/>
                        </a:rPr>
                        <a:t>divorziato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27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8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</a:rPr>
                        <a:t>35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12,5%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9226614"/>
                  </a:ext>
                </a:extLst>
              </a:tr>
              <a:tr h="70979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vedova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7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8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2,9%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8942346"/>
                  </a:ext>
                </a:extLst>
              </a:tr>
              <a:tr h="70979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</a:rPr>
                        <a:t>non noto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8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2,9%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563702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2B1F54ED-B919-1E82-8C70-BB15994C96DD}"/>
              </a:ext>
            </a:extLst>
          </p:cNvPr>
          <p:cNvSpPr txBox="1"/>
          <p:nvPr/>
        </p:nvSpPr>
        <p:spPr>
          <a:xfrm>
            <a:off x="2313316" y="170146"/>
            <a:ext cx="7565367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Utenti Ser.D per Stato Civile al 31.12.2024</a:t>
            </a:r>
          </a:p>
        </p:txBody>
      </p:sp>
    </p:spTree>
    <p:extLst>
      <p:ext uri="{BB962C8B-B14F-4D97-AF65-F5344CB8AC3E}">
        <p14:creationId xmlns:p14="http://schemas.microsoft.com/office/powerpoint/2010/main" val="2333702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22F1B15A-91B0-C0B3-89E1-DB96C7EC14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6257946"/>
              </p:ext>
            </p:extLst>
          </p:nvPr>
        </p:nvGraphicFramePr>
        <p:xfrm>
          <a:off x="6095999" y="865909"/>
          <a:ext cx="5837382" cy="5661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9B5B7CD3-C568-5A56-8879-7C8548FC0C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186249"/>
              </p:ext>
            </p:extLst>
          </p:nvPr>
        </p:nvGraphicFramePr>
        <p:xfrm>
          <a:off x="258619" y="865910"/>
          <a:ext cx="5507038" cy="5661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9926">
                  <a:extLst>
                    <a:ext uri="{9D8B030D-6E8A-4147-A177-3AD203B41FA5}">
                      <a16:colId xmlns:a16="http://schemas.microsoft.com/office/drawing/2014/main" val="1749452097"/>
                    </a:ext>
                  </a:extLst>
                </a:gridCol>
                <a:gridCol w="849278">
                  <a:extLst>
                    <a:ext uri="{9D8B030D-6E8A-4147-A177-3AD203B41FA5}">
                      <a16:colId xmlns:a16="http://schemas.microsoft.com/office/drawing/2014/main" val="2445142557"/>
                    </a:ext>
                  </a:extLst>
                </a:gridCol>
                <a:gridCol w="849278">
                  <a:extLst>
                    <a:ext uri="{9D8B030D-6E8A-4147-A177-3AD203B41FA5}">
                      <a16:colId xmlns:a16="http://schemas.microsoft.com/office/drawing/2014/main" val="2447651483"/>
                    </a:ext>
                  </a:extLst>
                </a:gridCol>
                <a:gridCol w="849278">
                  <a:extLst>
                    <a:ext uri="{9D8B030D-6E8A-4147-A177-3AD203B41FA5}">
                      <a16:colId xmlns:a16="http://schemas.microsoft.com/office/drawing/2014/main" val="2352496759"/>
                    </a:ext>
                  </a:extLst>
                </a:gridCol>
                <a:gridCol w="849278">
                  <a:extLst>
                    <a:ext uri="{9D8B030D-6E8A-4147-A177-3AD203B41FA5}">
                      <a16:colId xmlns:a16="http://schemas.microsoft.com/office/drawing/2014/main" val="1049575829"/>
                    </a:ext>
                  </a:extLst>
                </a:gridCol>
              </a:tblGrid>
              <a:tr h="124494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</a:rPr>
                        <a:t>Situazione di Convivenza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</a:rPr>
                        <a:t>M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F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TOT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498387"/>
                  </a:ext>
                </a:extLst>
              </a:tr>
              <a:tr h="63439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Da solo/a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</a:rPr>
                        <a:t>31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15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46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16,4%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4974305"/>
                  </a:ext>
                </a:extLst>
              </a:tr>
              <a:tr h="124494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Con famiglia di origine 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83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14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97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34,6%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8863133"/>
                  </a:ext>
                </a:extLst>
              </a:tr>
              <a:tr h="63439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Con partner/figli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73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36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109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38,9%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9791799"/>
                  </a:ext>
                </a:extLst>
              </a:tr>
              <a:tr h="63439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Amici 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1,4%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7078711"/>
                  </a:ext>
                </a:extLst>
              </a:tr>
              <a:tr h="63439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Altro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13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16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5,7%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213546"/>
                  </a:ext>
                </a:extLst>
              </a:tr>
              <a:tr h="63439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</a:rPr>
                        <a:t>Non noto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8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2,9%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1904948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EF4AE003-5835-1873-BF54-9EE2459012E2}"/>
              </a:ext>
            </a:extLst>
          </p:cNvPr>
          <p:cNvSpPr txBox="1"/>
          <p:nvPr/>
        </p:nvSpPr>
        <p:spPr>
          <a:xfrm>
            <a:off x="1285966" y="123965"/>
            <a:ext cx="9620065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Utenti Ser.D per situazione di convivenza al 31.12.2024</a:t>
            </a:r>
          </a:p>
        </p:txBody>
      </p:sp>
    </p:spTree>
    <p:extLst>
      <p:ext uri="{BB962C8B-B14F-4D97-AF65-F5344CB8AC3E}">
        <p14:creationId xmlns:p14="http://schemas.microsoft.com/office/powerpoint/2010/main" val="2588589507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345</TotalTime>
  <Words>757</Words>
  <Application>Microsoft Office PowerPoint</Application>
  <PresentationFormat>Widescreen</PresentationFormat>
  <Paragraphs>387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Sezione</vt:lpstr>
      <vt:lpstr>dipendenze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AREA DISAGIO E INCLUSIONE SOCIALE </dc:title>
  <dc:creator>pc</dc:creator>
  <cp:lastModifiedBy>Stefano Cacciotti</cp:lastModifiedBy>
  <cp:revision>65</cp:revision>
  <dcterms:created xsi:type="dcterms:W3CDTF">2024-01-25T12:54:17Z</dcterms:created>
  <dcterms:modified xsi:type="dcterms:W3CDTF">2025-03-19T12:57:00Z</dcterms:modified>
</cp:coreProperties>
</file>