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6" r:id="rId3"/>
    <p:sldId id="274" r:id="rId4"/>
    <p:sldId id="275" r:id="rId5"/>
    <p:sldId id="272" r:id="rId6"/>
    <p:sldId id="273" r:id="rId7"/>
    <p:sldId id="278" r:id="rId8"/>
    <p:sldId id="27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N. Utenti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C6-408D-9869-F8C0DC15D4E5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88-42BB-9AAE-10D07C29D6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C6-408D-9869-F8C0DC15D4E5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C6-408D-9869-F8C0DC15D4E5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C6-408D-9869-F8C0DC15D4E5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88-42BB-9AAE-10D07C29D6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C6-408D-9869-F8C0DC15D4E5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0C6-408D-9869-F8C0DC15D4E5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0C6-408D-9869-F8C0DC15D4E5}"/>
              </c:ext>
            </c:extLst>
          </c:dPt>
          <c:dLbls>
            <c:dLbl>
              <c:idx val="0"/>
              <c:layout>
                <c:manualLayout>
                  <c:x val="-0.13432717937187186"/>
                  <c:y val="0.187938206428819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C6-408D-9869-F8C0DC15D4E5}"/>
                </c:ext>
              </c:extLst>
            </c:dLbl>
            <c:dLbl>
              <c:idx val="2"/>
              <c:layout>
                <c:manualLayout>
                  <c:x val="-2.2591722392915235E-3"/>
                  <c:y val="-0.2044676013718383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C6-408D-9869-F8C0DC15D4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C6-408D-9869-F8C0DC15D4E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C6-408D-9869-F8C0DC15D4E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C6-408D-9869-F8C0DC15D4E5}"/>
                </c:ext>
              </c:extLst>
            </c:dLbl>
            <c:dLbl>
              <c:idx val="7"/>
              <c:layout>
                <c:manualLayout>
                  <c:x val="9.7571336476488205E-2"/>
                  <c:y val="0.134010238534830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C6-408D-9869-F8C0DC15D4E5}"/>
                </c:ext>
              </c:extLst>
            </c:dLbl>
            <c:dLbl>
              <c:idx val="8"/>
              <c:layout>
                <c:manualLayout>
                  <c:x val="0.12931964405407209"/>
                  <c:y val="0.149803754279671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42617025121991"/>
                      <c:h val="0.161270331888166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0C6-408D-9869-F8C0DC15D4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Foglio1!$A$2:$A$10</c:f>
              <c:strCache>
                <c:ptCount val="9"/>
                <c:pt idx="0">
                  <c:v>Artena</c:v>
                </c:pt>
                <c:pt idx="1">
                  <c:v>Carpineto R.</c:v>
                </c:pt>
                <c:pt idx="2">
                  <c:v>Colleferro</c:v>
                </c:pt>
                <c:pt idx="3">
                  <c:v>Gavignano </c:v>
                </c:pt>
                <c:pt idx="4">
                  <c:v>Gorga</c:v>
                </c:pt>
                <c:pt idx="5">
                  <c:v>Labico</c:v>
                </c:pt>
                <c:pt idx="6">
                  <c:v>Montelanico </c:v>
                </c:pt>
                <c:pt idx="7">
                  <c:v>Segni</c:v>
                </c:pt>
                <c:pt idx="8">
                  <c:v>Valmontone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10</c:v>
                </c:pt>
                <c:pt idx="1">
                  <c:v>4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C6-408D-9869-F8C0DC15D4E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Fasce di età </a:t>
            </a:r>
          </a:p>
        </c:rich>
      </c:tx>
      <c:layout>
        <c:manualLayout>
          <c:xMode val="edge"/>
          <c:yMode val="edge"/>
          <c:x val="0.33999645664807948"/>
          <c:y val="0.12843699131667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Fasce di età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18 - 64</c:v>
                </c:pt>
                <c:pt idx="1">
                  <c:v>≥65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2-415E-8CAA-D89596C6D6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061367520"/>
        <c:axId val="1221182032"/>
        <c:axId val="1015980912"/>
      </c:bar3DChart>
      <c:catAx>
        <c:axId val="106136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21182032"/>
        <c:crosses val="autoZero"/>
        <c:auto val="1"/>
        <c:lblAlgn val="ctr"/>
        <c:lblOffset val="100"/>
        <c:noMultiLvlLbl val="0"/>
      </c:catAx>
      <c:valAx>
        <c:axId val="122118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367520"/>
        <c:crosses val="autoZero"/>
        <c:crossBetween val="between"/>
      </c:valAx>
      <c:serAx>
        <c:axId val="1015980912"/>
        <c:scaling>
          <c:orientation val="minMax"/>
        </c:scaling>
        <c:delete val="1"/>
        <c:axPos val="b"/>
        <c:majorTickMark val="none"/>
        <c:minorTickMark val="none"/>
        <c:tickLblPos val="nextTo"/>
        <c:crossAx val="1221182032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0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4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2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7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0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2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7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593AC3-8478-47CD-B3EF-E2194D96469B}" type="datetimeFigureOut">
              <a:rPr lang="it-IT" smtClean="0"/>
              <a:t>23/02/2024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1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9D1EBAE-FD16-0585-8AEB-8D11A1A3A413}"/>
              </a:ext>
            </a:extLst>
          </p:cNvPr>
          <p:cNvSpPr txBox="1"/>
          <p:nvPr/>
        </p:nvSpPr>
        <p:spPr>
          <a:xfrm>
            <a:off x="1221865" y="463362"/>
            <a:ext cx="97482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chemeClr val="bg2">
                    <a:lumMod val="50000"/>
                  </a:schemeClr>
                </a:solidFill>
              </a:rPr>
              <a:t>DISABILITÀ E SALUTE MENTALE </a:t>
            </a:r>
            <a:endParaRPr lang="it-IT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517C68-37F4-0E33-452A-9F59360E2746}"/>
              </a:ext>
            </a:extLst>
          </p:cNvPr>
          <p:cNvSpPr txBox="1"/>
          <p:nvPr/>
        </p:nvSpPr>
        <p:spPr>
          <a:xfrm>
            <a:off x="822768" y="1801365"/>
            <a:ext cx="10546461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3800" b="1" dirty="0">
                <a:solidFill>
                  <a:schemeClr val="accent1">
                    <a:lumMod val="75000"/>
                  </a:schemeClr>
                </a:solidFill>
              </a:rPr>
              <a:t>Osservatorio Sociale dell’Ufficio Piano di Zona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A42D013-9442-EF60-5033-2721BCC93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68" y="3570255"/>
            <a:ext cx="4852416" cy="2968578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ACE9D36-5F9F-8EBE-6184-E20E7BA93A9D}"/>
              </a:ext>
            </a:extLst>
          </p:cNvPr>
          <p:cNvSpPr txBox="1"/>
          <p:nvPr/>
        </p:nvSpPr>
        <p:spPr>
          <a:xfrm>
            <a:off x="6516818" y="4005900"/>
            <a:ext cx="2683743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DATI</a:t>
            </a:r>
            <a:r>
              <a:rPr kumimoji="0" lang="it-IT" altLang="it-IT" sz="3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3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31.12.2022</a:t>
            </a:r>
            <a:endParaRPr kumimoji="0" lang="it-IT" altLang="it-IT" sz="3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949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DDAD465-09C3-1D54-BAB6-70BA2EBFF3D0}"/>
              </a:ext>
            </a:extLst>
          </p:cNvPr>
          <p:cNvSpPr txBox="1"/>
          <p:nvPr/>
        </p:nvSpPr>
        <p:spPr>
          <a:xfrm>
            <a:off x="91440" y="312872"/>
            <a:ext cx="7549924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bg2">
                    <a:lumMod val="75000"/>
                  </a:schemeClr>
                </a:solidFill>
              </a:rPr>
              <a:t>Utenti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in carico ai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Servizi Sociali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281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di cui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68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minori </a:t>
            </a:r>
            <a:r>
              <a:rPr lang="it-IT" sz="2000" b="1" dirty="0">
                <a:solidFill>
                  <a:schemeClr val="bg1"/>
                </a:solidFill>
              </a:rPr>
              <a:t>*</a:t>
            </a:r>
            <a:r>
              <a:rPr lang="it-IT" sz="2000" b="1" dirty="0"/>
              <a:t> </a:t>
            </a:r>
          </a:p>
          <a:p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in carico alla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L.R. 20/2006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39</a:t>
            </a:r>
          </a:p>
          <a:p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inseriti nel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Centro Diurno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17</a:t>
            </a:r>
          </a:p>
          <a:p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inseriti nei centri residenziali: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inseriti nei centri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semiresidenziali: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glori\Downloads\pexels-marcus-aurelius-4064229.jpg">
            <a:extLst>
              <a:ext uri="{FF2B5EF4-FFF2-40B4-BE49-F238E27FC236}">
                <a16:creationId xmlns:a16="http://schemas.microsoft.com/office/drawing/2014/main" id="{F90CD4AF-FB8F-8E65-5C31-FCC1BBA4A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092" y="1"/>
            <a:ext cx="44409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4C0662-1931-0D2A-9553-5AFE7CA6F2CA}"/>
              </a:ext>
            </a:extLst>
          </p:cNvPr>
          <p:cNvSpPr txBox="1"/>
          <p:nvPr/>
        </p:nvSpPr>
        <p:spPr>
          <a:xfrm>
            <a:off x="91440" y="3129474"/>
            <a:ext cx="7549924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beneficiari del contributo per la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disabilità gravissima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 80</a:t>
            </a:r>
          </a:p>
          <a:p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beneficiari delle provvidenze economiche per i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disagiati psichici: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  <a:p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beneficiari del contributo per lo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spettro autistico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18</a:t>
            </a:r>
          </a:p>
          <a:p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Utenti beneficiari del contributo Home care </a:t>
            </a:r>
            <a:r>
              <a:rPr lang="it-IT" sz="2000" i="1" dirty="0">
                <a:solidFill>
                  <a:schemeClr val="accent1">
                    <a:lumMod val="50000"/>
                  </a:schemeClr>
                </a:solidFill>
              </a:rPr>
              <a:t>Alzheimer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7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01BAC1-1CBD-328A-E272-94859008DBB2}"/>
              </a:ext>
            </a:extLst>
          </p:cNvPr>
          <p:cNvSpPr txBox="1"/>
          <p:nvPr/>
        </p:nvSpPr>
        <p:spPr>
          <a:xfrm>
            <a:off x="91440" y="6253853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* </a:t>
            </a:r>
            <a:r>
              <a:rPr lang="it-IT" sz="1400" dirty="0">
                <a:solidFill>
                  <a:schemeClr val="bg1"/>
                </a:solidFill>
              </a:rPr>
              <a:t>Dati non pervenuti da Labico, Valmontone e Montelanico</a:t>
            </a:r>
          </a:p>
        </p:txBody>
      </p:sp>
    </p:spTree>
    <p:extLst>
      <p:ext uri="{BB962C8B-B14F-4D97-AF65-F5344CB8AC3E}">
        <p14:creationId xmlns:p14="http://schemas.microsoft.com/office/powerpoint/2010/main" val="238139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84E6189C-F16A-B998-67E8-2168364E5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23239"/>
              </p:ext>
            </p:extLst>
          </p:nvPr>
        </p:nvGraphicFramePr>
        <p:xfrm>
          <a:off x="325373" y="436627"/>
          <a:ext cx="5855971" cy="6000852"/>
        </p:xfrm>
        <a:graphic>
          <a:graphicData uri="http://schemas.openxmlformats.org/drawingml/2006/table">
            <a:tbl>
              <a:tblPr/>
              <a:tblGrid>
                <a:gridCol w="1192531">
                  <a:extLst>
                    <a:ext uri="{9D8B030D-6E8A-4147-A177-3AD203B41FA5}">
                      <a16:colId xmlns:a16="http://schemas.microsoft.com/office/drawing/2014/main" val="3562048027"/>
                    </a:ext>
                  </a:extLst>
                </a:gridCol>
                <a:gridCol w="1200372">
                  <a:extLst>
                    <a:ext uri="{9D8B030D-6E8A-4147-A177-3AD203B41FA5}">
                      <a16:colId xmlns:a16="http://schemas.microsoft.com/office/drawing/2014/main" val="2768488163"/>
                    </a:ext>
                  </a:extLst>
                </a:gridCol>
                <a:gridCol w="1010338">
                  <a:extLst>
                    <a:ext uri="{9D8B030D-6E8A-4147-A177-3AD203B41FA5}">
                      <a16:colId xmlns:a16="http://schemas.microsoft.com/office/drawing/2014/main" val="1904368127"/>
                    </a:ext>
                  </a:extLst>
                </a:gridCol>
                <a:gridCol w="1176514">
                  <a:extLst>
                    <a:ext uri="{9D8B030D-6E8A-4147-A177-3AD203B41FA5}">
                      <a16:colId xmlns:a16="http://schemas.microsoft.com/office/drawing/2014/main" val="2785596215"/>
                    </a:ext>
                  </a:extLst>
                </a:gridCol>
                <a:gridCol w="1276216">
                  <a:extLst>
                    <a:ext uri="{9D8B030D-6E8A-4147-A177-3AD203B41FA5}">
                      <a16:colId xmlns:a16="http://schemas.microsoft.com/office/drawing/2014/main" val="1873427905"/>
                    </a:ext>
                  </a:extLst>
                </a:gridCol>
              </a:tblGrid>
              <a:tr h="12615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Disabili in carico al SSC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Inseriti nel Centro Diurno 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 carico alla L.R. n. 20/2006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 lista di attesa alla L.R. n. 20/2006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9254"/>
                  </a:ext>
                </a:extLst>
              </a:tr>
              <a:tr h="363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ARTENA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424"/>
                  </a:ext>
                </a:extLst>
              </a:tr>
              <a:tr h="58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CARPINETO R.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787206"/>
                  </a:ext>
                </a:extLst>
              </a:tr>
              <a:tr h="58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COLLEFERRO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674139"/>
                  </a:ext>
                </a:extLst>
              </a:tr>
              <a:tr h="58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GAVIGNANO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53526"/>
                  </a:ext>
                </a:extLst>
              </a:tr>
              <a:tr h="363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GORGA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102641"/>
                  </a:ext>
                </a:extLst>
              </a:tr>
              <a:tr h="363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LABICO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795278"/>
                  </a:ext>
                </a:extLst>
              </a:tr>
              <a:tr h="58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MONTELANICO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933090"/>
                  </a:ext>
                </a:extLst>
              </a:tr>
              <a:tr h="363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SEGNI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691435"/>
                  </a:ext>
                </a:extLst>
              </a:tr>
              <a:tr h="582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VALMONTONE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02890"/>
                  </a:ext>
                </a:extLst>
              </a:tr>
              <a:tr h="363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TOT. DISTRETTO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10171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FDF9F06-31E9-1E06-61BC-CACBC83AA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51817"/>
              </p:ext>
            </p:extLst>
          </p:nvPr>
        </p:nvGraphicFramePr>
        <p:xfrm>
          <a:off x="6611111" y="436626"/>
          <a:ext cx="5017772" cy="5991296"/>
        </p:xfrm>
        <a:graphic>
          <a:graphicData uri="http://schemas.openxmlformats.org/drawingml/2006/table">
            <a:tbl>
              <a:tblPr/>
              <a:tblGrid>
                <a:gridCol w="904491">
                  <a:extLst>
                    <a:ext uri="{9D8B030D-6E8A-4147-A177-3AD203B41FA5}">
                      <a16:colId xmlns:a16="http://schemas.microsoft.com/office/drawing/2014/main" val="1370553172"/>
                    </a:ext>
                  </a:extLst>
                </a:gridCol>
                <a:gridCol w="1033705">
                  <a:extLst>
                    <a:ext uri="{9D8B030D-6E8A-4147-A177-3AD203B41FA5}">
                      <a16:colId xmlns:a16="http://schemas.microsoft.com/office/drawing/2014/main" val="2309914934"/>
                    </a:ext>
                  </a:extLst>
                </a:gridCol>
                <a:gridCol w="1033705">
                  <a:extLst>
                    <a:ext uri="{9D8B030D-6E8A-4147-A177-3AD203B41FA5}">
                      <a16:colId xmlns:a16="http://schemas.microsoft.com/office/drawing/2014/main" val="3960446891"/>
                    </a:ext>
                  </a:extLst>
                </a:gridCol>
                <a:gridCol w="1033705">
                  <a:extLst>
                    <a:ext uri="{9D8B030D-6E8A-4147-A177-3AD203B41FA5}">
                      <a16:colId xmlns:a16="http://schemas.microsoft.com/office/drawing/2014/main" val="3261202582"/>
                    </a:ext>
                  </a:extLst>
                </a:gridCol>
                <a:gridCol w="1012166">
                  <a:extLst>
                    <a:ext uri="{9D8B030D-6E8A-4147-A177-3AD203B41FA5}">
                      <a16:colId xmlns:a16="http://schemas.microsoft.com/office/drawing/2014/main" val="2531447041"/>
                    </a:ext>
                  </a:extLst>
                </a:gridCol>
              </a:tblGrid>
              <a:tr h="1281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Minori Disabili in AEC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Utenti Assistenza Educativo-Domiciliare Minori 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 lista di attesa Assistenza Educativo Domiciliare Minori 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Utenti seguiti in integrazione con La ASL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Utenti con spettro autistico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40306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9022"/>
                  </a:ext>
                </a:extLst>
              </a:tr>
              <a:tr h="578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18077"/>
                  </a:ext>
                </a:extLst>
              </a:tr>
              <a:tr h="578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379076"/>
                  </a:ext>
                </a:extLst>
              </a:tr>
              <a:tr h="578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185767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77674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45468"/>
                  </a:ext>
                </a:extLst>
              </a:tr>
              <a:tr h="578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81592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91043"/>
                  </a:ext>
                </a:extLst>
              </a:tr>
              <a:tr h="5788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n.p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945077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6" marR="7626" marT="7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14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73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205F093-6880-5C03-4E03-C94D2B1AE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44056"/>
              </p:ext>
            </p:extLst>
          </p:nvPr>
        </p:nvGraphicFramePr>
        <p:xfrm>
          <a:off x="1304544" y="863813"/>
          <a:ext cx="9582911" cy="5130374"/>
        </p:xfrm>
        <a:graphic>
          <a:graphicData uri="http://schemas.openxmlformats.org/drawingml/2006/table">
            <a:tbl>
              <a:tblPr/>
              <a:tblGrid>
                <a:gridCol w="2052314">
                  <a:extLst>
                    <a:ext uri="{9D8B030D-6E8A-4147-A177-3AD203B41FA5}">
                      <a16:colId xmlns:a16="http://schemas.microsoft.com/office/drawing/2014/main" val="1629124247"/>
                    </a:ext>
                  </a:extLst>
                </a:gridCol>
                <a:gridCol w="2739143">
                  <a:extLst>
                    <a:ext uri="{9D8B030D-6E8A-4147-A177-3AD203B41FA5}">
                      <a16:colId xmlns:a16="http://schemas.microsoft.com/office/drawing/2014/main" val="1316500877"/>
                    </a:ext>
                  </a:extLst>
                </a:gridCol>
                <a:gridCol w="2395727">
                  <a:extLst>
                    <a:ext uri="{9D8B030D-6E8A-4147-A177-3AD203B41FA5}">
                      <a16:colId xmlns:a16="http://schemas.microsoft.com/office/drawing/2014/main" val="2860720247"/>
                    </a:ext>
                  </a:extLst>
                </a:gridCol>
                <a:gridCol w="2395727">
                  <a:extLst>
                    <a:ext uri="{9D8B030D-6E8A-4147-A177-3AD203B41FA5}">
                      <a16:colId xmlns:a16="http://schemas.microsoft.com/office/drawing/2014/main" val="1337047682"/>
                    </a:ext>
                  </a:extLst>
                </a:gridCol>
              </a:tblGrid>
              <a:tr h="1377070"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Utenti beneficiari dei contributi per lo spettro autistico 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Utenti beneficiari del contributo della disabilità gravissima 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Utenti beneficiari del contributo "Home care Alzheimer"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2190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ARTENA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945543"/>
                  </a:ext>
                </a:extLst>
              </a:tr>
              <a:tr h="40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CARPINETO R.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981235"/>
                  </a:ext>
                </a:extLst>
              </a:tr>
              <a:tr h="40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COLLEFERRO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440595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GAVIGNANO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792805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GORGA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7735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LABICO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n.p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66112"/>
                  </a:ext>
                </a:extLst>
              </a:tr>
              <a:tr h="40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MONTELANICO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n.p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n.p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n.p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14022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SEGNI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252634"/>
                  </a:ext>
                </a:extLst>
              </a:tr>
              <a:tr h="401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VALMONTONE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7359"/>
                  </a:ext>
                </a:extLst>
              </a:tr>
              <a:tr h="35796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TOT.</a:t>
                      </a:r>
                    </a:p>
                  </a:txBody>
                  <a:tcPr marL="7626" marR="7626" marT="7626" marB="0" anchor="ctr">
                    <a:lnL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11" marR="7611" marT="76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2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62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45B521E-3597-AC1D-FF07-717E9170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10856"/>
              </p:ext>
            </p:extLst>
          </p:nvPr>
        </p:nvGraphicFramePr>
        <p:xfrm>
          <a:off x="418967" y="1225296"/>
          <a:ext cx="4235329" cy="5363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239">
                  <a:extLst>
                    <a:ext uri="{9D8B030D-6E8A-4147-A177-3AD203B41FA5}">
                      <a16:colId xmlns:a16="http://schemas.microsoft.com/office/drawing/2014/main" val="3545015817"/>
                    </a:ext>
                  </a:extLst>
                </a:gridCol>
                <a:gridCol w="1072387">
                  <a:extLst>
                    <a:ext uri="{9D8B030D-6E8A-4147-A177-3AD203B41FA5}">
                      <a16:colId xmlns:a16="http://schemas.microsoft.com/office/drawing/2014/main" val="2350693575"/>
                    </a:ext>
                  </a:extLst>
                </a:gridCol>
                <a:gridCol w="510964">
                  <a:extLst>
                    <a:ext uri="{9D8B030D-6E8A-4147-A177-3AD203B41FA5}">
                      <a16:colId xmlns:a16="http://schemas.microsoft.com/office/drawing/2014/main" val="790377213"/>
                    </a:ext>
                  </a:extLst>
                </a:gridCol>
                <a:gridCol w="523739">
                  <a:extLst>
                    <a:ext uri="{9D8B030D-6E8A-4147-A177-3AD203B41FA5}">
                      <a16:colId xmlns:a16="http://schemas.microsoft.com/office/drawing/2014/main" val="4095542536"/>
                    </a:ext>
                  </a:extLst>
                </a:gridCol>
              </a:tblGrid>
              <a:tr h="9179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 COMUNE</a:t>
                      </a:r>
                      <a:endParaRPr lang="it-I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N. utenti</a:t>
                      </a:r>
                      <a:endParaRPr lang="it-I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543781"/>
                  </a:ext>
                </a:extLst>
              </a:tr>
              <a:tr h="359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Artena</a:t>
                      </a:r>
                      <a:endParaRPr lang="it-I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10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193883"/>
                  </a:ext>
                </a:extLst>
              </a:tr>
              <a:tr h="5047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Carpineto R.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4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793166"/>
                  </a:ext>
                </a:extLst>
              </a:tr>
              <a:tr h="5147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Colleferro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24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047473"/>
                  </a:ext>
                </a:extLst>
              </a:tr>
              <a:tr h="3592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Gavignano</a:t>
                      </a:r>
                      <a:endParaRPr lang="it-I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</a:rPr>
                        <a:t>0</a:t>
                      </a:r>
                      <a:endParaRPr lang="it-IT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7743885"/>
                  </a:ext>
                </a:extLst>
              </a:tr>
              <a:tr h="3801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Gorga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</a:rPr>
                        <a:t>0</a:t>
                      </a:r>
                      <a:endParaRPr lang="it-IT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4724799"/>
                  </a:ext>
                </a:extLst>
              </a:tr>
              <a:tr h="4205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Labico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6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02987"/>
                  </a:ext>
                </a:extLst>
              </a:tr>
              <a:tr h="4504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Montelanico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</a:rPr>
                        <a:t>0</a:t>
                      </a:r>
                      <a:endParaRPr lang="it-IT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324026"/>
                  </a:ext>
                </a:extLst>
              </a:tr>
              <a:tr h="3625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Segni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4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661190"/>
                  </a:ext>
                </a:extLst>
              </a:tr>
              <a:tr h="4007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effectLst/>
                          <a:latin typeface="+mj-lt"/>
                        </a:rPr>
                        <a:t>Valmontone</a:t>
                      </a:r>
                      <a:endParaRPr lang="it-I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4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905387"/>
                  </a:ext>
                </a:extLst>
              </a:tr>
              <a:tr h="6933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effectLst/>
                          <a:latin typeface="+mj-lt"/>
                        </a:rPr>
                        <a:t>Distretto RM 5.6</a:t>
                      </a:r>
                      <a:endParaRPr lang="it-I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1" dirty="0">
                          <a:effectLst/>
                          <a:latin typeface="+mj-lt"/>
                        </a:rPr>
                        <a:t>52</a:t>
                      </a:r>
                      <a:endParaRPr lang="it-I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70212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15D89EA-B158-072F-21DF-195E5F56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67" y="385891"/>
            <a:ext cx="1163163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6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Utenti con disabilità per Comune di residenza – ASL/DISTRETTO 5.6 </a:t>
            </a:r>
            <a:endParaRPr kumimoji="0" lang="it-IT" altLang="it-IT" sz="26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j-lt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8D14B711-8936-8179-C879-8CAC7284DA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958629"/>
              </p:ext>
            </p:extLst>
          </p:nvPr>
        </p:nvGraphicFramePr>
        <p:xfrm>
          <a:off x="5102352" y="1242660"/>
          <a:ext cx="6670681" cy="532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77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EB83775-77F1-9E6B-FE1E-CFCB73D75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72417"/>
              </p:ext>
            </p:extLst>
          </p:nvPr>
        </p:nvGraphicFramePr>
        <p:xfrm>
          <a:off x="353381" y="1074654"/>
          <a:ext cx="1805357" cy="4712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981">
                  <a:extLst>
                    <a:ext uri="{9D8B030D-6E8A-4147-A177-3AD203B41FA5}">
                      <a16:colId xmlns:a16="http://schemas.microsoft.com/office/drawing/2014/main" val="2695729724"/>
                    </a:ext>
                  </a:extLst>
                </a:gridCol>
                <a:gridCol w="919376">
                  <a:extLst>
                    <a:ext uri="{9D8B030D-6E8A-4147-A177-3AD203B41FA5}">
                      <a16:colId xmlns:a16="http://schemas.microsoft.com/office/drawing/2014/main" val="1766325258"/>
                    </a:ext>
                  </a:extLst>
                </a:gridCol>
              </a:tblGrid>
              <a:tr h="10592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Fasce di età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N. utenti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271986"/>
                  </a:ext>
                </a:extLst>
              </a:tr>
              <a:tr h="11937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18-64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45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8504363"/>
                  </a:ext>
                </a:extLst>
              </a:tr>
              <a:tr h="1122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≥65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7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1781726"/>
                  </a:ext>
                </a:extLst>
              </a:tr>
              <a:tr h="1337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Tot.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52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1957723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608DCAF-72F1-D069-5A09-0F2D9435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241791"/>
              </p:ext>
            </p:extLst>
          </p:nvPr>
        </p:nvGraphicFramePr>
        <p:xfrm>
          <a:off x="7616858" y="150830"/>
          <a:ext cx="4401394" cy="6266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794">
                  <a:extLst>
                    <a:ext uri="{9D8B030D-6E8A-4147-A177-3AD203B41FA5}">
                      <a16:colId xmlns:a16="http://schemas.microsoft.com/office/drawing/2014/main" val="1612118595"/>
                    </a:ext>
                  </a:extLst>
                </a:gridCol>
                <a:gridCol w="1394600">
                  <a:extLst>
                    <a:ext uri="{9D8B030D-6E8A-4147-A177-3AD203B41FA5}">
                      <a16:colId xmlns:a16="http://schemas.microsoft.com/office/drawing/2014/main" val="3023746700"/>
                    </a:ext>
                  </a:extLst>
                </a:gridCol>
              </a:tblGrid>
              <a:tr h="424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 PATOLOGIA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N. UTENTI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09666"/>
                  </a:ext>
                </a:extLst>
              </a:tr>
              <a:tr h="3277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RITARDO MENTALE GRAVE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25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88667039"/>
                  </a:ext>
                </a:extLst>
              </a:tr>
              <a:tr h="292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RITARDO MENTALE MEDIO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9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380793140"/>
                  </a:ext>
                </a:extLst>
              </a:tr>
              <a:tr h="2569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Tetraparesi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2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328483012"/>
                  </a:ext>
                </a:extLst>
              </a:tr>
              <a:tr h="3025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Ipovisione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508965112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Ritardo mentale lieve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81237979"/>
                  </a:ext>
                </a:extLst>
              </a:tr>
              <a:tr h="2681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Sindrome di Arnold Chiari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676826514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Condrodistrofica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931103792"/>
                  </a:ext>
                </a:extLst>
              </a:tr>
              <a:tr h="391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Arteriopatia arti inferiori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2427297754"/>
                  </a:ext>
                </a:extLst>
              </a:tr>
              <a:tr h="537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Tetraplegia spastica - disturbo psicotico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78132247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Anoressia nervosa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39683700"/>
                  </a:ext>
                </a:extLst>
              </a:tr>
              <a:tr h="2838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Postumi di lamectomia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3153778201"/>
                  </a:ext>
                </a:extLst>
              </a:tr>
              <a:tr h="287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Cardiomiopatia dilatativa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642881846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Emiplegia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328182644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Tetraparesi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effectLst/>
                        </a:rPr>
                        <a:t>1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2467244696"/>
                  </a:ext>
                </a:extLst>
              </a:tr>
              <a:tr h="537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Claudicazio post-intervento ernia disc. L4-L5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2808248393"/>
                  </a:ext>
                </a:extLst>
              </a:tr>
              <a:tr h="2788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Psicosi organica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481166"/>
                  </a:ext>
                </a:extLst>
              </a:tr>
              <a:tr h="3058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Esiti esportazione di MAV temporale sin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1710352735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SMA II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4158847358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Morbo di Parkinson 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95" marR="47695" marT="0" marB="0"/>
                </a:tc>
                <a:extLst>
                  <a:ext uri="{0D108BD9-81ED-4DB2-BD59-A6C34878D82A}">
                    <a16:rowId xmlns:a16="http://schemas.microsoft.com/office/drawing/2014/main" val="2384188039"/>
                  </a:ext>
                </a:extLst>
              </a:tr>
            </a:tbl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E5B354AF-32B5-8178-7BDD-3A0B52D225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1759214"/>
              </p:ext>
            </p:extLst>
          </p:nvPr>
        </p:nvGraphicFramePr>
        <p:xfrm>
          <a:off x="2659405" y="1074654"/>
          <a:ext cx="4645319" cy="464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14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36E67F9-AC8B-3DD3-8C39-F4D58FB8C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597528"/>
              </p:ext>
            </p:extLst>
          </p:nvPr>
        </p:nvGraphicFramePr>
        <p:xfrm>
          <a:off x="460877" y="897639"/>
          <a:ext cx="3554942" cy="5714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972">
                  <a:extLst>
                    <a:ext uri="{9D8B030D-6E8A-4147-A177-3AD203B41FA5}">
                      <a16:colId xmlns:a16="http://schemas.microsoft.com/office/drawing/2014/main" val="3219557242"/>
                    </a:ext>
                  </a:extLst>
                </a:gridCol>
                <a:gridCol w="1225485">
                  <a:extLst>
                    <a:ext uri="{9D8B030D-6E8A-4147-A177-3AD203B41FA5}">
                      <a16:colId xmlns:a16="http://schemas.microsoft.com/office/drawing/2014/main" val="949369442"/>
                    </a:ext>
                  </a:extLst>
                </a:gridCol>
                <a:gridCol w="1225485">
                  <a:extLst>
                    <a:ext uri="{9D8B030D-6E8A-4147-A177-3AD203B41FA5}">
                      <a16:colId xmlns:a16="http://schemas.microsoft.com/office/drawing/2014/main" val="1714014094"/>
                    </a:ext>
                  </a:extLst>
                </a:gridCol>
              </a:tblGrid>
              <a:tr h="65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ANNI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N. UTENTI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NUOVE ACCOGLIENZE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8215485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2007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632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148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01955612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2008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653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143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7821642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2009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638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2752213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741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199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8728898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755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0465174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760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178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96072368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837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163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972617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853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182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3730300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2015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600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9126557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2016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923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6703393"/>
                  </a:ext>
                </a:extLst>
              </a:tr>
              <a:tr h="311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930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44383025"/>
                  </a:ext>
                </a:extLst>
              </a:tr>
              <a:tr h="32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1.029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np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8219570"/>
                  </a:ext>
                </a:extLst>
              </a:tr>
              <a:tr h="32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2019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1.121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204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37995590"/>
                  </a:ext>
                </a:extLst>
              </a:tr>
              <a:tr h="32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2020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1.028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148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13678856"/>
                  </a:ext>
                </a:extLst>
              </a:tr>
              <a:tr h="32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2021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</a:rPr>
                        <a:t>1.187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209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17779655"/>
                  </a:ext>
                </a:extLst>
              </a:tr>
              <a:tr h="32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</a:rPr>
                        <a:t>2022</a:t>
                      </a:r>
                      <a:endParaRPr lang="it-I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>
                          <a:effectLst/>
                        </a:rPr>
                        <a:t>1.056</a:t>
                      </a:r>
                      <a:endParaRPr lang="it-IT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203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549057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B6BAC092-E674-E46F-55E6-2DD718142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996" y="215531"/>
            <a:ext cx="100500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Minori seguiti e accolti dal T.S.M.R.E.E. di Colleferro Anni 2007-2022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C262965-CDC8-CEEE-AB84-609E7B98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759" y="1764791"/>
            <a:ext cx="139818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632638EB-82AB-D35B-F823-A9D97AD90E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696320"/>
              </p:ext>
            </p:extLst>
          </p:nvPr>
        </p:nvGraphicFramePr>
        <p:xfrm>
          <a:off x="4549627" y="897639"/>
          <a:ext cx="6495959" cy="322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72000" imgH="2743084" progId="Excel.Chart.8">
                  <p:embed/>
                </p:oleObj>
              </mc:Choice>
              <mc:Fallback>
                <p:oleObj name="Chart" r:id="rId2" imgW="4572000" imgH="2743084" progId="Excel.Char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627" y="897639"/>
                        <a:ext cx="6495959" cy="3223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0125EC8-C746-A651-E718-4D9E0C033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8128"/>
              </p:ext>
            </p:extLst>
          </p:nvPr>
        </p:nvGraphicFramePr>
        <p:xfrm>
          <a:off x="5632396" y="4120928"/>
          <a:ext cx="4330419" cy="2505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9344">
                  <a:extLst>
                    <a:ext uri="{9D8B030D-6E8A-4147-A177-3AD203B41FA5}">
                      <a16:colId xmlns:a16="http://schemas.microsoft.com/office/drawing/2014/main" val="2560669533"/>
                    </a:ext>
                  </a:extLst>
                </a:gridCol>
                <a:gridCol w="1091075">
                  <a:extLst>
                    <a:ext uri="{9D8B030D-6E8A-4147-A177-3AD203B41FA5}">
                      <a16:colId xmlns:a16="http://schemas.microsoft.com/office/drawing/2014/main" val="22546835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TIPOLOGIA DELLE PRESTAZIONI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n. prestazioni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444478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Servizio Sociale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759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463736"/>
                  </a:ext>
                </a:extLst>
              </a:tr>
              <a:tr h="37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Neuropsichiatria infantile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2697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321666"/>
                  </a:ext>
                </a:extLst>
              </a:tr>
              <a:tr h="444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Psicologia clinica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8303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786294"/>
                  </a:ext>
                </a:extLst>
              </a:tr>
              <a:tr h="393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Riabilitazione neurolinguistica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1808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812916"/>
                  </a:ext>
                </a:extLst>
              </a:tr>
              <a:tr h="383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Riabilitazione neuromotoria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0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44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7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2D4021F-05D9-4150-C94D-C9EB06E0A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81815"/>
              </p:ext>
            </p:extLst>
          </p:nvPr>
        </p:nvGraphicFramePr>
        <p:xfrm>
          <a:off x="1828800" y="1163719"/>
          <a:ext cx="8534400" cy="4962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9641">
                  <a:extLst>
                    <a:ext uri="{9D8B030D-6E8A-4147-A177-3AD203B41FA5}">
                      <a16:colId xmlns:a16="http://schemas.microsoft.com/office/drawing/2014/main" val="3679482105"/>
                    </a:ext>
                  </a:extLst>
                </a:gridCol>
                <a:gridCol w="2739641">
                  <a:extLst>
                    <a:ext uri="{9D8B030D-6E8A-4147-A177-3AD203B41FA5}">
                      <a16:colId xmlns:a16="http://schemas.microsoft.com/office/drawing/2014/main" val="614933931"/>
                    </a:ext>
                  </a:extLst>
                </a:gridCol>
                <a:gridCol w="3055118">
                  <a:extLst>
                    <a:ext uri="{9D8B030D-6E8A-4147-A177-3AD203B41FA5}">
                      <a16:colId xmlns:a16="http://schemas.microsoft.com/office/drawing/2014/main" val="3074947220"/>
                    </a:ext>
                  </a:extLst>
                </a:gridCol>
              </a:tblGrid>
              <a:tr h="708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N. UTENTI v.a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VALORI % 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56017062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Artena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264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25%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4001910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Carpineto Romano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3.5%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86241817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Colleferro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82273796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Gavignano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1.5%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40326097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Gorga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0,1%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70561453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Labico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166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9034619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Montelanico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33833664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Segni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56752903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Valmontone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292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28%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99365827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 DISTRETTO RM 5/6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1.036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98%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92270259"/>
                  </a:ext>
                </a:extLst>
              </a:tr>
              <a:tr h="35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FUORI DISTRETTO RM 5/6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38502941"/>
                  </a:ext>
                </a:extLst>
              </a:tr>
              <a:tr h="365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1.056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4965767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E93516-67B6-FB7D-7928-B3D4CAF681CF}"/>
              </a:ext>
            </a:extLst>
          </p:cNvPr>
          <p:cNvSpPr txBox="1"/>
          <p:nvPr/>
        </p:nvSpPr>
        <p:spPr>
          <a:xfrm>
            <a:off x="2172843" y="332750"/>
            <a:ext cx="78463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600" b="1" dirty="0">
                <a:solidFill>
                  <a:schemeClr val="accent1">
                    <a:lumMod val="50000"/>
                  </a:schemeClr>
                </a:solidFill>
              </a:rPr>
              <a:t>Utenti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 T.S.M.R.E.E. per Comune di residenza </a:t>
            </a:r>
          </a:p>
        </p:txBody>
      </p:sp>
    </p:spTree>
    <p:extLst>
      <p:ext uri="{BB962C8B-B14F-4D97-AF65-F5344CB8AC3E}">
        <p14:creationId xmlns:p14="http://schemas.microsoft.com/office/powerpoint/2010/main" val="392308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FC451C-1E13-835C-F1A8-63587576287D}"/>
              </a:ext>
            </a:extLst>
          </p:cNvPr>
          <p:cNvSpPr txBox="1"/>
          <p:nvPr/>
        </p:nvSpPr>
        <p:spPr>
          <a:xfrm>
            <a:off x="3415618" y="2892397"/>
            <a:ext cx="53607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2">
                    <a:lumMod val="50000"/>
                  </a:schemeClr>
                </a:solidFill>
              </a:rPr>
              <a:t>Grazie per l’attenzione </a:t>
            </a:r>
          </a:p>
        </p:txBody>
      </p:sp>
    </p:spTree>
    <p:extLst>
      <p:ext uri="{BB962C8B-B14F-4D97-AF65-F5344CB8AC3E}">
        <p14:creationId xmlns:p14="http://schemas.microsoft.com/office/powerpoint/2010/main" val="409212261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1209</TotalTime>
  <Words>726</Words>
  <Application>Microsoft Office PowerPoint</Application>
  <PresentationFormat>Widescreen</PresentationFormat>
  <Paragraphs>377</Paragraphs>
  <Slides>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Sezione</vt:lpstr>
      <vt:lpstr>Chart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zona 2023 </dc:title>
  <dc:creator>pc</dc:creator>
  <cp:lastModifiedBy>Stefano Cacciotti</cp:lastModifiedBy>
  <cp:revision>103</cp:revision>
  <dcterms:created xsi:type="dcterms:W3CDTF">2024-01-08T08:03:07Z</dcterms:created>
  <dcterms:modified xsi:type="dcterms:W3CDTF">2024-02-23T07:56:05Z</dcterms:modified>
</cp:coreProperties>
</file>