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3" r:id="rId7"/>
    <p:sldId id="262" r:id="rId8"/>
    <p:sldId id="264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'Grafici+TABELLE '!$B$54:$B$60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xVal>
          <c:yVal>
            <c:numRef>
              <c:f>'Grafici+TABELLE '!$C$54:$C$60</c:f>
              <c:numCache>
                <c:formatCode>General</c:formatCode>
                <c:ptCount val="7"/>
                <c:pt idx="0">
                  <c:v>2758</c:v>
                </c:pt>
                <c:pt idx="1">
                  <c:v>2710</c:v>
                </c:pt>
                <c:pt idx="2">
                  <c:v>862</c:v>
                </c:pt>
                <c:pt idx="3">
                  <c:v>473</c:v>
                </c:pt>
                <c:pt idx="4">
                  <c:v>394</c:v>
                </c:pt>
                <c:pt idx="5">
                  <c:v>519</c:v>
                </c:pt>
                <c:pt idx="6">
                  <c:v>1930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8C9-490F-AE69-CD738E212890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'Grafici+TABELLE '!$B$54:$B$60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xVal>
          <c:yVal>
            <c:numRef>
              <c:f>'Grafici+TABELLE '!$D$54:$D$60</c:f>
              <c:numCache>
                <c:formatCode>General</c:formatCode>
                <c:ptCount val="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8C9-490F-AE69-CD738E2128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675919"/>
        <c:axId val="601679279"/>
      </c:scatterChart>
      <c:valAx>
        <c:axId val="601675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679279"/>
        <c:crosses val="autoZero"/>
        <c:crossBetween val="midCat"/>
      </c:valAx>
      <c:valAx>
        <c:axId val="60167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01675919"/>
        <c:crosses val="autoZero"/>
        <c:crossBetween val="midCat"/>
      </c:valAx>
      <c:spPr>
        <a:solidFill>
          <a:schemeClr val="tx2">
            <a:lumMod val="5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F7A4E8-5FE7-A856-52A5-738D2AD92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31" y="2094859"/>
            <a:ext cx="7770061" cy="1446520"/>
          </a:xfrm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Donne e Politiche di genere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903333-C52F-9BE5-BCE7-46EE0587D454}"/>
              </a:ext>
            </a:extLst>
          </p:cNvPr>
          <p:cNvSpPr txBox="1"/>
          <p:nvPr/>
        </p:nvSpPr>
        <p:spPr>
          <a:xfrm>
            <a:off x="3349366" y="601112"/>
            <a:ext cx="4681826" cy="954107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Piano di zona 2025-2027 </a:t>
            </a:r>
          </a:p>
          <a:p>
            <a:pPr algn="ctr"/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Anno 2025</a:t>
            </a:r>
            <a:endParaRPr lang="it-IT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E:\LOGO\logo png.png">
            <a:extLst>
              <a:ext uri="{FF2B5EF4-FFF2-40B4-BE49-F238E27FC236}">
                <a16:creationId xmlns:a16="http://schemas.microsoft.com/office/drawing/2014/main" id="{E13608B0-34F2-5CB3-C1BC-76A40482C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31" y="499897"/>
            <a:ext cx="3008280" cy="1156536"/>
          </a:xfrm>
          <a:prstGeom prst="rect">
            <a:avLst/>
          </a:prstGeom>
          <a:noFill/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C89609-438D-3FEB-0296-D686F5EF7BDD}"/>
              </a:ext>
            </a:extLst>
          </p:cNvPr>
          <p:cNvSpPr txBox="1"/>
          <p:nvPr/>
        </p:nvSpPr>
        <p:spPr>
          <a:xfrm>
            <a:off x="342911" y="4039881"/>
            <a:ext cx="5753089" cy="193899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chemeClr val="accent2">
                    <a:lumMod val="50000"/>
                  </a:schemeClr>
                </a:solidFill>
              </a:rPr>
              <a:t>OSSERVATORIO SOCIALE </a:t>
            </a:r>
            <a:r>
              <a:rPr lang="it-IT" sz="3000" dirty="0">
                <a:solidFill>
                  <a:schemeClr val="accent2">
                    <a:lumMod val="50000"/>
                  </a:schemeClr>
                </a:solidFill>
              </a:rPr>
              <a:t>DELL’UFFICIO DI PIANO</a:t>
            </a:r>
          </a:p>
          <a:p>
            <a:endParaRPr lang="it-IT" sz="3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it-IT" sz="3000" u="sng" dirty="0">
                <a:solidFill>
                  <a:schemeClr val="accent2">
                    <a:lumMod val="50000"/>
                  </a:schemeClr>
                </a:solidFill>
              </a:rPr>
              <a:t>Dati al 31.12.2024</a:t>
            </a:r>
          </a:p>
        </p:txBody>
      </p:sp>
    </p:spTree>
    <p:extLst>
      <p:ext uri="{BB962C8B-B14F-4D97-AF65-F5344CB8AC3E}">
        <p14:creationId xmlns:p14="http://schemas.microsoft.com/office/powerpoint/2010/main" val="19719508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A99AC9-4660-3D6A-A5F0-3BF058BCCC8D}"/>
              </a:ext>
            </a:extLst>
          </p:cNvPr>
          <p:cNvSpPr txBox="1"/>
          <p:nvPr/>
        </p:nvSpPr>
        <p:spPr>
          <a:xfrm>
            <a:off x="229932" y="1933508"/>
            <a:ext cx="5831456" cy="4401205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Il </a:t>
            </a:r>
            <a:r>
              <a:rPr lang="it-IT" sz="2000" b="1" i="1" dirty="0">
                <a:solidFill>
                  <a:schemeClr val="bg2">
                    <a:lumMod val="50000"/>
                  </a:schemeClr>
                </a:solidFill>
              </a:rPr>
              <a:t>Filo di Arianna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è il centro di ascolto antiviolenza del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Distretto socio-sanitario 5.6.</a:t>
            </a:r>
          </a:p>
          <a:p>
            <a:pPr algn="just"/>
            <a:endParaRPr lang="it-IT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La gestione  del centro è affidata alle associazioni di promozione sociale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Ponte Donna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e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Socialmente Donna 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grazie ad un Protocollo d’Intesa.</a:t>
            </a:r>
          </a:p>
          <a:p>
            <a:pPr algn="just"/>
            <a:endParaRPr lang="it-IT" sz="2000" b="1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Possono affidarsi al centro tutte le donne che desiderano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uscire da situazioni di violenza e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 che necessitano di </a:t>
            </a:r>
            <a:r>
              <a:rPr lang="it-IT" sz="2000" b="1" dirty="0">
                <a:solidFill>
                  <a:schemeClr val="bg2">
                    <a:lumMod val="50000"/>
                  </a:schemeClr>
                </a:solidFill>
              </a:rPr>
              <a:t>assistenza e consulenza legale</a:t>
            </a:r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endParaRPr lang="it-I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8752F1B-A8F6-5284-78D5-488DE0718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680" y="440212"/>
            <a:ext cx="5781589" cy="59775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BFE83B-DB00-CB19-33B7-B94187C9CFB1}"/>
              </a:ext>
            </a:extLst>
          </p:cNvPr>
          <p:cNvSpPr txBox="1"/>
          <p:nvPr/>
        </p:nvSpPr>
        <p:spPr>
          <a:xfrm>
            <a:off x="172731" y="440212"/>
            <a:ext cx="59458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i="1" dirty="0">
                <a:solidFill>
                  <a:schemeClr val="accent2">
                    <a:lumMod val="50000"/>
                  </a:schemeClr>
                </a:solidFill>
              </a:rPr>
              <a:t>IL FILO DI ARIANNA</a:t>
            </a:r>
          </a:p>
          <a:p>
            <a:r>
              <a:rPr lang="it-IT" sz="2800" b="1" i="1" dirty="0">
                <a:solidFill>
                  <a:schemeClr val="accent2">
                    <a:lumMod val="50000"/>
                  </a:schemeClr>
                </a:solidFill>
              </a:rPr>
              <a:t>Dalla parte delle donne, sempre </a:t>
            </a:r>
          </a:p>
        </p:txBody>
      </p:sp>
    </p:spTree>
    <p:extLst>
      <p:ext uri="{BB962C8B-B14F-4D97-AF65-F5344CB8AC3E}">
        <p14:creationId xmlns:p14="http://schemas.microsoft.com/office/powerpoint/2010/main" val="179352365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54EFD6-1CB0-9F8F-7A74-F9285D0B2A8D}"/>
              </a:ext>
            </a:extLst>
          </p:cNvPr>
          <p:cNvSpPr txBox="1"/>
          <p:nvPr/>
        </p:nvSpPr>
        <p:spPr>
          <a:xfrm>
            <a:off x="330113" y="2182505"/>
            <a:ext cx="5765887" cy="249299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LABICO</a:t>
            </a:r>
          </a:p>
          <a:p>
            <a:endParaRPr lang="it-IT" sz="28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it-IT" sz="2500" i="1" dirty="0">
                <a:solidFill>
                  <a:schemeClr val="accent1">
                    <a:lumMod val="50000"/>
                  </a:schemeClr>
                </a:solidFill>
              </a:rPr>
              <a:t>Vicolo delle Coste, n.9</a:t>
            </a:r>
          </a:p>
          <a:p>
            <a:r>
              <a:rPr lang="it-IT" sz="2500" u="sng" dirty="0">
                <a:solidFill>
                  <a:schemeClr val="accent1">
                    <a:lumMod val="50000"/>
                  </a:schemeClr>
                </a:solidFill>
              </a:rPr>
              <a:t>Dal Lunedì al Venerdì</a:t>
            </a:r>
            <a:r>
              <a:rPr lang="it-IT" sz="25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it-IT" sz="2500" u="sng" dirty="0">
                <a:solidFill>
                  <a:schemeClr val="accent1">
                    <a:lumMod val="50000"/>
                  </a:schemeClr>
                </a:solidFill>
              </a:rPr>
              <a:t>pomeriggio</a:t>
            </a:r>
          </a:p>
          <a:p>
            <a:r>
              <a:rPr lang="it-IT" sz="2500" u="sng" dirty="0">
                <a:solidFill>
                  <a:schemeClr val="accent1">
                    <a:lumMod val="50000"/>
                  </a:schemeClr>
                </a:solidFill>
              </a:rPr>
              <a:t>Mercoledì</a:t>
            </a:r>
            <a:r>
              <a:rPr lang="it-IT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500" u="sng" dirty="0">
                <a:solidFill>
                  <a:schemeClr val="accent1">
                    <a:lumMod val="50000"/>
                  </a:schemeClr>
                </a:solidFill>
              </a:rPr>
              <a:t>mattina</a:t>
            </a:r>
          </a:p>
          <a:p>
            <a:r>
              <a:rPr lang="it-IT" sz="25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D4ED12-D9EF-6048-E753-5CA1F277D86C}"/>
              </a:ext>
            </a:extLst>
          </p:cNvPr>
          <p:cNvSpPr txBox="1"/>
          <p:nvPr/>
        </p:nvSpPr>
        <p:spPr>
          <a:xfrm>
            <a:off x="330113" y="807540"/>
            <a:ext cx="5765887" cy="1015663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chemeClr val="accent2">
                    <a:lumMod val="50000"/>
                  </a:schemeClr>
                </a:solidFill>
              </a:rPr>
              <a:t>Orari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800" b="1" dirty="0">
                <a:solidFill>
                  <a:schemeClr val="accent2">
                    <a:lumMod val="50000"/>
                  </a:schemeClr>
                </a:solidFill>
              </a:rPr>
              <a:t>del servizio di prima accoglienza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EC4052B-C2CD-D0B5-B6D8-D3BEB949B23F}"/>
              </a:ext>
            </a:extLst>
          </p:cNvPr>
          <p:cNvSpPr txBox="1"/>
          <p:nvPr/>
        </p:nvSpPr>
        <p:spPr>
          <a:xfrm>
            <a:off x="6890870" y="1315371"/>
            <a:ext cx="4308662" cy="2308324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I centri presenti sono attivi a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Labico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Colleferro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, e agiscono come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presidi di ascolto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luoghi di prima accoglienza </a:t>
            </a:r>
            <a:r>
              <a:rPr lang="it-IT" sz="2400" dirty="0">
                <a:solidFill>
                  <a:schemeClr val="bg2">
                    <a:lumMod val="50000"/>
                  </a:schemeClr>
                </a:solidFill>
              </a:rPr>
              <a:t>nella lotta alla violenza di genere.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493D322-F933-4680-49B8-041D4532CD2D}"/>
              </a:ext>
            </a:extLst>
          </p:cNvPr>
          <p:cNvSpPr txBox="1"/>
          <p:nvPr/>
        </p:nvSpPr>
        <p:spPr>
          <a:xfrm>
            <a:off x="1746949" y="5096353"/>
            <a:ext cx="29322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3668166496</a:t>
            </a:r>
          </a:p>
          <a:p>
            <a:pPr algn="ctr"/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Numero attivo h24</a:t>
            </a:r>
          </a:p>
        </p:txBody>
      </p:sp>
    </p:spTree>
    <p:extLst>
      <p:ext uri="{BB962C8B-B14F-4D97-AF65-F5344CB8AC3E}">
        <p14:creationId xmlns:p14="http://schemas.microsoft.com/office/powerpoint/2010/main" val="85783781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22D359-884C-CC67-DBBD-9D69C1F11DEB}"/>
              </a:ext>
            </a:extLst>
          </p:cNvPr>
          <p:cNvSpPr txBox="1"/>
          <p:nvPr/>
        </p:nvSpPr>
        <p:spPr>
          <a:xfrm>
            <a:off x="0" y="243525"/>
            <a:ext cx="1083075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Colloqui telefonici e preliminari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presso le sedi per individuare i bisogni e fornire le prime informazioni utili.</a:t>
            </a:r>
          </a:p>
          <a:p>
            <a:pPr algn="just"/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Colloqui strutturati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volti ad elaborare un percorso individuale di accompagnamento mediante un progetto personalizzato di uscita dalla violenza.</a:t>
            </a:r>
          </a:p>
          <a:p>
            <a:pPr algn="just"/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Percorso personalizzato di protezione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e sostegno costruito insieme alla donna e formulato nel rispetto delle sue decisioni e dei suoi tempi.</a:t>
            </a:r>
          </a:p>
          <a:p>
            <a:pPr algn="just"/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Assistenza e consulenza legale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sia in ambito civile che penale e informazione e aiuto per l’accesso al patrocinio gratuito, in tutte le fasi del processo penale e civile, di cui all’art. 2, comma 1, della legge n.119 del 2013.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Orientamento al lavoro 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- Con il progetto «Includiamole», le donne sono state seguite in un percorso di inclusione lavorativo.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Sostegno psicologico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e colloqui di sostegno alla genitorialità. </a:t>
            </a:r>
          </a:p>
          <a:p>
            <a:pPr algn="just"/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Per alcune delle donne può essere necessaria la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messa in sicurezza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e per tali emergenze si usufruisce della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rete dei Centri Anti Violenza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CAV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di Roma e provincia.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5764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A76DD5-BD16-DC1D-C005-BC9BA6DA6B15}"/>
              </a:ext>
            </a:extLst>
          </p:cNvPr>
          <p:cNvSpPr txBox="1"/>
          <p:nvPr/>
        </p:nvSpPr>
        <p:spPr>
          <a:xfrm>
            <a:off x="257715" y="1351508"/>
            <a:ext cx="7669962" cy="45243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PRESE IN CARICO PRIMO SEMESTRE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4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NUOVE DONNE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</a:rPr>
              <a:t>NEL DISTRETTO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NUOVE DONNE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</a:rPr>
              <a:t>FUORI DISTRETTO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SONO STATI EFFETTUATI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25 COLLOQUI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15 COLLOQUI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CON LE DONNE PRESE IN CARICO NEL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LE AVVOCATE HANNO EFFETTUATO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</a:rPr>
              <a:t>PRESE IN CARICO PENALI E CIVILI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CON UN TOT. DI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20 COLLOQUI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DONNE SONO STATE AVVIATE AL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</a:rPr>
              <a:t>PERCORSO</a:t>
            </a:r>
            <a:r>
              <a:rPr lang="it-IT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</a:rPr>
              <a:t>PSICOLOGICO GRATUITO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69E76E-F21B-5D49-168B-7B4B2EACA078}"/>
              </a:ext>
            </a:extLst>
          </p:cNvPr>
          <p:cNvSpPr txBox="1"/>
          <p:nvPr/>
        </p:nvSpPr>
        <p:spPr>
          <a:xfrm>
            <a:off x="2148445" y="258793"/>
            <a:ext cx="781175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Il </a:t>
            </a:r>
            <a:r>
              <a:rPr lang="it-IT" sz="3200" b="1" i="1" dirty="0">
                <a:solidFill>
                  <a:schemeClr val="accent2">
                    <a:lumMod val="50000"/>
                  </a:schemeClr>
                </a:solidFill>
              </a:rPr>
              <a:t>Filo di Arianna 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in numeri – Anno 2024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FA80896-0D36-3EC7-36A0-265B4EEC4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94" y="1712343"/>
            <a:ext cx="3833775" cy="34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348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86056FF-1690-0153-BC3E-2F33DA65CDBF}"/>
              </a:ext>
            </a:extLst>
          </p:cNvPr>
          <p:cNvSpPr txBox="1"/>
          <p:nvPr/>
        </p:nvSpPr>
        <p:spPr>
          <a:xfrm>
            <a:off x="2148445" y="258793"/>
            <a:ext cx="781175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Il </a:t>
            </a:r>
            <a:r>
              <a:rPr lang="it-IT" sz="3200" b="1" i="1" dirty="0">
                <a:solidFill>
                  <a:schemeClr val="accent2">
                    <a:lumMod val="50000"/>
                  </a:schemeClr>
                </a:solidFill>
              </a:rPr>
              <a:t>Filo di Arianna </a:t>
            </a:r>
            <a:r>
              <a:rPr lang="it-IT" sz="3200" b="1" dirty="0">
                <a:solidFill>
                  <a:schemeClr val="accent2">
                    <a:lumMod val="50000"/>
                  </a:schemeClr>
                </a:solidFill>
              </a:rPr>
              <a:t>in numeri – Anno 2024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AC61CE-5E58-5D7A-5227-3B8AED0A6E14}"/>
              </a:ext>
            </a:extLst>
          </p:cNvPr>
          <p:cNvSpPr txBox="1"/>
          <p:nvPr/>
        </p:nvSpPr>
        <p:spPr>
          <a:xfrm>
            <a:off x="257715" y="1351508"/>
            <a:ext cx="7669962" cy="341632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2">
                    <a:lumMod val="50000"/>
                  </a:schemeClr>
                </a:solidFill>
              </a:rPr>
              <a:t>PRESE IN CARICO SECONDO SEMESTRE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it-IT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ACCOLTE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29 DONNE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DI CUI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9 AL PRIMO ACCESSO</a:t>
            </a:r>
            <a:endParaRPr lang="it-IT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NEL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</a:rPr>
              <a:t>DISTRETTO E 4 FUORI DISTRETTO</a:t>
            </a:r>
          </a:p>
          <a:p>
            <a:endParaRPr lang="it-IT" sz="2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19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PRESE IN CARICO PENALI E CIVILI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DONNE SONO STATE AVVIATE AL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</a:rPr>
              <a:t>PERCORSO</a:t>
            </a:r>
            <a:r>
              <a:rPr lang="it-IT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b="1" i="1" dirty="0">
                <a:solidFill>
                  <a:schemeClr val="accent1">
                    <a:lumMod val="50000"/>
                  </a:schemeClr>
                </a:solidFill>
              </a:rPr>
              <a:t>PSICOLOGICO GRATUITO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F1B461A-20B3-D380-BBF0-0882A4266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94" y="1712343"/>
            <a:ext cx="3833775" cy="34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3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6B5884F9-C85A-4105-2396-481882219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740116"/>
              </p:ext>
            </p:extLst>
          </p:nvPr>
        </p:nvGraphicFramePr>
        <p:xfrm>
          <a:off x="316307" y="1507461"/>
          <a:ext cx="5704929" cy="4405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7896">
                  <a:extLst>
                    <a:ext uri="{9D8B030D-6E8A-4147-A177-3AD203B41FA5}">
                      <a16:colId xmlns:a16="http://schemas.microsoft.com/office/drawing/2014/main" val="1477701680"/>
                    </a:ext>
                  </a:extLst>
                </a:gridCol>
                <a:gridCol w="1204928">
                  <a:extLst>
                    <a:ext uri="{9D8B030D-6E8A-4147-A177-3AD203B41FA5}">
                      <a16:colId xmlns:a16="http://schemas.microsoft.com/office/drawing/2014/main" val="1641979273"/>
                    </a:ext>
                  </a:extLst>
                </a:gridCol>
                <a:gridCol w="1353971">
                  <a:extLst>
                    <a:ext uri="{9D8B030D-6E8A-4147-A177-3AD203B41FA5}">
                      <a16:colId xmlns:a16="http://schemas.microsoft.com/office/drawing/2014/main" val="566136383"/>
                    </a:ext>
                  </a:extLst>
                </a:gridCol>
                <a:gridCol w="828134">
                  <a:extLst>
                    <a:ext uri="{9D8B030D-6E8A-4147-A177-3AD203B41FA5}">
                      <a16:colId xmlns:a16="http://schemas.microsoft.com/office/drawing/2014/main" val="3049018086"/>
                    </a:ext>
                  </a:extLst>
                </a:gridCol>
              </a:tblGrid>
              <a:tr h="2995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COMUNI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dirty="0">
                          <a:effectLst/>
                        </a:rPr>
                        <a:t>CONSULTORIO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33667"/>
                  </a:ext>
                </a:extLst>
              </a:tr>
              <a:tr h="45702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COLLEFERRO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VALMONTONE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effectLst/>
                        </a:rPr>
                        <a:t>TOTALE</a:t>
                      </a:r>
                      <a:endParaRPr lang="it-IT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58086351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Artena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3966770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Carpineto Romano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2170860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Colleferro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7077864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Gavignano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7999805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Gorga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9206265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Labico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8100633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Montelanico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6129798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Segni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7043482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Valmontone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4466003"/>
                  </a:ext>
                </a:extLst>
              </a:tr>
              <a:tr h="353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DISTRETTO RM 5/6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966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697617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FUORI DISTRETTO RM 5/6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753478"/>
                  </a:ext>
                </a:extLst>
              </a:tr>
              <a:tr h="2995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>
                          <a:effectLst/>
                        </a:rPr>
                        <a:t>Totale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1599729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C3F507A2-0BD4-5C12-5AE2-4A196D90FE5D}"/>
              </a:ext>
            </a:extLst>
          </p:cNvPr>
          <p:cNvSpPr txBox="1"/>
          <p:nvPr/>
        </p:nvSpPr>
        <p:spPr>
          <a:xfrm>
            <a:off x="3243535" y="447670"/>
            <a:ext cx="5704929" cy="64633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Utenza nei Consultori di Colleferro e Valmontone per Comune di provenienza. Anno 2023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34CA764-7FE7-9930-0A31-D93C74D46635}"/>
              </a:ext>
            </a:extLst>
          </p:cNvPr>
          <p:cNvSpPr txBox="1"/>
          <p:nvPr/>
        </p:nvSpPr>
        <p:spPr>
          <a:xfrm>
            <a:off x="2074651" y="6178270"/>
            <a:ext cx="7893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i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Fonte: Osservatorio Sociale dell’Ufficio di Piano, su dati ASL RM 5</a:t>
            </a:r>
            <a:endParaRPr lang="it-IT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EF95BC0-F2EF-6604-C4B1-F9B578F96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30657"/>
              </p:ext>
            </p:extLst>
          </p:nvPr>
        </p:nvGraphicFramePr>
        <p:xfrm>
          <a:off x="6512943" y="1507460"/>
          <a:ext cx="4899804" cy="4405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219">
                  <a:extLst>
                    <a:ext uri="{9D8B030D-6E8A-4147-A177-3AD203B41FA5}">
                      <a16:colId xmlns:a16="http://schemas.microsoft.com/office/drawing/2014/main" val="565280728"/>
                    </a:ext>
                  </a:extLst>
                </a:gridCol>
                <a:gridCol w="2041585">
                  <a:extLst>
                    <a:ext uri="{9D8B030D-6E8A-4147-A177-3AD203B41FA5}">
                      <a16:colId xmlns:a16="http://schemas.microsoft.com/office/drawing/2014/main" val="4231207140"/>
                    </a:ext>
                  </a:extLst>
                </a:gridCol>
              </a:tblGrid>
              <a:tr h="550689">
                <a:tc gridSpan="2">
                  <a:txBody>
                    <a:bodyPr/>
                    <a:lstStyle/>
                    <a:p>
                      <a:pPr marL="0" algn="ctr" defTabSz="4572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Serie Storica CONSULTORI 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316544"/>
                  </a:ext>
                </a:extLst>
              </a:tr>
              <a:tr h="55068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effectLst/>
                        </a:rPr>
                        <a:t>2017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2758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6119059"/>
                  </a:ext>
                </a:extLst>
              </a:tr>
              <a:tr h="55068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effectLst/>
                        </a:rPr>
                        <a:t>2018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2710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8409356"/>
                  </a:ext>
                </a:extLst>
              </a:tr>
              <a:tr h="55068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effectLst/>
                        </a:rPr>
                        <a:t>2019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862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8236664"/>
                  </a:ext>
                </a:extLst>
              </a:tr>
              <a:tr h="55068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effectLst/>
                        </a:rPr>
                        <a:t>2020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473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4479941"/>
                  </a:ext>
                </a:extLst>
              </a:tr>
              <a:tr h="55068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effectLst/>
                        </a:rPr>
                        <a:t>2021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394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6276111"/>
                  </a:ext>
                </a:extLst>
              </a:tr>
              <a:tr h="55068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effectLst/>
                        </a:rPr>
                        <a:t>2022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519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9184679"/>
                  </a:ext>
                </a:extLst>
              </a:tr>
              <a:tr h="550689">
                <a:tc>
                  <a:txBody>
                    <a:bodyPr/>
                    <a:lstStyle/>
                    <a:p>
                      <a:pPr algn="ctr" fontAlgn="t"/>
                      <a:r>
                        <a:rPr lang="it-IT" sz="1100" b="1" u="none" strike="noStrike" dirty="0">
                          <a:effectLst/>
                        </a:rPr>
                        <a:t>2023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1930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0983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32142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17CC0828-039B-DE36-2CB6-9925F08523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778119"/>
              </p:ext>
            </p:extLst>
          </p:nvPr>
        </p:nvGraphicFramePr>
        <p:xfrm>
          <a:off x="163903" y="1356504"/>
          <a:ext cx="9230264" cy="414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EE896E1F-D431-F723-FC46-72E85FF52DBE}"/>
              </a:ext>
            </a:extLst>
          </p:cNvPr>
          <p:cNvSpPr txBox="1"/>
          <p:nvPr/>
        </p:nvSpPr>
        <p:spPr>
          <a:xfrm>
            <a:off x="1725284" y="549370"/>
            <a:ext cx="6107502" cy="410882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algn="ctr" defTabSz="457200" rtl="0" eaLnBrk="1" fontAlgn="t" latinLnBrk="0" hangingPunct="1">
              <a:lnSpc>
                <a:spcPct val="115000"/>
              </a:lnSpc>
              <a:spcAft>
                <a:spcPts val="1000"/>
              </a:spcAft>
            </a:pPr>
            <a:r>
              <a:rPr lang="it-IT" sz="1800" b="1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Serie Storica CONSULTORI </a:t>
            </a:r>
          </a:p>
        </p:txBody>
      </p:sp>
    </p:spTree>
    <p:extLst>
      <p:ext uri="{BB962C8B-B14F-4D97-AF65-F5344CB8AC3E}">
        <p14:creationId xmlns:p14="http://schemas.microsoft.com/office/powerpoint/2010/main" val="1228562831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525</TotalTime>
  <Words>532</Words>
  <Application>Microsoft Office PowerPoint</Application>
  <PresentationFormat>Widescreen</PresentationFormat>
  <Paragraphs>124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Sezione</vt:lpstr>
      <vt:lpstr>Donne e Politiche di genere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DISAGIO E INCLUSIONE SOCIALE </dc:title>
  <dc:creator>pc</dc:creator>
  <cp:lastModifiedBy>Stefano Cacciotti</cp:lastModifiedBy>
  <cp:revision>62</cp:revision>
  <cp:lastPrinted>2024-02-09T10:35:16Z</cp:lastPrinted>
  <dcterms:created xsi:type="dcterms:W3CDTF">2024-01-25T12:54:17Z</dcterms:created>
  <dcterms:modified xsi:type="dcterms:W3CDTF">2025-03-21T07:45:03Z</dcterms:modified>
</cp:coreProperties>
</file>