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83" r:id="rId3"/>
    <p:sldId id="285" r:id="rId4"/>
    <p:sldId id="284" r:id="rId5"/>
    <p:sldId id="276" r:id="rId6"/>
    <p:sldId id="270" r:id="rId7"/>
    <p:sldId id="281" r:id="rId8"/>
    <p:sldId id="282" r:id="rId9"/>
    <p:sldId id="280" r:id="rId10"/>
    <p:sldId id="278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'Grafici+TABELLE '!$B$112:$B$125</c:f>
              <c:numCache>
                <c:formatCode>General</c:formatCode>
                <c:ptCount val="1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'Grafici+TABELLE '!$C$112:$C$125</c:f>
              <c:numCache>
                <c:formatCode>General</c:formatCode>
                <c:ptCount val="14"/>
                <c:pt idx="0">
                  <c:v>122</c:v>
                </c:pt>
                <c:pt idx="1">
                  <c:v>201</c:v>
                </c:pt>
                <c:pt idx="2">
                  <c:v>163</c:v>
                </c:pt>
                <c:pt idx="3">
                  <c:v>277</c:v>
                </c:pt>
                <c:pt idx="4">
                  <c:v>244</c:v>
                </c:pt>
                <c:pt idx="5">
                  <c:v>282</c:v>
                </c:pt>
                <c:pt idx="6">
                  <c:v>210</c:v>
                </c:pt>
                <c:pt idx="7">
                  <c:v>218</c:v>
                </c:pt>
                <c:pt idx="8">
                  <c:v>211</c:v>
                </c:pt>
                <c:pt idx="9">
                  <c:v>217</c:v>
                </c:pt>
                <c:pt idx="10">
                  <c:v>166</c:v>
                </c:pt>
                <c:pt idx="11">
                  <c:v>171</c:v>
                </c:pt>
                <c:pt idx="12">
                  <c:v>155</c:v>
                </c:pt>
                <c:pt idx="13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ED8-4C16-BC1E-EFE62851F3F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735937279"/>
        <c:axId val="735948319"/>
      </c:lineChart>
      <c:catAx>
        <c:axId val="73593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35948319"/>
        <c:crosses val="autoZero"/>
        <c:auto val="1"/>
        <c:lblAlgn val="ctr"/>
        <c:lblOffset val="100"/>
        <c:noMultiLvlLbl val="0"/>
      </c:catAx>
      <c:valAx>
        <c:axId val="7359483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5937279"/>
        <c:crosses val="autoZero"/>
        <c:crossBetween val="between"/>
      </c:valAx>
      <c:spPr>
        <a:solidFill>
          <a:schemeClr val="tx2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rich>
      </c:tx>
      <c:layout>
        <c:manualLayout>
          <c:xMode val="edge"/>
          <c:yMode val="edge"/>
          <c:x val="0.367802499171370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8B8-4BA0-A884-6676D51D29D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8B8-4BA0-A884-6676D51D29D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8B8-4BA0-A884-6676D51D29D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8B8-4BA0-A884-6676D51D29D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8B8-4BA0-A884-6676D51D29D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58B8-4BA0-A884-6676D51D29D7}"/>
              </c:ext>
            </c:extLst>
          </c:dPt>
          <c:dLbls>
            <c:dLbl>
              <c:idx val="0"/>
              <c:layout>
                <c:manualLayout>
                  <c:x val="5.814783174242931E-2"/>
                  <c:y val="-1.55735747792824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8-4BA0-A884-6676D51D29D7}"/>
                </c:ext>
              </c:extLst>
            </c:dLbl>
            <c:dLbl>
              <c:idx val="1"/>
              <c:layout>
                <c:manualLayout>
                  <c:x val="0.18661407419546194"/>
                  <c:y val="3.197866572042219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B8-4BA0-A884-6676D51D29D7}"/>
                </c:ext>
              </c:extLst>
            </c:dLbl>
            <c:dLbl>
              <c:idx val="4"/>
              <c:layout>
                <c:manualLayout>
                  <c:x val="5.0188578265757282E-2"/>
                  <c:y val="0.130128391049349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B8-4BA0-A884-6676D51D29D7}"/>
                </c:ext>
              </c:extLst>
            </c:dLbl>
            <c:dLbl>
              <c:idx val="5"/>
              <c:layout>
                <c:manualLayout>
                  <c:x val="-0.11459060056281541"/>
                  <c:y val="-4.5999808178121809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B8-4BA0-A884-6676D51D29D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'Grafici+TABELLE '!$C$150:$C$155</c:f>
              <c:strCache>
                <c:ptCount val="6"/>
                <c:pt idx="0">
                  <c:v>Nessuno</c:v>
                </c:pt>
                <c:pt idx="1">
                  <c:v>Licenza elementare </c:v>
                </c:pt>
                <c:pt idx="2">
                  <c:v>Media inferiore</c:v>
                </c:pt>
                <c:pt idx="3">
                  <c:v>Media superiore</c:v>
                </c:pt>
                <c:pt idx="4">
                  <c:v>Corso professionale</c:v>
                </c:pt>
                <c:pt idx="5">
                  <c:v>Laurea</c:v>
                </c:pt>
              </c:strCache>
            </c:strRef>
          </c:cat>
          <c:val>
            <c:numRef>
              <c:f>'Grafici+TABELLE '!$D$150:$D$155</c:f>
              <c:numCache>
                <c:formatCode>General</c:formatCode>
                <c:ptCount val="6"/>
                <c:pt idx="0">
                  <c:v>1</c:v>
                </c:pt>
                <c:pt idx="1">
                  <c:v>5</c:v>
                </c:pt>
                <c:pt idx="2">
                  <c:v>93</c:v>
                </c:pt>
                <c:pt idx="3">
                  <c:v>64</c:v>
                </c:pt>
                <c:pt idx="4">
                  <c:v>15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8B8-4BA0-A884-6676D51D29D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'Grafici+TABELLE '!$B$168:$B$180</c:f>
              <c:strCache>
                <c:ptCount val="13"/>
                <c:pt idx="0">
                  <c:v>Studente</c:v>
                </c:pt>
                <c:pt idx="1">
                  <c:v>Pensionato/a</c:v>
                </c:pt>
                <c:pt idx="2">
                  <c:v>Invalido/a</c:v>
                </c:pt>
                <c:pt idx="3">
                  <c:v>Disoccupato</c:v>
                </c:pt>
                <c:pt idx="4">
                  <c:v>In cerca di prima occup.</c:v>
                </c:pt>
                <c:pt idx="5">
                  <c:v>In cerca di nuova occup.</c:v>
                </c:pt>
                <c:pt idx="6">
                  <c:v>Cassa integrazione</c:v>
                </c:pt>
                <c:pt idx="7">
                  <c:v>Occupato a tempo indet.</c:v>
                </c:pt>
                <c:pt idx="8">
                  <c:v>Occupato a tempo det.</c:v>
                </c:pt>
                <c:pt idx="9">
                  <c:v>Lavoro autonomo</c:v>
                </c:pt>
                <c:pt idx="10">
                  <c:v>Occupazione saltuaria </c:v>
                </c:pt>
                <c:pt idx="11">
                  <c:v>Casalinga</c:v>
                </c:pt>
                <c:pt idx="12">
                  <c:v>Altro </c:v>
                </c:pt>
              </c:strCache>
            </c:strRef>
          </c:cat>
          <c:val>
            <c:numRef>
              <c:f>'Grafici+TABELLE '!$C$168:$C$180</c:f>
              <c:numCache>
                <c:formatCode>General</c:formatCode>
                <c:ptCount val="13"/>
                <c:pt idx="0">
                  <c:v>2</c:v>
                </c:pt>
                <c:pt idx="1">
                  <c:v>8</c:v>
                </c:pt>
                <c:pt idx="2">
                  <c:v>11</c:v>
                </c:pt>
                <c:pt idx="3">
                  <c:v>1</c:v>
                </c:pt>
                <c:pt idx="4">
                  <c:v>11</c:v>
                </c:pt>
                <c:pt idx="5">
                  <c:v>26</c:v>
                </c:pt>
                <c:pt idx="6">
                  <c:v>0</c:v>
                </c:pt>
                <c:pt idx="7">
                  <c:v>50</c:v>
                </c:pt>
                <c:pt idx="8">
                  <c:v>14</c:v>
                </c:pt>
                <c:pt idx="9">
                  <c:v>25</c:v>
                </c:pt>
                <c:pt idx="10">
                  <c:v>24</c:v>
                </c:pt>
                <c:pt idx="11">
                  <c:v>2</c:v>
                </c:pt>
                <c:pt idx="1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6C-4863-8920-1DFFE9731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618543"/>
        <c:axId val="113620463"/>
      </c:barChart>
      <c:catAx>
        <c:axId val="113618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620463"/>
        <c:crosses val="autoZero"/>
        <c:auto val="1"/>
        <c:lblAlgn val="ctr"/>
        <c:lblOffset val="100"/>
        <c:noMultiLvlLbl val="0"/>
      </c:catAx>
      <c:valAx>
        <c:axId val="1136204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618543"/>
        <c:crosses val="autoZero"/>
        <c:crossBetween val="between"/>
      </c:valAx>
      <c:spPr>
        <a:noFill/>
        <a:ln w="28575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tx2">
        <a:lumMod val="50000"/>
      </a:schemeClr>
    </a:solidFill>
    <a:ln w="28575">
      <a:solidFill>
        <a:schemeClr val="accent1">
          <a:lumMod val="50000"/>
        </a:schemeClr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'Grafici+TABELLE '!$B$72:$B$88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'Grafici+TABELLE '!$C$72:$C$88</c:f>
              <c:numCache>
                <c:formatCode>General</c:formatCode>
                <c:ptCount val="17"/>
                <c:pt idx="0">
                  <c:v>632</c:v>
                </c:pt>
                <c:pt idx="1">
                  <c:v>653</c:v>
                </c:pt>
                <c:pt idx="2">
                  <c:v>638</c:v>
                </c:pt>
                <c:pt idx="3">
                  <c:v>741</c:v>
                </c:pt>
                <c:pt idx="4">
                  <c:v>755</c:v>
                </c:pt>
                <c:pt idx="5">
                  <c:v>760</c:v>
                </c:pt>
                <c:pt idx="6">
                  <c:v>837</c:v>
                </c:pt>
                <c:pt idx="7">
                  <c:v>853</c:v>
                </c:pt>
                <c:pt idx="8">
                  <c:v>600</c:v>
                </c:pt>
                <c:pt idx="9">
                  <c:v>923</c:v>
                </c:pt>
                <c:pt idx="10">
                  <c:v>930</c:v>
                </c:pt>
                <c:pt idx="11" formatCode="#,##0">
                  <c:v>1029</c:v>
                </c:pt>
                <c:pt idx="12" formatCode="#,##0">
                  <c:v>1121</c:v>
                </c:pt>
                <c:pt idx="13" formatCode="#,##0">
                  <c:v>1028</c:v>
                </c:pt>
                <c:pt idx="14" formatCode="#,##0">
                  <c:v>1187</c:v>
                </c:pt>
                <c:pt idx="15" formatCode="#,##0">
                  <c:v>1056</c:v>
                </c:pt>
                <c:pt idx="16">
                  <c:v>1190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B3-4019-85A2-77CFC34C67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1780175"/>
        <c:axId val="741774415"/>
      </c:lineChart>
      <c:catAx>
        <c:axId val="741780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741774415"/>
        <c:crosses val="autoZero"/>
        <c:auto val="1"/>
        <c:lblAlgn val="ctr"/>
        <c:lblOffset val="100"/>
        <c:noMultiLvlLbl val="0"/>
      </c:catAx>
      <c:valAx>
        <c:axId val="74177441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41780175"/>
        <c:crosses val="autoZero"/>
        <c:crossBetween val="between"/>
      </c:valAx>
      <c:spPr>
        <a:solidFill>
          <a:schemeClr val="tx2">
            <a:lumMod val="5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cs:styleClr val="auto"/>
    </cs:fontRef>
    <cs:spPr/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440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5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9029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347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707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925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3743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998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987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83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11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045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02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22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214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71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788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75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593AC3-8478-47CD-B3EF-E2194D96469B}" type="datetimeFigureOut">
              <a:rPr lang="it-IT" smtClean="0"/>
              <a:t>02/04/2025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2B7D65-AD7F-43FF-B03C-8D536376E96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0912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29D1EBAE-FD16-0585-8AEB-8D11A1A3A413}"/>
              </a:ext>
            </a:extLst>
          </p:cNvPr>
          <p:cNvSpPr txBox="1"/>
          <p:nvPr/>
        </p:nvSpPr>
        <p:spPr>
          <a:xfrm>
            <a:off x="3121939" y="1898108"/>
            <a:ext cx="5760720" cy="769441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4400" b="1" dirty="0">
                <a:solidFill>
                  <a:schemeClr val="accent1">
                    <a:lumMod val="50000"/>
                  </a:schemeClr>
                </a:solidFill>
              </a:rPr>
              <a:t>SALUTE MENTALE </a:t>
            </a:r>
            <a:endParaRPr lang="it-IT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ACE9D36-5F9F-8EBE-6184-E20E7BA93A9D}"/>
              </a:ext>
            </a:extLst>
          </p:cNvPr>
          <p:cNvSpPr txBox="1"/>
          <p:nvPr/>
        </p:nvSpPr>
        <p:spPr>
          <a:xfrm>
            <a:off x="6607833" y="4012325"/>
            <a:ext cx="3217653" cy="1261884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DATI</a:t>
            </a:r>
            <a:r>
              <a:rPr kumimoji="0" lang="it-IT" altLang="it-IT" sz="3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3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it-IT" altLang="it-IT" sz="3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31.12.2024</a:t>
            </a:r>
            <a:endParaRPr kumimoji="0" lang="it-IT" altLang="it-IT" sz="38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2" name="Picture 2" descr="E:\LOGO\logo png.png">
            <a:extLst>
              <a:ext uri="{FF2B5EF4-FFF2-40B4-BE49-F238E27FC236}">
                <a16:creationId xmlns:a16="http://schemas.microsoft.com/office/drawing/2014/main" id="{A05499C3-8C39-957D-753A-5254EDBE5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" y="224322"/>
            <a:ext cx="3370040" cy="1156536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4395F6-1FE3-90AC-4B31-55DE9971CCDE}"/>
              </a:ext>
            </a:extLst>
          </p:cNvPr>
          <p:cNvSpPr txBox="1"/>
          <p:nvPr/>
        </p:nvSpPr>
        <p:spPr>
          <a:xfrm>
            <a:off x="7122544" y="325536"/>
            <a:ext cx="4681826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Piano di zona 2024-2026 </a:t>
            </a:r>
          </a:p>
          <a:p>
            <a:pPr algn="ctr"/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Anno 2024 </a:t>
            </a:r>
            <a:endParaRPr lang="it-IT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E1E8EE-DF16-7B7F-65AA-A8AB907890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64" y="3429000"/>
            <a:ext cx="4935335" cy="274968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59F381-210F-18B1-7580-33AA69680492}"/>
              </a:ext>
            </a:extLst>
          </p:cNvPr>
          <p:cNvSpPr txBox="1"/>
          <p:nvPr/>
        </p:nvSpPr>
        <p:spPr>
          <a:xfrm>
            <a:off x="1066964" y="6270854"/>
            <a:ext cx="493533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50" dirty="0"/>
              <a:t>Immagine: Ministero della Salute https://www.salute.gov.it/portale/home.html</a:t>
            </a:r>
          </a:p>
        </p:txBody>
      </p:sp>
    </p:spTree>
    <p:extLst>
      <p:ext uri="{BB962C8B-B14F-4D97-AF65-F5344CB8AC3E}">
        <p14:creationId xmlns:p14="http://schemas.microsoft.com/office/powerpoint/2010/main" val="2419494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B36E67F9-AC8B-3DD3-8C39-F4D58FB8C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995481"/>
              </p:ext>
            </p:extLst>
          </p:nvPr>
        </p:nvGraphicFramePr>
        <p:xfrm>
          <a:off x="318625" y="688407"/>
          <a:ext cx="4619134" cy="60706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452">
                  <a:extLst>
                    <a:ext uri="{9D8B030D-6E8A-4147-A177-3AD203B41FA5}">
                      <a16:colId xmlns:a16="http://schemas.microsoft.com/office/drawing/2014/main" val="3219557242"/>
                    </a:ext>
                  </a:extLst>
                </a:gridCol>
                <a:gridCol w="1592341">
                  <a:extLst>
                    <a:ext uri="{9D8B030D-6E8A-4147-A177-3AD203B41FA5}">
                      <a16:colId xmlns:a16="http://schemas.microsoft.com/office/drawing/2014/main" val="949369442"/>
                    </a:ext>
                  </a:extLst>
                </a:gridCol>
                <a:gridCol w="1592341">
                  <a:extLst>
                    <a:ext uri="{9D8B030D-6E8A-4147-A177-3AD203B41FA5}">
                      <a16:colId xmlns:a16="http://schemas.microsoft.com/office/drawing/2014/main" val="1714014094"/>
                    </a:ext>
                  </a:extLst>
                </a:gridCol>
              </a:tblGrid>
              <a:tr h="693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ANNI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 UTENTI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NUOVE ACCOGLIENZE 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215485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2008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653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143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1955612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2009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638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187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7821642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2010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741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199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2752213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2011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755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187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8728898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2012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760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178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90465174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2013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837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163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96072368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2014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853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182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2972617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2015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600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np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3730300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2016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923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np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89126557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2017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930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np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96703393"/>
                  </a:ext>
                </a:extLst>
              </a:tr>
              <a:tr h="331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2018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1.029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np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44383025"/>
                  </a:ext>
                </a:extLst>
              </a:tr>
              <a:tr h="346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2019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1.121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204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138219570"/>
                  </a:ext>
                </a:extLst>
              </a:tr>
              <a:tr h="346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2020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1.028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148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37995590"/>
                  </a:ext>
                </a:extLst>
              </a:tr>
              <a:tr h="346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2021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1.187</a:t>
                      </a:r>
                      <a:endParaRPr lang="it-IT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209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13678856"/>
                  </a:ext>
                </a:extLst>
              </a:tr>
              <a:tr h="346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2022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1.056</a:t>
                      </a:r>
                      <a:endParaRPr lang="it-IT" sz="1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203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17779655"/>
                  </a:ext>
                </a:extLst>
              </a:tr>
              <a:tr h="346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2023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1.190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</a:t>
                      </a:r>
                      <a:endParaRPr lang="it-IT" sz="14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3549057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B6BAC092-E674-E46F-55E6-2DD718142D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0996" y="98981"/>
            <a:ext cx="10050008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4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Minori seguiti e accolti dal T.S.M.R.E.E. di Colleferro Anni 2008-2023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0C262965-CDC8-CEEE-AB84-609E7B988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759" y="1764791"/>
            <a:ext cx="1398183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1BB7D77F-350F-DABB-0251-8D14440A99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200257"/>
              </p:ext>
            </p:extLst>
          </p:nvPr>
        </p:nvGraphicFramePr>
        <p:xfrm>
          <a:off x="5285655" y="688408"/>
          <a:ext cx="6587719" cy="3208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15448E5D-FCA0-D0B5-C3C8-7B8E85B2F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638229"/>
              </p:ext>
            </p:extLst>
          </p:nvPr>
        </p:nvGraphicFramePr>
        <p:xfrm>
          <a:off x="5285655" y="3987377"/>
          <a:ext cx="6587719" cy="2771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5306">
                  <a:extLst>
                    <a:ext uri="{9D8B030D-6E8A-4147-A177-3AD203B41FA5}">
                      <a16:colId xmlns:a16="http://schemas.microsoft.com/office/drawing/2014/main" val="2016477156"/>
                    </a:ext>
                  </a:extLst>
                </a:gridCol>
                <a:gridCol w="2982413">
                  <a:extLst>
                    <a:ext uri="{9D8B030D-6E8A-4147-A177-3AD203B41FA5}">
                      <a16:colId xmlns:a16="http://schemas.microsoft.com/office/drawing/2014/main" val="1077169521"/>
                    </a:ext>
                  </a:extLst>
                </a:gridCol>
              </a:tblGrid>
              <a:tr h="3958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Prestazioni rivolte all’utente 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 prestazioni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968625"/>
                  </a:ext>
                </a:extLst>
              </a:tr>
              <a:tr h="395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Servizio Sociale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816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3570716"/>
                  </a:ext>
                </a:extLst>
              </a:tr>
              <a:tr h="395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Neuropsichiatria infantile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40055" algn="l"/>
                        </a:tabLs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1.832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8724412"/>
                  </a:ext>
                </a:extLst>
              </a:tr>
              <a:tr h="395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Psicologia clinica</a:t>
                      </a:r>
                      <a:endParaRPr lang="it-IT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1.550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378648"/>
                  </a:ext>
                </a:extLst>
              </a:tr>
              <a:tr h="395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Riabilitazione neurolinguistica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2.960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2725611"/>
                  </a:ext>
                </a:extLst>
              </a:tr>
              <a:tr h="395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Riabilitazione neuromotoria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8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7206522"/>
                  </a:ext>
                </a:extLst>
              </a:tr>
              <a:tr h="395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Totale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7.158</a:t>
                      </a:r>
                      <a:endParaRPr lang="it-IT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6082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972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32D4021F-05D9-4150-C94D-C9EB06E0A7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50955"/>
              </p:ext>
            </p:extLst>
          </p:nvPr>
        </p:nvGraphicFramePr>
        <p:xfrm>
          <a:off x="285363" y="1026559"/>
          <a:ext cx="6199630" cy="51920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90153">
                  <a:extLst>
                    <a:ext uri="{9D8B030D-6E8A-4147-A177-3AD203B41FA5}">
                      <a16:colId xmlns:a16="http://schemas.microsoft.com/office/drawing/2014/main" val="3679482105"/>
                    </a:ext>
                  </a:extLst>
                </a:gridCol>
                <a:gridCol w="1990153">
                  <a:extLst>
                    <a:ext uri="{9D8B030D-6E8A-4147-A177-3AD203B41FA5}">
                      <a16:colId xmlns:a16="http://schemas.microsoft.com/office/drawing/2014/main" val="614933931"/>
                    </a:ext>
                  </a:extLst>
                </a:gridCol>
                <a:gridCol w="2219324">
                  <a:extLst>
                    <a:ext uri="{9D8B030D-6E8A-4147-A177-3AD203B41FA5}">
                      <a16:colId xmlns:a16="http://schemas.microsoft.com/office/drawing/2014/main" val="3074947220"/>
                    </a:ext>
                  </a:extLst>
                </a:gridCol>
              </a:tblGrid>
              <a:tr h="7084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COMUNI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N. UTENTI 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VALORI % </a:t>
                      </a: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017062"/>
                  </a:ext>
                </a:extLst>
              </a:tr>
              <a:tr h="35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Artena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278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24%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44001910"/>
                  </a:ext>
                </a:extLst>
              </a:tr>
              <a:tr h="35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Carpineto Romano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3,3%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86241817"/>
                  </a:ext>
                </a:extLst>
              </a:tr>
              <a:tr h="35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Colleferro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10,3%</a:t>
                      </a:r>
                      <a:endParaRPr lang="it-IT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82273796"/>
                  </a:ext>
                </a:extLst>
              </a:tr>
              <a:tr h="35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Gavignano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1,7%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40326097"/>
                  </a:ext>
                </a:extLst>
              </a:tr>
              <a:tr h="35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Gorga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0,1%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70561453"/>
                  </a:ext>
                </a:extLst>
              </a:tr>
              <a:tr h="35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Labico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17,3%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9034619"/>
                  </a:ext>
                </a:extLst>
              </a:tr>
              <a:tr h="35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Montelanico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3,7%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533833664"/>
                  </a:ext>
                </a:extLst>
              </a:tr>
              <a:tr h="35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Segni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12,8%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56752903"/>
                  </a:ext>
                </a:extLst>
              </a:tr>
              <a:tr h="35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Valmontone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314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27%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999365827"/>
                  </a:ext>
                </a:extLst>
              </a:tr>
              <a:tr h="353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 DISTRETTO RM 5/6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1.165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98%</a:t>
                      </a:r>
                      <a:endParaRPr lang="it-IT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792270259"/>
                  </a:ext>
                </a:extLst>
              </a:tr>
              <a:tr h="3529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FUORI DISTRETTO RM 5/6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2%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438502941"/>
                  </a:ext>
                </a:extLst>
              </a:tr>
              <a:tr h="36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TOTALE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1.190</a:t>
                      </a: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4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it-IT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8496576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E93516-67B6-FB7D-7928-B3D4CAF681CF}"/>
              </a:ext>
            </a:extLst>
          </p:cNvPr>
          <p:cNvSpPr txBox="1"/>
          <p:nvPr/>
        </p:nvSpPr>
        <p:spPr>
          <a:xfrm>
            <a:off x="2172843" y="228357"/>
            <a:ext cx="7846314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600" b="1" dirty="0">
                <a:solidFill>
                  <a:schemeClr val="accent1">
                    <a:lumMod val="50000"/>
                  </a:schemeClr>
                </a:solidFill>
              </a:rPr>
              <a:t>Utenti</a:t>
            </a:r>
            <a:r>
              <a:rPr lang="it-IT" sz="2800" b="1" dirty="0">
                <a:solidFill>
                  <a:schemeClr val="accent1">
                    <a:lumMod val="50000"/>
                  </a:schemeClr>
                </a:solidFill>
              </a:rPr>
              <a:t> T.S.M.R.E.E. per Comune di residenza </a:t>
            </a: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04751E3A-F874-8A0D-E989-7CDC0A69B8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61498"/>
              </p:ext>
            </p:extLst>
          </p:nvPr>
        </p:nvGraphicFramePr>
        <p:xfrm>
          <a:off x="6970144" y="1026559"/>
          <a:ext cx="4718648" cy="5192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7410">
                  <a:extLst>
                    <a:ext uri="{9D8B030D-6E8A-4147-A177-3AD203B41FA5}">
                      <a16:colId xmlns:a16="http://schemas.microsoft.com/office/drawing/2014/main" val="3547956842"/>
                    </a:ext>
                  </a:extLst>
                </a:gridCol>
                <a:gridCol w="2501238">
                  <a:extLst>
                    <a:ext uri="{9D8B030D-6E8A-4147-A177-3AD203B41FA5}">
                      <a16:colId xmlns:a16="http://schemas.microsoft.com/office/drawing/2014/main" val="277194937"/>
                    </a:ext>
                  </a:extLst>
                </a:gridCol>
              </a:tblGrid>
              <a:tr h="79572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Comuni</a:t>
                      </a:r>
                      <a:endParaRPr lang="it-IT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Incidenza percentuale sui minori &lt;18</a:t>
                      </a:r>
                      <a:endParaRPr lang="it-IT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074801"/>
                  </a:ext>
                </a:extLst>
              </a:tr>
              <a:tr h="4396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j-lt"/>
                        </a:rPr>
                        <a:t>Artena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j-lt"/>
                        </a:rPr>
                        <a:t>12%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2351235"/>
                  </a:ext>
                </a:extLst>
              </a:tr>
              <a:tr h="4396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Carpineto Romano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j-lt"/>
                        </a:rPr>
                        <a:t>7,20%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5862403"/>
                  </a:ext>
                </a:extLst>
              </a:tr>
              <a:tr h="4396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j-lt"/>
                        </a:rPr>
                        <a:t>Colleferro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4%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726700"/>
                  </a:ext>
                </a:extLst>
              </a:tr>
              <a:tr h="4396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j-lt"/>
                        </a:rPr>
                        <a:t>Gavignano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8%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7963787"/>
                  </a:ext>
                </a:extLst>
              </a:tr>
              <a:tr h="4396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j-lt"/>
                        </a:rPr>
                        <a:t>Gorga 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1%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7305924"/>
                  </a:ext>
                </a:extLst>
              </a:tr>
              <a:tr h="4396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j-lt"/>
                        </a:rPr>
                        <a:t>Labico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j-lt"/>
                        </a:rPr>
                        <a:t>17%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04906122"/>
                  </a:ext>
                </a:extLst>
              </a:tr>
              <a:tr h="4396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j-lt"/>
                        </a:rPr>
                        <a:t>Montelanico 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j-lt"/>
                        </a:rPr>
                        <a:t>15%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49295594"/>
                  </a:ext>
                </a:extLst>
              </a:tr>
              <a:tr h="4396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  <a:latin typeface="+mj-lt"/>
                        </a:rPr>
                        <a:t> Segni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12%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4905042"/>
                  </a:ext>
                </a:extLst>
              </a:tr>
              <a:tr h="4396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dirty="0">
                          <a:effectLst/>
                          <a:latin typeface="+mj-lt"/>
                        </a:rPr>
                        <a:t>Valmontone</a:t>
                      </a:r>
                      <a:endParaRPr lang="it-IT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  <a:latin typeface="+mj-lt"/>
                        </a:rPr>
                        <a:t>12%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3841882"/>
                  </a:ext>
                </a:extLst>
              </a:tr>
              <a:tr h="43962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>
                          <a:effectLst/>
                          <a:latin typeface="+mj-lt"/>
                        </a:rPr>
                        <a:t>DISTRETTO RM 5.6 </a:t>
                      </a:r>
                      <a:endParaRPr lang="it-IT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1366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08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7B52EC45-040D-DEED-0719-C9588D10E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568629"/>
              </p:ext>
            </p:extLst>
          </p:nvPr>
        </p:nvGraphicFramePr>
        <p:xfrm>
          <a:off x="119606" y="882058"/>
          <a:ext cx="54415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778">
                  <a:extLst>
                    <a:ext uri="{9D8B030D-6E8A-4147-A177-3AD203B41FA5}">
                      <a16:colId xmlns:a16="http://schemas.microsoft.com/office/drawing/2014/main" val="2633134459"/>
                    </a:ext>
                  </a:extLst>
                </a:gridCol>
                <a:gridCol w="2720778">
                  <a:extLst>
                    <a:ext uri="{9D8B030D-6E8A-4147-A177-3AD203B41FA5}">
                      <a16:colId xmlns:a16="http://schemas.microsoft.com/office/drawing/2014/main" val="18953322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Tipologia di assegno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n.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35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Risocializzante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27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Straordinario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588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Ordinario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293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450120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E9770E7-D4F9-AE97-D5E9-B88963E108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787006"/>
              </p:ext>
            </p:extLst>
          </p:nvPr>
        </p:nvGraphicFramePr>
        <p:xfrm>
          <a:off x="6096000" y="882058"/>
          <a:ext cx="597351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322">
                  <a:extLst>
                    <a:ext uri="{9D8B030D-6E8A-4147-A177-3AD203B41FA5}">
                      <a16:colId xmlns:a16="http://schemas.microsoft.com/office/drawing/2014/main" val="2896189316"/>
                    </a:ext>
                  </a:extLst>
                </a:gridCol>
                <a:gridCol w="2988197">
                  <a:extLst>
                    <a:ext uri="{9D8B030D-6E8A-4147-A177-3AD203B41FA5}">
                      <a16:colId xmlns:a16="http://schemas.microsoft.com/office/drawing/2014/main" val="3810942885"/>
                    </a:ext>
                  </a:extLst>
                </a:gridCol>
              </a:tblGrid>
              <a:tr h="240141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Comune 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n.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055656"/>
                  </a:ext>
                </a:extLst>
              </a:tr>
              <a:tr h="24014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Colleferro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548178"/>
                  </a:ext>
                </a:extLst>
              </a:tr>
              <a:tr h="24014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Valmontone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270468"/>
                  </a:ext>
                </a:extLst>
              </a:tr>
              <a:tr h="24014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Segni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690719"/>
                  </a:ext>
                </a:extLst>
              </a:tr>
              <a:tr h="24014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Artena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848222"/>
                  </a:ext>
                </a:extLst>
              </a:tr>
              <a:tr h="24014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Carpineto  Romano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99318"/>
                  </a:ext>
                </a:extLst>
              </a:tr>
              <a:tr h="24014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Gavignano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77690"/>
                  </a:ext>
                </a:extLst>
              </a:tr>
              <a:tr h="240141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Montelanico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785004"/>
                  </a:ext>
                </a:extLst>
              </a:tr>
            </a:tbl>
          </a:graphicData>
        </a:graphic>
      </p:graphicFrame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F6EB9331-1E9D-29BA-F270-D7D175332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814620"/>
              </p:ext>
            </p:extLst>
          </p:nvPr>
        </p:nvGraphicFramePr>
        <p:xfrm>
          <a:off x="119606" y="2905228"/>
          <a:ext cx="5441556" cy="878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778">
                  <a:extLst>
                    <a:ext uri="{9D8B030D-6E8A-4147-A177-3AD203B41FA5}">
                      <a16:colId xmlns:a16="http://schemas.microsoft.com/office/drawing/2014/main" val="3922419796"/>
                    </a:ext>
                  </a:extLst>
                </a:gridCol>
                <a:gridCol w="2720778">
                  <a:extLst>
                    <a:ext uri="{9D8B030D-6E8A-4147-A177-3AD203B41FA5}">
                      <a16:colId xmlns:a16="http://schemas.microsoft.com/office/drawing/2014/main" val="654557130"/>
                    </a:ext>
                  </a:extLst>
                </a:gridCol>
              </a:tblGrid>
              <a:tr h="439287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Maschi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Femmine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25804"/>
                  </a:ext>
                </a:extLst>
              </a:tr>
              <a:tr h="439287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219959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E8C33170-5F85-6798-1945-640A75FE2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307633"/>
              </p:ext>
            </p:extLst>
          </p:nvPr>
        </p:nvGraphicFramePr>
        <p:xfrm>
          <a:off x="119606" y="3952772"/>
          <a:ext cx="5441556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0778">
                  <a:extLst>
                    <a:ext uri="{9D8B030D-6E8A-4147-A177-3AD203B41FA5}">
                      <a16:colId xmlns:a16="http://schemas.microsoft.com/office/drawing/2014/main" val="3675505207"/>
                    </a:ext>
                  </a:extLst>
                </a:gridCol>
                <a:gridCol w="2720778">
                  <a:extLst>
                    <a:ext uri="{9D8B030D-6E8A-4147-A177-3AD203B41FA5}">
                      <a16:colId xmlns:a16="http://schemas.microsoft.com/office/drawing/2014/main" val="7557780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Fasce d’età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2">
                              <a:lumMod val="20000"/>
                              <a:lumOff val="80000"/>
                            </a:schemeClr>
                          </a:solidFill>
                        </a:rPr>
                        <a:t>n. 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4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 – 30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9076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31 – 40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7688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41 – 50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9756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51 – 60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6259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61 – 70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1830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71 - 80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5304909"/>
                  </a:ext>
                </a:extLst>
              </a:tr>
            </a:tbl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1E3155-4463-6B72-C6DD-BA5101001CBC}"/>
              </a:ext>
            </a:extLst>
          </p:cNvPr>
          <p:cNvSpPr txBox="1"/>
          <p:nvPr/>
        </p:nvSpPr>
        <p:spPr>
          <a:xfrm>
            <a:off x="654446" y="243575"/>
            <a:ext cx="10883107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BENEFICIARI PROVVIDENZE ECONOMICHE AI SENSI DEL REGOLAMENTO REGIONALE LAZIO 1/2000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6DE0FEA5-1F52-113E-47BF-3087A1E11E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414369"/>
              </p:ext>
            </p:extLst>
          </p:nvPr>
        </p:nvGraphicFramePr>
        <p:xfrm>
          <a:off x="6095999" y="3952772"/>
          <a:ext cx="597352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760">
                  <a:extLst>
                    <a:ext uri="{9D8B030D-6E8A-4147-A177-3AD203B41FA5}">
                      <a16:colId xmlns:a16="http://schemas.microsoft.com/office/drawing/2014/main" val="3341853044"/>
                    </a:ext>
                  </a:extLst>
                </a:gridCol>
                <a:gridCol w="2986760">
                  <a:extLst>
                    <a:ext uri="{9D8B030D-6E8A-4147-A177-3AD203B41FA5}">
                      <a16:colId xmlns:a16="http://schemas.microsoft.com/office/drawing/2014/main" val="648055317"/>
                    </a:ext>
                  </a:extLst>
                </a:gridCol>
              </a:tblGrid>
              <a:tr h="952257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COSTO COMPLESSIVO 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PROVENIENZA FONDI 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93436"/>
                  </a:ext>
                </a:extLst>
              </a:tr>
              <a:tr h="1643623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€ 77.466,70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Det. n. G14265  </a:t>
                      </a:r>
                      <a:r>
                        <a:rPr lang="it-IT" dirty="0"/>
                        <a:t>del 27.10.2023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3417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89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FD59F1B-A845-88A1-B65D-EDCFD1303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620764"/>
              </p:ext>
            </p:extLst>
          </p:nvPr>
        </p:nvGraphicFramePr>
        <p:xfrm>
          <a:off x="357938" y="997652"/>
          <a:ext cx="659729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645">
                  <a:extLst>
                    <a:ext uri="{9D8B030D-6E8A-4147-A177-3AD203B41FA5}">
                      <a16:colId xmlns:a16="http://schemas.microsoft.com/office/drawing/2014/main" val="485907743"/>
                    </a:ext>
                  </a:extLst>
                </a:gridCol>
                <a:gridCol w="3298645">
                  <a:extLst>
                    <a:ext uri="{9D8B030D-6E8A-4147-A177-3AD203B41FA5}">
                      <a16:colId xmlns:a16="http://schemas.microsoft.com/office/drawing/2014/main" val="2510115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Ricoveri in CTR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n. 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167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STPIT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64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SRTRi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3 (nuovi ingressi + proroghe)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345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err="1"/>
                        <a:t>SRTRe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2 (nuovi ingressi + 6 proroghe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542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SRSR H24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8 (nuovi ingressi + proroghe)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2645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/>
                        <a:t>SRSRH12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/>
                        <a:t>3 (proroghe)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706887"/>
                  </a:ext>
                </a:extLst>
              </a:tr>
            </a:tbl>
          </a:graphicData>
        </a:graphic>
      </p:graphicFrame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6BF02DC3-9D01-1FCB-6AE4-7C072680E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242999"/>
              </p:ext>
            </p:extLst>
          </p:nvPr>
        </p:nvGraphicFramePr>
        <p:xfrm>
          <a:off x="7547154" y="997652"/>
          <a:ext cx="403353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767">
                  <a:extLst>
                    <a:ext uri="{9D8B030D-6E8A-4147-A177-3AD203B41FA5}">
                      <a16:colId xmlns:a16="http://schemas.microsoft.com/office/drawing/2014/main" val="2078267134"/>
                    </a:ext>
                  </a:extLst>
                </a:gridCol>
                <a:gridCol w="2016767">
                  <a:extLst>
                    <a:ext uri="{9D8B030D-6E8A-4147-A177-3AD203B41FA5}">
                      <a16:colId xmlns:a16="http://schemas.microsoft.com/office/drawing/2014/main" val="1796302074"/>
                    </a:ext>
                  </a:extLst>
                </a:gridCol>
              </a:tblGrid>
              <a:tr h="516946"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Ricoveri in SPDC 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61889"/>
                  </a:ext>
                </a:extLst>
              </a:tr>
              <a:tr h="1387447"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TSO 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b="1" dirty="0"/>
                        <a:t>TSV 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602525"/>
                  </a:ext>
                </a:extLst>
              </a:tr>
              <a:tr h="1387447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106763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65769A9C-278C-1E80-5807-C2DC2DE0EBFC}"/>
              </a:ext>
            </a:extLst>
          </p:cNvPr>
          <p:cNvSpPr txBox="1"/>
          <p:nvPr/>
        </p:nvSpPr>
        <p:spPr>
          <a:xfrm>
            <a:off x="357939" y="288974"/>
            <a:ext cx="11222749" cy="492443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Pazienti in carico Centro Diurno Colleferro: n.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</a:rPr>
              <a:t>71 utenti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90D4676-373C-1AE2-38C8-1A175F5EF6FD}"/>
              </a:ext>
            </a:extLst>
          </p:cNvPr>
          <p:cNvSpPr txBox="1"/>
          <p:nvPr/>
        </p:nvSpPr>
        <p:spPr>
          <a:xfrm>
            <a:off x="357938" y="4636123"/>
            <a:ext cx="11222750" cy="492443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Utenti in carico al CSM di Colleferro: n. </a:t>
            </a:r>
            <a:r>
              <a:rPr lang="it-IT" sz="2600" b="1" dirty="0">
                <a:solidFill>
                  <a:schemeClr val="accent1">
                    <a:lumMod val="50000"/>
                  </a:schemeClr>
                </a:solidFill>
              </a:rPr>
              <a:t>1756</a:t>
            </a:r>
            <a:r>
              <a:rPr lang="it-IT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A233E702-4E7B-F37C-3A5A-CAE419AB52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121960"/>
              </p:ext>
            </p:extLst>
          </p:nvPr>
        </p:nvGraphicFramePr>
        <p:xfrm>
          <a:off x="2032000" y="5380306"/>
          <a:ext cx="81280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60919982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9774708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Utenti in carico al CSM di Colleferro suddivisi per sesso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755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MASCHI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FEMMINE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678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992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/>
                        <a:t>764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609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52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82B4664-7D7A-72FF-76D0-2D8321FA6E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53850"/>
              </p:ext>
            </p:extLst>
          </p:nvPr>
        </p:nvGraphicFramePr>
        <p:xfrm>
          <a:off x="324928" y="521258"/>
          <a:ext cx="11542144" cy="143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4047820789"/>
                    </a:ext>
                  </a:extLst>
                </a:gridCol>
                <a:gridCol w="1666336">
                  <a:extLst>
                    <a:ext uri="{9D8B030D-6E8A-4147-A177-3AD203B41FA5}">
                      <a16:colId xmlns:a16="http://schemas.microsoft.com/office/drawing/2014/main" val="397618131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1019175540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96279678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1423819382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2841355937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2963866582"/>
                    </a:ext>
                  </a:extLst>
                </a:gridCol>
                <a:gridCol w="1442768">
                  <a:extLst>
                    <a:ext uri="{9D8B030D-6E8A-4147-A177-3AD203B41FA5}">
                      <a16:colId xmlns:a16="http://schemas.microsoft.com/office/drawing/2014/main" val="2577448488"/>
                    </a:ext>
                  </a:extLst>
                </a:gridCol>
              </a:tblGrid>
              <a:tr h="370840">
                <a:tc gridSpan="8"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Utenti in carico al CSM DI Colleferro suddivisi per scolarità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7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Nessuno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Lic</a:t>
                      </a:r>
                      <a:r>
                        <a:rPr lang="it-IT" dirty="0"/>
                        <a:t>. Elementare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Lic</a:t>
                      </a:r>
                      <a:r>
                        <a:rPr lang="it-IT" dirty="0"/>
                        <a:t>. Media Inf.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Diploma Prof.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err="1"/>
                        <a:t>Lic</a:t>
                      </a:r>
                      <a:r>
                        <a:rPr lang="it-IT" dirty="0"/>
                        <a:t>. Media </a:t>
                      </a:r>
                      <a:r>
                        <a:rPr lang="it-IT" dirty="0" err="1"/>
                        <a:t>Sup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Laurea Triennale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Laurea Magistrale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Non 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43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518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372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188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13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B901322-33E2-7B2E-03C5-4F64F1808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54231"/>
              </p:ext>
            </p:extLst>
          </p:nvPr>
        </p:nvGraphicFramePr>
        <p:xfrm>
          <a:off x="437498" y="836763"/>
          <a:ext cx="5937422" cy="5641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3423">
                  <a:extLst>
                    <a:ext uri="{9D8B030D-6E8A-4147-A177-3AD203B41FA5}">
                      <a16:colId xmlns:a16="http://schemas.microsoft.com/office/drawing/2014/main" val="7819686"/>
                    </a:ext>
                  </a:extLst>
                </a:gridCol>
                <a:gridCol w="1819269">
                  <a:extLst>
                    <a:ext uri="{9D8B030D-6E8A-4147-A177-3AD203B41FA5}">
                      <a16:colId xmlns:a16="http://schemas.microsoft.com/office/drawing/2014/main" val="4247823188"/>
                    </a:ext>
                  </a:extLst>
                </a:gridCol>
                <a:gridCol w="1654730">
                  <a:extLst>
                    <a:ext uri="{9D8B030D-6E8A-4147-A177-3AD203B41FA5}">
                      <a16:colId xmlns:a16="http://schemas.microsoft.com/office/drawing/2014/main" val="2836728658"/>
                    </a:ext>
                  </a:extLst>
                </a:gridCol>
              </a:tblGrid>
              <a:tr h="861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Comuni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v.a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608184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Artena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17,5%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30158646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Carpineto Romano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2157546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Colleferro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68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37,4%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8041555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Gavignano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2,2%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98793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Gorga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0,5%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6204088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Labico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2,2%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5657742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Montelanico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63075531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Segni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8,2%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09310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Valmontone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57315775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Fuori Distretto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98127537"/>
                  </a:ext>
                </a:extLst>
              </a:tr>
              <a:tr h="43451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182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100%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6839067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E5B1916B-9CD7-5A0D-8AAB-11D4A19C2074}"/>
              </a:ext>
            </a:extLst>
          </p:cNvPr>
          <p:cNvSpPr txBox="1"/>
          <p:nvPr/>
        </p:nvSpPr>
        <p:spPr>
          <a:xfrm>
            <a:off x="437499" y="285474"/>
            <a:ext cx="593742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Utenti Ser.D per Comune di residenza - al 31.12.2023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7B00D4B7-8BA0-2BBC-4A80-AAF97871A4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004174"/>
              </p:ext>
            </p:extLst>
          </p:nvPr>
        </p:nvGraphicFramePr>
        <p:xfrm>
          <a:off x="6642340" y="836762"/>
          <a:ext cx="5112162" cy="5641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3284">
                  <a:extLst>
                    <a:ext uri="{9D8B030D-6E8A-4147-A177-3AD203B41FA5}">
                      <a16:colId xmlns:a16="http://schemas.microsoft.com/office/drawing/2014/main" val="2280878450"/>
                    </a:ext>
                  </a:extLst>
                </a:gridCol>
                <a:gridCol w="1118028">
                  <a:extLst>
                    <a:ext uri="{9D8B030D-6E8A-4147-A177-3AD203B41FA5}">
                      <a16:colId xmlns:a16="http://schemas.microsoft.com/office/drawing/2014/main" val="281163146"/>
                    </a:ext>
                  </a:extLst>
                </a:gridCol>
                <a:gridCol w="1166567">
                  <a:extLst>
                    <a:ext uri="{9D8B030D-6E8A-4147-A177-3AD203B41FA5}">
                      <a16:colId xmlns:a16="http://schemas.microsoft.com/office/drawing/2014/main" val="1334636634"/>
                    </a:ext>
                  </a:extLst>
                </a:gridCol>
                <a:gridCol w="1214283">
                  <a:extLst>
                    <a:ext uri="{9D8B030D-6E8A-4147-A177-3AD203B41FA5}">
                      <a16:colId xmlns:a16="http://schemas.microsoft.com/office/drawing/2014/main" val="2625487528"/>
                    </a:ext>
                  </a:extLst>
                </a:gridCol>
              </a:tblGrid>
              <a:tr h="8130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Classi d’età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Tot.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482467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&lt; 20 anni 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32246112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20-24 anni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3419602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25-29 anni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3861411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30-34 anni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3343579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35-39 anni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1307332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40-44 anni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135858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45-49 anni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27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4988913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50-54 anni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32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7400945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55-59 anni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134961"/>
                  </a:ext>
                </a:extLst>
              </a:tr>
              <a:tr h="4395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&gt; 59 anni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n.p</a:t>
                      </a:r>
                      <a:endParaRPr lang="it-IT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22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7191178"/>
                  </a:ext>
                </a:extLst>
              </a:tr>
              <a:tr h="43292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Totale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146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36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182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2134994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B7ADF14-3FE8-354B-CA9E-E9CEC312DF0D}"/>
              </a:ext>
            </a:extLst>
          </p:cNvPr>
          <p:cNvSpPr txBox="1"/>
          <p:nvPr/>
        </p:nvSpPr>
        <p:spPr>
          <a:xfrm>
            <a:off x="6521570" y="285474"/>
            <a:ext cx="5232931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Utenti Ser.D per sesso e fascia d’età</a:t>
            </a:r>
          </a:p>
        </p:txBody>
      </p:sp>
    </p:spTree>
    <p:extLst>
      <p:ext uri="{BB962C8B-B14F-4D97-AF65-F5344CB8AC3E}">
        <p14:creationId xmlns:p14="http://schemas.microsoft.com/office/powerpoint/2010/main" val="238139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DD2AA2C2-A847-8F27-1F44-ECFD46577F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2615630"/>
              </p:ext>
            </p:extLst>
          </p:nvPr>
        </p:nvGraphicFramePr>
        <p:xfrm>
          <a:off x="1331344" y="1173192"/>
          <a:ext cx="9529312" cy="5357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52F064C5-C7AA-F1E3-FDD8-4754943301E4}"/>
              </a:ext>
            </a:extLst>
          </p:cNvPr>
          <p:cNvSpPr txBox="1"/>
          <p:nvPr/>
        </p:nvSpPr>
        <p:spPr>
          <a:xfrm>
            <a:off x="1233577" y="440597"/>
            <a:ext cx="9627079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Serie storica degli utenti </a:t>
            </a:r>
            <a:r>
              <a:rPr lang="it-IT" sz="2400" b="1" dirty="0">
                <a:solidFill>
                  <a:schemeClr val="accent1">
                    <a:lumMod val="50000"/>
                  </a:schemeClr>
                </a:solidFill>
              </a:rPr>
              <a:t>seguiti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 dal Ser.D anni 2007-2023</a:t>
            </a:r>
          </a:p>
        </p:txBody>
      </p:sp>
    </p:spTree>
    <p:extLst>
      <p:ext uri="{BB962C8B-B14F-4D97-AF65-F5344CB8AC3E}">
        <p14:creationId xmlns:p14="http://schemas.microsoft.com/office/powerpoint/2010/main" val="409212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DF3DF75-FE5D-CCED-5955-6C4EDD540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651559"/>
              </p:ext>
            </p:extLst>
          </p:nvPr>
        </p:nvGraphicFramePr>
        <p:xfrm>
          <a:off x="211692" y="968606"/>
          <a:ext cx="5704407" cy="5397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2147">
                  <a:extLst>
                    <a:ext uri="{9D8B030D-6E8A-4147-A177-3AD203B41FA5}">
                      <a16:colId xmlns:a16="http://schemas.microsoft.com/office/drawing/2014/main" val="1839726908"/>
                    </a:ext>
                  </a:extLst>
                </a:gridCol>
                <a:gridCol w="911514">
                  <a:extLst>
                    <a:ext uri="{9D8B030D-6E8A-4147-A177-3AD203B41FA5}">
                      <a16:colId xmlns:a16="http://schemas.microsoft.com/office/drawing/2014/main" val="1910103594"/>
                    </a:ext>
                  </a:extLst>
                </a:gridCol>
                <a:gridCol w="1202407">
                  <a:extLst>
                    <a:ext uri="{9D8B030D-6E8A-4147-A177-3AD203B41FA5}">
                      <a16:colId xmlns:a16="http://schemas.microsoft.com/office/drawing/2014/main" val="4131474019"/>
                    </a:ext>
                  </a:extLst>
                </a:gridCol>
                <a:gridCol w="1308339">
                  <a:extLst>
                    <a:ext uri="{9D8B030D-6E8A-4147-A177-3AD203B41FA5}">
                      <a16:colId xmlns:a16="http://schemas.microsoft.com/office/drawing/2014/main" val="397720332"/>
                    </a:ext>
                  </a:extLst>
                </a:gridCol>
              </a:tblGrid>
              <a:tr h="9699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Titolo di studio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Maschi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Femmine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n. utenti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07810"/>
                  </a:ext>
                </a:extLst>
              </a:tr>
              <a:tr h="526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Nessuno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9474063"/>
                  </a:ext>
                </a:extLst>
              </a:tr>
              <a:tr h="526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Licenza elementare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429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Licenza media inferiore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93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183407"/>
                  </a:ext>
                </a:extLst>
              </a:tr>
              <a:tr h="63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Licenza media superiore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64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9596173"/>
                  </a:ext>
                </a:extLst>
              </a:tr>
              <a:tr h="526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Corso professionale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15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2886239"/>
                  </a:ext>
                </a:extLst>
              </a:tr>
              <a:tr h="526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Laurea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3887093"/>
                  </a:ext>
                </a:extLst>
              </a:tr>
              <a:tr h="526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Non dichiarato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n.p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168478"/>
                  </a:ext>
                </a:extLst>
              </a:tr>
              <a:tr h="526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Tot.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127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>
                          <a:effectLst/>
                        </a:rPr>
                        <a:t>21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effectLst/>
                        </a:rPr>
                        <a:t>182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0889975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43CE276A-BFA0-96A9-EDDF-914C46F359D1}"/>
              </a:ext>
            </a:extLst>
          </p:cNvPr>
          <p:cNvSpPr txBox="1"/>
          <p:nvPr/>
        </p:nvSpPr>
        <p:spPr>
          <a:xfrm>
            <a:off x="342181" y="292706"/>
            <a:ext cx="11507638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it-IT" b="1" dirty="0">
                <a:solidFill>
                  <a:schemeClr val="accent1">
                    <a:lumMod val="50000"/>
                  </a:schemeClr>
                </a:solidFill>
              </a:rPr>
              <a:t>Utenti Ser.D per TITOLO DI STUDIO al 31.12.2023</a:t>
            </a:r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38FDD2C6-BCBD-162C-77B7-E814E0D44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8022390"/>
              </p:ext>
            </p:extLst>
          </p:nvPr>
        </p:nvGraphicFramePr>
        <p:xfrm>
          <a:off x="6275903" y="968607"/>
          <a:ext cx="5668645" cy="5397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8574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50DDB20-5D93-DBD8-BAB8-FE3890859D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722450"/>
              </p:ext>
            </p:extLst>
          </p:nvPr>
        </p:nvGraphicFramePr>
        <p:xfrm>
          <a:off x="135146" y="1027029"/>
          <a:ext cx="7936302" cy="5589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9F442245-E136-29A7-A9F7-12BAF4527733}"/>
              </a:ext>
            </a:extLst>
          </p:cNvPr>
          <p:cNvSpPr txBox="1"/>
          <p:nvPr/>
        </p:nvSpPr>
        <p:spPr>
          <a:xfrm>
            <a:off x="1071112" y="345544"/>
            <a:ext cx="10049775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Utenti Ser.D per situazione lavorativa 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B72843ED-CF81-9272-CEE6-55CFC7B14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728940"/>
              </p:ext>
            </p:extLst>
          </p:nvPr>
        </p:nvGraphicFramePr>
        <p:xfrm>
          <a:off x="8255479" y="1072195"/>
          <a:ext cx="3801375" cy="5499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821">
                  <a:extLst>
                    <a:ext uri="{9D8B030D-6E8A-4147-A177-3AD203B41FA5}">
                      <a16:colId xmlns:a16="http://schemas.microsoft.com/office/drawing/2014/main" val="446801882"/>
                    </a:ext>
                  </a:extLst>
                </a:gridCol>
                <a:gridCol w="1446554">
                  <a:extLst>
                    <a:ext uri="{9D8B030D-6E8A-4147-A177-3AD203B41FA5}">
                      <a16:colId xmlns:a16="http://schemas.microsoft.com/office/drawing/2014/main" val="3537526180"/>
                    </a:ext>
                  </a:extLst>
                </a:gridCol>
              </a:tblGrid>
              <a:tr h="362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Studente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935526"/>
                  </a:ext>
                </a:extLst>
              </a:tr>
              <a:tr h="34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Pensionato/a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832090"/>
                  </a:ext>
                </a:extLst>
              </a:tr>
              <a:tr h="34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Invalido/a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0679874"/>
                  </a:ext>
                </a:extLst>
              </a:tr>
              <a:tr h="34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Disoccupato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7509318"/>
                  </a:ext>
                </a:extLst>
              </a:tr>
              <a:tr h="5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 cerca di prima occupazione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55988248"/>
                  </a:ext>
                </a:extLst>
              </a:tr>
              <a:tr h="5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In cerca di nuova occupazione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26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2323368"/>
                  </a:ext>
                </a:extLst>
              </a:tr>
              <a:tr h="34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Cassa integrazione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it-IT" sz="16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3609923"/>
                  </a:ext>
                </a:extLst>
              </a:tr>
              <a:tr h="5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Occupato a tempo indeterminato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50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89653591"/>
                  </a:ext>
                </a:extLst>
              </a:tr>
              <a:tr h="5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Occupato a tempo det.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76228914"/>
                  </a:ext>
                </a:extLst>
              </a:tr>
              <a:tr h="34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Lavoro autonomo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8354111"/>
                  </a:ext>
                </a:extLst>
              </a:tr>
              <a:tr h="539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Occupazione saltuaria 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24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54206250"/>
                  </a:ext>
                </a:extLst>
              </a:tr>
              <a:tr h="34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Casalinga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0179364"/>
                  </a:ext>
                </a:extLst>
              </a:tr>
              <a:tr h="3464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Altro </a:t>
                      </a:r>
                      <a:endParaRPr lang="it-IT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it-IT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6447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49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146EB0A-A286-3666-5874-AFB7CCC92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52767"/>
              </p:ext>
            </p:extLst>
          </p:nvPr>
        </p:nvGraphicFramePr>
        <p:xfrm>
          <a:off x="359432" y="379754"/>
          <a:ext cx="114472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3627">
                  <a:extLst>
                    <a:ext uri="{9D8B030D-6E8A-4147-A177-3AD203B41FA5}">
                      <a16:colId xmlns:a16="http://schemas.microsoft.com/office/drawing/2014/main" val="2397121549"/>
                    </a:ext>
                  </a:extLst>
                </a:gridCol>
                <a:gridCol w="5723627">
                  <a:extLst>
                    <a:ext uri="{9D8B030D-6E8A-4147-A177-3AD203B41FA5}">
                      <a16:colId xmlns:a16="http://schemas.microsoft.com/office/drawing/2014/main" val="42581917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TOTALE ATTIVITÀ CSM COLLEFERRO dal 01.09.2023 al 31.12.2023 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858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Visite domiciliari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7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Pazienti in visite domiciliari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2435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Pazienti attivi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5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Prestazioni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6713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79676"/>
                  </a:ext>
                </a:extLst>
              </a:tr>
            </a:tbl>
          </a:graphicData>
        </a:graphic>
      </p:graphicFrame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428A5DF-EC2F-EAF6-55B6-BA5A60BEDC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90291"/>
              </p:ext>
            </p:extLst>
          </p:nvPr>
        </p:nvGraphicFramePr>
        <p:xfrm>
          <a:off x="372371" y="2558754"/>
          <a:ext cx="1144725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3627">
                  <a:extLst>
                    <a:ext uri="{9D8B030D-6E8A-4147-A177-3AD203B41FA5}">
                      <a16:colId xmlns:a16="http://schemas.microsoft.com/office/drawing/2014/main" val="3974945583"/>
                    </a:ext>
                  </a:extLst>
                </a:gridCol>
                <a:gridCol w="5723627">
                  <a:extLst>
                    <a:ext uri="{9D8B030D-6E8A-4147-A177-3AD203B41FA5}">
                      <a16:colId xmlns:a16="http://schemas.microsoft.com/office/drawing/2014/main" val="225760227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TOTALE ATTIVITÀ CD COLLEFERRO dal 01.09.2023 al 31.12.2023 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40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Visite domiciliari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925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Pazienti in visite domiciliari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53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Pazienti attivi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826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Prestazioni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4219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752055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0621379-E32B-52D1-B48D-D453AA117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568092"/>
              </p:ext>
            </p:extLst>
          </p:nvPr>
        </p:nvGraphicFramePr>
        <p:xfrm>
          <a:off x="359432" y="4737754"/>
          <a:ext cx="11473133" cy="1662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332">
                  <a:extLst>
                    <a:ext uri="{9D8B030D-6E8A-4147-A177-3AD203B41FA5}">
                      <a16:colId xmlns:a16="http://schemas.microsoft.com/office/drawing/2014/main" val="3360203451"/>
                    </a:ext>
                  </a:extLst>
                </a:gridCol>
                <a:gridCol w="1112808">
                  <a:extLst>
                    <a:ext uri="{9D8B030D-6E8A-4147-A177-3AD203B41FA5}">
                      <a16:colId xmlns:a16="http://schemas.microsoft.com/office/drawing/2014/main" val="2507780242"/>
                    </a:ext>
                  </a:extLst>
                </a:gridCol>
                <a:gridCol w="1570007">
                  <a:extLst>
                    <a:ext uri="{9D8B030D-6E8A-4147-A177-3AD203B41FA5}">
                      <a16:colId xmlns:a16="http://schemas.microsoft.com/office/drawing/2014/main" val="2309239003"/>
                    </a:ext>
                  </a:extLst>
                </a:gridCol>
                <a:gridCol w="2061713">
                  <a:extLst>
                    <a:ext uri="{9D8B030D-6E8A-4147-A177-3AD203B41FA5}">
                      <a16:colId xmlns:a16="http://schemas.microsoft.com/office/drawing/2014/main" val="1700272327"/>
                    </a:ext>
                  </a:extLst>
                </a:gridCol>
                <a:gridCol w="2156604">
                  <a:extLst>
                    <a:ext uri="{9D8B030D-6E8A-4147-A177-3AD203B41FA5}">
                      <a16:colId xmlns:a16="http://schemas.microsoft.com/office/drawing/2014/main" val="770213364"/>
                    </a:ext>
                  </a:extLst>
                </a:gridCol>
                <a:gridCol w="854015">
                  <a:extLst>
                    <a:ext uri="{9D8B030D-6E8A-4147-A177-3AD203B41FA5}">
                      <a16:colId xmlns:a16="http://schemas.microsoft.com/office/drawing/2014/main" val="25385579"/>
                    </a:ext>
                  </a:extLst>
                </a:gridCol>
                <a:gridCol w="931654">
                  <a:extLst>
                    <a:ext uri="{9D8B030D-6E8A-4147-A177-3AD203B41FA5}">
                      <a16:colId xmlns:a16="http://schemas.microsoft.com/office/drawing/2014/main" val="1825042742"/>
                    </a:ext>
                  </a:extLst>
                </a:gridCol>
              </a:tblGrid>
              <a:tr h="651934">
                <a:tc gridSpan="7"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CSM Colleferro ANNO 2023</a:t>
                      </a:r>
                    </a:p>
                  </a:txBody>
                  <a:tcPr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36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Pazienti in carico</a:t>
                      </a:r>
                    </a:p>
                    <a:p>
                      <a:pPr algn="ctr"/>
                      <a:r>
                        <a:rPr lang="it-IT" b="1" dirty="0"/>
                        <a:t>18 - 67 anni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Maschi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Femmine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Basso carico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/>
                        <a:t>Alto carico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TSO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TSV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99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625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361892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1551</TotalTime>
  <Words>853</Words>
  <Application>Microsoft Office PowerPoint</Application>
  <PresentationFormat>Widescreen</PresentationFormat>
  <Paragraphs>408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Piano di zona 2023 </dc:title>
  <dc:creator>pc</dc:creator>
  <cp:lastModifiedBy>Stefano Cacciotti</cp:lastModifiedBy>
  <cp:revision>151</cp:revision>
  <dcterms:created xsi:type="dcterms:W3CDTF">2024-01-08T08:03:07Z</dcterms:created>
  <dcterms:modified xsi:type="dcterms:W3CDTF">2025-04-02T11:52:29Z</dcterms:modified>
</cp:coreProperties>
</file>