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8" r:id="rId4"/>
    <p:sldId id="260" r:id="rId5"/>
    <p:sldId id="259" r:id="rId6"/>
    <p:sldId id="261" r:id="rId7"/>
    <p:sldId id="266" r:id="rId8"/>
    <p:sldId id="267" r:id="rId9"/>
    <p:sldId id="262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n. donne prese in carico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2017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15</c:v>
                </c:pt>
                <c:pt idx="1">
                  <c:v>20</c:v>
                </c:pt>
                <c:pt idx="2">
                  <c:v>31</c:v>
                </c:pt>
                <c:pt idx="3">
                  <c:v>40</c:v>
                </c:pt>
                <c:pt idx="4">
                  <c:v>29</c:v>
                </c:pt>
                <c:pt idx="5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B2-4EE2-A5F2-2366C13C5F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341706464"/>
        <c:axId val="49029312"/>
      </c:lineChart>
      <c:catAx>
        <c:axId val="34170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029312"/>
        <c:crosses val="autoZero"/>
        <c:auto val="1"/>
        <c:lblAlgn val="ctr"/>
        <c:lblOffset val="100"/>
        <c:noMultiLvlLbl val="0"/>
      </c:catAx>
      <c:valAx>
        <c:axId val="49029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170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F7A4E8-5FE7-A856-52A5-738D2AD92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836765"/>
            <a:ext cx="9279298" cy="71279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Donne e Politiche di genere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CAE0287-CA4A-C433-997D-C29940747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2084398"/>
            <a:ext cx="6406701" cy="1590456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Osservatorio Sociale del Piano di Zona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AAEF39F-F260-F3AC-7AD1-4AF317B96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4031730"/>
            <a:ext cx="5121365" cy="147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5085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9694280A-ED23-6F66-0BBA-D9768E09D9FC}"/>
              </a:ext>
            </a:extLst>
          </p:cNvPr>
          <p:cNvSpPr txBox="1"/>
          <p:nvPr/>
        </p:nvSpPr>
        <p:spPr>
          <a:xfrm>
            <a:off x="577969" y="1809767"/>
            <a:ext cx="6107502" cy="369331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Prima di iniziare il percorso con i CAV, il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43,5%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delle donne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 è rivolta ai parenti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e a seguire ai servizi generali, come le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Forze dell’Ordine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(che intercettano il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31,9%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delle donne che chiedono aiuto). </a:t>
            </a:r>
          </a:p>
          <a:p>
            <a:pPr algn="just"/>
            <a:endParaRPr lang="it-IT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Un ruolo importante viene svolto anche dai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pronto soccorsi e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dagli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ospedali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che intercettano il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28,4%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delle donne. Questo nodo della rete antiviolenza risulta essere fondamentale nel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Centro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dove incontra il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46,7%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delle donne.</a:t>
            </a:r>
          </a:p>
          <a:p>
            <a:pPr algn="just"/>
            <a:endParaRPr lang="it-IT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L’ultimo sevizio generale è costituito dai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servizi sociali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vi si è rivolto il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16,3%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delle donne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E679C5D-F6C1-3905-91D6-4766CFF23F2E}"/>
              </a:ext>
            </a:extLst>
          </p:cNvPr>
          <p:cNvSpPr txBox="1"/>
          <p:nvPr/>
        </p:nvSpPr>
        <p:spPr>
          <a:xfrm>
            <a:off x="163902" y="405442"/>
            <a:ext cx="1117120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Report Istat sui CAV – Novembre 2023</a:t>
            </a:r>
          </a:p>
          <a:p>
            <a:pPr algn="ctr"/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Dati 2022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78DA93F-E197-E1E3-4F41-71604A533F6A}"/>
              </a:ext>
            </a:extLst>
          </p:cNvPr>
          <p:cNvSpPr txBox="1"/>
          <p:nvPr/>
        </p:nvSpPr>
        <p:spPr>
          <a:xfrm>
            <a:off x="7220311" y="2048837"/>
            <a:ext cx="4261448" cy="32151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Il mondo della scuola, i consultori, il medico di medicina generale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 istituzioni religiose intercettano soltanto una quota residuale di donne (rispettivamente 1,7%, 3,7%, 3,7%, 2,2%) ma possono svolgere all’interno della rete un ruolo importante migliorando la capacità di individuazione del fenomeno e veicolando il più possibile le informazioni.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637406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A99AC9-4660-3D6A-A5F0-3BF058BCCC8D}"/>
              </a:ext>
            </a:extLst>
          </p:cNvPr>
          <p:cNvSpPr txBox="1"/>
          <p:nvPr/>
        </p:nvSpPr>
        <p:spPr>
          <a:xfrm>
            <a:off x="229932" y="1933508"/>
            <a:ext cx="5831456" cy="440120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Il </a:t>
            </a:r>
            <a:r>
              <a:rPr lang="it-IT" sz="2000" b="1" i="1" dirty="0">
                <a:solidFill>
                  <a:schemeClr val="bg2">
                    <a:lumMod val="50000"/>
                  </a:schemeClr>
                </a:solidFill>
              </a:rPr>
              <a:t>Filo di Arianna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è il centro di ascolto antiviolenza del 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</a:rPr>
              <a:t>Distretto socio-sanitario 5.6.</a:t>
            </a:r>
          </a:p>
          <a:p>
            <a:pPr algn="just"/>
            <a:endParaRPr lang="it-IT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La gestione  del centro è affidata alle associazioni di promozione sociale 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</a:rPr>
              <a:t>Ponte Donna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e 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</a:rPr>
              <a:t>Socialmente Donna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grazie ad un Protocollo d’Intesa.</a:t>
            </a:r>
          </a:p>
          <a:p>
            <a:pPr algn="just"/>
            <a:endParaRPr lang="it-IT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Possono affidarsi al centro tutte le donne che desiderano 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</a:rPr>
              <a:t>uscire da situazioni di violenza e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 che necessitano di 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</a:rPr>
              <a:t>assistenza e consulenza legale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8752F1B-A8F6-5284-78D5-488DE0718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680" y="440212"/>
            <a:ext cx="5781589" cy="59775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BFE83B-DB00-CB19-33B7-B94187C9CFB1}"/>
              </a:ext>
            </a:extLst>
          </p:cNvPr>
          <p:cNvSpPr txBox="1"/>
          <p:nvPr/>
        </p:nvSpPr>
        <p:spPr>
          <a:xfrm>
            <a:off x="172731" y="440212"/>
            <a:ext cx="59458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i="1" dirty="0">
                <a:solidFill>
                  <a:schemeClr val="accent2">
                    <a:lumMod val="50000"/>
                  </a:schemeClr>
                </a:solidFill>
              </a:rPr>
              <a:t>IL FILO DI ARIANNA</a:t>
            </a:r>
          </a:p>
          <a:p>
            <a:r>
              <a:rPr lang="it-IT" sz="2800" b="1" i="1" dirty="0">
                <a:solidFill>
                  <a:schemeClr val="accent2">
                    <a:lumMod val="50000"/>
                  </a:schemeClr>
                </a:solidFill>
              </a:rPr>
              <a:t>Dalla parte delle donne, sempre </a:t>
            </a:r>
          </a:p>
        </p:txBody>
      </p:sp>
    </p:spTree>
    <p:extLst>
      <p:ext uri="{BB962C8B-B14F-4D97-AF65-F5344CB8AC3E}">
        <p14:creationId xmlns:p14="http://schemas.microsoft.com/office/powerpoint/2010/main" val="179352365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54EFD6-1CB0-9F8F-7A74-F9285D0B2A8D}"/>
              </a:ext>
            </a:extLst>
          </p:cNvPr>
          <p:cNvSpPr txBox="1"/>
          <p:nvPr/>
        </p:nvSpPr>
        <p:spPr>
          <a:xfrm>
            <a:off x="330113" y="1774701"/>
            <a:ext cx="5033750" cy="17235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LABICO</a:t>
            </a:r>
          </a:p>
          <a:p>
            <a:endParaRPr lang="it-IT" sz="2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it-IT" sz="2500" i="1" dirty="0">
                <a:solidFill>
                  <a:schemeClr val="accent1">
                    <a:lumMod val="50000"/>
                  </a:schemeClr>
                </a:solidFill>
              </a:rPr>
              <a:t>Vicolo delle Coste, n.9</a:t>
            </a:r>
          </a:p>
          <a:p>
            <a:r>
              <a:rPr lang="it-IT" sz="2500" dirty="0">
                <a:solidFill>
                  <a:schemeClr val="accent1">
                    <a:lumMod val="50000"/>
                  </a:schemeClr>
                </a:solidFill>
              </a:rPr>
              <a:t>Lunedì e Venerdì: </a:t>
            </a:r>
            <a:r>
              <a:rPr lang="it-IT" sz="2500" b="1" dirty="0">
                <a:solidFill>
                  <a:schemeClr val="accent1">
                    <a:lumMod val="50000"/>
                  </a:schemeClr>
                </a:solidFill>
              </a:rPr>
              <a:t>15.00</a:t>
            </a:r>
            <a:r>
              <a:rPr lang="it-IT" sz="2500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it-IT" sz="2500" b="1" dirty="0">
                <a:solidFill>
                  <a:schemeClr val="accent1">
                    <a:lumMod val="50000"/>
                  </a:schemeClr>
                </a:solidFill>
              </a:rPr>
              <a:t>18.00</a:t>
            </a:r>
            <a:r>
              <a:rPr lang="it-IT" sz="25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8D4ED12-D9EF-6048-E753-5CA1F277D86C}"/>
              </a:ext>
            </a:extLst>
          </p:cNvPr>
          <p:cNvSpPr txBox="1"/>
          <p:nvPr/>
        </p:nvSpPr>
        <p:spPr>
          <a:xfrm>
            <a:off x="217969" y="433750"/>
            <a:ext cx="6342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chemeClr val="accent2">
                    <a:lumMod val="50000"/>
                  </a:schemeClr>
                </a:solidFill>
              </a:rPr>
              <a:t>ORARI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del servizio di prima accoglienza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81382F-54B9-4707-4761-475993639090}"/>
              </a:ext>
            </a:extLst>
          </p:cNvPr>
          <p:cNvSpPr txBox="1"/>
          <p:nvPr/>
        </p:nvSpPr>
        <p:spPr>
          <a:xfrm>
            <a:off x="330113" y="3865500"/>
            <a:ext cx="5765887" cy="24929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COLLEFERRO</a:t>
            </a:r>
          </a:p>
          <a:p>
            <a:endParaRPr lang="it-IT" sz="2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it-IT" sz="2500" i="1" dirty="0">
                <a:solidFill>
                  <a:schemeClr val="accent1">
                    <a:lumMod val="50000"/>
                  </a:schemeClr>
                </a:solidFill>
              </a:rPr>
              <a:t>SPI CGIL - Corso Filippo Turati, n.130</a:t>
            </a:r>
          </a:p>
          <a:p>
            <a:r>
              <a:rPr lang="it-IT" sz="2500" dirty="0">
                <a:solidFill>
                  <a:schemeClr val="accent1">
                    <a:lumMod val="50000"/>
                  </a:schemeClr>
                </a:solidFill>
              </a:rPr>
              <a:t>Giovedì </a:t>
            </a:r>
            <a:r>
              <a:rPr lang="it-IT" sz="2500" b="1" dirty="0">
                <a:solidFill>
                  <a:schemeClr val="accent1">
                    <a:lumMod val="50000"/>
                  </a:schemeClr>
                </a:solidFill>
              </a:rPr>
              <a:t>15.00</a:t>
            </a:r>
            <a:r>
              <a:rPr lang="it-IT" sz="2500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it-IT" sz="2500" b="1" dirty="0">
                <a:solidFill>
                  <a:schemeClr val="accent1">
                    <a:lumMod val="50000"/>
                  </a:schemeClr>
                </a:solidFill>
              </a:rPr>
              <a:t>18.00</a:t>
            </a:r>
          </a:p>
          <a:p>
            <a:endParaRPr lang="it-IT" sz="25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500" dirty="0">
                <a:solidFill>
                  <a:schemeClr val="accent1">
                    <a:lumMod val="50000"/>
                  </a:schemeClr>
                </a:solidFill>
              </a:rPr>
              <a:t>Telefono: </a:t>
            </a:r>
            <a:r>
              <a:rPr lang="it-IT" sz="2500" b="1" dirty="0">
                <a:solidFill>
                  <a:schemeClr val="accent1">
                    <a:lumMod val="50000"/>
                  </a:schemeClr>
                </a:solidFill>
              </a:rPr>
              <a:t>3898764230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EC4052B-C2CD-D0B5-B6D8-D3BEB949B23F}"/>
              </a:ext>
            </a:extLst>
          </p:cNvPr>
          <p:cNvSpPr txBox="1"/>
          <p:nvPr/>
        </p:nvSpPr>
        <p:spPr>
          <a:xfrm>
            <a:off x="6439851" y="1482313"/>
            <a:ext cx="43086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I centri presenti sono attivi a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Labico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Colleferro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, e agiscono come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presidi di ascolto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luoghi di prima accoglienza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nella lotta alla violenza di genere.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493D322-F933-4680-49B8-041D4532CD2D}"/>
              </a:ext>
            </a:extLst>
          </p:cNvPr>
          <p:cNvSpPr txBox="1"/>
          <p:nvPr/>
        </p:nvSpPr>
        <p:spPr>
          <a:xfrm>
            <a:off x="6817523" y="4421580"/>
            <a:ext cx="29322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3668166496</a:t>
            </a:r>
          </a:p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Numero attivo h24</a:t>
            </a:r>
          </a:p>
        </p:txBody>
      </p:sp>
    </p:spTree>
    <p:extLst>
      <p:ext uri="{BB962C8B-B14F-4D97-AF65-F5344CB8AC3E}">
        <p14:creationId xmlns:p14="http://schemas.microsoft.com/office/powerpoint/2010/main" val="85783781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22D359-884C-CC67-DBBD-9D69C1F11DEB}"/>
              </a:ext>
            </a:extLst>
          </p:cNvPr>
          <p:cNvSpPr txBox="1"/>
          <p:nvPr/>
        </p:nvSpPr>
        <p:spPr>
          <a:xfrm>
            <a:off x="0" y="243525"/>
            <a:ext cx="1083075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Colloqui telefonici e preliminari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presso le sedi per individuare i bisogni e fornire le prime informazioni utili </a:t>
            </a:r>
          </a:p>
          <a:p>
            <a:pPr algn="just"/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Colloqui strutturati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volti ad elaborare un percorso individuale di accompagnamento mediante un progetto personalizzato di uscita dalla violenza </a:t>
            </a:r>
          </a:p>
          <a:p>
            <a:pPr algn="just"/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Percorso personalizzato di protezione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e sostegno costruito insieme alla donna e formulato nel rispetto delle sue decisioni e dei suoi tempi</a:t>
            </a:r>
          </a:p>
          <a:p>
            <a:pPr algn="just"/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Assistenza e consulenza legale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sia in ambito civile che penale e informazione e aiuto per l’accesso al patrocinio gratuito, in tutte le fasi del processo penale e civile, di cui all’art. 2, comma 1, della legge n.119 del 2013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Orientamento al lavoro 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- Con il progetto «Includiamole», le donne sono state seguite in un percorso di inclusione lavorativo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Sostegno psicologico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e colloqui di sostegno alla genitorialità </a:t>
            </a:r>
          </a:p>
          <a:p>
            <a:pPr algn="just"/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Per alcune delle donne può essere necessaria la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messa in sicurezza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e per tali emergenze si usufruisce della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rete dei Centri Anti Violenza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CAV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di Roma e provincia.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5764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A76DD5-BD16-DC1D-C005-BC9BA6DA6B15}"/>
              </a:ext>
            </a:extLst>
          </p:cNvPr>
          <p:cNvSpPr txBox="1"/>
          <p:nvPr/>
        </p:nvSpPr>
        <p:spPr>
          <a:xfrm>
            <a:off x="257715" y="1351508"/>
            <a:ext cx="7669962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DONNE PRESE IN CARICO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COLLOQUI STRUTTURALI EFFETTUATI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114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CONSULENZE LEGALI PENALI E CIVILI: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35</a:t>
            </a:r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DONNE AVVIATE AD UN PERCORSO PSICOLOGICO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69E76E-F21B-5D49-168B-7B4B2EACA078}"/>
              </a:ext>
            </a:extLst>
          </p:cNvPr>
          <p:cNvSpPr txBox="1"/>
          <p:nvPr/>
        </p:nvSpPr>
        <p:spPr>
          <a:xfrm>
            <a:off x="2148445" y="258793"/>
            <a:ext cx="789511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Il </a:t>
            </a:r>
            <a:r>
              <a:rPr lang="it-IT" sz="3200" b="1" i="1" dirty="0">
                <a:solidFill>
                  <a:schemeClr val="accent2">
                    <a:lumMod val="50000"/>
                  </a:schemeClr>
                </a:solidFill>
              </a:rPr>
              <a:t>Filo di Arianna 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in numeri – Anno 2023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FA80896-0D36-3EC7-36A0-265B4EEC4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194" y="1712343"/>
            <a:ext cx="3833775" cy="34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348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708011C-643B-FF1D-C79A-6EF0F67AC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890986"/>
              </p:ext>
            </p:extLst>
          </p:nvPr>
        </p:nvGraphicFramePr>
        <p:xfrm>
          <a:off x="958968" y="585361"/>
          <a:ext cx="10274064" cy="5687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344">
                  <a:extLst>
                    <a:ext uri="{9D8B030D-6E8A-4147-A177-3AD203B41FA5}">
                      <a16:colId xmlns:a16="http://schemas.microsoft.com/office/drawing/2014/main" val="3136916448"/>
                    </a:ext>
                  </a:extLst>
                </a:gridCol>
                <a:gridCol w="1712344">
                  <a:extLst>
                    <a:ext uri="{9D8B030D-6E8A-4147-A177-3AD203B41FA5}">
                      <a16:colId xmlns:a16="http://schemas.microsoft.com/office/drawing/2014/main" val="3037962275"/>
                    </a:ext>
                  </a:extLst>
                </a:gridCol>
                <a:gridCol w="1712344">
                  <a:extLst>
                    <a:ext uri="{9D8B030D-6E8A-4147-A177-3AD203B41FA5}">
                      <a16:colId xmlns:a16="http://schemas.microsoft.com/office/drawing/2014/main" val="2039976245"/>
                    </a:ext>
                  </a:extLst>
                </a:gridCol>
                <a:gridCol w="1712344">
                  <a:extLst>
                    <a:ext uri="{9D8B030D-6E8A-4147-A177-3AD203B41FA5}">
                      <a16:colId xmlns:a16="http://schemas.microsoft.com/office/drawing/2014/main" val="1038238980"/>
                    </a:ext>
                  </a:extLst>
                </a:gridCol>
                <a:gridCol w="1712344">
                  <a:extLst>
                    <a:ext uri="{9D8B030D-6E8A-4147-A177-3AD203B41FA5}">
                      <a16:colId xmlns:a16="http://schemas.microsoft.com/office/drawing/2014/main" val="1569144147"/>
                    </a:ext>
                  </a:extLst>
                </a:gridCol>
                <a:gridCol w="1712344">
                  <a:extLst>
                    <a:ext uri="{9D8B030D-6E8A-4147-A177-3AD203B41FA5}">
                      <a16:colId xmlns:a16="http://schemas.microsoft.com/office/drawing/2014/main" val="4256473986"/>
                    </a:ext>
                  </a:extLst>
                </a:gridCol>
              </a:tblGrid>
              <a:tr h="1280391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ANNO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n. Donne prese in carico 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n. Colloqui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n. Colloqui con le nuove prese in carico 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n. Consulenze Legali 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n. Sedute di psicoterapia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49556"/>
                  </a:ext>
                </a:extLst>
              </a:tr>
              <a:tr h="734481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2017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n.p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n.p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18937"/>
                  </a:ext>
                </a:extLst>
              </a:tr>
              <a:tr h="734481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2019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642709"/>
                  </a:ext>
                </a:extLst>
              </a:tr>
              <a:tr h="734481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2020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103129"/>
                  </a:ext>
                </a:extLst>
              </a:tr>
              <a:tr h="734481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2021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80698"/>
                  </a:ext>
                </a:extLst>
              </a:tr>
              <a:tr h="734481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2022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280032"/>
                  </a:ext>
                </a:extLst>
              </a:tr>
              <a:tr h="734481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2023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39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n.p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35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n.p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71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25040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ABA57E-D959-D8AD-68FB-1DA2371CA96A}"/>
              </a:ext>
            </a:extLst>
          </p:cNvPr>
          <p:cNvSpPr txBox="1"/>
          <p:nvPr/>
        </p:nvSpPr>
        <p:spPr>
          <a:xfrm>
            <a:off x="2695356" y="550769"/>
            <a:ext cx="4592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DONNE PRESE IN CARICO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7931C577-0495-A649-5386-9E743444B5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44349"/>
              </p:ext>
            </p:extLst>
          </p:nvPr>
        </p:nvGraphicFramePr>
        <p:xfrm>
          <a:off x="1828799" y="1548441"/>
          <a:ext cx="6326038" cy="376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074127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6B5884F9-C85A-4105-2396-481882219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880538"/>
              </p:ext>
            </p:extLst>
          </p:nvPr>
        </p:nvGraphicFramePr>
        <p:xfrm>
          <a:off x="316307" y="1507461"/>
          <a:ext cx="5704929" cy="4351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896">
                  <a:extLst>
                    <a:ext uri="{9D8B030D-6E8A-4147-A177-3AD203B41FA5}">
                      <a16:colId xmlns:a16="http://schemas.microsoft.com/office/drawing/2014/main" val="1477701680"/>
                    </a:ext>
                  </a:extLst>
                </a:gridCol>
                <a:gridCol w="1204928">
                  <a:extLst>
                    <a:ext uri="{9D8B030D-6E8A-4147-A177-3AD203B41FA5}">
                      <a16:colId xmlns:a16="http://schemas.microsoft.com/office/drawing/2014/main" val="1641979273"/>
                    </a:ext>
                  </a:extLst>
                </a:gridCol>
                <a:gridCol w="1353971">
                  <a:extLst>
                    <a:ext uri="{9D8B030D-6E8A-4147-A177-3AD203B41FA5}">
                      <a16:colId xmlns:a16="http://schemas.microsoft.com/office/drawing/2014/main" val="566136383"/>
                    </a:ext>
                  </a:extLst>
                </a:gridCol>
                <a:gridCol w="828134">
                  <a:extLst>
                    <a:ext uri="{9D8B030D-6E8A-4147-A177-3AD203B41FA5}">
                      <a16:colId xmlns:a16="http://schemas.microsoft.com/office/drawing/2014/main" val="3049018086"/>
                    </a:ext>
                  </a:extLst>
                </a:gridCol>
              </a:tblGrid>
              <a:tr h="2995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COMUNI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CONSULTORIO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33667"/>
                  </a:ext>
                </a:extLst>
              </a:tr>
              <a:tr h="4570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</a:rPr>
                        <a:t>COLLEFERRO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</a:rPr>
                        <a:t>VALMONTONE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</a:rPr>
                        <a:t>TOTALE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58086351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Artena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5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14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23966770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Carpineto Romano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52170860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Colleferro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52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54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37077864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Gavignano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57999805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Gorga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69206265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Labico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8100633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Montelanico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66129798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Segni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19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20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87043482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Valmontone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29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30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64466003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DISTRETTO RM 5/6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92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40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132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54697617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FUORI DISTRETTO RM 5/6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10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91753478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Totale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>
                          <a:effectLst/>
                        </a:rPr>
                        <a:t>100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>
                          <a:effectLst/>
                        </a:rPr>
                        <a:t>42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</a:rPr>
                        <a:t>142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9159972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A0C3A2F-D5C3-1CF3-95F9-0E0668CFF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159631"/>
              </p:ext>
            </p:extLst>
          </p:nvPr>
        </p:nvGraphicFramePr>
        <p:xfrm>
          <a:off x="6478438" y="1507458"/>
          <a:ext cx="5477772" cy="4351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2581">
                  <a:extLst>
                    <a:ext uri="{9D8B030D-6E8A-4147-A177-3AD203B41FA5}">
                      <a16:colId xmlns:a16="http://schemas.microsoft.com/office/drawing/2014/main" val="3493113558"/>
                    </a:ext>
                  </a:extLst>
                </a:gridCol>
                <a:gridCol w="1143888">
                  <a:extLst>
                    <a:ext uri="{9D8B030D-6E8A-4147-A177-3AD203B41FA5}">
                      <a16:colId xmlns:a16="http://schemas.microsoft.com/office/drawing/2014/main" val="991027103"/>
                    </a:ext>
                  </a:extLst>
                </a:gridCol>
                <a:gridCol w="1315916">
                  <a:extLst>
                    <a:ext uri="{9D8B030D-6E8A-4147-A177-3AD203B41FA5}">
                      <a16:colId xmlns:a16="http://schemas.microsoft.com/office/drawing/2014/main" val="3729823196"/>
                    </a:ext>
                  </a:extLst>
                </a:gridCol>
                <a:gridCol w="845387">
                  <a:extLst>
                    <a:ext uri="{9D8B030D-6E8A-4147-A177-3AD203B41FA5}">
                      <a16:colId xmlns:a16="http://schemas.microsoft.com/office/drawing/2014/main" val="1420849307"/>
                    </a:ext>
                  </a:extLst>
                </a:gridCol>
              </a:tblGrid>
              <a:tr h="3005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COMUNI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CONSULTORIO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796461"/>
                  </a:ext>
                </a:extLst>
              </a:tr>
              <a:tr h="4437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</a:rPr>
                        <a:t>COLLEFERRO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</a:rPr>
                        <a:t>VALMONTONE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</a:rPr>
                        <a:t>TOTALE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6928748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Artena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12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78828274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Carpineto Romano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04324407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Colleferro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34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37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77242917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Gavignano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3804214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Gorga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18849894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Labico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36184295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Montelanico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88699547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Segni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55237381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Valmontone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26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28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48665380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DISTRETTO RM 5/6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50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44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94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72856714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FUORI DISTRETTO RM 5/6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3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13717702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Totale 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>
                          <a:effectLst/>
                        </a:rPr>
                        <a:t>53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>
                          <a:effectLst/>
                        </a:rPr>
                        <a:t>47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</a:rPr>
                        <a:t>100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38558307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C3F507A2-0BD4-5C12-5AE2-4A196D90FE5D}"/>
              </a:ext>
            </a:extLst>
          </p:cNvPr>
          <p:cNvSpPr txBox="1"/>
          <p:nvPr/>
        </p:nvSpPr>
        <p:spPr>
          <a:xfrm>
            <a:off x="316307" y="388036"/>
            <a:ext cx="5704929" cy="9404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Partecipanti ai corsi di nascita nei Consultori di Colleferro e Valmontone per Comune di provenienza. Anno 2022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315BE1-ADD9-1520-9537-1E87BB790E00}"/>
              </a:ext>
            </a:extLst>
          </p:cNvPr>
          <p:cNvSpPr txBox="1"/>
          <p:nvPr/>
        </p:nvSpPr>
        <p:spPr>
          <a:xfrm>
            <a:off x="6478438" y="405137"/>
            <a:ext cx="5546783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Incontri post-parto e primo anno di vita, nei Consultori di Colleferro e Valmontone. Anno 2022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4CA764-7FE7-9930-0A31-D93C74D46635}"/>
              </a:ext>
            </a:extLst>
          </p:cNvPr>
          <p:cNvSpPr txBox="1"/>
          <p:nvPr/>
        </p:nvSpPr>
        <p:spPr>
          <a:xfrm>
            <a:off x="2074651" y="6178270"/>
            <a:ext cx="7893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Fonte: Osservatorio Sociale dell’Ufficio di Piano, su dati ASL RM 5</a:t>
            </a:r>
            <a:endParaRPr lang="it-IT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2142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432</TotalTime>
  <Words>756</Words>
  <Application>Microsoft Office PowerPoint</Application>
  <PresentationFormat>Widescreen</PresentationFormat>
  <Paragraphs>208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Sezione</vt:lpstr>
      <vt:lpstr>Donne e Politiche di genere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DISAGIO E INCLUSIONE SOCIALE </dc:title>
  <dc:creator>pc</dc:creator>
  <cp:lastModifiedBy>Stefano Cacciotti</cp:lastModifiedBy>
  <cp:revision>53</cp:revision>
  <cp:lastPrinted>2024-02-09T10:35:16Z</cp:lastPrinted>
  <dcterms:created xsi:type="dcterms:W3CDTF">2024-01-25T12:54:17Z</dcterms:created>
  <dcterms:modified xsi:type="dcterms:W3CDTF">2024-02-09T10:37:51Z</dcterms:modified>
</cp:coreProperties>
</file>