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6" r:id="rId3"/>
    <p:sldId id="274" r:id="rId4"/>
    <p:sldId id="283" r:id="rId5"/>
    <p:sldId id="272" r:id="rId6"/>
    <p:sldId id="273" r:id="rId7"/>
    <p:sldId id="278" r:id="rId8"/>
    <p:sldId id="284" r:id="rId9"/>
    <p:sldId id="282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5E8-47F3-B87E-C73CDE149C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5E8-47F3-B87E-C73CDE149C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5E8-47F3-B87E-C73CDE149C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5E8-47F3-B87E-C73CDE149CF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5E8-47F3-B87E-C73CDE149CF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5E8-47F3-B87E-C73CDE149CFD}"/>
              </c:ext>
            </c:extLst>
          </c:dPt>
          <c:cat>
            <c:strRef>
              <c:f>Foglio1!$A$2:$A$7</c:f>
              <c:strCache>
                <c:ptCount val="6"/>
                <c:pt idx="0">
                  <c:v>Artena</c:v>
                </c:pt>
                <c:pt idx="1">
                  <c:v>Carpineto R.</c:v>
                </c:pt>
                <c:pt idx="2">
                  <c:v>Collefero</c:v>
                </c:pt>
                <c:pt idx="3">
                  <c:v>Labico </c:v>
                </c:pt>
                <c:pt idx="4">
                  <c:v>Segni</c:v>
                </c:pt>
                <c:pt idx="5">
                  <c:v>Valmontone 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8</c:v>
                </c:pt>
                <c:pt idx="1">
                  <c:v>3</c:v>
                </c:pt>
                <c:pt idx="2">
                  <c:v>22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Foglio1!#REF!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6B7A-4C8F-B91A-CE86616CFC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Disabili!$G$35</c:f>
              <c:strCache>
                <c:ptCount val="1"/>
                <c:pt idx="0">
                  <c:v>N. utenti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Disabili!$F$36:$F$37</c:f>
              <c:strCache>
                <c:ptCount val="2"/>
                <c:pt idx="0">
                  <c:v>18-64</c:v>
                </c:pt>
                <c:pt idx="1">
                  <c:v>≥65</c:v>
                </c:pt>
              </c:strCache>
            </c:strRef>
          </c:cat>
          <c:val>
            <c:numRef>
              <c:f>Disabili!$G$36:$G$37</c:f>
              <c:numCache>
                <c:formatCode>General</c:formatCode>
                <c:ptCount val="2"/>
                <c:pt idx="0">
                  <c:v>41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25-4D4C-B20F-6A5DD94A6E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736732368"/>
        <c:axId val="1736718928"/>
      </c:barChart>
      <c:catAx>
        <c:axId val="1736732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36718928"/>
        <c:crosses val="autoZero"/>
        <c:auto val="1"/>
        <c:lblAlgn val="ctr"/>
        <c:lblOffset val="100"/>
        <c:noMultiLvlLbl val="0"/>
      </c:catAx>
      <c:valAx>
        <c:axId val="173671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3673236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Foglio2!$O$28:$O$43</c:f>
              <c:numCache>
                <c:formatCode>General</c:formatCode>
                <c:ptCount val="1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</c:numCache>
            </c:numRef>
          </c:cat>
          <c:val>
            <c:numRef>
              <c:f>Foglio2!$P$28:$P$43</c:f>
              <c:numCache>
                <c:formatCode>General</c:formatCode>
                <c:ptCount val="16"/>
                <c:pt idx="0">
                  <c:v>638</c:v>
                </c:pt>
                <c:pt idx="1">
                  <c:v>741</c:v>
                </c:pt>
                <c:pt idx="2">
                  <c:v>755</c:v>
                </c:pt>
                <c:pt idx="3">
                  <c:v>760</c:v>
                </c:pt>
                <c:pt idx="4">
                  <c:v>837</c:v>
                </c:pt>
                <c:pt idx="5">
                  <c:v>853</c:v>
                </c:pt>
                <c:pt idx="6">
                  <c:v>600</c:v>
                </c:pt>
                <c:pt idx="7">
                  <c:v>923</c:v>
                </c:pt>
                <c:pt idx="8">
                  <c:v>930</c:v>
                </c:pt>
                <c:pt idx="9" formatCode="#,##0">
                  <c:v>1029</c:v>
                </c:pt>
                <c:pt idx="10" formatCode="#,##0">
                  <c:v>1121</c:v>
                </c:pt>
                <c:pt idx="11" formatCode="#,##0">
                  <c:v>1028</c:v>
                </c:pt>
                <c:pt idx="12" formatCode="#,##0">
                  <c:v>1187</c:v>
                </c:pt>
                <c:pt idx="13" formatCode="#,##0">
                  <c:v>1056</c:v>
                </c:pt>
                <c:pt idx="14" formatCode="#,##0">
                  <c:v>1190</c:v>
                </c:pt>
                <c:pt idx="15" formatCode="#,##0">
                  <c:v>1384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6E-4106-B2BE-E40015463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6741487"/>
        <c:axId val="1366750127"/>
      </c:lineChart>
      <c:catAx>
        <c:axId val="136674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66750127"/>
        <c:crosses val="autoZero"/>
        <c:auto val="1"/>
        <c:lblAlgn val="ctr"/>
        <c:lblOffset val="100"/>
        <c:noMultiLvlLbl val="0"/>
      </c:catAx>
      <c:valAx>
        <c:axId val="1366750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66741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05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902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9347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7707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1925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3743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998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870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583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1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8045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02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22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14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371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778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875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593AC3-8478-47CD-B3EF-E2194D96469B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12B7D65-AD7F-43FF-B03C-8D536376E9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912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9D1EBAE-FD16-0585-8AEB-8D11A1A3A413}"/>
              </a:ext>
            </a:extLst>
          </p:cNvPr>
          <p:cNvSpPr txBox="1"/>
          <p:nvPr/>
        </p:nvSpPr>
        <p:spPr>
          <a:xfrm>
            <a:off x="1568004" y="1989430"/>
            <a:ext cx="9055992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chemeClr val="bg2">
                    <a:lumMod val="50000"/>
                  </a:schemeClr>
                </a:solidFill>
              </a:rPr>
              <a:t>TAVOLO TEMATICO DISABILITÀ</a:t>
            </a:r>
            <a:endParaRPr lang="it-IT" sz="4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" name="Picture 2" descr="E:\LOGO\logo png.png">
            <a:extLst>
              <a:ext uri="{FF2B5EF4-FFF2-40B4-BE49-F238E27FC236}">
                <a16:creationId xmlns:a16="http://schemas.microsoft.com/office/drawing/2014/main" id="{3023FFD7-4A07-DC72-CAD8-AE9F7A53A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004" y="242835"/>
            <a:ext cx="3370040" cy="1156536"/>
          </a:xfrm>
          <a:prstGeom prst="rect">
            <a:avLst/>
          </a:prstGeom>
          <a:noFill/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1DF5A370-A198-9C9B-0BFC-24260B61B5A7}"/>
              </a:ext>
            </a:extLst>
          </p:cNvPr>
          <p:cNvSpPr txBox="1"/>
          <p:nvPr/>
        </p:nvSpPr>
        <p:spPr>
          <a:xfrm>
            <a:off x="5942170" y="408575"/>
            <a:ext cx="4681826" cy="95410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Piano di </a:t>
            </a:r>
            <a:r>
              <a:rPr lang="it-IT" sz="2800" b="1">
                <a:solidFill>
                  <a:schemeClr val="accent1">
                    <a:lumMod val="50000"/>
                  </a:schemeClr>
                </a:solidFill>
              </a:rPr>
              <a:t>zona 2025-2027 </a:t>
            </a:r>
            <a:endParaRPr lang="it-IT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Anno 2025</a:t>
            </a:r>
            <a:endParaRPr lang="it-IT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B406BE-0D79-426A-5082-D3E943F2E064}"/>
              </a:ext>
            </a:extLst>
          </p:cNvPr>
          <p:cNvSpPr txBox="1"/>
          <p:nvPr/>
        </p:nvSpPr>
        <p:spPr>
          <a:xfrm>
            <a:off x="1990557" y="3410486"/>
            <a:ext cx="7903226" cy="193899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>
                <a:solidFill>
                  <a:schemeClr val="accent1">
                    <a:lumMod val="50000"/>
                  </a:schemeClr>
                </a:solidFill>
              </a:rPr>
              <a:t>OSSERVATORIO SOCIALE </a:t>
            </a:r>
            <a:r>
              <a:rPr lang="it-IT" sz="3000" dirty="0">
                <a:solidFill>
                  <a:schemeClr val="accent1">
                    <a:lumMod val="50000"/>
                  </a:schemeClr>
                </a:solidFill>
              </a:rPr>
              <a:t>DELL’UFFICIO DI PIANO</a:t>
            </a:r>
          </a:p>
          <a:p>
            <a:endParaRPr lang="it-IT" sz="3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sz="3000" u="sng" dirty="0">
                <a:solidFill>
                  <a:schemeClr val="accent1">
                    <a:lumMod val="50000"/>
                  </a:schemeClr>
                </a:solidFill>
              </a:rPr>
              <a:t>Dati al 31.12.2024</a:t>
            </a:r>
          </a:p>
        </p:txBody>
      </p:sp>
    </p:spTree>
    <p:extLst>
      <p:ext uri="{BB962C8B-B14F-4D97-AF65-F5344CB8AC3E}">
        <p14:creationId xmlns:p14="http://schemas.microsoft.com/office/powerpoint/2010/main" val="2419494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9E4F014-4511-2F70-D935-1916E7B98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49809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7616">
                  <a:extLst>
                    <a:ext uri="{9D8B030D-6E8A-4147-A177-3AD203B41FA5}">
                      <a16:colId xmlns:a16="http://schemas.microsoft.com/office/drawing/2014/main" val="1394782473"/>
                    </a:ext>
                  </a:extLst>
                </a:gridCol>
                <a:gridCol w="1898587">
                  <a:extLst>
                    <a:ext uri="{9D8B030D-6E8A-4147-A177-3AD203B41FA5}">
                      <a16:colId xmlns:a16="http://schemas.microsoft.com/office/drawing/2014/main" val="3419817610"/>
                    </a:ext>
                  </a:extLst>
                </a:gridCol>
                <a:gridCol w="4915797">
                  <a:extLst>
                    <a:ext uri="{9D8B030D-6E8A-4147-A177-3AD203B41FA5}">
                      <a16:colId xmlns:a16="http://schemas.microsoft.com/office/drawing/2014/main" val="3398303939"/>
                    </a:ext>
                  </a:extLst>
                </a:gridCol>
              </a:tblGrid>
              <a:tr h="1361028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Tipologie interventi previsti dalla </a:t>
                      </a:r>
                      <a:r>
                        <a:rPr lang="it-IT" sz="2000" dirty="0"/>
                        <a:t>DGR</a:t>
                      </a:r>
                      <a:r>
                        <a:rPr lang="it-IT" sz="1600" dirty="0"/>
                        <a:t> 289/2023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Risorse assegnate ed erogate da Regione LAZIO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Stato di realizzazione attuale dell’intervento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9634005"/>
                  </a:ext>
                </a:extLst>
              </a:tr>
              <a:tr h="2046096">
                <a:tc>
                  <a:txBody>
                    <a:bodyPr/>
                    <a:lstStyle/>
                    <a:p>
                      <a:pPr marL="342900" indent="-342900" algn="just">
                        <a:buAutoNum type="alphaUcParenR"/>
                      </a:pPr>
                      <a:endParaRPr lang="it-IT" sz="1600" dirty="0"/>
                    </a:p>
                    <a:p>
                      <a:pPr marL="0" indent="0" algn="just">
                        <a:buNone/>
                      </a:pPr>
                      <a:r>
                        <a:rPr lang="it-IT" sz="1600" b="1" dirty="0"/>
                        <a:t>A) </a:t>
                      </a:r>
                      <a:r>
                        <a:rPr lang="it-IT" sz="1600" b="1" i="1" dirty="0"/>
                        <a:t>Interventi di assistenza sociosanitaria previsti dalle linee guida sul trattamento dei disturbi dello spettro autistico dell’istituto superiore di sanità</a:t>
                      </a:r>
                    </a:p>
                    <a:p>
                      <a:pPr marL="342900" indent="-342900" algn="just">
                        <a:buAutoNum type="alphaUcParenR"/>
                      </a:pPr>
                      <a:endParaRPr lang="it-IT" sz="1600" dirty="0"/>
                    </a:p>
                    <a:p>
                      <a:pPr marL="0" indent="0" algn="just">
                        <a:buNone/>
                      </a:pPr>
                      <a:r>
                        <a:rPr lang="it-IT" sz="1200" dirty="0"/>
                        <a:t>Una sperimentazione dell’</a:t>
                      </a:r>
                      <a:r>
                        <a:rPr lang="it-IT" sz="1200" u="sng" dirty="0"/>
                        <a:t>estensione</a:t>
                      </a:r>
                      <a:r>
                        <a:rPr lang="it-IT" sz="1200" u="none" dirty="0"/>
                        <a:t> </a:t>
                      </a:r>
                      <a:r>
                        <a:rPr lang="it-IT" sz="1200" dirty="0"/>
                        <a:t>della procedura del regolamento regionale 1/2019 e ss.mm.ii </a:t>
                      </a:r>
                      <a:r>
                        <a:rPr lang="it-IT" sz="1200" u="sng" dirty="0"/>
                        <a:t>a minori oltre i 12 anni.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 </a:t>
                      </a:r>
                      <a:r>
                        <a:rPr lang="it-IT" b="0" dirty="0"/>
                        <a:t>30.346,18 €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Avviso Pubblico</a:t>
                      </a:r>
                      <a:r>
                        <a:rPr lang="it-IT" u="sng" dirty="0"/>
                        <a:t> in pubblicazione.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9143374"/>
                  </a:ext>
                </a:extLst>
              </a:tr>
              <a:tr h="3450876">
                <a:tc>
                  <a:txBody>
                    <a:bodyPr/>
                    <a:lstStyle/>
                    <a:p>
                      <a:pPr algn="just"/>
                      <a:r>
                        <a:rPr lang="it-IT" sz="1600" b="1" dirty="0"/>
                        <a:t>B) </a:t>
                      </a:r>
                      <a:r>
                        <a:rPr lang="it-IT" sz="1600" b="1" i="1" dirty="0"/>
                        <a:t>Percorsi di assistenza alla socializzazione dedicati ai minori e all’età di transizione fino ai 21 anni, anche tramite voucher</a:t>
                      </a:r>
                    </a:p>
                    <a:p>
                      <a:pPr algn="just"/>
                      <a:endParaRPr lang="it-IT" sz="1200" dirty="0"/>
                    </a:p>
                    <a:p>
                      <a:pPr algn="just"/>
                      <a:r>
                        <a:rPr lang="it-IT" sz="1200" dirty="0"/>
                        <a:t>Attività sociali che a titolo esemplificativo:</a:t>
                      </a:r>
                    </a:p>
                    <a:p>
                      <a:pPr algn="just"/>
                      <a:r>
                        <a:rPr lang="it-IT" sz="1200" dirty="0"/>
                        <a:t>- implementino le occasioni di socializzazione; diminuiscano il rischio di emarginazione e isolamento; promuovano l’inclusione e la partecipazione attiva ai comuni contesti di vita, entro attività non frequentate o rivolte esclusivamente a persone con disabilità;</a:t>
                      </a:r>
                    </a:p>
                    <a:p>
                      <a:pPr algn="just"/>
                      <a:r>
                        <a:rPr lang="it-IT" sz="1200" dirty="0"/>
                        <a:t>forniscano i supporti necessari per l’accessibilità ai contesti di vita, al fine dell’abbattimento di barriere fisiche, psicologiche e sociali; per destinatari giovani adulti, in particolare, forniscano tutoraggio e supervisione, nella forma di “compagno adulto”, al fine di supportare la relazione tra pari, nelle diverse occasioni di incontro, nella socializzazione, nel tempo libero.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  <a:p>
                      <a:pPr algn="ctr"/>
                      <a:r>
                        <a:rPr lang="it-IT" b="0" dirty="0"/>
                        <a:t>36.5000 €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u="sng" dirty="0"/>
                        <a:t>È in corso la redazione </a:t>
                      </a:r>
                      <a:r>
                        <a:rPr lang="it-IT" dirty="0"/>
                        <a:t>della Manifestazione di interesse per l’avvio della Co-Progettazione degli interventi.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967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674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25C6E92A-DCA9-8AE2-D4DA-4B2DAC11C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47292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7616">
                  <a:extLst>
                    <a:ext uri="{9D8B030D-6E8A-4147-A177-3AD203B41FA5}">
                      <a16:colId xmlns:a16="http://schemas.microsoft.com/office/drawing/2014/main" val="3228486327"/>
                    </a:ext>
                  </a:extLst>
                </a:gridCol>
                <a:gridCol w="1898587">
                  <a:extLst>
                    <a:ext uri="{9D8B030D-6E8A-4147-A177-3AD203B41FA5}">
                      <a16:colId xmlns:a16="http://schemas.microsoft.com/office/drawing/2014/main" val="2357726512"/>
                    </a:ext>
                  </a:extLst>
                </a:gridCol>
                <a:gridCol w="4915797">
                  <a:extLst>
                    <a:ext uri="{9D8B030D-6E8A-4147-A177-3AD203B41FA5}">
                      <a16:colId xmlns:a16="http://schemas.microsoft.com/office/drawing/2014/main" val="2370796603"/>
                    </a:ext>
                  </a:extLst>
                </a:gridCol>
              </a:tblGrid>
              <a:tr h="1345401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Tipologie interventi previsti dalla DGR 289/2023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Risorse assegnate ed erogate da Regione LAZIO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Stato di realizzazione attuale dell’intervento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8794165"/>
                  </a:ext>
                </a:extLst>
              </a:tr>
              <a:tr h="2101344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it-IT" sz="1600" b="1" dirty="0"/>
                        <a:t>D) </a:t>
                      </a:r>
                      <a:r>
                        <a:rPr lang="it-IT" sz="1600" b="1" i="1" dirty="0"/>
                        <a:t>Progetti finalizzati a percorsi di socializzazione con attività in ambiente esterno dedicati agli adulti ad alto funzionamento</a:t>
                      </a:r>
                    </a:p>
                    <a:p>
                      <a:pPr marL="0" indent="0" algn="just">
                        <a:buNone/>
                      </a:pPr>
                      <a:endParaRPr lang="it-IT" sz="1600" b="0" dirty="0"/>
                    </a:p>
                    <a:p>
                      <a:pPr marL="0" indent="0" algn="just">
                        <a:buNone/>
                      </a:pPr>
                      <a:r>
                        <a:rPr lang="it-IT" sz="1200" dirty="0"/>
                        <a:t>Attività, a titolo esemplificativo: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it-IT" sz="1200" dirty="0"/>
                        <a:t>musicali, sportive, ludico-ricreative o quanto altro possa sviluppare processi inclusivi e di partecipazione sociale e contestualmente promuovere la fruizione del tempo libero e i desideri e le vocazioni della persona destinataria.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36.500,00 €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u="sng" dirty="0"/>
                        <a:t>È in corso la redazione </a:t>
                      </a:r>
                      <a:r>
                        <a:rPr lang="it-IT" dirty="0"/>
                        <a:t>della Manifestazione di interesse per l’avvio della Co-Progettazione degli interventi.</a:t>
                      </a:r>
                      <a:endParaRPr lang="it-IT" u="sn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92000"/>
                  </a:ext>
                </a:extLst>
              </a:tr>
              <a:tr h="341125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/>
                        <a:t>F) </a:t>
                      </a:r>
                      <a:r>
                        <a:rPr lang="it-IT" sz="1600" b="1" i="1" dirty="0"/>
                        <a:t>Progetti sperimentali volti alla formazione e all’inclusione lavorativa</a:t>
                      </a:r>
                    </a:p>
                    <a:p>
                      <a:pPr algn="just"/>
                      <a:endParaRPr lang="it-IT" sz="1200" dirty="0"/>
                    </a:p>
                    <a:p>
                      <a:pPr algn="just"/>
                      <a:r>
                        <a:rPr lang="it-IT" sz="1200" dirty="0"/>
                        <a:t>Il target prioritario per questa linea di attività sono i giovani adulti in età di transizione fuoriusciti dal II ciclo di istruzione e</a:t>
                      </a:r>
                    </a:p>
                    <a:p>
                      <a:pPr algn="just"/>
                      <a:r>
                        <a:rPr lang="it-IT" sz="1200" dirty="0"/>
                        <a:t>formazione. Le progettualità potranno prevedere, la realizzazione a titolo esemplificativo, di:</a:t>
                      </a:r>
                    </a:p>
                    <a:p>
                      <a:pPr algn="just"/>
                      <a:r>
                        <a:rPr lang="it-IT" sz="1200" dirty="0"/>
                        <a:t>- azioni dirette per i beneficiari al fine della frequenza di corsi di formazione oltre il secondo ciclo di istruzione, anche universitari con interventi specializzati di tutoraggio;</a:t>
                      </a:r>
                    </a:p>
                    <a:p>
                      <a:pPr algn="just"/>
                      <a:r>
                        <a:rPr lang="it-IT" sz="1200" dirty="0"/>
                        <a:t>- azioni per l’orientamento e l’avviamento al lavoro, anche in forma di tirocini per la riabilitazione e l’ inclusione sociale di cui alla DGR 511/2013 ed extracurriculari di cui alla DGR 576/2019;</a:t>
                      </a:r>
                    </a:p>
                    <a:p>
                      <a:pPr algn="just"/>
                      <a:r>
                        <a:rPr lang="it-IT" sz="1200" dirty="0"/>
                        <a:t>- progettualità per la promozione di start-up produttive che vedano occupati giovani e adulti con autismo.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  <a:p>
                      <a:pPr algn="ctr"/>
                      <a:r>
                        <a:rPr lang="it-IT" dirty="0"/>
                        <a:t>40.000,00 €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u="sng" dirty="0"/>
                        <a:t>È in corso la redazione </a:t>
                      </a:r>
                      <a:r>
                        <a:rPr lang="it-IT" dirty="0"/>
                        <a:t>della Manifestazione di interesse per l’avvio della Co-Progettazione degli interventi.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368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71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701C1ED-F44B-30C7-AFCE-BA8BEC39C1BF}"/>
              </a:ext>
            </a:extLst>
          </p:cNvPr>
          <p:cNvSpPr txBox="1"/>
          <p:nvPr/>
        </p:nvSpPr>
        <p:spPr>
          <a:xfrm>
            <a:off x="432940" y="336983"/>
            <a:ext cx="9570596" cy="52322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CO- PROGRAMMAZIONE TERRITORIALE AUTISMO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94E931-DB94-F758-0D11-7ADFD0F2EEC1}"/>
              </a:ext>
            </a:extLst>
          </p:cNvPr>
          <p:cNvSpPr txBox="1"/>
          <p:nvPr/>
        </p:nvSpPr>
        <p:spPr>
          <a:xfrm>
            <a:off x="432941" y="1199084"/>
            <a:ext cx="9570596" cy="1600438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Aggiornamento Documento di Programmazione territoriale sull’autismo</a:t>
            </a:r>
          </a:p>
          <a:p>
            <a:endParaRPr lang="it-IT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Incontro del 11.03.2025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con </a:t>
            </a: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Polo Aziendale Autismo Tivoli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Associazione Stradafacendo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APS Futurabilmente – ANFFAS Monti Lepini</a:t>
            </a:r>
          </a:p>
          <a:p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9D5B26D-0EC4-B04A-77A5-FA7745040DDD}"/>
              </a:ext>
            </a:extLst>
          </p:cNvPr>
          <p:cNvSpPr txBox="1"/>
          <p:nvPr/>
        </p:nvSpPr>
        <p:spPr>
          <a:xfrm>
            <a:off x="432940" y="3000792"/>
            <a:ext cx="9570596" cy="3693319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DETERMINAZIONE G15897 del 27.11.2024:</a:t>
            </a:r>
            <a:r>
              <a:rPr lang="it-IT" b="1" dirty="0"/>
              <a:t>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ripartiti ulteriori 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19.231,17 €</a:t>
            </a:r>
          </a:p>
          <a:p>
            <a:pPr marL="285750" indent="-285750">
              <a:buFontTx/>
              <a:buChar char="-"/>
            </a:pP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9.231,17 € 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LINEA D,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Progetti finalizzati a percorsi di socializzazione con attività in ambiente esterno dedicati agli adulti ad alto funzionamento.</a:t>
            </a:r>
          </a:p>
          <a:p>
            <a:endParaRPr lang="it-IT" b="1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r>
              <a:rPr lang="it-IT" b="1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10.000,0 €  LINEA B,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Percorsi di assistenza alla socializzazione dedicati ai minori e all’età di transizione fino ai 21 anni, anche tramite voucher.</a:t>
            </a:r>
          </a:p>
          <a:p>
            <a:pPr marL="285750" indent="-285750">
              <a:buFontTx/>
              <a:buChar char="-"/>
            </a:pP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63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9504907C-3C1D-8D94-316B-0FCA390AC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43449"/>
              </p:ext>
            </p:extLst>
          </p:nvPr>
        </p:nvGraphicFramePr>
        <p:xfrm>
          <a:off x="0" y="0"/>
          <a:ext cx="12192000" cy="6857996"/>
        </p:xfrm>
        <a:graphic>
          <a:graphicData uri="http://schemas.openxmlformats.org/drawingml/2006/table">
            <a:tbl>
              <a:tblPr/>
              <a:tblGrid>
                <a:gridCol w="2444361">
                  <a:extLst>
                    <a:ext uri="{9D8B030D-6E8A-4147-A177-3AD203B41FA5}">
                      <a16:colId xmlns:a16="http://schemas.microsoft.com/office/drawing/2014/main" val="3601107248"/>
                    </a:ext>
                  </a:extLst>
                </a:gridCol>
                <a:gridCol w="6114795">
                  <a:extLst>
                    <a:ext uri="{9D8B030D-6E8A-4147-A177-3AD203B41FA5}">
                      <a16:colId xmlns:a16="http://schemas.microsoft.com/office/drawing/2014/main" val="336858635"/>
                    </a:ext>
                  </a:extLst>
                </a:gridCol>
                <a:gridCol w="3632844">
                  <a:extLst>
                    <a:ext uri="{9D8B030D-6E8A-4147-A177-3AD203B41FA5}">
                      <a16:colId xmlns:a16="http://schemas.microsoft.com/office/drawing/2014/main" val="4091289647"/>
                    </a:ext>
                  </a:extLst>
                </a:gridCol>
              </a:tblGrid>
              <a:tr h="488938">
                <a:tc rowSpan="15"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UTENTI CON DISABILITÀ </a:t>
                      </a:r>
                    </a:p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NEL DISTRETTO</a:t>
                      </a:r>
                    </a:p>
                    <a:p>
                      <a:pPr algn="ctr" fontAlgn="ctr"/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SERVIZIO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54802"/>
                  </a:ext>
                </a:extLst>
              </a:tr>
              <a:tr h="57636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carico al Servizio Sociale Comunale (n. totale)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634623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Inseriti nel </a:t>
                      </a:r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Diurno 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distrettuale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39165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Inseriti in centri semiresidenziali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778521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Inseriti in centri residenziali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117623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carico alla L.R. n. 20/2006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298197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lista di attesa L.R. n. 20/2006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236467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Minori con disabilità in AEC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167630"/>
                  </a:ext>
                </a:extLst>
              </a:tr>
              <a:tr h="5792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Servizio di Assistenza Educativo Domiciliare Minori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020070"/>
                  </a:ext>
                </a:extLst>
              </a:tr>
              <a:tr h="5792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lista di attesa del Servizio di Assistenza Educativo Domiciliare Minori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925863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Utenti seguiti in integrazione con l'ASL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004660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Utenti con spettro autistico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0245"/>
                  </a:ext>
                </a:extLst>
              </a:tr>
              <a:tr h="5792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Beneficiari dei contributi per lo spettro autistico 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984148"/>
                  </a:ext>
                </a:extLst>
              </a:tr>
              <a:tr h="8881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Beneficiari dei contributi per la Disabilità Gravissima 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301105"/>
                  </a:ext>
                </a:extLst>
              </a:tr>
              <a:tr h="3518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Oggetto di prestazioni sociali agevolate </a:t>
                      </a:r>
                    </a:p>
                  </a:txBody>
                  <a:tcPr marL="8051" marR="8051" marT="80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153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39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F8D75FD1-2743-A938-BA52-AD9BFAE90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075923"/>
              </p:ext>
            </p:extLst>
          </p:nvPr>
        </p:nvGraphicFramePr>
        <p:xfrm>
          <a:off x="0" y="0"/>
          <a:ext cx="12192003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6839">
                  <a:extLst>
                    <a:ext uri="{9D8B030D-6E8A-4147-A177-3AD203B41FA5}">
                      <a16:colId xmlns:a16="http://schemas.microsoft.com/office/drawing/2014/main" val="1296061942"/>
                    </a:ext>
                  </a:extLst>
                </a:gridCol>
                <a:gridCol w="1149758">
                  <a:extLst>
                    <a:ext uri="{9D8B030D-6E8A-4147-A177-3AD203B41FA5}">
                      <a16:colId xmlns:a16="http://schemas.microsoft.com/office/drawing/2014/main" val="333342921"/>
                    </a:ext>
                  </a:extLst>
                </a:gridCol>
                <a:gridCol w="1131463">
                  <a:extLst>
                    <a:ext uri="{9D8B030D-6E8A-4147-A177-3AD203B41FA5}">
                      <a16:colId xmlns:a16="http://schemas.microsoft.com/office/drawing/2014/main" val="3694344429"/>
                    </a:ext>
                  </a:extLst>
                </a:gridCol>
                <a:gridCol w="934689">
                  <a:extLst>
                    <a:ext uri="{9D8B030D-6E8A-4147-A177-3AD203B41FA5}">
                      <a16:colId xmlns:a16="http://schemas.microsoft.com/office/drawing/2014/main" val="3633171053"/>
                    </a:ext>
                  </a:extLst>
                </a:gridCol>
                <a:gridCol w="1072430">
                  <a:extLst>
                    <a:ext uri="{9D8B030D-6E8A-4147-A177-3AD203B41FA5}">
                      <a16:colId xmlns:a16="http://schemas.microsoft.com/office/drawing/2014/main" val="1602528571"/>
                    </a:ext>
                  </a:extLst>
                </a:gridCol>
                <a:gridCol w="737912">
                  <a:extLst>
                    <a:ext uri="{9D8B030D-6E8A-4147-A177-3AD203B41FA5}">
                      <a16:colId xmlns:a16="http://schemas.microsoft.com/office/drawing/2014/main" val="630524548"/>
                    </a:ext>
                  </a:extLst>
                </a:gridCol>
                <a:gridCol w="747751">
                  <a:extLst>
                    <a:ext uri="{9D8B030D-6E8A-4147-A177-3AD203B41FA5}">
                      <a16:colId xmlns:a16="http://schemas.microsoft.com/office/drawing/2014/main" val="1536917386"/>
                    </a:ext>
                  </a:extLst>
                </a:gridCol>
                <a:gridCol w="1197492">
                  <a:extLst>
                    <a:ext uri="{9D8B030D-6E8A-4147-A177-3AD203B41FA5}">
                      <a16:colId xmlns:a16="http://schemas.microsoft.com/office/drawing/2014/main" val="1095974907"/>
                    </a:ext>
                  </a:extLst>
                </a:gridCol>
                <a:gridCol w="908836">
                  <a:extLst>
                    <a:ext uri="{9D8B030D-6E8A-4147-A177-3AD203B41FA5}">
                      <a16:colId xmlns:a16="http://schemas.microsoft.com/office/drawing/2014/main" val="223079477"/>
                    </a:ext>
                  </a:extLst>
                </a:gridCol>
                <a:gridCol w="874833">
                  <a:extLst>
                    <a:ext uri="{9D8B030D-6E8A-4147-A177-3AD203B41FA5}">
                      <a16:colId xmlns:a16="http://schemas.microsoft.com/office/drawing/2014/main" val="3381233578"/>
                    </a:ext>
                  </a:extLst>
                </a:gridCol>
              </a:tblGrid>
              <a:tr h="57062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 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Artena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Carpineto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Colleferro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Gavignano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Gorga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Labico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Montelanico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Segni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Valm.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84684"/>
                  </a:ext>
                </a:extLst>
              </a:tr>
              <a:tr h="43518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 carico al Servizio Sociale Comunale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dirty="0">
                          <a:effectLst/>
                        </a:rPr>
                        <a:t>n.p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95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45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84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40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492456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Inseriti nel Centro Diurno distrettuale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985429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 lista di attesa Centro Diurno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/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67072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Inseriti in centri semiresidenziali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/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833660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Inseriti in centri residenziali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n.p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/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553773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 carico alla L.R. n. 20/2006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974703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In lista di attesa L.R. n. 20/2006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/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/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63877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Minori disabili in AEC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53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/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940715"/>
                  </a:ext>
                </a:extLst>
              </a:tr>
              <a:tr h="439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Utenti del Servizio di Assistenza Educativo Domiciliare Minori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336259"/>
                  </a:ext>
                </a:extLst>
              </a:tr>
              <a:tr h="65495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Utenti in lista di attesa del Servizio di Assistenza Educativo Domiciliare Minori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n.p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/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875410"/>
                  </a:ext>
                </a:extLst>
              </a:tr>
              <a:tr h="50087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Utenti seguiti in integrazione con l'ASL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n.p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88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072228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Utenti con spettro autistico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/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048774"/>
                  </a:ext>
                </a:extLst>
              </a:tr>
              <a:tr h="439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Utenti beneficiari dei contributi per lo spettro autistico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845393"/>
                  </a:ext>
                </a:extLst>
              </a:tr>
              <a:tr h="435189">
                <a:tc rowSpan="2"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Utenti beneficiari dei contributi per la Disabilità Gravissima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21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14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07689"/>
                  </a:ext>
                </a:extLst>
              </a:tr>
              <a:tr h="435189">
                <a:tc vMerge="1"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199890"/>
                  </a:ext>
                </a:extLst>
              </a:tr>
              <a:tr h="439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Oggetto di prestazioni sociali agevolate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/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effectLst/>
                        </a:rPr>
                        <a:t>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/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49" marR="7749" marT="77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65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73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0F880B3-0211-7644-5B69-72EC0FBFB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382085"/>
              </p:ext>
            </p:extLst>
          </p:nvPr>
        </p:nvGraphicFramePr>
        <p:xfrm>
          <a:off x="1826362" y="1737676"/>
          <a:ext cx="8128000" cy="3767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8479739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74062585"/>
                    </a:ext>
                  </a:extLst>
                </a:gridCol>
              </a:tblGrid>
              <a:tr h="26722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SERVIZIO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COSTO COMPLESSIVO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776019"/>
                  </a:ext>
                </a:extLst>
              </a:tr>
              <a:tr h="481006">
                <a:tc>
                  <a:txBody>
                    <a:bodyPr/>
                    <a:lstStyle/>
                    <a:p>
                      <a:r>
                        <a:rPr lang="it-IT" sz="1800" dirty="0"/>
                        <a:t>DISABILITÀ​​ GRAVISSIMA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/>
                        <a:t>€ 725.400,00</a:t>
                      </a:r>
                    </a:p>
                    <a:p>
                      <a:pPr algn="ctr"/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512741"/>
                  </a:ext>
                </a:extLst>
              </a:tr>
              <a:tr h="267226">
                <a:tc>
                  <a:txBody>
                    <a:bodyPr/>
                    <a:lstStyle/>
                    <a:p>
                      <a:r>
                        <a:rPr lang="it-IT" sz="1800" dirty="0"/>
                        <a:t>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€ 15.413,52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0293646"/>
                  </a:ext>
                </a:extLst>
              </a:tr>
              <a:tr h="694786">
                <a:tc>
                  <a:txBody>
                    <a:bodyPr/>
                    <a:lstStyle/>
                    <a:p>
                      <a:r>
                        <a:rPr lang="it-IT" sz="1800" dirty="0"/>
                        <a:t>SERVIZIO INTEGRATO DISABILI GRAVI L.R. N.20/2006 – DIRETTA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€ 245.431,52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7739415"/>
                  </a:ext>
                </a:extLst>
              </a:tr>
              <a:tr h="694786">
                <a:tc>
                  <a:txBody>
                    <a:bodyPr/>
                    <a:lstStyle/>
                    <a:p>
                      <a:r>
                        <a:rPr lang="it-IT" sz="1800" dirty="0"/>
                        <a:t>SERVIZIO INTEGRATO DISABILI GRAVI L.R. N.20/2006 – INDIRETTA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€ 30.000,00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5401868"/>
                  </a:ext>
                </a:extLst>
              </a:tr>
              <a:tr h="694786">
                <a:tc>
                  <a:txBody>
                    <a:bodyPr/>
                    <a:lstStyle/>
                    <a:p>
                      <a:r>
                        <a:rPr lang="it-IT" sz="1800" dirty="0"/>
                        <a:t>CENTRO DIURNO SOCIO -EDUCATIVO PER PERSONE CON DISABILITÀ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€ 250.000,00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1607616"/>
                  </a:ext>
                </a:extLst>
              </a:tr>
            </a:tbl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032C4AF4-3BC7-438F-E8DC-94ABB0164734}"/>
              </a:ext>
            </a:extLst>
          </p:cNvPr>
          <p:cNvSpPr txBox="1"/>
          <p:nvPr/>
        </p:nvSpPr>
        <p:spPr>
          <a:xfrm>
            <a:off x="1826362" y="397696"/>
            <a:ext cx="8128000" cy="1169551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chemeClr val="accent1">
                    <a:lumMod val="50000"/>
                  </a:schemeClr>
                </a:solidFill>
              </a:rPr>
              <a:t>Quadri finanziari disabilità Piano Sociale di Zona</a:t>
            </a:r>
          </a:p>
          <a:p>
            <a:pPr algn="ctr"/>
            <a:r>
              <a:rPr lang="it-IT" sz="2600" b="1" dirty="0">
                <a:solidFill>
                  <a:schemeClr val="accent1">
                    <a:lumMod val="50000"/>
                  </a:schemeClr>
                </a:solidFill>
              </a:rPr>
              <a:t>ANNO 2024 </a:t>
            </a:r>
          </a:p>
          <a:p>
            <a:endParaRPr lang="it-IT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9E9D51D4-57E7-4520-DC93-AF7A40C86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524986"/>
              </p:ext>
            </p:extLst>
          </p:nvPr>
        </p:nvGraphicFramePr>
        <p:xfrm>
          <a:off x="1826362" y="5504688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550575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39078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b="0" dirty="0">
                          <a:solidFill>
                            <a:schemeClr val="bg1"/>
                          </a:solidFill>
                        </a:rPr>
                        <a:t>CONTRIBUTO AUTISMO 12 ANNI 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>
                          <a:solidFill>
                            <a:schemeClr val="bg1"/>
                          </a:solidFill>
                        </a:rPr>
                        <a:t>€ 44.174,04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367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406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45B521E-3597-AC1D-FF07-717E91704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296816"/>
              </p:ext>
            </p:extLst>
          </p:nvPr>
        </p:nvGraphicFramePr>
        <p:xfrm>
          <a:off x="418967" y="1108173"/>
          <a:ext cx="3394081" cy="54629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753">
                  <a:extLst>
                    <a:ext uri="{9D8B030D-6E8A-4147-A177-3AD203B41FA5}">
                      <a16:colId xmlns:a16="http://schemas.microsoft.com/office/drawing/2014/main" val="3545015817"/>
                    </a:ext>
                  </a:extLst>
                </a:gridCol>
                <a:gridCol w="1336328">
                  <a:extLst>
                    <a:ext uri="{9D8B030D-6E8A-4147-A177-3AD203B41FA5}">
                      <a16:colId xmlns:a16="http://schemas.microsoft.com/office/drawing/2014/main" val="2350693575"/>
                    </a:ext>
                  </a:extLst>
                </a:gridCol>
              </a:tblGrid>
              <a:tr h="6504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COMUNE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N. Utenti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543781"/>
                  </a:ext>
                </a:extLst>
              </a:tr>
              <a:tr h="37695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Artena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6193883"/>
                  </a:ext>
                </a:extLst>
              </a:tr>
              <a:tr h="42944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Carpineto R.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3793166"/>
                  </a:ext>
                </a:extLst>
              </a:tr>
              <a:tr h="5399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Colleferro</a:t>
                      </a:r>
                      <a:endParaRPr lang="it-IT" sz="180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2047473"/>
                  </a:ext>
                </a:extLst>
              </a:tr>
              <a:tr h="37695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Gavignano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7743885"/>
                  </a:ext>
                </a:extLst>
              </a:tr>
              <a:tr h="39872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Gorga</a:t>
                      </a:r>
                      <a:endParaRPr lang="it-IT" sz="180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54724799"/>
                  </a:ext>
                </a:extLst>
              </a:tr>
              <a:tr h="44117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Labico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602987"/>
                  </a:ext>
                </a:extLst>
              </a:tr>
              <a:tr h="47256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Montelanico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8324026"/>
                  </a:ext>
                </a:extLst>
              </a:tr>
              <a:tr h="38034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Segni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5661190"/>
                  </a:ext>
                </a:extLst>
              </a:tr>
              <a:tr h="57014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Valmontone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6905387"/>
                  </a:ext>
                </a:extLst>
              </a:tr>
              <a:tr h="72730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Distretto RM 5.6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3702120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815D89EA-B158-072F-21DF-195E5F56B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967" y="111237"/>
            <a:ext cx="11354066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600" b="1" i="0" u="none" strike="noStrike" cap="none" normalizeH="0" baseline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Utenti con disabilità per Comune di residenza </a:t>
            </a:r>
            <a:r>
              <a:rPr lang="it-IT" altLang="it-IT" sz="2600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seguiti dalla </a:t>
            </a:r>
            <a:r>
              <a:rPr kumimoji="0" lang="it-IT" altLang="it-IT" sz="2600" b="1" i="0" u="none" strike="noStrike" cap="none" normalizeH="0" baseline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ASL/DISTRETTO 5.6 </a:t>
            </a:r>
            <a:endParaRPr kumimoji="0" lang="it-IT" altLang="it-IT" sz="2600" b="1" i="0" u="none" strike="noStrike" cap="none" normalizeH="0" baseline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+mj-lt"/>
            </a:endParaRP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86E94B6B-8334-2F02-B045-43CDB6C5FD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7433435"/>
              </p:ext>
            </p:extLst>
          </p:nvPr>
        </p:nvGraphicFramePr>
        <p:xfrm>
          <a:off x="4160520" y="1342766"/>
          <a:ext cx="6465824" cy="4894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2775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7EB83775-77F1-9E6B-FE1E-CFCB73D75E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61864"/>
              </p:ext>
            </p:extLst>
          </p:nvPr>
        </p:nvGraphicFramePr>
        <p:xfrm>
          <a:off x="353381" y="489527"/>
          <a:ext cx="1805357" cy="5735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5981">
                  <a:extLst>
                    <a:ext uri="{9D8B030D-6E8A-4147-A177-3AD203B41FA5}">
                      <a16:colId xmlns:a16="http://schemas.microsoft.com/office/drawing/2014/main" val="2695729724"/>
                    </a:ext>
                  </a:extLst>
                </a:gridCol>
                <a:gridCol w="919376">
                  <a:extLst>
                    <a:ext uri="{9D8B030D-6E8A-4147-A177-3AD203B41FA5}">
                      <a16:colId xmlns:a16="http://schemas.microsoft.com/office/drawing/2014/main" val="1766325258"/>
                    </a:ext>
                  </a:extLst>
                </a:gridCol>
              </a:tblGrid>
              <a:tr h="12892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</a:rPr>
                        <a:t>Fasce di età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</a:rPr>
                        <a:t>N. utenti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271986"/>
                  </a:ext>
                </a:extLst>
              </a:tr>
              <a:tr h="14529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</a:rPr>
                        <a:t>18-64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effectLst/>
                        </a:rPr>
                        <a:t>44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8504363"/>
                  </a:ext>
                </a:extLst>
              </a:tr>
              <a:tr h="13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</a:rPr>
                        <a:t>≥65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1781726"/>
                  </a:ext>
                </a:extLst>
              </a:tr>
              <a:tr h="16275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</a:rPr>
                        <a:t>Tot. 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1957723"/>
                  </a:ext>
                </a:extLst>
              </a:tr>
            </a:tbl>
          </a:graphicData>
        </a:graphic>
      </p:graphicFrame>
      <p:graphicFrame>
        <p:nvGraphicFramePr>
          <p:cNvPr id="20" name="Grafico 19">
            <a:extLst>
              <a:ext uri="{FF2B5EF4-FFF2-40B4-BE49-F238E27FC236}">
                <a16:creationId xmlns:a16="http://schemas.microsoft.com/office/drawing/2014/main" id="{1F7C6E87-6995-FE83-A452-73AE5F8E74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355713"/>
              </p:ext>
            </p:extLst>
          </p:nvPr>
        </p:nvGraphicFramePr>
        <p:xfrm>
          <a:off x="2526146" y="489527"/>
          <a:ext cx="4572000" cy="5735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Tabella 20">
            <a:extLst>
              <a:ext uri="{FF2B5EF4-FFF2-40B4-BE49-F238E27FC236}">
                <a16:creationId xmlns:a16="http://schemas.microsoft.com/office/drawing/2014/main" id="{3CCC3802-B4EC-DC45-C4A8-67531A098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482482"/>
              </p:ext>
            </p:extLst>
          </p:nvPr>
        </p:nvGraphicFramePr>
        <p:xfrm>
          <a:off x="7315199" y="489527"/>
          <a:ext cx="4701309" cy="56643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7503">
                  <a:extLst>
                    <a:ext uri="{9D8B030D-6E8A-4147-A177-3AD203B41FA5}">
                      <a16:colId xmlns:a16="http://schemas.microsoft.com/office/drawing/2014/main" val="2339123437"/>
                    </a:ext>
                  </a:extLst>
                </a:gridCol>
                <a:gridCol w="2243806">
                  <a:extLst>
                    <a:ext uri="{9D8B030D-6E8A-4147-A177-3AD203B41FA5}">
                      <a16:colId xmlns:a16="http://schemas.microsoft.com/office/drawing/2014/main" val="2157184901"/>
                    </a:ext>
                  </a:extLst>
                </a:gridCol>
              </a:tblGrid>
              <a:tr h="3481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 Patologia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n. utenti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 anchor="ctr"/>
                </a:tc>
                <a:extLst>
                  <a:ext uri="{0D108BD9-81ED-4DB2-BD59-A6C34878D82A}">
                    <a16:rowId xmlns:a16="http://schemas.microsoft.com/office/drawing/2014/main" val="3702536643"/>
                  </a:ext>
                </a:extLst>
              </a:tr>
              <a:tr h="3481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Ritardo mentale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21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4046986092"/>
                  </a:ext>
                </a:extLst>
              </a:tr>
              <a:tr h="3502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Tetraparesi/Tetraplegia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3396822033"/>
                  </a:ext>
                </a:extLst>
              </a:tr>
              <a:tr h="3481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Maculopatia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1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3070153552"/>
                  </a:ext>
                </a:extLst>
              </a:tr>
              <a:tr h="3481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Sindrome Arnold Chiari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1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3613674362"/>
                  </a:ext>
                </a:extLst>
              </a:tr>
              <a:tr h="3502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Distrofia/atrofia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3758450813"/>
                  </a:ext>
                </a:extLst>
              </a:tr>
              <a:tr h="3502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Esiti di trauma cranico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510411700"/>
                  </a:ext>
                </a:extLst>
              </a:tr>
              <a:tr h="3502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Esiti frattura femore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236238457"/>
                  </a:ext>
                </a:extLst>
              </a:tr>
              <a:tr h="3481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SLA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1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1299535160"/>
                  </a:ext>
                </a:extLst>
              </a:tr>
              <a:tr h="3481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Sclerosi multipla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2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3134005294"/>
                  </a:ext>
                </a:extLst>
              </a:tr>
              <a:tr h="7276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Sindrome </a:t>
                      </a:r>
                      <a:r>
                        <a:rPr lang="it-IT" sz="1400" dirty="0" err="1">
                          <a:effectLst/>
                        </a:rPr>
                        <a:t>Lernox</a:t>
                      </a:r>
                      <a:r>
                        <a:rPr lang="it-IT" sz="1400" dirty="0">
                          <a:effectLst/>
                        </a:rPr>
                        <a:t> </a:t>
                      </a:r>
                      <a:r>
                        <a:rPr lang="it-IT" sz="1400" dirty="0" err="1">
                          <a:effectLst/>
                        </a:rPr>
                        <a:t>Gastaut</a:t>
                      </a:r>
                      <a:r>
                        <a:rPr lang="it-IT" sz="1400" dirty="0">
                          <a:effectLst/>
                        </a:rPr>
                        <a:t>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1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3578916774"/>
                  </a:ext>
                </a:extLst>
              </a:tr>
              <a:tr h="3481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Oligofrenia 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</a:rPr>
                        <a:t>1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2208901489"/>
                  </a:ext>
                </a:extLst>
              </a:tr>
              <a:tr h="3502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Encefalopatia 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956969038"/>
                  </a:ext>
                </a:extLst>
              </a:tr>
              <a:tr h="3502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Emiplegia/Emiparesi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1587986984"/>
                  </a:ext>
                </a:extLst>
              </a:tr>
              <a:tr h="3978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</a:rPr>
                        <a:t>Tot.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71" marR="60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0771" marR="60771" marT="0" marB="0"/>
                </a:tc>
                <a:extLst>
                  <a:ext uri="{0D108BD9-81ED-4DB2-BD59-A6C34878D82A}">
                    <a16:rowId xmlns:a16="http://schemas.microsoft.com/office/drawing/2014/main" val="716999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143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36E67F9-AC8B-3DD3-8C39-F4D58FB8C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015122"/>
              </p:ext>
            </p:extLst>
          </p:nvPr>
        </p:nvGraphicFramePr>
        <p:xfrm>
          <a:off x="130089" y="668433"/>
          <a:ext cx="4619134" cy="5834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4452">
                  <a:extLst>
                    <a:ext uri="{9D8B030D-6E8A-4147-A177-3AD203B41FA5}">
                      <a16:colId xmlns:a16="http://schemas.microsoft.com/office/drawing/2014/main" val="3219557242"/>
                    </a:ext>
                  </a:extLst>
                </a:gridCol>
                <a:gridCol w="1592341">
                  <a:extLst>
                    <a:ext uri="{9D8B030D-6E8A-4147-A177-3AD203B41FA5}">
                      <a16:colId xmlns:a16="http://schemas.microsoft.com/office/drawing/2014/main" val="949369442"/>
                    </a:ext>
                  </a:extLst>
                </a:gridCol>
                <a:gridCol w="1592341">
                  <a:extLst>
                    <a:ext uri="{9D8B030D-6E8A-4147-A177-3AD203B41FA5}">
                      <a16:colId xmlns:a16="http://schemas.microsoft.com/office/drawing/2014/main" val="1714014094"/>
                    </a:ext>
                  </a:extLst>
                </a:gridCol>
              </a:tblGrid>
              <a:tr h="6661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 dirty="0">
                          <a:effectLst/>
                        </a:rPr>
                        <a:t>ANNI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 dirty="0">
                          <a:effectLst/>
                        </a:rPr>
                        <a:t>N. UTENTI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 dirty="0">
                          <a:effectLst/>
                        </a:rPr>
                        <a:t>NUOVE ACCOGLIENZE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08215485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2009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638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187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01955612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2010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741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199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7821642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2011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755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187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42752213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2012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760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178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28728898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2013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837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163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90465174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2014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853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182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96072368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2015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600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np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2972617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2016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923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np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33730300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2017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930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np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89126557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2018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1.029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err="1">
                          <a:effectLst/>
                        </a:rPr>
                        <a:t>np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96703393"/>
                  </a:ext>
                </a:extLst>
              </a:tr>
              <a:tr h="31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2019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1.121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204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44383025"/>
                  </a:ext>
                </a:extLst>
              </a:tr>
              <a:tr h="33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2020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1.028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148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38219570"/>
                  </a:ext>
                </a:extLst>
              </a:tr>
              <a:tr h="33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2021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1.187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209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37995590"/>
                  </a:ext>
                </a:extLst>
              </a:tr>
              <a:tr h="33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>
                          <a:effectLst/>
                        </a:rPr>
                        <a:t>2022</a:t>
                      </a:r>
                      <a:endParaRPr lang="it-IT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0" dirty="0">
                          <a:effectLst/>
                        </a:rPr>
                        <a:t>1.056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0" dirty="0">
                          <a:effectLst/>
                        </a:rPr>
                        <a:t>203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13678856"/>
                  </a:ext>
                </a:extLst>
              </a:tr>
              <a:tr h="33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effectLst/>
                        </a:rPr>
                        <a:t>2023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effectLst/>
                        </a:rPr>
                        <a:t>1.190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</a:t>
                      </a:r>
                      <a:endParaRPr lang="it-IT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17779655"/>
                  </a:ext>
                </a:extLst>
              </a:tr>
              <a:tr h="33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effectLst/>
                        </a:rPr>
                        <a:t>2024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effectLst/>
                        </a:rPr>
                        <a:t>1.384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214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3549057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B6BAC092-E674-E46F-55E6-2DD718142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996" y="41735"/>
            <a:ext cx="10050008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Minori seguiti e accolti dal T.S.M.R.E.E. di Colleferro Anni 2009-2024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C262965-CDC8-CEEE-AB84-609E7B988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759" y="1764791"/>
            <a:ext cx="139818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07E521C-F8DD-F483-A8A8-36AD83395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480532"/>
              </p:ext>
            </p:extLst>
          </p:nvPr>
        </p:nvGraphicFramePr>
        <p:xfrm>
          <a:off x="4937759" y="4312417"/>
          <a:ext cx="6309313" cy="2190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2941">
                  <a:extLst>
                    <a:ext uri="{9D8B030D-6E8A-4147-A177-3AD203B41FA5}">
                      <a16:colId xmlns:a16="http://schemas.microsoft.com/office/drawing/2014/main" val="2016477156"/>
                    </a:ext>
                  </a:extLst>
                </a:gridCol>
                <a:gridCol w="2856372">
                  <a:extLst>
                    <a:ext uri="{9D8B030D-6E8A-4147-A177-3AD203B41FA5}">
                      <a16:colId xmlns:a16="http://schemas.microsoft.com/office/drawing/2014/main" val="1077169521"/>
                    </a:ext>
                  </a:extLst>
                </a:gridCol>
              </a:tblGrid>
              <a:tr h="312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Tipologia d’intervento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effectLst/>
                        </a:rPr>
                        <a:t>n. prestazioni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9968625"/>
                  </a:ext>
                </a:extLst>
              </a:tr>
              <a:tr h="31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Servizio Sociale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3570716"/>
                  </a:ext>
                </a:extLst>
              </a:tr>
              <a:tr h="31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Neuropsichiatria infantile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0055" algn="l"/>
                        </a:tabLst>
                      </a:pPr>
                      <a:r>
                        <a:rPr lang="it-IT" sz="1800" dirty="0">
                          <a:effectLst/>
                        </a:rPr>
                        <a:t>1.635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8724412"/>
                  </a:ext>
                </a:extLst>
              </a:tr>
              <a:tr h="31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Psicologia clinica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2.740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378648"/>
                  </a:ext>
                </a:extLst>
              </a:tr>
              <a:tr h="31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effectLst/>
                        </a:rPr>
                        <a:t>Riabilitazione neurolinguistica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3.070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2725611"/>
                  </a:ext>
                </a:extLst>
              </a:tr>
              <a:tr h="31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effectLst/>
                        </a:rPr>
                        <a:t>Riabilitazione neuromotoria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7206522"/>
                  </a:ext>
                </a:extLst>
              </a:tr>
              <a:tr h="31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b="1" dirty="0">
                          <a:effectLst/>
                        </a:rPr>
                        <a:t>Totale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8.262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6082476"/>
                  </a:ext>
                </a:extLst>
              </a:tr>
            </a:tbl>
          </a:graphicData>
        </a:graphic>
      </p:graphicFrame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A1F4CB28-9501-EB6E-A4D1-43F55CCA4F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400699"/>
              </p:ext>
            </p:extLst>
          </p:nvPr>
        </p:nvGraphicFramePr>
        <p:xfrm>
          <a:off x="4937759" y="668433"/>
          <a:ext cx="6309313" cy="3332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1972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C5051DE-186F-AB83-0D48-FF083F1660E7}"/>
              </a:ext>
            </a:extLst>
          </p:cNvPr>
          <p:cNvSpPr txBox="1"/>
          <p:nvPr/>
        </p:nvSpPr>
        <p:spPr>
          <a:xfrm>
            <a:off x="1837944" y="519422"/>
            <a:ext cx="8128000" cy="40011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Minori seguiti e accolti dal T.S.M.R.E.E. per Comune di Residenza  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5FDE7DE-AFCB-844F-F037-2C8E479AD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999009"/>
              </p:ext>
            </p:extLst>
          </p:nvPr>
        </p:nvGraphicFramePr>
        <p:xfrm>
          <a:off x="1837944" y="1213442"/>
          <a:ext cx="8128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46717741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777988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Comune di residenza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075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Artena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298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173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Carpineto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981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Colleferro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3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Gavignano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777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Gorga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284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Labico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59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Montelanico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51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Segni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78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Valmontone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383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504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Fuori Distretto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909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61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F3374B-74F8-4980-3070-65B44990B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726" y="265175"/>
            <a:ext cx="10980548" cy="1783081"/>
          </a:xfrm>
          <a:solidFill>
            <a:schemeClr val="tx2">
              <a:lumMod val="50000"/>
            </a:schemeClr>
          </a:solidFill>
          <a:ln w="28575"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CO – PROGETTAZIONE</a:t>
            </a:r>
            <a:br>
              <a:rPr lang="it-IT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Piano distrettuale autismo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36BCB19-C0D2-2648-73F4-07C802F3E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726" y="2336461"/>
            <a:ext cx="10980548" cy="3991187"/>
          </a:xfrm>
          <a:solidFill>
            <a:schemeClr val="tx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it-IT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Decreto Ministero delle disabilità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del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29/07/2022 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it-IT" sz="1800" i="1" dirty="0">
                <a:solidFill>
                  <a:schemeClr val="accent1">
                    <a:lumMod val="50000"/>
                  </a:schemeClr>
                </a:solidFill>
              </a:rPr>
              <a:t>Riparto e modalità per l'utilizzazione delle risorse del Fondo per l'inclusione delle persone con disabilità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»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Deliberazione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Giunta Regionale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LAZIO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del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15/06/2023, n. 289 </a:t>
            </a:r>
            <a:r>
              <a:rPr lang="it-IT" sz="1800" i="1" dirty="0">
                <a:solidFill>
                  <a:schemeClr val="accent1">
                    <a:lumMod val="50000"/>
                  </a:schemeClr>
                </a:solidFill>
              </a:rPr>
              <a:t>«Approvazione programmazione regionale degli interventi in favore delle persone con disturbo dello spettro autistico»</a:t>
            </a:r>
          </a:p>
          <a:p>
            <a:endParaRPr lang="it-IT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Deliberazione  del Comitato Istituzionale dei sindaci 16/01/2024, n. 4  –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«Presa d’atto del Documento di Programmazione Territoriale sull’Autismo (DGR N.289/2023)»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858154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1743</TotalTime>
  <Words>1346</Words>
  <Application>Microsoft Office PowerPoint</Application>
  <PresentationFormat>Widescreen</PresentationFormat>
  <Paragraphs>425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Wingdings</vt:lpstr>
      <vt:lpstr>Wingdings 3</vt:lpstr>
      <vt:lpstr>Sezione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 – PROGETTAZIONE Piano distrettuale autismo 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Piano di zona 2023 </dc:title>
  <dc:creator>pc</dc:creator>
  <cp:lastModifiedBy>Stefano Cacciotti</cp:lastModifiedBy>
  <cp:revision>173</cp:revision>
  <dcterms:created xsi:type="dcterms:W3CDTF">2024-01-08T08:03:07Z</dcterms:created>
  <dcterms:modified xsi:type="dcterms:W3CDTF">2025-03-14T13:20:17Z</dcterms:modified>
</cp:coreProperties>
</file>