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60" r:id="rId1"/>
  </p:sldMasterIdLst>
  <p:sldIdLst>
    <p:sldId id="257" r:id="rId2"/>
    <p:sldId id="258" r:id="rId3"/>
    <p:sldId id="267" r:id="rId4"/>
    <p:sldId id="268" r:id="rId5"/>
    <p:sldId id="259" r:id="rId6"/>
    <p:sldId id="265" r:id="rId7"/>
    <p:sldId id="266" r:id="rId8"/>
    <p:sldId id="260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2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5400" cap="rnd">
              <a:solidFill>
                <a:schemeClr val="lt1"/>
              </a:solidFill>
              <a:round/>
            </a:ln>
            <a:effectLst>
              <a:outerShdw dist="25400" dir="2700000" algn="tl" rotWithShape="0">
                <a:schemeClr val="accent1"/>
              </a:outerShdw>
            </a:effectLst>
          </c:spPr>
          <c:marker>
            <c:symbol val="none"/>
          </c:marker>
          <c:dLbls>
            <c:spPr>
              <a:solidFill>
                <a:schemeClr val="accent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'Grafici+TABELLE '!$B$19:$B$29</c:f>
              <c:numCache>
                <c:formatCode>General</c:formatCode>
                <c:ptCount val="11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</c:numCache>
            </c:numRef>
          </c:cat>
          <c:val>
            <c:numRef>
              <c:f>'Grafici+TABELLE '!$C$19:$C$29</c:f>
              <c:numCache>
                <c:formatCode>#,##0</c:formatCode>
                <c:ptCount val="11"/>
                <c:pt idx="0">
                  <c:v>7080</c:v>
                </c:pt>
                <c:pt idx="1">
                  <c:v>7086</c:v>
                </c:pt>
                <c:pt idx="2">
                  <c:v>6948</c:v>
                </c:pt>
                <c:pt idx="3">
                  <c:v>6907</c:v>
                </c:pt>
                <c:pt idx="4">
                  <c:v>6948</c:v>
                </c:pt>
                <c:pt idx="5">
                  <c:v>6900</c:v>
                </c:pt>
                <c:pt idx="6">
                  <c:v>6975</c:v>
                </c:pt>
                <c:pt idx="7">
                  <c:v>6973</c:v>
                </c:pt>
                <c:pt idx="8">
                  <c:v>7104</c:v>
                </c:pt>
                <c:pt idx="9">
                  <c:v>7221</c:v>
                </c:pt>
                <c:pt idx="10">
                  <c:v>7779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ADF-44E4-8709-AC53D8A1975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gradFill>
                <a:gsLst>
                  <a:gs pos="0">
                    <a:schemeClr val="lt1"/>
                  </a:gs>
                  <a:gs pos="100000">
                    <a:schemeClr val="lt1">
                      <a:alpha val="0"/>
                    </a:schemeClr>
                  </a:gs>
                </a:gsLst>
                <a:lin ang="5400000" scaled="0"/>
              </a:gradFill>
              <a:round/>
            </a:ln>
            <a:effectLst/>
          </c:spPr>
        </c:dropLines>
        <c:smooth val="0"/>
        <c:axId val="1334200303"/>
        <c:axId val="1334204623"/>
      </c:lineChart>
      <c:catAx>
        <c:axId val="13342003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3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334204623"/>
        <c:crosses val="autoZero"/>
        <c:auto val="1"/>
        <c:lblAlgn val="ctr"/>
        <c:lblOffset val="100"/>
        <c:noMultiLvlLbl val="0"/>
      </c:catAx>
      <c:valAx>
        <c:axId val="1334204623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33420030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1"/>
    </a:solidFill>
    <a:ln w="9525" cap="flat" cmpd="sng" algn="ctr">
      <a:solidFill>
        <a:schemeClr val="lt1">
          <a:lumMod val="8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'Grafici+TABELLE '!$R$37</c:f>
              <c:strCache>
                <c:ptCount val="1"/>
                <c:pt idx="0">
                  <c:v>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'Grafici+TABELLE '!$Q$38:$Q$46</c:f>
              <c:strCache>
                <c:ptCount val="9"/>
                <c:pt idx="0">
                  <c:v>ARTENA</c:v>
                </c:pt>
                <c:pt idx="1">
                  <c:v>CARPINETO R.</c:v>
                </c:pt>
                <c:pt idx="2">
                  <c:v>COLLEFERRO</c:v>
                </c:pt>
                <c:pt idx="3">
                  <c:v>GAVIGNANO</c:v>
                </c:pt>
                <c:pt idx="4">
                  <c:v>GORGA</c:v>
                </c:pt>
                <c:pt idx="5">
                  <c:v>LABICO </c:v>
                </c:pt>
                <c:pt idx="6">
                  <c:v>MONTELANICO</c:v>
                </c:pt>
                <c:pt idx="7">
                  <c:v>SEGNI </c:v>
                </c:pt>
                <c:pt idx="8">
                  <c:v>VALMONTONE</c:v>
                </c:pt>
              </c:strCache>
            </c:strRef>
          </c:cat>
          <c:val>
            <c:numRef>
              <c:f>'Grafici+TABELLE '!$R$38:$R$46</c:f>
              <c:numCache>
                <c:formatCode>General</c:formatCode>
                <c:ptCount val="9"/>
                <c:pt idx="0">
                  <c:v>120</c:v>
                </c:pt>
                <c:pt idx="1">
                  <c:v>15</c:v>
                </c:pt>
                <c:pt idx="2">
                  <c:v>238</c:v>
                </c:pt>
                <c:pt idx="3">
                  <c:v>8</c:v>
                </c:pt>
                <c:pt idx="4">
                  <c:v>2</c:v>
                </c:pt>
                <c:pt idx="5">
                  <c:v>76</c:v>
                </c:pt>
                <c:pt idx="6">
                  <c:v>16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EB-4DDD-9BDE-DBE57353B507}"/>
            </c:ext>
          </c:extLst>
        </c:ser>
        <c:ser>
          <c:idx val="1"/>
          <c:order val="1"/>
          <c:tx>
            <c:strRef>
              <c:f>'Grafici+TABELLE '!$S$37</c:f>
              <c:strCache>
                <c:ptCount val="1"/>
                <c:pt idx="0">
                  <c:v>F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'Grafici+TABELLE '!$Q$38:$Q$46</c:f>
              <c:strCache>
                <c:ptCount val="9"/>
                <c:pt idx="0">
                  <c:v>ARTENA</c:v>
                </c:pt>
                <c:pt idx="1">
                  <c:v>CARPINETO R.</c:v>
                </c:pt>
                <c:pt idx="2">
                  <c:v>COLLEFERRO</c:v>
                </c:pt>
                <c:pt idx="3">
                  <c:v>GAVIGNANO</c:v>
                </c:pt>
                <c:pt idx="4">
                  <c:v>GORGA</c:v>
                </c:pt>
                <c:pt idx="5">
                  <c:v>LABICO </c:v>
                </c:pt>
                <c:pt idx="6">
                  <c:v>MONTELANICO</c:v>
                </c:pt>
                <c:pt idx="7">
                  <c:v>SEGNI </c:v>
                </c:pt>
                <c:pt idx="8">
                  <c:v>VALMONTONE</c:v>
                </c:pt>
              </c:strCache>
            </c:strRef>
          </c:cat>
          <c:val>
            <c:numRef>
              <c:f>'Grafici+TABELLE '!$S$38:$S$46</c:f>
              <c:numCache>
                <c:formatCode>General</c:formatCode>
                <c:ptCount val="9"/>
                <c:pt idx="0">
                  <c:v>101</c:v>
                </c:pt>
                <c:pt idx="1">
                  <c:v>14</c:v>
                </c:pt>
                <c:pt idx="2">
                  <c:v>224</c:v>
                </c:pt>
                <c:pt idx="3">
                  <c:v>6</c:v>
                </c:pt>
                <c:pt idx="4">
                  <c:v>2</c:v>
                </c:pt>
                <c:pt idx="5">
                  <c:v>72</c:v>
                </c:pt>
                <c:pt idx="6">
                  <c:v>20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2EB-4DDD-9BDE-DBE57353B5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27667552"/>
        <c:axId val="727664672"/>
      </c:barChart>
      <c:catAx>
        <c:axId val="7276675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727664672"/>
        <c:crosses val="autoZero"/>
        <c:auto val="1"/>
        <c:lblAlgn val="ctr"/>
        <c:lblOffset val="100"/>
        <c:noMultiLvlLbl val="0"/>
      </c:catAx>
      <c:valAx>
        <c:axId val="7276646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727667552"/>
        <c:crosses val="autoZero"/>
        <c:crossBetween val="between"/>
      </c:valAx>
      <c:spPr>
        <a:solidFill>
          <a:schemeClr val="accent1">
            <a:lumMod val="20000"/>
            <a:lumOff val="80000"/>
          </a:schemeClr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'Grafici+TABELLE '!$B$54:$B$60</c:f>
              <c:numCache>
                <c:formatCode>General</c:formatCod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numCache>
            </c:numRef>
          </c:xVal>
          <c:yVal>
            <c:numRef>
              <c:f>'Grafici+TABELLE '!$C$54:$C$60</c:f>
              <c:numCache>
                <c:formatCode>General</c:formatCode>
                <c:ptCount val="7"/>
                <c:pt idx="0">
                  <c:v>2758</c:v>
                </c:pt>
                <c:pt idx="1">
                  <c:v>2710</c:v>
                </c:pt>
                <c:pt idx="2">
                  <c:v>862</c:v>
                </c:pt>
                <c:pt idx="3">
                  <c:v>473</c:v>
                </c:pt>
                <c:pt idx="4">
                  <c:v>394</c:v>
                </c:pt>
                <c:pt idx="5">
                  <c:v>519</c:v>
                </c:pt>
                <c:pt idx="6">
                  <c:v>1930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7BC-445C-8462-0D831FD02856}"/>
            </c:ext>
          </c:extLst>
        </c:ser>
        <c:ser>
          <c:idx val="1"/>
          <c:order val="1"/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'Grafici+TABELLE '!$B$54:$B$60</c:f>
              <c:numCache>
                <c:formatCode>General</c:formatCod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numCache>
            </c:numRef>
          </c:xVal>
          <c:yVal>
            <c:numRef>
              <c:f>'Grafici+TABELLE '!$D$54:$D$60</c:f>
              <c:numCache>
                <c:formatCode>General</c:formatCode>
                <c:ptCount val="7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E7BC-445C-8462-0D831FD028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01675919"/>
        <c:axId val="601679279"/>
      </c:scatterChart>
      <c:valAx>
        <c:axId val="60167591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01679279"/>
        <c:crosses val="autoZero"/>
        <c:crossBetween val="midCat"/>
      </c:valAx>
      <c:valAx>
        <c:axId val="6016792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01675919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tx2">
        <a:lumMod val="75000"/>
      </a:schemeClr>
    </a:solidFill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>
                  <a:alpha val="90000"/>
                </a:schemeClr>
              </a:solidFill>
              <a:ln w="19050">
                <a:solidFill>
                  <a:schemeClr val="accent1"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CC49-4763-99E5-F8E0E5677258}"/>
              </c:ext>
            </c:extLst>
          </c:dPt>
          <c:dPt>
            <c:idx val="1"/>
            <c:bubble3D val="0"/>
            <c:spPr>
              <a:solidFill>
                <a:schemeClr val="accent2">
                  <a:alpha val="90000"/>
                </a:schemeClr>
              </a:solidFill>
              <a:ln w="19050">
                <a:solidFill>
                  <a:schemeClr val="accent2"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CC49-4763-99E5-F8E0E5677258}"/>
              </c:ext>
            </c:extLst>
          </c:dPt>
          <c:dPt>
            <c:idx val="2"/>
            <c:bubble3D val="0"/>
            <c:spPr>
              <a:solidFill>
                <a:schemeClr val="accent3">
                  <a:alpha val="90000"/>
                </a:schemeClr>
              </a:solidFill>
              <a:ln w="19050">
                <a:solidFill>
                  <a:schemeClr val="accent3">
                    <a:lumMod val="75000"/>
                  </a:schemeClr>
                </a:solidFill>
              </a:ln>
              <a:effectLst>
                <a:innerShdw blurRad="114300">
                  <a:schemeClr val="accent3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3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CC49-4763-99E5-F8E0E5677258}"/>
              </c:ext>
            </c:extLst>
          </c:dPt>
          <c:dPt>
            <c:idx val="3"/>
            <c:bubble3D val="0"/>
            <c:spPr>
              <a:solidFill>
                <a:schemeClr val="accent4">
                  <a:alpha val="90000"/>
                </a:schemeClr>
              </a:solidFill>
              <a:ln w="19050">
                <a:solidFill>
                  <a:schemeClr val="accent4">
                    <a:lumMod val="75000"/>
                  </a:schemeClr>
                </a:solidFill>
              </a:ln>
              <a:effectLst>
                <a:innerShdw blurRad="114300">
                  <a:schemeClr val="accent4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4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CC49-4763-99E5-F8E0E5677258}"/>
              </c:ext>
            </c:extLst>
          </c:dPt>
          <c:dPt>
            <c:idx val="4"/>
            <c:bubble3D val="0"/>
            <c:spPr>
              <a:solidFill>
                <a:schemeClr val="accent5">
                  <a:alpha val="90000"/>
                </a:schemeClr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  <a:effectLst>
                <a:innerShdw blurRad="114300">
                  <a:schemeClr val="accent5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5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CC49-4763-99E5-F8E0E5677258}"/>
              </c:ext>
            </c:extLst>
          </c:dPt>
          <c:dPt>
            <c:idx val="5"/>
            <c:bubble3D val="0"/>
            <c:spPr>
              <a:solidFill>
                <a:schemeClr val="accent6">
                  <a:alpha val="90000"/>
                </a:schemeClr>
              </a:solidFill>
              <a:ln w="19050">
                <a:solidFill>
                  <a:schemeClr val="accent6">
                    <a:lumMod val="75000"/>
                  </a:schemeClr>
                </a:solidFill>
              </a:ln>
              <a:effectLst>
                <a:innerShdw blurRad="114300">
                  <a:schemeClr val="accent6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6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CC49-4763-99E5-F8E0E5677258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  <a:alpha val="90000"/>
                </a:schemeClr>
              </a:solidFill>
              <a:ln w="19050">
                <a:solidFill>
                  <a:schemeClr val="accent1">
                    <a:lumMod val="60000"/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6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CC49-4763-99E5-F8E0E5677258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  <a:alpha val="90000"/>
                </a:schemeClr>
              </a:solidFill>
              <a:ln w="19050">
                <a:solidFill>
                  <a:schemeClr val="accent2">
                    <a:lumMod val="60000"/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6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CC49-4763-99E5-F8E0E5677258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  <a:alpha val="90000"/>
                </a:schemeClr>
              </a:solidFill>
              <a:ln w="19050">
                <a:solidFill>
                  <a:schemeClr val="accent3">
                    <a:lumMod val="60000"/>
                    <a:lumMod val="75000"/>
                  </a:schemeClr>
                </a:solidFill>
              </a:ln>
              <a:effectLst>
                <a:innerShdw blurRad="114300">
                  <a:schemeClr val="accent3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3">
                    <a:lumMod val="6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CC49-4763-99E5-F8E0E5677258}"/>
              </c:ext>
            </c:extLst>
          </c:dPt>
          <c:dLbls>
            <c:dLbl>
              <c:idx val="0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1"/>
                  </a:solidFill>
                  <a:round/>
                </a:ln>
                <a:effectLst>
                  <a:outerShdw blurRad="50800" dist="38100" dir="2700000" algn="tl" rotWithShape="0">
                    <a:schemeClr val="accent1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CC49-4763-99E5-F8E0E5677258}"/>
                </c:ext>
              </c:extLst>
            </c:dLbl>
            <c:dLbl>
              <c:idx val="1"/>
              <c:layout>
                <c:manualLayout>
                  <c:x val="-3.9923447069116359E-2"/>
                  <c:y val="5.3775153105861749E-2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2"/>
                  </a:solidFill>
                  <a:round/>
                </a:ln>
                <a:effectLst>
                  <a:outerShdw blurRad="50800" dist="38100" dir="2700000" algn="tl" rotWithShape="0">
                    <a:schemeClr val="accent2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2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C49-4763-99E5-F8E0E5677258}"/>
                </c:ext>
              </c:extLst>
            </c:dLbl>
            <c:dLbl>
              <c:idx val="2"/>
              <c:layout>
                <c:manualLayout>
                  <c:x val="-0.23420691163604548"/>
                  <c:y val="-0.21269776173811608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3"/>
                  </a:solidFill>
                  <a:round/>
                </a:ln>
                <a:effectLst>
                  <a:outerShdw blurRad="50800" dist="38100" dir="2700000" algn="tl" rotWithShape="0">
                    <a:schemeClr val="accent3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3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779155730533685"/>
                      <c:h val="0.1639351851851851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CC49-4763-99E5-F8E0E5677258}"/>
                </c:ext>
              </c:extLst>
            </c:dLbl>
            <c:dLbl>
              <c:idx val="3"/>
              <c:layout>
                <c:manualLayout>
                  <c:x val="1.3455599300087488E-2"/>
                  <c:y val="-0.19021289005540984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900" b="1" baseline="0"/>
                      <a:t>GAV.
</a:t>
                    </a:r>
                    <a:fld id="{0B6A822A-0D15-48BF-8ADC-80FB9CFB81FE}" type="PERCENTAGE">
                      <a:rPr lang="en-US" sz="900" b="1" baseline="0"/>
                      <a:pPr>
                        <a:defRPr b="1">
                          <a:solidFill>
                            <a:schemeClr val="accent1"/>
                          </a:solidFill>
                        </a:defRPr>
                      </a:pPr>
                      <a:t>[PERCENTUALE]</a:t>
                    </a:fld>
                    <a:endParaRPr lang="en-US" sz="900" b="1" baseline="0"/>
                  </a:p>
                </c:rich>
              </c:tx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4"/>
                  </a:solidFill>
                  <a:round/>
                </a:ln>
                <a:effectLst>
                  <a:outerShdw blurRad="50800" dist="38100" dir="2700000" algn="tl" rotWithShape="0">
                    <a:schemeClr val="accent4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8652887139107614E-2"/>
                      <c:h val="0.1176388888888888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CC49-4763-99E5-F8E0E5677258}"/>
                </c:ext>
              </c:extLst>
            </c:dLbl>
            <c:dLbl>
              <c:idx val="4"/>
              <c:layout>
                <c:manualLayout>
                  <c:x val="-4.9610892388451441E-2"/>
                  <c:y val="-2.8175488480606761E-2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5"/>
                  </a:solidFill>
                  <a:round/>
                </a:ln>
                <a:effectLst>
                  <a:outerShdw blurRad="50800" dist="38100" dir="2700000" algn="tl" rotWithShape="0">
                    <a:schemeClr val="accent5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5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C49-4763-99E5-F8E0E5677258}"/>
                </c:ext>
              </c:extLst>
            </c:dLbl>
            <c:dLbl>
              <c:idx val="5"/>
              <c:layout>
                <c:manualLayout>
                  <c:x val="8.9689195100612421E-2"/>
                  <c:y val="-0.27819189268008165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6"/>
                  </a:solidFill>
                  <a:round/>
                </a:ln>
                <a:effectLst>
                  <a:outerShdw blurRad="50800" dist="38100" dir="2700000" algn="tl" rotWithShape="0">
                    <a:schemeClr val="accent6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6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C49-4763-99E5-F8E0E5677258}"/>
                </c:ext>
              </c:extLst>
            </c:dLbl>
            <c:dLbl>
              <c:idx val="6"/>
              <c:layout>
                <c:manualLayout>
                  <c:x val="9.0583552055992972E-2"/>
                  <c:y val="-0.13596602508019831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1">
                      <a:lumMod val="6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1">
                      <a:lumMod val="6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1">
                          <a:lumMod val="6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CC49-4763-99E5-F8E0E5677258}"/>
                </c:ext>
              </c:extLst>
            </c:dLbl>
            <c:dLbl>
              <c:idx val="7"/>
              <c:layout>
                <c:manualLayout>
                  <c:x val="0.12891251093613298"/>
                  <c:y val="-0.18227799650043752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2">
                      <a:lumMod val="6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2">
                      <a:lumMod val="6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2">
                          <a:lumMod val="6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CC49-4763-99E5-F8E0E5677258}"/>
                </c:ext>
              </c:extLst>
            </c:dLbl>
            <c:dLbl>
              <c:idx val="8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3">
                      <a:lumMod val="6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3">
                      <a:lumMod val="6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3">
                          <a:lumMod val="6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1-CC49-4763-99E5-F8E0E5677258}"/>
                </c:ext>
              </c:extLst>
            </c:dLbl>
            <c:spPr>
              <a:solidFill>
                <a:sysClr val="window" lastClr="FFFFFF">
                  <a:alpha val="90000"/>
                </a:sysClr>
              </a:solidFill>
              <a:ln w="12700" cap="flat" cmpd="sng" algn="ctr">
                <a:solidFill>
                  <a:srgbClr val="5B9BD5"/>
                </a:solidFill>
                <a:round/>
              </a:ln>
              <a:effectLst>
                <a:outerShdw blurRad="50800" dist="38100" dir="2700000" algn="tl" rotWithShape="0">
                  <a:srgbClr val="5B9BD5">
                    <a:lumMod val="75000"/>
                    <a:alpha val="40000"/>
                  </a:srgbClr>
                </a:outerShd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accent1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'Grafici+TABELLE '!$B$36:$B$44</c:f>
              <c:strCache>
                <c:ptCount val="9"/>
                <c:pt idx="0">
                  <c:v>ARTENA</c:v>
                </c:pt>
                <c:pt idx="1">
                  <c:v>CARPINETO R.</c:v>
                </c:pt>
                <c:pt idx="2">
                  <c:v>COLLEFERRO</c:v>
                </c:pt>
                <c:pt idx="3">
                  <c:v>GAVIGNANO</c:v>
                </c:pt>
                <c:pt idx="4">
                  <c:v>GORGA</c:v>
                </c:pt>
                <c:pt idx="5">
                  <c:v>LABICO </c:v>
                </c:pt>
                <c:pt idx="6">
                  <c:v>MONTELANICO</c:v>
                </c:pt>
                <c:pt idx="7">
                  <c:v>SEGNI </c:v>
                </c:pt>
                <c:pt idx="8">
                  <c:v>VALMONTONE</c:v>
                </c:pt>
              </c:strCache>
            </c:strRef>
          </c:cat>
          <c:val>
            <c:numRef>
              <c:f>'Grafici+TABELLE '!$C$36:$C$44</c:f>
              <c:numCache>
                <c:formatCode>General</c:formatCode>
                <c:ptCount val="9"/>
                <c:pt idx="0" formatCode="#,##0">
                  <c:v>1448</c:v>
                </c:pt>
                <c:pt idx="1">
                  <c:v>176</c:v>
                </c:pt>
                <c:pt idx="2">
                  <c:v>2283</c:v>
                </c:pt>
                <c:pt idx="3">
                  <c:v>70</c:v>
                </c:pt>
                <c:pt idx="4">
                  <c:v>32</c:v>
                </c:pt>
                <c:pt idx="5">
                  <c:v>728</c:v>
                </c:pt>
                <c:pt idx="6">
                  <c:v>259</c:v>
                </c:pt>
                <c:pt idx="7">
                  <c:v>708</c:v>
                </c:pt>
                <c:pt idx="8">
                  <c:v>2075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CC49-4763-99E5-F8E0E5677258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1">
                  <a:alpha val="90000"/>
                </a:schemeClr>
              </a:solidFill>
              <a:ln w="19050">
                <a:solidFill>
                  <a:schemeClr val="accent1"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4-CC49-4763-99E5-F8E0E5677258}"/>
              </c:ext>
            </c:extLst>
          </c:dPt>
          <c:dPt>
            <c:idx val="1"/>
            <c:bubble3D val="0"/>
            <c:spPr>
              <a:solidFill>
                <a:schemeClr val="accent2">
                  <a:alpha val="90000"/>
                </a:schemeClr>
              </a:solidFill>
              <a:ln w="19050">
                <a:solidFill>
                  <a:schemeClr val="accent2"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6-CC49-4763-99E5-F8E0E5677258}"/>
              </c:ext>
            </c:extLst>
          </c:dPt>
          <c:dPt>
            <c:idx val="2"/>
            <c:bubble3D val="0"/>
            <c:spPr>
              <a:solidFill>
                <a:schemeClr val="accent3">
                  <a:alpha val="90000"/>
                </a:schemeClr>
              </a:solidFill>
              <a:ln w="19050">
                <a:solidFill>
                  <a:schemeClr val="accent3">
                    <a:lumMod val="75000"/>
                  </a:schemeClr>
                </a:solidFill>
              </a:ln>
              <a:effectLst>
                <a:innerShdw blurRad="114300">
                  <a:schemeClr val="accent3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3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8-CC49-4763-99E5-F8E0E5677258}"/>
              </c:ext>
            </c:extLst>
          </c:dPt>
          <c:dPt>
            <c:idx val="3"/>
            <c:bubble3D val="0"/>
            <c:spPr>
              <a:solidFill>
                <a:schemeClr val="accent4">
                  <a:alpha val="90000"/>
                </a:schemeClr>
              </a:solidFill>
              <a:ln w="19050">
                <a:solidFill>
                  <a:schemeClr val="accent4">
                    <a:lumMod val="75000"/>
                  </a:schemeClr>
                </a:solidFill>
              </a:ln>
              <a:effectLst>
                <a:innerShdw blurRad="114300">
                  <a:schemeClr val="accent4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4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A-CC49-4763-99E5-F8E0E5677258}"/>
              </c:ext>
            </c:extLst>
          </c:dPt>
          <c:dPt>
            <c:idx val="4"/>
            <c:bubble3D val="0"/>
            <c:spPr>
              <a:solidFill>
                <a:schemeClr val="accent5">
                  <a:alpha val="90000"/>
                </a:schemeClr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  <a:effectLst>
                <a:innerShdw blurRad="114300">
                  <a:schemeClr val="accent5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5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C-CC49-4763-99E5-F8E0E5677258}"/>
              </c:ext>
            </c:extLst>
          </c:dPt>
          <c:dPt>
            <c:idx val="5"/>
            <c:bubble3D val="0"/>
            <c:spPr>
              <a:solidFill>
                <a:schemeClr val="accent6">
                  <a:alpha val="90000"/>
                </a:schemeClr>
              </a:solidFill>
              <a:ln w="19050">
                <a:solidFill>
                  <a:schemeClr val="accent6">
                    <a:lumMod val="75000"/>
                  </a:schemeClr>
                </a:solidFill>
              </a:ln>
              <a:effectLst>
                <a:innerShdw blurRad="114300">
                  <a:schemeClr val="accent6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6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E-CC49-4763-99E5-F8E0E5677258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  <a:alpha val="90000"/>
                </a:schemeClr>
              </a:solidFill>
              <a:ln w="19050">
                <a:solidFill>
                  <a:schemeClr val="accent1">
                    <a:lumMod val="60000"/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6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0-CC49-4763-99E5-F8E0E5677258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  <a:alpha val="90000"/>
                </a:schemeClr>
              </a:solidFill>
              <a:ln w="19050">
                <a:solidFill>
                  <a:schemeClr val="accent2">
                    <a:lumMod val="60000"/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6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2-CC49-4763-99E5-F8E0E5677258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  <a:alpha val="90000"/>
                </a:schemeClr>
              </a:solidFill>
              <a:ln w="19050">
                <a:solidFill>
                  <a:schemeClr val="accent3">
                    <a:lumMod val="60000"/>
                    <a:lumMod val="75000"/>
                  </a:schemeClr>
                </a:solidFill>
              </a:ln>
              <a:effectLst>
                <a:innerShdw blurRad="114300">
                  <a:schemeClr val="accent3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3">
                    <a:lumMod val="6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4-CC49-4763-99E5-F8E0E5677258}"/>
              </c:ext>
            </c:extLst>
          </c:dPt>
          <c:dLbls>
            <c:dLbl>
              <c:idx val="0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1"/>
                  </a:solidFill>
                  <a:round/>
                </a:ln>
                <a:effectLst>
                  <a:outerShdw blurRad="50800" dist="38100" dir="2700000" algn="tl" rotWithShape="0">
                    <a:schemeClr val="accent1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4-CC49-4763-99E5-F8E0E5677258}"/>
                </c:ext>
              </c:extLst>
            </c:dLbl>
            <c:dLbl>
              <c:idx val="1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2"/>
                  </a:solidFill>
                  <a:round/>
                </a:ln>
                <a:effectLst>
                  <a:outerShdw blurRad="50800" dist="38100" dir="2700000" algn="tl" rotWithShape="0">
                    <a:schemeClr val="accent2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accent2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6-CC49-4763-99E5-F8E0E5677258}"/>
                </c:ext>
              </c:extLst>
            </c:dLbl>
            <c:dLbl>
              <c:idx val="2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3"/>
                  </a:solidFill>
                  <a:round/>
                </a:ln>
                <a:effectLst>
                  <a:outerShdw blurRad="50800" dist="38100" dir="2700000" algn="tl" rotWithShape="0">
                    <a:schemeClr val="accent3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accent3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8-CC49-4763-99E5-F8E0E5677258}"/>
                </c:ext>
              </c:extLst>
            </c:dLbl>
            <c:dLbl>
              <c:idx val="3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4"/>
                  </a:solidFill>
                  <a:round/>
                </a:ln>
                <a:effectLst>
                  <a:outerShdw blurRad="50800" dist="38100" dir="2700000" algn="tl" rotWithShape="0">
                    <a:schemeClr val="accent4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accent4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A-CC49-4763-99E5-F8E0E5677258}"/>
                </c:ext>
              </c:extLst>
            </c:dLbl>
            <c:dLbl>
              <c:idx val="4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5"/>
                  </a:solidFill>
                  <a:round/>
                </a:ln>
                <a:effectLst>
                  <a:outerShdw blurRad="50800" dist="38100" dir="2700000" algn="tl" rotWithShape="0">
                    <a:schemeClr val="accent5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accent5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C-CC49-4763-99E5-F8E0E5677258}"/>
                </c:ext>
              </c:extLst>
            </c:dLbl>
            <c:dLbl>
              <c:idx val="5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6"/>
                  </a:solidFill>
                  <a:round/>
                </a:ln>
                <a:effectLst>
                  <a:outerShdw blurRad="50800" dist="38100" dir="2700000" algn="tl" rotWithShape="0">
                    <a:schemeClr val="accent6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accent6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E-CC49-4763-99E5-F8E0E5677258}"/>
                </c:ext>
              </c:extLst>
            </c:dLbl>
            <c:dLbl>
              <c:idx val="6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1">
                      <a:lumMod val="6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1">
                      <a:lumMod val="6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accent1">
                          <a:lumMod val="6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0-CC49-4763-99E5-F8E0E5677258}"/>
                </c:ext>
              </c:extLst>
            </c:dLbl>
            <c:dLbl>
              <c:idx val="7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2">
                      <a:lumMod val="6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2">
                      <a:lumMod val="6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accent2">
                          <a:lumMod val="6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2-CC49-4763-99E5-F8E0E5677258}"/>
                </c:ext>
              </c:extLst>
            </c:dLbl>
            <c:dLbl>
              <c:idx val="8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3">
                      <a:lumMod val="6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3">
                      <a:lumMod val="6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accent3">
                          <a:lumMod val="6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4-CC49-4763-99E5-F8E0E5677258}"/>
                </c:ext>
              </c:extLst>
            </c:dLbl>
            <c:spPr>
              <a:solidFill>
                <a:sysClr val="window" lastClr="FFFFFF">
                  <a:alpha val="90000"/>
                </a:sysClr>
              </a:solidFill>
              <a:ln w="12700" cap="flat" cmpd="sng" algn="ctr">
                <a:solidFill>
                  <a:srgbClr val="ED7D31"/>
                </a:solidFill>
                <a:round/>
              </a:ln>
              <a:effectLst>
                <a:outerShdw blurRad="50800" dist="38100" dir="2700000" algn="tl" rotWithShape="0">
                  <a:srgbClr val="ED7D31">
                    <a:lumMod val="75000"/>
                    <a:alpha val="40000"/>
                  </a:srgbClr>
                </a:outerShdw>
              </a:effectLst>
            </c:sp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'Grafici+TABELLE '!$B$36:$B$44</c:f>
              <c:strCache>
                <c:ptCount val="9"/>
                <c:pt idx="0">
                  <c:v>ARTENA</c:v>
                </c:pt>
                <c:pt idx="1">
                  <c:v>CARPINETO R.</c:v>
                </c:pt>
                <c:pt idx="2">
                  <c:v>COLLEFERRO</c:v>
                </c:pt>
                <c:pt idx="3">
                  <c:v>GAVIGNANO</c:v>
                </c:pt>
                <c:pt idx="4">
                  <c:v>GORGA</c:v>
                </c:pt>
                <c:pt idx="5">
                  <c:v>LABICO </c:v>
                </c:pt>
                <c:pt idx="6">
                  <c:v>MONTELANICO</c:v>
                </c:pt>
                <c:pt idx="7">
                  <c:v>SEGNI </c:v>
                </c:pt>
                <c:pt idx="8">
                  <c:v>VALMONTONE</c:v>
                </c:pt>
              </c:strCache>
            </c:strRef>
          </c:cat>
          <c:val>
            <c:numRef>
              <c:f>'Grafici+TABELLE '!$D$36:$D$44</c:f>
              <c:numCache>
                <c:formatCode>General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25-CC49-4763-99E5-F8E0E5677258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'Grafici+TABELLE '!$R$20</c:f>
              <c:strCache>
                <c:ptCount val="1"/>
                <c:pt idx="0">
                  <c:v>Maschi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'Grafici+TABELLE '!$Q$21:$Q$29</c:f>
              <c:strCache>
                <c:ptCount val="9"/>
                <c:pt idx="0">
                  <c:v>ARTENA</c:v>
                </c:pt>
                <c:pt idx="1">
                  <c:v>CARPINETO R.</c:v>
                </c:pt>
                <c:pt idx="2">
                  <c:v>COLLEFERRO</c:v>
                </c:pt>
                <c:pt idx="3">
                  <c:v>GAVIGNANO</c:v>
                </c:pt>
                <c:pt idx="4">
                  <c:v>GORGA</c:v>
                </c:pt>
                <c:pt idx="5">
                  <c:v>LABICO</c:v>
                </c:pt>
                <c:pt idx="6">
                  <c:v>MONTELANICO</c:v>
                </c:pt>
                <c:pt idx="7">
                  <c:v>SEGNI</c:v>
                </c:pt>
                <c:pt idx="8">
                  <c:v>VALMONTONE</c:v>
                </c:pt>
              </c:strCache>
            </c:strRef>
          </c:cat>
          <c:val>
            <c:numRef>
              <c:f>'Grafici+TABELLE '!$R$21:$R$29</c:f>
              <c:numCache>
                <c:formatCode>General</c:formatCode>
                <c:ptCount val="9"/>
                <c:pt idx="0">
                  <c:v>511</c:v>
                </c:pt>
                <c:pt idx="1">
                  <c:v>74</c:v>
                </c:pt>
                <c:pt idx="2">
                  <c:v>1090</c:v>
                </c:pt>
                <c:pt idx="3">
                  <c:v>34</c:v>
                </c:pt>
                <c:pt idx="4">
                  <c:v>18</c:v>
                </c:pt>
                <c:pt idx="5">
                  <c:v>345</c:v>
                </c:pt>
                <c:pt idx="6">
                  <c:v>130</c:v>
                </c:pt>
                <c:pt idx="7">
                  <c:v>350</c:v>
                </c:pt>
                <c:pt idx="8">
                  <c:v>1049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94-4271-AAC1-876C23E09AAC}"/>
            </c:ext>
          </c:extLst>
        </c:ser>
        <c:ser>
          <c:idx val="1"/>
          <c:order val="1"/>
          <c:tx>
            <c:strRef>
              <c:f>'Grafici+TABELLE '!$S$20</c:f>
              <c:strCache>
                <c:ptCount val="1"/>
                <c:pt idx="0">
                  <c:v>Femmine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'Grafici+TABELLE '!$Q$21:$Q$29</c:f>
              <c:strCache>
                <c:ptCount val="9"/>
                <c:pt idx="0">
                  <c:v>ARTENA</c:v>
                </c:pt>
                <c:pt idx="1">
                  <c:v>CARPINETO R.</c:v>
                </c:pt>
                <c:pt idx="2">
                  <c:v>COLLEFERRO</c:v>
                </c:pt>
                <c:pt idx="3">
                  <c:v>GAVIGNANO</c:v>
                </c:pt>
                <c:pt idx="4">
                  <c:v>GORGA</c:v>
                </c:pt>
                <c:pt idx="5">
                  <c:v>LABICO</c:v>
                </c:pt>
                <c:pt idx="6">
                  <c:v>MONTELANICO</c:v>
                </c:pt>
                <c:pt idx="7">
                  <c:v>SEGNI</c:v>
                </c:pt>
                <c:pt idx="8">
                  <c:v>VALMONTONE</c:v>
                </c:pt>
              </c:strCache>
            </c:strRef>
          </c:cat>
          <c:val>
            <c:numRef>
              <c:f>'Grafici+TABELLE '!$S$21:$S$29</c:f>
              <c:numCache>
                <c:formatCode>General</c:formatCode>
                <c:ptCount val="9"/>
                <c:pt idx="0">
                  <c:v>937</c:v>
                </c:pt>
                <c:pt idx="1">
                  <c:v>102</c:v>
                </c:pt>
                <c:pt idx="2" formatCode="#,##0">
                  <c:v>1193</c:v>
                </c:pt>
                <c:pt idx="3">
                  <c:v>36</c:v>
                </c:pt>
                <c:pt idx="4">
                  <c:v>14</c:v>
                </c:pt>
                <c:pt idx="5">
                  <c:v>383</c:v>
                </c:pt>
                <c:pt idx="6">
                  <c:v>129</c:v>
                </c:pt>
                <c:pt idx="7">
                  <c:v>357</c:v>
                </c:pt>
                <c:pt idx="8">
                  <c:v>1026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394-4271-AAC1-876C23E09A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59426944"/>
        <c:axId val="1859414464"/>
      </c:barChart>
      <c:catAx>
        <c:axId val="18594269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859414464"/>
        <c:crosses val="autoZero"/>
        <c:auto val="1"/>
        <c:lblAlgn val="ctr"/>
        <c:lblOffset val="100"/>
        <c:noMultiLvlLbl val="0"/>
      </c:catAx>
      <c:valAx>
        <c:axId val="18594144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000000"/>
                </a:highlight>
                <a:latin typeface="+mn-lt"/>
                <a:ea typeface="+mn-ea"/>
                <a:cs typeface="+mn-cs"/>
              </a:defRPr>
            </a:pPr>
            <a:endParaRPr lang="it-IT"/>
          </a:p>
        </c:txPr>
        <c:crossAx val="1859426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solidFill>
      <a:schemeClr val="tx2">
        <a:lumMod val="75000"/>
      </a:schemeClr>
    </a:solidFill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PIRAMIDI!$N$66</c:f>
              <c:strCache>
                <c:ptCount val="1"/>
                <c:pt idx="0">
                  <c:v>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PIRAMIDI!$M$67:$M$77</c:f>
              <c:strCache>
                <c:ptCount val="11"/>
                <c:pt idx="0">
                  <c:v>0-9</c:v>
                </c:pt>
                <c:pt idx="1">
                  <c:v>10-19</c:v>
                </c:pt>
                <c:pt idx="2">
                  <c:v>20-29</c:v>
                </c:pt>
                <c:pt idx="3">
                  <c:v>30-39</c:v>
                </c:pt>
                <c:pt idx="4">
                  <c:v>40-49</c:v>
                </c:pt>
                <c:pt idx="5">
                  <c:v>50-59</c:v>
                </c:pt>
                <c:pt idx="6">
                  <c:v>60-69</c:v>
                </c:pt>
                <c:pt idx="7">
                  <c:v>70-79</c:v>
                </c:pt>
                <c:pt idx="8">
                  <c:v>80-89</c:v>
                </c:pt>
                <c:pt idx="9">
                  <c:v>90-99</c:v>
                </c:pt>
                <c:pt idx="10">
                  <c:v>100-109</c:v>
                </c:pt>
              </c:strCache>
            </c:strRef>
          </c:cat>
          <c:val>
            <c:numRef>
              <c:f>PIRAMIDI!$N$67:$N$77</c:f>
              <c:numCache>
                <c:formatCode>General</c:formatCode>
                <c:ptCount val="11"/>
                <c:pt idx="0">
                  <c:v>-2933</c:v>
                </c:pt>
                <c:pt idx="1">
                  <c:v>-3941</c:v>
                </c:pt>
                <c:pt idx="2">
                  <c:v>-3701</c:v>
                </c:pt>
                <c:pt idx="3">
                  <c:v>-4434</c:v>
                </c:pt>
                <c:pt idx="4">
                  <c:v>-5346</c:v>
                </c:pt>
                <c:pt idx="5">
                  <c:v>-6029</c:v>
                </c:pt>
                <c:pt idx="6">
                  <c:v>-4862</c:v>
                </c:pt>
                <c:pt idx="7">
                  <c:v>-3385</c:v>
                </c:pt>
                <c:pt idx="8">
                  <c:v>-1775</c:v>
                </c:pt>
                <c:pt idx="9">
                  <c:v>199</c:v>
                </c:pt>
                <c:pt idx="10">
                  <c:v>-1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BD-47A0-B660-618937AE6C80}"/>
            </c:ext>
          </c:extLst>
        </c:ser>
        <c:ser>
          <c:idx val="1"/>
          <c:order val="1"/>
          <c:tx>
            <c:strRef>
              <c:f>PIRAMIDI!$O$66</c:f>
              <c:strCache>
                <c:ptCount val="1"/>
                <c:pt idx="0">
                  <c:v>F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PIRAMIDI!$M$67:$M$77</c:f>
              <c:strCache>
                <c:ptCount val="11"/>
                <c:pt idx="0">
                  <c:v>0-9</c:v>
                </c:pt>
                <c:pt idx="1">
                  <c:v>10-19</c:v>
                </c:pt>
                <c:pt idx="2">
                  <c:v>20-29</c:v>
                </c:pt>
                <c:pt idx="3">
                  <c:v>30-39</c:v>
                </c:pt>
                <c:pt idx="4">
                  <c:v>40-49</c:v>
                </c:pt>
                <c:pt idx="5">
                  <c:v>50-59</c:v>
                </c:pt>
                <c:pt idx="6">
                  <c:v>60-69</c:v>
                </c:pt>
                <c:pt idx="7">
                  <c:v>70-79</c:v>
                </c:pt>
                <c:pt idx="8">
                  <c:v>80-89</c:v>
                </c:pt>
                <c:pt idx="9">
                  <c:v>90-99</c:v>
                </c:pt>
                <c:pt idx="10">
                  <c:v>100-109</c:v>
                </c:pt>
              </c:strCache>
            </c:strRef>
          </c:cat>
          <c:val>
            <c:numRef>
              <c:f>PIRAMIDI!$O$67:$O$77</c:f>
              <c:numCache>
                <c:formatCode>General</c:formatCode>
                <c:ptCount val="11"/>
                <c:pt idx="0">
                  <c:v>2739</c:v>
                </c:pt>
                <c:pt idx="1">
                  <c:v>3529</c:v>
                </c:pt>
                <c:pt idx="2">
                  <c:v>3528</c:v>
                </c:pt>
                <c:pt idx="3">
                  <c:v>4288</c:v>
                </c:pt>
                <c:pt idx="4">
                  <c:v>5445</c:v>
                </c:pt>
                <c:pt idx="5">
                  <c:v>6326</c:v>
                </c:pt>
                <c:pt idx="6">
                  <c:v>5177</c:v>
                </c:pt>
                <c:pt idx="7">
                  <c:v>3862</c:v>
                </c:pt>
                <c:pt idx="8">
                  <c:v>2506</c:v>
                </c:pt>
                <c:pt idx="9">
                  <c:v>639</c:v>
                </c:pt>
                <c:pt idx="10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2BD-47A0-B660-618937AE6C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05721792"/>
        <c:axId val="1205727072"/>
      </c:barChart>
      <c:catAx>
        <c:axId val="12057217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205727072"/>
        <c:crosses val="autoZero"/>
        <c:auto val="1"/>
        <c:lblAlgn val="ctr"/>
        <c:lblOffset val="100"/>
        <c:noMultiLvlLbl val="0"/>
      </c:catAx>
      <c:valAx>
        <c:axId val="12057270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205721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'PIRAMIDI STRANIERI'!$N$66</c:f>
              <c:strCache>
                <c:ptCount val="1"/>
                <c:pt idx="0">
                  <c:v>M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'PIRAMIDI STRANIERI'!$M$67:$M$77</c:f>
              <c:strCache>
                <c:ptCount val="11"/>
                <c:pt idx="0">
                  <c:v>0-9</c:v>
                </c:pt>
                <c:pt idx="1">
                  <c:v>10-19</c:v>
                </c:pt>
                <c:pt idx="2">
                  <c:v>20-29</c:v>
                </c:pt>
                <c:pt idx="3">
                  <c:v>30-39</c:v>
                </c:pt>
                <c:pt idx="4">
                  <c:v>40-49</c:v>
                </c:pt>
                <c:pt idx="5">
                  <c:v>50-59</c:v>
                </c:pt>
                <c:pt idx="6">
                  <c:v>60-69</c:v>
                </c:pt>
                <c:pt idx="7">
                  <c:v>70-79</c:v>
                </c:pt>
                <c:pt idx="8">
                  <c:v>80-89</c:v>
                </c:pt>
                <c:pt idx="9">
                  <c:v>90-99</c:v>
                </c:pt>
                <c:pt idx="10">
                  <c:v>100-109</c:v>
                </c:pt>
              </c:strCache>
            </c:strRef>
          </c:cat>
          <c:val>
            <c:numRef>
              <c:f>'PIRAMIDI STRANIERI'!$N$67:$N$77</c:f>
              <c:numCache>
                <c:formatCode>General</c:formatCode>
                <c:ptCount val="11"/>
                <c:pt idx="0">
                  <c:v>-360</c:v>
                </c:pt>
                <c:pt idx="1">
                  <c:v>-450</c:v>
                </c:pt>
                <c:pt idx="2">
                  <c:v>-415</c:v>
                </c:pt>
                <c:pt idx="3">
                  <c:v>-753</c:v>
                </c:pt>
                <c:pt idx="4">
                  <c:v>-808</c:v>
                </c:pt>
                <c:pt idx="5">
                  <c:v>-458</c:v>
                </c:pt>
                <c:pt idx="6">
                  <c:v>-182</c:v>
                </c:pt>
                <c:pt idx="7">
                  <c:v>-56</c:v>
                </c:pt>
                <c:pt idx="8">
                  <c:v>-11</c:v>
                </c:pt>
                <c:pt idx="9">
                  <c:v>-1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27-4B3F-ADBD-0A5E6127E2CD}"/>
            </c:ext>
          </c:extLst>
        </c:ser>
        <c:ser>
          <c:idx val="1"/>
          <c:order val="1"/>
          <c:tx>
            <c:strRef>
              <c:f>'PIRAMIDI STRANIERI'!$O$66</c:f>
              <c:strCache>
                <c:ptCount val="1"/>
                <c:pt idx="0">
                  <c:v>F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'PIRAMIDI STRANIERI'!$M$67:$M$77</c:f>
              <c:strCache>
                <c:ptCount val="11"/>
                <c:pt idx="0">
                  <c:v>0-9</c:v>
                </c:pt>
                <c:pt idx="1">
                  <c:v>10-19</c:v>
                </c:pt>
                <c:pt idx="2">
                  <c:v>20-29</c:v>
                </c:pt>
                <c:pt idx="3">
                  <c:v>30-39</c:v>
                </c:pt>
                <c:pt idx="4">
                  <c:v>40-49</c:v>
                </c:pt>
                <c:pt idx="5">
                  <c:v>50-59</c:v>
                </c:pt>
                <c:pt idx="6">
                  <c:v>60-69</c:v>
                </c:pt>
                <c:pt idx="7">
                  <c:v>70-79</c:v>
                </c:pt>
                <c:pt idx="8">
                  <c:v>80-89</c:v>
                </c:pt>
                <c:pt idx="9">
                  <c:v>90-99</c:v>
                </c:pt>
                <c:pt idx="10">
                  <c:v>100-109</c:v>
                </c:pt>
              </c:strCache>
            </c:strRef>
          </c:cat>
          <c:val>
            <c:numRef>
              <c:f>'PIRAMIDI STRANIERI'!$O$67:$O$77</c:f>
              <c:numCache>
                <c:formatCode>General</c:formatCode>
                <c:ptCount val="11"/>
                <c:pt idx="0">
                  <c:v>359</c:v>
                </c:pt>
                <c:pt idx="1">
                  <c:v>384</c:v>
                </c:pt>
                <c:pt idx="2">
                  <c:v>381</c:v>
                </c:pt>
                <c:pt idx="3">
                  <c:v>751</c:v>
                </c:pt>
                <c:pt idx="4">
                  <c:v>856</c:v>
                </c:pt>
                <c:pt idx="5">
                  <c:v>592</c:v>
                </c:pt>
                <c:pt idx="6">
                  <c:v>297</c:v>
                </c:pt>
                <c:pt idx="7">
                  <c:v>115</c:v>
                </c:pt>
                <c:pt idx="8">
                  <c:v>34</c:v>
                </c:pt>
                <c:pt idx="9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E27-4B3F-ADBD-0A5E6127E2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19684303"/>
        <c:axId val="919686703"/>
      </c:barChart>
      <c:catAx>
        <c:axId val="91968430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919686703"/>
        <c:crosses val="autoZero"/>
        <c:auto val="1"/>
        <c:lblAlgn val="ctr"/>
        <c:lblOffset val="100"/>
        <c:noMultiLvlLbl val="0"/>
      </c:catAx>
      <c:valAx>
        <c:axId val="91968670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91968430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'PIRAMIDI STRANIERI'!$N$2</c:f>
              <c:strCache>
                <c:ptCount val="1"/>
                <c:pt idx="0">
                  <c:v>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'PIRAMIDI STRANIERI'!$M$3:$M$13</c:f>
              <c:strCache>
                <c:ptCount val="11"/>
                <c:pt idx="0">
                  <c:v>0-9</c:v>
                </c:pt>
                <c:pt idx="1">
                  <c:v>10-19</c:v>
                </c:pt>
                <c:pt idx="2">
                  <c:v>20-29</c:v>
                </c:pt>
                <c:pt idx="3">
                  <c:v>30-39</c:v>
                </c:pt>
                <c:pt idx="4">
                  <c:v>40-49</c:v>
                </c:pt>
                <c:pt idx="5">
                  <c:v>50-59</c:v>
                </c:pt>
                <c:pt idx="6">
                  <c:v>60-69</c:v>
                </c:pt>
                <c:pt idx="7">
                  <c:v>70-79</c:v>
                </c:pt>
                <c:pt idx="8">
                  <c:v>80-89</c:v>
                </c:pt>
                <c:pt idx="9">
                  <c:v>90-99</c:v>
                </c:pt>
                <c:pt idx="10">
                  <c:v>100-109</c:v>
                </c:pt>
              </c:strCache>
            </c:strRef>
          </c:cat>
          <c:val>
            <c:numRef>
              <c:f>'PIRAMIDI STRANIERI'!$N$3:$N$13</c:f>
              <c:numCache>
                <c:formatCode>General</c:formatCode>
                <c:ptCount val="11"/>
                <c:pt idx="0">
                  <c:v>-6</c:v>
                </c:pt>
                <c:pt idx="1">
                  <c:v>-6</c:v>
                </c:pt>
                <c:pt idx="2">
                  <c:v>-4</c:v>
                </c:pt>
                <c:pt idx="3">
                  <c:v>-11</c:v>
                </c:pt>
                <c:pt idx="4">
                  <c:v>-22</c:v>
                </c:pt>
                <c:pt idx="5">
                  <c:v>-13</c:v>
                </c:pt>
                <c:pt idx="6">
                  <c:v>-7</c:v>
                </c:pt>
                <c:pt idx="7">
                  <c:v>-1</c:v>
                </c:pt>
                <c:pt idx="8">
                  <c:v>-1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93-4839-982F-3FF76E3F1B5D}"/>
            </c:ext>
          </c:extLst>
        </c:ser>
        <c:ser>
          <c:idx val="1"/>
          <c:order val="1"/>
          <c:tx>
            <c:strRef>
              <c:f>'PIRAMIDI STRANIERI'!$O$2</c:f>
              <c:strCache>
                <c:ptCount val="1"/>
                <c:pt idx="0">
                  <c:v>F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'PIRAMIDI STRANIERI'!$M$3:$M$13</c:f>
              <c:strCache>
                <c:ptCount val="11"/>
                <c:pt idx="0">
                  <c:v>0-9</c:v>
                </c:pt>
                <c:pt idx="1">
                  <c:v>10-19</c:v>
                </c:pt>
                <c:pt idx="2">
                  <c:v>20-29</c:v>
                </c:pt>
                <c:pt idx="3">
                  <c:v>30-39</c:v>
                </c:pt>
                <c:pt idx="4">
                  <c:v>40-49</c:v>
                </c:pt>
                <c:pt idx="5">
                  <c:v>50-59</c:v>
                </c:pt>
                <c:pt idx="6">
                  <c:v>60-69</c:v>
                </c:pt>
                <c:pt idx="7">
                  <c:v>70-79</c:v>
                </c:pt>
                <c:pt idx="8">
                  <c:v>80-89</c:v>
                </c:pt>
                <c:pt idx="9">
                  <c:v>90-99</c:v>
                </c:pt>
                <c:pt idx="10">
                  <c:v>100-109</c:v>
                </c:pt>
              </c:strCache>
            </c:strRef>
          </c:cat>
          <c:val>
            <c:numRef>
              <c:f>'PIRAMIDI STRANIERI'!$O$3:$O$13</c:f>
              <c:numCache>
                <c:formatCode>General</c:formatCode>
                <c:ptCount val="11"/>
                <c:pt idx="0">
                  <c:v>9</c:v>
                </c:pt>
                <c:pt idx="1">
                  <c:v>5</c:v>
                </c:pt>
                <c:pt idx="2">
                  <c:v>8</c:v>
                </c:pt>
                <c:pt idx="3">
                  <c:v>28</c:v>
                </c:pt>
                <c:pt idx="4">
                  <c:v>52</c:v>
                </c:pt>
                <c:pt idx="5">
                  <c:v>24</c:v>
                </c:pt>
                <c:pt idx="6">
                  <c:v>34</c:v>
                </c:pt>
                <c:pt idx="7">
                  <c:v>3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993-4839-982F-3FF76E3F1B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51922559"/>
        <c:axId val="1551918719"/>
      </c:barChart>
      <c:catAx>
        <c:axId val="155192255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551918719"/>
        <c:crosses val="autoZero"/>
        <c:auto val="1"/>
        <c:lblAlgn val="ctr"/>
        <c:lblOffset val="100"/>
        <c:noMultiLvlLbl val="0"/>
      </c:catAx>
      <c:valAx>
        <c:axId val="155191871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5519225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413659702742877E-2"/>
          <c:y val="9.926434956057939E-2"/>
          <c:w val="0.90309830080760412"/>
          <c:h val="0.71673237393427602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'PIRAMIDI STRANIERI'!$M$19:$M$29</c:f>
              <c:strCache>
                <c:ptCount val="11"/>
                <c:pt idx="0">
                  <c:v>0-9</c:v>
                </c:pt>
                <c:pt idx="1">
                  <c:v>10-19</c:v>
                </c:pt>
                <c:pt idx="2">
                  <c:v>20-29</c:v>
                </c:pt>
                <c:pt idx="3">
                  <c:v>30-39</c:v>
                </c:pt>
                <c:pt idx="4">
                  <c:v>40-49</c:v>
                </c:pt>
                <c:pt idx="5">
                  <c:v>50-59</c:v>
                </c:pt>
                <c:pt idx="6">
                  <c:v>60-69</c:v>
                </c:pt>
                <c:pt idx="7">
                  <c:v>70-79</c:v>
                </c:pt>
                <c:pt idx="8">
                  <c:v>80-89</c:v>
                </c:pt>
                <c:pt idx="9">
                  <c:v>90-99</c:v>
                </c:pt>
                <c:pt idx="10">
                  <c:v>100-109</c:v>
                </c:pt>
              </c:strCache>
            </c:strRef>
          </c:cat>
          <c:val>
            <c:numRef>
              <c:f>'PIRAMIDI STRANIERI'!$N$19:$N$29</c:f>
              <c:numCache>
                <c:formatCode>General</c:formatCode>
                <c:ptCount val="11"/>
                <c:pt idx="0">
                  <c:v>-4</c:v>
                </c:pt>
                <c:pt idx="1">
                  <c:v>-5</c:v>
                </c:pt>
                <c:pt idx="2">
                  <c:v>-4</c:v>
                </c:pt>
                <c:pt idx="3">
                  <c:v>-10</c:v>
                </c:pt>
                <c:pt idx="4">
                  <c:v>-13</c:v>
                </c:pt>
                <c:pt idx="5">
                  <c:v>-1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FAD-4C03-9607-DB31923490B8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'PIRAMIDI STRANIERI'!$M$19:$M$29</c:f>
              <c:strCache>
                <c:ptCount val="11"/>
                <c:pt idx="0">
                  <c:v>0-9</c:v>
                </c:pt>
                <c:pt idx="1">
                  <c:v>10-19</c:v>
                </c:pt>
                <c:pt idx="2">
                  <c:v>20-29</c:v>
                </c:pt>
                <c:pt idx="3">
                  <c:v>30-39</c:v>
                </c:pt>
                <c:pt idx="4">
                  <c:v>40-49</c:v>
                </c:pt>
                <c:pt idx="5">
                  <c:v>50-59</c:v>
                </c:pt>
                <c:pt idx="6">
                  <c:v>60-69</c:v>
                </c:pt>
                <c:pt idx="7">
                  <c:v>70-79</c:v>
                </c:pt>
                <c:pt idx="8">
                  <c:v>80-89</c:v>
                </c:pt>
                <c:pt idx="9">
                  <c:v>90-99</c:v>
                </c:pt>
                <c:pt idx="10">
                  <c:v>100-109</c:v>
                </c:pt>
              </c:strCache>
            </c:strRef>
          </c:cat>
          <c:val>
            <c:numRef>
              <c:f>'PIRAMIDI STRANIERI'!$O$19:$O$29</c:f>
              <c:numCache>
                <c:formatCode>General</c:formatCode>
                <c:ptCount val="11"/>
                <c:pt idx="0">
                  <c:v>4</c:v>
                </c:pt>
                <c:pt idx="1">
                  <c:v>3</c:v>
                </c:pt>
                <c:pt idx="2">
                  <c:v>4</c:v>
                </c:pt>
                <c:pt idx="3">
                  <c:v>6</c:v>
                </c:pt>
                <c:pt idx="4">
                  <c:v>7</c:v>
                </c:pt>
                <c:pt idx="5">
                  <c:v>5</c:v>
                </c:pt>
                <c:pt idx="6">
                  <c:v>4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FAD-4C03-9607-DB31923490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39699952"/>
        <c:axId val="939673552"/>
      </c:barChart>
      <c:catAx>
        <c:axId val="9396999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939673552"/>
        <c:crosses val="autoZero"/>
        <c:auto val="1"/>
        <c:lblAlgn val="ctr"/>
        <c:lblOffset val="100"/>
        <c:noMultiLvlLbl val="0"/>
      </c:catAx>
      <c:valAx>
        <c:axId val="9396735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9396999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PIRAMIDI!$B$66</c:f>
              <c:strCache>
                <c:ptCount val="1"/>
                <c:pt idx="0">
                  <c:v>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PIRAMIDI!$A$67:$A$77</c:f>
              <c:strCache>
                <c:ptCount val="11"/>
                <c:pt idx="0">
                  <c:v>0-9</c:v>
                </c:pt>
                <c:pt idx="1">
                  <c:v>10-19</c:v>
                </c:pt>
                <c:pt idx="2">
                  <c:v>20-29</c:v>
                </c:pt>
                <c:pt idx="3">
                  <c:v>30-39</c:v>
                </c:pt>
                <c:pt idx="4">
                  <c:v>40-49</c:v>
                </c:pt>
                <c:pt idx="5">
                  <c:v>50-59</c:v>
                </c:pt>
                <c:pt idx="6">
                  <c:v>60-69</c:v>
                </c:pt>
                <c:pt idx="7">
                  <c:v>70-79</c:v>
                </c:pt>
                <c:pt idx="8">
                  <c:v>80-89</c:v>
                </c:pt>
                <c:pt idx="9">
                  <c:v>90-99</c:v>
                </c:pt>
                <c:pt idx="10">
                  <c:v>100-109</c:v>
                </c:pt>
              </c:strCache>
            </c:strRef>
          </c:cat>
          <c:val>
            <c:numRef>
              <c:f>PIRAMIDI!$B$67:$B$77</c:f>
              <c:numCache>
                <c:formatCode>General</c:formatCode>
                <c:ptCount val="11"/>
                <c:pt idx="0">
                  <c:v>-335</c:v>
                </c:pt>
                <c:pt idx="1">
                  <c:v>-422</c:v>
                </c:pt>
                <c:pt idx="2">
                  <c:v>-470</c:v>
                </c:pt>
                <c:pt idx="3">
                  <c:v>-473</c:v>
                </c:pt>
                <c:pt idx="4">
                  <c:v>-643</c:v>
                </c:pt>
                <c:pt idx="5">
                  <c:v>-759</c:v>
                </c:pt>
                <c:pt idx="6">
                  <c:v>-645</c:v>
                </c:pt>
                <c:pt idx="7">
                  <c:v>-461</c:v>
                </c:pt>
                <c:pt idx="8">
                  <c:v>-235</c:v>
                </c:pt>
                <c:pt idx="9">
                  <c:v>-43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FF-42F5-B8A2-18313595BF06}"/>
            </c:ext>
          </c:extLst>
        </c:ser>
        <c:ser>
          <c:idx val="1"/>
          <c:order val="1"/>
          <c:tx>
            <c:strRef>
              <c:f>PIRAMIDI!$C$66</c:f>
              <c:strCache>
                <c:ptCount val="1"/>
                <c:pt idx="0">
                  <c:v>F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PIRAMIDI!$A$67:$A$77</c:f>
              <c:strCache>
                <c:ptCount val="11"/>
                <c:pt idx="0">
                  <c:v>0-9</c:v>
                </c:pt>
                <c:pt idx="1">
                  <c:v>10-19</c:v>
                </c:pt>
                <c:pt idx="2">
                  <c:v>20-29</c:v>
                </c:pt>
                <c:pt idx="3">
                  <c:v>30-39</c:v>
                </c:pt>
                <c:pt idx="4">
                  <c:v>40-49</c:v>
                </c:pt>
                <c:pt idx="5">
                  <c:v>50-59</c:v>
                </c:pt>
                <c:pt idx="6">
                  <c:v>60-69</c:v>
                </c:pt>
                <c:pt idx="7">
                  <c:v>70-79</c:v>
                </c:pt>
                <c:pt idx="8">
                  <c:v>80-89</c:v>
                </c:pt>
                <c:pt idx="9">
                  <c:v>90-99</c:v>
                </c:pt>
                <c:pt idx="10">
                  <c:v>100-109</c:v>
                </c:pt>
              </c:strCache>
            </c:strRef>
          </c:cat>
          <c:val>
            <c:numRef>
              <c:f>PIRAMIDI!$C$67:$C$77</c:f>
              <c:numCache>
                <c:formatCode>General</c:formatCode>
                <c:ptCount val="11"/>
                <c:pt idx="0">
                  <c:v>300</c:v>
                </c:pt>
                <c:pt idx="1">
                  <c:v>395</c:v>
                </c:pt>
                <c:pt idx="2">
                  <c:v>421</c:v>
                </c:pt>
                <c:pt idx="3">
                  <c:v>470</c:v>
                </c:pt>
                <c:pt idx="4">
                  <c:v>651</c:v>
                </c:pt>
                <c:pt idx="5">
                  <c:v>775</c:v>
                </c:pt>
                <c:pt idx="6">
                  <c:v>651</c:v>
                </c:pt>
                <c:pt idx="7">
                  <c:v>469</c:v>
                </c:pt>
                <c:pt idx="8">
                  <c:v>364</c:v>
                </c:pt>
                <c:pt idx="9">
                  <c:v>109</c:v>
                </c:pt>
                <c:pt idx="1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1FF-42F5-B8A2-18313595BF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05667072"/>
        <c:axId val="1205668032"/>
      </c:barChart>
      <c:catAx>
        <c:axId val="12056670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205668032"/>
        <c:crosses val="autoZero"/>
        <c:auto val="1"/>
        <c:lblAlgn val="ctr"/>
        <c:lblOffset val="100"/>
        <c:noMultiLvlLbl val="0"/>
      </c:catAx>
      <c:valAx>
        <c:axId val="12056680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205667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PIRAMIDI!$N$66</c:f>
              <c:strCache>
                <c:ptCount val="1"/>
                <c:pt idx="0">
                  <c:v>M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PIRAMIDI!$M$67:$M$77</c:f>
              <c:strCache>
                <c:ptCount val="11"/>
                <c:pt idx="0">
                  <c:v>0-9</c:v>
                </c:pt>
                <c:pt idx="1">
                  <c:v>10-19</c:v>
                </c:pt>
                <c:pt idx="2">
                  <c:v>20-29</c:v>
                </c:pt>
                <c:pt idx="3">
                  <c:v>30-39</c:v>
                </c:pt>
                <c:pt idx="4">
                  <c:v>40-49</c:v>
                </c:pt>
                <c:pt idx="5">
                  <c:v>50-59</c:v>
                </c:pt>
                <c:pt idx="6">
                  <c:v>60-69</c:v>
                </c:pt>
                <c:pt idx="7">
                  <c:v>70-79</c:v>
                </c:pt>
                <c:pt idx="8">
                  <c:v>80-89</c:v>
                </c:pt>
                <c:pt idx="9">
                  <c:v>90-99</c:v>
                </c:pt>
                <c:pt idx="10">
                  <c:v>100-109</c:v>
                </c:pt>
              </c:strCache>
            </c:strRef>
          </c:cat>
          <c:val>
            <c:numRef>
              <c:f>PIRAMIDI!$N$67:$N$77</c:f>
              <c:numCache>
                <c:formatCode>General</c:formatCode>
                <c:ptCount val="11"/>
                <c:pt idx="0">
                  <c:v>-2933</c:v>
                </c:pt>
                <c:pt idx="1">
                  <c:v>-3941</c:v>
                </c:pt>
                <c:pt idx="2">
                  <c:v>-3701</c:v>
                </c:pt>
                <c:pt idx="3">
                  <c:v>-4434</c:v>
                </c:pt>
                <c:pt idx="4">
                  <c:v>-5346</c:v>
                </c:pt>
                <c:pt idx="5">
                  <c:v>-6029</c:v>
                </c:pt>
                <c:pt idx="6">
                  <c:v>-4862</c:v>
                </c:pt>
                <c:pt idx="7">
                  <c:v>-3385</c:v>
                </c:pt>
                <c:pt idx="8">
                  <c:v>-1775</c:v>
                </c:pt>
                <c:pt idx="9">
                  <c:v>199</c:v>
                </c:pt>
                <c:pt idx="10">
                  <c:v>-1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66-4A8A-B9FA-459751DE7487}"/>
            </c:ext>
          </c:extLst>
        </c:ser>
        <c:ser>
          <c:idx val="1"/>
          <c:order val="1"/>
          <c:tx>
            <c:strRef>
              <c:f>PIRAMIDI!$O$66</c:f>
              <c:strCache>
                <c:ptCount val="1"/>
                <c:pt idx="0">
                  <c:v>F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PIRAMIDI!$M$67:$M$77</c:f>
              <c:strCache>
                <c:ptCount val="11"/>
                <c:pt idx="0">
                  <c:v>0-9</c:v>
                </c:pt>
                <c:pt idx="1">
                  <c:v>10-19</c:v>
                </c:pt>
                <c:pt idx="2">
                  <c:v>20-29</c:v>
                </c:pt>
                <c:pt idx="3">
                  <c:v>30-39</c:v>
                </c:pt>
                <c:pt idx="4">
                  <c:v>40-49</c:v>
                </c:pt>
                <c:pt idx="5">
                  <c:v>50-59</c:v>
                </c:pt>
                <c:pt idx="6">
                  <c:v>60-69</c:v>
                </c:pt>
                <c:pt idx="7">
                  <c:v>70-79</c:v>
                </c:pt>
                <c:pt idx="8">
                  <c:v>80-89</c:v>
                </c:pt>
                <c:pt idx="9">
                  <c:v>90-99</c:v>
                </c:pt>
                <c:pt idx="10">
                  <c:v>100-109</c:v>
                </c:pt>
              </c:strCache>
            </c:strRef>
          </c:cat>
          <c:val>
            <c:numRef>
              <c:f>PIRAMIDI!$O$67:$O$77</c:f>
              <c:numCache>
                <c:formatCode>General</c:formatCode>
                <c:ptCount val="11"/>
                <c:pt idx="0">
                  <c:v>2739</c:v>
                </c:pt>
                <c:pt idx="1">
                  <c:v>3529</c:v>
                </c:pt>
                <c:pt idx="2">
                  <c:v>3528</c:v>
                </c:pt>
                <c:pt idx="3">
                  <c:v>4288</c:v>
                </c:pt>
                <c:pt idx="4">
                  <c:v>5445</c:v>
                </c:pt>
                <c:pt idx="5">
                  <c:v>6326</c:v>
                </c:pt>
                <c:pt idx="6">
                  <c:v>5177</c:v>
                </c:pt>
                <c:pt idx="7">
                  <c:v>3862</c:v>
                </c:pt>
                <c:pt idx="8">
                  <c:v>2506</c:v>
                </c:pt>
                <c:pt idx="9">
                  <c:v>639</c:v>
                </c:pt>
                <c:pt idx="10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366-4A8A-B9FA-459751DE74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05721792"/>
        <c:axId val="1205727072"/>
      </c:barChart>
      <c:catAx>
        <c:axId val="12057217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205727072"/>
        <c:crosses val="autoZero"/>
        <c:auto val="1"/>
        <c:lblAlgn val="ctr"/>
        <c:lblOffset val="100"/>
        <c:noMultiLvlLbl val="0"/>
      </c:catAx>
      <c:valAx>
        <c:axId val="12057270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205721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8">
  <cs:axisTitle>
    <cs:lnRef idx="0"/>
    <cs:fillRef idx="0"/>
    <cs:effectRef idx="0"/>
    <cs:fontRef idx="minor">
      <a:schemeClr val="lt1"/>
    </cs:fontRef>
    <cs:defRPr sz="900" b="1" kern="1200"/>
  </cs:axisTitle>
  <cs:categoryAxis>
    <cs:lnRef idx="0">
      <cs:styleClr val="0"/>
    </cs:lnRef>
    <cs:fillRef idx="0"/>
    <cs:effectRef idx="0"/>
    <cs:fontRef idx="minor">
      <a:schemeClr val="lt1"/>
    </cs:fontRef>
    <cs:defRPr sz="900" kern="1200" spc="3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lt1">
            <a:lumMod val="85000"/>
          </a:schemeClr>
        </a:solidFill>
        <a:round/>
      </a:ln>
    </cs:spPr>
    <cs:defRPr sz="1000" kern="1200"/>
  </cs:chartArea>
  <cs:dataLabel>
    <cs:lnRef idx="0"/>
    <cs:fillRef idx="0">
      <cs:styleClr val="0"/>
    </cs:fillRef>
    <cs:effectRef idx="0"/>
    <cs:fontRef idx="minor">
      <a:schemeClr val="lt1"/>
    </cs:fontRef>
    <cs:spPr>
      <a:solidFill>
        <a:schemeClr val="phClr"/>
      </a:solidFill>
    </cs:spPr>
    <cs:defRPr sz="900" b="1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25400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900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lt1"/>
            </a:gs>
            <a:gs pos="100000">
              <a:schemeClr val="lt1">
                <a:alpha val="0"/>
              </a:schemeClr>
            </a:gs>
          </a:gsLst>
          <a:lin ang="5400000" scaled="0"/>
        </a:gradFill>
        <a:round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defRPr sz="900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500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900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3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000" b="0" i="0" u="none" strike="noStrike" kern="1200" baseline="0">
      <a:effectLst/>
    </cs:defRPr>
    <cs:bodyPr rot="0" spcFirstLastPara="1" vertOverflow="clip" horzOverflow="clip" vert="horz" wrap="square" lIns="38100" tIns="19050" rIns="38100" bIns="19050" anchor="ctr" anchorCtr="1">
      <a:spAutoFit/>
    </cs:bodyPr>
  </cs:dataLabel>
  <cs:dataLabelCallout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000" b="0" i="0" u="none" strike="noStrike" kern="1200" baseline="0">
      <a:effectLst/>
    </cs:defRPr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tx1"/>
    </cs:fontRef>
    <cs:spPr>
      <a:solidFill>
        <a:schemeClr val="phClr">
          <a:alpha val="90000"/>
        </a:schemeClr>
      </a:solidFill>
      <a:ln w="19050">
        <a:solidFill>
          <a:schemeClr val="phClr">
            <a:lumMod val="75000"/>
          </a:schemeClr>
        </a:solidFill>
      </a:ln>
      <a:effectLst>
        <a:innerShdw blurRad="114300">
          <a:schemeClr val="phClr">
            <a:lumMod val="75000"/>
          </a:schemeClr>
        </a:innerShdw>
      </a:effectLst>
      <a:scene3d>
        <a:camera prst="orthographicFront"/>
        <a:lightRig rig="threePt" dir="t"/>
      </a:scene3d>
      <a:sp3d contourW="19050" prstMaterial="flat">
        <a:contourClr>
          <a:schemeClr val="accent4">
            <a:lumMod val="75000"/>
          </a:schemeClr>
        </a:contourClr>
      </a:sp3d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93AC3-8478-47CD-B3EF-E2194D96469B}" type="datetimeFigureOut">
              <a:rPr lang="it-IT" smtClean="0"/>
              <a:t>22/05/2025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7D65-AD7F-43FF-B03C-8D536376E96C}" type="slidenum">
              <a:rPr lang="it-IT" smtClean="0"/>
              <a:t>‹N›</a:t>
            </a:fld>
            <a:endParaRPr lang="it-IT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4050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93AC3-8478-47CD-B3EF-E2194D96469B}" type="datetimeFigureOut">
              <a:rPr lang="it-IT" smtClean="0"/>
              <a:t>22/05/2025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7D65-AD7F-43FF-B03C-8D536376E9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9029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93AC3-8478-47CD-B3EF-E2194D96469B}" type="datetimeFigureOut">
              <a:rPr lang="it-IT" smtClean="0"/>
              <a:t>22/05/2025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7D65-AD7F-43FF-B03C-8D536376E9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93478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93AC3-8478-47CD-B3EF-E2194D96469B}" type="datetimeFigureOut">
              <a:rPr lang="it-IT" smtClean="0"/>
              <a:t>22/05/2025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7D65-AD7F-43FF-B03C-8D536376E96C}" type="slidenum">
              <a:rPr lang="it-IT" smtClean="0"/>
              <a:t>‹N›</a:t>
            </a:fld>
            <a:endParaRPr lang="it-IT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977074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93AC3-8478-47CD-B3EF-E2194D96469B}" type="datetimeFigureOut">
              <a:rPr lang="it-IT" smtClean="0"/>
              <a:t>22/05/2025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7D65-AD7F-43FF-B03C-8D536376E9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19258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93AC3-8478-47CD-B3EF-E2194D96469B}" type="datetimeFigureOut">
              <a:rPr lang="it-IT" smtClean="0"/>
              <a:t>22/05/2025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7D65-AD7F-43FF-B03C-8D536376E96C}" type="slidenum">
              <a:rPr lang="it-IT" smtClean="0"/>
              <a:t>‹N›</a:t>
            </a:fld>
            <a:endParaRPr lang="it-IT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937439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93AC3-8478-47CD-B3EF-E2194D96469B}" type="datetimeFigureOut">
              <a:rPr lang="it-IT" smtClean="0"/>
              <a:t>22/05/2025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7D65-AD7F-43FF-B03C-8D536376E9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59987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93AC3-8478-47CD-B3EF-E2194D96469B}" type="datetimeFigureOut">
              <a:rPr lang="it-IT" smtClean="0"/>
              <a:t>22/05/2025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7D65-AD7F-43FF-B03C-8D536376E9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98704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93AC3-8478-47CD-B3EF-E2194D96469B}" type="datetimeFigureOut">
              <a:rPr lang="it-IT" smtClean="0"/>
              <a:t>22/05/2025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7D65-AD7F-43FF-B03C-8D536376E9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5838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93AC3-8478-47CD-B3EF-E2194D96469B}" type="datetimeFigureOut">
              <a:rPr lang="it-IT" smtClean="0"/>
              <a:t>22/05/2025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7D65-AD7F-43FF-B03C-8D536376E9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114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93AC3-8478-47CD-B3EF-E2194D96469B}" type="datetimeFigureOut">
              <a:rPr lang="it-IT" smtClean="0"/>
              <a:t>22/05/2025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7D65-AD7F-43FF-B03C-8D536376E9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8045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93AC3-8478-47CD-B3EF-E2194D96469B}" type="datetimeFigureOut">
              <a:rPr lang="it-IT" smtClean="0"/>
              <a:t>22/05/2025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7D65-AD7F-43FF-B03C-8D536376E9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1020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93AC3-8478-47CD-B3EF-E2194D96469B}" type="datetimeFigureOut">
              <a:rPr lang="it-IT" smtClean="0"/>
              <a:t>22/05/2025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7D65-AD7F-43FF-B03C-8D536376E9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0228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93AC3-8478-47CD-B3EF-E2194D96469B}" type="datetimeFigureOut">
              <a:rPr lang="it-IT" smtClean="0"/>
              <a:t>22/05/2025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7D65-AD7F-43FF-B03C-8D536376E9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2145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93AC3-8478-47CD-B3EF-E2194D96469B}" type="datetimeFigureOut">
              <a:rPr lang="it-IT" smtClean="0"/>
              <a:t>22/05/2025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7D65-AD7F-43FF-B03C-8D536376E9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3716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93AC3-8478-47CD-B3EF-E2194D96469B}" type="datetimeFigureOut">
              <a:rPr lang="it-IT" smtClean="0"/>
              <a:t>22/05/2025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7D65-AD7F-43FF-B03C-8D536376E9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7788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93AC3-8478-47CD-B3EF-E2194D96469B}" type="datetimeFigureOut">
              <a:rPr lang="it-IT" smtClean="0"/>
              <a:t>22/05/2025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7D65-AD7F-43FF-B03C-8D536376E9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8752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3593AC3-8478-47CD-B3EF-E2194D96469B}" type="datetimeFigureOut">
              <a:rPr lang="it-IT" smtClean="0"/>
              <a:t>22/05/2025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12B7D65-AD7F-43FF-B03C-8D536376E9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09129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4458D446-F56F-9DD6-0C2B-5371DA8B70F6}"/>
              </a:ext>
            </a:extLst>
          </p:cNvPr>
          <p:cNvSpPr txBox="1"/>
          <p:nvPr/>
        </p:nvSpPr>
        <p:spPr>
          <a:xfrm>
            <a:off x="8833103" y="4187952"/>
            <a:ext cx="3183527" cy="221599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it-IT" sz="2300" b="1" dirty="0">
                <a:solidFill>
                  <a:schemeClr val="accent1"/>
                </a:solidFill>
              </a:rPr>
              <a:t>OSSERVATORIO SOCIALE </a:t>
            </a:r>
          </a:p>
          <a:p>
            <a:endParaRPr lang="it-IT" sz="2300" b="1" dirty="0">
              <a:solidFill>
                <a:schemeClr val="accent1"/>
              </a:solidFill>
            </a:endParaRPr>
          </a:p>
          <a:p>
            <a:r>
              <a:rPr lang="it-IT" sz="2300" dirty="0">
                <a:solidFill>
                  <a:schemeClr val="accent1"/>
                </a:solidFill>
              </a:rPr>
              <a:t>DELL’UFFICIO DEL PIANO DIZONA</a:t>
            </a:r>
          </a:p>
          <a:p>
            <a:endParaRPr lang="it-IT" sz="2300" dirty="0">
              <a:solidFill>
                <a:schemeClr val="accent1"/>
              </a:solidFill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DFE4060B-A334-D4D8-FA9F-F7919520EE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078" y="3014654"/>
            <a:ext cx="5595866" cy="3194121"/>
          </a:xfrm>
          <a:prstGeom prst="rect">
            <a:avLst/>
          </a:prstGeom>
        </p:spPr>
      </p:pic>
      <p:pic>
        <p:nvPicPr>
          <p:cNvPr id="8" name="Picture 2" descr="E:\LOGO\logo png.png">
            <a:extLst>
              <a:ext uri="{FF2B5EF4-FFF2-40B4-BE49-F238E27FC236}">
                <a16:creationId xmlns:a16="http://schemas.microsoft.com/office/drawing/2014/main" id="{15CFA791-8D1F-38C3-BEE7-60A6565AD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54" y="326662"/>
            <a:ext cx="3370040" cy="1156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EC764D52-6B19-8E9B-8192-F4D4577EA617}"/>
              </a:ext>
            </a:extLst>
          </p:cNvPr>
          <p:cNvSpPr txBox="1"/>
          <p:nvPr/>
        </p:nvSpPr>
        <p:spPr>
          <a:xfrm>
            <a:off x="814078" y="1894983"/>
            <a:ext cx="5513832" cy="707886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4000" dirty="0">
                <a:solidFill>
                  <a:srgbClr val="002060"/>
                </a:solidFill>
              </a:rPr>
              <a:t>IMMIGRAZIONE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A9087734-0167-66DD-633F-A82B593C6385}"/>
              </a:ext>
            </a:extLst>
          </p:cNvPr>
          <p:cNvSpPr txBox="1"/>
          <p:nvPr/>
        </p:nvSpPr>
        <p:spPr>
          <a:xfrm>
            <a:off x="3807682" y="427876"/>
            <a:ext cx="434698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b="1" dirty="0">
                <a:solidFill>
                  <a:schemeClr val="bg2">
                    <a:lumMod val="50000"/>
                  </a:schemeClr>
                </a:solidFill>
              </a:rPr>
              <a:t>Piano di </a:t>
            </a:r>
            <a:r>
              <a:rPr lang="it-IT" sz="2800" b="1">
                <a:solidFill>
                  <a:schemeClr val="bg2">
                    <a:lumMod val="50000"/>
                  </a:schemeClr>
                </a:solidFill>
              </a:rPr>
              <a:t>zona 2025-2027</a:t>
            </a:r>
            <a:br>
              <a:rPr lang="it-IT" sz="2800" b="1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it-IT" sz="2800" b="1">
                <a:solidFill>
                  <a:schemeClr val="bg2">
                    <a:lumMod val="50000"/>
                  </a:schemeClr>
                </a:solidFill>
              </a:rPr>
              <a:t>Anno 2025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16906722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DCAABCAD-3F34-5BB6-FCEE-02B4486CF4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427" y="631150"/>
            <a:ext cx="550232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Utenza straniera seguita nel Consultorio di Colleferro, per nazionalità - anno 2023</a:t>
            </a:r>
            <a:endParaRPr kumimoji="0" lang="it-IT" altLang="it-IT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6ED5F2CE-5407-FA47-190B-60F182E533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0361" y="631150"/>
            <a:ext cx="5605272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Utenza straniera seguita nel Consultorio di Valmontone, per nazionalità - anno 2023</a:t>
            </a:r>
            <a:endParaRPr kumimoji="0" lang="it-IT" altLang="it-IT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2C379157-EA10-ACFA-1739-D8D60FB45B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8226006"/>
              </p:ext>
            </p:extLst>
          </p:nvPr>
        </p:nvGraphicFramePr>
        <p:xfrm>
          <a:off x="528130" y="1758314"/>
          <a:ext cx="4603750" cy="49777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90506">
                  <a:extLst>
                    <a:ext uri="{9D8B030D-6E8A-4147-A177-3AD203B41FA5}">
                      <a16:colId xmlns:a16="http://schemas.microsoft.com/office/drawing/2014/main" val="473629009"/>
                    </a:ext>
                  </a:extLst>
                </a:gridCol>
                <a:gridCol w="1306622">
                  <a:extLst>
                    <a:ext uri="{9D8B030D-6E8A-4147-A177-3AD203B41FA5}">
                      <a16:colId xmlns:a16="http://schemas.microsoft.com/office/drawing/2014/main" val="2707517566"/>
                    </a:ext>
                  </a:extLst>
                </a:gridCol>
                <a:gridCol w="1306622">
                  <a:extLst>
                    <a:ext uri="{9D8B030D-6E8A-4147-A177-3AD203B41FA5}">
                      <a16:colId xmlns:a16="http://schemas.microsoft.com/office/drawing/2014/main" val="2042253177"/>
                    </a:ext>
                  </a:extLst>
                </a:gridCol>
              </a:tblGrid>
              <a:tr h="32945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dirty="0">
                          <a:effectLst/>
                        </a:rPr>
                        <a:t>Provenienza geografica (Continenti)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2023</a:t>
                      </a: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1327505"/>
                  </a:ext>
                </a:extLst>
              </a:tr>
              <a:tr h="32945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183531702"/>
                  </a:ext>
                </a:extLst>
              </a:tr>
              <a:tr h="3294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00" dirty="0">
                          <a:effectLst/>
                        </a:rPr>
                        <a:t>Africa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38%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61300866"/>
                  </a:ext>
                </a:extLst>
              </a:tr>
              <a:tr h="3294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00">
                          <a:effectLst/>
                        </a:rPr>
                        <a:t>di cui Nigeria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22,8%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909816521"/>
                  </a:ext>
                </a:extLst>
              </a:tr>
              <a:tr h="6349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00" dirty="0">
                          <a:effectLst/>
                        </a:rPr>
                        <a:t>America del Sud e centro America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523875" algn="l"/>
                          <a:tab pos="654050" algn="ctr"/>
                        </a:tabLst>
                      </a:pPr>
                      <a:r>
                        <a:rPr lang="it-IT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2,8%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161138990"/>
                  </a:ext>
                </a:extLst>
              </a:tr>
              <a:tr h="3294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00">
                          <a:effectLst/>
                        </a:rPr>
                        <a:t>Asia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0,7%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673914911"/>
                  </a:ext>
                </a:extLst>
              </a:tr>
              <a:tr h="3294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00" dirty="0">
                          <a:effectLst/>
                        </a:rPr>
                        <a:t>Europa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81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56%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919261618"/>
                  </a:ext>
                </a:extLst>
              </a:tr>
              <a:tr h="3294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00" dirty="0">
                          <a:effectLst/>
                        </a:rPr>
                        <a:t>di cui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942977501"/>
                  </a:ext>
                </a:extLst>
              </a:tr>
              <a:tr h="3294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00" dirty="0">
                          <a:effectLst/>
                        </a:rPr>
                        <a:t>Romania 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6725" algn="l"/>
                          <a:tab pos="654050" algn="ctr"/>
                        </a:tabLst>
                      </a:pPr>
                      <a:r>
                        <a:rPr lang="it-IT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24,8%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948691693"/>
                  </a:ext>
                </a:extLst>
              </a:tr>
              <a:tr h="3294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00" dirty="0">
                          <a:effectLst/>
                        </a:rPr>
                        <a:t>Bulgaria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17,2%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530038306"/>
                  </a:ext>
                </a:extLst>
              </a:tr>
              <a:tr h="3294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00" dirty="0">
                          <a:effectLst/>
                        </a:rPr>
                        <a:t>Albania 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12,4%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039145489"/>
                  </a:ext>
                </a:extLst>
              </a:tr>
              <a:tr h="6577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00" dirty="0">
                          <a:effectLst/>
                        </a:rPr>
                        <a:t>Altri paesi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2,8%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732465197"/>
                  </a:ext>
                </a:extLst>
              </a:tr>
              <a:tr h="3294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00" dirty="0">
                          <a:effectLst/>
                        </a:rPr>
                        <a:t>Totale generale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145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488372788"/>
                  </a:ext>
                </a:extLst>
              </a:tr>
            </a:tbl>
          </a:graphicData>
        </a:graphic>
      </p:graphicFrame>
      <p:graphicFrame>
        <p:nvGraphicFramePr>
          <p:cNvPr id="7" name="Tabella 6">
            <a:extLst>
              <a:ext uri="{FF2B5EF4-FFF2-40B4-BE49-F238E27FC236}">
                <a16:creationId xmlns:a16="http://schemas.microsoft.com/office/drawing/2014/main" id="{A2490FE2-3981-1357-4691-457E368DDC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2790701"/>
              </p:ext>
            </p:extLst>
          </p:nvPr>
        </p:nvGraphicFramePr>
        <p:xfrm>
          <a:off x="5770361" y="1554478"/>
          <a:ext cx="5502322" cy="49777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20272">
                  <a:extLst>
                    <a:ext uri="{9D8B030D-6E8A-4147-A177-3AD203B41FA5}">
                      <a16:colId xmlns:a16="http://schemas.microsoft.com/office/drawing/2014/main" val="1798209474"/>
                    </a:ext>
                  </a:extLst>
                </a:gridCol>
                <a:gridCol w="1091025">
                  <a:extLst>
                    <a:ext uri="{9D8B030D-6E8A-4147-A177-3AD203B41FA5}">
                      <a16:colId xmlns:a16="http://schemas.microsoft.com/office/drawing/2014/main" val="2678527730"/>
                    </a:ext>
                  </a:extLst>
                </a:gridCol>
                <a:gridCol w="1091025">
                  <a:extLst>
                    <a:ext uri="{9D8B030D-6E8A-4147-A177-3AD203B41FA5}">
                      <a16:colId xmlns:a16="http://schemas.microsoft.com/office/drawing/2014/main" val="192763581"/>
                    </a:ext>
                  </a:extLst>
                </a:gridCol>
              </a:tblGrid>
              <a:tr h="383009">
                <a:tc rowSpan="2"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Provenienza geografica (Continenti)</a:t>
                      </a: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2023</a:t>
                      </a:r>
                    </a:p>
                  </a:txBody>
                  <a:tcPr marL="44450" marR="44450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7643763"/>
                  </a:ext>
                </a:extLst>
              </a:tr>
              <a:tr h="38300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2279343807"/>
                  </a:ext>
                </a:extLst>
              </a:tr>
              <a:tr h="383009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Africa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17,4%</a:t>
                      </a: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2100424675"/>
                  </a:ext>
                </a:extLst>
              </a:tr>
              <a:tr h="383009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America del Sud e centro America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10,5%</a:t>
                      </a: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834366742"/>
                  </a:ext>
                </a:extLst>
              </a:tr>
              <a:tr h="383009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Asia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9,3%</a:t>
                      </a: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771441746"/>
                  </a:ext>
                </a:extLst>
              </a:tr>
              <a:tr h="383009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Europa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54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62,8%</a:t>
                      </a: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4110354356"/>
                  </a:ext>
                </a:extLst>
              </a:tr>
              <a:tr h="383009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 cui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3001001243"/>
                  </a:ext>
                </a:extLst>
              </a:tr>
              <a:tr h="383009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Romania 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41,86%</a:t>
                      </a: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890479452"/>
                  </a:ext>
                </a:extLst>
              </a:tr>
              <a:tr h="383009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Bulgaria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2,33%</a:t>
                      </a: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2993103580"/>
                  </a:ext>
                </a:extLst>
              </a:tr>
              <a:tr h="383009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Albania 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10,47%</a:t>
                      </a: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44002126"/>
                  </a:ext>
                </a:extLst>
              </a:tr>
              <a:tr h="764634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Altri paesi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520995346"/>
                  </a:ext>
                </a:extLst>
              </a:tr>
              <a:tr h="383009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Totale generale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86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34229246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681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E2269320-CDF2-A462-DA5A-F0B982E21939}"/>
              </a:ext>
            </a:extLst>
          </p:cNvPr>
          <p:cNvSpPr txBox="1"/>
          <p:nvPr/>
        </p:nvSpPr>
        <p:spPr>
          <a:xfrm>
            <a:off x="407289" y="327167"/>
            <a:ext cx="8709279" cy="4708981"/>
          </a:xfrm>
          <a:prstGeom prst="rect">
            <a:avLst/>
          </a:prstGeom>
          <a:solidFill>
            <a:schemeClr val="tx2">
              <a:lumMod val="75000"/>
            </a:schemeClr>
          </a:solidFill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endParaRPr lang="it-IT" sz="2200" dirty="0">
              <a:solidFill>
                <a:schemeClr val="accent1">
                  <a:lumMod val="50000"/>
                </a:schemeClr>
              </a:solidFill>
              <a:latin typeface="+mj-lt"/>
              <a:cs typeface="Mongolian Baiti" panose="03000500000000000000" pitchFamily="66" charset="0"/>
            </a:endParaRPr>
          </a:p>
          <a:p>
            <a:r>
              <a:rPr lang="it-IT" sz="2200" dirty="0">
                <a:solidFill>
                  <a:schemeClr val="accent1">
                    <a:lumMod val="50000"/>
                  </a:schemeClr>
                </a:solidFill>
                <a:latin typeface="+mj-lt"/>
                <a:cs typeface="Mongolian Baiti" panose="03000500000000000000" pitchFamily="66" charset="0"/>
              </a:rPr>
              <a:t>Utenza in carico al </a:t>
            </a:r>
            <a:r>
              <a:rPr lang="it-IT" sz="22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Mongolian Baiti" panose="03000500000000000000" pitchFamily="66" charset="0"/>
              </a:rPr>
              <a:t>Servizio Sociale Comunale</a:t>
            </a:r>
            <a:r>
              <a:rPr lang="it-IT" sz="2200" dirty="0">
                <a:solidFill>
                  <a:schemeClr val="accent1">
                    <a:lumMod val="50000"/>
                  </a:schemeClr>
                </a:solidFill>
                <a:latin typeface="+mj-lt"/>
                <a:cs typeface="Mongolian Baiti" panose="03000500000000000000" pitchFamily="66" charset="0"/>
              </a:rPr>
              <a:t>: </a:t>
            </a:r>
            <a:r>
              <a:rPr lang="it-IT" sz="22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Mongolian Baiti" panose="03000500000000000000" pitchFamily="66" charset="0"/>
              </a:rPr>
              <a:t>365</a:t>
            </a:r>
          </a:p>
          <a:p>
            <a:endParaRPr lang="it-IT" sz="2200" dirty="0">
              <a:solidFill>
                <a:schemeClr val="accent1">
                  <a:lumMod val="50000"/>
                </a:schemeClr>
              </a:solidFill>
              <a:latin typeface="+mj-lt"/>
              <a:cs typeface="Mongolian Baiti" panose="03000500000000000000" pitchFamily="66" charset="0"/>
            </a:endParaRPr>
          </a:p>
          <a:p>
            <a:r>
              <a:rPr lang="it-IT" sz="2200" dirty="0">
                <a:solidFill>
                  <a:schemeClr val="accent1">
                    <a:lumMod val="50000"/>
                  </a:schemeClr>
                </a:solidFill>
                <a:latin typeface="+mj-lt"/>
                <a:cs typeface="Mongolian Baiti" panose="03000500000000000000" pitchFamily="66" charset="0"/>
              </a:rPr>
              <a:t>Utenza </a:t>
            </a:r>
            <a:r>
              <a:rPr lang="it-IT" sz="22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Mongolian Baiti" panose="03000500000000000000" pitchFamily="66" charset="0"/>
              </a:rPr>
              <a:t>minori </a:t>
            </a:r>
            <a:r>
              <a:rPr lang="it-IT" sz="2200" dirty="0">
                <a:solidFill>
                  <a:schemeClr val="accent1">
                    <a:lumMod val="50000"/>
                  </a:schemeClr>
                </a:solidFill>
                <a:latin typeface="+mj-lt"/>
                <a:cs typeface="Mongolian Baiti" panose="03000500000000000000" pitchFamily="66" charset="0"/>
              </a:rPr>
              <a:t>stranieri: </a:t>
            </a:r>
            <a:r>
              <a:rPr lang="it-IT" sz="22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Mongolian Baiti" panose="03000500000000000000" pitchFamily="66" charset="0"/>
              </a:rPr>
              <a:t>97</a:t>
            </a:r>
          </a:p>
          <a:p>
            <a:endParaRPr lang="it-IT" sz="2200" dirty="0">
              <a:solidFill>
                <a:schemeClr val="accent1">
                  <a:lumMod val="50000"/>
                </a:schemeClr>
              </a:solidFill>
              <a:latin typeface="+mj-lt"/>
              <a:cs typeface="Mongolian Baiti" panose="03000500000000000000" pitchFamily="66" charset="0"/>
            </a:endParaRPr>
          </a:p>
          <a:p>
            <a:r>
              <a:rPr lang="it-IT" sz="2200" dirty="0">
                <a:solidFill>
                  <a:schemeClr val="accent1">
                    <a:lumMod val="50000"/>
                  </a:schemeClr>
                </a:solidFill>
                <a:latin typeface="+mj-lt"/>
                <a:cs typeface="Mongolian Baiti" panose="03000500000000000000" pitchFamily="66" charset="0"/>
              </a:rPr>
              <a:t>N. minori stranieri </a:t>
            </a:r>
            <a:r>
              <a:rPr lang="it-IT" sz="22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Mongolian Baiti" panose="03000500000000000000" pitchFamily="66" charset="0"/>
              </a:rPr>
              <a:t>non accompagnati</a:t>
            </a:r>
            <a:r>
              <a:rPr lang="it-IT" sz="2200" dirty="0">
                <a:solidFill>
                  <a:schemeClr val="accent1">
                    <a:lumMod val="50000"/>
                  </a:schemeClr>
                </a:solidFill>
                <a:latin typeface="+mj-lt"/>
                <a:cs typeface="Mongolian Baiti" panose="03000500000000000000" pitchFamily="66" charset="0"/>
              </a:rPr>
              <a:t>: </a:t>
            </a:r>
            <a:r>
              <a:rPr lang="it-IT" sz="22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Mongolian Baiti" panose="03000500000000000000" pitchFamily="66" charset="0"/>
              </a:rPr>
              <a:t>42</a:t>
            </a:r>
          </a:p>
          <a:p>
            <a:endParaRPr lang="it-IT" sz="2200" dirty="0">
              <a:solidFill>
                <a:schemeClr val="accent1">
                  <a:lumMod val="50000"/>
                </a:schemeClr>
              </a:solidFill>
              <a:latin typeface="+mj-lt"/>
              <a:cs typeface="Mongolian Baiti" panose="03000500000000000000" pitchFamily="66" charset="0"/>
            </a:endParaRPr>
          </a:p>
          <a:p>
            <a:r>
              <a:rPr lang="it-IT" sz="2200" dirty="0">
                <a:solidFill>
                  <a:schemeClr val="accent1">
                    <a:lumMod val="50000"/>
                  </a:schemeClr>
                </a:solidFill>
                <a:latin typeface="+mj-lt"/>
                <a:cs typeface="Mongolian Baiti" panose="03000500000000000000" pitchFamily="66" charset="0"/>
              </a:rPr>
              <a:t>N. minori stranieri </a:t>
            </a:r>
            <a:r>
              <a:rPr lang="it-IT" sz="22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Mongolian Baiti" panose="03000500000000000000" pitchFamily="66" charset="0"/>
              </a:rPr>
              <a:t>seguiti</a:t>
            </a:r>
            <a:r>
              <a:rPr lang="it-IT" sz="2200" dirty="0">
                <a:solidFill>
                  <a:schemeClr val="accent1">
                    <a:lumMod val="50000"/>
                  </a:schemeClr>
                </a:solidFill>
                <a:latin typeface="+mj-lt"/>
                <a:cs typeface="Mongolian Baiti" panose="03000500000000000000" pitchFamily="66" charset="0"/>
              </a:rPr>
              <a:t> dal Servizio Sociale Comunale </a:t>
            </a:r>
            <a:r>
              <a:rPr lang="it-IT" sz="22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Mongolian Baiti" panose="03000500000000000000" pitchFamily="66" charset="0"/>
              </a:rPr>
              <a:t>in collaborazione con </a:t>
            </a:r>
          </a:p>
          <a:p>
            <a:r>
              <a:rPr lang="it-IT" sz="22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Mongolian Baiti" panose="03000500000000000000" pitchFamily="66" charset="0"/>
              </a:rPr>
              <a:t>il TSMREE</a:t>
            </a:r>
            <a:r>
              <a:rPr lang="it-IT" sz="2200" dirty="0">
                <a:solidFill>
                  <a:schemeClr val="accent1">
                    <a:lumMod val="50000"/>
                  </a:schemeClr>
                </a:solidFill>
                <a:latin typeface="+mj-lt"/>
                <a:cs typeface="Mongolian Baiti" panose="03000500000000000000" pitchFamily="66" charset="0"/>
              </a:rPr>
              <a:t>: </a:t>
            </a:r>
            <a:r>
              <a:rPr lang="it-IT" sz="22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Mongolian Baiti" panose="03000500000000000000" pitchFamily="66" charset="0"/>
              </a:rPr>
              <a:t>34</a:t>
            </a:r>
          </a:p>
          <a:p>
            <a:endParaRPr lang="it-IT" sz="2200" dirty="0">
              <a:solidFill>
                <a:schemeClr val="accent1">
                  <a:lumMod val="50000"/>
                </a:schemeClr>
              </a:solidFill>
              <a:latin typeface="+mj-lt"/>
              <a:cs typeface="Mongolian Baiti" panose="03000500000000000000" pitchFamily="66" charset="0"/>
            </a:endParaRPr>
          </a:p>
          <a:p>
            <a:r>
              <a:rPr lang="it-IT" sz="2200" dirty="0">
                <a:solidFill>
                  <a:schemeClr val="accent1">
                    <a:lumMod val="50000"/>
                  </a:schemeClr>
                </a:solidFill>
                <a:latin typeface="+mj-lt"/>
                <a:cs typeface="Mongolian Baiti" panose="03000500000000000000" pitchFamily="66" charset="0"/>
              </a:rPr>
              <a:t>N. minori stranieri </a:t>
            </a:r>
            <a:r>
              <a:rPr lang="it-IT" sz="22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Mongolian Baiti" panose="03000500000000000000" pitchFamily="66" charset="0"/>
              </a:rPr>
              <a:t>disabili</a:t>
            </a:r>
            <a:r>
              <a:rPr lang="it-IT" sz="2200" dirty="0">
                <a:solidFill>
                  <a:schemeClr val="accent1">
                    <a:lumMod val="50000"/>
                  </a:schemeClr>
                </a:solidFill>
                <a:latin typeface="+mj-lt"/>
                <a:cs typeface="Mongolian Baiti" panose="03000500000000000000" pitchFamily="66" charset="0"/>
              </a:rPr>
              <a:t>: </a:t>
            </a:r>
            <a:r>
              <a:rPr lang="it-IT" sz="22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Mongolian Baiti" panose="03000500000000000000" pitchFamily="66" charset="0"/>
              </a:rPr>
              <a:t>44</a:t>
            </a:r>
          </a:p>
          <a:p>
            <a:endParaRPr lang="it-IT" sz="1800" dirty="0">
              <a:solidFill>
                <a:schemeClr val="accent1"/>
              </a:solidFill>
              <a:latin typeface="+mj-lt"/>
              <a:cs typeface="Mongolian Baiti" panose="03000500000000000000" pitchFamily="66" charset="0"/>
            </a:endParaRPr>
          </a:p>
          <a:p>
            <a:endParaRPr lang="it-IT" sz="1800" dirty="0">
              <a:solidFill>
                <a:schemeClr val="accent1"/>
              </a:solidFill>
              <a:latin typeface="+mj-lt"/>
              <a:cs typeface="Mongolian Baiti" panose="03000500000000000000" pitchFamily="66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B476600F-8EE8-1A4E-784E-292BF80F9F84}"/>
              </a:ext>
            </a:extLst>
          </p:cNvPr>
          <p:cNvSpPr txBox="1"/>
          <p:nvPr/>
        </p:nvSpPr>
        <p:spPr>
          <a:xfrm>
            <a:off x="3642070" y="5513832"/>
            <a:ext cx="2239716" cy="369332"/>
          </a:xfrm>
          <a:prstGeom prst="rect">
            <a:avLst/>
          </a:prstGeom>
          <a:solidFill>
            <a:schemeClr val="tx2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DATI AL 31.12.2024</a:t>
            </a:r>
          </a:p>
        </p:txBody>
      </p:sp>
    </p:spTree>
    <p:extLst>
      <p:ext uri="{BB962C8B-B14F-4D97-AF65-F5344CB8AC3E}">
        <p14:creationId xmlns:p14="http://schemas.microsoft.com/office/powerpoint/2010/main" val="635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70593CBE-1862-C0CA-5E8F-B1846EF632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4607901"/>
              </p:ext>
            </p:extLst>
          </p:nvPr>
        </p:nvGraphicFramePr>
        <p:xfrm>
          <a:off x="617157" y="461774"/>
          <a:ext cx="2743200" cy="59344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val="562075753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127313401"/>
                    </a:ext>
                  </a:extLst>
                </a:gridCol>
              </a:tblGrid>
              <a:tr h="412253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TOT. STRANIERI RES.</a:t>
                      </a:r>
                    </a:p>
                    <a:p>
                      <a:pPr algn="ctr" fontAlgn="b"/>
                      <a:r>
                        <a:rPr lang="it-IT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it-IT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4156174"/>
                  </a:ext>
                </a:extLst>
              </a:tr>
              <a:tr h="535929">
                <a:tc>
                  <a:txBody>
                    <a:bodyPr/>
                    <a:lstStyle/>
                    <a:p>
                      <a:pPr algn="l" fontAlgn="t"/>
                      <a:r>
                        <a:rPr lang="it-IT" sz="2200" u="none" strike="noStrike">
                          <a:effectLst/>
                        </a:rPr>
                        <a:t>2014</a:t>
                      </a:r>
                      <a:endParaRPr lang="it-IT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200" u="none" strike="noStrike">
                          <a:effectLst/>
                        </a:rPr>
                        <a:t>7.080</a:t>
                      </a:r>
                      <a:endParaRPr lang="it-IT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56457424"/>
                  </a:ext>
                </a:extLst>
              </a:tr>
              <a:tr h="498627">
                <a:tc>
                  <a:txBody>
                    <a:bodyPr/>
                    <a:lstStyle/>
                    <a:p>
                      <a:pPr algn="l" fontAlgn="t"/>
                      <a:r>
                        <a:rPr lang="it-IT" sz="2200" u="none" strike="noStrike">
                          <a:effectLst/>
                        </a:rPr>
                        <a:t>2015</a:t>
                      </a:r>
                      <a:endParaRPr lang="it-IT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200" u="none" strike="noStrike">
                          <a:effectLst/>
                        </a:rPr>
                        <a:t>7.086</a:t>
                      </a:r>
                      <a:endParaRPr lang="it-IT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40880497"/>
                  </a:ext>
                </a:extLst>
              </a:tr>
              <a:tr h="498627">
                <a:tc>
                  <a:txBody>
                    <a:bodyPr/>
                    <a:lstStyle/>
                    <a:p>
                      <a:pPr algn="l" fontAlgn="t"/>
                      <a:r>
                        <a:rPr lang="it-IT" sz="2200" u="none" strike="noStrike">
                          <a:effectLst/>
                        </a:rPr>
                        <a:t>2016</a:t>
                      </a:r>
                      <a:endParaRPr lang="it-IT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200" u="none" strike="noStrike">
                          <a:effectLst/>
                        </a:rPr>
                        <a:t>6.948</a:t>
                      </a:r>
                      <a:endParaRPr lang="it-IT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80287453"/>
                  </a:ext>
                </a:extLst>
              </a:tr>
              <a:tr h="498627">
                <a:tc>
                  <a:txBody>
                    <a:bodyPr/>
                    <a:lstStyle/>
                    <a:p>
                      <a:pPr algn="l" fontAlgn="t"/>
                      <a:r>
                        <a:rPr lang="it-IT" sz="2200" u="none" strike="noStrike">
                          <a:effectLst/>
                        </a:rPr>
                        <a:t>2017</a:t>
                      </a:r>
                      <a:endParaRPr lang="it-IT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200" u="none" strike="noStrike">
                          <a:effectLst/>
                        </a:rPr>
                        <a:t>6.907</a:t>
                      </a:r>
                      <a:endParaRPr lang="it-IT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98585607"/>
                  </a:ext>
                </a:extLst>
              </a:tr>
              <a:tr h="498627">
                <a:tc>
                  <a:txBody>
                    <a:bodyPr/>
                    <a:lstStyle/>
                    <a:p>
                      <a:pPr algn="l" fontAlgn="t"/>
                      <a:r>
                        <a:rPr lang="it-IT" sz="2200" u="none" strike="noStrike">
                          <a:effectLst/>
                        </a:rPr>
                        <a:t>2018</a:t>
                      </a:r>
                      <a:endParaRPr lang="it-IT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200" u="none" strike="noStrike">
                          <a:effectLst/>
                        </a:rPr>
                        <a:t>6.948</a:t>
                      </a:r>
                      <a:endParaRPr lang="it-IT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01450310"/>
                  </a:ext>
                </a:extLst>
              </a:tr>
              <a:tr h="498627">
                <a:tc>
                  <a:txBody>
                    <a:bodyPr/>
                    <a:lstStyle/>
                    <a:p>
                      <a:pPr algn="l" fontAlgn="t"/>
                      <a:r>
                        <a:rPr lang="it-IT" sz="2200" u="none" strike="noStrike">
                          <a:effectLst/>
                        </a:rPr>
                        <a:t>2019</a:t>
                      </a:r>
                      <a:endParaRPr lang="it-IT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200" u="none" strike="noStrike">
                          <a:effectLst/>
                        </a:rPr>
                        <a:t>6.900</a:t>
                      </a:r>
                      <a:endParaRPr lang="it-IT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92279420"/>
                  </a:ext>
                </a:extLst>
              </a:tr>
              <a:tr h="498627">
                <a:tc>
                  <a:txBody>
                    <a:bodyPr/>
                    <a:lstStyle/>
                    <a:p>
                      <a:pPr algn="l" fontAlgn="t"/>
                      <a:r>
                        <a:rPr lang="it-IT" sz="2200" u="none" strike="noStrike">
                          <a:effectLst/>
                        </a:rPr>
                        <a:t>2020</a:t>
                      </a:r>
                      <a:endParaRPr lang="it-IT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200" u="none" strike="noStrike">
                          <a:effectLst/>
                        </a:rPr>
                        <a:t>6.975</a:t>
                      </a:r>
                      <a:endParaRPr lang="it-IT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47074361"/>
                  </a:ext>
                </a:extLst>
              </a:tr>
              <a:tr h="498627">
                <a:tc>
                  <a:txBody>
                    <a:bodyPr/>
                    <a:lstStyle/>
                    <a:p>
                      <a:pPr algn="l" fontAlgn="t"/>
                      <a:r>
                        <a:rPr lang="it-IT" sz="2200" u="none" strike="noStrike">
                          <a:effectLst/>
                        </a:rPr>
                        <a:t>2021</a:t>
                      </a:r>
                      <a:endParaRPr lang="it-IT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200" u="none" strike="noStrike">
                          <a:effectLst/>
                        </a:rPr>
                        <a:t>6.973</a:t>
                      </a:r>
                      <a:endParaRPr lang="it-IT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08360814"/>
                  </a:ext>
                </a:extLst>
              </a:tr>
              <a:tr h="498627">
                <a:tc>
                  <a:txBody>
                    <a:bodyPr/>
                    <a:lstStyle/>
                    <a:p>
                      <a:pPr algn="l" fontAlgn="t"/>
                      <a:r>
                        <a:rPr lang="it-IT" sz="2200" u="none" strike="noStrike">
                          <a:effectLst/>
                        </a:rPr>
                        <a:t>2022</a:t>
                      </a:r>
                      <a:endParaRPr lang="it-IT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200" u="none" strike="noStrike">
                          <a:effectLst/>
                        </a:rPr>
                        <a:t>7.104</a:t>
                      </a:r>
                      <a:endParaRPr lang="it-IT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66966594"/>
                  </a:ext>
                </a:extLst>
              </a:tr>
              <a:tr h="498627">
                <a:tc>
                  <a:txBody>
                    <a:bodyPr/>
                    <a:lstStyle/>
                    <a:p>
                      <a:pPr algn="l" fontAlgn="t"/>
                      <a:r>
                        <a:rPr lang="it-IT" sz="2200" u="none" strike="noStrike">
                          <a:effectLst/>
                        </a:rPr>
                        <a:t>2023</a:t>
                      </a:r>
                      <a:endParaRPr lang="it-IT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200" u="none" strike="noStrike">
                          <a:effectLst/>
                        </a:rPr>
                        <a:t>7.221</a:t>
                      </a:r>
                      <a:endParaRPr lang="it-IT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58671322"/>
                  </a:ext>
                </a:extLst>
              </a:tr>
              <a:tr h="498627">
                <a:tc>
                  <a:txBody>
                    <a:bodyPr/>
                    <a:lstStyle/>
                    <a:p>
                      <a:pPr algn="l" fontAlgn="t"/>
                      <a:r>
                        <a:rPr lang="it-IT" sz="2200" u="none" strike="noStrike">
                          <a:effectLst/>
                        </a:rPr>
                        <a:t>2024</a:t>
                      </a:r>
                      <a:endParaRPr lang="it-IT" sz="2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200" u="none" strike="noStrike" dirty="0">
                          <a:effectLst/>
                        </a:rPr>
                        <a:t>7.779</a:t>
                      </a:r>
                      <a:endParaRPr lang="it-IT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22576040"/>
                  </a:ext>
                </a:extLst>
              </a:tr>
            </a:tbl>
          </a:graphicData>
        </a:graphic>
      </p:graphicFrame>
      <p:graphicFrame>
        <p:nvGraphicFramePr>
          <p:cNvPr id="4" name="Grafico 3">
            <a:extLst>
              <a:ext uri="{FF2B5EF4-FFF2-40B4-BE49-F238E27FC236}">
                <a16:creationId xmlns:a16="http://schemas.microsoft.com/office/drawing/2014/main" id="{DC2E4567-AEE0-F7DB-D4BC-F3CA1EA3E1C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1235156"/>
              </p:ext>
            </p:extLst>
          </p:nvPr>
        </p:nvGraphicFramePr>
        <p:xfrm>
          <a:off x="3593592" y="1387554"/>
          <a:ext cx="8278368" cy="36965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asellaDiTesto 5">
            <a:extLst>
              <a:ext uri="{FF2B5EF4-FFF2-40B4-BE49-F238E27FC236}">
                <a16:creationId xmlns:a16="http://schemas.microsoft.com/office/drawing/2014/main" id="{945988FA-900C-BC4C-709A-39F861F0B0C3}"/>
              </a:ext>
            </a:extLst>
          </p:cNvPr>
          <p:cNvSpPr txBox="1"/>
          <p:nvPr/>
        </p:nvSpPr>
        <p:spPr>
          <a:xfrm>
            <a:off x="4857154" y="821174"/>
            <a:ext cx="61036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SERIE STORICA STRANIERI RESIDENTI NEL DISTRETTO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89867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>
            <a:extLst>
              <a:ext uri="{FF2B5EF4-FFF2-40B4-BE49-F238E27FC236}">
                <a16:creationId xmlns:a16="http://schemas.microsoft.com/office/drawing/2014/main" id="{22E98341-A3A1-EBCF-2CE6-D38508A574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1568519"/>
              </p:ext>
            </p:extLst>
          </p:nvPr>
        </p:nvGraphicFramePr>
        <p:xfrm>
          <a:off x="3867911" y="313136"/>
          <a:ext cx="7534657" cy="62317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D7CAF0D0-B6B4-DA12-1EE1-2509911763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2217920"/>
              </p:ext>
            </p:extLst>
          </p:nvPr>
        </p:nvGraphicFramePr>
        <p:xfrm>
          <a:off x="290512" y="313135"/>
          <a:ext cx="3378201" cy="62317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03214">
                  <a:extLst>
                    <a:ext uri="{9D8B030D-6E8A-4147-A177-3AD203B41FA5}">
                      <a16:colId xmlns:a16="http://schemas.microsoft.com/office/drawing/2014/main" val="2339537078"/>
                    </a:ext>
                  </a:extLst>
                </a:gridCol>
                <a:gridCol w="1774987">
                  <a:extLst>
                    <a:ext uri="{9D8B030D-6E8A-4147-A177-3AD203B41FA5}">
                      <a16:colId xmlns:a16="http://schemas.microsoft.com/office/drawing/2014/main" val="2056140567"/>
                    </a:ext>
                  </a:extLst>
                </a:gridCol>
              </a:tblGrid>
              <a:tr h="623173">
                <a:tc>
                  <a:txBody>
                    <a:bodyPr/>
                    <a:lstStyle/>
                    <a:p>
                      <a:pPr algn="ctr" fontAlgn="t"/>
                      <a:r>
                        <a:rPr lang="it-IT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COMUNI</a:t>
                      </a:r>
                      <a:endParaRPr lang="it-IT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N. STRANIERI</a:t>
                      </a:r>
                      <a:endParaRPr lang="it-IT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8307545"/>
                  </a:ext>
                </a:extLst>
              </a:tr>
              <a:tr h="623173">
                <a:tc>
                  <a:txBody>
                    <a:bodyPr/>
                    <a:lstStyle/>
                    <a:p>
                      <a:pPr algn="l" fontAlgn="t"/>
                      <a:endParaRPr lang="it-IT" sz="1100" u="none" strike="noStrike" dirty="0">
                        <a:effectLst/>
                      </a:endParaRPr>
                    </a:p>
                    <a:p>
                      <a:pPr algn="l" fontAlgn="t"/>
                      <a:r>
                        <a:rPr lang="it-IT" sz="1100" u="none" strike="noStrike" dirty="0">
                          <a:effectLst/>
                        </a:rPr>
                        <a:t>ARTENA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</a:rPr>
                        <a:t>1.448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18524758"/>
                  </a:ext>
                </a:extLst>
              </a:tr>
              <a:tr h="623173">
                <a:tc>
                  <a:txBody>
                    <a:bodyPr/>
                    <a:lstStyle/>
                    <a:p>
                      <a:pPr algn="l" fontAlgn="t"/>
                      <a:endParaRPr lang="it-IT" sz="1100" u="none" strike="noStrike" dirty="0">
                        <a:effectLst/>
                      </a:endParaRPr>
                    </a:p>
                    <a:p>
                      <a:pPr algn="l" fontAlgn="t"/>
                      <a:r>
                        <a:rPr lang="it-IT" sz="1100" u="none" strike="noStrike" dirty="0">
                          <a:effectLst/>
                        </a:rPr>
                        <a:t>CARPINETO R.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</a:rPr>
                        <a:t>176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84988396"/>
                  </a:ext>
                </a:extLst>
              </a:tr>
              <a:tr h="623173">
                <a:tc>
                  <a:txBody>
                    <a:bodyPr/>
                    <a:lstStyle/>
                    <a:p>
                      <a:pPr algn="l" fontAlgn="t"/>
                      <a:endParaRPr lang="it-IT" sz="1100" u="none" strike="noStrike" dirty="0">
                        <a:effectLst/>
                      </a:endParaRPr>
                    </a:p>
                    <a:p>
                      <a:pPr algn="l" fontAlgn="t"/>
                      <a:r>
                        <a:rPr lang="it-IT" sz="1100" u="none" strike="noStrike" dirty="0">
                          <a:effectLst/>
                        </a:rPr>
                        <a:t>COLLEFERRO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 dirty="0">
                          <a:effectLst/>
                        </a:rPr>
                        <a:t>2.283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32276282"/>
                  </a:ext>
                </a:extLst>
              </a:tr>
              <a:tr h="623173">
                <a:tc>
                  <a:txBody>
                    <a:bodyPr/>
                    <a:lstStyle/>
                    <a:p>
                      <a:pPr algn="l" fontAlgn="t"/>
                      <a:endParaRPr lang="it-IT" sz="1100" u="none" strike="noStrike" dirty="0">
                        <a:effectLst/>
                      </a:endParaRPr>
                    </a:p>
                    <a:p>
                      <a:pPr algn="l" fontAlgn="t"/>
                      <a:r>
                        <a:rPr lang="it-IT" sz="1100" u="none" strike="noStrike" dirty="0">
                          <a:effectLst/>
                        </a:rPr>
                        <a:t>GAVIGNANO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 dirty="0">
                          <a:effectLst/>
                        </a:rPr>
                        <a:t>70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68427637"/>
                  </a:ext>
                </a:extLst>
              </a:tr>
              <a:tr h="623173">
                <a:tc>
                  <a:txBody>
                    <a:bodyPr/>
                    <a:lstStyle/>
                    <a:p>
                      <a:pPr algn="l" fontAlgn="t"/>
                      <a:endParaRPr lang="it-IT" sz="1100" u="none" strike="noStrike" dirty="0">
                        <a:effectLst/>
                      </a:endParaRPr>
                    </a:p>
                    <a:p>
                      <a:pPr algn="l" fontAlgn="t"/>
                      <a:r>
                        <a:rPr lang="it-IT" sz="1100" u="none" strike="noStrike" dirty="0">
                          <a:effectLst/>
                        </a:rPr>
                        <a:t>GORGA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 dirty="0">
                          <a:effectLst/>
                        </a:rPr>
                        <a:t>32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05478606"/>
                  </a:ext>
                </a:extLst>
              </a:tr>
              <a:tr h="623173">
                <a:tc>
                  <a:txBody>
                    <a:bodyPr/>
                    <a:lstStyle/>
                    <a:p>
                      <a:pPr algn="l" fontAlgn="t"/>
                      <a:endParaRPr lang="it-IT" sz="1100" u="none" strike="noStrike" dirty="0">
                        <a:effectLst/>
                      </a:endParaRPr>
                    </a:p>
                    <a:p>
                      <a:pPr algn="l" fontAlgn="t"/>
                      <a:r>
                        <a:rPr lang="it-IT" sz="1100" u="none" strike="noStrike" dirty="0">
                          <a:effectLst/>
                        </a:rPr>
                        <a:t>LABICO 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 dirty="0">
                          <a:effectLst/>
                        </a:rPr>
                        <a:t>728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07454009"/>
                  </a:ext>
                </a:extLst>
              </a:tr>
              <a:tr h="623173">
                <a:tc>
                  <a:txBody>
                    <a:bodyPr/>
                    <a:lstStyle/>
                    <a:p>
                      <a:pPr algn="l" fontAlgn="t"/>
                      <a:endParaRPr lang="it-IT" sz="1100" u="none" strike="noStrike" dirty="0">
                        <a:effectLst/>
                      </a:endParaRPr>
                    </a:p>
                    <a:p>
                      <a:pPr algn="l" fontAlgn="t"/>
                      <a:r>
                        <a:rPr lang="it-IT" sz="1100" u="none" strike="noStrike" dirty="0">
                          <a:effectLst/>
                        </a:rPr>
                        <a:t>MONTELANICO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 dirty="0">
                          <a:effectLst/>
                        </a:rPr>
                        <a:t>259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46879436"/>
                  </a:ext>
                </a:extLst>
              </a:tr>
              <a:tr h="623173">
                <a:tc>
                  <a:txBody>
                    <a:bodyPr/>
                    <a:lstStyle/>
                    <a:p>
                      <a:pPr algn="l" fontAlgn="t"/>
                      <a:endParaRPr lang="it-IT" sz="1100" u="none" strike="noStrike" dirty="0">
                        <a:effectLst/>
                      </a:endParaRPr>
                    </a:p>
                    <a:p>
                      <a:pPr algn="l" fontAlgn="t"/>
                      <a:r>
                        <a:rPr lang="it-IT" sz="1100" u="none" strike="noStrike" dirty="0">
                          <a:effectLst/>
                        </a:rPr>
                        <a:t>SEGNI 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 dirty="0">
                          <a:effectLst/>
                        </a:rPr>
                        <a:t>708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01723094"/>
                  </a:ext>
                </a:extLst>
              </a:tr>
              <a:tr h="623173">
                <a:tc>
                  <a:txBody>
                    <a:bodyPr/>
                    <a:lstStyle/>
                    <a:p>
                      <a:pPr algn="l" fontAlgn="t"/>
                      <a:endParaRPr lang="it-IT" sz="1100" u="none" strike="noStrike" dirty="0">
                        <a:effectLst/>
                      </a:endParaRPr>
                    </a:p>
                    <a:p>
                      <a:pPr algn="l" fontAlgn="t"/>
                      <a:r>
                        <a:rPr lang="it-IT" sz="1100" u="none" strike="noStrike" dirty="0">
                          <a:effectLst/>
                        </a:rPr>
                        <a:t>VALMONTONE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 dirty="0">
                          <a:effectLst/>
                        </a:rPr>
                        <a:t>2,075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59234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3642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DDEAEBCB-807D-A112-A6AF-5A6A425350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2616036"/>
              </p:ext>
            </p:extLst>
          </p:nvPr>
        </p:nvGraphicFramePr>
        <p:xfrm>
          <a:off x="146396" y="111046"/>
          <a:ext cx="5431536" cy="54029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62331">
                  <a:extLst>
                    <a:ext uri="{9D8B030D-6E8A-4147-A177-3AD203B41FA5}">
                      <a16:colId xmlns:a16="http://schemas.microsoft.com/office/drawing/2014/main" val="1440574852"/>
                    </a:ext>
                  </a:extLst>
                </a:gridCol>
                <a:gridCol w="740359">
                  <a:extLst>
                    <a:ext uri="{9D8B030D-6E8A-4147-A177-3AD203B41FA5}">
                      <a16:colId xmlns:a16="http://schemas.microsoft.com/office/drawing/2014/main" val="1770183647"/>
                    </a:ext>
                  </a:extLst>
                </a:gridCol>
                <a:gridCol w="978715">
                  <a:extLst>
                    <a:ext uri="{9D8B030D-6E8A-4147-A177-3AD203B41FA5}">
                      <a16:colId xmlns:a16="http://schemas.microsoft.com/office/drawing/2014/main" val="1413289761"/>
                    </a:ext>
                  </a:extLst>
                </a:gridCol>
                <a:gridCol w="733842">
                  <a:extLst>
                    <a:ext uri="{9D8B030D-6E8A-4147-A177-3AD203B41FA5}">
                      <a16:colId xmlns:a16="http://schemas.microsoft.com/office/drawing/2014/main" val="1325171489"/>
                    </a:ext>
                  </a:extLst>
                </a:gridCol>
                <a:gridCol w="1416289">
                  <a:extLst>
                    <a:ext uri="{9D8B030D-6E8A-4147-A177-3AD203B41FA5}">
                      <a16:colId xmlns:a16="http://schemas.microsoft.com/office/drawing/2014/main" val="2860110785"/>
                    </a:ext>
                  </a:extLst>
                </a:gridCol>
              </a:tblGrid>
              <a:tr h="101284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dirty="0">
                          <a:effectLst/>
                        </a:rPr>
                        <a:t>COMUNI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03" marR="38503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dirty="0">
                          <a:effectLst/>
                        </a:rPr>
                        <a:t>STRANIERI RESIDENTI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03" marR="38503" marT="0" marB="0"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Incidenza pop. straniera su pop. Totale Comune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03" marR="38503" marT="0" marB="0" anchor="ctr"/>
                </a:tc>
                <a:extLst>
                  <a:ext uri="{0D108BD9-81ED-4DB2-BD59-A6C34878D82A}">
                    <a16:rowId xmlns:a16="http://schemas.microsoft.com/office/drawing/2014/main" val="2006948498"/>
                  </a:ext>
                </a:extLst>
              </a:tr>
              <a:tr h="38854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M</a:t>
                      </a:r>
                      <a:endParaRPr lang="it-IT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03" marR="385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F</a:t>
                      </a:r>
                      <a:endParaRPr lang="it-IT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03" marR="385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</a:t>
                      </a:r>
                    </a:p>
                  </a:txBody>
                  <a:tcPr marL="38503" marR="38503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38503" marR="38503" marT="0" marB="0" anchor="b"/>
                </a:tc>
                <a:extLst>
                  <a:ext uri="{0D108BD9-81ED-4DB2-BD59-A6C34878D82A}">
                    <a16:rowId xmlns:a16="http://schemas.microsoft.com/office/drawing/2014/main" val="4040342948"/>
                  </a:ext>
                </a:extLst>
              </a:tr>
              <a:tr h="3098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>
                          <a:effectLst/>
                        </a:rPr>
                        <a:t>ARTENA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03" marR="38503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511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937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1448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76925060"/>
                  </a:ext>
                </a:extLst>
              </a:tr>
              <a:tr h="4835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dirty="0">
                          <a:effectLst/>
                        </a:rPr>
                        <a:t>CARPINETO R.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03" marR="38503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74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102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176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42436152"/>
                  </a:ext>
                </a:extLst>
              </a:tr>
              <a:tr h="3841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dirty="0">
                          <a:effectLst/>
                        </a:rPr>
                        <a:t>COLLEFERRO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03" marR="38503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1090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1193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2283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06807056"/>
                  </a:ext>
                </a:extLst>
              </a:tr>
              <a:tr h="2774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dirty="0">
                          <a:effectLst/>
                        </a:rPr>
                        <a:t>GAVIGNANO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03" marR="38503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46758017"/>
                  </a:ext>
                </a:extLst>
              </a:tr>
              <a:tr h="2774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dirty="0">
                          <a:effectLst/>
                        </a:rPr>
                        <a:t>GORGA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03" marR="38503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46229943"/>
                  </a:ext>
                </a:extLst>
              </a:tr>
              <a:tr h="2774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dirty="0">
                          <a:effectLst/>
                        </a:rPr>
                        <a:t>LABICO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03" marR="38503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345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383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728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00507348"/>
                  </a:ext>
                </a:extLst>
              </a:tr>
              <a:tr h="5028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dirty="0">
                          <a:effectLst/>
                        </a:rPr>
                        <a:t>MONTELANICO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03" marR="38503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130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129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259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59914909"/>
                  </a:ext>
                </a:extLst>
              </a:tr>
              <a:tr h="2774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dirty="0">
                          <a:effectLst/>
                        </a:rPr>
                        <a:t>SEGNI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03" marR="38503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350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357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708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b="0" kern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03094551"/>
                  </a:ext>
                </a:extLst>
              </a:tr>
              <a:tr h="5028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>
                          <a:effectLst/>
                        </a:rPr>
                        <a:t>VALMONTONE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03" marR="38503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1049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1026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2075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06072189"/>
                  </a:ext>
                </a:extLst>
              </a:tr>
              <a:tr h="5816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dirty="0">
                          <a:effectLst/>
                        </a:rPr>
                        <a:t>TOTALE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03" marR="38503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4177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it-IT" sz="1400" b="0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7779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it-IT" sz="1400" b="0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57474580"/>
                  </a:ext>
                </a:extLst>
              </a:tr>
            </a:tbl>
          </a:graphicData>
        </a:graphic>
      </p:graphicFrame>
      <p:sp>
        <p:nvSpPr>
          <p:cNvPr id="9" name="CasellaDiTesto 8">
            <a:extLst>
              <a:ext uri="{FF2B5EF4-FFF2-40B4-BE49-F238E27FC236}">
                <a16:creationId xmlns:a16="http://schemas.microsoft.com/office/drawing/2014/main" id="{5122EE80-BBEA-0FC7-DB94-735F30AB3895}"/>
              </a:ext>
            </a:extLst>
          </p:cNvPr>
          <p:cNvSpPr txBox="1"/>
          <p:nvPr/>
        </p:nvSpPr>
        <p:spPr>
          <a:xfrm>
            <a:off x="137160" y="5952063"/>
            <a:ext cx="10561320" cy="70788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dirty="0">
                <a:solidFill>
                  <a:schemeClr val="accent1">
                    <a:lumMod val="50000"/>
                  </a:schemeClr>
                </a:solidFill>
              </a:rPr>
              <a:t>Circa </a:t>
            </a:r>
            <a:r>
              <a:rPr lang="it-IT" sz="2000" b="1" dirty="0">
                <a:solidFill>
                  <a:schemeClr val="accent1">
                    <a:lumMod val="50000"/>
                  </a:schemeClr>
                </a:solidFill>
              </a:rPr>
              <a:t>l’ 83%</a:t>
            </a:r>
            <a:r>
              <a:rPr lang="it-IT" sz="2000" dirty="0">
                <a:solidFill>
                  <a:schemeClr val="accent1">
                    <a:lumMod val="50000"/>
                  </a:schemeClr>
                </a:solidFill>
              </a:rPr>
              <a:t> degli stranieri del Distretto vive nei paesi di pianura.</a:t>
            </a:r>
            <a:endParaRPr lang="it-IT" sz="20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it-IT" sz="2000" b="1" dirty="0">
                <a:solidFill>
                  <a:schemeClr val="accent1">
                    <a:lumMod val="50000"/>
                  </a:schemeClr>
                </a:solidFill>
              </a:rPr>
              <a:t>6.534</a:t>
            </a:r>
            <a:r>
              <a:rPr lang="it-IT" sz="2000" dirty="0">
                <a:solidFill>
                  <a:schemeClr val="accent1">
                    <a:lumMod val="50000"/>
                  </a:schemeClr>
                </a:solidFill>
              </a:rPr>
              <a:t> residenti </a:t>
            </a: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AB9BAE26-20D9-0460-EB19-8AEAD3260EF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0259971"/>
              </p:ext>
            </p:extLst>
          </p:nvPr>
        </p:nvGraphicFramePr>
        <p:xfrm>
          <a:off x="5715000" y="101810"/>
          <a:ext cx="6135624" cy="55406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476130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afico 4">
            <a:extLst>
              <a:ext uri="{FF2B5EF4-FFF2-40B4-BE49-F238E27FC236}">
                <a16:creationId xmlns:a16="http://schemas.microsoft.com/office/drawing/2014/main" id="{F66C4C0D-586D-9988-1A37-3C4977ACC77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5834813"/>
              </p:ext>
            </p:extLst>
          </p:nvPr>
        </p:nvGraphicFramePr>
        <p:xfrm>
          <a:off x="6095999" y="1225296"/>
          <a:ext cx="5495541" cy="4636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asellaDiTesto 5">
            <a:extLst>
              <a:ext uri="{FF2B5EF4-FFF2-40B4-BE49-F238E27FC236}">
                <a16:creationId xmlns:a16="http://schemas.microsoft.com/office/drawing/2014/main" id="{F0BB23F9-F2AF-AE4C-27AB-DF5870F496B6}"/>
              </a:ext>
            </a:extLst>
          </p:cNvPr>
          <p:cNvSpPr txBox="1"/>
          <p:nvPr/>
        </p:nvSpPr>
        <p:spPr>
          <a:xfrm>
            <a:off x="1296511" y="453408"/>
            <a:ext cx="3597460" cy="523220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it-IT" sz="2800" b="1" dirty="0">
                <a:solidFill>
                  <a:schemeClr val="accent5">
                    <a:lumMod val="75000"/>
                  </a:schemeClr>
                </a:solidFill>
              </a:rPr>
              <a:t>PIRAMIDE</a:t>
            </a:r>
            <a:r>
              <a:rPr lang="it-IT" sz="2800" b="1" dirty="0"/>
              <a:t> </a:t>
            </a:r>
            <a:r>
              <a:rPr lang="it-IT" sz="2800" b="1" dirty="0">
                <a:solidFill>
                  <a:schemeClr val="accent5">
                    <a:lumMod val="75000"/>
                  </a:schemeClr>
                </a:solidFill>
              </a:rPr>
              <a:t>STRANIERI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D81DDF2F-83BF-2CBB-D0AA-8EFC37FA0617}"/>
              </a:ext>
            </a:extLst>
          </p:cNvPr>
          <p:cNvSpPr txBox="1"/>
          <p:nvPr/>
        </p:nvSpPr>
        <p:spPr>
          <a:xfrm>
            <a:off x="6925787" y="455194"/>
            <a:ext cx="3643946" cy="52322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it-IT" sz="2800" b="1" dirty="0">
                <a:solidFill>
                  <a:schemeClr val="accent1"/>
                </a:solidFill>
              </a:rPr>
              <a:t>PIRAMIDE DISTRETTO</a:t>
            </a: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67C1B17D-4BDA-215F-0F18-66CD229787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3083161"/>
              </p:ext>
            </p:extLst>
          </p:nvPr>
        </p:nvGraphicFramePr>
        <p:xfrm>
          <a:off x="347471" y="1225296"/>
          <a:ext cx="5495541" cy="4636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470262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>
            <a:extLst>
              <a:ext uri="{FF2B5EF4-FFF2-40B4-BE49-F238E27FC236}">
                <a16:creationId xmlns:a16="http://schemas.microsoft.com/office/drawing/2014/main" id="{AC5FD3F5-B1ED-0FFE-164E-9FE11B05D52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7793623"/>
              </p:ext>
            </p:extLst>
          </p:nvPr>
        </p:nvGraphicFramePr>
        <p:xfrm>
          <a:off x="719327" y="80467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asellaDiTesto 2">
            <a:extLst>
              <a:ext uri="{FF2B5EF4-FFF2-40B4-BE49-F238E27FC236}">
                <a16:creationId xmlns:a16="http://schemas.microsoft.com/office/drawing/2014/main" id="{20F561E7-9040-A1EF-165D-26EFD0335316}"/>
              </a:ext>
            </a:extLst>
          </p:cNvPr>
          <p:cNvSpPr txBox="1"/>
          <p:nvPr/>
        </p:nvSpPr>
        <p:spPr>
          <a:xfrm>
            <a:off x="1661046" y="373832"/>
            <a:ext cx="2688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CARPINETO ROMANO </a:t>
            </a:r>
          </a:p>
        </p:txBody>
      </p:sp>
      <p:graphicFrame>
        <p:nvGraphicFramePr>
          <p:cNvPr id="4" name="Grafico 3">
            <a:extLst>
              <a:ext uri="{FF2B5EF4-FFF2-40B4-BE49-F238E27FC236}">
                <a16:creationId xmlns:a16="http://schemas.microsoft.com/office/drawing/2014/main" id="{8F3C6D85-AF45-3B08-B43D-DCD4F11DC9C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6491214"/>
              </p:ext>
            </p:extLst>
          </p:nvPr>
        </p:nvGraphicFramePr>
        <p:xfrm>
          <a:off x="6096000" y="883253"/>
          <a:ext cx="4276725" cy="2586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CasellaDiTesto 4">
            <a:extLst>
              <a:ext uri="{FF2B5EF4-FFF2-40B4-BE49-F238E27FC236}">
                <a16:creationId xmlns:a16="http://schemas.microsoft.com/office/drawing/2014/main" id="{6863D093-C3AE-7DB6-86F0-38D358AA9886}"/>
              </a:ext>
            </a:extLst>
          </p:cNvPr>
          <p:cNvSpPr txBox="1"/>
          <p:nvPr/>
        </p:nvSpPr>
        <p:spPr>
          <a:xfrm>
            <a:off x="7504997" y="373832"/>
            <a:ext cx="1754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GAVIGNANO</a:t>
            </a:r>
            <a:r>
              <a:rPr lang="it-IT" dirty="0"/>
              <a:t> </a:t>
            </a:r>
          </a:p>
        </p:txBody>
      </p:sp>
      <p:graphicFrame>
        <p:nvGraphicFramePr>
          <p:cNvPr id="6" name="Grafico 5">
            <a:extLst>
              <a:ext uri="{FF2B5EF4-FFF2-40B4-BE49-F238E27FC236}">
                <a16:creationId xmlns:a16="http://schemas.microsoft.com/office/drawing/2014/main" id="{1902D198-9409-4A39-1AD4-D1D1BF2ADE8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3445309"/>
              </p:ext>
            </p:extLst>
          </p:nvPr>
        </p:nvGraphicFramePr>
        <p:xfrm>
          <a:off x="719327" y="41148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Grafico 6">
            <a:extLst>
              <a:ext uri="{FF2B5EF4-FFF2-40B4-BE49-F238E27FC236}">
                <a16:creationId xmlns:a16="http://schemas.microsoft.com/office/drawing/2014/main" id="{F66C4C0D-586D-9988-1A37-3C4977ACC77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0629312"/>
              </p:ext>
            </p:extLst>
          </p:nvPr>
        </p:nvGraphicFramePr>
        <p:xfrm>
          <a:off x="6096000" y="41148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CasellaDiTesto 7">
            <a:extLst>
              <a:ext uri="{FF2B5EF4-FFF2-40B4-BE49-F238E27FC236}">
                <a16:creationId xmlns:a16="http://schemas.microsoft.com/office/drawing/2014/main" id="{52949004-3B94-8FE5-7AF7-C73F4081A01F}"/>
              </a:ext>
            </a:extLst>
          </p:cNvPr>
          <p:cNvSpPr txBox="1"/>
          <p:nvPr/>
        </p:nvSpPr>
        <p:spPr>
          <a:xfrm>
            <a:off x="2580367" y="3646670"/>
            <a:ext cx="84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SEGNI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354CAED3-AE19-FE1E-0BB5-B84F408F157D}"/>
              </a:ext>
            </a:extLst>
          </p:cNvPr>
          <p:cNvSpPr txBox="1"/>
          <p:nvPr/>
        </p:nvSpPr>
        <p:spPr>
          <a:xfrm>
            <a:off x="7741440" y="3646670"/>
            <a:ext cx="1281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DISTRETTO</a:t>
            </a:r>
          </a:p>
        </p:txBody>
      </p:sp>
    </p:spTree>
    <p:extLst>
      <p:ext uri="{BB962C8B-B14F-4D97-AF65-F5344CB8AC3E}">
        <p14:creationId xmlns:p14="http://schemas.microsoft.com/office/powerpoint/2010/main" val="8314617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D96849B3-CF03-18D7-9B29-CE14948CFA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761912"/>
              </p:ext>
            </p:extLst>
          </p:nvPr>
        </p:nvGraphicFramePr>
        <p:xfrm>
          <a:off x="0" y="935272"/>
          <a:ext cx="6468427" cy="52087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23448">
                  <a:extLst>
                    <a:ext uri="{9D8B030D-6E8A-4147-A177-3AD203B41FA5}">
                      <a16:colId xmlns:a16="http://schemas.microsoft.com/office/drawing/2014/main" val="4245383632"/>
                    </a:ext>
                  </a:extLst>
                </a:gridCol>
                <a:gridCol w="708403">
                  <a:extLst>
                    <a:ext uri="{9D8B030D-6E8A-4147-A177-3AD203B41FA5}">
                      <a16:colId xmlns:a16="http://schemas.microsoft.com/office/drawing/2014/main" val="625609436"/>
                    </a:ext>
                  </a:extLst>
                </a:gridCol>
                <a:gridCol w="708403">
                  <a:extLst>
                    <a:ext uri="{9D8B030D-6E8A-4147-A177-3AD203B41FA5}">
                      <a16:colId xmlns:a16="http://schemas.microsoft.com/office/drawing/2014/main" val="1979075413"/>
                    </a:ext>
                  </a:extLst>
                </a:gridCol>
                <a:gridCol w="937022">
                  <a:extLst>
                    <a:ext uri="{9D8B030D-6E8A-4147-A177-3AD203B41FA5}">
                      <a16:colId xmlns:a16="http://schemas.microsoft.com/office/drawing/2014/main" val="2214081910"/>
                    </a:ext>
                  </a:extLst>
                </a:gridCol>
                <a:gridCol w="1325372">
                  <a:extLst>
                    <a:ext uri="{9D8B030D-6E8A-4147-A177-3AD203B41FA5}">
                      <a16:colId xmlns:a16="http://schemas.microsoft.com/office/drawing/2014/main" val="2628328081"/>
                    </a:ext>
                  </a:extLst>
                </a:gridCol>
                <a:gridCol w="1365779">
                  <a:extLst>
                    <a:ext uri="{9D8B030D-6E8A-4147-A177-3AD203B41FA5}">
                      <a16:colId xmlns:a16="http://schemas.microsoft.com/office/drawing/2014/main" val="681220885"/>
                    </a:ext>
                  </a:extLst>
                </a:gridCol>
              </a:tblGrid>
              <a:tr h="118872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dirty="0">
                          <a:effectLst/>
                        </a:rPr>
                        <a:t>COMUNI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dirty="0">
                          <a:effectLst/>
                        </a:rPr>
                        <a:t>MINORI STRANIERI RESIDENTI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dirty="0">
                          <a:effectLst/>
                        </a:rPr>
                        <a:t>STRANIERI RESIDENTI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dirty="0">
                          <a:effectLst/>
                        </a:rPr>
                        <a:t>Incidenza minori stranieri su tot. stranieri residente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750814908"/>
                  </a:ext>
                </a:extLst>
              </a:tr>
              <a:tr h="393152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M</a:t>
                      </a:r>
                      <a:endParaRPr lang="it-IT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F</a:t>
                      </a:r>
                      <a:endParaRPr lang="it-IT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TOTALE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TOTALE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572909331"/>
                  </a:ext>
                </a:extLst>
              </a:tr>
              <a:tr h="3415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>
                          <a:effectLst/>
                        </a:rPr>
                        <a:t>ARTENA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36386741"/>
                  </a:ext>
                </a:extLst>
              </a:tr>
              <a:tr h="5529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dirty="0">
                          <a:effectLst/>
                        </a:rPr>
                        <a:t>CARPINETO R.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89402373"/>
                  </a:ext>
                </a:extLst>
              </a:tr>
              <a:tr h="3415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>
                          <a:effectLst/>
                        </a:rPr>
                        <a:t>COLLEFERRO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2283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52506527"/>
                  </a:ext>
                </a:extLst>
              </a:tr>
              <a:tr h="3415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>
                          <a:effectLst/>
                        </a:rPr>
                        <a:t>GAVIGNANO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67640461"/>
                  </a:ext>
                </a:extLst>
              </a:tr>
              <a:tr h="3415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dirty="0">
                          <a:effectLst/>
                        </a:rPr>
                        <a:t>GORGA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21724041"/>
                  </a:ext>
                </a:extLst>
              </a:tr>
              <a:tr h="3415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>
                          <a:effectLst/>
                        </a:rPr>
                        <a:t>LABICO 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5894232"/>
                  </a:ext>
                </a:extLst>
              </a:tr>
              <a:tr h="3415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>
                          <a:effectLst/>
                        </a:rPr>
                        <a:t>MONTELANICO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01889132"/>
                  </a:ext>
                </a:extLst>
              </a:tr>
              <a:tr h="3415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>
                          <a:effectLst/>
                        </a:rPr>
                        <a:t>SEGNI 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n.p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n.p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n.p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n.p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2123039"/>
                  </a:ext>
                </a:extLst>
              </a:tr>
              <a:tr h="3415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>
                          <a:effectLst/>
                        </a:rPr>
                        <a:t>VALMONTONE 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n.p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n.p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n.p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n.p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29688090"/>
                  </a:ext>
                </a:extLst>
              </a:tr>
              <a:tr h="3415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 dirty="0">
                          <a:effectLst/>
                        </a:rPr>
                        <a:t>TOTALE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n.p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n.p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n.p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7.779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n.p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89899002"/>
                  </a:ext>
                </a:extLst>
              </a:tr>
            </a:tbl>
          </a:graphicData>
        </a:graphic>
      </p:graphicFrame>
      <p:sp>
        <p:nvSpPr>
          <p:cNvPr id="5" name="CasellaDiTesto 4">
            <a:extLst>
              <a:ext uri="{FF2B5EF4-FFF2-40B4-BE49-F238E27FC236}">
                <a16:creationId xmlns:a16="http://schemas.microsoft.com/office/drawing/2014/main" id="{DAE86018-D844-0B27-D5F9-3BFBE02D7A1E}"/>
              </a:ext>
            </a:extLst>
          </p:cNvPr>
          <p:cNvSpPr txBox="1"/>
          <p:nvPr/>
        </p:nvSpPr>
        <p:spPr>
          <a:xfrm>
            <a:off x="778764" y="196307"/>
            <a:ext cx="10634472" cy="430887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sz="2200" b="1" dirty="0">
                <a:solidFill>
                  <a:schemeClr val="accent1">
                    <a:lumMod val="50000"/>
                  </a:schemeClr>
                </a:solidFill>
              </a:rPr>
              <a:t>Minori stranieri residenti, per sesso e incidenza percentuale</a:t>
            </a:r>
          </a:p>
        </p:txBody>
      </p:sp>
      <p:graphicFrame>
        <p:nvGraphicFramePr>
          <p:cNvPr id="4" name="Grafico 3">
            <a:extLst>
              <a:ext uri="{FF2B5EF4-FFF2-40B4-BE49-F238E27FC236}">
                <a16:creationId xmlns:a16="http://schemas.microsoft.com/office/drawing/2014/main" id="{55891314-4295-1F21-33DD-800EB2E9789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0801360"/>
              </p:ext>
            </p:extLst>
          </p:nvPr>
        </p:nvGraphicFramePr>
        <p:xfrm>
          <a:off x="6400800" y="902277"/>
          <a:ext cx="5920085" cy="52747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205493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B6DBD71F-9E8D-0FAF-A644-92AEDA0B49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0614437"/>
              </p:ext>
            </p:extLst>
          </p:nvPr>
        </p:nvGraphicFramePr>
        <p:xfrm>
          <a:off x="208725" y="713233"/>
          <a:ext cx="5295963" cy="56690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08595">
                  <a:extLst>
                    <a:ext uri="{9D8B030D-6E8A-4147-A177-3AD203B41FA5}">
                      <a16:colId xmlns:a16="http://schemas.microsoft.com/office/drawing/2014/main" val="3702907443"/>
                    </a:ext>
                  </a:extLst>
                </a:gridCol>
                <a:gridCol w="667512">
                  <a:extLst>
                    <a:ext uri="{9D8B030D-6E8A-4147-A177-3AD203B41FA5}">
                      <a16:colId xmlns:a16="http://schemas.microsoft.com/office/drawing/2014/main" val="1816315231"/>
                    </a:ext>
                  </a:extLst>
                </a:gridCol>
                <a:gridCol w="630936">
                  <a:extLst>
                    <a:ext uri="{9D8B030D-6E8A-4147-A177-3AD203B41FA5}">
                      <a16:colId xmlns:a16="http://schemas.microsoft.com/office/drawing/2014/main" val="1615128167"/>
                    </a:ext>
                  </a:extLst>
                </a:gridCol>
                <a:gridCol w="630936">
                  <a:extLst>
                    <a:ext uri="{9D8B030D-6E8A-4147-A177-3AD203B41FA5}">
                      <a16:colId xmlns:a16="http://schemas.microsoft.com/office/drawing/2014/main" val="1240213404"/>
                    </a:ext>
                  </a:extLst>
                </a:gridCol>
                <a:gridCol w="649224">
                  <a:extLst>
                    <a:ext uri="{9D8B030D-6E8A-4147-A177-3AD203B41FA5}">
                      <a16:colId xmlns:a16="http://schemas.microsoft.com/office/drawing/2014/main" val="3159958662"/>
                    </a:ext>
                  </a:extLst>
                </a:gridCol>
                <a:gridCol w="722376">
                  <a:extLst>
                    <a:ext uri="{9D8B030D-6E8A-4147-A177-3AD203B41FA5}">
                      <a16:colId xmlns:a16="http://schemas.microsoft.com/office/drawing/2014/main" val="1800543519"/>
                    </a:ext>
                  </a:extLst>
                </a:gridCol>
                <a:gridCol w="786384">
                  <a:extLst>
                    <a:ext uri="{9D8B030D-6E8A-4147-A177-3AD203B41FA5}">
                      <a16:colId xmlns:a16="http://schemas.microsoft.com/office/drawing/2014/main" val="727355969"/>
                    </a:ext>
                  </a:extLst>
                </a:gridCol>
              </a:tblGrid>
              <a:tr h="43949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 dirty="0">
                          <a:effectLst/>
                          <a:latin typeface="+mj-lt"/>
                        </a:rPr>
                        <a:t>Consultorio</a:t>
                      </a:r>
                      <a:endParaRPr lang="it-IT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53" marR="373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 dirty="0">
                          <a:effectLst/>
                          <a:latin typeface="+mj-lt"/>
                        </a:rPr>
                        <a:t>2018</a:t>
                      </a:r>
                      <a:endParaRPr lang="it-IT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53" marR="373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</a:t>
                      </a:r>
                    </a:p>
                  </a:txBody>
                  <a:tcPr marL="37353" marR="373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>
                          <a:effectLst/>
                          <a:latin typeface="+mj-lt"/>
                        </a:rPr>
                        <a:t>2020</a:t>
                      </a:r>
                      <a:endParaRPr lang="it-IT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53" marR="373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 dirty="0">
                          <a:effectLst/>
                          <a:latin typeface="+mj-lt"/>
                        </a:rPr>
                        <a:t>2021</a:t>
                      </a:r>
                      <a:endParaRPr lang="it-IT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53" marR="373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 dirty="0">
                          <a:effectLst/>
                          <a:latin typeface="+mj-lt"/>
                        </a:rPr>
                        <a:t>2022</a:t>
                      </a:r>
                      <a:endParaRPr lang="it-IT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53" marR="373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 dirty="0">
                          <a:effectLst/>
                          <a:latin typeface="+mj-lt"/>
                        </a:rPr>
                        <a:t>2023</a:t>
                      </a:r>
                      <a:endParaRPr lang="it-IT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53" marR="37353" marT="0" marB="0" anchor="ctr"/>
                </a:tc>
                <a:extLst>
                  <a:ext uri="{0D108BD9-81ED-4DB2-BD59-A6C34878D82A}">
                    <a16:rowId xmlns:a16="http://schemas.microsoft.com/office/drawing/2014/main" val="2774805063"/>
                  </a:ext>
                </a:extLst>
              </a:tr>
              <a:tr h="65728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Utenza straniera </a:t>
                      </a:r>
                    </a:p>
                  </a:txBody>
                  <a:tcPr marL="37353" marR="373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00" dirty="0">
                          <a:effectLst/>
                          <a:latin typeface="+mj-lt"/>
                        </a:rPr>
                        <a:t>Utenza straniera </a:t>
                      </a:r>
                    </a:p>
                  </a:txBody>
                  <a:tcPr marL="37353" marR="373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00" dirty="0">
                          <a:effectLst/>
                          <a:latin typeface="+mj-lt"/>
                        </a:rPr>
                        <a:t>Utenza straniera </a:t>
                      </a:r>
                    </a:p>
                  </a:txBody>
                  <a:tcPr marL="37353" marR="373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00">
                          <a:effectLst/>
                          <a:latin typeface="+mj-lt"/>
                        </a:rPr>
                        <a:t>Utenza straniera </a:t>
                      </a:r>
                      <a:endParaRPr lang="it-IT" sz="1000" dirty="0">
                        <a:effectLst/>
                        <a:latin typeface="+mj-lt"/>
                      </a:endParaRPr>
                    </a:p>
                  </a:txBody>
                  <a:tcPr marL="37353" marR="373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00" dirty="0">
                          <a:effectLst/>
                          <a:latin typeface="+mj-lt"/>
                        </a:rPr>
                        <a:t>Utenza straniera </a:t>
                      </a:r>
                    </a:p>
                  </a:txBody>
                  <a:tcPr marL="37353" marR="373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00" dirty="0">
                          <a:effectLst/>
                          <a:latin typeface="+mj-lt"/>
                        </a:rPr>
                        <a:t>Utenza straniera </a:t>
                      </a:r>
                    </a:p>
                  </a:txBody>
                  <a:tcPr marL="37353" marR="37353" marT="0" marB="0" anchor="ctr"/>
                </a:tc>
                <a:extLst>
                  <a:ext uri="{0D108BD9-81ED-4DB2-BD59-A6C34878D82A}">
                    <a16:rowId xmlns:a16="http://schemas.microsoft.com/office/drawing/2014/main" val="1688831554"/>
                  </a:ext>
                </a:extLst>
              </a:tr>
              <a:tr h="1591214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 dirty="0">
                          <a:effectLst/>
                          <a:latin typeface="+mj-lt"/>
                        </a:rPr>
                        <a:t>Colleferro</a:t>
                      </a:r>
                      <a:endParaRPr lang="it-IT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53" marR="373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 dirty="0">
                          <a:effectLst/>
                          <a:latin typeface="+mj-lt"/>
                        </a:rPr>
                        <a:t>244</a:t>
                      </a:r>
                      <a:endParaRPr lang="it-IT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53" marR="373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 dirty="0">
                          <a:effectLst/>
                          <a:latin typeface="+mj-lt"/>
                        </a:rPr>
                        <a:t>40</a:t>
                      </a:r>
                      <a:endParaRPr lang="it-IT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53" marR="373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 dirty="0">
                          <a:effectLst/>
                          <a:latin typeface="+mj-lt"/>
                        </a:rPr>
                        <a:t>26</a:t>
                      </a:r>
                      <a:endParaRPr lang="it-IT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53" marR="373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 dirty="0">
                          <a:effectLst/>
                          <a:latin typeface="+mj-lt"/>
                        </a:rPr>
                        <a:t>18</a:t>
                      </a:r>
                      <a:endParaRPr lang="it-IT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53" marR="373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 dirty="0">
                          <a:effectLst/>
                          <a:latin typeface="+mj-lt"/>
                        </a:rPr>
                        <a:t>25</a:t>
                      </a:r>
                      <a:endParaRPr lang="it-IT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53" marR="373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149</a:t>
                      </a:r>
                    </a:p>
                  </a:txBody>
                  <a:tcPr marL="37353" marR="37353" marT="0" marB="0" anchor="ctr"/>
                </a:tc>
                <a:extLst>
                  <a:ext uri="{0D108BD9-81ED-4DB2-BD59-A6C34878D82A}">
                    <a16:rowId xmlns:a16="http://schemas.microsoft.com/office/drawing/2014/main" val="2011752680"/>
                  </a:ext>
                </a:extLst>
              </a:tr>
              <a:tr h="1224871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 dirty="0">
                          <a:effectLst/>
                          <a:latin typeface="+mj-lt"/>
                        </a:rPr>
                        <a:t>Valmontone</a:t>
                      </a:r>
                      <a:endParaRPr lang="it-IT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53" marR="373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 dirty="0">
                          <a:effectLst/>
                          <a:latin typeface="+mj-lt"/>
                        </a:rPr>
                        <a:t>159</a:t>
                      </a:r>
                      <a:endParaRPr lang="it-IT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53" marR="373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 dirty="0">
                          <a:effectLst/>
                          <a:latin typeface="+mj-lt"/>
                        </a:rPr>
                        <a:t>17</a:t>
                      </a:r>
                      <a:endParaRPr lang="it-IT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53" marR="373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 dirty="0">
                          <a:effectLst/>
                          <a:latin typeface="+mj-lt"/>
                        </a:rPr>
                        <a:t>18</a:t>
                      </a:r>
                      <a:endParaRPr lang="it-IT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53" marR="373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 dirty="0">
                          <a:effectLst/>
                          <a:latin typeface="+mj-lt"/>
                        </a:rPr>
                        <a:t>1</a:t>
                      </a:r>
                      <a:endParaRPr lang="it-IT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53" marR="373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 dirty="0">
                          <a:effectLst/>
                          <a:latin typeface="+mj-lt"/>
                        </a:rPr>
                        <a:t>7</a:t>
                      </a:r>
                      <a:endParaRPr lang="it-IT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53" marR="373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86</a:t>
                      </a:r>
                    </a:p>
                  </a:txBody>
                  <a:tcPr marL="37353" marR="37353" marT="0" marB="0" anchor="ctr"/>
                </a:tc>
                <a:extLst>
                  <a:ext uri="{0D108BD9-81ED-4DB2-BD59-A6C34878D82A}">
                    <a16:rowId xmlns:a16="http://schemas.microsoft.com/office/drawing/2014/main" val="3941058304"/>
                  </a:ext>
                </a:extLst>
              </a:tr>
              <a:tr h="583771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 dirty="0">
                          <a:effectLst/>
                          <a:latin typeface="+mj-lt"/>
                        </a:rPr>
                        <a:t>Artena</a:t>
                      </a:r>
                      <a:endParaRPr lang="it-IT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53" marR="373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 dirty="0">
                          <a:effectLst/>
                          <a:latin typeface="+mj-lt"/>
                        </a:rPr>
                        <a:t>28</a:t>
                      </a:r>
                      <a:endParaRPr lang="it-IT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53" marR="373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n.p</a:t>
                      </a:r>
                    </a:p>
                  </a:txBody>
                  <a:tcPr marL="37353" marR="373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n.p</a:t>
                      </a:r>
                    </a:p>
                  </a:txBody>
                  <a:tcPr marL="37353" marR="373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n.p</a:t>
                      </a:r>
                    </a:p>
                  </a:txBody>
                  <a:tcPr marL="37353" marR="373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n.p</a:t>
                      </a:r>
                    </a:p>
                  </a:txBody>
                  <a:tcPr marL="37353" marR="373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n.p</a:t>
                      </a:r>
                    </a:p>
                  </a:txBody>
                  <a:tcPr marL="37353" marR="37353" marT="0" marB="0" anchor="ctr"/>
                </a:tc>
                <a:extLst>
                  <a:ext uri="{0D108BD9-81ED-4DB2-BD59-A6C34878D82A}">
                    <a16:rowId xmlns:a16="http://schemas.microsoft.com/office/drawing/2014/main" val="4215693290"/>
                  </a:ext>
                </a:extLst>
              </a:tr>
              <a:tr h="11724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it-IT" sz="1200" dirty="0">
                        <a:effectLst/>
                        <a:latin typeface="+mj-lt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 dirty="0">
                          <a:effectLst/>
                          <a:latin typeface="+mj-lt"/>
                        </a:rPr>
                        <a:t>Totale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it-IT" sz="1200" dirty="0">
                        <a:effectLst/>
                        <a:latin typeface="+mj-lt"/>
                      </a:endParaRPr>
                    </a:p>
                  </a:txBody>
                  <a:tcPr marL="37353" marR="373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 b="1" dirty="0">
                          <a:effectLst/>
                          <a:latin typeface="+mj-lt"/>
                        </a:rPr>
                        <a:t>431</a:t>
                      </a:r>
                      <a:endParaRPr lang="it-IT" sz="12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53" marR="373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 b="1" dirty="0">
                          <a:effectLst/>
                          <a:latin typeface="+mj-lt"/>
                        </a:rPr>
                        <a:t>57</a:t>
                      </a:r>
                      <a:endParaRPr lang="it-IT" sz="12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53" marR="373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 b="1" dirty="0">
                          <a:effectLst/>
                          <a:latin typeface="+mj-lt"/>
                        </a:rPr>
                        <a:t>44</a:t>
                      </a:r>
                      <a:endParaRPr lang="it-IT" sz="12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53" marR="373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 b="1" dirty="0">
                          <a:effectLst/>
                          <a:latin typeface="+mj-lt"/>
                        </a:rPr>
                        <a:t>19</a:t>
                      </a:r>
                      <a:endParaRPr lang="it-IT" sz="12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53" marR="373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 b="1" dirty="0">
                          <a:effectLst/>
                          <a:latin typeface="+mj-lt"/>
                        </a:rPr>
                        <a:t>32</a:t>
                      </a:r>
                      <a:endParaRPr lang="it-IT" sz="12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53" marR="373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235</a:t>
                      </a:r>
                    </a:p>
                  </a:txBody>
                  <a:tcPr marL="37353" marR="37353" marT="0" marB="0" anchor="ctr"/>
                </a:tc>
                <a:extLst>
                  <a:ext uri="{0D108BD9-81ED-4DB2-BD59-A6C34878D82A}">
                    <a16:rowId xmlns:a16="http://schemas.microsoft.com/office/drawing/2014/main" val="332096700"/>
                  </a:ext>
                </a:extLst>
              </a:tr>
            </a:tbl>
          </a:graphicData>
        </a:graphic>
      </p:graphicFrame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391F091A-30BE-3516-C93F-8408B21FAFF1}"/>
              </a:ext>
            </a:extLst>
          </p:cNvPr>
          <p:cNvSpPr txBox="1"/>
          <p:nvPr/>
        </p:nvSpPr>
        <p:spPr>
          <a:xfrm>
            <a:off x="104362" y="90953"/>
            <a:ext cx="1198327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200" b="1" dirty="0">
                <a:solidFill>
                  <a:schemeClr val="accent1">
                    <a:lumMod val="50000"/>
                  </a:schemeClr>
                </a:solidFill>
              </a:rPr>
              <a:t>Utenza straniera dei Consultori Familiari di Colleferro, Valmontone e Artena</a:t>
            </a: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17CC0828-039B-DE36-2CB6-9925F08523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10344314"/>
              </p:ext>
            </p:extLst>
          </p:nvPr>
        </p:nvGraphicFramePr>
        <p:xfrm>
          <a:off x="5950458" y="1869855"/>
          <a:ext cx="5836158" cy="3355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58442388"/>
      </p:ext>
    </p:extLst>
  </p:cSld>
  <p:clrMapOvr>
    <a:masterClrMapping/>
  </p:clrMapOvr>
</p:sld>
</file>

<file path=ppt/theme/theme1.xml><?xml version="1.0" encoding="utf-8"?>
<a:theme xmlns:a="http://schemas.openxmlformats.org/drawingml/2006/main" name="Sezione">
  <a:themeElements>
    <a:clrScheme name="Sezion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zion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zion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1329</TotalTime>
  <Words>583</Words>
  <Application>Microsoft Office PowerPoint</Application>
  <PresentationFormat>Widescreen</PresentationFormat>
  <Paragraphs>333</Paragraphs>
  <Slides>10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5" baseType="lpstr">
      <vt:lpstr>Arial</vt:lpstr>
      <vt:lpstr>Calibri</vt:lpstr>
      <vt:lpstr>Century Gothic</vt:lpstr>
      <vt:lpstr>Wingdings 3</vt:lpstr>
      <vt:lpstr>Sezione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Piano di zona 2023 </dc:title>
  <dc:creator>pc</dc:creator>
  <cp:lastModifiedBy>Stefano Cacciotti</cp:lastModifiedBy>
  <cp:revision>164</cp:revision>
  <dcterms:created xsi:type="dcterms:W3CDTF">2024-01-08T08:03:07Z</dcterms:created>
  <dcterms:modified xsi:type="dcterms:W3CDTF">2025-05-22T08:07:43Z</dcterms:modified>
</cp:coreProperties>
</file>