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3" r:id="rId4"/>
    <p:sldId id="259" r:id="rId5"/>
    <p:sldId id="260" r:id="rId6"/>
    <p:sldId id="265" r:id="rId7"/>
    <p:sldId id="264" r:id="rId8"/>
    <p:sldId id="269" r:id="rId9"/>
    <p:sldId id="268" r:id="rId10"/>
    <p:sldId id="262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Famiglie in carico al servizio sociale Comunale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2CC-47BB-B282-A46BC701DA5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2CC-47BB-B282-A46BC701DA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2CC-47BB-B282-A46BC701DA5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52CC-47BB-B282-A46BC701DA5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52CC-47BB-B282-A46BC701DA5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52CC-47BB-B282-A46BC701DA5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52CC-47BB-B282-A46BC701DA56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52CC-47BB-B282-A46BC701DA56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52CC-47BB-B282-A46BC701DA56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Foglio1!$A$2:$A$10</c:f>
              <c:strCache>
                <c:ptCount val="9"/>
                <c:pt idx="0">
                  <c:v>Artena</c:v>
                </c:pt>
                <c:pt idx="1">
                  <c:v>Carpineto </c:v>
                </c:pt>
                <c:pt idx="2">
                  <c:v>Colleferro</c:v>
                </c:pt>
                <c:pt idx="3">
                  <c:v>Gavignano</c:v>
                </c:pt>
                <c:pt idx="4">
                  <c:v>Gorga</c:v>
                </c:pt>
                <c:pt idx="5">
                  <c:v>Labico</c:v>
                </c:pt>
                <c:pt idx="6">
                  <c:v>Montelanico</c:v>
                </c:pt>
                <c:pt idx="7">
                  <c:v>Segni</c:v>
                </c:pt>
                <c:pt idx="8">
                  <c:v>Valmontone 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50</c:v>
                </c:pt>
                <c:pt idx="1">
                  <c:v>2</c:v>
                </c:pt>
                <c:pt idx="2">
                  <c:v>300</c:v>
                </c:pt>
                <c:pt idx="3">
                  <c:v>3</c:v>
                </c:pt>
                <c:pt idx="4">
                  <c:v>2</c:v>
                </c:pt>
                <c:pt idx="5">
                  <c:v>45</c:v>
                </c:pt>
                <c:pt idx="6">
                  <c:v>0</c:v>
                </c:pt>
                <c:pt idx="7">
                  <c:v>0</c:v>
                </c:pt>
                <c:pt idx="8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A7-42F2-ADA1-63A2F414505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0266506607839583"/>
          <c:y val="9.1766437849115035E-2"/>
          <c:w val="0.18555013365386341"/>
          <c:h val="0.89542011575476144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Minori in carico al Servizio sociale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135-495D-A853-D4787C5D4BC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885-4755-A49D-98AB68B7C1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135-495D-A853-D4787C5D4BC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885-4755-A49D-98AB68B7C1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885-4755-A49D-98AB68B7C1E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885-4755-A49D-98AB68B7C1E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85-4755-A49D-98AB68B7C1E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A135-495D-A853-D4787C5D4BC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A135-495D-A853-D4787C5D4BCB}"/>
              </c:ext>
            </c:extLst>
          </c:dPt>
          <c:dLbls>
            <c:dLbl>
              <c:idx val="1"/>
              <c:layout>
                <c:manualLayout>
                  <c:x val="-7.3488770979776949E-2"/>
                  <c:y val="0.11065507439375769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85-4755-A49D-98AB68B7C1E1}"/>
                </c:ext>
              </c:extLst>
            </c:dLbl>
            <c:dLbl>
              <c:idx val="3"/>
              <c:layout>
                <c:manualLayout>
                  <c:x val="-0.13462489692380405"/>
                  <c:y val="-8.311970453249849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85-4755-A49D-98AB68B7C1E1}"/>
                </c:ext>
              </c:extLst>
            </c:dLbl>
            <c:dLbl>
              <c:idx val="4"/>
              <c:layout>
                <c:manualLayout>
                  <c:x val="-6.4609762321376496E-2"/>
                  <c:y val="-4.851100833470667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885-4755-A49D-98AB68B7C1E1}"/>
                </c:ext>
              </c:extLst>
            </c:dLbl>
            <c:dLbl>
              <c:idx val="5"/>
              <c:layout>
                <c:manualLayout>
                  <c:x val="-0.11505346134894065"/>
                  <c:y val="-0.154461235576941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885-4755-A49D-98AB68B7C1E1}"/>
                </c:ext>
              </c:extLst>
            </c:dLbl>
            <c:dLbl>
              <c:idx val="6"/>
              <c:layout>
                <c:manualLayout>
                  <c:x val="-4.2122810259349767E-2"/>
                  <c:y val="-6.679650179647503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85-4755-A49D-98AB68B7C1E1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Foglio1!$A$2:$A$10</c:f>
              <c:strCache>
                <c:ptCount val="9"/>
                <c:pt idx="0">
                  <c:v>Artena</c:v>
                </c:pt>
                <c:pt idx="1">
                  <c:v>Carpineto Romano </c:v>
                </c:pt>
                <c:pt idx="2">
                  <c:v>Colleferro</c:v>
                </c:pt>
                <c:pt idx="3">
                  <c:v>Gavignano</c:v>
                </c:pt>
                <c:pt idx="4">
                  <c:v>Gorga </c:v>
                </c:pt>
                <c:pt idx="5">
                  <c:v>Labico </c:v>
                </c:pt>
                <c:pt idx="6">
                  <c:v>Montelanico </c:v>
                </c:pt>
                <c:pt idx="7">
                  <c:v>Segni </c:v>
                </c:pt>
                <c:pt idx="8">
                  <c:v>Valmontone </c:v>
                </c:pt>
              </c:strCache>
            </c:str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20</c:v>
                </c:pt>
                <c:pt idx="1">
                  <c:v>11</c:v>
                </c:pt>
                <c:pt idx="2">
                  <c:v>50</c:v>
                </c:pt>
                <c:pt idx="3">
                  <c:v>9</c:v>
                </c:pt>
                <c:pt idx="4">
                  <c:v>4</c:v>
                </c:pt>
                <c:pt idx="5">
                  <c:v>18</c:v>
                </c:pt>
                <c:pt idx="6">
                  <c:v>1</c:v>
                </c:pt>
                <c:pt idx="7">
                  <c:v>61</c:v>
                </c:pt>
                <c:pt idx="8">
                  <c:v>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85-4755-A49D-98AB68B7C1E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031782665097899"/>
          <c:y val="8.1544962995511616E-2"/>
          <c:w val="0.26770899327239267"/>
          <c:h val="0.9048201338078165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5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02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9347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7074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1925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3743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998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8704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83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14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804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02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022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145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71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78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75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3593AC3-8478-47CD-B3EF-E2194D96469B}" type="datetimeFigureOut">
              <a:rPr lang="it-IT" smtClean="0"/>
              <a:t>18/01/2024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2B7D65-AD7F-43FF-B03C-8D536376E96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9129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503166-B0A6-29CD-8870-C4620C5FBD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324" y="-458217"/>
            <a:ext cx="8001000" cy="2971801"/>
          </a:xfrm>
        </p:spPr>
        <p:txBody>
          <a:bodyPr/>
          <a:lstStyle/>
          <a:p>
            <a:pPr algn="ctr"/>
            <a:r>
              <a:rPr kumimoji="0" lang="it-IT" sz="3600" b="1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Quadro territoriale dei bisogni</a:t>
            </a:r>
            <a:br>
              <a:rPr kumimoji="0" lang="it-IT" sz="3600" b="0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</a:br>
            <a:r>
              <a:rPr kumimoji="0" lang="it-IT" sz="1800" b="0" i="0" u="none" strike="noStrike" kern="1200" cap="all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Disagi più acuti, squilibri nelle varie zone del Distretto e bisogni per macroaree</a:t>
            </a:r>
            <a:endParaRPr lang="it-IT" dirty="0">
              <a:solidFill>
                <a:schemeClr val="accent1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CB4AAD5-65CD-10D7-47F7-7CA7888434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324" y="3188526"/>
            <a:ext cx="6400800" cy="1947333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8"/>
              <a:buNone/>
              <a:tabLst/>
              <a:defRPr/>
            </a:pPr>
            <a:r>
              <a:rPr kumimoji="0" lang="it-IT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AREA MINORI E FAMIGLIA </a:t>
            </a:r>
          </a:p>
          <a:p>
            <a:endParaRPr lang="it-IT" dirty="0"/>
          </a:p>
        </p:txBody>
      </p:sp>
      <p:pic>
        <p:nvPicPr>
          <p:cNvPr id="4" name="Immagine 9">
            <a:extLst>
              <a:ext uri="{FF2B5EF4-FFF2-40B4-BE49-F238E27FC236}">
                <a16:creationId xmlns:a16="http://schemas.microsoft.com/office/drawing/2014/main" id="{EA8EAA0E-8057-20D5-87C7-16288C645D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249" y="4162192"/>
            <a:ext cx="3028949" cy="15144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58D446-F56F-9DD6-0C2B-5371DA8B70F6}"/>
              </a:ext>
            </a:extLst>
          </p:cNvPr>
          <p:cNvSpPr txBox="1"/>
          <p:nvPr/>
        </p:nvSpPr>
        <p:spPr>
          <a:xfrm>
            <a:off x="9164187" y="4166363"/>
            <a:ext cx="27701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chemeClr val="accent1"/>
                </a:solidFill>
              </a:rPr>
              <a:t>OSSERVATORIO SOCIALE </a:t>
            </a:r>
            <a:r>
              <a:rPr lang="it-IT" sz="2000" dirty="0">
                <a:solidFill>
                  <a:schemeClr val="accent1"/>
                </a:solidFill>
              </a:rPr>
              <a:t>DELL’UFFICIO DEL PIANO DIZONA</a:t>
            </a:r>
          </a:p>
          <a:p>
            <a:endParaRPr lang="it-IT" sz="2000" dirty="0">
              <a:solidFill>
                <a:schemeClr val="accent1"/>
              </a:solidFill>
            </a:endParaRPr>
          </a:p>
          <a:p>
            <a:r>
              <a:rPr lang="it-IT" sz="2000" u="sng" dirty="0">
                <a:solidFill>
                  <a:schemeClr val="accent1"/>
                </a:solidFill>
              </a:rPr>
              <a:t>Dati al 31.12.2022</a:t>
            </a:r>
          </a:p>
        </p:txBody>
      </p:sp>
    </p:spTree>
    <p:extLst>
      <p:ext uri="{BB962C8B-B14F-4D97-AF65-F5344CB8AC3E}">
        <p14:creationId xmlns:p14="http://schemas.microsoft.com/office/powerpoint/2010/main" val="1690672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6614B60-F5AF-0155-B904-4794A760B113}"/>
              </a:ext>
            </a:extLst>
          </p:cNvPr>
          <p:cNvSpPr txBox="1"/>
          <p:nvPr/>
        </p:nvSpPr>
        <p:spPr>
          <a:xfrm>
            <a:off x="597406" y="356617"/>
            <a:ext cx="10997183" cy="17095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Di seguito si riportano i dati relativi allo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Spazio Giovani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(Consultorio di Colleferro), uno spazio che accoglie ragazzi dai </a:t>
            </a:r>
            <a:r>
              <a:rPr lang="it-IT" sz="18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ai 24 anni 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diverse problematiche: disagio personale, conflittualità relazionali affettive, disagio intrapsichico, problematiche di identità e familiari, disturbi della comunicazione nelle relazioni affettive, visite ginecologiche, ostetriche, contraccezione, ivg e post-ivg.  </a:t>
            </a:r>
            <a:endParaRPr lang="it-IT" sz="18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14550172-6B58-7866-794C-D37809C600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491045"/>
              </p:ext>
            </p:extLst>
          </p:nvPr>
        </p:nvGraphicFramePr>
        <p:xfrm>
          <a:off x="1926333" y="2599054"/>
          <a:ext cx="8339327" cy="829946"/>
        </p:xfrm>
        <a:graphic>
          <a:graphicData uri="http://schemas.openxmlformats.org/drawingml/2006/table">
            <a:tbl>
              <a:tblPr firstRow="1" firstCol="1" bandRow="1"/>
              <a:tblGrid>
                <a:gridCol w="1230393">
                  <a:extLst>
                    <a:ext uri="{9D8B030D-6E8A-4147-A177-3AD203B41FA5}">
                      <a16:colId xmlns:a16="http://schemas.microsoft.com/office/drawing/2014/main" val="2591714837"/>
                    </a:ext>
                  </a:extLst>
                </a:gridCol>
                <a:gridCol w="899140">
                  <a:extLst>
                    <a:ext uri="{9D8B030D-6E8A-4147-A177-3AD203B41FA5}">
                      <a16:colId xmlns:a16="http://schemas.microsoft.com/office/drawing/2014/main" val="1681849874"/>
                    </a:ext>
                  </a:extLst>
                </a:gridCol>
                <a:gridCol w="1267706">
                  <a:extLst>
                    <a:ext uri="{9D8B030D-6E8A-4147-A177-3AD203B41FA5}">
                      <a16:colId xmlns:a16="http://schemas.microsoft.com/office/drawing/2014/main" val="1411143434"/>
                    </a:ext>
                  </a:extLst>
                </a:gridCol>
                <a:gridCol w="1140757">
                  <a:extLst>
                    <a:ext uri="{9D8B030D-6E8A-4147-A177-3AD203B41FA5}">
                      <a16:colId xmlns:a16="http://schemas.microsoft.com/office/drawing/2014/main" val="932403173"/>
                    </a:ext>
                  </a:extLst>
                </a:gridCol>
                <a:gridCol w="1266812">
                  <a:extLst>
                    <a:ext uri="{9D8B030D-6E8A-4147-A177-3AD203B41FA5}">
                      <a16:colId xmlns:a16="http://schemas.microsoft.com/office/drawing/2014/main" val="3365895150"/>
                    </a:ext>
                  </a:extLst>
                </a:gridCol>
                <a:gridCol w="1382633">
                  <a:extLst>
                    <a:ext uri="{9D8B030D-6E8A-4147-A177-3AD203B41FA5}">
                      <a16:colId xmlns:a16="http://schemas.microsoft.com/office/drawing/2014/main" val="2224077716"/>
                    </a:ext>
                  </a:extLst>
                </a:gridCol>
                <a:gridCol w="1151886">
                  <a:extLst>
                    <a:ext uri="{9D8B030D-6E8A-4147-A177-3AD203B41FA5}">
                      <a16:colId xmlns:a16="http://schemas.microsoft.com/office/drawing/2014/main" val="27332901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it-IT" sz="1400" b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883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utenti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243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319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124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it-IT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</a:t>
                      </a:r>
                      <a:endParaRPr lang="it-IT" sz="140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ahoma" panose="020B060403050404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182</a:t>
                      </a:r>
                      <a:endParaRPr lang="it-IT" sz="1400" b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3479896"/>
                  </a:ext>
                </a:extLst>
              </a:tr>
            </a:tbl>
          </a:graphicData>
        </a:graphic>
      </p:graphicFrame>
      <p:pic>
        <p:nvPicPr>
          <p:cNvPr id="5" name="Immagine 4">
            <a:extLst>
              <a:ext uri="{FF2B5EF4-FFF2-40B4-BE49-F238E27FC236}">
                <a16:creationId xmlns:a16="http://schemas.microsoft.com/office/drawing/2014/main" id="{26DF0E2B-A809-C8F6-3A32-0DECB6EC81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6" y="3794760"/>
            <a:ext cx="7620000" cy="2795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01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CAFC451C-1E13-835C-F1A8-63587576287D}"/>
              </a:ext>
            </a:extLst>
          </p:cNvPr>
          <p:cNvSpPr txBox="1"/>
          <p:nvPr/>
        </p:nvSpPr>
        <p:spPr>
          <a:xfrm>
            <a:off x="3415618" y="2892397"/>
            <a:ext cx="5360763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chemeClr val="bg2">
                    <a:lumMod val="50000"/>
                  </a:schemeClr>
                </a:solidFill>
              </a:rPr>
              <a:t>Grazie per l’attenzione </a:t>
            </a:r>
          </a:p>
        </p:txBody>
      </p:sp>
    </p:spTree>
    <p:extLst>
      <p:ext uri="{BB962C8B-B14F-4D97-AF65-F5344CB8AC3E}">
        <p14:creationId xmlns:p14="http://schemas.microsoft.com/office/powerpoint/2010/main" val="409212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C99650C-161E-D2A0-8BE5-BDC5CA162855}"/>
              </a:ext>
            </a:extLst>
          </p:cNvPr>
          <p:cNvSpPr txBox="1"/>
          <p:nvPr/>
        </p:nvSpPr>
        <p:spPr>
          <a:xfrm>
            <a:off x="232442" y="594361"/>
            <a:ext cx="7383490" cy="56451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Century Gothic" pitchFamily="34"/>
              <a:buChar char="►"/>
              <a:tabLst/>
              <a:defRPr/>
            </a:pP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8"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FAMIGLIE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Century Gothic" pitchFamily="34"/>
              <a:buChar char="►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Utenza effettiva: </a:t>
            </a:r>
            <a:r>
              <a:rPr lang="it-IT" sz="2200" b="1" dirty="0">
                <a:solidFill>
                  <a:schemeClr val="accent1"/>
                </a:solidFill>
                <a:latin typeface="Century Gothic"/>
              </a:rPr>
              <a:t>4</a:t>
            </a: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87*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Century Gothic" pitchFamily="34"/>
              <a:buChar char="►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Utenza potenziale: </a:t>
            </a: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32.542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Century Gothic" pitchFamily="34"/>
              <a:buChar char="►"/>
              <a:tabLst/>
              <a:defRPr/>
            </a:pP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entury Gothic"/>
            </a:endParaRPr>
          </a:p>
          <a:p>
            <a:pPr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80000"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*</a:t>
            </a:r>
            <a:r>
              <a:rPr kumimoji="0" lang="it-IT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1,5 % del totale del Distretto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8"/>
              <a:buNone/>
              <a:tabLst/>
              <a:defRPr/>
            </a:pPr>
            <a:endParaRPr lang="it-IT" sz="2200" b="1" dirty="0">
              <a:solidFill>
                <a:schemeClr val="accent1"/>
              </a:solidFill>
              <a:latin typeface="Century Gothic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80000"/>
              <a:buFont typeface="Wingdings 3" pitchFamily="18"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MINORI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: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Century Gothic" pitchFamily="34"/>
              <a:buChar char="►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Utenza in carico ai Servizi Sociali Comunali:</a:t>
            </a: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 259</a:t>
            </a:r>
            <a:r>
              <a:rPr lang="it-IT" sz="2200" b="1" dirty="0">
                <a:solidFill>
                  <a:schemeClr val="accent1"/>
                </a:solidFill>
                <a:latin typeface="Century Gothic"/>
              </a:rPr>
              <a:t>*</a:t>
            </a:r>
            <a:endParaRPr kumimoji="0" lang="it-IT" sz="220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entury Gothic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Century Gothic" pitchFamily="34"/>
              <a:buChar char="►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Utenza potenziale: </a:t>
            </a: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11.913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70000"/>
              <a:buFont typeface="Century Gothic" pitchFamily="34"/>
              <a:buChar char="►"/>
              <a:tabLst/>
              <a:defRPr/>
            </a:pP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entury Gothic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FFFF"/>
              </a:buClr>
              <a:buSzPct val="70000"/>
              <a:tabLst/>
              <a:defRPr/>
            </a:pPr>
            <a:r>
              <a:rPr kumimoji="0" lang="it-IT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*</a:t>
            </a: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entury Gothic"/>
              </a:rPr>
              <a:t>2% del totale del Distretto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DAAF57F2-FE83-E4B4-032C-129BA9D05B7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932" y="0"/>
            <a:ext cx="45760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030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620EA6B-F0E4-5543-79B1-25F8A9F99C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615480"/>
              </p:ext>
            </p:extLst>
          </p:nvPr>
        </p:nvGraphicFramePr>
        <p:xfrm>
          <a:off x="6799956" y="710646"/>
          <a:ext cx="5238539" cy="54367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2252">
                  <a:extLst>
                    <a:ext uri="{9D8B030D-6E8A-4147-A177-3AD203B41FA5}">
                      <a16:colId xmlns:a16="http://schemas.microsoft.com/office/drawing/2014/main" val="2857938653"/>
                    </a:ext>
                  </a:extLst>
                </a:gridCol>
                <a:gridCol w="1738887">
                  <a:extLst>
                    <a:ext uri="{9D8B030D-6E8A-4147-A177-3AD203B41FA5}">
                      <a16:colId xmlns:a16="http://schemas.microsoft.com/office/drawing/2014/main" val="2013508495"/>
                    </a:ext>
                  </a:extLst>
                </a:gridCol>
                <a:gridCol w="1777400">
                  <a:extLst>
                    <a:ext uri="{9D8B030D-6E8A-4147-A177-3AD203B41FA5}">
                      <a16:colId xmlns:a16="http://schemas.microsoft.com/office/drawing/2014/main" val="518691124"/>
                    </a:ext>
                  </a:extLst>
                </a:gridCol>
              </a:tblGrid>
              <a:tr h="1250328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COMUNI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Famiglie in carico al Servizio Sociale </a:t>
                      </a:r>
                      <a:br>
                        <a:rPr lang="it-IT" sz="1000" dirty="0">
                          <a:effectLst/>
                          <a:latin typeface="+mj-lt"/>
                        </a:rPr>
                      </a:br>
                      <a:r>
                        <a:rPr lang="it-IT" sz="1000" dirty="0">
                          <a:effectLst/>
                          <a:latin typeface="+mj-lt"/>
                        </a:rPr>
                        <a:t>Comunale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Famiglie </a:t>
                      </a:r>
                      <a:br>
                        <a:rPr lang="it-IT" sz="1000" dirty="0">
                          <a:effectLst/>
                          <a:latin typeface="+mj-lt"/>
                        </a:rPr>
                      </a:br>
                      <a:r>
                        <a:rPr lang="it-IT" sz="1000" dirty="0">
                          <a:effectLst/>
                          <a:latin typeface="+mj-lt"/>
                        </a:rPr>
                        <a:t>Multi-problematiche (in cui più soggetti sono seguiti dai servizi)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99466737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ARTENA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j-lt"/>
                        </a:rPr>
                        <a:t>50</a:t>
                      </a:r>
                      <a:endParaRPr lang="it-IT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j-lt"/>
                        </a:rPr>
                        <a:t>30</a:t>
                      </a:r>
                      <a:endParaRPr lang="it-IT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9478684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CARPINETO R. 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2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  <a:latin typeface="+mj-lt"/>
                        </a:rPr>
                        <a:t>1</a:t>
                      </a:r>
                      <a:endParaRPr lang="it-IT" sz="10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028314856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COLLEFERRO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n.P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56608736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GAVIGNANO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3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1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71480715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GORGA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2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2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20451574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LABICO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45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20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616839662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MONTELANICO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n.p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n.p</a:t>
                      </a: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363621472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SEGNI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n.p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6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077857521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VALMONTONE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85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40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147203944"/>
                  </a:ext>
                </a:extLst>
              </a:tr>
              <a:tr h="4186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 TOTALE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487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+mj-lt"/>
                        </a:rPr>
                        <a:t>130</a:t>
                      </a:r>
                      <a:endParaRPr lang="it-IT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33569036"/>
                  </a:ext>
                </a:extLst>
              </a:tr>
            </a:tbl>
          </a:graphicData>
        </a:graphic>
      </p:graphicFrame>
      <p:graphicFrame>
        <p:nvGraphicFramePr>
          <p:cNvPr id="17" name="Grafico 16">
            <a:extLst>
              <a:ext uri="{FF2B5EF4-FFF2-40B4-BE49-F238E27FC236}">
                <a16:creationId xmlns:a16="http://schemas.microsoft.com/office/drawing/2014/main" id="{D5DE4FAB-B159-A33D-8310-DBA2603E09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1224254"/>
              </p:ext>
            </p:extLst>
          </p:nvPr>
        </p:nvGraphicFramePr>
        <p:xfrm>
          <a:off x="153505" y="447261"/>
          <a:ext cx="6465956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1264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73FE03A-89DD-32C8-5DDF-7CC41DC99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767257"/>
              </p:ext>
            </p:extLst>
          </p:nvPr>
        </p:nvGraphicFramePr>
        <p:xfrm>
          <a:off x="940816" y="937258"/>
          <a:ext cx="4829047" cy="44683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4091">
                  <a:extLst>
                    <a:ext uri="{9D8B030D-6E8A-4147-A177-3AD203B41FA5}">
                      <a16:colId xmlns:a16="http://schemas.microsoft.com/office/drawing/2014/main" val="939583582"/>
                    </a:ext>
                  </a:extLst>
                </a:gridCol>
                <a:gridCol w="1597478">
                  <a:extLst>
                    <a:ext uri="{9D8B030D-6E8A-4147-A177-3AD203B41FA5}">
                      <a16:colId xmlns:a16="http://schemas.microsoft.com/office/drawing/2014/main" val="2836718339"/>
                    </a:ext>
                  </a:extLst>
                </a:gridCol>
                <a:gridCol w="1597478">
                  <a:extLst>
                    <a:ext uri="{9D8B030D-6E8A-4147-A177-3AD203B41FA5}">
                      <a16:colId xmlns:a16="http://schemas.microsoft.com/office/drawing/2014/main" val="2835275783"/>
                    </a:ext>
                  </a:extLst>
                </a:gridCol>
              </a:tblGrid>
              <a:tr h="55545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COMUNI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Numero di famiglie al 31.12.2022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926873"/>
                  </a:ext>
                </a:extLst>
              </a:tr>
              <a:tr h="335862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Valore assoluto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Valore percentuale 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502291624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Artena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5420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17%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43230223"/>
                  </a:ext>
                </a:extLst>
              </a:tr>
              <a:tr h="331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Carpineto Romano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1867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6%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37616433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Colleferro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9835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30%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285959341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Gavignano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790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2%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141681521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Gorga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324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1%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769044360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Labico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2674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8%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619736705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Montelanico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961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3%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759759777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Segni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4093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13%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0452583"/>
                  </a:ext>
                </a:extLst>
              </a:tr>
              <a:tr h="3358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>
                          <a:effectLst/>
                        </a:rPr>
                        <a:t>Valmontone</a:t>
                      </a:r>
                      <a:endParaRPr lang="it-IT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6578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dirty="0">
                          <a:effectLst/>
                        </a:rPr>
                        <a:t>20%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369563009"/>
                  </a:ext>
                </a:extLst>
              </a:tr>
              <a:tr h="558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DISTRETTO RM 5.6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32.542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1" dirty="0">
                          <a:effectLst/>
                        </a:rPr>
                        <a:t>100</a:t>
                      </a:r>
                      <a:endParaRPr lang="it-IT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304278180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3DDA9A7F-5F00-3895-FA52-A69AA45BB8E6}"/>
              </a:ext>
            </a:extLst>
          </p:cNvPr>
          <p:cNvSpPr txBox="1"/>
          <p:nvPr/>
        </p:nvSpPr>
        <p:spPr>
          <a:xfrm>
            <a:off x="7257415" y="161354"/>
            <a:ext cx="344200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accent1"/>
                </a:solidFill>
              </a:rPr>
              <a:t>Aumento del numero delle famiglie rispetto al 2021 </a:t>
            </a:r>
            <a:r>
              <a:rPr lang="it-IT" sz="2400" dirty="0">
                <a:solidFill>
                  <a:schemeClr val="accent1"/>
                </a:solidFill>
                <a:sym typeface="Wingdings" panose="05000000000000000000" pitchFamily="2" charset="2"/>
              </a:rPr>
              <a:t> </a:t>
            </a:r>
            <a:r>
              <a:rPr lang="it-IT" sz="2400" b="1" dirty="0">
                <a:solidFill>
                  <a:schemeClr val="accent1"/>
                </a:solidFill>
              </a:rPr>
              <a:t>869 unità familiari in più </a:t>
            </a:r>
            <a:endParaRPr lang="it-IT" dirty="0"/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06EF49C-A417-2451-45A2-CA4931E57A1D}"/>
              </a:ext>
            </a:extLst>
          </p:cNvPr>
          <p:cNvSpPr txBox="1"/>
          <p:nvPr/>
        </p:nvSpPr>
        <p:spPr>
          <a:xfrm>
            <a:off x="7257415" y="1770269"/>
            <a:ext cx="3788538" cy="424731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/>
                </a:solidFill>
              </a:rPr>
              <a:t>Secondo le previsioni dell’ISTAT* nel giro di venti anni si prevede un aumento di oltre 850mila famiglie, ma con una semplificazione della loro struttura.</a:t>
            </a:r>
          </a:p>
          <a:p>
            <a:endParaRPr lang="it-IT" dirty="0">
              <a:solidFill>
                <a:schemeClr val="accent1"/>
              </a:solidFill>
            </a:endParaRPr>
          </a:p>
          <a:p>
            <a:r>
              <a:rPr lang="it-IT" dirty="0">
                <a:solidFill>
                  <a:schemeClr val="accent1"/>
                </a:solidFill>
              </a:rPr>
              <a:t>L’aumento deriverà infatti da una crescita delle famiglie monocomponente (entro il 2042 saranno il 37,5 %) e da una diminuzione delle famiglie con almeno un nucleo (relazione di coppia o relazione genitore – figlio).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F0E8E74-F993-4029-F9E4-C001FE921B45}"/>
              </a:ext>
            </a:extLst>
          </p:cNvPr>
          <p:cNvSpPr txBox="1"/>
          <p:nvPr/>
        </p:nvSpPr>
        <p:spPr>
          <a:xfrm>
            <a:off x="832173" y="6204638"/>
            <a:ext cx="108125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*FONTE: ISTAT, </a:t>
            </a:r>
            <a:r>
              <a:rPr lang="it-IT" i="1" dirty="0"/>
              <a:t>Report 2023. Previsioni della popolazione residente e delle famiglie</a:t>
            </a:r>
            <a:r>
              <a:rPr lang="it-IT" dirty="0"/>
              <a:t>. Base 1/1/2022</a:t>
            </a:r>
          </a:p>
        </p:txBody>
      </p:sp>
    </p:spTree>
    <p:extLst>
      <p:ext uri="{BB962C8B-B14F-4D97-AF65-F5344CB8AC3E}">
        <p14:creationId xmlns:p14="http://schemas.microsoft.com/office/powerpoint/2010/main" val="380414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901D75AA-51B6-13F7-FEE8-8C7F52FFF2A1}"/>
              </a:ext>
            </a:extLst>
          </p:cNvPr>
          <p:cNvSpPr txBox="1"/>
          <p:nvPr/>
        </p:nvSpPr>
        <p:spPr>
          <a:xfrm>
            <a:off x="186612" y="6334842"/>
            <a:ext cx="4665306" cy="340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it-IT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*Dati aggiornati all’ultimo dato disponibile pervenuto dall’ASL ROMA 5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632E6F9-C435-A358-950C-7EC016F3E572}"/>
              </a:ext>
            </a:extLst>
          </p:cNvPr>
          <p:cNvSpPr txBox="1"/>
          <p:nvPr/>
        </p:nvSpPr>
        <p:spPr>
          <a:xfrm>
            <a:off x="186612" y="102358"/>
            <a:ext cx="12106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Utenza dei Consultori Familiari di Colleferro, Valmontone e Artena, totale e straniera – Anni 2017-2022</a:t>
            </a:r>
            <a:r>
              <a:rPr lang="it-IT" sz="2000" b="1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endParaRPr lang="it-IT" sz="2000" b="1" dirty="0">
              <a:solidFill>
                <a:schemeClr val="accent1"/>
              </a:solidFill>
            </a:endParaRP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CEFA330E-17B1-A327-89EC-737D34518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761050"/>
              </p:ext>
            </p:extLst>
          </p:nvPr>
        </p:nvGraphicFramePr>
        <p:xfrm>
          <a:off x="186612" y="1059906"/>
          <a:ext cx="7184572" cy="5247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5758">
                  <a:extLst>
                    <a:ext uri="{9D8B030D-6E8A-4147-A177-3AD203B41FA5}">
                      <a16:colId xmlns:a16="http://schemas.microsoft.com/office/drawing/2014/main" val="2721983455"/>
                    </a:ext>
                  </a:extLst>
                </a:gridCol>
                <a:gridCol w="577039">
                  <a:extLst>
                    <a:ext uri="{9D8B030D-6E8A-4147-A177-3AD203B41FA5}">
                      <a16:colId xmlns:a16="http://schemas.microsoft.com/office/drawing/2014/main" val="3032122744"/>
                    </a:ext>
                  </a:extLst>
                </a:gridCol>
                <a:gridCol w="401083">
                  <a:extLst>
                    <a:ext uri="{9D8B030D-6E8A-4147-A177-3AD203B41FA5}">
                      <a16:colId xmlns:a16="http://schemas.microsoft.com/office/drawing/2014/main" val="1824252973"/>
                    </a:ext>
                  </a:extLst>
                </a:gridCol>
                <a:gridCol w="477447">
                  <a:extLst>
                    <a:ext uri="{9D8B030D-6E8A-4147-A177-3AD203B41FA5}">
                      <a16:colId xmlns:a16="http://schemas.microsoft.com/office/drawing/2014/main" val="4222009720"/>
                    </a:ext>
                  </a:extLst>
                </a:gridCol>
                <a:gridCol w="554258">
                  <a:extLst>
                    <a:ext uri="{9D8B030D-6E8A-4147-A177-3AD203B41FA5}">
                      <a16:colId xmlns:a16="http://schemas.microsoft.com/office/drawing/2014/main" val="2493248001"/>
                    </a:ext>
                  </a:extLst>
                </a:gridCol>
                <a:gridCol w="507419">
                  <a:extLst>
                    <a:ext uri="{9D8B030D-6E8A-4147-A177-3AD203B41FA5}">
                      <a16:colId xmlns:a16="http://schemas.microsoft.com/office/drawing/2014/main" val="3029036547"/>
                    </a:ext>
                  </a:extLst>
                </a:gridCol>
                <a:gridCol w="523033">
                  <a:extLst>
                    <a:ext uri="{9D8B030D-6E8A-4147-A177-3AD203B41FA5}">
                      <a16:colId xmlns:a16="http://schemas.microsoft.com/office/drawing/2014/main" val="2301406028"/>
                    </a:ext>
                  </a:extLst>
                </a:gridCol>
                <a:gridCol w="552702">
                  <a:extLst>
                    <a:ext uri="{9D8B030D-6E8A-4147-A177-3AD203B41FA5}">
                      <a16:colId xmlns:a16="http://schemas.microsoft.com/office/drawing/2014/main" val="487689600"/>
                    </a:ext>
                  </a:extLst>
                </a:gridCol>
                <a:gridCol w="555812">
                  <a:extLst>
                    <a:ext uri="{9D8B030D-6E8A-4147-A177-3AD203B41FA5}">
                      <a16:colId xmlns:a16="http://schemas.microsoft.com/office/drawing/2014/main" val="874240462"/>
                    </a:ext>
                  </a:extLst>
                </a:gridCol>
                <a:gridCol w="484001">
                  <a:extLst>
                    <a:ext uri="{9D8B030D-6E8A-4147-A177-3AD203B41FA5}">
                      <a16:colId xmlns:a16="http://schemas.microsoft.com/office/drawing/2014/main" val="399416165"/>
                    </a:ext>
                  </a:extLst>
                </a:gridCol>
                <a:gridCol w="357219">
                  <a:extLst>
                    <a:ext uri="{9D8B030D-6E8A-4147-A177-3AD203B41FA5}">
                      <a16:colId xmlns:a16="http://schemas.microsoft.com/office/drawing/2014/main" val="3093140741"/>
                    </a:ext>
                  </a:extLst>
                </a:gridCol>
                <a:gridCol w="712266">
                  <a:extLst>
                    <a:ext uri="{9D8B030D-6E8A-4147-A177-3AD203B41FA5}">
                      <a16:colId xmlns:a16="http://schemas.microsoft.com/office/drawing/2014/main" val="1195538121"/>
                    </a:ext>
                  </a:extLst>
                </a:gridCol>
                <a:gridCol w="516535">
                  <a:extLst>
                    <a:ext uri="{9D8B030D-6E8A-4147-A177-3AD203B41FA5}">
                      <a16:colId xmlns:a16="http://schemas.microsoft.com/office/drawing/2014/main" val="3705752649"/>
                    </a:ext>
                  </a:extLst>
                </a:gridCol>
              </a:tblGrid>
              <a:tr h="59901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CONSULTORIO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50" dirty="0">
                          <a:effectLst/>
                        </a:rPr>
                        <a:t>2017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50" dirty="0">
                          <a:effectLst/>
                        </a:rPr>
                        <a:t>2018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50" dirty="0">
                          <a:effectLst/>
                        </a:rPr>
                        <a:t>2019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50" dirty="0">
                          <a:effectLst/>
                        </a:rPr>
                        <a:t>2020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50" dirty="0">
                          <a:effectLst/>
                        </a:rPr>
                        <a:t>2021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50" dirty="0">
                          <a:effectLst/>
                        </a:rPr>
                        <a:t>2022</a:t>
                      </a:r>
                      <a:endParaRPr lang="it-IT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8382656"/>
                  </a:ext>
                </a:extLst>
              </a:tr>
              <a:tr h="132167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Utenza totale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Di cui stranieri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Utenza totale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Di cui stranieri</a:t>
                      </a: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Utenza totale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Di cui stranieri</a:t>
                      </a: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Utenza totale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Di cui stranieri</a:t>
                      </a: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Utenza totale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Di cui stranieri</a:t>
                      </a: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1" dirty="0">
                          <a:effectLst/>
                        </a:rPr>
                        <a:t>Utenza totale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0" dirty="0">
                          <a:effectLst/>
                        </a:rPr>
                        <a:t>Di cui stranieri</a:t>
                      </a: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3597291199"/>
                  </a:ext>
                </a:extLst>
              </a:tr>
              <a:tr h="893208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Colleferro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1519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262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1.474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244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419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40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318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26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343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18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398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25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3835561041"/>
                  </a:ext>
                </a:extLst>
              </a:tr>
              <a:tr h="835856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Valmontone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1.104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107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927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159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200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17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155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18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51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121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7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937249937"/>
                  </a:ext>
                </a:extLst>
              </a:tr>
              <a:tr h="735149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Artena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135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5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309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>
                          <a:effectLst/>
                        </a:rPr>
                        <a:t>28</a:t>
                      </a:r>
                      <a:endParaRPr lang="it-IT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0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1424643449"/>
                  </a:ext>
                </a:extLst>
              </a:tr>
              <a:tr h="862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Totale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2.758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0">
                          <a:effectLst/>
                        </a:rPr>
                        <a:t>374</a:t>
                      </a:r>
                      <a:endParaRPr lang="it-IT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1" dirty="0">
                          <a:effectLst/>
                        </a:rPr>
                        <a:t>2.710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0">
                          <a:effectLst/>
                        </a:rPr>
                        <a:t>431</a:t>
                      </a:r>
                      <a:endParaRPr lang="it-IT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1" dirty="0">
                          <a:effectLst/>
                        </a:rPr>
                        <a:t>862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0" dirty="0">
                          <a:effectLst/>
                        </a:rPr>
                        <a:t>57</a:t>
                      </a:r>
                      <a:endParaRPr lang="it-IT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1" dirty="0">
                          <a:effectLst/>
                        </a:rPr>
                        <a:t>473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0" dirty="0">
                          <a:effectLst/>
                        </a:rPr>
                        <a:t>44</a:t>
                      </a:r>
                      <a:endParaRPr lang="it-IT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b="1" dirty="0">
                          <a:effectLst/>
                        </a:rPr>
                        <a:t>394</a:t>
                      </a:r>
                      <a:endParaRPr lang="it-IT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19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400" b="1" dirty="0">
                          <a:effectLst/>
                        </a:rPr>
                        <a:t>521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652" marR="386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38652" marR="38652" marT="0" marB="0" anchor="ctr"/>
                </a:tc>
                <a:extLst>
                  <a:ext uri="{0D108BD9-81ED-4DB2-BD59-A6C34878D82A}">
                    <a16:rowId xmlns:a16="http://schemas.microsoft.com/office/drawing/2014/main" val="2989189835"/>
                  </a:ext>
                </a:extLst>
              </a:tr>
            </a:tbl>
          </a:graphicData>
        </a:graphic>
      </p:graphicFrame>
      <p:pic>
        <p:nvPicPr>
          <p:cNvPr id="9" name="Immagine 8">
            <a:extLst>
              <a:ext uri="{FF2B5EF4-FFF2-40B4-BE49-F238E27FC236}">
                <a16:creationId xmlns:a16="http://schemas.microsoft.com/office/drawing/2014/main" id="{87F0538B-EB65-9C0B-029A-CDAF0E897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6693" y="2358281"/>
            <a:ext cx="4478694" cy="2893310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23A3B9D-0017-2320-1D27-F0DD21D49F1A}"/>
              </a:ext>
            </a:extLst>
          </p:cNvPr>
          <p:cNvSpPr txBox="1"/>
          <p:nvPr/>
        </p:nvSpPr>
        <p:spPr>
          <a:xfrm>
            <a:off x="8057667" y="1417431"/>
            <a:ext cx="34167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/>
                </a:solidFill>
              </a:rPr>
              <a:t>Serie Storica dell’utenza dei Consultori Familiari 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0169592-B0E3-A52E-BA13-317B17340803}"/>
              </a:ext>
            </a:extLst>
          </p:cNvPr>
          <p:cNvSpPr txBox="1"/>
          <p:nvPr/>
        </p:nvSpPr>
        <p:spPr>
          <a:xfrm>
            <a:off x="7526693" y="5504692"/>
            <a:ext cx="447869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Utenza in consistente risalita nel 2022</a:t>
            </a:r>
          </a:p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+ 127 utenti rispetto l’annualità precedente</a:t>
            </a:r>
          </a:p>
        </p:txBody>
      </p:sp>
    </p:spTree>
    <p:extLst>
      <p:ext uri="{BB962C8B-B14F-4D97-AF65-F5344CB8AC3E}">
        <p14:creationId xmlns:p14="http://schemas.microsoft.com/office/powerpoint/2010/main" val="1762912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B05F702A-7871-5A90-644C-0B338C41C3E0}"/>
              </a:ext>
            </a:extLst>
          </p:cNvPr>
          <p:cNvSpPr txBox="1"/>
          <p:nvPr/>
        </p:nvSpPr>
        <p:spPr>
          <a:xfrm>
            <a:off x="2848957" y="289131"/>
            <a:ext cx="64940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Nuclei familiari accolti nel consultorio di Colleferro </a:t>
            </a: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03C586A-4C2B-FE0A-F8EE-283C171F9D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129141"/>
              </p:ext>
            </p:extLst>
          </p:nvPr>
        </p:nvGraphicFramePr>
        <p:xfrm>
          <a:off x="1757680" y="825266"/>
          <a:ext cx="8128000" cy="183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28">
                  <a:extLst>
                    <a:ext uri="{9D8B030D-6E8A-4147-A177-3AD203B41FA5}">
                      <a16:colId xmlns:a16="http://schemas.microsoft.com/office/drawing/2014/main" val="3301625193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3067215671"/>
                    </a:ext>
                  </a:extLst>
                </a:gridCol>
                <a:gridCol w="3191256">
                  <a:extLst>
                    <a:ext uri="{9D8B030D-6E8A-4147-A177-3AD203B41FA5}">
                      <a16:colId xmlns:a16="http://schemas.microsoft.com/office/drawing/2014/main" val="575529176"/>
                    </a:ext>
                  </a:extLst>
                </a:gridCol>
                <a:gridCol w="641096">
                  <a:extLst>
                    <a:ext uri="{9D8B030D-6E8A-4147-A177-3AD203B41FA5}">
                      <a16:colId xmlns:a16="http://schemas.microsoft.com/office/drawing/2014/main" val="4096935479"/>
                    </a:ext>
                  </a:extLst>
                </a:gridCol>
              </a:tblGrid>
              <a:tr h="368130">
                <a:tc>
                  <a:txBody>
                    <a:bodyPr/>
                    <a:lstStyle/>
                    <a:p>
                      <a:r>
                        <a:rPr lang="it-IT" dirty="0"/>
                        <a:t>COPPIE TOTALI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n. 12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FAMIGLIE TOTALI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n. 1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82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Problematica:</a:t>
                      </a:r>
                    </a:p>
                    <a:p>
                      <a:r>
                        <a:rPr lang="it-IT" dirty="0"/>
                        <a:t>Conflitti di coppia, separazione e sostegno alla genitorialità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Problematica:</a:t>
                      </a:r>
                    </a:p>
                    <a:p>
                      <a:r>
                        <a:rPr lang="it-IT" dirty="0"/>
                        <a:t>Tutela minori in coppia multiproblematica, separazioni, famiglie a rischio psicosociale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141695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354DD888-D3D3-5ACE-93F3-C4048D4544F9}"/>
              </a:ext>
            </a:extLst>
          </p:cNvPr>
          <p:cNvSpPr txBox="1"/>
          <p:nvPr/>
        </p:nvSpPr>
        <p:spPr>
          <a:xfrm>
            <a:off x="2848957" y="2862120"/>
            <a:ext cx="695934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chemeClr val="accent1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Nuclei familiari accolti nel consultorio di Valmontone  </a:t>
            </a:r>
            <a:endParaRPr lang="it-IT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20C0DD14-21D9-5D3D-C54A-4D868F7EDD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650606"/>
              </p:ext>
            </p:extLst>
          </p:nvPr>
        </p:nvGraphicFramePr>
        <p:xfrm>
          <a:off x="1757680" y="3438272"/>
          <a:ext cx="8128000" cy="1831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4128">
                  <a:extLst>
                    <a:ext uri="{9D8B030D-6E8A-4147-A177-3AD203B41FA5}">
                      <a16:colId xmlns:a16="http://schemas.microsoft.com/office/drawing/2014/main" val="3301625193"/>
                    </a:ext>
                  </a:extLst>
                </a:gridCol>
                <a:gridCol w="676656">
                  <a:extLst>
                    <a:ext uri="{9D8B030D-6E8A-4147-A177-3AD203B41FA5}">
                      <a16:colId xmlns:a16="http://schemas.microsoft.com/office/drawing/2014/main" val="3067215671"/>
                    </a:ext>
                  </a:extLst>
                </a:gridCol>
                <a:gridCol w="3246120">
                  <a:extLst>
                    <a:ext uri="{9D8B030D-6E8A-4147-A177-3AD203B41FA5}">
                      <a16:colId xmlns:a16="http://schemas.microsoft.com/office/drawing/2014/main" val="575529176"/>
                    </a:ext>
                  </a:extLst>
                </a:gridCol>
                <a:gridCol w="641096">
                  <a:extLst>
                    <a:ext uri="{9D8B030D-6E8A-4147-A177-3AD203B41FA5}">
                      <a16:colId xmlns:a16="http://schemas.microsoft.com/office/drawing/2014/main" val="4096935479"/>
                    </a:ext>
                  </a:extLst>
                </a:gridCol>
              </a:tblGrid>
              <a:tr h="368130">
                <a:tc>
                  <a:txBody>
                    <a:bodyPr/>
                    <a:lstStyle/>
                    <a:p>
                      <a:r>
                        <a:rPr lang="it-IT" dirty="0"/>
                        <a:t>COPPIE TOTALI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n. 8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FAMIGLIE TOTALI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n. 0</a:t>
                      </a:r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826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Problematica:</a:t>
                      </a:r>
                    </a:p>
                    <a:p>
                      <a:r>
                        <a:rPr lang="it-IT" dirty="0"/>
                        <a:t>Conflitti di coppia, separazione e sostegno alla genitorialità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Problematica:</a:t>
                      </a:r>
                    </a:p>
                    <a:p>
                      <a:r>
                        <a:rPr lang="it-IT" dirty="0"/>
                        <a:t>Tutela minori in coppia multiproblematica, separazioni, famiglie a rischio psicosociale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141695"/>
                  </a:ext>
                </a:extLst>
              </a:tr>
            </a:tbl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48B0A8C9-40DB-EAB1-FFCA-CA6B3A50D2C8}"/>
              </a:ext>
            </a:extLst>
          </p:cNvPr>
          <p:cNvSpPr txBox="1"/>
          <p:nvPr/>
        </p:nvSpPr>
        <p:spPr>
          <a:xfrm>
            <a:off x="637031" y="5571069"/>
            <a:ext cx="1091793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it-IT" dirty="0">
                <a:solidFill>
                  <a:schemeClr val="accent1">
                    <a:lumMod val="50000"/>
                  </a:schemeClr>
                </a:solidFill>
                <a:latin typeface="+mj-lt"/>
                <a:ea typeface="Calibri" panose="020F0502020204030204" pitchFamily="34" charset="0"/>
              </a:rPr>
              <a:t>N</a:t>
            </a:r>
            <a:r>
              <a:rPr lang="it-IT" sz="180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</a:rPr>
              <a:t>egli ultimi cinque anni l’andamento dell’utenza è decresciuto in modo costante. Se infatti nel 2017 l’utenza accolta era pari a 71 unità, dal 2018 (con la sola eccezione del 2019) il numero dell’utenza è sempre diminuito fino ad arrivare alle 21 unità del 2022.</a:t>
            </a:r>
            <a:endParaRPr lang="it-IT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2229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64D08A6-6B13-D9B3-6D7C-13545908C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598248"/>
              </p:ext>
            </p:extLst>
          </p:nvPr>
        </p:nvGraphicFramePr>
        <p:xfrm>
          <a:off x="6885432" y="836675"/>
          <a:ext cx="5096256" cy="5184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8992">
                  <a:extLst>
                    <a:ext uri="{9D8B030D-6E8A-4147-A177-3AD203B41FA5}">
                      <a16:colId xmlns:a16="http://schemas.microsoft.com/office/drawing/2014/main" val="2794033741"/>
                    </a:ext>
                  </a:extLst>
                </a:gridCol>
                <a:gridCol w="1849311">
                  <a:extLst>
                    <a:ext uri="{9D8B030D-6E8A-4147-A177-3AD203B41FA5}">
                      <a16:colId xmlns:a16="http://schemas.microsoft.com/office/drawing/2014/main" val="766479859"/>
                    </a:ext>
                  </a:extLst>
                </a:gridCol>
                <a:gridCol w="2167953">
                  <a:extLst>
                    <a:ext uri="{9D8B030D-6E8A-4147-A177-3AD203B41FA5}">
                      <a16:colId xmlns:a16="http://schemas.microsoft.com/office/drawing/2014/main" val="3892936973"/>
                    </a:ext>
                  </a:extLst>
                </a:gridCol>
              </a:tblGrid>
              <a:tr h="14292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</a:t>
                      </a:r>
                    </a:p>
                  </a:txBody>
                  <a:tcPr marL="37856" marR="37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Minori in carico</a:t>
                      </a:r>
                      <a:br>
                        <a:rPr lang="it-IT" sz="900" dirty="0">
                          <a:effectLst/>
                        </a:rPr>
                      </a:br>
                      <a:r>
                        <a:rPr lang="it-IT" sz="900" dirty="0">
                          <a:effectLst/>
                        </a:rPr>
                        <a:t>al servizio Sociale Comunale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900" dirty="0">
                          <a:effectLst/>
                        </a:rPr>
                        <a:t>Minori affidati al servizio sociale </a:t>
                      </a:r>
                      <a:br>
                        <a:rPr lang="it-IT" sz="900" dirty="0">
                          <a:effectLst/>
                        </a:rPr>
                      </a:br>
                      <a:r>
                        <a:rPr lang="it-IT" sz="900" dirty="0">
                          <a:effectLst/>
                        </a:rPr>
                        <a:t>comunale</a:t>
                      </a:r>
                      <a:endParaRPr lang="it-IT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ctr"/>
                </a:tc>
                <a:extLst>
                  <a:ext uri="{0D108BD9-81ED-4DB2-BD59-A6C34878D82A}">
                    <a16:rowId xmlns:a16="http://schemas.microsoft.com/office/drawing/2014/main" val="1813594221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ARTENA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20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2289682697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CARPINETO R. 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11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5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3116063060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COLLEFERRO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50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6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974775907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GAVIGNANO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9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3705631552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GORGA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4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944570907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LABICO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18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2313220481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MONTELANICO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3089390763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SEGNI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61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511963899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VALMONTONE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85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4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3793966604"/>
                  </a:ext>
                </a:extLst>
              </a:tr>
              <a:tr h="3755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 TOTALE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600" b="1" dirty="0">
                          <a:effectLst/>
                        </a:rPr>
                        <a:t>259</a:t>
                      </a:r>
                      <a:endParaRPr lang="it-IT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17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15997234"/>
                  </a:ext>
                </a:extLst>
              </a:tr>
            </a:tbl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855C8138-39F4-AB39-FC98-96F5C5452BF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00930687"/>
              </p:ext>
            </p:extLst>
          </p:nvPr>
        </p:nvGraphicFramePr>
        <p:xfrm>
          <a:off x="274320" y="602658"/>
          <a:ext cx="6364224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766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754C1D00-0254-C593-774B-2740BC3B9E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87804"/>
              </p:ext>
            </p:extLst>
          </p:nvPr>
        </p:nvGraphicFramePr>
        <p:xfrm>
          <a:off x="222503" y="667512"/>
          <a:ext cx="4678681" cy="5376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7472">
                  <a:extLst>
                    <a:ext uri="{9D8B030D-6E8A-4147-A177-3AD203B41FA5}">
                      <a16:colId xmlns:a16="http://schemas.microsoft.com/office/drawing/2014/main" val="1853143914"/>
                    </a:ext>
                  </a:extLst>
                </a:gridCol>
                <a:gridCol w="1487472">
                  <a:extLst>
                    <a:ext uri="{9D8B030D-6E8A-4147-A177-3AD203B41FA5}">
                      <a16:colId xmlns:a16="http://schemas.microsoft.com/office/drawing/2014/main" val="3370192118"/>
                    </a:ext>
                  </a:extLst>
                </a:gridCol>
                <a:gridCol w="1703737">
                  <a:extLst>
                    <a:ext uri="{9D8B030D-6E8A-4147-A177-3AD203B41FA5}">
                      <a16:colId xmlns:a16="http://schemas.microsoft.com/office/drawing/2014/main" val="3542055912"/>
                    </a:ext>
                  </a:extLst>
                </a:gridCol>
              </a:tblGrid>
              <a:tr h="1802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</a:t>
                      </a:r>
                    </a:p>
                  </a:txBody>
                  <a:tcPr marL="37856" marR="37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Minori nel Servizio Assistenza Educativo-Domiciliare per minori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Minori seguiti dal Servizio Assistenza Educativo-Domiciliare per minori seguiti in integrazione con la ASL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ctr"/>
                </a:tc>
                <a:extLst>
                  <a:ext uri="{0D108BD9-81ED-4DB2-BD59-A6C34878D82A}">
                    <a16:rowId xmlns:a16="http://schemas.microsoft.com/office/drawing/2014/main" val="3069486866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Artena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511108202"/>
                  </a:ext>
                </a:extLst>
              </a:tr>
              <a:tr h="668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Carpineto Romano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6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5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513822479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Colleferro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14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83300930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Gavignano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46836423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Gorga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2597579414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Labico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2677227647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Montelanico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3638727907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Segni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5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5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879520764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Valmontone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3246245032"/>
                  </a:ext>
                </a:extLst>
              </a:tr>
              <a:tr h="3228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38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23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3687078225"/>
                  </a:ext>
                </a:extLst>
              </a:tr>
            </a:tbl>
          </a:graphicData>
        </a:graphic>
      </p:graphicFrame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A06DA444-7B51-DB2D-2111-93968786B8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056891"/>
              </p:ext>
            </p:extLst>
          </p:nvPr>
        </p:nvGraphicFramePr>
        <p:xfrm>
          <a:off x="5285232" y="667512"/>
          <a:ext cx="6803138" cy="53766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62456">
                  <a:extLst>
                    <a:ext uri="{9D8B030D-6E8A-4147-A177-3AD203B41FA5}">
                      <a16:colId xmlns:a16="http://schemas.microsoft.com/office/drawing/2014/main" val="1330738936"/>
                    </a:ext>
                  </a:extLst>
                </a:gridCol>
                <a:gridCol w="857252">
                  <a:extLst>
                    <a:ext uri="{9D8B030D-6E8A-4147-A177-3AD203B41FA5}">
                      <a16:colId xmlns:a16="http://schemas.microsoft.com/office/drawing/2014/main" val="2026080257"/>
                    </a:ext>
                  </a:extLst>
                </a:gridCol>
                <a:gridCol w="1552855">
                  <a:extLst>
                    <a:ext uri="{9D8B030D-6E8A-4147-A177-3AD203B41FA5}">
                      <a16:colId xmlns:a16="http://schemas.microsoft.com/office/drawing/2014/main" val="3513771905"/>
                    </a:ext>
                  </a:extLst>
                </a:gridCol>
                <a:gridCol w="1677261">
                  <a:extLst>
                    <a:ext uri="{9D8B030D-6E8A-4147-A177-3AD203B41FA5}">
                      <a16:colId xmlns:a16="http://schemas.microsoft.com/office/drawing/2014/main" val="1358686478"/>
                    </a:ext>
                  </a:extLst>
                </a:gridCol>
                <a:gridCol w="1353314">
                  <a:extLst>
                    <a:ext uri="{9D8B030D-6E8A-4147-A177-3AD203B41FA5}">
                      <a16:colId xmlns:a16="http://schemas.microsoft.com/office/drawing/2014/main" val="2052752295"/>
                    </a:ext>
                  </a:extLst>
                </a:gridCol>
              </a:tblGrid>
              <a:tr h="1920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COMUNI</a:t>
                      </a:r>
                    </a:p>
                  </a:txBody>
                  <a:tcPr marL="37856" marR="37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Minori in AEC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Minori in affidamento familiare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n. </a:t>
                      </a:r>
                      <a:r>
                        <a:rPr lang="it-IT" sz="1000" dirty="0">
                          <a:effectLst/>
                        </a:rPr>
                        <a:t>Minori affidati alle strutture residenziali</a:t>
                      </a:r>
                      <a:br>
                        <a:rPr lang="it-IT" sz="1000" dirty="0">
                          <a:effectLst/>
                        </a:rPr>
                      </a:br>
                      <a:r>
                        <a:rPr lang="it-IT" sz="1000" dirty="0">
                          <a:effectLst/>
                        </a:rPr>
                        <a:t>di tipo familiare (minori in case famiglia)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Minori che frequentano l'Asilo Nido Comunale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ctr"/>
                </a:tc>
                <a:extLst>
                  <a:ext uri="{0D108BD9-81ED-4DB2-BD59-A6C34878D82A}">
                    <a16:rowId xmlns:a16="http://schemas.microsoft.com/office/drawing/2014/main" val="4093121677"/>
                  </a:ext>
                </a:extLst>
              </a:tr>
              <a:tr h="301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Artena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452125962"/>
                  </a:ext>
                </a:extLst>
              </a:tr>
              <a:tr h="466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Carpineto Romano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7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25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815976299"/>
                  </a:ext>
                </a:extLst>
              </a:tr>
              <a:tr h="301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Colleferro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5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52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4171308458"/>
                  </a:ext>
                </a:extLst>
              </a:tr>
              <a:tr h="301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Gavignano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7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752807344"/>
                  </a:ext>
                </a:extLst>
              </a:tr>
              <a:tr h="301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Gorga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89843916"/>
                  </a:ext>
                </a:extLst>
              </a:tr>
              <a:tr h="301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Labico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16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5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65805821"/>
                  </a:ext>
                </a:extLst>
              </a:tr>
              <a:tr h="43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Montelanico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850895208"/>
                  </a:ext>
                </a:extLst>
              </a:tr>
              <a:tr h="301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Segni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19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4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149463654"/>
                  </a:ext>
                </a:extLst>
              </a:tr>
              <a:tr h="4394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Valmontone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39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5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5</a:t>
                      </a:r>
                      <a:endParaRPr lang="it-IT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60</a:t>
                      </a:r>
                      <a:endParaRPr lang="it-IT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874279770"/>
                  </a:ext>
                </a:extLst>
              </a:tr>
              <a:tr h="30152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Totale</a:t>
                      </a: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155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14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11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172</a:t>
                      </a:r>
                      <a:endParaRPr lang="it-IT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856" marR="37856" marT="0" marB="0" anchor="b"/>
                </a:tc>
                <a:extLst>
                  <a:ext uri="{0D108BD9-81ED-4DB2-BD59-A6C34878D82A}">
                    <a16:rowId xmlns:a16="http://schemas.microsoft.com/office/drawing/2014/main" val="13729852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73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B658D1D-3152-B050-77FB-036879635A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413125"/>
              </p:ext>
            </p:extLst>
          </p:nvPr>
        </p:nvGraphicFramePr>
        <p:xfrm>
          <a:off x="450315" y="167324"/>
          <a:ext cx="4640156" cy="48024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7514">
                  <a:extLst>
                    <a:ext uri="{9D8B030D-6E8A-4147-A177-3AD203B41FA5}">
                      <a16:colId xmlns:a16="http://schemas.microsoft.com/office/drawing/2014/main" val="1540822209"/>
                    </a:ext>
                  </a:extLst>
                </a:gridCol>
                <a:gridCol w="1332102">
                  <a:extLst>
                    <a:ext uri="{9D8B030D-6E8A-4147-A177-3AD203B41FA5}">
                      <a16:colId xmlns:a16="http://schemas.microsoft.com/office/drawing/2014/main" val="349510590"/>
                    </a:ext>
                  </a:extLst>
                </a:gridCol>
                <a:gridCol w="1820540">
                  <a:extLst>
                    <a:ext uri="{9D8B030D-6E8A-4147-A177-3AD203B41FA5}">
                      <a16:colId xmlns:a16="http://schemas.microsoft.com/office/drawing/2014/main" val="2383972650"/>
                    </a:ext>
                  </a:extLst>
                </a:gridCol>
              </a:tblGrid>
              <a:tr h="453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Anno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n. UTENTI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Nuove accoglienze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557023012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2007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632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148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35571599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2008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653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143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7259809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2009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638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187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31736110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741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199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354195775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755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187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99076057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2012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760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178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63501393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837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163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568071191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853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182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67460221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2015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600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np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97496017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2016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923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np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1433340"/>
                  </a:ext>
                </a:extLst>
              </a:tr>
              <a:tr h="2677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930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np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47287369"/>
                  </a:ext>
                </a:extLst>
              </a:tr>
              <a:tr h="280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1.029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np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28191581"/>
                  </a:ext>
                </a:extLst>
              </a:tr>
              <a:tr h="280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2019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1.121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204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30035379"/>
                  </a:ext>
                </a:extLst>
              </a:tr>
              <a:tr h="280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1.028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148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09096255"/>
                  </a:ext>
                </a:extLst>
              </a:tr>
              <a:tr h="280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2021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1.187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209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87098217"/>
                  </a:ext>
                </a:extLst>
              </a:tr>
              <a:tr h="2805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>
                          <a:effectLst/>
                        </a:rPr>
                        <a:t>2022</a:t>
                      </a:r>
                      <a:endParaRPr lang="it-IT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1.056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b="1" dirty="0">
                          <a:effectLst/>
                        </a:rPr>
                        <a:t>203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93606934"/>
                  </a:ext>
                </a:extLst>
              </a:tr>
            </a:tbl>
          </a:graphicData>
        </a:graphic>
      </p:graphicFrame>
      <p:sp>
        <p:nvSpPr>
          <p:cNvPr id="4" name="CasellaDiTesto 3">
            <a:extLst>
              <a:ext uri="{FF2B5EF4-FFF2-40B4-BE49-F238E27FC236}">
                <a16:creationId xmlns:a16="http://schemas.microsoft.com/office/drawing/2014/main" id="{CAE4C195-38AE-311D-C87C-C268CC579CA4}"/>
              </a:ext>
            </a:extLst>
          </p:cNvPr>
          <p:cNvSpPr txBox="1"/>
          <p:nvPr/>
        </p:nvSpPr>
        <p:spPr>
          <a:xfrm>
            <a:off x="5638065" y="675220"/>
            <a:ext cx="61036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Serie Storica dei Minori seguiti e accolti dall’U.O T.S.M.R.E.E. di Colleferro</a:t>
            </a:r>
          </a:p>
          <a:p>
            <a:endParaRPr lang="it-IT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Anni 2007-2022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B891252-CB30-222D-27EE-134E7115C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3520" y="2286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8" name="Oggetto 7">
            <a:extLst>
              <a:ext uri="{FF2B5EF4-FFF2-40B4-BE49-F238E27FC236}">
                <a16:creationId xmlns:a16="http://schemas.microsoft.com/office/drawing/2014/main" id="{DF190004-081F-D1F9-5DF1-4AB83D83EB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536936"/>
              </p:ext>
            </p:extLst>
          </p:nvPr>
        </p:nvGraphicFramePr>
        <p:xfrm>
          <a:off x="6096000" y="2286000"/>
          <a:ext cx="5947410" cy="357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4572000" imgH="2743084" progId="Excel.Chart.8">
                  <p:embed/>
                </p:oleObj>
              </mc:Choice>
              <mc:Fallback>
                <p:oleObj name="Chart" r:id="rId2" imgW="4572000" imgH="2743084" progId="Excel.Chart.8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286000"/>
                        <a:ext cx="5947410" cy="3579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ella 8">
            <a:extLst>
              <a:ext uri="{FF2B5EF4-FFF2-40B4-BE49-F238E27FC236}">
                <a16:creationId xmlns:a16="http://schemas.microsoft.com/office/drawing/2014/main" id="{CF0BE7ED-C364-DE21-FA36-DAE07BF4E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0954790"/>
              </p:ext>
            </p:extLst>
          </p:nvPr>
        </p:nvGraphicFramePr>
        <p:xfrm>
          <a:off x="450315" y="5208309"/>
          <a:ext cx="4640155" cy="1482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39450">
                  <a:extLst>
                    <a:ext uri="{9D8B030D-6E8A-4147-A177-3AD203B41FA5}">
                      <a16:colId xmlns:a16="http://schemas.microsoft.com/office/drawing/2014/main" val="3956270546"/>
                    </a:ext>
                  </a:extLst>
                </a:gridCol>
                <a:gridCol w="2100705">
                  <a:extLst>
                    <a:ext uri="{9D8B030D-6E8A-4147-A177-3AD203B41FA5}">
                      <a16:colId xmlns:a16="http://schemas.microsoft.com/office/drawing/2014/main" val="551210180"/>
                    </a:ext>
                  </a:extLst>
                </a:gridCol>
              </a:tblGrid>
              <a:tr h="2179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Tipologia d’intervento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n. prestazioni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3100211"/>
                  </a:ext>
                </a:extLst>
              </a:tr>
              <a:tr h="21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Servizio Sociale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759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898004"/>
                  </a:ext>
                </a:extLst>
              </a:tr>
              <a:tr h="21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 dirty="0">
                          <a:effectLst/>
                        </a:rPr>
                        <a:t>Neuropsichiatria infantile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2697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176081"/>
                  </a:ext>
                </a:extLst>
              </a:tr>
              <a:tr h="21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Psicologia clinica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8303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7485944"/>
                  </a:ext>
                </a:extLst>
              </a:tr>
              <a:tr h="21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Riabilitazione neurolinguistica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1808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2425395"/>
                  </a:ext>
                </a:extLst>
              </a:tr>
              <a:tr h="217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Riabilitazione neuromotoria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1000">
                          <a:effectLst/>
                        </a:rPr>
                        <a:t>0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9497052"/>
                  </a:ext>
                </a:extLst>
              </a:tr>
              <a:tr h="174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>
                          <a:effectLst/>
                        </a:rPr>
                        <a:t>Totale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it-IT" sz="8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4293065"/>
                  </a:ext>
                </a:extLst>
              </a:tr>
            </a:tbl>
          </a:graphicData>
        </a:graphic>
      </p:graphicFrame>
      <p:sp>
        <p:nvSpPr>
          <p:cNvPr id="10" name="Rectangle 3">
            <a:extLst>
              <a:ext uri="{FF2B5EF4-FFF2-40B4-BE49-F238E27FC236}">
                <a16:creationId xmlns:a16="http://schemas.microsoft.com/office/drawing/2014/main" id="{8628A73F-BA56-B53C-3429-7EBB26D8BC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793" y="5029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821261"/>
      </p:ext>
    </p:extLst>
  </p:cSld>
  <p:clrMapOvr>
    <a:masterClrMapping/>
  </p:clrMapOvr>
</p:sld>
</file>

<file path=ppt/theme/theme1.xml><?xml version="1.0" encoding="utf-8"?>
<a:theme xmlns:a="http://schemas.openxmlformats.org/drawingml/2006/main" name="Sezione">
  <a:themeElements>
    <a:clrScheme name="Sezion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zion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zio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844</TotalTime>
  <Words>932</Words>
  <Application>Microsoft Office PowerPoint</Application>
  <PresentationFormat>Widescreen</PresentationFormat>
  <Paragraphs>392</Paragraphs>
  <Slides>11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Gothic</vt:lpstr>
      <vt:lpstr>Tahoma</vt:lpstr>
      <vt:lpstr>Wingdings</vt:lpstr>
      <vt:lpstr>Wingdings 3</vt:lpstr>
      <vt:lpstr>Sezione</vt:lpstr>
      <vt:lpstr>Chart</vt:lpstr>
      <vt:lpstr>Quadro territoriale dei bisogni Disagi più acuti, squilibri nelle varie zone del Distretto e bisogni per macroaree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Piano di zona 2023 </dc:title>
  <dc:creator>pc</dc:creator>
  <cp:lastModifiedBy>pc</cp:lastModifiedBy>
  <cp:revision>75</cp:revision>
  <dcterms:created xsi:type="dcterms:W3CDTF">2024-01-08T08:03:07Z</dcterms:created>
  <dcterms:modified xsi:type="dcterms:W3CDTF">2024-01-18T08:59:02Z</dcterms:modified>
</cp:coreProperties>
</file>