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sldIdLst>
    <p:sldId id="257" r:id="rId2"/>
    <p:sldId id="258" r:id="rId3"/>
    <p:sldId id="259" r:id="rId4"/>
    <p:sldId id="261" r:id="rId5"/>
    <p:sldId id="265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322807475152564"/>
          <c:y val="0.10876706657724566"/>
          <c:w val="0.51354385049694873"/>
          <c:h val="0.7824658668455086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59-4DDA-8A84-E0E1599D22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59-4DDA-8A84-E0E1599D22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59-4DDA-8A84-E0E1599D22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59-4DDA-8A84-E0E1599D22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659-4DDA-8A84-E0E1599D22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659-4DDA-8A84-E0E1599D22A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659-4DDA-8A84-E0E1599D22A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659-4DDA-8A84-E0E1599D22A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659-4DDA-8A84-E0E1599D22A9}"/>
              </c:ext>
            </c:extLst>
          </c:dPt>
          <c:dLbls>
            <c:dLbl>
              <c:idx val="0"/>
              <c:layout>
                <c:manualLayout>
                  <c:x val="-3.929247117810819E-2"/>
                  <c:y val="-4.71432518303633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59-4DDA-8A84-E0E1599D22A9}"/>
                </c:ext>
              </c:extLst>
            </c:dLbl>
            <c:dLbl>
              <c:idx val="1"/>
              <c:layout>
                <c:manualLayout>
                  <c:x val="3.3126293995859112E-2"/>
                  <c:y val="1.26182965299684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59-4DDA-8A84-E0E1599D22A9}"/>
                </c:ext>
              </c:extLst>
            </c:dLbl>
            <c:dLbl>
              <c:idx val="2"/>
              <c:layout>
                <c:manualLayout>
                  <c:x val="4.411597697233359E-2"/>
                  <c:y val="-2.52365930599369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66483214089156"/>
                      <c:h val="0.136351888686148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659-4DDA-8A84-E0E1599D22A9}"/>
                </c:ext>
              </c:extLst>
            </c:dLbl>
            <c:dLbl>
              <c:idx val="3"/>
              <c:layout>
                <c:manualLayout>
                  <c:x val="0.12928316426798198"/>
                  <c:y val="2.33107703642307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76691790572119"/>
                      <c:h val="0.137500115117189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659-4DDA-8A84-E0E1599D22A9}"/>
                </c:ext>
              </c:extLst>
            </c:dLbl>
            <c:dLbl>
              <c:idx val="4"/>
              <c:layout>
                <c:manualLayout>
                  <c:x val="-0.11594195676008308"/>
                  <c:y val="6.66898631408024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59-4DDA-8A84-E0E1599D22A9}"/>
                </c:ext>
              </c:extLst>
            </c:dLbl>
            <c:dLbl>
              <c:idx val="5"/>
              <c:layout>
                <c:manualLayout>
                  <c:x val="-0.19015293011323503"/>
                  <c:y val="6.85693254940208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59-4DDA-8A84-E0E1599D22A9}"/>
                </c:ext>
              </c:extLst>
            </c:dLbl>
            <c:dLbl>
              <c:idx val="6"/>
              <c:layout>
                <c:manualLayout>
                  <c:x val="-7.7189838749517875E-2"/>
                  <c:y val="-3.769427047088842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797204009377752"/>
                      <c:h val="0.136351888686148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1659-4DDA-8A84-E0E1599D22A9}"/>
                </c:ext>
              </c:extLst>
            </c:dLbl>
            <c:dLbl>
              <c:idx val="7"/>
              <c:layout>
                <c:manualLayout>
                  <c:x val="-9.8508246899902854E-2"/>
                  <c:y val="-0.109312520145508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59-4DDA-8A84-E0E1599D22A9}"/>
                </c:ext>
              </c:extLst>
            </c:dLbl>
            <c:dLbl>
              <c:idx val="8"/>
              <c:layout>
                <c:manualLayout>
                  <c:x val="1.6685843924950053E-2"/>
                  <c:y val="-3.3916286779942011E-2"/>
                </c:manualLayout>
              </c:layout>
              <c:tx>
                <c:rich>
                  <a:bodyPr/>
                  <a:lstStyle/>
                  <a:p>
                    <a:fld id="{CE739DF4-E4FB-4498-902F-AE4FA7598B6F}" type="CATEGORYNAME">
                      <a:rPr lang="en-US" b="1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[NOME CATEGORIA]</a:t>
                    </a:fld>
                    <a:r>
                      <a:rPr lang="en-US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6013468D-8452-4F4C-8549-AD3695D39263}" type="PERCENTAGE">
                      <a:rPr lang="en-US" b="1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[PERCENTUALE]</a:t>
                    </a:fld>
                    <a:endParaRPr lang="en-US" b="1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44308020031241"/>
                      <c:h val="0.137500115117189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1659-4DDA-8A84-E0E1599D2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'Totale stranieri'!$M$3:$M$11</c:f>
              <c:strCache>
                <c:ptCount val="9"/>
                <c:pt idx="0">
                  <c:v>ARTENA</c:v>
                </c:pt>
                <c:pt idx="1">
                  <c:v>CARPINETO ROMANO</c:v>
                </c:pt>
                <c:pt idx="2">
                  <c:v>COLLEFERRO</c:v>
                </c:pt>
                <c:pt idx="3">
                  <c:v>GAVIGNANO</c:v>
                </c:pt>
                <c:pt idx="4">
                  <c:v>GORGA</c:v>
                </c:pt>
                <c:pt idx="5">
                  <c:v>LABICO</c:v>
                </c:pt>
                <c:pt idx="6">
                  <c:v>MONTELANICO</c:v>
                </c:pt>
                <c:pt idx="7">
                  <c:v>SEGNI</c:v>
                </c:pt>
                <c:pt idx="8">
                  <c:v>VALMONTONE</c:v>
                </c:pt>
              </c:strCache>
            </c:strRef>
          </c:cat>
          <c:val>
            <c:numRef>
              <c:f>'Totale stranieri'!$N$3:$N$11</c:f>
              <c:numCache>
                <c:formatCode>General</c:formatCode>
                <c:ptCount val="9"/>
                <c:pt idx="0" formatCode="#,##0">
                  <c:v>1059</c:v>
                </c:pt>
                <c:pt idx="1">
                  <c:v>162</c:v>
                </c:pt>
                <c:pt idx="2" formatCode="#,##0">
                  <c:v>2207</c:v>
                </c:pt>
                <c:pt idx="3">
                  <c:v>74</c:v>
                </c:pt>
                <c:pt idx="4">
                  <c:v>37</c:v>
                </c:pt>
                <c:pt idx="5">
                  <c:v>748</c:v>
                </c:pt>
                <c:pt idx="6">
                  <c:v>225</c:v>
                </c:pt>
                <c:pt idx="7">
                  <c:v>666</c:v>
                </c:pt>
                <c:pt idx="8" formatCode="#,##0">
                  <c:v>1925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659-4DDA-8A84-E0E1599D2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>
                <a:solidFill>
                  <a:srgbClr val="002060"/>
                </a:solidFill>
              </a:rPr>
              <a:t>PIRAMIDE STRANIERI DISTRETTO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Piramidi_stranieri!$V$2:$V$12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Piramidi_stranieri!$W$2:$W$12</c:f>
              <c:numCache>
                <c:formatCode>General</c:formatCode>
                <c:ptCount val="11"/>
                <c:pt idx="0">
                  <c:v>-348</c:v>
                </c:pt>
                <c:pt idx="1">
                  <c:v>-362</c:v>
                </c:pt>
                <c:pt idx="2">
                  <c:v>-407</c:v>
                </c:pt>
                <c:pt idx="3">
                  <c:v>-701</c:v>
                </c:pt>
                <c:pt idx="4">
                  <c:v>-689</c:v>
                </c:pt>
                <c:pt idx="5">
                  <c:v>-400</c:v>
                </c:pt>
                <c:pt idx="6">
                  <c:v>-145</c:v>
                </c:pt>
                <c:pt idx="7">
                  <c:v>-43</c:v>
                </c:pt>
                <c:pt idx="8">
                  <c:v>-11</c:v>
                </c:pt>
                <c:pt idx="9">
                  <c:v>-2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7-4961-AD2B-0E399B88F089}"/>
            </c:ext>
          </c:extLst>
        </c:ser>
        <c:ser>
          <c:idx val="1"/>
          <c:order val="1"/>
          <c:tx>
            <c:v>F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Piramidi_stranieri!$V$2:$V$12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Piramidi_stranieri!$X$2:$X$12</c:f>
              <c:numCache>
                <c:formatCode>General</c:formatCode>
                <c:ptCount val="11"/>
                <c:pt idx="0">
                  <c:v>349</c:v>
                </c:pt>
                <c:pt idx="1">
                  <c:v>342</c:v>
                </c:pt>
                <c:pt idx="2">
                  <c:v>375</c:v>
                </c:pt>
                <c:pt idx="3">
                  <c:v>727</c:v>
                </c:pt>
                <c:pt idx="4">
                  <c:v>722</c:v>
                </c:pt>
                <c:pt idx="5">
                  <c:v>489</c:v>
                </c:pt>
                <c:pt idx="6">
                  <c:v>220</c:v>
                </c:pt>
                <c:pt idx="7">
                  <c:v>89</c:v>
                </c:pt>
                <c:pt idx="8">
                  <c:v>26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7-4961-AD2B-0E399B88F0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2978944"/>
        <c:axId val="388493488"/>
      </c:barChart>
      <c:catAx>
        <c:axId val="392978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88493488"/>
        <c:crosses val="autoZero"/>
        <c:auto val="1"/>
        <c:lblAlgn val="ctr"/>
        <c:lblOffset val="100"/>
        <c:noMultiLvlLbl val="0"/>
      </c:catAx>
      <c:valAx>
        <c:axId val="388493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297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>
                <a:solidFill>
                  <a:srgbClr val="002060"/>
                </a:solidFill>
              </a:rPr>
              <a:t>PIRAMIDE DISTRETTO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'Piramidi_fasce_d''età'!$O$65</c:f>
              <c:strCache>
                <c:ptCount val="1"/>
                <c:pt idx="0">
                  <c:v>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'Piramidi_fasce_d''età'!$N$66:$N$76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'Piramidi_fasce_d''età'!$O$66:$O$76</c:f>
              <c:numCache>
                <c:formatCode>General</c:formatCode>
                <c:ptCount val="11"/>
                <c:pt idx="0">
                  <c:v>-3058</c:v>
                </c:pt>
                <c:pt idx="1">
                  <c:v>-3978</c:v>
                </c:pt>
                <c:pt idx="2">
                  <c:v>-3845</c:v>
                </c:pt>
                <c:pt idx="3">
                  <c:v>-4616</c:v>
                </c:pt>
                <c:pt idx="4">
                  <c:v>-5491</c:v>
                </c:pt>
                <c:pt idx="5">
                  <c:v>-6085</c:v>
                </c:pt>
                <c:pt idx="6">
                  <c:v>-4747</c:v>
                </c:pt>
                <c:pt idx="7">
                  <c:v>-3367</c:v>
                </c:pt>
                <c:pt idx="8">
                  <c:v>-1784</c:v>
                </c:pt>
                <c:pt idx="9">
                  <c:v>-298</c:v>
                </c:pt>
                <c:pt idx="10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6C-410A-9CB7-819CB485AB34}"/>
            </c:ext>
          </c:extLst>
        </c:ser>
        <c:ser>
          <c:idx val="1"/>
          <c:order val="1"/>
          <c:tx>
            <c:strRef>
              <c:f>'Piramidi_fasce_d''età'!$P$65</c:f>
              <c:strCache>
                <c:ptCount val="1"/>
                <c:pt idx="0">
                  <c:v>F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cat>
            <c:strRef>
              <c:f>'Piramidi_fasce_d''età'!$N$66:$N$76</c:f>
              <c:strCache>
                <c:ptCount val="11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80-89</c:v>
                </c:pt>
                <c:pt idx="9">
                  <c:v>90-99</c:v>
                </c:pt>
                <c:pt idx="10">
                  <c:v>100-109</c:v>
                </c:pt>
              </c:strCache>
            </c:strRef>
          </c:cat>
          <c:val>
            <c:numRef>
              <c:f>'Piramidi_fasce_d''età'!$P$66:$P$76</c:f>
              <c:numCache>
                <c:formatCode>General</c:formatCode>
                <c:ptCount val="11"/>
                <c:pt idx="0">
                  <c:v>2799</c:v>
                </c:pt>
                <c:pt idx="1">
                  <c:v>3607</c:v>
                </c:pt>
                <c:pt idx="2">
                  <c:v>3644</c:v>
                </c:pt>
                <c:pt idx="3">
                  <c:v>4524</c:v>
                </c:pt>
                <c:pt idx="4">
                  <c:v>5604</c:v>
                </c:pt>
                <c:pt idx="5">
                  <c:v>6396</c:v>
                </c:pt>
                <c:pt idx="6">
                  <c:v>4964</c:v>
                </c:pt>
                <c:pt idx="7">
                  <c:v>3862</c:v>
                </c:pt>
                <c:pt idx="8">
                  <c:v>2454</c:v>
                </c:pt>
                <c:pt idx="9">
                  <c:v>605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6C-410A-9CB7-819CB485A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678672959"/>
        <c:axId val="674011215"/>
      </c:barChart>
      <c:catAx>
        <c:axId val="678672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011215"/>
        <c:crosses val="autoZero"/>
        <c:auto val="1"/>
        <c:lblAlgn val="ctr"/>
        <c:lblOffset val="100"/>
        <c:noMultiLvlLbl val="0"/>
      </c:catAx>
      <c:valAx>
        <c:axId val="6740112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8672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714123079749376"/>
          <c:y val="0.92592807532313193"/>
          <c:w val="0.30571753840501253"/>
          <c:h val="5.44178366265537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Grafici!$U$109:$U$119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Grafici!$V$109:$V$119</c:f>
              <c:numCache>
                <c:formatCode>#,##0</c:formatCode>
                <c:ptCount val="11"/>
                <c:pt idx="0">
                  <c:v>7086</c:v>
                </c:pt>
                <c:pt idx="1">
                  <c:v>7078</c:v>
                </c:pt>
                <c:pt idx="2">
                  <c:v>7080</c:v>
                </c:pt>
                <c:pt idx="3">
                  <c:v>7086</c:v>
                </c:pt>
                <c:pt idx="4">
                  <c:v>6948</c:v>
                </c:pt>
                <c:pt idx="5">
                  <c:v>6907</c:v>
                </c:pt>
                <c:pt idx="6">
                  <c:v>6948</c:v>
                </c:pt>
                <c:pt idx="7">
                  <c:v>6900</c:v>
                </c:pt>
                <c:pt idx="8">
                  <c:v>6975</c:v>
                </c:pt>
                <c:pt idx="9">
                  <c:v>6973</c:v>
                </c:pt>
                <c:pt idx="10">
                  <c:v>7102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5A-4793-8C99-11FBA5FAF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8266319"/>
        <c:axId val="1"/>
      </c:areaChart>
      <c:catAx>
        <c:axId val="5882663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826631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accent1">
              <a:lumMod val="50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Grafici!$P$37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Grafici!$O$38:$O$46</c:f>
              <c:strCache>
                <c:ptCount val="9"/>
                <c:pt idx="0">
                  <c:v>ARTENA</c:v>
                </c:pt>
                <c:pt idx="1">
                  <c:v>CARPINETO ROMANO</c:v>
                </c:pt>
                <c:pt idx="2">
                  <c:v>COLLEFERRO</c:v>
                </c:pt>
                <c:pt idx="3">
                  <c:v>GAVIGNANO</c:v>
                </c:pt>
                <c:pt idx="4">
                  <c:v>GORGA</c:v>
                </c:pt>
                <c:pt idx="5">
                  <c:v>LABICO </c:v>
                </c:pt>
                <c:pt idx="6">
                  <c:v>MONTELANICO</c:v>
                </c:pt>
                <c:pt idx="7">
                  <c:v>SEGNI </c:v>
                </c:pt>
                <c:pt idx="8">
                  <c:v>VALMONTONE (2021)</c:v>
                </c:pt>
              </c:strCache>
            </c:strRef>
          </c:cat>
          <c:val>
            <c:numRef>
              <c:f>Grafici!$P$38:$P$46</c:f>
              <c:numCache>
                <c:formatCode>General</c:formatCode>
                <c:ptCount val="9"/>
                <c:pt idx="0">
                  <c:v>114</c:v>
                </c:pt>
                <c:pt idx="1">
                  <c:v>11</c:v>
                </c:pt>
                <c:pt idx="2">
                  <c:v>214</c:v>
                </c:pt>
                <c:pt idx="3">
                  <c:v>9</c:v>
                </c:pt>
                <c:pt idx="4">
                  <c:v>3</c:v>
                </c:pt>
                <c:pt idx="5">
                  <c:v>85</c:v>
                </c:pt>
                <c:pt idx="6">
                  <c:v>13</c:v>
                </c:pt>
                <c:pt idx="7">
                  <c:v>69</c:v>
                </c:pt>
                <c:pt idx="8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6-4EE8-8C42-2D8A78868C5F}"/>
            </c:ext>
          </c:extLst>
        </c:ser>
        <c:ser>
          <c:idx val="1"/>
          <c:order val="1"/>
          <c:tx>
            <c:strRef>
              <c:f>Grafici!$Q$37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Grafici!$O$38:$O$46</c:f>
              <c:strCache>
                <c:ptCount val="9"/>
                <c:pt idx="0">
                  <c:v>ARTENA</c:v>
                </c:pt>
                <c:pt idx="1">
                  <c:v>CARPINETO ROMANO</c:v>
                </c:pt>
                <c:pt idx="2">
                  <c:v>COLLEFERRO</c:v>
                </c:pt>
                <c:pt idx="3">
                  <c:v>GAVIGNANO</c:v>
                </c:pt>
                <c:pt idx="4">
                  <c:v>GORGA</c:v>
                </c:pt>
                <c:pt idx="5">
                  <c:v>LABICO </c:v>
                </c:pt>
                <c:pt idx="6">
                  <c:v>MONTELANICO</c:v>
                </c:pt>
                <c:pt idx="7">
                  <c:v>SEGNI </c:v>
                </c:pt>
                <c:pt idx="8">
                  <c:v>VALMONTONE (2021)</c:v>
                </c:pt>
              </c:strCache>
            </c:strRef>
          </c:cat>
          <c:val>
            <c:numRef>
              <c:f>Grafici!$Q$38:$Q$46</c:f>
              <c:numCache>
                <c:formatCode>General</c:formatCode>
                <c:ptCount val="9"/>
                <c:pt idx="0">
                  <c:v>120</c:v>
                </c:pt>
                <c:pt idx="1">
                  <c:v>14</c:v>
                </c:pt>
                <c:pt idx="2">
                  <c:v>212</c:v>
                </c:pt>
                <c:pt idx="3">
                  <c:v>6</c:v>
                </c:pt>
                <c:pt idx="4">
                  <c:v>5</c:v>
                </c:pt>
                <c:pt idx="5">
                  <c:v>73</c:v>
                </c:pt>
                <c:pt idx="6">
                  <c:v>16</c:v>
                </c:pt>
                <c:pt idx="7">
                  <c:v>48</c:v>
                </c:pt>
                <c:pt idx="8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76-4EE8-8C42-2D8A78868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665426559"/>
        <c:axId val="1"/>
        <c:axId val="2"/>
      </c:bar3DChart>
      <c:catAx>
        <c:axId val="665426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65426559"/>
        <c:crosses val="autoZero"/>
        <c:crossBetween val="between"/>
      </c:valAx>
      <c:serAx>
        <c:axId val="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tickLblSkip val="3"/>
        <c:tickMarkSkip val="1"/>
      </c:ser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Foglio1!$A$2:$A$7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374</c:v>
                </c:pt>
                <c:pt idx="1">
                  <c:v>431</c:v>
                </c:pt>
                <c:pt idx="2">
                  <c:v>57</c:v>
                </c:pt>
                <c:pt idx="3">
                  <c:v>44</c:v>
                </c:pt>
                <c:pt idx="4">
                  <c:v>19</c:v>
                </c:pt>
                <c:pt idx="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C7-419F-ACC7-F6736D04F10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Foglio1!$A$2:$A$7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C7-419F-ACC7-F6736D04F10A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Foglio1!$A$2:$A$7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C7-419F-ACC7-F6736D04F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6661967"/>
        <c:axId val="1105134383"/>
      </c:lineChart>
      <c:catAx>
        <c:axId val="110666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5134383"/>
        <c:crosses val="autoZero"/>
        <c:auto val="1"/>
        <c:lblAlgn val="ctr"/>
        <c:lblOffset val="100"/>
        <c:noMultiLvlLbl val="0"/>
      </c:catAx>
      <c:valAx>
        <c:axId val="1105134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6661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5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02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34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707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925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74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9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870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83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04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02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2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4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71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78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75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593AC3-8478-47CD-B3EF-E2194D96469B}" type="datetimeFigureOut">
              <a:rPr lang="it-IT" smtClean="0"/>
              <a:t>07/03/2024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912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503166-B0A6-29CD-8870-C4620C5FB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916" y="575395"/>
            <a:ext cx="7865428" cy="1947333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kumimoji="0" lang="it-IT" sz="3600" b="1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Quadro territoriale dei bisogni</a:t>
            </a:r>
            <a:br>
              <a:rPr kumimoji="0" lang="it-IT" sz="3600" b="0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</a:br>
            <a:r>
              <a:rPr kumimoji="0" lang="it-IT" sz="1800" b="0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Disagi più acuti, squilibri nelle varie zone del Distretto e bisogni per macroaree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B4AAD5-65CD-10D7-47F7-7CA788843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916" y="3029501"/>
            <a:ext cx="7865428" cy="79899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8"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AREA IMMIGRAZIONE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58D446-F56F-9DD6-0C2B-5371DA8B70F6}"/>
              </a:ext>
            </a:extLst>
          </p:cNvPr>
          <p:cNvSpPr txBox="1"/>
          <p:nvPr/>
        </p:nvSpPr>
        <p:spPr>
          <a:xfrm>
            <a:off x="8823961" y="4134020"/>
            <a:ext cx="3192670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300" b="1" dirty="0">
                <a:solidFill>
                  <a:schemeClr val="accent1"/>
                </a:solidFill>
              </a:rPr>
              <a:t>OSSERVATORIO SOCIALE </a:t>
            </a:r>
            <a:r>
              <a:rPr lang="it-IT" sz="2300" dirty="0">
                <a:solidFill>
                  <a:schemeClr val="accent1"/>
                </a:solidFill>
              </a:rPr>
              <a:t>DELL’UFFICIO DEL PIANO DIZONA</a:t>
            </a:r>
          </a:p>
          <a:p>
            <a:endParaRPr lang="it-IT" sz="2300" dirty="0">
              <a:solidFill>
                <a:schemeClr val="accent1"/>
              </a:solidFill>
            </a:endParaRPr>
          </a:p>
          <a:p>
            <a:r>
              <a:rPr lang="it-IT" sz="2300" u="sng" dirty="0">
                <a:solidFill>
                  <a:schemeClr val="accent1"/>
                </a:solidFill>
              </a:rPr>
              <a:t>Dati al 31.12.2022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FE4060B-A334-D4D8-FA9F-F7919520E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527" y="4015148"/>
            <a:ext cx="3934206" cy="19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7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2269320-CDF2-A462-DA5A-F0B982E21939}"/>
              </a:ext>
            </a:extLst>
          </p:cNvPr>
          <p:cNvSpPr txBox="1"/>
          <p:nvPr/>
        </p:nvSpPr>
        <p:spPr>
          <a:xfrm>
            <a:off x="745617" y="884951"/>
            <a:ext cx="10700766" cy="470898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endParaRPr lang="it-IT" sz="2200" dirty="0">
              <a:solidFill>
                <a:schemeClr val="accent1">
                  <a:lumMod val="50000"/>
                </a:schemeClr>
              </a:solidFill>
              <a:latin typeface="+mj-lt"/>
              <a:cs typeface="Mongolian Baiti" panose="03000500000000000000" pitchFamily="66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Utenza in carico al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Servizio Sociale Comunale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: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154</a:t>
            </a:r>
          </a:p>
          <a:p>
            <a:endParaRPr lang="it-IT" sz="2200" dirty="0">
              <a:solidFill>
                <a:schemeClr val="accent1">
                  <a:lumMod val="50000"/>
                </a:schemeClr>
              </a:solidFill>
              <a:latin typeface="+mj-lt"/>
              <a:cs typeface="Mongolian Baiti" panose="03000500000000000000" pitchFamily="66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Utenza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minori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stranieri: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59</a:t>
            </a:r>
          </a:p>
          <a:p>
            <a:endParaRPr lang="it-IT" sz="2200" dirty="0">
              <a:solidFill>
                <a:schemeClr val="accent1">
                  <a:lumMod val="50000"/>
                </a:schemeClr>
              </a:solidFill>
              <a:latin typeface="+mj-lt"/>
              <a:cs typeface="Mongolian Baiti" panose="03000500000000000000" pitchFamily="66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N. minori stranieri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non accompagnati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: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34</a:t>
            </a:r>
          </a:p>
          <a:p>
            <a:endParaRPr lang="it-IT" sz="2200" dirty="0">
              <a:solidFill>
                <a:schemeClr val="accent1">
                  <a:lumMod val="50000"/>
                </a:schemeClr>
              </a:solidFill>
              <a:latin typeface="+mj-lt"/>
              <a:cs typeface="Mongolian Baiti" panose="03000500000000000000" pitchFamily="66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N. minori stranieri seguiti dal Servizio Sociale Comunale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in collaborazione con </a:t>
            </a:r>
          </a:p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il TSMREE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: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8</a:t>
            </a:r>
          </a:p>
          <a:p>
            <a:endParaRPr lang="it-IT" sz="2200" dirty="0">
              <a:solidFill>
                <a:schemeClr val="accent1">
                  <a:lumMod val="50000"/>
                </a:schemeClr>
              </a:solidFill>
              <a:latin typeface="+mj-lt"/>
              <a:cs typeface="Mongolian Baiti" panose="03000500000000000000" pitchFamily="66" charset="0"/>
            </a:endParaRP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N. minori stranieri seguiti dal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Servizio di Assistenza Educativo-Domiciliare</a:t>
            </a:r>
          </a:p>
          <a:p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per minori: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Mongolian Baiti" panose="03000500000000000000" pitchFamily="66" charset="0"/>
              </a:rPr>
              <a:t>7</a:t>
            </a:r>
          </a:p>
          <a:p>
            <a:endParaRPr lang="it-IT" sz="1800" dirty="0">
              <a:solidFill>
                <a:schemeClr val="accent1"/>
              </a:solidFill>
              <a:latin typeface="+mj-lt"/>
              <a:cs typeface="Mongolian Baiti" panose="03000500000000000000" pitchFamily="66" charset="0"/>
            </a:endParaRPr>
          </a:p>
          <a:p>
            <a:endParaRPr lang="it-IT" sz="1800" dirty="0">
              <a:solidFill>
                <a:schemeClr val="accent1"/>
              </a:solidFill>
              <a:latin typeface="+mj-lt"/>
              <a:cs typeface="Mongolian Baiti" panose="03000500000000000000" pitchFamily="66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CB8B554-4AC7-BB07-8F29-D020A99157D1}"/>
              </a:ext>
            </a:extLst>
          </p:cNvPr>
          <p:cNvSpPr txBox="1"/>
          <p:nvPr/>
        </p:nvSpPr>
        <p:spPr>
          <a:xfrm>
            <a:off x="745617" y="5973049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*Dati parziali</a:t>
            </a:r>
          </a:p>
        </p:txBody>
      </p:sp>
    </p:spTree>
    <p:extLst>
      <p:ext uri="{BB962C8B-B14F-4D97-AF65-F5344CB8AC3E}">
        <p14:creationId xmlns:p14="http://schemas.microsoft.com/office/powerpoint/2010/main" val="63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DEAEBCB-807D-A112-A6AF-5A6A42535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9083"/>
              </p:ext>
            </p:extLst>
          </p:nvPr>
        </p:nvGraphicFramePr>
        <p:xfrm>
          <a:off x="176784" y="256034"/>
          <a:ext cx="6854950" cy="4690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933">
                  <a:extLst>
                    <a:ext uri="{9D8B030D-6E8A-4147-A177-3AD203B41FA5}">
                      <a16:colId xmlns:a16="http://schemas.microsoft.com/office/drawing/2014/main" val="1440574852"/>
                    </a:ext>
                  </a:extLst>
                </a:gridCol>
                <a:gridCol w="1115210">
                  <a:extLst>
                    <a:ext uri="{9D8B030D-6E8A-4147-A177-3AD203B41FA5}">
                      <a16:colId xmlns:a16="http://schemas.microsoft.com/office/drawing/2014/main" val="1770183647"/>
                    </a:ext>
                  </a:extLst>
                </a:gridCol>
                <a:gridCol w="1235203">
                  <a:extLst>
                    <a:ext uri="{9D8B030D-6E8A-4147-A177-3AD203B41FA5}">
                      <a16:colId xmlns:a16="http://schemas.microsoft.com/office/drawing/2014/main" val="1413289761"/>
                    </a:ext>
                  </a:extLst>
                </a:gridCol>
                <a:gridCol w="926156">
                  <a:extLst>
                    <a:ext uri="{9D8B030D-6E8A-4147-A177-3AD203B41FA5}">
                      <a16:colId xmlns:a16="http://schemas.microsoft.com/office/drawing/2014/main" val="1325171489"/>
                    </a:ext>
                  </a:extLst>
                </a:gridCol>
                <a:gridCol w="1787448">
                  <a:extLst>
                    <a:ext uri="{9D8B030D-6E8A-4147-A177-3AD203B41FA5}">
                      <a16:colId xmlns:a16="http://schemas.microsoft.com/office/drawing/2014/main" val="2860110785"/>
                    </a:ext>
                  </a:extLst>
                </a:gridCol>
              </a:tblGrid>
              <a:tr h="9415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COMUNI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STRANIERI RESIDENTI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STRANIERI RESIDENTI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</a:rPr>
                        <a:t>In % nel Distretto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2006948498"/>
                  </a:ext>
                </a:extLst>
              </a:tr>
              <a:tr h="3959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</a:t>
                      </a: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4040342948"/>
                  </a:ext>
                </a:extLst>
              </a:tr>
              <a:tr h="315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ARTENA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498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561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1059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15%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2776925060"/>
                  </a:ext>
                </a:extLst>
              </a:tr>
              <a:tr h="492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CARPINETO R.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71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91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162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2%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542436152"/>
                  </a:ext>
                </a:extLst>
              </a:tr>
              <a:tr h="39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COLLEFERRO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1.053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1.154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2.207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31%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3506807056"/>
                  </a:ext>
                </a:extLst>
              </a:tr>
              <a:tr h="28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GAVIGNANO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37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37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74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1%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846758017"/>
                  </a:ext>
                </a:extLst>
              </a:tr>
              <a:tr h="28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GORGA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37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0,5%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346229943"/>
                  </a:ext>
                </a:extLst>
              </a:tr>
              <a:tr h="28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LABICO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358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389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747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11%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600507348"/>
                  </a:ext>
                </a:extLst>
              </a:tr>
              <a:tr h="307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MONTELANICO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105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120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225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3%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3359914909"/>
                  </a:ext>
                </a:extLst>
              </a:tr>
              <a:tr h="28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SEGNI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318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348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666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9%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103094551"/>
                  </a:ext>
                </a:extLst>
              </a:tr>
              <a:tr h="323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VALMONTONE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985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942</a:t>
                      </a:r>
                      <a:endParaRPr lang="it-IT" sz="1400" b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1.927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27%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3906072189"/>
                  </a:ext>
                </a:extLst>
              </a:tr>
              <a:tr h="39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TOTALE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3.444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3.660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7.104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100%</a:t>
                      </a:r>
                      <a:endParaRPr lang="it-IT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357474580"/>
                  </a:ext>
                </a:extLst>
              </a:tr>
            </a:tbl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B6BDF53C-F2AA-F4E0-34F8-B41578DFB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329715"/>
              </p:ext>
            </p:extLst>
          </p:nvPr>
        </p:nvGraphicFramePr>
        <p:xfrm>
          <a:off x="7031734" y="429769"/>
          <a:ext cx="491033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5122EE80-BBEA-0FC7-DB94-735F30AB3895}"/>
              </a:ext>
            </a:extLst>
          </p:cNvPr>
          <p:cNvSpPr txBox="1"/>
          <p:nvPr/>
        </p:nvSpPr>
        <p:spPr>
          <a:xfrm>
            <a:off x="94488" y="5367528"/>
            <a:ext cx="7924800" cy="101566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Circa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l’84%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 degli stranieri del Distretto vive nei paesi di pianura </a:t>
            </a:r>
          </a:p>
          <a:p>
            <a:endParaRPr lang="it-IT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5.910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</a:rPr>
              <a:t> residenti </a:t>
            </a:r>
          </a:p>
        </p:txBody>
      </p:sp>
    </p:spTree>
    <p:extLst>
      <p:ext uri="{BB962C8B-B14F-4D97-AF65-F5344CB8AC3E}">
        <p14:creationId xmlns:p14="http://schemas.microsoft.com/office/powerpoint/2010/main" val="234761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AC9070F-2C58-F61D-E251-32BF97F62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415245"/>
              </p:ext>
            </p:extLst>
          </p:nvPr>
        </p:nvGraphicFramePr>
        <p:xfrm>
          <a:off x="272796" y="397764"/>
          <a:ext cx="5259324" cy="6062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6762">
                  <a:extLst>
                    <a:ext uri="{9D8B030D-6E8A-4147-A177-3AD203B41FA5}">
                      <a16:colId xmlns:a16="http://schemas.microsoft.com/office/drawing/2014/main" val="2014750051"/>
                    </a:ext>
                  </a:extLst>
                </a:gridCol>
                <a:gridCol w="1326762">
                  <a:extLst>
                    <a:ext uri="{9D8B030D-6E8A-4147-A177-3AD203B41FA5}">
                      <a16:colId xmlns:a16="http://schemas.microsoft.com/office/drawing/2014/main" val="1071207062"/>
                    </a:ext>
                  </a:extLst>
                </a:gridCol>
                <a:gridCol w="1107227">
                  <a:extLst>
                    <a:ext uri="{9D8B030D-6E8A-4147-A177-3AD203B41FA5}">
                      <a16:colId xmlns:a16="http://schemas.microsoft.com/office/drawing/2014/main" val="2723335621"/>
                    </a:ext>
                  </a:extLst>
                </a:gridCol>
                <a:gridCol w="1498573">
                  <a:extLst>
                    <a:ext uri="{9D8B030D-6E8A-4147-A177-3AD203B41FA5}">
                      <a16:colId xmlns:a16="http://schemas.microsoft.com/office/drawing/2014/main" val="2003526032"/>
                    </a:ext>
                  </a:extLst>
                </a:gridCol>
              </a:tblGrid>
              <a:tr h="1317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</a:t>
                      </a: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POP. Straniera</a:t>
                      </a: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POP. TOTALE 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Incidenza pop. straniera su pop. totale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654113129"/>
                  </a:ext>
                </a:extLst>
              </a:tr>
              <a:tr h="395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ARTENA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1.059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13.795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8%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3220620601"/>
                  </a:ext>
                </a:extLst>
              </a:tr>
              <a:tr h="617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CARPINETO R.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162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4.060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4%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278431060"/>
                  </a:ext>
                </a:extLst>
              </a:tr>
              <a:tr h="55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COLLEFERRO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2.207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20.834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11%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174455563"/>
                  </a:ext>
                </a:extLst>
              </a:tr>
              <a:tr h="55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GAVIGNANO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74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1.906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4%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950027936"/>
                  </a:ext>
                </a:extLst>
              </a:tr>
              <a:tr h="312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GORGA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37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667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6%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49076544"/>
                  </a:ext>
                </a:extLst>
              </a:tr>
              <a:tr h="354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LABICO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747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6.606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11%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568712002"/>
                  </a:ext>
                </a:extLst>
              </a:tr>
              <a:tr h="55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MONTELANICO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225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2.081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10%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13004726"/>
                  </a:ext>
                </a:extLst>
              </a:tr>
              <a:tr h="343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SEGNI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>
                          <a:effectLst/>
                        </a:rPr>
                        <a:t>666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9.088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7%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840548181"/>
                  </a:ext>
                </a:extLst>
              </a:tr>
              <a:tr h="55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VALMONTONE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1.927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16.642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12%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323713958"/>
                  </a:ext>
                </a:extLst>
              </a:tr>
              <a:tr h="490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TOTALE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7.104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effectLst/>
                        </a:rPr>
                        <a:t>75.679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9,4%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03" marR="38503" marT="0" marB="0" anchor="ctr"/>
                </a:tc>
                <a:extLst>
                  <a:ext uri="{0D108BD9-81ED-4DB2-BD59-A6C34878D82A}">
                    <a16:rowId xmlns:a16="http://schemas.microsoft.com/office/drawing/2014/main" val="789699004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B1940973-367C-DA55-0BB4-86602BE3673D}"/>
              </a:ext>
            </a:extLst>
          </p:cNvPr>
          <p:cNvSpPr txBox="1"/>
          <p:nvPr/>
        </p:nvSpPr>
        <p:spPr>
          <a:xfrm>
            <a:off x="5818632" y="559320"/>
            <a:ext cx="5644896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it-IT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popolazione straniera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residente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nel Distretto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è pari a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7.104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unità, corrispondente al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9,4% della popolazione totale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Quasi un punto percentuale di più rispetto al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dato nazionale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dove i cittadini stranieri rappresentano l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’8,7%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della popolazione.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6383C23-1DFF-F178-4014-D4ADD027C2A1}"/>
              </a:ext>
            </a:extLst>
          </p:cNvPr>
          <p:cNvSpPr txBox="1"/>
          <p:nvPr/>
        </p:nvSpPr>
        <p:spPr>
          <a:xfrm>
            <a:off x="5818632" y="3542068"/>
            <a:ext cx="4157472" cy="175432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Nei paesi di pianura si registrano percentuali maggiori, in particolare nei Comuni di Colleferro (11%), Labico (11%) e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Valmontone (12%)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52F61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con percentuali superiori alla media nazionale. </a:t>
            </a:r>
          </a:p>
        </p:txBody>
      </p:sp>
    </p:spTree>
    <p:extLst>
      <p:ext uri="{BB962C8B-B14F-4D97-AF65-F5344CB8AC3E}">
        <p14:creationId xmlns:p14="http://schemas.microsoft.com/office/powerpoint/2010/main" val="294034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4C93E5B1-F3F6-4E0C-14AA-22E86D7595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928"/>
              </p:ext>
            </p:extLst>
          </p:nvPr>
        </p:nvGraphicFramePr>
        <p:xfrm>
          <a:off x="701964" y="427181"/>
          <a:ext cx="4978400" cy="537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728B5FC4-BE6B-40A2-D28E-13B4B022A0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3350578"/>
              </p:ext>
            </p:extLst>
          </p:nvPr>
        </p:nvGraphicFramePr>
        <p:xfrm>
          <a:off x="5925127" y="427182"/>
          <a:ext cx="5564909" cy="537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702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6FFB8540-6A8B-E34B-65D1-074D665CA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85427"/>
              </p:ext>
            </p:extLst>
          </p:nvPr>
        </p:nvGraphicFramePr>
        <p:xfrm>
          <a:off x="301753" y="411092"/>
          <a:ext cx="3922776" cy="6035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352">
                  <a:extLst>
                    <a:ext uri="{9D8B030D-6E8A-4147-A177-3AD203B41FA5}">
                      <a16:colId xmlns:a16="http://schemas.microsoft.com/office/drawing/2014/main" val="2942927425"/>
                    </a:ext>
                  </a:extLst>
                </a:gridCol>
                <a:gridCol w="2863424">
                  <a:extLst>
                    <a:ext uri="{9D8B030D-6E8A-4147-A177-3AD203B41FA5}">
                      <a16:colId xmlns:a16="http://schemas.microsoft.com/office/drawing/2014/main" val="388979479"/>
                    </a:ext>
                  </a:extLst>
                </a:gridCol>
              </a:tblGrid>
              <a:tr h="88696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Popolazione straniera residente nel Distretto RM 5.6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966733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2012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7.086</a:t>
                      </a:r>
                      <a:endParaRPr lang="it-IT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680756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2013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7.078</a:t>
                      </a:r>
                      <a:endParaRPr lang="it-IT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336907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2014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7.080</a:t>
                      </a:r>
                      <a:endParaRPr lang="it-IT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794407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2015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7.086</a:t>
                      </a:r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3574899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2016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6.948</a:t>
                      </a:r>
                      <a:endParaRPr lang="it-IT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988811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2017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6.907</a:t>
                      </a:r>
                      <a:endParaRPr lang="it-IT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52648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2018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6.948</a:t>
                      </a:r>
                      <a:endParaRPr lang="it-IT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0721966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2019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6.900</a:t>
                      </a:r>
                      <a:endParaRPr lang="it-IT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898701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2020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6.975</a:t>
                      </a:r>
                      <a:endParaRPr lang="it-IT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295694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2021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6.973</a:t>
                      </a:r>
                      <a:endParaRPr lang="it-IT" sz="16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786729"/>
                  </a:ext>
                </a:extLst>
              </a:tr>
              <a:tr h="4680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2022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7.104</a:t>
                      </a:r>
                      <a:endParaRPr lang="it-IT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258572"/>
                  </a:ext>
                </a:extLst>
              </a:tr>
            </a:tbl>
          </a:graphicData>
        </a:graphic>
      </p:graphicFrame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99E454B9-C020-A157-7065-EA8668644A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691854"/>
              </p:ext>
            </p:extLst>
          </p:nvPr>
        </p:nvGraphicFramePr>
        <p:xfrm>
          <a:off x="4473892" y="411092"/>
          <a:ext cx="5813108" cy="396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B0A8B46B-FE46-72F4-64FB-C3620F3B4A76}"/>
              </a:ext>
            </a:extLst>
          </p:cNvPr>
          <p:cNvSpPr txBox="1"/>
          <p:nvPr/>
        </p:nvSpPr>
        <p:spPr>
          <a:xfrm>
            <a:off x="4473893" y="4754492"/>
            <a:ext cx="588626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Tra il 2016 e il 2021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si è verificata una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lieve diminuzione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della presenza di immigrati.</a:t>
            </a:r>
          </a:p>
          <a:p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Nel 2022 si è invece raggiunto il numero più alto di stranieri residenti nel Distretto (con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7.103 unità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), ritornando quindi sopra le 7.000 unità, un valore che non si registrava dal 2015. </a:t>
            </a:r>
          </a:p>
        </p:txBody>
      </p:sp>
    </p:spTree>
    <p:extLst>
      <p:ext uri="{BB962C8B-B14F-4D97-AF65-F5344CB8AC3E}">
        <p14:creationId xmlns:p14="http://schemas.microsoft.com/office/powerpoint/2010/main" val="175770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96849B3-CF03-18D7-9B29-CE14948CF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2373"/>
              </p:ext>
            </p:extLst>
          </p:nvPr>
        </p:nvGraphicFramePr>
        <p:xfrm>
          <a:off x="96965" y="850431"/>
          <a:ext cx="7318819" cy="5208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0586">
                  <a:extLst>
                    <a:ext uri="{9D8B030D-6E8A-4147-A177-3AD203B41FA5}">
                      <a16:colId xmlns:a16="http://schemas.microsoft.com/office/drawing/2014/main" val="4245383632"/>
                    </a:ext>
                  </a:extLst>
                </a:gridCol>
                <a:gridCol w="801535">
                  <a:extLst>
                    <a:ext uri="{9D8B030D-6E8A-4147-A177-3AD203B41FA5}">
                      <a16:colId xmlns:a16="http://schemas.microsoft.com/office/drawing/2014/main" val="625609436"/>
                    </a:ext>
                  </a:extLst>
                </a:gridCol>
                <a:gridCol w="801535">
                  <a:extLst>
                    <a:ext uri="{9D8B030D-6E8A-4147-A177-3AD203B41FA5}">
                      <a16:colId xmlns:a16="http://schemas.microsoft.com/office/drawing/2014/main" val="1979075413"/>
                    </a:ext>
                  </a:extLst>
                </a:gridCol>
                <a:gridCol w="1060211">
                  <a:extLst>
                    <a:ext uri="{9D8B030D-6E8A-4147-A177-3AD203B41FA5}">
                      <a16:colId xmlns:a16="http://schemas.microsoft.com/office/drawing/2014/main" val="2214081910"/>
                    </a:ext>
                  </a:extLst>
                </a:gridCol>
                <a:gridCol w="1499616">
                  <a:extLst>
                    <a:ext uri="{9D8B030D-6E8A-4147-A177-3AD203B41FA5}">
                      <a16:colId xmlns:a16="http://schemas.microsoft.com/office/drawing/2014/main" val="2628328081"/>
                    </a:ext>
                  </a:extLst>
                </a:gridCol>
                <a:gridCol w="1545336">
                  <a:extLst>
                    <a:ext uri="{9D8B030D-6E8A-4147-A177-3AD203B41FA5}">
                      <a16:colId xmlns:a16="http://schemas.microsoft.com/office/drawing/2014/main" val="681220885"/>
                    </a:ext>
                  </a:extLst>
                </a:gridCol>
              </a:tblGrid>
              <a:tr h="118872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COMUNI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MINORI STRANIERI RESIDENTI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STRANIERI RESIDENTI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Incidenza minori stranieri su tot. stranieri residente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0814908"/>
                  </a:ext>
                </a:extLst>
              </a:tr>
              <a:tr h="3931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M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2909331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ARTENA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114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120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234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1.059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22%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36386741"/>
                  </a:ext>
                </a:extLst>
              </a:tr>
              <a:tr h="552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CARPINETO R.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162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9402373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COLLEFERRO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214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212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426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2207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19,3%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52506527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GAVIGNANO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74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20,2%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67640461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GORGA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37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21724041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LABICO 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85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73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158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747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5894232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MONTELANICO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16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225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01889132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SEGNI 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69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48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117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666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2123039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VALMONTONE 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207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178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385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1927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19%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29688090"/>
                  </a:ext>
                </a:extLst>
              </a:tr>
              <a:tr h="34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TOTALE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725</a:t>
                      </a:r>
                      <a:endParaRPr lang="it-IT" sz="14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672</a:t>
                      </a:r>
                      <a:endParaRPr lang="it-IT" sz="14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1.397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7.104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19%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89899002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E86018-D844-0B27-D5F9-3BFBE02D7A1E}"/>
              </a:ext>
            </a:extLst>
          </p:cNvPr>
          <p:cNvSpPr txBox="1"/>
          <p:nvPr/>
        </p:nvSpPr>
        <p:spPr>
          <a:xfrm>
            <a:off x="778764" y="196307"/>
            <a:ext cx="1063447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Minori stranieri residenti, per sesso e incidenza percentuale, al 31.12.2022</a:t>
            </a:r>
          </a:p>
        </p:txBody>
      </p:sp>
      <p:graphicFrame>
        <p:nvGraphicFramePr>
          <p:cNvPr id="7" name="Oggetto 16">
            <a:extLst>
              <a:ext uri="{FF2B5EF4-FFF2-40B4-BE49-F238E27FC236}">
                <a16:creationId xmlns:a16="http://schemas.microsoft.com/office/drawing/2014/main" id="{0A904DD9-7ED3-68F9-6D16-89E52B5AC1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827712"/>
              </p:ext>
            </p:extLst>
          </p:nvPr>
        </p:nvGraphicFramePr>
        <p:xfrm>
          <a:off x="7595044" y="1618487"/>
          <a:ext cx="4371975" cy="362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54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B6DBD71F-9E8D-0FAF-A644-92AEDA0B4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695672"/>
              </p:ext>
            </p:extLst>
          </p:nvPr>
        </p:nvGraphicFramePr>
        <p:xfrm>
          <a:off x="208725" y="1080655"/>
          <a:ext cx="5295963" cy="5301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595">
                  <a:extLst>
                    <a:ext uri="{9D8B030D-6E8A-4147-A177-3AD203B41FA5}">
                      <a16:colId xmlns:a16="http://schemas.microsoft.com/office/drawing/2014/main" val="3702907443"/>
                    </a:ext>
                  </a:extLst>
                </a:gridCol>
                <a:gridCol w="667512">
                  <a:extLst>
                    <a:ext uri="{9D8B030D-6E8A-4147-A177-3AD203B41FA5}">
                      <a16:colId xmlns:a16="http://schemas.microsoft.com/office/drawing/2014/main" val="181631523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615128167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240213404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3159958662"/>
                    </a:ext>
                  </a:extLst>
                </a:gridCol>
                <a:gridCol w="722376">
                  <a:extLst>
                    <a:ext uri="{9D8B030D-6E8A-4147-A177-3AD203B41FA5}">
                      <a16:colId xmlns:a16="http://schemas.microsoft.com/office/drawing/2014/main" val="1800543519"/>
                    </a:ext>
                  </a:extLst>
                </a:gridCol>
                <a:gridCol w="786384">
                  <a:extLst>
                    <a:ext uri="{9D8B030D-6E8A-4147-A177-3AD203B41FA5}">
                      <a16:colId xmlns:a16="http://schemas.microsoft.com/office/drawing/2014/main" val="727355969"/>
                    </a:ext>
                  </a:extLst>
                </a:gridCol>
              </a:tblGrid>
              <a:tr h="4110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Consultorio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2017</a:t>
                      </a:r>
                      <a:endParaRPr lang="it-IT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2018</a:t>
                      </a:r>
                      <a:endParaRPr lang="it-IT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37353" marR="37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2020</a:t>
                      </a:r>
                      <a:endParaRPr lang="it-IT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2021</a:t>
                      </a:r>
                      <a:endParaRPr lang="it-IT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  <a:latin typeface="+mj-lt"/>
                        </a:rPr>
                        <a:t>2022</a:t>
                      </a:r>
                      <a:endParaRPr lang="it-IT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/>
                </a:tc>
                <a:extLst>
                  <a:ext uri="{0D108BD9-81ED-4DB2-BD59-A6C34878D82A}">
                    <a16:rowId xmlns:a16="http://schemas.microsoft.com/office/drawing/2014/main" val="2774805063"/>
                  </a:ext>
                </a:extLst>
              </a:tr>
              <a:tr h="61468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Utenza straniera 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Utenza straniera </a:t>
                      </a: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Utenza straniera </a:t>
                      </a: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j-lt"/>
                        </a:rPr>
                        <a:t>Utenza straniera </a:t>
                      </a:r>
                      <a:endParaRPr lang="it-IT" sz="1000" dirty="0">
                        <a:effectLst/>
                        <a:latin typeface="+mj-lt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j-lt"/>
                        </a:rPr>
                        <a:t>Utenza straniera </a:t>
                      </a:r>
                      <a:endParaRPr lang="it-IT" sz="1000" dirty="0">
                        <a:effectLst/>
                        <a:latin typeface="+mj-lt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Utenza straniera </a:t>
                      </a:r>
                    </a:p>
                  </a:txBody>
                  <a:tcPr marL="37353" marR="37353" marT="0" marB="0" anchor="ctr"/>
                </a:tc>
                <a:extLst>
                  <a:ext uri="{0D108BD9-81ED-4DB2-BD59-A6C34878D82A}">
                    <a16:rowId xmlns:a16="http://schemas.microsoft.com/office/drawing/2014/main" val="1688831554"/>
                  </a:ext>
                </a:extLst>
              </a:tr>
              <a:tr h="148808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Colleferro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262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244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40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26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18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25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extLst>
                  <a:ext uri="{0D108BD9-81ED-4DB2-BD59-A6C34878D82A}">
                    <a16:rowId xmlns:a16="http://schemas.microsoft.com/office/drawing/2014/main" val="2011752680"/>
                  </a:ext>
                </a:extLst>
              </a:tr>
              <a:tr h="114548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Valmontone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107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159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17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18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1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7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extLst>
                  <a:ext uri="{0D108BD9-81ED-4DB2-BD59-A6C34878D82A}">
                    <a16:rowId xmlns:a16="http://schemas.microsoft.com/office/drawing/2014/main" val="3941058304"/>
                  </a:ext>
                </a:extLst>
              </a:tr>
              <a:tr h="5459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Artena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5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28</a:t>
                      </a:r>
                      <a:endParaRPr lang="it-IT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n.p</a:t>
                      </a: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n.p</a:t>
                      </a: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n.p</a:t>
                      </a: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n.p</a:t>
                      </a:r>
                    </a:p>
                  </a:txBody>
                  <a:tcPr marL="37353" marR="37353" marT="0" marB="0" anchor="ctr"/>
                </a:tc>
                <a:extLst>
                  <a:ext uri="{0D108BD9-81ED-4DB2-BD59-A6C34878D82A}">
                    <a16:rowId xmlns:a16="http://schemas.microsoft.com/office/drawing/2014/main" val="4215693290"/>
                  </a:ext>
                </a:extLst>
              </a:tr>
              <a:tr h="1096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200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  <a:latin typeface="+mj-lt"/>
                        </a:rPr>
                        <a:t>Totale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200" dirty="0">
                        <a:effectLst/>
                        <a:latin typeface="+mj-lt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  <a:latin typeface="+mj-lt"/>
                        </a:rPr>
                        <a:t>374</a:t>
                      </a:r>
                      <a:endParaRPr lang="it-IT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  <a:latin typeface="+mj-lt"/>
                        </a:rPr>
                        <a:t>431</a:t>
                      </a:r>
                      <a:endParaRPr lang="it-IT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  <a:latin typeface="+mj-lt"/>
                        </a:rPr>
                        <a:t>57</a:t>
                      </a:r>
                      <a:endParaRPr lang="it-IT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  <a:latin typeface="+mj-lt"/>
                        </a:rPr>
                        <a:t>44</a:t>
                      </a:r>
                      <a:endParaRPr lang="it-IT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  <a:latin typeface="+mj-lt"/>
                        </a:rPr>
                        <a:t>19</a:t>
                      </a:r>
                      <a:endParaRPr lang="it-IT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  <a:latin typeface="+mj-lt"/>
                        </a:rPr>
                        <a:t>32</a:t>
                      </a:r>
                      <a:endParaRPr lang="it-IT" sz="12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53" marR="37353" marT="0" marB="0" anchor="ctr"/>
                </a:tc>
                <a:extLst>
                  <a:ext uri="{0D108BD9-81ED-4DB2-BD59-A6C34878D82A}">
                    <a16:rowId xmlns:a16="http://schemas.microsoft.com/office/drawing/2014/main" val="332096700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91F091A-30BE-3516-C93F-8408B21FAFF1}"/>
              </a:ext>
            </a:extLst>
          </p:cNvPr>
          <p:cNvSpPr txBox="1"/>
          <p:nvPr/>
        </p:nvSpPr>
        <p:spPr>
          <a:xfrm>
            <a:off x="104362" y="90953"/>
            <a:ext cx="1198327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chemeClr val="accent1">
                    <a:lumMod val="50000"/>
                  </a:schemeClr>
                </a:solidFill>
              </a:rPr>
              <a:t>Utenza straniera dei Consultori Familiari di Colleferro, Valmontone e Artena</a:t>
            </a: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21A4CE3A-5AB5-D925-8EF8-2889C0BD90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4266750"/>
              </p:ext>
            </p:extLst>
          </p:nvPr>
        </p:nvGraphicFramePr>
        <p:xfrm>
          <a:off x="5605272" y="1176192"/>
          <a:ext cx="5295963" cy="346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442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0968B5F-8B11-9988-EA5F-D7BDE4E0E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68163"/>
              </p:ext>
            </p:extLst>
          </p:nvPr>
        </p:nvGraphicFramePr>
        <p:xfrm>
          <a:off x="391427" y="1554480"/>
          <a:ext cx="4603750" cy="4916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110">
                  <a:extLst>
                    <a:ext uri="{9D8B030D-6E8A-4147-A177-3AD203B41FA5}">
                      <a16:colId xmlns:a16="http://schemas.microsoft.com/office/drawing/2014/main" val="1461857760"/>
                    </a:ext>
                  </a:extLst>
                </a:gridCol>
                <a:gridCol w="1334320">
                  <a:extLst>
                    <a:ext uri="{9D8B030D-6E8A-4147-A177-3AD203B41FA5}">
                      <a16:colId xmlns:a16="http://schemas.microsoft.com/office/drawing/2014/main" val="838077580"/>
                    </a:ext>
                  </a:extLst>
                </a:gridCol>
                <a:gridCol w="1334320">
                  <a:extLst>
                    <a:ext uri="{9D8B030D-6E8A-4147-A177-3AD203B41FA5}">
                      <a16:colId xmlns:a16="http://schemas.microsoft.com/office/drawing/2014/main" val="1509663136"/>
                    </a:ext>
                  </a:extLst>
                </a:gridCol>
              </a:tblGrid>
              <a:tr h="31677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Provenienza geografica (Continenti)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2022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973643"/>
                  </a:ext>
                </a:extLst>
              </a:tr>
              <a:tr h="316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va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72495246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Africa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28%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1807897"/>
                  </a:ext>
                </a:extLst>
              </a:tr>
              <a:tr h="610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America del Sud e centro America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4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16%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9820179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Asia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4%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8512740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Europa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13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52%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3268880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di cui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3695784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Romania 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46%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92986967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Bulgaria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31%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3992120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Albania 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15%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06433357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Ucraina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8%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74039619"/>
                  </a:ext>
                </a:extLst>
              </a:tr>
              <a:tr h="6324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Altri paesi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0%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59883266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Totale generale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100%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057203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CAABCAD-3F34-5BB6-FCEE-02B4486CF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427" y="631150"/>
            <a:ext cx="550232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Utenza straniera seguita nel Consultorio di Colleferro, per nazionalità - anno 2022</a:t>
            </a:r>
            <a:endParaRPr kumimoji="0" lang="it-IT" altLang="it-IT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607D915-1466-9751-09B4-58536BF82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13106"/>
              </p:ext>
            </p:extLst>
          </p:nvPr>
        </p:nvGraphicFramePr>
        <p:xfrm>
          <a:off x="5815584" y="1554479"/>
          <a:ext cx="5076470" cy="4916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9186">
                  <a:extLst>
                    <a:ext uri="{9D8B030D-6E8A-4147-A177-3AD203B41FA5}">
                      <a16:colId xmlns:a16="http://schemas.microsoft.com/office/drawing/2014/main" val="3318091267"/>
                    </a:ext>
                  </a:extLst>
                </a:gridCol>
                <a:gridCol w="1539000">
                  <a:extLst>
                    <a:ext uri="{9D8B030D-6E8A-4147-A177-3AD203B41FA5}">
                      <a16:colId xmlns:a16="http://schemas.microsoft.com/office/drawing/2014/main" val="233886209"/>
                    </a:ext>
                  </a:extLst>
                </a:gridCol>
                <a:gridCol w="1498284">
                  <a:extLst>
                    <a:ext uri="{9D8B030D-6E8A-4147-A177-3AD203B41FA5}">
                      <a16:colId xmlns:a16="http://schemas.microsoft.com/office/drawing/2014/main" val="374634385"/>
                    </a:ext>
                  </a:extLst>
                </a:gridCol>
              </a:tblGrid>
              <a:tr h="31677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Provenienza geografica (Continenti)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2022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119551"/>
                  </a:ext>
                </a:extLst>
              </a:tr>
              <a:tr h="3167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va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69796254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Africa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14%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9604852"/>
                  </a:ext>
                </a:extLst>
              </a:tr>
              <a:tr h="610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America del Sud e centro America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0%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22391185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Asia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0%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66195700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Europa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86%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73209325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di cui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21505199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Romania 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67%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38127541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Bulgaria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09012416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Albania 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33%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5055342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Ucraina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0%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55925054"/>
                  </a:ext>
                </a:extLst>
              </a:tr>
              <a:tr h="6324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Altri paesi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0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0%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45135194"/>
                  </a:ext>
                </a:extLst>
              </a:tr>
              <a:tr h="316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Totale generale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100%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99049909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6ED5F2CE-5407-FA47-190B-60F182E5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361" y="631150"/>
            <a:ext cx="56052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Utenza straniera seguita nel Consultorio di Valmontone, per nazionalità - anno 2022</a:t>
            </a:r>
            <a:endParaRPr kumimoji="0" lang="it-IT" altLang="it-IT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1044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1040</TotalTime>
  <Words>744</Words>
  <Application>Microsoft Office PowerPoint</Application>
  <PresentationFormat>Widescreen</PresentationFormat>
  <Paragraphs>354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Sezione</vt:lpstr>
      <vt:lpstr>Quadro territoriale dei bisogni Disagi più acuti, squilibri nelle varie zone del Distretto e bisogni per macroaree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zona 2023 </dc:title>
  <dc:creator>pc</dc:creator>
  <cp:lastModifiedBy>Stefano Cacciotti</cp:lastModifiedBy>
  <cp:revision>112</cp:revision>
  <dcterms:created xsi:type="dcterms:W3CDTF">2024-01-08T08:03:07Z</dcterms:created>
  <dcterms:modified xsi:type="dcterms:W3CDTF">2024-03-07T12:57:28Z</dcterms:modified>
</cp:coreProperties>
</file>