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16"/>
  </p:notesMasterIdLst>
  <p:sldIdLst>
    <p:sldId id="256" r:id="rId5"/>
    <p:sldId id="262" r:id="rId6"/>
    <p:sldId id="274" r:id="rId7"/>
    <p:sldId id="287" r:id="rId8"/>
    <p:sldId id="288" r:id="rId9"/>
    <p:sldId id="290" r:id="rId10"/>
    <p:sldId id="289" r:id="rId11"/>
    <p:sldId id="291" r:id="rId12"/>
    <p:sldId id="292" r:id="rId13"/>
    <p:sldId id="294" r:id="rId14"/>
    <p:sldId id="293" r:id="rId15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0000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0D2FB-2F81-4AD0-AB5A-1A05DD75585F}" v="202" dt="2020-08-05T18:00:44.4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78" autoAdjust="0"/>
    <p:restoredTop sz="92186" autoAdjust="0"/>
  </p:normalViewPr>
  <p:slideViewPr>
    <p:cSldViewPr>
      <p:cViewPr varScale="1">
        <p:scale>
          <a:sx n="98" d="100"/>
          <a:sy n="98" d="100"/>
        </p:scale>
        <p:origin x="3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i="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i="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i="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i="0" smtClean="0"/>
            </a:lvl1pPr>
          </a:lstStyle>
          <a:p>
            <a:pPr>
              <a:defRPr/>
            </a:pPr>
            <a:fld id="{8173EB53-1939-4DC0-8AD1-CC5D251C64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5238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419F5E8-7D2D-401E-ADA4-6989718C49CC}" type="slidenum">
              <a:rPr lang="en-US" altLang="en-US" i="0"/>
              <a:pPr eaLnBrk="1" hangingPunct="1"/>
              <a:t>3</a:t>
            </a:fld>
            <a:endParaRPr lang="en-US" altLang="en-US" i="0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z="1600" dirty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73EB53-1939-4DC0-8AD1-CC5D251C649F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270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AB20B644-36DC-47E9-A792-E3645BC430D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7CDAC-398D-4092-B62C-284E3927C8C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5780C0-7486-4FB2-AD2F-F660E1DEC14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061B1BA-0245-449F-8F2E-14A41F97915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1CFDD-1FF0-41EB-B95F-D2E69FE4626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F9163-3411-4F8B-B619-1B63F360335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71B469D5-E502-48A3-8FA7-9F04AE29C90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A51E1-B1F0-4500-B574-0E6255CC409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9FA67-7DC6-481A-92F4-F8CF636E41B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B600FC-F7F8-4541-B305-41F52C72CB9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0A342-F699-430E-9B76-7CCD9C33BA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EABA0EF-3685-4297-BD46-C8FD2C704B0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slow">
    <p:push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4" descr="Seal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30000" contrast="-18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1000"/>
            <a:ext cx="31242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5800" y="2971800"/>
            <a:ext cx="8001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3600" b="1" i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stellar" pitchFamily="18" charset="0"/>
              </a:rPr>
              <a:t>Our Purpose Today...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81000" y="3810000"/>
            <a:ext cx="84582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sz="2400" dirty="0">
                <a:latin typeface="Georgia" pitchFamily="18" charset="0"/>
              </a:rPr>
              <a:t>	To discuss the possibilities of assistance with property taxes and qualifications for the Tax Relief</a:t>
            </a:r>
          </a:p>
          <a:p>
            <a:pPr algn="ctr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sz="2400" dirty="0">
                <a:latin typeface="Georgia" pitchFamily="18" charset="0"/>
              </a:rPr>
              <a:t>and Tax Freeze programs.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1000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uiExpand="1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>
                  <a:outerShdw blurRad="38100" dist="38100" dir="2700000" algn="ctr" rotWithShape="0">
                    <a:schemeClr val="bg1"/>
                  </a:outerShdw>
                </a:effectLst>
                <a:latin typeface="Elephant" panose="02020904090505020303" pitchFamily="18" charset="0"/>
              </a:rPr>
              <a:t>Tax Deferral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Applicant must own and use the property as primary residence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Must be at least 65 years of age or totally and permanently disabled by Social Security Administration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If married both must be at least 65 years of age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The combined prior year income much be less than </a:t>
            </a:r>
            <a:r>
              <a:rPr lang="en-US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$25,000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Taxes will not become due until death or the property is sold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Deferred taxes are subject to simple interest at 6% a year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A Lien is placed on the property for each tax year deferred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There is a </a:t>
            </a:r>
            <a:r>
              <a:rPr lang="en-US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$6</a:t>
            </a:r>
            <a:r>
              <a:rPr lang="en-US" sz="2000" i="1" dirty="0">
                <a:latin typeface="Georgia" panose="02040502050405020303" pitchFamily="18" charset="0"/>
              </a:rPr>
              <a:t> application fee and </a:t>
            </a:r>
            <a:r>
              <a:rPr lang="en-US" sz="2000" b="1" i="1" dirty="0">
                <a:solidFill>
                  <a:srgbClr val="FF0000"/>
                </a:solidFill>
                <a:latin typeface="Georgia" panose="02040502050405020303" pitchFamily="18" charset="0"/>
              </a:rPr>
              <a:t>$12 </a:t>
            </a:r>
            <a:r>
              <a:rPr lang="en-US" sz="2000" i="1" dirty="0">
                <a:latin typeface="Georgia" panose="02040502050405020303" pitchFamily="18" charset="0"/>
              </a:rPr>
              <a:t>Lien fee due at time of application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000" i="1" dirty="0">
                <a:latin typeface="Georgia" panose="02040502050405020303" pitchFamily="18" charset="0"/>
              </a:rPr>
              <a:t>The deadline for Deferral application is December 31</a:t>
            </a:r>
            <a:r>
              <a:rPr lang="en-US" sz="2000" i="1" baseline="30000" dirty="0">
                <a:latin typeface="Georgia" panose="02040502050405020303" pitchFamily="18" charset="0"/>
              </a:rPr>
              <a:t>st</a:t>
            </a:r>
            <a:r>
              <a:rPr lang="en-US" sz="2000" i="1" dirty="0">
                <a:latin typeface="Georgia" panose="02040502050405020303" pitchFamily="18" charset="0"/>
              </a:rPr>
              <a:t> of current tax year</a:t>
            </a:r>
          </a:p>
        </p:txBody>
      </p:sp>
    </p:spTree>
    <p:extLst>
      <p:ext uri="{BB962C8B-B14F-4D97-AF65-F5344CB8AC3E}">
        <p14:creationId xmlns:p14="http://schemas.microsoft.com/office/powerpoint/2010/main" val="4249507158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u="sng" dirty="0"/>
              <a:t>State of Tennessee</a:t>
            </a:r>
          </a:p>
          <a:p>
            <a:pPr marL="0" indent="0">
              <a:buNone/>
            </a:pPr>
            <a:r>
              <a:rPr lang="en-US" sz="2400" dirty="0"/>
              <a:t>Kim Darden, Property Tax Relief Program Supervisor</a:t>
            </a:r>
            <a:br>
              <a:rPr lang="en-US" sz="2400" dirty="0"/>
            </a:br>
            <a:r>
              <a:rPr lang="en-US" sz="2400" dirty="0"/>
              <a:t>Division of Property Assessments</a:t>
            </a:r>
            <a:br>
              <a:rPr lang="en-US" sz="2400" dirty="0"/>
            </a:br>
            <a:r>
              <a:rPr lang="en-US" sz="3600" dirty="0"/>
              <a:t>Phone (615) 747-8858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b="1" u="sng" dirty="0"/>
              <a:t>Metro Trustee</a:t>
            </a:r>
          </a:p>
          <a:p>
            <a:pPr marL="0" indent="0">
              <a:buNone/>
            </a:pPr>
            <a:r>
              <a:rPr lang="en-US" sz="2400" dirty="0"/>
              <a:t>Tax Relief/Tax Freeze</a:t>
            </a:r>
          </a:p>
          <a:p>
            <a:pPr marL="0" indent="0">
              <a:buNone/>
            </a:pPr>
            <a:r>
              <a:rPr lang="en-US" sz="3600" dirty="0"/>
              <a:t>Phone (615) 862-6140</a:t>
            </a:r>
          </a:p>
        </p:txBody>
      </p:sp>
    </p:spTree>
    <p:extLst>
      <p:ext uri="{BB962C8B-B14F-4D97-AF65-F5344CB8AC3E}">
        <p14:creationId xmlns:p14="http://schemas.microsoft.com/office/powerpoint/2010/main" val="3838692936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28600" y="2286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en-US" altLang="en-US" sz="4000" i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State of Tennessee Program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28600" y="1295400"/>
            <a:ext cx="8610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06413" indent="-2222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911225" indent="-2222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5875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9304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733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305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877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449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1021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Georgia" pitchFamily="18" charset="0"/>
              </a:rPr>
              <a:t>	The Trustee’s Office is responsible for preparing the application, collecting all supporting documentation and submitting it to the State of Tennessee, however, we do NOT approve or disapprove any applications.</a:t>
            </a:r>
          </a:p>
          <a:p>
            <a:pPr eaLnBrk="1" hangingPunct="1">
              <a:buFontTx/>
              <a:buNone/>
            </a:pPr>
            <a:endParaRPr lang="en-US" altLang="en-US" dirty="0">
              <a:latin typeface="Georgia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latin typeface="Georgia" pitchFamily="18" charset="0"/>
              </a:rPr>
              <a:t>	All </a:t>
            </a: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New</a:t>
            </a:r>
            <a:r>
              <a:rPr lang="en-US" altLang="en-US" dirty="0">
                <a:latin typeface="Georgia" pitchFamily="18" charset="0"/>
              </a:rPr>
              <a:t> applicants must come to our office in order to apply for the first time.  An appointment is not required.</a:t>
            </a:r>
            <a:endParaRPr lang="en-US" altLang="en-US" sz="3600" dirty="0">
              <a:latin typeface="Georgia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uiExpand="1" build="p" bldLvl="2" autoUpdateAnimBg="0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4000" i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Tax Relief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10600" cy="5715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rgbClr val="000000"/>
              </a:buClr>
              <a:buFont typeface="Wingdings" pitchFamily="2" charset="2"/>
              <a:buChar char="Ø"/>
              <a:defRPr/>
            </a:pPr>
            <a:r>
              <a:rPr lang="en-US" altLang="en-U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Senior or Disabled</a:t>
            </a: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endParaRPr lang="en-US" altLang="en-US" sz="1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628650" lvl="1" indent="-228600" eaLnBrk="1" hangingPunct="1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2200" b="1" i="1" dirty="0">
                <a:latin typeface="Georgia" panose="02040502050405020303" pitchFamily="18" charset="0"/>
              </a:rPr>
              <a:t>    Applicant must own and use the property as        	primary residence.</a:t>
            </a:r>
            <a:endParaRPr lang="en-US" sz="2200" dirty="0">
              <a:latin typeface="Georgia" panose="02040502050405020303" pitchFamily="18" charset="0"/>
            </a:endParaRPr>
          </a:p>
          <a:p>
            <a:pPr marL="628650" lvl="1" indent="-228600" eaLnBrk="1" hangingPunct="1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2200" b="1" i="1" dirty="0">
                <a:latin typeface="Georgia" panose="02040502050405020303" pitchFamily="18" charset="0"/>
              </a:rPr>
              <a:t>   Must be 65 years of age or older before December, 	31, 2020.</a:t>
            </a:r>
            <a:endParaRPr lang="en-US" sz="2200" dirty="0">
              <a:latin typeface="Georgia" panose="02040502050405020303" pitchFamily="18" charset="0"/>
            </a:endParaRPr>
          </a:p>
          <a:p>
            <a:pPr marL="628650" lvl="1" indent="-228600" eaLnBrk="1" hangingPunct="1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2200" b="1" i="1" dirty="0">
                <a:latin typeface="Georgia" panose="02040502050405020303" pitchFamily="18" charset="0"/>
              </a:rPr>
              <a:t>   The combined 2019 annual income of all owners 	listed on deed to the property cannot exceed 	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$30,700</a:t>
            </a:r>
            <a:r>
              <a:rPr lang="en-US" sz="2200" b="1" i="1" dirty="0">
                <a:latin typeface="Georgia" panose="02040502050405020303" pitchFamily="18" charset="0"/>
              </a:rPr>
              <a:t>.  Although both spouses may not be on 	the deed, if you are married, we do have to include 	both incomes.</a:t>
            </a:r>
            <a:endParaRPr lang="en-US" sz="2200" dirty="0">
              <a:latin typeface="Georgia" panose="02040502050405020303" pitchFamily="18" charset="0"/>
            </a:endParaRPr>
          </a:p>
          <a:p>
            <a:pPr marL="628650" lvl="1" indent="-228600" eaLnBrk="1" hangingPunct="1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2200" b="1" i="1" dirty="0">
                <a:latin typeface="Georgia" panose="02040502050405020303" pitchFamily="18" charset="0"/>
              </a:rPr>
              <a:t>   Disabled Owners must be totally or permanently 	disabled as rated by Social Security, on or before 	December 31, 2020.</a:t>
            </a:r>
            <a:endParaRPr lang="en-US" sz="2200" dirty="0">
              <a:latin typeface="Georgia" panose="02040502050405020303" pitchFamily="18" charset="0"/>
            </a:endParaRPr>
          </a:p>
          <a:p>
            <a:pPr marL="628650" lvl="1" indent="-228600" eaLnBrk="1" hangingPunct="1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sz="2200" b="1" i="1" dirty="0">
                <a:latin typeface="Georgia" panose="02040502050405020303" pitchFamily="18" charset="0"/>
              </a:rPr>
              <a:t>   There is no age limit on qualified disabled 	applicants.</a:t>
            </a:r>
            <a:endParaRPr lang="en-US" sz="2200" dirty="0">
              <a:latin typeface="Georgia" panose="02040502050405020303" pitchFamily="18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endParaRPr lang="en-US" altLang="en-US" sz="1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"/>
                                        <p:tgtEl>
                                          <p:spTgt spid="30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0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utoUpdateAnimBg="0"/>
      <p:bldP spid="3073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218049"/>
            <a:ext cx="8686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4000" i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Tax Relief continued…</a:t>
            </a:r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 bwMode="auto">
          <a:xfrm>
            <a:off x="89095" y="1056249"/>
            <a:ext cx="89916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en-US" b="1" i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Disabled Veteran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altLang="en-US" b="1" i="1" u="sng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990600" lvl="1" indent="-533400" eaLnBrk="1" hangingPunct="1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en-US" altLang="en-US" sz="3200" i="1" kern="0" dirty="0">
                <a:latin typeface="Georgia" pitchFamily="18" charset="0"/>
              </a:rPr>
              <a:t>Applicant must own and use the property as primary residence.</a:t>
            </a:r>
          </a:p>
          <a:p>
            <a:pPr marL="990600" lvl="1" indent="-533400" eaLnBrk="1" hangingPunct="1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en-US" altLang="en-US" sz="3200" i="1" kern="0" dirty="0">
                <a:latin typeface="Georgia" pitchFamily="18" charset="0"/>
              </a:rPr>
              <a:t>Disability must meet one of specific criteria.</a:t>
            </a:r>
          </a:p>
          <a:p>
            <a:pPr marL="971550" lvl="1" indent="-514350" eaLnBrk="1" hangingPunct="1">
              <a:spcBef>
                <a:spcPts val="0"/>
              </a:spcBef>
              <a:buFontTx/>
              <a:buAutoNum type="arabicPeriod" startAt="3"/>
              <a:defRPr/>
            </a:pPr>
            <a:r>
              <a:rPr lang="en-US" sz="3200" i="1" kern="0" dirty="0">
                <a:latin typeface="Georgia" panose="02040502050405020303" pitchFamily="18" charset="0"/>
              </a:rPr>
              <a:t>Determination of eligibility is based on information provided by the Veterans Administration through use of a consent form (F-16) available at our office.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en-US" sz="3200" i="1" kern="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08506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638800"/>
          </a:xfrm>
        </p:spPr>
        <p:txBody>
          <a:bodyPr/>
          <a:lstStyle/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Does Tax Relief mean I am exempt and do not have to pay property taxes?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</a:t>
            </a:r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Does the state have a lien on my property?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Can I get relief on all my properties?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What if I have a Mortgage?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Once payment is received, your application will be submitted.  If approved,  you will receive a check for the tax relief amount.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What if my spouse is deceased? 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Provide death certificate.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What if we were never divorced?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 Income must be included.  </a:t>
            </a:r>
          </a:p>
          <a:p>
            <a:pPr marL="514350" indent="-514350">
              <a:buClr>
                <a:srgbClr val="000000"/>
              </a:buClr>
              <a:buFont typeface="+mj-lt"/>
              <a:buAutoNum type="arabicPeriod"/>
            </a:pPr>
            <a:r>
              <a:rPr lang="en-US" sz="2400" i="1" dirty="0">
                <a:latin typeface="Georgia" panose="02040502050405020303" pitchFamily="18" charset="0"/>
              </a:rPr>
              <a:t>Do I just apply once? 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Apply once, but requalify EVERY YEAR.</a:t>
            </a:r>
          </a:p>
        </p:txBody>
      </p:sp>
    </p:spTree>
    <p:extLst>
      <p:ext uri="{BB962C8B-B14F-4D97-AF65-F5344CB8AC3E}">
        <p14:creationId xmlns:p14="http://schemas.microsoft.com/office/powerpoint/2010/main" val="89864635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chemeClr val="bg1"/>
                  </a:outerShdw>
                </a:effectLst>
                <a:latin typeface="Elephant" panose="02020904090505020303" pitchFamily="18" charset="0"/>
              </a:rPr>
              <a:t>How much Relief will I get?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4906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u="sng" dirty="0"/>
              <a:t>2020 TAX RELIEF AMOUNTS</a:t>
            </a:r>
            <a:endParaRPr lang="en-US" sz="2000" dirty="0"/>
          </a:p>
          <a:p>
            <a:pPr marL="0" indent="0">
              <a:buNone/>
            </a:pPr>
            <a:r>
              <a:rPr lang="en-US" sz="1100" b="1" dirty="0"/>
              <a:t>										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/>
              <a:t>				</a:t>
            </a:r>
            <a:r>
              <a:rPr lang="en-US" sz="1400" b="1" u="sng" dirty="0"/>
              <a:t>URBAN</a:t>
            </a:r>
            <a:r>
              <a:rPr lang="en-US" sz="1400" b="1" dirty="0"/>
              <a:t>			</a:t>
            </a:r>
            <a:r>
              <a:rPr lang="en-US" sz="1400" b="1" u="sng" dirty="0"/>
              <a:t>GENERAL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				$4.221			$3.788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									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 </a:t>
            </a:r>
            <a:endParaRPr lang="en-US" sz="1400" dirty="0"/>
          </a:p>
          <a:p>
            <a:pPr marL="0" indent="0">
              <a:buNone/>
            </a:pPr>
            <a:r>
              <a:rPr 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ELDERLY &amp; DISABLED</a:t>
            </a:r>
            <a:r>
              <a:rPr lang="en-US" sz="1400" b="1" dirty="0"/>
              <a:t>		$ TBD			$ TBD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METRO CREDIT (3xState)		</a:t>
            </a:r>
            <a:r>
              <a:rPr lang="en-US" sz="1400" b="1" u="sng" dirty="0"/>
              <a:t>$ TBD</a:t>
            </a:r>
            <a:r>
              <a:rPr lang="en-US" sz="1400" b="1" dirty="0"/>
              <a:t>			</a:t>
            </a:r>
            <a:r>
              <a:rPr lang="en-US" sz="1400" b="1" u="sng" dirty="0"/>
              <a:t>$ TBD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TOTAL TAX RELIEF CREDIT		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TBD	</a:t>
            </a: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/>
              <a:t>	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TBD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400" b="1" dirty="0"/>
              <a:t> 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 									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 </a:t>
            </a:r>
            <a:endParaRPr lang="en-US" sz="1400" dirty="0"/>
          </a:p>
          <a:p>
            <a:pPr marL="0" indent="0">
              <a:buNone/>
            </a:pPr>
            <a:r>
              <a:rPr 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VETERAN &amp; WIDOW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1400" b="1" dirty="0"/>
              <a:t>	$ TBD			$ TBD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METRO CREDIT (1.55xState)		</a:t>
            </a:r>
            <a:r>
              <a:rPr lang="en-US" sz="1400" b="1" u="sng" dirty="0"/>
              <a:t>$ TBD</a:t>
            </a:r>
            <a:r>
              <a:rPr lang="en-US" sz="1400" b="1" dirty="0"/>
              <a:t>			</a:t>
            </a:r>
            <a:r>
              <a:rPr lang="en-US" sz="1400" b="1" u="sng" dirty="0"/>
              <a:t>$ TBD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TOTAL TAX RELIEF CREDIT		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TBD	</a:t>
            </a:r>
            <a:r>
              <a:rPr lang="en-US" sz="1600" b="1" dirty="0"/>
              <a:t>	</a:t>
            </a:r>
            <a:r>
              <a:rPr lang="en-US" sz="1400" b="1" dirty="0"/>
              <a:t>	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TBD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737866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charset="0"/>
              </a:defRPr>
            </a:lvl1pPr>
            <a:lvl2pPr>
              <a:defRPr sz="4400">
                <a:solidFill>
                  <a:schemeClr val="tx2"/>
                </a:solidFill>
                <a:latin typeface="Arial" charset="0"/>
              </a:defRPr>
            </a:lvl2pPr>
            <a:lvl3pPr>
              <a:defRPr sz="4400">
                <a:solidFill>
                  <a:schemeClr val="tx2"/>
                </a:solidFill>
                <a:latin typeface="Arial" charset="0"/>
              </a:defRPr>
            </a:lvl3pPr>
            <a:lvl4pPr>
              <a:defRPr sz="4400">
                <a:solidFill>
                  <a:schemeClr val="tx2"/>
                </a:solidFill>
                <a:latin typeface="Arial" charset="0"/>
              </a:defRPr>
            </a:lvl4pPr>
            <a:lvl5pPr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4000" i="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Tax Freeze</a:t>
            </a:r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 bwMode="auto">
          <a:xfrm>
            <a:off x="152400" y="914400"/>
            <a:ext cx="88392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400" b="1" i="1" u="sng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altLang="en-US" sz="2600" i="1" kern="0" dirty="0">
                <a:latin typeface="Georgia" pitchFamily="18" charset="0"/>
              </a:rPr>
              <a:t>Applicant must own and use the property as primary residence.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altLang="en-US" sz="2600" i="1" kern="0" dirty="0">
                <a:latin typeface="Georgia" pitchFamily="18" charset="0"/>
              </a:rPr>
              <a:t>Must be 65 years of age or older before December, 31, 2020.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The combined 2019 annual income of all owners listed on deed to the property cannot exceed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$43,810</a:t>
            </a:r>
            <a:r>
              <a:rPr lang="en-US" sz="2600" dirty="0">
                <a:latin typeface="Georgia" panose="02040502050405020303" pitchFamily="18" charset="0"/>
              </a:rPr>
              <a:t>.   Although both spouses may not be on the deed, if you are married, we do have to include both incomes.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The maximum land area allowed under the tax freeze is five acres.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You will need to requalify </a:t>
            </a:r>
            <a:r>
              <a:rPr 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EVERY YEAR </a:t>
            </a:r>
            <a:r>
              <a:rPr lang="en-US" sz="2600" dirty="0">
                <a:latin typeface="Georgia" panose="02040502050405020303" pitchFamily="18" charset="0"/>
              </a:rPr>
              <a:t>for the Tax Freeze.  (Circumstances could change and you may qualify for Relief.)</a:t>
            </a:r>
            <a:endParaRPr lang="en-US" altLang="en-US" i="1" kern="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517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en-US" sz="2800" i="1" dirty="0">
                <a:latin typeface="Georgia" panose="02040502050405020303" pitchFamily="18" charset="0"/>
              </a:rPr>
              <a:t>Does Tax Freeze mean I am exempt and do not have to pay property taxes?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NO, only your tax amount is frozen.</a:t>
            </a:r>
          </a:p>
          <a:p>
            <a:pPr marL="514350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en-US" sz="2800" i="1" dirty="0">
                <a:latin typeface="Georgia" panose="02040502050405020303" pitchFamily="18" charset="0"/>
              </a:rPr>
              <a:t>Does this mean the value of my home will not increase?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NO, only your tax amount is frozen.  The Assessor will keep the value at current value.</a:t>
            </a:r>
          </a:p>
          <a:p>
            <a:pPr marL="514350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en-US" sz="2800" i="1" dirty="0">
                <a:latin typeface="Georgia" panose="02040502050405020303" pitchFamily="18" charset="0"/>
              </a:rPr>
              <a:t>Can I freeze all my properties?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</a:t>
            </a:r>
          </a:p>
          <a:p>
            <a:pPr marL="514350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en-US" sz="2800" i="1" dirty="0">
                <a:latin typeface="Georgia" panose="02040502050405020303" pitchFamily="18" charset="0"/>
              </a:rPr>
              <a:t>What if I am already on Relief?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Applicants  already age-qualified for Tax Relief can skip much of the Tax Freeze form’s same questions.</a:t>
            </a:r>
          </a:p>
        </p:txBody>
      </p:sp>
    </p:spTree>
    <p:extLst>
      <p:ext uri="{BB962C8B-B14F-4D97-AF65-F5344CB8AC3E}">
        <p14:creationId xmlns:p14="http://schemas.microsoft.com/office/powerpoint/2010/main" val="25233806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Elephant" pitchFamily="18" charset="0"/>
              </a:rPr>
              <a:t>When &amp; How to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To be considered for the 2020 property tax year, your application must be filed and taxes paid in full by </a:t>
            </a:r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5, 2021</a:t>
            </a:r>
            <a:r>
              <a:rPr lang="en-US" sz="1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Please note that, even though the tax relief deadline is April 5th, the tax payment deadline is </a:t>
            </a:r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 28th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Therefore, penalty and interest will be added to any outstanding balance on the 1st of each month starting March 1, 2021.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You may still apply after February 28th as long as you do so and pay in full by April 5, 2021.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7739187"/>
      </p:ext>
    </p:extLst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3E2D3E7CF414AAFC9882BFB4BF3A0" ma:contentTypeVersion="9" ma:contentTypeDescription="Create a new document." ma:contentTypeScope="" ma:versionID="aaed8e9a2002567412915a3a45d92883">
  <xsd:schema xmlns:xsd="http://www.w3.org/2001/XMLSchema" xmlns:xs="http://www.w3.org/2001/XMLSchema" xmlns:p="http://schemas.microsoft.com/office/2006/metadata/properties" xmlns:ns1="http://schemas.microsoft.com/sharepoint/v3" xmlns:ns3="78cba024-a57b-433a-a513-4f3639de814f" targetNamespace="http://schemas.microsoft.com/office/2006/metadata/properties" ma:root="true" ma:fieldsID="87200143edac39f5d947ab44e794b026" ns1:_="" ns3:_="">
    <xsd:import namespace="http://schemas.microsoft.com/sharepoint/v3"/>
    <xsd:import namespace="78cba024-a57b-433a-a513-4f3639de814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ba024-a57b-433a-a513-4f3639de81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87B32B-FBBF-4F69-91E1-FC6BA219BE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8cba024-a57b-433a-a513-4f3639de81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4FEB52-1B39-4D41-87B4-8CB19235307E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3"/>
    <ds:schemaRef ds:uri="78cba024-a57b-433a-a513-4f3639de814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136A5B1-7018-4CD5-8C15-5FAEC4F593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1960</TotalTime>
  <Words>618</Words>
  <Application>Microsoft Office PowerPoint</Application>
  <PresentationFormat>On-screen Show (4:3)</PresentationFormat>
  <Paragraphs>84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Castellar</vt:lpstr>
      <vt:lpstr>Elephant</vt:lpstr>
      <vt:lpstr>Franklin Gothic Book</vt:lpstr>
      <vt:lpstr>Franklin Gothic Medium</vt:lpstr>
      <vt:lpstr>Georgia</vt:lpstr>
      <vt:lpstr>Tahoma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Questions</vt:lpstr>
      <vt:lpstr>How much Relief will I get?</vt:lpstr>
      <vt:lpstr>Tax Freeze</vt:lpstr>
      <vt:lpstr>Questions</vt:lpstr>
      <vt:lpstr>When &amp; How to Apply</vt:lpstr>
      <vt:lpstr>Tax Deferral</vt:lpstr>
      <vt:lpstr>Contacts</vt:lpstr>
    </vt:vector>
  </TitlesOfParts>
  <Company>Metropolitan Government of Nashville &amp; Davidson Co.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mcripps</dc:creator>
  <cp:lastModifiedBy>Binkley, Wanda (Trustee)</cp:lastModifiedBy>
  <cp:revision>282</cp:revision>
  <cp:lastPrinted>2020-08-05T18:01:14Z</cp:lastPrinted>
  <dcterms:created xsi:type="dcterms:W3CDTF">2003-06-10T20:57:11Z</dcterms:created>
  <dcterms:modified xsi:type="dcterms:W3CDTF">2020-08-05T18:04:02Z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0x010100ACD3E2D3E7CF414AAFC9882BFB4BF3A0</vt:lpwstr>
  </property>
</Properties>
</file>