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456" r:id="rId6"/>
    <p:sldId id="437" r:id="rId7"/>
    <p:sldId id="460" r:id="rId8"/>
    <p:sldId id="463" r:id="rId9"/>
    <p:sldId id="421" r:id="rId10"/>
    <p:sldId id="422" r:id="rId11"/>
    <p:sldId id="461" r:id="rId12"/>
    <p:sldId id="458" r:id="rId13"/>
    <p:sldId id="462"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F5650CD-3D80-44B5-BF6B-B5BE6A9445BC}">
          <p14:sldIdLst>
            <p14:sldId id="256"/>
          </p14:sldIdLst>
        </p14:section>
        <p14:section name="Untitled Section" id="{EA8E6DBD-FEF1-4A21-A8EF-2D8111779F13}">
          <p14:sldIdLst>
            <p14:sldId id="456"/>
            <p14:sldId id="437"/>
            <p14:sldId id="460"/>
            <p14:sldId id="463"/>
            <p14:sldId id="421"/>
            <p14:sldId id="422"/>
            <p14:sldId id="461"/>
            <p14:sldId id="458"/>
            <p14:sldId id="46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00F2"/>
    <a:srgbClr val="4F81BD"/>
    <a:srgbClr val="3773B9"/>
    <a:srgbClr val="910508"/>
    <a:srgbClr val="0A1A68"/>
    <a:srgbClr val="1C1C1C"/>
    <a:srgbClr val="292929"/>
    <a:srgbClr val="EBEE7E"/>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3CA51D-6E95-453B-9C36-000ED5A7FC1B}" v="58" dt="2020-08-05T00:48:19.3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62" autoAdjust="0"/>
    <p:restoredTop sz="93473" autoAdjust="0"/>
  </p:normalViewPr>
  <p:slideViewPr>
    <p:cSldViewPr>
      <p:cViewPr varScale="1">
        <p:scale>
          <a:sx n="90" d="100"/>
          <a:sy n="90" d="100"/>
        </p:scale>
        <p:origin x="1296" y="78"/>
      </p:cViewPr>
      <p:guideLst>
        <p:guide orient="horz" pos="2160"/>
        <p:guide pos="2880"/>
      </p:guideLst>
    </p:cSldViewPr>
  </p:slideViewPr>
  <p:outlineViewPr>
    <p:cViewPr>
      <p:scale>
        <a:sx n="33" d="100"/>
        <a:sy n="33" d="100"/>
      </p:scale>
      <p:origin x="0" y="45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6" cy="465138"/>
          </a:xfrm>
          <a:prstGeom prst="rect">
            <a:avLst/>
          </a:prstGeom>
        </p:spPr>
        <p:txBody>
          <a:bodyPr vert="horz" lIns="90568" tIns="45283" rIns="90568" bIns="45283" rtlCol="0"/>
          <a:lstStyle>
            <a:lvl1pPr algn="l">
              <a:defRPr sz="1100"/>
            </a:lvl1pPr>
          </a:lstStyle>
          <a:p>
            <a:endParaRPr lang="en-US"/>
          </a:p>
        </p:txBody>
      </p:sp>
      <p:sp>
        <p:nvSpPr>
          <p:cNvPr id="3" name="Date Placeholder 2"/>
          <p:cNvSpPr>
            <a:spLocks noGrp="1"/>
          </p:cNvSpPr>
          <p:nvPr>
            <p:ph type="dt" idx="1"/>
          </p:nvPr>
        </p:nvSpPr>
        <p:spPr>
          <a:xfrm>
            <a:off x="3970340" y="0"/>
            <a:ext cx="3038476" cy="465138"/>
          </a:xfrm>
          <a:prstGeom prst="rect">
            <a:avLst/>
          </a:prstGeom>
        </p:spPr>
        <p:txBody>
          <a:bodyPr vert="horz" lIns="90568" tIns="45283" rIns="90568" bIns="45283" rtlCol="0"/>
          <a:lstStyle>
            <a:lvl1pPr algn="r">
              <a:defRPr sz="1100"/>
            </a:lvl1pPr>
          </a:lstStyle>
          <a:p>
            <a:fld id="{96EC999C-FBBA-47FE-B40B-FF56274C2B2F}" type="datetimeFigureOut">
              <a:rPr lang="en-US" smtClean="0"/>
              <a:t>8/5/2020</a:t>
            </a:fld>
            <a:endParaRPr lang="en-US"/>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0568" tIns="45283" rIns="90568" bIns="45283" rtlCol="0" anchor="ctr"/>
          <a:lstStyle/>
          <a:p>
            <a:endParaRPr lang="en-US"/>
          </a:p>
        </p:txBody>
      </p:sp>
      <p:sp>
        <p:nvSpPr>
          <p:cNvPr id="5" name="Notes Placeholder 4"/>
          <p:cNvSpPr>
            <a:spLocks noGrp="1"/>
          </p:cNvSpPr>
          <p:nvPr>
            <p:ph type="body" sz="quarter" idx="3"/>
          </p:nvPr>
        </p:nvSpPr>
        <p:spPr>
          <a:xfrm>
            <a:off x="701676" y="4416428"/>
            <a:ext cx="5607050" cy="4183063"/>
          </a:xfrm>
          <a:prstGeom prst="rect">
            <a:avLst/>
          </a:prstGeom>
        </p:spPr>
        <p:txBody>
          <a:bodyPr vert="horz" lIns="90568" tIns="45283" rIns="90568" bIns="452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5"/>
            <a:ext cx="3038476" cy="465138"/>
          </a:xfrm>
          <a:prstGeom prst="rect">
            <a:avLst/>
          </a:prstGeom>
        </p:spPr>
        <p:txBody>
          <a:bodyPr vert="horz" lIns="90568" tIns="45283" rIns="90568" bIns="45283" rtlCol="0" anchor="b"/>
          <a:lstStyle>
            <a:lvl1pPr algn="l">
              <a:defRPr sz="1100"/>
            </a:lvl1pPr>
          </a:lstStyle>
          <a:p>
            <a:endParaRPr lang="en-US"/>
          </a:p>
        </p:txBody>
      </p:sp>
      <p:sp>
        <p:nvSpPr>
          <p:cNvPr id="7" name="Slide Number Placeholder 6"/>
          <p:cNvSpPr>
            <a:spLocks noGrp="1"/>
          </p:cNvSpPr>
          <p:nvPr>
            <p:ph type="sldNum" sz="quarter" idx="5"/>
          </p:nvPr>
        </p:nvSpPr>
        <p:spPr>
          <a:xfrm>
            <a:off x="3970340" y="8829675"/>
            <a:ext cx="3038476" cy="465138"/>
          </a:xfrm>
          <a:prstGeom prst="rect">
            <a:avLst/>
          </a:prstGeom>
        </p:spPr>
        <p:txBody>
          <a:bodyPr vert="horz" lIns="90568" tIns="45283" rIns="90568" bIns="45283" rtlCol="0" anchor="b"/>
          <a:lstStyle>
            <a:lvl1pPr algn="r">
              <a:defRPr sz="1100"/>
            </a:lvl1pPr>
          </a:lstStyle>
          <a:p>
            <a:fld id="{5DA5E7C4-13F9-4387-BF62-818BB3F4516B}" type="slidenum">
              <a:rPr lang="en-US" smtClean="0"/>
              <a:t>‹#›</a:t>
            </a:fld>
            <a:endParaRPr lang="en-US"/>
          </a:p>
        </p:txBody>
      </p:sp>
    </p:spTree>
    <p:extLst>
      <p:ext uri="{BB962C8B-B14F-4D97-AF65-F5344CB8AC3E}">
        <p14:creationId xmlns:p14="http://schemas.microsoft.com/office/powerpoint/2010/main" val="1576972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E876F1-504E-4655-8B32-CF77DB315E73}" type="slidenum">
              <a:rPr lang="en-US" altLang="en-US"/>
              <a:pPr/>
              <a:t>3</a:t>
            </a:fld>
            <a:endParaRPr lang="en-US" altLang="en-US"/>
          </a:p>
        </p:txBody>
      </p:sp>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E876F1-504E-4655-8B32-CF77DB315E73}" type="slidenum">
              <a:rPr lang="en-US" altLang="en-US"/>
              <a:pPr/>
              <a:t>4</a:t>
            </a:fld>
            <a:endParaRPr lang="en-US" altLang="en-US"/>
          </a:p>
        </p:txBody>
      </p:sp>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7666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E876F1-504E-4655-8B32-CF77DB315E73}" type="slidenum">
              <a:rPr lang="en-US" altLang="en-US"/>
              <a:pPr/>
              <a:t>8</a:t>
            </a:fld>
            <a:endParaRPr lang="en-US" altLang="en-US"/>
          </a:p>
        </p:txBody>
      </p:sp>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668B3D9-2DF0-4E5B-84CC-3A5CCDD4B686}" type="datetimeFigureOut">
              <a:rPr lang="en-US" smtClean="0"/>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9BD58-3C5C-4037-95A6-2698FFA383FD}" type="slidenum">
              <a:rPr lang="en-US" smtClean="0"/>
              <a:t>‹#›</a:t>
            </a:fld>
            <a:endParaRPr lang="en-US"/>
          </a:p>
        </p:txBody>
      </p:sp>
    </p:spTree>
    <p:extLst>
      <p:ext uri="{BB962C8B-B14F-4D97-AF65-F5344CB8AC3E}">
        <p14:creationId xmlns:p14="http://schemas.microsoft.com/office/powerpoint/2010/main" val="792421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8B3D9-2DF0-4E5B-84CC-3A5CCDD4B686}" type="datetimeFigureOut">
              <a:rPr lang="en-US" smtClean="0"/>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9BD58-3C5C-4037-95A6-2698FFA383FD}" type="slidenum">
              <a:rPr lang="en-US" smtClean="0"/>
              <a:t>‹#›</a:t>
            </a:fld>
            <a:endParaRPr lang="en-US"/>
          </a:p>
        </p:txBody>
      </p:sp>
    </p:spTree>
    <p:extLst>
      <p:ext uri="{BB962C8B-B14F-4D97-AF65-F5344CB8AC3E}">
        <p14:creationId xmlns:p14="http://schemas.microsoft.com/office/powerpoint/2010/main" val="1353235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8B3D9-2DF0-4E5B-84CC-3A5CCDD4B686}" type="datetimeFigureOut">
              <a:rPr lang="en-US" smtClean="0"/>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9BD58-3C5C-4037-95A6-2698FFA383FD}" type="slidenum">
              <a:rPr lang="en-US" smtClean="0"/>
              <a:t>‹#›</a:t>
            </a:fld>
            <a:endParaRPr lang="en-US"/>
          </a:p>
        </p:txBody>
      </p:sp>
    </p:spTree>
    <p:extLst>
      <p:ext uri="{BB962C8B-B14F-4D97-AF65-F5344CB8AC3E}">
        <p14:creationId xmlns:p14="http://schemas.microsoft.com/office/powerpoint/2010/main" val="588242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8B3D9-2DF0-4E5B-84CC-3A5CCDD4B686}" type="datetimeFigureOut">
              <a:rPr lang="en-US" smtClean="0"/>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9BD58-3C5C-4037-95A6-2698FFA383FD}" type="slidenum">
              <a:rPr lang="en-US" smtClean="0"/>
              <a:t>‹#›</a:t>
            </a:fld>
            <a:endParaRPr lang="en-US"/>
          </a:p>
        </p:txBody>
      </p:sp>
    </p:spTree>
    <p:extLst>
      <p:ext uri="{BB962C8B-B14F-4D97-AF65-F5344CB8AC3E}">
        <p14:creationId xmlns:p14="http://schemas.microsoft.com/office/powerpoint/2010/main" val="4139904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68B3D9-2DF0-4E5B-84CC-3A5CCDD4B686}" type="datetimeFigureOut">
              <a:rPr lang="en-US" smtClean="0"/>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9BD58-3C5C-4037-95A6-2698FFA383FD}" type="slidenum">
              <a:rPr lang="en-US" smtClean="0"/>
              <a:t>‹#›</a:t>
            </a:fld>
            <a:endParaRPr lang="en-US"/>
          </a:p>
        </p:txBody>
      </p:sp>
    </p:spTree>
    <p:extLst>
      <p:ext uri="{BB962C8B-B14F-4D97-AF65-F5344CB8AC3E}">
        <p14:creationId xmlns:p14="http://schemas.microsoft.com/office/powerpoint/2010/main" val="1228317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68B3D9-2DF0-4E5B-84CC-3A5CCDD4B686}" type="datetimeFigureOut">
              <a:rPr lang="en-US" smtClean="0"/>
              <a:t>8/5/2020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69BD58-3C5C-4037-95A6-2698FFA383FD}" type="slidenum">
              <a:rPr lang="en-US" smtClean="0"/>
              <a:t>‹#›</a:t>
            </a:fld>
            <a:endParaRPr lang="en-US"/>
          </a:p>
        </p:txBody>
      </p:sp>
    </p:spTree>
    <p:extLst>
      <p:ext uri="{BB962C8B-B14F-4D97-AF65-F5344CB8AC3E}">
        <p14:creationId xmlns:p14="http://schemas.microsoft.com/office/powerpoint/2010/main" val="3698867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68B3D9-2DF0-4E5B-84CC-3A5CCDD4B686}" type="datetimeFigureOut">
              <a:rPr lang="en-US" smtClean="0"/>
              <a:t>8/5/2020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69BD58-3C5C-4037-95A6-2698FFA383FD}" type="slidenum">
              <a:rPr lang="en-US" smtClean="0"/>
              <a:t>‹#›</a:t>
            </a:fld>
            <a:endParaRPr lang="en-US"/>
          </a:p>
        </p:txBody>
      </p:sp>
    </p:spTree>
    <p:extLst>
      <p:ext uri="{BB962C8B-B14F-4D97-AF65-F5344CB8AC3E}">
        <p14:creationId xmlns:p14="http://schemas.microsoft.com/office/powerpoint/2010/main" val="2294527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68B3D9-2DF0-4E5B-84CC-3A5CCDD4B686}" type="datetimeFigureOut">
              <a:rPr lang="en-US" smtClean="0"/>
              <a:t>8/5/2020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69BD58-3C5C-4037-95A6-2698FFA383FD}" type="slidenum">
              <a:rPr lang="en-US" smtClean="0"/>
              <a:t>‹#›</a:t>
            </a:fld>
            <a:endParaRPr lang="en-US"/>
          </a:p>
        </p:txBody>
      </p:sp>
    </p:spTree>
    <p:extLst>
      <p:ext uri="{BB962C8B-B14F-4D97-AF65-F5344CB8AC3E}">
        <p14:creationId xmlns:p14="http://schemas.microsoft.com/office/powerpoint/2010/main" val="3143548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68B3D9-2DF0-4E5B-84CC-3A5CCDD4B686}" type="datetimeFigureOut">
              <a:rPr lang="en-US" smtClean="0"/>
              <a:t>8/5/2020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69BD58-3C5C-4037-95A6-2698FFA383FD}" type="slidenum">
              <a:rPr lang="en-US" smtClean="0"/>
              <a:t>‹#›</a:t>
            </a:fld>
            <a:endParaRPr lang="en-US"/>
          </a:p>
        </p:txBody>
      </p:sp>
    </p:spTree>
    <p:extLst>
      <p:ext uri="{BB962C8B-B14F-4D97-AF65-F5344CB8AC3E}">
        <p14:creationId xmlns:p14="http://schemas.microsoft.com/office/powerpoint/2010/main" val="4015735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68B3D9-2DF0-4E5B-84CC-3A5CCDD4B686}" type="datetimeFigureOut">
              <a:rPr lang="en-US" smtClean="0"/>
              <a:t>8/5/2020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69BD58-3C5C-4037-95A6-2698FFA383FD}" type="slidenum">
              <a:rPr lang="en-US" smtClean="0"/>
              <a:t>‹#›</a:t>
            </a:fld>
            <a:endParaRPr lang="en-US"/>
          </a:p>
        </p:txBody>
      </p:sp>
    </p:spTree>
    <p:extLst>
      <p:ext uri="{BB962C8B-B14F-4D97-AF65-F5344CB8AC3E}">
        <p14:creationId xmlns:p14="http://schemas.microsoft.com/office/powerpoint/2010/main" val="2853200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68B3D9-2DF0-4E5B-84CC-3A5CCDD4B686}" type="datetimeFigureOut">
              <a:rPr lang="en-US" smtClean="0"/>
              <a:t>8/5/2020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69BD58-3C5C-4037-95A6-2698FFA383FD}" type="slidenum">
              <a:rPr lang="en-US" smtClean="0"/>
              <a:t>‹#›</a:t>
            </a:fld>
            <a:endParaRPr lang="en-US"/>
          </a:p>
        </p:txBody>
      </p:sp>
    </p:spTree>
    <p:extLst>
      <p:ext uri="{BB962C8B-B14F-4D97-AF65-F5344CB8AC3E}">
        <p14:creationId xmlns:p14="http://schemas.microsoft.com/office/powerpoint/2010/main" val="481431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68B3D9-2DF0-4E5B-84CC-3A5CCDD4B686}" type="datetimeFigureOut">
              <a:rPr lang="en-US" smtClean="0"/>
              <a:t>8/5/2020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69BD58-3C5C-4037-95A6-2698FFA383FD}" type="slidenum">
              <a:rPr lang="en-US" smtClean="0"/>
              <a:t>‹#›</a:t>
            </a:fld>
            <a:endParaRPr lang="en-US"/>
          </a:p>
        </p:txBody>
      </p:sp>
    </p:spTree>
    <p:extLst>
      <p:ext uri="{BB962C8B-B14F-4D97-AF65-F5344CB8AC3E}">
        <p14:creationId xmlns:p14="http://schemas.microsoft.com/office/powerpoint/2010/main" val="2325340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padctn.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padctn.org/" TargetMode="External"/><Relationship Id="rId2" Type="http://schemas.openxmlformats.org/officeDocument/2006/relationships/hyperlink" Target="mailto:assessorweb@nashville.gov"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56" y="5763015"/>
            <a:ext cx="3048000" cy="304800"/>
          </a:xfrm>
          <a:prstGeom prst="rect">
            <a:avLst/>
          </a:prstGeom>
          <a:solidFill>
            <a:srgbClr val="377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982258" y="5784610"/>
            <a:ext cx="3124200" cy="304800"/>
          </a:xfrm>
          <a:prstGeom prst="rect">
            <a:avLst/>
          </a:prstGeom>
          <a:solidFill>
            <a:srgbClr val="9105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161369" y="5806206"/>
            <a:ext cx="2971800" cy="304800"/>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23"/>
          <p:cNvSpPr txBox="1">
            <a:spLocks noChangeArrowheads="1"/>
          </p:cNvSpPr>
          <p:nvPr/>
        </p:nvSpPr>
        <p:spPr bwMode="auto">
          <a:xfrm>
            <a:off x="1295400" y="4936100"/>
            <a:ext cx="7543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dirty="0">
                <a:latin typeface="Segoe Script" panose="020B0504020000000003" pitchFamily="34" charset="0"/>
              </a:rPr>
              <a:t>Certificate of Excellence in Assessment Administration  Awarded 2012 and 2019</a:t>
            </a:r>
          </a:p>
        </p:txBody>
      </p:sp>
      <p:sp>
        <p:nvSpPr>
          <p:cNvPr id="12" name="Text Box 23"/>
          <p:cNvSpPr txBox="1">
            <a:spLocks noChangeArrowheads="1"/>
          </p:cNvSpPr>
          <p:nvPr/>
        </p:nvSpPr>
        <p:spPr bwMode="auto">
          <a:xfrm>
            <a:off x="18629" y="1149585"/>
            <a:ext cx="9132125"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endParaRPr lang="en-US" altLang="en-US" sz="5400" b="1" dirty="0">
              <a:solidFill>
                <a:srgbClr val="910508"/>
              </a:solidFill>
              <a:latin typeface="Arial" panose="020B0604020202020204" pitchFamily="34" charset="0"/>
              <a:cs typeface="Arial" panose="020B0604020202020204" pitchFamily="34" charset="0"/>
            </a:endParaRPr>
          </a:p>
          <a:p>
            <a:pPr algn="ctr"/>
            <a:endParaRPr lang="en-US" altLang="en-US" sz="5400" b="1" dirty="0">
              <a:solidFill>
                <a:srgbClr val="910508"/>
              </a:solidFill>
              <a:latin typeface="Arial" panose="020B0604020202020204" pitchFamily="34" charset="0"/>
              <a:cs typeface="Arial" panose="020B0604020202020204" pitchFamily="34" charset="0"/>
            </a:endParaRPr>
          </a:p>
          <a:p>
            <a:pPr algn="ctr"/>
            <a:endParaRPr lang="en-US" altLang="en-US" sz="5400" b="1" dirty="0">
              <a:solidFill>
                <a:srgbClr val="910508"/>
              </a:solidFill>
              <a:latin typeface="Arial" panose="020B0604020202020204" pitchFamily="34" charset="0"/>
              <a:cs typeface="Arial" panose="020B0604020202020204" pitchFamily="34" charset="0"/>
            </a:endParaRPr>
          </a:p>
          <a:p>
            <a:pPr algn="ctr"/>
            <a:endParaRPr lang="en-US" altLang="en-US" sz="1600" dirty="0">
              <a:solidFill>
                <a:srgbClr val="910508"/>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495" y="4474221"/>
            <a:ext cx="873049" cy="978511"/>
          </a:xfrm>
          <a:prstGeom prst="rect">
            <a:avLst/>
          </a:prstGeom>
          <a:ln>
            <a:solidFill>
              <a:schemeClr val="tx1"/>
            </a:solidFill>
          </a:ln>
        </p:spPr>
      </p:pic>
      <p:sp>
        <p:nvSpPr>
          <p:cNvPr id="15" name="Text Box 23"/>
          <p:cNvSpPr txBox="1">
            <a:spLocks noChangeArrowheads="1"/>
          </p:cNvSpPr>
          <p:nvPr/>
        </p:nvSpPr>
        <p:spPr bwMode="auto">
          <a:xfrm>
            <a:off x="-1" y="228600"/>
            <a:ext cx="914399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5400" b="1" dirty="0">
                <a:solidFill>
                  <a:srgbClr val="3773B9"/>
                </a:solidFill>
                <a:latin typeface="Arial" panose="020B0604020202020204" pitchFamily="34" charset="0"/>
                <a:cs typeface="Arial" panose="020B0604020202020204" pitchFamily="34" charset="0"/>
              </a:rPr>
              <a:t>Office of Assessments</a:t>
            </a:r>
            <a:endParaRPr lang="en-US" altLang="en-US" sz="16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1322709"/>
            <a:ext cx="3181103" cy="318110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95" y="6134873"/>
            <a:ext cx="533400" cy="533400"/>
          </a:xfrm>
          <a:prstGeom prst="rect">
            <a:avLst/>
          </a:prstGeom>
        </p:spPr>
      </p:pic>
      <p:sp>
        <p:nvSpPr>
          <p:cNvPr id="14" name="Text Box 23"/>
          <p:cNvSpPr txBox="1">
            <a:spLocks noChangeArrowheads="1"/>
          </p:cNvSpPr>
          <p:nvPr/>
        </p:nvSpPr>
        <p:spPr bwMode="auto">
          <a:xfrm>
            <a:off x="611187" y="6232296"/>
            <a:ext cx="7543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a:latin typeface="Arial" panose="020B0604020202020204" pitchFamily="34" charset="0"/>
                <a:cs typeface="Arial" panose="020B0604020202020204" pitchFamily="34" charset="0"/>
              </a:rPr>
              <a:t>Vivian M. Wilhoite, Assessor of Property - Davidson County</a:t>
            </a:r>
          </a:p>
        </p:txBody>
      </p:sp>
    </p:spTree>
    <p:extLst>
      <p:ext uri="{BB962C8B-B14F-4D97-AF65-F5344CB8AC3E}">
        <p14:creationId xmlns:p14="http://schemas.microsoft.com/office/powerpoint/2010/main" val="2642349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87" y="6297283"/>
            <a:ext cx="533400" cy="533400"/>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2407" b="10000"/>
          <a:stretch/>
        </p:blipFill>
        <p:spPr>
          <a:xfrm>
            <a:off x="85726" y="122608"/>
            <a:ext cx="8915400" cy="6011489"/>
          </a:xfrm>
          <a:prstGeom prst="rect">
            <a:avLst/>
          </a:prstGeom>
        </p:spPr>
      </p:pic>
      <p:sp>
        <p:nvSpPr>
          <p:cNvPr id="10" name="Title 1"/>
          <p:cNvSpPr txBox="1">
            <a:spLocks/>
          </p:cNvSpPr>
          <p:nvPr/>
        </p:nvSpPr>
        <p:spPr>
          <a:xfrm>
            <a:off x="2199167" y="122608"/>
            <a:ext cx="6771167" cy="2133600"/>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a:solidFill>
                  <a:schemeClr val="bg1"/>
                </a:solidFill>
                <a:latin typeface="Arial" panose="020B0604020202020204" pitchFamily="34" charset="0"/>
                <a:cs typeface="Arial" panose="020B0604020202020204" pitchFamily="34" charset="0"/>
              </a:rPr>
              <a:t>Our Mission Statement:</a:t>
            </a:r>
          </a:p>
          <a:p>
            <a:r>
              <a:rPr lang="en-US" sz="1600" dirty="0">
                <a:solidFill>
                  <a:schemeClr val="bg1"/>
                </a:solidFill>
                <a:latin typeface="Arial" panose="020B0604020202020204" pitchFamily="34" charset="0"/>
                <a:cs typeface="Arial" panose="020B0604020202020204" pitchFamily="34" charset="0"/>
              </a:rPr>
              <a:t>To accurately identify, list, appraise and classify all taxable properties in an effort to achieve fairness and equity in values for the preparation of the annual assessment roll in a timely manner, while educating property owners of the appraisal process and their options to appeal, as well as learn of available assistance programs.</a:t>
            </a:r>
            <a:endParaRPr lang="en-US" sz="2000" dirty="0">
              <a:solidFill>
                <a:schemeClr val="bg1"/>
              </a:solidFill>
              <a:latin typeface="Arial Narrow" panose="020B0606020202030204" pitchFamily="34" charset="0"/>
            </a:endParaRPr>
          </a:p>
        </p:txBody>
      </p:sp>
      <p:sp>
        <p:nvSpPr>
          <p:cNvPr id="11" name="Title 1"/>
          <p:cNvSpPr txBox="1">
            <a:spLocks/>
          </p:cNvSpPr>
          <p:nvPr/>
        </p:nvSpPr>
        <p:spPr>
          <a:xfrm>
            <a:off x="3415044" y="1981200"/>
            <a:ext cx="4357356"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Thank you</a:t>
            </a:r>
            <a:r>
              <a:rPr lang="en-US" dirty="0">
                <a:solidFill>
                  <a:schemeClr val="bg1"/>
                </a:solidFill>
                <a:latin typeface="Arial Narrow" panose="020B0606020202030204" pitchFamily="34" charset="0"/>
              </a:rPr>
              <a:t>. </a:t>
            </a:r>
          </a:p>
        </p:txBody>
      </p:sp>
      <p:sp>
        <p:nvSpPr>
          <p:cNvPr id="8" name="Text Box 23"/>
          <p:cNvSpPr txBox="1">
            <a:spLocks noChangeArrowheads="1"/>
          </p:cNvSpPr>
          <p:nvPr/>
        </p:nvSpPr>
        <p:spPr bwMode="auto">
          <a:xfrm>
            <a:off x="533400" y="6596390"/>
            <a:ext cx="75438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050" dirty="0">
                <a:latin typeface="Arial" panose="020B0604020202020204" pitchFamily="34" charset="0"/>
                <a:cs typeface="Arial" panose="020B0604020202020204" pitchFamily="34" charset="0"/>
              </a:rPr>
              <a:t>Vivian M. Wilhoite, Davidson County-Office of Assessments</a:t>
            </a:r>
          </a:p>
        </p:txBody>
      </p:sp>
    </p:spTree>
    <p:extLst>
      <p:ext uri="{BB962C8B-B14F-4D97-AF65-F5344CB8AC3E}">
        <p14:creationId xmlns:p14="http://schemas.microsoft.com/office/powerpoint/2010/main" val="3899807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34" y="6215249"/>
            <a:ext cx="533400" cy="533400"/>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2407" b="10000"/>
          <a:stretch/>
        </p:blipFill>
        <p:spPr>
          <a:xfrm>
            <a:off x="85726" y="122608"/>
            <a:ext cx="8915400" cy="6011489"/>
          </a:xfrm>
          <a:prstGeom prst="rect">
            <a:avLst/>
          </a:prstGeom>
        </p:spPr>
      </p:pic>
      <p:sp>
        <p:nvSpPr>
          <p:cNvPr id="10" name="Title 1"/>
          <p:cNvSpPr txBox="1">
            <a:spLocks/>
          </p:cNvSpPr>
          <p:nvPr/>
        </p:nvSpPr>
        <p:spPr>
          <a:xfrm>
            <a:off x="2205341" y="264942"/>
            <a:ext cx="6771167" cy="2133600"/>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bg1"/>
                </a:solidFill>
                <a:latin typeface="Arial" panose="020B0604020202020204" pitchFamily="34" charset="0"/>
                <a:cs typeface="Arial" panose="020B0604020202020204" pitchFamily="34" charset="0"/>
              </a:rPr>
              <a:t>Responsibility of the Office of the Assessor of Property  </a:t>
            </a:r>
          </a:p>
          <a:p>
            <a:r>
              <a:rPr lang="en-US" sz="2000" dirty="0">
                <a:solidFill>
                  <a:schemeClr val="bg1"/>
                </a:solidFill>
                <a:latin typeface="Arial" panose="020B0604020202020204" pitchFamily="34" charset="0"/>
                <a:cs typeface="Arial" panose="020B0604020202020204" pitchFamily="34" charset="0"/>
              </a:rPr>
              <a:t>To identify, list, appraise &amp; classify all taxable properties to achieve equity in value and prepare the annual assessment roll in a timely manner. </a:t>
            </a:r>
            <a:endParaRPr lang="en-US" sz="2000" dirty="0">
              <a:solidFill>
                <a:schemeClr val="bg1"/>
              </a:solidFill>
              <a:latin typeface="Arial Narrow" panose="020B0606020202030204" pitchFamily="34" charset="0"/>
            </a:endParaRPr>
          </a:p>
        </p:txBody>
      </p:sp>
      <p:sp>
        <p:nvSpPr>
          <p:cNvPr id="11" name="Title 1"/>
          <p:cNvSpPr txBox="1">
            <a:spLocks/>
          </p:cNvSpPr>
          <p:nvPr/>
        </p:nvSpPr>
        <p:spPr>
          <a:xfrm>
            <a:off x="1763232" y="2540876"/>
            <a:ext cx="6771167" cy="2895600"/>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latin typeface="Arial Narrow" panose="020B0606020202030204" pitchFamily="34" charset="0"/>
              </a:rPr>
              <a:t>   Commercial/Industrial- 26,218  </a:t>
            </a:r>
          </a:p>
          <a:p>
            <a:r>
              <a:rPr lang="en-US" dirty="0" err="1">
                <a:solidFill>
                  <a:schemeClr val="bg1"/>
                </a:solidFill>
                <a:latin typeface="Arial Narrow" panose="020B0606020202030204" pitchFamily="34" charset="0"/>
              </a:rPr>
              <a:t>Personalty</a:t>
            </a:r>
            <a:r>
              <a:rPr lang="en-US" dirty="0">
                <a:solidFill>
                  <a:schemeClr val="bg1"/>
                </a:solidFill>
                <a:latin typeface="Arial Narrow" panose="020B0606020202030204" pitchFamily="34" charset="0"/>
              </a:rPr>
              <a:t> Accounts – 27,838</a:t>
            </a:r>
          </a:p>
          <a:p>
            <a:r>
              <a:rPr lang="en-US" dirty="0">
                <a:solidFill>
                  <a:schemeClr val="bg1"/>
                </a:solidFill>
                <a:latin typeface="Arial Narrow" panose="020B0606020202030204" pitchFamily="34" charset="0"/>
              </a:rPr>
              <a:t>Residential/Farm – 219,132 </a:t>
            </a:r>
          </a:p>
        </p:txBody>
      </p:sp>
      <p:sp>
        <p:nvSpPr>
          <p:cNvPr id="8" name="Text Box 23"/>
          <p:cNvSpPr txBox="1">
            <a:spLocks noChangeArrowheads="1"/>
          </p:cNvSpPr>
          <p:nvPr/>
        </p:nvSpPr>
        <p:spPr bwMode="auto">
          <a:xfrm>
            <a:off x="586569" y="6297283"/>
            <a:ext cx="7543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a:latin typeface="Arial" panose="020B0604020202020204" pitchFamily="34" charset="0"/>
                <a:cs typeface="Arial" panose="020B0604020202020204" pitchFamily="34" charset="0"/>
              </a:rPr>
              <a:t>Vivian M. Wilhoite, Assessor of Property, Davidson County</a:t>
            </a:r>
          </a:p>
        </p:txBody>
      </p:sp>
    </p:spTree>
    <p:extLst>
      <p:ext uri="{BB962C8B-B14F-4D97-AF65-F5344CB8AC3E}">
        <p14:creationId xmlns:p14="http://schemas.microsoft.com/office/powerpoint/2010/main" val="2324798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558" y="5826719"/>
            <a:ext cx="3048000" cy="304800"/>
          </a:xfrm>
          <a:prstGeom prst="rect">
            <a:avLst/>
          </a:prstGeom>
          <a:solidFill>
            <a:srgbClr val="377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991360" y="5826719"/>
            <a:ext cx="3124200" cy="304800"/>
          </a:xfrm>
          <a:prstGeom prst="rect">
            <a:avLst/>
          </a:prstGeom>
          <a:solidFill>
            <a:srgbClr val="9105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115560" y="5826719"/>
            <a:ext cx="2971800" cy="304800"/>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16" y="6125890"/>
            <a:ext cx="533400" cy="533400"/>
          </a:xfrm>
          <a:prstGeom prst="rect">
            <a:avLst/>
          </a:prstGeom>
        </p:spPr>
      </p:pic>
      <p:sp>
        <p:nvSpPr>
          <p:cNvPr id="14" name="Text Box 23"/>
          <p:cNvSpPr txBox="1">
            <a:spLocks noChangeArrowheads="1"/>
          </p:cNvSpPr>
          <p:nvPr/>
        </p:nvSpPr>
        <p:spPr bwMode="auto">
          <a:xfrm>
            <a:off x="598292" y="6269231"/>
            <a:ext cx="7543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a:latin typeface="Arial" panose="020B0604020202020204" pitchFamily="34" charset="0"/>
                <a:cs typeface="Arial" panose="020B0604020202020204" pitchFamily="34" charset="0"/>
              </a:rPr>
              <a:t>Vivian M. Wilhoite, Assessor of Property – Davidson County </a:t>
            </a:r>
          </a:p>
        </p:txBody>
      </p:sp>
      <p:sp>
        <p:nvSpPr>
          <p:cNvPr id="9" name="Title 1"/>
          <p:cNvSpPr>
            <a:spLocks noGrp="1"/>
          </p:cNvSpPr>
          <p:nvPr>
            <p:ph type="title"/>
          </p:nvPr>
        </p:nvSpPr>
        <p:spPr>
          <a:xfrm>
            <a:off x="802" y="151970"/>
            <a:ext cx="9144000" cy="988150"/>
          </a:xfrm>
        </p:spPr>
        <p:txBody>
          <a:bodyPr>
            <a:normAutofit fontScale="90000"/>
          </a:bodyPr>
          <a:lstStyle/>
          <a:p>
            <a:br>
              <a:rPr lang="en-US" altLang="en-US" b="1" u="sng" dirty="0">
                <a:solidFill>
                  <a:srgbClr val="3773B9"/>
                </a:solidFill>
                <a:latin typeface="Arial" panose="020B0604020202020204" pitchFamily="34" charset="0"/>
                <a:cs typeface="Arial" panose="020B0604020202020204" pitchFamily="34" charset="0"/>
              </a:rPr>
            </a:br>
            <a:r>
              <a:rPr lang="en-US" altLang="en-US" b="1" u="sng" dirty="0">
                <a:solidFill>
                  <a:srgbClr val="3773B9"/>
                </a:solidFill>
                <a:latin typeface="Arial" panose="020B0604020202020204" pitchFamily="34" charset="0"/>
                <a:cs typeface="Arial" panose="020B0604020202020204" pitchFamily="34" charset="0"/>
              </a:rPr>
              <a:t>Tornado of March 3, 2020</a:t>
            </a:r>
            <a:br>
              <a:rPr lang="en-US" altLang="en-US" b="1" u="sng" dirty="0">
                <a:solidFill>
                  <a:srgbClr val="3773B9"/>
                </a:solidFill>
                <a:latin typeface="Arial" panose="020B0604020202020204" pitchFamily="34" charset="0"/>
                <a:cs typeface="Arial" panose="020B0604020202020204" pitchFamily="34" charset="0"/>
              </a:rPr>
            </a:br>
            <a:r>
              <a:rPr lang="en-US" altLang="en-US" sz="3600" b="1" dirty="0">
                <a:solidFill>
                  <a:srgbClr val="3773B9"/>
                </a:solidFill>
                <a:latin typeface="Arial" panose="020B0604020202020204" pitchFamily="34" charset="0"/>
                <a:cs typeface="Arial" panose="020B0604020202020204" pitchFamily="34" charset="0"/>
              </a:rPr>
              <a:t>Property Valuation at Post Damage Values</a:t>
            </a:r>
            <a:r>
              <a:rPr lang="en-US" altLang="en-US" sz="3600" dirty="0">
                <a:solidFill>
                  <a:srgbClr val="910508"/>
                </a:solidFill>
                <a:latin typeface="Arial Black" panose="020B0A04020102020204" pitchFamily="34" charset="0"/>
              </a:rPr>
              <a:t> </a:t>
            </a:r>
            <a:br>
              <a:rPr lang="en-US" altLang="en-US" b="1" dirty="0">
                <a:solidFill>
                  <a:srgbClr val="3773B9"/>
                </a:solidFill>
                <a:latin typeface="Arial" panose="020B0604020202020204" pitchFamily="34" charset="0"/>
                <a:cs typeface="Arial" panose="020B0604020202020204" pitchFamily="34" charset="0"/>
              </a:rPr>
            </a:br>
            <a:endParaRPr lang="en-US" sz="3600" dirty="0"/>
          </a:p>
        </p:txBody>
      </p:sp>
      <p:sp>
        <p:nvSpPr>
          <p:cNvPr id="15" name="Content Placeholder 2">
            <a:extLst>
              <a:ext uri="{FF2B5EF4-FFF2-40B4-BE49-F238E27FC236}">
                <a16:creationId xmlns:a16="http://schemas.microsoft.com/office/drawing/2014/main" id="{C2620A3F-F09F-447C-8C83-526002AADD45}"/>
              </a:ext>
            </a:extLst>
          </p:cNvPr>
          <p:cNvSpPr txBox="1">
            <a:spLocks/>
          </p:cNvSpPr>
          <p:nvPr/>
        </p:nvSpPr>
        <p:spPr>
          <a:xfrm>
            <a:off x="-81691" y="1371713"/>
            <a:ext cx="868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spcAft>
                <a:spcPts val="1200"/>
              </a:spcAft>
              <a:buNone/>
            </a:pPr>
            <a:r>
              <a:rPr lang="en-US" altLang="en-US" sz="2800" dirty="0">
                <a:solidFill>
                  <a:srgbClr val="3773B9"/>
                </a:solidFill>
                <a:latin typeface="Arial" panose="020B0604020202020204" pitchFamily="34" charset="0"/>
                <a:cs typeface="Arial" panose="020B0604020202020204" pitchFamily="34" charset="0"/>
              </a:rPr>
              <a:t>Tenn. Code Ann. 67-5-603</a:t>
            </a:r>
          </a:p>
        </p:txBody>
      </p:sp>
      <p:sp>
        <p:nvSpPr>
          <p:cNvPr id="16" name="Content Placeholder 2">
            <a:extLst>
              <a:ext uri="{FF2B5EF4-FFF2-40B4-BE49-F238E27FC236}">
                <a16:creationId xmlns:a16="http://schemas.microsoft.com/office/drawing/2014/main" id="{69E69894-3AD2-4E8A-A6D4-7A894E69A362}"/>
              </a:ext>
            </a:extLst>
          </p:cNvPr>
          <p:cNvSpPr txBox="1">
            <a:spLocks/>
          </p:cNvSpPr>
          <p:nvPr/>
        </p:nvSpPr>
        <p:spPr>
          <a:xfrm>
            <a:off x="76200" y="1142999"/>
            <a:ext cx="8915400" cy="16766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endParaRPr lang="en-US" altLang="en-US" sz="2400" dirty="0">
              <a:latin typeface="Arial" panose="020B0604020202020204" pitchFamily="34" charset="0"/>
              <a:cs typeface="Arial" panose="020B0604020202020204" pitchFamily="34" charset="0"/>
            </a:endParaRPr>
          </a:p>
        </p:txBody>
      </p:sp>
      <p:sp>
        <p:nvSpPr>
          <p:cNvPr id="17" name="Content Placeholder 2">
            <a:extLst>
              <a:ext uri="{FF2B5EF4-FFF2-40B4-BE49-F238E27FC236}">
                <a16:creationId xmlns:a16="http://schemas.microsoft.com/office/drawing/2014/main" id="{58C3A357-701C-481A-9581-8B9DB754820F}"/>
              </a:ext>
            </a:extLst>
          </p:cNvPr>
          <p:cNvSpPr txBox="1">
            <a:spLocks/>
          </p:cNvSpPr>
          <p:nvPr/>
        </p:nvSpPr>
        <p:spPr>
          <a:xfrm>
            <a:off x="157460" y="5478729"/>
            <a:ext cx="868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200"/>
              </a:spcAft>
              <a:buNone/>
            </a:pPr>
            <a:r>
              <a:rPr lang="en-US" altLang="en-US" sz="2800" dirty="0">
                <a:solidFill>
                  <a:srgbClr val="3773B9"/>
                </a:solidFill>
                <a:latin typeface="Arial" panose="020B0604020202020204" pitchFamily="34" charset="0"/>
                <a:cs typeface="Arial" panose="020B0604020202020204" pitchFamily="34" charset="0"/>
              </a:rPr>
              <a:t> </a:t>
            </a:r>
          </a:p>
        </p:txBody>
      </p:sp>
      <p:sp>
        <p:nvSpPr>
          <p:cNvPr id="18" name="Content Placeholder 2">
            <a:extLst>
              <a:ext uri="{FF2B5EF4-FFF2-40B4-BE49-F238E27FC236}">
                <a16:creationId xmlns:a16="http://schemas.microsoft.com/office/drawing/2014/main" id="{C5BF29A5-D4A5-4C09-B9FB-DE905C4CE272}"/>
              </a:ext>
            </a:extLst>
          </p:cNvPr>
          <p:cNvSpPr txBox="1">
            <a:spLocks/>
          </p:cNvSpPr>
          <p:nvPr/>
        </p:nvSpPr>
        <p:spPr>
          <a:xfrm>
            <a:off x="210060" y="4393434"/>
            <a:ext cx="8686800" cy="4422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altLang="en-US" sz="2400" dirty="0">
                <a:latin typeface="Arial" panose="020B0604020202020204" pitchFamily="34" charset="0"/>
                <a:cs typeface="Arial" panose="020B0604020202020204" pitchFamily="34" charset="0"/>
              </a:rPr>
              <a:t>Authorizes the Assessor of Property to prorate the assessment of the personal property for the portion of the year prior to the date of destruction or substantial damage.</a:t>
            </a:r>
          </a:p>
        </p:txBody>
      </p:sp>
      <p:sp>
        <p:nvSpPr>
          <p:cNvPr id="19" name="Content Placeholder 2">
            <a:extLst>
              <a:ext uri="{FF2B5EF4-FFF2-40B4-BE49-F238E27FC236}">
                <a16:creationId xmlns:a16="http://schemas.microsoft.com/office/drawing/2014/main" id="{FF4C272E-27B6-431A-8B94-3327EFBC7110}"/>
              </a:ext>
            </a:extLst>
          </p:cNvPr>
          <p:cNvSpPr txBox="1">
            <a:spLocks/>
          </p:cNvSpPr>
          <p:nvPr/>
        </p:nvSpPr>
        <p:spPr>
          <a:xfrm>
            <a:off x="2051908" y="3759001"/>
            <a:ext cx="4653691"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spcAft>
                <a:spcPts val="1200"/>
              </a:spcAft>
              <a:buNone/>
            </a:pPr>
            <a:r>
              <a:rPr lang="en-US" altLang="en-US" sz="2800" dirty="0">
                <a:solidFill>
                  <a:srgbClr val="3773B9"/>
                </a:solidFill>
                <a:latin typeface="Arial" panose="020B0604020202020204" pitchFamily="34" charset="0"/>
                <a:cs typeface="Arial" panose="020B0604020202020204" pitchFamily="34" charset="0"/>
              </a:rPr>
              <a:t>Tenn. Code Ann. 67-5-606</a:t>
            </a:r>
          </a:p>
        </p:txBody>
      </p:sp>
      <p:sp>
        <p:nvSpPr>
          <p:cNvPr id="20" name="Content Placeholder 2">
            <a:extLst>
              <a:ext uri="{FF2B5EF4-FFF2-40B4-BE49-F238E27FC236}">
                <a16:creationId xmlns:a16="http://schemas.microsoft.com/office/drawing/2014/main" id="{6A9C97DF-7D87-4AA0-87A0-00A4F70D9A20}"/>
              </a:ext>
            </a:extLst>
          </p:cNvPr>
          <p:cNvSpPr txBox="1">
            <a:spLocks/>
          </p:cNvSpPr>
          <p:nvPr/>
        </p:nvSpPr>
        <p:spPr>
          <a:xfrm>
            <a:off x="228600" y="2120633"/>
            <a:ext cx="8686800" cy="15631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altLang="en-US" sz="2400" dirty="0">
                <a:latin typeface="Arial" panose="020B0604020202020204" pitchFamily="34" charset="0"/>
                <a:cs typeface="Arial" panose="020B0604020202020204" pitchFamily="34" charset="0"/>
              </a:rPr>
              <a:t>Authorizes the Assessor of Property to assess the value of damaged residential, commercial &amp; industrial properties based upon its condition after the tornado, provided the property is not restored or replaced by September 1.</a:t>
            </a:r>
          </a:p>
          <a:p>
            <a:pPr marL="0" indent="0">
              <a:spcBef>
                <a:spcPts val="0"/>
              </a:spcBef>
              <a:spcAft>
                <a:spcPts val="1200"/>
              </a:spcAft>
              <a:buNone/>
            </a:pPr>
            <a:r>
              <a:rPr lang="en-US" alt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504931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nodePh="1">
                                  <p:stCondLst>
                                    <p:cond delay="0"/>
                                  </p:stCondLst>
                                  <p:endCondLst>
                                    <p:cond evt="begin" delay="0">
                                      <p:tn val="12"/>
                                    </p:cond>
                                  </p:end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558" y="5826719"/>
            <a:ext cx="3048000" cy="304800"/>
          </a:xfrm>
          <a:prstGeom prst="rect">
            <a:avLst/>
          </a:prstGeom>
          <a:solidFill>
            <a:srgbClr val="377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991360" y="5826719"/>
            <a:ext cx="3124200" cy="304800"/>
          </a:xfrm>
          <a:prstGeom prst="rect">
            <a:avLst/>
          </a:prstGeom>
          <a:solidFill>
            <a:srgbClr val="9105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115560" y="5826719"/>
            <a:ext cx="2971800" cy="304800"/>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16" y="6125890"/>
            <a:ext cx="533400" cy="533400"/>
          </a:xfrm>
          <a:prstGeom prst="rect">
            <a:avLst/>
          </a:prstGeom>
        </p:spPr>
      </p:pic>
      <p:sp>
        <p:nvSpPr>
          <p:cNvPr id="14" name="Text Box 23"/>
          <p:cNvSpPr txBox="1">
            <a:spLocks noChangeArrowheads="1"/>
          </p:cNvSpPr>
          <p:nvPr/>
        </p:nvSpPr>
        <p:spPr bwMode="auto">
          <a:xfrm>
            <a:off x="598292" y="6269231"/>
            <a:ext cx="7543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a:latin typeface="Arial" panose="020B0604020202020204" pitchFamily="34" charset="0"/>
                <a:cs typeface="Arial" panose="020B0604020202020204" pitchFamily="34" charset="0"/>
              </a:rPr>
              <a:t>Vivian M. Wilhoite, Assessor of Property – Davidson County </a:t>
            </a:r>
          </a:p>
        </p:txBody>
      </p:sp>
      <p:sp>
        <p:nvSpPr>
          <p:cNvPr id="9" name="Title 1"/>
          <p:cNvSpPr>
            <a:spLocks noGrp="1"/>
          </p:cNvSpPr>
          <p:nvPr>
            <p:ph type="title"/>
          </p:nvPr>
        </p:nvSpPr>
        <p:spPr>
          <a:xfrm>
            <a:off x="802" y="170096"/>
            <a:ext cx="9144000" cy="1063906"/>
          </a:xfrm>
        </p:spPr>
        <p:txBody>
          <a:bodyPr>
            <a:normAutofit fontScale="90000"/>
          </a:bodyPr>
          <a:lstStyle/>
          <a:p>
            <a:br>
              <a:rPr lang="en-US" altLang="en-US" b="1" u="sng" dirty="0">
                <a:solidFill>
                  <a:srgbClr val="3773B9"/>
                </a:solidFill>
                <a:latin typeface="Arial" panose="020B0604020202020204" pitchFamily="34" charset="0"/>
                <a:cs typeface="Arial" panose="020B0604020202020204" pitchFamily="34" charset="0"/>
              </a:rPr>
            </a:br>
            <a:br>
              <a:rPr lang="en-US" altLang="en-US" b="1" u="sng" dirty="0">
                <a:solidFill>
                  <a:srgbClr val="3773B9"/>
                </a:solidFill>
                <a:latin typeface="Arial" panose="020B0604020202020204" pitchFamily="34" charset="0"/>
                <a:cs typeface="Arial" panose="020B0604020202020204" pitchFamily="34" charset="0"/>
              </a:rPr>
            </a:br>
            <a:r>
              <a:rPr lang="en-US" altLang="en-US" sz="4000" b="1" u="sng" dirty="0">
                <a:solidFill>
                  <a:srgbClr val="3773B9"/>
                </a:solidFill>
                <a:latin typeface="Arial Narrow" panose="020B0606020202030204" pitchFamily="34" charset="0"/>
                <a:cs typeface="Arial" panose="020B0604020202020204" pitchFamily="34" charset="0"/>
              </a:rPr>
              <a:t>Metro Council’s Tax Increase Passed June 2020 </a:t>
            </a:r>
            <a:br>
              <a:rPr lang="en-US" altLang="en-US" sz="4000" b="1" dirty="0">
                <a:solidFill>
                  <a:srgbClr val="3773B9"/>
                </a:solidFill>
                <a:latin typeface="Arial" panose="020B0604020202020204" pitchFamily="34" charset="0"/>
                <a:cs typeface="Arial" panose="020B0604020202020204" pitchFamily="34" charset="0"/>
              </a:rPr>
            </a:br>
            <a:br>
              <a:rPr lang="en-US" altLang="en-US" b="1" dirty="0">
                <a:solidFill>
                  <a:srgbClr val="3773B9"/>
                </a:solidFill>
                <a:latin typeface="Arial" panose="020B0604020202020204" pitchFamily="34" charset="0"/>
                <a:cs typeface="Arial" panose="020B0604020202020204" pitchFamily="34" charset="0"/>
              </a:rPr>
            </a:br>
            <a:br>
              <a:rPr lang="en-US" altLang="en-US" sz="4900" dirty="0">
                <a:solidFill>
                  <a:srgbClr val="910508"/>
                </a:solidFill>
                <a:latin typeface="Arial Black" panose="020B0A04020102020204" pitchFamily="34" charset="0"/>
              </a:rPr>
            </a:br>
            <a:endParaRPr lang="en-US" sz="4900" dirty="0"/>
          </a:p>
        </p:txBody>
      </p:sp>
      <p:sp>
        <p:nvSpPr>
          <p:cNvPr id="15" name="Content Placeholder 2">
            <a:extLst>
              <a:ext uri="{FF2B5EF4-FFF2-40B4-BE49-F238E27FC236}">
                <a16:creationId xmlns:a16="http://schemas.microsoft.com/office/drawing/2014/main" id="{C2620A3F-F09F-447C-8C83-526002AADD45}"/>
              </a:ext>
            </a:extLst>
          </p:cNvPr>
          <p:cNvSpPr txBox="1">
            <a:spLocks/>
          </p:cNvSpPr>
          <p:nvPr/>
        </p:nvSpPr>
        <p:spPr>
          <a:xfrm>
            <a:off x="-81691" y="1371713"/>
            <a:ext cx="868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spcAft>
                <a:spcPts val="1200"/>
              </a:spcAft>
              <a:buNone/>
            </a:pPr>
            <a:endParaRPr lang="en-US" altLang="en-US" sz="2800" dirty="0">
              <a:solidFill>
                <a:srgbClr val="3773B9"/>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69E69894-3AD2-4E8A-A6D4-7A894E69A362}"/>
              </a:ext>
            </a:extLst>
          </p:cNvPr>
          <p:cNvSpPr txBox="1">
            <a:spLocks/>
          </p:cNvSpPr>
          <p:nvPr/>
        </p:nvSpPr>
        <p:spPr>
          <a:xfrm>
            <a:off x="76200" y="1142999"/>
            <a:ext cx="8915400" cy="16766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endParaRPr lang="en-US" altLang="en-US" sz="2400" dirty="0">
              <a:latin typeface="Arial" panose="020B0604020202020204" pitchFamily="34" charset="0"/>
              <a:cs typeface="Arial" panose="020B0604020202020204" pitchFamily="34" charset="0"/>
            </a:endParaRPr>
          </a:p>
        </p:txBody>
      </p:sp>
      <p:sp>
        <p:nvSpPr>
          <p:cNvPr id="17" name="Content Placeholder 2">
            <a:extLst>
              <a:ext uri="{FF2B5EF4-FFF2-40B4-BE49-F238E27FC236}">
                <a16:creationId xmlns:a16="http://schemas.microsoft.com/office/drawing/2014/main" id="{58C3A357-701C-481A-9581-8B9DB754820F}"/>
              </a:ext>
            </a:extLst>
          </p:cNvPr>
          <p:cNvSpPr txBox="1">
            <a:spLocks/>
          </p:cNvSpPr>
          <p:nvPr/>
        </p:nvSpPr>
        <p:spPr>
          <a:xfrm>
            <a:off x="157460" y="5478729"/>
            <a:ext cx="868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200"/>
              </a:spcAft>
              <a:buNone/>
            </a:pPr>
            <a:r>
              <a:rPr lang="en-US" altLang="en-US" sz="2800" dirty="0">
                <a:solidFill>
                  <a:srgbClr val="3773B9"/>
                </a:solidFill>
                <a:latin typeface="Arial" panose="020B0604020202020204" pitchFamily="34" charset="0"/>
                <a:cs typeface="Arial" panose="020B0604020202020204" pitchFamily="34" charset="0"/>
              </a:rPr>
              <a:t> </a:t>
            </a:r>
          </a:p>
        </p:txBody>
      </p:sp>
      <p:sp>
        <p:nvSpPr>
          <p:cNvPr id="18" name="Content Placeholder 2">
            <a:extLst>
              <a:ext uri="{FF2B5EF4-FFF2-40B4-BE49-F238E27FC236}">
                <a16:creationId xmlns:a16="http://schemas.microsoft.com/office/drawing/2014/main" id="{C5BF29A5-D4A5-4C09-B9FB-DE905C4CE272}"/>
              </a:ext>
            </a:extLst>
          </p:cNvPr>
          <p:cNvSpPr txBox="1">
            <a:spLocks/>
          </p:cNvSpPr>
          <p:nvPr/>
        </p:nvSpPr>
        <p:spPr>
          <a:xfrm>
            <a:off x="210060" y="769672"/>
            <a:ext cx="8686800" cy="45718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altLang="en-US" sz="2400" dirty="0">
                <a:latin typeface="Arial" panose="020B0604020202020204" pitchFamily="34" charset="0"/>
                <a:cs typeface="Arial" panose="020B0604020202020204" pitchFamily="34" charset="0"/>
              </a:rPr>
              <a:t>The new tax rates are effective immediately. </a:t>
            </a:r>
          </a:p>
          <a:p>
            <a:pPr>
              <a:spcBef>
                <a:spcPts val="0"/>
              </a:spcBef>
              <a:spcAft>
                <a:spcPts val="1200"/>
              </a:spcAft>
            </a:pPr>
            <a:r>
              <a:rPr lang="en-US" altLang="en-US" sz="2200" dirty="0">
                <a:latin typeface="Arial" panose="020B0604020202020204" pitchFamily="34" charset="0"/>
                <a:cs typeface="Arial" panose="020B0604020202020204" pitchFamily="34" charset="0"/>
              </a:rPr>
              <a:t>The Davidson County Trustee will use the new tax rates, calculated against the existing Assessor’s property value to create your October Tax bill (2020) that is mailed by the Davidson County Trustee. </a:t>
            </a:r>
          </a:p>
          <a:p>
            <a:pPr>
              <a:spcBef>
                <a:spcPts val="0"/>
              </a:spcBef>
              <a:spcAft>
                <a:spcPts val="1200"/>
              </a:spcAft>
            </a:pPr>
            <a:r>
              <a:rPr lang="en-US" altLang="en-US" sz="2200" dirty="0">
                <a:latin typeface="Arial" panose="020B0604020202020204" pitchFamily="34" charset="0"/>
                <a:cs typeface="Arial" panose="020B0604020202020204" pitchFamily="34" charset="0"/>
              </a:rPr>
              <a:t>The General Service District (GSD) Rate increased from $2.755 to $3.788 per $100 dollars of the assessed value.</a:t>
            </a:r>
          </a:p>
          <a:p>
            <a:pPr>
              <a:spcBef>
                <a:spcPts val="0"/>
              </a:spcBef>
              <a:spcAft>
                <a:spcPts val="1200"/>
              </a:spcAft>
            </a:pPr>
            <a:r>
              <a:rPr lang="en-US" altLang="en-US" sz="2200" dirty="0">
                <a:latin typeface="Arial" panose="020B0604020202020204" pitchFamily="34" charset="0"/>
                <a:cs typeface="Arial" panose="020B0604020202020204" pitchFamily="34" charset="0"/>
              </a:rPr>
              <a:t>The Urban Service District (USD) Rate increased from $3.155 to $4.221 per $100 dollars of assessed value. The  not satisfied with the decision of the informal review.</a:t>
            </a:r>
          </a:p>
          <a:p>
            <a:pPr>
              <a:spcBef>
                <a:spcPts val="0"/>
              </a:spcBef>
              <a:spcAft>
                <a:spcPts val="1200"/>
              </a:spcAft>
            </a:pPr>
            <a:r>
              <a:rPr lang="en-US" altLang="en-US" sz="2200" dirty="0">
                <a:latin typeface="Arial" panose="020B0604020202020204" pitchFamily="34" charset="0"/>
                <a:cs typeface="Arial" panose="020B0604020202020204" pitchFamily="34" charset="0"/>
              </a:rPr>
              <a:t>The Assessor of Property &amp; staff do not increase the tax rate.  We are responsible for setting of value of real, personal and commercial properties. </a:t>
            </a:r>
          </a:p>
        </p:txBody>
      </p:sp>
      <p:sp>
        <p:nvSpPr>
          <p:cNvPr id="19" name="Content Placeholder 2">
            <a:extLst>
              <a:ext uri="{FF2B5EF4-FFF2-40B4-BE49-F238E27FC236}">
                <a16:creationId xmlns:a16="http://schemas.microsoft.com/office/drawing/2014/main" id="{FF4C272E-27B6-431A-8B94-3327EFBC7110}"/>
              </a:ext>
            </a:extLst>
          </p:cNvPr>
          <p:cNvSpPr txBox="1">
            <a:spLocks/>
          </p:cNvSpPr>
          <p:nvPr/>
        </p:nvSpPr>
        <p:spPr>
          <a:xfrm>
            <a:off x="2051908" y="3759001"/>
            <a:ext cx="4653691"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spcAft>
                <a:spcPts val="1200"/>
              </a:spcAft>
              <a:buNone/>
            </a:pPr>
            <a:endParaRPr lang="en-US" altLang="en-US" sz="2800" dirty="0">
              <a:solidFill>
                <a:srgbClr val="3773B9"/>
              </a:solidFill>
              <a:latin typeface="Arial" panose="020B0604020202020204" pitchFamily="34" charset="0"/>
              <a:cs typeface="Arial" panose="020B0604020202020204" pitchFamily="34" charset="0"/>
            </a:endParaRPr>
          </a:p>
        </p:txBody>
      </p:sp>
      <p:sp>
        <p:nvSpPr>
          <p:cNvPr id="20" name="Content Placeholder 2">
            <a:extLst>
              <a:ext uri="{FF2B5EF4-FFF2-40B4-BE49-F238E27FC236}">
                <a16:creationId xmlns:a16="http://schemas.microsoft.com/office/drawing/2014/main" id="{6A9C97DF-7D87-4AA0-87A0-00A4F70D9A20}"/>
              </a:ext>
            </a:extLst>
          </p:cNvPr>
          <p:cNvSpPr txBox="1">
            <a:spLocks/>
          </p:cNvSpPr>
          <p:nvPr/>
        </p:nvSpPr>
        <p:spPr>
          <a:xfrm>
            <a:off x="228600" y="2514599"/>
            <a:ext cx="8686800" cy="11691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200"/>
              </a:spcAft>
              <a:buNone/>
            </a:pPr>
            <a:r>
              <a:rPr lang="en-US" alt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2085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nodePh="1">
                                  <p:stCondLst>
                                    <p:cond delay="0"/>
                                  </p:stCondLst>
                                  <p:endCondLst>
                                    <p:cond evt="begin" delay="0">
                                      <p:tn val="12"/>
                                    </p:cond>
                                  </p:end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nodePh="1">
                                  <p:stCondLst>
                                    <p:cond delay="0"/>
                                  </p:stCondLst>
                                  <p:endCondLst>
                                    <p:cond evt="begin" delay="0">
                                      <p:tn val="33"/>
                                    </p:cond>
                                  </p:end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B28A6-E3B4-417C-9BBF-E8B1D4B09060}"/>
              </a:ext>
            </a:extLst>
          </p:cNvPr>
          <p:cNvSpPr>
            <a:spLocks noGrp="1"/>
          </p:cNvSpPr>
          <p:nvPr>
            <p:ph type="title"/>
          </p:nvPr>
        </p:nvSpPr>
        <p:spPr>
          <a:xfrm>
            <a:off x="304800" y="274638"/>
            <a:ext cx="8382000" cy="1143000"/>
          </a:xfrm>
        </p:spPr>
        <p:txBody>
          <a:bodyPr>
            <a:normAutofit fontScale="90000"/>
          </a:bodyPr>
          <a:lstStyle/>
          <a:p>
            <a:r>
              <a:rPr lang="en-US" dirty="0"/>
              <a:t>Calculate Your Tax Payment </a:t>
            </a:r>
            <a:br>
              <a:rPr lang="en-US" dirty="0"/>
            </a:br>
            <a:r>
              <a:rPr lang="en-US" dirty="0"/>
              <a:t>On Our Website</a:t>
            </a:r>
          </a:p>
        </p:txBody>
      </p:sp>
      <p:sp>
        <p:nvSpPr>
          <p:cNvPr id="3" name="Content Placeholder 2">
            <a:extLst>
              <a:ext uri="{FF2B5EF4-FFF2-40B4-BE49-F238E27FC236}">
                <a16:creationId xmlns:a16="http://schemas.microsoft.com/office/drawing/2014/main" id="{8DE28086-F6D2-4932-84F2-E94E9695EC63}"/>
              </a:ext>
            </a:extLst>
          </p:cNvPr>
          <p:cNvSpPr>
            <a:spLocks noGrp="1"/>
          </p:cNvSpPr>
          <p:nvPr>
            <p:ph idx="1"/>
          </p:nvPr>
        </p:nvSpPr>
        <p:spPr>
          <a:xfrm>
            <a:off x="152400" y="1600200"/>
            <a:ext cx="8839200" cy="4525963"/>
          </a:xfrm>
        </p:spPr>
        <p:txBody>
          <a:bodyPr>
            <a:normAutofit/>
          </a:bodyPr>
          <a:lstStyle/>
          <a:p>
            <a:pPr algn="ctr"/>
            <a:endParaRPr lang="en-US" dirty="0"/>
          </a:p>
          <a:p>
            <a:pPr algn="ctr"/>
            <a:r>
              <a:rPr lang="en-US" sz="5400" dirty="0"/>
              <a:t>Go to </a:t>
            </a:r>
            <a:r>
              <a:rPr lang="en-US" sz="5400" dirty="0">
                <a:hlinkClick r:id="rId2"/>
              </a:rPr>
              <a:t>www.padctn.org</a:t>
            </a:r>
            <a:r>
              <a:rPr lang="en-US" sz="5400" dirty="0"/>
              <a:t> </a:t>
            </a:r>
          </a:p>
          <a:p>
            <a:pPr algn="ctr"/>
            <a:r>
              <a:rPr lang="en-US" sz="5400" dirty="0"/>
              <a:t>Click on </a:t>
            </a:r>
            <a:r>
              <a:rPr lang="en-US" sz="5400" u="sng" dirty="0">
                <a:solidFill>
                  <a:srgbClr val="1D00F2"/>
                </a:solidFill>
              </a:rPr>
              <a:t>Services</a:t>
            </a:r>
          </a:p>
          <a:p>
            <a:pPr algn="ctr"/>
            <a:r>
              <a:rPr lang="en-US" sz="5400" dirty="0"/>
              <a:t>Select </a:t>
            </a:r>
            <a:r>
              <a:rPr lang="en-US" sz="5400" u="sng" dirty="0">
                <a:solidFill>
                  <a:srgbClr val="1D00F2"/>
                </a:solidFill>
              </a:rPr>
              <a:t>Tax Rates &amp; Calculator</a:t>
            </a:r>
          </a:p>
        </p:txBody>
      </p:sp>
    </p:spTree>
    <p:extLst>
      <p:ext uri="{BB962C8B-B14F-4D97-AF65-F5344CB8AC3E}">
        <p14:creationId xmlns:p14="http://schemas.microsoft.com/office/powerpoint/2010/main" val="2543195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9144000" cy="4525963"/>
          </a:xfrm>
        </p:spPr>
        <p:txBody>
          <a:bodyPr/>
          <a:lstStyle/>
          <a:p>
            <a:pPr algn="ctr">
              <a:spcBef>
                <a:spcPct val="50000"/>
              </a:spcBef>
              <a:buFontTx/>
              <a:buNone/>
            </a:pPr>
            <a:r>
              <a:rPr lang="en-US" altLang="en-US" dirty="0"/>
              <a:t>   </a:t>
            </a:r>
            <a:r>
              <a:rPr lang="en-US" altLang="en-US" dirty="0">
                <a:latin typeface="Arial" panose="020B0604020202020204" pitchFamily="34" charset="0"/>
                <a:cs typeface="Arial" panose="020B0604020202020204" pitchFamily="34" charset="0"/>
              </a:rPr>
              <a:t>We are obligated under a four-year plan approved by the State Board of Equalization to reappraise in 2021. Davidson County’s last reappraisal was in 2017.  </a:t>
            </a:r>
          </a:p>
          <a:p>
            <a:pPr algn="ctr">
              <a:spcBef>
                <a:spcPct val="50000"/>
              </a:spcBef>
              <a:buFontTx/>
              <a:buNone/>
            </a:pPr>
            <a:r>
              <a:rPr lang="en-US" altLang="en-US" dirty="0">
                <a:latin typeface="Arial" panose="020B0604020202020204" pitchFamily="34" charset="0"/>
                <a:cs typeface="Arial" panose="020B0604020202020204" pitchFamily="34" charset="0"/>
              </a:rPr>
              <a:t>The first 3 years of the 4 year cycle are spent visually inspecting 256,000+ properties. The 4th year is when the value models are calibrated and analyzed.</a:t>
            </a:r>
            <a:endParaRPr lang="en-US" altLang="en-US" b="0" dirty="0">
              <a:latin typeface="Arial" panose="020B0604020202020204" pitchFamily="34" charset="0"/>
              <a:cs typeface="Arial" panose="020B0604020202020204" pitchFamily="34" charset="0"/>
            </a:endParaRPr>
          </a:p>
        </p:txBody>
      </p:sp>
      <p:sp>
        <p:nvSpPr>
          <p:cNvPr id="4" name="Rectangle 3"/>
          <p:cNvSpPr/>
          <p:nvPr/>
        </p:nvSpPr>
        <p:spPr>
          <a:xfrm>
            <a:off x="0" y="6248400"/>
            <a:ext cx="3048000" cy="304800"/>
          </a:xfrm>
          <a:prstGeom prst="rect">
            <a:avLst/>
          </a:prstGeom>
          <a:solidFill>
            <a:srgbClr val="377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48000" y="6248400"/>
            <a:ext cx="3124200" cy="304800"/>
          </a:xfrm>
          <a:prstGeom prst="rect">
            <a:avLst/>
          </a:prstGeom>
          <a:solidFill>
            <a:srgbClr val="9105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172200" y="6248400"/>
            <a:ext cx="2971800" cy="304800"/>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495300" y="304800"/>
            <a:ext cx="8229600" cy="101791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910508"/>
                </a:solidFill>
                <a:latin typeface="Arial Black" panose="020B0A04020102020204" pitchFamily="34" charset="0"/>
              </a:rPr>
              <a:t>2021 Reappraisal</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87" y="6297283"/>
            <a:ext cx="533400" cy="533400"/>
          </a:xfrm>
          <a:prstGeom prst="rect">
            <a:avLst/>
          </a:prstGeom>
        </p:spPr>
      </p:pic>
      <p:sp>
        <p:nvSpPr>
          <p:cNvPr id="9" name="Text Box 23"/>
          <p:cNvSpPr txBox="1">
            <a:spLocks noChangeArrowheads="1"/>
          </p:cNvSpPr>
          <p:nvPr/>
        </p:nvSpPr>
        <p:spPr bwMode="auto">
          <a:xfrm>
            <a:off x="533400" y="6596390"/>
            <a:ext cx="75438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050" dirty="0">
                <a:latin typeface="Arial" panose="020B0604020202020204" pitchFamily="34" charset="0"/>
                <a:cs typeface="Arial" panose="020B0604020202020204" pitchFamily="34" charset="0"/>
              </a:rPr>
              <a:t>Vivian M. Wilhoite, Davidson County-Office of Assessments</a:t>
            </a:r>
          </a:p>
        </p:txBody>
      </p:sp>
    </p:spTree>
    <p:extLst>
      <p:ext uri="{BB962C8B-B14F-4D97-AF65-F5344CB8AC3E}">
        <p14:creationId xmlns:p14="http://schemas.microsoft.com/office/powerpoint/2010/main" val="4223803654"/>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39483"/>
            <a:ext cx="8686800" cy="609600"/>
          </a:xfrm>
        </p:spPr>
        <p:txBody>
          <a:bodyPr>
            <a:normAutofit/>
          </a:bodyPr>
          <a:lstStyle/>
          <a:p>
            <a:pPr marL="0" indent="0">
              <a:spcBef>
                <a:spcPts val="0"/>
              </a:spcBef>
              <a:spcAft>
                <a:spcPts val="1200"/>
              </a:spcAft>
              <a:buNone/>
            </a:pPr>
            <a:r>
              <a:rPr lang="en-US" altLang="en-US" sz="2800" b="1" dirty="0">
                <a:latin typeface="Arial" panose="020B0604020202020204" pitchFamily="34" charset="0"/>
                <a:cs typeface="Arial" panose="020B0604020202020204" pitchFamily="34" charset="0"/>
              </a:rPr>
              <a:t>We use accepted appraisal methodology. </a:t>
            </a:r>
          </a:p>
        </p:txBody>
      </p:sp>
      <p:sp>
        <p:nvSpPr>
          <p:cNvPr id="4" name="Rectangle 3"/>
          <p:cNvSpPr/>
          <p:nvPr/>
        </p:nvSpPr>
        <p:spPr>
          <a:xfrm>
            <a:off x="0" y="6248400"/>
            <a:ext cx="3048000" cy="304800"/>
          </a:xfrm>
          <a:prstGeom prst="rect">
            <a:avLst/>
          </a:prstGeom>
          <a:solidFill>
            <a:srgbClr val="377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48000" y="6248400"/>
            <a:ext cx="3124200" cy="304800"/>
          </a:xfrm>
          <a:prstGeom prst="rect">
            <a:avLst/>
          </a:prstGeom>
          <a:solidFill>
            <a:srgbClr val="9105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172200" y="6248400"/>
            <a:ext cx="2971800" cy="304800"/>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495300" y="15240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910508"/>
                </a:solidFill>
                <a:latin typeface="Arial Black" panose="020B0A04020102020204" pitchFamily="34" charset="0"/>
              </a:rPr>
              <a:t>How do we reappraise?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87" y="6297283"/>
            <a:ext cx="533400" cy="533400"/>
          </a:xfrm>
          <a:prstGeom prst="rect">
            <a:avLst/>
          </a:prstGeom>
        </p:spPr>
      </p:pic>
      <p:sp>
        <p:nvSpPr>
          <p:cNvPr id="9" name="Text Box 23"/>
          <p:cNvSpPr txBox="1">
            <a:spLocks noChangeArrowheads="1"/>
          </p:cNvSpPr>
          <p:nvPr/>
        </p:nvSpPr>
        <p:spPr bwMode="auto">
          <a:xfrm>
            <a:off x="533400" y="6596390"/>
            <a:ext cx="75438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050" dirty="0">
                <a:latin typeface="Arial" panose="020B0604020202020204" pitchFamily="34" charset="0"/>
                <a:cs typeface="Arial" panose="020B0604020202020204" pitchFamily="34" charset="0"/>
              </a:rPr>
              <a:t>Vivian M. Wilhoite, Davidson County-Office of Assessments</a:t>
            </a:r>
          </a:p>
        </p:txBody>
      </p:sp>
      <p:sp>
        <p:nvSpPr>
          <p:cNvPr id="10" name="Content Placeholder 2"/>
          <p:cNvSpPr txBox="1">
            <a:spLocks/>
          </p:cNvSpPr>
          <p:nvPr/>
        </p:nvSpPr>
        <p:spPr>
          <a:xfrm>
            <a:off x="381103" y="1474134"/>
            <a:ext cx="868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altLang="en-US" sz="2800" dirty="0">
                <a:latin typeface="Arial" panose="020B0604020202020204" pitchFamily="34" charset="0"/>
                <a:cs typeface="Arial" panose="020B0604020202020204" pitchFamily="34" charset="0"/>
              </a:rPr>
              <a:t>We analyze sales data in our market by building valuation models at a countywide level. We then calibrate those models at a neighborhood level to reflect current market values;</a:t>
            </a:r>
          </a:p>
        </p:txBody>
      </p:sp>
      <p:sp>
        <p:nvSpPr>
          <p:cNvPr id="11" name="Content Placeholder 2"/>
          <p:cNvSpPr txBox="1">
            <a:spLocks/>
          </p:cNvSpPr>
          <p:nvPr/>
        </p:nvSpPr>
        <p:spPr>
          <a:xfrm>
            <a:off x="381103" y="3200400"/>
            <a:ext cx="868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altLang="en-US" sz="2800" dirty="0">
                <a:latin typeface="Arial" panose="020B0604020202020204" pitchFamily="34" charset="0"/>
                <a:cs typeface="Arial" panose="020B0604020202020204" pitchFamily="34" charset="0"/>
              </a:rPr>
              <a:t>We use the cost, market, and income approaches to value;</a:t>
            </a:r>
          </a:p>
        </p:txBody>
      </p:sp>
      <p:sp>
        <p:nvSpPr>
          <p:cNvPr id="12" name="Content Placeholder 2"/>
          <p:cNvSpPr txBox="1">
            <a:spLocks/>
          </p:cNvSpPr>
          <p:nvPr/>
        </p:nvSpPr>
        <p:spPr>
          <a:xfrm>
            <a:off x="381103" y="4038600"/>
            <a:ext cx="868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altLang="en-US" sz="2800" dirty="0">
                <a:latin typeface="Arial" panose="020B0604020202020204" pitchFamily="34" charset="0"/>
                <a:cs typeface="Arial" panose="020B0604020202020204" pitchFamily="34" charset="0"/>
              </a:rPr>
              <a:t>We comply with Uniform Standards of Professional Appraisal Practice (USPAP) standards and State Board of Equalization guidelines;</a:t>
            </a:r>
          </a:p>
        </p:txBody>
      </p:sp>
      <p:sp>
        <p:nvSpPr>
          <p:cNvPr id="13" name="Content Placeholder 2"/>
          <p:cNvSpPr txBox="1">
            <a:spLocks/>
          </p:cNvSpPr>
          <p:nvPr/>
        </p:nvSpPr>
        <p:spPr>
          <a:xfrm>
            <a:off x="381103" y="5334000"/>
            <a:ext cx="868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altLang="en-US" sz="2800" dirty="0">
                <a:latin typeface="Arial" panose="020B0604020202020204" pitchFamily="34" charset="0"/>
                <a:cs typeface="Arial" panose="020B0604020202020204" pitchFamily="34" charset="0"/>
              </a:rPr>
              <a:t>We establish market value as of 1/1 of the reappraisal year.</a:t>
            </a:r>
          </a:p>
        </p:txBody>
      </p:sp>
    </p:spTree>
    <p:extLst>
      <p:ext uri="{BB962C8B-B14F-4D97-AF65-F5344CB8AC3E}">
        <p14:creationId xmlns:p14="http://schemas.microsoft.com/office/powerpoint/2010/main" val="34625599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248400"/>
            <a:ext cx="3048000" cy="304800"/>
          </a:xfrm>
          <a:prstGeom prst="rect">
            <a:avLst/>
          </a:prstGeom>
          <a:solidFill>
            <a:srgbClr val="377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48000" y="6248400"/>
            <a:ext cx="3124200" cy="304800"/>
          </a:xfrm>
          <a:prstGeom prst="rect">
            <a:avLst/>
          </a:prstGeom>
          <a:solidFill>
            <a:srgbClr val="9105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172200" y="6248400"/>
            <a:ext cx="2971800" cy="304800"/>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87" y="6297283"/>
            <a:ext cx="533400" cy="533400"/>
          </a:xfrm>
          <a:prstGeom prst="rect">
            <a:avLst/>
          </a:prstGeom>
        </p:spPr>
      </p:pic>
      <p:sp>
        <p:nvSpPr>
          <p:cNvPr id="14" name="Text Box 23"/>
          <p:cNvSpPr txBox="1">
            <a:spLocks noChangeArrowheads="1"/>
          </p:cNvSpPr>
          <p:nvPr/>
        </p:nvSpPr>
        <p:spPr bwMode="auto">
          <a:xfrm>
            <a:off x="533400" y="6596390"/>
            <a:ext cx="75438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050" dirty="0">
                <a:latin typeface="Arial" panose="020B0604020202020204" pitchFamily="34" charset="0"/>
                <a:cs typeface="Arial" panose="020B0604020202020204" pitchFamily="34" charset="0"/>
              </a:rPr>
              <a:t>Vivian M. Wilhoite, Davidson County-Office of Assessments</a:t>
            </a:r>
          </a:p>
        </p:txBody>
      </p:sp>
      <p:sp>
        <p:nvSpPr>
          <p:cNvPr id="9" name="Title 1"/>
          <p:cNvSpPr>
            <a:spLocks noGrp="1"/>
          </p:cNvSpPr>
          <p:nvPr>
            <p:ph type="title"/>
          </p:nvPr>
        </p:nvSpPr>
        <p:spPr>
          <a:xfrm>
            <a:off x="0" y="274638"/>
            <a:ext cx="9144000" cy="1143000"/>
          </a:xfrm>
        </p:spPr>
        <p:txBody>
          <a:bodyPr>
            <a:normAutofit fontScale="90000"/>
          </a:bodyPr>
          <a:lstStyle/>
          <a:p>
            <a:br>
              <a:rPr lang="en-US" altLang="en-US" b="1" u="sng" dirty="0">
                <a:solidFill>
                  <a:srgbClr val="3773B9"/>
                </a:solidFill>
                <a:latin typeface="Arial" panose="020B0604020202020204" pitchFamily="34" charset="0"/>
                <a:cs typeface="Arial" panose="020B0604020202020204" pitchFamily="34" charset="0"/>
              </a:rPr>
            </a:br>
            <a:r>
              <a:rPr lang="en-US" altLang="en-US" sz="3600" dirty="0">
                <a:solidFill>
                  <a:srgbClr val="910508"/>
                </a:solidFill>
                <a:latin typeface="Arial Black" panose="020B0A04020102020204" pitchFamily="34" charset="0"/>
              </a:rPr>
              <a:t>Methods of Appeals</a:t>
            </a:r>
            <a:br>
              <a:rPr lang="en-US" altLang="en-US" sz="3600" dirty="0">
                <a:solidFill>
                  <a:srgbClr val="910508"/>
                </a:solidFill>
                <a:latin typeface="Arial Black" panose="020B0A04020102020204" pitchFamily="34" charset="0"/>
              </a:rPr>
            </a:br>
            <a:r>
              <a:rPr lang="en-US" altLang="en-US" sz="3600" dirty="0">
                <a:solidFill>
                  <a:srgbClr val="910508"/>
                </a:solidFill>
                <a:latin typeface="Arial Black" panose="020B0A04020102020204" pitchFamily="34" charset="0"/>
              </a:rPr>
              <a:t> </a:t>
            </a:r>
            <a:br>
              <a:rPr lang="en-US" altLang="en-US" b="1" dirty="0">
                <a:solidFill>
                  <a:srgbClr val="3773B9"/>
                </a:solidFill>
                <a:latin typeface="Arial" panose="020B0604020202020204" pitchFamily="34" charset="0"/>
                <a:cs typeface="Arial" panose="020B0604020202020204" pitchFamily="34" charset="0"/>
              </a:rPr>
            </a:br>
            <a:endParaRPr lang="en-US" dirty="0"/>
          </a:p>
        </p:txBody>
      </p:sp>
      <p:sp>
        <p:nvSpPr>
          <p:cNvPr id="15" name="Content Placeholder 2">
            <a:extLst>
              <a:ext uri="{FF2B5EF4-FFF2-40B4-BE49-F238E27FC236}">
                <a16:creationId xmlns:a16="http://schemas.microsoft.com/office/drawing/2014/main" id="{C2620A3F-F09F-447C-8C83-526002AADD45}"/>
              </a:ext>
            </a:extLst>
          </p:cNvPr>
          <p:cNvSpPr txBox="1">
            <a:spLocks/>
          </p:cNvSpPr>
          <p:nvPr/>
        </p:nvSpPr>
        <p:spPr>
          <a:xfrm>
            <a:off x="76200" y="762229"/>
            <a:ext cx="868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200"/>
              </a:spcAft>
              <a:buNone/>
            </a:pPr>
            <a:r>
              <a:rPr lang="en-US" altLang="en-US" sz="2800" dirty="0">
                <a:solidFill>
                  <a:srgbClr val="3773B9"/>
                </a:solidFill>
                <a:latin typeface="Arial" panose="020B0604020202020204" pitchFamily="34" charset="0"/>
                <a:cs typeface="Arial" panose="020B0604020202020204" pitchFamily="34" charset="0"/>
              </a:rPr>
              <a:t>Informal Reviews</a:t>
            </a:r>
          </a:p>
        </p:txBody>
      </p:sp>
      <p:sp>
        <p:nvSpPr>
          <p:cNvPr id="16" name="Content Placeholder 2">
            <a:extLst>
              <a:ext uri="{FF2B5EF4-FFF2-40B4-BE49-F238E27FC236}">
                <a16:creationId xmlns:a16="http://schemas.microsoft.com/office/drawing/2014/main" id="{69E69894-3AD2-4E8A-A6D4-7A894E69A362}"/>
              </a:ext>
            </a:extLst>
          </p:cNvPr>
          <p:cNvSpPr txBox="1">
            <a:spLocks/>
          </p:cNvSpPr>
          <p:nvPr/>
        </p:nvSpPr>
        <p:spPr>
          <a:xfrm>
            <a:off x="76200" y="1143000"/>
            <a:ext cx="89154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altLang="en-US" sz="2400" dirty="0">
                <a:latin typeface="Arial" panose="020B0604020202020204" pitchFamily="34" charset="0"/>
                <a:cs typeface="Arial" panose="020B0604020202020204" pitchFamily="34" charset="0"/>
              </a:rPr>
              <a:t>Informal Reviews are requested online. A residential or commercial staff member will review your request and make a decision on value. Informal Review request will open the beginning of the new year and the deadline will be mid-April.</a:t>
            </a:r>
          </a:p>
        </p:txBody>
      </p:sp>
      <p:sp>
        <p:nvSpPr>
          <p:cNvPr id="17" name="Content Placeholder 2">
            <a:extLst>
              <a:ext uri="{FF2B5EF4-FFF2-40B4-BE49-F238E27FC236}">
                <a16:creationId xmlns:a16="http://schemas.microsoft.com/office/drawing/2014/main" id="{58C3A357-701C-481A-9581-8B9DB754820F}"/>
              </a:ext>
            </a:extLst>
          </p:cNvPr>
          <p:cNvSpPr txBox="1">
            <a:spLocks/>
          </p:cNvSpPr>
          <p:nvPr/>
        </p:nvSpPr>
        <p:spPr>
          <a:xfrm>
            <a:off x="77002" y="2680658"/>
            <a:ext cx="868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200"/>
              </a:spcAft>
              <a:buNone/>
            </a:pPr>
            <a:r>
              <a:rPr lang="en-US" altLang="en-US" sz="2800" dirty="0">
                <a:solidFill>
                  <a:srgbClr val="3773B9"/>
                </a:solidFill>
                <a:latin typeface="Arial" panose="020B0604020202020204" pitchFamily="34" charset="0"/>
                <a:cs typeface="Arial" panose="020B0604020202020204" pitchFamily="34" charset="0"/>
              </a:rPr>
              <a:t>Metro Board of Equalization (MBOE)</a:t>
            </a:r>
          </a:p>
        </p:txBody>
      </p:sp>
      <p:sp>
        <p:nvSpPr>
          <p:cNvPr id="18" name="Content Placeholder 2">
            <a:extLst>
              <a:ext uri="{FF2B5EF4-FFF2-40B4-BE49-F238E27FC236}">
                <a16:creationId xmlns:a16="http://schemas.microsoft.com/office/drawing/2014/main" id="{C5BF29A5-D4A5-4C09-B9FB-DE905C4CE272}"/>
              </a:ext>
            </a:extLst>
          </p:cNvPr>
          <p:cNvSpPr txBox="1">
            <a:spLocks/>
          </p:cNvSpPr>
          <p:nvPr/>
        </p:nvSpPr>
        <p:spPr>
          <a:xfrm>
            <a:off x="76200" y="3124200"/>
            <a:ext cx="868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altLang="en-US" sz="2400" dirty="0">
                <a:latin typeface="Arial" panose="020B0604020202020204" pitchFamily="34" charset="0"/>
                <a:cs typeface="Arial" panose="020B0604020202020204" pitchFamily="34" charset="0"/>
              </a:rPr>
              <a:t>If you are not satisfied with the results of your informal review, you may schedule an appeal to the independent Metropolitan Board of Equalization (MBOE) or their Hearing Officers. These hearings begin June 1</a:t>
            </a:r>
            <a:r>
              <a:rPr lang="en-US" altLang="en-US" sz="2400" baseline="30000" dirty="0">
                <a:latin typeface="Arial" panose="020B0604020202020204" pitchFamily="34" charset="0"/>
                <a:cs typeface="Arial" panose="020B0604020202020204" pitchFamily="34" charset="0"/>
              </a:rPr>
              <a:t>st</a:t>
            </a:r>
            <a:r>
              <a:rPr lang="en-US" altLang="en-US" sz="2400" dirty="0">
                <a:latin typeface="Arial" panose="020B0604020202020204" pitchFamily="34" charset="0"/>
                <a:cs typeface="Arial" panose="020B0604020202020204" pitchFamily="34" charset="0"/>
              </a:rPr>
              <a:t>. </a:t>
            </a:r>
          </a:p>
        </p:txBody>
      </p:sp>
      <p:sp>
        <p:nvSpPr>
          <p:cNvPr id="19" name="Content Placeholder 2">
            <a:extLst>
              <a:ext uri="{FF2B5EF4-FFF2-40B4-BE49-F238E27FC236}">
                <a16:creationId xmlns:a16="http://schemas.microsoft.com/office/drawing/2014/main" id="{FF4C272E-27B6-431A-8B94-3327EFBC7110}"/>
              </a:ext>
            </a:extLst>
          </p:cNvPr>
          <p:cNvSpPr txBox="1">
            <a:spLocks/>
          </p:cNvSpPr>
          <p:nvPr/>
        </p:nvSpPr>
        <p:spPr>
          <a:xfrm>
            <a:off x="47324" y="4738058"/>
            <a:ext cx="868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200"/>
              </a:spcAft>
              <a:buNone/>
            </a:pPr>
            <a:r>
              <a:rPr lang="en-US" altLang="en-US" sz="2800" dirty="0">
                <a:solidFill>
                  <a:srgbClr val="3773B9"/>
                </a:solidFill>
                <a:latin typeface="Arial" panose="020B0604020202020204" pitchFamily="34" charset="0"/>
                <a:cs typeface="Arial" panose="020B0604020202020204" pitchFamily="34" charset="0"/>
              </a:rPr>
              <a:t>State Board of Equalization (SBOE)</a:t>
            </a:r>
          </a:p>
        </p:txBody>
      </p:sp>
      <p:sp>
        <p:nvSpPr>
          <p:cNvPr id="20" name="Content Placeholder 2">
            <a:extLst>
              <a:ext uri="{FF2B5EF4-FFF2-40B4-BE49-F238E27FC236}">
                <a16:creationId xmlns:a16="http://schemas.microsoft.com/office/drawing/2014/main" id="{6A9C97DF-7D87-4AA0-87A0-00A4F70D9A20}"/>
              </a:ext>
            </a:extLst>
          </p:cNvPr>
          <p:cNvSpPr txBox="1">
            <a:spLocks/>
          </p:cNvSpPr>
          <p:nvPr/>
        </p:nvSpPr>
        <p:spPr>
          <a:xfrm>
            <a:off x="46522" y="5181600"/>
            <a:ext cx="868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altLang="en-US" sz="2400" dirty="0">
                <a:latin typeface="Arial" panose="020B0604020202020204" pitchFamily="34" charset="0"/>
                <a:cs typeface="Arial" panose="020B0604020202020204" pitchFamily="34" charset="0"/>
              </a:rPr>
              <a:t>The last step of appeals is to the SBOE.</a:t>
            </a:r>
          </a:p>
        </p:txBody>
      </p:sp>
      <p:sp>
        <p:nvSpPr>
          <p:cNvPr id="21" name="Text Box 23">
            <a:extLst>
              <a:ext uri="{FF2B5EF4-FFF2-40B4-BE49-F238E27FC236}">
                <a16:creationId xmlns:a16="http://schemas.microsoft.com/office/drawing/2014/main" id="{24E3C0D4-1686-436E-A13F-CA08196F7EEF}"/>
              </a:ext>
            </a:extLst>
          </p:cNvPr>
          <p:cNvSpPr txBox="1">
            <a:spLocks noChangeArrowheads="1"/>
          </p:cNvSpPr>
          <p:nvPr/>
        </p:nvSpPr>
        <p:spPr bwMode="auto">
          <a:xfrm>
            <a:off x="55345" y="5843536"/>
            <a:ext cx="90886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200" dirty="0">
                <a:latin typeface="Arial" panose="020B0604020202020204" pitchFamily="34" charset="0"/>
                <a:cs typeface="Arial" panose="020B0604020202020204" pitchFamily="34" charset="0"/>
              </a:rPr>
              <a:t>*Both MBOE and the SBOE are independent of the Property Assessor’s Office and decisions they provide are solely their own. </a:t>
            </a:r>
          </a:p>
        </p:txBody>
      </p:sp>
    </p:spTree>
    <p:extLst>
      <p:ext uri="{BB962C8B-B14F-4D97-AF65-F5344CB8AC3E}">
        <p14:creationId xmlns:p14="http://schemas.microsoft.com/office/powerpoint/2010/main" val="12796012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56" y="5763015"/>
            <a:ext cx="3048000" cy="304800"/>
          </a:xfrm>
          <a:prstGeom prst="rect">
            <a:avLst/>
          </a:prstGeom>
          <a:solidFill>
            <a:srgbClr val="377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982258" y="5784610"/>
            <a:ext cx="3124200" cy="304800"/>
          </a:xfrm>
          <a:prstGeom prst="rect">
            <a:avLst/>
          </a:prstGeom>
          <a:solidFill>
            <a:srgbClr val="9105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161369" y="5806206"/>
            <a:ext cx="2971800" cy="304800"/>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23"/>
          <p:cNvSpPr txBox="1">
            <a:spLocks noChangeArrowheads="1"/>
          </p:cNvSpPr>
          <p:nvPr/>
        </p:nvSpPr>
        <p:spPr bwMode="auto">
          <a:xfrm>
            <a:off x="18629" y="1149585"/>
            <a:ext cx="9132125"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00" dirty="0">
                <a:solidFill>
                  <a:srgbClr val="910508"/>
                </a:solidFill>
                <a:latin typeface="Arial" panose="020B0604020202020204" pitchFamily="34" charset="0"/>
                <a:cs typeface="Arial" panose="020B0604020202020204" pitchFamily="34" charset="0"/>
              </a:rPr>
              <a:t>		</a:t>
            </a:r>
          </a:p>
          <a:p>
            <a:r>
              <a:rPr lang="en-US" b="1" dirty="0"/>
              <a:t>		-Directly by phone at (615) 862-6080 </a:t>
            </a:r>
            <a:r>
              <a:rPr lang="en-US" dirty="0"/>
              <a:t>	</a:t>
            </a:r>
          </a:p>
          <a:p>
            <a:r>
              <a:rPr lang="en-US" dirty="0"/>
              <a:t>		</a:t>
            </a:r>
            <a:r>
              <a:rPr lang="en-US" b="1" dirty="0"/>
              <a:t>-Email at </a:t>
            </a:r>
            <a:r>
              <a:rPr lang="en-US" b="1" u="sng" dirty="0">
                <a:hlinkClick r:id="rId2"/>
              </a:rPr>
              <a:t>assessorweb@nashville.gov</a:t>
            </a:r>
            <a:r>
              <a:rPr lang="en-US" b="1" dirty="0"/>
              <a:t> </a:t>
            </a:r>
            <a:endParaRPr lang="en-US" dirty="0"/>
          </a:p>
          <a:p>
            <a:r>
              <a:rPr lang="en-US" b="1" dirty="0"/>
              <a:t>		-Postal Mail Address: 	Office of the Assessor of Property </a:t>
            </a:r>
            <a:endParaRPr lang="en-US" dirty="0"/>
          </a:p>
          <a:p>
            <a:r>
              <a:rPr lang="en-US" b="1" dirty="0"/>
              <a:t>   		     			P.O. Box 196305 </a:t>
            </a:r>
            <a:endParaRPr lang="en-US" dirty="0"/>
          </a:p>
          <a:p>
            <a:r>
              <a:rPr lang="en-US" b="1" dirty="0"/>
              <a:t>		     			Nashville, TN  37219-6305</a:t>
            </a:r>
            <a:endParaRPr lang="en-US" dirty="0"/>
          </a:p>
          <a:p>
            <a:r>
              <a:rPr lang="en-US" b="1" dirty="0"/>
              <a:t>		 -Website: </a:t>
            </a:r>
            <a:r>
              <a:rPr lang="en-US" b="1" u="sng" dirty="0">
                <a:hlinkClick r:id="rId3"/>
              </a:rPr>
              <a:t>www.padctn.org</a:t>
            </a:r>
            <a:endParaRPr lang="en-US" b="1" u="sng" dirty="0"/>
          </a:p>
          <a:p>
            <a:endParaRPr lang="en-US" altLang="en-US" sz="1600" b="1" u="sng" dirty="0">
              <a:solidFill>
                <a:srgbClr val="910508"/>
              </a:solidFill>
              <a:latin typeface="Arial" panose="020B0604020202020204" pitchFamily="34" charset="0"/>
              <a:cs typeface="Arial" panose="020B0604020202020204" pitchFamily="34" charset="0"/>
            </a:endParaRPr>
          </a:p>
          <a:p>
            <a:endParaRPr lang="en-US" altLang="en-US" sz="1600" b="1" u="sng" dirty="0">
              <a:solidFill>
                <a:srgbClr val="910508"/>
              </a:solidFill>
              <a:latin typeface="Arial" panose="020B0604020202020204" pitchFamily="34" charset="0"/>
              <a:cs typeface="Arial" panose="020B0604020202020204" pitchFamily="34" charset="0"/>
            </a:endParaRPr>
          </a:p>
          <a:p>
            <a:pPr algn="ctr"/>
            <a:r>
              <a:rPr lang="en-US" altLang="en-US" sz="4000" b="1" dirty="0">
                <a:solidFill>
                  <a:schemeClr val="tx2"/>
                </a:solidFill>
                <a:latin typeface="Arial" panose="020B0604020202020204" pitchFamily="34" charset="0"/>
                <a:cs typeface="Arial" panose="020B0604020202020204" pitchFamily="34" charset="0"/>
              </a:rPr>
              <a:t>THANK YOU! </a:t>
            </a:r>
            <a:endParaRPr lang="en-US" altLang="en-US" sz="4000" dirty="0">
              <a:solidFill>
                <a:schemeClr val="tx2"/>
              </a:solidFill>
              <a:latin typeface="Arial" panose="020B0604020202020204" pitchFamily="34" charset="0"/>
              <a:cs typeface="Arial" panose="020B0604020202020204" pitchFamily="34" charset="0"/>
            </a:endParaRPr>
          </a:p>
          <a:p>
            <a:r>
              <a:rPr lang="en-US" altLang="en-US" sz="1600" dirty="0">
                <a:solidFill>
                  <a:srgbClr val="910508"/>
                </a:solidFill>
                <a:latin typeface="Arial" panose="020B0604020202020204" pitchFamily="34" charset="0"/>
                <a:cs typeface="Arial" panose="020B0604020202020204" pitchFamily="34" charset="0"/>
              </a:rPr>
              <a:t>		</a:t>
            </a:r>
          </a:p>
        </p:txBody>
      </p:sp>
      <p:sp>
        <p:nvSpPr>
          <p:cNvPr id="15" name="Text Box 23"/>
          <p:cNvSpPr txBox="1">
            <a:spLocks noChangeArrowheads="1"/>
          </p:cNvSpPr>
          <p:nvPr/>
        </p:nvSpPr>
        <p:spPr bwMode="auto">
          <a:xfrm>
            <a:off x="-1" y="228600"/>
            <a:ext cx="914399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5400" b="1" dirty="0">
                <a:solidFill>
                  <a:srgbClr val="3773B9"/>
                </a:solidFill>
                <a:latin typeface="Arial" panose="020B0604020202020204" pitchFamily="34" charset="0"/>
                <a:cs typeface="Arial" panose="020B0604020202020204" pitchFamily="34" charset="0"/>
              </a:rPr>
              <a:t>Office of Assessments</a:t>
            </a:r>
            <a:endParaRPr lang="en-US" altLang="en-US" sz="16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657" y="1296182"/>
            <a:ext cx="1219200" cy="12192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095" y="6134873"/>
            <a:ext cx="533400" cy="533400"/>
          </a:xfrm>
          <a:prstGeom prst="rect">
            <a:avLst/>
          </a:prstGeom>
        </p:spPr>
      </p:pic>
      <p:sp>
        <p:nvSpPr>
          <p:cNvPr id="14" name="Text Box 23"/>
          <p:cNvSpPr txBox="1">
            <a:spLocks noChangeArrowheads="1"/>
          </p:cNvSpPr>
          <p:nvPr/>
        </p:nvSpPr>
        <p:spPr bwMode="auto">
          <a:xfrm>
            <a:off x="611187" y="6232296"/>
            <a:ext cx="7543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a:latin typeface="Arial" panose="020B0604020202020204" pitchFamily="34" charset="0"/>
                <a:cs typeface="Arial" panose="020B0604020202020204" pitchFamily="34" charset="0"/>
              </a:rPr>
              <a:t>Vivian M. Wilhoite, Assessor of Property - Davidson County</a:t>
            </a:r>
          </a:p>
        </p:txBody>
      </p:sp>
    </p:spTree>
    <p:extLst>
      <p:ext uri="{BB962C8B-B14F-4D97-AF65-F5344CB8AC3E}">
        <p14:creationId xmlns:p14="http://schemas.microsoft.com/office/powerpoint/2010/main" val="2500137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A6E02F0ED11D04D93307C1037D7C45B" ma:contentTypeVersion="6" ma:contentTypeDescription="Create a new document." ma:contentTypeScope="" ma:versionID="b28b2b766290d1987a6c69a065fafd94">
  <xsd:schema xmlns:xsd="http://www.w3.org/2001/XMLSchema" xmlns:xs="http://www.w3.org/2001/XMLSchema" xmlns:p="http://schemas.microsoft.com/office/2006/metadata/properties" xmlns:ns3="a52def6f-4391-410e-af7c-c49690783d08" targetNamespace="http://schemas.microsoft.com/office/2006/metadata/properties" ma:root="true" ma:fieldsID="1da1afc14850e167d8eea56b5f332ca5" ns3:_="">
    <xsd:import namespace="a52def6f-4391-410e-af7c-c49690783d0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2def6f-4391-410e-af7c-c49690783d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37D4A1-A831-4A5F-9E47-CC81742BAD7F}">
  <ds:schemaRefs>
    <ds:schemaRef ds:uri="http://schemas.microsoft.com/sharepoint/v3/contenttype/forms"/>
  </ds:schemaRefs>
</ds:datastoreItem>
</file>

<file path=customXml/itemProps2.xml><?xml version="1.0" encoding="utf-8"?>
<ds:datastoreItem xmlns:ds="http://schemas.openxmlformats.org/officeDocument/2006/customXml" ds:itemID="{82117716-7BC5-4904-B5D5-0DF8C29BD33A}">
  <ds:schemaRefs>
    <ds:schemaRef ds:uri="http://purl.org/dc/elements/1.1/"/>
    <ds:schemaRef ds:uri="http://schemas.microsoft.com/office/2006/metadata/properties"/>
    <ds:schemaRef ds:uri="a52def6f-4391-410e-af7c-c49690783d0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CD4BD0E4-C1F7-48A4-9A50-B2451605F6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2def6f-4391-410e-af7c-c49690783d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26546</TotalTime>
  <Words>729</Words>
  <Application>Microsoft Office PowerPoint</Application>
  <PresentationFormat>On-screen Show (4:3)</PresentationFormat>
  <Paragraphs>73</Paragraphs>
  <Slides>10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Black</vt:lpstr>
      <vt:lpstr>Arial Narrow</vt:lpstr>
      <vt:lpstr>Calibri</vt:lpstr>
      <vt:lpstr>Segoe Script</vt:lpstr>
      <vt:lpstr>Office Theme</vt:lpstr>
      <vt:lpstr>PowerPoint Presentation</vt:lpstr>
      <vt:lpstr>PowerPoint Presentation</vt:lpstr>
      <vt:lpstr> Tornado of March 3, 2020 Property Valuation at Post Damage Values  </vt:lpstr>
      <vt:lpstr>  Metro Council’s Tax Increase Passed June 2020    </vt:lpstr>
      <vt:lpstr>Calculate Your Tax Payment  On Our Website</vt:lpstr>
      <vt:lpstr>PowerPoint Presentation</vt:lpstr>
      <vt:lpstr>PowerPoint Presentation</vt:lpstr>
      <vt:lpstr> Methods of Appeals   </vt:lpstr>
      <vt:lpstr>PowerPoint Presentation</vt:lpstr>
      <vt:lpstr>PowerPoint Presentation</vt:lpstr>
    </vt:vector>
  </TitlesOfParts>
  <Company>Metropolitan Government of Nashville &amp; Davidson Cty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Reappraisal</dc:title>
  <dc:creator>Moore, Leah (Assessments)</dc:creator>
  <cp:lastModifiedBy>Williams, Tammy (Assessments)</cp:lastModifiedBy>
  <cp:revision>478</cp:revision>
  <cp:lastPrinted>2019-10-08T14:34:52Z</cp:lastPrinted>
  <dcterms:created xsi:type="dcterms:W3CDTF">2015-04-06T13:18:42Z</dcterms:created>
  <dcterms:modified xsi:type="dcterms:W3CDTF">2020-08-05T13:50:31Z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0x0101000A6E02F0ED11D04D93307C1037D7C45B</vt:lpwstr>
  </property>
</Properties>
</file>