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1" r:id="rId4"/>
    <p:sldId id="260" r:id="rId5"/>
    <p:sldId id="259" r:id="rId6"/>
    <p:sldId id="263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38162-AD13-46B4-8F8C-38241AB96905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70C01-2FD1-4164-9195-ABAA9859E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480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70C01-2FD1-4164-9195-ABAA9859E46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87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5183B-F7EA-069D-4997-D9DCA3202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BAD42-A181-E555-34CC-268ABC711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813E8-475F-C2C7-5E6E-DF25EE69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A9FEB-B031-589E-F151-EB000823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AE4A2-FB36-E4E7-7741-6E08C22A1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57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1A5B8-6C60-CA49-FC1A-668992D1D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1FD3B-D74F-E47F-0974-0C163F264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9E0C1-21D9-7747-74F8-F179E4D7D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CDFBD-F964-DD58-0DB7-C5BBFDF3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C5791-317C-7F8A-BA1C-93948279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68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EB3443-8006-B261-3B3D-1D25F0C260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236A5-0F83-CB40-7A5D-69997130C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191D8-9B62-264E-58B6-8D8B2126C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37EE6-4311-C5CE-4250-E7B41A6FA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EB7A0-0A02-D2B7-93E6-9E43C13F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10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F3F5-ECB4-718C-09F4-52A3C906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EFFF-A21F-C0E2-319A-5D3B42748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3FCD2-067E-422F-E8C1-31503FE0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08373-F47A-4E16-CCD6-477C94BE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CA062-0F25-D50A-2752-B818F3D5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60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E514-0DA9-B482-67EA-E7C8AA0E6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A9BB6-4A75-631E-4747-7C16F5B54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DFF0D-9EFE-091F-FC8C-48568F80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2F184-8B6C-6902-D53C-DB4B9C23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A1FB0-096E-7A65-DD8C-DF8B3F65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90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9502-BE9E-FB23-B668-4C7B3F040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752FB-F20C-7573-C595-84C19BF0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006B1-7D51-DA3D-8694-D1284295C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B8A3D-9700-322C-5507-6A2CFE8C2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B05DA-7EE9-BD79-6AC8-630E21AA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A8C6D-1875-5242-1DD4-744C7629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114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820F8-48C6-FB10-8818-B4E461706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2B806-A427-EB06-7C09-4726D0092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4BFD2-010D-A77B-37FB-6AF9DACB4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1030D-AF3C-913F-AADD-43BB38C64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A5B1E-A137-DD55-8CC4-778547B4E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7BDCC9-A2C9-A572-46C8-CE76FAD6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8C859D-511B-4833-1F07-A2F63CDF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C6803-A491-9541-1928-CFC97D47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739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A816D-9CA9-9560-BC1F-447041BD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CB80F6-5B7F-D49B-C50F-1CEE046D4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33E50-3933-6FCF-F0A3-E55C32169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81D2-9DC2-EDA6-F60C-6329C893B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59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AE72AF-AC70-723F-7D03-E89CBEE5B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88ACCA-B8AC-F3A9-E941-C7143E56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64A20-61CF-6976-D8CD-5B7A499B4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4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99F21-608A-291E-7DEF-60F6C3E6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1E154-23C6-E2E8-A621-1AB7482B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A83F2-5155-2F3B-D247-99A491A98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6CA37-49C2-9C63-CB7E-382906D2A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D31F5-3F40-9F9B-9791-AEF83C34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543B6-2A6D-462C-5428-0CCC190AC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630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72631-C678-4814-6A7F-E76E5A53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093A7B-77E1-403B-4126-4E423FCD1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D88AC-5CA3-16E1-008A-4E5A54DEC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D39FC-96F4-A4C5-6EB3-2B2024E0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773A6-AB33-6DF8-4D9C-0696887FB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02B07-9207-3BF0-E4E1-F7BA1BF7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38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4A9BE-40F9-1CBC-630A-270B1F582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FB77C-1F9C-E635-1146-6D5E15A29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4D0E2-5553-8816-D139-7A98FFDD8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88A71-6F4E-46AB-9923-0F90325832FD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10E74-1E89-00B8-F994-8B4874604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6C96F-2EC4-5327-02CB-38460B31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1DB89-496F-4A32-8A8B-26CA72C72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9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120A901-368E-FE2E-BAED-BB32C1360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76925"/>
            <a:ext cx="9144000" cy="579437"/>
          </a:xfrm>
        </p:spPr>
        <p:txBody>
          <a:bodyPr/>
          <a:lstStyle/>
          <a:p>
            <a:r>
              <a:rPr lang="en-GB" dirty="0"/>
              <a:t>Expression on interest</a:t>
            </a: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A984DD7-406A-970A-6EFD-6C233AC78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24" y="248587"/>
            <a:ext cx="2703225" cy="2703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5083E1-570D-75E3-B9C5-DF9783FB8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5" y="4181475"/>
            <a:ext cx="90773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26356-F1E2-02C2-9F64-767532815C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3DDE3B-18F9-F6A2-D68F-33BBA46E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351067"/>
            <a:ext cx="9795637" cy="935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36AC2-4504-D810-8A63-9EE47E2E7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552" y="3271662"/>
            <a:ext cx="9795637" cy="20570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</a:rPr>
              <a:t>To change this…</a:t>
            </a:r>
          </a:p>
        </p:txBody>
      </p:sp>
    </p:spTree>
    <p:extLst>
      <p:ext uri="{BB962C8B-B14F-4D97-AF65-F5344CB8AC3E}">
        <p14:creationId xmlns:p14="http://schemas.microsoft.com/office/powerpoint/2010/main" val="272472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36D00-F01E-29E7-F89D-BBB5B4658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90" y="0"/>
            <a:ext cx="1220224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F0174-113C-EE95-AE2B-26C037E4777E}"/>
              </a:ext>
            </a:extLst>
          </p:cNvPr>
          <p:cNvSpPr txBox="1">
            <a:spLocks/>
          </p:cNvSpPr>
          <p:nvPr/>
        </p:nvSpPr>
        <p:spPr>
          <a:xfrm>
            <a:off x="1334368" y="2522632"/>
            <a:ext cx="9795637" cy="2057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FFFFFF"/>
                </a:solidFill>
              </a:rPr>
              <a:t>And this…</a:t>
            </a:r>
          </a:p>
        </p:txBody>
      </p:sp>
    </p:spTree>
    <p:extLst>
      <p:ext uri="{BB962C8B-B14F-4D97-AF65-F5344CB8AC3E}">
        <p14:creationId xmlns:p14="http://schemas.microsoft.com/office/powerpoint/2010/main" val="2512510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9048E-A92B-5C47-9341-69500E138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65784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46159-134B-2CFB-610E-84BFD832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784" y="0"/>
            <a:ext cx="5926216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AD57C-AA74-8032-20BF-C49CC7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1"/>
            <a:ext cx="6265784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9A5BB-4276-0BE9-DBDC-4ED75E278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784" y="3428999"/>
            <a:ext cx="5926216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F122A2-9509-5004-DAB7-71E63A193187}"/>
              </a:ext>
            </a:extLst>
          </p:cNvPr>
          <p:cNvSpPr txBox="1"/>
          <p:nvPr/>
        </p:nvSpPr>
        <p:spPr>
          <a:xfrm>
            <a:off x="3309335" y="2858837"/>
            <a:ext cx="61332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FFFFFF"/>
                </a:solidFill>
              </a:rPr>
              <a:t>To this.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73F09-1F93-F68B-E7C7-0130F80CE334}"/>
              </a:ext>
            </a:extLst>
          </p:cNvPr>
          <p:cNvSpPr txBox="1"/>
          <p:nvPr/>
        </p:nvSpPr>
        <p:spPr>
          <a:xfrm>
            <a:off x="5476973" y="5995449"/>
            <a:ext cx="73912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i="1" dirty="0">
                <a:solidFill>
                  <a:schemeClr val="bg1"/>
                </a:solidFill>
              </a:rPr>
              <a:t>Integration not exploitation</a:t>
            </a:r>
          </a:p>
        </p:txBody>
      </p:sp>
    </p:spTree>
    <p:extLst>
      <p:ext uri="{BB962C8B-B14F-4D97-AF65-F5344CB8AC3E}">
        <p14:creationId xmlns:p14="http://schemas.microsoft.com/office/powerpoint/2010/main" val="317091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48729-9483-CE4D-19D4-554985ED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881594" cy="907494"/>
          </a:xfrm>
        </p:spPr>
        <p:txBody>
          <a:bodyPr/>
          <a:lstStyle/>
          <a:p>
            <a:r>
              <a:rPr lang="en-GB" dirty="0"/>
              <a:t>The Concept</a:t>
            </a: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3A227EA-565F-1FBC-0A78-BFFB00865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52" y="44039"/>
            <a:ext cx="2205038" cy="2205038"/>
          </a:xfrm>
          <a:prstGeom prst="rect">
            <a:avLst/>
          </a:prstGeom>
        </p:spPr>
      </p:pic>
      <p:pic>
        <p:nvPicPr>
          <p:cNvPr id="8" name="Content Placeholder 7" descr="A wind vane on a pole&#10;&#10;Description automatically generated">
            <a:extLst>
              <a:ext uri="{FF2B5EF4-FFF2-40B4-BE49-F238E27FC236}">
                <a16:creationId xmlns:a16="http://schemas.microsoft.com/office/drawing/2014/main" id="{5065D100-8C38-E9FC-CC60-8BBF1B1BA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8" y="1272620"/>
            <a:ext cx="4072731" cy="5063095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94CA34-9576-CF0F-A7BF-AFC8537D4380}"/>
              </a:ext>
            </a:extLst>
          </p:cNvPr>
          <p:cNvSpPr txBox="1">
            <a:spLocks/>
          </p:cNvSpPr>
          <p:nvPr/>
        </p:nvSpPr>
        <p:spPr>
          <a:xfrm>
            <a:off x="5118755" y="2375556"/>
            <a:ext cx="6870170" cy="4117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USP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Robust Dual Nacelle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Retrofitted streetlight mount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3D printed interchangeable rotor blades </a:t>
            </a:r>
            <a:r>
              <a:rPr lang="en-US" sz="1800" i="1" dirty="0"/>
              <a:t>(tailored to location/climate/season/purpose)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Integrated Solar panel for additional applications (camera/aerial/etc.)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56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BD0C-BE56-5446-B3BB-0ED152C9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5" y="218874"/>
            <a:ext cx="9550940" cy="924323"/>
          </a:xfrm>
        </p:spPr>
        <p:txBody>
          <a:bodyPr/>
          <a:lstStyle/>
          <a:p>
            <a:r>
              <a:rPr lang="en-GB" dirty="0"/>
              <a:t>Benchmarked market leader</a:t>
            </a:r>
          </a:p>
        </p:txBody>
      </p:sp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5453D92B-5A83-F643-65C8-B43959040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54" y="1152727"/>
            <a:ext cx="4114800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C7EB0-9DFA-572A-7151-CF378314B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5264" y="1424384"/>
            <a:ext cx="1876535" cy="4009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C480D4-EA7B-9711-9C0C-8FCEED805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568551"/>
            <a:ext cx="1973599" cy="693019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E008E796-B4BD-2A31-6FBA-F5ED03EFD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2830" y="107004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FA14-0751-4691-A98F-DF497827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2" y="167141"/>
            <a:ext cx="9816648" cy="1000024"/>
          </a:xfrm>
        </p:spPr>
        <p:txBody>
          <a:bodyPr/>
          <a:lstStyle/>
          <a:p>
            <a:r>
              <a:rPr lang="en-GB" dirty="0"/>
              <a:t>Prototype 1. </a:t>
            </a:r>
          </a:p>
        </p:txBody>
      </p:sp>
      <p:pic>
        <p:nvPicPr>
          <p:cNvPr id="5" name="Content Placeholder 4" descr="A sculpture on a pole&#10;&#10;Description automatically generated">
            <a:extLst>
              <a:ext uri="{FF2B5EF4-FFF2-40B4-BE49-F238E27FC236}">
                <a16:creationId xmlns:a16="http://schemas.microsoft.com/office/drawing/2014/main" id="{AB861D79-A9E4-E7D2-62B9-60561BAB7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" y="1318570"/>
            <a:ext cx="2525481" cy="336730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4082D2-DF67-1C1B-8469-0085B5F185C8}"/>
              </a:ext>
            </a:extLst>
          </p:cNvPr>
          <p:cNvSpPr txBox="1">
            <a:spLocks/>
          </p:cNvSpPr>
          <p:nvPr/>
        </p:nvSpPr>
        <p:spPr>
          <a:xfrm>
            <a:off x="5460187" y="367727"/>
            <a:ext cx="6779997" cy="4117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Issues identified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Timely to print helix blades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One piece printing means hard to repair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Generators performance was poor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Generator suppliers are limited and poor QA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Curved blades made fixing solar panels 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E9813CA6-84F9-A16F-14FB-F122107BCE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5003" y="1875351"/>
            <a:ext cx="2427467" cy="4315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4BA214-4014-D25F-5110-8D0A62C009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888" y="3891615"/>
            <a:ext cx="2057653" cy="279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6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62E4-DDA9-329A-FAAC-B8FC0D76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24" y="112206"/>
            <a:ext cx="11099276" cy="1325563"/>
          </a:xfrm>
        </p:spPr>
        <p:txBody>
          <a:bodyPr/>
          <a:lstStyle/>
          <a:p>
            <a:r>
              <a:rPr lang="en-GB" dirty="0"/>
              <a:t>Insight to Prototype 2. Straight Blade Helix (SBH)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27035-4B3B-6DE6-5EB0-4F296C32F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97" y="1624013"/>
            <a:ext cx="5164296" cy="4595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6F8B3-65DC-668E-482C-B948A3476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87" y="1643644"/>
            <a:ext cx="4929188" cy="4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71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AB5E4-F622-FF41-4512-B940C117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>
                <a:latin typeface="+mn-lt"/>
              </a:rPr>
              <a:t>What else can I tell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EFB33-D4E0-D560-FEF7-10E0EB94D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660" y="1825625"/>
            <a:ext cx="725314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i="0" dirty="0">
                <a:solidFill>
                  <a:srgbClr val="0D0D0D"/>
                </a:solidFill>
                <a:effectLst/>
                <a:latin typeface="Söhne"/>
              </a:rPr>
              <a:t>Market Opportunity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i="0" dirty="0">
                <a:solidFill>
                  <a:srgbClr val="0D0D0D"/>
                </a:solidFill>
                <a:effectLst/>
                <a:latin typeface="Söhne"/>
              </a:rPr>
              <a:t>Technology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i="0" dirty="0">
                <a:solidFill>
                  <a:srgbClr val="0D0D0D"/>
                </a:solidFill>
                <a:effectLst/>
                <a:latin typeface="Söhne"/>
              </a:rPr>
              <a:t>Business Model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i="0" dirty="0">
                <a:solidFill>
                  <a:srgbClr val="0D0D0D"/>
                </a:solidFill>
                <a:effectLst/>
                <a:latin typeface="Söhne"/>
              </a:rPr>
              <a:t>Go-to-Market Strategy</a:t>
            </a:r>
            <a:endParaRPr lang="en-GB" b="1" dirty="0">
              <a:solidFill>
                <a:srgbClr val="0D0D0D"/>
              </a:solidFill>
              <a:latin typeface="Söhne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i="0" dirty="0">
                <a:solidFill>
                  <a:srgbClr val="0D0D0D"/>
                </a:solidFill>
                <a:effectLst/>
                <a:latin typeface="Söhne"/>
              </a:rPr>
              <a:t>Financials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i="0" dirty="0">
                <a:solidFill>
                  <a:srgbClr val="0D0D0D"/>
                </a:solidFill>
                <a:effectLst/>
                <a:latin typeface="Söhne"/>
              </a:rPr>
              <a:t>Team</a:t>
            </a:r>
            <a:endParaRPr lang="en-GB" b="1" dirty="0">
              <a:solidFill>
                <a:srgbClr val="0D0D0D"/>
              </a:solidFill>
              <a:latin typeface="Söhne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b="1" i="0" dirty="0">
                <a:solidFill>
                  <a:srgbClr val="0D0D0D"/>
                </a:solidFill>
                <a:effectLst/>
                <a:latin typeface="Söhne"/>
              </a:rPr>
              <a:t>Competitive Landscape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089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123</Words>
  <Application>Microsoft Office PowerPoint</Application>
  <PresentationFormat>Widescreen</PresentationFormat>
  <Paragraphs>30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Söhne</vt:lpstr>
      <vt:lpstr>Office Theme</vt:lpstr>
      <vt:lpstr>PowerPoint Presentation</vt:lpstr>
      <vt:lpstr>Our mission</vt:lpstr>
      <vt:lpstr>PowerPoint Presentation</vt:lpstr>
      <vt:lpstr>PowerPoint Presentation</vt:lpstr>
      <vt:lpstr>The Concept</vt:lpstr>
      <vt:lpstr>Benchmarked market leader</vt:lpstr>
      <vt:lpstr>Prototype 1. </vt:lpstr>
      <vt:lpstr>Insight to Prototype 2. Straight Blade Helix (SBH)</vt:lpstr>
      <vt:lpstr>What else can I tell you…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Adam</dc:creator>
  <cp:lastModifiedBy>Smith, Adam</cp:lastModifiedBy>
  <cp:revision>1</cp:revision>
  <dcterms:created xsi:type="dcterms:W3CDTF">2024-04-15T11:04:43Z</dcterms:created>
  <dcterms:modified xsi:type="dcterms:W3CDTF">2024-04-15T12:56:03Z</dcterms:modified>
</cp:coreProperties>
</file>