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7" r:id="rId6"/>
    <p:sldId id="272" r:id="rId7"/>
    <p:sldId id="262" r:id="rId8"/>
    <p:sldId id="266" r:id="rId9"/>
    <p:sldId id="264" r:id="rId10"/>
    <p:sldId id="270" r:id="rId11"/>
    <p:sldId id="27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C5D"/>
    <a:srgbClr val="283C50"/>
    <a:srgbClr val="4472C4"/>
    <a:srgbClr val="ED7D31"/>
    <a:srgbClr val="70AD47"/>
    <a:srgbClr val="99FF99"/>
    <a:srgbClr val="FFFF99"/>
    <a:srgbClr val="14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3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stav\Documents\FusionReactors\Research\Competitors\CompetitorsFacilityDeviceFund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Selected private fusion funding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Sheet4!$D$15:$J$15</c:f>
              <c:strCache>
                <c:ptCount val="7"/>
                <c:pt idx="0">
                  <c:v>1990-1994</c:v>
                </c:pt>
                <c:pt idx="1">
                  <c:v>1995-1999</c:v>
                </c:pt>
                <c:pt idx="2">
                  <c:v>2000-2004</c:v>
                </c:pt>
                <c:pt idx="3">
                  <c:v>2005-2009</c:v>
                </c:pt>
                <c:pt idx="4">
                  <c:v>2010-2014</c:v>
                </c:pt>
                <c:pt idx="5">
                  <c:v>2015-2019</c:v>
                </c:pt>
                <c:pt idx="6">
                  <c:v>2020-present</c:v>
                </c:pt>
              </c:strCache>
            </c:strRef>
          </c:cat>
          <c:val>
            <c:numRef>
              <c:f>Sheet4!$D$16:$J$16</c:f>
              <c:numCache>
                <c:formatCode>_-[$$-409]* #,##0.00_ ;_-[$$-409]* \-#,##0.00\ ;_-[$$-409]* "-"??_ ;_-@_ </c:formatCode>
                <c:ptCount val="7"/>
                <c:pt idx="0">
                  <c:v>0</c:v>
                </c:pt>
                <c:pt idx="1">
                  <c:v>16000000</c:v>
                </c:pt>
                <c:pt idx="2">
                  <c:v>49000000</c:v>
                </c:pt>
                <c:pt idx="3">
                  <c:v>90000000</c:v>
                </c:pt>
                <c:pt idx="4">
                  <c:v>226240000</c:v>
                </c:pt>
                <c:pt idx="5">
                  <c:v>855351000</c:v>
                </c:pt>
                <c:pt idx="6">
                  <c:v>3469770000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D-48CF-8C59-C500F158D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9720176"/>
        <c:axId val="1099720592"/>
      </c:barChart>
      <c:catAx>
        <c:axId val="1099720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5 year period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720592"/>
        <c:crosses val="autoZero"/>
        <c:auto val="1"/>
        <c:lblAlgn val="ctr"/>
        <c:lblOffset val="100"/>
        <c:noMultiLvlLbl val="0"/>
      </c:catAx>
      <c:valAx>
        <c:axId val="109972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US$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[$$-409]* #,##0.00_ ;_-[$$-409]* \-#,##0.00\ ;_-[$$-409]* &quot;-&quot;??_ ;_-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720176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03F6-8A5A-4AA5-576F-00F5778F1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38296-61D3-13E2-DB91-5C026EE49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FD838-EFC0-1E7D-01AC-261444F9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A1AD-60A3-1EC0-57FD-DEF0BF0A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6A230-E97D-38DB-3A7D-21DF1D65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0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6A3B-96FC-87C9-0275-F03A6DBB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EF35A-F627-A4E9-DCF9-424E31184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5D383-0A3A-940F-DB6E-52517C56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EDB45-DCAD-242C-DDB8-410ECDC9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ABFD5-D145-583C-E361-F6D16F49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61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3A71EC-4933-394A-4B68-DA5A018D1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4D0A7-22D7-EFAC-A190-8C983CEB6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3E8AC-32F8-A496-6417-64F16990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25027-1389-5316-8118-00AFBE45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2FF2-D3C5-9354-BDAC-0616AFD4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5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73A4-A5A1-E0E0-2A5B-11F11069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7B804-D933-CD81-366D-EDCA470B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BD3F5-ED45-FA82-4547-3CC28D74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22D4A-0B0E-568C-6DC8-97149C25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101A3-0BEC-EBA1-F478-949F3471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1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8B02-636A-3F78-FB97-BE78484B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FC594-763D-2FE5-257B-0754F483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54C9D-6E96-F955-1A25-7AD9D648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9223-DF59-9EC5-E2A9-1F0885DD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7E001-85A0-DE3F-33B7-85B7792F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FE58-42E1-6D2D-2E3C-309DF5A9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63355-F6B8-5492-3486-0C5BC21EB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2C61F-7ECF-ECF0-30A4-539A626A7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CB89A-E26E-C296-FE04-326CD000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F74E1-4CBA-E9A0-58E5-9B1774FC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B4FC4-113C-7836-2FEC-AA1C7500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4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5454-7C20-76B9-A9B8-F3C1A190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1093B-9F10-69E6-8316-195767BCB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537B9-80A3-D3F3-BA31-57C3BEAB6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ECF16-DDF7-CA70-2BE7-213E9411F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BAB68-1D2F-F68B-638A-1E80EE740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CF325-B20F-1704-536E-0FC7CF9F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52B53E-7319-D614-BC22-E9226EB1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3BEEC-0CC7-CF9C-E754-F7DEAD7C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5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B81B-A341-3E51-4E9A-66CD9A10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5032A-D52E-80DC-F5E0-3701CF4D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C82DF-2BED-1E42-3CA3-21BB5C9C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F3916-674D-3138-7680-A9A5DFC0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2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CDC29-4CE6-881D-1EAE-6A85B0C6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8B378-27B0-610B-B396-DEA99F53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C6CC0-465A-2048-4F23-9FFE7796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5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D06-2296-85DF-807C-1DDAA385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8486-A127-0E35-E70F-C3039EC9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0445A-BDE1-552F-9210-0A03EF230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2086E-9DE3-2A98-C44A-F8E3A0EE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A1B8B-BA4A-FABF-133C-8AF707E7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FCAA2-C3A8-A730-F7A3-CD2F61BF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3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B98F-C441-6514-A9F6-FBB47660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EB128B-7BB4-232F-2C3E-952ACF4C5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0023A-D902-C425-879B-86FE40F4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76A15-2684-2358-CDCF-AFA82861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06F30-74D9-E30B-9A01-40D9428D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82057-4515-B5F2-64C2-369F6E1E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4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ED57A-2C16-69EE-593A-463AFCEDA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D3EA1-B6F4-DADE-C5AF-375A00ACC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ACE8-74C8-921A-9F83-8629B4416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DDBF8-AA1B-4B34-A828-38D6E0ED0C98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83664-0929-6255-BEC9-E8C7F4A26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427C9-092E-D0F3-1AF8-2B607BEFE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B2D2B-512B-4316-B8D7-87466D495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1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5" Type="http://schemas.openxmlformats.org/officeDocument/2006/relationships/image" Target="../media/image1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microsoft.com/office/2007/relationships/hdphoto" Target="../media/hdphoto2.wdp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4ED7C0-7D59-057D-3C89-4E4BF91BC4AA}"/>
              </a:ext>
            </a:extLst>
          </p:cNvPr>
          <p:cNvGrpSpPr/>
          <p:nvPr/>
        </p:nvGrpSpPr>
        <p:grpSpPr>
          <a:xfrm>
            <a:off x="1626300" y="1643250"/>
            <a:ext cx="8939400" cy="3571499"/>
            <a:chOff x="636070" y="1120404"/>
            <a:chExt cx="10846684" cy="4362412"/>
          </a:xfrm>
        </p:grpSpPr>
        <p:pic>
          <p:nvPicPr>
            <p:cNvPr id="2" name="Content Placeholder 4" descr="A blue and yellow lightning bolt in a drop of water&#10;&#10;Description automatically generated">
              <a:extLst>
                <a:ext uri="{FF2B5EF4-FFF2-40B4-BE49-F238E27FC236}">
                  <a16:creationId xmlns:a16="http://schemas.microsoft.com/office/drawing/2014/main" id="{90677038-CD83-81C9-4EED-64441354B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70" y="1120404"/>
              <a:ext cx="3016742" cy="4351338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524B1E-B902-6592-58EF-77393D625093}"/>
                </a:ext>
              </a:extLst>
            </p:cNvPr>
            <p:cNvGrpSpPr/>
            <p:nvPr/>
          </p:nvGrpSpPr>
          <p:grpSpPr>
            <a:xfrm>
              <a:off x="3652812" y="1326447"/>
              <a:ext cx="7829942" cy="4156369"/>
              <a:chOff x="3652812" y="1326447"/>
              <a:chExt cx="7829942" cy="415636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EF9489-8E8F-4674-7DE3-01D25A094C71}"/>
                  </a:ext>
                </a:extLst>
              </p:cNvPr>
              <p:cNvSpPr txBox="1"/>
              <p:nvPr/>
            </p:nvSpPr>
            <p:spPr>
              <a:xfrm>
                <a:off x="3652812" y="1326447"/>
                <a:ext cx="7829942" cy="3391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10000"/>
                  </a:lnSpc>
                </a:pPr>
                <a:r>
                  <a:rPr lang="en-GB" sz="13000" b="1" dirty="0">
                    <a:ln>
                      <a:solidFill>
                        <a:srgbClr val="033C5D"/>
                      </a:solidFill>
                    </a:ln>
                    <a:solidFill>
                      <a:srgbClr val="033C5D"/>
                    </a:solidFill>
                  </a:rPr>
                  <a:t>Fusion</a:t>
                </a:r>
              </a:p>
              <a:p>
                <a:pPr algn="ctr">
                  <a:lnSpc>
                    <a:spcPts val="10000"/>
                  </a:lnSpc>
                </a:pPr>
                <a:r>
                  <a:rPr lang="en-GB" sz="13000" b="1" dirty="0">
                    <a:ln>
                      <a:solidFill>
                        <a:srgbClr val="033C5D"/>
                      </a:solidFill>
                    </a:ln>
                    <a:solidFill>
                      <a:srgbClr val="033C5D"/>
                    </a:solidFill>
                  </a:rPr>
                  <a:t>Reactors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CB4F56-51A5-1992-863D-89AB03860FD1}"/>
                  </a:ext>
                </a:extLst>
              </p:cNvPr>
              <p:cNvSpPr txBox="1"/>
              <p:nvPr/>
            </p:nvSpPr>
            <p:spPr>
              <a:xfrm>
                <a:off x="3884049" y="4609370"/>
                <a:ext cx="7367469" cy="873446"/>
              </a:xfrm>
              <a:prstGeom prst="roundRect">
                <a:avLst/>
              </a:prstGeom>
              <a:solidFill>
                <a:srgbClr val="033C5D"/>
              </a:solidFill>
              <a:ln>
                <a:solidFill>
                  <a:srgbClr val="033C5D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36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rPr>
                  <a:t>unlocking the future of energy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746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EEE6ED-2783-D028-AD3C-82F971BBC584}"/>
              </a:ext>
            </a:extLst>
          </p:cNvPr>
          <p:cNvSpPr/>
          <p:nvPr/>
        </p:nvSpPr>
        <p:spPr>
          <a:xfrm>
            <a:off x="214211" y="1006467"/>
            <a:ext cx="11760530" cy="779797"/>
          </a:xfrm>
          <a:prstGeom prst="roundRect">
            <a:avLst/>
          </a:prstGeom>
          <a:solidFill>
            <a:srgbClr val="033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0C6A1-ACC7-A6CC-583C-F1D6CDE785C7}"/>
              </a:ext>
            </a:extLst>
          </p:cNvPr>
          <p:cNvSpPr txBox="1"/>
          <p:nvPr/>
        </p:nvSpPr>
        <p:spPr>
          <a:xfrm>
            <a:off x="835155" y="552906"/>
            <a:ext cx="5165936" cy="16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Roadmap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E3997-4274-C1D1-2CFB-93B586B7DDC8}"/>
              </a:ext>
            </a:extLst>
          </p:cNvPr>
          <p:cNvSpPr txBox="1"/>
          <p:nvPr/>
        </p:nvSpPr>
        <p:spPr>
          <a:xfrm>
            <a:off x="6096000" y="552906"/>
            <a:ext cx="5868197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Our roadmap is optimized to deliver commercial fusion within a decade from start of operations.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56B507-E368-0136-C912-629B016B7C5F}"/>
              </a:ext>
            </a:extLst>
          </p:cNvPr>
          <p:cNvGrpSpPr/>
          <p:nvPr/>
        </p:nvGrpSpPr>
        <p:grpSpPr>
          <a:xfrm>
            <a:off x="116804" y="2227810"/>
            <a:ext cx="11958391" cy="1467125"/>
            <a:chOff x="39580" y="3429000"/>
            <a:chExt cx="11958391" cy="146712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7911A20-0EA2-71E9-7024-DDD655986AB8}"/>
                </a:ext>
              </a:extLst>
            </p:cNvPr>
            <p:cNvSpPr/>
            <p:nvPr/>
          </p:nvSpPr>
          <p:spPr>
            <a:xfrm>
              <a:off x="39580" y="3429000"/>
              <a:ext cx="3582001" cy="818589"/>
            </a:xfrm>
            <a:prstGeom prst="roundRect">
              <a:avLst/>
            </a:prstGeom>
            <a:solidFill>
              <a:schemeClr val="accent6"/>
            </a:solidFill>
            <a:ln w="12700" cap="flat" cmpd="sng" algn="ctr">
              <a:solidFill>
                <a:srgbClr val="283C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 1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Technology demonstration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FD3BBDA-F7D7-07F3-C43D-EE77DF9D9DDB}"/>
                </a:ext>
              </a:extLst>
            </p:cNvPr>
            <p:cNvSpPr/>
            <p:nvPr/>
          </p:nvSpPr>
          <p:spPr>
            <a:xfrm>
              <a:off x="4053383" y="3429000"/>
              <a:ext cx="3582001" cy="820794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solidFill>
                <a:srgbClr val="283C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 2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Scaling &amp; Optimising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628A0CF-534B-9482-2A50-5445F94DF07C}"/>
                </a:ext>
              </a:extLst>
            </p:cNvPr>
            <p:cNvSpPr/>
            <p:nvPr/>
          </p:nvSpPr>
          <p:spPr>
            <a:xfrm>
              <a:off x="8067193" y="3429000"/>
              <a:ext cx="3582001" cy="820794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rgbClr val="283C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 3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Pilot Construction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11ABB5B5-488B-04F7-1196-3A8BAB5432C6}"/>
                </a:ext>
              </a:extLst>
            </p:cNvPr>
            <p:cNvSpPr/>
            <p:nvPr/>
          </p:nvSpPr>
          <p:spPr>
            <a:xfrm>
              <a:off x="7640187" y="3663256"/>
              <a:ext cx="427002" cy="342541"/>
            </a:xfrm>
            <a:prstGeom prst="rightArrow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54101A57-53B5-D436-A9B1-6687119452BC}"/>
                </a:ext>
              </a:extLst>
            </p:cNvPr>
            <p:cNvSpPr/>
            <p:nvPr/>
          </p:nvSpPr>
          <p:spPr>
            <a:xfrm>
              <a:off x="3628438" y="3663256"/>
              <a:ext cx="424947" cy="342541"/>
            </a:xfrm>
            <a:prstGeom prst="rightArrow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50BD8B-FC5B-F666-09E8-1A6D40FDCC69}"/>
                </a:ext>
              </a:extLst>
            </p:cNvPr>
            <p:cNvCxnSpPr>
              <a:cxnSpLocks/>
            </p:cNvCxnSpPr>
            <p:nvPr/>
          </p:nvCxnSpPr>
          <p:spPr>
            <a:xfrm>
              <a:off x="39580" y="4440125"/>
              <a:ext cx="0" cy="2612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C5E0F5-A735-DA6F-755D-41D7BA446832}"/>
                </a:ext>
              </a:extLst>
            </p:cNvPr>
            <p:cNvSpPr txBox="1"/>
            <p:nvPr/>
          </p:nvSpPr>
          <p:spPr>
            <a:xfrm>
              <a:off x="3488700" y="4247613"/>
              <a:ext cx="697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2.5 </a:t>
              </a:r>
            </a:p>
            <a:p>
              <a:pPr algn="ctr"/>
              <a:r>
                <a:rPr lang="en-GB" dirty="0"/>
                <a:t>years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1800F3C-7711-A5C4-2621-775521F94237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39580" y="4570779"/>
              <a:ext cx="3449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8DD7655-DC92-A7AA-6D6F-527685C12A12}"/>
                </a:ext>
              </a:extLst>
            </p:cNvPr>
            <p:cNvCxnSpPr>
              <a:cxnSpLocks/>
              <a:stCxn id="32" idx="3"/>
              <a:endCxn id="38" idx="1"/>
            </p:cNvCxnSpPr>
            <p:nvPr/>
          </p:nvCxnSpPr>
          <p:spPr>
            <a:xfrm flipV="1">
              <a:off x="4186258" y="4566465"/>
              <a:ext cx="3316250" cy="43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939562-3913-3239-75D4-1E332E9819E1}"/>
                </a:ext>
              </a:extLst>
            </p:cNvPr>
            <p:cNvSpPr txBox="1"/>
            <p:nvPr/>
          </p:nvSpPr>
          <p:spPr>
            <a:xfrm>
              <a:off x="7502508" y="4243299"/>
              <a:ext cx="697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 </a:t>
              </a:r>
            </a:p>
            <a:p>
              <a:pPr algn="ctr"/>
              <a:r>
                <a:rPr lang="en-GB" dirty="0"/>
                <a:t>years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6D2F89C-4E14-346A-A411-E844E1F5D4EE}"/>
                </a:ext>
              </a:extLst>
            </p:cNvPr>
            <p:cNvCxnSpPr>
              <a:cxnSpLocks/>
              <a:stCxn id="38" idx="3"/>
              <a:endCxn id="49" idx="1"/>
            </p:cNvCxnSpPr>
            <p:nvPr/>
          </p:nvCxnSpPr>
          <p:spPr>
            <a:xfrm>
              <a:off x="8200067" y="4566465"/>
              <a:ext cx="3100345" cy="64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BCED392-AB3B-F90E-DBC6-592F880FC807}"/>
                </a:ext>
              </a:extLst>
            </p:cNvPr>
            <p:cNvSpPr txBox="1"/>
            <p:nvPr/>
          </p:nvSpPr>
          <p:spPr>
            <a:xfrm>
              <a:off x="11300412" y="4249794"/>
              <a:ext cx="697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 </a:t>
              </a:r>
            </a:p>
            <a:p>
              <a:pPr algn="ctr"/>
              <a:r>
                <a:rPr lang="en-GB" dirty="0"/>
                <a:t>years</a:t>
              </a:r>
            </a:p>
          </p:txBody>
        </p:sp>
      </p:grpSp>
      <p:grpSp>
        <p:nvGrpSpPr>
          <p:cNvPr id="2097" name="Group 2096">
            <a:extLst>
              <a:ext uri="{FF2B5EF4-FFF2-40B4-BE49-F238E27FC236}">
                <a16:creationId xmlns:a16="http://schemas.microsoft.com/office/drawing/2014/main" id="{2CA60993-1B48-6E54-3E65-DE4760957624}"/>
              </a:ext>
            </a:extLst>
          </p:cNvPr>
          <p:cNvGrpSpPr/>
          <p:nvPr/>
        </p:nvGrpSpPr>
        <p:grpSpPr>
          <a:xfrm>
            <a:off x="5220156" y="4196057"/>
            <a:ext cx="6506259" cy="1958972"/>
            <a:chOff x="3922816" y="3862902"/>
            <a:chExt cx="6506259" cy="195897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4FEA3FF-FB91-293A-A8C0-E064353AB19B}"/>
                </a:ext>
              </a:extLst>
            </p:cNvPr>
            <p:cNvSpPr/>
            <p:nvPr/>
          </p:nvSpPr>
          <p:spPr>
            <a:xfrm>
              <a:off x="3922816" y="3862902"/>
              <a:ext cx="6506259" cy="195687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FAB098C-713F-2E8C-1F3D-6F6639AC4DB9}"/>
                </a:ext>
              </a:extLst>
            </p:cNvPr>
            <p:cNvSpPr txBox="1"/>
            <p:nvPr/>
          </p:nvSpPr>
          <p:spPr>
            <a:xfrm>
              <a:off x="4172118" y="4119405"/>
              <a:ext cx="1080001" cy="10800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Milestone 1: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Team, IP, RIFF modules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10DEB0D-D851-1CF2-592F-05989750DFD1}"/>
                </a:ext>
              </a:extLst>
            </p:cNvPr>
            <p:cNvCxnSpPr>
              <a:cxnSpLocks/>
              <a:stCxn id="55" idx="3"/>
              <a:endCxn id="57" idx="1"/>
            </p:cNvCxnSpPr>
            <p:nvPr/>
          </p:nvCxnSpPr>
          <p:spPr>
            <a:xfrm flipV="1">
              <a:off x="5252119" y="4659404"/>
              <a:ext cx="458597" cy="1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0309770-10FB-E88D-9D91-7B1E8136EFB5}"/>
                </a:ext>
              </a:extLst>
            </p:cNvPr>
            <p:cNvSpPr txBox="1"/>
            <p:nvPr/>
          </p:nvSpPr>
          <p:spPr>
            <a:xfrm>
              <a:off x="5710716" y="4119404"/>
              <a:ext cx="1080001" cy="10800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Milestone 2: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apid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teration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usion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acility ready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76BA5FE-1B90-ED89-418E-4B177B44879E}"/>
                </a:ext>
              </a:extLst>
            </p:cNvPr>
            <p:cNvCxnSpPr>
              <a:cxnSpLocks/>
              <a:stCxn id="57" idx="3"/>
              <a:endCxn id="59" idx="1"/>
            </p:cNvCxnSpPr>
            <p:nvPr/>
          </p:nvCxnSpPr>
          <p:spPr>
            <a:xfrm>
              <a:off x="6790717" y="4659404"/>
              <a:ext cx="451108" cy="1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DF0BEB6-26EE-251B-CF26-94012A2480AF}"/>
                </a:ext>
              </a:extLst>
            </p:cNvPr>
            <p:cNvSpPr txBox="1"/>
            <p:nvPr/>
          </p:nvSpPr>
          <p:spPr>
            <a:xfrm>
              <a:off x="7241825" y="4119405"/>
              <a:ext cx="1080001" cy="10800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Milestone 3: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</a:t>
              </a:r>
              <a:r>
                <a: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design testing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273015D-F42C-7767-E711-C443981C0888}"/>
                </a:ext>
              </a:extLst>
            </p:cNvPr>
            <p:cNvCxnSpPr>
              <a:cxnSpLocks/>
              <a:stCxn id="59" idx="3"/>
              <a:endCxn id="61" idx="1"/>
            </p:cNvCxnSpPr>
            <p:nvPr/>
          </p:nvCxnSpPr>
          <p:spPr>
            <a:xfrm>
              <a:off x="8321826" y="4659405"/>
              <a:ext cx="46427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F2A226C-3643-B3B0-E81F-2E5B3B08DE29}"/>
                </a:ext>
              </a:extLst>
            </p:cNvPr>
            <p:cNvSpPr txBox="1"/>
            <p:nvPr/>
          </p:nvSpPr>
          <p:spPr>
            <a:xfrm>
              <a:off x="8786099" y="4119405"/>
              <a:ext cx="1080001" cy="10800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Milestone 4: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  <a:r>
                <a: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design testing</a:t>
              </a:r>
            </a:p>
          </p:txBody>
        </p:sp>
        <p:sp>
          <p:nvSpPr>
            <p:cNvPr id="62" name="Subtitle 2">
              <a:extLst>
                <a:ext uri="{FF2B5EF4-FFF2-40B4-BE49-F238E27FC236}">
                  <a16:creationId xmlns:a16="http://schemas.microsoft.com/office/drawing/2014/main" id="{06ED84F0-A403-41F3-0F86-BEC0D8EA9A76}"/>
                </a:ext>
              </a:extLst>
            </p:cNvPr>
            <p:cNvSpPr txBox="1">
              <a:spLocks/>
            </p:cNvSpPr>
            <p:nvPr/>
          </p:nvSpPr>
          <p:spPr>
            <a:xfrm>
              <a:off x="3922816" y="3862902"/>
              <a:ext cx="2021323" cy="391673"/>
            </a:xfrm>
            <a:prstGeom prst="rect">
              <a:avLst/>
            </a:prstGeom>
            <a:ln>
              <a:noFill/>
            </a:ln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 1 roadmap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FE89BDE-6CCE-AAF2-2EFF-295EAE73B53B}"/>
                </a:ext>
              </a:extLst>
            </p:cNvPr>
            <p:cNvSpPr txBox="1"/>
            <p:nvPr/>
          </p:nvSpPr>
          <p:spPr>
            <a:xfrm>
              <a:off x="5145920" y="5360209"/>
              <a:ext cx="672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months</a:t>
              </a:r>
            </a:p>
          </p:txBody>
        </p:sp>
        <p:cxnSp>
          <p:nvCxnSpPr>
            <p:cNvPr id="2048" name="Straight Arrow Connector 2047">
              <a:extLst>
                <a:ext uri="{FF2B5EF4-FFF2-40B4-BE49-F238E27FC236}">
                  <a16:creationId xmlns:a16="http://schemas.microsoft.com/office/drawing/2014/main" id="{297468A4-205C-82A8-99BA-4CEAE2CC0D32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 flipV="1">
              <a:off x="4174545" y="5591042"/>
              <a:ext cx="971375" cy="6172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1" name="Straight Arrow Connector 2050">
              <a:extLst>
                <a:ext uri="{FF2B5EF4-FFF2-40B4-BE49-F238E27FC236}">
                  <a16:creationId xmlns:a16="http://schemas.microsoft.com/office/drawing/2014/main" id="{37836E72-D105-A791-B417-97E9F6543601}"/>
                </a:ext>
              </a:extLst>
            </p:cNvPr>
            <p:cNvCxnSpPr>
              <a:cxnSpLocks/>
              <a:stCxn id="63" idx="3"/>
              <a:endCxn id="2082" idx="1"/>
            </p:cNvCxnSpPr>
            <p:nvPr/>
          </p:nvCxnSpPr>
          <p:spPr>
            <a:xfrm>
              <a:off x="5818735" y="5591042"/>
              <a:ext cx="863965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Straight Arrow Connector 2052">
              <a:extLst>
                <a:ext uri="{FF2B5EF4-FFF2-40B4-BE49-F238E27FC236}">
                  <a16:creationId xmlns:a16="http://schemas.microsoft.com/office/drawing/2014/main" id="{6E37FA89-077E-9899-67F3-7E25181821C3}"/>
                </a:ext>
              </a:extLst>
            </p:cNvPr>
            <p:cNvCxnSpPr>
              <a:cxnSpLocks/>
              <a:stCxn id="2082" idx="3"/>
              <a:endCxn id="2084" idx="1"/>
            </p:cNvCxnSpPr>
            <p:nvPr/>
          </p:nvCxnSpPr>
          <p:spPr>
            <a:xfrm flipV="1">
              <a:off x="7355515" y="5588941"/>
              <a:ext cx="863965" cy="2101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Arrow Connector 2054">
              <a:extLst>
                <a:ext uri="{FF2B5EF4-FFF2-40B4-BE49-F238E27FC236}">
                  <a16:creationId xmlns:a16="http://schemas.microsoft.com/office/drawing/2014/main" id="{48AF5F8A-B233-A592-094A-B4611F882E0D}"/>
                </a:ext>
              </a:extLst>
            </p:cNvPr>
            <p:cNvCxnSpPr>
              <a:cxnSpLocks/>
              <a:stCxn id="2084" idx="3"/>
              <a:endCxn id="2089" idx="1"/>
            </p:cNvCxnSpPr>
            <p:nvPr/>
          </p:nvCxnSpPr>
          <p:spPr>
            <a:xfrm flipV="1">
              <a:off x="8892295" y="5588940"/>
              <a:ext cx="863965" cy="1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2" name="TextBox 2081">
              <a:extLst>
                <a:ext uri="{FF2B5EF4-FFF2-40B4-BE49-F238E27FC236}">
                  <a16:creationId xmlns:a16="http://schemas.microsoft.com/office/drawing/2014/main" id="{9C1D16DC-4FF2-6A71-72A7-C4DF017AD695}"/>
                </a:ext>
              </a:extLst>
            </p:cNvPr>
            <p:cNvSpPr txBox="1"/>
            <p:nvPr/>
          </p:nvSpPr>
          <p:spPr>
            <a:xfrm>
              <a:off x="6682700" y="5360209"/>
              <a:ext cx="672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months</a:t>
              </a:r>
            </a:p>
          </p:txBody>
        </p:sp>
        <p:sp>
          <p:nvSpPr>
            <p:cNvPr id="2084" name="TextBox 2083">
              <a:extLst>
                <a:ext uri="{FF2B5EF4-FFF2-40B4-BE49-F238E27FC236}">
                  <a16:creationId xmlns:a16="http://schemas.microsoft.com/office/drawing/2014/main" id="{D6A5A4C5-14BE-8CBD-386B-6D9C6BDF1EC6}"/>
                </a:ext>
              </a:extLst>
            </p:cNvPr>
            <p:cNvSpPr txBox="1"/>
            <p:nvPr/>
          </p:nvSpPr>
          <p:spPr>
            <a:xfrm>
              <a:off x="8219480" y="5358108"/>
              <a:ext cx="672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months</a:t>
              </a:r>
            </a:p>
          </p:txBody>
        </p:sp>
        <p:sp>
          <p:nvSpPr>
            <p:cNvPr id="2089" name="TextBox 2088">
              <a:extLst>
                <a:ext uri="{FF2B5EF4-FFF2-40B4-BE49-F238E27FC236}">
                  <a16:creationId xmlns:a16="http://schemas.microsoft.com/office/drawing/2014/main" id="{F17B20B3-5AEF-E598-5CB2-FEDA48AFC91F}"/>
                </a:ext>
              </a:extLst>
            </p:cNvPr>
            <p:cNvSpPr txBox="1"/>
            <p:nvPr/>
          </p:nvSpPr>
          <p:spPr>
            <a:xfrm>
              <a:off x="9756260" y="5358107"/>
              <a:ext cx="672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months</a:t>
              </a:r>
            </a:p>
          </p:txBody>
        </p:sp>
      </p:grpSp>
      <p:sp>
        <p:nvSpPr>
          <p:cNvPr id="2110" name="Arrow: Bent 2109">
            <a:extLst>
              <a:ext uri="{FF2B5EF4-FFF2-40B4-BE49-F238E27FC236}">
                <a16:creationId xmlns:a16="http://schemas.microsoft.com/office/drawing/2014/main" id="{763943F0-9972-F1DE-D0F8-E4E6870E12D0}"/>
              </a:ext>
            </a:extLst>
          </p:cNvPr>
          <p:cNvSpPr/>
          <p:nvPr/>
        </p:nvSpPr>
        <p:spPr>
          <a:xfrm rot="10800000" flipH="1">
            <a:off x="1613762" y="3694930"/>
            <a:ext cx="3449120" cy="1681393"/>
          </a:xfrm>
          <a:prstGeom prst="bentArrow">
            <a:avLst>
              <a:gd name="adj1" fmla="val 10487"/>
              <a:gd name="adj2" fmla="val 12099"/>
              <a:gd name="adj3" fmla="val 25000"/>
              <a:gd name="adj4" fmla="val 27854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Content Placeholder 4" descr="A blue and yellow lightning bolt in a drop of water&#10;&#10;Description automatically generated">
            <a:extLst>
              <a:ext uri="{FF2B5EF4-FFF2-40B4-BE49-F238E27FC236}">
                <a16:creationId xmlns:a16="http://schemas.microsoft.com/office/drawing/2014/main" id="{2F6CBDD7-2108-4EA9-A27B-B148518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" y="34732"/>
            <a:ext cx="395680" cy="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EEE6ED-2783-D028-AD3C-82F971BBC584}"/>
              </a:ext>
            </a:extLst>
          </p:cNvPr>
          <p:cNvSpPr/>
          <p:nvPr/>
        </p:nvSpPr>
        <p:spPr>
          <a:xfrm>
            <a:off x="214211" y="1006467"/>
            <a:ext cx="11760530" cy="779797"/>
          </a:xfrm>
          <a:prstGeom prst="roundRect">
            <a:avLst/>
          </a:prstGeom>
          <a:solidFill>
            <a:srgbClr val="033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0C6A1-ACC7-A6CC-583C-F1D6CDE785C7}"/>
              </a:ext>
            </a:extLst>
          </p:cNvPr>
          <p:cNvSpPr txBox="1"/>
          <p:nvPr/>
        </p:nvSpPr>
        <p:spPr>
          <a:xfrm>
            <a:off x="835155" y="552906"/>
            <a:ext cx="5165936" cy="16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Investment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E3997-4274-C1D1-2CFB-93B586B7DDC8}"/>
              </a:ext>
            </a:extLst>
          </p:cNvPr>
          <p:cNvSpPr txBox="1"/>
          <p:nvPr/>
        </p:nvSpPr>
        <p:spPr>
          <a:xfrm>
            <a:off x="6096000" y="552906"/>
            <a:ext cx="5868197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Phase 1 has been costed to be £3.5M.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911A20-0EA2-71E9-7024-DDD655986AB8}"/>
              </a:ext>
            </a:extLst>
          </p:cNvPr>
          <p:cNvSpPr/>
          <p:nvPr/>
        </p:nvSpPr>
        <p:spPr>
          <a:xfrm>
            <a:off x="116804" y="2227810"/>
            <a:ext cx="3582001" cy="818589"/>
          </a:xfrm>
          <a:prstGeom prst="roundRect">
            <a:avLst/>
          </a:prstGeom>
          <a:solidFill>
            <a:schemeClr val="accent6"/>
          </a:solidFill>
          <a:ln w="12700" cap="flat" cmpd="sng" algn="ctr">
            <a:solidFill>
              <a:srgbClr val="283C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 demonstration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50BD8B-FC5B-F666-09E8-1A6D40FDCC69}"/>
              </a:ext>
            </a:extLst>
          </p:cNvPr>
          <p:cNvCxnSpPr>
            <a:cxnSpLocks/>
          </p:cNvCxnSpPr>
          <p:nvPr/>
        </p:nvCxnSpPr>
        <p:spPr>
          <a:xfrm>
            <a:off x="116804" y="3238935"/>
            <a:ext cx="0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5C5E0F5-A735-DA6F-755D-41D7BA446832}"/>
              </a:ext>
            </a:extLst>
          </p:cNvPr>
          <p:cNvSpPr txBox="1"/>
          <p:nvPr/>
        </p:nvSpPr>
        <p:spPr>
          <a:xfrm>
            <a:off x="3565924" y="3046423"/>
            <a:ext cx="69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2.5 </a:t>
            </a:r>
          </a:p>
          <a:p>
            <a:pPr algn="ctr"/>
            <a:r>
              <a:rPr lang="en-GB" dirty="0"/>
              <a:t>years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800F3C-7711-A5C4-2621-775521F94237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16804" y="3369589"/>
            <a:ext cx="34491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 descr="A blue and yellow lightning bolt in a drop of water&#10;&#10;Description automatically generated">
            <a:extLst>
              <a:ext uri="{FF2B5EF4-FFF2-40B4-BE49-F238E27FC236}">
                <a16:creationId xmlns:a16="http://schemas.microsoft.com/office/drawing/2014/main" id="{2F6CBDD7-2108-4EA9-A27B-B1485181F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" y="34732"/>
            <a:ext cx="395680" cy="566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DB72360-A23B-C270-BF93-3C02235D9644}"/>
              </a:ext>
            </a:extLst>
          </p:cNvPr>
          <p:cNvGrpSpPr/>
          <p:nvPr/>
        </p:nvGrpSpPr>
        <p:grpSpPr>
          <a:xfrm>
            <a:off x="116804" y="3046423"/>
            <a:ext cx="4146678" cy="646331"/>
            <a:chOff x="116804" y="3046423"/>
            <a:chExt cx="4146678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6C67F0-545F-4FAB-9CA5-284DBA179A18}"/>
                </a:ext>
              </a:extLst>
            </p:cNvPr>
            <p:cNvSpPr txBox="1"/>
            <p:nvPr/>
          </p:nvSpPr>
          <p:spPr>
            <a:xfrm>
              <a:off x="3565924" y="3046423"/>
              <a:ext cx="697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2.5 </a:t>
              </a:r>
            </a:p>
            <a:p>
              <a:pPr algn="ctr"/>
              <a:r>
                <a:rPr lang="en-GB" dirty="0"/>
                <a:t>years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2C80694-3165-8939-6790-4E6E8E3CAFAE}"/>
                </a:ext>
              </a:extLst>
            </p:cNvPr>
            <p:cNvGrpSpPr/>
            <p:nvPr/>
          </p:nvGrpSpPr>
          <p:grpSpPr>
            <a:xfrm>
              <a:off x="116804" y="3238935"/>
              <a:ext cx="3449120" cy="261257"/>
              <a:chOff x="116804" y="3238935"/>
              <a:chExt cx="3449120" cy="26125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9CAD8E6-8371-0719-F079-8E5774EBDA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04" y="3238935"/>
                <a:ext cx="0" cy="26125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A23C396-86C0-18C4-6033-96479F0AA6EB}"/>
                  </a:ext>
                </a:extLst>
              </p:cNvPr>
              <p:cNvCxnSpPr>
                <a:cxnSpLocks/>
                <a:endCxn id="5" idx="1"/>
              </p:cNvCxnSpPr>
              <p:nvPr/>
            </p:nvCxnSpPr>
            <p:spPr>
              <a:xfrm>
                <a:off x="116804" y="3369589"/>
                <a:ext cx="344912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80BF1D-25FB-5749-0C53-556A8B4D9319}"/>
              </a:ext>
            </a:extLst>
          </p:cNvPr>
          <p:cNvGrpSpPr/>
          <p:nvPr/>
        </p:nvGrpSpPr>
        <p:grpSpPr>
          <a:xfrm>
            <a:off x="116803" y="4551145"/>
            <a:ext cx="4394936" cy="369332"/>
            <a:chOff x="116803" y="4551145"/>
            <a:chExt cx="4394936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2B07FB-2E49-411A-8AD7-C51862287063}"/>
                </a:ext>
              </a:extLst>
            </p:cNvPr>
            <p:cNvSpPr txBox="1"/>
            <p:nvPr/>
          </p:nvSpPr>
          <p:spPr>
            <a:xfrm>
              <a:off x="3623778" y="4551145"/>
              <a:ext cx="887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£3.5M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BF85BD-2804-E0B4-A1DB-FAB3971B759A}"/>
                </a:ext>
              </a:extLst>
            </p:cNvPr>
            <p:cNvGrpSpPr/>
            <p:nvPr/>
          </p:nvGrpSpPr>
          <p:grpSpPr>
            <a:xfrm>
              <a:off x="116803" y="4601224"/>
              <a:ext cx="3475948" cy="261257"/>
              <a:chOff x="116804" y="3238935"/>
              <a:chExt cx="3329429" cy="26125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9E8D09-EC38-8BE5-5F0E-E7A400BC5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04" y="3238935"/>
                <a:ext cx="0" cy="26125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4641DF2-A1FE-C8FF-154F-7F9FDD013E85}"/>
                  </a:ext>
                </a:extLst>
              </p:cNvPr>
              <p:cNvCxnSpPr>
                <a:cxnSpLocks/>
                <a:endCxn id="14" idx="1"/>
              </p:cNvCxnSpPr>
              <p:nvPr/>
            </p:nvCxnSpPr>
            <p:spPr>
              <a:xfrm flipV="1">
                <a:off x="142504" y="3373522"/>
                <a:ext cx="3303729" cy="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980B86-E43A-DE04-ADCE-7F9F702C88EA}"/>
              </a:ext>
            </a:extLst>
          </p:cNvPr>
          <p:cNvGrpSpPr/>
          <p:nvPr/>
        </p:nvGrpSpPr>
        <p:grpSpPr>
          <a:xfrm>
            <a:off x="5220156" y="4196057"/>
            <a:ext cx="6506259" cy="1958972"/>
            <a:chOff x="3922816" y="3862902"/>
            <a:chExt cx="6506259" cy="19589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B1A9DD-FDB7-1A3A-8D0D-625AB00C02DF}"/>
                </a:ext>
              </a:extLst>
            </p:cNvPr>
            <p:cNvSpPr/>
            <p:nvPr/>
          </p:nvSpPr>
          <p:spPr>
            <a:xfrm>
              <a:off x="3922816" y="3862902"/>
              <a:ext cx="6506259" cy="195687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FD0F25-4006-DC89-5104-6F56DD47FC5F}"/>
                </a:ext>
              </a:extLst>
            </p:cNvPr>
            <p:cNvSpPr txBox="1"/>
            <p:nvPr/>
          </p:nvSpPr>
          <p:spPr>
            <a:xfrm>
              <a:off x="4172118" y="4119405"/>
              <a:ext cx="1080001" cy="10800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Milestone 1: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Team, IP, RIFF modules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7067C1B-1514-D46D-78C7-11E70B1A13F9}"/>
                </a:ext>
              </a:extLst>
            </p:cNvPr>
            <p:cNvCxnSpPr>
              <a:cxnSpLocks/>
              <a:stCxn id="20" idx="3"/>
              <a:endCxn id="22" idx="1"/>
            </p:cNvCxnSpPr>
            <p:nvPr/>
          </p:nvCxnSpPr>
          <p:spPr>
            <a:xfrm flipV="1">
              <a:off x="5252119" y="4659404"/>
              <a:ext cx="458597" cy="1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312EA8-6B28-E69A-F6C6-96B1F1022265}"/>
                </a:ext>
              </a:extLst>
            </p:cNvPr>
            <p:cNvSpPr txBox="1"/>
            <p:nvPr/>
          </p:nvSpPr>
          <p:spPr>
            <a:xfrm>
              <a:off x="5710716" y="4119404"/>
              <a:ext cx="1080001" cy="10800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Milestone 2: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apid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teration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usion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acility ready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9864B44-7B16-9E53-8BBC-B105A6C8CF7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6790717" y="4659404"/>
              <a:ext cx="451108" cy="1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583C5D-71A6-5BAE-CF5D-757E178A4475}"/>
                </a:ext>
              </a:extLst>
            </p:cNvPr>
            <p:cNvSpPr txBox="1"/>
            <p:nvPr/>
          </p:nvSpPr>
          <p:spPr>
            <a:xfrm>
              <a:off x="7241825" y="4119405"/>
              <a:ext cx="1080001" cy="10800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Milestone 3: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</a:t>
              </a:r>
              <a:r>
                <a: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design testing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8EA7F9B-FFAD-306D-CDA3-EE575E9FA55F}"/>
                </a:ext>
              </a:extLst>
            </p:cNvPr>
            <p:cNvCxnSpPr>
              <a:cxnSpLocks/>
              <a:stCxn id="24" idx="3"/>
              <a:endCxn id="27" idx="1"/>
            </p:cNvCxnSpPr>
            <p:nvPr/>
          </p:nvCxnSpPr>
          <p:spPr>
            <a:xfrm>
              <a:off x="8321826" y="4659405"/>
              <a:ext cx="46427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3D751D-21B8-F5A6-D76F-D39E17D01E9B}"/>
                </a:ext>
              </a:extLst>
            </p:cNvPr>
            <p:cNvSpPr txBox="1"/>
            <p:nvPr/>
          </p:nvSpPr>
          <p:spPr>
            <a:xfrm>
              <a:off x="8786099" y="4119405"/>
              <a:ext cx="1080001" cy="10800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Milestone 4: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  <a:r>
                <a:rPr kumimoji="0" lang="en-GB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design testing</a:t>
              </a:r>
            </a:p>
          </p:txBody>
        </p:sp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081AA375-0748-C56B-9AAA-62CA0B6B8913}"/>
                </a:ext>
              </a:extLst>
            </p:cNvPr>
            <p:cNvSpPr txBox="1">
              <a:spLocks/>
            </p:cNvSpPr>
            <p:nvPr/>
          </p:nvSpPr>
          <p:spPr>
            <a:xfrm>
              <a:off x="3922816" y="3862902"/>
              <a:ext cx="2021323" cy="391673"/>
            </a:xfrm>
            <a:prstGeom prst="rect">
              <a:avLst/>
            </a:prstGeom>
            <a:ln>
              <a:noFill/>
            </a:ln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 1 roadmap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308161-1422-ACBC-A63D-5E4196BCACE6}"/>
                </a:ext>
              </a:extLst>
            </p:cNvPr>
            <p:cNvSpPr txBox="1"/>
            <p:nvPr/>
          </p:nvSpPr>
          <p:spPr>
            <a:xfrm>
              <a:off x="5145920" y="5360209"/>
              <a:ext cx="672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7A89507-9667-C4D9-8D57-A63CF815B368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flipV="1">
              <a:off x="4174545" y="5591042"/>
              <a:ext cx="971375" cy="6172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F995773-91BD-C72E-6F34-A3EB98A995F8}"/>
                </a:ext>
              </a:extLst>
            </p:cNvPr>
            <p:cNvCxnSpPr>
              <a:cxnSpLocks/>
              <a:stCxn id="33" idx="3"/>
              <a:endCxn id="41" idx="1"/>
            </p:cNvCxnSpPr>
            <p:nvPr/>
          </p:nvCxnSpPr>
          <p:spPr>
            <a:xfrm>
              <a:off x="5818735" y="5591042"/>
              <a:ext cx="863965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0087CBC-89FD-C419-A57D-DAED6FB8D569}"/>
                </a:ext>
              </a:extLst>
            </p:cNvPr>
            <p:cNvCxnSpPr>
              <a:cxnSpLocks/>
              <a:stCxn id="41" idx="3"/>
              <a:endCxn id="42" idx="1"/>
            </p:cNvCxnSpPr>
            <p:nvPr/>
          </p:nvCxnSpPr>
          <p:spPr>
            <a:xfrm flipV="1">
              <a:off x="7355515" y="5588941"/>
              <a:ext cx="863965" cy="2101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5DB8E6D-876A-78F0-DFA0-B4CDBAFAB131}"/>
                </a:ext>
              </a:extLst>
            </p:cNvPr>
            <p:cNvCxnSpPr>
              <a:cxnSpLocks/>
              <a:stCxn id="42" idx="3"/>
              <a:endCxn id="43" idx="1"/>
            </p:cNvCxnSpPr>
            <p:nvPr/>
          </p:nvCxnSpPr>
          <p:spPr>
            <a:xfrm flipV="1">
              <a:off x="8892295" y="5588940"/>
              <a:ext cx="863965" cy="1"/>
            </a:xfrm>
            <a:prstGeom prst="straightConnector1">
              <a:avLst/>
            </a:prstGeom>
            <a:ln w="508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B3C146-5F63-AD2F-3319-A795BE9877D5}"/>
                </a:ext>
              </a:extLst>
            </p:cNvPr>
            <p:cNvSpPr txBox="1"/>
            <p:nvPr/>
          </p:nvSpPr>
          <p:spPr>
            <a:xfrm>
              <a:off x="6682700" y="5360209"/>
              <a:ext cx="672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C3C2BA-26AD-CBB1-3EA2-FE7B898C1343}"/>
                </a:ext>
              </a:extLst>
            </p:cNvPr>
            <p:cNvSpPr txBox="1"/>
            <p:nvPr/>
          </p:nvSpPr>
          <p:spPr>
            <a:xfrm>
              <a:off x="8219480" y="5358108"/>
              <a:ext cx="672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FA01170-7010-9C75-AABF-0E4BE6BAD96A}"/>
                </a:ext>
              </a:extLst>
            </p:cNvPr>
            <p:cNvSpPr txBox="1"/>
            <p:nvPr/>
          </p:nvSpPr>
          <p:spPr>
            <a:xfrm>
              <a:off x="9756260" y="5358107"/>
              <a:ext cx="672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months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E377C0-B1EB-0016-1FED-DA52D4573582}"/>
              </a:ext>
            </a:extLst>
          </p:cNvPr>
          <p:cNvSpPr txBox="1"/>
          <p:nvPr/>
        </p:nvSpPr>
        <p:spPr>
          <a:xfrm>
            <a:off x="5220155" y="2226887"/>
            <a:ext cx="6506259" cy="1600438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1600"/>
              <a:buFont typeface="+mj-lt"/>
              <a:buAutoNum type="arabicPeriod"/>
            </a:pPr>
            <a:r>
              <a:rPr lang="en-GB" sz="14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Staffing</a:t>
            </a:r>
          </a:p>
          <a:p>
            <a:pPr marL="342900" indent="-342900" fontAlgn="t">
              <a:buSzPts val="1600"/>
              <a:buFont typeface="+mj-lt"/>
              <a:buAutoNum type="arabicPeriod"/>
            </a:pPr>
            <a:r>
              <a:rPr lang="en-GB" sz="14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Rapid Iteration Fusion Facility (RIFF)</a:t>
            </a:r>
            <a:endParaRPr lang="en-GB" sz="1400" i="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 writing</a:t>
            </a:r>
            <a:endParaRPr lang="en-GB" sz="1400" i="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&amp; IP</a:t>
            </a:r>
            <a:endParaRPr lang="en-GB" sz="1400" i="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engineering &amp; procurement</a:t>
            </a: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 and characterise 2 designs, ARG3S 1.0 and </a:t>
            </a:r>
            <a:r>
              <a:rPr lang="en-GB" sz="140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Brontes</a:t>
            </a:r>
            <a:endParaRPr lang="en-GB" sz="1400" i="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ENBE (patent pending)</a:t>
            </a:r>
            <a:endParaRPr lang="en-GB" sz="1400" i="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1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5EE07-BC0E-5DE1-BF53-6B7F53BA8C93}"/>
              </a:ext>
            </a:extLst>
          </p:cNvPr>
          <p:cNvGrpSpPr/>
          <p:nvPr/>
        </p:nvGrpSpPr>
        <p:grpSpPr>
          <a:xfrm>
            <a:off x="1626300" y="1643250"/>
            <a:ext cx="8939400" cy="3571499"/>
            <a:chOff x="636070" y="1120404"/>
            <a:chExt cx="10846684" cy="4362412"/>
          </a:xfrm>
        </p:grpSpPr>
        <p:pic>
          <p:nvPicPr>
            <p:cNvPr id="4" name="Content Placeholder 4" descr="A blue and yellow lightning bolt in a drop of water&#10;&#10;Description automatically generated">
              <a:extLst>
                <a:ext uri="{FF2B5EF4-FFF2-40B4-BE49-F238E27FC236}">
                  <a16:creationId xmlns:a16="http://schemas.microsoft.com/office/drawing/2014/main" id="{F0398840-D322-DF16-4B8F-EAAD835C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70" y="1120404"/>
              <a:ext cx="3016742" cy="435133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441830-F17F-3AC3-B842-A5F8E5BFC2AC}"/>
                </a:ext>
              </a:extLst>
            </p:cNvPr>
            <p:cNvGrpSpPr/>
            <p:nvPr/>
          </p:nvGrpSpPr>
          <p:grpSpPr>
            <a:xfrm>
              <a:off x="3652812" y="1326447"/>
              <a:ext cx="7829942" cy="4156369"/>
              <a:chOff x="3652812" y="1326447"/>
              <a:chExt cx="7829942" cy="415636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99F95-99DF-AFC8-2672-7C060ED4A759}"/>
                  </a:ext>
                </a:extLst>
              </p:cNvPr>
              <p:cNvSpPr txBox="1"/>
              <p:nvPr/>
            </p:nvSpPr>
            <p:spPr>
              <a:xfrm>
                <a:off x="3652812" y="1326447"/>
                <a:ext cx="7829942" cy="3391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10000"/>
                  </a:lnSpc>
                </a:pPr>
                <a:r>
                  <a:rPr lang="en-GB" sz="13000" b="1" dirty="0">
                    <a:ln>
                      <a:solidFill>
                        <a:srgbClr val="033C5D"/>
                      </a:solidFill>
                    </a:ln>
                    <a:solidFill>
                      <a:srgbClr val="033C5D"/>
                    </a:solidFill>
                  </a:rPr>
                  <a:t>Fusion</a:t>
                </a:r>
              </a:p>
              <a:p>
                <a:pPr algn="ctr">
                  <a:lnSpc>
                    <a:spcPts val="10000"/>
                  </a:lnSpc>
                </a:pPr>
                <a:r>
                  <a:rPr lang="en-GB" sz="13000" b="1" dirty="0">
                    <a:ln>
                      <a:solidFill>
                        <a:srgbClr val="033C5D"/>
                      </a:solidFill>
                    </a:ln>
                    <a:solidFill>
                      <a:srgbClr val="033C5D"/>
                    </a:solidFill>
                  </a:rPr>
                  <a:t>Reactors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817908-4F73-ED39-02E4-CBD5541280CE}"/>
                  </a:ext>
                </a:extLst>
              </p:cNvPr>
              <p:cNvSpPr txBox="1"/>
              <p:nvPr/>
            </p:nvSpPr>
            <p:spPr>
              <a:xfrm>
                <a:off x="3884049" y="4609370"/>
                <a:ext cx="7367469" cy="873446"/>
              </a:xfrm>
              <a:prstGeom prst="roundRect">
                <a:avLst/>
              </a:prstGeom>
              <a:solidFill>
                <a:srgbClr val="033C5D"/>
              </a:solidFill>
              <a:ln>
                <a:solidFill>
                  <a:srgbClr val="033C5D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36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rPr>
                  <a:t>unlocking the future of energy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98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F4A21B-D232-4F90-B9FC-C807DB13A9F8}"/>
              </a:ext>
            </a:extLst>
          </p:cNvPr>
          <p:cNvSpPr/>
          <p:nvPr/>
        </p:nvSpPr>
        <p:spPr>
          <a:xfrm>
            <a:off x="214211" y="1006467"/>
            <a:ext cx="11760530" cy="779797"/>
          </a:xfrm>
          <a:prstGeom prst="roundRect">
            <a:avLst/>
          </a:prstGeom>
          <a:solidFill>
            <a:srgbClr val="033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0C6A1-ACC7-A6CC-583C-F1D6CDE785C7}"/>
              </a:ext>
            </a:extLst>
          </p:cNvPr>
          <p:cNvSpPr txBox="1"/>
          <p:nvPr/>
        </p:nvSpPr>
        <p:spPr>
          <a:xfrm>
            <a:off x="835155" y="552906"/>
            <a:ext cx="5165936" cy="16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pic>
        <p:nvPicPr>
          <p:cNvPr id="16" name="Content Placeholder 4" descr="A blue and yellow lightning bolt in a drop of water&#10;&#10;Description automatically generated">
            <a:extLst>
              <a:ext uri="{FF2B5EF4-FFF2-40B4-BE49-F238E27FC236}">
                <a16:creationId xmlns:a16="http://schemas.microsoft.com/office/drawing/2014/main" id="{630CC80D-BC1B-2923-0ED7-5CED66D18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" y="34732"/>
            <a:ext cx="395680" cy="566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9E3997-4274-C1D1-2CFB-93B586B7DDC8}"/>
              </a:ext>
            </a:extLst>
          </p:cNvPr>
          <p:cNvSpPr txBox="1"/>
          <p:nvPr/>
        </p:nvSpPr>
        <p:spPr>
          <a:xfrm>
            <a:off x="6190909" y="552906"/>
            <a:ext cx="5159825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Fusion Reactors is replacing fossil fuel burning in thermal power stations with clean energy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05B5AC-35F4-439F-0EAB-5C89FC2CF2DB}"/>
              </a:ext>
            </a:extLst>
          </p:cNvPr>
          <p:cNvGrpSpPr/>
          <p:nvPr/>
        </p:nvGrpSpPr>
        <p:grpSpPr>
          <a:xfrm>
            <a:off x="285076" y="2703651"/>
            <a:ext cx="5471360" cy="2909068"/>
            <a:chOff x="1207842" y="1974015"/>
            <a:chExt cx="5471360" cy="2909068"/>
          </a:xfrm>
        </p:grpSpPr>
        <p:sp>
          <p:nvSpPr>
            <p:cNvPr id="4" name="Content Placeholder 5" descr="Electric Tower with solid fill">
              <a:extLst>
                <a:ext uri="{FF2B5EF4-FFF2-40B4-BE49-F238E27FC236}">
                  <a16:creationId xmlns:a16="http://schemas.microsoft.com/office/drawing/2014/main" id="{B729DF62-71C9-9EC1-EEA5-B842CF5CC545}"/>
                </a:ext>
              </a:extLst>
            </p:cNvPr>
            <p:cNvSpPr/>
            <p:nvPr/>
          </p:nvSpPr>
          <p:spPr>
            <a:xfrm>
              <a:off x="5810051" y="3026514"/>
              <a:ext cx="687621" cy="957622"/>
            </a:xfrm>
            <a:custGeom>
              <a:avLst/>
              <a:gdLst>
                <a:gd name="connsiteX0" fmla="*/ 666785 w 687621"/>
                <a:gd name="connsiteY0" fmla="*/ 354240 h 957622"/>
                <a:gd name="connsiteX1" fmla="*/ 687622 w 687621"/>
                <a:gd name="connsiteY1" fmla="*/ 333403 h 957622"/>
                <a:gd name="connsiteX2" fmla="*/ 687622 w 687621"/>
                <a:gd name="connsiteY2" fmla="*/ 281310 h 957622"/>
                <a:gd name="connsiteX3" fmla="*/ 675411 w 687621"/>
                <a:gd name="connsiteY3" fmla="*/ 262338 h 957622"/>
                <a:gd name="connsiteX4" fmla="*/ 446204 w 687621"/>
                <a:gd name="connsiteY4" fmla="*/ 158153 h 957622"/>
                <a:gd name="connsiteX5" fmla="*/ 441266 w 687621"/>
                <a:gd name="connsiteY5" fmla="*/ 156684 h 957622"/>
                <a:gd name="connsiteX6" fmla="*/ 437442 w 687621"/>
                <a:gd name="connsiteY6" fmla="*/ 122709 h 957622"/>
                <a:gd name="connsiteX7" fmla="*/ 433816 w 687621"/>
                <a:gd name="connsiteY7" fmla="*/ 113083 h 957622"/>
                <a:gd name="connsiteX8" fmla="*/ 360887 w 687621"/>
                <a:gd name="connsiteY8" fmla="*/ 8898 h 957622"/>
                <a:gd name="connsiteX9" fmla="*/ 331869 w 687621"/>
                <a:gd name="connsiteY9" fmla="*/ 3763 h 957622"/>
                <a:gd name="connsiteX10" fmla="*/ 326735 w 687621"/>
                <a:gd name="connsiteY10" fmla="*/ 8898 h 957622"/>
                <a:gd name="connsiteX11" fmla="*/ 253805 w 687621"/>
                <a:gd name="connsiteY11" fmla="*/ 113083 h 957622"/>
                <a:gd name="connsiteX12" fmla="*/ 250180 w 687621"/>
                <a:gd name="connsiteY12" fmla="*/ 122709 h 957622"/>
                <a:gd name="connsiteX13" fmla="*/ 246356 w 687621"/>
                <a:gd name="connsiteY13" fmla="*/ 156684 h 957622"/>
                <a:gd name="connsiteX14" fmla="*/ 241418 w 687621"/>
                <a:gd name="connsiteY14" fmla="*/ 158153 h 957622"/>
                <a:gd name="connsiteX15" fmla="*/ 12211 w 687621"/>
                <a:gd name="connsiteY15" fmla="*/ 262338 h 957622"/>
                <a:gd name="connsiteX16" fmla="*/ 0 w 687621"/>
                <a:gd name="connsiteY16" fmla="*/ 281310 h 957622"/>
                <a:gd name="connsiteX17" fmla="*/ 0 w 687621"/>
                <a:gd name="connsiteY17" fmla="*/ 333403 h 957622"/>
                <a:gd name="connsiteX18" fmla="*/ 20837 w 687621"/>
                <a:gd name="connsiteY18" fmla="*/ 354240 h 957622"/>
                <a:gd name="connsiteX19" fmla="*/ 41674 w 687621"/>
                <a:gd name="connsiteY19" fmla="*/ 333403 h 957622"/>
                <a:gd name="connsiteX20" fmla="*/ 41674 w 687621"/>
                <a:gd name="connsiteY20" fmla="*/ 302147 h 957622"/>
                <a:gd name="connsiteX21" fmla="*/ 230051 w 687621"/>
                <a:gd name="connsiteY21" fmla="*/ 302147 h 957622"/>
                <a:gd name="connsiteX22" fmla="*/ 219351 w 687621"/>
                <a:gd name="connsiteY22" fmla="*/ 397414 h 957622"/>
                <a:gd name="connsiteX23" fmla="*/ 12252 w 687621"/>
                <a:gd name="connsiteY23" fmla="*/ 491545 h 957622"/>
                <a:gd name="connsiteX24" fmla="*/ 0 w 687621"/>
                <a:gd name="connsiteY24" fmla="*/ 510518 h 957622"/>
                <a:gd name="connsiteX25" fmla="*/ 0 w 687621"/>
                <a:gd name="connsiteY25" fmla="*/ 562610 h 957622"/>
                <a:gd name="connsiteX26" fmla="*/ 20837 w 687621"/>
                <a:gd name="connsiteY26" fmla="*/ 583447 h 957622"/>
                <a:gd name="connsiteX27" fmla="*/ 41674 w 687621"/>
                <a:gd name="connsiteY27" fmla="*/ 562610 h 957622"/>
                <a:gd name="connsiteX28" fmla="*/ 41674 w 687621"/>
                <a:gd name="connsiteY28" fmla="*/ 531355 h 957622"/>
                <a:gd name="connsiteX29" fmla="*/ 204297 w 687621"/>
                <a:gd name="connsiteY29" fmla="*/ 531355 h 957622"/>
                <a:gd name="connsiteX30" fmla="*/ 198441 w 687621"/>
                <a:gd name="connsiteY30" fmla="*/ 583520 h 957622"/>
                <a:gd name="connsiteX31" fmla="*/ 60657 w 687621"/>
                <a:gd name="connsiteY31" fmla="*/ 928300 h 957622"/>
                <a:gd name="connsiteX32" fmla="*/ 72269 w 687621"/>
                <a:gd name="connsiteY32" fmla="*/ 955383 h 957622"/>
                <a:gd name="connsiteX33" fmla="*/ 88182 w 687621"/>
                <a:gd name="connsiteY33" fmla="*/ 955200 h 957622"/>
                <a:gd name="connsiteX34" fmla="*/ 343300 w 687621"/>
                <a:gd name="connsiteY34" fmla="*/ 846421 h 957622"/>
                <a:gd name="connsiteX35" fmla="*/ 599940 w 687621"/>
                <a:gd name="connsiteY35" fmla="*/ 955940 h 957622"/>
                <a:gd name="connsiteX36" fmla="*/ 627289 w 687621"/>
                <a:gd name="connsiteY36" fmla="*/ 944971 h 957622"/>
                <a:gd name="connsiteX37" fmla="*/ 627476 w 687621"/>
                <a:gd name="connsiteY37" fmla="*/ 929040 h 957622"/>
                <a:gd name="connsiteX38" fmla="*/ 489264 w 687621"/>
                <a:gd name="connsiteY38" fmla="*/ 583531 h 957622"/>
                <a:gd name="connsiteX39" fmla="*/ 483419 w 687621"/>
                <a:gd name="connsiteY39" fmla="*/ 531355 h 957622"/>
                <a:gd name="connsiteX40" fmla="*/ 645948 w 687621"/>
                <a:gd name="connsiteY40" fmla="*/ 531355 h 957622"/>
                <a:gd name="connsiteX41" fmla="*/ 645948 w 687621"/>
                <a:gd name="connsiteY41" fmla="*/ 562610 h 957622"/>
                <a:gd name="connsiteX42" fmla="*/ 666785 w 687621"/>
                <a:gd name="connsiteY42" fmla="*/ 583447 h 957622"/>
                <a:gd name="connsiteX43" fmla="*/ 687622 w 687621"/>
                <a:gd name="connsiteY43" fmla="*/ 562610 h 957622"/>
                <a:gd name="connsiteX44" fmla="*/ 687622 w 687621"/>
                <a:gd name="connsiteY44" fmla="*/ 510518 h 957622"/>
                <a:gd name="connsiteX45" fmla="*/ 675411 w 687621"/>
                <a:gd name="connsiteY45" fmla="*/ 491545 h 957622"/>
                <a:gd name="connsiteX46" fmla="*/ 468354 w 687621"/>
                <a:gd name="connsiteY46" fmla="*/ 397414 h 957622"/>
                <a:gd name="connsiteX47" fmla="*/ 457643 w 687621"/>
                <a:gd name="connsiteY47" fmla="*/ 302147 h 957622"/>
                <a:gd name="connsiteX48" fmla="*/ 645948 w 687621"/>
                <a:gd name="connsiteY48" fmla="*/ 302147 h 957622"/>
                <a:gd name="connsiteX49" fmla="*/ 645948 w 687621"/>
                <a:gd name="connsiteY49" fmla="*/ 333403 h 957622"/>
                <a:gd name="connsiteX50" fmla="*/ 666785 w 687621"/>
                <a:gd name="connsiteY50" fmla="*/ 354240 h 957622"/>
                <a:gd name="connsiteX51" fmla="*/ 283696 w 687621"/>
                <a:gd name="connsiteY51" fmla="*/ 197962 h 957622"/>
                <a:gd name="connsiteX52" fmla="*/ 404009 w 687621"/>
                <a:gd name="connsiteY52" fmla="*/ 197962 h 957622"/>
                <a:gd name="connsiteX53" fmla="*/ 411031 w 687621"/>
                <a:gd name="connsiteY53" fmla="*/ 260473 h 957622"/>
                <a:gd name="connsiteX54" fmla="*/ 276632 w 687621"/>
                <a:gd name="connsiteY54" fmla="*/ 260473 h 957622"/>
                <a:gd name="connsiteX55" fmla="*/ 343811 w 687621"/>
                <a:gd name="connsiteY55" fmla="*/ 57187 h 957622"/>
                <a:gd name="connsiteX56" fmla="*/ 396622 w 687621"/>
                <a:gd name="connsiteY56" fmla="*/ 132628 h 957622"/>
                <a:gd name="connsiteX57" fmla="*/ 399321 w 687621"/>
                <a:gd name="connsiteY57" fmla="*/ 156288 h 957622"/>
                <a:gd name="connsiteX58" fmla="*/ 288374 w 687621"/>
                <a:gd name="connsiteY58" fmla="*/ 156288 h 957622"/>
                <a:gd name="connsiteX59" fmla="*/ 291041 w 687621"/>
                <a:gd name="connsiteY59" fmla="*/ 132628 h 957622"/>
                <a:gd name="connsiteX60" fmla="*/ 117073 w 687621"/>
                <a:gd name="connsiteY60" fmla="*/ 260473 h 957622"/>
                <a:gd name="connsiteX61" fmla="*/ 241053 w 687621"/>
                <a:gd name="connsiteY61" fmla="*/ 204109 h 957622"/>
                <a:gd name="connsiteX62" fmla="*/ 234739 w 687621"/>
                <a:gd name="connsiteY62" fmla="*/ 260473 h 957622"/>
                <a:gd name="connsiteX63" fmla="*/ 436786 w 687621"/>
                <a:gd name="connsiteY63" fmla="*/ 489681 h 957622"/>
                <a:gd name="connsiteX64" fmla="*/ 250919 w 687621"/>
                <a:gd name="connsiteY64" fmla="*/ 489681 h 957622"/>
                <a:gd name="connsiteX65" fmla="*/ 257941 w 687621"/>
                <a:gd name="connsiteY65" fmla="*/ 427170 h 957622"/>
                <a:gd name="connsiteX66" fmla="*/ 429764 w 687621"/>
                <a:gd name="connsiteY66" fmla="*/ 427170 h 957622"/>
                <a:gd name="connsiteX67" fmla="*/ 117073 w 687621"/>
                <a:gd name="connsiteY67" fmla="*/ 489681 h 957622"/>
                <a:gd name="connsiteX68" fmla="*/ 213965 w 687621"/>
                <a:gd name="connsiteY68" fmla="*/ 445652 h 957622"/>
                <a:gd name="connsiteX69" fmla="*/ 208985 w 687621"/>
                <a:gd name="connsiteY69" fmla="*/ 489681 h 957622"/>
                <a:gd name="connsiteX70" fmla="*/ 459456 w 687621"/>
                <a:gd name="connsiteY70" fmla="*/ 621287 h 957622"/>
                <a:gd name="connsiteX71" fmla="*/ 488097 w 687621"/>
                <a:gd name="connsiteY71" fmla="*/ 692842 h 957622"/>
                <a:gd name="connsiteX72" fmla="*/ 394216 w 687621"/>
                <a:gd name="connsiteY72" fmla="*/ 650647 h 957622"/>
                <a:gd name="connsiteX73" fmla="*/ 489045 w 687621"/>
                <a:gd name="connsiteY73" fmla="*/ 738954 h 957622"/>
                <a:gd name="connsiteX74" fmla="*/ 343300 w 687621"/>
                <a:gd name="connsiteY74" fmla="*/ 801111 h 957622"/>
                <a:gd name="connsiteX75" fmla="*/ 197681 w 687621"/>
                <a:gd name="connsiteY75" fmla="*/ 738954 h 957622"/>
                <a:gd name="connsiteX76" fmla="*/ 343384 w 687621"/>
                <a:gd name="connsiteY76" fmla="*/ 673474 h 957622"/>
                <a:gd name="connsiteX77" fmla="*/ 199827 w 687621"/>
                <a:gd name="connsiteY77" fmla="*/ 692289 h 957622"/>
                <a:gd name="connsiteX78" fmla="*/ 228051 w 687621"/>
                <a:gd name="connsiteY78" fmla="*/ 621652 h 957622"/>
                <a:gd name="connsiteX79" fmla="*/ 292521 w 687621"/>
                <a:gd name="connsiteY79" fmla="*/ 650626 h 957622"/>
                <a:gd name="connsiteX80" fmla="*/ 117938 w 687621"/>
                <a:gd name="connsiteY80" fmla="*/ 897190 h 957622"/>
                <a:gd name="connsiteX81" fmla="*/ 168103 w 687621"/>
                <a:gd name="connsiteY81" fmla="*/ 771658 h 957622"/>
                <a:gd name="connsiteX82" fmla="*/ 290166 w 687621"/>
                <a:gd name="connsiteY82" fmla="*/ 823750 h 957622"/>
                <a:gd name="connsiteX83" fmla="*/ 396383 w 687621"/>
                <a:gd name="connsiteY83" fmla="*/ 823771 h 957622"/>
                <a:gd name="connsiteX84" fmla="*/ 519488 w 687621"/>
                <a:gd name="connsiteY84" fmla="*/ 771293 h 957622"/>
                <a:gd name="connsiteX85" fmla="*/ 570132 w 687621"/>
                <a:gd name="connsiteY85" fmla="*/ 897919 h 957622"/>
                <a:gd name="connsiteX86" fmla="*/ 447037 w 687621"/>
                <a:gd name="connsiteY86" fmla="*/ 581186 h 957622"/>
                <a:gd name="connsiteX87" fmla="*/ 343352 w 687621"/>
                <a:gd name="connsiteY87" fmla="*/ 627788 h 957622"/>
                <a:gd name="connsiteX88" fmla="*/ 240563 w 687621"/>
                <a:gd name="connsiteY88" fmla="*/ 581582 h 957622"/>
                <a:gd name="connsiteX89" fmla="*/ 246231 w 687621"/>
                <a:gd name="connsiteY89" fmla="*/ 531355 h 957622"/>
                <a:gd name="connsiteX90" fmla="*/ 441474 w 687621"/>
                <a:gd name="connsiteY90" fmla="*/ 531355 h 957622"/>
                <a:gd name="connsiteX91" fmla="*/ 570632 w 687621"/>
                <a:gd name="connsiteY91" fmla="*/ 489681 h 957622"/>
                <a:gd name="connsiteX92" fmla="*/ 478720 w 687621"/>
                <a:gd name="connsiteY92" fmla="*/ 489681 h 957622"/>
                <a:gd name="connsiteX93" fmla="*/ 473771 w 687621"/>
                <a:gd name="connsiteY93" fmla="*/ 445652 h 957622"/>
                <a:gd name="connsiteX94" fmla="*/ 425075 w 687621"/>
                <a:gd name="connsiteY94" fmla="*/ 385495 h 957622"/>
                <a:gd name="connsiteX95" fmla="*/ 262619 w 687621"/>
                <a:gd name="connsiteY95" fmla="*/ 385495 h 957622"/>
                <a:gd name="connsiteX96" fmla="*/ 271996 w 687621"/>
                <a:gd name="connsiteY96" fmla="*/ 302147 h 957622"/>
                <a:gd name="connsiteX97" fmla="*/ 415699 w 687621"/>
                <a:gd name="connsiteY97" fmla="*/ 302147 h 957622"/>
                <a:gd name="connsiteX98" fmla="*/ 446631 w 687621"/>
                <a:gd name="connsiteY98" fmla="*/ 204109 h 957622"/>
                <a:gd name="connsiteX99" fmla="*/ 570632 w 687621"/>
                <a:gd name="connsiteY99" fmla="*/ 260473 h 957622"/>
                <a:gd name="connsiteX100" fmla="*/ 452966 w 687621"/>
                <a:gd name="connsiteY100" fmla="*/ 260473 h 95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687621" h="957622">
                  <a:moveTo>
                    <a:pt x="666785" y="354240"/>
                  </a:moveTo>
                  <a:cubicBezTo>
                    <a:pt x="678293" y="354240"/>
                    <a:pt x="687622" y="344911"/>
                    <a:pt x="687622" y="333403"/>
                  </a:cubicBezTo>
                  <a:lnTo>
                    <a:pt x="687622" y="281310"/>
                  </a:lnTo>
                  <a:cubicBezTo>
                    <a:pt x="687624" y="273139"/>
                    <a:pt x="682849" y="265721"/>
                    <a:pt x="675411" y="262338"/>
                  </a:cubicBezTo>
                  <a:lnTo>
                    <a:pt x="446204" y="158153"/>
                  </a:lnTo>
                  <a:cubicBezTo>
                    <a:pt x="444626" y="157459"/>
                    <a:pt x="442967" y="156966"/>
                    <a:pt x="441266" y="156684"/>
                  </a:cubicBezTo>
                  <a:lnTo>
                    <a:pt x="437442" y="122709"/>
                  </a:lnTo>
                  <a:cubicBezTo>
                    <a:pt x="437057" y="119248"/>
                    <a:pt x="435810" y="115938"/>
                    <a:pt x="433816" y="113083"/>
                  </a:cubicBezTo>
                  <a:lnTo>
                    <a:pt x="360887" y="8898"/>
                  </a:lnTo>
                  <a:cubicBezTo>
                    <a:pt x="354292" y="-533"/>
                    <a:pt x="341300" y="-2832"/>
                    <a:pt x="331869" y="3763"/>
                  </a:cubicBezTo>
                  <a:cubicBezTo>
                    <a:pt x="329871" y="5161"/>
                    <a:pt x="328133" y="6899"/>
                    <a:pt x="326735" y="8898"/>
                  </a:cubicBezTo>
                  <a:lnTo>
                    <a:pt x="253805" y="113083"/>
                  </a:lnTo>
                  <a:cubicBezTo>
                    <a:pt x="251811" y="115938"/>
                    <a:pt x="250565" y="119248"/>
                    <a:pt x="250180" y="122709"/>
                  </a:cubicBezTo>
                  <a:lnTo>
                    <a:pt x="246356" y="156684"/>
                  </a:lnTo>
                  <a:cubicBezTo>
                    <a:pt x="244655" y="156964"/>
                    <a:pt x="242996" y="157458"/>
                    <a:pt x="241418" y="158153"/>
                  </a:cubicBezTo>
                  <a:lnTo>
                    <a:pt x="12211" y="262338"/>
                  </a:lnTo>
                  <a:cubicBezTo>
                    <a:pt x="4773" y="265721"/>
                    <a:pt x="-2" y="273139"/>
                    <a:pt x="0" y="281310"/>
                  </a:cubicBezTo>
                  <a:lnTo>
                    <a:pt x="0" y="333403"/>
                  </a:lnTo>
                  <a:cubicBezTo>
                    <a:pt x="0" y="344911"/>
                    <a:pt x="9329" y="354240"/>
                    <a:pt x="20837" y="354240"/>
                  </a:cubicBezTo>
                  <a:cubicBezTo>
                    <a:pt x="32345" y="354240"/>
                    <a:pt x="41674" y="344911"/>
                    <a:pt x="41674" y="333403"/>
                  </a:cubicBezTo>
                  <a:lnTo>
                    <a:pt x="41674" y="302147"/>
                  </a:lnTo>
                  <a:lnTo>
                    <a:pt x="230051" y="302147"/>
                  </a:lnTo>
                  <a:lnTo>
                    <a:pt x="219351" y="397414"/>
                  </a:lnTo>
                  <a:lnTo>
                    <a:pt x="12252" y="491545"/>
                  </a:lnTo>
                  <a:cubicBezTo>
                    <a:pt x="4798" y="494916"/>
                    <a:pt x="5" y="502337"/>
                    <a:pt x="0" y="510518"/>
                  </a:cubicBezTo>
                  <a:lnTo>
                    <a:pt x="0" y="562610"/>
                  </a:lnTo>
                  <a:cubicBezTo>
                    <a:pt x="0" y="574118"/>
                    <a:pt x="9329" y="583447"/>
                    <a:pt x="20837" y="583447"/>
                  </a:cubicBezTo>
                  <a:cubicBezTo>
                    <a:pt x="32345" y="583447"/>
                    <a:pt x="41674" y="574118"/>
                    <a:pt x="41674" y="562610"/>
                  </a:cubicBezTo>
                  <a:lnTo>
                    <a:pt x="41674" y="531355"/>
                  </a:lnTo>
                  <a:lnTo>
                    <a:pt x="204297" y="531355"/>
                  </a:lnTo>
                  <a:lnTo>
                    <a:pt x="198441" y="583520"/>
                  </a:lnTo>
                  <a:lnTo>
                    <a:pt x="60657" y="928300"/>
                  </a:lnTo>
                  <a:cubicBezTo>
                    <a:pt x="56385" y="938985"/>
                    <a:pt x="61584" y="951111"/>
                    <a:pt x="72269" y="955383"/>
                  </a:cubicBezTo>
                  <a:cubicBezTo>
                    <a:pt x="77389" y="957430"/>
                    <a:pt x="83111" y="957364"/>
                    <a:pt x="88182" y="955200"/>
                  </a:cubicBezTo>
                  <a:lnTo>
                    <a:pt x="343300" y="846421"/>
                  </a:lnTo>
                  <a:lnTo>
                    <a:pt x="599940" y="955940"/>
                  </a:lnTo>
                  <a:cubicBezTo>
                    <a:pt x="610522" y="960464"/>
                    <a:pt x="622767" y="955553"/>
                    <a:pt x="627289" y="944971"/>
                  </a:cubicBezTo>
                  <a:cubicBezTo>
                    <a:pt x="629459" y="939895"/>
                    <a:pt x="629526" y="934164"/>
                    <a:pt x="627476" y="929040"/>
                  </a:cubicBezTo>
                  <a:lnTo>
                    <a:pt x="489264" y="583531"/>
                  </a:lnTo>
                  <a:lnTo>
                    <a:pt x="483419" y="531355"/>
                  </a:lnTo>
                  <a:lnTo>
                    <a:pt x="645948" y="531355"/>
                  </a:lnTo>
                  <a:lnTo>
                    <a:pt x="645948" y="562610"/>
                  </a:lnTo>
                  <a:cubicBezTo>
                    <a:pt x="645948" y="574118"/>
                    <a:pt x="655276" y="583447"/>
                    <a:pt x="666785" y="583447"/>
                  </a:cubicBezTo>
                  <a:cubicBezTo>
                    <a:pt x="678293" y="583447"/>
                    <a:pt x="687622" y="574118"/>
                    <a:pt x="687622" y="562610"/>
                  </a:cubicBezTo>
                  <a:lnTo>
                    <a:pt x="687622" y="510518"/>
                  </a:lnTo>
                  <a:cubicBezTo>
                    <a:pt x="687624" y="502346"/>
                    <a:pt x="682849" y="494928"/>
                    <a:pt x="675411" y="491545"/>
                  </a:cubicBezTo>
                  <a:lnTo>
                    <a:pt x="468354" y="397414"/>
                  </a:lnTo>
                  <a:lnTo>
                    <a:pt x="457643" y="302147"/>
                  </a:lnTo>
                  <a:lnTo>
                    <a:pt x="645948" y="302147"/>
                  </a:lnTo>
                  <a:lnTo>
                    <a:pt x="645948" y="333403"/>
                  </a:lnTo>
                  <a:cubicBezTo>
                    <a:pt x="645948" y="344911"/>
                    <a:pt x="655276" y="354240"/>
                    <a:pt x="666785" y="354240"/>
                  </a:cubicBezTo>
                  <a:close/>
                  <a:moveTo>
                    <a:pt x="283696" y="197962"/>
                  </a:moveTo>
                  <a:lnTo>
                    <a:pt x="404009" y="197962"/>
                  </a:lnTo>
                  <a:lnTo>
                    <a:pt x="411031" y="260473"/>
                  </a:lnTo>
                  <a:lnTo>
                    <a:pt x="276632" y="260473"/>
                  </a:lnTo>
                  <a:close/>
                  <a:moveTo>
                    <a:pt x="343811" y="57187"/>
                  </a:moveTo>
                  <a:lnTo>
                    <a:pt x="396622" y="132628"/>
                  </a:lnTo>
                  <a:lnTo>
                    <a:pt x="399321" y="156288"/>
                  </a:lnTo>
                  <a:lnTo>
                    <a:pt x="288374" y="156288"/>
                  </a:lnTo>
                  <a:lnTo>
                    <a:pt x="291041" y="132628"/>
                  </a:lnTo>
                  <a:close/>
                  <a:moveTo>
                    <a:pt x="117073" y="260473"/>
                  </a:moveTo>
                  <a:lnTo>
                    <a:pt x="241053" y="204109"/>
                  </a:lnTo>
                  <a:lnTo>
                    <a:pt x="234739" y="260473"/>
                  </a:lnTo>
                  <a:close/>
                  <a:moveTo>
                    <a:pt x="436786" y="489681"/>
                  </a:moveTo>
                  <a:lnTo>
                    <a:pt x="250919" y="489681"/>
                  </a:lnTo>
                  <a:lnTo>
                    <a:pt x="257941" y="427170"/>
                  </a:lnTo>
                  <a:lnTo>
                    <a:pt x="429764" y="427170"/>
                  </a:lnTo>
                  <a:close/>
                  <a:moveTo>
                    <a:pt x="117073" y="489681"/>
                  </a:moveTo>
                  <a:lnTo>
                    <a:pt x="213965" y="445652"/>
                  </a:lnTo>
                  <a:lnTo>
                    <a:pt x="208985" y="489681"/>
                  </a:lnTo>
                  <a:close/>
                  <a:moveTo>
                    <a:pt x="459456" y="621287"/>
                  </a:moveTo>
                  <a:lnTo>
                    <a:pt x="488097" y="692842"/>
                  </a:lnTo>
                  <a:lnTo>
                    <a:pt x="394216" y="650647"/>
                  </a:lnTo>
                  <a:close/>
                  <a:moveTo>
                    <a:pt x="489045" y="738954"/>
                  </a:moveTo>
                  <a:lnTo>
                    <a:pt x="343300" y="801111"/>
                  </a:lnTo>
                  <a:lnTo>
                    <a:pt x="197681" y="738954"/>
                  </a:lnTo>
                  <a:lnTo>
                    <a:pt x="343384" y="673474"/>
                  </a:lnTo>
                  <a:close/>
                  <a:moveTo>
                    <a:pt x="199827" y="692289"/>
                  </a:moveTo>
                  <a:lnTo>
                    <a:pt x="228051" y="621652"/>
                  </a:lnTo>
                  <a:lnTo>
                    <a:pt x="292521" y="650626"/>
                  </a:lnTo>
                  <a:close/>
                  <a:moveTo>
                    <a:pt x="117938" y="897190"/>
                  </a:moveTo>
                  <a:lnTo>
                    <a:pt x="168103" y="771658"/>
                  </a:lnTo>
                  <a:lnTo>
                    <a:pt x="290166" y="823750"/>
                  </a:lnTo>
                  <a:close/>
                  <a:moveTo>
                    <a:pt x="396383" y="823771"/>
                  </a:moveTo>
                  <a:lnTo>
                    <a:pt x="519488" y="771293"/>
                  </a:lnTo>
                  <a:lnTo>
                    <a:pt x="570132" y="897919"/>
                  </a:lnTo>
                  <a:close/>
                  <a:moveTo>
                    <a:pt x="447037" y="581186"/>
                  </a:moveTo>
                  <a:lnTo>
                    <a:pt x="343352" y="627788"/>
                  </a:lnTo>
                  <a:lnTo>
                    <a:pt x="240563" y="581582"/>
                  </a:lnTo>
                  <a:lnTo>
                    <a:pt x="246231" y="531355"/>
                  </a:lnTo>
                  <a:lnTo>
                    <a:pt x="441474" y="531355"/>
                  </a:lnTo>
                  <a:close/>
                  <a:moveTo>
                    <a:pt x="570632" y="489681"/>
                  </a:moveTo>
                  <a:lnTo>
                    <a:pt x="478720" y="489681"/>
                  </a:lnTo>
                  <a:lnTo>
                    <a:pt x="473771" y="445652"/>
                  </a:lnTo>
                  <a:close/>
                  <a:moveTo>
                    <a:pt x="425075" y="385495"/>
                  </a:moveTo>
                  <a:lnTo>
                    <a:pt x="262619" y="385495"/>
                  </a:lnTo>
                  <a:lnTo>
                    <a:pt x="271996" y="302147"/>
                  </a:lnTo>
                  <a:lnTo>
                    <a:pt x="415699" y="302147"/>
                  </a:lnTo>
                  <a:close/>
                  <a:moveTo>
                    <a:pt x="446631" y="204109"/>
                  </a:moveTo>
                  <a:lnTo>
                    <a:pt x="570632" y="260473"/>
                  </a:lnTo>
                  <a:lnTo>
                    <a:pt x="452966" y="260473"/>
                  </a:lnTo>
                  <a:close/>
                </a:path>
              </a:pathLst>
            </a:custGeom>
            <a:solidFill>
              <a:srgbClr val="000000"/>
            </a:solidFill>
            <a:ln w="10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66D1AC-DC64-3DDF-852E-3E364CB7CABC}"/>
                </a:ext>
              </a:extLst>
            </p:cNvPr>
            <p:cNvSpPr/>
            <p:nvPr/>
          </p:nvSpPr>
          <p:spPr>
            <a:xfrm>
              <a:off x="4210352" y="3363242"/>
              <a:ext cx="876300" cy="533400"/>
            </a:xfrm>
            <a:custGeom>
              <a:avLst/>
              <a:gdLst>
                <a:gd name="connsiteX0" fmla="*/ 810863 w 876300"/>
                <a:gd name="connsiteY0" fmla="*/ 495300 h 533400"/>
                <a:gd name="connsiteX1" fmla="*/ 743055 w 876300"/>
                <a:gd name="connsiteY1" fmla="*/ 94774 h 533400"/>
                <a:gd name="connsiteX2" fmla="*/ 730930 w 876300"/>
                <a:gd name="connsiteY2" fmla="*/ 78610 h 533400"/>
                <a:gd name="connsiteX3" fmla="*/ 728834 w 876300"/>
                <a:gd name="connsiteY3" fmla="*/ 78467 h 533400"/>
                <a:gd name="connsiteX4" fmla="*/ 613648 w 876300"/>
                <a:gd name="connsiteY4" fmla="*/ 78467 h 533400"/>
                <a:gd name="connsiteX5" fmla="*/ 704726 w 876300"/>
                <a:gd name="connsiteY5" fmla="*/ 495300 h 533400"/>
                <a:gd name="connsiteX6" fmla="*/ 673418 w 876300"/>
                <a:gd name="connsiteY6" fmla="*/ 495300 h 533400"/>
                <a:gd name="connsiteX7" fmla="*/ 591426 w 876300"/>
                <a:gd name="connsiteY7" fmla="*/ 16735 h 533400"/>
                <a:gd name="connsiteX8" fmla="*/ 579798 w 876300"/>
                <a:gd name="connsiteY8" fmla="*/ 211 h 533400"/>
                <a:gd name="connsiteX9" fmla="*/ 577377 w 876300"/>
                <a:gd name="connsiteY9" fmla="*/ 0 h 533400"/>
                <a:gd name="connsiteX10" fmla="*/ 290894 w 876300"/>
                <a:gd name="connsiteY10" fmla="*/ 0 h 533400"/>
                <a:gd name="connsiteX11" fmla="*/ 276642 w 876300"/>
                <a:gd name="connsiteY11" fmla="*/ 14324 h 533400"/>
                <a:gd name="connsiteX12" fmla="*/ 276854 w 876300"/>
                <a:gd name="connsiteY12" fmla="*/ 16735 h 533400"/>
                <a:gd name="connsiteX13" fmla="*/ 194862 w 876300"/>
                <a:gd name="connsiteY13" fmla="*/ 495300 h 533400"/>
                <a:gd name="connsiteX14" fmla="*/ 163544 w 876300"/>
                <a:gd name="connsiteY14" fmla="*/ 495300 h 533400"/>
                <a:gd name="connsiteX15" fmla="*/ 254613 w 876300"/>
                <a:gd name="connsiteY15" fmla="*/ 78467 h 533400"/>
                <a:gd name="connsiteX16" fmla="*/ 138017 w 876300"/>
                <a:gd name="connsiteY16" fmla="*/ 78467 h 533400"/>
                <a:gd name="connsiteX17" fmla="*/ 123682 w 876300"/>
                <a:gd name="connsiteY17" fmla="*/ 92706 h 533400"/>
                <a:gd name="connsiteX18" fmla="*/ 123825 w 876300"/>
                <a:gd name="connsiteY18" fmla="*/ 94774 h 533400"/>
                <a:gd name="connsiteX19" fmla="*/ 55988 w 876300"/>
                <a:gd name="connsiteY19" fmla="*/ 495300 h 533400"/>
                <a:gd name="connsiteX20" fmla="*/ 0 w 876300"/>
                <a:gd name="connsiteY20" fmla="*/ 495300 h 533400"/>
                <a:gd name="connsiteX21" fmla="*/ 0 w 876300"/>
                <a:gd name="connsiteY21" fmla="*/ 533400 h 533400"/>
                <a:gd name="connsiteX22" fmla="*/ 876300 w 876300"/>
                <a:gd name="connsiteY22" fmla="*/ 533400 h 533400"/>
                <a:gd name="connsiteX23" fmla="*/ 876300 w 876300"/>
                <a:gd name="connsiteY23" fmla="*/ 4953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76300" h="533400">
                  <a:moveTo>
                    <a:pt x="810863" y="495300"/>
                  </a:moveTo>
                  <a:cubicBezTo>
                    <a:pt x="779136" y="422053"/>
                    <a:pt x="718242" y="254546"/>
                    <a:pt x="743055" y="94774"/>
                  </a:cubicBezTo>
                  <a:cubicBezTo>
                    <a:pt x="744170" y="86962"/>
                    <a:pt x="738742" y="79725"/>
                    <a:pt x="730930" y="78610"/>
                  </a:cubicBezTo>
                  <a:cubicBezTo>
                    <a:pt x="730236" y="78511"/>
                    <a:pt x="729535" y="78463"/>
                    <a:pt x="728834" y="78467"/>
                  </a:cubicBezTo>
                  <a:lnTo>
                    <a:pt x="613648" y="78467"/>
                  </a:lnTo>
                  <a:cubicBezTo>
                    <a:pt x="604323" y="256403"/>
                    <a:pt x="676513" y="433559"/>
                    <a:pt x="704726" y="495300"/>
                  </a:cubicBezTo>
                  <a:lnTo>
                    <a:pt x="673418" y="495300"/>
                  </a:lnTo>
                  <a:cubicBezTo>
                    <a:pt x="637051" y="412899"/>
                    <a:pt x="560556" y="209731"/>
                    <a:pt x="591426" y="16735"/>
                  </a:cubicBezTo>
                  <a:cubicBezTo>
                    <a:pt x="592778" y="8961"/>
                    <a:pt x="587573" y="1563"/>
                    <a:pt x="579798" y="211"/>
                  </a:cubicBezTo>
                  <a:cubicBezTo>
                    <a:pt x="578998" y="72"/>
                    <a:pt x="578189" y="2"/>
                    <a:pt x="577377" y="0"/>
                  </a:cubicBezTo>
                  <a:lnTo>
                    <a:pt x="290894" y="0"/>
                  </a:lnTo>
                  <a:cubicBezTo>
                    <a:pt x="283003" y="20"/>
                    <a:pt x="276622" y="6433"/>
                    <a:pt x="276642" y="14324"/>
                  </a:cubicBezTo>
                  <a:cubicBezTo>
                    <a:pt x="276644" y="15132"/>
                    <a:pt x="276716" y="15939"/>
                    <a:pt x="276854" y="16735"/>
                  </a:cubicBezTo>
                  <a:cubicBezTo>
                    <a:pt x="307724" y="209731"/>
                    <a:pt x="231229" y="412899"/>
                    <a:pt x="194862" y="495300"/>
                  </a:cubicBezTo>
                  <a:lnTo>
                    <a:pt x="163544" y="495300"/>
                  </a:lnTo>
                  <a:cubicBezTo>
                    <a:pt x="191776" y="433549"/>
                    <a:pt x="263938" y="256384"/>
                    <a:pt x="254613" y="78467"/>
                  </a:cubicBezTo>
                  <a:lnTo>
                    <a:pt x="138017" y="78467"/>
                  </a:lnTo>
                  <a:cubicBezTo>
                    <a:pt x="130127" y="78440"/>
                    <a:pt x="123708" y="84815"/>
                    <a:pt x="123682" y="92706"/>
                  </a:cubicBezTo>
                  <a:cubicBezTo>
                    <a:pt x="123679" y="93398"/>
                    <a:pt x="123727" y="94089"/>
                    <a:pt x="123825" y="94774"/>
                  </a:cubicBezTo>
                  <a:cubicBezTo>
                    <a:pt x="148590" y="254546"/>
                    <a:pt x="87716" y="422053"/>
                    <a:pt x="55988" y="495300"/>
                  </a:cubicBezTo>
                  <a:lnTo>
                    <a:pt x="0" y="495300"/>
                  </a:lnTo>
                  <a:lnTo>
                    <a:pt x="0" y="533400"/>
                  </a:lnTo>
                  <a:lnTo>
                    <a:pt x="876300" y="533400"/>
                  </a:lnTo>
                  <a:lnTo>
                    <a:pt x="876300" y="4953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159B07-A372-9D31-FEF1-D40B5AE51B77}"/>
                </a:ext>
              </a:extLst>
            </p:cNvPr>
            <p:cNvSpPr/>
            <p:nvPr/>
          </p:nvSpPr>
          <p:spPr>
            <a:xfrm>
              <a:off x="2542003" y="3149569"/>
              <a:ext cx="351948" cy="515302"/>
            </a:xfrm>
            <a:custGeom>
              <a:avLst/>
              <a:gdLst>
                <a:gd name="connsiteX0" fmla="*/ 331067 w 351948"/>
                <a:gd name="connsiteY0" fmla="*/ 264795 h 515302"/>
                <a:gd name="connsiteX1" fmla="*/ 252962 w 351948"/>
                <a:gd name="connsiteY1" fmla="*/ 333375 h 515302"/>
                <a:gd name="connsiteX2" fmla="*/ 227245 w 351948"/>
                <a:gd name="connsiteY2" fmla="*/ 240030 h 515302"/>
                <a:gd name="connsiteX3" fmla="*/ 146282 w 351948"/>
                <a:gd name="connsiteY3" fmla="*/ 0 h 515302"/>
                <a:gd name="connsiteX4" fmla="*/ 84370 w 351948"/>
                <a:gd name="connsiteY4" fmla="*/ 190500 h 515302"/>
                <a:gd name="connsiteX5" fmla="*/ 12932 w 351948"/>
                <a:gd name="connsiteY5" fmla="*/ 274320 h 515302"/>
                <a:gd name="connsiteX6" fmla="*/ 71987 w 351948"/>
                <a:gd name="connsiteY6" fmla="*/ 481013 h 515302"/>
                <a:gd name="connsiteX7" fmla="*/ 108182 w 351948"/>
                <a:gd name="connsiteY7" fmla="*/ 289560 h 515302"/>
                <a:gd name="connsiteX8" fmla="*/ 131995 w 351948"/>
                <a:gd name="connsiteY8" fmla="*/ 421005 h 515302"/>
                <a:gd name="connsiteX9" fmla="*/ 175810 w 351948"/>
                <a:gd name="connsiteY9" fmla="*/ 515303 h 515302"/>
                <a:gd name="connsiteX10" fmla="*/ 337735 w 351948"/>
                <a:gd name="connsiteY10" fmla="*/ 406718 h 515302"/>
                <a:gd name="connsiteX11" fmla="*/ 331067 w 351948"/>
                <a:gd name="connsiteY11" fmla="*/ 264795 h 51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948" h="515302">
                  <a:moveTo>
                    <a:pt x="331067" y="264795"/>
                  </a:moveTo>
                  <a:cubicBezTo>
                    <a:pt x="341545" y="308610"/>
                    <a:pt x="296777" y="351473"/>
                    <a:pt x="252962" y="333375"/>
                  </a:cubicBezTo>
                  <a:cubicBezTo>
                    <a:pt x="215815" y="320040"/>
                    <a:pt x="201527" y="277178"/>
                    <a:pt x="227245" y="240030"/>
                  </a:cubicBezTo>
                  <a:cubicBezTo>
                    <a:pt x="285347" y="162878"/>
                    <a:pt x="242485" y="41910"/>
                    <a:pt x="146282" y="0"/>
                  </a:cubicBezTo>
                  <a:cubicBezTo>
                    <a:pt x="190097" y="82868"/>
                    <a:pt x="123422" y="158115"/>
                    <a:pt x="84370" y="190500"/>
                  </a:cubicBezTo>
                  <a:cubicBezTo>
                    <a:pt x="46270" y="221933"/>
                    <a:pt x="20552" y="255270"/>
                    <a:pt x="12932" y="274320"/>
                  </a:cubicBezTo>
                  <a:cubicBezTo>
                    <a:pt x="-26120" y="368618"/>
                    <a:pt x="31982" y="459105"/>
                    <a:pt x="71987" y="481013"/>
                  </a:cubicBezTo>
                  <a:cubicBezTo>
                    <a:pt x="53890" y="440055"/>
                    <a:pt x="37697" y="362903"/>
                    <a:pt x="108182" y="289560"/>
                  </a:cubicBezTo>
                  <a:cubicBezTo>
                    <a:pt x="108182" y="289560"/>
                    <a:pt x="88180" y="367665"/>
                    <a:pt x="131995" y="421005"/>
                  </a:cubicBezTo>
                  <a:cubicBezTo>
                    <a:pt x="175810" y="475298"/>
                    <a:pt x="175810" y="515303"/>
                    <a:pt x="175810" y="515303"/>
                  </a:cubicBezTo>
                  <a:cubicBezTo>
                    <a:pt x="244390" y="515303"/>
                    <a:pt x="310112" y="474345"/>
                    <a:pt x="337735" y="406718"/>
                  </a:cubicBezTo>
                  <a:cubicBezTo>
                    <a:pt x="356785" y="365760"/>
                    <a:pt x="358690" y="301943"/>
                    <a:pt x="331067" y="264795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B48B98D-7968-B3DB-BE0B-D53C40D28825}"/>
                </a:ext>
              </a:extLst>
            </p:cNvPr>
            <p:cNvSpPr/>
            <p:nvPr/>
          </p:nvSpPr>
          <p:spPr>
            <a:xfrm>
              <a:off x="2403190" y="3625922"/>
              <a:ext cx="625063" cy="321739"/>
            </a:xfrm>
            <a:custGeom>
              <a:avLst/>
              <a:gdLst>
                <a:gd name="connsiteX0" fmla="*/ 603230 w 625063"/>
                <a:gd name="connsiteY0" fmla="*/ 221830 h 321739"/>
                <a:gd name="connsiteX1" fmla="*/ 66973 w 625063"/>
                <a:gd name="connsiteY1" fmla="*/ 2755 h 321739"/>
                <a:gd name="connsiteX2" fmla="*/ 14585 w 625063"/>
                <a:gd name="connsiteY2" fmla="*/ 23710 h 321739"/>
                <a:gd name="connsiteX3" fmla="*/ 3155 w 625063"/>
                <a:gd name="connsiteY3" fmla="*/ 50380 h 321739"/>
                <a:gd name="connsiteX4" fmla="*/ 24110 w 625063"/>
                <a:gd name="connsiteY4" fmla="*/ 99910 h 321739"/>
                <a:gd name="connsiteX5" fmla="*/ 174605 w 625063"/>
                <a:gd name="connsiteY5" fmla="*/ 160870 h 321739"/>
                <a:gd name="connsiteX6" fmla="*/ 26015 w 625063"/>
                <a:gd name="connsiteY6" fmla="*/ 221830 h 321739"/>
                <a:gd name="connsiteX7" fmla="*/ 5060 w 625063"/>
                <a:gd name="connsiteY7" fmla="*/ 271360 h 321739"/>
                <a:gd name="connsiteX8" fmla="*/ 16490 w 625063"/>
                <a:gd name="connsiteY8" fmla="*/ 298030 h 321739"/>
                <a:gd name="connsiteX9" fmla="*/ 66973 w 625063"/>
                <a:gd name="connsiteY9" fmla="*/ 318985 h 321739"/>
                <a:gd name="connsiteX10" fmla="*/ 313670 w 625063"/>
                <a:gd name="connsiteY10" fmla="*/ 218020 h 321739"/>
                <a:gd name="connsiteX11" fmla="*/ 560368 w 625063"/>
                <a:gd name="connsiteY11" fmla="*/ 318985 h 321739"/>
                <a:gd name="connsiteX12" fmla="*/ 610850 w 625063"/>
                <a:gd name="connsiteY12" fmla="*/ 298030 h 321739"/>
                <a:gd name="connsiteX13" fmla="*/ 622280 w 625063"/>
                <a:gd name="connsiteY13" fmla="*/ 271360 h 321739"/>
                <a:gd name="connsiteX14" fmla="*/ 603230 w 625063"/>
                <a:gd name="connsiteY14" fmla="*/ 221830 h 32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063" h="321739">
                  <a:moveTo>
                    <a:pt x="603230" y="221830"/>
                  </a:moveTo>
                  <a:lnTo>
                    <a:pt x="66973" y="2755"/>
                  </a:lnTo>
                  <a:cubicBezTo>
                    <a:pt x="45065" y="-4865"/>
                    <a:pt x="23158" y="3707"/>
                    <a:pt x="14585" y="23710"/>
                  </a:cubicBezTo>
                  <a:lnTo>
                    <a:pt x="3155" y="50380"/>
                  </a:lnTo>
                  <a:cubicBezTo>
                    <a:pt x="-5417" y="69430"/>
                    <a:pt x="4108" y="92290"/>
                    <a:pt x="24110" y="99910"/>
                  </a:cubicBezTo>
                  <a:lnTo>
                    <a:pt x="174605" y="160870"/>
                  </a:lnTo>
                  <a:lnTo>
                    <a:pt x="26015" y="221830"/>
                  </a:lnTo>
                  <a:cubicBezTo>
                    <a:pt x="6013" y="229450"/>
                    <a:pt x="-3512" y="252310"/>
                    <a:pt x="5060" y="271360"/>
                  </a:cubicBezTo>
                  <a:lnTo>
                    <a:pt x="16490" y="298030"/>
                  </a:lnTo>
                  <a:cubicBezTo>
                    <a:pt x="25063" y="317080"/>
                    <a:pt x="46970" y="326605"/>
                    <a:pt x="66973" y="318985"/>
                  </a:cubicBezTo>
                  <a:lnTo>
                    <a:pt x="313670" y="218020"/>
                  </a:lnTo>
                  <a:lnTo>
                    <a:pt x="560368" y="318985"/>
                  </a:lnTo>
                  <a:cubicBezTo>
                    <a:pt x="580370" y="326605"/>
                    <a:pt x="602278" y="318032"/>
                    <a:pt x="610850" y="298030"/>
                  </a:cubicBezTo>
                  <a:lnTo>
                    <a:pt x="622280" y="271360"/>
                  </a:lnTo>
                  <a:cubicBezTo>
                    <a:pt x="629900" y="252310"/>
                    <a:pt x="621328" y="229450"/>
                    <a:pt x="603230" y="22183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9FCB20-1AD7-458D-4008-165F822E0C43}"/>
                </a:ext>
              </a:extLst>
            </p:cNvPr>
            <p:cNvSpPr/>
            <p:nvPr/>
          </p:nvSpPr>
          <p:spPr>
            <a:xfrm>
              <a:off x="2768296" y="3626046"/>
              <a:ext cx="262235" cy="140743"/>
            </a:xfrm>
            <a:custGeom>
              <a:avLst/>
              <a:gdLst>
                <a:gd name="connsiteX0" fmla="*/ 238125 w 262235"/>
                <a:gd name="connsiteY0" fmla="*/ 99785 h 140743"/>
                <a:gd name="connsiteX1" fmla="*/ 259080 w 262235"/>
                <a:gd name="connsiteY1" fmla="*/ 50256 h 140743"/>
                <a:gd name="connsiteX2" fmla="*/ 247650 w 262235"/>
                <a:gd name="connsiteY2" fmla="*/ 23585 h 140743"/>
                <a:gd name="connsiteX3" fmla="*/ 197167 w 262235"/>
                <a:gd name="connsiteY3" fmla="*/ 2631 h 140743"/>
                <a:gd name="connsiteX4" fmla="*/ 0 w 262235"/>
                <a:gd name="connsiteY4" fmla="*/ 83593 h 140743"/>
                <a:gd name="connsiteX5" fmla="*/ 139065 w 262235"/>
                <a:gd name="connsiteY5" fmla="*/ 140743 h 140743"/>
                <a:gd name="connsiteX6" fmla="*/ 238125 w 262235"/>
                <a:gd name="connsiteY6" fmla="*/ 99785 h 14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235" h="140743">
                  <a:moveTo>
                    <a:pt x="238125" y="99785"/>
                  </a:moveTo>
                  <a:cubicBezTo>
                    <a:pt x="258127" y="92166"/>
                    <a:pt x="267653" y="69306"/>
                    <a:pt x="259080" y="50256"/>
                  </a:cubicBezTo>
                  <a:lnTo>
                    <a:pt x="247650" y="23585"/>
                  </a:lnTo>
                  <a:cubicBezTo>
                    <a:pt x="239077" y="4535"/>
                    <a:pt x="217170" y="-4990"/>
                    <a:pt x="197167" y="2631"/>
                  </a:cubicBezTo>
                  <a:lnTo>
                    <a:pt x="0" y="83593"/>
                  </a:lnTo>
                  <a:lnTo>
                    <a:pt x="139065" y="140743"/>
                  </a:lnTo>
                  <a:lnTo>
                    <a:pt x="238125" y="9978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pic>
          <p:nvPicPr>
            <p:cNvPr id="23" name="Picture 2" descr="Power Generator Icons - Free SVG &amp; PNG Power Generator Images - Noun Project">
              <a:extLst>
                <a:ext uri="{FF2B5EF4-FFF2-40B4-BE49-F238E27FC236}">
                  <a16:creationId xmlns:a16="http://schemas.microsoft.com/office/drawing/2014/main" id="{5DE1048D-BF81-9D5B-1B53-AA58CC600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362" y="2160899"/>
              <a:ext cx="1000177" cy="100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A black and white drawing of a tube&#10;&#10;Description automatically generated">
              <a:extLst>
                <a:ext uri="{FF2B5EF4-FFF2-40B4-BE49-F238E27FC236}">
                  <a16:creationId xmlns:a16="http://schemas.microsoft.com/office/drawing/2014/main" id="{06ADDE2F-0012-CD34-D632-3D2ECA2FB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061" y="2091290"/>
              <a:ext cx="978054" cy="1000177"/>
            </a:xfrm>
            <a:prstGeom prst="rect">
              <a:avLst/>
            </a:prstGeom>
          </p:spPr>
        </p:pic>
        <p:sp>
          <p:nvSpPr>
            <p:cNvPr id="25" name="Arrow: Bent 24">
              <a:extLst>
                <a:ext uri="{FF2B5EF4-FFF2-40B4-BE49-F238E27FC236}">
                  <a16:creationId xmlns:a16="http://schemas.microsoft.com/office/drawing/2014/main" id="{377E3AE1-BEF6-36D5-B816-16DCE363EF4A}"/>
                </a:ext>
              </a:extLst>
            </p:cNvPr>
            <p:cNvSpPr/>
            <p:nvPr/>
          </p:nvSpPr>
          <p:spPr>
            <a:xfrm>
              <a:off x="2665401" y="2467023"/>
              <a:ext cx="508660" cy="538666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Arrow: Bent 25">
              <a:extLst>
                <a:ext uri="{FF2B5EF4-FFF2-40B4-BE49-F238E27FC236}">
                  <a16:creationId xmlns:a16="http://schemas.microsoft.com/office/drawing/2014/main" id="{1A3571C0-AF6D-8E1B-E980-D51B39DD5BD6}"/>
                </a:ext>
              </a:extLst>
            </p:cNvPr>
            <p:cNvSpPr/>
            <p:nvPr/>
          </p:nvSpPr>
          <p:spPr>
            <a:xfrm rot="5400000">
              <a:off x="4307167" y="2582966"/>
              <a:ext cx="336784" cy="508660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Arrow: Bent 26">
              <a:extLst>
                <a:ext uri="{FF2B5EF4-FFF2-40B4-BE49-F238E27FC236}">
                  <a16:creationId xmlns:a16="http://schemas.microsoft.com/office/drawing/2014/main" id="{5A426130-1965-9D10-F3B2-307825392B3B}"/>
                </a:ext>
              </a:extLst>
            </p:cNvPr>
            <p:cNvSpPr/>
            <p:nvPr/>
          </p:nvSpPr>
          <p:spPr>
            <a:xfrm rot="10800000">
              <a:off x="4221229" y="4005863"/>
              <a:ext cx="508660" cy="538666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Arrow: Bent 27">
              <a:extLst>
                <a:ext uri="{FF2B5EF4-FFF2-40B4-BE49-F238E27FC236}">
                  <a16:creationId xmlns:a16="http://schemas.microsoft.com/office/drawing/2014/main" id="{C1F50878-0D3C-65EC-5634-B1E3317A9472}"/>
                </a:ext>
              </a:extLst>
            </p:cNvPr>
            <p:cNvSpPr/>
            <p:nvPr/>
          </p:nvSpPr>
          <p:spPr>
            <a:xfrm rot="16200000">
              <a:off x="2650398" y="3970711"/>
              <a:ext cx="508660" cy="538666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Arrow: Left 28">
              <a:extLst>
                <a:ext uri="{FF2B5EF4-FFF2-40B4-BE49-F238E27FC236}">
                  <a16:creationId xmlns:a16="http://schemas.microsoft.com/office/drawing/2014/main" id="{B616DB06-30A4-6C22-E907-D5240DDE1882}"/>
                </a:ext>
              </a:extLst>
            </p:cNvPr>
            <p:cNvSpPr/>
            <p:nvPr/>
          </p:nvSpPr>
          <p:spPr>
            <a:xfrm>
              <a:off x="3237715" y="4290200"/>
              <a:ext cx="914400" cy="261258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Lightning Bolt 29">
              <a:extLst>
                <a:ext uri="{FF2B5EF4-FFF2-40B4-BE49-F238E27FC236}">
                  <a16:creationId xmlns:a16="http://schemas.microsoft.com/office/drawing/2014/main" id="{7A802801-BBBC-31BB-C8DE-5773509987E9}"/>
                </a:ext>
              </a:extLst>
            </p:cNvPr>
            <p:cNvSpPr/>
            <p:nvPr/>
          </p:nvSpPr>
          <p:spPr>
            <a:xfrm>
              <a:off x="5486450" y="2938075"/>
              <a:ext cx="334649" cy="306779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A5291291-61B4-2E2C-3607-001D9FFB7981}"/>
                </a:ext>
              </a:extLst>
            </p:cNvPr>
            <p:cNvSpPr/>
            <p:nvPr/>
          </p:nvSpPr>
          <p:spPr>
            <a:xfrm rot="5400000">
              <a:off x="4625800" y="2161116"/>
              <a:ext cx="45719" cy="854864"/>
            </a:xfrm>
            <a:prstGeom prst="round2Same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row: Bent 32">
              <a:extLst>
                <a:ext uri="{FF2B5EF4-FFF2-40B4-BE49-F238E27FC236}">
                  <a16:creationId xmlns:a16="http://schemas.microsoft.com/office/drawing/2014/main" id="{4C520D6A-EBFB-2DC5-997C-E0DCC620FEB0}"/>
                </a:ext>
              </a:extLst>
            </p:cNvPr>
            <p:cNvSpPr/>
            <p:nvPr/>
          </p:nvSpPr>
          <p:spPr>
            <a:xfrm rot="16200000">
              <a:off x="1041981" y="2478431"/>
              <a:ext cx="1463694" cy="1131972"/>
            </a:xfrm>
            <a:prstGeom prst="bentArrow">
              <a:avLst/>
            </a:prstGeom>
            <a:blipFill dpi="0" rotWithShape="1">
              <a:blip r:embed="rId5"/>
              <a:srcRect/>
              <a:tile tx="0" ty="0" sx="50000" sy="37000" flip="xy" algn="tl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85EE8C-B3A2-0416-8916-9040F7A20268}"/>
                </a:ext>
              </a:extLst>
            </p:cNvPr>
            <p:cNvSpPr txBox="1"/>
            <p:nvPr/>
          </p:nvSpPr>
          <p:spPr>
            <a:xfrm>
              <a:off x="5045320" y="1974017"/>
              <a:ext cx="105068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/>
                <a:t>Generator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F7D3C5-0CAC-3D56-F51D-1B5E987069EF}"/>
                </a:ext>
              </a:extLst>
            </p:cNvPr>
            <p:cNvSpPr txBox="1"/>
            <p:nvPr/>
          </p:nvSpPr>
          <p:spPr>
            <a:xfrm>
              <a:off x="3137748" y="1987385"/>
              <a:ext cx="105068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/>
                <a:t>Turbine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221539-943F-E8A8-6F2F-94838C8BA4D1}"/>
                </a:ext>
              </a:extLst>
            </p:cNvPr>
            <p:cNvSpPr txBox="1"/>
            <p:nvPr/>
          </p:nvSpPr>
          <p:spPr>
            <a:xfrm>
              <a:off x="5628522" y="3985714"/>
              <a:ext cx="105068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/>
                <a:t>The grid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069EC7-47CA-3391-8225-087943C673B7}"/>
                </a:ext>
              </a:extLst>
            </p:cNvPr>
            <p:cNvSpPr txBox="1"/>
            <p:nvPr/>
          </p:nvSpPr>
          <p:spPr>
            <a:xfrm>
              <a:off x="1839726" y="3985714"/>
              <a:ext cx="7951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/>
                <a:t>Burner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75B6628-E18E-97C4-F5D6-2B3B99EFC4AB}"/>
                </a:ext>
              </a:extLst>
            </p:cNvPr>
            <p:cNvSpPr txBox="1"/>
            <p:nvPr/>
          </p:nvSpPr>
          <p:spPr>
            <a:xfrm>
              <a:off x="4590468" y="4005863"/>
              <a:ext cx="105068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/>
                <a:t>Cooling tower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464DD2-6960-EC2F-E0E7-7113F289FF61}"/>
                </a:ext>
              </a:extLst>
            </p:cNvPr>
            <p:cNvSpPr txBox="1"/>
            <p:nvPr/>
          </p:nvSpPr>
          <p:spPr>
            <a:xfrm>
              <a:off x="1209470" y="1974015"/>
              <a:ext cx="56435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</a:rPr>
                <a:t>CO</a:t>
              </a:r>
              <a:r>
                <a:rPr lang="en-GB" sz="1600" b="1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584308-7D54-C7B5-FC79-BEB2D8A09B05}"/>
                </a:ext>
              </a:extLst>
            </p:cNvPr>
            <p:cNvSpPr txBox="1"/>
            <p:nvPr/>
          </p:nvSpPr>
          <p:spPr>
            <a:xfrm>
              <a:off x="3135992" y="4544529"/>
              <a:ext cx="105068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70C0"/>
                  </a:solidFill>
                </a:rPr>
                <a:t>Water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41C8D17-03EB-F96C-2589-463978F37301}"/>
                </a:ext>
              </a:extLst>
            </p:cNvPr>
            <p:cNvSpPr txBox="1"/>
            <p:nvPr/>
          </p:nvSpPr>
          <p:spPr>
            <a:xfrm>
              <a:off x="1832632" y="2414359"/>
              <a:ext cx="105068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70C0"/>
                  </a:solidFill>
                </a:rPr>
                <a:t>Steam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F0C959-EDC4-D7F2-1A58-E1ED33F94781}"/>
              </a:ext>
            </a:extLst>
          </p:cNvPr>
          <p:cNvGrpSpPr/>
          <p:nvPr/>
        </p:nvGrpSpPr>
        <p:grpSpPr>
          <a:xfrm>
            <a:off x="6618347" y="2703651"/>
            <a:ext cx="5236146" cy="2909066"/>
            <a:chOff x="1443056" y="1974017"/>
            <a:chExt cx="5236146" cy="2909066"/>
          </a:xfrm>
        </p:grpSpPr>
        <p:pic>
          <p:nvPicPr>
            <p:cNvPr id="13" name="Content Placeholder 5" descr="Electric Tower with solid fill">
              <a:extLst>
                <a:ext uri="{FF2B5EF4-FFF2-40B4-BE49-F238E27FC236}">
                  <a16:creationId xmlns:a16="http://schemas.microsoft.com/office/drawing/2014/main" id="{A982C8CF-A441-36D1-C5CC-2874F7D5F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53774" y="3005688"/>
              <a:ext cx="1000177" cy="1000177"/>
            </a:xfrm>
            <a:prstGeom prst="rect">
              <a:avLst/>
            </a:prstGeom>
          </p:spPr>
        </p:pic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6C62A8-3E0D-6744-F5D3-57A9D717B814}"/>
                </a:ext>
              </a:extLst>
            </p:cNvPr>
            <p:cNvSpPr/>
            <p:nvPr/>
          </p:nvSpPr>
          <p:spPr>
            <a:xfrm>
              <a:off x="4186672" y="3239075"/>
              <a:ext cx="876300" cy="533400"/>
            </a:xfrm>
            <a:custGeom>
              <a:avLst/>
              <a:gdLst>
                <a:gd name="connsiteX0" fmla="*/ 810863 w 876300"/>
                <a:gd name="connsiteY0" fmla="*/ 495300 h 533400"/>
                <a:gd name="connsiteX1" fmla="*/ 743055 w 876300"/>
                <a:gd name="connsiteY1" fmla="*/ 94774 h 533400"/>
                <a:gd name="connsiteX2" fmla="*/ 730930 w 876300"/>
                <a:gd name="connsiteY2" fmla="*/ 78610 h 533400"/>
                <a:gd name="connsiteX3" fmla="*/ 728834 w 876300"/>
                <a:gd name="connsiteY3" fmla="*/ 78467 h 533400"/>
                <a:gd name="connsiteX4" fmla="*/ 613648 w 876300"/>
                <a:gd name="connsiteY4" fmla="*/ 78467 h 533400"/>
                <a:gd name="connsiteX5" fmla="*/ 704726 w 876300"/>
                <a:gd name="connsiteY5" fmla="*/ 495300 h 533400"/>
                <a:gd name="connsiteX6" fmla="*/ 673418 w 876300"/>
                <a:gd name="connsiteY6" fmla="*/ 495300 h 533400"/>
                <a:gd name="connsiteX7" fmla="*/ 591426 w 876300"/>
                <a:gd name="connsiteY7" fmla="*/ 16735 h 533400"/>
                <a:gd name="connsiteX8" fmla="*/ 579798 w 876300"/>
                <a:gd name="connsiteY8" fmla="*/ 211 h 533400"/>
                <a:gd name="connsiteX9" fmla="*/ 577377 w 876300"/>
                <a:gd name="connsiteY9" fmla="*/ 0 h 533400"/>
                <a:gd name="connsiteX10" fmla="*/ 290894 w 876300"/>
                <a:gd name="connsiteY10" fmla="*/ 0 h 533400"/>
                <a:gd name="connsiteX11" fmla="*/ 276642 w 876300"/>
                <a:gd name="connsiteY11" fmla="*/ 14324 h 533400"/>
                <a:gd name="connsiteX12" fmla="*/ 276854 w 876300"/>
                <a:gd name="connsiteY12" fmla="*/ 16735 h 533400"/>
                <a:gd name="connsiteX13" fmla="*/ 194862 w 876300"/>
                <a:gd name="connsiteY13" fmla="*/ 495300 h 533400"/>
                <a:gd name="connsiteX14" fmla="*/ 163544 w 876300"/>
                <a:gd name="connsiteY14" fmla="*/ 495300 h 533400"/>
                <a:gd name="connsiteX15" fmla="*/ 254613 w 876300"/>
                <a:gd name="connsiteY15" fmla="*/ 78467 h 533400"/>
                <a:gd name="connsiteX16" fmla="*/ 138017 w 876300"/>
                <a:gd name="connsiteY16" fmla="*/ 78467 h 533400"/>
                <a:gd name="connsiteX17" fmla="*/ 123682 w 876300"/>
                <a:gd name="connsiteY17" fmla="*/ 92706 h 533400"/>
                <a:gd name="connsiteX18" fmla="*/ 123825 w 876300"/>
                <a:gd name="connsiteY18" fmla="*/ 94774 h 533400"/>
                <a:gd name="connsiteX19" fmla="*/ 55988 w 876300"/>
                <a:gd name="connsiteY19" fmla="*/ 495300 h 533400"/>
                <a:gd name="connsiteX20" fmla="*/ 0 w 876300"/>
                <a:gd name="connsiteY20" fmla="*/ 495300 h 533400"/>
                <a:gd name="connsiteX21" fmla="*/ 0 w 876300"/>
                <a:gd name="connsiteY21" fmla="*/ 533400 h 533400"/>
                <a:gd name="connsiteX22" fmla="*/ 876300 w 876300"/>
                <a:gd name="connsiteY22" fmla="*/ 533400 h 533400"/>
                <a:gd name="connsiteX23" fmla="*/ 876300 w 876300"/>
                <a:gd name="connsiteY23" fmla="*/ 4953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76300" h="533400">
                  <a:moveTo>
                    <a:pt x="810863" y="495300"/>
                  </a:moveTo>
                  <a:cubicBezTo>
                    <a:pt x="779136" y="422053"/>
                    <a:pt x="718242" y="254546"/>
                    <a:pt x="743055" y="94774"/>
                  </a:cubicBezTo>
                  <a:cubicBezTo>
                    <a:pt x="744170" y="86962"/>
                    <a:pt x="738742" y="79725"/>
                    <a:pt x="730930" y="78610"/>
                  </a:cubicBezTo>
                  <a:cubicBezTo>
                    <a:pt x="730236" y="78511"/>
                    <a:pt x="729535" y="78463"/>
                    <a:pt x="728834" y="78467"/>
                  </a:cubicBezTo>
                  <a:lnTo>
                    <a:pt x="613648" y="78467"/>
                  </a:lnTo>
                  <a:cubicBezTo>
                    <a:pt x="604323" y="256403"/>
                    <a:pt x="676513" y="433559"/>
                    <a:pt x="704726" y="495300"/>
                  </a:cubicBezTo>
                  <a:lnTo>
                    <a:pt x="673418" y="495300"/>
                  </a:lnTo>
                  <a:cubicBezTo>
                    <a:pt x="637051" y="412899"/>
                    <a:pt x="560556" y="209731"/>
                    <a:pt x="591426" y="16735"/>
                  </a:cubicBezTo>
                  <a:cubicBezTo>
                    <a:pt x="592778" y="8961"/>
                    <a:pt x="587573" y="1563"/>
                    <a:pt x="579798" y="211"/>
                  </a:cubicBezTo>
                  <a:cubicBezTo>
                    <a:pt x="578998" y="72"/>
                    <a:pt x="578189" y="2"/>
                    <a:pt x="577377" y="0"/>
                  </a:cubicBezTo>
                  <a:lnTo>
                    <a:pt x="290894" y="0"/>
                  </a:lnTo>
                  <a:cubicBezTo>
                    <a:pt x="283003" y="20"/>
                    <a:pt x="276622" y="6433"/>
                    <a:pt x="276642" y="14324"/>
                  </a:cubicBezTo>
                  <a:cubicBezTo>
                    <a:pt x="276644" y="15132"/>
                    <a:pt x="276716" y="15939"/>
                    <a:pt x="276854" y="16735"/>
                  </a:cubicBezTo>
                  <a:cubicBezTo>
                    <a:pt x="307724" y="209731"/>
                    <a:pt x="231229" y="412899"/>
                    <a:pt x="194862" y="495300"/>
                  </a:cubicBezTo>
                  <a:lnTo>
                    <a:pt x="163544" y="495300"/>
                  </a:lnTo>
                  <a:cubicBezTo>
                    <a:pt x="191776" y="433549"/>
                    <a:pt x="263938" y="256384"/>
                    <a:pt x="254613" y="78467"/>
                  </a:cubicBezTo>
                  <a:lnTo>
                    <a:pt x="138017" y="78467"/>
                  </a:lnTo>
                  <a:cubicBezTo>
                    <a:pt x="130127" y="78440"/>
                    <a:pt x="123708" y="84815"/>
                    <a:pt x="123682" y="92706"/>
                  </a:cubicBezTo>
                  <a:cubicBezTo>
                    <a:pt x="123679" y="93398"/>
                    <a:pt x="123727" y="94089"/>
                    <a:pt x="123825" y="94774"/>
                  </a:cubicBezTo>
                  <a:cubicBezTo>
                    <a:pt x="148590" y="254546"/>
                    <a:pt x="87716" y="422053"/>
                    <a:pt x="55988" y="495300"/>
                  </a:cubicBezTo>
                  <a:lnTo>
                    <a:pt x="0" y="495300"/>
                  </a:lnTo>
                  <a:lnTo>
                    <a:pt x="0" y="533400"/>
                  </a:lnTo>
                  <a:lnTo>
                    <a:pt x="876300" y="533400"/>
                  </a:lnTo>
                  <a:lnTo>
                    <a:pt x="876300" y="4953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pic>
          <p:nvPicPr>
            <p:cNvPr id="47" name="Picture 2" descr="Power Generator Icons - Free SVG &amp; PNG Power Generator Images - Noun Project">
              <a:extLst>
                <a:ext uri="{FF2B5EF4-FFF2-40B4-BE49-F238E27FC236}">
                  <a16:creationId xmlns:a16="http://schemas.microsoft.com/office/drawing/2014/main" id="{16EB9136-94E2-8CC3-6564-4D39DBD87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362" y="2160899"/>
              <a:ext cx="1000177" cy="100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 descr="A black and white drawing of a tube&#10;&#10;Description automatically generated">
              <a:extLst>
                <a:ext uri="{FF2B5EF4-FFF2-40B4-BE49-F238E27FC236}">
                  <a16:creationId xmlns:a16="http://schemas.microsoft.com/office/drawing/2014/main" id="{513DC288-4510-839C-58D2-EA3E31515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061" y="2091290"/>
              <a:ext cx="978054" cy="1000177"/>
            </a:xfrm>
            <a:prstGeom prst="rect">
              <a:avLst/>
            </a:prstGeom>
          </p:spPr>
        </p:pic>
        <p:sp>
          <p:nvSpPr>
            <p:cNvPr id="49" name="Arrow: Bent 48">
              <a:extLst>
                <a:ext uri="{FF2B5EF4-FFF2-40B4-BE49-F238E27FC236}">
                  <a16:creationId xmlns:a16="http://schemas.microsoft.com/office/drawing/2014/main" id="{F76A536A-CBF8-3363-CB1E-0030A224386D}"/>
                </a:ext>
              </a:extLst>
            </p:cNvPr>
            <p:cNvSpPr/>
            <p:nvPr/>
          </p:nvSpPr>
          <p:spPr>
            <a:xfrm>
              <a:off x="2665401" y="2467023"/>
              <a:ext cx="508660" cy="538666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Arrow: Bent 49">
              <a:extLst>
                <a:ext uri="{FF2B5EF4-FFF2-40B4-BE49-F238E27FC236}">
                  <a16:creationId xmlns:a16="http://schemas.microsoft.com/office/drawing/2014/main" id="{CDB2EC62-1EA5-E484-5E4C-354FBEFC46FC}"/>
                </a:ext>
              </a:extLst>
            </p:cNvPr>
            <p:cNvSpPr/>
            <p:nvPr/>
          </p:nvSpPr>
          <p:spPr>
            <a:xfrm rot="5400000">
              <a:off x="4307167" y="2582966"/>
              <a:ext cx="336784" cy="508660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1" name="Arrow: Bent 50">
              <a:extLst>
                <a:ext uri="{FF2B5EF4-FFF2-40B4-BE49-F238E27FC236}">
                  <a16:creationId xmlns:a16="http://schemas.microsoft.com/office/drawing/2014/main" id="{2C1177A6-2C79-B2C4-37D1-90097FE0B127}"/>
                </a:ext>
              </a:extLst>
            </p:cNvPr>
            <p:cNvSpPr/>
            <p:nvPr/>
          </p:nvSpPr>
          <p:spPr>
            <a:xfrm rot="10800000">
              <a:off x="4221229" y="4005863"/>
              <a:ext cx="508660" cy="538666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2" name="Arrow: Bent 51">
              <a:extLst>
                <a:ext uri="{FF2B5EF4-FFF2-40B4-BE49-F238E27FC236}">
                  <a16:creationId xmlns:a16="http://schemas.microsoft.com/office/drawing/2014/main" id="{340CA984-523A-FD88-A504-A8B468DB051E}"/>
                </a:ext>
              </a:extLst>
            </p:cNvPr>
            <p:cNvSpPr/>
            <p:nvPr/>
          </p:nvSpPr>
          <p:spPr>
            <a:xfrm rot="16200000">
              <a:off x="2650398" y="3970711"/>
              <a:ext cx="508660" cy="538666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Arrow: Left 52">
              <a:extLst>
                <a:ext uri="{FF2B5EF4-FFF2-40B4-BE49-F238E27FC236}">
                  <a16:creationId xmlns:a16="http://schemas.microsoft.com/office/drawing/2014/main" id="{B0065991-E5CC-030B-D6A5-D59EB5307891}"/>
                </a:ext>
              </a:extLst>
            </p:cNvPr>
            <p:cNvSpPr/>
            <p:nvPr/>
          </p:nvSpPr>
          <p:spPr>
            <a:xfrm>
              <a:off x="3237715" y="4290200"/>
              <a:ext cx="914400" cy="261258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Lightning Bolt 53">
              <a:extLst>
                <a:ext uri="{FF2B5EF4-FFF2-40B4-BE49-F238E27FC236}">
                  <a16:creationId xmlns:a16="http://schemas.microsoft.com/office/drawing/2014/main" id="{7F342494-4529-DF36-7857-86E3075D98F5}"/>
                </a:ext>
              </a:extLst>
            </p:cNvPr>
            <p:cNvSpPr/>
            <p:nvPr/>
          </p:nvSpPr>
          <p:spPr>
            <a:xfrm>
              <a:off x="5486450" y="2938075"/>
              <a:ext cx="334649" cy="306779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Top Corners Rounded 54">
              <a:extLst>
                <a:ext uri="{FF2B5EF4-FFF2-40B4-BE49-F238E27FC236}">
                  <a16:creationId xmlns:a16="http://schemas.microsoft.com/office/drawing/2014/main" id="{1DC7B10A-9EBA-27E3-005F-02DA7E181200}"/>
                </a:ext>
              </a:extLst>
            </p:cNvPr>
            <p:cNvSpPr/>
            <p:nvPr/>
          </p:nvSpPr>
          <p:spPr>
            <a:xfrm rot="5400000">
              <a:off x="4625800" y="2161116"/>
              <a:ext cx="45719" cy="854864"/>
            </a:xfrm>
            <a:prstGeom prst="round2Same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Arrow: Bent 55">
              <a:extLst>
                <a:ext uri="{FF2B5EF4-FFF2-40B4-BE49-F238E27FC236}">
                  <a16:creationId xmlns:a16="http://schemas.microsoft.com/office/drawing/2014/main" id="{4297B139-0E01-47D4-59C7-96DCE1209FE8}"/>
                </a:ext>
              </a:extLst>
            </p:cNvPr>
            <p:cNvSpPr/>
            <p:nvPr/>
          </p:nvSpPr>
          <p:spPr>
            <a:xfrm rot="16200000">
              <a:off x="1785243" y="2948651"/>
              <a:ext cx="466981" cy="642160"/>
            </a:xfrm>
            <a:prstGeom prst="bentArrow">
              <a:avLst>
                <a:gd name="adj1" fmla="val 3319"/>
                <a:gd name="adj2" fmla="val 4544"/>
                <a:gd name="adj3" fmla="val 8564"/>
                <a:gd name="adj4" fmla="val 43750"/>
              </a:avLst>
            </a:prstGeom>
            <a:blipFill dpi="0" rotWithShape="1">
              <a:blip r:embed="rId5"/>
              <a:srcRect/>
              <a:tile tx="0" ty="0" sx="50000" sy="37000" flip="xy" algn="tl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9B61F12-CC2B-330D-255E-26A6BF66094D}"/>
                </a:ext>
              </a:extLst>
            </p:cNvPr>
            <p:cNvSpPr txBox="1"/>
            <p:nvPr/>
          </p:nvSpPr>
          <p:spPr>
            <a:xfrm>
              <a:off x="5045320" y="1974017"/>
              <a:ext cx="105068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/>
                <a:t>Generator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5733064-5612-1BA6-4A22-3BF61EDA4D63}"/>
                </a:ext>
              </a:extLst>
            </p:cNvPr>
            <p:cNvSpPr txBox="1"/>
            <p:nvPr/>
          </p:nvSpPr>
          <p:spPr>
            <a:xfrm>
              <a:off x="3137748" y="1987385"/>
              <a:ext cx="105068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/>
                <a:t>Turbine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1A17A73-C3DD-33F5-932E-690D33EE1F21}"/>
                </a:ext>
              </a:extLst>
            </p:cNvPr>
            <p:cNvSpPr txBox="1"/>
            <p:nvPr/>
          </p:nvSpPr>
          <p:spPr>
            <a:xfrm>
              <a:off x="5628522" y="3985714"/>
              <a:ext cx="105068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/>
                <a:t>The grid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B47B622-3740-B365-5469-94144842D525}"/>
                </a:ext>
              </a:extLst>
            </p:cNvPr>
            <p:cNvSpPr txBox="1"/>
            <p:nvPr/>
          </p:nvSpPr>
          <p:spPr>
            <a:xfrm>
              <a:off x="1839726" y="3985714"/>
              <a:ext cx="7951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14283C"/>
                  </a:solidFill>
                </a:rPr>
                <a:t>ARG3S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D5E144F-4A58-3B52-9CA6-B202F6194566}"/>
                </a:ext>
              </a:extLst>
            </p:cNvPr>
            <p:cNvSpPr txBox="1"/>
            <p:nvPr/>
          </p:nvSpPr>
          <p:spPr>
            <a:xfrm>
              <a:off x="4590468" y="4005863"/>
              <a:ext cx="105068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/>
                <a:t>Cooling tower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A9BF48A-0174-FC3B-3D3D-00C5C17CA469}"/>
                </a:ext>
              </a:extLst>
            </p:cNvPr>
            <p:cNvSpPr txBox="1"/>
            <p:nvPr/>
          </p:nvSpPr>
          <p:spPr>
            <a:xfrm>
              <a:off x="1443056" y="2747992"/>
              <a:ext cx="611829" cy="2564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baseline="-25000" dirty="0">
                  <a:solidFill>
                    <a:srgbClr val="00B050"/>
                  </a:solidFill>
                </a:rPr>
                <a:t>Helium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12325FA-B0B7-28A0-9AC8-A39C1B74618F}"/>
                </a:ext>
              </a:extLst>
            </p:cNvPr>
            <p:cNvSpPr txBox="1"/>
            <p:nvPr/>
          </p:nvSpPr>
          <p:spPr>
            <a:xfrm>
              <a:off x="3135992" y="4544529"/>
              <a:ext cx="105068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70C0"/>
                  </a:solidFill>
                </a:rPr>
                <a:t>Water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183CF32-2EE0-3634-541A-DD8CB9A60D59}"/>
                </a:ext>
              </a:extLst>
            </p:cNvPr>
            <p:cNvSpPr txBox="1"/>
            <p:nvPr/>
          </p:nvSpPr>
          <p:spPr>
            <a:xfrm>
              <a:off x="1832632" y="2414359"/>
              <a:ext cx="105068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70C0"/>
                  </a:solidFill>
                </a:rPr>
                <a:t>Steam</a:t>
              </a:r>
            </a:p>
          </p:txBody>
        </p:sp>
        <p:pic>
          <p:nvPicPr>
            <p:cNvPr id="65" name="Picture 64" descr="A logo in a circle&#10;&#10;Description automatically generated">
              <a:extLst>
                <a:ext uri="{FF2B5EF4-FFF2-40B4-BE49-F238E27FC236}">
                  <a16:creationId xmlns:a16="http://schemas.microsoft.com/office/drawing/2014/main" id="{7D1820CF-6A14-DBBE-935B-577A8D78E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127" y="3049610"/>
              <a:ext cx="795099" cy="939198"/>
            </a:xfrm>
            <a:prstGeom prst="rect">
              <a:avLst/>
            </a:prstGeom>
          </p:spPr>
        </p:pic>
      </p:grpSp>
      <p:graphicFrame>
        <p:nvGraphicFramePr>
          <p:cNvPr id="119" name="Table 118">
            <a:extLst>
              <a:ext uri="{FF2B5EF4-FFF2-40B4-BE49-F238E27FC236}">
                <a16:creationId xmlns:a16="http://schemas.microsoft.com/office/drawing/2014/main" id="{54179D7A-945A-7CE3-125D-D665AE07F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06546"/>
              </p:ext>
            </p:extLst>
          </p:nvPr>
        </p:nvGraphicFramePr>
        <p:xfrm>
          <a:off x="214211" y="1811862"/>
          <a:ext cx="11760530" cy="4276700"/>
        </p:xfrm>
        <a:graphic>
          <a:graphicData uri="http://schemas.openxmlformats.org/drawingml/2006/table">
            <a:tbl>
              <a:tblPr firstRow="1"/>
              <a:tblGrid>
                <a:gridCol w="5880265">
                  <a:extLst>
                    <a:ext uri="{9D8B030D-6E8A-4147-A177-3AD203B41FA5}">
                      <a16:colId xmlns:a16="http://schemas.microsoft.com/office/drawing/2014/main" val="2856170302"/>
                    </a:ext>
                  </a:extLst>
                </a:gridCol>
                <a:gridCol w="5880265">
                  <a:extLst>
                    <a:ext uri="{9D8B030D-6E8A-4147-A177-3AD203B41FA5}">
                      <a16:colId xmlns:a16="http://schemas.microsoft.com/office/drawing/2014/main" val="3851238453"/>
                    </a:ext>
                  </a:extLst>
                </a:gridCol>
              </a:tblGrid>
              <a:tr h="32855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BEFORE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AFTER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792462"/>
                  </a:ext>
                </a:extLst>
              </a:tr>
              <a:tr h="3910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607334"/>
                  </a:ext>
                </a:extLst>
              </a:tr>
            </a:tbl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1B5F9A-22B8-D3E6-A0C7-939C319A8ABE}"/>
              </a:ext>
            </a:extLst>
          </p:cNvPr>
          <p:cNvSpPr/>
          <p:nvPr/>
        </p:nvSpPr>
        <p:spPr>
          <a:xfrm>
            <a:off x="277091" y="2699657"/>
            <a:ext cx="1967345" cy="2002972"/>
          </a:xfrm>
          <a:custGeom>
            <a:avLst/>
            <a:gdLst>
              <a:gd name="connsiteX0" fmla="*/ 0 w 1967345"/>
              <a:gd name="connsiteY0" fmla="*/ 0 h 2002972"/>
              <a:gd name="connsiteX1" fmla="*/ 617517 w 1967345"/>
              <a:gd name="connsiteY1" fmla="*/ 0 h 2002972"/>
              <a:gd name="connsiteX2" fmla="*/ 617517 w 1967345"/>
              <a:gd name="connsiteY2" fmla="*/ 1056904 h 2002972"/>
              <a:gd name="connsiteX3" fmla="*/ 1967345 w 1967345"/>
              <a:gd name="connsiteY3" fmla="*/ 1060862 h 2002972"/>
              <a:gd name="connsiteX4" fmla="*/ 1959428 w 1967345"/>
              <a:gd name="connsiteY4" fmla="*/ 2002972 h 2002972"/>
              <a:gd name="connsiteX5" fmla="*/ 3958 w 1967345"/>
              <a:gd name="connsiteY5" fmla="*/ 2002972 h 2002972"/>
              <a:gd name="connsiteX6" fmla="*/ 0 w 1967345"/>
              <a:gd name="connsiteY6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7345" h="2002972">
                <a:moveTo>
                  <a:pt x="0" y="0"/>
                </a:moveTo>
                <a:lnTo>
                  <a:pt x="617517" y="0"/>
                </a:lnTo>
                <a:lnTo>
                  <a:pt x="617517" y="1056904"/>
                </a:lnTo>
                <a:lnTo>
                  <a:pt x="1967345" y="1060862"/>
                </a:lnTo>
                <a:lnTo>
                  <a:pt x="1959428" y="2002972"/>
                </a:lnTo>
                <a:lnTo>
                  <a:pt x="3958" y="2002972"/>
                </a:lnTo>
                <a:cubicBezTo>
                  <a:pt x="2639" y="1335315"/>
                  <a:pt x="1319" y="667657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651CE1-7BEA-7BA0-A217-2992AC733CD6}"/>
              </a:ext>
            </a:extLst>
          </p:cNvPr>
          <p:cNvSpPr/>
          <p:nvPr/>
        </p:nvSpPr>
        <p:spPr>
          <a:xfrm>
            <a:off x="6567745" y="2692830"/>
            <a:ext cx="1967345" cy="2002972"/>
          </a:xfrm>
          <a:custGeom>
            <a:avLst/>
            <a:gdLst>
              <a:gd name="connsiteX0" fmla="*/ 0 w 1967345"/>
              <a:gd name="connsiteY0" fmla="*/ 0 h 2002972"/>
              <a:gd name="connsiteX1" fmla="*/ 617517 w 1967345"/>
              <a:gd name="connsiteY1" fmla="*/ 0 h 2002972"/>
              <a:gd name="connsiteX2" fmla="*/ 617517 w 1967345"/>
              <a:gd name="connsiteY2" fmla="*/ 1056904 h 2002972"/>
              <a:gd name="connsiteX3" fmla="*/ 1967345 w 1967345"/>
              <a:gd name="connsiteY3" fmla="*/ 1060862 h 2002972"/>
              <a:gd name="connsiteX4" fmla="*/ 1959428 w 1967345"/>
              <a:gd name="connsiteY4" fmla="*/ 2002972 h 2002972"/>
              <a:gd name="connsiteX5" fmla="*/ 3958 w 1967345"/>
              <a:gd name="connsiteY5" fmla="*/ 2002972 h 2002972"/>
              <a:gd name="connsiteX6" fmla="*/ 0 w 1967345"/>
              <a:gd name="connsiteY6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7345" h="2002972">
                <a:moveTo>
                  <a:pt x="0" y="0"/>
                </a:moveTo>
                <a:lnTo>
                  <a:pt x="617517" y="0"/>
                </a:lnTo>
                <a:lnTo>
                  <a:pt x="617517" y="1056904"/>
                </a:lnTo>
                <a:lnTo>
                  <a:pt x="1967345" y="1060862"/>
                </a:lnTo>
                <a:lnTo>
                  <a:pt x="1959428" y="2002972"/>
                </a:lnTo>
                <a:lnTo>
                  <a:pt x="3958" y="2002972"/>
                </a:lnTo>
                <a:cubicBezTo>
                  <a:pt x="2639" y="1335315"/>
                  <a:pt x="1319" y="667657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F06685F-2470-ECCC-6FF6-639702515016}"/>
              </a:ext>
            </a:extLst>
          </p:cNvPr>
          <p:cNvGrpSpPr/>
          <p:nvPr/>
        </p:nvGrpSpPr>
        <p:grpSpPr>
          <a:xfrm>
            <a:off x="5255294" y="3790576"/>
            <a:ext cx="3204103" cy="2802650"/>
            <a:chOff x="5255294" y="3790576"/>
            <a:chExt cx="3204103" cy="280265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9D1559-750F-4359-C697-81BDCDECBF5B}"/>
                </a:ext>
              </a:extLst>
            </p:cNvPr>
            <p:cNvSpPr/>
            <p:nvPr/>
          </p:nvSpPr>
          <p:spPr>
            <a:xfrm>
              <a:off x="7441374" y="3790576"/>
              <a:ext cx="1018023" cy="922336"/>
            </a:xfrm>
            <a:prstGeom prst="ellipse">
              <a:avLst/>
            </a:prstGeom>
            <a:noFill/>
            <a:ln w="57150">
              <a:solidFill>
                <a:srgbClr val="033C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41F28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830DD8-0529-E36B-E874-880BA5604D3C}"/>
                </a:ext>
              </a:extLst>
            </p:cNvPr>
            <p:cNvCxnSpPr>
              <a:cxnSpLocks/>
              <a:stCxn id="12" idx="2"/>
              <a:endCxn id="15" idx="0"/>
            </p:cNvCxnSpPr>
            <p:nvPr/>
          </p:nvCxnSpPr>
          <p:spPr>
            <a:xfrm flipH="1">
              <a:off x="6190909" y="4251744"/>
              <a:ext cx="1250465" cy="1898808"/>
            </a:xfrm>
            <a:prstGeom prst="line">
              <a:avLst/>
            </a:prstGeom>
            <a:ln w="57150">
              <a:solidFill>
                <a:srgbClr val="033C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5C2617-FFBB-A892-D791-F5EA0F7151EE}"/>
                </a:ext>
              </a:extLst>
            </p:cNvPr>
            <p:cNvSpPr txBox="1"/>
            <p:nvPr/>
          </p:nvSpPr>
          <p:spPr>
            <a:xfrm>
              <a:off x="5255294" y="6150552"/>
              <a:ext cx="1871230" cy="442674"/>
            </a:xfrm>
            <a:prstGeom prst="roundRect">
              <a:avLst/>
            </a:prstGeom>
            <a:noFill/>
            <a:ln w="57150">
              <a:solidFill>
                <a:srgbClr val="033C5D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779617">
                <a:spcAft>
                  <a:spcPts val="588"/>
                </a:spcAft>
              </a:pPr>
              <a:r>
                <a:rPr lang="en-GB" sz="2000" b="1" kern="1200" dirty="0">
                  <a:solidFill>
                    <a:srgbClr val="283C50"/>
                  </a:solidFill>
                  <a:latin typeface="+mn-lt"/>
                  <a:ea typeface="+mn-ea"/>
                  <a:cs typeface="+mn-cs"/>
                </a:rPr>
                <a:t>Our product</a:t>
              </a:r>
              <a:endParaRPr lang="en-GB" sz="2400" b="1" dirty="0">
                <a:solidFill>
                  <a:srgbClr val="283C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7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97E387-8091-111F-B54C-5B6EC20D4132}"/>
              </a:ext>
            </a:extLst>
          </p:cNvPr>
          <p:cNvSpPr/>
          <p:nvPr/>
        </p:nvSpPr>
        <p:spPr>
          <a:xfrm>
            <a:off x="214211" y="1006467"/>
            <a:ext cx="11760530" cy="779797"/>
          </a:xfrm>
          <a:prstGeom prst="roundRect">
            <a:avLst/>
          </a:prstGeom>
          <a:solidFill>
            <a:srgbClr val="033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0C6A1-ACC7-A6CC-583C-F1D6CDE785C7}"/>
              </a:ext>
            </a:extLst>
          </p:cNvPr>
          <p:cNvSpPr txBox="1"/>
          <p:nvPr/>
        </p:nvSpPr>
        <p:spPr>
          <a:xfrm>
            <a:off x="835155" y="552906"/>
            <a:ext cx="5165936" cy="16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Raison d’</a:t>
            </a:r>
            <a:r>
              <a:rPr lang="en-GB" sz="4000" b="1" i="0" dirty="0">
                <a:solidFill>
                  <a:schemeClr val="bg1"/>
                </a:solidFill>
                <a:effectLst/>
                <a:latin typeface="+mj-lt"/>
              </a:rPr>
              <a:t>ê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E3997-4274-C1D1-2CFB-93B586B7DDC8}"/>
              </a:ext>
            </a:extLst>
          </p:cNvPr>
          <p:cNvSpPr txBox="1"/>
          <p:nvPr/>
        </p:nvSpPr>
        <p:spPr>
          <a:xfrm>
            <a:off x="6096000" y="552906"/>
            <a:ext cx="5878741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Fusion Reactors will contribute towards eliminating 25% of human greenhouse gas emissions.</a:t>
            </a:r>
          </a:p>
        </p:txBody>
      </p:sp>
      <p:graphicFrame>
        <p:nvGraphicFramePr>
          <p:cNvPr id="119" name="Table 118">
            <a:extLst>
              <a:ext uri="{FF2B5EF4-FFF2-40B4-BE49-F238E27FC236}">
                <a16:creationId xmlns:a16="http://schemas.microsoft.com/office/drawing/2014/main" id="{54179D7A-945A-7CE3-125D-D665AE07F89C}"/>
              </a:ext>
            </a:extLst>
          </p:cNvPr>
          <p:cNvGraphicFramePr>
            <a:graphicFrameLocks noGrp="1"/>
          </p:cNvGraphicFramePr>
          <p:nvPr/>
        </p:nvGraphicFramePr>
        <p:xfrm>
          <a:off x="214211" y="1811862"/>
          <a:ext cx="11760530" cy="4276700"/>
        </p:xfrm>
        <a:graphic>
          <a:graphicData uri="http://schemas.openxmlformats.org/drawingml/2006/table">
            <a:tbl>
              <a:tblPr firstRow="1"/>
              <a:tblGrid>
                <a:gridCol w="5880265">
                  <a:extLst>
                    <a:ext uri="{9D8B030D-6E8A-4147-A177-3AD203B41FA5}">
                      <a16:colId xmlns:a16="http://schemas.microsoft.com/office/drawing/2014/main" val="2856170302"/>
                    </a:ext>
                  </a:extLst>
                </a:gridCol>
                <a:gridCol w="5880265">
                  <a:extLst>
                    <a:ext uri="{9D8B030D-6E8A-4147-A177-3AD203B41FA5}">
                      <a16:colId xmlns:a16="http://schemas.microsoft.com/office/drawing/2014/main" val="3851238453"/>
                    </a:ext>
                  </a:extLst>
                </a:gridCol>
              </a:tblGrid>
              <a:tr h="32855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BEFORE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AFTER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792462"/>
                  </a:ext>
                </a:extLst>
              </a:tr>
              <a:tr h="3910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60733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9D8B710A-0340-72EA-7FCE-DDEA6E8FF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205" y="2227810"/>
            <a:ext cx="2860394" cy="379693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9D1559-750F-4359-C697-81BDCDECBF5B}"/>
              </a:ext>
            </a:extLst>
          </p:cNvPr>
          <p:cNvSpPr/>
          <p:nvPr/>
        </p:nvSpPr>
        <p:spPr>
          <a:xfrm>
            <a:off x="8926286" y="2699657"/>
            <a:ext cx="1302328" cy="1322120"/>
          </a:xfrm>
          <a:prstGeom prst="roundRect">
            <a:avLst/>
          </a:prstGeom>
          <a:noFill/>
          <a:ln w="57150">
            <a:solidFill>
              <a:srgbClr val="033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41F28"/>
                </a:solidFill>
              </a:rPr>
              <a:t>&gt; 14.6 </a:t>
            </a:r>
          </a:p>
          <a:p>
            <a:pPr algn="ctr"/>
            <a:r>
              <a:rPr lang="en-GB" dirty="0">
                <a:solidFill>
                  <a:srgbClr val="141F28"/>
                </a:solidFill>
              </a:rPr>
              <a:t>Gt / 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830DD8-0529-E36B-E874-880BA5604D3C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512857" y="4021777"/>
            <a:ext cx="3064593" cy="2128775"/>
          </a:xfrm>
          <a:prstGeom prst="line">
            <a:avLst/>
          </a:prstGeom>
          <a:ln w="57150">
            <a:solidFill>
              <a:srgbClr val="033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D5C2617-FFBB-A892-D791-F5EA0F7151EE}"/>
              </a:ext>
            </a:extLst>
          </p:cNvPr>
          <p:cNvSpPr txBox="1"/>
          <p:nvPr/>
        </p:nvSpPr>
        <p:spPr>
          <a:xfrm>
            <a:off x="5255293" y="6150552"/>
            <a:ext cx="2515127" cy="442674"/>
          </a:xfrm>
          <a:prstGeom prst="roundRect">
            <a:avLst/>
          </a:prstGeom>
          <a:noFill/>
          <a:ln w="57150">
            <a:solidFill>
              <a:srgbClr val="033C5D"/>
            </a:solidFill>
          </a:ln>
        </p:spPr>
        <p:txBody>
          <a:bodyPr wrap="square" rtlCol="0">
            <a:spAutoFit/>
          </a:bodyPr>
          <a:lstStyle/>
          <a:p>
            <a:pPr algn="ctr" defTabSz="779617">
              <a:spcAft>
                <a:spcPts val="588"/>
              </a:spcAft>
            </a:pPr>
            <a:r>
              <a:rPr lang="en-GB" sz="2000" b="1" kern="1200" dirty="0">
                <a:solidFill>
                  <a:srgbClr val="283C50"/>
                </a:solidFill>
                <a:latin typeface="+mn-lt"/>
                <a:ea typeface="+mn-ea"/>
                <a:cs typeface="+mn-cs"/>
              </a:rPr>
              <a:t>Our potential impact</a:t>
            </a:r>
            <a:endParaRPr lang="en-GB" sz="2400" b="1" dirty="0">
              <a:solidFill>
                <a:srgbClr val="283C50"/>
              </a:solidFill>
            </a:endParaRPr>
          </a:p>
        </p:txBody>
      </p:sp>
      <p:pic>
        <p:nvPicPr>
          <p:cNvPr id="16" name="Picture 15" descr="A pie chart of energy sources&#10;&#10;Description automatically generated">
            <a:extLst>
              <a:ext uri="{FF2B5EF4-FFF2-40B4-BE49-F238E27FC236}">
                <a16:creationId xmlns:a16="http://schemas.microsoft.com/office/drawing/2014/main" id="{9144BCC0-51C7-70B4-A900-6C23A215A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01" y="2291628"/>
            <a:ext cx="2812318" cy="3733116"/>
          </a:xfrm>
          <a:prstGeom prst="rect">
            <a:avLst/>
          </a:prstGeom>
        </p:spPr>
      </p:pic>
      <p:pic>
        <p:nvPicPr>
          <p:cNvPr id="8" name="Content Placeholder 4" descr="A blue and yellow lightning bolt in a drop of water&#10;&#10;Description automatically generated">
            <a:extLst>
              <a:ext uri="{FF2B5EF4-FFF2-40B4-BE49-F238E27FC236}">
                <a16:creationId xmlns:a16="http://schemas.microsoft.com/office/drawing/2014/main" id="{9D4C9336-D926-633C-80CB-555E411E7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" y="34732"/>
            <a:ext cx="395680" cy="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6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838920-49FE-F2A9-7DE0-A49845F7A780}"/>
              </a:ext>
            </a:extLst>
          </p:cNvPr>
          <p:cNvSpPr/>
          <p:nvPr/>
        </p:nvSpPr>
        <p:spPr>
          <a:xfrm>
            <a:off x="214211" y="1006467"/>
            <a:ext cx="11760530" cy="779797"/>
          </a:xfrm>
          <a:prstGeom prst="roundRect">
            <a:avLst/>
          </a:prstGeom>
          <a:solidFill>
            <a:srgbClr val="033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0C6A1-ACC7-A6CC-583C-F1D6CDE785C7}"/>
              </a:ext>
            </a:extLst>
          </p:cNvPr>
          <p:cNvSpPr txBox="1"/>
          <p:nvPr/>
        </p:nvSpPr>
        <p:spPr>
          <a:xfrm>
            <a:off x="835155" y="552906"/>
            <a:ext cx="5165936" cy="16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Customer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E3997-4274-C1D1-2CFB-93B586B7DDC8}"/>
              </a:ext>
            </a:extLst>
          </p:cNvPr>
          <p:cNvSpPr txBox="1"/>
          <p:nvPr/>
        </p:nvSpPr>
        <p:spPr>
          <a:xfrm>
            <a:off x="6096000" y="552906"/>
            <a:ext cx="5868197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Fusion Reactors is saving assets worth in excess of $2T from becoming obsolete.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4DAC64C4-20D5-91EE-5F8C-622B37D3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213" y="5559461"/>
            <a:ext cx="1016584" cy="790163"/>
          </a:xfrm>
          <a:prstGeom prst="rect">
            <a:avLst/>
          </a:prstGeom>
        </p:spPr>
      </p:pic>
      <p:graphicFrame>
        <p:nvGraphicFramePr>
          <p:cNvPr id="119" name="Table 118">
            <a:extLst>
              <a:ext uri="{FF2B5EF4-FFF2-40B4-BE49-F238E27FC236}">
                <a16:creationId xmlns:a16="http://schemas.microsoft.com/office/drawing/2014/main" id="{54179D7A-945A-7CE3-125D-D665AE07F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79695"/>
              </p:ext>
            </p:extLst>
          </p:nvPr>
        </p:nvGraphicFramePr>
        <p:xfrm>
          <a:off x="214211" y="1811862"/>
          <a:ext cx="11760530" cy="4276700"/>
        </p:xfrm>
        <a:graphic>
          <a:graphicData uri="http://schemas.openxmlformats.org/drawingml/2006/table">
            <a:tbl>
              <a:tblPr firstRow="1"/>
              <a:tblGrid>
                <a:gridCol w="5880265">
                  <a:extLst>
                    <a:ext uri="{9D8B030D-6E8A-4147-A177-3AD203B41FA5}">
                      <a16:colId xmlns:a16="http://schemas.microsoft.com/office/drawing/2014/main" val="2856170302"/>
                    </a:ext>
                  </a:extLst>
                </a:gridCol>
                <a:gridCol w="5880265">
                  <a:extLst>
                    <a:ext uri="{9D8B030D-6E8A-4147-A177-3AD203B41FA5}">
                      <a16:colId xmlns:a16="http://schemas.microsoft.com/office/drawing/2014/main" val="3851238453"/>
                    </a:ext>
                  </a:extLst>
                </a:gridCol>
              </a:tblGrid>
              <a:tr h="32855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BEFORE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AFTER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792462"/>
                  </a:ext>
                </a:extLst>
              </a:tr>
              <a:tr h="3910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607334"/>
                  </a:ext>
                </a:extLst>
              </a:tr>
            </a:tbl>
          </a:graphicData>
        </a:graphic>
      </p:graphicFrame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4C6D5BA-68C3-CC88-FD88-E1BC3FB1C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6" y="2192189"/>
            <a:ext cx="3085413" cy="1501080"/>
          </a:xfrm>
          <a:prstGeom prst="rect">
            <a:avLst/>
          </a:prstGeom>
        </p:spPr>
      </p:pic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677A6BB3-91EF-D3CA-20C4-8FFBD3278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13" y="4580192"/>
            <a:ext cx="2933379" cy="1492594"/>
          </a:xfrm>
          <a:prstGeom prst="rect">
            <a:avLst/>
          </a:prstGeom>
        </p:spPr>
      </p:pic>
      <p:pic>
        <p:nvPicPr>
          <p:cNvPr id="13" name="Picture 12" descr="A newspaper with text on it&#10;&#10;Description automatically generated">
            <a:extLst>
              <a:ext uri="{FF2B5EF4-FFF2-40B4-BE49-F238E27FC236}">
                <a16:creationId xmlns:a16="http://schemas.microsoft.com/office/drawing/2014/main" id="{62E3949A-C347-6829-90EB-F0AE8FDCB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09" y="2192185"/>
            <a:ext cx="2618251" cy="38849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F6981E-4266-9948-A0BA-772ACBFBDE24}"/>
              </a:ext>
            </a:extLst>
          </p:cNvPr>
          <p:cNvSpPr txBox="1"/>
          <p:nvPr/>
        </p:nvSpPr>
        <p:spPr>
          <a:xfrm>
            <a:off x="8724360" y="2192185"/>
            <a:ext cx="323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What a newspaper article </a:t>
            </a:r>
            <a:r>
              <a:rPr lang="en-GB" sz="1200" b="1" i="1" dirty="0"/>
              <a:t>could</a:t>
            </a:r>
            <a:r>
              <a:rPr lang="en-GB" sz="1200" dirty="0"/>
              <a:t> say when Fusion Reactors brings our product to the market!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F1340-F604-A5A8-7B9A-7583582DD53E}"/>
              </a:ext>
            </a:extLst>
          </p:cNvPr>
          <p:cNvSpPr txBox="1"/>
          <p:nvPr/>
        </p:nvSpPr>
        <p:spPr>
          <a:xfrm>
            <a:off x="1518098" y="3721232"/>
            <a:ext cx="328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i="0" dirty="0">
                <a:solidFill>
                  <a:srgbClr val="222222"/>
                </a:solidFill>
                <a:effectLst/>
                <a:latin typeface="Harding"/>
              </a:rPr>
              <a:t>German power companies … may suffer absolute 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Harding"/>
              </a:rPr>
              <a:t>losses worth €4.8 billion</a:t>
            </a:r>
            <a:r>
              <a:rPr lang="en-GB" sz="1200" b="1" i="0" dirty="0">
                <a:solidFill>
                  <a:srgbClr val="222222"/>
                </a:solidFill>
                <a:effectLst/>
                <a:latin typeface="Harding"/>
              </a:rPr>
              <a:t> and more than €7 per share outstanding if the coal phase-out is implemented in 2030 as opposed to 2038</a:t>
            </a:r>
            <a:r>
              <a:rPr lang="en-GB" sz="1200" b="1" i="0" baseline="30000" dirty="0">
                <a:solidFill>
                  <a:srgbClr val="222222"/>
                </a:solidFill>
                <a:effectLst/>
                <a:latin typeface="Harding"/>
              </a:rPr>
              <a:t>1</a:t>
            </a:r>
            <a:r>
              <a:rPr lang="en-GB" sz="1200" b="1" i="0" dirty="0">
                <a:solidFill>
                  <a:srgbClr val="222222"/>
                </a:solidFill>
                <a:effectLst/>
                <a:latin typeface="Harding"/>
              </a:rPr>
              <a:t>.</a:t>
            </a:r>
            <a:endParaRPr lang="en-GB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68309-CB8B-C861-C4E9-B8521C6ABABD}"/>
              </a:ext>
            </a:extLst>
          </p:cNvPr>
          <p:cNvSpPr txBox="1"/>
          <p:nvPr/>
        </p:nvSpPr>
        <p:spPr>
          <a:xfrm>
            <a:off x="3620897" y="2634342"/>
            <a:ext cx="234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i="0" dirty="0">
                <a:solidFill>
                  <a:srgbClr val="FF0000"/>
                </a:solidFill>
                <a:effectLst/>
                <a:latin typeface="Harding"/>
              </a:rPr>
              <a:t>stranded assets </a:t>
            </a:r>
            <a:r>
              <a:rPr lang="en-GB" sz="1200" b="1" i="0" dirty="0">
                <a:effectLst/>
                <a:latin typeface="Harding"/>
              </a:rPr>
              <a:t>in coal capacity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Harding"/>
              </a:rPr>
              <a:t> range between US$150 billion and US$1.4 trillion</a:t>
            </a:r>
            <a:r>
              <a:rPr lang="en-GB" sz="1200" b="1" i="0" baseline="30000" dirty="0">
                <a:solidFill>
                  <a:srgbClr val="FF0000"/>
                </a:solidFill>
                <a:effectLst/>
                <a:latin typeface="Harding"/>
              </a:rPr>
              <a:t>1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016CB-C684-480B-AC74-573412F8B0AA}"/>
              </a:ext>
            </a:extLst>
          </p:cNvPr>
          <p:cNvSpPr txBox="1"/>
          <p:nvPr/>
        </p:nvSpPr>
        <p:spPr>
          <a:xfrm>
            <a:off x="354585" y="4903453"/>
            <a:ext cx="2311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i="0" dirty="0">
                <a:solidFill>
                  <a:srgbClr val="222222"/>
                </a:solidFill>
                <a:effectLst/>
                <a:latin typeface="Harding"/>
              </a:rPr>
              <a:t>almost 2.8 TW of fossil power plant capacity must be stranded globally between 2021 and 2050 … 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Harding"/>
              </a:rPr>
              <a:t>stranded assets worth more than US$ 500 billion</a:t>
            </a:r>
            <a:r>
              <a:rPr lang="en-GB" sz="1200" b="1" i="0" baseline="30000" dirty="0">
                <a:solidFill>
                  <a:srgbClr val="222222"/>
                </a:solidFill>
                <a:effectLst/>
                <a:latin typeface="Harding"/>
              </a:rPr>
              <a:t>1</a:t>
            </a:r>
            <a:endParaRPr lang="en-GB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2ED6D-FB78-8B80-7ACB-F0AD135723CF}"/>
              </a:ext>
            </a:extLst>
          </p:cNvPr>
          <p:cNvSpPr txBox="1"/>
          <p:nvPr/>
        </p:nvSpPr>
        <p:spPr>
          <a:xfrm>
            <a:off x="8724359" y="3626812"/>
            <a:ext cx="3239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i="0" dirty="0">
                <a:solidFill>
                  <a:srgbClr val="0F0F0F"/>
                </a:solidFill>
                <a:effectLst/>
                <a:latin typeface="Söhne"/>
              </a:rPr>
              <a:t>By converting existing fossil fuel plants to fusion power stations, these companies can extend the operational life of their assets significantly.</a:t>
            </a:r>
            <a:endParaRPr lang="en-GB" b="1" dirty="0"/>
          </a:p>
        </p:txBody>
      </p:sp>
      <p:pic>
        <p:nvPicPr>
          <p:cNvPr id="18" name="Picture 17" descr="A blue and white logo&#10;&#10;Description automatically generated">
            <a:extLst>
              <a:ext uri="{FF2B5EF4-FFF2-40B4-BE49-F238E27FC236}">
                <a16:creationId xmlns:a16="http://schemas.microsoft.com/office/drawing/2014/main" id="{138692F3-A2F3-390A-C4FC-9C193B6BE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0649" y="5521768"/>
            <a:ext cx="589686" cy="551018"/>
          </a:xfrm>
          <a:prstGeom prst="rect">
            <a:avLst/>
          </a:prstGeom>
        </p:spPr>
      </p:pic>
      <p:pic>
        <p:nvPicPr>
          <p:cNvPr id="19" name="Picture 18" descr="A green square with white text and colorful leaves&#10;&#10;Description automatically generated">
            <a:extLst>
              <a:ext uri="{FF2B5EF4-FFF2-40B4-BE49-F238E27FC236}">
                <a16:creationId xmlns:a16="http://schemas.microsoft.com/office/drawing/2014/main" id="{5B96DD2E-CCE5-9493-74C7-226449812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7261" y="4861663"/>
            <a:ext cx="899256" cy="557581"/>
          </a:xfrm>
          <a:prstGeom prst="rect">
            <a:avLst/>
          </a:prstGeom>
        </p:spPr>
      </p:pic>
      <p:pic>
        <p:nvPicPr>
          <p:cNvPr id="21" name="Picture 20" descr="A logo of a company&#10;&#10;Description automatically generated">
            <a:extLst>
              <a:ext uri="{FF2B5EF4-FFF2-40B4-BE49-F238E27FC236}">
                <a16:creationId xmlns:a16="http://schemas.microsoft.com/office/drawing/2014/main" id="{4B9449AF-1A82-6622-7C74-AC75ABB66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9683" y="3108959"/>
            <a:ext cx="539851" cy="543027"/>
          </a:xfrm>
          <a:prstGeom prst="rect">
            <a:avLst/>
          </a:prstGeom>
        </p:spPr>
      </p:pic>
      <p:pic>
        <p:nvPicPr>
          <p:cNvPr id="26" name="Picture 6" descr="Image result for engie">
            <a:extLst>
              <a:ext uri="{FF2B5EF4-FFF2-40B4-BE49-F238E27FC236}">
                <a16:creationId xmlns:a16="http://schemas.microsoft.com/office/drawing/2014/main" id="{8BF6E485-F849-55D5-8811-3F4710E35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711" y="2626388"/>
            <a:ext cx="1067458" cy="66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general electric">
            <a:extLst>
              <a:ext uri="{FF2B5EF4-FFF2-40B4-BE49-F238E27FC236}">
                <a16:creationId xmlns:a16="http://schemas.microsoft.com/office/drawing/2014/main" id="{3F620D7C-E0EB-CCCB-AA72-A966F38FB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69" y="3095069"/>
            <a:ext cx="547146" cy="5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 result for enel">
            <a:extLst>
              <a:ext uri="{FF2B5EF4-FFF2-40B4-BE49-F238E27FC236}">
                <a16:creationId xmlns:a16="http://schemas.microsoft.com/office/drawing/2014/main" id="{46417D3E-C0BD-0A97-C9FA-B8DAD4361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337" y="2652282"/>
            <a:ext cx="1140306" cy="4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Image result for duke energy">
            <a:extLst>
              <a:ext uri="{FF2B5EF4-FFF2-40B4-BE49-F238E27FC236}">
                <a16:creationId xmlns:a16="http://schemas.microsoft.com/office/drawing/2014/main" id="{C28EA109-2C1F-8210-8910-FD4FB2CE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651" y="5621993"/>
            <a:ext cx="1406610" cy="4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Image result for exelon">
            <a:extLst>
              <a:ext uri="{FF2B5EF4-FFF2-40B4-BE49-F238E27FC236}">
                <a16:creationId xmlns:a16="http://schemas.microsoft.com/office/drawing/2014/main" id="{9D452F47-6D42-6D23-650A-24AED5E1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82" y="5102784"/>
            <a:ext cx="2115036" cy="4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Image result for sse">
            <a:extLst>
              <a:ext uri="{FF2B5EF4-FFF2-40B4-BE49-F238E27FC236}">
                <a16:creationId xmlns:a16="http://schemas.microsoft.com/office/drawing/2014/main" id="{EF2895BD-E992-511E-15D5-984D7DE71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88" y="3190917"/>
            <a:ext cx="987898" cy="4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21C8743-676C-9F27-FB40-5CBBEE6AB745}"/>
              </a:ext>
            </a:extLst>
          </p:cNvPr>
          <p:cNvSpPr txBox="1"/>
          <p:nvPr/>
        </p:nvSpPr>
        <p:spPr>
          <a:xfrm>
            <a:off x="214211" y="6128287"/>
            <a:ext cx="2452104" cy="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" dirty="0">
                <a:solidFill>
                  <a:srgbClr val="283C50"/>
                </a:solidFill>
              </a:rPr>
              <a:t>1. </a:t>
            </a:r>
            <a:r>
              <a:rPr lang="en-GB" sz="800" dirty="0">
                <a:solidFill>
                  <a:srgbClr val="283C50"/>
                </a:solidFill>
              </a:rPr>
              <a:t>von Dulong, </a:t>
            </a:r>
            <a:r>
              <a:rPr lang="en-GB" sz="800" i="1" dirty="0">
                <a:solidFill>
                  <a:srgbClr val="283C50"/>
                </a:solidFill>
              </a:rPr>
              <a:t>A. Concentration of asset owners exposed to power sector stranded assets may trigger climate policy resistance</a:t>
            </a:r>
            <a:r>
              <a:rPr lang="en-GB" sz="800" dirty="0">
                <a:solidFill>
                  <a:srgbClr val="283C50"/>
                </a:solidFill>
              </a:rPr>
              <a:t>. Nat </a:t>
            </a:r>
            <a:r>
              <a:rPr lang="en-GB" sz="800" dirty="0" err="1">
                <a:solidFill>
                  <a:srgbClr val="283C50"/>
                </a:solidFill>
              </a:rPr>
              <a:t>Commun</a:t>
            </a:r>
            <a:r>
              <a:rPr lang="en-GB" sz="800" dirty="0">
                <a:solidFill>
                  <a:srgbClr val="283C50"/>
                </a:solidFill>
              </a:rPr>
              <a:t> 14, 6442 (2023).</a:t>
            </a:r>
            <a:endParaRPr lang="en-US" sz="800" b="1" dirty="0">
              <a:solidFill>
                <a:srgbClr val="283C50"/>
              </a:solidFill>
            </a:endParaRPr>
          </a:p>
        </p:txBody>
      </p:sp>
      <p:pic>
        <p:nvPicPr>
          <p:cNvPr id="15" name="Content Placeholder 4" descr="A blue and yellow lightning bolt in a drop of water&#10;&#10;Description automatically generated">
            <a:extLst>
              <a:ext uri="{FF2B5EF4-FFF2-40B4-BE49-F238E27FC236}">
                <a16:creationId xmlns:a16="http://schemas.microsoft.com/office/drawing/2014/main" id="{5DC159D3-04E6-FCAB-AD99-AEAAF5D5E1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" y="34732"/>
            <a:ext cx="395680" cy="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3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148A3E-8B9D-4DAC-8C23-472189C08FDF}"/>
              </a:ext>
            </a:extLst>
          </p:cNvPr>
          <p:cNvSpPr/>
          <p:nvPr/>
        </p:nvSpPr>
        <p:spPr>
          <a:xfrm>
            <a:off x="214211" y="1006467"/>
            <a:ext cx="11760530" cy="779797"/>
          </a:xfrm>
          <a:prstGeom prst="roundRect">
            <a:avLst/>
          </a:prstGeom>
          <a:solidFill>
            <a:srgbClr val="033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0C6A1-ACC7-A6CC-583C-F1D6CDE785C7}"/>
              </a:ext>
            </a:extLst>
          </p:cNvPr>
          <p:cNvSpPr txBox="1"/>
          <p:nvPr/>
        </p:nvSpPr>
        <p:spPr>
          <a:xfrm>
            <a:off x="835155" y="552906"/>
            <a:ext cx="5165936" cy="16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Product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E3997-4274-C1D1-2CFB-93B586B7DDC8}"/>
              </a:ext>
            </a:extLst>
          </p:cNvPr>
          <p:cNvSpPr txBox="1"/>
          <p:nvPr/>
        </p:nvSpPr>
        <p:spPr>
          <a:xfrm>
            <a:off x="6096000" y="552906"/>
            <a:ext cx="5878741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ARG3S can access commercially relevant regimes at price points well below our competitors.</a:t>
            </a:r>
          </a:p>
        </p:txBody>
      </p:sp>
      <p:graphicFrame>
        <p:nvGraphicFramePr>
          <p:cNvPr id="119" name="Table 118">
            <a:extLst>
              <a:ext uri="{FF2B5EF4-FFF2-40B4-BE49-F238E27FC236}">
                <a16:creationId xmlns:a16="http://schemas.microsoft.com/office/drawing/2014/main" id="{54179D7A-945A-7CE3-125D-D665AE07F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45042"/>
              </p:ext>
            </p:extLst>
          </p:nvPr>
        </p:nvGraphicFramePr>
        <p:xfrm>
          <a:off x="214211" y="1811862"/>
          <a:ext cx="11760530" cy="4276700"/>
        </p:xfrm>
        <a:graphic>
          <a:graphicData uri="http://schemas.openxmlformats.org/drawingml/2006/table">
            <a:tbl>
              <a:tblPr firstRow="1"/>
              <a:tblGrid>
                <a:gridCol w="5880265">
                  <a:extLst>
                    <a:ext uri="{9D8B030D-6E8A-4147-A177-3AD203B41FA5}">
                      <a16:colId xmlns:a16="http://schemas.microsoft.com/office/drawing/2014/main" val="2856170302"/>
                    </a:ext>
                  </a:extLst>
                </a:gridCol>
                <a:gridCol w="5880265">
                  <a:extLst>
                    <a:ext uri="{9D8B030D-6E8A-4147-A177-3AD203B41FA5}">
                      <a16:colId xmlns:a16="http://schemas.microsoft.com/office/drawing/2014/main" val="3851238453"/>
                    </a:ext>
                  </a:extLst>
                </a:gridCol>
              </a:tblGrid>
              <a:tr h="32855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Others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ARG3S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792462"/>
                  </a:ext>
                </a:extLst>
              </a:tr>
              <a:tr h="3910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60733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B68531D-B4E5-E1BD-CF93-0C24FBFB5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49" y="2227810"/>
            <a:ext cx="4271667" cy="3785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27894F-F8B7-D133-9A3A-037ADE135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16" y="2227809"/>
            <a:ext cx="4271667" cy="3785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43C72C-3CAF-F1D5-3FA7-32203D8440DD}"/>
              </a:ext>
            </a:extLst>
          </p:cNvPr>
          <p:cNvSpPr txBox="1"/>
          <p:nvPr/>
        </p:nvSpPr>
        <p:spPr>
          <a:xfrm>
            <a:off x="4148902" y="1707768"/>
            <a:ext cx="3891147" cy="4426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33C5D"/>
            </a:solidFill>
          </a:ln>
        </p:spPr>
        <p:txBody>
          <a:bodyPr wrap="square" rtlCol="0">
            <a:spAutoFit/>
          </a:bodyPr>
          <a:lstStyle/>
          <a:p>
            <a:pPr algn="ctr" defTabSz="779617">
              <a:spcAft>
                <a:spcPts val="588"/>
              </a:spcAft>
            </a:pPr>
            <a:r>
              <a:rPr lang="en-GB" sz="2000" b="1" kern="1200" dirty="0">
                <a:solidFill>
                  <a:srgbClr val="283C50"/>
                </a:solidFill>
                <a:latin typeface="+mn-lt"/>
                <a:ea typeface="+mn-ea"/>
                <a:cs typeface="+mn-cs"/>
              </a:rPr>
              <a:t>Commercially favourable regime</a:t>
            </a:r>
            <a:endParaRPr lang="en-GB" sz="2400" b="1" dirty="0">
              <a:solidFill>
                <a:srgbClr val="283C5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7D0BF7-B4D3-F6D3-A81D-4006EC8FD57A}"/>
              </a:ext>
            </a:extLst>
          </p:cNvPr>
          <p:cNvSpPr/>
          <p:nvPr/>
        </p:nvSpPr>
        <p:spPr>
          <a:xfrm>
            <a:off x="1551709" y="2406732"/>
            <a:ext cx="3321133" cy="1769424"/>
          </a:xfrm>
          <a:custGeom>
            <a:avLst/>
            <a:gdLst>
              <a:gd name="connsiteX0" fmla="*/ 530431 w 3321133"/>
              <a:gd name="connsiteY0" fmla="*/ 0 h 1769424"/>
              <a:gd name="connsiteX1" fmla="*/ 7917 w 3321133"/>
              <a:gd name="connsiteY1" fmla="*/ 0 h 1769424"/>
              <a:gd name="connsiteX2" fmla="*/ 0 w 3321133"/>
              <a:gd name="connsiteY2" fmla="*/ 554182 h 1769424"/>
              <a:gd name="connsiteX3" fmla="*/ 934192 w 3321133"/>
              <a:gd name="connsiteY3" fmla="*/ 1567543 h 1769424"/>
              <a:gd name="connsiteX4" fmla="*/ 1959429 w 3321133"/>
              <a:gd name="connsiteY4" fmla="*/ 1690255 h 1769424"/>
              <a:gd name="connsiteX5" fmla="*/ 3321133 w 3321133"/>
              <a:gd name="connsiteY5" fmla="*/ 1769424 h 1769424"/>
              <a:gd name="connsiteX6" fmla="*/ 3321133 w 3321133"/>
              <a:gd name="connsiteY6" fmla="*/ 1037112 h 1769424"/>
              <a:gd name="connsiteX7" fmla="*/ 1543792 w 3321133"/>
              <a:gd name="connsiteY7" fmla="*/ 977736 h 1769424"/>
              <a:gd name="connsiteX8" fmla="*/ 767938 w 3321133"/>
              <a:gd name="connsiteY8" fmla="*/ 589808 h 1769424"/>
              <a:gd name="connsiteX9" fmla="*/ 542307 w 3321133"/>
              <a:gd name="connsiteY9" fmla="*/ 281050 h 1769424"/>
              <a:gd name="connsiteX10" fmla="*/ 530431 w 3321133"/>
              <a:gd name="connsiteY10" fmla="*/ 0 h 176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1133" h="1769424">
                <a:moveTo>
                  <a:pt x="530431" y="0"/>
                </a:moveTo>
                <a:lnTo>
                  <a:pt x="7917" y="0"/>
                </a:lnTo>
                <a:lnTo>
                  <a:pt x="0" y="554182"/>
                </a:lnTo>
                <a:lnTo>
                  <a:pt x="934192" y="1567543"/>
                </a:lnTo>
                <a:lnTo>
                  <a:pt x="1959429" y="1690255"/>
                </a:lnTo>
                <a:lnTo>
                  <a:pt x="3321133" y="1769424"/>
                </a:lnTo>
                <a:lnTo>
                  <a:pt x="3321133" y="1037112"/>
                </a:lnTo>
                <a:lnTo>
                  <a:pt x="1543792" y="977736"/>
                </a:lnTo>
                <a:lnTo>
                  <a:pt x="767938" y="589808"/>
                </a:lnTo>
                <a:lnTo>
                  <a:pt x="542307" y="281050"/>
                </a:lnTo>
                <a:cubicBezTo>
                  <a:pt x="543626" y="193964"/>
                  <a:pt x="544946" y="106879"/>
                  <a:pt x="530431" y="0"/>
                </a:cubicBezTo>
                <a:close/>
              </a:path>
            </a:pathLst>
          </a:custGeom>
          <a:noFill/>
          <a:ln w="73025" cap="rnd">
            <a:solidFill>
              <a:srgbClr val="033C5D"/>
            </a:solidFill>
            <a:round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DD1DC4-4B05-5634-1477-C490D3B1ED7A}"/>
              </a:ext>
            </a:extLst>
          </p:cNvPr>
          <p:cNvSpPr/>
          <p:nvPr/>
        </p:nvSpPr>
        <p:spPr>
          <a:xfrm>
            <a:off x="7172924" y="2406732"/>
            <a:ext cx="3321133" cy="1769424"/>
          </a:xfrm>
          <a:custGeom>
            <a:avLst/>
            <a:gdLst>
              <a:gd name="connsiteX0" fmla="*/ 530431 w 3321133"/>
              <a:gd name="connsiteY0" fmla="*/ 0 h 1769424"/>
              <a:gd name="connsiteX1" fmla="*/ 7917 w 3321133"/>
              <a:gd name="connsiteY1" fmla="*/ 0 h 1769424"/>
              <a:gd name="connsiteX2" fmla="*/ 0 w 3321133"/>
              <a:gd name="connsiteY2" fmla="*/ 554182 h 1769424"/>
              <a:gd name="connsiteX3" fmla="*/ 934192 w 3321133"/>
              <a:gd name="connsiteY3" fmla="*/ 1567543 h 1769424"/>
              <a:gd name="connsiteX4" fmla="*/ 1959429 w 3321133"/>
              <a:gd name="connsiteY4" fmla="*/ 1690255 h 1769424"/>
              <a:gd name="connsiteX5" fmla="*/ 3321133 w 3321133"/>
              <a:gd name="connsiteY5" fmla="*/ 1769424 h 1769424"/>
              <a:gd name="connsiteX6" fmla="*/ 3321133 w 3321133"/>
              <a:gd name="connsiteY6" fmla="*/ 1037112 h 1769424"/>
              <a:gd name="connsiteX7" fmla="*/ 1543792 w 3321133"/>
              <a:gd name="connsiteY7" fmla="*/ 977736 h 1769424"/>
              <a:gd name="connsiteX8" fmla="*/ 767938 w 3321133"/>
              <a:gd name="connsiteY8" fmla="*/ 589808 h 1769424"/>
              <a:gd name="connsiteX9" fmla="*/ 542307 w 3321133"/>
              <a:gd name="connsiteY9" fmla="*/ 281050 h 1769424"/>
              <a:gd name="connsiteX10" fmla="*/ 530431 w 3321133"/>
              <a:gd name="connsiteY10" fmla="*/ 0 h 176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1133" h="1769424">
                <a:moveTo>
                  <a:pt x="530431" y="0"/>
                </a:moveTo>
                <a:lnTo>
                  <a:pt x="7917" y="0"/>
                </a:lnTo>
                <a:lnTo>
                  <a:pt x="0" y="554182"/>
                </a:lnTo>
                <a:lnTo>
                  <a:pt x="934192" y="1567543"/>
                </a:lnTo>
                <a:lnTo>
                  <a:pt x="1959429" y="1690255"/>
                </a:lnTo>
                <a:lnTo>
                  <a:pt x="3321133" y="1769424"/>
                </a:lnTo>
                <a:lnTo>
                  <a:pt x="3321133" y="1037112"/>
                </a:lnTo>
                <a:lnTo>
                  <a:pt x="1543792" y="977736"/>
                </a:lnTo>
                <a:lnTo>
                  <a:pt x="767938" y="589808"/>
                </a:lnTo>
                <a:lnTo>
                  <a:pt x="542307" y="281050"/>
                </a:lnTo>
                <a:cubicBezTo>
                  <a:pt x="543626" y="193964"/>
                  <a:pt x="544946" y="106879"/>
                  <a:pt x="530431" y="0"/>
                </a:cubicBezTo>
                <a:close/>
              </a:path>
            </a:pathLst>
          </a:custGeom>
          <a:noFill/>
          <a:ln w="73025" cap="rnd">
            <a:solidFill>
              <a:srgbClr val="033C5D"/>
            </a:solidFill>
            <a:round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27D04E-6FF8-167B-ABB8-D93D22AFC62B}"/>
              </a:ext>
            </a:extLst>
          </p:cNvPr>
          <p:cNvCxnSpPr>
            <a:cxnSpLocks/>
            <a:stCxn id="11" idx="1"/>
            <a:endCxn id="12" idx="7"/>
          </p:cNvCxnSpPr>
          <p:nvPr/>
        </p:nvCxnSpPr>
        <p:spPr>
          <a:xfrm flipH="1">
            <a:off x="3095501" y="1929105"/>
            <a:ext cx="1053401" cy="1455363"/>
          </a:xfrm>
          <a:prstGeom prst="straightConnector1">
            <a:avLst/>
          </a:prstGeom>
          <a:ln w="57150">
            <a:solidFill>
              <a:srgbClr val="033C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42C696-6C73-BD5E-892D-FB2F8F6B1E52}"/>
              </a:ext>
            </a:extLst>
          </p:cNvPr>
          <p:cNvCxnSpPr>
            <a:cxnSpLocks/>
            <a:stCxn id="11" idx="3"/>
            <a:endCxn id="13" idx="7"/>
          </p:cNvCxnSpPr>
          <p:nvPr/>
        </p:nvCxnSpPr>
        <p:spPr>
          <a:xfrm>
            <a:off x="8040049" y="1929105"/>
            <a:ext cx="676667" cy="1455363"/>
          </a:xfrm>
          <a:prstGeom prst="straightConnector1">
            <a:avLst/>
          </a:prstGeom>
          <a:ln w="57150">
            <a:solidFill>
              <a:srgbClr val="033C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FB4FDF-B71F-42B7-8C01-CF2AC9336705}"/>
              </a:ext>
            </a:extLst>
          </p:cNvPr>
          <p:cNvSpPr txBox="1"/>
          <p:nvPr/>
        </p:nvSpPr>
        <p:spPr>
          <a:xfrm>
            <a:off x="6771142" y="6145281"/>
            <a:ext cx="3891147" cy="442674"/>
          </a:xfrm>
          <a:prstGeom prst="roundRect">
            <a:avLst/>
          </a:prstGeom>
          <a:noFill/>
          <a:ln w="57150"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pPr algn="ctr" defTabSz="779617">
              <a:spcAft>
                <a:spcPts val="588"/>
              </a:spcAft>
            </a:pPr>
            <a:r>
              <a:rPr lang="en-GB" sz="2000" b="1" kern="1200" dirty="0">
                <a:solidFill>
                  <a:srgbClr val="283C50"/>
                </a:solidFill>
                <a:latin typeface="+mn-lt"/>
                <a:ea typeface="+mn-ea"/>
                <a:cs typeface="+mn-cs"/>
              </a:rPr>
              <a:t>ARG3S operational space</a:t>
            </a:r>
            <a:endParaRPr lang="en-GB" sz="2400" b="1" dirty="0">
              <a:solidFill>
                <a:srgbClr val="283C5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E9EDC7-C1E5-228B-F19F-A49E17342D5E}"/>
              </a:ext>
            </a:extLst>
          </p:cNvPr>
          <p:cNvSpPr txBox="1"/>
          <p:nvPr/>
        </p:nvSpPr>
        <p:spPr>
          <a:xfrm>
            <a:off x="1266701" y="6145281"/>
            <a:ext cx="3891147" cy="442674"/>
          </a:xfrm>
          <a:prstGeom prst="roundRect">
            <a:avLst/>
          </a:prstGeom>
          <a:noFill/>
          <a:ln w="57150"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 defTabSz="779617">
              <a:spcAft>
                <a:spcPts val="588"/>
              </a:spcAft>
            </a:pPr>
            <a:r>
              <a:rPr lang="en-GB" sz="2000" b="1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Tokamak operational space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C33F8D1-E8EA-4E6E-912F-0AC8A1B08D50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2971800" y="5706208"/>
            <a:ext cx="240475" cy="4390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879E8D2-6BCE-5297-D8F4-638EFE901D91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7974623" y="5702714"/>
            <a:ext cx="742093" cy="442567"/>
          </a:xfrm>
          <a:prstGeom prst="straightConnector1">
            <a:avLst/>
          </a:prstGeom>
          <a:ln w="57150">
            <a:solidFill>
              <a:srgbClr val="033C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 descr="A blue and yellow lightning bolt in a drop of water&#10;&#10;Description automatically generated">
            <a:extLst>
              <a:ext uri="{FF2B5EF4-FFF2-40B4-BE49-F238E27FC236}">
                <a16:creationId xmlns:a16="http://schemas.microsoft.com/office/drawing/2014/main" id="{E88E30C9-EADE-D6CC-137B-BAE02C5CF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" y="34732"/>
            <a:ext cx="395680" cy="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5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DBB7C0-C7E6-C27C-4D4C-B481F04BB6ED}"/>
              </a:ext>
            </a:extLst>
          </p:cNvPr>
          <p:cNvSpPr/>
          <p:nvPr/>
        </p:nvSpPr>
        <p:spPr>
          <a:xfrm>
            <a:off x="214211" y="1006467"/>
            <a:ext cx="11760530" cy="779797"/>
          </a:xfrm>
          <a:prstGeom prst="roundRect">
            <a:avLst/>
          </a:prstGeom>
          <a:solidFill>
            <a:srgbClr val="033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0C6A1-ACC7-A6CC-583C-F1D6CDE785C7}"/>
              </a:ext>
            </a:extLst>
          </p:cNvPr>
          <p:cNvSpPr txBox="1"/>
          <p:nvPr/>
        </p:nvSpPr>
        <p:spPr>
          <a:xfrm>
            <a:off x="835155" y="552906"/>
            <a:ext cx="5165936" cy="16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RIFF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E3997-4274-C1D1-2CFB-93B586B7DDC8}"/>
              </a:ext>
            </a:extLst>
          </p:cNvPr>
          <p:cNvSpPr txBox="1"/>
          <p:nvPr/>
        </p:nvSpPr>
        <p:spPr>
          <a:xfrm>
            <a:off x="6096000" y="552906"/>
            <a:ext cx="5878741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Fusion Reactors is developing a novel, </a:t>
            </a:r>
            <a:r>
              <a:rPr lang="en-US" sz="2000" b="1" dirty="0" err="1">
                <a:solidFill>
                  <a:schemeClr val="bg1"/>
                </a:solidFill>
              </a:rPr>
              <a:t>optimised</a:t>
            </a:r>
            <a:r>
              <a:rPr lang="en-US" sz="2000" b="1" dirty="0">
                <a:solidFill>
                  <a:schemeClr val="bg1"/>
                </a:solidFill>
              </a:rPr>
              <a:t> procedure for commercial fusion development.</a:t>
            </a:r>
          </a:p>
        </p:txBody>
      </p:sp>
      <p:graphicFrame>
        <p:nvGraphicFramePr>
          <p:cNvPr id="119" name="Table 118">
            <a:extLst>
              <a:ext uri="{FF2B5EF4-FFF2-40B4-BE49-F238E27FC236}">
                <a16:creationId xmlns:a16="http://schemas.microsoft.com/office/drawing/2014/main" id="{54179D7A-945A-7CE3-125D-D665AE07F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45927"/>
              </p:ext>
            </p:extLst>
          </p:nvPr>
        </p:nvGraphicFramePr>
        <p:xfrm>
          <a:off x="214211" y="1811862"/>
          <a:ext cx="11760530" cy="4276700"/>
        </p:xfrm>
        <a:graphic>
          <a:graphicData uri="http://schemas.openxmlformats.org/drawingml/2006/table">
            <a:tbl>
              <a:tblPr firstRow="1"/>
              <a:tblGrid>
                <a:gridCol w="5880265">
                  <a:extLst>
                    <a:ext uri="{9D8B030D-6E8A-4147-A177-3AD203B41FA5}">
                      <a16:colId xmlns:a16="http://schemas.microsoft.com/office/drawing/2014/main" val="2856170302"/>
                    </a:ext>
                  </a:extLst>
                </a:gridCol>
                <a:gridCol w="5880265">
                  <a:extLst>
                    <a:ext uri="{9D8B030D-6E8A-4147-A177-3AD203B41FA5}">
                      <a16:colId xmlns:a16="http://schemas.microsoft.com/office/drawing/2014/main" val="3851238453"/>
                    </a:ext>
                  </a:extLst>
                </a:gridCol>
              </a:tblGrid>
              <a:tr h="32855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Others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Fusion Reactors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792462"/>
                  </a:ext>
                </a:extLst>
              </a:tr>
              <a:tr h="3910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607334"/>
                  </a:ext>
                </a:extLst>
              </a:tr>
            </a:tbl>
          </a:graphicData>
        </a:graphic>
      </p:graphicFrame>
      <p:pic>
        <p:nvPicPr>
          <p:cNvPr id="3" name="Picture 2" descr="A circular logo with arrows&#10;&#10;Description automatically generated">
            <a:extLst>
              <a:ext uri="{FF2B5EF4-FFF2-40B4-BE49-F238E27FC236}">
                <a16:creationId xmlns:a16="http://schemas.microsoft.com/office/drawing/2014/main" id="{34AE383F-5FE9-EC85-A6FF-07DDC78EA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7" y="1150854"/>
            <a:ext cx="470978" cy="472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669408-4153-FB10-5275-47F533CE5CD9}"/>
              </a:ext>
            </a:extLst>
          </p:cNvPr>
          <p:cNvSpPr txBox="1"/>
          <p:nvPr/>
        </p:nvSpPr>
        <p:spPr>
          <a:xfrm>
            <a:off x="6096000" y="2227809"/>
            <a:ext cx="5878740" cy="1762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Optimised for testing multiple designs.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Modular approach and component sharing.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Allows for rapid and cost-effective device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6ABF08-AFC9-4819-AFFF-AE5083EF9BC8}"/>
              </a:ext>
            </a:extLst>
          </p:cNvPr>
          <p:cNvSpPr txBox="1"/>
          <p:nvPr/>
        </p:nvSpPr>
        <p:spPr>
          <a:xfrm>
            <a:off x="215736" y="2227809"/>
            <a:ext cx="5878740" cy="1762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Optimised for testing a single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Monolithic approach.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Allows for specialised development of a single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9" descr="A room with a door open&#10;&#10;Description automatically generated">
            <a:extLst>
              <a:ext uri="{FF2B5EF4-FFF2-40B4-BE49-F238E27FC236}">
                <a16:creationId xmlns:a16="http://schemas.microsoft.com/office/drawing/2014/main" id="{0DB3DAF0-0C62-A42E-8048-562253912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161" y="4104829"/>
            <a:ext cx="2994192" cy="1072586"/>
          </a:xfrm>
          <a:prstGeom prst="rect">
            <a:avLst/>
          </a:prstGeom>
        </p:spPr>
      </p:pic>
      <p:pic>
        <p:nvPicPr>
          <p:cNvPr id="12" name="Picture 11" descr="A room with a door and a window&#10;&#10;Description automatically generated">
            <a:extLst>
              <a:ext uri="{FF2B5EF4-FFF2-40B4-BE49-F238E27FC236}">
                <a16:creationId xmlns:a16="http://schemas.microsoft.com/office/drawing/2014/main" id="{19BEF941-E6F5-D526-57CD-894405452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161" y="5208861"/>
            <a:ext cx="2994192" cy="848255"/>
          </a:xfrm>
          <a:prstGeom prst="rect">
            <a:avLst/>
          </a:prstGeom>
        </p:spPr>
      </p:pic>
      <p:pic>
        <p:nvPicPr>
          <p:cNvPr id="14" name="Picture 13" descr="A measuring tape and metal pipes&#10;&#10;Description automatically generated">
            <a:extLst>
              <a:ext uri="{FF2B5EF4-FFF2-40B4-BE49-F238E27FC236}">
                <a16:creationId xmlns:a16="http://schemas.microsoft.com/office/drawing/2014/main" id="{21565C24-2CC2-A568-DA04-28F9394F7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4068317"/>
            <a:ext cx="915894" cy="1988798"/>
          </a:xfrm>
          <a:prstGeom prst="rect">
            <a:avLst/>
          </a:prstGeom>
        </p:spPr>
      </p:pic>
      <p:pic>
        <p:nvPicPr>
          <p:cNvPr id="15" name="Picture 14" descr="A machine on a table&#10;&#10;Description automatically generated">
            <a:extLst>
              <a:ext uri="{FF2B5EF4-FFF2-40B4-BE49-F238E27FC236}">
                <a16:creationId xmlns:a16="http://schemas.microsoft.com/office/drawing/2014/main" id="{B6469E6A-6F3C-ABDB-1AF3-0919516CE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36" y="5208860"/>
            <a:ext cx="1841925" cy="848255"/>
          </a:xfrm>
          <a:prstGeom prst="rect">
            <a:avLst/>
          </a:prstGeom>
        </p:spPr>
      </p:pic>
      <p:pic>
        <p:nvPicPr>
          <p:cNvPr id="16" name="Content Placeholder 5" descr="A machine with a red and silver handle&#10;&#10;Description automatically generated">
            <a:extLst>
              <a:ext uri="{FF2B5EF4-FFF2-40B4-BE49-F238E27FC236}">
                <a16:creationId xmlns:a16="http://schemas.microsoft.com/office/drawing/2014/main" id="{6CA4CEFA-8E88-A190-2567-05B15943C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37" y="4101969"/>
            <a:ext cx="2329044" cy="1072586"/>
          </a:xfrm>
          <a:prstGeom prst="rect">
            <a:avLst/>
          </a:prstGeom>
        </p:spPr>
      </p:pic>
      <p:pic>
        <p:nvPicPr>
          <p:cNvPr id="13" name="Content Placeholder 4" descr="A blue and yellow lightning bolt in a drop of water&#10;&#10;Description automatically generated">
            <a:extLst>
              <a:ext uri="{FF2B5EF4-FFF2-40B4-BE49-F238E27FC236}">
                <a16:creationId xmlns:a16="http://schemas.microsoft.com/office/drawing/2014/main" id="{B86C31F5-B5E0-4400-7828-7A59C7EA04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" y="34732"/>
            <a:ext cx="395680" cy="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7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911D58-D4F6-198C-4AE9-2D7151E7E919}"/>
              </a:ext>
            </a:extLst>
          </p:cNvPr>
          <p:cNvSpPr/>
          <p:nvPr/>
        </p:nvSpPr>
        <p:spPr>
          <a:xfrm>
            <a:off x="214211" y="1006467"/>
            <a:ext cx="11760530" cy="779797"/>
          </a:xfrm>
          <a:prstGeom prst="roundRect">
            <a:avLst/>
          </a:prstGeom>
          <a:solidFill>
            <a:srgbClr val="033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0C6A1-ACC7-A6CC-583C-F1D6CDE785C7}"/>
              </a:ext>
            </a:extLst>
          </p:cNvPr>
          <p:cNvSpPr txBox="1"/>
          <p:nvPr/>
        </p:nvSpPr>
        <p:spPr>
          <a:xfrm>
            <a:off x="835155" y="552906"/>
            <a:ext cx="5165936" cy="16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Market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E3997-4274-C1D1-2CFB-93B586B7DDC8}"/>
              </a:ext>
            </a:extLst>
          </p:cNvPr>
          <p:cNvSpPr txBox="1"/>
          <p:nvPr/>
        </p:nvSpPr>
        <p:spPr>
          <a:xfrm>
            <a:off x="6096000" y="552906"/>
            <a:ext cx="5868197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More than 40 private fusion companies have so far attracted more than $6B in private investment.</a:t>
            </a:r>
          </a:p>
        </p:txBody>
      </p:sp>
      <p:graphicFrame>
        <p:nvGraphicFramePr>
          <p:cNvPr id="119" name="Table 118">
            <a:extLst>
              <a:ext uri="{FF2B5EF4-FFF2-40B4-BE49-F238E27FC236}">
                <a16:creationId xmlns:a16="http://schemas.microsoft.com/office/drawing/2014/main" id="{54179D7A-945A-7CE3-125D-D665AE07F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85404"/>
              </p:ext>
            </p:extLst>
          </p:nvPr>
        </p:nvGraphicFramePr>
        <p:xfrm>
          <a:off x="214211" y="1811862"/>
          <a:ext cx="11760530" cy="4276700"/>
        </p:xfrm>
        <a:graphic>
          <a:graphicData uri="http://schemas.openxmlformats.org/drawingml/2006/table">
            <a:tbl>
              <a:tblPr firstRow="1"/>
              <a:tblGrid>
                <a:gridCol w="5880265">
                  <a:extLst>
                    <a:ext uri="{9D8B030D-6E8A-4147-A177-3AD203B41FA5}">
                      <a16:colId xmlns:a16="http://schemas.microsoft.com/office/drawing/2014/main" val="2856170302"/>
                    </a:ext>
                  </a:extLst>
                </a:gridCol>
                <a:gridCol w="5880265">
                  <a:extLst>
                    <a:ext uri="{9D8B030D-6E8A-4147-A177-3AD203B41FA5}">
                      <a16:colId xmlns:a16="http://schemas.microsoft.com/office/drawing/2014/main" val="3851238453"/>
                    </a:ext>
                  </a:extLst>
                </a:gridCol>
              </a:tblGrid>
              <a:tr h="32855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Private investment into private fusion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Selected investors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792462"/>
                  </a:ext>
                </a:extLst>
              </a:tr>
              <a:tr h="39109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607334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9C3C09-BFF8-42D5-A6B8-73A156A23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470383"/>
              </p:ext>
            </p:extLst>
          </p:nvPr>
        </p:nvGraphicFramePr>
        <p:xfrm>
          <a:off x="214211" y="2191486"/>
          <a:ext cx="5868197" cy="389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176DAA17-4172-B188-7E95-CAF682EC2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1150" y="2267829"/>
            <a:ext cx="4254848" cy="37443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Content Placeholder 4" descr="A blue and yellow lightning bolt in a drop of water&#10;&#10;Description automatically generated">
            <a:extLst>
              <a:ext uri="{FF2B5EF4-FFF2-40B4-BE49-F238E27FC236}">
                <a16:creationId xmlns:a16="http://schemas.microsoft.com/office/drawing/2014/main" id="{33AB69F6-08E2-6078-784C-E899763DA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" y="34732"/>
            <a:ext cx="395680" cy="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8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8EF833-E068-6828-F2A9-2C9DBF9DC767}"/>
              </a:ext>
            </a:extLst>
          </p:cNvPr>
          <p:cNvSpPr/>
          <p:nvPr/>
        </p:nvSpPr>
        <p:spPr>
          <a:xfrm>
            <a:off x="214211" y="1006467"/>
            <a:ext cx="11760530" cy="779797"/>
          </a:xfrm>
          <a:prstGeom prst="roundRect">
            <a:avLst/>
          </a:prstGeom>
          <a:solidFill>
            <a:srgbClr val="033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0C6A1-ACC7-A6CC-583C-F1D6CDE785C7}"/>
              </a:ext>
            </a:extLst>
          </p:cNvPr>
          <p:cNvSpPr txBox="1"/>
          <p:nvPr/>
        </p:nvSpPr>
        <p:spPr>
          <a:xfrm>
            <a:off x="835155" y="552906"/>
            <a:ext cx="5165936" cy="16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Team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E3997-4274-C1D1-2CFB-93B586B7DDC8}"/>
              </a:ext>
            </a:extLst>
          </p:cNvPr>
          <p:cNvSpPr txBox="1"/>
          <p:nvPr/>
        </p:nvSpPr>
        <p:spPr>
          <a:xfrm>
            <a:off x="6096000" y="552906"/>
            <a:ext cx="5868197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We have the skills and experience, from both the public and the private fusion sector, to deliver.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DD3ED-1B7F-6C1A-2FD6-6C91A394783C}"/>
              </a:ext>
            </a:extLst>
          </p:cNvPr>
          <p:cNvSpPr/>
          <p:nvPr/>
        </p:nvSpPr>
        <p:spPr>
          <a:xfrm>
            <a:off x="134358" y="1771441"/>
            <a:ext cx="11924350" cy="24176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1B4F4-D80A-B2CC-0F7C-1EF9EB7F4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/>
          <a:stretch/>
        </p:blipFill>
        <p:spPr>
          <a:xfrm>
            <a:off x="7011256" y="2099154"/>
            <a:ext cx="1590224" cy="156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63041-BB7B-BEF3-96A8-8BCC4AEFB312}"/>
              </a:ext>
            </a:extLst>
          </p:cNvPr>
          <p:cNvSpPr txBox="1"/>
          <p:nvPr/>
        </p:nvSpPr>
        <p:spPr>
          <a:xfrm>
            <a:off x="186136" y="3665154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CEO &amp; CTO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Christos Stavrou</a:t>
            </a:r>
          </a:p>
        </p:txBody>
      </p:sp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1792D3F-F470-C73F-6F76-E37D7AE2CA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r="7144"/>
          <a:stretch/>
        </p:blipFill>
        <p:spPr>
          <a:xfrm>
            <a:off x="355638" y="2099154"/>
            <a:ext cx="1640996" cy="156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255D0E-F9B2-7E5C-437E-613DD47C0060}"/>
              </a:ext>
            </a:extLst>
          </p:cNvPr>
          <p:cNvSpPr txBox="1"/>
          <p:nvPr/>
        </p:nvSpPr>
        <p:spPr>
          <a:xfrm>
            <a:off x="6816368" y="3660492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Mr.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Reidar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Marin Berg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93925E-E8C5-86D4-E6A2-D622DB1551EF}"/>
              </a:ext>
            </a:extLst>
          </p:cNvPr>
          <p:cNvSpPr txBox="1"/>
          <p:nvPr/>
        </p:nvSpPr>
        <p:spPr>
          <a:xfrm>
            <a:off x="10136437" y="6039079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Fusion Technology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Prof. David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Ruzic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**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0F86D9-C7B8-58F9-764C-B11F7C1D4E64}"/>
              </a:ext>
            </a:extLst>
          </p:cNvPr>
          <p:cNvSpPr txBox="1">
            <a:spLocks/>
          </p:cNvSpPr>
          <p:nvPr/>
        </p:nvSpPr>
        <p:spPr>
          <a:xfrm>
            <a:off x="-29589" y="3992867"/>
            <a:ext cx="5809734" cy="304799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1500" b="1" dirty="0"/>
              <a:t>Tokamak Energy Ltd:</a:t>
            </a:r>
            <a:r>
              <a:rPr lang="en-GB" sz="1500" dirty="0"/>
              <a:t> </a:t>
            </a:r>
          </a:p>
          <a:p>
            <a:pPr marL="742950" lvl="1" indent="-285750"/>
            <a:r>
              <a:rPr lang="en-GB" sz="1500" dirty="0"/>
              <a:t>Led creation of new test facility</a:t>
            </a:r>
            <a:r>
              <a:rPr lang="en-GB" sz="1500" b="1" dirty="0"/>
              <a:t> (skill-set for RIFF)</a:t>
            </a:r>
            <a:r>
              <a:rPr lang="en-GB" sz="1500" dirty="0"/>
              <a:t> </a:t>
            </a:r>
          </a:p>
          <a:p>
            <a:pPr marL="742950" lvl="1" indent="-285750"/>
            <a:r>
              <a:rPr lang="en-GB" sz="1500" dirty="0"/>
              <a:t>Led the design for critical reactor sections</a:t>
            </a:r>
          </a:p>
          <a:p>
            <a:pPr marL="285750" indent="-285750"/>
            <a:r>
              <a:rPr lang="en-GB" sz="1500" b="1" dirty="0"/>
              <a:t>Joint European Torus:</a:t>
            </a:r>
            <a:r>
              <a:rPr lang="en-GB" sz="1500" dirty="0"/>
              <a:t> </a:t>
            </a:r>
          </a:p>
          <a:p>
            <a:pPr marL="742950" lvl="1" indent="-285750"/>
            <a:r>
              <a:rPr lang="en-GB" sz="1500" dirty="0"/>
              <a:t>Led two successful experiment proposals (&gt;£2.4M)</a:t>
            </a:r>
          </a:p>
          <a:p>
            <a:pPr marL="285750" indent="-285750"/>
            <a:r>
              <a:rPr lang="en-GB" sz="1500" dirty="0"/>
              <a:t>PhD Plasma Physics (Imperial College) </a:t>
            </a:r>
          </a:p>
          <a:p>
            <a:pPr marL="285750" indent="-285750"/>
            <a:r>
              <a:rPr lang="en-GB" sz="1500" dirty="0"/>
              <a:t>MSc Fusion Energy (University of York)</a:t>
            </a:r>
          </a:p>
          <a:p>
            <a:pPr marL="285750" indent="-285750"/>
            <a:r>
              <a:rPr lang="en-GB" sz="1500" dirty="0"/>
              <a:t>PGCE Physics (University of Oxford)</a:t>
            </a:r>
          </a:p>
          <a:p>
            <a:pPr marL="285750" indent="-285750"/>
            <a:r>
              <a:rPr lang="en-GB" sz="1500" dirty="0"/>
              <a:t>BSc Physics (University of Bristol)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1B75F20-37E4-B972-A388-81A32338D791}"/>
              </a:ext>
            </a:extLst>
          </p:cNvPr>
          <p:cNvSpPr txBox="1">
            <a:spLocks/>
          </p:cNvSpPr>
          <p:nvPr/>
        </p:nvSpPr>
        <p:spPr>
          <a:xfrm>
            <a:off x="5780145" y="3992867"/>
            <a:ext cx="5809734" cy="304799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1500" b="1" dirty="0" err="1"/>
              <a:t>Norsk</a:t>
            </a:r>
            <a:r>
              <a:rPr lang="en-GB" sz="1500" b="1" dirty="0"/>
              <a:t> Titanium: </a:t>
            </a:r>
            <a:r>
              <a:rPr lang="en-GB" sz="1500" dirty="0"/>
              <a:t>Operations and Tech Management (</a:t>
            </a:r>
            <a:r>
              <a:rPr lang="en-GB" sz="1500" dirty="0" err="1"/>
              <a:t>Eggemoen</a:t>
            </a:r>
            <a:r>
              <a:rPr lang="en-GB" sz="1500" dirty="0"/>
              <a:t> Tech </a:t>
            </a:r>
            <a:r>
              <a:rPr lang="en-GB" sz="1500" dirty="0" err="1"/>
              <a:t>Center</a:t>
            </a:r>
            <a:r>
              <a:rPr lang="en-GB" sz="1500" dirty="0"/>
              <a:t>)</a:t>
            </a:r>
          </a:p>
          <a:p>
            <a:pPr marL="285750" indent="-285750"/>
            <a:r>
              <a:rPr lang="en-GB" sz="1500" b="1" dirty="0"/>
              <a:t>Cisco:</a:t>
            </a:r>
            <a:r>
              <a:rPr lang="en-GB" sz="1500" dirty="0"/>
              <a:t> Product Operations with New Product Introduction/Development.</a:t>
            </a:r>
          </a:p>
          <a:p>
            <a:pPr marL="285750" indent="-285750"/>
            <a:r>
              <a:rPr lang="en-GB" sz="1500" dirty="0"/>
              <a:t>Exec. Master of Management (BI Norwegian Business School)</a:t>
            </a:r>
          </a:p>
          <a:p>
            <a:pPr marL="285750" indent="-285750"/>
            <a:r>
              <a:rPr lang="en-GB" sz="1500" dirty="0"/>
              <a:t>MSc Industrial Economics (University of Stavanger)</a:t>
            </a:r>
          </a:p>
          <a:p>
            <a:pPr marL="285750" indent="-285750"/>
            <a:r>
              <a:rPr lang="en-GB" sz="1500" dirty="0"/>
              <a:t>BSc Mechanical Engineering (University of Stavanger)</a:t>
            </a:r>
          </a:p>
          <a:p>
            <a:pPr marL="285750" indent="-285750"/>
            <a:r>
              <a:rPr lang="en-GB" sz="1500" dirty="0"/>
              <a:t>Lean Six Sigma Green Belt (Lean Communications AS)</a:t>
            </a:r>
          </a:p>
          <a:p>
            <a:pPr marL="285750" indent="-285750"/>
            <a:r>
              <a:rPr lang="en-GB" sz="1500" dirty="0"/>
              <a:t>Certified Scrum Master (Scrum Alliance)</a:t>
            </a:r>
          </a:p>
        </p:txBody>
      </p:sp>
      <p:pic>
        <p:nvPicPr>
          <p:cNvPr id="14" name="Content Placeholder 4" descr="A blue and yellow lightning bolt in a drop of water&#10;&#10;Description automatically generated">
            <a:extLst>
              <a:ext uri="{FF2B5EF4-FFF2-40B4-BE49-F238E27FC236}">
                <a16:creationId xmlns:a16="http://schemas.microsoft.com/office/drawing/2014/main" id="{0D6AA00C-A538-CCEB-A23B-E2056F067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" y="34732"/>
            <a:ext cx="395680" cy="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9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B513D9-2562-B4FC-668D-C153265DC5B6}"/>
              </a:ext>
            </a:extLst>
          </p:cNvPr>
          <p:cNvSpPr/>
          <p:nvPr/>
        </p:nvSpPr>
        <p:spPr>
          <a:xfrm>
            <a:off x="214211" y="1006467"/>
            <a:ext cx="11760530" cy="779797"/>
          </a:xfrm>
          <a:prstGeom prst="roundRect">
            <a:avLst/>
          </a:prstGeom>
          <a:solidFill>
            <a:srgbClr val="033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0C6A1-ACC7-A6CC-583C-F1D6CDE785C7}"/>
              </a:ext>
            </a:extLst>
          </p:cNvPr>
          <p:cNvSpPr txBox="1"/>
          <p:nvPr/>
        </p:nvSpPr>
        <p:spPr>
          <a:xfrm>
            <a:off x="835155" y="552906"/>
            <a:ext cx="5165936" cy="16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Team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E3997-4274-C1D1-2CFB-93B586B7DDC8}"/>
              </a:ext>
            </a:extLst>
          </p:cNvPr>
          <p:cNvSpPr txBox="1"/>
          <p:nvPr/>
        </p:nvSpPr>
        <p:spPr>
          <a:xfrm>
            <a:off x="6096000" y="552906"/>
            <a:ext cx="5868197" cy="167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We have the skills and experience, from both the public and the private fusion sector, to deliver.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2B7F4-0D78-1249-0666-9EAEBDA7A08C}"/>
              </a:ext>
            </a:extLst>
          </p:cNvPr>
          <p:cNvSpPr/>
          <p:nvPr/>
        </p:nvSpPr>
        <p:spPr>
          <a:xfrm>
            <a:off x="10078708" y="4325206"/>
            <a:ext cx="1980000" cy="2417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/>
              <a:t>COLLABORATOR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DD3ED-1B7F-6C1A-2FD6-6C91A394783C}"/>
              </a:ext>
            </a:extLst>
          </p:cNvPr>
          <p:cNvSpPr/>
          <p:nvPr/>
        </p:nvSpPr>
        <p:spPr>
          <a:xfrm>
            <a:off x="134358" y="1771441"/>
            <a:ext cx="11924350" cy="24176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1B4F4-D80A-B2CC-0F7C-1EF9EB7F4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/>
          <a:stretch/>
        </p:blipFill>
        <p:spPr>
          <a:xfrm>
            <a:off x="3709538" y="2099154"/>
            <a:ext cx="1590224" cy="156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63041-BB7B-BEF3-96A8-8BCC4AEFB312}"/>
              </a:ext>
            </a:extLst>
          </p:cNvPr>
          <p:cNvSpPr txBox="1"/>
          <p:nvPr/>
        </p:nvSpPr>
        <p:spPr>
          <a:xfrm>
            <a:off x="186136" y="3665154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CEO &amp; CTO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Christos Stavrou</a:t>
            </a:r>
          </a:p>
        </p:txBody>
      </p:sp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1792D3F-F470-C73F-6F76-E37D7AE2CA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r="7144"/>
          <a:stretch/>
        </p:blipFill>
        <p:spPr>
          <a:xfrm>
            <a:off x="355638" y="2099154"/>
            <a:ext cx="1640996" cy="156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255D0E-F9B2-7E5C-437E-613DD47C0060}"/>
              </a:ext>
            </a:extLst>
          </p:cNvPr>
          <p:cNvSpPr txBox="1"/>
          <p:nvPr/>
        </p:nvSpPr>
        <p:spPr>
          <a:xfrm>
            <a:off x="3514650" y="3653387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Mr.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Reidar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Marin Berg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E31704-9FD7-9EC7-0D10-E586CA882412}"/>
              </a:ext>
            </a:extLst>
          </p:cNvPr>
          <p:cNvSpPr/>
          <p:nvPr/>
        </p:nvSpPr>
        <p:spPr>
          <a:xfrm>
            <a:off x="134359" y="4325206"/>
            <a:ext cx="9481557" cy="24176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/>
              <a:t>ADVISORS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81BE6-D96B-BE80-3ECA-8AAF6209739E}"/>
              </a:ext>
            </a:extLst>
          </p:cNvPr>
          <p:cNvSpPr txBox="1"/>
          <p:nvPr/>
        </p:nvSpPr>
        <p:spPr>
          <a:xfrm>
            <a:off x="7635917" y="6039079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Century Gothic" panose="020B0502020202020204"/>
              </a:rPr>
              <a:t>Fusion &amp; Simulations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prstClr val="black"/>
                </a:solidFill>
                <a:latin typeface="Century Gothic" panose="020B0502020202020204"/>
              </a:rPr>
              <a:t>Dr.</a:t>
            </a:r>
            <a:r>
              <a:rPr lang="en-GB" sz="1200" dirty="0">
                <a:solidFill>
                  <a:prstClr val="black"/>
                </a:solidFill>
                <a:latin typeface="Century Gothic" panose="020B0502020202020204"/>
              </a:rPr>
              <a:t> Ben </a:t>
            </a:r>
            <a:r>
              <a:rPr lang="en-GB" sz="1200" dirty="0" err="1">
                <a:solidFill>
                  <a:prstClr val="black"/>
                </a:solidFill>
                <a:latin typeface="Century Gothic" panose="020B0502020202020204"/>
              </a:rPr>
              <a:t>Dudson</a:t>
            </a:r>
            <a:r>
              <a:rPr lang="en-GB" sz="1200" dirty="0">
                <a:solidFill>
                  <a:prstClr val="black"/>
                </a:solidFill>
                <a:latin typeface="Century Gothic" panose="020B0502020202020204"/>
              </a:rPr>
              <a:t>**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308D60-1185-A887-1C57-70EF29136B85}"/>
              </a:ext>
            </a:extLst>
          </p:cNvPr>
          <p:cNvPicPr>
            <a:picLocks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r="29559"/>
          <a:stretch/>
        </p:blipFill>
        <p:spPr>
          <a:xfrm>
            <a:off x="7774841" y="4461279"/>
            <a:ext cx="1641600" cy="156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6473C0-F1B5-528D-20B0-B24D7055F161}"/>
              </a:ext>
            </a:extLst>
          </p:cNvPr>
          <p:cNvSpPr txBox="1"/>
          <p:nvPr/>
        </p:nvSpPr>
        <p:spPr>
          <a:xfrm>
            <a:off x="134360" y="6039079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Fast iteration &amp; Lean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Mr. Stephanos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Marcou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9D2B90-826F-34A6-5242-A24417ED5E53}"/>
              </a:ext>
            </a:extLst>
          </p:cNvPr>
          <p:cNvPicPr>
            <a:picLocks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38" y="4461279"/>
            <a:ext cx="1641600" cy="156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93925E-E8C5-86D4-E6A2-D622DB1551EF}"/>
              </a:ext>
            </a:extLst>
          </p:cNvPr>
          <p:cNvSpPr txBox="1"/>
          <p:nvPr/>
        </p:nvSpPr>
        <p:spPr>
          <a:xfrm>
            <a:off x="10136437" y="6039079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Fusion Technology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Prof. David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Ruzic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**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744471-0C2D-AF1B-D31F-A23525FD8622}"/>
              </a:ext>
            </a:extLst>
          </p:cNvPr>
          <p:cNvPicPr>
            <a:picLocks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908" y="4461279"/>
            <a:ext cx="1641600" cy="156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0FB330-5FED-7338-0EF5-E7C3FB781D96}"/>
              </a:ext>
            </a:extLst>
          </p:cNvPr>
          <p:cNvSpPr txBox="1"/>
          <p:nvPr/>
        </p:nvSpPr>
        <p:spPr>
          <a:xfrm>
            <a:off x="6802804" y="3665154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Development Engineer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David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Toebaert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5A4F65-F8DB-F7D9-EBD7-3B1F638096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2556"/>
          <a:stretch/>
        </p:blipFill>
        <p:spPr>
          <a:xfrm>
            <a:off x="7012666" y="2099154"/>
            <a:ext cx="1559650" cy="156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C6CBB5-8CDA-B184-56C2-65E83FC9FE52}"/>
              </a:ext>
            </a:extLst>
          </p:cNvPr>
          <p:cNvSpPr txBox="1"/>
          <p:nvPr/>
        </p:nvSpPr>
        <p:spPr>
          <a:xfrm>
            <a:off x="5135398" y="6039079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Thermal Management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Sergis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7D6A80-B77C-F2ED-817D-AD1327B8CBB9}"/>
              </a:ext>
            </a:extLst>
          </p:cNvPr>
          <p:cNvSpPr txBox="1"/>
          <p:nvPr/>
        </p:nvSpPr>
        <p:spPr>
          <a:xfrm>
            <a:off x="10078708" y="3665154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Vacuum Technology Mr. H. S.*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F4A0E7-A732-68F6-3113-283949F429E1}"/>
              </a:ext>
            </a:extLst>
          </p:cNvPr>
          <p:cNvSpPr txBox="1"/>
          <p:nvPr/>
        </p:nvSpPr>
        <p:spPr>
          <a:xfrm>
            <a:off x="2634879" y="6039079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Business Development Janet Murray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55FDDA2-1295-045B-2DBE-53DC37051F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5220" y="2099154"/>
            <a:ext cx="1566976" cy="156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D9C1DE-9202-DA54-28F4-347073C6CB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53" t="8953" r="-653" b="19668"/>
          <a:stretch/>
        </p:blipFill>
        <p:spPr>
          <a:xfrm>
            <a:off x="5301773" y="4461279"/>
            <a:ext cx="1641600" cy="1566000"/>
          </a:xfrm>
          <a:prstGeom prst="rect">
            <a:avLst/>
          </a:prstGeom>
        </p:spPr>
      </p:pic>
      <p:pic>
        <p:nvPicPr>
          <p:cNvPr id="2050" name="Picture 2" descr="Profile photo of Janet Murray">
            <a:extLst>
              <a:ext uri="{FF2B5EF4-FFF2-40B4-BE49-F238E27FC236}">
                <a16:creationId xmlns:a16="http://schemas.microsoft.com/office/drawing/2014/main" id="{A4B00169-CA67-710A-17A3-4520987EF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09" y="4455379"/>
            <a:ext cx="1577800" cy="15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ontent Placeholder 4" descr="A blue and yellow lightning bolt in a drop of water&#10;&#10;Description automatically generated">
            <a:extLst>
              <a:ext uri="{FF2B5EF4-FFF2-40B4-BE49-F238E27FC236}">
                <a16:creationId xmlns:a16="http://schemas.microsoft.com/office/drawing/2014/main" id="{5D3A8943-CD61-CF07-F155-5F8D417792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" y="34732"/>
            <a:ext cx="395680" cy="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5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792</Words>
  <Application>Microsoft Office PowerPoint</Application>
  <PresentationFormat>Widescreen</PresentationFormat>
  <Paragraphs>173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Harding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Stavrou</dc:creator>
  <cp:lastModifiedBy>Christos Stavrou</cp:lastModifiedBy>
  <cp:revision>46</cp:revision>
  <dcterms:created xsi:type="dcterms:W3CDTF">2023-11-21T01:21:47Z</dcterms:created>
  <dcterms:modified xsi:type="dcterms:W3CDTF">2023-11-24T23:37:52Z</dcterms:modified>
</cp:coreProperties>
</file>