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6" r:id="rId2"/>
    <p:sldMasterId id="2147483663" r:id="rId3"/>
    <p:sldMasterId id="2147483670" r:id="rId4"/>
    <p:sldMasterId id="2147483680" r:id="rId5"/>
    <p:sldMasterId id="2147483685" r:id="rId6"/>
  </p:sldMasterIdLst>
  <p:notesMasterIdLst>
    <p:notesMasterId r:id="rId15"/>
  </p:notesMasterIdLst>
  <p:sldIdLst>
    <p:sldId id="3465" r:id="rId7"/>
    <p:sldId id="293" r:id="rId8"/>
    <p:sldId id="3562" r:id="rId9"/>
    <p:sldId id="3561" r:id="rId10"/>
    <p:sldId id="267" r:id="rId11"/>
    <p:sldId id="3487" r:id="rId12"/>
    <p:sldId id="3560" r:id="rId13"/>
    <p:sldId id="3557" r:id="rId14"/>
  </p:sldIdLst>
  <p:sldSz cx="12192000" cy="6858000"/>
  <p:notesSz cx="6858000" cy="9144000"/>
  <p:embeddedFontLst>
    <p:embeddedFont>
      <p:font typeface="Avenir Next LT Pro" panose="020B0504020202020204" pitchFamily="34" charset="0"/>
      <p:regular r:id="rId16"/>
      <p:bold r:id="rId17"/>
      <p:italic r:id="rId18"/>
      <p:boldItalic r:id="rId19"/>
    </p:embeddedFont>
    <p:embeddedFont>
      <p:font typeface="Bebas Neue" panose="020B0606020202050201" pitchFamily="3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Tahoma" panose="020B0604030504040204" pitchFamily="34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480">
          <p15:clr>
            <a:srgbClr val="A4A3A4"/>
          </p15:clr>
        </p15:guide>
        <p15:guide id="2" pos="648">
          <p15:clr>
            <a:srgbClr val="A4A3A4"/>
          </p15:clr>
        </p15:guide>
        <p15:guide id="3" pos="2664">
          <p15:clr>
            <a:srgbClr val="A4A3A4"/>
          </p15:clr>
        </p15:guide>
        <p15:guide id="4" orient="horz" pos="744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3" roundtripDataSignature="AMtx7mjUrkcEQjxKs6MxbIt4+kxAsKMpb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2F4F3"/>
    <a:srgbClr val="000000"/>
    <a:srgbClr val="F3F5F4"/>
    <a:srgbClr val="EBF0F2"/>
    <a:srgbClr val="E9E8E4"/>
    <a:srgbClr val="E9E8E5"/>
    <a:srgbClr val="EEEDEB"/>
    <a:srgbClr val="E8E7E3"/>
    <a:srgbClr val="EAE6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558" autoAdjust="0"/>
  </p:normalViewPr>
  <p:slideViewPr>
    <p:cSldViewPr snapToGrid="0">
      <p:cViewPr varScale="1">
        <p:scale>
          <a:sx n="66" d="100"/>
          <a:sy n="66" d="100"/>
        </p:scale>
        <p:origin x="63" y="261"/>
      </p:cViewPr>
      <p:guideLst>
        <p:guide orient="horz" pos="3480"/>
        <p:guide pos="648"/>
        <p:guide pos="2664"/>
        <p:guide orient="horz" pos="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9.fntdata"/><Relationship Id="rId53" Type="http://customschemas.google.com/relationships/presentationmetadata" Target="metadata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5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1544D-F39A-4F55-BC21-9BE909A9BAC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800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2347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4262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0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dirty="0"/>
          </a:p>
        </p:txBody>
      </p:sp>
      <p:sp>
        <p:nvSpPr>
          <p:cNvPr id="316" name="Google Shape;31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024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8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60" name="Google Shape;26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23" name="Google Shape;42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11428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">
  <p:cSld name="Empty">
    <p:bg>
      <p:bgPr>
        <a:solidFill>
          <a:schemeClr val="l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5"/>
          <p:cNvSpPr txBox="1">
            <a:spLocks noGrp="1"/>
          </p:cNvSpPr>
          <p:nvPr>
            <p:ph type="title"/>
          </p:nvPr>
        </p:nvSpPr>
        <p:spPr>
          <a:xfrm>
            <a:off x="645963" y="1040609"/>
            <a:ext cx="3078903" cy="87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7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5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5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764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D9869D8-7794-41BA-A775-DF81327CE32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059" y="795"/>
          <a:ext cx="1058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D9869D8-7794-41BA-A775-DF81327CE3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9" y="795"/>
                        <a:ext cx="1058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279201" y="0"/>
            <a:ext cx="7912799" cy="6858000"/>
          </a:xfrm>
          <a:custGeom>
            <a:avLst/>
            <a:gdLst>
              <a:gd name="connsiteX0" fmla="*/ 6809359 w 15821476"/>
              <a:gd name="connsiteY0" fmla="*/ 0 h 13716000"/>
              <a:gd name="connsiteX1" fmla="*/ 15821476 w 15821476"/>
              <a:gd name="connsiteY1" fmla="*/ 0 h 13716000"/>
              <a:gd name="connsiteX2" fmla="*/ 15821476 w 15821476"/>
              <a:gd name="connsiteY2" fmla="*/ 13716000 h 13716000"/>
              <a:gd name="connsiteX3" fmla="*/ 0 w 1582147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21476" h="13716000">
                <a:moveTo>
                  <a:pt x="6809359" y="0"/>
                </a:moveTo>
                <a:lnTo>
                  <a:pt x="15821476" y="0"/>
                </a:lnTo>
                <a:lnTo>
                  <a:pt x="1582147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501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335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und"/>
          <p:cNvSpPr/>
          <p:nvPr userDrawn="1"/>
        </p:nvSpPr>
        <p:spPr bwMode="gray">
          <a:xfrm>
            <a:off x="0" y="0"/>
            <a:ext cx="12192000" cy="58166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299" dirty="0"/>
          </a:p>
        </p:txBody>
      </p:sp>
      <p:sp>
        <p:nvSpPr>
          <p:cNvPr id="7" name="Bar"/>
          <p:cNvSpPr/>
          <p:nvPr userDrawn="1"/>
        </p:nvSpPr>
        <p:spPr bwMode="ltGray">
          <a:xfrm>
            <a:off x="0" y="5816600"/>
            <a:ext cx="12192000" cy="1044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299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 bwMode="gray">
          <a:xfrm>
            <a:off x="1055344" y="0"/>
            <a:ext cx="10081312" cy="3744000"/>
          </a:xfrm>
        </p:spPr>
        <p:txBody>
          <a:bodyPr anchor="b"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999"/>
              </a:spcAft>
              <a:defRPr sz="8792">
                <a:solidFill>
                  <a:srgbClr val="FFFFFF"/>
                </a:solidFill>
                <a:latin typeface="Bebas Neue" panose="020B0506020202020201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"/>
          <p:cNvSpPr>
            <a:spLocks noGrp="1"/>
          </p:cNvSpPr>
          <p:nvPr>
            <p:ph type="subTitle" idx="1"/>
          </p:nvPr>
        </p:nvSpPr>
        <p:spPr bwMode="gray">
          <a:xfrm>
            <a:off x="1055344" y="3744000"/>
            <a:ext cx="10081312" cy="2070000"/>
          </a:xfrm>
        </p:spPr>
        <p:txBody>
          <a:bodyPr/>
          <a:lstStyle>
            <a:lvl1pPr marL="0" indent="0" algn="l">
              <a:buNone/>
              <a:defRPr sz="4396">
                <a:solidFill>
                  <a:srgbClr val="B2B2B2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C3DAB-407D-4279-8EB6-232635B61438}" type="datetimeFigureOut">
              <a:rPr lang="en-US" smtClean="0"/>
              <a:t>5/20/2023</a:t>
            </a:fld>
            <a:endParaRPr lang="en-US" dirty="0"/>
          </a:p>
        </p:txBody>
      </p:sp>
      <p:sp>
        <p:nvSpPr>
          <p:cNvPr id="5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FE82-39F2-4F47-8A0C-D5AB3496FA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91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und"/>
          <p:cNvSpPr/>
          <p:nvPr userDrawn="1"/>
        </p:nvSpPr>
        <p:spPr bwMode="gray">
          <a:xfrm>
            <a:off x="0" y="0"/>
            <a:ext cx="12192000" cy="58166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299" dirty="0"/>
          </a:p>
        </p:txBody>
      </p:sp>
      <p:sp>
        <p:nvSpPr>
          <p:cNvPr id="7" name="Bar"/>
          <p:cNvSpPr/>
          <p:nvPr userDrawn="1"/>
        </p:nvSpPr>
        <p:spPr bwMode="ltGray">
          <a:xfrm>
            <a:off x="0" y="5816600"/>
            <a:ext cx="12192000" cy="1044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299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 bwMode="gray">
          <a:xfrm>
            <a:off x="1055344" y="0"/>
            <a:ext cx="10081312" cy="3744000"/>
          </a:xfr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999"/>
              </a:spcAft>
              <a:defRPr sz="8792">
                <a:solidFill>
                  <a:srgbClr val="FFFFFF"/>
                </a:solidFill>
                <a:latin typeface="Bebas Neue" panose="020B0506020202020201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"/>
          <p:cNvSpPr>
            <a:spLocks noGrp="1"/>
          </p:cNvSpPr>
          <p:nvPr>
            <p:ph type="subTitle" idx="1"/>
          </p:nvPr>
        </p:nvSpPr>
        <p:spPr bwMode="gray">
          <a:xfrm>
            <a:off x="1055344" y="3744000"/>
            <a:ext cx="10081312" cy="2070000"/>
          </a:xfrm>
        </p:spPr>
        <p:txBody>
          <a:bodyPr/>
          <a:lstStyle>
            <a:lvl1pPr marL="0" indent="0" algn="ctr">
              <a:buNone/>
              <a:defRPr sz="4396">
                <a:solidFill>
                  <a:srgbClr val="B2B2B2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C3DAB-407D-4279-8EB6-232635B61438}" type="datetimeFigureOut">
              <a:rPr lang="en-US" smtClean="0"/>
              <a:t>5/20/2023</a:t>
            </a:fld>
            <a:endParaRPr lang="en-US" dirty="0"/>
          </a:p>
        </p:txBody>
      </p:sp>
      <p:sp>
        <p:nvSpPr>
          <p:cNvPr id="5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FE82-39F2-4F47-8A0C-D5AB3496FA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83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71" y="432000"/>
            <a:ext cx="11111046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1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3" name="Content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C3DAB-407D-4279-8EB6-232635B61438}" type="datetimeFigureOut">
              <a:rPr lang="en-US" smtClean="0"/>
              <a:t>5/20/2023</a:t>
            </a:fld>
            <a:endParaRPr lang="en-US" dirty="0"/>
          </a:p>
        </p:txBody>
      </p:sp>
      <p:sp>
        <p:nvSpPr>
          <p:cNvPr id="5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FE82-39F2-4F47-8A0C-D5AB3496FA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03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"/>
          <p:cNvSpPr>
            <a:spLocks noGrp="1"/>
          </p:cNvSpPr>
          <p:nvPr>
            <p:ph type="pic" sz="quarter" idx="14"/>
          </p:nvPr>
        </p:nvSpPr>
        <p:spPr bwMode="gray"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Content"/>
          <p:cNvSpPr>
            <a:spLocks noGrp="1"/>
          </p:cNvSpPr>
          <p:nvPr>
            <p:ph idx="1"/>
          </p:nvPr>
        </p:nvSpPr>
        <p:spPr>
          <a:xfrm>
            <a:off x="1933452" y="1512000"/>
            <a:ext cx="9717665" cy="4298400"/>
          </a:xfrm>
        </p:spPr>
        <p:txBody>
          <a:bodyPr/>
          <a:lstStyle>
            <a:lvl1pPr marL="0" indent="0">
              <a:buNone/>
              <a:defRPr sz="3996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"/>
          <p:cNvSpPr>
            <a:spLocks noGrp="1"/>
          </p:cNvSpPr>
          <p:nvPr>
            <p:ph type="dt" sz="half" idx="10"/>
          </p:nvPr>
        </p:nvSpPr>
        <p:spPr>
          <a:xfrm>
            <a:off x="10210930" y="6084000"/>
            <a:ext cx="1440187" cy="360000"/>
          </a:xfrm>
        </p:spPr>
        <p:txBody>
          <a:bodyPr/>
          <a:lstStyle/>
          <a:p>
            <a:fld id="{27FC3DAB-407D-4279-8EB6-232635B61438}" type="datetimeFigureOut">
              <a:rPr lang="en-US" smtClean="0"/>
              <a:t>5/20/2023</a:t>
            </a:fld>
            <a:endParaRPr lang="en-US" dirty="0"/>
          </a:p>
        </p:txBody>
      </p:sp>
      <p:sp>
        <p:nvSpPr>
          <p:cNvPr id="6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FE82-39F2-4F47-8A0C-D5AB3496FA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09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>
            <a:spLocks noGrp="1"/>
          </p:cNvSpPr>
          <p:nvPr>
            <p:ph type="title"/>
          </p:nvPr>
        </p:nvSpPr>
        <p:spPr>
          <a:xfrm>
            <a:off x="645963" y="1040609"/>
            <a:ext cx="3078903" cy="87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7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dt" idx="10"/>
          </p:nvPr>
        </p:nvSpPr>
        <p:spPr>
          <a:xfrm>
            <a:off x="701040" y="6424216"/>
            <a:ext cx="2804160" cy="20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8481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6561233"/>
            <a:ext cx="12191999" cy="30359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22"/>
          <p:cNvSpPr txBox="1">
            <a:spLocks noGrp="1"/>
          </p:cNvSpPr>
          <p:nvPr>
            <p:ph type="title"/>
          </p:nvPr>
        </p:nvSpPr>
        <p:spPr>
          <a:xfrm>
            <a:off x="645963" y="1040609"/>
            <a:ext cx="3078903" cy="87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7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ftr" idx="11"/>
          </p:nvPr>
        </p:nvSpPr>
        <p:spPr>
          <a:xfrm>
            <a:off x="2697637" y="6640765"/>
            <a:ext cx="679672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i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9048475" y="6640765"/>
            <a:ext cx="280416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056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>
            <a:spLocks noGrp="1"/>
          </p:cNvSpPr>
          <p:nvPr>
            <p:ph type="title"/>
          </p:nvPr>
        </p:nvSpPr>
        <p:spPr>
          <a:xfrm>
            <a:off x="645963" y="1040609"/>
            <a:ext cx="3078903" cy="87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7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dt" idx="10"/>
          </p:nvPr>
        </p:nvSpPr>
        <p:spPr>
          <a:xfrm>
            <a:off x="701040" y="6424216"/>
            <a:ext cx="2804160" cy="20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7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701040" y="6424216"/>
            <a:ext cx="2804160" cy="20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43456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8"/>
          <p:cNvSpPr txBox="1">
            <a:spLocks noGrp="1"/>
          </p:cNvSpPr>
          <p:nvPr>
            <p:ph type="title"/>
          </p:nvPr>
        </p:nvSpPr>
        <p:spPr>
          <a:xfrm>
            <a:off x="645963" y="1040609"/>
            <a:ext cx="3078903" cy="87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7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8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dt" idx="10"/>
          </p:nvPr>
        </p:nvSpPr>
        <p:spPr>
          <a:xfrm>
            <a:off x="701040" y="6424216"/>
            <a:ext cx="2804160" cy="20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3567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9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B92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496800" y="1"/>
            <a:ext cx="643486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2509719"/>
            <a:ext cx="3625849" cy="26669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29"/>
          <p:cNvSpPr txBox="1">
            <a:spLocks noGrp="1"/>
          </p:cNvSpPr>
          <p:nvPr>
            <p:ph type="ctrTitle"/>
          </p:nvPr>
        </p:nvSpPr>
        <p:spPr>
          <a:xfrm>
            <a:off x="677334" y="584226"/>
            <a:ext cx="4040293" cy="87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7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9"/>
          <p:cNvSpPr txBox="1">
            <a:spLocks noGrp="1"/>
          </p:cNvSpPr>
          <p:nvPr>
            <p:ph type="dt" idx="10"/>
          </p:nvPr>
        </p:nvSpPr>
        <p:spPr>
          <a:xfrm>
            <a:off x="701040" y="6424216"/>
            <a:ext cx="2804160" cy="20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9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8621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0"/>
          <p:cNvSpPr txBox="1">
            <a:spLocks noGrp="1"/>
          </p:cNvSpPr>
          <p:nvPr>
            <p:ph type="title"/>
          </p:nvPr>
        </p:nvSpPr>
        <p:spPr>
          <a:xfrm>
            <a:off x="645963" y="1040609"/>
            <a:ext cx="3078903" cy="87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7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dt" idx="10"/>
          </p:nvPr>
        </p:nvSpPr>
        <p:spPr>
          <a:xfrm>
            <a:off x="701040" y="6424216"/>
            <a:ext cx="2804160" cy="20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0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2907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7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701040" y="6424216"/>
            <a:ext cx="2804160" cy="20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8"/>
          <p:cNvSpPr txBox="1">
            <a:spLocks noGrp="1"/>
          </p:cNvSpPr>
          <p:nvPr>
            <p:ph type="title"/>
          </p:nvPr>
        </p:nvSpPr>
        <p:spPr>
          <a:xfrm>
            <a:off x="645963" y="1040609"/>
            <a:ext cx="3078903" cy="87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7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8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dt" idx="10"/>
          </p:nvPr>
        </p:nvSpPr>
        <p:spPr>
          <a:xfrm>
            <a:off x="701040" y="6424216"/>
            <a:ext cx="2804160" cy="20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9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B92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496800" y="1"/>
            <a:ext cx="643486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2509719"/>
            <a:ext cx="3625849" cy="26669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29"/>
          <p:cNvSpPr txBox="1">
            <a:spLocks noGrp="1"/>
          </p:cNvSpPr>
          <p:nvPr>
            <p:ph type="ctrTitle"/>
          </p:nvPr>
        </p:nvSpPr>
        <p:spPr>
          <a:xfrm>
            <a:off x="677334" y="584226"/>
            <a:ext cx="4040293" cy="87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7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9"/>
          <p:cNvSpPr txBox="1">
            <a:spLocks noGrp="1"/>
          </p:cNvSpPr>
          <p:nvPr>
            <p:ph type="dt" idx="10"/>
          </p:nvPr>
        </p:nvSpPr>
        <p:spPr>
          <a:xfrm>
            <a:off x="701040" y="6424216"/>
            <a:ext cx="2804160" cy="20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9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0"/>
          <p:cNvSpPr txBox="1">
            <a:spLocks noGrp="1"/>
          </p:cNvSpPr>
          <p:nvPr>
            <p:ph type="title"/>
          </p:nvPr>
        </p:nvSpPr>
        <p:spPr>
          <a:xfrm>
            <a:off x="645963" y="1040609"/>
            <a:ext cx="3078903" cy="87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7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dt" idx="10"/>
          </p:nvPr>
        </p:nvSpPr>
        <p:spPr>
          <a:xfrm>
            <a:off x="701040" y="6424216"/>
            <a:ext cx="2804160" cy="20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0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>
            <a:spLocks noGrp="1"/>
          </p:cNvSpPr>
          <p:nvPr>
            <p:ph type="title"/>
          </p:nvPr>
        </p:nvSpPr>
        <p:spPr>
          <a:xfrm>
            <a:off x="645963" y="1040609"/>
            <a:ext cx="3078903" cy="87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7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B92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57134" y="1"/>
            <a:ext cx="6434865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23"/>
          <p:cNvSpPr/>
          <p:nvPr/>
        </p:nvSpPr>
        <p:spPr>
          <a:xfrm>
            <a:off x="685301" y="5714170"/>
            <a:ext cx="467783" cy="454660"/>
          </a:xfrm>
          <a:custGeom>
            <a:avLst/>
            <a:gdLst/>
            <a:ahLst/>
            <a:cxnLst/>
            <a:rect l="l" t="t" r="r" b="b"/>
            <a:pathLst>
              <a:path w="701675" h="681990" extrusionOk="0">
                <a:moveTo>
                  <a:pt x="538403" y="499986"/>
                </a:moveTo>
                <a:lnTo>
                  <a:pt x="342811" y="424484"/>
                </a:lnTo>
                <a:lnTo>
                  <a:pt x="275361" y="401078"/>
                </a:lnTo>
                <a:lnTo>
                  <a:pt x="236181" y="394462"/>
                </a:lnTo>
                <a:lnTo>
                  <a:pt x="226174" y="394881"/>
                </a:lnTo>
                <a:lnTo>
                  <a:pt x="38709" y="456044"/>
                </a:lnTo>
                <a:lnTo>
                  <a:pt x="8331" y="484060"/>
                </a:lnTo>
                <a:lnTo>
                  <a:pt x="0" y="510400"/>
                </a:lnTo>
                <a:lnTo>
                  <a:pt x="50" y="635965"/>
                </a:lnTo>
                <a:lnTo>
                  <a:pt x="50" y="639610"/>
                </a:lnTo>
                <a:lnTo>
                  <a:pt x="22529" y="675284"/>
                </a:lnTo>
                <a:lnTo>
                  <a:pt x="47066" y="681723"/>
                </a:lnTo>
                <a:lnTo>
                  <a:pt x="54381" y="680999"/>
                </a:lnTo>
                <a:lnTo>
                  <a:pt x="531901" y="515264"/>
                </a:lnTo>
                <a:lnTo>
                  <a:pt x="538403" y="505917"/>
                </a:lnTo>
                <a:lnTo>
                  <a:pt x="538403" y="499986"/>
                </a:lnTo>
                <a:close/>
              </a:path>
              <a:path w="701675" h="681990" extrusionOk="0">
                <a:moveTo>
                  <a:pt x="701497" y="302425"/>
                </a:moveTo>
                <a:lnTo>
                  <a:pt x="693458" y="261607"/>
                </a:lnTo>
                <a:lnTo>
                  <a:pt x="670547" y="226809"/>
                </a:lnTo>
                <a:lnTo>
                  <a:pt x="636130" y="203098"/>
                </a:lnTo>
                <a:lnTo>
                  <a:pt x="57950" y="1498"/>
                </a:lnTo>
                <a:lnTo>
                  <a:pt x="47040" y="0"/>
                </a:lnTo>
                <a:lnTo>
                  <a:pt x="43383" y="76"/>
                </a:lnTo>
                <a:lnTo>
                  <a:pt x="8928" y="18643"/>
                </a:lnTo>
                <a:lnTo>
                  <a:pt x="0" y="171450"/>
                </a:lnTo>
                <a:lnTo>
                  <a:pt x="1041" y="178282"/>
                </a:lnTo>
                <a:lnTo>
                  <a:pt x="21386" y="214185"/>
                </a:lnTo>
                <a:lnTo>
                  <a:pt x="369252" y="340931"/>
                </a:lnTo>
                <a:lnTo>
                  <a:pt x="640118" y="434505"/>
                </a:lnTo>
                <a:lnTo>
                  <a:pt x="643572" y="435698"/>
                </a:lnTo>
                <a:lnTo>
                  <a:pt x="647128" y="436486"/>
                </a:lnTo>
                <a:lnTo>
                  <a:pt x="654418" y="437210"/>
                </a:lnTo>
                <a:lnTo>
                  <a:pt x="658050" y="437134"/>
                </a:lnTo>
                <a:lnTo>
                  <a:pt x="692404" y="418858"/>
                </a:lnTo>
                <a:lnTo>
                  <a:pt x="701459" y="395490"/>
                </a:lnTo>
                <a:lnTo>
                  <a:pt x="701497" y="3024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2509719"/>
            <a:ext cx="3625849" cy="26669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3"/>
          <p:cNvSpPr txBox="1">
            <a:spLocks noGrp="1"/>
          </p:cNvSpPr>
          <p:nvPr>
            <p:ph type="ctrTitle"/>
          </p:nvPr>
        </p:nvSpPr>
        <p:spPr>
          <a:xfrm>
            <a:off x="677334" y="584226"/>
            <a:ext cx="4040293" cy="87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7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3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645963" y="1040609"/>
            <a:ext cx="3078903" cy="87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67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4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645963" y="1040609"/>
            <a:ext cx="3078903" cy="13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dt" idx="10"/>
          </p:nvPr>
        </p:nvSpPr>
        <p:spPr>
          <a:xfrm>
            <a:off x="701040" y="6489321"/>
            <a:ext cx="2804160" cy="20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9" r:id="rId2"/>
    <p:sldLayoutId id="2147483660" r:id="rId3"/>
    <p:sldLayoutId id="2147483661" r:id="rId4"/>
    <p:sldLayoutId id="214748366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9"/>
          <p:cNvSpPr txBox="1">
            <a:spLocks noGrp="1"/>
          </p:cNvSpPr>
          <p:nvPr>
            <p:ph type="title"/>
          </p:nvPr>
        </p:nvSpPr>
        <p:spPr>
          <a:xfrm>
            <a:off x="645963" y="1040609"/>
            <a:ext cx="3078903" cy="13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7" r:id="rId3"/>
    <p:sldLayoutId id="2147483668" r:id="rId4"/>
    <p:sldLayoutId id="214748366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11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3" r:id="rId2"/>
  </p:sldLayoutIdLst>
  <p:hf sldNum="0" hdr="0" ftr="0" dt="0"/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3" indent="-228543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5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6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71" y="432000"/>
            <a:ext cx="11111046" cy="108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"/>
          <p:cNvSpPr>
            <a:spLocks noGrp="1"/>
          </p:cNvSpPr>
          <p:nvPr>
            <p:ph type="body" idx="1"/>
          </p:nvPr>
        </p:nvSpPr>
        <p:spPr>
          <a:xfrm>
            <a:off x="468063" y="1512000"/>
            <a:ext cx="11111046" cy="429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"/>
          <p:cNvSpPr>
            <a:spLocks noGrp="1"/>
          </p:cNvSpPr>
          <p:nvPr>
            <p:ph type="dt" sz="half" idx="2"/>
          </p:nvPr>
        </p:nvSpPr>
        <p:spPr>
          <a:xfrm>
            <a:off x="10210930" y="6084000"/>
            <a:ext cx="1440187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7FC3DAB-407D-4279-8EB6-232635B61438}" type="datetimeFigureOut">
              <a:rPr lang="en-US" smtClean="0"/>
              <a:pPr/>
              <a:t>5/20/2023</a:t>
            </a:fld>
            <a:endParaRPr lang="en-US" dirty="0"/>
          </a:p>
        </p:txBody>
      </p:sp>
      <p:sp>
        <p:nvSpPr>
          <p:cNvPr id="5" name="Footer"/>
          <p:cNvSpPr>
            <a:spLocks noGrp="1"/>
          </p:cNvSpPr>
          <p:nvPr>
            <p:ph type="ftr" sz="quarter" idx="3"/>
          </p:nvPr>
        </p:nvSpPr>
        <p:spPr>
          <a:xfrm>
            <a:off x="3935312" y="6084000"/>
            <a:ext cx="4320563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"/>
          <p:cNvSpPr>
            <a:spLocks noGrp="1"/>
          </p:cNvSpPr>
          <p:nvPr>
            <p:ph type="sldNum" sz="quarter" idx="4"/>
          </p:nvPr>
        </p:nvSpPr>
        <p:spPr>
          <a:xfrm>
            <a:off x="540070" y="6084000"/>
            <a:ext cx="900117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2CEFE82-39F2-4F47-8A0C-D5AB3496FA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44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3577" rtl="0" eaLnBrk="1" latinLnBrk="0" hangingPunct="1">
        <a:lnSpc>
          <a:spcPct val="90000"/>
        </a:lnSpc>
        <a:spcBef>
          <a:spcPct val="0"/>
        </a:spcBef>
        <a:buNone/>
        <a:defRPr sz="35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757" indent="-269757" algn="l" defTabSz="913577" rtl="0" eaLnBrk="1" latinLnBrk="0" hangingPunct="1">
        <a:lnSpc>
          <a:spcPct val="90000"/>
        </a:lnSpc>
        <a:spcBef>
          <a:spcPts val="0"/>
        </a:spcBef>
        <a:spcAft>
          <a:spcPts val="999"/>
        </a:spcAft>
        <a:buFont typeface="Wingdings" panose="05000000000000000000" pitchFamily="2" charset="2"/>
        <a:buChar char="§"/>
        <a:defRPr sz="2198" kern="1200">
          <a:solidFill>
            <a:schemeClr val="tx1"/>
          </a:solidFill>
          <a:latin typeface="+mn-lt"/>
          <a:ea typeface="+mn-ea"/>
          <a:cs typeface="+mn-cs"/>
        </a:defRPr>
      </a:lvl1pPr>
      <a:lvl2pPr marL="719352" indent="-269757" algn="l" defTabSz="913577" rtl="0" eaLnBrk="1" latinLnBrk="0" hangingPunct="1">
        <a:lnSpc>
          <a:spcPct val="90000"/>
        </a:lnSpc>
        <a:spcBef>
          <a:spcPts val="0"/>
        </a:spcBef>
        <a:spcAft>
          <a:spcPts val="999"/>
        </a:spcAft>
        <a:buFont typeface="Calibri Light" panose="020F0302020204030204" pitchFamily="34" charset="0"/>
        <a:buChar char="–"/>
        <a:defRPr sz="1998" kern="1200">
          <a:solidFill>
            <a:schemeClr val="tx1"/>
          </a:solidFill>
          <a:latin typeface="+mn-lt"/>
          <a:ea typeface="+mn-ea"/>
          <a:cs typeface="+mn-cs"/>
        </a:defRPr>
      </a:lvl2pPr>
      <a:lvl3pPr marL="1079028" indent="-269757" algn="l" defTabSz="913577" rtl="0" eaLnBrk="1" latinLnBrk="0" hangingPunct="1">
        <a:lnSpc>
          <a:spcPct val="90000"/>
        </a:lnSpc>
        <a:spcBef>
          <a:spcPts val="0"/>
        </a:spcBef>
        <a:spcAft>
          <a:spcPts val="999"/>
        </a:spcAft>
        <a:buFont typeface="Calibri Light" panose="020F0302020204030204" pitchFamily="34" charset="0"/>
        <a:buChar char="–"/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438704" indent="-269757" algn="l" defTabSz="913577" rtl="0" eaLnBrk="1" latinLnBrk="0" hangingPunct="1">
        <a:lnSpc>
          <a:spcPct val="90000"/>
        </a:lnSpc>
        <a:spcBef>
          <a:spcPts val="0"/>
        </a:spcBef>
        <a:spcAft>
          <a:spcPts val="999"/>
        </a:spcAft>
        <a:buFont typeface="Calibri Light" panose="020F0302020204030204" pitchFamily="34" charset="0"/>
        <a:buChar char="–"/>
        <a:defRPr sz="1599" kern="1200">
          <a:solidFill>
            <a:schemeClr val="tx1"/>
          </a:solidFill>
          <a:latin typeface="+mn-lt"/>
          <a:ea typeface="+mn-ea"/>
          <a:cs typeface="+mn-cs"/>
        </a:defRPr>
      </a:lvl4pPr>
      <a:lvl5pPr marL="1798380" indent="-269757" algn="l" defTabSz="913577" rtl="0" eaLnBrk="1" latinLnBrk="0" hangingPunct="1">
        <a:lnSpc>
          <a:spcPct val="90000"/>
        </a:lnSpc>
        <a:spcBef>
          <a:spcPts val="0"/>
        </a:spcBef>
        <a:spcAft>
          <a:spcPts val="999"/>
        </a:spcAft>
        <a:buFont typeface="Calibri Light" panose="020F0302020204030204" pitchFamily="34" charset="0"/>
        <a:buChar char="–"/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512337" indent="-228394" algn="l" defTabSz="91357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125" indent="-228394" algn="l" defTabSz="91357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914" indent="-228394" algn="l" defTabSz="91357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702" indent="-228394" algn="l" defTabSz="91357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89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77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66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54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943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731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520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308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645963" y="1040609"/>
            <a:ext cx="3078903" cy="13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dt" idx="10"/>
          </p:nvPr>
        </p:nvSpPr>
        <p:spPr>
          <a:xfrm>
            <a:off x="701040" y="6489321"/>
            <a:ext cx="2804160" cy="20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343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i.org/10.1039/D1GC02623B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32B9C12-6C35-CF5B-B1EA-3E6CB89383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04" t="14603" r="12064" b="14497"/>
          <a:stretch/>
        </p:blipFill>
        <p:spPr>
          <a:xfrm>
            <a:off x="379828" y="965485"/>
            <a:ext cx="2322503" cy="21916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0FC2BE-9FEC-DDA7-1286-06D369144F9E}"/>
              </a:ext>
            </a:extLst>
          </p:cNvPr>
          <p:cNvSpPr txBox="1"/>
          <p:nvPr/>
        </p:nvSpPr>
        <p:spPr>
          <a:xfrm>
            <a:off x="379828" y="4506036"/>
            <a:ext cx="406556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GB" sz="2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From</a:t>
            </a:r>
            <a:r>
              <a:rPr lang="en-GB" sz="22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2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waste feedstock </a:t>
            </a:r>
            <a:r>
              <a:rPr lang="en-GB" sz="22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to low-carbon, sustainable, </a:t>
            </a:r>
            <a:r>
              <a:rPr lang="en-GB" sz="22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high-value chemicals</a:t>
            </a:r>
            <a:r>
              <a:rPr lang="en-GB" sz="22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.”</a:t>
            </a:r>
            <a:endParaRPr lang="en-GB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21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"/>
    </mc:Choice>
    <mc:Fallback xmlns="">
      <p:transition spd="slow" advTm="24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C58A5A-54AB-3E69-92C1-75BC4F8294F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1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5BCF707-07C7-06F4-457D-C8F411D880D7}"/>
              </a:ext>
            </a:extLst>
          </p:cNvPr>
          <p:cNvSpPr/>
          <p:nvPr/>
        </p:nvSpPr>
        <p:spPr>
          <a:xfrm>
            <a:off x="655919" y="1843243"/>
            <a:ext cx="10875818" cy="4253346"/>
          </a:xfrm>
          <a:prstGeom prst="rect">
            <a:avLst/>
          </a:prstGeom>
          <a:solidFill>
            <a:srgbClr val="48505D">
              <a:alpha val="70000"/>
            </a:srgbClr>
          </a:solidFill>
          <a:ln w="38100">
            <a:solidFill>
              <a:schemeClr val="bg1">
                <a:alpha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A6BB2E-01A6-1C6F-3928-C6DEC32D9B1A}"/>
              </a:ext>
            </a:extLst>
          </p:cNvPr>
          <p:cNvSpPr txBox="1"/>
          <p:nvPr/>
        </p:nvSpPr>
        <p:spPr>
          <a:xfrm>
            <a:off x="407963" y="570230"/>
            <a:ext cx="11514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Chemicals Industry Must Change</a:t>
            </a: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834B54-D0B6-CC84-C365-6026E84C7878}"/>
              </a:ext>
            </a:extLst>
          </p:cNvPr>
          <p:cNvGrpSpPr/>
          <p:nvPr/>
        </p:nvGrpSpPr>
        <p:grpSpPr>
          <a:xfrm>
            <a:off x="1387967" y="2383635"/>
            <a:ext cx="2321691" cy="2321692"/>
            <a:chOff x="15056821" y="4477177"/>
            <a:chExt cx="2321691" cy="2321692"/>
          </a:xfrm>
        </p:grpSpPr>
        <p:sp>
          <p:nvSpPr>
            <p:cNvPr id="6" name="Shape 3506">
              <a:extLst>
                <a:ext uri="{FF2B5EF4-FFF2-40B4-BE49-F238E27FC236}">
                  <a16:creationId xmlns:a16="http://schemas.microsoft.com/office/drawing/2014/main" id="{930D11D0-7698-3656-7598-8E3E120C0083}"/>
                </a:ext>
              </a:extLst>
            </p:cNvPr>
            <p:cNvSpPr/>
            <p:nvPr/>
          </p:nvSpPr>
          <p:spPr>
            <a:xfrm rot="11840417">
              <a:off x="15056821" y="4477177"/>
              <a:ext cx="2321691" cy="2321692"/>
            </a:xfrm>
            <a:prstGeom prst="ellipse">
              <a:avLst/>
            </a:prstGeom>
            <a:solidFill>
              <a:srgbClr val="A5A5A5"/>
            </a:solidFill>
            <a:ln>
              <a:noFill/>
            </a:ln>
          </p:spPr>
          <p:txBody>
            <a:bodyPr lIns="91426" tIns="45700" rIns="91426" bIns="45700" anchor="ctr" anchorCtr="0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Lato"/>
                <a:cs typeface="Lato"/>
                <a:sym typeface="Lato"/>
              </a:endParaRPr>
            </a:p>
          </p:txBody>
        </p:sp>
        <p:sp>
          <p:nvSpPr>
            <p:cNvPr id="7" name="Shape 3507">
              <a:extLst>
                <a:ext uri="{FF2B5EF4-FFF2-40B4-BE49-F238E27FC236}">
                  <a16:creationId xmlns:a16="http://schemas.microsoft.com/office/drawing/2014/main" id="{D2CEEB8E-F19C-5082-4803-611955205CBC}"/>
                </a:ext>
              </a:extLst>
            </p:cNvPr>
            <p:cNvSpPr/>
            <p:nvPr/>
          </p:nvSpPr>
          <p:spPr>
            <a:xfrm rot="5422425">
              <a:off x="15065490" y="4481274"/>
              <a:ext cx="2306493" cy="2307086"/>
            </a:xfrm>
            <a:prstGeom prst="pie">
              <a:avLst>
                <a:gd name="adj1" fmla="val 10766470"/>
                <a:gd name="adj2" fmla="val 10503328"/>
              </a:avLst>
            </a:prstGeom>
            <a:solidFill>
              <a:srgbClr val="00B0EF"/>
            </a:solidFill>
            <a:ln>
              <a:noFill/>
            </a:ln>
            <a:effectLst>
              <a:outerShdw dist="38100" sx="1000" sy="1000" algn="ctr" rotWithShape="0">
                <a:srgbClr val="000000"/>
              </a:outerShdw>
            </a:effectLst>
          </p:spPr>
          <p:txBody>
            <a:bodyPr lIns="91426" tIns="45700" rIns="91426" bIns="45700" anchor="ctr" anchorCtr="0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Shape 3508">
            <a:extLst>
              <a:ext uri="{FF2B5EF4-FFF2-40B4-BE49-F238E27FC236}">
                <a16:creationId xmlns:a16="http://schemas.microsoft.com/office/drawing/2014/main" id="{413BE39C-A67A-11B1-4667-43D192C16245}"/>
              </a:ext>
            </a:extLst>
          </p:cNvPr>
          <p:cNvSpPr>
            <a:spLocks noChangeAspect="1"/>
          </p:cNvSpPr>
          <p:nvPr/>
        </p:nvSpPr>
        <p:spPr>
          <a:xfrm>
            <a:off x="1629032" y="2624701"/>
            <a:ext cx="1839560" cy="1839559"/>
          </a:xfrm>
          <a:prstGeom prst="ellipse">
            <a:avLst/>
          </a:prstGeom>
          <a:solidFill>
            <a:srgbClr val="F8F8F8"/>
          </a:solidFill>
          <a:ln>
            <a:noFill/>
          </a:ln>
        </p:spPr>
        <p:txBody>
          <a:bodyPr lIns="91426" tIns="45700" rIns="91426" bIns="45700" anchor="ctr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Lato"/>
              <a:cs typeface="Lato"/>
              <a:sym typeface="Lato"/>
            </a:endParaRPr>
          </a:p>
        </p:txBody>
      </p:sp>
      <p:sp>
        <p:nvSpPr>
          <p:cNvPr id="9" name="Shape 610">
            <a:extLst>
              <a:ext uri="{FF2B5EF4-FFF2-40B4-BE49-F238E27FC236}">
                <a16:creationId xmlns:a16="http://schemas.microsoft.com/office/drawing/2014/main" id="{90260926-9122-C27F-AF7C-461B1E603AF4}"/>
              </a:ext>
            </a:extLst>
          </p:cNvPr>
          <p:cNvSpPr/>
          <p:nvPr/>
        </p:nvSpPr>
        <p:spPr>
          <a:xfrm>
            <a:off x="1779938" y="2958893"/>
            <a:ext cx="1558636" cy="1080655"/>
          </a:xfrm>
          <a:prstGeom prst="rect">
            <a:avLst/>
          </a:prstGeom>
          <a:noFill/>
          <a:ln>
            <a:noFill/>
          </a:ln>
        </p:spPr>
        <p:txBody>
          <a:bodyPr lIns="182824" tIns="91400" rIns="182824" bIns="91400" anchor="t" anchorCtr="0">
            <a:noAutofit/>
          </a:bodyPr>
          <a:lstStyle/>
          <a:p>
            <a:pPr algn="ctr" defTabSz="457200">
              <a:lnSpc>
                <a:spcPct val="130000"/>
              </a:lnSpc>
              <a:buClrTx/>
              <a:buSzPct val="25000"/>
              <a:buFontTx/>
              <a:buNone/>
            </a:pPr>
            <a:r>
              <a:rPr lang="de-DE" sz="4800" kern="1200" dirty="0">
                <a:solidFill>
                  <a:schemeClr val="bg1">
                    <a:lumMod val="25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99%</a:t>
            </a:r>
            <a:endParaRPr lang="id-ID" sz="4800" kern="1200" dirty="0">
              <a:solidFill>
                <a:schemeClr val="bg1">
                  <a:lumMod val="25000"/>
                </a:schemeClr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D58AE3-687D-5F9A-58BC-8E25E7BA0D83}"/>
              </a:ext>
            </a:extLst>
          </p:cNvPr>
          <p:cNvSpPr txBox="1"/>
          <p:nvPr/>
        </p:nvSpPr>
        <p:spPr>
          <a:xfrm>
            <a:off x="1193944" y="4830458"/>
            <a:ext cx="27097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Key chemicals found to be unsustainable*</a:t>
            </a:r>
            <a:endParaRPr lang="en-GB" sz="22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9FA730-AF36-5535-31D6-13C1CDC6BB74}"/>
              </a:ext>
            </a:extLst>
          </p:cNvPr>
          <p:cNvSpPr txBox="1"/>
          <p:nvPr/>
        </p:nvSpPr>
        <p:spPr>
          <a:xfrm>
            <a:off x="4665231" y="4830458"/>
            <a:ext cx="27097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Global GHG emissions (2</a:t>
            </a:r>
            <a:r>
              <a:rPr lang="en-GB" sz="2200" b="0" i="0" u="none" strike="noStrike" cap="none" baseline="30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lang="en-GB" sz="22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largest)</a:t>
            </a:r>
            <a:endParaRPr lang="en-GB" sz="2200" dirty="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4216BE8-5A04-A820-506B-3518ED851902}"/>
              </a:ext>
            </a:extLst>
          </p:cNvPr>
          <p:cNvGrpSpPr/>
          <p:nvPr/>
        </p:nvGrpSpPr>
        <p:grpSpPr>
          <a:xfrm>
            <a:off x="4853560" y="2373799"/>
            <a:ext cx="2321990" cy="2321692"/>
            <a:chOff x="15056821" y="4477177"/>
            <a:chExt cx="2321990" cy="2321692"/>
          </a:xfrm>
        </p:grpSpPr>
        <p:sp>
          <p:nvSpPr>
            <p:cNvPr id="18" name="Shape 3506">
              <a:extLst>
                <a:ext uri="{FF2B5EF4-FFF2-40B4-BE49-F238E27FC236}">
                  <a16:creationId xmlns:a16="http://schemas.microsoft.com/office/drawing/2014/main" id="{CF5FB0F8-A77B-9BF6-2914-FAB842413F94}"/>
                </a:ext>
              </a:extLst>
            </p:cNvPr>
            <p:cNvSpPr/>
            <p:nvPr/>
          </p:nvSpPr>
          <p:spPr>
            <a:xfrm rot="11840417">
              <a:off x="15056821" y="4477177"/>
              <a:ext cx="2321691" cy="2321692"/>
            </a:xfrm>
            <a:prstGeom prst="ellipse">
              <a:avLst/>
            </a:prstGeom>
            <a:solidFill>
              <a:srgbClr val="A5A5A5"/>
            </a:solidFill>
            <a:ln>
              <a:noFill/>
            </a:ln>
          </p:spPr>
          <p:txBody>
            <a:bodyPr lIns="91426" tIns="45700" rIns="91426" bIns="45700" anchor="ctr" anchorCtr="0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Lato"/>
                <a:cs typeface="Lato"/>
                <a:sym typeface="Lato"/>
              </a:endParaRPr>
            </a:p>
          </p:txBody>
        </p:sp>
        <p:sp>
          <p:nvSpPr>
            <p:cNvPr id="19" name="Shape 3507">
              <a:extLst>
                <a:ext uri="{FF2B5EF4-FFF2-40B4-BE49-F238E27FC236}">
                  <a16:creationId xmlns:a16="http://schemas.microsoft.com/office/drawing/2014/main" id="{074A3F0F-5817-3AFC-5373-687AD49D53CA}"/>
                </a:ext>
              </a:extLst>
            </p:cNvPr>
            <p:cNvSpPr/>
            <p:nvPr/>
          </p:nvSpPr>
          <p:spPr>
            <a:xfrm rot="5422425">
              <a:off x="15072021" y="4481274"/>
              <a:ext cx="2306493" cy="2307086"/>
            </a:xfrm>
            <a:prstGeom prst="pie">
              <a:avLst>
                <a:gd name="adj1" fmla="val 10766470"/>
                <a:gd name="adj2" fmla="val 14133953"/>
              </a:avLst>
            </a:prstGeom>
            <a:solidFill>
              <a:srgbClr val="00B0EF"/>
            </a:solidFill>
            <a:ln>
              <a:noFill/>
            </a:ln>
            <a:effectLst>
              <a:outerShdw dist="38100" sx="1000" sy="1000" algn="ctr" rotWithShape="0">
                <a:srgbClr val="000000"/>
              </a:outerShdw>
            </a:effectLst>
          </p:spPr>
          <p:txBody>
            <a:bodyPr lIns="91426" tIns="45700" rIns="91426" bIns="45700" anchor="ctr" anchorCtr="0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Shape 3508">
            <a:extLst>
              <a:ext uri="{FF2B5EF4-FFF2-40B4-BE49-F238E27FC236}">
                <a16:creationId xmlns:a16="http://schemas.microsoft.com/office/drawing/2014/main" id="{3CF5BEEE-3799-2846-16C3-02248BB484F8}"/>
              </a:ext>
            </a:extLst>
          </p:cNvPr>
          <p:cNvSpPr>
            <a:spLocks noChangeAspect="1"/>
          </p:cNvSpPr>
          <p:nvPr/>
        </p:nvSpPr>
        <p:spPr>
          <a:xfrm>
            <a:off x="5094625" y="2614865"/>
            <a:ext cx="1839560" cy="1839559"/>
          </a:xfrm>
          <a:prstGeom prst="ellipse">
            <a:avLst/>
          </a:prstGeom>
          <a:solidFill>
            <a:srgbClr val="F8F8F8"/>
          </a:solidFill>
          <a:ln>
            <a:noFill/>
          </a:ln>
        </p:spPr>
        <p:txBody>
          <a:bodyPr lIns="91426" tIns="45700" rIns="91426" bIns="45700" anchor="ctr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Lato"/>
              <a:cs typeface="Lato"/>
              <a:sym typeface="Lato"/>
            </a:endParaRPr>
          </a:p>
        </p:txBody>
      </p:sp>
      <p:sp>
        <p:nvSpPr>
          <p:cNvPr id="21" name="Shape 610">
            <a:extLst>
              <a:ext uri="{FF2B5EF4-FFF2-40B4-BE49-F238E27FC236}">
                <a16:creationId xmlns:a16="http://schemas.microsoft.com/office/drawing/2014/main" id="{F98B0A96-F722-BCBE-ED82-AFCEEDC09723}"/>
              </a:ext>
            </a:extLst>
          </p:cNvPr>
          <p:cNvSpPr/>
          <p:nvPr/>
        </p:nvSpPr>
        <p:spPr>
          <a:xfrm>
            <a:off x="5245531" y="2949057"/>
            <a:ext cx="1558636" cy="1080655"/>
          </a:xfrm>
          <a:prstGeom prst="rect">
            <a:avLst/>
          </a:prstGeom>
          <a:noFill/>
          <a:ln>
            <a:noFill/>
          </a:ln>
        </p:spPr>
        <p:txBody>
          <a:bodyPr lIns="182824" tIns="91400" rIns="182824" bIns="91400" anchor="t" anchorCtr="0">
            <a:noAutofit/>
          </a:bodyPr>
          <a:lstStyle/>
          <a:p>
            <a:pPr algn="ctr" defTabSz="457200">
              <a:lnSpc>
                <a:spcPct val="130000"/>
              </a:lnSpc>
              <a:buClrTx/>
              <a:buSzPct val="25000"/>
              <a:buFontTx/>
              <a:buNone/>
            </a:pPr>
            <a:r>
              <a:rPr lang="de-DE" sz="4800" kern="1200" dirty="0">
                <a:solidFill>
                  <a:schemeClr val="bg1">
                    <a:lumMod val="25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16%</a:t>
            </a:r>
            <a:endParaRPr lang="id-ID" sz="4800" kern="1200" dirty="0">
              <a:solidFill>
                <a:schemeClr val="bg1">
                  <a:lumMod val="25000"/>
                </a:schemeClr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6FA4E3-5FB3-4FE0-F405-44B2B96262A8}"/>
              </a:ext>
            </a:extLst>
          </p:cNvPr>
          <p:cNvSpPr txBox="1"/>
          <p:nvPr/>
        </p:nvSpPr>
        <p:spPr>
          <a:xfrm>
            <a:off x="7978532" y="4840294"/>
            <a:ext cx="31379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Account for </a:t>
            </a:r>
            <a:r>
              <a:rPr lang="en-GB" sz="2200" b="0" i="0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60% of oil demand</a:t>
            </a:r>
            <a:r>
              <a:rPr lang="en-GB" sz="22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in next decade**</a:t>
            </a:r>
            <a:endParaRPr lang="en-GB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32122B5-8244-8FD8-ED7F-CED14817A228}"/>
              </a:ext>
            </a:extLst>
          </p:cNvPr>
          <p:cNvGrpSpPr/>
          <p:nvPr/>
        </p:nvGrpSpPr>
        <p:grpSpPr>
          <a:xfrm>
            <a:off x="8361506" y="2383635"/>
            <a:ext cx="2321691" cy="2321692"/>
            <a:chOff x="15056821" y="4477177"/>
            <a:chExt cx="2321691" cy="2321692"/>
          </a:xfrm>
        </p:grpSpPr>
        <p:sp>
          <p:nvSpPr>
            <p:cNvPr id="30" name="Shape 3506">
              <a:extLst>
                <a:ext uri="{FF2B5EF4-FFF2-40B4-BE49-F238E27FC236}">
                  <a16:creationId xmlns:a16="http://schemas.microsoft.com/office/drawing/2014/main" id="{2702A3B2-1FB7-0AE6-0445-3B11CCCE6BAF}"/>
                </a:ext>
              </a:extLst>
            </p:cNvPr>
            <p:cNvSpPr/>
            <p:nvPr/>
          </p:nvSpPr>
          <p:spPr>
            <a:xfrm rot="11840417">
              <a:off x="15056821" y="4477177"/>
              <a:ext cx="2321691" cy="2321692"/>
            </a:xfrm>
            <a:prstGeom prst="ellipse">
              <a:avLst/>
            </a:prstGeom>
            <a:solidFill>
              <a:srgbClr val="A5A5A5"/>
            </a:solidFill>
            <a:ln>
              <a:noFill/>
            </a:ln>
          </p:spPr>
          <p:txBody>
            <a:bodyPr lIns="91426" tIns="45700" rIns="91426" bIns="45700" anchor="ctr" anchorCtr="0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Lato"/>
                <a:cs typeface="Lato"/>
                <a:sym typeface="Lato"/>
              </a:endParaRPr>
            </a:p>
          </p:txBody>
        </p:sp>
        <p:sp>
          <p:nvSpPr>
            <p:cNvPr id="31" name="Shape 3507">
              <a:extLst>
                <a:ext uri="{FF2B5EF4-FFF2-40B4-BE49-F238E27FC236}">
                  <a16:creationId xmlns:a16="http://schemas.microsoft.com/office/drawing/2014/main" id="{879A0272-336B-F0BE-118E-86B43AA40B79}"/>
                </a:ext>
              </a:extLst>
            </p:cNvPr>
            <p:cNvSpPr/>
            <p:nvPr/>
          </p:nvSpPr>
          <p:spPr>
            <a:xfrm rot="5422425">
              <a:off x="15065490" y="4481274"/>
              <a:ext cx="2306493" cy="2307086"/>
            </a:xfrm>
            <a:prstGeom prst="pie">
              <a:avLst>
                <a:gd name="adj1" fmla="val 10766470"/>
                <a:gd name="adj2" fmla="val 1976464"/>
              </a:avLst>
            </a:prstGeom>
            <a:solidFill>
              <a:srgbClr val="00B0EF"/>
            </a:solidFill>
            <a:ln>
              <a:noFill/>
            </a:ln>
            <a:effectLst>
              <a:outerShdw dist="38100" sx="1000" sy="1000" algn="ctr" rotWithShape="0">
                <a:srgbClr val="000000"/>
              </a:outerShdw>
            </a:effectLst>
          </p:spPr>
          <p:txBody>
            <a:bodyPr lIns="91426" tIns="45700" rIns="91426" bIns="45700" anchor="ctr" anchorCtr="0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Shape 3508">
            <a:extLst>
              <a:ext uri="{FF2B5EF4-FFF2-40B4-BE49-F238E27FC236}">
                <a16:creationId xmlns:a16="http://schemas.microsoft.com/office/drawing/2014/main" id="{2ADCC6D8-7926-7A4C-1212-3C757A0D54A6}"/>
              </a:ext>
            </a:extLst>
          </p:cNvPr>
          <p:cNvSpPr>
            <a:spLocks noChangeAspect="1"/>
          </p:cNvSpPr>
          <p:nvPr/>
        </p:nvSpPr>
        <p:spPr>
          <a:xfrm>
            <a:off x="8602571" y="2624701"/>
            <a:ext cx="1839560" cy="1839559"/>
          </a:xfrm>
          <a:prstGeom prst="ellipse">
            <a:avLst/>
          </a:prstGeom>
          <a:solidFill>
            <a:srgbClr val="F8F8F8"/>
          </a:solidFill>
          <a:ln>
            <a:noFill/>
          </a:ln>
        </p:spPr>
        <p:txBody>
          <a:bodyPr lIns="91426" tIns="45700" rIns="91426" bIns="45700" anchor="ctr" anchorCtr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Lato"/>
              <a:cs typeface="Lato"/>
              <a:sym typeface="Lato"/>
            </a:endParaRPr>
          </a:p>
        </p:txBody>
      </p:sp>
      <p:sp>
        <p:nvSpPr>
          <p:cNvPr id="33" name="Shape 610">
            <a:extLst>
              <a:ext uri="{FF2B5EF4-FFF2-40B4-BE49-F238E27FC236}">
                <a16:creationId xmlns:a16="http://schemas.microsoft.com/office/drawing/2014/main" id="{81733301-1BCB-9CB1-95C0-3E9867619FFD}"/>
              </a:ext>
            </a:extLst>
          </p:cNvPr>
          <p:cNvSpPr/>
          <p:nvPr/>
        </p:nvSpPr>
        <p:spPr>
          <a:xfrm>
            <a:off x="8753477" y="2958893"/>
            <a:ext cx="1558636" cy="1080655"/>
          </a:xfrm>
          <a:prstGeom prst="rect">
            <a:avLst/>
          </a:prstGeom>
          <a:noFill/>
          <a:ln>
            <a:noFill/>
          </a:ln>
        </p:spPr>
        <p:txBody>
          <a:bodyPr lIns="182824" tIns="91400" rIns="182824" bIns="91400" anchor="t" anchorCtr="0">
            <a:noAutofit/>
          </a:bodyPr>
          <a:lstStyle/>
          <a:p>
            <a:pPr algn="ctr" defTabSz="457200">
              <a:lnSpc>
                <a:spcPct val="130000"/>
              </a:lnSpc>
              <a:buClrTx/>
              <a:buSzPct val="25000"/>
              <a:buFontTx/>
              <a:buNone/>
            </a:pPr>
            <a:r>
              <a:rPr lang="de-DE" sz="4800" kern="1200" dirty="0">
                <a:solidFill>
                  <a:schemeClr val="bg1">
                    <a:lumMod val="25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60%</a:t>
            </a:r>
            <a:endParaRPr lang="id-ID" sz="4800" kern="1200" dirty="0">
              <a:solidFill>
                <a:schemeClr val="bg1">
                  <a:lumMod val="25000"/>
                </a:schemeClr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4FA4DA-217F-C7E3-9E96-55CA7C9AFD78}"/>
              </a:ext>
            </a:extLst>
          </p:cNvPr>
          <p:cNvSpPr txBox="1"/>
          <p:nvPr/>
        </p:nvSpPr>
        <p:spPr>
          <a:xfrm>
            <a:off x="655919" y="6222127"/>
            <a:ext cx="108758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* Green Chemistry, 2021 (</a:t>
            </a:r>
            <a:r>
              <a:rPr lang="en-GB" sz="16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https://doi.org/10.1039/D1GC02623B</a:t>
            </a:r>
            <a:r>
              <a:rPr lang="en-GB" sz="16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); ** World Energy Outlook 2020 (International Energy Agency) 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674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B8EB95-1BA6-0B7C-B83C-D11236D0A333}"/>
              </a:ext>
            </a:extLst>
          </p:cNvPr>
          <p:cNvSpPr/>
          <p:nvPr/>
        </p:nvSpPr>
        <p:spPr>
          <a:xfrm>
            <a:off x="224594" y="373838"/>
            <a:ext cx="11763281" cy="6179362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  <a:ln w="38100">
            <a:solidFill>
              <a:schemeClr val="bg1">
                <a:alpha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185A4F-CD95-6721-A3FA-BED48EB38523}"/>
              </a:ext>
            </a:extLst>
          </p:cNvPr>
          <p:cNvGrpSpPr/>
          <p:nvPr/>
        </p:nvGrpSpPr>
        <p:grpSpPr>
          <a:xfrm>
            <a:off x="5105316" y="2545412"/>
            <a:ext cx="2001835" cy="1963875"/>
            <a:chOff x="4936112" y="2279669"/>
            <a:chExt cx="2332296" cy="228749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F00C662-8FE2-70DC-7161-2CDF035912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52254" y="2279669"/>
              <a:ext cx="2287492" cy="2287492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26D6B7-C741-29F3-2AD6-C610C65369B0}"/>
                </a:ext>
              </a:extLst>
            </p:cNvPr>
            <p:cNvSpPr txBox="1"/>
            <p:nvPr/>
          </p:nvSpPr>
          <p:spPr>
            <a:xfrm>
              <a:off x="4936112" y="3797484"/>
              <a:ext cx="2332296" cy="537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FDCA</a:t>
              </a:r>
            </a:p>
          </p:txBody>
        </p: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A49CE1E-3172-9633-5C1A-B404BA49C352}"/>
              </a:ext>
            </a:extLst>
          </p:cNvPr>
          <p:cNvSpPr/>
          <p:nvPr/>
        </p:nvSpPr>
        <p:spPr>
          <a:xfrm>
            <a:off x="6155542" y="1268242"/>
            <a:ext cx="1871593" cy="1621794"/>
          </a:xfrm>
          <a:custGeom>
            <a:avLst/>
            <a:gdLst>
              <a:gd name="connsiteX0" fmla="*/ 926973 w 1571861"/>
              <a:gd name="connsiteY0" fmla="*/ 1346149 h 1361724"/>
              <a:gd name="connsiteX1" fmla="*/ 1494854 w 1571861"/>
              <a:gd name="connsiteY1" fmla="*/ 1054399 h 1361724"/>
              <a:gd name="connsiteX2" fmla="*/ 1548384 w 1571861"/>
              <a:gd name="connsiteY2" fmla="*/ 850087 h 1361724"/>
              <a:gd name="connsiteX3" fmla="*/ 157639 w 1571861"/>
              <a:gd name="connsiteY3" fmla="*/ 838 h 1361724"/>
              <a:gd name="connsiteX4" fmla="*/ 0 w 1571861"/>
              <a:gd name="connsiteY4" fmla="*/ 141713 h 1361724"/>
              <a:gd name="connsiteX5" fmla="*/ 0 w 1571861"/>
              <a:gd name="connsiteY5" fmla="*/ 780174 h 1361724"/>
              <a:gd name="connsiteX6" fmla="*/ 118396 w 1571861"/>
              <a:gd name="connsiteY6" fmla="*/ 919906 h 1361724"/>
              <a:gd name="connsiteX7" fmla="*/ 748284 w 1571861"/>
              <a:gd name="connsiteY7" fmla="*/ 1304335 h 1361724"/>
              <a:gd name="connsiteX8" fmla="*/ 926973 w 1571861"/>
              <a:gd name="connsiteY8" fmla="*/ 1346149 h 1361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1861" h="1361724">
                <a:moveTo>
                  <a:pt x="926973" y="1346149"/>
                </a:moveTo>
                <a:lnTo>
                  <a:pt x="1494854" y="1054399"/>
                </a:lnTo>
                <a:cubicBezTo>
                  <a:pt x="1569911" y="1015822"/>
                  <a:pt x="1594866" y="920572"/>
                  <a:pt x="1548384" y="850087"/>
                </a:cubicBezTo>
                <a:cubicBezTo>
                  <a:pt x="1241774" y="386125"/>
                  <a:pt x="738759" y="63513"/>
                  <a:pt x="157639" y="838"/>
                </a:cubicBezTo>
                <a:cubicBezTo>
                  <a:pt x="73533" y="-8210"/>
                  <a:pt x="0" y="57131"/>
                  <a:pt x="0" y="141713"/>
                </a:cubicBezTo>
                <a:lnTo>
                  <a:pt x="0" y="780174"/>
                </a:lnTo>
                <a:cubicBezTo>
                  <a:pt x="0" y="849421"/>
                  <a:pt x="50101" y="908285"/>
                  <a:pt x="118396" y="919906"/>
                </a:cubicBezTo>
                <a:cubicBezTo>
                  <a:pt x="374904" y="963435"/>
                  <a:pt x="598075" y="1104881"/>
                  <a:pt x="748284" y="1304335"/>
                </a:cubicBezTo>
                <a:cubicBezTo>
                  <a:pt x="790004" y="1359770"/>
                  <a:pt x="865156" y="1377868"/>
                  <a:pt x="926973" y="1346149"/>
                </a:cubicBezTo>
                <a:close/>
              </a:path>
            </a:pathLst>
          </a:custGeom>
          <a:solidFill>
            <a:srgbClr val="90C221">
              <a:lumMod val="20000"/>
              <a:lumOff val="8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7E6C128-8107-03D3-BA82-2DB606FB9CE7}"/>
              </a:ext>
            </a:extLst>
          </p:cNvPr>
          <p:cNvSpPr/>
          <p:nvPr/>
        </p:nvSpPr>
        <p:spPr>
          <a:xfrm>
            <a:off x="3816403" y="2515276"/>
            <a:ext cx="1174787" cy="1945944"/>
          </a:xfrm>
          <a:custGeom>
            <a:avLst/>
            <a:gdLst>
              <a:gd name="connsiteX0" fmla="*/ 916019 w 986647"/>
              <a:gd name="connsiteY0" fmla="*/ 857159 h 1633893"/>
              <a:gd name="connsiteX1" fmla="*/ 977741 w 986647"/>
              <a:gd name="connsiteY1" fmla="*/ 510735 h 1633893"/>
              <a:gd name="connsiteX2" fmla="*/ 915924 w 986647"/>
              <a:gd name="connsiteY2" fmla="*/ 338428 h 1633893"/>
              <a:gd name="connsiteX3" fmla="*/ 362903 w 986647"/>
              <a:gd name="connsiteY3" fmla="*/ 19054 h 1633893"/>
              <a:gd name="connsiteX4" fmla="*/ 162592 w 986647"/>
              <a:gd name="connsiteY4" fmla="*/ 83920 h 1633893"/>
              <a:gd name="connsiteX5" fmla="*/ 0 w 986647"/>
              <a:gd name="connsiteY5" fmla="*/ 857159 h 1633893"/>
              <a:gd name="connsiteX6" fmla="*/ 126492 w 986647"/>
              <a:gd name="connsiteY6" fmla="*/ 1542959 h 1633893"/>
              <a:gd name="connsiteX7" fmla="*/ 323564 w 986647"/>
              <a:gd name="connsiteY7" fmla="*/ 1618207 h 1633893"/>
              <a:gd name="connsiteX8" fmla="*/ 890111 w 986647"/>
              <a:gd name="connsiteY8" fmla="*/ 1327218 h 1633893"/>
              <a:gd name="connsiteX9" fmla="*/ 961358 w 986647"/>
              <a:gd name="connsiteY9" fmla="*/ 1155863 h 1633893"/>
              <a:gd name="connsiteX10" fmla="*/ 916019 w 986647"/>
              <a:gd name="connsiteY10" fmla="*/ 857159 h 1633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6647" h="1633893">
                <a:moveTo>
                  <a:pt x="916019" y="857159"/>
                </a:moveTo>
                <a:cubicBezTo>
                  <a:pt x="916019" y="735334"/>
                  <a:pt x="937832" y="618653"/>
                  <a:pt x="977741" y="510735"/>
                </a:cubicBezTo>
                <a:cubicBezTo>
                  <a:pt x="1001744" y="445774"/>
                  <a:pt x="975932" y="373003"/>
                  <a:pt x="915924" y="338428"/>
                </a:cubicBezTo>
                <a:lnTo>
                  <a:pt x="362903" y="19054"/>
                </a:lnTo>
                <a:cubicBezTo>
                  <a:pt x="290132" y="-22951"/>
                  <a:pt x="196596" y="7053"/>
                  <a:pt x="162592" y="83920"/>
                </a:cubicBezTo>
                <a:cubicBezTo>
                  <a:pt x="58007" y="320425"/>
                  <a:pt x="0" y="582077"/>
                  <a:pt x="0" y="857159"/>
                </a:cubicBezTo>
                <a:cubicBezTo>
                  <a:pt x="0" y="1098808"/>
                  <a:pt x="44768" y="1330076"/>
                  <a:pt x="126492" y="1542959"/>
                </a:cubicBezTo>
                <a:cubicBezTo>
                  <a:pt x="156686" y="1621636"/>
                  <a:pt x="248603" y="1656688"/>
                  <a:pt x="323564" y="1618207"/>
                </a:cubicBezTo>
                <a:lnTo>
                  <a:pt x="890111" y="1327218"/>
                </a:lnTo>
                <a:cubicBezTo>
                  <a:pt x="952500" y="1295119"/>
                  <a:pt x="982313" y="1222824"/>
                  <a:pt x="961358" y="1155863"/>
                </a:cubicBezTo>
                <a:cubicBezTo>
                  <a:pt x="931926" y="1061566"/>
                  <a:pt x="916019" y="961268"/>
                  <a:pt x="916019" y="857159"/>
                </a:cubicBezTo>
                <a:close/>
              </a:path>
            </a:pathLst>
          </a:custGeom>
          <a:solidFill>
            <a:srgbClr val="90C221">
              <a:lumMod val="20000"/>
              <a:lumOff val="8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1348A0F-D12A-82FD-CED8-63E6BA3923DC}"/>
              </a:ext>
            </a:extLst>
          </p:cNvPr>
          <p:cNvSpPr/>
          <p:nvPr/>
        </p:nvSpPr>
        <p:spPr>
          <a:xfrm>
            <a:off x="4164865" y="4182283"/>
            <a:ext cx="1871593" cy="1621870"/>
          </a:xfrm>
          <a:custGeom>
            <a:avLst/>
            <a:gdLst>
              <a:gd name="connsiteX0" fmla="*/ 644888 w 1571861"/>
              <a:gd name="connsiteY0" fmla="*/ 15639 h 1361788"/>
              <a:gd name="connsiteX1" fmla="*/ 77008 w 1571861"/>
              <a:gd name="connsiteY1" fmla="*/ 307390 h 1361788"/>
              <a:gd name="connsiteX2" fmla="*/ 23477 w 1571861"/>
              <a:gd name="connsiteY2" fmla="*/ 511701 h 1361788"/>
              <a:gd name="connsiteX3" fmla="*/ 1414223 w 1571861"/>
              <a:gd name="connsiteY3" fmla="*/ 1360950 h 1361788"/>
              <a:gd name="connsiteX4" fmla="*/ 1571861 w 1571861"/>
              <a:gd name="connsiteY4" fmla="*/ 1220075 h 1361788"/>
              <a:gd name="connsiteX5" fmla="*/ 1571861 w 1571861"/>
              <a:gd name="connsiteY5" fmla="*/ 581614 h 1361788"/>
              <a:gd name="connsiteX6" fmla="*/ 1453466 w 1571861"/>
              <a:gd name="connsiteY6" fmla="*/ 441882 h 1361788"/>
              <a:gd name="connsiteX7" fmla="*/ 823673 w 1571861"/>
              <a:gd name="connsiteY7" fmla="*/ 57454 h 1361788"/>
              <a:gd name="connsiteX8" fmla="*/ 644888 w 1571861"/>
              <a:gd name="connsiteY8" fmla="*/ 15639 h 136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1861" h="1361788">
                <a:moveTo>
                  <a:pt x="644888" y="15639"/>
                </a:moveTo>
                <a:lnTo>
                  <a:pt x="77008" y="307390"/>
                </a:lnTo>
                <a:cubicBezTo>
                  <a:pt x="1951" y="345966"/>
                  <a:pt x="-23005" y="441216"/>
                  <a:pt x="23477" y="511701"/>
                </a:cubicBezTo>
                <a:cubicBezTo>
                  <a:pt x="330087" y="975664"/>
                  <a:pt x="833102" y="1298275"/>
                  <a:pt x="1414223" y="1360950"/>
                </a:cubicBezTo>
                <a:cubicBezTo>
                  <a:pt x="1498328" y="1369999"/>
                  <a:pt x="1571861" y="1304657"/>
                  <a:pt x="1571861" y="1220075"/>
                </a:cubicBezTo>
                <a:lnTo>
                  <a:pt x="1571861" y="581614"/>
                </a:lnTo>
                <a:cubicBezTo>
                  <a:pt x="1571861" y="512368"/>
                  <a:pt x="1521760" y="453503"/>
                  <a:pt x="1453466" y="441882"/>
                </a:cubicBezTo>
                <a:cubicBezTo>
                  <a:pt x="1196957" y="398353"/>
                  <a:pt x="973787" y="256907"/>
                  <a:pt x="823673" y="57454"/>
                </a:cubicBezTo>
                <a:cubicBezTo>
                  <a:pt x="781858" y="1923"/>
                  <a:pt x="706706" y="-16175"/>
                  <a:pt x="644888" y="15639"/>
                </a:cubicBezTo>
                <a:close/>
              </a:path>
            </a:pathLst>
          </a:custGeom>
          <a:solidFill>
            <a:srgbClr val="90C221">
              <a:lumMod val="20000"/>
              <a:lumOff val="8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529B90-A4FC-868E-E528-860D1ABCFE4A}"/>
              </a:ext>
            </a:extLst>
          </p:cNvPr>
          <p:cNvSpPr/>
          <p:nvPr/>
        </p:nvSpPr>
        <p:spPr>
          <a:xfrm>
            <a:off x="6155542" y="4234765"/>
            <a:ext cx="1812602" cy="1569362"/>
          </a:xfrm>
          <a:custGeom>
            <a:avLst/>
            <a:gdLst>
              <a:gd name="connsiteX0" fmla="*/ 0 w 1522317"/>
              <a:gd name="connsiteY0" fmla="*/ 537547 h 1317700"/>
              <a:gd name="connsiteX1" fmla="*/ 0 w 1522317"/>
              <a:gd name="connsiteY1" fmla="*/ 1175912 h 1317700"/>
              <a:gd name="connsiteX2" fmla="*/ 157067 w 1522317"/>
              <a:gd name="connsiteY2" fmla="*/ 1316882 h 1317700"/>
              <a:gd name="connsiteX3" fmla="*/ 1495044 w 1522317"/>
              <a:gd name="connsiteY3" fmla="*/ 544119 h 1317700"/>
              <a:gd name="connsiteX4" fmla="*/ 1451324 w 1522317"/>
              <a:gd name="connsiteY4" fmla="*/ 337903 h 1317700"/>
              <a:gd name="connsiteX5" fmla="*/ 899160 w 1522317"/>
              <a:gd name="connsiteY5" fmla="*/ 19101 h 1317700"/>
              <a:gd name="connsiteX6" fmla="*/ 717804 w 1522317"/>
              <a:gd name="connsiteY6" fmla="*/ 51772 h 1317700"/>
              <a:gd name="connsiteX7" fmla="*/ 119253 w 1522317"/>
              <a:gd name="connsiteY7" fmla="*/ 397624 h 1317700"/>
              <a:gd name="connsiteX8" fmla="*/ 0 w 1522317"/>
              <a:gd name="connsiteY8" fmla="*/ 537547 h 13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2317" h="1317700">
                <a:moveTo>
                  <a:pt x="0" y="537547"/>
                </a:moveTo>
                <a:lnTo>
                  <a:pt x="0" y="1175912"/>
                </a:lnTo>
                <a:cubicBezTo>
                  <a:pt x="0" y="1260208"/>
                  <a:pt x="73247" y="1325836"/>
                  <a:pt x="157067" y="1316882"/>
                </a:cubicBezTo>
                <a:cubicBezTo>
                  <a:pt x="705803" y="1257827"/>
                  <a:pt x="1185101" y="966934"/>
                  <a:pt x="1495044" y="544119"/>
                </a:cubicBezTo>
                <a:cubicBezTo>
                  <a:pt x="1544860" y="476206"/>
                  <a:pt x="1524190" y="380003"/>
                  <a:pt x="1451324" y="337903"/>
                </a:cubicBezTo>
                <a:lnTo>
                  <a:pt x="899160" y="19101"/>
                </a:lnTo>
                <a:cubicBezTo>
                  <a:pt x="838867" y="-15761"/>
                  <a:pt x="762381" y="-1759"/>
                  <a:pt x="717804" y="51772"/>
                </a:cubicBezTo>
                <a:cubicBezTo>
                  <a:pt x="568833" y="230746"/>
                  <a:pt x="358616" y="356762"/>
                  <a:pt x="119253" y="397624"/>
                </a:cubicBezTo>
                <a:cubicBezTo>
                  <a:pt x="50578" y="409435"/>
                  <a:pt x="0" y="468014"/>
                  <a:pt x="0" y="537547"/>
                </a:cubicBezTo>
                <a:close/>
              </a:path>
            </a:pathLst>
          </a:custGeom>
          <a:solidFill>
            <a:srgbClr val="90C221">
              <a:lumMod val="20000"/>
              <a:lumOff val="8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AA464DB-031E-2DD5-96B7-861FC3A5A453}"/>
              </a:ext>
            </a:extLst>
          </p:cNvPr>
          <p:cNvSpPr/>
          <p:nvPr/>
        </p:nvSpPr>
        <p:spPr>
          <a:xfrm>
            <a:off x="7200811" y="2610948"/>
            <a:ext cx="1174787" cy="1945944"/>
          </a:xfrm>
          <a:custGeom>
            <a:avLst/>
            <a:gdLst>
              <a:gd name="connsiteX0" fmla="*/ 70628 w 986647"/>
              <a:gd name="connsiteY0" fmla="*/ 776830 h 1633893"/>
              <a:gd name="connsiteX1" fmla="*/ 8906 w 986647"/>
              <a:gd name="connsiteY1" fmla="*/ 1123254 h 1633893"/>
              <a:gd name="connsiteX2" fmla="*/ 70723 w 986647"/>
              <a:gd name="connsiteY2" fmla="*/ 1295561 h 1633893"/>
              <a:gd name="connsiteX3" fmla="*/ 623745 w 986647"/>
              <a:gd name="connsiteY3" fmla="*/ 1614839 h 1633893"/>
              <a:gd name="connsiteX4" fmla="*/ 824055 w 986647"/>
              <a:gd name="connsiteY4" fmla="*/ 1549974 h 1633893"/>
              <a:gd name="connsiteX5" fmla="*/ 986647 w 986647"/>
              <a:gd name="connsiteY5" fmla="*/ 776735 h 1633893"/>
              <a:gd name="connsiteX6" fmla="*/ 860155 w 986647"/>
              <a:gd name="connsiteY6" fmla="*/ 90935 h 1633893"/>
              <a:gd name="connsiteX7" fmla="*/ 663083 w 986647"/>
              <a:gd name="connsiteY7" fmla="*/ 15687 h 1633893"/>
              <a:gd name="connsiteX8" fmla="*/ 96536 w 986647"/>
              <a:gd name="connsiteY8" fmla="*/ 306676 h 1633893"/>
              <a:gd name="connsiteX9" fmla="*/ 25289 w 986647"/>
              <a:gd name="connsiteY9" fmla="*/ 478031 h 1633893"/>
              <a:gd name="connsiteX10" fmla="*/ 70628 w 986647"/>
              <a:gd name="connsiteY10" fmla="*/ 776830 h 1633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6647" h="1633893">
                <a:moveTo>
                  <a:pt x="70628" y="776830"/>
                </a:moveTo>
                <a:cubicBezTo>
                  <a:pt x="70628" y="898655"/>
                  <a:pt x="48816" y="1015336"/>
                  <a:pt x="8906" y="1123254"/>
                </a:cubicBezTo>
                <a:cubicBezTo>
                  <a:pt x="-15097" y="1188215"/>
                  <a:pt x="10716" y="1260986"/>
                  <a:pt x="70723" y="1295561"/>
                </a:cubicBezTo>
                <a:lnTo>
                  <a:pt x="623745" y="1614839"/>
                </a:lnTo>
                <a:cubicBezTo>
                  <a:pt x="696516" y="1656845"/>
                  <a:pt x="790051" y="1626841"/>
                  <a:pt x="824055" y="1549974"/>
                </a:cubicBezTo>
                <a:cubicBezTo>
                  <a:pt x="928545" y="1313468"/>
                  <a:pt x="986647" y="1051912"/>
                  <a:pt x="986647" y="776735"/>
                </a:cubicBezTo>
                <a:cubicBezTo>
                  <a:pt x="986647" y="535085"/>
                  <a:pt x="941880" y="303818"/>
                  <a:pt x="860155" y="90935"/>
                </a:cubicBezTo>
                <a:cubicBezTo>
                  <a:pt x="829961" y="12258"/>
                  <a:pt x="738045" y="-22794"/>
                  <a:pt x="663083" y="15687"/>
                </a:cubicBezTo>
                <a:lnTo>
                  <a:pt x="96536" y="306676"/>
                </a:lnTo>
                <a:cubicBezTo>
                  <a:pt x="34147" y="338775"/>
                  <a:pt x="4334" y="411070"/>
                  <a:pt x="25289" y="478031"/>
                </a:cubicBezTo>
                <a:cubicBezTo>
                  <a:pt x="54721" y="572519"/>
                  <a:pt x="70628" y="672817"/>
                  <a:pt x="70628" y="776830"/>
                </a:cubicBezTo>
                <a:close/>
              </a:path>
            </a:pathLst>
          </a:custGeom>
          <a:solidFill>
            <a:srgbClr val="90C221">
              <a:lumMod val="20000"/>
              <a:lumOff val="8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8FA0F0F7-BD3A-7D4B-B4E8-8AC53086D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547" y="2988436"/>
            <a:ext cx="1468905" cy="76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46C8FCE1-61BF-D4D2-9384-DD89B0FD2D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082" y="1695796"/>
            <a:ext cx="704942" cy="704942"/>
          </a:xfrm>
          <a:prstGeom prst="rect">
            <a:avLst/>
          </a:prstGeom>
        </p:spPr>
      </p:pic>
      <p:pic>
        <p:nvPicPr>
          <p:cNvPr id="12" name="Picture 11" descr="A blue bottle with green leaves&#10;&#10;Description automatically generated with low confidence">
            <a:extLst>
              <a:ext uri="{FF2B5EF4-FFF2-40B4-BE49-F238E27FC236}">
                <a16:creationId xmlns:a16="http://schemas.microsoft.com/office/drawing/2014/main" id="{CACC7477-1860-7DD2-00C9-43FF83114F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000" y="4621369"/>
            <a:ext cx="694433" cy="694433"/>
          </a:xfrm>
          <a:prstGeom prst="rect">
            <a:avLst/>
          </a:prstGeom>
        </p:spPr>
      </p:pic>
      <p:pic>
        <p:nvPicPr>
          <p:cNvPr id="13" name="Picture 12" descr="A logo with green leaves&#10;&#10;Description automatically generated with low confidence">
            <a:extLst>
              <a:ext uri="{FF2B5EF4-FFF2-40B4-BE49-F238E27FC236}">
                <a16:creationId xmlns:a16="http://schemas.microsoft.com/office/drawing/2014/main" id="{2A42C4DD-FA74-D4EF-1130-C06E5D86F8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660" y="4689649"/>
            <a:ext cx="639109" cy="639109"/>
          </a:xfrm>
          <a:prstGeom prst="rect">
            <a:avLst/>
          </a:prstGeom>
        </p:spPr>
      </p:pic>
      <p:pic>
        <p:nvPicPr>
          <p:cNvPr id="14" name="Picture 13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E9D6D075-A60F-4973-50FE-0C21F3E445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584" y="3196752"/>
            <a:ext cx="651746" cy="651746"/>
          </a:xfrm>
          <a:prstGeom prst="rect">
            <a:avLst/>
          </a:prstGeom>
        </p:spPr>
      </p:pic>
      <p:pic>
        <p:nvPicPr>
          <p:cNvPr id="15" name="Picture 14" descr="A picture containing clipart, creativity, cartoon, art&#10;&#10;Description automatically generated">
            <a:extLst>
              <a:ext uri="{FF2B5EF4-FFF2-40B4-BE49-F238E27FC236}">
                <a16:creationId xmlns:a16="http://schemas.microsoft.com/office/drawing/2014/main" id="{8B7E23AE-9F01-3C14-4311-6DEBE88731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740" y="3196752"/>
            <a:ext cx="616627" cy="616627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C91F0-ADA5-0802-1A74-6D968523BF5B}"/>
              </a:ext>
            </a:extLst>
          </p:cNvPr>
          <p:cNvSpPr/>
          <p:nvPr/>
        </p:nvSpPr>
        <p:spPr>
          <a:xfrm>
            <a:off x="4212262" y="1272487"/>
            <a:ext cx="1812602" cy="1569477"/>
          </a:xfrm>
          <a:custGeom>
            <a:avLst/>
            <a:gdLst>
              <a:gd name="connsiteX0" fmla="*/ 1522318 w 1522317"/>
              <a:gd name="connsiteY0" fmla="*/ 780249 h 1317796"/>
              <a:gd name="connsiteX1" fmla="*/ 1522318 w 1522317"/>
              <a:gd name="connsiteY1" fmla="*/ 141789 h 1317796"/>
              <a:gd name="connsiteX2" fmla="*/ 1365251 w 1522317"/>
              <a:gd name="connsiteY2" fmla="*/ 819 h 1317796"/>
              <a:gd name="connsiteX3" fmla="*/ 27274 w 1522317"/>
              <a:gd name="connsiteY3" fmla="*/ 773677 h 1317796"/>
              <a:gd name="connsiteX4" fmla="*/ 70994 w 1522317"/>
              <a:gd name="connsiteY4" fmla="*/ 979893 h 1317796"/>
              <a:gd name="connsiteX5" fmla="*/ 623158 w 1522317"/>
              <a:gd name="connsiteY5" fmla="*/ 1298695 h 1317796"/>
              <a:gd name="connsiteX6" fmla="*/ 804514 w 1522317"/>
              <a:gd name="connsiteY6" fmla="*/ 1266025 h 1317796"/>
              <a:gd name="connsiteX7" fmla="*/ 1403065 w 1522317"/>
              <a:gd name="connsiteY7" fmla="*/ 920172 h 1317796"/>
              <a:gd name="connsiteX8" fmla="*/ 1522318 w 1522317"/>
              <a:gd name="connsiteY8" fmla="*/ 780249 h 131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2317" h="1317796">
                <a:moveTo>
                  <a:pt x="1522318" y="780249"/>
                </a:moveTo>
                <a:lnTo>
                  <a:pt x="1522318" y="141789"/>
                </a:lnTo>
                <a:cubicBezTo>
                  <a:pt x="1522318" y="57492"/>
                  <a:pt x="1449071" y="-8135"/>
                  <a:pt x="1365251" y="819"/>
                </a:cubicBezTo>
                <a:cubicBezTo>
                  <a:pt x="816515" y="59874"/>
                  <a:pt x="337217" y="350862"/>
                  <a:pt x="27274" y="773677"/>
                </a:cubicBezTo>
                <a:cubicBezTo>
                  <a:pt x="-22542" y="841590"/>
                  <a:pt x="-1873" y="937793"/>
                  <a:pt x="70994" y="979893"/>
                </a:cubicBezTo>
                <a:lnTo>
                  <a:pt x="623158" y="1298695"/>
                </a:lnTo>
                <a:cubicBezTo>
                  <a:pt x="683451" y="1333557"/>
                  <a:pt x="759937" y="1319555"/>
                  <a:pt x="804514" y="1266025"/>
                </a:cubicBezTo>
                <a:cubicBezTo>
                  <a:pt x="953485" y="1087050"/>
                  <a:pt x="1163702" y="961034"/>
                  <a:pt x="1403065" y="920172"/>
                </a:cubicBezTo>
                <a:cubicBezTo>
                  <a:pt x="1471740" y="908361"/>
                  <a:pt x="1522318" y="849782"/>
                  <a:pt x="1522318" y="780249"/>
                </a:cubicBezTo>
                <a:close/>
              </a:path>
            </a:pathLst>
          </a:custGeom>
          <a:solidFill>
            <a:srgbClr val="92D05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buClrTx/>
              <a:buFontTx/>
              <a:buNone/>
              <a:defRPr/>
            </a:pPr>
            <a:endParaRPr lang="en-US" sz="20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2" descr="Hydrogen - Free education icons">
            <a:extLst>
              <a:ext uri="{FF2B5EF4-FFF2-40B4-BE49-F238E27FC236}">
                <a16:creationId xmlns:a16="http://schemas.microsoft.com/office/drawing/2014/main" id="{59F372FF-B3CC-FC5C-CFFB-B910AC045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946" y="1692433"/>
            <a:ext cx="730111" cy="73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icture containing clipart, line art, sketch, drawing&#10;&#10;Description automatically generated">
            <a:extLst>
              <a:ext uri="{FF2B5EF4-FFF2-40B4-BE49-F238E27FC236}">
                <a16:creationId xmlns:a16="http://schemas.microsoft.com/office/drawing/2014/main" id="{5B8BBFBA-DF9D-F08D-DC84-C7C621BE81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32782" cy="203278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B819C5-01F3-2DA4-2A66-0E5351AF416A}"/>
              </a:ext>
            </a:extLst>
          </p:cNvPr>
          <p:cNvCxnSpPr>
            <a:cxnSpLocks/>
          </p:cNvCxnSpPr>
          <p:nvPr/>
        </p:nvCxnSpPr>
        <p:spPr>
          <a:xfrm>
            <a:off x="0" y="2032782"/>
            <a:ext cx="2032782" cy="0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BAD7C18-A9D0-EABA-2BEE-E49FE1C8071E}"/>
              </a:ext>
            </a:extLst>
          </p:cNvPr>
          <p:cNvCxnSpPr/>
          <p:nvPr/>
        </p:nvCxnSpPr>
        <p:spPr>
          <a:xfrm>
            <a:off x="2032782" y="0"/>
            <a:ext cx="0" cy="2032782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996F7E6-55D8-369F-68FF-3770F71775EF}"/>
              </a:ext>
            </a:extLst>
          </p:cNvPr>
          <p:cNvGrpSpPr/>
          <p:nvPr/>
        </p:nvGrpSpPr>
        <p:grpSpPr>
          <a:xfrm>
            <a:off x="7844960" y="1386939"/>
            <a:ext cx="2938429" cy="984944"/>
            <a:chOff x="2551706" y="3975479"/>
            <a:chExt cx="1713352" cy="98494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EB00E5F-7912-3C20-D787-18EB220A1C10}"/>
                </a:ext>
              </a:extLst>
            </p:cNvPr>
            <p:cNvSpPr txBox="1"/>
            <p:nvPr/>
          </p:nvSpPr>
          <p:spPr>
            <a:xfrm>
              <a:off x="2551706" y="4560313"/>
              <a:ext cx="16677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CCAF8FE-A3FA-5582-A8D8-185137F63156}"/>
                </a:ext>
              </a:extLst>
            </p:cNvPr>
            <p:cNvSpPr txBox="1"/>
            <p:nvPr/>
          </p:nvSpPr>
          <p:spPr>
            <a:xfrm>
              <a:off x="2658874" y="3975479"/>
              <a:ext cx="16061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ko-KR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Calibri" panose="020F0502020204030204" pitchFamily="34" charset="0"/>
                  <a:ea typeface="맑은 고딕" panose="020B0503020000020004" pitchFamily="34" charset="-127"/>
                  <a:cs typeface="Calibri" panose="020F0502020204030204" pitchFamily="34" charset="0"/>
                  <a:sym typeface="Arial"/>
                </a:rPr>
                <a:t>Saves millions of tonnes of CO</a:t>
              </a:r>
              <a:r>
                <a:rPr kumimoji="0" lang="en-GB" altLang="ko-KR" sz="22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Calibri" panose="020F0502020204030204" pitchFamily="34" charset="0"/>
                  <a:ea typeface="맑은 고딕" panose="020B0503020000020004" pitchFamily="34" charset="-127"/>
                  <a:cs typeface="Calibri" panose="020F0502020204030204" pitchFamily="34" charset="0"/>
                  <a:sym typeface="Arial"/>
                </a:rPr>
                <a:t>2</a:t>
              </a:r>
              <a:r>
                <a:rPr kumimoji="0" lang="en-GB" altLang="ko-KR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Calibri" panose="020F0502020204030204" pitchFamily="34" charset="0"/>
                  <a:ea typeface="맑은 고딕" panose="020B0503020000020004" pitchFamily="34" charset="-127"/>
                  <a:cs typeface="Calibri" panose="020F0502020204030204" pitchFamily="34" charset="0"/>
                  <a:sym typeface="Arial"/>
                </a:rPr>
                <a:t> per year</a:t>
              </a:r>
              <a:endParaRPr kumimoji="0" lang="en-GB" altLang="ko-KR" sz="2200" b="0" i="0" u="none" strike="noStrike" kern="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B13571E-B87A-A2F9-2AD2-6434E67A2E8E}"/>
              </a:ext>
            </a:extLst>
          </p:cNvPr>
          <p:cNvGrpSpPr/>
          <p:nvPr/>
        </p:nvGrpSpPr>
        <p:grpSpPr>
          <a:xfrm>
            <a:off x="127333" y="2705067"/>
            <a:ext cx="3561091" cy="1146937"/>
            <a:chOff x="1817285" y="4560313"/>
            <a:chExt cx="2484638" cy="114693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3D3C5CC-9EE3-6DBF-C869-CA82829B0F92}"/>
                </a:ext>
              </a:extLst>
            </p:cNvPr>
            <p:cNvSpPr txBox="1"/>
            <p:nvPr/>
          </p:nvSpPr>
          <p:spPr>
            <a:xfrm>
              <a:off x="2551706" y="4560313"/>
              <a:ext cx="16820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AE86CED-F115-97F1-C762-2E997D23194A}"/>
                </a:ext>
              </a:extLst>
            </p:cNvPr>
            <p:cNvSpPr txBox="1"/>
            <p:nvPr/>
          </p:nvSpPr>
          <p:spPr>
            <a:xfrm>
              <a:off x="1817285" y="4937809"/>
              <a:ext cx="2484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ko-KR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Calibri" panose="020F0502020204030204" pitchFamily="34" charset="0"/>
                  <a:ea typeface="맑은 고딕" panose="020B0503020000020004" pitchFamily="34" charset="-127"/>
                  <a:cs typeface="Calibri" panose="020F0502020204030204" pitchFamily="34" charset="0"/>
                  <a:sym typeface="Arial"/>
                </a:rPr>
                <a:t>Gateway to green chemicals for plastics, textiles and more</a:t>
              </a:r>
              <a:endParaRPr kumimoji="0" lang="en-GB" altLang="ko-KR" sz="2200" b="0" i="0" u="none" strike="noStrike" kern="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239188E-E00C-B51F-B47D-0B3E8C9D6F9A}"/>
              </a:ext>
            </a:extLst>
          </p:cNvPr>
          <p:cNvGrpSpPr/>
          <p:nvPr/>
        </p:nvGrpSpPr>
        <p:grpSpPr>
          <a:xfrm>
            <a:off x="8506276" y="3042670"/>
            <a:ext cx="3461130" cy="791708"/>
            <a:chOff x="2510236" y="4560313"/>
            <a:chExt cx="2126232" cy="79170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9B6BE8-9176-9B40-B6AF-D7FE0F67FC94}"/>
                </a:ext>
              </a:extLst>
            </p:cNvPr>
            <p:cNvSpPr txBox="1"/>
            <p:nvPr/>
          </p:nvSpPr>
          <p:spPr>
            <a:xfrm>
              <a:off x="2551706" y="4560313"/>
              <a:ext cx="17468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CB7D383-6948-B5A7-6B6D-CD352E227F3B}"/>
                </a:ext>
              </a:extLst>
            </p:cNvPr>
            <p:cNvSpPr txBox="1"/>
            <p:nvPr/>
          </p:nvSpPr>
          <p:spPr>
            <a:xfrm>
              <a:off x="2510236" y="4582580"/>
              <a:ext cx="21262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ko-KR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Calibri" panose="020F0502020204030204" pitchFamily="34" charset="0"/>
                  <a:ea typeface="맑은 고딕" panose="020B0503020000020004" pitchFamily="34" charset="-127"/>
                  <a:cs typeface="Calibri" panose="020F0502020204030204" pitchFamily="34" charset="0"/>
                  <a:sym typeface="Arial"/>
                </a:rPr>
                <a:t>Reduces weight and improves strength of plastics</a:t>
              </a:r>
              <a:endParaRPr kumimoji="0" lang="en-GB" altLang="ko-KR" sz="2200" b="0" i="0" u="none" strike="noStrike" kern="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9A82251-49E4-A4AD-60AC-12F5A3F211FE}"/>
              </a:ext>
            </a:extLst>
          </p:cNvPr>
          <p:cNvGrpSpPr/>
          <p:nvPr/>
        </p:nvGrpSpPr>
        <p:grpSpPr>
          <a:xfrm>
            <a:off x="8063478" y="4867194"/>
            <a:ext cx="3440433" cy="785753"/>
            <a:chOff x="2272075" y="4560313"/>
            <a:chExt cx="2218285" cy="100798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BE9E6A8-ACBD-219B-38F5-5E503DA0A1FA}"/>
                </a:ext>
              </a:extLst>
            </p:cNvPr>
            <p:cNvSpPr txBox="1"/>
            <p:nvPr/>
          </p:nvSpPr>
          <p:spPr>
            <a:xfrm>
              <a:off x="2551706" y="4560313"/>
              <a:ext cx="1938654" cy="513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906CD10-96F6-9689-4222-D2E6407B9E11}"/>
                </a:ext>
              </a:extLst>
            </p:cNvPr>
            <p:cNvSpPr txBox="1"/>
            <p:nvPr/>
          </p:nvSpPr>
          <p:spPr>
            <a:xfrm>
              <a:off x="2272075" y="4581239"/>
              <a:ext cx="2095763" cy="987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ko-KR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Calibri" panose="020F0502020204030204" pitchFamily="34" charset="0"/>
                  <a:ea typeface="맑은 고딕" panose="020B0503020000020004" pitchFamily="34" charset="-127"/>
                  <a:cs typeface="Calibri" panose="020F0502020204030204" pitchFamily="34" charset="0"/>
                  <a:sym typeface="Arial"/>
                </a:rPr>
                <a:t>Improves biodegradability of plastics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4CD6551-CC31-1BF3-698C-5AE3F4B22F61}"/>
              </a:ext>
            </a:extLst>
          </p:cNvPr>
          <p:cNvGrpSpPr/>
          <p:nvPr/>
        </p:nvGrpSpPr>
        <p:grpSpPr>
          <a:xfrm>
            <a:off x="1252451" y="4874929"/>
            <a:ext cx="3613718" cy="1107996"/>
            <a:chOff x="-1256284" y="5415394"/>
            <a:chExt cx="5388214" cy="187973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29EF869-32FD-CABF-ADF3-87F56CC14EA2}"/>
                </a:ext>
              </a:extLst>
            </p:cNvPr>
            <p:cNvSpPr txBox="1"/>
            <p:nvPr/>
          </p:nvSpPr>
          <p:spPr>
            <a:xfrm>
              <a:off x="131117" y="5486911"/>
              <a:ext cx="4000813" cy="678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6A8B96F-EAED-600E-7280-9E60D1BCEEF7}"/>
                </a:ext>
              </a:extLst>
            </p:cNvPr>
            <p:cNvSpPr txBox="1"/>
            <p:nvPr/>
          </p:nvSpPr>
          <p:spPr>
            <a:xfrm>
              <a:off x="-1256284" y="5415394"/>
              <a:ext cx="4190151" cy="1879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Calibri" panose="020F0502020204030204" pitchFamily="34" charset="0"/>
                  <a:ea typeface="맑은 고딕" panose="020B0503020000020004" pitchFamily="34" charset="-127"/>
                  <a:cs typeface="Calibri" panose="020F0502020204030204" pitchFamily="34" charset="0"/>
                  <a:sym typeface="Arial"/>
                </a:rPr>
                <a:t>Biorefinery approach: zero waste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52EED2B-08A4-1B78-A021-1471209A980C}"/>
              </a:ext>
            </a:extLst>
          </p:cNvPr>
          <p:cNvGrpSpPr/>
          <p:nvPr/>
        </p:nvGrpSpPr>
        <p:grpSpPr>
          <a:xfrm>
            <a:off x="127332" y="1371547"/>
            <a:ext cx="4078221" cy="1107996"/>
            <a:chOff x="2551706" y="4019568"/>
            <a:chExt cx="2077193" cy="1107996"/>
          </a:xfrm>
          <a:effectLst/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2E49F37-22C1-00AF-D081-78687ECAB5BC}"/>
                </a:ext>
              </a:extLst>
            </p:cNvPr>
            <p:cNvSpPr txBox="1"/>
            <p:nvPr/>
          </p:nvSpPr>
          <p:spPr>
            <a:xfrm>
              <a:off x="2551706" y="4560313"/>
              <a:ext cx="16820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FontTx/>
                <a:buNone/>
                <a:defRPr/>
              </a:pPr>
              <a:endParaRPr lang="en-US" altLang="ko-KR" sz="2000" kern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E32031E-04B6-CE11-9234-801622AA9791}"/>
                </a:ext>
              </a:extLst>
            </p:cNvPr>
            <p:cNvSpPr txBox="1"/>
            <p:nvPr/>
          </p:nvSpPr>
          <p:spPr>
            <a:xfrm>
              <a:off x="2724175" y="4019568"/>
              <a:ext cx="1904724" cy="1107996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r">
                <a:buClrTx/>
                <a:buFontTx/>
                <a:buNone/>
                <a:defRPr/>
              </a:pPr>
              <a:r>
                <a:rPr lang="en-US" altLang="ko-KR" sz="2200" kern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Carbon-negative, </a:t>
              </a:r>
            </a:p>
            <a:p>
              <a:pPr algn="r">
                <a:buClrTx/>
                <a:buFontTx/>
                <a:buNone/>
                <a:defRPr/>
              </a:pPr>
              <a:r>
                <a:rPr lang="en-US" altLang="ko-KR" sz="2200" kern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green hydrogen</a:t>
              </a:r>
              <a:endParaRPr lang="ko-KR" altLang="en-US" sz="2200" kern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buClrTx/>
                <a:buFontTx/>
                <a:buNone/>
                <a:defRPr/>
              </a:pPr>
              <a:r>
                <a:rPr lang="en-US" altLang="ko-KR" sz="2200" kern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ko-KR" altLang="en-US" sz="2200" kern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495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Shell Trinidad and Tobago delivers first gas from Colibri Project">
            <a:extLst>
              <a:ext uri="{FF2B5EF4-FFF2-40B4-BE49-F238E27FC236}">
                <a16:creationId xmlns:a16="http://schemas.microsoft.com/office/drawing/2014/main" id="{DE244106-C7F7-83CD-60DE-4B1BB80F4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16152D-A783-3565-368A-82774344031F}"/>
              </a:ext>
            </a:extLst>
          </p:cNvPr>
          <p:cNvSpPr txBox="1"/>
          <p:nvPr/>
        </p:nvSpPr>
        <p:spPr>
          <a:xfrm>
            <a:off x="176376" y="1040493"/>
            <a:ext cx="4611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Why Should Shell Care?</a:t>
            </a: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0BE0CC-8249-57F4-23FE-768C15719EB2}"/>
              </a:ext>
            </a:extLst>
          </p:cNvPr>
          <p:cNvSpPr txBox="1"/>
          <p:nvPr/>
        </p:nvSpPr>
        <p:spPr>
          <a:xfrm>
            <a:off x="266482" y="1957876"/>
            <a:ext cx="375034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GB" sz="22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upplier of chemicals</a:t>
            </a:r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chemeClr val="bg1"/>
                </a:solidFill>
                <a:latin typeface="Calibri"/>
                <a:cs typeface="Calibri"/>
                <a:sym typeface="Calibri"/>
              </a:rPr>
              <a:t>Products include building blocks for polymers, solvents and adhesives</a:t>
            </a:r>
          </a:p>
          <a:p>
            <a:endParaRPr lang="en-GB" sz="2200" dirty="0">
              <a:solidFill>
                <a:schemeClr val="bg1"/>
              </a:solidFill>
              <a:latin typeface="Calibri"/>
              <a:cs typeface="Calibri"/>
              <a:sym typeface="Calibri"/>
            </a:endParaRPr>
          </a:p>
          <a:p>
            <a:r>
              <a:rPr lang="en-GB" sz="2200" dirty="0">
                <a:solidFill>
                  <a:schemeClr val="bg1"/>
                </a:solidFill>
                <a:latin typeface="Calibri"/>
                <a:cs typeface="Calibri"/>
                <a:sym typeface="Calibri"/>
              </a:rPr>
              <a:t>We offer a unique entry point in bio-based chemicals and hydrogen</a:t>
            </a:r>
            <a:endParaRPr lang="en-GB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78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7"/>
          <p:cNvSpPr/>
          <p:nvPr/>
        </p:nvSpPr>
        <p:spPr>
          <a:xfrm>
            <a:off x="0" y="0"/>
            <a:ext cx="3944197" cy="6858000"/>
          </a:xfrm>
          <a:custGeom>
            <a:avLst/>
            <a:gdLst/>
            <a:ahLst/>
            <a:cxnLst/>
            <a:rect l="l" t="t" r="r" b="b"/>
            <a:pathLst>
              <a:path w="5916295" h="10287000" extrusionOk="0">
                <a:moveTo>
                  <a:pt x="0" y="10286999"/>
                </a:moveTo>
                <a:lnTo>
                  <a:pt x="0" y="0"/>
                </a:lnTo>
                <a:lnTo>
                  <a:pt x="5915796" y="0"/>
                </a:lnTo>
                <a:lnTo>
                  <a:pt x="5915796" y="10286999"/>
                </a:lnTo>
                <a:lnTo>
                  <a:pt x="0" y="10286999"/>
                </a:lnTo>
                <a:close/>
              </a:path>
            </a:pathLst>
          </a:custGeom>
          <a:gradFill>
            <a:gsLst>
              <a:gs pos="0">
                <a:srgbClr val="F4F8FB"/>
              </a:gs>
              <a:gs pos="50000">
                <a:srgbClr val="92D050">
                  <a:alpha val="49019"/>
                </a:srgbClr>
              </a:gs>
              <a:gs pos="80000">
                <a:srgbClr val="92D050">
                  <a:alpha val="40000"/>
                </a:srgbClr>
              </a:gs>
              <a:gs pos="100000">
                <a:srgbClr val="92D050">
                  <a:alpha val="2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786CD-1C40-B380-9394-6DCB25B26A02}"/>
              </a:ext>
            </a:extLst>
          </p:cNvPr>
          <p:cNvSpPr txBox="1"/>
          <p:nvPr/>
        </p:nvSpPr>
        <p:spPr>
          <a:xfrm>
            <a:off x="5041159" y="182857"/>
            <a:ext cx="61068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ahoma"/>
              <a:buNone/>
            </a:pPr>
            <a:r>
              <a:rPr lang="en-GB" sz="4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  <a:sym typeface="Tahoma"/>
              </a:rPr>
              <a:t>Market: $324 billion (2030)</a:t>
            </a:r>
          </a:p>
          <a:p>
            <a:pPr marL="846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ahoma"/>
              <a:buNone/>
            </a:pPr>
            <a:r>
              <a:rPr lang="en-GB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  <a:sym typeface="Tahoma"/>
              </a:rPr>
              <a:t>Total Available Market (bioplastics) - 17% CAGR</a:t>
            </a:r>
          </a:p>
        </p:txBody>
      </p:sp>
      <p:pic>
        <p:nvPicPr>
          <p:cNvPr id="1030" name="Picture 6" descr="Avantium secures new offtake contracts for planned FDCA flagship plant  Avantium secures new offtake contracts for planned FDCA flag plant |  Sustainable Plastics">
            <a:extLst>
              <a:ext uri="{FF2B5EF4-FFF2-40B4-BE49-F238E27FC236}">
                <a16:creationId xmlns:a16="http://schemas.microsoft.com/office/drawing/2014/main" id="{C70D42E7-7798-6F8D-2CC5-7767F5C55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9" r="24012"/>
          <a:stretch/>
        </p:blipFill>
        <p:spPr bwMode="auto">
          <a:xfrm>
            <a:off x="0" y="0"/>
            <a:ext cx="39529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torage bin Icon 76027">
            <a:extLst>
              <a:ext uri="{FF2B5EF4-FFF2-40B4-BE49-F238E27FC236}">
                <a16:creationId xmlns:a16="http://schemas.microsoft.com/office/drawing/2014/main" id="{80C405A3-BDEA-47A9-6AF9-B780B0E1A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224" y="1621211"/>
            <a:ext cx="1854745" cy="185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0207CF34-E7CB-A83B-EC7E-67CAE1AB9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914" y="1750849"/>
            <a:ext cx="1409014" cy="1409014"/>
          </a:xfrm>
          <a:prstGeom prst="rect">
            <a:avLst/>
          </a:prstGeom>
        </p:spPr>
      </p:pic>
      <p:pic>
        <p:nvPicPr>
          <p:cNvPr id="1026" name="Picture 2" descr="Tshirt - Free fashion icons">
            <a:extLst>
              <a:ext uri="{FF2B5EF4-FFF2-40B4-BE49-F238E27FC236}">
                <a16:creationId xmlns:a16="http://schemas.microsoft.com/office/drawing/2014/main" id="{BAA1405B-0795-6C1E-1AC9-B0D3525B0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721" y="1880362"/>
            <a:ext cx="1149987" cy="114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lastic wrap - Free industry icons">
            <a:extLst>
              <a:ext uri="{FF2B5EF4-FFF2-40B4-BE49-F238E27FC236}">
                <a16:creationId xmlns:a16="http://schemas.microsoft.com/office/drawing/2014/main" id="{775EE280-A040-8FD6-FC93-4FA85792A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539" y="1985921"/>
            <a:ext cx="938868" cy="93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D02B32-6488-C297-785E-946443F40E67}"/>
              </a:ext>
            </a:extLst>
          </p:cNvPr>
          <p:cNvSpPr txBox="1"/>
          <p:nvPr/>
        </p:nvSpPr>
        <p:spPr>
          <a:xfrm>
            <a:off x="6323069" y="3139300"/>
            <a:ext cx="13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/>
              <a:t>Food Packaging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7B0928-E414-6283-A19E-CCA83F9592EE}"/>
              </a:ext>
            </a:extLst>
          </p:cNvPr>
          <p:cNvSpPr txBox="1"/>
          <p:nvPr/>
        </p:nvSpPr>
        <p:spPr>
          <a:xfrm>
            <a:off x="8151288" y="3262410"/>
            <a:ext cx="1244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/>
              <a:t>Textiles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5014F1-F5F5-4F48-7F87-E801DA8976D3}"/>
              </a:ext>
            </a:extLst>
          </p:cNvPr>
          <p:cNvSpPr txBox="1"/>
          <p:nvPr/>
        </p:nvSpPr>
        <p:spPr>
          <a:xfrm>
            <a:off x="10086979" y="3183568"/>
            <a:ext cx="1243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/>
              <a:t>Wrapping Films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ADA240-C2B6-9ECD-8B56-B3CB9FDC87E0}"/>
              </a:ext>
            </a:extLst>
          </p:cNvPr>
          <p:cNvSpPr txBox="1"/>
          <p:nvPr/>
        </p:nvSpPr>
        <p:spPr>
          <a:xfrm>
            <a:off x="4526812" y="3262410"/>
            <a:ext cx="14367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Drink Bottle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DBFDC17-064D-33AF-5CEE-E91DB6DAEC78}"/>
              </a:ext>
            </a:extLst>
          </p:cNvPr>
          <p:cNvSpPr/>
          <p:nvPr/>
        </p:nvSpPr>
        <p:spPr>
          <a:xfrm>
            <a:off x="4061197" y="4408821"/>
            <a:ext cx="8008883" cy="236935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3F015EC9-44B1-F3CE-072B-C75FF6923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583" y="4585394"/>
            <a:ext cx="2133675" cy="21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0FA298-43EE-E6FA-7BFF-C888FA3B5BC9}"/>
              </a:ext>
            </a:extLst>
          </p:cNvPr>
          <p:cNvSpPr txBox="1"/>
          <p:nvPr/>
        </p:nvSpPr>
        <p:spPr>
          <a:xfrm>
            <a:off x="6396854" y="4929945"/>
            <a:ext cx="26399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ahoma"/>
              <a:buNone/>
            </a:pPr>
            <a:r>
              <a:rPr lang="en-GB" sz="28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  <a:sym typeface="Tahoma"/>
              </a:rPr>
              <a:t>$2,500 / tonne</a:t>
            </a:r>
            <a:br>
              <a:rPr lang="en-GB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  <a:sym typeface="Tahoma"/>
              </a:rPr>
            </a:br>
            <a:r>
              <a:rPr lang="en-GB" sz="2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  <a:sym typeface="Tahoma"/>
              </a:rPr>
              <a:t>Thin-film, flexible electronics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5216D3-C017-8B1E-2ABD-6E67374BE19A}"/>
              </a:ext>
            </a:extLst>
          </p:cNvPr>
          <p:cNvSpPr txBox="1"/>
          <p:nvPr/>
        </p:nvSpPr>
        <p:spPr>
          <a:xfrm>
            <a:off x="9385187" y="4929945"/>
            <a:ext cx="26911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ahoma"/>
              <a:buNone/>
            </a:pPr>
            <a:r>
              <a:rPr lang="en-GB" sz="28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  <a:sym typeface="Tahoma"/>
              </a:rPr>
              <a:t>$1,500 / tonne</a:t>
            </a:r>
            <a:br>
              <a:rPr lang="en-GB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  <a:sym typeface="Tahoma"/>
              </a:rPr>
            </a:br>
            <a:r>
              <a:rPr lang="en-GB" sz="2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  <a:sym typeface="Tahoma"/>
              </a:rPr>
              <a:t>Biopolymers and films for packaging.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501" y="0"/>
            <a:ext cx="39498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4" descr="Origin Materials, Inc. Reports Financial Results for Third Quarter 2022 |  Business Wire">
            <a:extLst>
              <a:ext uri="{FF2B5EF4-FFF2-40B4-BE49-F238E27FC236}">
                <a16:creationId xmlns:a16="http://schemas.microsoft.com/office/drawing/2014/main" id="{52A6E526-7B71-072E-99E7-2F6568B0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294" y="37576"/>
            <a:ext cx="1175947" cy="61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8" name="Picture 6" descr="Home - Avantium">
            <a:extLst>
              <a:ext uri="{FF2B5EF4-FFF2-40B4-BE49-F238E27FC236}">
                <a16:creationId xmlns:a16="http://schemas.microsoft.com/office/drawing/2014/main" id="{3CED11AC-B093-41A4-18C5-E47DCEDDC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587" y="803291"/>
            <a:ext cx="1526717" cy="85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9" name="Picture 288" descr="Logo&#10;&#10;Description automatically generated with medium confidence">
            <a:extLst>
              <a:ext uri="{FF2B5EF4-FFF2-40B4-BE49-F238E27FC236}">
                <a16:creationId xmlns:a16="http://schemas.microsoft.com/office/drawing/2014/main" id="{565E1CF1-49E3-4CF2-45C1-9C7D030B25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01" y="245643"/>
            <a:ext cx="1301078" cy="1301078"/>
          </a:xfrm>
          <a:prstGeom prst="rect">
            <a:avLst/>
          </a:prstGeom>
        </p:spPr>
      </p:pic>
      <p:pic>
        <p:nvPicPr>
          <p:cNvPr id="290" name="Picture 8" descr="Dupont Company Profile - Corporate Watch">
            <a:extLst>
              <a:ext uri="{FF2B5EF4-FFF2-40B4-BE49-F238E27FC236}">
                <a16:creationId xmlns:a16="http://schemas.microsoft.com/office/drawing/2014/main" id="{B2B9883A-9B99-DADD-1A5B-5B6C65E8D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613" y="91322"/>
            <a:ext cx="1248664" cy="48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2" name="Chevron 2">
            <a:extLst>
              <a:ext uri="{FF2B5EF4-FFF2-40B4-BE49-F238E27FC236}">
                <a16:creationId xmlns:a16="http://schemas.microsoft.com/office/drawing/2014/main" id="{B84DB30E-69C8-03F6-52E8-2CA6E60DE8AA}"/>
              </a:ext>
            </a:extLst>
          </p:cNvPr>
          <p:cNvSpPr/>
          <p:nvPr/>
        </p:nvSpPr>
        <p:spPr>
          <a:xfrm rot="5400000">
            <a:off x="10949105" y="2204090"/>
            <a:ext cx="459382" cy="463209"/>
          </a:xfrm>
          <a:custGeom>
            <a:avLst/>
            <a:gdLst/>
            <a:ahLst/>
            <a:cxnLst/>
            <a:rect l="l" t="t" r="r" b="b"/>
            <a:pathLst>
              <a:path w="3010478" h="2971924">
                <a:moveTo>
                  <a:pt x="0" y="0"/>
                </a:moveTo>
                <a:cubicBezTo>
                  <a:pt x="597789" y="631968"/>
                  <a:pt x="1954851" y="1281936"/>
                  <a:pt x="3010478" y="1750136"/>
                </a:cubicBezTo>
                <a:lnTo>
                  <a:pt x="3010478" y="1766533"/>
                </a:lnTo>
                <a:cubicBezTo>
                  <a:pt x="2556291" y="2057095"/>
                  <a:pt x="1750264" y="2348261"/>
                  <a:pt x="1695591" y="2971924"/>
                </a:cubicBezTo>
                <a:lnTo>
                  <a:pt x="1167606" y="2794065"/>
                </a:lnTo>
                <a:cubicBezTo>
                  <a:pt x="1356560" y="2217270"/>
                  <a:pt x="1563728" y="2059107"/>
                  <a:pt x="1967797" y="1771109"/>
                </a:cubicBezTo>
                <a:cubicBezTo>
                  <a:pt x="1212626" y="1431720"/>
                  <a:pt x="908197" y="1282487"/>
                  <a:pt x="19210" y="696594"/>
                </a:cubicBezTo>
                <a:cubicBezTo>
                  <a:pt x="12874" y="464793"/>
                  <a:pt x="13037" y="311571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295" name="Chevron 2">
            <a:extLst>
              <a:ext uri="{FF2B5EF4-FFF2-40B4-BE49-F238E27FC236}">
                <a16:creationId xmlns:a16="http://schemas.microsoft.com/office/drawing/2014/main" id="{56F063EB-7916-E8F0-A93C-6DC1CCCE42B4}"/>
              </a:ext>
            </a:extLst>
          </p:cNvPr>
          <p:cNvSpPr/>
          <p:nvPr/>
        </p:nvSpPr>
        <p:spPr>
          <a:xfrm rot="5400000">
            <a:off x="10931296" y="3195674"/>
            <a:ext cx="459382" cy="463209"/>
          </a:xfrm>
          <a:custGeom>
            <a:avLst/>
            <a:gdLst/>
            <a:ahLst/>
            <a:cxnLst/>
            <a:rect l="l" t="t" r="r" b="b"/>
            <a:pathLst>
              <a:path w="3010478" h="2971924">
                <a:moveTo>
                  <a:pt x="0" y="0"/>
                </a:moveTo>
                <a:cubicBezTo>
                  <a:pt x="597789" y="631968"/>
                  <a:pt x="1954851" y="1281936"/>
                  <a:pt x="3010478" y="1750136"/>
                </a:cubicBezTo>
                <a:lnTo>
                  <a:pt x="3010478" y="1766533"/>
                </a:lnTo>
                <a:cubicBezTo>
                  <a:pt x="2556291" y="2057095"/>
                  <a:pt x="1750264" y="2348261"/>
                  <a:pt x="1695591" y="2971924"/>
                </a:cubicBezTo>
                <a:lnTo>
                  <a:pt x="1167606" y="2794065"/>
                </a:lnTo>
                <a:cubicBezTo>
                  <a:pt x="1356560" y="2217270"/>
                  <a:pt x="1563728" y="2059107"/>
                  <a:pt x="1967797" y="1771109"/>
                </a:cubicBezTo>
                <a:cubicBezTo>
                  <a:pt x="1212626" y="1431720"/>
                  <a:pt x="908197" y="1282487"/>
                  <a:pt x="19210" y="696594"/>
                </a:cubicBezTo>
                <a:cubicBezTo>
                  <a:pt x="12874" y="464793"/>
                  <a:pt x="13037" y="311571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296" name="Chevron 2">
            <a:extLst>
              <a:ext uri="{FF2B5EF4-FFF2-40B4-BE49-F238E27FC236}">
                <a16:creationId xmlns:a16="http://schemas.microsoft.com/office/drawing/2014/main" id="{6C656AE2-9C1C-5C21-4970-18C9DA92BD87}"/>
              </a:ext>
            </a:extLst>
          </p:cNvPr>
          <p:cNvSpPr/>
          <p:nvPr/>
        </p:nvSpPr>
        <p:spPr>
          <a:xfrm rot="5400000">
            <a:off x="10941192" y="4146683"/>
            <a:ext cx="459382" cy="463209"/>
          </a:xfrm>
          <a:custGeom>
            <a:avLst/>
            <a:gdLst/>
            <a:ahLst/>
            <a:cxnLst/>
            <a:rect l="l" t="t" r="r" b="b"/>
            <a:pathLst>
              <a:path w="3010478" h="2971924">
                <a:moveTo>
                  <a:pt x="0" y="0"/>
                </a:moveTo>
                <a:cubicBezTo>
                  <a:pt x="597789" y="631968"/>
                  <a:pt x="1954851" y="1281936"/>
                  <a:pt x="3010478" y="1750136"/>
                </a:cubicBezTo>
                <a:lnTo>
                  <a:pt x="3010478" y="1766533"/>
                </a:lnTo>
                <a:cubicBezTo>
                  <a:pt x="2556291" y="2057095"/>
                  <a:pt x="1750264" y="2348261"/>
                  <a:pt x="1695591" y="2971924"/>
                </a:cubicBezTo>
                <a:lnTo>
                  <a:pt x="1167606" y="2794065"/>
                </a:lnTo>
                <a:cubicBezTo>
                  <a:pt x="1356560" y="2217270"/>
                  <a:pt x="1563728" y="2059107"/>
                  <a:pt x="1967797" y="1771109"/>
                </a:cubicBezTo>
                <a:cubicBezTo>
                  <a:pt x="1212626" y="1431720"/>
                  <a:pt x="908197" y="1282487"/>
                  <a:pt x="19210" y="696594"/>
                </a:cubicBezTo>
                <a:cubicBezTo>
                  <a:pt x="12874" y="464793"/>
                  <a:pt x="13037" y="311571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297" name="Chevron 2">
            <a:extLst>
              <a:ext uri="{FF2B5EF4-FFF2-40B4-BE49-F238E27FC236}">
                <a16:creationId xmlns:a16="http://schemas.microsoft.com/office/drawing/2014/main" id="{31E27FDE-E0D1-0AA9-F8FD-08E153EDB470}"/>
              </a:ext>
            </a:extLst>
          </p:cNvPr>
          <p:cNvSpPr/>
          <p:nvPr/>
        </p:nvSpPr>
        <p:spPr>
          <a:xfrm rot="5400000">
            <a:off x="10962964" y="5074935"/>
            <a:ext cx="459382" cy="463209"/>
          </a:xfrm>
          <a:custGeom>
            <a:avLst/>
            <a:gdLst/>
            <a:ahLst/>
            <a:cxnLst/>
            <a:rect l="l" t="t" r="r" b="b"/>
            <a:pathLst>
              <a:path w="3010478" h="2971924">
                <a:moveTo>
                  <a:pt x="0" y="0"/>
                </a:moveTo>
                <a:cubicBezTo>
                  <a:pt x="597789" y="631968"/>
                  <a:pt x="1954851" y="1281936"/>
                  <a:pt x="3010478" y="1750136"/>
                </a:cubicBezTo>
                <a:lnTo>
                  <a:pt x="3010478" y="1766533"/>
                </a:lnTo>
                <a:cubicBezTo>
                  <a:pt x="2556291" y="2057095"/>
                  <a:pt x="1750264" y="2348261"/>
                  <a:pt x="1695591" y="2971924"/>
                </a:cubicBezTo>
                <a:lnTo>
                  <a:pt x="1167606" y="2794065"/>
                </a:lnTo>
                <a:cubicBezTo>
                  <a:pt x="1356560" y="2217270"/>
                  <a:pt x="1563728" y="2059107"/>
                  <a:pt x="1967797" y="1771109"/>
                </a:cubicBezTo>
                <a:cubicBezTo>
                  <a:pt x="1212626" y="1431720"/>
                  <a:pt x="908197" y="1282487"/>
                  <a:pt x="19210" y="696594"/>
                </a:cubicBezTo>
                <a:cubicBezTo>
                  <a:pt x="12874" y="464793"/>
                  <a:pt x="13037" y="311571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302" name="Chevron 2">
            <a:extLst>
              <a:ext uri="{FF2B5EF4-FFF2-40B4-BE49-F238E27FC236}">
                <a16:creationId xmlns:a16="http://schemas.microsoft.com/office/drawing/2014/main" id="{1ED24CCF-1F23-26A6-B4C7-03F9EEDACE47}"/>
              </a:ext>
            </a:extLst>
          </p:cNvPr>
          <p:cNvSpPr/>
          <p:nvPr/>
        </p:nvSpPr>
        <p:spPr>
          <a:xfrm rot="5400000">
            <a:off x="10988694" y="6067510"/>
            <a:ext cx="459382" cy="463209"/>
          </a:xfrm>
          <a:custGeom>
            <a:avLst/>
            <a:gdLst/>
            <a:ahLst/>
            <a:cxnLst/>
            <a:rect l="l" t="t" r="r" b="b"/>
            <a:pathLst>
              <a:path w="3010478" h="2971924">
                <a:moveTo>
                  <a:pt x="0" y="0"/>
                </a:moveTo>
                <a:cubicBezTo>
                  <a:pt x="597789" y="631968"/>
                  <a:pt x="1954851" y="1281936"/>
                  <a:pt x="3010478" y="1750136"/>
                </a:cubicBezTo>
                <a:lnTo>
                  <a:pt x="3010478" y="1766533"/>
                </a:lnTo>
                <a:cubicBezTo>
                  <a:pt x="2556291" y="2057095"/>
                  <a:pt x="1750264" y="2348261"/>
                  <a:pt x="1695591" y="2971924"/>
                </a:cubicBezTo>
                <a:lnTo>
                  <a:pt x="1167606" y="2794065"/>
                </a:lnTo>
                <a:cubicBezTo>
                  <a:pt x="1356560" y="2217270"/>
                  <a:pt x="1563728" y="2059107"/>
                  <a:pt x="1967797" y="1771109"/>
                </a:cubicBezTo>
                <a:cubicBezTo>
                  <a:pt x="1212626" y="1431720"/>
                  <a:pt x="908197" y="1282487"/>
                  <a:pt x="19210" y="696594"/>
                </a:cubicBezTo>
                <a:cubicBezTo>
                  <a:pt x="12874" y="464793"/>
                  <a:pt x="13037" y="311571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4C5D12AA-15EB-87F0-5E30-59FBBC8FF9CE}"/>
              </a:ext>
            </a:extLst>
          </p:cNvPr>
          <p:cNvSpPr/>
          <p:nvPr/>
        </p:nvSpPr>
        <p:spPr>
          <a:xfrm>
            <a:off x="4115803" y="2072060"/>
            <a:ext cx="18703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Feedstock Agnostic</a:t>
            </a: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100C9404-8228-22A8-1BCA-DFA018F4FC65}"/>
              </a:ext>
            </a:extLst>
          </p:cNvPr>
          <p:cNvSpPr/>
          <p:nvPr/>
        </p:nvSpPr>
        <p:spPr>
          <a:xfrm>
            <a:off x="4081464" y="2970146"/>
            <a:ext cx="20544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handling intermediates (incl. HMF)</a:t>
            </a: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B4DB6E96-8858-2E9E-718D-E22A2B46003F}"/>
              </a:ext>
            </a:extLst>
          </p:cNvPr>
          <p:cNvSpPr/>
          <p:nvPr/>
        </p:nvSpPr>
        <p:spPr>
          <a:xfrm>
            <a:off x="4055234" y="5026069"/>
            <a:ext cx="19957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FDCA directly from biomass</a:t>
            </a: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680D7CF7-8A62-6B4E-CB84-CC47868C2AD6}"/>
              </a:ext>
            </a:extLst>
          </p:cNvPr>
          <p:cNvSpPr/>
          <p:nvPr/>
        </p:nvSpPr>
        <p:spPr>
          <a:xfrm>
            <a:off x="4110459" y="4151996"/>
            <a:ext cx="24146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difficult-to-remove by-products</a:t>
            </a:r>
          </a:p>
        </p:txBody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id="{41708982-584D-6E26-FB39-563FCF5C26A6}"/>
              </a:ext>
            </a:extLst>
          </p:cNvPr>
          <p:cNvSpPr/>
          <p:nvPr/>
        </p:nvSpPr>
        <p:spPr>
          <a:xfrm>
            <a:off x="4086986" y="5932296"/>
            <a:ext cx="1927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Consumes plastic waste</a:t>
            </a:r>
          </a:p>
        </p:txBody>
      </p:sp>
      <p:sp>
        <p:nvSpPr>
          <p:cNvPr id="310" name="Rectangle: Rounded Corners 309">
            <a:extLst>
              <a:ext uri="{FF2B5EF4-FFF2-40B4-BE49-F238E27FC236}">
                <a16:creationId xmlns:a16="http://schemas.microsoft.com/office/drawing/2014/main" id="{889DF551-634D-6014-C6D2-D2B07FF8E979}"/>
              </a:ext>
            </a:extLst>
          </p:cNvPr>
          <p:cNvSpPr/>
          <p:nvPr/>
        </p:nvSpPr>
        <p:spPr>
          <a:xfrm>
            <a:off x="4028090" y="438730"/>
            <a:ext cx="2576946" cy="925425"/>
          </a:xfrm>
          <a:prstGeom prst="round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1" name="Google Shape;313;p5">
            <a:extLst>
              <a:ext uri="{FF2B5EF4-FFF2-40B4-BE49-F238E27FC236}">
                <a16:creationId xmlns:a16="http://schemas.microsoft.com/office/drawing/2014/main" id="{E4E4CD71-0D89-CFE9-7D23-C0CD47BC1E8E}"/>
              </a:ext>
            </a:extLst>
          </p:cNvPr>
          <p:cNvSpPr txBox="1">
            <a:spLocks/>
          </p:cNvSpPr>
          <p:nvPr/>
        </p:nvSpPr>
        <p:spPr>
          <a:xfrm>
            <a:off x="4131044" y="508873"/>
            <a:ext cx="2376023" cy="697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125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467" marR="3387" algn="ctr">
              <a:lnSpc>
                <a:spcPct val="109411"/>
              </a:lnSpc>
            </a:pPr>
            <a:r>
              <a:rPr lang="en-GB" sz="3600" dirty="0"/>
              <a:t>Competition</a:t>
            </a:r>
          </a:p>
        </p:txBody>
      </p:sp>
      <p:pic>
        <p:nvPicPr>
          <p:cNvPr id="2050" name="Picture 2" descr="The renewable materials company">
            <a:extLst>
              <a:ext uri="{FF2B5EF4-FFF2-40B4-BE49-F238E27FC236}">
                <a16:creationId xmlns:a16="http://schemas.microsoft.com/office/drawing/2014/main" id="{B5B2BCDA-224B-FC30-91E8-E1C6B75FD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356" y="623785"/>
            <a:ext cx="915825" cy="107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ultiplication Sign 15">
            <a:extLst>
              <a:ext uri="{FF2B5EF4-FFF2-40B4-BE49-F238E27FC236}">
                <a16:creationId xmlns:a16="http://schemas.microsoft.com/office/drawing/2014/main" id="{38D9ABF2-BB51-D847-4B8E-7398EED64871}"/>
              </a:ext>
            </a:extLst>
          </p:cNvPr>
          <p:cNvSpPr/>
          <p:nvPr/>
        </p:nvSpPr>
        <p:spPr>
          <a:xfrm>
            <a:off x="8231032" y="1950498"/>
            <a:ext cx="556236" cy="951009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Multiplication Sign 16">
            <a:extLst>
              <a:ext uri="{FF2B5EF4-FFF2-40B4-BE49-F238E27FC236}">
                <a16:creationId xmlns:a16="http://schemas.microsoft.com/office/drawing/2014/main" id="{00B2ED59-A540-1B93-DF3F-BAF7793A2A61}"/>
              </a:ext>
            </a:extLst>
          </p:cNvPr>
          <p:cNvSpPr/>
          <p:nvPr/>
        </p:nvSpPr>
        <p:spPr>
          <a:xfrm>
            <a:off x="8231032" y="2887458"/>
            <a:ext cx="556236" cy="951009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Multiplication Sign 17">
            <a:extLst>
              <a:ext uri="{FF2B5EF4-FFF2-40B4-BE49-F238E27FC236}">
                <a16:creationId xmlns:a16="http://schemas.microsoft.com/office/drawing/2014/main" id="{E7481EA9-C065-7A77-77F2-A9808F64740A}"/>
              </a:ext>
            </a:extLst>
          </p:cNvPr>
          <p:cNvSpPr/>
          <p:nvPr/>
        </p:nvSpPr>
        <p:spPr>
          <a:xfrm>
            <a:off x="8231032" y="3838467"/>
            <a:ext cx="556236" cy="951009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17151279-00F7-9C14-62D0-EC7ED0D22386}"/>
              </a:ext>
            </a:extLst>
          </p:cNvPr>
          <p:cNvSpPr/>
          <p:nvPr/>
        </p:nvSpPr>
        <p:spPr>
          <a:xfrm>
            <a:off x="8231032" y="4775427"/>
            <a:ext cx="556236" cy="951009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46836F9C-4535-277A-DAAD-C468BE8339D6}"/>
              </a:ext>
            </a:extLst>
          </p:cNvPr>
          <p:cNvSpPr/>
          <p:nvPr/>
        </p:nvSpPr>
        <p:spPr>
          <a:xfrm>
            <a:off x="8231032" y="5782749"/>
            <a:ext cx="556236" cy="951009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6F78A4-8D19-F63E-8CAA-29D7E99FBEB1}"/>
              </a:ext>
            </a:extLst>
          </p:cNvPr>
          <p:cNvCxnSpPr/>
          <p:nvPr/>
        </p:nvCxnSpPr>
        <p:spPr>
          <a:xfrm>
            <a:off x="4265447" y="1855137"/>
            <a:ext cx="7828649" cy="359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45808EE-81D9-AE5B-1460-FAE2E7361688}"/>
              </a:ext>
            </a:extLst>
          </p:cNvPr>
          <p:cNvCxnSpPr/>
          <p:nvPr/>
        </p:nvCxnSpPr>
        <p:spPr>
          <a:xfrm>
            <a:off x="10196945" y="0"/>
            <a:ext cx="0" cy="6858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749D195-8251-F90A-77D7-40D480A66500}"/>
              </a:ext>
            </a:extLst>
          </p:cNvPr>
          <p:cNvCxnSpPr/>
          <p:nvPr/>
        </p:nvCxnSpPr>
        <p:spPr>
          <a:xfrm>
            <a:off x="6747163" y="0"/>
            <a:ext cx="0" cy="6858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835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ith long hair&#10;&#10;Description automatically generated with medium confidence">
            <a:extLst>
              <a:ext uri="{FF2B5EF4-FFF2-40B4-BE49-F238E27FC236}">
                <a16:creationId xmlns:a16="http://schemas.microsoft.com/office/drawing/2014/main" id="{F46F1EC0-4269-E5D1-D90F-115DE0C21F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31" r="9682" b="27992"/>
          <a:stretch/>
        </p:blipFill>
        <p:spPr>
          <a:xfrm>
            <a:off x="4232257" y="1820301"/>
            <a:ext cx="1893632" cy="1503966"/>
          </a:xfrm>
          <a:prstGeom prst="rect">
            <a:avLst/>
          </a:prstGeom>
        </p:spPr>
      </p:pic>
      <p:sp>
        <p:nvSpPr>
          <p:cNvPr id="262" name="Google Shape;262;p38"/>
          <p:cNvSpPr/>
          <p:nvPr/>
        </p:nvSpPr>
        <p:spPr>
          <a:xfrm>
            <a:off x="0" y="0"/>
            <a:ext cx="3944197" cy="6858000"/>
          </a:xfrm>
          <a:custGeom>
            <a:avLst/>
            <a:gdLst/>
            <a:ahLst/>
            <a:cxnLst/>
            <a:rect l="l" t="t" r="r" b="b"/>
            <a:pathLst>
              <a:path w="5916295" h="10287000" extrusionOk="0">
                <a:moveTo>
                  <a:pt x="0" y="10286999"/>
                </a:moveTo>
                <a:lnTo>
                  <a:pt x="0" y="0"/>
                </a:lnTo>
                <a:lnTo>
                  <a:pt x="5915796" y="0"/>
                </a:lnTo>
                <a:lnTo>
                  <a:pt x="5915796" y="10286999"/>
                </a:lnTo>
                <a:lnTo>
                  <a:pt x="0" y="10286999"/>
                </a:lnTo>
                <a:close/>
              </a:path>
            </a:pathLst>
          </a:custGeom>
          <a:gradFill>
            <a:gsLst>
              <a:gs pos="0">
                <a:srgbClr val="F4F8FB"/>
              </a:gs>
              <a:gs pos="50000">
                <a:srgbClr val="92D050">
                  <a:alpha val="49019"/>
                </a:srgbClr>
              </a:gs>
              <a:gs pos="80000">
                <a:srgbClr val="92D050">
                  <a:alpha val="40000"/>
                </a:srgbClr>
              </a:gs>
              <a:gs pos="100000">
                <a:srgbClr val="92D050">
                  <a:alpha val="2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3" name="Google Shape;263;p38"/>
          <p:cNvGrpSpPr/>
          <p:nvPr/>
        </p:nvGrpSpPr>
        <p:grpSpPr>
          <a:xfrm>
            <a:off x="4232257" y="236554"/>
            <a:ext cx="7620403" cy="6384892"/>
            <a:chOff x="4042689" y="71664"/>
            <a:chExt cx="7796211" cy="6713935"/>
          </a:xfrm>
        </p:grpSpPr>
        <p:sp>
          <p:nvSpPr>
            <p:cNvPr id="265" name="Google Shape;265;p38"/>
            <p:cNvSpPr txBox="1"/>
            <p:nvPr/>
          </p:nvSpPr>
          <p:spPr>
            <a:xfrm>
              <a:off x="6096001" y="1801051"/>
              <a:ext cx="5365491" cy="1145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43925" rIns="0" bIns="0" anchor="t" anchorCtr="0">
              <a:spAutoFit/>
            </a:bodyPr>
            <a:lstStyle/>
            <a:p>
              <a:pPr marL="8467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Dr Athan Fox</a:t>
              </a:r>
              <a:r>
                <a:rPr kumimoji="0" lang="en-GB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		CEO</a:t>
              </a:r>
              <a:endPara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8467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PhD in Chemistry (Cambridge)</a:t>
              </a:r>
            </a:p>
            <a:p>
              <a:pPr marL="8467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15+ years in polymers, start-ups, patents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7" name="Google Shape;267;p38"/>
            <p:cNvGrpSpPr/>
            <p:nvPr/>
          </p:nvGrpSpPr>
          <p:grpSpPr>
            <a:xfrm>
              <a:off x="4042690" y="5201599"/>
              <a:ext cx="7796210" cy="1584000"/>
              <a:chOff x="4042690" y="5201599"/>
              <a:chExt cx="7796210" cy="1584000"/>
            </a:xfrm>
          </p:grpSpPr>
          <p:sp>
            <p:nvSpPr>
              <p:cNvPr id="268" name="Google Shape;268;p38"/>
              <p:cNvSpPr txBox="1"/>
              <p:nvPr/>
            </p:nvSpPr>
            <p:spPr>
              <a:xfrm>
                <a:off x="6096000" y="5265622"/>
                <a:ext cx="5742900" cy="11453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143925" rIns="0" bIns="0" anchor="t" anchorCtr="0">
                <a:spAutoFit/>
              </a:bodyPr>
              <a:lstStyle/>
              <a:p>
                <a:pPr marL="8467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200"/>
                  <a:buFont typeface="Arial"/>
                  <a:buNone/>
                  <a:tabLst/>
                  <a:defRPr/>
                </a:pPr>
                <a:r>
                  <a:rPr kumimoji="0" lang="en-GB" sz="2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Andrew Rogan</a:t>
                </a:r>
                <a:r>
                  <a:rPr kumimoji="0" lang="en-GB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		CCO</a:t>
                </a:r>
                <a:endParaRPr kumimoji="0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8467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MBA (Cass Business School, London)</a:t>
                </a:r>
              </a:p>
              <a:p>
                <a:pPr marL="8467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15+ years in finance, accounting, private equity 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69" name="Google Shape;269;p38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042690" y="5201599"/>
                <a:ext cx="1917843" cy="1584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0" name="Google Shape;270;p38"/>
            <p:cNvGrpSpPr/>
            <p:nvPr/>
          </p:nvGrpSpPr>
          <p:grpSpPr>
            <a:xfrm>
              <a:off x="4042689" y="3402738"/>
              <a:ext cx="7683425" cy="1728000"/>
              <a:chOff x="4042689" y="3402738"/>
              <a:chExt cx="7683425" cy="1728000"/>
            </a:xfrm>
          </p:grpSpPr>
          <p:sp>
            <p:nvSpPr>
              <p:cNvPr id="271" name="Google Shape;271;p38"/>
              <p:cNvSpPr txBox="1"/>
              <p:nvPr/>
            </p:nvSpPr>
            <p:spPr>
              <a:xfrm>
                <a:off x="6096000" y="3538761"/>
                <a:ext cx="5630114" cy="11453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143925" rIns="0" bIns="0" anchor="t" anchorCtr="0">
                <a:spAutoFit/>
              </a:bodyPr>
              <a:lstStyle/>
              <a:p>
                <a:pPr marL="8467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200"/>
                  <a:buFont typeface="Arial"/>
                  <a:buNone/>
                  <a:tabLst/>
                  <a:defRPr/>
                </a:pPr>
                <a:r>
                  <a:rPr kumimoji="0" lang="en-GB" sz="2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Dr Peter Knight</a:t>
                </a:r>
                <a:r>
                  <a:rPr kumimoji="0" lang="en-GB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		COO</a:t>
                </a:r>
                <a:endParaRPr kumimoji="0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8467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PhD in Biochemistry (Cambridge)</a:t>
                </a:r>
              </a:p>
              <a:p>
                <a:pPr marL="8467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10+ years in biotechnology and scale-up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72" name="Google Shape;272;p3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042689" y="3402738"/>
                <a:ext cx="1937319" cy="1728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3" name="Google Shape;273;p38"/>
            <p:cNvGrpSpPr/>
            <p:nvPr/>
          </p:nvGrpSpPr>
          <p:grpSpPr>
            <a:xfrm>
              <a:off x="4042689" y="71664"/>
              <a:ext cx="7683426" cy="1584000"/>
              <a:chOff x="4042689" y="71664"/>
              <a:chExt cx="7683426" cy="1584000"/>
            </a:xfrm>
          </p:grpSpPr>
          <p:sp>
            <p:nvSpPr>
              <p:cNvPr id="274" name="Google Shape;274;p38"/>
              <p:cNvSpPr txBox="1"/>
              <p:nvPr/>
            </p:nvSpPr>
            <p:spPr>
              <a:xfrm>
                <a:off x="6095999" y="135687"/>
                <a:ext cx="5630116" cy="11453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143925" rIns="0" bIns="0" anchor="t" anchorCtr="0">
                <a:spAutoFit/>
              </a:bodyPr>
              <a:lstStyle/>
              <a:p>
                <a:pPr marL="8467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200"/>
                  <a:buFont typeface="Arial"/>
                  <a:buNone/>
                  <a:tabLst/>
                  <a:defRPr/>
                </a:pPr>
                <a:r>
                  <a:rPr kumimoji="0" lang="en-GB" sz="2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Dr Samantha Bryan</a:t>
                </a:r>
                <a:r>
                  <a:rPr kumimoji="0" lang="en-GB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	CTO</a:t>
                </a:r>
                <a:endParaRPr kumimoji="0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8467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Assistant Professor (Nottingham)</a:t>
                </a:r>
              </a:p>
              <a:p>
                <a:pPr marL="8467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20+ years in microbiology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75" name="Google Shape;275;p38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042689" y="71664"/>
                <a:ext cx="1921809" cy="1584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76" name="Google Shape;276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393909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39"/>
    </mc:Choice>
    <mc:Fallback xmlns="">
      <p:transition spd="slow" advTm="2563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41" descr="Logo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5202" y="1"/>
            <a:ext cx="946800" cy="94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1084" y="3423836"/>
            <a:ext cx="6100916" cy="3434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79299" y="0"/>
            <a:ext cx="6112701" cy="3439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FA923E-83F2-422E-CA03-2E650659E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123709" cy="3448163"/>
          </a:xfrm>
          <a:prstGeom prst="rect">
            <a:avLst/>
          </a:prstGeom>
        </p:spPr>
      </p:pic>
      <p:pic>
        <p:nvPicPr>
          <p:cNvPr id="4" name="Google Shape;428;p41">
            <a:extLst>
              <a:ext uri="{FF2B5EF4-FFF2-40B4-BE49-F238E27FC236}">
                <a16:creationId xmlns:a16="http://schemas.microsoft.com/office/drawing/2014/main" id="{EE9570E4-B7D5-EA2A-1B47-4CD373B1840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3426349"/>
            <a:ext cx="6098458" cy="3431651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1"/>
          <p:cNvSpPr txBox="1"/>
          <p:nvPr/>
        </p:nvSpPr>
        <p:spPr>
          <a:xfrm>
            <a:off x="781971" y="2879017"/>
            <a:ext cx="10960186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LET’S RETHINK CHEMICALS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54391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8_Office Theme">
  <a:themeElements>
    <a:clrScheme name="Benutzerdefiniert 302">
      <a:dk1>
        <a:srgbClr val="464646"/>
      </a:dk1>
      <a:lt1>
        <a:srgbClr val="F8F8F8"/>
      </a:lt1>
      <a:dk2>
        <a:srgbClr val="44546A"/>
      </a:dk2>
      <a:lt2>
        <a:srgbClr val="E7E6E6"/>
      </a:lt2>
      <a:accent1>
        <a:srgbClr val="00B0F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Benutzerdefiniert 302">
      <a:dk1>
        <a:srgbClr val="464646"/>
      </a:dk1>
      <a:lt1>
        <a:srgbClr val="F8F8F8"/>
      </a:lt1>
      <a:dk2>
        <a:srgbClr val="44546A"/>
      </a:dk2>
      <a:lt2>
        <a:srgbClr val="E7E6E6"/>
      </a:lt2>
      <a:accent1>
        <a:srgbClr val="00B0F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PRESENTATIONLOAD">
  <a:themeElements>
    <a:clrScheme name="Custom 22">
      <a:dk1>
        <a:srgbClr val="000000"/>
      </a:dk1>
      <a:lt1>
        <a:srgbClr val="FFFFFF"/>
      </a:lt1>
      <a:dk2>
        <a:srgbClr val="262626"/>
      </a:dk2>
      <a:lt2>
        <a:srgbClr val="FFFFFF"/>
      </a:lt2>
      <a:accent1>
        <a:srgbClr val="747F83"/>
      </a:accent1>
      <a:accent2>
        <a:srgbClr val="949494"/>
      </a:accent2>
      <a:accent3>
        <a:srgbClr val="B6AF9D"/>
      </a:accent3>
      <a:accent4>
        <a:srgbClr val="D6CEB5"/>
      </a:accent4>
      <a:accent5>
        <a:srgbClr val="ACD0CA"/>
      </a:accent5>
      <a:accent6>
        <a:srgbClr val="ACD0C0"/>
      </a:accent6>
      <a:hlink>
        <a:srgbClr val="FFFFFF"/>
      </a:hlink>
      <a:folHlink>
        <a:srgbClr val="595959"/>
      </a:folHlink>
    </a:clrScheme>
    <a:fontScheme name="PL Styleguide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lIns="36000" tIns="36000" rIns="36000" bIns="36000" rtlCol="0" anchor="ctr"/>
      <a:lstStyle>
        <a:defPPr algn="ctr">
          <a:lnSpc>
            <a:spcPct val="90000"/>
          </a:lnSpc>
          <a:spcAft>
            <a:spcPts val="10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>
              <a:lumMod val="6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wrap="square" lIns="0" tIns="0" rIns="0" bIns="0" rtlCol="0">
        <a:noAutofit/>
      </a:bodyPr>
      <a:lstStyle>
        <a:defPPr>
          <a:lnSpc>
            <a:spcPct val="90000"/>
          </a:lnSpc>
          <a:spcAft>
            <a:spcPts val="1000"/>
          </a:spcAft>
          <a:defRPr dirty="0" err="1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9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7918</TotalTime>
  <Words>294</Words>
  <Application>Microsoft Office PowerPoint</Application>
  <PresentationFormat>Widescreen</PresentationFormat>
  <Paragraphs>54</Paragraphs>
  <Slides>8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Tahoma</vt:lpstr>
      <vt:lpstr>Calibri Light</vt:lpstr>
      <vt:lpstr>Arial</vt:lpstr>
      <vt:lpstr>Avenir Next LT Pro</vt:lpstr>
      <vt:lpstr>Wingdings</vt:lpstr>
      <vt:lpstr>Calibri</vt:lpstr>
      <vt:lpstr>Courier New</vt:lpstr>
      <vt:lpstr>Bebas Neue</vt:lpstr>
      <vt:lpstr>8_Office Theme</vt:lpstr>
      <vt:lpstr>7_Office Theme</vt:lpstr>
      <vt:lpstr>4_Office Theme</vt:lpstr>
      <vt:lpstr>5_Office Theme</vt:lpstr>
      <vt:lpstr>1_PRESENTATIONLOAD</vt:lpstr>
      <vt:lpstr>9_Office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You Exec (https://youexec.com/resources)</dc:creator>
  <cp:lastModifiedBy>Athan Fox</cp:lastModifiedBy>
  <cp:revision>239</cp:revision>
  <dcterms:created xsi:type="dcterms:W3CDTF">2020-02-05T18:41:16Z</dcterms:created>
  <dcterms:modified xsi:type="dcterms:W3CDTF">2023-05-21T11:13:25Z</dcterms:modified>
</cp:coreProperties>
</file>