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5"/>
  </p:handoutMasterIdLst>
  <p:sldIdLst>
    <p:sldId id="424" r:id="rId5"/>
    <p:sldId id="328" r:id="rId6"/>
    <p:sldId id="425" r:id="rId7"/>
    <p:sldId id="426" r:id="rId8"/>
    <p:sldId id="435" r:id="rId9"/>
    <p:sldId id="427" r:id="rId10"/>
    <p:sldId id="428" r:id="rId11"/>
    <p:sldId id="429" r:id="rId12"/>
    <p:sldId id="431" r:id="rId13"/>
    <p:sldId id="430" r:id="rId14"/>
  </p:sldIdLst>
  <p:sldSz cx="12192000" cy="6858000"/>
  <p:notesSz cx="6858000" cy="9144000"/>
  <p:defaultTextStyle>
    <a:defPPr>
      <a:defRPr lang="nl-NL"/>
    </a:defPPr>
    <a:lvl1pPr algn="l" defTabSz="43638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36381" algn="l" defTabSz="43638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872761" algn="l" defTabSz="43638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09142" algn="l" defTabSz="43638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745523" algn="l" defTabSz="43638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181903" algn="l" defTabSz="872761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618284" algn="l" defTabSz="872761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054664" algn="l" defTabSz="872761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491045" algn="l" defTabSz="872761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1001F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A66D5-79C2-446B-8A91-62FB568F4B9E}" v="65" dt="2020-12-18T14:12:40.446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microsoft.com/office/2015/10/relationships/revisionInfo" Target="revisionInfo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handoutMaster" Target="handoutMasters/handoutMaster1.xml" Id="rId15" /><Relationship Type="http://schemas.openxmlformats.org/officeDocument/2006/relationships/slide" Target="slides/slide6.xml" Id="rId10" /><Relationship Type="http://schemas.openxmlformats.org/officeDocument/2006/relationships/tableStyles" Target="tableStyle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088E41-8B82-9249-998C-95D8A3E07C7C}" type="datetimeFigureOut">
              <a:rPr lang="nl-NL"/>
              <a:pPr>
                <a:defRPr/>
              </a:pPr>
              <a:t>18-12-2020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94600C-B26A-084F-BF12-78E5302A8A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70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3078F88-3C00-044A-BC1B-30F9FD8CE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096" cy="6858000"/>
          </a:xfrm>
          <a:prstGeom prst="rect">
            <a:avLst/>
          </a:prstGeom>
        </p:spPr>
      </p:pic>
      <p:sp>
        <p:nvSpPr>
          <p:cNvPr id="16" name="Rechthoek met aan één zijde afgeronde hoeken 15"/>
          <p:cNvSpPr/>
          <p:nvPr userDrawn="1"/>
        </p:nvSpPr>
        <p:spPr>
          <a:xfrm>
            <a:off x="839095" y="2546450"/>
            <a:ext cx="8541573" cy="1894196"/>
          </a:xfrm>
          <a:prstGeom prst="round2SameRect">
            <a:avLst>
              <a:gd name="adj1" fmla="val 5308"/>
              <a:gd name="adj2" fmla="val 0"/>
            </a:avLst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Rechthoek met aan één zijde afgeronde hoeken 10">
            <a:extLst>
              <a:ext uri="{FF2B5EF4-FFF2-40B4-BE49-F238E27FC236}">
                <a16:creationId xmlns:a16="http://schemas.microsoft.com/office/drawing/2014/main" id="{28F994C8-7E11-254F-BBC3-9ED4F956412F}"/>
              </a:ext>
            </a:extLst>
          </p:cNvPr>
          <p:cNvSpPr/>
          <p:nvPr userDrawn="1"/>
        </p:nvSpPr>
        <p:spPr>
          <a:xfrm rot="10800000">
            <a:off x="839094" y="4440646"/>
            <a:ext cx="8541573" cy="453805"/>
          </a:xfrm>
          <a:prstGeom prst="round2SameRect">
            <a:avLst>
              <a:gd name="adj1" fmla="val 1479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12" descr="bovag logo.png">
            <a:extLst>
              <a:ext uri="{FF2B5EF4-FFF2-40B4-BE49-F238E27FC236}">
                <a16:creationId xmlns:a16="http://schemas.microsoft.com/office/drawing/2014/main" id="{A1CB381E-0B2D-964D-B55B-1605863DD3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811" y="377747"/>
            <a:ext cx="752273" cy="112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59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066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84DDBA-25A2-DE46-B326-5ABAAA42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5C41-5412-3E4D-8B13-85FDA348024A}" type="datetimeFigureOut">
              <a:rPr lang="nl-NL" smtClean="0"/>
              <a:t>18-12-2020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EFDE0BA-8446-664C-A504-5B67890E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5E809E-64BD-7C42-ABF0-13A483EB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4106-F3B9-7640-B62B-19376CB0FB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69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/>
            </a:gs>
            <a:gs pos="100000">
              <a:schemeClr val="tx1">
                <a:lumMod val="10000"/>
                <a:lumOff val="9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jdelijke aanduiding voor tekst 1"/>
          <p:cNvSpPr>
            <a:spLocks noGrp="1"/>
          </p:cNvSpPr>
          <p:nvPr>
            <p:ph type="body" idx="1"/>
          </p:nvPr>
        </p:nvSpPr>
        <p:spPr bwMode="auto">
          <a:xfrm>
            <a:off x="677031" y="1375378"/>
            <a:ext cx="11536692" cy="94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677031" y="517138"/>
            <a:ext cx="11536692" cy="65800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l-NL"/>
              <a:t>Titelstijl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2" r:id="rId2"/>
    <p:sldLayoutId id="2147483708" r:id="rId3"/>
  </p:sldLayoutIdLst>
  <p:txStyles>
    <p:titleStyle>
      <a:lvl1pPr algn="l" defTabSz="457157" rtl="0" eaLnBrk="1" fontAlgn="base" hangingPunct="1">
        <a:spcBef>
          <a:spcPct val="0"/>
        </a:spcBef>
        <a:spcAft>
          <a:spcPct val="0"/>
        </a:spcAft>
        <a:defRPr sz="4276" b="1" kern="1200" cap="all">
          <a:solidFill>
            <a:schemeClr val="tx1"/>
          </a:solidFill>
          <a:latin typeface="+mj-lt"/>
          <a:ea typeface="Helvetica Neue Bold Condensed" charset="0"/>
          <a:cs typeface="Helvetica Neue Bold Condensed"/>
        </a:defRPr>
      </a:lvl1pPr>
      <a:lvl2pPr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2pPr>
      <a:lvl3pPr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3pPr>
      <a:lvl4pPr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4pPr>
      <a:lvl5pPr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5pPr>
      <a:lvl6pPr marL="457157"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6pPr>
      <a:lvl7pPr marL="914313"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7pPr>
      <a:lvl8pPr marL="1371469"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8pPr>
      <a:lvl9pPr marL="1828625" algn="ctr" defTabSz="457157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 Neue Bold Condensed" charset="0"/>
          <a:ea typeface="Helvetica Neue Bold Condensed" charset="0"/>
          <a:cs typeface="Helvetica Neue Bold Condensed" charset="0"/>
        </a:defRPr>
      </a:lvl9pPr>
    </p:titleStyle>
    <p:bodyStyle>
      <a:lvl1pPr marL="342868" indent="-342868" algn="l" defTabSz="45715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97" kern="1200">
          <a:solidFill>
            <a:schemeClr val="tx1"/>
          </a:solidFill>
          <a:latin typeface="+mn-lt"/>
          <a:ea typeface="Helvetica Neue" charset="0"/>
          <a:cs typeface="Helvetica Neue"/>
        </a:defRPr>
      </a:lvl1pPr>
      <a:lvl2pPr marL="742880" indent="-285723" algn="l" defTabSz="45715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26" kern="1200">
          <a:solidFill>
            <a:schemeClr val="tx1"/>
          </a:solidFill>
          <a:latin typeface="+mn-lt"/>
          <a:ea typeface="Helvetica Neue" charset="0"/>
          <a:cs typeface="Helvetica Neue"/>
        </a:defRPr>
      </a:lvl2pPr>
      <a:lvl3pPr marL="1142891" indent="-228578" algn="l" defTabSz="45715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26" kern="1200">
          <a:solidFill>
            <a:schemeClr val="tx1"/>
          </a:solidFill>
          <a:latin typeface="+mn-lt"/>
          <a:ea typeface="Helvetica Neue" charset="0"/>
          <a:cs typeface="Helvetica Neue"/>
        </a:defRPr>
      </a:lvl3pPr>
      <a:lvl4pPr marL="1600048" indent="-228578" algn="l" defTabSz="45715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26" kern="1200">
          <a:solidFill>
            <a:schemeClr val="tx1"/>
          </a:solidFill>
          <a:latin typeface="+mn-lt"/>
          <a:ea typeface="Helvetica Neue" charset="0"/>
          <a:cs typeface="Helvetica Neue"/>
        </a:defRPr>
      </a:lvl4pPr>
      <a:lvl5pPr marL="2057203" indent="-228578" algn="l" defTabSz="45715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26" kern="1200">
          <a:solidFill>
            <a:schemeClr val="tx1"/>
          </a:solidFill>
          <a:latin typeface="+mn-lt"/>
          <a:ea typeface="Helvetica Neue" charset="0"/>
          <a:cs typeface="Helvetica Neue"/>
        </a:defRPr>
      </a:lvl5pPr>
      <a:lvl6pPr marL="2514360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7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4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0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5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2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9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5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2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53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pos="427" userDrawn="1">
          <p15:clr>
            <a:srgbClr val="F26B43"/>
          </p15:clr>
        </p15:guide>
        <p15:guide id="7" pos="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50BB6CA-237E-5D47-87BE-828E295D3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096" cy="6858000"/>
          </a:xfrm>
          <a:prstGeom prst="rect">
            <a:avLst/>
          </a:prstGeom>
        </p:spPr>
      </p:pic>
      <p:sp>
        <p:nvSpPr>
          <p:cNvPr id="3" name="Rechthoek met aan één zijde afgeronde hoeken 2">
            <a:extLst>
              <a:ext uri="{FF2B5EF4-FFF2-40B4-BE49-F238E27FC236}">
                <a16:creationId xmlns:a16="http://schemas.microsoft.com/office/drawing/2014/main" id="{1FA10A4E-B78A-9147-A855-651FEBF07377}"/>
              </a:ext>
            </a:extLst>
          </p:cNvPr>
          <p:cNvSpPr/>
          <p:nvPr/>
        </p:nvSpPr>
        <p:spPr>
          <a:xfrm>
            <a:off x="839095" y="2546450"/>
            <a:ext cx="8541573" cy="1894196"/>
          </a:xfrm>
          <a:prstGeom prst="round2SameRect">
            <a:avLst>
              <a:gd name="adj1" fmla="val 5308"/>
              <a:gd name="adj2" fmla="val 0"/>
            </a:avLst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Rechthoek met aan één zijde afgeronde hoeken 3">
            <a:extLst>
              <a:ext uri="{FF2B5EF4-FFF2-40B4-BE49-F238E27FC236}">
                <a16:creationId xmlns:a16="http://schemas.microsoft.com/office/drawing/2014/main" id="{AEAF4635-2274-824C-B39D-7496B118DD33}"/>
              </a:ext>
            </a:extLst>
          </p:cNvPr>
          <p:cNvSpPr/>
          <p:nvPr/>
        </p:nvSpPr>
        <p:spPr>
          <a:xfrm rot="10800000">
            <a:off x="839094" y="4440646"/>
            <a:ext cx="8541573" cy="453805"/>
          </a:xfrm>
          <a:prstGeom prst="round2SameRect">
            <a:avLst>
              <a:gd name="adj1" fmla="val 1479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12" descr="bovag logo.png">
            <a:extLst>
              <a:ext uri="{FF2B5EF4-FFF2-40B4-BE49-F238E27FC236}">
                <a16:creationId xmlns:a16="http://schemas.microsoft.com/office/drawing/2014/main" id="{4010A6B3-BC5C-0545-8376-776A2AEC4F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810" y="377747"/>
            <a:ext cx="755028" cy="11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218B3A1-877D-4849-9595-27A94AED63F6}"/>
              </a:ext>
            </a:extLst>
          </p:cNvPr>
          <p:cNvSpPr txBox="1">
            <a:spLocks/>
          </p:cNvSpPr>
          <p:nvPr/>
        </p:nvSpPr>
        <p:spPr>
          <a:xfrm>
            <a:off x="1170473" y="2838730"/>
            <a:ext cx="7908981" cy="14106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 defTabSz="457157" rtl="0" eaLnBrk="1" fontAlgn="base" hangingPunct="1">
              <a:spcBef>
                <a:spcPct val="0"/>
              </a:spcBef>
              <a:spcAft>
                <a:spcPct val="0"/>
              </a:spcAft>
              <a:defRPr sz="5000" b="1" i="0" kern="1200" cap="all">
                <a:solidFill>
                  <a:sysClr val="windowText" lastClr="000000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>
              <a:lnSpc>
                <a:spcPts val="5500"/>
              </a:lnSpc>
            </a:pPr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Opstartscenario’s CBR </a:t>
            </a:r>
          </a:p>
          <a:p>
            <a:pPr>
              <a:lnSpc>
                <a:spcPts val="5500"/>
              </a:lnSpc>
            </a:pPr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NA LOCKDOWN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DFCC4F1B-9E66-9148-8B7B-F12F995499F6}"/>
              </a:ext>
            </a:extLst>
          </p:cNvPr>
          <p:cNvSpPr txBox="1">
            <a:spLocks/>
          </p:cNvSpPr>
          <p:nvPr/>
        </p:nvSpPr>
        <p:spPr>
          <a:xfrm>
            <a:off x="1170473" y="4525072"/>
            <a:ext cx="702685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5715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i="0" kern="1200">
                <a:solidFill>
                  <a:schemeClr val="tx1"/>
                </a:solidFill>
                <a:latin typeface="Avenir Next" panose="020B0503020202020204" pitchFamily="34" charset="0"/>
                <a:ea typeface="Helvetica Neue" charset="0"/>
                <a:cs typeface="Helvetica Neue"/>
              </a:defRPr>
            </a:lvl1pPr>
            <a:lvl2pPr marL="457157" indent="0" algn="ctr" defTabSz="45715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26" kern="1200">
                <a:solidFill>
                  <a:schemeClr val="tx1">
                    <a:tint val="75000"/>
                  </a:schemeClr>
                </a:solidFill>
                <a:latin typeface="+mn-lt"/>
                <a:ea typeface="Helvetica Neue" charset="0"/>
                <a:cs typeface="Helvetica Neue"/>
              </a:defRPr>
            </a:lvl2pPr>
            <a:lvl3pPr marL="914313" indent="0" algn="ctr" defTabSz="45715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26" kern="1200">
                <a:solidFill>
                  <a:schemeClr val="tx1">
                    <a:tint val="75000"/>
                  </a:schemeClr>
                </a:solidFill>
                <a:latin typeface="+mn-lt"/>
                <a:ea typeface="Helvetica Neue" charset="0"/>
                <a:cs typeface="Helvetica Neue"/>
              </a:defRPr>
            </a:lvl3pPr>
            <a:lvl4pPr marL="1371469" indent="0" algn="ctr" defTabSz="45715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26" kern="1200">
                <a:solidFill>
                  <a:schemeClr val="tx1">
                    <a:tint val="75000"/>
                  </a:schemeClr>
                </a:solidFill>
                <a:latin typeface="+mn-lt"/>
                <a:ea typeface="Helvetica Neue" charset="0"/>
                <a:cs typeface="Helvetica Neue"/>
              </a:defRPr>
            </a:lvl4pPr>
            <a:lvl5pPr marL="1828625" indent="0" algn="ctr" defTabSz="45715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26" kern="1200">
                <a:solidFill>
                  <a:schemeClr val="tx1">
                    <a:tint val="75000"/>
                  </a:schemeClr>
                </a:solidFill>
                <a:latin typeface="+mn-lt"/>
                <a:ea typeface="Helvetica Neue" charset="0"/>
                <a:cs typeface="Helvetica Neue"/>
              </a:defRPr>
            </a:lvl5pPr>
            <a:lvl6pPr marL="2285782" indent="0" algn="ctr" defTabSz="45715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39" indent="0" algn="ctr" defTabSz="45715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95" indent="0" algn="ctr" defTabSz="45715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52" indent="0" algn="ctr" defTabSz="45715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9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CBB296-ACFF-CB47-A31A-7389639982F5}"/>
              </a:ext>
            </a:extLst>
          </p:cNvPr>
          <p:cNvSpPr/>
          <p:nvPr/>
        </p:nvSpPr>
        <p:spPr>
          <a:xfrm flipH="1">
            <a:off x="0" y="1"/>
            <a:ext cx="3065929" cy="6858000"/>
          </a:xfrm>
          <a:prstGeom prst="rect">
            <a:avLst/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ECB00"/>
              </a:solidFill>
            </a:endParaRPr>
          </a:p>
        </p:txBody>
      </p:sp>
      <p:sp>
        <p:nvSpPr>
          <p:cNvPr id="5" name="Tijdelijke aanduiding voor titel 2">
            <a:extLst>
              <a:ext uri="{FF2B5EF4-FFF2-40B4-BE49-F238E27FC236}">
                <a16:creationId xmlns:a16="http://schemas.microsoft.com/office/drawing/2014/main" id="{B7AE4A4A-C834-BA4A-A928-B4DA3BE5078E}"/>
              </a:ext>
            </a:extLst>
          </p:cNvPr>
          <p:cNvSpPr txBox="1">
            <a:spLocks/>
          </p:cNvSpPr>
          <p:nvPr/>
        </p:nvSpPr>
        <p:spPr>
          <a:xfrm>
            <a:off x="3065929" y="0"/>
            <a:ext cx="9126072" cy="1533745"/>
          </a:xfrm>
          <a:prstGeom prst="rect">
            <a:avLst/>
          </a:prstGeom>
        </p:spPr>
        <p:txBody>
          <a:bodyPr vert="horz" wrap="square" lIns="720000" tIns="720000" rIns="360000" bIns="36000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/>
            <a:r>
              <a:rPr lang="nl-NL" sz="3200">
                <a:solidFill>
                  <a:srgbClr val="000000"/>
                </a:solidFill>
                <a:latin typeface="Neo Tech Std" panose="020B0804030504040204" pitchFamily="34" charset="0"/>
                <a:cs typeface="Calibri" panose="020F0502020204030204" pitchFamily="34" charset="0"/>
              </a:rPr>
              <a:t>TARIEFVERSCHIL 2020 - 2021</a:t>
            </a: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35FBFC6-16CC-FE45-AD2E-BEDF2C04FA5D}"/>
              </a:ext>
            </a:extLst>
          </p:cNvPr>
          <p:cNvSpPr txBox="1">
            <a:spLocks/>
          </p:cNvSpPr>
          <p:nvPr/>
        </p:nvSpPr>
        <p:spPr>
          <a:xfrm>
            <a:off x="11663680" y="6481380"/>
            <a:ext cx="398146" cy="30003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defPPr>
              <a:defRPr lang="nl-NL"/>
            </a:defPPr>
            <a:lvl1pPr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3638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87276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09142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745523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181903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61828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05466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491045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nl-NL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10</a:t>
            </a:fld>
            <a:endParaRPr lang="nl-NL" sz="1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3ADF8E-EEB9-424E-8657-C423699438C1}"/>
              </a:ext>
            </a:extLst>
          </p:cNvPr>
          <p:cNvSpPr txBox="1"/>
          <p:nvPr/>
        </p:nvSpPr>
        <p:spPr>
          <a:xfrm>
            <a:off x="8240789" y="6480253"/>
            <a:ext cx="353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>
                <a:solidFill>
                  <a:schemeClr val="tx1">
                    <a:lumMod val="25000"/>
                    <a:lumOff val="75000"/>
                  </a:schemeClr>
                </a:solidFill>
              </a:rPr>
              <a:t>BOVAG  Template  |</a:t>
            </a:r>
          </a:p>
        </p:txBody>
      </p:sp>
      <p:pic>
        <p:nvPicPr>
          <p:cNvPr id="10" name="Afbeelding 12" descr="bovag logo.png">
            <a:extLst>
              <a:ext uri="{FF2B5EF4-FFF2-40B4-BE49-F238E27FC236}">
                <a16:creationId xmlns:a16="http://schemas.microsoft.com/office/drawing/2014/main" id="{A0E0BE33-3637-4773-9B6C-883C7F32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56" y="1219200"/>
            <a:ext cx="2601498" cy="39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C01831E-FE26-4A17-9BBF-3A9A7779AF46}"/>
              </a:ext>
            </a:extLst>
          </p:cNvPr>
          <p:cNvSpPr txBox="1"/>
          <p:nvPr/>
        </p:nvSpPr>
        <p:spPr>
          <a:xfrm>
            <a:off x="3048000" y="1068033"/>
            <a:ext cx="8615680" cy="444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endParaRPr lang="nl-NL" dirty="0"/>
          </a:p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Voor examens die oorspronkelijk gepland stonden vanaf 15 december t/m 31 december 2020, blijven de oorspronkelijk tarieven gelden</a:t>
            </a:r>
          </a:p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CBR zal het verschil verrekenen</a:t>
            </a:r>
          </a:p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Verschil in aanpak </a:t>
            </a:r>
            <a:r>
              <a:rPr lang="nl-NL" dirty="0" err="1"/>
              <a:t>MijnCBR</a:t>
            </a:r>
            <a:r>
              <a:rPr lang="nl-NL" dirty="0"/>
              <a:t>-klant (particulier) en via opleider:</a:t>
            </a:r>
          </a:p>
          <a:p>
            <a:pPr marL="1594892" lvl="3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NL" dirty="0" err="1"/>
              <a:t>MijnCBR</a:t>
            </a:r>
            <a:r>
              <a:rPr lang="nl-NL" dirty="0"/>
              <a:t>: verschil wordt terugbetaald aan leerling</a:t>
            </a:r>
          </a:p>
          <a:p>
            <a:pPr marL="1594892" lvl="3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nl-NL" dirty="0"/>
              <a:t>Via opleider: na afgenomen examen wordt verschil bijgeboekt  op rekening-courant opleider</a:t>
            </a:r>
          </a:p>
        </p:txBody>
      </p:sp>
    </p:spTree>
    <p:extLst>
      <p:ext uri="{BB962C8B-B14F-4D97-AF65-F5344CB8AC3E}">
        <p14:creationId xmlns:p14="http://schemas.microsoft.com/office/powerpoint/2010/main" val="111590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CBB296-ACFF-CB47-A31A-7389639982F5}"/>
              </a:ext>
            </a:extLst>
          </p:cNvPr>
          <p:cNvSpPr/>
          <p:nvPr/>
        </p:nvSpPr>
        <p:spPr>
          <a:xfrm flipH="1">
            <a:off x="0" y="1"/>
            <a:ext cx="3065929" cy="6858000"/>
          </a:xfrm>
          <a:prstGeom prst="rect">
            <a:avLst/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ECB00"/>
              </a:solidFill>
            </a:endParaRPr>
          </a:p>
        </p:txBody>
      </p:sp>
      <p:sp>
        <p:nvSpPr>
          <p:cNvPr id="5" name="Tijdelijke aanduiding voor titel 2">
            <a:extLst>
              <a:ext uri="{FF2B5EF4-FFF2-40B4-BE49-F238E27FC236}">
                <a16:creationId xmlns:a16="http://schemas.microsoft.com/office/drawing/2014/main" id="{B7AE4A4A-C834-BA4A-A928-B4DA3BE5078E}"/>
              </a:ext>
            </a:extLst>
          </p:cNvPr>
          <p:cNvSpPr txBox="1">
            <a:spLocks/>
          </p:cNvSpPr>
          <p:nvPr/>
        </p:nvSpPr>
        <p:spPr>
          <a:xfrm>
            <a:off x="3065929" y="0"/>
            <a:ext cx="9126072" cy="1533745"/>
          </a:xfrm>
          <a:prstGeom prst="rect">
            <a:avLst/>
          </a:prstGeom>
        </p:spPr>
        <p:txBody>
          <a:bodyPr vert="horz" wrap="square" lIns="720000" tIns="720000" rIns="360000" bIns="36000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/>
            <a:r>
              <a:rPr lang="nl-NL" sz="3200">
                <a:solidFill>
                  <a:srgbClr val="000000"/>
                </a:solidFill>
              </a:rPr>
              <a:t>Scenario 1 - Rijvaardigheid</a:t>
            </a:r>
            <a:endParaRPr lang="nl-NL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35FBFC6-16CC-FE45-AD2E-BEDF2C04FA5D}"/>
              </a:ext>
            </a:extLst>
          </p:cNvPr>
          <p:cNvSpPr txBox="1">
            <a:spLocks/>
          </p:cNvSpPr>
          <p:nvPr/>
        </p:nvSpPr>
        <p:spPr>
          <a:xfrm>
            <a:off x="11663680" y="6481380"/>
            <a:ext cx="398146" cy="30003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defPPr>
              <a:defRPr lang="nl-NL"/>
            </a:defPPr>
            <a:lvl1pPr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3638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87276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09142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745523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181903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61828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05466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491045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nl-NL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2</a:t>
            </a:fld>
            <a:endParaRPr lang="nl-NL" sz="1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3ADF8E-EEB9-424E-8657-C423699438C1}"/>
              </a:ext>
            </a:extLst>
          </p:cNvPr>
          <p:cNvSpPr txBox="1"/>
          <p:nvPr/>
        </p:nvSpPr>
        <p:spPr>
          <a:xfrm>
            <a:off x="8240789" y="6480253"/>
            <a:ext cx="353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>
                <a:solidFill>
                  <a:schemeClr val="tx1">
                    <a:lumMod val="25000"/>
                    <a:lumOff val="75000"/>
                  </a:schemeClr>
                </a:solidFill>
              </a:rPr>
              <a:t>BOVAG  Template  |</a:t>
            </a:r>
          </a:p>
        </p:txBody>
      </p:sp>
      <p:pic>
        <p:nvPicPr>
          <p:cNvPr id="10" name="Afbeelding 12" descr="bovag logo.png">
            <a:extLst>
              <a:ext uri="{FF2B5EF4-FFF2-40B4-BE49-F238E27FC236}">
                <a16:creationId xmlns:a16="http://schemas.microsoft.com/office/drawing/2014/main" id="{A0E0BE33-3637-4773-9B6C-883C7F32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56" y="1219200"/>
            <a:ext cx="2601498" cy="39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C01831E-FE26-4A17-9BBF-3A9A7779AF46}"/>
              </a:ext>
            </a:extLst>
          </p:cNvPr>
          <p:cNvSpPr txBox="1"/>
          <p:nvPr/>
        </p:nvSpPr>
        <p:spPr>
          <a:xfrm>
            <a:off x="3048000" y="1068033"/>
            <a:ext cx="8615680" cy="472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endParaRPr lang="nl-NL" dirty="0"/>
          </a:p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Model van eerdere herstart in mei 2020</a:t>
            </a:r>
          </a:p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Leegvegen roosters en vanaf 20 januari 2021 hervatting</a:t>
            </a:r>
          </a:p>
          <a:p>
            <a:pPr lvl="1"/>
            <a:endParaRPr lang="nl-NL" u="sng" dirty="0"/>
          </a:p>
          <a:p>
            <a:pPr lvl="1"/>
            <a:r>
              <a:rPr lang="nl-NL" u="sng" dirty="0"/>
              <a:t>Voordeel:</a:t>
            </a:r>
          </a:p>
          <a:p>
            <a:pPr lvl="2"/>
            <a:r>
              <a:rPr lang="nl-NL" dirty="0"/>
              <a:t>vanaf 20 januari alleen uitstelcapaciteit beschikbaar, daarna gewone capaciteit</a:t>
            </a:r>
          </a:p>
          <a:p>
            <a:pPr lvl="2"/>
            <a:endParaRPr lang="nl-NL" dirty="0"/>
          </a:p>
          <a:p>
            <a:pPr lvl="1"/>
            <a:r>
              <a:rPr lang="nl-NL" u="sng" dirty="0"/>
              <a:t>Nadelen</a:t>
            </a:r>
            <a:r>
              <a:rPr lang="nl-NL" dirty="0"/>
              <a:t>: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opleiders zijn regie over al eerder gekochte capaciteit kwijt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hectiek bij opleiders: op korte termijn weer veel inplannen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oneerlijke verdeling van capaciteit (wie het eerst komt, het eerst maalt)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kans op overbelasting systemen </a:t>
            </a:r>
          </a:p>
          <a:p>
            <a:pPr marL="0" lvl="1" indent="0">
              <a:lnSpc>
                <a:spcPct val="200000"/>
              </a:lnSpc>
              <a:buNone/>
            </a:pPr>
            <a:r>
              <a:rPr lang="nl-NL" b="1" dirty="0">
                <a:sym typeface="Wingdings" panose="05000000000000000000" pitchFamily="2" charset="2"/>
              </a:rPr>
              <a:t>	 G</a:t>
            </a:r>
            <a:r>
              <a:rPr lang="nl-NL" b="1" dirty="0"/>
              <a:t>een reële optie? CBR heeft geleerd van de tekortkomingen van het voorjaar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735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CBB296-ACFF-CB47-A31A-7389639982F5}"/>
              </a:ext>
            </a:extLst>
          </p:cNvPr>
          <p:cNvSpPr/>
          <p:nvPr/>
        </p:nvSpPr>
        <p:spPr>
          <a:xfrm flipH="1">
            <a:off x="0" y="1"/>
            <a:ext cx="3065929" cy="6858000"/>
          </a:xfrm>
          <a:prstGeom prst="rect">
            <a:avLst/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ECB00"/>
              </a:solidFill>
            </a:endParaRPr>
          </a:p>
        </p:txBody>
      </p:sp>
      <p:sp>
        <p:nvSpPr>
          <p:cNvPr id="5" name="Tijdelijke aanduiding voor titel 2">
            <a:extLst>
              <a:ext uri="{FF2B5EF4-FFF2-40B4-BE49-F238E27FC236}">
                <a16:creationId xmlns:a16="http://schemas.microsoft.com/office/drawing/2014/main" id="{B7AE4A4A-C834-BA4A-A928-B4DA3BE5078E}"/>
              </a:ext>
            </a:extLst>
          </p:cNvPr>
          <p:cNvSpPr txBox="1">
            <a:spLocks/>
          </p:cNvSpPr>
          <p:nvPr/>
        </p:nvSpPr>
        <p:spPr>
          <a:xfrm>
            <a:off x="3065929" y="0"/>
            <a:ext cx="9126072" cy="1533745"/>
          </a:xfrm>
          <a:prstGeom prst="rect">
            <a:avLst/>
          </a:prstGeom>
        </p:spPr>
        <p:txBody>
          <a:bodyPr vert="horz" wrap="square" lIns="720000" tIns="720000" rIns="360000" bIns="36000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/>
            <a:r>
              <a:rPr lang="nl-NL" sz="3200">
                <a:solidFill>
                  <a:srgbClr val="000000"/>
                </a:solidFill>
              </a:rPr>
              <a:t>Scenario 2 - Rijvaardigheid</a:t>
            </a:r>
            <a:endParaRPr lang="nl-NL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35FBFC6-16CC-FE45-AD2E-BEDF2C04FA5D}"/>
              </a:ext>
            </a:extLst>
          </p:cNvPr>
          <p:cNvSpPr txBox="1">
            <a:spLocks/>
          </p:cNvSpPr>
          <p:nvPr/>
        </p:nvSpPr>
        <p:spPr>
          <a:xfrm>
            <a:off x="11663680" y="6481380"/>
            <a:ext cx="398146" cy="30003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defPPr>
              <a:defRPr lang="nl-NL"/>
            </a:defPPr>
            <a:lvl1pPr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3638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87276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09142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745523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181903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61828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05466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491045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nl-NL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3</a:t>
            </a:fld>
            <a:endParaRPr lang="nl-NL" sz="1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3ADF8E-EEB9-424E-8657-C423699438C1}"/>
              </a:ext>
            </a:extLst>
          </p:cNvPr>
          <p:cNvSpPr txBox="1"/>
          <p:nvPr/>
        </p:nvSpPr>
        <p:spPr>
          <a:xfrm>
            <a:off x="8240789" y="6480253"/>
            <a:ext cx="353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>
                <a:solidFill>
                  <a:schemeClr val="tx1">
                    <a:lumMod val="25000"/>
                    <a:lumOff val="75000"/>
                  </a:schemeClr>
                </a:solidFill>
              </a:rPr>
              <a:t>BOVAG  Template  |</a:t>
            </a:r>
          </a:p>
        </p:txBody>
      </p:sp>
      <p:pic>
        <p:nvPicPr>
          <p:cNvPr id="10" name="Afbeelding 12" descr="bovag logo.png">
            <a:extLst>
              <a:ext uri="{FF2B5EF4-FFF2-40B4-BE49-F238E27FC236}">
                <a16:creationId xmlns:a16="http://schemas.microsoft.com/office/drawing/2014/main" id="{A0E0BE33-3637-4773-9B6C-883C7F32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56" y="1219200"/>
            <a:ext cx="2601498" cy="39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C01831E-FE26-4A17-9BBF-3A9A7779AF46}"/>
              </a:ext>
            </a:extLst>
          </p:cNvPr>
          <p:cNvSpPr txBox="1"/>
          <p:nvPr/>
        </p:nvSpPr>
        <p:spPr>
          <a:xfrm>
            <a:off x="3048000" y="1068033"/>
            <a:ext cx="86156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Foto maken van huidige planning t/m 19 januari 2021</a:t>
            </a:r>
          </a:p>
          <a:p>
            <a:pPr marL="722131" lvl="1" indent="-285750">
              <a:buFont typeface="Arial" panose="020B0604020202020204" pitchFamily="34" charset="0"/>
              <a:buChar char="•"/>
            </a:pPr>
            <a:r>
              <a:rPr lang="nl-NL" dirty="0"/>
              <a:t>Verplaatsen planningsfoto naar periode na 19 januari 2021</a:t>
            </a:r>
          </a:p>
          <a:p>
            <a:pPr marL="0" lvl="1" indent="0">
              <a:buNone/>
            </a:pPr>
            <a:endParaRPr lang="nl-NL" dirty="0"/>
          </a:p>
          <a:p>
            <a:pPr lvl="1"/>
            <a:r>
              <a:rPr lang="nl-NL" u="sng" dirty="0"/>
              <a:t>Voordelen: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Volgorde van nieuwe indeling komt ongeveer overeen met periode van voor de </a:t>
            </a:r>
            <a:r>
              <a:rPr lang="nl-NL" dirty="0" err="1"/>
              <a:t>lockdown</a:t>
            </a:r>
            <a:endParaRPr lang="nl-NL" dirty="0"/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Gereserveerde capaciteit blijft in bezit opleider</a:t>
            </a:r>
          </a:p>
          <a:p>
            <a:pPr marL="0" lvl="1" indent="0">
              <a:buNone/>
            </a:pPr>
            <a:endParaRPr lang="nl-NL" dirty="0"/>
          </a:p>
          <a:p>
            <a:pPr lvl="1"/>
            <a:r>
              <a:rPr lang="nl-NL" u="sng" dirty="0"/>
              <a:t>Nadelen:</a:t>
            </a:r>
            <a:r>
              <a:rPr lang="nl-NL" dirty="0"/>
              <a:t> 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Ook alle examens van na 19 januari (60.000 stuks) moeten verplaatst worden</a:t>
            </a:r>
          </a:p>
          <a:p>
            <a:pPr marL="1158511" lvl="2" indent="-285750">
              <a:buFont typeface="Wingdings" panose="05000000000000000000" pitchFamily="2" charset="2"/>
              <a:buChar char="à"/>
            </a:pPr>
            <a:r>
              <a:rPr lang="nl-NL" dirty="0"/>
              <a:t>Volledige planning van 20 weken doorschuiven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Feestdagen zoals Kerst, Pasen, Koningsdag, Hemelvaart en Pinksteren zorgen voor problemen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Beschikbaarheid kandidaten/instructeurs/examinatoren niet gegarandeerd, dus toch veel schuiven/wijzigen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TOP internet blijft gesloten tot moment van opheffen </a:t>
            </a:r>
            <a:r>
              <a:rPr lang="nl-NL" dirty="0" err="1"/>
              <a:t>lockdown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D190026-A748-4462-86E5-D828BFF8A4E8}"/>
              </a:ext>
            </a:extLst>
          </p:cNvPr>
          <p:cNvSpPr txBox="1"/>
          <p:nvPr/>
        </p:nvSpPr>
        <p:spPr>
          <a:xfrm>
            <a:off x="3470095" y="6005721"/>
            <a:ext cx="7369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ym typeface="Wingdings" panose="05000000000000000000" pitchFamily="2" charset="2"/>
              </a:rPr>
              <a:t> Niet voor gekozen </a:t>
            </a:r>
            <a:r>
              <a:rPr lang="nl-NL" b="1" dirty="0" err="1">
                <a:sym typeface="Wingdings" panose="05000000000000000000" pitchFamily="2" charset="2"/>
              </a:rPr>
              <a:t>ivm</a:t>
            </a:r>
            <a:r>
              <a:rPr lang="nl-NL" b="1" dirty="0">
                <a:sym typeface="Wingdings" panose="05000000000000000000" pitchFamily="2" charset="2"/>
              </a:rPr>
              <a:t> te veel haken en 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571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CBB296-ACFF-CB47-A31A-7389639982F5}"/>
              </a:ext>
            </a:extLst>
          </p:cNvPr>
          <p:cNvSpPr/>
          <p:nvPr/>
        </p:nvSpPr>
        <p:spPr>
          <a:xfrm flipH="1">
            <a:off x="0" y="1"/>
            <a:ext cx="3065929" cy="6858000"/>
          </a:xfrm>
          <a:prstGeom prst="rect">
            <a:avLst/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ECB00"/>
              </a:solidFill>
            </a:endParaRPr>
          </a:p>
        </p:txBody>
      </p:sp>
      <p:sp>
        <p:nvSpPr>
          <p:cNvPr id="5" name="Tijdelijke aanduiding voor titel 2">
            <a:extLst>
              <a:ext uri="{FF2B5EF4-FFF2-40B4-BE49-F238E27FC236}">
                <a16:creationId xmlns:a16="http://schemas.microsoft.com/office/drawing/2014/main" id="{B7AE4A4A-C834-BA4A-A928-B4DA3BE5078E}"/>
              </a:ext>
            </a:extLst>
          </p:cNvPr>
          <p:cNvSpPr txBox="1">
            <a:spLocks/>
          </p:cNvSpPr>
          <p:nvPr/>
        </p:nvSpPr>
        <p:spPr>
          <a:xfrm>
            <a:off x="3065929" y="-267126"/>
            <a:ext cx="9126072" cy="1533745"/>
          </a:xfrm>
          <a:prstGeom prst="rect">
            <a:avLst/>
          </a:prstGeom>
        </p:spPr>
        <p:txBody>
          <a:bodyPr vert="horz" wrap="square" lIns="720000" tIns="720000" rIns="360000" bIns="36000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/>
            <a:r>
              <a:rPr lang="nl-NL" sz="3200" dirty="0">
                <a:solidFill>
                  <a:srgbClr val="000000"/>
                </a:solidFill>
              </a:rPr>
              <a:t>GEKOZEN Scenario 3 - Rijvaardigheid</a:t>
            </a:r>
            <a:endParaRPr lang="nl-NL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35FBFC6-16CC-FE45-AD2E-BEDF2C04FA5D}"/>
              </a:ext>
            </a:extLst>
          </p:cNvPr>
          <p:cNvSpPr txBox="1">
            <a:spLocks/>
          </p:cNvSpPr>
          <p:nvPr/>
        </p:nvSpPr>
        <p:spPr>
          <a:xfrm>
            <a:off x="11663680" y="6481380"/>
            <a:ext cx="398146" cy="30003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defPPr>
              <a:defRPr lang="nl-NL"/>
            </a:defPPr>
            <a:lvl1pPr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3638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87276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09142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745523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181903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61828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05466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491045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nl-NL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4</a:t>
            </a:fld>
            <a:endParaRPr lang="nl-NL" sz="1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3ADF8E-EEB9-424E-8657-C423699438C1}"/>
              </a:ext>
            </a:extLst>
          </p:cNvPr>
          <p:cNvSpPr txBox="1"/>
          <p:nvPr/>
        </p:nvSpPr>
        <p:spPr>
          <a:xfrm>
            <a:off x="8240789" y="6480253"/>
            <a:ext cx="353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>
                <a:solidFill>
                  <a:schemeClr val="tx1">
                    <a:lumMod val="25000"/>
                    <a:lumOff val="75000"/>
                  </a:schemeClr>
                </a:solidFill>
              </a:rPr>
              <a:t>BOVAG  Template  |</a:t>
            </a:r>
          </a:p>
        </p:txBody>
      </p:sp>
      <p:pic>
        <p:nvPicPr>
          <p:cNvPr id="10" name="Afbeelding 12" descr="bovag logo.png">
            <a:extLst>
              <a:ext uri="{FF2B5EF4-FFF2-40B4-BE49-F238E27FC236}">
                <a16:creationId xmlns:a16="http://schemas.microsoft.com/office/drawing/2014/main" id="{A0E0BE33-3637-4773-9B6C-883C7F32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56" y="1219200"/>
            <a:ext cx="2601498" cy="39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C01831E-FE26-4A17-9BBF-3A9A7779AF46}"/>
              </a:ext>
            </a:extLst>
          </p:cNvPr>
          <p:cNvSpPr txBox="1"/>
          <p:nvPr/>
        </p:nvSpPr>
        <p:spPr>
          <a:xfrm>
            <a:off x="3082247" y="612844"/>
            <a:ext cx="86156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endParaRPr lang="nl-NL" dirty="0"/>
          </a:p>
          <a:p>
            <a:pPr marL="722131" lvl="1" indent="-285750">
              <a:buFont typeface="Arial" panose="020B0604020202020204" pitchFamily="34" charset="0"/>
              <a:buChar char="•"/>
            </a:pPr>
            <a:r>
              <a:rPr lang="nl-NL" dirty="0"/>
              <a:t>TOP online blijft open voor gebruik</a:t>
            </a:r>
          </a:p>
          <a:p>
            <a:pPr marL="722131" lvl="1" indent="-285750">
              <a:buFont typeface="Arial" panose="020B0604020202020204" pitchFamily="34" charset="0"/>
              <a:buChar char="•"/>
            </a:pPr>
            <a:r>
              <a:rPr lang="nl-NL" dirty="0"/>
              <a:t>Opleider behoudt gekochte capaciteit (op naam en naamloos) </a:t>
            </a:r>
          </a:p>
          <a:p>
            <a:pPr marL="722131" lvl="1" indent="-285750">
              <a:buFont typeface="Arial" panose="020B0604020202020204" pitchFamily="34" charset="0"/>
              <a:buChar char="•"/>
            </a:pPr>
            <a:r>
              <a:rPr lang="nl-NL" dirty="0"/>
              <a:t>Naast de reeds gekochte capaciteit, wordt in de periode 20 januari t/m 31 maart uitsluitend aangevuld met uitstelcapaciteit</a:t>
            </a:r>
          </a:p>
          <a:p>
            <a:pPr marL="722131" lvl="1" indent="-285750">
              <a:buFont typeface="Arial" panose="020B0604020202020204" pitchFamily="34" charset="0"/>
              <a:buChar char="•"/>
            </a:pPr>
            <a:r>
              <a:rPr lang="nl-NL" dirty="0"/>
              <a:t>Maximale uitstelcapaciteit voor eerste periode (20 januari t/m 31 maart) </a:t>
            </a:r>
          </a:p>
          <a:p>
            <a:pPr marL="722131" lvl="1" indent="-285750">
              <a:buFont typeface="Arial" panose="020B0604020202020204" pitchFamily="34" charset="0"/>
              <a:buChar char="•"/>
            </a:pPr>
            <a:r>
              <a:rPr lang="nl-NL" dirty="0"/>
              <a:t>Er wordt meer uitstelcapaciteit ingezet dan er uitstelexamens zijn, zodat iedereen zijn uitstelexamens in die periode kan plannen</a:t>
            </a:r>
          </a:p>
          <a:p>
            <a:pPr marL="722131" lvl="1" indent="-285750">
              <a:buFont typeface="Arial" panose="020B0604020202020204" pitchFamily="34" charset="0"/>
              <a:buChar char="•"/>
            </a:pPr>
            <a:r>
              <a:rPr lang="nl-NL" dirty="0"/>
              <a:t>Nieuwe kandidaten in te plannen  voor periode vanaf </a:t>
            </a:r>
            <a:r>
              <a:rPr lang="nl-NL" b="1" dirty="0"/>
              <a:t>1 april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u="sng" dirty="0"/>
              <a:t>Voordelen</a:t>
            </a:r>
            <a:r>
              <a:rPr lang="nl-NL" dirty="0"/>
              <a:t>: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Opleider houdt regie op eigen capaciteit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Ruimere mogelijkheden voor wisselen en annuleren t/m </a:t>
            </a:r>
            <a:r>
              <a:rPr lang="nl-NL" b="1" dirty="0"/>
              <a:t>dinsdag 19 januari 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uitgestelde kandidaten direct en met voorrang in te plannen voor periode na </a:t>
            </a:r>
            <a:r>
              <a:rPr lang="nl-NL" dirty="0" err="1"/>
              <a:t>lockdown</a:t>
            </a:r>
            <a:endParaRPr lang="nl-NL" dirty="0"/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TOP internet blijft open tijdens </a:t>
            </a:r>
            <a:r>
              <a:rPr lang="nl-NL" dirty="0" err="1"/>
              <a:t>lockdown</a:t>
            </a:r>
            <a:r>
              <a:rPr lang="nl-NL" dirty="0"/>
              <a:t>. </a:t>
            </a:r>
            <a:endParaRPr lang="nl-NL" b="1" dirty="0"/>
          </a:p>
          <a:p>
            <a:pPr lvl="2"/>
            <a:endParaRPr lang="nl-NL" dirty="0"/>
          </a:p>
          <a:p>
            <a:pPr lvl="1"/>
            <a:r>
              <a:rPr lang="nl-NL" u="sng" dirty="0"/>
              <a:t>Nadelen</a:t>
            </a:r>
            <a:r>
              <a:rPr lang="nl-NL" dirty="0"/>
              <a:t>: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dirty="0"/>
              <a:t>uitstelcapaciteit verder weg in de tijd ingezet (t/m eind maart)</a:t>
            </a:r>
          </a:p>
        </p:txBody>
      </p:sp>
    </p:spTree>
    <p:extLst>
      <p:ext uri="{BB962C8B-B14F-4D97-AF65-F5344CB8AC3E}">
        <p14:creationId xmlns:p14="http://schemas.microsoft.com/office/powerpoint/2010/main" val="404446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CBB296-ACFF-CB47-A31A-7389639982F5}"/>
              </a:ext>
            </a:extLst>
          </p:cNvPr>
          <p:cNvSpPr/>
          <p:nvPr/>
        </p:nvSpPr>
        <p:spPr>
          <a:xfrm flipH="1">
            <a:off x="0" y="1"/>
            <a:ext cx="3065929" cy="6858000"/>
          </a:xfrm>
          <a:prstGeom prst="rect">
            <a:avLst/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ECB00"/>
              </a:solidFill>
            </a:endParaRPr>
          </a:p>
        </p:txBody>
      </p:sp>
      <p:sp>
        <p:nvSpPr>
          <p:cNvPr id="5" name="Tijdelijke aanduiding voor titel 2">
            <a:extLst>
              <a:ext uri="{FF2B5EF4-FFF2-40B4-BE49-F238E27FC236}">
                <a16:creationId xmlns:a16="http://schemas.microsoft.com/office/drawing/2014/main" id="{B7AE4A4A-C834-BA4A-A928-B4DA3BE5078E}"/>
              </a:ext>
            </a:extLst>
          </p:cNvPr>
          <p:cNvSpPr txBox="1">
            <a:spLocks/>
          </p:cNvSpPr>
          <p:nvPr/>
        </p:nvSpPr>
        <p:spPr>
          <a:xfrm>
            <a:off x="3065929" y="0"/>
            <a:ext cx="9126072" cy="1976943"/>
          </a:xfrm>
          <a:prstGeom prst="rect">
            <a:avLst/>
          </a:prstGeom>
        </p:spPr>
        <p:txBody>
          <a:bodyPr vert="horz" wrap="square" lIns="720000" tIns="720000" rIns="360000" bIns="36000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/>
            <a:r>
              <a:rPr lang="nl-NL" sz="3200">
                <a:solidFill>
                  <a:srgbClr val="000000"/>
                </a:solidFill>
              </a:rPr>
              <a:t>WAT BETEKENT DIT CONCREET in top internet</a:t>
            </a:r>
            <a:endParaRPr lang="nl-NL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35FBFC6-16CC-FE45-AD2E-BEDF2C04FA5D}"/>
              </a:ext>
            </a:extLst>
          </p:cNvPr>
          <p:cNvSpPr txBox="1">
            <a:spLocks/>
          </p:cNvSpPr>
          <p:nvPr/>
        </p:nvSpPr>
        <p:spPr>
          <a:xfrm>
            <a:off x="11663680" y="6481380"/>
            <a:ext cx="398146" cy="30003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defPPr>
              <a:defRPr lang="nl-NL"/>
            </a:defPPr>
            <a:lvl1pPr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3638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87276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09142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745523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181903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61828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05466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491045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nl-NL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5</a:t>
            </a:fld>
            <a:endParaRPr lang="nl-NL" sz="1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3ADF8E-EEB9-424E-8657-C423699438C1}"/>
              </a:ext>
            </a:extLst>
          </p:cNvPr>
          <p:cNvSpPr txBox="1"/>
          <p:nvPr/>
        </p:nvSpPr>
        <p:spPr>
          <a:xfrm>
            <a:off x="8240789" y="6480253"/>
            <a:ext cx="353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>
                <a:solidFill>
                  <a:schemeClr val="tx1">
                    <a:lumMod val="25000"/>
                    <a:lumOff val="75000"/>
                  </a:schemeClr>
                </a:solidFill>
              </a:rPr>
              <a:t>BOVAG  Template  |</a:t>
            </a:r>
          </a:p>
        </p:txBody>
      </p:sp>
      <p:pic>
        <p:nvPicPr>
          <p:cNvPr id="10" name="Afbeelding 12" descr="bovag logo.png">
            <a:extLst>
              <a:ext uri="{FF2B5EF4-FFF2-40B4-BE49-F238E27FC236}">
                <a16:creationId xmlns:a16="http://schemas.microsoft.com/office/drawing/2014/main" id="{A0E0BE33-3637-4773-9B6C-883C7F32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56" y="1219200"/>
            <a:ext cx="2601498" cy="39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C01831E-FE26-4A17-9BBF-3A9A7779AF46}"/>
              </a:ext>
            </a:extLst>
          </p:cNvPr>
          <p:cNvSpPr txBox="1"/>
          <p:nvPr/>
        </p:nvSpPr>
        <p:spPr>
          <a:xfrm>
            <a:off x="3048000" y="1068033"/>
            <a:ext cx="86156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endParaRPr lang="nl-NL"/>
          </a:p>
          <a:p>
            <a:pPr lvl="2"/>
            <a:endParaRPr lang="nl-NL"/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/>
              <a:t>Gekochte naamloze blokken in de periode vanaf 20 januari kunt u kosteloos annuleren.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/>
              <a:t>Al op naam gereserveerde examens in de periode vanaf 20 januari kunt u kosteloos annuleren. Bijvoorbeeld als u nu al weet dat uw kandidaat niet op tijd rijvaardig zal zijn.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/>
              <a:t>Uitstelexamens kunt u reserveren op de speciale uitstelplekken, maar ook op uw eigen naamloze plekken.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/>
              <a:t>Kandidaten van uitgestelde examens kunt u wisselen met kandidaten van niet-uitgestelde examens.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/>
              <a:t>Voor de 1e B-examens hoeven gekochte naamloze blokken pas 14 dagen tevoren op naam te zijn gezet. Voor de overige examens hoeft dat pas 7 dagen tevoren.</a:t>
            </a:r>
          </a:p>
        </p:txBody>
      </p:sp>
    </p:spTree>
    <p:extLst>
      <p:ext uri="{BB962C8B-B14F-4D97-AF65-F5344CB8AC3E}">
        <p14:creationId xmlns:p14="http://schemas.microsoft.com/office/powerpoint/2010/main" val="329409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CBB296-ACFF-CB47-A31A-7389639982F5}"/>
              </a:ext>
            </a:extLst>
          </p:cNvPr>
          <p:cNvSpPr/>
          <p:nvPr/>
        </p:nvSpPr>
        <p:spPr>
          <a:xfrm flipH="1">
            <a:off x="0" y="1"/>
            <a:ext cx="3065929" cy="6858000"/>
          </a:xfrm>
          <a:prstGeom prst="rect">
            <a:avLst/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ECB00"/>
              </a:solidFill>
            </a:endParaRPr>
          </a:p>
        </p:txBody>
      </p:sp>
      <p:sp>
        <p:nvSpPr>
          <p:cNvPr id="5" name="Tijdelijke aanduiding voor titel 2">
            <a:extLst>
              <a:ext uri="{FF2B5EF4-FFF2-40B4-BE49-F238E27FC236}">
                <a16:creationId xmlns:a16="http://schemas.microsoft.com/office/drawing/2014/main" id="{B7AE4A4A-C834-BA4A-A928-B4DA3BE5078E}"/>
              </a:ext>
            </a:extLst>
          </p:cNvPr>
          <p:cNvSpPr txBox="1">
            <a:spLocks/>
          </p:cNvSpPr>
          <p:nvPr/>
        </p:nvSpPr>
        <p:spPr>
          <a:xfrm>
            <a:off x="3065929" y="0"/>
            <a:ext cx="9126072" cy="1866144"/>
          </a:xfrm>
          <a:prstGeom prst="rect">
            <a:avLst/>
          </a:prstGeom>
        </p:spPr>
        <p:txBody>
          <a:bodyPr vert="horz" wrap="square" lIns="720000" tIns="720000" rIns="360000" bIns="36000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/>
            <a:r>
              <a:rPr lang="nl-NL" sz="3200">
                <a:solidFill>
                  <a:srgbClr val="000000"/>
                </a:solidFill>
              </a:rPr>
              <a:t>Scenario Theorie </a:t>
            </a:r>
          </a:p>
          <a:p>
            <a:pPr algn="l"/>
            <a:r>
              <a:rPr lang="nl-NL" sz="2400">
                <a:solidFill>
                  <a:srgbClr val="000000"/>
                </a:solidFill>
              </a:rPr>
              <a:t>In lijn met scenario 3 - Rijvaardigheid</a:t>
            </a:r>
            <a:endParaRPr lang="nl-NL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35FBFC6-16CC-FE45-AD2E-BEDF2C04FA5D}"/>
              </a:ext>
            </a:extLst>
          </p:cNvPr>
          <p:cNvSpPr txBox="1">
            <a:spLocks/>
          </p:cNvSpPr>
          <p:nvPr/>
        </p:nvSpPr>
        <p:spPr>
          <a:xfrm>
            <a:off x="11663680" y="6481380"/>
            <a:ext cx="398146" cy="3000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>
              <a:defRPr lang="nl-NL"/>
            </a:defPPr>
            <a:lvl1pPr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3638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87276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09142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745523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181903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61828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05466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491045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nl-NL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6</a:t>
            </a:fld>
            <a:endParaRPr lang="nl-NL" sz="1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3ADF8E-EEB9-424E-8657-C423699438C1}"/>
              </a:ext>
            </a:extLst>
          </p:cNvPr>
          <p:cNvSpPr txBox="1"/>
          <p:nvPr/>
        </p:nvSpPr>
        <p:spPr>
          <a:xfrm>
            <a:off x="8240789" y="6480253"/>
            <a:ext cx="353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>
                <a:solidFill>
                  <a:schemeClr val="tx1">
                    <a:lumMod val="25000"/>
                    <a:lumOff val="75000"/>
                  </a:schemeClr>
                </a:solidFill>
              </a:rPr>
              <a:t>BOVAG  Template  |</a:t>
            </a:r>
          </a:p>
        </p:txBody>
      </p:sp>
      <p:pic>
        <p:nvPicPr>
          <p:cNvPr id="10" name="Afbeelding 12" descr="bovag logo.png">
            <a:extLst>
              <a:ext uri="{FF2B5EF4-FFF2-40B4-BE49-F238E27FC236}">
                <a16:creationId xmlns:a16="http://schemas.microsoft.com/office/drawing/2014/main" id="{A0E0BE33-3637-4773-9B6C-883C7F32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56" y="1219200"/>
            <a:ext cx="2601498" cy="39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C01831E-FE26-4A17-9BBF-3A9A7779AF46}"/>
              </a:ext>
            </a:extLst>
          </p:cNvPr>
          <p:cNvSpPr txBox="1"/>
          <p:nvPr/>
        </p:nvSpPr>
        <p:spPr>
          <a:xfrm>
            <a:off x="3161094" y="1658583"/>
            <a:ext cx="86156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131" lvl="1" indent="-285750">
              <a:buFont typeface="Arial" panose="020B0604020202020204" pitchFamily="34" charset="0"/>
              <a:buChar char="•"/>
            </a:pPr>
            <a:r>
              <a:rPr lang="nl-NL" sz="1800" dirty="0"/>
              <a:t>TOP Internet openzetten voor gebruik </a:t>
            </a:r>
          </a:p>
          <a:p>
            <a:pPr marL="722131" lvl="1" indent="-285750">
              <a:buFont typeface="Arial" panose="020B0604020202020204" pitchFamily="34" charset="0"/>
              <a:buChar char="•"/>
            </a:pPr>
            <a:r>
              <a:rPr lang="nl-NL" sz="1800" dirty="0"/>
              <a:t>Maximale uitstelcapaciteit voor 20 januari t/m 31 maart</a:t>
            </a:r>
          </a:p>
          <a:p>
            <a:pPr marL="72213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800" dirty="0"/>
              <a:t>Reguliere capaciteit vanaf 1 april (CCV: per direct | A/B/AM per volgende week)</a:t>
            </a:r>
          </a:p>
          <a:p>
            <a:pPr marL="722131" lvl="1" indent="-285750">
              <a:buFont typeface="Arial" panose="020B0604020202020204" pitchFamily="34" charset="0"/>
              <a:buChar char="•"/>
            </a:pPr>
            <a:r>
              <a:rPr lang="nl-NL" sz="1800" dirty="0"/>
              <a:t>Annulering lege gekochte CCV-capaciteit kan kosteloos t/m 19 januari</a:t>
            </a:r>
          </a:p>
          <a:p>
            <a:pPr marL="72213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800" dirty="0"/>
              <a:t>Theorie-examens mogen maar 1x verplaatst worden</a:t>
            </a:r>
          </a:p>
          <a:p>
            <a:pPr marL="722131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800" dirty="0"/>
              <a:t>Gereserveerde A/B/AM-theorie-examens in de periode 20 januari t/m 31 januari kunnen via formulier van het CBR door opleider kosteloos worden geannuleerd.</a:t>
            </a:r>
          </a:p>
          <a:p>
            <a:pPr marL="722131" lvl="1" indent="-285750">
              <a:buFont typeface="Arial" panose="020B0604020202020204" pitchFamily="34" charset="0"/>
              <a:buChar char="•"/>
            </a:pPr>
            <a:r>
              <a:rPr lang="nl-NL" sz="1800" dirty="0"/>
              <a:t>Prognose dat eind maart alle uitstelcapaciteit ingehaald is; CBR zal zich inspannen om deze periode te verkorten door extra inzet overwerk</a:t>
            </a:r>
          </a:p>
          <a:p>
            <a:pPr lvl="1"/>
            <a:endParaRPr lang="nl-NL" sz="1800" u="sng" dirty="0"/>
          </a:p>
          <a:p>
            <a:pPr lvl="1"/>
            <a:r>
              <a:rPr lang="nl-NL" sz="1800" u="sng" dirty="0"/>
              <a:t>Voordelen</a:t>
            </a:r>
            <a:r>
              <a:rPr lang="nl-NL" sz="1800" dirty="0"/>
              <a:t>: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 dirty="0"/>
              <a:t>opleider houdt regie op eigen capaciteit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 dirty="0"/>
              <a:t>uitgestelde kandidaten direct in te plannen voor periode na </a:t>
            </a:r>
            <a:r>
              <a:rPr lang="nl-NL" sz="1800" dirty="0" err="1"/>
              <a:t>lockdown</a:t>
            </a:r>
            <a:endParaRPr lang="nl-NL" sz="1800" dirty="0"/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 dirty="0"/>
              <a:t>nieuwe kandidaten in te plannen voor periode vanaf 1 april</a:t>
            </a:r>
          </a:p>
        </p:txBody>
      </p:sp>
    </p:spTree>
    <p:extLst>
      <p:ext uri="{BB962C8B-B14F-4D97-AF65-F5344CB8AC3E}">
        <p14:creationId xmlns:p14="http://schemas.microsoft.com/office/powerpoint/2010/main" val="42338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CBB296-ACFF-CB47-A31A-7389639982F5}"/>
              </a:ext>
            </a:extLst>
          </p:cNvPr>
          <p:cNvSpPr/>
          <p:nvPr/>
        </p:nvSpPr>
        <p:spPr>
          <a:xfrm flipH="1">
            <a:off x="0" y="1"/>
            <a:ext cx="3065929" cy="6858000"/>
          </a:xfrm>
          <a:prstGeom prst="rect">
            <a:avLst/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ECB00"/>
              </a:solidFill>
            </a:endParaRPr>
          </a:p>
        </p:txBody>
      </p:sp>
      <p:sp>
        <p:nvSpPr>
          <p:cNvPr id="5" name="Tijdelijke aanduiding voor titel 2">
            <a:extLst>
              <a:ext uri="{FF2B5EF4-FFF2-40B4-BE49-F238E27FC236}">
                <a16:creationId xmlns:a16="http://schemas.microsoft.com/office/drawing/2014/main" id="{B7AE4A4A-C834-BA4A-A928-B4DA3BE5078E}"/>
              </a:ext>
            </a:extLst>
          </p:cNvPr>
          <p:cNvSpPr txBox="1">
            <a:spLocks/>
          </p:cNvSpPr>
          <p:nvPr/>
        </p:nvSpPr>
        <p:spPr>
          <a:xfrm>
            <a:off x="3065929" y="0"/>
            <a:ext cx="9126072" cy="1533745"/>
          </a:xfrm>
          <a:prstGeom prst="rect">
            <a:avLst/>
          </a:prstGeom>
        </p:spPr>
        <p:txBody>
          <a:bodyPr vert="horz" wrap="square" lIns="720000" tIns="720000" rIns="360000" bIns="36000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/>
            <a:r>
              <a:rPr lang="nl-NL" sz="3200">
                <a:solidFill>
                  <a:srgbClr val="000000"/>
                </a:solidFill>
              </a:rPr>
              <a:t>Scenario CCV - Examens</a:t>
            </a:r>
            <a:endParaRPr lang="nl-NL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35FBFC6-16CC-FE45-AD2E-BEDF2C04FA5D}"/>
              </a:ext>
            </a:extLst>
          </p:cNvPr>
          <p:cNvSpPr txBox="1">
            <a:spLocks/>
          </p:cNvSpPr>
          <p:nvPr/>
        </p:nvSpPr>
        <p:spPr>
          <a:xfrm>
            <a:off x="11663680" y="6481380"/>
            <a:ext cx="398146" cy="30003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defPPr>
              <a:defRPr lang="nl-NL"/>
            </a:defPPr>
            <a:lvl1pPr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3638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87276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09142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745523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181903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61828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05466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491045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nl-NL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7</a:t>
            </a:fld>
            <a:endParaRPr lang="nl-NL" sz="1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3ADF8E-EEB9-424E-8657-C423699438C1}"/>
              </a:ext>
            </a:extLst>
          </p:cNvPr>
          <p:cNvSpPr txBox="1"/>
          <p:nvPr/>
        </p:nvSpPr>
        <p:spPr>
          <a:xfrm>
            <a:off x="8240789" y="6480253"/>
            <a:ext cx="353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>
                <a:solidFill>
                  <a:schemeClr val="tx1">
                    <a:lumMod val="25000"/>
                    <a:lumOff val="75000"/>
                  </a:schemeClr>
                </a:solidFill>
              </a:rPr>
              <a:t>BOVAG  Template  |</a:t>
            </a:r>
          </a:p>
        </p:txBody>
      </p:sp>
      <p:pic>
        <p:nvPicPr>
          <p:cNvPr id="10" name="Afbeelding 12" descr="bovag logo.png">
            <a:extLst>
              <a:ext uri="{FF2B5EF4-FFF2-40B4-BE49-F238E27FC236}">
                <a16:creationId xmlns:a16="http://schemas.microsoft.com/office/drawing/2014/main" id="{A0E0BE33-3637-4773-9B6C-883C7F32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56" y="1219200"/>
            <a:ext cx="2601498" cy="39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C01831E-FE26-4A17-9BBF-3A9A7779AF46}"/>
              </a:ext>
            </a:extLst>
          </p:cNvPr>
          <p:cNvSpPr txBox="1"/>
          <p:nvPr/>
        </p:nvSpPr>
        <p:spPr>
          <a:xfrm>
            <a:off x="3048000" y="1068033"/>
            <a:ext cx="86156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nl-NL"/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Zelfde methodiek als voorjaar 2020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Gereserveerde kandidaten worden per dag tot en met 19 januari op uitgesteld. Naamloos gekochte capaciteit wordt teruggenomen. 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Geen specifieke sturing op uitstelcapaciteit.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Toegekende capaciteit januari t/m april als eerste gebruiken. 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Criteria aanvullende verzoeken gelijk aan vorige opstart.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Periode kopen van toegekende capaciteit voor maart en april wordt verlengd t/m 31 december. 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Capaciteit voor particuliere kandidaat blijft beschikbaar. 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Tijdelijk geen reële reserveringstermijnen zichtbaar door achterhouden capaciteit voor aanvullende verzoeken. 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In de eerste week van januari inventarisatie voor de maanden mei en juni.</a:t>
            </a:r>
          </a:p>
          <a:p>
            <a:pPr marL="180000" lvl="2" indent="0">
              <a:buNone/>
            </a:pPr>
            <a:endParaRPr lang="nl-NL" sz="1800"/>
          </a:p>
          <a:p>
            <a:pPr marL="180000" lvl="2" indent="0">
              <a:buNone/>
            </a:pPr>
            <a:r>
              <a:rPr lang="nl-NL" sz="1800"/>
              <a:t>		</a:t>
            </a:r>
            <a:r>
              <a:rPr lang="nl-NL" sz="1800" u="sng"/>
              <a:t>Voordeel: </a:t>
            </a:r>
          </a:p>
          <a:p>
            <a:pPr marL="180000" lvl="2" indent="0">
              <a:buNone/>
            </a:pPr>
            <a:r>
              <a:rPr lang="nl-NL"/>
              <a:t>		</a:t>
            </a:r>
            <a:r>
              <a:rPr lang="nl-NL" sz="1800"/>
              <a:t>Opleider prioriteert zelf. Model gebaseerd op eerlijke verdeling.</a:t>
            </a:r>
          </a:p>
        </p:txBody>
      </p:sp>
    </p:spTree>
    <p:extLst>
      <p:ext uri="{BB962C8B-B14F-4D97-AF65-F5344CB8AC3E}">
        <p14:creationId xmlns:p14="http://schemas.microsoft.com/office/powerpoint/2010/main" val="71673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CBB296-ACFF-CB47-A31A-7389639982F5}"/>
              </a:ext>
            </a:extLst>
          </p:cNvPr>
          <p:cNvSpPr/>
          <p:nvPr/>
        </p:nvSpPr>
        <p:spPr>
          <a:xfrm flipH="1">
            <a:off x="0" y="1"/>
            <a:ext cx="3065929" cy="6858000"/>
          </a:xfrm>
          <a:prstGeom prst="rect">
            <a:avLst/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ECB00"/>
              </a:solidFill>
            </a:endParaRPr>
          </a:p>
        </p:txBody>
      </p:sp>
      <p:sp>
        <p:nvSpPr>
          <p:cNvPr id="5" name="Tijdelijke aanduiding voor titel 2">
            <a:extLst>
              <a:ext uri="{FF2B5EF4-FFF2-40B4-BE49-F238E27FC236}">
                <a16:creationId xmlns:a16="http://schemas.microsoft.com/office/drawing/2014/main" id="{B7AE4A4A-C834-BA4A-A928-B4DA3BE5078E}"/>
              </a:ext>
            </a:extLst>
          </p:cNvPr>
          <p:cNvSpPr txBox="1">
            <a:spLocks/>
          </p:cNvSpPr>
          <p:nvPr/>
        </p:nvSpPr>
        <p:spPr>
          <a:xfrm>
            <a:off x="3065929" y="0"/>
            <a:ext cx="9126072" cy="1533745"/>
          </a:xfrm>
          <a:prstGeom prst="rect">
            <a:avLst/>
          </a:prstGeom>
        </p:spPr>
        <p:txBody>
          <a:bodyPr vert="horz" wrap="square" lIns="720000" tIns="720000" rIns="360000" bIns="36000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/>
            <a:r>
              <a:rPr lang="nl-NL" sz="3200">
                <a:solidFill>
                  <a:srgbClr val="000000"/>
                </a:solidFill>
              </a:rPr>
              <a:t>Scenario CCV - NASCHOLING</a:t>
            </a:r>
            <a:endParaRPr lang="nl-NL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35FBFC6-16CC-FE45-AD2E-BEDF2C04FA5D}"/>
              </a:ext>
            </a:extLst>
          </p:cNvPr>
          <p:cNvSpPr txBox="1">
            <a:spLocks/>
          </p:cNvSpPr>
          <p:nvPr/>
        </p:nvSpPr>
        <p:spPr>
          <a:xfrm>
            <a:off x="11663680" y="6481380"/>
            <a:ext cx="398146" cy="3000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>
              <a:defRPr lang="nl-NL"/>
            </a:defPPr>
            <a:lvl1pPr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3638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87276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09142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745523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181903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61828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05466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491045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nl-NL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8</a:t>
            </a:fld>
            <a:endParaRPr lang="nl-NL" sz="1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3ADF8E-EEB9-424E-8657-C423699438C1}"/>
              </a:ext>
            </a:extLst>
          </p:cNvPr>
          <p:cNvSpPr txBox="1"/>
          <p:nvPr/>
        </p:nvSpPr>
        <p:spPr>
          <a:xfrm>
            <a:off x="8240789" y="6480253"/>
            <a:ext cx="353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>
                <a:solidFill>
                  <a:schemeClr val="tx1">
                    <a:lumMod val="25000"/>
                    <a:lumOff val="75000"/>
                  </a:schemeClr>
                </a:solidFill>
              </a:rPr>
              <a:t>BOVAG  Template  |</a:t>
            </a:r>
          </a:p>
        </p:txBody>
      </p:sp>
      <p:pic>
        <p:nvPicPr>
          <p:cNvPr id="10" name="Afbeelding 12" descr="bovag logo.png">
            <a:extLst>
              <a:ext uri="{FF2B5EF4-FFF2-40B4-BE49-F238E27FC236}">
                <a16:creationId xmlns:a16="http://schemas.microsoft.com/office/drawing/2014/main" id="{A0E0BE33-3637-4773-9B6C-883C7F32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56" y="1219200"/>
            <a:ext cx="2601498" cy="39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C01831E-FE26-4A17-9BBF-3A9A7779AF46}"/>
              </a:ext>
            </a:extLst>
          </p:cNvPr>
          <p:cNvSpPr txBox="1"/>
          <p:nvPr/>
        </p:nvSpPr>
        <p:spPr>
          <a:xfrm>
            <a:off x="3048000" y="1068033"/>
            <a:ext cx="86156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endParaRPr lang="nl-NL"/>
          </a:p>
          <a:p>
            <a:pPr lvl="1">
              <a:lnSpc>
                <a:spcPct val="200000"/>
              </a:lnSpc>
            </a:pPr>
            <a:endParaRPr lang="nl-NL"/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Herstart registratie nascholing: 20 januari.</a:t>
            </a:r>
          </a:p>
          <a:p>
            <a:pPr marL="180000" lvl="2" indent="0">
              <a:buNone/>
            </a:pPr>
            <a:endParaRPr lang="nl-NL" sz="1800"/>
          </a:p>
          <a:p>
            <a:pPr marL="180000" lvl="2" indent="0">
              <a:buNone/>
            </a:pPr>
            <a:r>
              <a:rPr lang="nl-NL" sz="1800"/>
              <a:t>		</a:t>
            </a:r>
            <a:r>
              <a:rPr lang="nl-NL" sz="1800" u="sng"/>
              <a:t>E-</a:t>
            </a:r>
            <a:r>
              <a:rPr lang="nl-NL" sz="1800" u="sng" err="1"/>
              <a:t>learning</a:t>
            </a:r>
            <a:r>
              <a:rPr lang="nl-NL" sz="1800" u="sng"/>
              <a:t>: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Gedurende de </a:t>
            </a:r>
            <a:r>
              <a:rPr lang="nl-NL" sz="1800" err="1"/>
              <a:t>lockdown</a:t>
            </a:r>
            <a:r>
              <a:rPr lang="nl-NL" sz="1800"/>
              <a:t> is e-</a:t>
            </a:r>
            <a:r>
              <a:rPr lang="nl-NL" sz="1800" err="1"/>
              <a:t>learning</a:t>
            </a:r>
            <a:r>
              <a:rPr lang="nl-NL" sz="1800"/>
              <a:t> toegestaan, afsluitende dagdeel vóór 1 april 2020. 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/>
              <a:t>Spoedprocedure voor nieuwe lesplannen met e-</a:t>
            </a:r>
            <a:r>
              <a:rPr lang="nl-NL" err="1"/>
              <a:t>learing</a:t>
            </a:r>
            <a:r>
              <a:rPr lang="nl-NL"/>
              <a:t>. Bij gebruik van systeem dat al bij ons bekend is, dan certificering binnen circa drie werkdagen.</a:t>
            </a:r>
            <a:r>
              <a:rPr lang="nl-NL" sz="1800"/>
              <a:t> </a:t>
            </a:r>
          </a:p>
          <a:p>
            <a:pPr marL="1158511" lvl="2" indent="-285750">
              <a:buFont typeface="Arial" panose="020B0604020202020204" pitchFamily="34" charset="0"/>
              <a:buChar char="•"/>
            </a:pPr>
            <a:r>
              <a:rPr lang="nl-NL" sz="1800"/>
              <a:t>Overige alternatieven zoals vervangen van een klassikaal dagdeel door een digitaal klaslokaal worden nog verder onderzocht. </a:t>
            </a:r>
          </a:p>
        </p:txBody>
      </p:sp>
    </p:spTree>
    <p:extLst>
      <p:ext uri="{BB962C8B-B14F-4D97-AF65-F5344CB8AC3E}">
        <p14:creationId xmlns:p14="http://schemas.microsoft.com/office/powerpoint/2010/main" val="7131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CBB296-ACFF-CB47-A31A-7389639982F5}"/>
              </a:ext>
            </a:extLst>
          </p:cNvPr>
          <p:cNvSpPr/>
          <p:nvPr/>
        </p:nvSpPr>
        <p:spPr>
          <a:xfrm flipH="1">
            <a:off x="0" y="1"/>
            <a:ext cx="3065929" cy="6858000"/>
          </a:xfrm>
          <a:prstGeom prst="rect">
            <a:avLst/>
          </a:prstGeom>
          <a:solidFill>
            <a:srgbClr val="FEC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ECB00"/>
              </a:solidFill>
            </a:endParaRPr>
          </a:p>
        </p:txBody>
      </p:sp>
      <p:sp>
        <p:nvSpPr>
          <p:cNvPr id="5" name="Tijdelijke aanduiding voor titel 2">
            <a:extLst>
              <a:ext uri="{FF2B5EF4-FFF2-40B4-BE49-F238E27FC236}">
                <a16:creationId xmlns:a16="http://schemas.microsoft.com/office/drawing/2014/main" id="{B7AE4A4A-C834-BA4A-A928-B4DA3BE5078E}"/>
              </a:ext>
            </a:extLst>
          </p:cNvPr>
          <p:cNvSpPr txBox="1">
            <a:spLocks/>
          </p:cNvSpPr>
          <p:nvPr/>
        </p:nvSpPr>
        <p:spPr>
          <a:xfrm>
            <a:off x="3065929" y="0"/>
            <a:ext cx="9126072" cy="1866144"/>
          </a:xfrm>
          <a:prstGeom prst="rect">
            <a:avLst/>
          </a:prstGeom>
        </p:spPr>
        <p:txBody>
          <a:bodyPr vert="horz" wrap="square" lIns="720000" tIns="720000" rIns="360000" bIns="360000" rtlCol="0" anchor="t" anchorCtr="0">
            <a:spAutoFit/>
          </a:bodyPr>
          <a:lstStyle>
            <a:lvl1pPr algn="ctr" defTabSz="45715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 kern="1200" cap="all">
                <a:solidFill>
                  <a:schemeClr val="bg1"/>
                </a:solidFill>
                <a:latin typeface="Neo Tech Std" panose="020B0304030504040204" pitchFamily="34" charset="0"/>
                <a:ea typeface="Helvetica Neue Bold Condensed" charset="0"/>
                <a:cs typeface="Helvetica Neue Bold Condensed"/>
              </a:defRPr>
            </a:lvl1pPr>
            <a:lvl2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2pPr>
            <a:lvl3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3pPr>
            <a:lvl4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4pPr>
            <a:lvl5pPr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5pPr>
            <a:lvl6pPr marL="457157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6pPr>
            <a:lvl7pPr marL="914313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7pPr>
            <a:lvl8pPr marL="1371469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8pPr>
            <a:lvl9pPr marL="1828625" algn="ctr" defTabSz="457157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 Bold Condensed" charset="0"/>
                <a:ea typeface="Helvetica Neue Bold Condensed" charset="0"/>
                <a:cs typeface="Helvetica Neue Bold Condensed" charset="0"/>
              </a:defRPr>
            </a:lvl9pPr>
          </a:lstStyle>
          <a:p>
            <a:pPr algn="l"/>
            <a:r>
              <a:rPr lang="nl-NL" sz="3200">
                <a:solidFill>
                  <a:srgbClr val="000000"/>
                </a:solidFill>
              </a:rPr>
              <a:t>Scenario RIJTESTEN</a:t>
            </a:r>
          </a:p>
          <a:p>
            <a:pPr algn="l"/>
            <a:r>
              <a:rPr lang="nl-NL" sz="2400">
                <a:solidFill>
                  <a:srgbClr val="000000"/>
                </a:solidFill>
              </a:rPr>
              <a:t>In lijn met scenario 3 - Rijvaardigheid</a:t>
            </a:r>
            <a:endParaRPr lang="nl-NL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35FBFC6-16CC-FE45-AD2E-BEDF2C04FA5D}"/>
              </a:ext>
            </a:extLst>
          </p:cNvPr>
          <p:cNvSpPr txBox="1">
            <a:spLocks/>
          </p:cNvSpPr>
          <p:nvPr/>
        </p:nvSpPr>
        <p:spPr>
          <a:xfrm>
            <a:off x="11663680" y="6481380"/>
            <a:ext cx="398146" cy="3000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>
              <a:defRPr lang="nl-NL"/>
            </a:defPPr>
            <a:lvl1pPr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3638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872761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09142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745523" algn="l" defTabSz="436381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181903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61828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054664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491045" algn="l" defTabSz="872761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nl-NL" sz="140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pPr algn="ctr"/>
              <a:t>9</a:t>
            </a:fld>
            <a:endParaRPr lang="nl-NL" sz="14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3ADF8E-EEB9-424E-8657-C423699438C1}"/>
              </a:ext>
            </a:extLst>
          </p:cNvPr>
          <p:cNvSpPr txBox="1"/>
          <p:nvPr/>
        </p:nvSpPr>
        <p:spPr>
          <a:xfrm>
            <a:off x="8240789" y="6480253"/>
            <a:ext cx="353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>
                <a:solidFill>
                  <a:schemeClr val="tx1">
                    <a:lumMod val="25000"/>
                    <a:lumOff val="75000"/>
                  </a:schemeClr>
                </a:solidFill>
              </a:rPr>
              <a:t>BOVAG  Template  |</a:t>
            </a:r>
          </a:p>
        </p:txBody>
      </p:sp>
      <p:pic>
        <p:nvPicPr>
          <p:cNvPr id="10" name="Afbeelding 12" descr="bovag logo.png">
            <a:extLst>
              <a:ext uri="{FF2B5EF4-FFF2-40B4-BE49-F238E27FC236}">
                <a16:creationId xmlns:a16="http://schemas.microsoft.com/office/drawing/2014/main" id="{A0E0BE33-3637-4773-9B6C-883C7F32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56" y="1219200"/>
            <a:ext cx="2601498" cy="39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C01831E-FE26-4A17-9BBF-3A9A7779AF46}"/>
              </a:ext>
            </a:extLst>
          </p:cNvPr>
          <p:cNvSpPr txBox="1"/>
          <p:nvPr/>
        </p:nvSpPr>
        <p:spPr>
          <a:xfrm>
            <a:off x="3161094" y="1658583"/>
            <a:ext cx="86156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Wordt als uitstel gekenmerkt</a:t>
            </a:r>
          </a:p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Geplande rijtesten na 19 januari blijven staan</a:t>
            </a:r>
          </a:p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Verplaatsen kan in overleg met klantenservice</a:t>
            </a:r>
            <a:endParaRPr lang="nl-NL" sz="1800" dirty="0"/>
          </a:p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Capaciteit wordt maximaal vrijgemaakt</a:t>
            </a:r>
          </a:p>
          <a:p>
            <a:pPr marL="7221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1800" dirty="0"/>
              <a:t>Mogelijk extra ruimte bij wegvallen ADHD-rijtesten (CBR is hierover in gesprek met ministerie I&amp;W)</a:t>
            </a:r>
          </a:p>
          <a:p>
            <a:pPr marL="722131" lvl="1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722131" lvl="1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88572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BOVAG">
      <a:dk1>
        <a:srgbClr val="141313"/>
      </a:dk1>
      <a:lt1>
        <a:srgbClr val="FFFFFE"/>
      </a:lt1>
      <a:dk2>
        <a:srgbClr val="141313"/>
      </a:dk2>
      <a:lt2>
        <a:srgbClr val="FFFFFE"/>
      </a:lt2>
      <a:accent1>
        <a:srgbClr val="CD0920"/>
      </a:accent1>
      <a:accent2>
        <a:srgbClr val="FBCB28"/>
      </a:accent2>
      <a:accent3>
        <a:srgbClr val="77787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VAG PowerPoint sjabloon 4-3 Gebruiksklaar (standaad formaat).pptx" id="{147432C9-A16B-4C9C-B95B-399387F724D1}" vid="{12A85339-FD94-439D-8C93-D052DA7F80E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3a703e-bb96-4ecd-8364-4685be48252b">
      <UserInfo>
        <DisplayName>Diony de Goeij</DisplayName>
        <AccountId>41</AccountId>
        <AccountType/>
      </UserInfo>
      <UserInfo>
        <DisplayName>Beperkte lezers</DisplayName>
        <AccountId>15</AccountId>
        <AccountType/>
      </UserInfo>
      <UserInfo>
        <DisplayName>Danny Miedema</DisplayName>
        <AccountId>74</AccountId>
        <AccountType/>
      </UserInfo>
      <UserInfo>
        <DisplayName>Albert Reuling</DisplayName>
        <AccountId>57</AccountId>
        <AccountType/>
      </UserInfo>
      <UserInfo>
        <DisplayName>Hans de Gram</DisplayName>
        <AccountId>257</AccountId>
        <AccountType/>
      </UserInfo>
    </SharedWithUsers>
    <TaxCatchAll xmlns="9364aca3-baf0-482e-b978-c8a3d1e69667"/>
    <m7402a98a7a04b1fb2f6a4ebc193392e xmlns="0d3a703e-bb96-4ecd-8364-4685be48252b">
      <Terms xmlns="http://schemas.microsoft.com/office/infopath/2007/PartnerControls"/>
    </m7402a98a7a04b1fb2f6a4ebc193392e>
    <l566a31b81a34000a86ec0da10c1350d xmlns="a0308b48-6c88-48a3-bb88-8565fe65ff2c">
      <Terms xmlns="http://schemas.microsoft.com/office/infopath/2007/PartnerControls"/>
    </l566a31b81a34000a86ec0da10c1350d>
    <Jaarmap xmlns="a0308b48-6c88-48a3-bb88-8565fe65ff2c" xsi:nil="true"/>
    <e7d12b1ff9ce44c3a87d5fa53ea7efe7 xmlns="0d3a703e-bb96-4ecd-8364-4685be48252b">
      <Terms xmlns="http://schemas.microsoft.com/office/infopath/2007/PartnerControls"/>
    </e7d12b1ff9ce44c3a87d5fa53ea7efe7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9369E0E9C964094F1511C2DD0CC69" ma:contentTypeVersion="20" ma:contentTypeDescription="Een nieuw document maken." ma:contentTypeScope="" ma:versionID="8eb8ad9e9a93fb14cf7596ac7167735d">
  <xsd:schema xmlns:xsd="http://www.w3.org/2001/XMLSchema" xmlns:xs="http://www.w3.org/2001/XMLSchema" xmlns:p="http://schemas.microsoft.com/office/2006/metadata/properties" xmlns:ns2="0d3a703e-bb96-4ecd-8364-4685be48252b" xmlns:ns3="9364aca3-baf0-482e-b978-c8a3d1e69667" xmlns:ns4="a0308b48-6c88-48a3-bb88-8565fe65ff2c" targetNamespace="http://schemas.microsoft.com/office/2006/metadata/properties" ma:root="true" ma:fieldsID="459492ff5ac892a9e7d859f7d3fdadbd" ns2:_="" ns3:_="" ns4:_="">
    <xsd:import namespace="0d3a703e-bb96-4ecd-8364-4685be48252b"/>
    <xsd:import namespace="9364aca3-baf0-482e-b978-c8a3d1e69667"/>
    <xsd:import namespace="a0308b48-6c88-48a3-bb88-8565fe65ff2c"/>
    <xsd:element name="properties">
      <xsd:complexType>
        <xsd:sequence>
          <xsd:element name="documentManagement">
            <xsd:complexType>
              <xsd:all>
                <xsd:element ref="ns2:e7d12b1ff9ce44c3a87d5fa53ea7efe7" minOccurs="0"/>
                <xsd:element ref="ns3:TaxCatchAll" minOccurs="0"/>
                <xsd:element ref="ns2:m7402a98a7a04b1fb2f6a4ebc193392e" minOccurs="0"/>
                <xsd:element ref="ns4:l566a31b81a34000a86ec0da10c1350d" minOccurs="0"/>
                <xsd:element ref="ns4:Jaarmap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a703e-bb96-4ecd-8364-4685be48252b" elementFormDefault="qualified">
    <xsd:import namespace="http://schemas.microsoft.com/office/2006/documentManagement/types"/>
    <xsd:import namespace="http://schemas.microsoft.com/office/infopath/2007/PartnerControls"/>
    <xsd:element name="e7d12b1ff9ce44c3a87d5fa53ea7efe7" ma:index="9" nillable="true" ma:taxonomy="true" ma:internalName="e7d12b1ff9ce44c3a87d5fa53ea7efe7" ma:taxonomyFieldName="Branches" ma:displayName="Branches" ma:default="" ma:fieldId="{e7d12b1f-f9ce-44c3-a87d-5fa53ea7efe7}" ma:sspId="58cac16f-c1e7-4d3c-86b8-19c2a7077417" ma:termSetId="960d57ab-fc28-49aa-97ff-707ee803ff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7402a98a7a04b1fb2f6a4ebc193392e" ma:index="12" nillable="true" ma:taxonomy="true" ma:internalName="m7402a98a7a04b1fb2f6a4ebc193392e" ma:taxonomyFieldName="Documentsoort" ma:displayName="Documentsoort" ma:default="" ma:fieldId="{67402a98-a7a0-4b1f-b2f6-a4ebc193392e}" ma:sspId="58cac16f-c1e7-4d3c-86b8-19c2a7077417" ma:termSetId="2ad36c6e-e3d4-4a34-bfe3-99d1b61ff5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4aca3-baf0-482e-b978-c8a3d1e6966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2ab6836-d7a0-4e74-871b-e62c45cc7c73}" ma:internalName="TaxCatchAll" ma:showField="CatchAllData" ma:web="0d3a703e-bb96-4ecd-8364-4685be4825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08b48-6c88-48a3-bb88-8565fe65ff2c" elementFormDefault="qualified">
    <xsd:import namespace="http://schemas.microsoft.com/office/2006/documentManagement/types"/>
    <xsd:import namespace="http://schemas.microsoft.com/office/infopath/2007/PartnerControls"/>
    <xsd:element name="l566a31b81a34000a86ec0da10c1350d" ma:index="14" nillable="true" ma:taxonomy="true" ma:internalName="l566a31b81a34000a86ec0da10c1350d" ma:taxonomyFieldName="Categorie" ma:displayName="Categorie" ma:default="" ma:fieldId="{5566a31b-81a3-4000-a86e-c0da10c1350d}" ma:sspId="58cac16f-c1e7-4d3c-86b8-19c2a7077417" ma:termSetId="f5496cf0-9c80-402f-92d7-acbc7c3e11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armap" ma:index="15" nillable="true" ma:displayName="Jaarmap" ma:format="Dropdown" ma:internalName="Jaarmap">
      <xsd:simpleType>
        <xsd:restriction base="dms:Choice"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MediaServiceLocation" ma:internalName="MediaServiceLocation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C28FC-6448-41D1-9194-32C663FEE467}">
  <ds:schemaRefs>
    <ds:schemaRef ds:uri="0d3a703e-bb96-4ecd-8364-4685be48252b"/>
    <ds:schemaRef ds:uri="http://purl.org/dc/dcmitype/"/>
    <ds:schemaRef ds:uri="a0308b48-6c88-48a3-bb88-8565fe65ff2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364aca3-baf0-482e-b978-c8a3d1e696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BE9FE1-EF93-4AF0-90D1-4D6F9FE72C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74816B-1BAA-45B1-A86A-C35FB8AEE08D}">
  <ds:schemaRefs>
    <ds:schemaRef ds:uri="0d3a703e-bb96-4ecd-8364-4685be48252b"/>
    <ds:schemaRef ds:uri="9364aca3-baf0-482e-b978-c8a3d1e69667"/>
    <ds:schemaRef ds:uri="a0308b48-6c88-48a3-bb88-8565fe65ff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BOVAG%20Huisstijl%20PowerPoint%20Sjabloon%204-3%20(standaad%20formaat)</Template>
  <TotalTime>0</TotalTime>
  <Words>929</Words>
  <Application>Microsoft Office PowerPoint</Application>
  <PresentationFormat>Breedbeeld</PresentationFormat>
  <Paragraphs>126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Helvetica Neue Bold Condensed</vt:lpstr>
      <vt:lpstr>Neo Tech Std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KPOU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gaan er voor!!</dc:title>
  <dc:creator>Roy van Geffen</dc:creator>
  <cp:lastModifiedBy>Jurrien Kamst</cp:lastModifiedBy>
  <cp:revision>1</cp:revision>
  <dcterms:created xsi:type="dcterms:W3CDTF">2017-03-14T08:08:40Z</dcterms:created>
  <dcterms:modified xsi:type="dcterms:W3CDTF">2020-12-18T14:21:45Z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0x010100E529369E0E9C964094F1511C2DD0CC69</vt:lpwstr>
  </property>
  <property fmtid="{D5CDD505-2E9C-101B-9397-08002B2CF9AE}" pid="3" name="_dlc_policyId">
    <vt:lpwstr>0x0101007B6DAFE6BDF876458A30A3C76B2510FB|-1858964750</vt:lpwstr>
  </property>
  <property fmtid="{D5CDD505-2E9C-101B-9397-08002B2CF9AE}" pid="4" name="ItemRetentionFormula">
    <vt:lpwstr/>
  </property>
  <property fmtid="{D5CDD505-2E9C-101B-9397-08002B2CF9AE}" pid="5" name="_dlc_DocIdItemGuid">
    <vt:lpwstr>06fc0a92-1cb3-4784-921e-d6f82cf75f80</vt:lpwstr>
  </property>
  <property fmtid="{D5CDD505-2E9C-101B-9397-08002B2CF9AE}" pid="6" name="Categorie">
    <vt:lpwstr/>
  </property>
  <property fmtid="{D5CDD505-2E9C-101B-9397-08002B2CF9AE}" pid="7" name="Branche">
    <vt:lpwstr/>
  </property>
  <property fmtid="{D5CDD505-2E9C-101B-9397-08002B2CF9AE}" pid="8" name="TaxCatchAll">
    <vt:lpwstr/>
  </property>
  <property fmtid="{D5CDD505-2E9C-101B-9397-08002B2CF9AE}" pid="9" name="SharedWithUsers">
    <vt:lpwstr>41;#Frank van der Giessen</vt:lpwstr>
  </property>
  <property fmtid="{D5CDD505-2E9C-101B-9397-08002B2CF9AE}" pid="10" name="f240babcc79b4514af59231aa14f31e7">
    <vt:lpwstr/>
  </property>
  <property fmtid="{D5CDD505-2E9C-101B-9397-08002B2CF9AE}" pid="11" name="of5ed7a34fef4eeb814d83a2e181324b">
    <vt:lpwstr/>
  </property>
  <property fmtid="{D5CDD505-2E9C-101B-9397-08002B2CF9AE}" pid="12" name="Documentsoort">
    <vt:lpwstr/>
  </property>
  <property fmtid="{D5CDD505-2E9C-101B-9397-08002B2CF9AE}" pid="13" name="Branches">
    <vt:lpwstr/>
  </property>
</Properties>
</file>