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13" r:id="rId2"/>
    <p:sldId id="545" r:id="rId3"/>
    <p:sldId id="543" r:id="rId4"/>
    <p:sldId id="538" r:id="rId5"/>
    <p:sldId id="544" r:id="rId6"/>
    <p:sldId id="547" r:id="rId7"/>
    <p:sldId id="517" r:id="rId8"/>
    <p:sldId id="518" r:id="rId9"/>
    <p:sldId id="539" r:id="rId10"/>
    <p:sldId id="540" r:id="rId11"/>
    <p:sldId id="546" r:id="rId12"/>
    <p:sldId id="523" r:id="rId13"/>
    <p:sldId id="541" r:id="rId14"/>
    <p:sldId id="548" r:id="rId15"/>
    <p:sldId id="522" r:id="rId16"/>
    <p:sldId id="525" r:id="rId17"/>
    <p:sldId id="535" r:id="rId18"/>
    <p:sldId id="54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97" d="100"/>
          <a:sy n="97" d="100"/>
        </p:scale>
        <p:origin x="24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078F88-3C00-044A-BC1B-30F9FD8CE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096" cy="6858000"/>
          </a:xfrm>
          <a:prstGeom prst="rect">
            <a:avLst/>
          </a:prstGeom>
        </p:spPr>
      </p:pic>
      <p:sp>
        <p:nvSpPr>
          <p:cNvPr id="16" name="Rechthoek met aan één zijde afgeronde hoeken 15"/>
          <p:cNvSpPr/>
          <p:nvPr userDrawn="1"/>
        </p:nvSpPr>
        <p:spPr>
          <a:xfrm>
            <a:off x="839095" y="2546450"/>
            <a:ext cx="8541573" cy="1894196"/>
          </a:xfrm>
          <a:prstGeom prst="round2SameRect">
            <a:avLst>
              <a:gd name="adj1" fmla="val 5308"/>
              <a:gd name="adj2" fmla="val 0"/>
            </a:avLst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1" name="Rechthoek met aan één zijde afgeronde hoeken 10">
            <a:extLst>
              <a:ext uri="{FF2B5EF4-FFF2-40B4-BE49-F238E27FC236}">
                <a16:creationId xmlns:a16="http://schemas.microsoft.com/office/drawing/2014/main" id="{28F994C8-7E11-254F-BBC3-9ED4F956412F}"/>
              </a:ext>
            </a:extLst>
          </p:cNvPr>
          <p:cNvSpPr/>
          <p:nvPr userDrawn="1"/>
        </p:nvSpPr>
        <p:spPr>
          <a:xfrm rot="10800000">
            <a:off x="839094" y="4440646"/>
            <a:ext cx="8541573" cy="453805"/>
          </a:xfrm>
          <a:prstGeom prst="round2SameRect">
            <a:avLst>
              <a:gd name="adj1" fmla="val 1479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8" name="Afbeelding 12" descr="bovag logo.png">
            <a:extLst>
              <a:ext uri="{FF2B5EF4-FFF2-40B4-BE49-F238E27FC236}">
                <a16:creationId xmlns:a16="http://schemas.microsoft.com/office/drawing/2014/main" id="{A1CB381E-0B2D-964D-B55B-1605863DD3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11" y="377747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7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43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5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84DDBA-25A2-DE46-B326-5ABAAA42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5C41-5412-3E4D-8B13-85FDA348024A}" type="datetimeFigureOut">
              <a:rPr lang="nl-NL" smtClean="0"/>
              <a:t>19-04-2022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FDE0BA-8446-664C-A504-5B67890E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5E809E-64BD-7C42-ABF0-13A483EB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4106-F3B9-7640-B62B-19376CB0FB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20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bg1"/>
            </a:gs>
            <a:gs pos="100000">
              <a:schemeClr val="tx1">
                <a:lumMod val="10000"/>
                <a:lumOff val="9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jdelijke aanduiding voor tekst 1"/>
          <p:cNvSpPr>
            <a:spLocks noGrp="1"/>
          </p:cNvSpPr>
          <p:nvPr>
            <p:ph type="body" idx="1"/>
          </p:nvPr>
        </p:nvSpPr>
        <p:spPr bwMode="auto">
          <a:xfrm>
            <a:off x="677031" y="1375378"/>
            <a:ext cx="11536692" cy="94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" name="Tijdelijke aanduiding voor titel 2"/>
          <p:cNvSpPr>
            <a:spLocks noGrp="1"/>
          </p:cNvSpPr>
          <p:nvPr>
            <p:ph type="title"/>
          </p:nvPr>
        </p:nvSpPr>
        <p:spPr>
          <a:xfrm>
            <a:off x="677031" y="517138"/>
            <a:ext cx="11536692" cy="65800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l-NL"/>
              <a:t>Titelstijl bewerken</a:t>
            </a:r>
          </a:p>
        </p:txBody>
      </p:sp>
    </p:spTree>
    <p:extLst>
      <p:ext uri="{BB962C8B-B14F-4D97-AF65-F5344CB8AC3E}">
        <p14:creationId xmlns:p14="http://schemas.microsoft.com/office/powerpoint/2010/main" val="126366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457157" rtl="0" eaLnBrk="1" fontAlgn="base" hangingPunct="1">
        <a:spcBef>
          <a:spcPct val="0"/>
        </a:spcBef>
        <a:spcAft>
          <a:spcPct val="0"/>
        </a:spcAft>
        <a:defRPr sz="4276" b="1" kern="1200" cap="all">
          <a:solidFill>
            <a:schemeClr val="tx1"/>
          </a:solidFill>
          <a:latin typeface="+mj-lt"/>
          <a:ea typeface="Helvetica Neue Bold Condensed" charset="0"/>
          <a:cs typeface="Helvetica Neue Bold Condensed"/>
        </a:defRPr>
      </a:lvl1pPr>
      <a:lvl2pPr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2pPr>
      <a:lvl3pPr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3pPr>
      <a:lvl4pPr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4pPr>
      <a:lvl5pPr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5pPr>
      <a:lvl6pPr marL="457157"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6pPr>
      <a:lvl7pPr marL="914313"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7pPr>
      <a:lvl8pPr marL="1371469"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8pPr>
      <a:lvl9pPr marL="1828625" algn="ctr" defTabSz="457157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elvetica Neue Bold Condensed" charset="0"/>
          <a:ea typeface="Helvetica Neue Bold Condensed" charset="0"/>
          <a:cs typeface="Helvetica Neue Bold Condensed" charset="0"/>
        </a:defRPr>
      </a:lvl9pPr>
    </p:titleStyle>
    <p:bodyStyle>
      <a:lvl1pPr marL="342868" indent="-342868" algn="l" defTabSz="4571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197" kern="1200">
          <a:solidFill>
            <a:schemeClr val="tx1"/>
          </a:solidFill>
          <a:latin typeface="+mn-lt"/>
          <a:ea typeface="Helvetica Neue" charset="0"/>
          <a:cs typeface="Helvetica Neue"/>
        </a:defRPr>
      </a:lvl1pPr>
      <a:lvl2pPr marL="742880" indent="-285723" algn="l" defTabSz="4571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26" kern="1200">
          <a:solidFill>
            <a:schemeClr val="tx1"/>
          </a:solidFill>
          <a:latin typeface="+mn-lt"/>
          <a:ea typeface="Helvetica Neue" charset="0"/>
          <a:cs typeface="Helvetica Neue"/>
        </a:defRPr>
      </a:lvl2pPr>
      <a:lvl3pPr marL="1142891" indent="-228578" algn="l" defTabSz="4571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26" kern="1200">
          <a:solidFill>
            <a:schemeClr val="tx1"/>
          </a:solidFill>
          <a:latin typeface="+mn-lt"/>
          <a:ea typeface="Helvetica Neue" charset="0"/>
          <a:cs typeface="Helvetica Neue"/>
        </a:defRPr>
      </a:lvl3pPr>
      <a:lvl4pPr marL="1600048" indent="-228578" algn="l" defTabSz="4571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26" kern="1200">
          <a:solidFill>
            <a:schemeClr val="tx1"/>
          </a:solidFill>
          <a:latin typeface="+mn-lt"/>
          <a:ea typeface="Helvetica Neue" charset="0"/>
          <a:cs typeface="Helvetica Neue"/>
        </a:defRPr>
      </a:lvl4pPr>
      <a:lvl5pPr marL="2057203" indent="-228578" algn="l" defTabSz="457157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26" kern="1200">
          <a:solidFill>
            <a:schemeClr val="tx1"/>
          </a:solidFill>
          <a:latin typeface="+mn-lt"/>
          <a:ea typeface="Helvetica Neue" charset="0"/>
          <a:cs typeface="Helvetica Neue"/>
        </a:defRPr>
      </a:lvl5pPr>
      <a:lvl6pPr marL="2514360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7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4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0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9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2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9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2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253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427">
          <p15:clr>
            <a:srgbClr val="F26B43"/>
          </p15:clr>
        </p15:guide>
        <p15:guide id="7" pos="7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bovagleasefiets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emf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, fiets, rijden, gebouw&#10;&#10;Automatisch gegenereerde beschrijving">
            <a:extLst>
              <a:ext uri="{FF2B5EF4-FFF2-40B4-BE49-F238E27FC236}">
                <a16:creationId xmlns:a16="http://schemas.microsoft.com/office/drawing/2014/main" id="{46512AD6-4219-41BE-9343-FC760F0D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hthoek met aan één zijde afgeronde hoeken 2">
            <a:extLst>
              <a:ext uri="{FF2B5EF4-FFF2-40B4-BE49-F238E27FC236}">
                <a16:creationId xmlns:a16="http://schemas.microsoft.com/office/drawing/2014/main" id="{1FA10A4E-B78A-9147-A855-651FEBF07377}"/>
              </a:ext>
            </a:extLst>
          </p:cNvPr>
          <p:cNvSpPr/>
          <p:nvPr/>
        </p:nvSpPr>
        <p:spPr>
          <a:xfrm>
            <a:off x="839095" y="2546450"/>
            <a:ext cx="8541573" cy="1894196"/>
          </a:xfrm>
          <a:prstGeom prst="round2SameRect">
            <a:avLst>
              <a:gd name="adj1" fmla="val 5308"/>
              <a:gd name="adj2" fmla="val 0"/>
            </a:avLst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36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hthoek met aan één zijde afgeronde hoeken 3">
            <a:extLst>
              <a:ext uri="{FF2B5EF4-FFF2-40B4-BE49-F238E27FC236}">
                <a16:creationId xmlns:a16="http://schemas.microsoft.com/office/drawing/2014/main" id="{AEAF4635-2274-824C-B39D-7496B118DD33}"/>
              </a:ext>
            </a:extLst>
          </p:cNvPr>
          <p:cNvSpPr/>
          <p:nvPr/>
        </p:nvSpPr>
        <p:spPr>
          <a:xfrm rot="10800000">
            <a:off x="839094" y="4440646"/>
            <a:ext cx="8541573" cy="453805"/>
          </a:xfrm>
          <a:prstGeom prst="round2SameRect">
            <a:avLst>
              <a:gd name="adj1" fmla="val 1479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36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Afbeelding 12" descr="bovag logo.png">
            <a:extLst>
              <a:ext uri="{FF2B5EF4-FFF2-40B4-BE49-F238E27FC236}">
                <a16:creationId xmlns:a16="http://schemas.microsoft.com/office/drawing/2014/main" id="{4010A6B3-BC5C-0545-8376-776A2AEC4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10" y="377747"/>
            <a:ext cx="755028" cy="11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218B3A1-877D-4849-9595-27A94AED63F6}"/>
              </a:ext>
            </a:extLst>
          </p:cNvPr>
          <p:cNvSpPr txBox="1">
            <a:spLocks/>
          </p:cNvSpPr>
          <p:nvPr/>
        </p:nvSpPr>
        <p:spPr>
          <a:xfrm>
            <a:off x="1170473" y="3191391"/>
            <a:ext cx="7908981" cy="7053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457157" rtl="0" eaLnBrk="1" fontAlgn="base" hangingPunct="1">
              <a:spcBef>
                <a:spcPct val="0"/>
              </a:spcBef>
              <a:spcAft>
                <a:spcPct val="0"/>
              </a:spcAft>
              <a:defRPr sz="5000" b="1" i="0" kern="1200" cap="all">
                <a:solidFill>
                  <a:sysClr val="windowText" lastClr="000000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l" defTabSz="457157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BOVAG Leasefiets 2022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1C7BE62-C976-4D71-A46A-4697993458DE}"/>
              </a:ext>
            </a:extLst>
          </p:cNvPr>
          <p:cNvSpPr/>
          <p:nvPr/>
        </p:nvSpPr>
        <p:spPr>
          <a:xfrm>
            <a:off x="1090785" y="452199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6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31D8458-8DDD-5D45-90C0-3A2B642B9F46}"/>
              </a:ext>
            </a:extLst>
          </p:cNvPr>
          <p:cNvSpPr/>
          <p:nvPr/>
        </p:nvSpPr>
        <p:spPr>
          <a:xfrm flipH="1">
            <a:off x="3983917" y="0"/>
            <a:ext cx="8208083" cy="685800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F6E58B07-8DC6-D541-8F9A-D4B82DB602A2}"/>
              </a:ext>
            </a:extLst>
          </p:cNvPr>
          <p:cNvSpPr txBox="1">
            <a:spLocks/>
          </p:cNvSpPr>
          <p:nvPr/>
        </p:nvSpPr>
        <p:spPr>
          <a:xfrm>
            <a:off x="-188108" y="1786660"/>
            <a:ext cx="4172005" cy="1422946"/>
          </a:xfrm>
          <a:prstGeom prst="rect">
            <a:avLst/>
          </a:prstGeom>
        </p:spPr>
        <p:txBody>
          <a:bodyPr vert="horz" wrap="square" lIns="720000" tIns="720000" rIns="360000" bIns="36000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l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Wat kost het? </a:t>
            </a:r>
          </a:p>
        </p:txBody>
      </p:sp>
      <p:sp>
        <p:nvSpPr>
          <p:cNvPr id="10" name="Geometry arose independently in a number of early cultures as a body of practical…">
            <a:extLst>
              <a:ext uri="{FF2B5EF4-FFF2-40B4-BE49-F238E27FC236}">
                <a16:creationId xmlns:a16="http://schemas.microsoft.com/office/drawing/2014/main" id="{83C7481D-D572-E943-8BA6-8CAF5D770DCC}"/>
              </a:ext>
            </a:extLst>
          </p:cNvPr>
          <p:cNvSpPr txBox="1">
            <a:spLocks/>
          </p:cNvSpPr>
          <p:nvPr/>
        </p:nvSpPr>
        <p:spPr>
          <a:xfrm>
            <a:off x="6671832" y="239282"/>
            <a:ext cx="2832252" cy="4527422"/>
          </a:xfrm>
          <a:prstGeom prst="rect">
            <a:avLst/>
          </a:prstGeom>
        </p:spPr>
        <p:txBody>
          <a:bodyPr/>
          <a:lstStyle>
            <a:lvl1pPr marL="342868" indent="-34286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97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1pPr>
            <a:lvl2pPr marL="742880" indent="-285723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2pPr>
            <a:lvl3pPr marL="1142891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3pPr>
            <a:lvl4pPr marL="1600048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4pPr>
            <a:lvl5pPr marL="2057203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5pPr>
            <a:lvl6pPr marL="2514360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7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4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30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40000" b="1" i="0" u="none" strike="noStrike" kern="1200" cap="none" spc="-30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</p:txBody>
      </p:sp>
      <p:sp>
        <p:nvSpPr>
          <p:cNvPr id="9" name="Dianummer">
            <a:extLst>
              <a:ext uri="{FF2B5EF4-FFF2-40B4-BE49-F238E27FC236}">
                <a16:creationId xmlns:a16="http://schemas.microsoft.com/office/drawing/2014/main" id="{DF40BB2A-FE4F-6347-A2A7-31EAC6F26DD9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AAD9BD-A30F-48D4-8080-7EDEAE628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4635853" y="3310758"/>
            <a:ext cx="547193" cy="35455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F3076A-0A7F-4499-A7BA-137A664A9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5257906" y="3502408"/>
            <a:ext cx="547193" cy="3545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E567F9-5006-480A-88F8-7DAD43153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907" y="2823755"/>
            <a:ext cx="547193" cy="3545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8B355CC-F44F-4316-A254-650FF4205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5792366" y="3285878"/>
            <a:ext cx="547193" cy="3545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F65EE3-919C-4CD6-AF33-ED3DA1910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502" y="2414714"/>
            <a:ext cx="547193" cy="35455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BFAA4BD-8AC8-478D-A1FC-E8DD7374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5275912" y="2210893"/>
            <a:ext cx="547193" cy="35455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CAC84A5-E06D-4974-988A-103DE1FA97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539" y="1783428"/>
            <a:ext cx="547193" cy="35455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1F3618A-8645-4305-B8B4-BE66A4534E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5183046" y="1463470"/>
            <a:ext cx="547193" cy="35455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610D733-6ADA-4A4D-9949-A06D87F15F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5805099" y="1655120"/>
            <a:ext cx="547193" cy="35455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FB3275F-AC6E-4C95-9DE5-819931378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00" y="976467"/>
            <a:ext cx="547193" cy="35455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240BA303-1379-4E5E-99DF-C8015E5698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6339559" y="1438590"/>
            <a:ext cx="547193" cy="35455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EC7F60F-8E91-4B7F-ABFE-FFEA234ECE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95" y="567426"/>
            <a:ext cx="547193" cy="35455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7B52EA7-B34E-42CB-822A-0EEA15D72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5823105" y="363605"/>
            <a:ext cx="547193" cy="35455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30A6FA6-E69D-4408-8248-1B129C142B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74" y="650580"/>
            <a:ext cx="547193" cy="354559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7886992-0533-47D6-BD3C-F4E00F709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4964306" y="4914688"/>
            <a:ext cx="547193" cy="35455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F8AFF35-6091-41CF-B89A-A82EE316D6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5805099" y="5211342"/>
            <a:ext cx="547193" cy="354559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5C2F150-B57F-4D51-82AD-9560117E16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00" y="4532689"/>
            <a:ext cx="547193" cy="354559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F5841A3E-0865-4E0D-AD7A-BE8565F7A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6339559" y="4994812"/>
            <a:ext cx="547193" cy="354559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824BF4E-434F-40BC-8D26-77BD91FA9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95" y="4123648"/>
            <a:ext cx="547193" cy="35455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E9A90BE-0FA9-4A9E-946C-D5B071426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5823105" y="3919827"/>
            <a:ext cx="547193" cy="354559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4B2FA9F-65AC-45EA-9BF7-45AB98F71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74" y="4206802"/>
            <a:ext cx="547193" cy="35455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AEFA95CC-7C22-44A0-B9B2-83090785CB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7107978" y="6183348"/>
            <a:ext cx="547193" cy="354559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6A9BE635-2011-455D-9CE7-291F56B49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7730031" y="6374998"/>
            <a:ext cx="547193" cy="354559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C758D3DF-4A60-4066-BABA-A79E4CA1F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032" y="5696345"/>
            <a:ext cx="547193" cy="354559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43D1C4A3-F7F0-4771-9A60-D2F6BFE31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8264491" y="6158468"/>
            <a:ext cx="547193" cy="354559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22E87F3-1DF6-4AEB-ABDA-E4FE79986C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627" y="5287304"/>
            <a:ext cx="547193" cy="354559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A601AA8-5560-4396-93AA-306A390F02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7748037" y="5083483"/>
            <a:ext cx="547193" cy="354559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336F32F1-3ED2-4BC7-A5C1-EBDFDC6028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506" y="5370458"/>
            <a:ext cx="547193" cy="354559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60B1463F-EBF5-4AE5-98F3-4833360602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7034281" y="915234"/>
            <a:ext cx="547193" cy="354559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B02C28FB-B391-4965-A679-AC7EB3EFA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7656334" y="1106884"/>
            <a:ext cx="547193" cy="354559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FE4447D-337B-48F9-8545-B2C495E19D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335" y="428231"/>
            <a:ext cx="547193" cy="354559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F04BD914-9673-4075-83C4-5B0ED60026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8190794" y="890354"/>
            <a:ext cx="547193" cy="354559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3B1E10C-AD11-41CA-A17C-E30004211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930" y="19190"/>
            <a:ext cx="547193" cy="354559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101201A7-43BA-4D9B-B0F8-FDC2E1E4E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6926582" y="1705202"/>
            <a:ext cx="547193" cy="354559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86471ED-E3AD-47DE-BEB9-49C15E0D18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809" y="102344"/>
            <a:ext cx="547193" cy="354559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E4FC8B66-CCDA-48F4-80AA-19DC3DD27C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8872361" y="1317445"/>
            <a:ext cx="547193" cy="354559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FBB2C098-9332-4351-A4D0-572A10419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9494414" y="1509095"/>
            <a:ext cx="547193" cy="354559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4718D100-0835-43C4-8903-FDB83E53F6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415" y="830442"/>
            <a:ext cx="547193" cy="354559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A9743F1B-AA05-497B-83A1-91C27A006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10028874" y="1292565"/>
            <a:ext cx="547193" cy="354559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4C8D0709-D4C6-4F85-86A1-F9E55F1E97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010" y="421401"/>
            <a:ext cx="547193" cy="354559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44A2D24-71BE-4948-A048-81EE85B22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9512420" y="217580"/>
            <a:ext cx="547193" cy="354559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EAD5BB38-9D24-4B7A-9F58-B22634C4F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889" y="504555"/>
            <a:ext cx="547193" cy="354559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40A3CAD1-B599-40FC-AA92-CBC0DC3E16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8871166" y="3557175"/>
            <a:ext cx="547193" cy="354559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03F80D2C-8B4E-4F61-9890-6904D8494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9493219" y="3748825"/>
            <a:ext cx="547193" cy="354559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00A6D01D-9F32-4FD0-803A-DEF406553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20" y="3070172"/>
            <a:ext cx="547193" cy="354559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51B3C9FC-3048-4623-AB04-670B4CCFB5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10027679" y="3532295"/>
            <a:ext cx="547193" cy="35455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E8EFE4F8-7DF6-4A11-9DC6-D4E7CC4B3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815" y="2661131"/>
            <a:ext cx="547193" cy="354559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08635128-453E-4671-87ED-2443BED729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6055">
            <a:off x="9511225" y="2457310"/>
            <a:ext cx="547193" cy="354559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5C5861D8-8716-434C-9CFF-4B8C05C4AA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694" y="2744285"/>
            <a:ext cx="547193" cy="354559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5D658985-0E61-4489-BDEF-F111D32BF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48439">
            <a:off x="9529737" y="5460337"/>
            <a:ext cx="547193" cy="35455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826D0160-4047-42ED-A2D6-03F3895D3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1818">
            <a:off x="10151790" y="5651987"/>
            <a:ext cx="547193" cy="354559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C0039D81-2581-45D6-9551-14A6382B54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02010">
            <a:off x="10151791" y="4973334"/>
            <a:ext cx="547193" cy="354559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65404A8D-6B39-4ABC-A1D3-DAFA092B3A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8085">
            <a:off x="10686250" y="5435457"/>
            <a:ext cx="547193" cy="354559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A3664D39-C5F2-4408-954C-A44A341BD5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02010">
            <a:off x="10852386" y="4564293"/>
            <a:ext cx="547193" cy="354559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D4A38822-3410-4C9B-8F24-BDE2D1A0AA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78065">
            <a:off x="10169796" y="4360472"/>
            <a:ext cx="547193" cy="354559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A2A2FDF-521C-426F-9FF2-0755E77C80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02010">
            <a:off x="9405265" y="4647447"/>
            <a:ext cx="547193" cy="354559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7C523BD8-C772-4DF6-8733-E5846AC717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537">
            <a:off x="10524947" y="1831385"/>
            <a:ext cx="547193" cy="354559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731EC829-9808-49F2-A281-6ED1378A8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7916">
            <a:off x="11147000" y="2023035"/>
            <a:ext cx="547193" cy="35455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5E090C7-3BC8-475C-BC07-0BB19987B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11147001" y="1344382"/>
            <a:ext cx="547193" cy="354559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EE047120-DFA9-4229-A70A-7C47649ED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4183">
            <a:off x="11681460" y="1806505"/>
            <a:ext cx="547193" cy="354559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0A89DB8D-9B82-40E7-817C-587B3CC2C2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10753074" y="114723"/>
            <a:ext cx="547193" cy="354559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53CAE52B-C8E0-4DC7-8FC5-89AE98F32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11165006" y="731520"/>
            <a:ext cx="547193" cy="354559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62399536-F235-40E6-8C4E-D8F0AD48F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10400475" y="1018495"/>
            <a:ext cx="547193" cy="354559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80B9C14E-6859-49C4-B1B6-9F7CC13213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537">
            <a:off x="10845754" y="3854868"/>
            <a:ext cx="547193" cy="354559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273A0D87-3875-4077-BD4A-1B909C5DB9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7916">
            <a:off x="11467807" y="4046518"/>
            <a:ext cx="547193" cy="354559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EE279B35-4C38-4C38-BEB5-221E795036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11467808" y="3367865"/>
            <a:ext cx="547193" cy="354559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2141ED36-42F8-42C1-94CF-0662F14317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4183">
            <a:off x="6294461" y="3102859"/>
            <a:ext cx="547193" cy="354559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F13A115E-1E48-42CF-9EAD-6158974281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6588255" y="2307465"/>
            <a:ext cx="547193" cy="354559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4EBBA4A7-FB25-490E-A655-25CDE4718A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11485813" y="2755003"/>
            <a:ext cx="547193" cy="354559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3623B884-2564-4AD2-9CEB-DCBEC1480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10721282" y="3041978"/>
            <a:ext cx="547193" cy="354559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A942FEFD-7352-46FE-BEA5-7DDE67D35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537">
            <a:off x="4212414" y="6733536"/>
            <a:ext cx="547193" cy="354559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E3EC32EB-542D-4F9B-93BA-7918D1CE6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7916">
            <a:off x="4834467" y="6925186"/>
            <a:ext cx="547193" cy="354559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8540D126-1FFB-44EF-A4BC-0F8F71A462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4834468" y="6246533"/>
            <a:ext cx="547193" cy="354559"/>
          </a:xfrm>
          <a:prstGeom prst="rect">
            <a:avLst/>
          </a:prstGeom>
        </p:spPr>
      </p:pic>
      <p:pic>
        <p:nvPicPr>
          <p:cNvPr id="86" name="Afbeelding 85">
            <a:extLst>
              <a:ext uri="{FF2B5EF4-FFF2-40B4-BE49-F238E27FC236}">
                <a16:creationId xmlns:a16="http://schemas.microsoft.com/office/drawing/2014/main" id="{08BAE739-BC35-4D70-941F-4A290D34C5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4183">
            <a:off x="5368927" y="6708656"/>
            <a:ext cx="547193" cy="354559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33C98ABA-E278-4FBA-AE82-37CD450FAD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5535063" y="5837492"/>
            <a:ext cx="547193" cy="354559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AE50FDD9-D951-4402-BA68-ACFD7E338F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4852473" y="5633671"/>
            <a:ext cx="547193" cy="354559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726D1B66-9501-47B3-903E-541BB93A0C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4087942" y="5920646"/>
            <a:ext cx="547193" cy="354559"/>
          </a:xfrm>
          <a:prstGeom prst="rect">
            <a:avLst/>
          </a:prstGeom>
        </p:spPr>
      </p:pic>
      <p:pic>
        <p:nvPicPr>
          <p:cNvPr id="90" name="Afbeelding 89">
            <a:extLst>
              <a:ext uri="{FF2B5EF4-FFF2-40B4-BE49-F238E27FC236}">
                <a16:creationId xmlns:a16="http://schemas.microsoft.com/office/drawing/2014/main" id="{EA7314AB-F6F3-4A40-85EE-F60CF6E9E8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962" y="3852243"/>
            <a:ext cx="547193" cy="354559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A6732F7F-2369-4C4D-BA74-0F6EACB59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4124886" y="5040765"/>
            <a:ext cx="547193" cy="354559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D176F662-8B8D-41E3-BE08-381342678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4142891" y="4427903"/>
            <a:ext cx="547193" cy="354559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DB44615D-519F-4E31-A899-D01C01466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844" y="980828"/>
            <a:ext cx="547193" cy="354559"/>
          </a:xfrm>
          <a:prstGeom prst="rect">
            <a:avLst/>
          </a:prstGeom>
        </p:spPr>
      </p:pic>
      <p:pic>
        <p:nvPicPr>
          <p:cNvPr id="94" name="Afbeelding 93">
            <a:extLst>
              <a:ext uri="{FF2B5EF4-FFF2-40B4-BE49-F238E27FC236}">
                <a16:creationId xmlns:a16="http://schemas.microsoft.com/office/drawing/2014/main" id="{19B1A88A-4B7C-429D-89B3-04CE6FD42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4041131" y="3146118"/>
            <a:ext cx="547193" cy="354559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F7EECFAF-B5F0-4223-8DAD-0DB1656F42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4059136" y="2533256"/>
            <a:ext cx="547193" cy="354559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0E22D384-DF50-460D-94F7-2DE5792B4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351" y="365876"/>
            <a:ext cx="547193" cy="354559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C62B591A-6952-477A-BA53-0D80557160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8108">
            <a:off x="4670316" y="2394226"/>
            <a:ext cx="547193" cy="354559"/>
          </a:xfrm>
          <a:prstGeom prst="rect">
            <a:avLst/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5D865929-1B1B-4339-A3DA-31DD14476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163">
            <a:off x="4719873" y="1446059"/>
            <a:ext cx="547193" cy="354559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780E1869-978D-4969-BCB7-9DD25D09EB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791" y="90327"/>
            <a:ext cx="547193" cy="354559"/>
          </a:xfrm>
          <a:prstGeom prst="rect">
            <a:avLst/>
          </a:prstGeom>
        </p:spPr>
      </p:pic>
      <p:pic>
        <p:nvPicPr>
          <p:cNvPr id="100" name="Afbeelding 99">
            <a:extLst>
              <a:ext uri="{FF2B5EF4-FFF2-40B4-BE49-F238E27FC236}">
                <a16:creationId xmlns:a16="http://schemas.microsoft.com/office/drawing/2014/main" id="{E2CF97B9-A1E2-441C-B8A2-076DA8592A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11945250" y="552450"/>
            <a:ext cx="547193" cy="354559"/>
          </a:xfrm>
          <a:prstGeom prst="rect">
            <a:avLst/>
          </a:prstGeom>
        </p:spPr>
      </p:pic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95D232EE-DA53-4374-BA05-02860437E3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328" y="5867047"/>
            <a:ext cx="547193" cy="354559"/>
          </a:xfrm>
          <a:prstGeom prst="rect">
            <a:avLst/>
          </a:prstGeom>
        </p:spPr>
      </p:pic>
      <p:pic>
        <p:nvPicPr>
          <p:cNvPr id="102" name="Afbeelding 101">
            <a:extLst>
              <a:ext uri="{FF2B5EF4-FFF2-40B4-BE49-F238E27FC236}">
                <a16:creationId xmlns:a16="http://schemas.microsoft.com/office/drawing/2014/main" id="{B28627D7-7634-4306-9F59-483446B0B3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6481975" y="6400326"/>
            <a:ext cx="547193" cy="354559"/>
          </a:xfrm>
          <a:prstGeom prst="rect">
            <a:avLst/>
          </a:prstGeom>
        </p:spPr>
      </p:pic>
      <p:pic>
        <p:nvPicPr>
          <p:cNvPr id="103" name="Afbeelding 102">
            <a:extLst>
              <a:ext uri="{FF2B5EF4-FFF2-40B4-BE49-F238E27FC236}">
                <a16:creationId xmlns:a16="http://schemas.microsoft.com/office/drawing/2014/main" id="{2841A256-9B7E-4D87-B2A7-9D4769AD3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6860549" y="4720877"/>
            <a:ext cx="547193" cy="354559"/>
          </a:xfrm>
          <a:prstGeom prst="rect">
            <a:avLst/>
          </a:prstGeom>
        </p:spPr>
      </p:pic>
      <p:pic>
        <p:nvPicPr>
          <p:cNvPr id="104" name="Afbeelding 103">
            <a:extLst>
              <a:ext uri="{FF2B5EF4-FFF2-40B4-BE49-F238E27FC236}">
                <a16:creationId xmlns:a16="http://schemas.microsoft.com/office/drawing/2014/main" id="{F166E3F0-1183-4355-9745-033D269048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46429">
            <a:off x="8860589" y="5876389"/>
            <a:ext cx="547193" cy="354559"/>
          </a:xfrm>
          <a:prstGeom prst="rect">
            <a:avLst/>
          </a:prstGeom>
        </p:spPr>
      </p:pic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B2D1008B-85ED-4CDE-AE19-7234DEE4E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08">
            <a:off x="11441697" y="5500137"/>
            <a:ext cx="547193" cy="354559"/>
          </a:xfrm>
          <a:prstGeom prst="rect">
            <a:avLst/>
          </a:prstGeom>
        </p:spPr>
      </p:pic>
      <p:pic>
        <p:nvPicPr>
          <p:cNvPr id="106" name="Afbeelding 105">
            <a:extLst>
              <a:ext uri="{FF2B5EF4-FFF2-40B4-BE49-F238E27FC236}">
                <a16:creationId xmlns:a16="http://schemas.microsoft.com/office/drawing/2014/main" id="{F46E6222-B9FC-4BFD-8779-6CEED6F50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698" y="4821484"/>
            <a:ext cx="547193" cy="354559"/>
          </a:xfrm>
          <a:prstGeom prst="rect">
            <a:avLst/>
          </a:prstGeom>
        </p:spPr>
      </p:pic>
      <p:pic>
        <p:nvPicPr>
          <p:cNvPr id="107" name="Afbeelding 106">
            <a:extLst>
              <a:ext uri="{FF2B5EF4-FFF2-40B4-BE49-F238E27FC236}">
                <a16:creationId xmlns:a16="http://schemas.microsoft.com/office/drawing/2014/main" id="{1D14D5DD-EB1B-4197-8472-2485A9CAFC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6075">
            <a:off x="10871739" y="5966709"/>
            <a:ext cx="547193" cy="354559"/>
          </a:xfrm>
          <a:prstGeom prst="rect">
            <a:avLst/>
          </a:prstGeom>
        </p:spPr>
      </p:pic>
      <p:sp>
        <p:nvSpPr>
          <p:cNvPr id="108" name="Rechthoek 107">
            <a:extLst>
              <a:ext uri="{FF2B5EF4-FFF2-40B4-BE49-F238E27FC236}">
                <a16:creationId xmlns:a16="http://schemas.microsoft.com/office/drawing/2014/main" id="{22857ACA-3946-4561-99BD-48F1FD150F26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2A266B0C-4DEE-483F-8B58-77DB946F90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558" y="78772"/>
            <a:ext cx="547193" cy="354559"/>
          </a:xfrm>
          <a:prstGeom prst="rect">
            <a:avLst/>
          </a:prstGeom>
        </p:spPr>
      </p:pic>
      <p:pic>
        <p:nvPicPr>
          <p:cNvPr id="110" name="Afbeelding 109">
            <a:extLst>
              <a:ext uri="{FF2B5EF4-FFF2-40B4-BE49-F238E27FC236}">
                <a16:creationId xmlns:a16="http://schemas.microsoft.com/office/drawing/2014/main" id="{BCC8E27C-2126-41FB-BA08-CA2925826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647" y="6098498"/>
            <a:ext cx="547193" cy="354559"/>
          </a:xfrm>
          <a:prstGeom prst="rect">
            <a:avLst/>
          </a:prstGeom>
        </p:spPr>
      </p:pic>
      <p:pic>
        <p:nvPicPr>
          <p:cNvPr id="111" name="Afbeelding 110">
            <a:extLst>
              <a:ext uri="{FF2B5EF4-FFF2-40B4-BE49-F238E27FC236}">
                <a16:creationId xmlns:a16="http://schemas.microsoft.com/office/drawing/2014/main" id="{32123356-D553-4345-AE86-DCFB0B547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205" y="6244435"/>
            <a:ext cx="547193" cy="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0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sleutel, paar&#10;&#10;Automatisch gegenereerde beschrijving">
            <a:extLst>
              <a:ext uri="{FF2B5EF4-FFF2-40B4-BE49-F238E27FC236}">
                <a16:creationId xmlns:a16="http://schemas.microsoft.com/office/drawing/2014/main" id="{45FD1354-D846-4899-91F4-658985EF8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5022577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3918C6-0914-47E2-B246-616F572D104B}"/>
              </a:ext>
            </a:extLst>
          </p:cNvPr>
          <p:cNvSpPr/>
          <p:nvPr/>
        </p:nvSpPr>
        <p:spPr>
          <a:xfrm flipH="1">
            <a:off x="-5" y="0"/>
            <a:ext cx="5022579" cy="6858000"/>
          </a:xfrm>
          <a:prstGeom prst="rect">
            <a:avLst/>
          </a:prstGeom>
          <a:solidFill>
            <a:srgbClr val="FECB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jdelijke aanduiding voor titel 2">
            <a:extLst>
              <a:ext uri="{FF2B5EF4-FFF2-40B4-BE49-F238E27FC236}">
                <a16:creationId xmlns:a16="http://schemas.microsoft.com/office/drawing/2014/main" id="{D90532DC-179A-4166-84CB-D197BC10601C}"/>
              </a:ext>
            </a:extLst>
          </p:cNvPr>
          <p:cNvSpPr txBox="1">
            <a:spLocks/>
          </p:cNvSpPr>
          <p:nvPr/>
        </p:nvSpPr>
        <p:spPr>
          <a:xfrm>
            <a:off x="-238547" y="2146149"/>
            <a:ext cx="5022577" cy="2215991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Rekenvoorbeeld: </a:t>
            </a:r>
          </a:p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E-bike</a:t>
            </a:r>
          </a:p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2.500 incl. BTW</a:t>
            </a:r>
          </a:p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euro ex btw / maand</a:t>
            </a:r>
            <a:endParaRPr kumimoji="0" lang="nl-NL" sz="28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F91F698-1091-7D40-BBEB-F0E399A614DE}"/>
              </a:ext>
            </a:extLst>
          </p:cNvPr>
          <p:cNvSpPr txBox="1"/>
          <p:nvPr/>
        </p:nvSpPr>
        <p:spPr>
          <a:xfrm>
            <a:off x="5156562" y="331665"/>
            <a:ext cx="6905264" cy="7627043"/>
          </a:xfrm>
          <a:prstGeom prst="rect">
            <a:avLst/>
          </a:prstGeom>
          <a:noFill/>
        </p:spPr>
        <p:txBody>
          <a:bodyPr wrap="square" lIns="720000" tIns="0" rIns="540000" bIns="360000" rtlCol="0">
            <a:spAutoFit/>
          </a:bodyPr>
          <a:lstStyle/>
          <a:p>
            <a:pPr marR="0" lvl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2000" b="1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Werknemer</a:t>
            </a:r>
          </a:p>
          <a:p>
            <a:pPr marL="342900" marR="0" lvl="0" indent="-34290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0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Verhogen bruto salaris met bijtelling 7% over 2.500: 175 euro bruto</a:t>
            </a:r>
          </a:p>
          <a:p>
            <a:pPr marL="342900" indent="-342900" defTabSz="43638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Netto bijtelling medewerker: 5 euro per maand </a:t>
            </a: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(als salaris &lt;€ 69.398)</a:t>
            </a:r>
          </a:p>
          <a:p>
            <a:pPr marL="342900" indent="-342900" defTabSz="43638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 de met de fiets van de zaak afgelegde kilometers bestaat geen recht op een belastingvrije kilometervergoeding.</a:t>
            </a:r>
          </a:p>
          <a:p>
            <a:pPr marR="0" lvl="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sz="2000"/>
            </a:pPr>
            <a:endParaRPr lang="nl-NL" sz="20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sz="2000"/>
            </a:pPr>
            <a:r>
              <a:rPr lang="nl-NL" sz="2000" b="1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Werkgever</a:t>
            </a: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lang="nl-NL" sz="20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defTabSz="51951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2000"/>
            </a:pP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Brutoloon verminderen met maandelijkse leaseprijs. Werknemer rijdt een nieuwe fiets en betaalt netto ongeveer 50% van de leaseprijs. </a:t>
            </a:r>
          </a:p>
          <a:p>
            <a:pPr marL="457200" lvl="0" indent="-457200" defTabSz="51951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2000"/>
            </a:pPr>
            <a:r>
              <a:rPr lang="nl-NL" sz="20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Bijtelling onderbrengen in de vrije ruimte van de Werkkostenregeling.</a:t>
            </a:r>
          </a:p>
          <a:p>
            <a:pPr marL="457200" lvl="0" indent="-457200" defTabSz="51951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2000"/>
            </a:pPr>
            <a:endParaRPr lang="nl-NL" sz="20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519510" eaLnBrk="0" fontAlgn="base" hangingPunct="0">
              <a:spcBef>
                <a:spcPct val="0"/>
              </a:spcBef>
              <a:spcAft>
                <a:spcPct val="0"/>
              </a:spcAft>
              <a:defRPr sz="2000"/>
            </a:pPr>
            <a:r>
              <a:rPr lang="nl-NL" sz="2000" u="sng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Raadpleeg altijd de eigen financieel adviseur voor een doorrekening op maat. </a:t>
            </a:r>
            <a:endParaRPr lang="nl-NL" sz="2400" u="sng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6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238D39B-D70B-8948-B549-3E9A9C6C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Afbeelding 12" descr="bovag logo.png">
            <a:extLst>
              <a:ext uri="{FF2B5EF4-FFF2-40B4-BE49-F238E27FC236}">
                <a16:creationId xmlns:a16="http://schemas.microsoft.com/office/drawing/2014/main" id="{EF3CE5AA-25FA-DF4B-BEC1-DB2F1CAC0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1588" y="5279796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hthoek 67">
            <a:extLst>
              <a:ext uri="{FF2B5EF4-FFF2-40B4-BE49-F238E27FC236}">
                <a16:creationId xmlns:a16="http://schemas.microsoft.com/office/drawing/2014/main" id="{CE37F7F0-C795-40C4-8CC6-BE0101391F95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5" name="Tijdelijke aanduiding voor titel 2">
            <a:extLst>
              <a:ext uri="{FF2B5EF4-FFF2-40B4-BE49-F238E27FC236}">
                <a16:creationId xmlns:a16="http://schemas.microsoft.com/office/drawing/2014/main" id="{AE67699B-40D1-4E80-AC6F-B5BFE1AB75A4}"/>
              </a:ext>
            </a:extLst>
          </p:cNvPr>
          <p:cNvSpPr txBox="1">
            <a:spLocks/>
          </p:cNvSpPr>
          <p:nvPr/>
        </p:nvSpPr>
        <p:spPr>
          <a:xfrm>
            <a:off x="0" y="508581"/>
            <a:ext cx="12192000" cy="553998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Voor wie is een leasefiets geschikt? 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A6C4E60-8F64-0D45-B55A-F529D2388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69" y="2212326"/>
            <a:ext cx="2103573" cy="210357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17DC7D1-70EA-3342-88DA-838D546793EA}"/>
              </a:ext>
            </a:extLst>
          </p:cNvPr>
          <p:cNvSpPr txBox="1"/>
          <p:nvPr/>
        </p:nvSpPr>
        <p:spPr>
          <a:xfrm>
            <a:off x="1925887" y="2630192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&lt;25KM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iets of e-bike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1711466-AF03-444B-BCBA-D2512354C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505" y="2214444"/>
            <a:ext cx="2103573" cy="210357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98BD7E1-00CC-0041-883D-0BDEFC8F8363}"/>
              </a:ext>
            </a:extLst>
          </p:cNvPr>
          <p:cNvSpPr txBox="1"/>
          <p:nvPr/>
        </p:nvSpPr>
        <p:spPr>
          <a:xfrm>
            <a:off x="5140123" y="2632310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&lt;40KM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Speed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pedelec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4D5437E-E1A2-1245-A787-6AE0A0CC97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158" y="2212326"/>
            <a:ext cx="2103573" cy="2103573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15E7405-8B31-2A4D-AF38-4FE816CE7F66}"/>
              </a:ext>
            </a:extLst>
          </p:cNvPr>
          <p:cNvSpPr txBox="1"/>
          <p:nvPr/>
        </p:nvSpPr>
        <p:spPr>
          <a:xfrm>
            <a:off x="8353776" y="2630192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met een leaseauto</a:t>
            </a:r>
          </a:p>
        </p:txBody>
      </p:sp>
    </p:spTree>
    <p:extLst>
      <p:ext uri="{BB962C8B-B14F-4D97-AF65-F5344CB8AC3E}">
        <p14:creationId xmlns:p14="http://schemas.microsoft.com/office/powerpoint/2010/main" val="20009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CE0BBB9-AEC8-4897-B165-9037DD6FE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188"/>
          <a:stretch/>
        </p:blipFill>
        <p:spPr>
          <a:xfrm>
            <a:off x="-1" y="0"/>
            <a:ext cx="6095999" cy="690430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3918C6-0914-47E2-B246-616F572D104B}"/>
              </a:ext>
            </a:extLst>
          </p:cNvPr>
          <p:cNvSpPr/>
          <p:nvPr/>
        </p:nvSpPr>
        <p:spPr>
          <a:xfrm flipH="1">
            <a:off x="-3" y="0"/>
            <a:ext cx="6096001" cy="6858000"/>
          </a:xfrm>
          <a:prstGeom prst="rect">
            <a:avLst/>
          </a:prstGeom>
          <a:solidFill>
            <a:srgbClr val="FECB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jdelijke aanduiding voor titel 2">
            <a:extLst>
              <a:ext uri="{FF2B5EF4-FFF2-40B4-BE49-F238E27FC236}">
                <a16:creationId xmlns:a16="http://schemas.microsoft.com/office/drawing/2014/main" id="{D90532DC-179A-4166-84CB-D197BC10601C}"/>
              </a:ext>
            </a:extLst>
          </p:cNvPr>
          <p:cNvSpPr txBox="1">
            <a:spLocks/>
          </p:cNvSpPr>
          <p:nvPr/>
        </p:nvSpPr>
        <p:spPr>
          <a:xfrm>
            <a:off x="-530836" y="2146148"/>
            <a:ext cx="6769362" cy="1661993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Hoe vergelijk je Leasefiets </a:t>
            </a:r>
          </a:p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aanbieders? </a:t>
            </a:r>
            <a:endParaRPr kumimoji="0" lang="nl-NL" sz="28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F91F698-1091-7D40-BBEB-F0E399A614DE}"/>
              </a:ext>
            </a:extLst>
          </p:cNvPr>
          <p:cNvSpPr txBox="1"/>
          <p:nvPr/>
        </p:nvSpPr>
        <p:spPr>
          <a:xfrm>
            <a:off x="5661685" y="103491"/>
            <a:ext cx="6721364" cy="6503658"/>
          </a:xfrm>
          <a:prstGeom prst="rect">
            <a:avLst/>
          </a:prstGeom>
          <a:noFill/>
        </p:spPr>
        <p:txBody>
          <a:bodyPr wrap="square" lIns="720000" tIns="0" rIns="540000" bIns="360000" rtlCol="0">
            <a:spAutoFit/>
          </a:bodyPr>
          <a:lstStyle/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Zijn er</a:t>
            </a:r>
            <a:r>
              <a:rPr lang="nl-NL" sz="21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fietswinkels in de buurt van het bedrijf en waarde medewerkers wonen? </a:t>
            </a: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nl-NL" sz="21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er sprake van een vrije keuze? Qua merken?</a:t>
            </a: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 regelt het onderhoud en de reparatie? </a:t>
            </a:r>
            <a:r>
              <a:rPr lang="nl-NL" sz="2100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alles inclusief of is er een maximum bedrag?</a:t>
            </a: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00500" marR="0" lvl="1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Welke kosten zijn er als ik een fiets eerder inlever? 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lang="nl-NL" sz="21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de prijs inclusief pechhulp en verzekering? 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lang="nl-NL" sz="21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voor eigen risico wordt mee gerekend?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lang="nl-NL" sz="2100" dirty="0">
              <a:solidFill>
                <a:srgbClr val="1413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Service niveau: wie kan ik bellen met vragen c.q. als er problemen zijn? 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Totale prijs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6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ijfhoek 2">
            <a:extLst>
              <a:ext uri="{FF2B5EF4-FFF2-40B4-BE49-F238E27FC236}">
                <a16:creationId xmlns:a16="http://schemas.microsoft.com/office/drawing/2014/main" id="{2D7E78F3-B195-4B36-BE90-C5F9B84758B5}"/>
              </a:ext>
            </a:extLst>
          </p:cNvPr>
          <p:cNvSpPr/>
          <p:nvPr/>
        </p:nvSpPr>
        <p:spPr>
          <a:xfrm>
            <a:off x="1139686" y="3034417"/>
            <a:ext cx="9528313" cy="1007496"/>
          </a:xfrm>
          <a:prstGeom prst="homePlate">
            <a:avLst/>
          </a:prstGeom>
          <a:gradFill flip="none" rotWithShape="1">
            <a:gsLst>
              <a:gs pos="0">
                <a:srgbClr val="FECB00">
                  <a:alpha val="0"/>
                </a:srgbClr>
              </a:gs>
              <a:gs pos="100000">
                <a:srgbClr val="FECB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ZO REGEL JE BOVAG LEASEFIETS </a:t>
            </a:r>
          </a:p>
        </p:txBody>
      </p:sp>
      <p:pic>
        <p:nvPicPr>
          <p:cNvPr id="11" name="Afbeelding 12" descr="bovag logo.png">
            <a:extLst>
              <a:ext uri="{FF2B5EF4-FFF2-40B4-BE49-F238E27FC236}">
                <a16:creationId xmlns:a16="http://schemas.microsoft.com/office/drawing/2014/main" id="{44C09F9C-766E-174A-B913-444073CD9C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11" y="377747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73AEC3DA-DC71-EB47-A97D-604013D09958}"/>
              </a:ext>
            </a:extLst>
          </p:cNvPr>
          <p:cNvSpPr/>
          <p:nvPr/>
        </p:nvSpPr>
        <p:spPr>
          <a:xfrm>
            <a:off x="0" y="6432331"/>
            <a:ext cx="12192000" cy="42567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Dianummer">
            <a:extLst>
              <a:ext uri="{FF2B5EF4-FFF2-40B4-BE49-F238E27FC236}">
                <a16:creationId xmlns:a16="http://schemas.microsoft.com/office/drawing/2014/main" id="{3A19E7D0-DF27-9F48-82B0-456330231985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C73121-F8BE-4F99-BD00-76376A450B31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8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31D8458-8DDD-5D45-90C0-3A2B642B9F46}"/>
              </a:ext>
            </a:extLst>
          </p:cNvPr>
          <p:cNvSpPr/>
          <p:nvPr/>
        </p:nvSpPr>
        <p:spPr>
          <a:xfrm flipH="1">
            <a:off x="3983917" y="0"/>
            <a:ext cx="8208083" cy="685800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F6E58B07-8DC6-D541-8F9A-D4B82DB602A2}"/>
              </a:ext>
            </a:extLst>
          </p:cNvPr>
          <p:cNvSpPr txBox="1">
            <a:spLocks/>
          </p:cNvSpPr>
          <p:nvPr/>
        </p:nvSpPr>
        <p:spPr>
          <a:xfrm>
            <a:off x="-162755" y="1933352"/>
            <a:ext cx="4236914" cy="1644545"/>
          </a:xfrm>
          <a:prstGeom prst="rect">
            <a:avLst/>
          </a:prstGeom>
        </p:spPr>
        <p:txBody>
          <a:bodyPr vert="horz" wrap="square" lIns="720000" tIns="720000" rIns="360000" bIns="36000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all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www.bovagleasefiets.nl</a:t>
            </a:r>
            <a:endParaRPr kumimoji="0" lang="nl-NL" sz="2000" b="1" i="0" u="none" strike="noStrike" kern="1200" cap="all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all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Dianummer">
            <a:extLst>
              <a:ext uri="{FF2B5EF4-FFF2-40B4-BE49-F238E27FC236}">
                <a16:creationId xmlns:a16="http://schemas.microsoft.com/office/drawing/2014/main" id="{2C8D4185-B04F-5A46-BE1B-537B1B20E0DB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37D0958-3F44-4FB0-A643-CC64A4BA4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16" t="10422" r="18200" b="29502"/>
          <a:stretch/>
        </p:blipFill>
        <p:spPr>
          <a:xfrm>
            <a:off x="4881443" y="968828"/>
            <a:ext cx="6518740" cy="382537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F01C124-67E4-4E5D-9AA9-867E7A3054E5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4" name="Picture 2" descr="Afbeeldingsresultaat voor imac">
            <a:extLst>
              <a:ext uri="{FF2B5EF4-FFF2-40B4-BE49-F238E27FC236}">
                <a16:creationId xmlns:a16="http://schemas.microsoft.com/office/drawing/2014/main" id="{A0032A16-B349-47C0-95EE-30655196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445" y="674414"/>
            <a:ext cx="7163269" cy="58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0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F91F698-1091-7D40-BBEB-F0E399A614DE}"/>
              </a:ext>
            </a:extLst>
          </p:cNvPr>
          <p:cNvSpPr txBox="1"/>
          <p:nvPr/>
        </p:nvSpPr>
        <p:spPr>
          <a:xfrm>
            <a:off x="6095999" y="744385"/>
            <a:ext cx="6096000" cy="3749058"/>
          </a:xfrm>
          <a:prstGeom prst="rect">
            <a:avLst/>
          </a:prstGeom>
          <a:noFill/>
        </p:spPr>
        <p:txBody>
          <a:bodyPr wrap="square" lIns="720000" tIns="0" rIns="540000" bIns="360000" rtlCol="0" anchor="t">
            <a:spAutoFit/>
          </a:bodyPr>
          <a:lstStyle/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Bedenk eerst wat je wilt 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Plan een gesprek in of ga langs lokale BOVAG Fietswinkel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Bepaal randvoorwaarden fietslease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Contract en zakelijke kredietcheck 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Vaststellen fietsregeling en fietsovereenkomst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Inregelen salarisadministratie</a:t>
            </a:r>
          </a:p>
          <a:p>
            <a:pPr marL="457200" marR="0" lvl="0" indent="-45720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Medewerkers kunnen bestellen bij lokale BOVAG Fietswinkel of via portal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7788802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1" name="Afbeelding 10" descr="Afbeelding met binnen, plafond, man, keuken&#10;&#10;Automatisch gegenereerde beschrijving">
            <a:extLst>
              <a:ext uri="{FF2B5EF4-FFF2-40B4-BE49-F238E27FC236}">
                <a16:creationId xmlns:a16="http://schemas.microsoft.com/office/drawing/2014/main" id="{EE48B16D-7068-E448-8C96-797858973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Tijdelijke aanduiding voor titel 2">
            <a:extLst>
              <a:ext uri="{FF2B5EF4-FFF2-40B4-BE49-F238E27FC236}">
                <a16:creationId xmlns:a16="http://schemas.microsoft.com/office/drawing/2014/main" id="{6D68E277-858C-8043-930A-69D559E55AF4}"/>
              </a:ext>
            </a:extLst>
          </p:cNvPr>
          <p:cNvSpPr txBox="1">
            <a:spLocks/>
          </p:cNvSpPr>
          <p:nvPr/>
        </p:nvSpPr>
        <p:spPr>
          <a:xfrm>
            <a:off x="346037" y="3429000"/>
            <a:ext cx="5403925" cy="1107996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Hoe sluit ik BOVAG Leasefiets af?</a:t>
            </a:r>
          </a:p>
        </p:txBody>
      </p:sp>
    </p:spTree>
    <p:extLst>
      <p:ext uri="{BB962C8B-B14F-4D97-AF65-F5344CB8AC3E}">
        <p14:creationId xmlns:p14="http://schemas.microsoft.com/office/powerpoint/2010/main" val="15049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ebouw, sleutel, paar&#10;&#10;Automatisch gegenereerde beschrijving">
            <a:extLst>
              <a:ext uri="{FF2B5EF4-FFF2-40B4-BE49-F238E27FC236}">
                <a16:creationId xmlns:a16="http://schemas.microsoft.com/office/drawing/2014/main" id="{08562318-DF4E-4F6E-B940-0C8E6E50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096000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3918C6-0914-47E2-B246-616F572D104B}"/>
              </a:ext>
            </a:extLst>
          </p:cNvPr>
          <p:cNvSpPr/>
          <p:nvPr/>
        </p:nvSpPr>
        <p:spPr>
          <a:xfrm flipH="1">
            <a:off x="-5" y="0"/>
            <a:ext cx="6096001" cy="6858000"/>
          </a:xfrm>
          <a:prstGeom prst="rect">
            <a:avLst/>
          </a:prstGeom>
          <a:solidFill>
            <a:srgbClr val="FECB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jdelijke aanduiding voor titel 2">
            <a:extLst>
              <a:ext uri="{FF2B5EF4-FFF2-40B4-BE49-F238E27FC236}">
                <a16:creationId xmlns:a16="http://schemas.microsoft.com/office/drawing/2014/main" id="{D90532DC-179A-4166-84CB-D197BC10601C}"/>
              </a:ext>
            </a:extLst>
          </p:cNvPr>
          <p:cNvSpPr txBox="1">
            <a:spLocks/>
          </p:cNvSpPr>
          <p:nvPr/>
        </p:nvSpPr>
        <p:spPr>
          <a:xfrm>
            <a:off x="4891865" y="3278125"/>
            <a:ext cx="8208081" cy="553998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Vragen?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8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, fiets, rijden, gebouw&#10;&#10;Automatisch gegenereerde beschrijving">
            <a:extLst>
              <a:ext uri="{FF2B5EF4-FFF2-40B4-BE49-F238E27FC236}">
                <a16:creationId xmlns:a16="http://schemas.microsoft.com/office/drawing/2014/main" id="{46512AD6-4219-41BE-9343-FC760F0D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hthoek met aan één zijde afgeronde hoeken 2">
            <a:extLst>
              <a:ext uri="{FF2B5EF4-FFF2-40B4-BE49-F238E27FC236}">
                <a16:creationId xmlns:a16="http://schemas.microsoft.com/office/drawing/2014/main" id="{1FA10A4E-B78A-9147-A855-651FEBF07377}"/>
              </a:ext>
            </a:extLst>
          </p:cNvPr>
          <p:cNvSpPr/>
          <p:nvPr/>
        </p:nvSpPr>
        <p:spPr>
          <a:xfrm>
            <a:off x="839095" y="2546450"/>
            <a:ext cx="8541573" cy="1894196"/>
          </a:xfrm>
          <a:prstGeom prst="round2SameRect">
            <a:avLst>
              <a:gd name="adj1" fmla="val 5308"/>
              <a:gd name="adj2" fmla="val 0"/>
            </a:avLst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36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hthoek met aan één zijde afgeronde hoeken 3">
            <a:extLst>
              <a:ext uri="{FF2B5EF4-FFF2-40B4-BE49-F238E27FC236}">
                <a16:creationId xmlns:a16="http://schemas.microsoft.com/office/drawing/2014/main" id="{AEAF4635-2274-824C-B39D-7496B118DD33}"/>
              </a:ext>
            </a:extLst>
          </p:cNvPr>
          <p:cNvSpPr/>
          <p:nvPr/>
        </p:nvSpPr>
        <p:spPr>
          <a:xfrm rot="10800000">
            <a:off x="839094" y="4440646"/>
            <a:ext cx="8541573" cy="453805"/>
          </a:xfrm>
          <a:prstGeom prst="round2SameRect">
            <a:avLst>
              <a:gd name="adj1" fmla="val 1479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36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Afbeelding 12" descr="bovag logo.png">
            <a:extLst>
              <a:ext uri="{FF2B5EF4-FFF2-40B4-BE49-F238E27FC236}">
                <a16:creationId xmlns:a16="http://schemas.microsoft.com/office/drawing/2014/main" id="{4010A6B3-BC5C-0545-8376-776A2AEC4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10" y="377747"/>
            <a:ext cx="755028" cy="11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218B3A1-877D-4849-9595-27A94AED63F6}"/>
              </a:ext>
            </a:extLst>
          </p:cNvPr>
          <p:cNvSpPr txBox="1">
            <a:spLocks/>
          </p:cNvSpPr>
          <p:nvPr/>
        </p:nvSpPr>
        <p:spPr>
          <a:xfrm>
            <a:off x="1170473" y="3191391"/>
            <a:ext cx="7908981" cy="7053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457157" rtl="0" eaLnBrk="1" fontAlgn="base" hangingPunct="1">
              <a:spcBef>
                <a:spcPct val="0"/>
              </a:spcBef>
              <a:spcAft>
                <a:spcPct val="0"/>
              </a:spcAft>
              <a:defRPr sz="5000" b="1" i="0" kern="1200" cap="all">
                <a:solidFill>
                  <a:sysClr val="windowText" lastClr="000000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l" defTabSz="457157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Bedankt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1C7BE62-C976-4D71-A46A-4697993458DE}"/>
              </a:ext>
            </a:extLst>
          </p:cNvPr>
          <p:cNvSpPr/>
          <p:nvPr/>
        </p:nvSpPr>
        <p:spPr>
          <a:xfrm>
            <a:off x="1090785" y="452199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9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31D8458-8DDD-5D45-90C0-3A2B642B9F46}"/>
              </a:ext>
            </a:extLst>
          </p:cNvPr>
          <p:cNvSpPr/>
          <p:nvPr/>
        </p:nvSpPr>
        <p:spPr>
          <a:xfrm flipH="1">
            <a:off x="3983917" y="0"/>
            <a:ext cx="8208083" cy="685800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F6E58B07-8DC6-D541-8F9A-D4B82DB602A2}"/>
              </a:ext>
            </a:extLst>
          </p:cNvPr>
          <p:cNvSpPr txBox="1">
            <a:spLocks/>
          </p:cNvSpPr>
          <p:nvPr/>
        </p:nvSpPr>
        <p:spPr>
          <a:xfrm>
            <a:off x="-5" y="1786758"/>
            <a:ext cx="4298735" cy="2087743"/>
          </a:xfrm>
          <a:prstGeom prst="rect">
            <a:avLst/>
          </a:prstGeom>
        </p:spPr>
        <p:txBody>
          <a:bodyPr vert="horz" wrap="square" lIns="720000" tIns="720000" rIns="360000" bIns="36000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l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Wat willen jullie weten over leasefietsen? </a:t>
            </a:r>
          </a:p>
        </p:txBody>
      </p:sp>
      <p:sp>
        <p:nvSpPr>
          <p:cNvPr id="10" name="Geometry arose independently in a number of early cultures as a body of practical…">
            <a:extLst>
              <a:ext uri="{FF2B5EF4-FFF2-40B4-BE49-F238E27FC236}">
                <a16:creationId xmlns:a16="http://schemas.microsoft.com/office/drawing/2014/main" id="{83C7481D-D572-E943-8BA6-8CAF5D770DCC}"/>
              </a:ext>
            </a:extLst>
          </p:cNvPr>
          <p:cNvSpPr txBox="1">
            <a:spLocks/>
          </p:cNvSpPr>
          <p:nvPr/>
        </p:nvSpPr>
        <p:spPr>
          <a:xfrm>
            <a:off x="6671832" y="239282"/>
            <a:ext cx="2832252" cy="4527422"/>
          </a:xfrm>
          <a:prstGeom prst="rect">
            <a:avLst/>
          </a:prstGeom>
        </p:spPr>
        <p:txBody>
          <a:bodyPr/>
          <a:lstStyle>
            <a:lvl1pPr marL="342868" indent="-34286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97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1pPr>
            <a:lvl2pPr marL="742880" indent="-285723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2pPr>
            <a:lvl3pPr marL="1142891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3pPr>
            <a:lvl4pPr marL="1600048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4pPr>
            <a:lvl5pPr marL="2057203" indent="-228578" algn="l" defTabSz="457157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26" kern="1200">
                <a:solidFill>
                  <a:schemeClr val="tx1"/>
                </a:solidFill>
                <a:latin typeface="+mn-lt"/>
                <a:ea typeface="Helvetica Neue" charset="0"/>
                <a:cs typeface="Helvetica Neue"/>
              </a:defRPr>
            </a:lvl5pPr>
            <a:lvl6pPr marL="2514360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7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4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30" indent="-228578" algn="l" defTabSz="45715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l-NL" sz="40000" b="1" spc="-300" dirty="0">
                <a:solidFill>
                  <a:srgbClr val="FFFF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nl-NL" sz="40000" b="1" i="0" u="none" strike="noStrike" kern="1200" cap="none" spc="-30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anummer">
            <a:extLst>
              <a:ext uri="{FF2B5EF4-FFF2-40B4-BE49-F238E27FC236}">
                <a16:creationId xmlns:a16="http://schemas.microsoft.com/office/drawing/2014/main" id="{DF40BB2A-FE4F-6347-A2A7-31EAC6F26DD9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AAD9BD-A30F-48D4-8080-7EDEAE62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4635853" y="3310758"/>
            <a:ext cx="547193" cy="35455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F3076A-0A7F-4499-A7BA-137A664A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5257906" y="3502408"/>
            <a:ext cx="547193" cy="3545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E567F9-5006-480A-88F8-7DAD4315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07" y="2823755"/>
            <a:ext cx="547193" cy="3545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8B355CC-F44F-4316-A254-650FF420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5792366" y="3285878"/>
            <a:ext cx="547193" cy="3545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F65EE3-919C-4CD6-AF33-ED3DA191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02" y="2414714"/>
            <a:ext cx="547193" cy="35455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BFAA4BD-8AC8-478D-A1FC-E8DD73748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5275912" y="2210893"/>
            <a:ext cx="547193" cy="35455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CAC84A5-E06D-4974-988A-103DE1FA9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539" y="1783428"/>
            <a:ext cx="547193" cy="35455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1F3618A-8645-4305-B8B4-BE66A453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5183046" y="1463470"/>
            <a:ext cx="547193" cy="35455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610D733-6ADA-4A4D-9949-A06D87F1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5805099" y="1655120"/>
            <a:ext cx="547193" cy="35455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FB3275F-AC6E-4C95-9DE5-81993137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00" y="976467"/>
            <a:ext cx="547193" cy="35455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240BA303-1379-4E5E-99DF-C8015E56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6339559" y="1438590"/>
            <a:ext cx="547193" cy="35455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EC7F60F-8E91-4B7F-ABFE-FFEA234EC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95" y="567426"/>
            <a:ext cx="547193" cy="35455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7B52EA7-B34E-42CB-822A-0EEA15D7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5823105" y="363605"/>
            <a:ext cx="547193" cy="35455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30A6FA6-E69D-4408-8248-1B129C14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74" y="650580"/>
            <a:ext cx="547193" cy="354559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7886992-0533-47D6-BD3C-F4E00F709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4964306" y="4914688"/>
            <a:ext cx="547193" cy="35455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F8AFF35-6091-41CF-B89A-A82EE316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5805099" y="5211342"/>
            <a:ext cx="547193" cy="354559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5C2F150-B57F-4D51-82AD-9560117E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00" y="4532689"/>
            <a:ext cx="547193" cy="354559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F5841A3E-0865-4E0D-AD7A-BE8565F7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6339559" y="4994812"/>
            <a:ext cx="547193" cy="354559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824BF4E-434F-40BC-8D26-77BD91FA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95" y="4123648"/>
            <a:ext cx="547193" cy="35455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E9A90BE-0FA9-4A9E-946C-D5B07142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5823105" y="3919827"/>
            <a:ext cx="547193" cy="354559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4B2FA9F-65AC-45EA-9BF7-45AB98F7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74" y="4206802"/>
            <a:ext cx="547193" cy="35455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AEFA95CC-7C22-44A0-B9B2-83090785C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7107978" y="6183348"/>
            <a:ext cx="547193" cy="354559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6A9BE635-2011-455D-9CE7-291F56B4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7730031" y="6374998"/>
            <a:ext cx="547193" cy="354559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C758D3DF-4A60-4066-BABA-A79E4CA1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32" y="5696345"/>
            <a:ext cx="547193" cy="354559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43D1C4A3-F7F0-4771-9A60-D2F6BFE31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8264491" y="6158468"/>
            <a:ext cx="547193" cy="354559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22E87F3-1DF6-4AEB-ABDA-E4FE7998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627" y="5287304"/>
            <a:ext cx="547193" cy="354559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A601AA8-5560-4396-93AA-306A390F0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7748037" y="5083483"/>
            <a:ext cx="547193" cy="354559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336F32F1-3ED2-4BC7-A5C1-EBDFDC60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06" y="5370458"/>
            <a:ext cx="547193" cy="354559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60B1463F-EBF5-4AE5-98F3-48333606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7034281" y="915234"/>
            <a:ext cx="547193" cy="354559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B02C28FB-B391-4965-A679-AC7EB3EF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7656334" y="1106884"/>
            <a:ext cx="547193" cy="354559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FE4447D-337B-48F9-8545-B2C495E1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335" y="428231"/>
            <a:ext cx="547193" cy="354559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F04BD914-9673-4075-83C4-5B0ED6002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8190794" y="890354"/>
            <a:ext cx="547193" cy="354559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3B1E10C-AD11-41CA-A17C-E3000421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930" y="19190"/>
            <a:ext cx="547193" cy="354559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101201A7-43BA-4D9B-B0F8-FDC2E1E4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6926582" y="1705202"/>
            <a:ext cx="547193" cy="354559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86471ED-E3AD-47DE-BEB9-49C15E0D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09" y="102344"/>
            <a:ext cx="547193" cy="354559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E4FC8B66-CCDA-48F4-80AA-19DC3DD2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8872361" y="1317445"/>
            <a:ext cx="547193" cy="354559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FBB2C098-9332-4351-A4D0-572A1041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9494414" y="1509095"/>
            <a:ext cx="547193" cy="354559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4718D100-0835-43C4-8903-FDB83E53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415" y="830442"/>
            <a:ext cx="547193" cy="354559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A9743F1B-AA05-497B-83A1-91C27A00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10028874" y="1292565"/>
            <a:ext cx="547193" cy="354559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4C8D0709-D4C6-4F85-86A1-F9E55F1E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10" y="421401"/>
            <a:ext cx="547193" cy="354559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44A2D24-71BE-4948-A048-81EE85B2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9512420" y="217580"/>
            <a:ext cx="547193" cy="354559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EAD5BB38-9D24-4B7A-9F58-B22634C4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889" y="504555"/>
            <a:ext cx="547193" cy="354559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40A3CAD1-B599-40FC-AA92-CBC0DC3E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8871166" y="3557175"/>
            <a:ext cx="547193" cy="354559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03F80D2C-8B4E-4F61-9890-6904D849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9493219" y="3748825"/>
            <a:ext cx="547193" cy="354559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00A6D01D-9F32-4FD0-803A-DEF40655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220" y="3070172"/>
            <a:ext cx="547193" cy="354559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51B3C9FC-3048-4623-AB04-670B4CCF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10027679" y="3532295"/>
            <a:ext cx="547193" cy="35455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E8EFE4F8-7DF6-4A11-9DC6-D4E7CC4B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815" y="2661131"/>
            <a:ext cx="547193" cy="354559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08635128-453E-4671-87ED-2443BED72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55">
            <a:off x="9511225" y="2457310"/>
            <a:ext cx="547193" cy="354559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5C5861D8-8716-434C-9CFF-4B8C05C4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694" y="2744285"/>
            <a:ext cx="547193" cy="354559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5D658985-0E61-4489-BDEF-F111D32B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48439">
            <a:off x="9529737" y="5460337"/>
            <a:ext cx="547193" cy="35455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826D0160-4047-42ED-A2D6-03F3895D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1818">
            <a:off x="10151790" y="5651987"/>
            <a:ext cx="547193" cy="354559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C0039D81-2581-45D6-9551-14A6382B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02010">
            <a:off x="10151791" y="4973334"/>
            <a:ext cx="547193" cy="354559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65404A8D-6B39-4ABC-A1D3-DAFA092B3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8085">
            <a:off x="10686250" y="5435457"/>
            <a:ext cx="547193" cy="354559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A3664D39-C5F2-4408-954C-A44A341B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02010">
            <a:off x="10852386" y="4564293"/>
            <a:ext cx="547193" cy="354559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D4A38822-3410-4C9B-8F24-BDE2D1A0A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78065">
            <a:off x="10169796" y="4360472"/>
            <a:ext cx="547193" cy="354559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A2A2FDF-521C-426F-9FF2-0755E77C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02010">
            <a:off x="9405265" y="4647447"/>
            <a:ext cx="547193" cy="354559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7C523BD8-C772-4DF6-8733-E5846AC7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4537">
            <a:off x="10524947" y="1831385"/>
            <a:ext cx="547193" cy="354559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731EC829-9808-49F2-A281-6ED1378A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7916">
            <a:off x="11147000" y="2023035"/>
            <a:ext cx="547193" cy="35455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5E090C7-3BC8-475C-BC07-0BB19987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11147001" y="1344382"/>
            <a:ext cx="547193" cy="354559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EE047120-DFA9-4229-A70A-7C47649ED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64183">
            <a:off x="11681460" y="1806505"/>
            <a:ext cx="547193" cy="354559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0A89DB8D-9B82-40E7-817C-587B3CC2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10753074" y="114723"/>
            <a:ext cx="547193" cy="354559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53CAE52B-C8E0-4DC7-8FC5-89AE98F3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11165006" y="731520"/>
            <a:ext cx="547193" cy="354559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62399536-F235-40E6-8C4E-D8F0AD48F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10400475" y="1018495"/>
            <a:ext cx="547193" cy="354559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80B9C14E-6859-49C4-B1B6-9F7CC132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4537">
            <a:off x="10845754" y="3854868"/>
            <a:ext cx="547193" cy="354559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273A0D87-3875-4077-BD4A-1B909C5D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7916">
            <a:off x="11467807" y="4046518"/>
            <a:ext cx="547193" cy="354559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EE279B35-4C38-4C38-BEB5-221E7950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11467808" y="3367865"/>
            <a:ext cx="547193" cy="354559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2141ED36-42F8-42C1-94CF-0662F143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64183">
            <a:off x="6294461" y="3102859"/>
            <a:ext cx="547193" cy="354559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F13A115E-1E48-42CF-9EAD-61589742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6588255" y="2307465"/>
            <a:ext cx="547193" cy="354559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4EBBA4A7-FB25-490E-A655-25CDE471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11485813" y="2755003"/>
            <a:ext cx="547193" cy="354559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3623B884-2564-4AD2-9CEB-DCBEC148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10721282" y="3041978"/>
            <a:ext cx="547193" cy="354559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A942FEFD-7352-46FE-BEA5-7DDE67D35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4537">
            <a:off x="4212414" y="6733536"/>
            <a:ext cx="547193" cy="354559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E3EC32EB-542D-4F9B-93BA-7918D1CE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7916">
            <a:off x="4834467" y="6925186"/>
            <a:ext cx="547193" cy="354559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8540D126-1FFB-44EF-A4BC-0F8F71A46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4834468" y="6246533"/>
            <a:ext cx="547193" cy="354559"/>
          </a:xfrm>
          <a:prstGeom prst="rect">
            <a:avLst/>
          </a:prstGeom>
        </p:spPr>
      </p:pic>
      <p:pic>
        <p:nvPicPr>
          <p:cNvPr id="86" name="Afbeelding 85">
            <a:extLst>
              <a:ext uri="{FF2B5EF4-FFF2-40B4-BE49-F238E27FC236}">
                <a16:creationId xmlns:a16="http://schemas.microsoft.com/office/drawing/2014/main" id="{08BAE739-BC35-4D70-941F-4A290D34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64183">
            <a:off x="5368927" y="6708656"/>
            <a:ext cx="547193" cy="354559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33C98ABA-E278-4FBA-AE82-37CD450F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5535063" y="5837492"/>
            <a:ext cx="547193" cy="354559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AE50FDD9-D951-4402-BA68-ACFD7E338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4852473" y="5633671"/>
            <a:ext cx="547193" cy="354559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726D1B66-9501-47B3-903E-541BB93A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4087942" y="5920646"/>
            <a:ext cx="547193" cy="354559"/>
          </a:xfrm>
          <a:prstGeom prst="rect">
            <a:avLst/>
          </a:prstGeom>
        </p:spPr>
      </p:pic>
      <p:pic>
        <p:nvPicPr>
          <p:cNvPr id="90" name="Afbeelding 89">
            <a:extLst>
              <a:ext uri="{FF2B5EF4-FFF2-40B4-BE49-F238E27FC236}">
                <a16:creationId xmlns:a16="http://schemas.microsoft.com/office/drawing/2014/main" id="{EA7314AB-F6F3-4A40-85EE-F60CF6E9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62" y="3852243"/>
            <a:ext cx="547193" cy="354559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A6732F7F-2369-4C4D-BA74-0F6EACB59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4124886" y="5040765"/>
            <a:ext cx="547193" cy="354559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D176F662-8B8D-41E3-BE08-381342678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4142891" y="4427903"/>
            <a:ext cx="547193" cy="354559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DB44615D-519F-4E31-A899-D01C0146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44" y="980828"/>
            <a:ext cx="547193" cy="354559"/>
          </a:xfrm>
          <a:prstGeom prst="rect">
            <a:avLst/>
          </a:prstGeom>
        </p:spPr>
      </p:pic>
      <p:pic>
        <p:nvPicPr>
          <p:cNvPr id="94" name="Afbeelding 93">
            <a:extLst>
              <a:ext uri="{FF2B5EF4-FFF2-40B4-BE49-F238E27FC236}">
                <a16:creationId xmlns:a16="http://schemas.microsoft.com/office/drawing/2014/main" id="{19B1A88A-4B7C-429D-89B3-04CE6FD4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4041131" y="3146118"/>
            <a:ext cx="547193" cy="354559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F7EECFAF-B5F0-4223-8DAD-0DB1656F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4059136" y="2533256"/>
            <a:ext cx="547193" cy="354559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0E22D384-DF50-460D-94F7-2DE5792B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51" y="365876"/>
            <a:ext cx="547193" cy="354559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C62B591A-6952-477A-BA53-0D805571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8108">
            <a:off x="4670316" y="2394226"/>
            <a:ext cx="547193" cy="354559"/>
          </a:xfrm>
          <a:prstGeom prst="rect">
            <a:avLst/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5D865929-1B1B-4339-A3DA-31DD1447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4163">
            <a:off x="4719873" y="1446059"/>
            <a:ext cx="547193" cy="354559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780E1869-978D-4969-BCB7-9DD25D09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91" y="90327"/>
            <a:ext cx="547193" cy="354559"/>
          </a:xfrm>
          <a:prstGeom prst="rect">
            <a:avLst/>
          </a:prstGeom>
        </p:spPr>
      </p:pic>
      <p:pic>
        <p:nvPicPr>
          <p:cNvPr id="100" name="Afbeelding 99">
            <a:extLst>
              <a:ext uri="{FF2B5EF4-FFF2-40B4-BE49-F238E27FC236}">
                <a16:creationId xmlns:a16="http://schemas.microsoft.com/office/drawing/2014/main" id="{E2CF97B9-A1E2-441C-B8A2-076DA8592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11945250" y="552450"/>
            <a:ext cx="547193" cy="354559"/>
          </a:xfrm>
          <a:prstGeom prst="rect">
            <a:avLst/>
          </a:prstGeom>
        </p:spPr>
      </p:pic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95D232EE-DA53-4374-BA05-02860437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328" y="5867047"/>
            <a:ext cx="547193" cy="354559"/>
          </a:xfrm>
          <a:prstGeom prst="rect">
            <a:avLst/>
          </a:prstGeom>
        </p:spPr>
      </p:pic>
      <p:pic>
        <p:nvPicPr>
          <p:cNvPr id="102" name="Afbeelding 101">
            <a:extLst>
              <a:ext uri="{FF2B5EF4-FFF2-40B4-BE49-F238E27FC236}">
                <a16:creationId xmlns:a16="http://schemas.microsoft.com/office/drawing/2014/main" id="{B28627D7-7634-4306-9F59-483446B0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6481975" y="6400326"/>
            <a:ext cx="547193" cy="354559"/>
          </a:xfrm>
          <a:prstGeom prst="rect">
            <a:avLst/>
          </a:prstGeom>
        </p:spPr>
      </p:pic>
      <p:pic>
        <p:nvPicPr>
          <p:cNvPr id="103" name="Afbeelding 102">
            <a:extLst>
              <a:ext uri="{FF2B5EF4-FFF2-40B4-BE49-F238E27FC236}">
                <a16:creationId xmlns:a16="http://schemas.microsoft.com/office/drawing/2014/main" id="{2841A256-9B7E-4D87-B2A7-9D4769AD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6860549" y="4720877"/>
            <a:ext cx="547193" cy="354559"/>
          </a:xfrm>
          <a:prstGeom prst="rect">
            <a:avLst/>
          </a:prstGeom>
        </p:spPr>
      </p:pic>
      <p:pic>
        <p:nvPicPr>
          <p:cNvPr id="104" name="Afbeelding 103">
            <a:extLst>
              <a:ext uri="{FF2B5EF4-FFF2-40B4-BE49-F238E27FC236}">
                <a16:creationId xmlns:a16="http://schemas.microsoft.com/office/drawing/2014/main" id="{F166E3F0-1183-4355-9745-033D2690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6429">
            <a:off x="8860589" y="5876389"/>
            <a:ext cx="547193" cy="354559"/>
          </a:xfrm>
          <a:prstGeom prst="rect">
            <a:avLst/>
          </a:prstGeom>
        </p:spPr>
      </p:pic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B2D1008B-85ED-4CDE-AE19-7234DEE4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9808">
            <a:off x="11441697" y="5500137"/>
            <a:ext cx="547193" cy="354559"/>
          </a:xfrm>
          <a:prstGeom prst="rect">
            <a:avLst/>
          </a:prstGeom>
        </p:spPr>
      </p:pic>
      <p:pic>
        <p:nvPicPr>
          <p:cNvPr id="106" name="Afbeelding 105">
            <a:extLst>
              <a:ext uri="{FF2B5EF4-FFF2-40B4-BE49-F238E27FC236}">
                <a16:creationId xmlns:a16="http://schemas.microsoft.com/office/drawing/2014/main" id="{F46E6222-B9FC-4BFD-8779-6CEED6F50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698" y="4821484"/>
            <a:ext cx="547193" cy="354559"/>
          </a:xfrm>
          <a:prstGeom prst="rect">
            <a:avLst/>
          </a:prstGeom>
        </p:spPr>
      </p:pic>
      <p:pic>
        <p:nvPicPr>
          <p:cNvPr id="107" name="Afbeelding 106">
            <a:extLst>
              <a:ext uri="{FF2B5EF4-FFF2-40B4-BE49-F238E27FC236}">
                <a16:creationId xmlns:a16="http://schemas.microsoft.com/office/drawing/2014/main" id="{1D14D5DD-EB1B-4197-8472-2485A9CA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75">
            <a:off x="10871739" y="5966709"/>
            <a:ext cx="547193" cy="354559"/>
          </a:xfrm>
          <a:prstGeom prst="rect">
            <a:avLst/>
          </a:prstGeom>
        </p:spPr>
      </p:pic>
      <p:sp>
        <p:nvSpPr>
          <p:cNvPr id="108" name="Rechthoek 107">
            <a:extLst>
              <a:ext uri="{FF2B5EF4-FFF2-40B4-BE49-F238E27FC236}">
                <a16:creationId xmlns:a16="http://schemas.microsoft.com/office/drawing/2014/main" id="{22857ACA-3946-4561-99BD-48F1FD150F26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2A266B0C-4DEE-483F-8B58-77DB946F9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558" y="78772"/>
            <a:ext cx="547193" cy="354559"/>
          </a:xfrm>
          <a:prstGeom prst="rect">
            <a:avLst/>
          </a:prstGeom>
        </p:spPr>
      </p:pic>
      <p:pic>
        <p:nvPicPr>
          <p:cNvPr id="110" name="Afbeelding 109">
            <a:extLst>
              <a:ext uri="{FF2B5EF4-FFF2-40B4-BE49-F238E27FC236}">
                <a16:creationId xmlns:a16="http://schemas.microsoft.com/office/drawing/2014/main" id="{BCC8E27C-2126-41FB-BA08-CA292582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647" y="6098498"/>
            <a:ext cx="547193" cy="354559"/>
          </a:xfrm>
          <a:prstGeom prst="rect">
            <a:avLst/>
          </a:prstGeom>
        </p:spPr>
      </p:pic>
      <p:pic>
        <p:nvPicPr>
          <p:cNvPr id="111" name="Afbeelding 110">
            <a:extLst>
              <a:ext uri="{FF2B5EF4-FFF2-40B4-BE49-F238E27FC236}">
                <a16:creationId xmlns:a16="http://schemas.microsoft.com/office/drawing/2014/main" id="{32123356-D553-4345-AE86-DCFB0B54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205" y="6244435"/>
            <a:ext cx="547193" cy="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3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fbeelding 35" descr="Afbeelding met buiten, fiets, rijden, gebouw&#10;&#10;Automatisch gegenereerde beschrijving">
            <a:extLst>
              <a:ext uri="{FF2B5EF4-FFF2-40B4-BE49-F238E27FC236}">
                <a16:creationId xmlns:a16="http://schemas.microsoft.com/office/drawing/2014/main" id="{E64A5797-1C18-4DC1-9025-A523149E6E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099" r="11558" b="2573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CA54DF-6C12-9043-B72A-C07965D3FA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26" y="1381605"/>
            <a:ext cx="2103573" cy="21035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BFDA90-363A-0040-BC63-87ABEB441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841" y="3362890"/>
            <a:ext cx="2103573" cy="2103573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291FBCAF-7688-A740-9B83-8C30C3C39F28}"/>
              </a:ext>
            </a:extLst>
          </p:cNvPr>
          <p:cNvSpPr txBox="1"/>
          <p:nvPr/>
        </p:nvSpPr>
        <p:spPr>
          <a:xfrm>
            <a:off x="2598538" y="3526356"/>
            <a:ext cx="2408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7%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Bijtelling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de consumenten adviesprijs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3D07455-9C53-9747-8A2C-50195E6979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09" y="2832757"/>
            <a:ext cx="2103573" cy="210357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E61E415-D409-2541-BD8D-9DF85E8993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814" y="278607"/>
            <a:ext cx="2103573" cy="2103573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94B0823-26E3-4E47-A3C0-BDF49B66D4FA}"/>
              </a:ext>
            </a:extLst>
          </p:cNvPr>
          <p:cNvSpPr txBox="1"/>
          <p:nvPr/>
        </p:nvSpPr>
        <p:spPr>
          <a:xfrm>
            <a:off x="4520408" y="909867"/>
            <a:ext cx="191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Inclusief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reparatie en onderhoud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E68AA83-F74E-8A43-BAC8-ABF261643362}"/>
              </a:ext>
            </a:extLst>
          </p:cNvPr>
          <p:cNvSpPr txBox="1"/>
          <p:nvPr/>
        </p:nvSpPr>
        <p:spPr>
          <a:xfrm>
            <a:off x="5630407" y="3207319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Inclusief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pechhulp en verzekering 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7" name="Afbeelding 12" descr="bovag logo.png">
            <a:extLst>
              <a:ext uri="{FF2B5EF4-FFF2-40B4-BE49-F238E27FC236}">
                <a16:creationId xmlns:a16="http://schemas.microsoft.com/office/drawing/2014/main" id="{EF3CE5AA-25FA-DF4B-BEC1-DB2F1CAC02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1588" y="5279796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kstvak 57">
            <a:extLst>
              <a:ext uri="{FF2B5EF4-FFF2-40B4-BE49-F238E27FC236}">
                <a16:creationId xmlns:a16="http://schemas.microsoft.com/office/drawing/2014/main" id="{D399BCAF-7FC3-4DF4-94E5-726C887ECDFB}"/>
              </a:ext>
            </a:extLst>
          </p:cNvPr>
          <p:cNvSpPr txBox="1"/>
          <p:nvPr/>
        </p:nvSpPr>
        <p:spPr>
          <a:xfrm>
            <a:off x="870282" y="1774701"/>
            <a:ext cx="191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 beschikking gesteld door werkgever aan werknemer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CE37F7F0-C795-40C4-8CC6-BE0101391F95}"/>
              </a:ext>
            </a:extLst>
          </p:cNvPr>
          <p:cNvSpPr/>
          <p:nvPr/>
        </p:nvSpPr>
        <p:spPr>
          <a:xfrm>
            <a:off x="380762" y="643969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1" name="Tijdelijke aanduiding voor titel 2">
            <a:extLst>
              <a:ext uri="{FF2B5EF4-FFF2-40B4-BE49-F238E27FC236}">
                <a16:creationId xmlns:a16="http://schemas.microsoft.com/office/drawing/2014/main" id="{2D913793-DD32-48F7-B437-FC2DEDAEE824}"/>
              </a:ext>
            </a:extLst>
          </p:cNvPr>
          <p:cNvSpPr txBox="1">
            <a:spLocks/>
          </p:cNvSpPr>
          <p:nvPr/>
        </p:nvSpPr>
        <p:spPr>
          <a:xfrm>
            <a:off x="-623753" y="5909424"/>
            <a:ext cx="12192000" cy="553998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DIT BETEKENT LEASEFIETS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673EF54E-4251-486C-8871-F1E4A118A7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87" y="890485"/>
            <a:ext cx="2103573" cy="2103573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F817AFA-C68B-49AC-B8C8-758FB0C57A13}"/>
              </a:ext>
            </a:extLst>
          </p:cNvPr>
          <p:cNvSpPr txBox="1"/>
          <p:nvPr/>
        </p:nvSpPr>
        <p:spPr>
          <a:xfrm>
            <a:off x="7674403" y="1169129"/>
            <a:ext cx="19123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Nieuwe fiets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(e-bike, hybride, gravel, mountainbike)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1FBF66F1-779A-445A-9552-98559B8716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156" y="3276206"/>
            <a:ext cx="2103573" cy="2103573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37637454-A886-4E10-AD2E-7D7D36A9CDEC}"/>
              </a:ext>
            </a:extLst>
          </p:cNvPr>
          <p:cNvSpPr txBox="1"/>
          <p:nvPr/>
        </p:nvSpPr>
        <p:spPr>
          <a:xfrm>
            <a:off x="9257772" y="3856433"/>
            <a:ext cx="191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Looptijd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maanden</a:t>
            </a:r>
          </a:p>
        </p:txBody>
      </p:sp>
    </p:spTree>
    <p:extLst>
      <p:ext uri="{BB962C8B-B14F-4D97-AF65-F5344CB8AC3E}">
        <p14:creationId xmlns:p14="http://schemas.microsoft.com/office/powerpoint/2010/main" val="37410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plafond, man, keuken&#10;&#10;Automatisch gegenereerde beschrijving">
            <a:extLst>
              <a:ext uri="{FF2B5EF4-FFF2-40B4-BE49-F238E27FC236}">
                <a16:creationId xmlns:a16="http://schemas.microsoft.com/office/drawing/2014/main" id="{CD2031D7-9C58-4122-823F-F1CF41286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89983" cy="6858000"/>
          </a:xfrm>
          <a:prstGeom prst="rect">
            <a:avLst/>
          </a:prstGeom>
        </p:spPr>
      </p:pic>
      <p:sp>
        <p:nvSpPr>
          <p:cNvPr id="4" name="Tijdelijke aanduiding voor titel 2">
            <a:extLst>
              <a:ext uri="{FF2B5EF4-FFF2-40B4-BE49-F238E27FC236}">
                <a16:creationId xmlns:a16="http://schemas.microsoft.com/office/drawing/2014/main" id="{6D68E277-858C-8043-930A-69D559E55AF4}"/>
              </a:ext>
            </a:extLst>
          </p:cNvPr>
          <p:cNvSpPr txBox="1">
            <a:spLocks/>
          </p:cNvSpPr>
          <p:nvPr/>
        </p:nvSpPr>
        <p:spPr>
          <a:xfrm>
            <a:off x="122231" y="465939"/>
            <a:ext cx="5403925" cy="553998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Daarom Fietslease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F91F698-1091-7D40-BBEB-F0E399A614DE}"/>
              </a:ext>
            </a:extLst>
          </p:cNvPr>
          <p:cNvSpPr txBox="1"/>
          <p:nvPr/>
        </p:nvSpPr>
        <p:spPr>
          <a:xfrm>
            <a:off x="5526156" y="334679"/>
            <a:ext cx="6983896" cy="5780383"/>
          </a:xfrm>
          <a:prstGeom prst="rect">
            <a:avLst/>
          </a:prstGeom>
          <a:noFill/>
        </p:spPr>
        <p:txBody>
          <a:bodyPr wrap="square" lIns="720000" tIns="0" rIns="540000" bIns="360000" rtlCol="0" anchor="t">
            <a:spAutoFit/>
          </a:bodyPr>
          <a:lstStyle/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Helft medewerkers &lt;15 km van werk</a:t>
            </a: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Aantrekkelijke arbeidsvoorwaarde </a:t>
            </a:r>
          </a:p>
          <a:p>
            <a:pPr defTabSz="5195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Aantoonbaar gezond, mogelijk minder ziekteverzuim</a:t>
            </a:r>
          </a:p>
          <a:p>
            <a:pPr defTabSz="5195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Zakelijk fiscaal voordeel (7% bijtelling)</a:t>
            </a: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365" indent="-380365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Groener imago 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200" dirty="0">
              <a:solidFill>
                <a:srgbClr val="141313"/>
              </a:solidFill>
              <a:latin typeface="Calibri"/>
              <a:cs typeface="Calibri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Minder last van parkeerdruk</a:t>
            </a: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Mag naast leaseauto aangeboden worden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Calibri" charset="0"/>
            </a:endParaRPr>
          </a:p>
          <a:p>
            <a:pPr marR="0" lvl="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sz="2200" dirty="0">
              <a:solidFill>
                <a:srgbClr val="141313"/>
              </a:solidFill>
              <a:latin typeface="Calibri" charset="0"/>
              <a:cs typeface="Calibri" charset="0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Calibri" charset="0"/>
              </a:rPr>
              <a:t>Reductie reiskosten en CO₂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1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238D39B-D70B-8948-B549-3E9A9C6C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Afbeelding 12" descr="bovag logo.png">
            <a:extLst>
              <a:ext uri="{FF2B5EF4-FFF2-40B4-BE49-F238E27FC236}">
                <a16:creationId xmlns:a16="http://schemas.microsoft.com/office/drawing/2014/main" id="{EF3CE5AA-25FA-DF4B-BEC1-DB2F1CAC0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1588" y="5279796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hthoek 67">
            <a:extLst>
              <a:ext uri="{FF2B5EF4-FFF2-40B4-BE49-F238E27FC236}">
                <a16:creationId xmlns:a16="http://schemas.microsoft.com/office/drawing/2014/main" id="{CE37F7F0-C795-40C4-8CC6-BE0101391F95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5" name="Tijdelijke aanduiding voor titel 2">
            <a:extLst>
              <a:ext uri="{FF2B5EF4-FFF2-40B4-BE49-F238E27FC236}">
                <a16:creationId xmlns:a16="http://schemas.microsoft.com/office/drawing/2014/main" id="{AE67699B-40D1-4E80-AC6F-B5BFE1AB75A4}"/>
              </a:ext>
            </a:extLst>
          </p:cNvPr>
          <p:cNvSpPr txBox="1">
            <a:spLocks/>
          </p:cNvSpPr>
          <p:nvPr/>
        </p:nvSpPr>
        <p:spPr>
          <a:xfrm>
            <a:off x="0" y="508581"/>
            <a:ext cx="12192000" cy="553998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Voor vrijwel alle medewerkers geschikt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A6C4E60-8F64-0D45-B55A-F529D2388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69" y="2212326"/>
            <a:ext cx="2103573" cy="210357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17DC7D1-70EA-3342-88DA-838D546793EA}"/>
              </a:ext>
            </a:extLst>
          </p:cNvPr>
          <p:cNvSpPr txBox="1"/>
          <p:nvPr/>
        </p:nvSpPr>
        <p:spPr>
          <a:xfrm>
            <a:off x="1925887" y="2630192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&lt;25KM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rgbClr val="14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iets of e-bike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1711466-AF03-444B-BCBA-D2512354C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505" y="2214444"/>
            <a:ext cx="2103573" cy="210357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98BD7E1-00CC-0041-883D-0BDEFC8F8363}"/>
              </a:ext>
            </a:extLst>
          </p:cNvPr>
          <p:cNvSpPr txBox="1"/>
          <p:nvPr/>
        </p:nvSpPr>
        <p:spPr>
          <a:xfrm>
            <a:off x="5140123" y="2632310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&lt;40KM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Speed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pedelec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4D5437E-E1A2-1245-A787-6AE0A0CC97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158" y="2212326"/>
            <a:ext cx="2103573" cy="2103573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15E7405-8B31-2A4D-AF38-4FE816CE7F66}"/>
              </a:ext>
            </a:extLst>
          </p:cNvPr>
          <p:cNvSpPr txBox="1"/>
          <p:nvPr/>
        </p:nvSpPr>
        <p:spPr>
          <a:xfrm>
            <a:off x="8353776" y="2630192"/>
            <a:ext cx="191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Medewerkers met een leaseauto</a:t>
            </a:r>
          </a:p>
        </p:txBody>
      </p:sp>
    </p:spTree>
    <p:extLst>
      <p:ext uri="{BB962C8B-B14F-4D97-AF65-F5344CB8AC3E}">
        <p14:creationId xmlns:p14="http://schemas.microsoft.com/office/powerpoint/2010/main" val="26342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ijfhoek 2">
            <a:extLst>
              <a:ext uri="{FF2B5EF4-FFF2-40B4-BE49-F238E27FC236}">
                <a16:creationId xmlns:a16="http://schemas.microsoft.com/office/drawing/2014/main" id="{2D7E78F3-B195-4B36-BE90-C5F9B84758B5}"/>
              </a:ext>
            </a:extLst>
          </p:cNvPr>
          <p:cNvSpPr/>
          <p:nvPr/>
        </p:nvSpPr>
        <p:spPr>
          <a:xfrm>
            <a:off x="1139686" y="3034417"/>
            <a:ext cx="9528313" cy="1007496"/>
          </a:xfrm>
          <a:prstGeom prst="homePlate">
            <a:avLst/>
          </a:prstGeom>
          <a:gradFill flip="none" rotWithShape="1">
            <a:gsLst>
              <a:gs pos="0">
                <a:srgbClr val="FECB00">
                  <a:alpha val="0"/>
                </a:srgbClr>
              </a:gs>
              <a:gs pos="100000">
                <a:srgbClr val="FECB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IS BOVAG LEASEFIETS? </a:t>
            </a:r>
          </a:p>
        </p:txBody>
      </p:sp>
      <p:pic>
        <p:nvPicPr>
          <p:cNvPr id="11" name="Afbeelding 12" descr="bovag logo.png">
            <a:extLst>
              <a:ext uri="{FF2B5EF4-FFF2-40B4-BE49-F238E27FC236}">
                <a16:creationId xmlns:a16="http://schemas.microsoft.com/office/drawing/2014/main" id="{44C09F9C-766E-174A-B913-444073CD9C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11" y="377747"/>
            <a:ext cx="752273" cy="11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73AEC3DA-DC71-EB47-A97D-604013D09958}"/>
              </a:ext>
            </a:extLst>
          </p:cNvPr>
          <p:cNvSpPr/>
          <p:nvPr/>
        </p:nvSpPr>
        <p:spPr>
          <a:xfrm>
            <a:off x="0" y="6432331"/>
            <a:ext cx="12192000" cy="42567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Dianummer">
            <a:extLst>
              <a:ext uri="{FF2B5EF4-FFF2-40B4-BE49-F238E27FC236}">
                <a16:creationId xmlns:a16="http://schemas.microsoft.com/office/drawing/2014/main" id="{3A19E7D0-DF27-9F48-82B0-456330231985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C73121-F8BE-4F99-BD00-76376A450B31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6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238D39B-D70B-8948-B549-3E9A9C6C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8DDFF8A-B782-2641-9AD2-392BFBD524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94" y="76449"/>
            <a:ext cx="1524000" cy="1524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CA54DF-6C12-9043-B72A-C07965D3F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727" y="2802353"/>
            <a:ext cx="1524000" cy="1524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BFDA90-363A-0040-BC63-87ABEB4417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764" y="4644681"/>
            <a:ext cx="1676400" cy="1676400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D944CED6-3391-6445-A5F1-A4777A93E772}"/>
              </a:ext>
            </a:extLst>
          </p:cNvPr>
          <p:cNvSpPr txBox="1"/>
          <p:nvPr/>
        </p:nvSpPr>
        <p:spPr>
          <a:xfrm>
            <a:off x="5386340" y="223314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Vrije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dealer- en merkkeuze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91FBCAF-7688-A740-9B83-8C30C3C39F28}"/>
              </a:ext>
            </a:extLst>
          </p:cNvPr>
          <p:cNvSpPr txBox="1"/>
          <p:nvPr/>
        </p:nvSpPr>
        <p:spPr>
          <a:xfrm>
            <a:off x="3410538" y="5142966"/>
            <a:ext cx="16196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Omruilgarantie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binnen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dagen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AAC6D4F9-8F61-0B4E-AA37-BD40B5A0B90E}"/>
              </a:ext>
            </a:extLst>
          </p:cNvPr>
          <p:cNvCxnSpPr>
            <a:cxnSpLocks/>
          </p:cNvCxnSpPr>
          <p:nvPr/>
        </p:nvCxnSpPr>
        <p:spPr>
          <a:xfrm flipH="1">
            <a:off x="4637213" y="4323435"/>
            <a:ext cx="227114" cy="411259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DFCE4510-AD1D-E140-9B5B-D7E44458F854}"/>
              </a:ext>
            </a:extLst>
          </p:cNvPr>
          <p:cNvCxnSpPr>
            <a:cxnSpLocks/>
          </p:cNvCxnSpPr>
          <p:nvPr/>
        </p:nvCxnSpPr>
        <p:spPr>
          <a:xfrm>
            <a:off x="6137763" y="1568371"/>
            <a:ext cx="0" cy="32283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9A6A65DA-FCC2-2C4B-B5EE-1BF757972A42}"/>
              </a:ext>
            </a:extLst>
          </p:cNvPr>
          <p:cNvSpPr txBox="1"/>
          <p:nvPr/>
        </p:nvSpPr>
        <p:spPr>
          <a:xfrm>
            <a:off x="4259906" y="3708283"/>
            <a:ext cx="3742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BOVAG Leasefiets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D4416838-7D0A-3D48-AA33-F6829ADE01C1}"/>
              </a:ext>
            </a:extLst>
          </p:cNvPr>
          <p:cNvCxnSpPr>
            <a:cxnSpLocks/>
          </p:cNvCxnSpPr>
          <p:nvPr/>
        </p:nvCxnSpPr>
        <p:spPr>
          <a:xfrm>
            <a:off x="3057515" y="3541015"/>
            <a:ext cx="800204" cy="22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FC4FF3C-22DD-9847-8D5D-DF50F70A0F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50" y="557937"/>
            <a:ext cx="1676400" cy="16764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3D07455-9C53-9747-8A2C-50195E697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72" y="3045590"/>
            <a:ext cx="1676400" cy="16764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E61E415-D409-2541-BD8D-9DF85E8993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649" y="4851387"/>
            <a:ext cx="1676400" cy="16764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94B0823-26E3-4E47-A3C0-BDF49B66D4FA}"/>
              </a:ext>
            </a:extLst>
          </p:cNvPr>
          <p:cNvSpPr txBox="1"/>
          <p:nvPr/>
        </p:nvSpPr>
        <p:spPr>
          <a:xfrm>
            <a:off x="6455203" y="523036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Minimaal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€25,- inruil voor de oude fiets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E68AA83-F74E-8A43-BAC8-ABF261643362}"/>
              </a:ext>
            </a:extLst>
          </p:cNvPr>
          <p:cNvSpPr txBox="1"/>
          <p:nvPr/>
        </p:nvSpPr>
        <p:spPr>
          <a:xfrm>
            <a:off x="8850772" y="3310867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Inclusief onderhoud, pechhulp en verzekering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6411224-D65F-2A4E-9D1E-EC0E49089B22}"/>
              </a:ext>
            </a:extLst>
          </p:cNvPr>
          <p:cNvSpPr txBox="1"/>
          <p:nvPr/>
        </p:nvSpPr>
        <p:spPr>
          <a:xfrm>
            <a:off x="8455850" y="875538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Looptijd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 </a:t>
            </a:r>
          </a:p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maanden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DC23A517-17A4-BC4A-A6E2-192727B50D3F}"/>
              </a:ext>
            </a:extLst>
          </p:cNvPr>
          <p:cNvCxnSpPr>
            <a:cxnSpLocks/>
          </p:cNvCxnSpPr>
          <p:nvPr/>
        </p:nvCxnSpPr>
        <p:spPr>
          <a:xfrm>
            <a:off x="6957119" y="4432126"/>
            <a:ext cx="160387" cy="44235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A4B80ED-C12C-564F-940C-E83495414735}"/>
              </a:ext>
            </a:extLst>
          </p:cNvPr>
          <p:cNvCxnSpPr>
            <a:cxnSpLocks/>
          </p:cNvCxnSpPr>
          <p:nvPr/>
        </p:nvCxnSpPr>
        <p:spPr>
          <a:xfrm>
            <a:off x="8455850" y="3480689"/>
            <a:ext cx="394922" cy="101142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83F90C6E-4439-934F-9A17-90E09439A5A4}"/>
              </a:ext>
            </a:extLst>
          </p:cNvPr>
          <p:cNvCxnSpPr>
            <a:cxnSpLocks/>
          </p:cNvCxnSpPr>
          <p:nvPr/>
        </p:nvCxnSpPr>
        <p:spPr>
          <a:xfrm flipV="1">
            <a:off x="8056049" y="1876693"/>
            <a:ext cx="493833" cy="524082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Afbeelding 12" descr="bovag logo.png">
            <a:extLst>
              <a:ext uri="{FF2B5EF4-FFF2-40B4-BE49-F238E27FC236}">
                <a16:creationId xmlns:a16="http://schemas.microsoft.com/office/drawing/2014/main" id="{EF3CE5AA-25FA-DF4B-BEC1-DB2F1CAC02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530" y="5279796"/>
            <a:ext cx="830331" cy="124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kstvak 57">
            <a:extLst>
              <a:ext uri="{FF2B5EF4-FFF2-40B4-BE49-F238E27FC236}">
                <a16:creationId xmlns:a16="http://schemas.microsoft.com/office/drawing/2014/main" id="{D399BCAF-7FC3-4DF4-94E5-726C887ECDFB}"/>
              </a:ext>
            </a:extLst>
          </p:cNvPr>
          <p:cNvSpPr txBox="1"/>
          <p:nvPr/>
        </p:nvSpPr>
        <p:spPr>
          <a:xfrm>
            <a:off x="1544008" y="304559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Zakelijk en private lease vanaf het 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begin </a:t>
            </a:r>
          </a:p>
        </p:txBody>
      </p: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CDC5CDDC-E84E-47C0-BA75-78A88A0BC8A2}"/>
              </a:ext>
            </a:extLst>
          </p:cNvPr>
          <p:cNvCxnSpPr>
            <a:cxnSpLocks/>
          </p:cNvCxnSpPr>
          <p:nvPr/>
        </p:nvCxnSpPr>
        <p:spPr>
          <a:xfrm>
            <a:off x="3887300" y="1976823"/>
            <a:ext cx="442093" cy="398251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A75A63EF-8592-46C1-9A0D-D4166EB5A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318" y="416873"/>
            <a:ext cx="1802494" cy="1802494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3EEC4D15-0038-47E4-BD53-C63BCC60F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34" y="2153234"/>
            <a:ext cx="2333609" cy="1512084"/>
          </a:xfrm>
          <a:prstGeom prst="rect">
            <a:avLst/>
          </a:prstGeom>
        </p:spPr>
      </p:pic>
      <p:sp>
        <p:nvSpPr>
          <p:cNvPr id="62" name="Ovaal 61">
            <a:extLst>
              <a:ext uri="{FF2B5EF4-FFF2-40B4-BE49-F238E27FC236}">
                <a16:creationId xmlns:a16="http://schemas.microsoft.com/office/drawing/2014/main" id="{0872673D-9109-4D51-AC30-E799B4579397}"/>
              </a:ext>
            </a:extLst>
          </p:cNvPr>
          <p:cNvSpPr/>
          <p:nvPr/>
        </p:nvSpPr>
        <p:spPr>
          <a:xfrm>
            <a:off x="3785410" y="1876692"/>
            <a:ext cx="4691394" cy="264528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9A365CE9-FAC1-4BC8-909C-40C86F3A716D}"/>
              </a:ext>
            </a:extLst>
          </p:cNvPr>
          <p:cNvSpPr txBox="1"/>
          <p:nvPr/>
        </p:nvSpPr>
        <p:spPr>
          <a:xfrm>
            <a:off x="2497487" y="727142"/>
            <a:ext cx="1566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Aandacht voor veilig fietsen op e-bikes en omgaan met fiets-accu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CE37F7F0-C795-40C4-8CC6-BE0101391F95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9A2E69FD-A117-AE4E-932E-DBFD9ED27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407" y="5749883"/>
            <a:ext cx="1178885" cy="777904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30928FE-AB62-2247-BC15-EB8549C5E8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534" y="5279796"/>
            <a:ext cx="1226269" cy="4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strand, bord, oceaan&#10;&#10;Automatisch gegenereerde beschrijving">
            <a:extLst>
              <a:ext uri="{FF2B5EF4-FFF2-40B4-BE49-F238E27FC236}">
                <a16:creationId xmlns:a16="http://schemas.microsoft.com/office/drawing/2014/main" id="{0B8C4F5A-D552-4F92-8BFF-774335511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58" r="28583"/>
          <a:stretch/>
        </p:blipFill>
        <p:spPr>
          <a:xfrm>
            <a:off x="0" y="-1"/>
            <a:ext cx="6095998" cy="6858000"/>
          </a:xfrm>
          <a:prstGeom prst="rect">
            <a:avLst/>
          </a:prstGeom>
        </p:spPr>
      </p:pic>
      <p:sp>
        <p:nvSpPr>
          <p:cNvPr id="4" name="Tijdelijke aanduiding voor titel 2">
            <a:extLst>
              <a:ext uri="{FF2B5EF4-FFF2-40B4-BE49-F238E27FC236}">
                <a16:creationId xmlns:a16="http://schemas.microsoft.com/office/drawing/2014/main" id="{6D68E277-858C-8043-930A-69D559E55AF4}"/>
              </a:ext>
            </a:extLst>
          </p:cNvPr>
          <p:cNvSpPr txBox="1">
            <a:spLocks/>
          </p:cNvSpPr>
          <p:nvPr/>
        </p:nvSpPr>
        <p:spPr>
          <a:xfrm>
            <a:off x="346037" y="5144261"/>
            <a:ext cx="5403925" cy="1107996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Standaard extra zekerheden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F91F698-1091-7D40-BBEB-F0E399A614DE}"/>
              </a:ext>
            </a:extLst>
          </p:cNvPr>
          <p:cNvSpPr txBox="1"/>
          <p:nvPr/>
        </p:nvSpPr>
        <p:spPr>
          <a:xfrm>
            <a:off x="6095999" y="1446749"/>
            <a:ext cx="6096000" cy="3964501"/>
          </a:xfrm>
          <a:prstGeom prst="rect">
            <a:avLst/>
          </a:prstGeom>
          <a:noFill/>
        </p:spPr>
        <p:txBody>
          <a:bodyPr wrap="square" lIns="720000" tIns="0" rIns="540000" bIns="360000" rtlCol="0" anchor="t">
            <a:spAutoFit/>
          </a:bodyPr>
          <a:lstStyle/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Kosteloos opzeggen bij persoonlijke omstandigheden.</a:t>
            </a: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Opzegvergoeding na 1 jaar, meest gunstige berekening geldt.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Calibri" charset="0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Europa dekking pechhulp en verzekering.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Calibri" charset="0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380365" marR="0" lvl="0" indent="-380365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€35,- risico bij schade of diefstal.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Calibri" charset="0"/>
            </a:endParaRP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8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83D80C5-4D40-C940-AB5D-C651B119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1513" cy="6858000"/>
          </a:xfrm>
          <a:prstGeom prst="rect">
            <a:avLst/>
          </a:prstGeom>
        </p:spPr>
      </p:pic>
      <p:sp>
        <p:nvSpPr>
          <p:cNvPr id="4" name="Tijdelijke aanduiding voor titel 2">
            <a:extLst>
              <a:ext uri="{FF2B5EF4-FFF2-40B4-BE49-F238E27FC236}">
                <a16:creationId xmlns:a16="http://schemas.microsoft.com/office/drawing/2014/main" id="{6D68E277-858C-8043-930A-69D559E55AF4}"/>
              </a:ext>
            </a:extLst>
          </p:cNvPr>
          <p:cNvSpPr txBox="1">
            <a:spLocks/>
          </p:cNvSpPr>
          <p:nvPr/>
        </p:nvSpPr>
        <p:spPr>
          <a:xfrm>
            <a:off x="399174" y="3690576"/>
            <a:ext cx="5403925" cy="1661993"/>
          </a:xfrm>
          <a:prstGeom prst="rect">
            <a:avLst/>
          </a:prstGeom>
        </p:spPr>
        <p:txBody>
          <a:bodyPr vert="horz" wrap="square" lIns="360000" tIns="0" rIns="360000" bIns="0" rtlCol="0" anchor="t" anchorCtr="0">
            <a:spAutoFit/>
          </a:bodyPr>
          <a:lstStyle>
            <a:lvl1pPr algn="ctr" defTabSz="45715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 cap="all">
                <a:solidFill>
                  <a:schemeClr val="bg1"/>
                </a:solidFill>
                <a:latin typeface="Neo Tech Std" panose="020B0304030504040204" pitchFamily="34" charset="0"/>
                <a:ea typeface="Helvetica Neue Bold Condensed" charset="0"/>
                <a:cs typeface="Helvetica Neue Bold Condensed"/>
              </a:defRPr>
            </a:lvl1pPr>
            <a:lvl2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2pPr>
            <a:lvl3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3pPr>
            <a:lvl4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4pPr>
            <a:lvl5pPr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5pPr>
            <a:lvl6pPr marL="457157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6pPr>
            <a:lvl7pPr marL="914313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7pPr>
            <a:lvl8pPr marL="1371469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8pPr>
            <a:lvl9pPr marL="1828625" algn="ctr" defTabSz="457157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</a:defRPr>
            </a:lvl9pPr>
          </a:lstStyle>
          <a:p>
            <a:pPr marL="0" marR="0" lvl="0" indent="0" algn="ctr" defTabSz="45715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all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Wat moet je regelen als werkgever?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904734C8-7D28-414B-998D-169B8C773FF8}"/>
              </a:ext>
            </a:extLst>
          </p:cNvPr>
          <p:cNvSpPr txBox="1">
            <a:spLocks/>
          </p:cNvSpPr>
          <p:nvPr/>
        </p:nvSpPr>
        <p:spPr>
          <a:xfrm>
            <a:off x="11663680" y="6481380"/>
            <a:ext cx="398146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nl-NL"/>
            </a:defPPr>
            <a:lvl1pPr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3638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872761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09142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745523" algn="l" defTabSz="436381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181903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61828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054664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491045" algn="l" defTabSz="872761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marL="0" marR="0" lvl="0" indent="0" algn="ctr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141313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ctr" defTabSz="4363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41313">
                  <a:lumMod val="25000"/>
                  <a:lumOff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E79EC0-F1E5-4668-A34E-60BCF24E8512}"/>
              </a:ext>
            </a:extLst>
          </p:cNvPr>
          <p:cNvSpPr/>
          <p:nvPr/>
        </p:nvSpPr>
        <p:spPr>
          <a:xfrm>
            <a:off x="142526" y="65082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363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BOVAG Leasefiets wordt aangeboden door Friesland Lease i.s.m. BOVAG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89E15F-49A0-DF47-8C6A-6C6DE5DA3C0A}"/>
              </a:ext>
            </a:extLst>
          </p:cNvPr>
          <p:cNvSpPr txBox="1"/>
          <p:nvPr/>
        </p:nvSpPr>
        <p:spPr>
          <a:xfrm>
            <a:off x="4794039" y="103491"/>
            <a:ext cx="7397961" cy="7165378"/>
          </a:xfrm>
          <a:prstGeom prst="rect">
            <a:avLst/>
          </a:prstGeom>
          <a:noFill/>
        </p:spPr>
        <p:txBody>
          <a:bodyPr wrap="square" lIns="720000" tIns="0" rIns="540000" bIns="360000" rtlCol="0">
            <a:spAutoFit/>
          </a:bodyPr>
          <a:lstStyle/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200" u="sng" dirty="0">
                <a:solidFill>
                  <a:srgbClr val="141313"/>
                </a:solidFill>
                <a:latin typeface="Calibri" charset="0"/>
              </a:rPr>
              <a:t>Leasefietsregeling: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Voor wie 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Soort fiets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Maximum prijs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Looptijd 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Eigen bijdrage / Financiële impact</a:t>
            </a: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990" marR="0" lvl="0" indent="-38099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Leasefiets overeenkomst 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Specifieke fiets (framenummer)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Goed voor de fiets zorgen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Tijdig onderhoud / reparatie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Melden diefstal, schade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Gevolgen uit dienst 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Einde overeenkomst </a:t>
            </a:r>
            <a:r>
              <a:rPr lang="nl-NL" sz="2200" dirty="0">
                <a:solidFill>
                  <a:srgbClr val="141313"/>
                </a:solidFill>
                <a:latin typeface="Calibri" charset="0"/>
                <a:sym typeface="Wingdings" pitchFamily="2" charset="2"/>
              </a:rPr>
              <a:t> overname fiets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380990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2200" dirty="0">
              <a:solidFill>
                <a:srgbClr val="141313"/>
              </a:solidFill>
              <a:latin typeface="Calibri" charset="0"/>
            </a:endParaRPr>
          </a:p>
          <a:p>
            <a:pPr marL="380990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u="sng" dirty="0">
                <a:solidFill>
                  <a:srgbClr val="141313"/>
                </a:solidFill>
                <a:latin typeface="Calibri" charset="0"/>
              </a:rPr>
              <a:t>Inregelen salaris administratie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sz="2200" b="0" i="0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Bijtelling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Eigen bijdrage</a:t>
            </a:r>
          </a:p>
          <a:p>
            <a:pPr marL="838190" lvl="1" indent="-380990" defTabSz="5195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rgbClr val="141313"/>
                </a:solidFill>
                <a:latin typeface="Calibri" charset="0"/>
              </a:rPr>
              <a:t>Impact km vergoeding</a:t>
            </a:r>
            <a:endParaRPr kumimoji="0" lang="nl-NL" sz="2200" b="0" i="0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R="0" lvl="0" algn="l" defTabSz="5195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59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BOVAG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FBCB28"/>
      </a:accent2>
      <a:accent3>
        <a:srgbClr val="77787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VAG PowerPoint sjabloon 4-3 Gebruiksklaar (standaad formaat).pptx" id="{147432C9-A16B-4C9C-B95B-399387F724D1}" vid="{12A85339-FD94-439D-8C93-D052DA7F80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806</Words>
  <Application>Microsoft Macintosh PowerPoint</Application>
  <PresentationFormat>Breedbeeld</PresentationFormat>
  <Paragraphs>165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 Neue Bold Condensed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Christa Grootveld</dc:creator>
  <cp:lastModifiedBy>Thomas  Edens</cp:lastModifiedBy>
  <cp:revision>49</cp:revision>
  <dcterms:created xsi:type="dcterms:W3CDTF">2020-11-17T14:18:38Z</dcterms:created>
  <dcterms:modified xsi:type="dcterms:W3CDTF">2022-04-19T14:47:15Z</dcterms:modified>
</cp:coreProperties>
</file>