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9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Metadata/LabelInfo.xml" ContentType="application/vnd.ms-office.classificationlabels+xml"/>
  <Override PartName="/ppt/revisionInfo.xml" ContentType="application/vnd.ms-powerpoint.revisioninfo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88" r:id="rId3"/>
    <p:sldId id="259" r:id="rId4"/>
    <p:sldId id="305" r:id="rId5"/>
    <p:sldId id="267" r:id="rId6"/>
    <p:sldId id="279" r:id="rId7"/>
    <p:sldId id="280" r:id="rId8"/>
    <p:sldId id="287" r:id="rId9"/>
    <p:sldId id="264" r:id="rId10"/>
    <p:sldId id="277" r:id="rId11"/>
    <p:sldId id="278" r:id="rId12"/>
    <p:sldId id="273" r:id="rId13"/>
    <p:sldId id="276" r:id="rId14"/>
    <p:sldId id="281" r:id="rId15"/>
    <p:sldId id="282" r:id="rId16"/>
    <p:sldId id="274" r:id="rId17"/>
    <p:sldId id="283" r:id="rId18"/>
    <p:sldId id="275" r:id="rId19"/>
    <p:sldId id="269" r:id="rId20"/>
    <p:sldId id="284" r:id="rId21"/>
    <p:sldId id="268" r:id="rId22"/>
    <p:sldId id="286" r:id="rId23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40E"/>
    <a:srgbClr val="D6040E"/>
    <a:srgbClr val="DE04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50AB5E7-4F7C-4834-A709-73FB0F6C4AD2}" v="11" dt="2023-10-20T12:37:18.049"/>
    <p1510:client id="{79EF3AE0-94CD-466E-920B-D0E0E0EFEC14}" v="15" dt="2023-10-19T12:56:59.4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6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B4A84C-6964-4A98-B503-81A688DBB9A0}" type="datetimeFigureOut">
              <a:rPr lang="nb-NO" smtClean="0"/>
              <a:t>20.10.2023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018EA0-4E92-4222-8288-63946CC808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990006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Introdusere meg selv og William Ekeli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018EA0-4E92-4222-8288-63946CC80806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264022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018EA0-4E92-4222-8288-63946CC80806}" type="slidenum">
              <a:rPr lang="nb-NO" smtClean="0"/>
              <a:t>20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193180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018EA0-4E92-4222-8288-63946CC80806}" type="slidenum">
              <a:rPr lang="nb-NO" smtClean="0"/>
              <a:t>22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612028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Ansatte </a:t>
            </a:r>
            <a:r>
              <a:rPr lang="nb-NO" dirty="0" err="1"/>
              <a:t>ca</a:t>
            </a:r>
            <a:r>
              <a:rPr lang="nb-NO" dirty="0"/>
              <a:t> 60 / 210 / 20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018EA0-4E92-4222-8288-63946CC80806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647302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6 brannstasjoner i Bergen. Fana brannstasjon flytter snart til nye lokaler (like ovenfor Lagunen)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018EA0-4E92-4222-8288-63946CC80806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738908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*St. Joseph regnes som en suksess, da brannen ble oppdaget etter overtenning og ansatte likevel klarte å redde ut 171 av 173 beboere.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018EA0-4E92-4222-8288-63946CC80806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850697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018EA0-4E92-4222-8288-63946CC80806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19966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Persontall overskredet: Godkjent for 404 personer. Brannfarlig lydisolasjon var ikke tillatt brukt i denne typen bygg. 4 nødutganger, men nesten alle forsøkte å rømme ut hovedinngangen.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018EA0-4E92-4222-8288-63946CC80806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472651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018EA0-4E92-4222-8288-63946CC80806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177415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Konklusjon: Det kunne like gjerne skjedd i Bergen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018EA0-4E92-4222-8288-63946CC80806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337912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Hvorfor er det viktig å lage struktur? Fordi brann er ikke hovedfokus i bedriftene. Da må det innarbeides rutiner for å sikre at det ikke blir glemt.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018EA0-4E92-4222-8288-63946CC80806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459088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5B135-1F99-4BB0-A8EA-BAE198688B23}" type="datetimeFigureOut">
              <a:rPr lang="nb-NO" smtClean="0"/>
              <a:t>20.10.2023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1C812-2F21-4556-A184-D9F22BC7E19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90231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5B135-1F99-4BB0-A8EA-BAE198688B23}" type="datetimeFigureOut">
              <a:rPr lang="nb-NO" smtClean="0"/>
              <a:t>20.10.2023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1C812-2F21-4556-A184-D9F22BC7E19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97418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5B135-1F99-4BB0-A8EA-BAE198688B23}" type="datetimeFigureOut">
              <a:rPr lang="nb-NO" smtClean="0"/>
              <a:t>20.10.2023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1C812-2F21-4556-A184-D9F22BC7E19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34705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5B135-1F99-4BB0-A8EA-BAE198688B23}" type="datetimeFigureOut">
              <a:rPr lang="nb-NO" smtClean="0"/>
              <a:t>20.10.2023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1C812-2F21-4556-A184-D9F22BC7E19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02289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5B135-1F99-4BB0-A8EA-BAE198688B23}" type="datetimeFigureOut">
              <a:rPr lang="nb-NO" smtClean="0"/>
              <a:t>20.10.2023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1C812-2F21-4556-A184-D9F22BC7E19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24806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5B135-1F99-4BB0-A8EA-BAE198688B23}" type="datetimeFigureOut">
              <a:rPr lang="nb-NO" smtClean="0"/>
              <a:t>20.10.2023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1C812-2F21-4556-A184-D9F22BC7E19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1914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5B135-1F99-4BB0-A8EA-BAE198688B23}" type="datetimeFigureOut">
              <a:rPr lang="nb-NO" smtClean="0"/>
              <a:t>20.10.2023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1C812-2F21-4556-A184-D9F22BC7E19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9357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5B135-1F99-4BB0-A8EA-BAE198688B23}" type="datetimeFigureOut">
              <a:rPr lang="nb-NO" smtClean="0"/>
              <a:t>20.10.2023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1C812-2F21-4556-A184-D9F22BC7E19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4475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5B135-1F99-4BB0-A8EA-BAE198688B23}" type="datetimeFigureOut">
              <a:rPr lang="nb-NO" smtClean="0"/>
              <a:t>20.10.2023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1C812-2F21-4556-A184-D9F22BC7E19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45716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5B135-1F99-4BB0-A8EA-BAE198688B23}" type="datetimeFigureOut">
              <a:rPr lang="nb-NO" smtClean="0"/>
              <a:t>20.10.2023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1C812-2F21-4556-A184-D9F22BC7E19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84552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5B135-1F99-4BB0-A8EA-BAE198688B23}" type="datetimeFigureOut">
              <a:rPr lang="nb-NO" smtClean="0"/>
              <a:t>20.10.2023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1C812-2F21-4556-A184-D9F22BC7E19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38537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55B135-1F99-4BB0-A8EA-BAE198688B23}" type="datetimeFigureOut">
              <a:rPr lang="nb-NO" smtClean="0"/>
              <a:t>20.10.2023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11C812-2F21-4556-A184-D9F22BC7E19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40351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Slokkefilm.mp4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dsb.no/veiledere-handboker-og-informasjonsmateriell/systematisk-sikkerhetsarbeid-for-bygningseiere/" TargetMode="External"/><Relationship Id="rId3" Type="http://schemas.openxmlformats.org/officeDocument/2006/relationships/hyperlink" Target="https://lovdata.no/dokument/SF/forskrift/2015-12-17-1710" TargetMode="External"/><Relationship Id="rId7" Type="http://schemas.openxmlformats.org/officeDocument/2006/relationships/hyperlink" Target="https://www.ha.no/_f/p1/i813fe84a-b473-421c-983f-01ae54a952ac/brannforebyggende_brosjyre.pdf" TargetMode="External"/><Relationship Id="rId2" Type="http://schemas.openxmlformats.org/officeDocument/2006/relationships/hyperlink" Target="https://lovdata.no/dokument/SF/forskrift/1996-12-06-1127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bfobrann.no/handbok" TargetMode="External"/><Relationship Id="rId11" Type="http://schemas.openxmlformats.org/officeDocument/2006/relationships/hyperlink" Target="https://www.arbeidstilsynet.no/hms/risikovurdering/" TargetMode="External"/><Relationship Id="rId5" Type="http://schemas.openxmlformats.org/officeDocument/2006/relationships/hyperlink" Target="https://www.dsb.no/veiledere-handboker-og-informasjonsmateriell/veileder-for-sikkerhet-ved-store-arrangementer/" TargetMode="External"/><Relationship Id="rId10" Type="http://schemas.openxmlformats.org/officeDocument/2006/relationships/hyperlink" Target="https://www.oslo.kommune.no/brannvern-ildsted-og-feiing/verdibergingsplan/#gref" TargetMode="External"/><Relationship Id="rId4" Type="http://schemas.openxmlformats.org/officeDocument/2006/relationships/hyperlink" Target="https://www.dsb.no/lover/brannvern-brannvesen-nodnett/artikler/brannsikkerhet-ved-festivaler/" TargetMode="External"/><Relationship Id="rId9" Type="http://schemas.openxmlformats.org/officeDocument/2006/relationships/hyperlink" Target="https://www.dsb.no/lover/brannvern-brannvesen-nodnett/veiledning-til-forskrift/brannsikring-av-kirkebygg--en-temaveiledning-for-kirkebyggforvaltninger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O0ioCCiEe8" TargetMode="External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351279" y="3728721"/>
            <a:ext cx="9144000" cy="1239520"/>
          </a:xfrm>
        </p:spPr>
        <p:txBody>
          <a:bodyPr>
            <a:normAutofit/>
          </a:bodyPr>
          <a:lstStyle/>
          <a:p>
            <a:r>
              <a:rPr lang="nb-NO" dirty="0"/>
              <a:t>Kulturhus og brannsikkerhet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51279" y="5166362"/>
            <a:ext cx="9144000" cy="436879"/>
          </a:xfrm>
        </p:spPr>
        <p:txBody>
          <a:bodyPr>
            <a:normAutofit/>
          </a:bodyPr>
          <a:lstStyle/>
          <a:p>
            <a:r>
              <a:rPr lang="nb-NO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Internkontroll fra et brannperspektiv</a:t>
            </a: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9383" y="924563"/>
            <a:ext cx="1847793" cy="2387597"/>
          </a:xfrm>
          <a:prstGeom prst="rect">
            <a:avLst/>
          </a:prstGeom>
        </p:spPr>
      </p:pic>
      <p:sp>
        <p:nvSpPr>
          <p:cNvPr id="5" name="Rektangel 4"/>
          <p:cNvSpPr/>
          <p:nvPr/>
        </p:nvSpPr>
        <p:spPr>
          <a:xfrm>
            <a:off x="0" y="6492240"/>
            <a:ext cx="12192000" cy="365760"/>
          </a:xfrm>
          <a:prstGeom prst="rect">
            <a:avLst/>
          </a:prstGeom>
          <a:solidFill>
            <a:srgbClr val="CC04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9" name="Rett linje 8"/>
          <p:cNvCxnSpPr/>
          <p:nvPr/>
        </p:nvCxnSpPr>
        <p:spPr>
          <a:xfrm>
            <a:off x="4836160" y="6586091"/>
            <a:ext cx="0" cy="215146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kstSylinder 10"/>
          <p:cNvSpPr txBox="1"/>
          <p:nvPr/>
        </p:nvSpPr>
        <p:spPr>
          <a:xfrm>
            <a:off x="3408795" y="6508988"/>
            <a:ext cx="13146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dirty="0">
                <a:solidFill>
                  <a:schemeClr val="bg1"/>
                </a:solidFill>
              </a:rPr>
              <a:t>KOMPETENT</a:t>
            </a:r>
          </a:p>
        </p:txBody>
      </p:sp>
      <p:sp>
        <p:nvSpPr>
          <p:cNvPr id="12" name="TekstSylinder 11"/>
          <p:cNvSpPr txBox="1"/>
          <p:nvPr/>
        </p:nvSpPr>
        <p:spPr>
          <a:xfrm>
            <a:off x="4903124" y="6519447"/>
            <a:ext cx="9590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600" dirty="0">
                <a:solidFill>
                  <a:schemeClr val="bg1"/>
                </a:solidFill>
              </a:rPr>
              <a:t>ÅPEN</a:t>
            </a:r>
          </a:p>
        </p:txBody>
      </p:sp>
      <p:sp>
        <p:nvSpPr>
          <p:cNvPr id="13" name="TekstSylinder 12"/>
          <p:cNvSpPr txBox="1"/>
          <p:nvPr/>
        </p:nvSpPr>
        <p:spPr>
          <a:xfrm>
            <a:off x="6076488" y="6510774"/>
            <a:ext cx="1106632" cy="348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600" dirty="0">
                <a:solidFill>
                  <a:schemeClr val="bg1"/>
                </a:solidFill>
              </a:rPr>
              <a:t>PÅLITELIG</a:t>
            </a:r>
          </a:p>
        </p:txBody>
      </p:sp>
      <p:sp>
        <p:nvSpPr>
          <p:cNvPr id="14" name="TekstSylinder 13"/>
          <p:cNvSpPr txBox="1"/>
          <p:nvPr/>
        </p:nvSpPr>
        <p:spPr>
          <a:xfrm>
            <a:off x="7366923" y="6510774"/>
            <a:ext cx="12515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600" dirty="0">
                <a:solidFill>
                  <a:schemeClr val="bg1"/>
                </a:solidFill>
              </a:rPr>
              <a:t>ENGASJERT</a:t>
            </a:r>
          </a:p>
        </p:txBody>
      </p:sp>
      <p:cxnSp>
        <p:nvCxnSpPr>
          <p:cNvPr id="16" name="Rett linje 15"/>
          <p:cNvCxnSpPr/>
          <p:nvPr/>
        </p:nvCxnSpPr>
        <p:spPr>
          <a:xfrm>
            <a:off x="5923280" y="6577707"/>
            <a:ext cx="0" cy="215146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ett linje 18"/>
          <p:cNvCxnSpPr/>
          <p:nvPr/>
        </p:nvCxnSpPr>
        <p:spPr>
          <a:xfrm>
            <a:off x="7264400" y="6577707"/>
            <a:ext cx="0" cy="215146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18751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A012BB0-1431-72B9-87B3-8C8A08F96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Kunne det skjedd i Bergen?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30CCC406-4637-745C-72FE-7A7C65373F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452437"/>
          </a:xfrm>
        </p:spPr>
        <p:txBody>
          <a:bodyPr/>
          <a:lstStyle/>
          <a:p>
            <a:r>
              <a:rPr lang="nb-NO" dirty="0"/>
              <a:t>Status 2019:</a:t>
            </a:r>
          </a:p>
        </p:txBody>
      </p:sp>
      <p:pic>
        <p:nvPicPr>
          <p:cNvPr id="9" name="Plassholder for innhold 8">
            <a:extLst>
              <a:ext uri="{FF2B5EF4-FFF2-40B4-BE49-F238E27FC236}">
                <a16:creationId xmlns:a16="http://schemas.microsoft.com/office/drawing/2014/main" id="{6A8689F3-D46E-131B-89FA-5F26DC9405F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36612" y="2133600"/>
            <a:ext cx="3552994" cy="3684588"/>
          </a:xfrm>
        </p:spPr>
      </p:pic>
      <p:pic>
        <p:nvPicPr>
          <p:cNvPr id="11" name="Bilde 10">
            <a:extLst>
              <a:ext uri="{FF2B5EF4-FFF2-40B4-BE49-F238E27FC236}">
                <a16:creationId xmlns:a16="http://schemas.microsoft.com/office/drawing/2014/main" id="{202467BF-9566-AD64-69AB-41700D1582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4900" y="1690688"/>
            <a:ext cx="5944044" cy="4030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2030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6">
            <a:extLst>
              <a:ext uri="{FF2B5EF4-FFF2-40B4-BE49-F238E27FC236}">
                <a16:creationId xmlns:a16="http://schemas.microsoft.com/office/drawing/2014/main" id="{17EA3572-DDDD-673E-CF7B-92E40B58C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Resultat av kartlegging</a:t>
            </a:r>
          </a:p>
        </p:txBody>
      </p:sp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C23C5F28-A88D-C501-389D-02E489F57A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432772"/>
          </a:xfrm>
        </p:spPr>
        <p:txBody>
          <a:bodyPr/>
          <a:lstStyle/>
          <a:p>
            <a:r>
              <a:rPr lang="nb-NO" dirty="0"/>
              <a:t>Status bygning:</a:t>
            </a:r>
          </a:p>
        </p:txBody>
      </p:sp>
      <p:sp>
        <p:nvSpPr>
          <p:cNvPr id="8" name="Plassholder for innhold 7">
            <a:extLst>
              <a:ext uri="{FF2B5EF4-FFF2-40B4-BE49-F238E27FC236}">
                <a16:creationId xmlns:a16="http://schemas.microsoft.com/office/drawing/2014/main" id="{B646BA3D-B063-C770-F6E4-CA2EB0B281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113935"/>
            <a:ext cx="5157787" cy="4075728"/>
          </a:xfrm>
        </p:spPr>
        <p:txBody>
          <a:bodyPr>
            <a:normAutofit fontScale="92500" lnSpcReduction="10000"/>
          </a:bodyPr>
          <a:lstStyle/>
          <a:p>
            <a:r>
              <a:rPr lang="nb-NO" dirty="0"/>
              <a:t>Det er ikke søkt bruksendring eller utarbeidet et brannkonsept (ulovlig bruk)</a:t>
            </a:r>
          </a:p>
          <a:p>
            <a:r>
              <a:rPr lang="nb-NO" dirty="0"/>
              <a:t>To har ingen nødlys/ledesystem. Tre har mangelfullt ledesystem</a:t>
            </a:r>
          </a:p>
          <a:p>
            <a:r>
              <a:rPr lang="nb-NO" dirty="0"/>
              <a:t>To har ingen form for røykdeteksjon. En har røykvarslere</a:t>
            </a:r>
          </a:p>
          <a:p>
            <a:r>
              <a:rPr lang="nb-NO" dirty="0"/>
              <a:t>Tre manglet godkjent slokkeutstyr</a:t>
            </a:r>
          </a:p>
          <a:p>
            <a:r>
              <a:rPr lang="nb-NO" dirty="0"/>
              <a:t>Kun to av lokalene var sprinklet (Bryggen/Skuteviksbodene)</a:t>
            </a:r>
          </a:p>
          <a:p>
            <a:endParaRPr lang="nb-NO" dirty="0"/>
          </a:p>
        </p:txBody>
      </p:sp>
      <p:sp>
        <p:nvSpPr>
          <p:cNvPr id="11" name="Plassholder for tekst 10">
            <a:extLst>
              <a:ext uri="{FF2B5EF4-FFF2-40B4-BE49-F238E27FC236}">
                <a16:creationId xmlns:a16="http://schemas.microsoft.com/office/drawing/2014/main" id="{50B7438A-6808-7A2F-15B9-EF0CF2BD44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432772"/>
          </a:xfrm>
        </p:spPr>
        <p:txBody>
          <a:bodyPr/>
          <a:lstStyle/>
          <a:p>
            <a:r>
              <a:rPr lang="nb-NO" dirty="0"/>
              <a:t>Status bruk:</a:t>
            </a:r>
          </a:p>
        </p:txBody>
      </p:sp>
      <p:sp>
        <p:nvSpPr>
          <p:cNvPr id="9" name="Plassholder for innhold 8">
            <a:extLst>
              <a:ext uri="{FF2B5EF4-FFF2-40B4-BE49-F238E27FC236}">
                <a16:creationId xmlns:a16="http://schemas.microsoft.com/office/drawing/2014/main" id="{CC12FFA9-D3AC-C24F-6386-FDA4B875BC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199" y="2113935"/>
            <a:ext cx="5282381" cy="3362633"/>
          </a:xfrm>
        </p:spPr>
        <p:txBody>
          <a:bodyPr>
            <a:normAutofit fontScale="92500" lnSpcReduction="10000"/>
          </a:bodyPr>
          <a:lstStyle/>
          <a:p>
            <a:r>
              <a:rPr lang="nb-NO" dirty="0"/>
              <a:t>I fem av lokalene blir deltakerne låst inne (fire har nødnøkkel, i siste er det kun ansatt som kan låse opp)</a:t>
            </a:r>
          </a:p>
          <a:p>
            <a:r>
              <a:rPr lang="nb-NO" dirty="0"/>
              <a:t>Kun et av lokalene har både branninstruks og rømningsplan</a:t>
            </a:r>
          </a:p>
          <a:p>
            <a:r>
              <a:rPr lang="nb-NO" dirty="0"/>
              <a:t>Kun en av aktørene kan dokumentere at ansatte har fått opplæring i brannsikkerhet/-rutiner</a:t>
            </a:r>
          </a:p>
          <a:p>
            <a:r>
              <a:rPr lang="nb-NO" b="1" dirty="0"/>
              <a:t>Ingen har gjennomført brannøvelse</a:t>
            </a:r>
          </a:p>
          <a:p>
            <a:endParaRPr lang="nb-NO" dirty="0"/>
          </a:p>
        </p:txBody>
      </p:sp>
      <p:sp>
        <p:nvSpPr>
          <p:cNvPr id="12" name="Plassholder for tekst 10">
            <a:extLst>
              <a:ext uri="{FF2B5EF4-FFF2-40B4-BE49-F238E27FC236}">
                <a16:creationId xmlns:a16="http://schemas.microsoft.com/office/drawing/2014/main" id="{BEB03CCF-A044-47D3-25EF-A4E1F0F22378}"/>
              </a:ext>
            </a:extLst>
          </p:cNvPr>
          <p:cNvSpPr txBox="1">
            <a:spLocks/>
          </p:cNvSpPr>
          <p:nvPr/>
        </p:nvSpPr>
        <p:spPr>
          <a:xfrm>
            <a:off x="1872942" y="5592814"/>
            <a:ext cx="8249265" cy="90006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b-NO" sz="2800" dirty="0"/>
              <a:t>Konklusjon: Det kunne like gjerne skjedd i Bergen</a:t>
            </a:r>
          </a:p>
        </p:txBody>
      </p:sp>
    </p:spTree>
    <p:extLst>
      <p:ext uri="{BB962C8B-B14F-4D97-AF65-F5344CB8AC3E}">
        <p14:creationId xmlns:p14="http://schemas.microsoft.com/office/powerpoint/2010/main" val="3821460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892E3E1-0B34-CBF6-68D8-0831FF751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Internkontroll: Minstekrav (brann)</a:t>
            </a:r>
          </a:p>
        </p:txBody>
      </p:sp>
      <p:pic>
        <p:nvPicPr>
          <p:cNvPr id="8" name="Plassholder for innhold 7">
            <a:extLst>
              <a:ext uri="{FF2B5EF4-FFF2-40B4-BE49-F238E27FC236}">
                <a16:creationId xmlns:a16="http://schemas.microsoft.com/office/drawing/2014/main" id="{70AEAF22-4E57-898E-0F02-C6F36E0369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84457" y="1771650"/>
            <a:ext cx="7692968" cy="4385119"/>
          </a:xfrm>
        </p:spPr>
      </p:pic>
    </p:spTree>
    <p:extLst>
      <p:ext uri="{BB962C8B-B14F-4D97-AF65-F5344CB8AC3E}">
        <p14:creationId xmlns:p14="http://schemas.microsoft.com/office/powerpoint/2010/main" val="16626671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2033806-D70D-09F6-7994-799F833F3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Trinn 1: Mål og målsetninger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F664E6B3-C1F6-7F2B-664D-6DE2BBEDD15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b-NO" dirty="0"/>
              <a:t>Målsetningene skal være konkrete og målbare</a:t>
            </a:r>
          </a:p>
          <a:p>
            <a:r>
              <a:rPr lang="nb-NO" dirty="0"/>
              <a:t>Målsetningene må være forståelig for ansatte</a:t>
            </a:r>
          </a:p>
          <a:p>
            <a:r>
              <a:rPr lang="nb-NO" dirty="0"/>
              <a:t>Målsetningene skal være tidsavgrenset</a:t>
            </a:r>
          </a:p>
          <a:p>
            <a:r>
              <a:rPr lang="nb-NO" dirty="0"/>
              <a:t>Målsetningene kan deles i hensiktsmessige hoved- og delmål</a:t>
            </a:r>
          </a:p>
        </p:txBody>
      </p:sp>
      <p:pic>
        <p:nvPicPr>
          <p:cNvPr id="7" name="Plassholder for innhold 6">
            <a:extLst>
              <a:ext uri="{FF2B5EF4-FFF2-40B4-BE49-F238E27FC236}">
                <a16:creationId xmlns:a16="http://schemas.microsoft.com/office/drawing/2014/main" id="{8A2CB05D-F635-8E61-30F0-603F88B829F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819900" y="1577933"/>
            <a:ext cx="3596608" cy="4732380"/>
          </a:xfrm>
        </p:spPr>
      </p:pic>
    </p:spTree>
    <p:extLst>
      <p:ext uri="{BB962C8B-B14F-4D97-AF65-F5344CB8AC3E}">
        <p14:creationId xmlns:p14="http://schemas.microsoft.com/office/powerpoint/2010/main" val="6928080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2033806-D70D-09F6-7994-799F833F3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Trinn 2: Risikovurdering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F664E6B3-C1F6-7F2B-664D-6DE2BBEDD1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621594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b-NO" dirty="0"/>
              <a:t>Risiko = Sannsynlighet x Konsekvens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Tre enkle spørsmål:</a:t>
            </a:r>
          </a:p>
          <a:p>
            <a:r>
              <a:rPr lang="nb-NO" dirty="0"/>
              <a:t>Hva kan gå galt?</a:t>
            </a:r>
          </a:p>
          <a:p>
            <a:r>
              <a:rPr lang="nb-NO" dirty="0"/>
              <a:t>Hva kan vi gjøre for å hindre dette?</a:t>
            </a:r>
          </a:p>
          <a:p>
            <a:r>
              <a:rPr lang="nb-NO" dirty="0"/>
              <a:t>Hva kan vi gjøre for å redusere konsekvensene, dersom det først går galt?</a:t>
            </a:r>
          </a:p>
          <a:p>
            <a:endParaRPr lang="nb-NO" dirty="0"/>
          </a:p>
          <a:p>
            <a:pPr marL="0" indent="0">
              <a:buNone/>
            </a:pPr>
            <a:r>
              <a:rPr lang="nb-NO" dirty="0"/>
              <a:t>Tips: Arbeidstilsynet har utarbeidet maler som ligger gratis tilgjengelig på nett, med veiledning</a:t>
            </a:r>
          </a:p>
        </p:txBody>
      </p:sp>
      <p:pic>
        <p:nvPicPr>
          <p:cNvPr id="8" name="Plassholder for innhold 7">
            <a:extLst>
              <a:ext uri="{FF2B5EF4-FFF2-40B4-BE49-F238E27FC236}">
                <a16:creationId xmlns:a16="http://schemas.microsoft.com/office/drawing/2014/main" id="{85E6FF0A-04A8-1D31-670F-F430B99FAE5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547576" y="1825625"/>
            <a:ext cx="4430847" cy="4351338"/>
          </a:xfrm>
        </p:spPr>
      </p:pic>
    </p:spTree>
    <p:extLst>
      <p:ext uri="{BB962C8B-B14F-4D97-AF65-F5344CB8AC3E}">
        <p14:creationId xmlns:p14="http://schemas.microsoft.com/office/powerpoint/2010/main" val="41042067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2033806-D70D-09F6-7994-799F833F3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Trinn 3: Handlingsplan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F664E6B3-C1F6-7F2B-664D-6DE2BBEDD15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b-NO" dirty="0"/>
              <a:t>Tiltak må være konkret og tydelig beskrevet</a:t>
            </a:r>
          </a:p>
          <a:p>
            <a:r>
              <a:rPr lang="nb-NO" dirty="0"/>
              <a:t>Det må tydeliggjøres hvem som har ansvar for tiltaket </a:t>
            </a:r>
          </a:p>
          <a:p>
            <a:r>
              <a:rPr lang="nb-NO" dirty="0"/>
              <a:t>Det må settes en realistisk frist for å lukke tiltaket</a:t>
            </a:r>
          </a:p>
          <a:p>
            <a:r>
              <a:rPr lang="nb-NO" dirty="0"/>
              <a:t>Tiltakene kan sorteres etter kategoritype for å bedre oversikten</a:t>
            </a:r>
          </a:p>
        </p:txBody>
      </p:sp>
      <p:pic>
        <p:nvPicPr>
          <p:cNvPr id="8" name="Plassholder for innhold 7">
            <a:extLst>
              <a:ext uri="{FF2B5EF4-FFF2-40B4-BE49-F238E27FC236}">
                <a16:creationId xmlns:a16="http://schemas.microsoft.com/office/drawing/2014/main" id="{91B09234-1923-70AE-ADA3-FD660AF97E3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838950" y="1657350"/>
            <a:ext cx="3714749" cy="4900049"/>
          </a:xfrm>
        </p:spPr>
      </p:pic>
    </p:spTree>
    <p:extLst>
      <p:ext uri="{BB962C8B-B14F-4D97-AF65-F5344CB8AC3E}">
        <p14:creationId xmlns:p14="http://schemas.microsoft.com/office/powerpoint/2010/main" val="39475756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6">
            <a:extLst>
              <a:ext uri="{FF2B5EF4-FFF2-40B4-BE49-F238E27FC236}">
                <a16:creationId xmlns:a16="http://schemas.microsoft.com/office/drawing/2014/main" id="{841048EA-923E-99D3-8153-EABC1BFD0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4000" dirty="0"/>
              <a:t>Underlag til handlingsplan</a:t>
            </a:r>
          </a:p>
        </p:txBody>
      </p:sp>
      <p:sp>
        <p:nvSpPr>
          <p:cNvPr id="13" name="Plassholder for innhold 12">
            <a:extLst>
              <a:ext uri="{FF2B5EF4-FFF2-40B4-BE49-F238E27FC236}">
                <a16:creationId xmlns:a16="http://schemas.microsoft.com/office/drawing/2014/main" id="{ACB1CF52-7DAE-5CE3-8428-2E6343704B6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b-NO" dirty="0"/>
              <a:t>Mange faktorer som påvirker brannsikkerheten</a:t>
            </a:r>
          </a:p>
          <a:p>
            <a:pPr lvl="1"/>
            <a:r>
              <a:rPr lang="nb-NO" dirty="0"/>
              <a:t>Har vi systemer og rutiner for å ivareta disse?</a:t>
            </a:r>
          </a:p>
          <a:p>
            <a:pPr lvl="1"/>
            <a:r>
              <a:rPr lang="nb-NO" dirty="0"/>
              <a:t>Har vi gjort bruker kjent med hvordan brannsikkerheten er ivaretatt?</a:t>
            </a:r>
          </a:p>
          <a:p>
            <a:pPr lvl="1"/>
            <a:r>
              <a:rPr lang="nb-NO" dirty="0"/>
              <a:t>Har bruker systemer og rutiner for å ivareta brannsikkerheten?</a:t>
            </a:r>
          </a:p>
        </p:txBody>
      </p:sp>
      <p:pic>
        <p:nvPicPr>
          <p:cNvPr id="18" name="Plassholder for innhold 17">
            <a:extLst>
              <a:ext uri="{FF2B5EF4-FFF2-40B4-BE49-F238E27FC236}">
                <a16:creationId xmlns:a16="http://schemas.microsoft.com/office/drawing/2014/main" id="{6625979C-6D42-4B31-8322-70736913F99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682654" y="1509300"/>
            <a:ext cx="3746596" cy="4667663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35051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2033806-D70D-09F6-7994-799F833F3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Trinn 4: Avvikshåndtering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F664E6B3-C1F6-7F2B-664D-6DE2BBEDD1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2260600"/>
          </a:xfrm>
        </p:spPr>
        <p:txBody>
          <a:bodyPr>
            <a:normAutofit/>
          </a:bodyPr>
          <a:lstStyle/>
          <a:p>
            <a:r>
              <a:rPr lang="nb-NO" dirty="0"/>
              <a:t>Det må utarbeides et system for melding av avvik / forbedrings-forslag</a:t>
            </a:r>
          </a:p>
          <a:p>
            <a:r>
              <a:rPr lang="nb-NO" dirty="0"/>
              <a:t>Alle ansatte må ha mulighet til å gi beskjed om feil og mangler</a:t>
            </a:r>
          </a:p>
        </p:txBody>
      </p:sp>
      <p:pic>
        <p:nvPicPr>
          <p:cNvPr id="9" name="Plassholder for innhold 8">
            <a:extLst>
              <a:ext uri="{FF2B5EF4-FFF2-40B4-BE49-F238E27FC236}">
                <a16:creationId xmlns:a16="http://schemas.microsoft.com/office/drawing/2014/main" id="{1CC0A22D-E663-7F11-1728-EC9C8EAB402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67450" y="1825625"/>
            <a:ext cx="5181600" cy="3815468"/>
          </a:xfrm>
          <a:prstGeom prst="rect">
            <a:avLst/>
          </a:prstGeom>
        </p:spPr>
      </p:pic>
      <p:pic>
        <p:nvPicPr>
          <p:cNvPr id="11" name="Bilde 10">
            <a:extLst>
              <a:ext uri="{FF2B5EF4-FFF2-40B4-BE49-F238E27FC236}">
                <a16:creationId xmlns:a16="http://schemas.microsoft.com/office/drawing/2014/main" id="{31013D34-E6B1-09ED-4825-3C158FE528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365" y="4055897"/>
            <a:ext cx="5087186" cy="1585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115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2C7BC63-8566-2834-12F4-3A70D1857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Trinn 5: Følg opp systemet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ACB20E76-5966-E943-92A2-0F3FFC3C082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b-NO" dirty="0"/>
              <a:t>Er tiltakene i handlingsplanen gjennomført som planlagt?</a:t>
            </a:r>
          </a:p>
          <a:p>
            <a:r>
              <a:rPr lang="nb-NO" dirty="0"/>
              <a:t>Ble resultatet som forventet, eller må vi gjøre justeringer?</a:t>
            </a:r>
          </a:p>
          <a:p>
            <a:r>
              <a:rPr lang="nb-NO" dirty="0"/>
              <a:t>Har ansatte fått nødvendig informasjon?</a:t>
            </a:r>
          </a:p>
        </p:txBody>
      </p:sp>
      <p:pic>
        <p:nvPicPr>
          <p:cNvPr id="7" name="Plassholder for innhold 6">
            <a:extLst>
              <a:ext uri="{FF2B5EF4-FFF2-40B4-BE49-F238E27FC236}">
                <a16:creationId xmlns:a16="http://schemas.microsoft.com/office/drawing/2014/main" id="{E4ACBC33-D398-6883-2629-E1C7392BB34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610350" y="1407612"/>
            <a:ext cx="4333875" cy="5221791"/>
          </a:xfrm>
        </p:spPr>
      </p:pic>
    </p:spTree>
    <p:extLst>
      <p:ext uri="{BB962C8B-B14F-4D97-AF65-F5344CB8AC3E}">
        <p14:creationId xmlns:p14="http://schemas.microsoft.com/office/powerpoint/2010/main" val="6777225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C7D2E05-959A-51DC-6AD7-9E8CDCDA59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Kulturverdier - Verdiredningsplan</a:t>
            </a:r>
          </a:p>
        </p:txBody>
      </p:sp>
      <p:sp>
        <p:nvSpPr>
          <p:cNvPr id="13" name="Plassholder for innhold 12">
            <a:extLst>
              <a:ext uri="{FF2B5EF4-FFF2-40B4-BE49-F238E27FC236}">
                <a16:creationId xmlns:a16="http://schemas.microsoft.com/office/drawing/2014/main" id="{54EFAE14-F84E-C664-8F97-56CAC169C7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90688"/>
            <a:ext cx="5181600" cy="4351338"/>
          </a:xfrm>
        </p:spPr>
        <p:txBody>
          <a:bodyPr>
            <a:normAutofit lnSpcReduction="10000"/>
          </a:bodyPr>
          <a:lstStyle/>
          <a:p>
            <a:r>
              <a:rPr lang="nb-NO" dirty="0"/>
              <a:t>Brann i kulturbygninger kan gi tap av uerstattelige kulturverdier</a:t>
            </a:r>
          </a:p>
          <a:p>
            <a:r>
              <a:rPr lang="nb-NO" dirty="0"/>
              <a:t>Vanskelig for det utrente øye å evaluere kulturverdier (ekte/unik </a:t>
            </a:r>
            <a:r>
              <a:rPr lang="nb-NO" dirty="0" err="1"/>
              <a:t>vs</a:t>
            </a:r>
            <a:r>
              <a:rPr lang="nb-NO" dirty="0"/>
              <a:t> kopi/en av mange)</a:t>
            </a:r>
          </a:p>
          <a:p>
            <a:r>
              <a:rPr lang="nb-NO" dirty="0"/>
              <a:t>Brannvesenet har samarbeidet på tvers av kommunene og sammen med museum for å lage en standardisert plan</a:t>
            </a:r>
          </a:p>
          <a:p>
            <a:r>
              <a:rPr lang="nb-NO" dirty="0"/>
              <a:t>Kontaktperson i Bergen brannvesen: Anne Bjørke</a:t>
            </a:r>
          </a:p>
        </p:txBody>
      </p:sp>
      <p:pic>
        <p:nvPicPr>
          <p:cNvPr id="18" name="Bilde 17">
            <a:extLst>
              <a:ext uri="{FF2B5EF4-FFF2-40B4-BE49-F238E27FC236}">
                <a16:creationId xmlns:a16="http://schemas.microsoft.com/office/drawing/2014/main" id="{ED8D865C-FBDC-14CA-E0CA-E043B77DCD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8877" y="1690688"/>
            <a:ext cx="4391025" cy="2482383"/>
          </a:xfrm>
          <a:prstGeom prst="rect">
            <a:avLst/>
          </a:prstGeom>
        </p:spPr>
      </p:pic>
      <p:pic>
        <p:nvPicPr>
          <p:cNvPr id="16" name="Plassholder for innhold 15">
            <a:extLst>
              <a:ext uri="{FF2B5EF4-FFF2-40B4-BE49-F238E27FC236}">
                <a16:creationId xmlns:a16="http://schemas.microsoft.com/office/drawing/2014/main" id="{00E87C0B-16D9-AD4D-827C-7CAF1DB062F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999279" y="3505200"/>
            <a:ext cx="4649796" cy="2607928"/>
          </a:xfrm>
        </p:spPr>
      </p:pic>
    </p:spTree>
    <p:extLst>
      <p:ext uri="{BB962C8B-B14F-4D97-AF65-F5344CB8AC3E}">
        <p14:creationId xmlns:p14="http://schemas.microsoft.com/office/powerpoint/2010/main" val="20223610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3C79428E-E640-4275-AA8E-9968F4F40517}"/>
              </a:ext>
            </a:extLst>
          </p:cNvPr>
          <p:cNvSpPr/>
          <p:nvPr/>
        </p:nvSpPr>
        <p:spPr>
          <a:xfrm>
            <a:off x="2267712" y="0"/>
            <a:ext cx="1554480" cy="4096512"/>
          </a:xfrm>
          <a:prstGeom prst="rect">
            <a:avLst/>
          </a:prstGeom>
          <a:solidFill>
            <a:srgbClr val="BE261A">
              <a:alpha val="6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9AF587A3-D789-437D-B5C0-D49FF9739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0778" y="91978"/>
            <a:ext cx="6830443" cy="1622521"/>
          </a:xfrm>
        </p:spPr>
        <p:txBody>
          <a:bodyPr>
            <a:normAutofit/>
          </a:bodyPr>
          <a:lstStyle/>
          <a:p>
            <a:r>
              <a:rPr lang="nb-NO" sz="5400" b="1" dirty="0">
                <a:latin typeface="Helvetica" panose="020B0604020202020204" pitchFamily="34" charset="0"/>
                <a:cs typeface="Helvetica" panose="020B0604020202020204" pitchFamily="34" charset="0"/>
              </a:rPr>
              <a:t>Bergen brannvesen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DB2A3A79-65CF-47B0-96E4-565CACBEB2E2}"/>
              </a:ext>
            </a:extLst>
          </p:cNvPr>
          <p:cNvSpPr txBox="1"/>
          <p:nvPr/>
        </p:nvSpPr>
        <p:spPr>
          <a:xfrm>
            <a:off x="4157134" y="1923079"/>
            <a:ext cx="7077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/>
              <a:t>Bergen brannvesen ledes av brannsjef Janicke Larsen og er Bergen kommunes brann- og redningstjeneste. 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34AFE6A3-695D-4421-A7C0-926A06AACB3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922" y="249935"/>
            <a:ext cx="588395" cy="760285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A21BA902-4CD3-98BC-E635-649A0FA709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8587" y="2962656"/>
            <a:ext cx="6656714" cy="3635868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AA944E2F-465F-396A-38EA-50306129D2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8840" y="3219139"/>
            <a:ext cx="4043876" cy="316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4232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1FD990D-0A07-C4CA-5C62-C0EF8B480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Erfaringsutveksling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E3E94D81-A865-2EA9-A871-869874B46C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41537"/>
            <a:ext cx="5181600" cy="4351338"/>
          </a:xfrm>
        </p:spPr>
        <p:txBody>
          <a:bodyPr/>
          <a:lstStyle/>
          <a:p>
            <a:r>
              <a:rPr lang="nb-NO" dirty="0"/>
              <a:t>Har dere systemer som fungerer godt i eget brannvernarbeid?</a:t>
            </a:r>
          </a:p>
          <a:p>
            <a:r>
              <a:rPr lang="nb-NO" dirty="0"/>
              <a:t>Har dere hatt brann eller branntilløp i deres bygg?</a:t>
            </a:r>
          </a:p>
          <a:p>
            <a:pPr lvl="1"/>
            <a:r>
              <a:rPr lang="nb-NO" dirty="0"/>
              <a:t>Hvordan oppsto dette?</a:t>
            </a:r>
          </a:p>
          <a:p>
            <a:pPr lvl="1"/>
            <a:r>
              <a:rPr lang="nb-NO" dirty="0"/>
              <a:t>Hvilke tiltak er gjort for å unngå at det skjer igjen?</a:t>
            </a:r>
          </a:p>
          <a:p>
            <a:r>
              <a:rPr lang="nb-NO" dirty="0"/>
              <a:t>Tips hverandre!</a:t>
            </a:r>
          </a:p>
        </p:txBody>
      </p:sp>
      <p:pic>
        <p:nvPicPr>
          <p:cNvPr id="7" name="Picture 2">
            <a:hlinkClick r:id="rId3" action="ppaction://hlinkfile"/>
            <a:extLst>
              <a:ext uri="{FF2B5EF4-FFF2-40B4-BE49-F238E27FC236}">
                <a16:creationId xmlns:a16="http://schemas.microsoft.com/office/drawing/2014/main" id="{4FF96202-46E5-2A1D-1DB9-7B0DC7D66B0C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4645" y="2223525"/>
            <a:ext cx="3538784" cy="307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72304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6">
            <a:extLst>
              <a:ext uri="{FF2B5EF4-FFF2-40B4-BE49-F238E27FC236}">
                <a16:creationId xmlns:a16="http://schemas.microsoft.com/office/drawing/2014/main" id="{D90D466A-E000-72AB-84DA-BD9E2AB5E6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Nyttige lenker</a:t>
            </a:r>
          </a:p>
        </p:txBody>
      </p:sp>
      <p:sp>
        <p:nvSpPr>
          <p:cNvPr id="8" name="Plassholder for innhold 7">
            <a:extLst>
              <a:ext uri="{FF2B5EF4-FFF2-40B4-BE49-F238E27FC236}">
                <a16:creationId xmlns:a16="http://schemas.microsoft.com/office/drawing/2014/main" id="{2D4454B6-4484-C546-AD5A-C1DC284B5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b-NO" sz="1800" dirty="0"/>
              <a:t>Internkontrollforskriften: </a:t>
            </a:r>
            <a:r>
              <a:rPr lang="nb-NO" sz="1800" dirty="0">
                <a:hlinkClick r:id="rId2"/>
              </a:rPr>
              <a:t>https://lovdata.no/dokument/SF/forskrift/1996-12-06-1127</a:t>
            </a:r>
            <a:endParaRPr lang="nb-NO" sz="1800" dirty="0"/>
          </a:p>
          <a:p>
            <a:r>
              <a:rPr lang="nb-NO" sz="1800" dirty="0"/>
              <a:t>Forskrift om brannforebygging: </a:t>
            </a:r>
            <a:r>
              <a:rPr lang="nb-NO" sz="1800" dirty="0">
                <a:hlinkClick r:id="rId3"/>
              </a:rPr>
              <a:t>https://lovdata.no/dokument/SF/forskrift/2015-12-17-1710</a:t>
            </a:r>
            <a:endParaRPr lang="nb-NO" sz="1800" dirty="0"/>
          </a:p>
          <a:p>
            <a:r>
              <a:rPr lang="nb-NO" sz="1800" dirty="0"/>
              <a:t>Brannsikkerhet ved festivaler: </a:t>
            </a:r>
            <a:r>
              <a:rPr lang="nb-NO" sz="1800" dirty="0">
                <a:hlinkClick r:id="rId4"/>
              </a:rPr>
              <a:t>https://www.dsb.no/lover/brannvern-brannvesen-nodnett/artikler/brannsikkerhet-ved-festivaler/</a:t>
            </a:r>
            <a:endParaRPr lang="nb-NO" sz="1800" dirty="0"/>
          </a:p>
          <a:p>
            <a:r>
              <a:rPr lang="nb-NO" sz="1800" dirty="0"/>
              <a:t>Veileder for sikkerhet ved store arrangementer: </a:t>
            </a:r>
            <a:r>
              <a:rPr lang="nb-NO" sz="1800" dirty="0">
                <a:hlinkClick r:id="rId5"/>
              </a:rPr>
              <a:t>https://www.dsb.no/veiledere-handboker-og-informasjonsmateriell/veileder-for-sikkerhet-ved-store-arrangementer/</a:t>
            </a:r>
            <a:endParaRPr lang="nb-NO" sz="1800" dirty="0"/>
          </a:p>
          <a:p>
            <a:r>
              <a:rPr lang="nb-NO" sz="1800" b="1" dirty="0"/>
              <a:t>Håndbok for byggeiere: </a:t>
            </a:r>
            <a:r>
              <a:rPr lang="nb-NO" sz="1800" b="1" dirty="0">
                <a:hlinkClick r:id="rId6"/>
              </a:rPr>
              <a:t>Håndbok for byggeiere (bfobrann.no)</a:t>
            </a:r>
            <a:endParaRPr lang="nb-NO" sz="1800" b="1" dirty="0"/>
          </a:p>
          <a:p>
            <a:r>
              <a:rPr lang="nb-NO" sz="1800" dirty="0"/>
              <a:t>Hvordan ivareta brannsikkerhet gjennom internkontroll: </a:t>
            </a:r>
            <a:r>
              <a:rPr lang="nb-NO" sz="1800" dirty="0">
                <a:hlinkClick r:id="rId7"/>
              </a:rPr>
              <a:t>https://www.ha.no/_f/p1/i813fe84a-b473-421c-983f-01ae54a952ac/brannforebyggende_brosjyre.pdf</a:t>
            </a:r>
            <a:endParaRPr lang="nb-NO" sz="1800" dirty="0"/>
          </a:p>
          <a:p>
            <a:r>
              <a:rPr lang="nb-NO" sz="1800" dirty="0"/>
              <a:t>Systematisk sikkerhetsarbeid for bygningseiere: </a:t>
            </a:r>
            <a:r>
              <a:rPr lang="nb-NO" sz="1800" dirty="0">
                <a:hlinkClick r:id="rId8"/>
              </a:rPr>
              <a:t>https://www.dsb.no/veiledere-handboker-og-informasjonsmateriell/systematisk-sikkerhetsarbeid-for-bygningseiere/</a:t>
            </a:r>
            <a:endParaRPr lang="nb-NO" sz="1800" dirty="0"/>
          </a:p>
          <a:p>
            <a:r>
              <a:rPr lang="nb-NO" sz="1800" dirty="0"/>
              <a:t>Brannsikring av kirkebygg: </a:t>
            </a:r>
            <a:r>
              <a:rPr lang="nb-NO" sz="1800" dirty="0">
                <a:hlinkClick r:id="rId9"/>
              </a:rPr>
              <a:t>https://www.dsb.no/lover/brannvern-brannvesen-nodnett/veiledning-til-forskrift/brannsikring-av-kirkebygg--en-temaveiledning-for-kirkebyggforvaltninger/</a:t>
            </a:r>
            <a:endParaRPr lang="nb-NO" sz="1800" dirty="0"/>
          </a:p>
          <a:p>
            <a:r>
              <a:rPr lang="nb-NO" sz="1800" dirty="0"/>
              <a:t>Verdibergingsplan: </a:t>
            </a:r>
            <a:r>
              <a:rPr lang="nb-NO" sz="1800" dirty="0">
                <a:hlinkClick r:id="rId10"/>
              </a:rPr>
              <a:t>https://www.oslo.kommune.no/brannvern-ildsted-og-feiing/verdibergingsplan/#gref</a:t>
            </a:r>
            <a:endParaRPr lang="nb-NO" sz="1800" dirty="0"/>
          </a:p>
          <a:p>
            <a:r>
              <a:rPr lang="nb-NO" sz="1800" dirty="0"/>
              <a:t>Veiledning og mal for risikovurdering: </a:t>
            </a:r>
            <a:r>
              <a:rPr lang="nb-NO" sz="1900" dirty="0">
                <a:hlinkClick r:id="rId11"/>
              </a:rPr>
              <a:t>https://www.arbeidstilsynet.no/hms/risikovurdering/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508196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351279" y="3728721"/>
            <a:ext cx="9144000" cy="1239520"/>
          </a:xfrm>
        </p:spPr>
        <p:txBody>
          <a:bodyPr>
            <a:normAutofit/>
          </a:bodyPr>
          <a:lstStyle/>
          <a:p>
            <a:r>
              <a:rPr lang="nb-NO" dirty="0"/>
              <a:t>Takk for oppmerksomheten</a:t>
            </a: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9383" y="924563"/>
            <a:ext cx="1847793" cy="2387597"/>
          </a:xfrm>
          <a:prstGeom prst="rect">
            <a:avLst/>
          </a:prstGeom>
        </p:spPr>
      </p:pic>
      <p:sp>
        <p:nvSpPr>
          <p:cNvPr id="5" name="Rektangel 4"/>
          <p:cNvSpPr/>
          <p:nvPr/>
        </p:nvSpPr>
        <p:spPr>
          <a:xfrm>
            <a:off x="0" y="6492240"/>
            <a:ext cx="12192000" cy="365760"/>
          </a:xfrm>
          <a:prstGeom prst="rect">
            <a:avLst/>
          </a:prstGeom>
          <a:solidFill>
            <a:srgbClr val="CC04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9" name="Rett linje 8"/>
          <p:cNvCxnSpPr/>
          <p:nvPr/>
        </p:nvCxnSpPr>
        <p:spPr>
          <a:xfrm>
            <a:off x="4836160" y="6586091"/>
            <a:ext cx="0" cy="215146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kstSylinder 10"/>
          <p:cNvSpPr txBox="1"/>
          <p:nvPr/>
        </p:nvSpPr>
        <p:spPr>
          <a:xfrm>
            <a:off x="3408795" y="6508988"/>
            <a:ext cx="13146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dirty="0">
                <a:solidFill>
                  <a:schemeClr val="bg1"/>
                </a:solidFill>
              </a:rPr>
              <a:t>KOMPETENT</a:t>
            </a:r>
          </a:p>
        </p:txBody>
      </p:sp>
      <p:sp>
        <p:nvSpPr>
          <p:cNvPr id="12" name="TekstSylinder 11"/>
          <p:cNvSpPr txBox="1"/>
          <p:nvPr/>
        </p:nvSpPr>
        <p:spPr>
          <a:xfrm>
            <a:off x="4903124" y="6519447"/>
            <a:ext cx="9590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600" dirty="0">
                <a:solidFill>
                  <a:schemeClr val="bg1"/>
                </a:solidFill>
              </a:rPr>
              <a:t>ÅPEN</a:t>
            </a:r>
          </a:p>
        </p:txBody>
      </p:sp>
      <p:sp>
        <p:nvSpPr>
          <p:cNvPr id="13" name="TekstSylinder 12"/>
          <p:cNvSpPr txBox="1"/>
          <p:nvPr/>
        </p:nvSpPr>
        <p:spPr>
          <a:xfrm>
            <a:off x="6076488" y="6510774"/>
            <a:ext cx="1106632" cy="348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600" dirty="0">
                <a:solidFill>
                  <a:schemeClr val="bg1"/>
                </a:solidFill>
              </a:rPr>
              <a:t>PÅLITELIG</a:t>
            </a:r>
          </a:p>
        </p:txBody>
      </p:sp>
      <p:sp>
        <p:nvSpPr>
          <p:cNvPr id="14" name="TekstSylinder 13"/>
          <p:cNvSpPr txBox="1"/>
          <p:nvPr/>
        </p:nvSpPr>
        <p:spPr>
          <a:xfrm>
            <a:off x="7366923" y="6510774"/>
            <a:ext cx="12515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600" dirty="0">
                <a:solidFill>
                  <a:schemeClr val="bg1"/>
                </a:solidFill>
              </a:rPr>
              <a:t>ENGASJERT</a:t>
            </a:r>
          </a:p>
        </p:txBody>
      </p:sp>
      <p:cxnSp>
        <p:nvCxnSpPr>
          <p:cNvPr id="16" name="Rett linje 15"/>
          <p:cNvCxnSpPr/>
          <p:nvPr/>
        </p:nvCxnSpPr>
        <p:spPr>
          <a:xfrm>
            <a:off x="5923280" y="6577707"/>
            <a:ext cx="0" cy="215146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ett linje 18"/>
          <p:cNvCxnSpPr/>
          <p:nvPr/>
        </p:nvCxnSpPr>
        <p:spPr>
          <a:xfrm>
            <a:off x="7264400" y="6577707"/>
            <a:ext cx="0" cy="215146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06369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ssholder for innhold 4" descr="Et bilde som inneholder bygning, utendørs, tårn, stein&#10;&#10;Automatisk generert beskrivelse">
            <a:extLst>
              <a:ext uri="{FF2B5EF4-FFF2-40B4-BE49-F238E27FC236}">
                <a16:creationId xmlns:a16="http://schemas.microsoft.com/office/drawing/2014/main" id="{63B52C97-66B7-41F1-B5B0-E03B349281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C2CF811F-5085-42B5-BFC0-1E8DB692513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E261A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53" name="Plassholder for innhold 3">
            <a:extLst>
              <a:ext uri="{FF2B5EF4-FFF2-40B4-BE49-F238E27FC236}">
                <a16:creationId xmlns:a16="http://schemas.microsoft.com/office/drawing/2014/main" id="{6A5C76BA-C675-4AB7-AEA8-BCF7E2148FB5}"/>
              </a:ext>
            </a:extLst>
          </p:cNvPr>
          <p:cNvGrpSpPr>
            <a:grpSpLocks/>
          </p:cNvGrpSpPr>
          <p:nvPr/>
        </p:nvGrpSpPr>
        <p:grpSpPr bwMode="auto">
          <a:xfrm>
            <a:off x="2382453" y="1081657"/>
            <a:ext cx="7000374" cy="4358222"/>
            <a:chOff x="991" y="1229"/>
            <a:chExt cx="3491" cy="2194"/>
          </a:xfrm>
        </p:grpSpPr>
        <p:cxnSp>
          <p:nvCxnSpPr>
            <p:cNvPr id="54" name="_s54280">
              <a:extLst>
                <a:ext uri="{FF2B5EF4-FFF2-40B4-BE49-F238E27FC236}">
                  <a16:creationId xmlns:a16="http://schemas.microsoft.com/office/drawing/2014/main" id="{F2276582-C582-4FA2-A095-977386E3CBDA}"/>
                </a:ext>
              </a:extLst>
            </p:cNvPr>
            <p:cNvCxnSpPr>
              <a:cxnSpLocks noChangeShapeType="1"/>
              <a:stCxn id="57" idx="0"/>
            </p:cNvCxnSpPr>
            <p:nvPr/>
          </p:nvCxnSpPr>
          <p:spPr bwMode="auto">
            <a:xfrm flipH="1" flipV="1">
              <a:off x="2735" y="1491"/>
              <a:ext cx="3" cy="1553"/>
            </a:xfrm>
            <a:prstGeom prst="straightConnector1">
              <a:avLst/>
            </a:prstGeom>
            <a:ln w="19050">
              <a:solidFill>
                <a:schemeClr val="bg1"/>
              </a:solidFill>
              <a:headEnd/>
              <a:tailEnd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55" name="_s54282">
              <a:extLst>
                <a:ext uri="{FF2B5EF4-FFF2-40B4-BE49-F238E27FC236}">
                  <a16:creationId xmlns:a16="http://schemas.microsoft.com/office/drawing/2014/main" id="{D2313ECD-AB1D-4B3A-8E39-35BF8C4959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8" y="1229"/>
              <a:ext cx="853" cy="396"/>
            </a:xfrm>
            <a:prstGeom prst="rect">
              <a:avLst/>
            </a:prstGeom>
            <a:ln>
              <a:solidFill>
                <a:schemeClr val="bg2"/>
              </a:solidFill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lIns="0" tIns="0" rIns="0" bIns="0" anchor="ctr"/>
            <a:lstStyle/>
            <a:p>
              <a:pPr algn="ctr"/>
              <a:r>
                <a:rPr lang="nb-NO" b="1" cap="all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charset="0"/>
                </a:rPr>
                <a:t>Brannsjef</a:t>
              </a:r>
            </a:p>
          </p:txBody>
        </p:sp>
        <p:sp>
          <p:nvSpPr>
            <p:cNvPr id="56" name="_s54283">
              <a:extLst>
                <a:ext uri="{FF2B5EF4-FFF2-40B4-BE49-F238E27FC236}">
                  <a16:creationId xmlns:a16="http://schemas.microsoft.com/office/drawing/2014/main" id="{3FBCA718-BC4C-4FE1-9DED-C483963303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1" y="3044"/>
              <a:ext cx="1085" cy="378"/>
            </a:xfrm>
            <a:prstGeom prst="rect">
              <a:avLst/>
            </a:prstGeom>
            <a:ln>
              <a:solidFill>
                <a:schemeClr val="bg2"/>
              </a:solidFill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lIns="0" tIns="0" rIns="0" bIns="0" anchor="ctr"/>
            <a:lstStyle/>
            <a:p>
              <a:pPr algn="ctr"/>
              <a:r>
                <a:rPr lang="nb-NO" sz="1200" b="1" cap="all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charset="0"/>
                </a:rPr>
                <a:t>BRANNFOREBYGGENDE</a:t>
              </a:r>
            </a:p>
            <a:p>
              <a:pPr algn="ctr"/>
              <a:r>
                <a:rPr lang="nb-NO" sz="1200" b="1" cap="all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charset="0"/>
                </a:rPr>
                <a:t>AVDELING</a:t>
              </a:r>
            </a:p>
          </p:txBody>
        </p:sp>
        <p:sp>
          <p:nvSpPr>
            <p:cNvPr id="57" name="_s54284">
              <a:extLst>
                <a:ext uri="{FF2B5EF4-FFF2-40B4-BE49-F238E27FC236}">
                  <a16:creationId xmlns:a16="http://schemas.microsoft.com/office/drawing/2014/main" id="{A6DAB852-19D0-4D41-B019-0110A6E49E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5" y="3044"/>
              <a:ext cx="1085" cy="379"/>
            </a:xfrm>
            <a:prstGeom prst="rect">
              <a:avLst/>
            </a:prstGeom>
            <a:ln>
              <a:solidFill>
                <a:schemeClr val="bg2"/>
              </a:solidFill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lIns="0" tIns="0" rIns="0" bIns="0" anchor="ctr"/>
            <a:lstStyle/>
            <a:p>
              <a:pPr algn="ctr"/>
              <a:endParaRPr lang="nb-NO" sz="1000" b="1" dirty="0">
                <a:cs typeface="Arial" charset="0"/>
              </a:endParaRPr>
            </a:p>
            <a:p>
              <a:pPr algn="ctr"/>
              <a:r>
                <a:rPr lang="nb-NO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charset="0"/>
                </a:rPr>
                <a:t>BEREDSKAPSAVDELINGEN</a:t>
              </a:r>
            </a:p>
            <a:p>
              <a:pPr algn="ctr"/>
              <a:endParaRPr lang="nb-NO" sz="1000" dirty="0">
                <a:cs typeface="Arial" charset="0"/>
              </a:endParaRPr>
            </a:p>
          </p:txBody>
        </p:sp>
        <p:sp>
          <p:nvSpPr>
            <p:cNvPr id="58" name="_s54285">
              <a:extLst>
                <a:ext uri="{FF2B5EF4-FFF2-40B4-BE49-F238E27FC236}">
                  <a16:creationId xmlns:a16="http://schemas.microsoft.com/office/drawing/2014/main" id="{BD124040-F1E0-405F-89B2-D408EA93D6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97" y="3036"/>
              <a:ext cx="1085" cy="380"/>
            </a:xfrm>
            <a:prstGeom prst="rect">
              <a:avLst/>
            </a:prstGeom>
            <a:ln>
              <a:solidFill>
                <a:srgbClr val="EDECEA"/>
              </a:solidFill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lIns="0" tIns="0" rIns="0" bIns="0" anchor="ctr"/>
            <a:lstStyle/>
            <a:p>
              <a:pPr algn="ctr"/>
              <a:endParaRPr lang="nb-NO" sz="1000" b="1" dirty="0">
                <a:cs typeface="Arial" charset="0"/>
              </a:endParaRPr>
            </a:p>
            <a:p>
              <a:pPr algn="ctr"/>
              <a:r>
                <a:rPr lang="nb-NO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charset="0"/>
                </a:rPr>
                <a:t>110 VEST</a:t>
              </a:r>
            </a:p>
            <a:p>
              <a:pPr algn="ctr"/>
              <a:endParaRPr lang="nb-NO" sz="1000" dirty="0">
                <a:cs typeface="Arial" charset="0"/>
              </a:endParaRPr>
            </a:p>
          </p:txBody>
        </p:sp>
        <p:sp>
          <p:nvSpPr>
            <p:cNvPr id="59" name="_s54286">
              <a:extLst>
                <a:ext uri="{FF2B5EF4-FFF2-40B4-BE49-F238E27FC236}">
                  <a16:creationId xmlns:a16="http://schemas.microsoft.com/office/drawing/2014/main" id="{794AA3D0-607F-4FCE-B53C-DAD6F46E2D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2" y="2166"/>
              <a:ext cx="724" cy="188"/>
            </a:xfrm>
            <a:prstGeom prst="rect">
              <a:avLst/>
            </a:prstGeom>
            <a:ln>
              <a:solidFill>
                <a:schemeClr val="bg2"/>
              </a:solidFill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lIns="0" tIns="0" rIns="0" bIns="0" anchor="ctr"/>
            <a:lstStyle/>
            <a:p>
              <a:pPr algn="ctr"/>
              <a:endParaRPr lang="nb-NO" sz="1000" b="1" cap="all" dirty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endParaRPr>
            </a:p>
            <a:p>
              <a:pPr algn="ctr"/>
              <a:r>
                <a:rPr lang="nb-NO" sz="1000" b="1" cap="all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charset="0"/>
                </a:rPr>
                <a:t>Økonomi</a:t>
              </a:r>
              <a:endParaRPr lang="nb-NO" sz="800" dirty="0">
                <a:cs typeface="Arial" charset="0"/>
              </a:endParaRPr>
            </a:p>
            <a:p>
              <a:pPr algn="ctr"/>
              <a:endParaRPr lang="nb-NO" sz="800" dirty="0">
                <a:cs typeface="Arial" charset="0"/>
              </a:endParaRPr>
            </a:p>
          </p:txBody>
        </p:sp>
      </p:grpSp>
      <p:sp>
        <p:nvSpPr>
          <p:cNvPr id="60" name="_s54287">
            <a:extLst>
              <a:ext uri="{FF2B5EF4-FFF2-40B4-BE49-F238E27FC236}">
                <a16:creationId xmlns:a16="http://schemas.microsoft.com/office/drawing/2014/main" id="{D90E958B-8040-466D-8003-2BA1A38CE1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7589" y="2303824"/>
            <a:ext cx="1440159" cy="393870"/>
          </a:xfrm>
          <a:prstGeom prst="rect">
            <a:avLst/>
          </a:prstGeom>
          <a:ln>
            <a:solidFill>
              <a:schemeClr val="bg2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algn="ctr"/>
            <a:r>
              <a:rPr lang="nb-NO" sz="10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INFORMASJON</a:t>
            </a:r>
          </a:p>
        </p:txBody>
      </p:sp>
      <p:cxnSp>
        <p:nvCxnSpPr>
          <p:cNvPr id="61" name="Rett linje 60">
            <a:extLst>
              <a:ext uri="{FF2B5EF4-FFF2-40B4-BE49-F238E27FC236}">
                <a16:creationId xmlns:a16="http://schemas.microsoft.com/office/drawing/2014/main" id="{291E763C-3C5D-4840-AEA4-702292C92211}"/>
              </a:ext>
            </a:extLst>
          </p:cNvPr>
          <p:cNvCxnSpPr/>
          <p:nvPr/>
        </p:nvCxnSpPr>
        <p:spPr>
          <a:xfrm>
            <a:off x="5865595" y="2515903"/>
            <a:ext cx="338020" cy="1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2" name="_s54287">
            <a:extLst>
              <a:ext uri="{FF2B5EF4-FFF2-40B4-BE49-F238E27FC236}">
                <a16:creationId xmlns:a16="http://schemas.microsoft.com/office/drawing/2014/main" id="{7227E1C9-62F0-46FC-8002-D360A827EB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3087" y="2932812"/>
            <a:ext cx="1453287" cy="397915"/>
          </a:xfrm>
          <a:prstGeom prst="rect">
            <a:avLst/>
          </a:prstGeom>
          <a:ln>
            <a:solidFill>
              <a:schemeClr val="bg2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algn="ctr"/>
            <a:r>
              <a:rPr lang="nb-NO" sz="1000" b="1" cap="all" dirty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PROSJEKT OG UTVIKLING </a:t>
            </a:r>
          </a:p>
        </p:txBody>
      </p:sp>
      <p:cxnSp>
        <p:nvCxnSpPr>
          <p:cNvPr id="63" name="Rett linje 62">
            <a:extLst>
              <a:ext uri="{FF2B5EF4-FFF2-40B4-BE49-F238E27FC236}">
                <a16:creationId xmlns:a16="http://schemas.microsoft.com/office/drawing/2014/main" id="{12377F4F-24F0-4CA4-9178-8101E6DFC9D8}"/>
              </a:ext>
            </a:extLst>
          </p:cNvPr>
          <p:cNvCxnSpPr/>
          <p:nvPr/>
        </p:nvCxnSpPr>
        <p:spPr>
          <a:xfrm>
            <a:off x="5544965" y="3747732"/>
            <a:ext cx="338020" cy="1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4" name="_s54287">
            <a:extLst>
              <a:ext uri="{FF2B5EF4-FFF2-40B4-BE49-F238E27FC236}">
                <a16:creationId xmlns:a16="http://schemas.microsoft.com/office/drawing/2014/main" id="{1D9012D6-8EC1-4DFE-A677-3C0D012D5A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08985" y="2297957"/>
            <a:ext cx="1453287" cy="398964"/>
          </a:xfrm>
          <a:prstGeom prst="rect">
            <a:avLst/>
          </a:prstGeom>
          <a:ln>
            <a:solidFill>
              <a:schemeClr val="bg2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algn="ctr"/>
            <a:r>
              <a:rPr lang="nb-NO" sz="1000" b="1" cap="all" dirty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HR, Hms og kvalitet</a:t>
            </a:r>
            <a:endParaRPr lang="nb-NO" sz="1000" cap="all" dirty="0">
              <a:solidFill>
                <a:schemeClr val="tx1">
                  <a:lumMod val="65000"/>
                  <a:lumOff val="35000"/>
                </a:schemeClr>
              </a:solidFill>
              <a:cs typeface="Arial" charset="0"/>
            </a:endParaRPr>
          </a:p>
        </p:txBody>
      </p:sp>
      <p:cxnSp>
        <p:nvCxnSpPr>
          <p:cNvPr id="65" name="Rett linje 64">
            <a:extLst>
              <a:ext uri="{FF2B5EF4-FFF2-40B4-BE49-F238E27FC236}">
                <a16:creationId xmlns:a16="http://schemas.microsoft.com/office/drawing/2014/main" id="{828614F2-54AC-48C5-A1A1-770B91B8330B}"/>
              </a:ext>
            </a:extLst>
          </p:cNvPr>
          <p:cNvCxnSpPr/>
          <p:nvPr/>
        </p:nvCxnSpPr>
        <p:spPr>
          <a:xfrm>
            <a:off x="5879409" y="3753152"/>
            <a:ext cx="338020" cy="1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6" name="_s54287">
            <a:extLst>
              <a:ext uri="{FF2B5EF4-FFF2-40B4-BE49-F238E27FC236}">
                <a16:creationId xmlns:a16="http://schemas.microsoft.com/office/drawing/2014/main" id="{7FFA5A69-746B-42BD-BA9A-1DCEC6D852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09475" y="3557817"/>
            <a:ext cx="1459342" cy="406067"/>
          </a:xfrm>
          <a:prstGeom prst="rect">
            <a:avLst/>
          </a:prstGeom>
          <a:ln>
            <a:solidFill>
              <a:schemeClr val="bg2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algn="ctr"/>
            <a:r>
              <a:rPr lang="nb-NO" sz="10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IUA BERGEN REGION</a:t>
            </a:r>
          </a:p>
        </p:txBody>
      </p:sp>
      <p:cxnSp>
        <p:nvCxnSpPr>
          <p:cNvPr id="67" name="Rett linje 66">
            <a:extLst>
              <a:ext uri="{FF2B5EF4-FFF2-40B4-BE49-F238E27FC236}">
                <a16:creationId xmlns:a16="http://schemas.microsoft.com/office/drawing/2014/main" id="{48F2375E-9ED5-472D-A403-323965A46C74}"/>
              </a:ext>
            </a:extLst>
          </p:cNvPr>
          <p:cNvCxnSpPr/>
          <p:nvPr/>
        </p:nvCxnSpPr>
        <p:spPr>
          <a:xfrm>
            <a:off x="5552986" y="2515903"/>
            <a:ext cx="338020" cy="1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8" name="Rett linje 67">
            <a:extLst>
              <a:ext uri="{FF2B5EF4-FFF2-40B4-BE49-F238E27FC236}">
                <a16:creationId xmlns:a16="http://schemas.microsoft.com/office/drawing/2014/main" id="{CC77C57E-3A11-4301-BCA8-B992B6D330C4}"/>
              </a:ext>
            </a:extLst>
          </p:cNvPr>
          <p:cNvCxnSpPr/>
          <p:nvPr/>
        </p:nvCxnSpPr>
        <p:spPr>
          <a:xfrm>
            <a:off x="5888259" y="3133235"/>
            <a:ext cx="338020" cy="1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9" name="_s54287">
            <a:extLst>
              <a:ext uri="{FF2B5EF4-FFF2-40B4-BE49-F238E27FC236}">
                <a16:creationId xmlns:a16="http://schemas.microsoft.com/office/drawing/2014/main" id="{040320EA-E4CB-4465-8FB8-93BD782746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7589" y="3560958"/>
            <a:ext cx="1453287" cy="397915"/>
          </a:xfrm>
          <a:prstGeom prst="rect">
            <a:avLst/>
          </a:prstGeom>
          <a:ln>
            <a:solidFill>
              <a:schemeClr val="bg2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algn="ctr"/>
            <a:r>
              <a:rPr lang="nb-NO" sz="1000" b="1" cap="all" dirty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Vest brann- og </a:t>
            </a:r>
          </a:p>
          <a:p>
            <a:pPr algn="ctr"/>
            <a:r>
              <a:rPr lang="nb-NO" sz="1000" b="1" cap="all" dirty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redningsregion</a:t>
            </a:r>
          </a:p>
        </p:txBody>
      </p:sp>
      <p:cxnSp>
        <p:nvCxnSpPr>
          <p:cNvPr id="70" name="Rett linje 69">
            <a:extLst>
              <a:ext uri="{FF2B5EF4-FFF2-40B4-BE49-F238E27FC236}">
                <a16:creationId xmlns:a16="http://schemas.microsoft.com/office/drawing/2014/main" id="{4B2A29AD-C3B7-4862-841E-ED0FD80DF0EC}"/>
              </a:ext>
            </a:extLst>
          </p:cNvPr>
          <p:cNvCxnSpPr/>
          <p:nvPr/>
        </p:nvCxnSpPr>
        <p:spPr>
          <a:xfrm>
            <a:off x="5569029" y="3125500"/>
            <a:ext cx="338020" cy="1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" name="_s54280">
            <a:extLst>
              <a:ext uri="{FF2B5EF4-FFF2-40B4-BE49-F238E27FC236}">
                <a16:creationId xmlns:a16="http://schemas.microsoft.com/office/drawing/2014/main" id="{22FD128A-1569-F382-7E7A-D98F4D39EB3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466192" y="4372692"/>
            <a:ext cx="4828779" cy="0"/>
          </a:xfrm>
          <a:prstGeom prst="straightConnector1">
            <a:avLst/>
          </a:prstGeom>
          <a:ln w="19050">
            <a:solidFill>
              <a:schemeClr val="bg1"/>
            </a:solidFill>
            <a:headEnd/>
            <a:tailEnd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_s54280">
            <a:extLst>
              <a:ext uri="{FF2B5EF4-FFF2-40B4-BE49-F238E27FC236}">
                <a16:creationId xmlns:a16="http://schemas.microsoft.com/office/drawing/2014/main" id="{6D981D8C-7A9F-004F-E2D4-83067663F272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466192" y="4372692"/>
            <a:ext cx="3894" cy="327948"/>
          </a:xfrm>
          <a:prstGeom prst="straightConnector1">
            <a:avLst/>
          </a:prstGeom>
          <a:ln w="19050">
            <a:solidFill>
              <a:schemeClr val="bg1"/>
            </a:solidFill>
            <a:headEnd/>
            <a:tailEnd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_s54280">
            <a:extLst>
              <a:ext uri="{FF2B5EF4-FFF2-40B4-BE49-F238E27FC236}">
                <a16:creationId xmlns:a16="http://schemas.microsoft.com/office/drawing/2014/main" id="{5A92C246-B0D7-2927-4248-D9334F9AA9DB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8286387" y="4372692"/>
            <a:ext cx="3894" cy="327948"/>
          </a:xfrm>
          <a:prstGeom prst="straightConnector1">
            <a:avLst/>
          </a:prstGeom>
          <a:ln w="19050">
            <a:solidFill>
              <a:schemeClr val="bg1"/>
            </a:solidFill>
            <a:headEnd/>
            <a:tailEnd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25070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3772D130-7EFC-480E-8B50-9156B603A86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DE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DC44BB4E-D532-4B8D-AA04-737E2359A5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1390" y="523081"/>
            <a:ext cx="9349219" cy="581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kstSylinder 6">
            <a:extLst>
              <a:ext uri="{FF2B5EF4-FFF2-40B4-BE49-F238E27FC236}">
                <a16:creationId xmlns:a16="http://schemas.microsoft.com/office/drawing/2014/main" id="{41DE34BE-82AF-4B95-8C1F-51F7A0323AE0}"/>
              </a:ext>
            </a:extLst>
          </p:cNvPr>
          <p:cNvSpPr txBox="1"/>
          <p:nvPr/>
        </p:nvSpPr>
        <p:spPr>
          <a:xfrm>
            <a:off x="8277777" y="5033404"/>
            <a:ext cx="107914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Helvetica" panose="020B0604020202020204" pitchFamily="34" charset="0"/>
              </a:rPr>
              <a:t>Drone/innsatsstøtte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0F011462-E2DC-47FB-A078-2AF0A77BB5A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28435" y="5055452"/>
            <a:ext cx="152399" cy="147636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3D5F0D7C-7198-498B-B7A0-1DE50F91F5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426" y="1727258"/>
            <a:ext cx="147638" cy="166688"/>
          </a:xfrm>
          <a:prstGeom prst="rect">
            <a:avLst/>
          </a:prstGeom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2C4FEC03-74F4-4B1D-BAB3-9F2015C94E6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31900" y="1729766"/>
            <a:ext cx="152399" cy="147636"/>
          </a:xfrm>
          <a:prstGeom prst="rect">
            <a:avLst/>
          </a:prstGeom>
        </p:spPr>
      </p:pic>
      <p:pic>
        <p:nvPicPr>
          <p:cNvPr id="11" name="Bilde 10">
            <a:extLst>
              <a:ext uri="{FF2B5EF4-FFF2-40B4-BE49-F238E27FC236}">
                <a16:creationId xmlns:a16="http://schemas.microsoft.com/office/drawing/2014/main" id="{67267E58-64F2-46CC-AB89-96354A65CE4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093" y="2551655"/>
            <a:ext cx="219075" cy="23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7667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5FB5DF5-483B-F0FF-F80E-07C2BFA62D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nb-NO" dirty="0"/>
              <a:t>Hva er internkontroll?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1851B4EF-2293-D5C3-C84B-F6B6164234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000" b="0" i="1" dirty="0">
                <a:effectLst/>
              </a:rPr>
              <a:t>Systematiske tiltak som skal sikre at virksomhetenes aktiviteter planlegges, organiseres, utføres, sikres og vedlikeholdes i samsvar med krav fastsatt i eller i medhold av helse-, miljø- og sikkerhetslovgivningen.</a:t>
            </a:r>
          </a:p>
          <a:p>
            <a:pPr marL="0" indent="0">
              <a:buNone/>
            </a:pPr>
            <a:endParaRPr lang="nb-NO" sz="2000" i="1" dirty="0"/>
          </a:p>
          <a:p>
            <a:pPr marL="0" indent="0">
              <a:buNone/>
            </a:pPr>
            <a:r>
              <a:rPr lang="nb-NO" sz="2000" i="1" dirty="0"/>
              <a:t>Internkontrollen skal tilpasses virksomhetens art, aktiviteter, risikoforhold og størrelse</a:t>
            </a:r>
          </a:p>
        </p:txBody>
      </p:sp>
      <p:pic>
        <p:nvPicPr>
          <p:cNvPr id="24" name="Plassholder for innhold 23">
            <a:extLst>
              <a:ext uri="{FF2B5EF4-FFF2-40B4-BE49-F238E27FC236}">
                <a16:creationId xmlns:a16="http://schemas.microsoft.com/office/drawing/2014/main" id="{8255A95F-F065-1B1B-F1EF-C090937100C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2" y="1825625"/>
            <a:ext cx="5181600" cy="2826327"/>
          </a:xfrm>
        </p:spPr>
      </p:pic>
    </p:spTree>
    <p:extLst>
      <p:ext uri="{BB962C8B-B14F-4D97-AF65-F5344CB8AC3E}">
        <p14:creationId xmlns:p14="http://schemas.microsoft.com/office/powerpoint/2010/main" val="26709791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6">
            <a:extLst>
              <a:ext uri="{FF2B5EF4-FFF2-40B4-BE49-F238E27FC236}">
                <a16:creationId xmlns:a16="http://schemas.microsoft.com/office/drawing/2014/main" id="{C2484A93-7BEE-9E7C-2B00-EBD6F2C6C5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Hvorfor er internkontroll viktig?</a:t>
            </a:r>
          </a:p>
        </p:txBody>
      </p:sp>
      <p:sp>
        <p:nvSpPr>
          <p:cNvPr id="8" name="Plassholder for innhold 7">
            <a:extLst>
              <a:ext uri="{FF2B5EF4-FFF2-40B4-BE49-F238E27FC236}">
                <a16:creationId xmlns:a16="http://schemas.microsoft.com/office/drawing/2014/main" id="{237F5B5D-27FC-C1ED-3857-C27CF7E166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785852" cy="435133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nb-NO" dirty="0"/>
              <a:t>Flere alvorlige sykehjemsbranner i vesten, herunder Norge på 70/80-tallet:</a:t>
            </a:r>
          </a:p>
          <a:p>
            <a:r>
              <a:rPr lang="nb-NO" b="1" dirty="0"/>
              <a:t>Gullhella 1970, N – 5 omkomne</a:t>
            </a:r>
          </a:p>
          <a:p>
            <a:r>
              <a:rPr lang="nb-NO" dirty="0"/>
              <a:t>Gävle 1974, S – 0 omkomne</a:t>
            </a:r>
          </a:p>
          <a:p>
            <a:r>
              <a:rPr lang="nb-NO" dirty="0"/>
              <a:t>Sankt Erik 1975, S – 7 omkomne</a:t>
            </a:r>
          </a:p>
          <a:p>
            <a:r>
              <a:rPr lang="nb-NO" dirty="0"/>
              <a:t>Allegheny General Hospital 1977, USA – 0 omkomne</a:t>
            </a:r>
          </a:p>
          <a:p>
            <a:r>
              <a:rPr lang="nb-NO" dirty="0"/>
              <a:t>Howard </a:t>
            </a:r>
            <a:r>
              <a:rPr lang="nb-NO" dirty="0" err="1"/>
              <a:t>Universtiy</a:t>
            </a:r>
            <a:r>
              <a:rPr lang="nb-NO" dirty="0"/>
              <a:t> </a:t>
            </a:r>
            <a:r>
              <a:rPr lang="nb-NO" dirty="0" err="1"/>
              <a:t>Hopsital</a:t>
            </a:r>
            <a:r>
              <a:rPr lang="nb-NO" dirty="0"/>
              <a:t> 1977, USA – 0 omkomne</a:t>
            </a:r>
          </a:p>
          <a:p>
            <a:r>
              <a:rPr lang="nb-NO" dirty="0"/>
              <a:t>Magnolia </a:t>
            </a:r>
            <a:r>
              <a:rPr lang="nb-NO" dirty="0" err="1"/>
              <a:t>Dormitory</a:t>
            </a:r>
            <a:r>
              <a:rPr lang="nb-NO" dirty="0"/>
              <a:t> 1978, USA – 15 omkomne</a:t>
            </a:r>
          </a:p>
          <a:p>
            <a:r>
              <a:rPr lang="nb-NO" b="1" dirty="0"/>
              <a:t>Reitgjerdet 1979, N – 0 omkomne</a:t>
            </a:r>
          </a:p>
          <a:p>
            <a:r>
              <a:rPr lang="nb-NO" dirty="0"/>
              <a:t>Södertälje 1979, S – 0 omkomne</a:t>
            </a:r>
          </a:p>
        </p:txBody>
      </p:sp>
      <p:sp>
        <p:nvSpPr>
          <p:cNvPr id="13" name="Plassholder for innhold 12">
            <a:extLst>
              <a:ext uri="{FF2B5EF4-FFF2-40B4-BE49-F238E27FC236}">
                <a16:creationId xmlns:a16="http://schemas.microsoft.com/office/drawing/2014/main" id="{FC10A51F-2E9A-E088-80A0-5E25F1E9A4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408902"/>
            <a:ext cx="5181600" cy="4351338"/>
          </a:xfrm>
        </p:spPr>
        <p:txBody>
          <a:bodyPr>
            <a:normAutofit fontScale="77500" lnSpcReduction="20000"/>
          </a:bodyPr>
          <a:lstStyle/>
          <a:p>
            <a:r>
              <a:rPr lang="nb-NO" b="1" dirty="0"/>
              <a:t>Alstadhaug 1979, N – 14 omkomne</a:t>
            </a:r>
          </a:p>
          <a:p>
            <a:r>
              <a:rPr lang="nb-NO" dirty="0" err="1"/>
              <a:t>Kensington</a:t>
            </a:r>
            <a:r>
              <a:rPr lang="nb-NO" dirty="0"/>
              <a:t> Gardens 1979, USA – 0 omkomne</a:t>
            </a:r>
          </a:p>
          <a:p>
            <a:r>
              <a:rPr lang="nb-NO" dirty="0" err="1"/>
              <a:t>University</a:t>
            </a:r>
            <a:r>
              <a:rPr lang="nb-NO" dirty="0"/>
              <a:t> </a:t>
            </a:r>
            <a:r>
              <a:rPr lang="nb-NO" dirty="0" err="1"/>
              <a:t>Nursing</a:t>
            </a:r>
            <a:r>
              <a:rPr lang="nb-NO" dirty="0"/>
              <a:t> Home 1979, USA – 2 omkomne</a:t>
            </a:r>
          </a:p>
          <a:p>
            <a:r>
              <a:rPr lang="nb-NO" dirty="0"/>
              <a:t>National </a:t>
            </a:r>
            <a:r>
              <a:rPr lang="nb-NO" dirty="0" err="1"/>
              <a:t>Institutes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Health </a:t>
            </a:r>
            <a:r>
              <a:rPr lang="nb-NO" dirty="0" err="1"/>
              <a:t>Clinical</a:t>
            </a:r>
            <a:r>
              <a:rPr lang="nb-NO" dirty="0"/>
              <a:t> Center 1979, USA – 0 omkomne</a:t>
            </a:r>
          </a:p>
          <a:p>
            <a:r>
              <a:rPr lang="nb-NO" dirty="0" err="1"/>
              <a:t>Tuoro</a:t>
            </a:r>
            <a:r>
              <a:rPr lang="nb-NO" dirty="0"/>
              <a:t> </a:t>
            </a:r>
            <a:r>
              <a:rPr lang="nb-NO" dirty="0" err="1"/>
              <a:t>Infirmary</a:t>
            </a:r>
            <a:r>
              <a:rPr lang="nb-NO" dirty="0"/>
              <a:t> 1979, USA – 0 omkomne</a:t>
            </a:r>
          </a:p>
          <a:p>
            <a:r>
              <a:rPr lang="nb-NO" b="1" dirty="0"/>
              <a:t>Lillehammer 1980, N – 0 omkomne</a:t>
            </a:r>
          </a:p>
          <a:p>
            <a:r>
              <a:rPr lang="nb-NO" dirty="0" err="1"/>
              <a:t>Extendicare</a:t>
            </a:r>
            <a:r>
              <a:rPr lang="nb-NO" dirty="0"/>
              <a:t> 1980, CDN – 25 omkomne</a:t>
            </a:r>
          </a:p>
          <a:p>
            <a:r>
              <a:rPr lang="nb-NO" dirty="0"/>
              <a:t>St. Joseph 1980, USA – 2 omkomne*</a:t>
            </a:r>
          </a:p>
          <a:p>
            <a:r>
              <a:rPr lang="nb-NO" b="1" dirty="0"/>
              <a:t>Larvik 1983, N – 5 omkomne</a:t>
            </a:r>
          </a:p>
        </p:txBody>
      </p:sp>
      <p:sp>
        <p:nvSpPr>
          <p:cNvPr id="15" name="Pil: høyre 14">
            <a:extLst>
              <a:ext uri="{FF2B5EF4-FFF2-40B4-BE49-F238E27FC236}">
                <a16:creationId xmlns:a16="http://schemas.microsoft.com/office/drawing/2014/main" id="{3BA26F4B-1F62-E955-5B68-F372FB412A66}"/>
              </a:ext>
            </a:extLst>
          </p:cNvPr>
          <p:cNvSpPr/>
          <p:nvPr/>
        </p:nvSpPr>
        <p:spPr>
          <a:xfrm>
            <a:off x="457200" y="2408902"/>
            <a:ext cx="381000" cy="265471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Pil: høyre 15">
            <a:extLst>
              <a:ext uri="{FF2B5EF4-FFF2-40B4-BE49-F238E27FC236}">
                <a16:creationId xmlns:a16="http://schemas.microsoft.com/office/drawing/2014/main" id="{52CD6128-C776-664F-A8D8-A3BFEAE798D6}"/>
              </a:ext>
            </a:extLst>
          </p:cNvPr>
          <p:cNvSpPr/>
          <p:nvPr/>
        </p:nvSpPr>
        <p:spPr>
          <a:xfrm>
            <a:off x="457200" y="3124914"/>
            <a:ext cx="381000" cy="265471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7" name="Pil: høyre 16">
            <a:extLst>
              <a:ext uri="{FF2B5EF4-FFF2-40B4-BE49-F238E27FC236}">
                <a16:creationId xmlns:a16="http://schemas.microsoft.com/office/drawing/2014/main" id="{4DC43FFD-32BE-17D2-A407-EEE5AD742F88}"/>
              </a:ext>
            </a:extLst>
          </p:cNvPr>
          <p:cNvSpPr/>
          <p:nvPr/>
        </p:nvSpPr>
        <p:spPr>
          <a:xfrm>
            <a:off x="457200" y="4650938"/>
            <a:ext cx="381000" cy="265471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0" name="Pil: høyre 19">
            <a:extLst>
              <a:ext uri="{FF2B5EF4-FFF2-40B4-BE49-F238E27FC236}">
                <a16:creationId xmlns:a16="http://schemas.microsoft.com/office/drawing/2014/main" id="{8AD6B98F-0F07-BB15-3BB1-4DC6D422F8BB}"/>
              </a:ext>
            </a:extLst>
          </p:cNvPr>
          <p:cNvSpPr/>
          <p:nvPr/>
        </p:nvSpPr>
        <p:spPr>
          <a:xfrm>
            <a:off x="5791200" y="5272018"/>
            <a:ext cx="381000" cy="265471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2" name="Pil: høyre 21">
            <a:extLst>
              <a:ext uri="{FF2B5EF4-FFF2-40B4-BE49-F238E27FC236}">
                <a16:creationId xmlns:a16="http://schemas.microsoft.com/office/drawing/2014/main" id="{C11949D0-5804-AF99-38E5-2C2A64356E30}"/>
              </a:ext>
            </a:extLst>
          </p:cNvPr>
          <p:cNvSpPr/>
          <p:nvPr/>
        </p:nvSpPr>
        <p:spPr>
          <a:xfrm>
            <a:off x="5791200" y="5634623"/>
            <a:ext cx="381000" cy="265471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3" name="Pil: høyre 22">
            <a:extLst>
              <a:ext uri="{FF2B5EF4-FFF2-40B4-BE49-F238E27FC236}">
                <a16:creationId xmlns:a16="http://schemas.microsoft.com/office/drawing/2014/main" id="{4F9FF079-14E2-6F40-82B1-38B177508D31}"/>
              </a:ext>
            </a:extLst>
          </p:cNvPr>
          <p:cNvSpPr/>
          <p:nvPr/>
        </p:nvSpPr>
        <p:spPr>
          <a:xfrm>
            <a:off x="5829300" y="2388918"/>
            <a:ext cx="381000" cy="265471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4" name="Pil: høyre 23">
            <a:extLst>
              <a:ext uri="{FF2B5EF4-FFF2-40B4-BE49-F238E27FC236}">
                <a16:creationId xmlns:a16="http://schemas.microsoft.com/office/drawing/2014/main" id="{3EDD4811-1718-4C35-9E46-883C8B67F971}"/>
              </a:ext>
            </a:extLst>
          </p:cNvPr>
          <p:cNvSpPr/>
          <p:nvPr/>
        </p:nvSpPr>
        <p:spPr>
          <a:xfrm>
            <a:off x="5791200" y="3352620"/>
            <a:ext cx="381000" cy="265471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5" name="Pil: høyre 24">
            <a:extLst>
              <a:ext uri="{FF2B5EF4-FFF2-40B4-BE49-F238E27FC236}">
                <a16:creationId xmlns:a16="http://schemas.microsoft.com/office/drawing/2014/main" id="{278EEFB9-614A-C221-119F-61DE4E4FD248}"/>
              </a:ext>
            </a:extLst>
          </p:cNvPr>
          <p:cNvSpPr/>
          <p:nvPr/>
        </p:nvSpPr>
        <p:spPr>
          <a:xfrm>
            <a:off x="5791200" y="6016129"/>
            <a:ext cx="381000" cy="265471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11488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20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0FA5D71-D82C-1B1F-1FE2-701D4AD5F5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SINTEF rapport – Konklusjoner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C1F1A433-FABB-00CD-ECD6-79B28B2874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9550" y="1406013"/>
            <a:ext cx="7886700" cy="5250426"/>
          </a:xfrm>
          <a:noFill/>
          <a:ln>
            <a:noFill/>
          </a:ln>
        </p:spPr>
        <p:txBody>
          <a:bodyPr>
            <a:normAutofit fontScale="85000" lnSpcReduction="10000"/>
          </a:bodyPr>
          <a:lstStyle/>
          <a:p>
            <a:r>
              <a:rPr lang="nb-NO" sz="2400" dirty="0"/>
              <a:t>For å gjøre en effektiv rednings- og slokkeinnsats er det </a:t>
            </a:r>
            <a:r>
              <a:rPr lang="nb-NO" sz="2400" u="sng" dirty="0"/>
              <a:t>nødvendig</a:t>
            </a:r>
            <a:r>
              <a:rPr lang="nb-NO" sz="2400" dirty="0"/>
              <a:t> at personalet har både teoretisk og praktisk opplæring</a:t>
            </a:r>
          </a:p>
          <a:p>
            <a:r>
              <a:rPr lang="nb-NO" sz="2400" dirty="0"/>
              <a:t>En kan </a:t>
            </a:r>
            <a:r>
              <a:rPr lang="nb-NO" sz="2400" u="sng" dirty="0"/>
              <a:t>ikke</a:t>
            </a:r>
            <a:r>
              <a:rPr lang="nb-NO" sz="2400" dirty="0"/>
              <a:t> regne med at ulært eller utrent personale kan gjøre en effektiv rednings- og slokkeinnsats</a:t>
            </a:r>
          </a:p>
          <a:p>
            <a:r>
              <a:rPr lang="nb-NO" sz="2400" dirty="0"/>
              <a:t>Personalet bør være i startbrannrommet senest 3 minutter etter antennelse om de skal ha rimelig mulighet til å slokke brannen og/eller redde ut pasienter. Byggene bør ha brannalarmanlegg med røykdetektor</a:t>
            </a:r>
          </a:p>
          <a:p>
            <a:r>
              <a:rPr lang="nb-NO" sz="2400" dirty="0"/>
              <a:t>Seksjonering mot røyk har stor positiv betydning for personalets muligheter for slokking og redning. Det er oftest røykspredning som hindrer personalet i redningsarbeid</a:t>
            </a:r>
          </a:p>
          <a:p>
            <a:r>
              <a:rPr lang="nb-NO" sz="2400" dirty="0"/>
              <a:t>I de fleste brannene brenner det kun i startbrannrommet og det er røykspredningen derfra som må begrenses. Det er derfor viktig med tette dører som slutter godt til karmen og som er lukket eller blir lukket i brannens første fase</a:t>
            </a:r>
          </a:p>
          <a:p>
            <a:r>
              <a:rPr lang="nb-NO" sz="2400" dirty="0"/>
              <a:t>Dører, luker og spjeld som til vanlig står åpne i korridorer, sjakter og kanaler bør lukke automatisk ved røykdeteksjon</a:t>
            </a:r>
          </a:p>
          <a:p>
            <a:r>
              <a:rPr lang="nb-NO" sz="2400" dirty="0"/>
              <a:t>Et sprinkleranlegg slokker en startbrann, men dersom dør til korridor står åpen, øker røykspredningen ut av rommet når anlegget aktiveres</a:t>
            </a:r>
          </a:p>
        </p:txBody>
      </p:sp>
      <p:pic>
        <p:nvPicPr>
          <p:cNvPr id="7" name="Plassholder for innhold 10">
            <a:extLst>
              <a:ext uri="{FF2B5EF4-FFF2-40B4-BE49-F238E27FC236}">
                <a16:creationId xmlns:a16="http://schemas.microsoft.com/office/drawing/2014/main" id="{C88004E0-6926-0F0C-6C0A-0BED7F5347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099" y="1406013"/>
            <a:ext cx="3733800" cy="5280122"/>
          </a:xfrm>
          <a:prstGeom prst="rect">
            <a:avLst/>
          </a:prstGeom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D3BB82EF-89F0-D0CC-E2E6-056D1848C076}"/>
              </a:ext>
            </a:extLst>
          </p:cNvPr>
          <p:cNvSpPr/>
          <p:nvPr/>
        </p:nvSpPr>
        <p:spPr>
          <a:xfrm>
            <a:off x="4019550" y="1406013"/>
            <a:ext cx="7539176" cy="1230655"/>
          </a:xfrm>
          <a:prstGeom prst="rect">
            <a:avLst/>
          </a:prstGeom>
          <a:noFill/>
          <a:ln w="28575">
            <a:solidFill>
              <a:srgbClr val="CC04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A281C916-9573-FB0A-0F93-57B90059F800}"/>
              </a:ext>
            </a:extLst>
          </p:cNvPr>
          <p:cNvSpPr/>
          <p:nvPr/>
        </p:nvSpPr>
        <p:spPr>
          <a:xfrm>
            <a:off x="4019550" y="4296793"/>
            <a:ext cx="7886700" cy="1731146"/>
          </a:xfrm>
          <a:prstGeom prst="rect">
            <a:avLst/>
          </a:prstGeom>
          <a:noFill/>
          <a:ln w="28575">
            <a:solidFill>
              <a:srgbClr val="CC04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24057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00AA685-F75F-CC2F-7DD7-E655A50B8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The Station </a:t>
            </a:r>
            <a:r>
              <a:rPr lang="nb-NO" dirty="0" err="1"/>
              <a:t>Nightclub</a:t>
            </a:r>
            <a:r>
              <a:rPr lang="nb-NO" dirty="0"/>
              <a:t>, 2003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A735829E-682F-2309-A016-A880CA9C6F5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nb-NO" dirty="0"/>
              <a:t>Pyroeffekter antenner lydisolasjon på og rundt scenen</a:t>
            </a:r>
          </a:p>
          <a:p>
            <a:r>
              <a:rPr lang="nb-NO" dirty="0"/>
              <a:t>20 sekunder: Bandet oppdager brannen, slutter å spille</a:t>
            </a:r>
          </a:p>
          <a:p>
            <a:r>
              <a:rPr lang="nb-NO" dirty="0"/>
              <a:t>40 sekunder: Brannalarm utløses og bandet forlater scenen</a:t>
            </a:r>
          </a:p>
          <a:p>
            <a:r>
              <a:rPr lang="nb-NO" dirty="0"/>
              <a:t>2 minutter: Vitne beskriver at bygget er fult av sort røyk</a:t>
            </a:r>
          </a:p>
          <a:p>
            <a:r>
              <a:rPr lang="nb-NO" dirty="0"/>
              <a:t>6 minutter: Bygget er overtent</a:t>
            </a:r>
          </a:p>
          <a:p>
            <a:r>
              <a:rPr lang="nb-NO" dirty="0"/>
              <a:t>Av 462 personer i bygget</a:t>
            </a:r>
          </a:p>
          <a:p>
            <a:pPr lvl="1"/>
            <a:r>
              <a:rPr lang="nb-NO" dirty="0"/>
              <a:t>132 evakuerte uten skader</a:t>
            </a:r>
          </a:p>
          <a:p>
            <a:pPr lvl="1"/>
            <a:r>
              <a:rPr lang="nb-NO" dirty="0"/>
              <a:t>230 overlevde med brannskader</a:t>
            </a:r>
          </a:p>
          <a:p>
            <a:pPr lvl="1"/>
            <a:r>
              <a:rPr lang="nb-NO" dirty="0"/>
              <a:t>100 døde (4 på sykehus)</a:t>
            </a: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A68C75AB-B699-6B70-7591-ACE440B689D2}"/>
              </a:ext>
            </a:extLst>
          </p:cNvPr>
          <p:cNvSpPr txBox="1"/>
          <p:nvPr/>
        </p:nvSpPr>
        <p:spPr>
          <a:xfrm>
            <a:off x="838199" y="6176963"/>
            <a:ext cx="10515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Video av brannutviklingen (Vi advarer mot sterke scener): </a:t>
            </a:r>
            <a:r>
              <a:rPr lang="nb-NO" dirty="0">
                <a:hlinkClick r:id="rId3"/>
              </a:rPr>
              <a:t>https://www.youtube.com/watch?v=rO0ioCCiEe8</a:t>
            </a:r>
            <a:r>
              <a:rPr lang="nb-NO" dirty="0"/>
              <a:t>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1DCD385-7B02-E6BB-1F17-D994D50595E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583" y="1291416"/>
            <a:ext cx="5181600" cy="2642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undefined">
            <a:extLst>
              <a:ext uri="{FF2B5EF4-FFF2-40B4-BE49-F238E27FC236}">
                <a16:creationId xmlns:a16="http://schemas.microsoft.com/office/drawing/2014/main" id="{40AB684A-C335-D299-D31D-6445DAEFE3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7372" y="3852242"/>
            <a:ext cx="3290021" cy="2308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6C541319-E917-70E6-575B-6E1E8FCDA1D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5998" y="1867242"/>
            <a:ext cx="5694524" cy="3969999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6CD64ED0-96C1-0B78-D9A5-26D24A6F29A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5998" y="1867242"/>
            <a:ext cx="5694524" cy="3769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430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43FFBCA-5470-E2CE-7F1D-4BF8D27AF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Nye tider, nye utfordringer</a:t>
            </a:r>
          </a:p>
        </p:txBody>
      </p:sp>
      <p:pic>
        <p:nvPicPr>
          <p:cNvPr id="6" name="Plassholder for innhold 5">
            <a:extLst>
              <a:ext uri="{FF2B5EF4-FFF2-40B4-BE49-F238E27FC236}">
                <a16:creationId xmlns:a16="http://schemas.microsoft.com/office/drawing/2014/main" id="{0C70AAA3-B5F8-20AE-1843-CC073418AA2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451352" y="1825625"/>
            <a:ext cx="4623296" cy="4351338"/>
          </a:xfrm>
        </p:spPr>
      </p:pic>
      <p:pic>
        <p:nvPicPr>
          <p:cNvPr id="12" name="Plassholder for innhold 11">
            <a:extLst>
              <a:ext uri="{FF2B5EF4-FFF2-40B4-BE49-F238E27FC236}">
                <a16:creationId xmlns:a16="http://schemas.microsoft.com/office/drawing/2014/main" id="{87DE4A3F-84D2-5C15-ACAF-0F1EC289766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1106753" y="1825625"/>
            <a:ext cx="4644493" cy="4351338"/>
          </a:xfrm>
        </p:spPr>
      </p:pic>
      <p:sp>
        <p:nvSpPr>
          <p:cNvPr id="13" name="Pil: høyre 12">
            <a:extLst>
              <a:ext uri="{FF2B5EF4-FFF2-40B4-BE49-F238E27FC236}">
                <a16:creationId xmlns:a16="http://schemas.microsoft.com/office/drawing/2014/main" id="{0BF5073D-DC22-BAA1-968C-4075C61AE3E0}"/>
              </a:ext>
            </a:extLst>
          </p:cNvPr>
          <p:cNvSpPr/>
          <p:nvPr/>
        </p:nvSpPr>
        <p:spPr>
          <a:xfrm rot="13434383">
            <a:off x="3683719" y="3294063"/>
            <a:ext cx="772998" cy="426563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2915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sjonsmal Bergen brannvesen_2022" id="{2D9A32F3-4D2F-4727-90E5-E7E59584FE31}" vid="{C787E33A-06B2-4B15-86A8-B09B6165DCAD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C198BAAC472CA498DF4B7B5ADCED783" ma:contentTypeVersion="14" ma:contentTypeDescription="Opprett et nytt dokument." ma:contentTypeScope="" ma:versionID="c7f345891769de7e263d7a170f4a87ba">
  <xsd:schema xmlns:xsd="http://www.w3.org/2001/XMLSchema" xmlns:xs="http://www.w3.org/2001/XMLSchema" xmlns:p="http://schemas.microsoft.com/office/2006/metadata/properties" xmlns:ns2="ca3437b7-0d0b-4195-8069-0adabf19969f" xmlns:ns3="16fb933e-3f5d-4663-b0a0-25c9a45134cd" targetNamespace="http://schemas.microsoft.com/office/2006/metadata/properties" ma:root="true" ma:fieldsID="a458ede4ddcec823aa368e624f17b7b0" ns2:_="" ns3:_="">
    <xsd:import namespace="ca3437b7-0d0b-4195-8069-0adabf19969f"/>
    <xsd:import namespace="16fb933e-3f5d-4663-b0a0-25c9a45134c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MediaLengthInSecond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3437b7-0d0b-4195-8069-0adabf1996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Bildemerkelapper" ma:readOnly="false" ma:fieldId="{5cf76f15-5ced-4ddc-b409-7134ff3c332f}" ma:taxonomyMulti="true" ma:sspId="b3bd50c8-a30d-4e34-9d7c-28f6904b2fa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fb933e-3f5d-4663-b0a0-25c9a45134c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a96500ae-9ae2-4510-8944-3456b588a096}" ma:internalName="TaxCatchAll" ma:showField="CatchAllData" ma:web="16fb933e-3f5d-4663-b0a0-25c9a45134c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42EE948-E75B-4903-847A-B5AFD80F2CCA}"/>
</file>

<file path=customXml/itemProps2.xml><?xml version="1.0" encoding="utf-8"?>
<ds:datastoreItem xmlns:ds="http://schemas.openxmlformats.org/officeDocument/2006/customXml" ds:itemID="{DBDC96E9-D830-49EF-B72C-DB1641AA208E}"/>
</file>

<file path=docMetadata/LabelInfo.xml><?xml version="1.0" encoding="utf-8"?>
<clbl:labelList xmlns:clbl="http://schemas.microsoft.com/office/2020/mipLabelMetadata">
  <clbl:label id="{d41caaa9-a41a-4e0f-9bf6-05cd1f48d271}" enabled="0" method="" siteId="{d41caaa9-a41a-4e0f-9bf6-05cd1f48d271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Presentasjonsmal Bergen brannvesen_2022</Template>
  <TotalTime>9015</TotalTime>
  <Words>1315</Words>
  <Application>Microsoft Office PowerPoint</Application>
  <PresentationFormat>Widescreen</PresentationFormat>
  <Paragraphs>159</Paragraphs>
  <Slides>22</Slides>
  <Notes>11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Helvetica</vt:lpstr>
      <vt:lpstr>Office-tema</vt:lpstr>
      <vt:lpstr>Kulturhus og brannsikkerhet</vt:lpstr>
      <vt:lpstr>Bergen brannvesen</vt:lpstr>
      <vt:lpstr>PowerPoint-presentasjon</vt:lpstr>
      <vt:lpstr>PowerPoint-presentasjon</vt:lpstr>
      <vt:lpstr>Hva er internkontroll?</vt:lpstr>
      <vt:lpstr>Hvorfor er internkontroll viktig?</vt:lpstr>
      <vt:lpstr>SINTEF rapport – Konklusjoner</vt:lpstr>
      <vt:lpstr>The Station Nightclub, 2003</vt:lpstr>
      <vt:lpstr>Nye tider, nye utfordringer</vt:lpstr>
      <vt:lpstr>Kunne det skjedd i Bergen?</vt:lpstr>
      <vt:lpstr>Resultat av kartlegging</vt:lpstr>
      <vt:lpstr>Internkontroll: Minstekrav (brann)</vt:lpstr>
      <vt:lpstr>Trinn 1: Mål og målsetninger</vt:lpstr>
      <vt:lpstr>Trinn 2: Risikovurdering</vt:lpstr>
      <vt:lpstr>Trinn 3: Handlingsplan</vt:lpstr>
      <vt:lpstr>Underlag til handlingsplan</vt:lpstr>
      <vt:lpstr>Trinn 4: Avvikshåndtering</vt:lpstr>
      <vt:lpstr>Trinn 5: Følg opp systemet</vt:lpstr>
      <vt:lpstr>Kulturverdier - Verdiredningsplan</vt:lpstr>
      <vt:lpstr>Erfaringsutveksling</vt:lpstr>
      <vt:lpstr>Nyttige lenker</vt:lpstr>
      <vt:lpstr>Takk for oppmerksomheten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Sommerlade, Trine Sivertsen</dc:creator>
  <cp:lastModifiedBy>Wangsholm, Erlend</cp:lastModifiedBy>
  <cp:revision>6</cp:revision>
  <dcterms:created xsi:type="dcterms:W3CDTF">2022-09-21T12:17:02Z</dcterms:created>
  <dcterms:modified xsi:type="dcterms:W3CDTF">2023-10-20T13:04:19Z</dcterms:modified>
</cp:coreProperties>
</file>