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9" r:id="rId4"/>
  </p:sldMasterIdLst>
  <p:sldIdLst>
    <p:sldId id="256" r:id="rId5"/>
    <p:sldId id="285" r:id="rId6"/>
    <p:sldId id="312" r:id="rId7"/>
    <p:sldId id="321" r:id="rId8"/>
    <p:sldId id="310" r:id="rId9"/>
    <p:sldId id="311" r:id="rId10"/>
    <p:sldId id="307" r:id="rId11"/>
    <p:sldId id="317" r:id="rId12"/>
    <p:sldId id="318" r:id="rId13"/>
    <p:sldId id="319" r:id="rId14"/>
    <p:sldId id="316" r:id="rId15"/>
    <p:sldId id="320" r:id="rId16"/>
    <p:sldId id="313" r:id="rId17"/>
    <p:sldId id="314" r:id="rId18"/>
    <p:sldId id="315" r:id="rId19"/>
    <p:sldId id="287" r:id="rId20"/>
    <p:sldId id="323" r:id="rId21"/>
    <p:sldId id="322" r:id="rId2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D1B1D"/>
    <a:srgbClr val="EC1B25"/>
    <a:srgbClr val="9D1B1E"/>
    <a:srgbClr val="7C1B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75"/>
    <p:restoredTop sz="94669"/>
  </p:normalViewPr>
  <p:slideViewPr>
    <p:cSldViewPr snapToGrid="0">
      <p:cViewPr varScale="1">
        <p:scale>
          <a:sx n="114" d="100"/>
          <a:sy n="114" d="100"/>
        </p:scale>
        <p:origin x="48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1E8A1-6DA8-4496-BCE8-03ED561CC4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365760"/>
            <a:ext cx="10515600" cy="2890202"/>
          </a:xfrm>
        </p:spPr>
        <p:txBody>
          <a:bodyPr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B24CCC-3D44-4BB5-AA35-A21607EF69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506150"/>
            <a:ext cx="10515600" cy="2483488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1F80F6-1855-44E9-BA95-5E00A06E7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5/5/23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3D7FFD-570A-4968-B943-AF87BB679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CE6A8-0665-4714-B241-6AFBA8C6F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417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926EC-DC54-4882-9D58-F201EA25C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804E7C-4CBA-49AF-B24C-1A1FF51C21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D3C727-C0C7-4BBA-9CF5-6C1FAC76B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5/5/23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603986-C5B4-4956-AC6F-4F36186B8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5F941-E847-4C51-97D6-21066B26E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242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0338D2-D9EE-4B67-97C1-08ABD57453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53848" y="365125"/>
            <a:ext cx="3999952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4B1422-6C1E-4422-80E8-34B0092FBF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626546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C8B53C-3084-4BC0-A80E-DB41C04C6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5/5/23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76BFDE-DC70-4A6E-90B8-337FC4725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C3578F-39AE-4F6F-9614-32EF672E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998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2A8A8-ECDA-4018-ABB4-CC22892BE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90AE7C-51AF-4F0E-B5A3-8C7E1026C2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F28C09-A717-49AB-B60E-433BC4692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5/5/23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11A47A-6E5A-4754-8B43-9CE556160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ACA1EB-7AC7-4F86-90C0-AA980D887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670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95957-C46F-4F17-BC8C-6507E676E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65760"/>
            <a:ext cx="10515600" cy="382786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D9661B-6633-4C8B-8B9C-E514DF851D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443817"/>
            <a:ext cx="10515600" cy="164583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6274BF-C1CD-4709-B0A0-E9407DBEA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5/5/23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9ADB94-0A5B-4B56-B0B1-1FF5580A4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CA668A-35AE-4CDF-AC4C-2BEEA9EE8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537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7F1FD-0E96-4963-9F09-92861572B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79E5F0-B650-4AFF-B90E-23B378684D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40876"/>
            <a:ext cx="5181600" cy="42360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D1747B-302D-476E-8F4F-E4B114C662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40876"/>
            <a:ext cx="5181600" cy="42360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40577D-22F7-4958-BB3D-6C9265EA1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5/5/23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EC5B46-A8FB-4683-9618-3F6E07383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7887BD-93E9-4181-9D7F-940C3E173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773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63D79-FA27-4567-9032-AF722733E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77C1BF-703F-4992-BB0C-EB1E579C7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51823"/>
            <a:ext cx="5157787" cy="823912"/>
          </a:xfrm>
        </p:spPr>
        <p:txBody>
          <a:bodyPr anchor="b"/>
          <a:lstStyle>
            <a:lvl1pPr marL="0" indent="0">
              <a:buNone/>
              <a:defRPr lang="en-US" sz="2400" b="0" i="1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B2FCE1-6DC0-43B5-8016-89FD4AF5AB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54741"/>
            <a:ext cx="5157787" cy="32349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2FED7A-67D0-43CC-889A-25F8849647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51823"/>
            <a:ext cx="5183188" cy="823912"/>
          </a:xfrm>
        </p:spPr>
        <p:txBody>
          <a:bodyPr anchor="b"/>
          <a:lstStyle>
            <a:lvl1pPr marL="0" indent="0">
              <a:buNone/>
              <a:defRPr lang="en-US" sz="2400" b="0" i="1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31C176-48F2-44EC-B3A2-A144403D57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54741"/>
            <a:ext cx="5183188" cy="32349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9187B8-AC48-4FE7-8658-8A31E3731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5/5/23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CAB465-E22E-45DC-89C9-406121BCE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F9D1CF-F964-4405-8677-5F9E2A028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497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A3453-DD0F-41C0-8F4A-5DC343F5E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4E6313-506F-4456-B3D9-D9655538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5/5/23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F26068-7707-41EC-93EF-A24CAF8FF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9C8A3C-8C01-4039-B47B-57D849758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45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892633-8C77-419D-B24D-2B3D44DBA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5/5/23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149D59-0A88-4A14-A740-4CCD9B526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A3DEF9-802F-444E-92D2-397862EEA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795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23C20-3881-4F15-94F7-9D7B9F9E3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343400" cy="2971800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5400" kern="1200" dirty="0">
                <a:gradFill>
                  <a:gsLst>
                    <a:gs pos="100000">
                      <a:schemeClr val="tx2"/>
                    </a:gs>
                    <a:gs pos="0">
                      <a:schemeClr val="accent1"/>
                    </a:gs>
                  </a:gsLst>
                  <a:lin ang="0" scaled="1"/>
                </a:gradFill>
                <a:latin typeface="Aharoni" panose="02010803020104030203" pitchFamily="2" charset="-79"/>
                <a:ea typeface="+mn-ea"/>
                <a:cs typeface="Angsana New" panose="02020603050405020304" pitchFamily="18" charset="-34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8F40F-6C2A-48EC-8F16-DA179A1DA3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4638" y="457201"/>
            <a:ext cx="5800749" cy="54038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736B7E-D33D-48C7-97AC-5C0D9874FE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657600"/>
            <a:ext cx="4343400" cy="2211387"/>
          </a:xfrm>
        </p:spPr>
        <p:txBody>
          <a:bodyPr>
            <a:normAutofit/>
          </a:bodyPr>
          <a:lstStyle>
            <a:lvl1pPr marL="0" indent="0">
              <a:buNone/>
              <a:defRPr lang="en-US" sz="2400" i="1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149BC5-FF58-463A-B4FA-F0F912F12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5/5/23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7072D7-4A2A-407F-A084-6AE8DD001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D4C41C-C368-475C-BDC1-DC5B29C78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965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F67B0-865B-44ED-9DFE-36C73B0C8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343400" cy="2971800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5400" kern="1200" dirty="0">
                <a:gradFill>
                  <a:gsLst>
                    <a:gs pos="100000">
                      <a:schemeClr val="tx2"/>
                    </a:gs>
                    <a:gs pos="0">
                      <a:schemeClr val="accent1"/>
                    </a:gs>
                  </a:gsLst>
                  <a:lin ang="0" scaled="1"/>
                </a:gradFill>
                <a:latin typeface="Aharoni" panose="02010803020104030203" pitchFamily="2" charset="-79"/>
                <a:ea typeface="+mn-ea"/>
                <a:cs typeface="Angsana New" panose="02020603050405020304" pitchFamily="18" charset="-34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3C5CF7-138A-437C-9E0A-FF41799703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61462" y="457201"/>
            <a:ext cx="5793925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117822-7770-4117-96A2-8D2FF0A010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664424"/>
            <a:ext cx="4343400" cy="2204564"/>
          </a:xfrm>
        </p:spPr>
        <p:txBody>
          <a:bodyPr>
            <a:normAutofit/>
          </a:bodyPr>
          <a:lstStyle>
            <a:lvl1pPr marL="0" indent="0">
              <a:buNone/>
              <a:defRPr lang="en-US" sz="2400" i="1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295030-39C7-4814-A766-1A3E094EB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5/5/23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1F02CD-DC87-47B6-96C4-F6470B1D8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CFF531-02C2-4C1D-A692-704037806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558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6818BD-D734-48A1-8CC0-609D11E55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9D215A-D2A1-4903-A905-F8B06EF41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40875"/>
            <a:ext cx="10515600" cy="4236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42B88A-7A1D-4AA1-8536-28DC13DBA5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766A6-3C10-4AB8-86A1-BB1F0CDA7EFE}" type="datetimeFigureOut">
              <a:rPr lang="en-US" smtClean="0"/>
              <a:pPr/>
              <a:t>5/5/23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7FE925-0C4B-4BAE-9799-3A9D46D920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ADAD54-E5C5-4D48-8592-BB22F0A851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60201-1C40-4B39-813D-5CD9493BAE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127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8" r:id="rId6"/>
    <p:sldLayoutId id="2147483693" r:id="rId7"/>
    <p:sldLayoutId id="2147483694" r:id="rId8"/>
    <p:sldLayoutId id="2147483695" r:id="rId9"/>
    <p:sldLayoutId id="2147483697" r:id="rId10"/>
    <p:sldLayoutId id="2147483696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en-US" sz="5400" kern="1200" smtClean="0">
          <a:gradFill>
            <a:gsLst>
              <a:gs pos="100000">
                <a:schemeClr val="tx2"/>
              </a:gs>
              <a:gs pos="0">
                <a:schemeClr val="accent1"/>
              </a:gs>
            </a:gsLst>
            <a:lin ang="0" scaled="1"/>
          </a:gradFill>
          <a:latin typeface="Aharoni" panose="02010803020104030203" pitchFamily="2" charset="-79"/>
          <a:ea typeface="+mn-ea"/>
          <a:cs typeface="Angsana New" panose="02020603050405020304" pitchFamily="18" charset="-34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C37C960-91F5-4F61-B2CD-8A03792072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5956C354-52EC-1B55-9429-5C742CEB29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29388" y="1178475"/>
            <a:ext cx="4824411" cy="5063927"/>
          </a:xfrm>
        </p:spPr>
        <p:txBody>
          <a:bodyPr anchor="ctr">
            <a:normAutofit/>
          </a:bodyPr>
          <a:lstStyle/>
          <a:p>
            <a:pPr algn="r"/>
            <a:r>
              <a:rPr lang="nb-NO" sz="8000" dirty="0">
                <a:solidFill>
                  <a:srgbClr val="7D1B1D"/>
                </a:solidFill>
                <a:latin typeface="Bagerich" pitchFamily="2" charset="0"/>
              </a:rPr>
              <a:t>Landsmøte</a:t>
            </a:r>
            <a:r>
              <a:rPr lang="nb-NO" dirty="0">
                <a:solidFill>
                  <a:schemeClr val="tx1"/>
                </a:solidFill>
                <a:latin typeface="Bagerich" pitchFamily="2" charset="0"/>
              </a:rPr>
              <a:t> </a:t>
            </a:r>
            <a:r>
              <a:rPr lang="nb-NO" sz="4400" dirty="0">
                <a:solidFill>
                  <a:schemeClr val="tx1"/>
                </a:solidFill>
                <a:latin typeface="Bagerich" pitchFamily="2" charset="0"/>
              </a:rPr>
              <a:t>29.-30. april 2023</a:t>
            </a:r>
            <a:br>
              <a:rPr lang="nb-NO" sz="4400" dirty="0">
                <a:solidFill>
                  <a:schemeClr val="tx1"/>
                </a:solidFill>
                <a:latin typeface="Bagerich" pitchFamily="2" charset="0"/>
              </a:rPr>
            </a:br>
            <a:br>
              <a:rPr lang="nb-NO" sz="4400" dirty="0">
                <a:solidFill>
                  <a:schemeClr val="tx1"/>
                </a:solidFill>
                <a:latin typeface="Bagerich" pitchFamily="2" charset="0"/>
              </a:rPr>
            </a:br>
            <a:r>
              <a:rPr lang="nb-NO" sz="4400" dirty="0">
                <a:solidFill>
                  <a:schemeClr val="tx1"/>
                </a:solidFill>
                <a:latin typeface="Europa-Light" panose="02000000000000000000" pitchFamily="2" charset="77"/>
              </a:rPr>
              <a:t>VELKOMEN!</a:t>
            </a:r>
            <a:endParaRPr lang="nb-NO" dirty="0">
              <a:solidFill>
                <a:schemeClr val="tx1"/>
              </a:solidFill>
              <a:latin typeface="Europa-Light" panose="02000000000000000000" pitchFamily="2" charset="77"/>
            </a:endParaRPr>
          </a:p>
        </p:txBody>
      </p:sp>
      <p:pic>
        <p:nvPicPr>
          <p:cNvPr id="5" name="Bilde 4" descr="Et bilde som inneholder logo&#10;&#10;Automatisk generert beskrivelse">
            <a:extLst>
              <a:ext uri="{FF2B5EF4-FFF2-40B4-BE49-F238E27FC236}">
                <a16:creationId xmlns:a16="http://schemas.microsoft.com/office/drawing/2014/main" id="{5AD8E5E9-74B9-ADAB-B041-9AE615595F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1" y="1070830"/>
            <a:ext cx="4716340" cy="4716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098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lassholder for innhold 5" descr="Et bilde som inneholder bord&#10;&#10;Automatisk generert beskrivelse">
            <a:extLst>
              <a:ext uri="{FF2B5EF4-FFF2-40B4-BE49-F238E27FC236}">
                <a16:creationId xmlns:a16="http://schemas.microsoft.com/office/drawing/2014/main" id="{84535665-481E-CEEC-5620-EC19DD1A29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4399" y="892987"/>
            <a:ext cx="10555297" cy="5072026"/>
          </a:xfrm>
        </p:spPr>
      </p:pic>
    </p:spTree>
    <p:extLst>
      <p:ext uri="{BB962C8B-B14F-4D97-AF65-F5344CB8AC3E}">
        <p14:creationId xmlns:p14="http://schemas.microsoft.com/office/powerpoint/2010/main" val="2637149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A3BC830-EF29-2ADE-6FEB-335A5CF29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0866" y="2594102"/>
            <a:ext cx="10355273" cy="1325563"/>
          </a:xfrm>
        </p:spPr>
        <p:txBody>
          <a:bodyPr>
            <a:noAutofit/>
          </a:bodyPr>
          <a:lstStyle/>
          <a:p>
            <a:r>
              <a:rPr lang="nn-NO" b="1" dirty="0">
                <a:solidFill>
                  <a:schemeClr val="tx1"/>
                </a:solidFill>
                <a:latin typeface="Europa-Bold" panose="02000000000000000000" pitchFamily="2" charset="77"/>
              </a:rPr>
              <a:t>Finn alle transaksjonar med mva</a:t>
            </a:r>
          </a:p>
        </p:txBody>
      </p:sp>
      <p:pic>
        <p:nvPicPr>
          <p:cNvPr id="5" name="Plassholder for innhold 4" descr="Et bilde som inneholder logo&#10;&#10;Automatisk generert beskrivelse">
            <a:extLst>
              <a:ext uri="{FF2B5EF4-FFF2-40B4-BE49-F238E27FC236}">
                <a16:creationId xmlns:a16="http://schemas.microsoft.com/office/drawing/2014/main" id="{A4D2F6D9-3E81-4685-BC1B-2DAF5D598C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2125" y="365125"/>
            <a:ext cx="1622425" cy="1622425"/>
          </a:xfrm>
        </p:spPr>
      </p:pic>
    </p:spTree>
    <p:extLst>
      <p:ext uri="{BB962C8B-B14F-4D97-AF65-F5344CB8AC3E}">
        <p14:creationId xmlns:p14="http://schemas.microsoft.com/office/powerpoint/2010/main" val="9538007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A3BC830-EF29-2ADE-6FEB-335A5CF29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0866" y="2594102"/>
            <a:ext cx="10355273" cy="1325563"/>
          </a:xfrm>
        </p:spPr>
        <p:txBody>
          <a:bodyPr>
            <a:noAutofit/>
          </a:bodyPr>
          <a:lstStyle/>
          <a:p>
            <a:r>
              <a:rPr lang="nn-NO" b="1" dirty="0">
                <a:solidFill>
                  <a:schemeClr val="tx1"/>
                </a:solidFill>
                <a:latin typeface="Europa-Bold" panose="02000000000000000000" pitchFamily="2" charset="77"/>
              </a:rPr>
              <a:t>Finn alle transaksjonar med mva</a:t>
            </a:r>
          </a:p>
        </p:txBody>
      </p:sp>
      <p:pic>
        <p:nvPicPr>
          <p:cNvPr id="5" name="Plassholder for innhold 4" descr="Et bilde som inneholder logo&#10;&#10;Automatisk generert beskrivelse">
            <a:extLst>
              <a:ext uri="{FF2B5EF4-FFF2-40B4-BE49-F238E27FC236}">
                <a16:creationId xmlns:a16="http://schemas.microsoft.com/office/drawing/2014/main" id="{A4D2F6D9-3E81-4685-BC1B-2DAF5D598C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2125" y="365125"/>
            <a:ext cx="1622425" cy="1622425"/>
          </a:xfrm>
        </p:spPr>
      </p:pic>
      <p:sp>
        <p:nvSpPr>
          <p:cNvPr id="3" name="Tittel 1">
            <a:extLst>
              <a:ext uri="{FF2B5EF4-FFF2-40B4-BE49-F238E27FC236}">
                <a16:creationId xmlns:a16="http://schemas.microsoft.com/office/drawing/2014/main" id="{80AF48E9-2AE6-083E-1075-E2FD748CB4C9}"/>
              </a:ext>
            </a:extLst>
          </p:cNvPr>
          <p:cNvSpPr txBox="1">
            <a:spLocks/>
          </p:cNvSpPr>
          <p:nvPr/>
        </p:nvSpPr>
        <p:spPr>
          <a:xfrm>
            <a:off x="1160865" y="3690662"/>
            <a:ext cx="10355273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5400" kern="1200" smtClean="0">
                <a:gradFill>
                  <a:gsLst>
                    <a:gs pos="100000">
                      <a:schemeClr val="tx2"/>
                    </a:gs>
                    <a:gs pos="0">
                      <a:schemeClr val="accent1"/>
                    </a:gs>
                  </a:gsLst>
                  <a:lin ang="0" scaled="1"/>
                </a:gradFill>
                <a:latin typeface="Aharoni" panose="02010803020104030203" pitchFamily="2" charset="-79"/>
                <a:ea typeface="+mn-ea"/>
                <a:cs typeface="Angsana New" panose="02020603050405020304" pitchFamily="18" charset="-34"/>
              </a:defRPr>
            </a:lvl1pPr>
          </a:lstStyle>
          <a:p>
            <a:r>
              <a:rPr lang="nn-NO" b="1" dirty="0">
                <a:solidFill>
                  <a:schemeClr val="tx1"/>
                </a:solidFill>
                <a:latin typeface="Europa-Bold" panose="02000000000000000000" pitchFamily="2" charset="77"/>
              </a:rPr>
              <a:t>Sorter 25%, 15% og 12%</a:t>
            </a:r>
          </a:p>
        </p:txBody>
      </p:sp>
    </p:spTree>
    <p:extLst>
      <p:ext uri="{BB962C8B-B14F-4D97-AF65-F5344CB8AC3E}">
        <p14:creationId xmlns:p14="http://schemas.microsoft.com/office/powerpoint/2010/main" val="16331671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A3BC830-EF29-2ADE-6FEB-335A5CF29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2170" y="2554345"/>
            <a:ext cx="8858021" cy="1325563"/>
          </a:xfrm>
        </p:spPr>
        <p:txBody>
          <a:bodyPr>
            <a:normAutofit/>
          </a:bodyPr>
          <a:lstStyle/>
          <a:p>
            <a:r>
              <a:rPr lang="nn-NO" b="1" dirty="0">
                <a:solidFill>
                  <a:schemeClr val="tx1"/>
                </a:solidFill>
                <a:latin typeface="Europa-Bold" panose="02000000000000000000" pitchFamily="2" charset="77"/>
              </a:rPr>
              <a:t>Har laget utleige? </a:t>
            </a:r>
          </a:p>
        </p:txBody>
      </p:sp>
      <p:pic>
        <p:nvPicPr>
          <p:cNvPr id="5" name="Plassholder for innhold 4" descr="Et bilde som inneholder logo&#10;&#10;Automatisk generert beskrivelse">
            <a:extLst>
              <a:ext uri="{FF2B5EF4-FFF2-40B4-BE49-F238E27FC236}">
                <a16:creationId xmlns:a16="http://schemas.microsoft.com/office/drawing/2014/main" id="{A4D2F6D9-3E81-4685-BC1B-2DAF5D598C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2125" y="365125"/>
            <a:ext cx="1622425" cy="1622425"/>
          </a:xfrm>
        </p:spPr>
      </p:pic>
    </p:spTree>
    <p:extLst>
      <p:ext uri="{BB962C8B-B14F-4D97-AF65-F5344CB8AC3E}">
        <p14:creationId xmlns:p14="http://schemas.microsoft.com/office/powerpoint/2010/main" val="37192116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A3BC830-EF29-2ADE-6FEB-335A5CF29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2170" y="2554345"/>
            <a:ext cx="8858021" cy="1325563"/>
          </a:xfrm>
        </p:spPr>
        <p:txBody>
          <a:bodyPr>
            <a:normAutofit/>
          </a:bodyPr>
          <a:lstStyle/>
          <a:p>
            <a:r>
              <a:rPr lang="nn-NO" b="1" dirty="0">
                <a:solidFill>
                  <a:schemeClr val="tx1"/>
                </a:solidFill>
                <a:latin typeface="Europa-Bold" panose="02000000000000000000" pitchFamily="2" charset="77"/>
              </a:rPr>
              <a:t>Har laget utleige? </a:t>
            </a:r>
          </a:p>
        </p:txBody>
      </p:sp>
      <p:pic>
        <p:nvPicPr>
          <p:cNvPr id="5" name="Plassholder for innhold 4" descr="Et bilde som inneholder logo&#10;&#10;Automatisk generert beskrivelse">
            <a:extLst>
              <a:ext uri="{FF2B5EF4-FFF2-40B4-BE49-F238E27FC236}">
                <a16:creationId xmlns:a16="http://schemas.microsoft.com/office/drawing/2014/main" id="{A4D2F6D9-3E81-4685-BC1B-2DAF5D598C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2125" y="365125"/>
            <a:ext cx="1622425" cy="1622425"/>
          </a:xfrm>
        </p:spPr>
      </p:pic>
      <p:sp>
        <p:nvSpPr>
          <p:cNvPr id="3" name="Tittel 1">
            <a:extLst>
              <a:ext uri="{FF2B5EF4-FFF2-40B4-BE49-F238E27FC236}">
                <a16:creationId xmlns:a16="http://schemas.microsoft.com/office/drawing/2014/main" id="{6596E392-BEAD-CF7B-9F73-830487B684C8}"/>
              </a:ext>
            </a:extLst>
          </p:cNvPr>
          <p:cNvSpPr txBox="1">
            <a:spLocks/>
          </p:cNvSpPr>
          <p:nvPr/>
        </p:nvSpPr>
        <p:spPr>
          <a:xfrm>
            <a:off x="1492169" y="3696630"/>
            <a:ext cx="8858021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5400" kern="1200" smtClean="0">
                <a:gradFill>
                  <a:gsLst>
                    <a:gs pos="100000">
                      <a:schemeClr val="tx2"/>
                    </a:gs>
                    <a:gs pos="0">
                      <a:schemeClr val="accent1"/>
                    </a:gs>
                  </a:gsLst>
                  <a:lin ang="0" scaled="1"/>
                </a:gradFill>
                <a:latin typeface="Aharoni" panose="02010803020104030203" pitchFamily="2" charset="-79"/>
                <a:ea typeface="+mn-ea"/>
                <a:cs typeface="Angsana New" panose="02020603050405020304" pitchFamily="18" charset="-34"/>
              </a:defRPr>
            </a:lvl1pPr>
          </a:lstStyle>
          <a:p>
            <a:r>
              <a:rPr lang="nn-NO" b="1" dirty="0">
                <a:solidFill>
                  <a:schemeClr val="tx1"/>
                </a:solidFill>
                <a:latin typeface="Europa-Bold" panose="02000000000000000000" pitchFamily="2" charset="77"/>
              </a:rPr>
              <a:t>Meir enn 20 dagar? </a:t>
            </a:r>
          </a:p>
        </p:txBody>
      </p:sp>
    </p:spTree>
    <p:extLst>
      <p:ext uri="{BB962C8B-B14F-4D97-AF65-F5344CB8AC3E}">
        <p14:creationId xmlns:p14="http://schemas.microsoft.com/office/powerpoint/2010/main" val="25867197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A3BC830-EF29-2ADE-6FEB-335A5CF29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2170" y="2554345"/>
            <a:ext cx="8858021" cy="1325563"/>
          </a:xfrm>
        </p:spPr>
        <p:txBody>
          <a:bodyPr>
            <a:normAutofit/>
          </a:bodyPr>
          <a:lstStyle/>
          <a:p>
            <a:r>
              <a:rPr lang="nn-NO" b="1" dirty="0">
                <a:solidFill>
                  <a:schemeClr val="tx1"/>
                </a:solidFill>
                <a:latin typeface="Europa-Bold" panose="02000000000000000000" pitchFamily="2" charset="77"/>
              </a:rPr>
              <a:t>Fyll inn i skjema</a:t>
            </a:r>
          </a:p>
        </p:txBody>
      </p:sp>
      <p:pic>
        <p:nvPicPr>
          <p:cNvPr id="5" name="Plassholder for innhold 4" descr="Et bilde som inneholder logo&#10;&#10;Automatisk generert beskrivelse">
            <a:extLst>
              <a:ext uri="{FF2B5EF4-FFF2-40B4-BE49-F238E27FC236}">
                <a16:creationId xmlns:a16="http://schemas.microsoft.com/office/drawing/2014/main" id="{A4D2F6D9-3E81-4685-BC1B-2DAF5D598C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2125" y="365125"/>
            <a:ext cx="1622425" cy="1622425"/>
          </a:xfrm>
        </p:spPr>
      </p:pic>
    </p:spTree>
    <p:extLst>
      <p:ext uri="{BB962C8B-B14F-4D97-AF65-F5344CB8AC3E}">
        <p14:creationId xmlns:p14="http://schemas.microsoft.com/office/powerpoint/2010/main" val="39947498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>
            <a:extLst>
              <a:ext uri="{FF2B5EF4-FFF2-40B4-BE49-F238E27FC236}">
                <a16:creationId xmlns:a16="http://schemas.microsoft.com/office/drawing/2014/main" id="{F19FCA7A-F00E-031C-8C2F-E4D576DA26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8206" y="0"/>
            <a:ext cx="177558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1633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>
            <a:extLst>
              <a:ext uri="{FF2B5EF4-FFF2-40B4-BE49-F238E27FC236}">
                <a16:creationId xmlns:a16="http://schemas.microsoft.com/office/drawing/2014/main" id="{7D096CCC-DD65-D068-9BC1-78C2241C0C2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67" t="24511" r="1583" b="61540"/>
          <a:stretch/>
        </p:blipFill>
        <p:spPr>
          <a:xfrm>
            <a:off x="1812316" y="1134533"/>
            <a:ext cx="8223130" cy="4588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9103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>
            <a:extLst>
              <a:ext uri="{FF2B5EF4-FFF2-40B4-BE49-F238E27FC236}">
                <a16:creationId xmlns:a16="http://schemas.microsoft.com/office/drawing/2014/main" id="{985763FA-57B5-E893-C2D2-954E6B05861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9609" r="3451" b="31202"/>
          <a:stretch/>
        </p:blipFill>
        <p:spPr>
          <a:xfrm>
            <a:off x="1835149" y="1642532"/>
            <a:ext cx="8521702" cy="3132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782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A3BC830-EF29-2ADE-6FEB-335A5CF29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779" y="365125"/>
            <a:ext cx="8858021" cy="1325563"/>
          </a:xfrm>
        </p:spPr>
        <p:txBody>
          <a:bodyPr/>
          <a:lstStyle/>
          <a:p>
            <a:r>
              <a:rPr lang="nb-NO" b="1" dirty="0">
                <a:solidFill>
                  <a:schemeClr val="tx1"/>
                </a:solidFill>
                <a:latin typeface="Europa-Bold" panose="02000000000000000000" pitchFamily="2" charset="77"/>
              </a:rPr>
              <a:t>Momskompensasjon</a:t>
            </a:r>
          </a:p>
        </p:txBody>
      </p:sp>
      <p:pic>
        <p:nvPicPr>
          <p:cNvPr id="5" name="Plassholder for innhold 4" descr="Et bilde som inneholder logo&#10;&#10;Automatisk generert beskrivelse">
            <a:extLst>
              <a:ext uri="{FF2B5EF4-FFF2-40B4-BE49-F238E27FC236}">
                <a16:creationId xmlns:a16="http://schemas.microsoft.com/office/drawing/2014/main" id="{A4D2F6D9-3E81-4685-BC1B-2DAF5D598C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2125" y="365125"/>
            <a:ext cx="1622425" cy="1622425"/>
          </a:xfr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3180E4D8-CF85-8FC1-AAF8-13FD2757326D}"/>
              </a:ext>
            </a:extLst>
          </p:cNvPr>
          <p:cNvSpPr txBox="1"/>
          <p:nvPr/>
        </p:nvSpPr>
        <p:spPr>
          <a:xfrm>
            <a:off x="992459" y="2419815"/>
            <a:ext cx="1028142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400" u="none" strike="noStrike" dirty="0">
                <a:solidFill>
                  <a:srgbClr val="222222"/>
                </a:solidFill>
                <a:effectLst/>
                <a:latin typeface="Europa-Light" panose="02000000000000000000" pitchFamily="2" charset="77"/>
              </a:rPr>
              <a:t>Skal fremme frivillig aktivitet gjennom </a:t>
            </a:r>
            <a:br>
              <a:rPr lang="nb-NO" sz="4400" u="none" strike="noStrike" dirty="0">
                <a:solidFill>
                  <a:srgbClr val="222222"/>
                </a:solidFill>
                <a:effectLst/>
                <a:latin typeface="Europa-Light" panose="02000000000000000000" pitchFamily="2" charset="77"/>
              </a:rPr>
            </a:br>
            <a:r>
              <a:rPr lang="nb-NO" sz="4400" u="none" strike="noStrike" dirty="0">
                <a:solidFill>
                  <a:srgbClr val="222222"/>
                </a:solidFill>
                <a:effectLst/>
                <a:latin typeface="Europa-Light" panose="02000000000000000000" pitchFamily="2" charset="77"/>
              </a:rPr>
              <a:t>å kompensere for </a:t>
            </a:r>
            <a:r>
              <a:rPr lang="nb-NO" sz="4400" u="none" strike="noStrike" dirty="0" err="1">
                <a:solidFill>
                  <a:srgbClr val="222222"/>
                </a:solidFill>
                <a:effectLst/>
                <a:latin typeface="Europa-Light" panose="02000000000000000000" pitchFamily="2" charset="77"/>
              </a:rPr>
              <a:t>kostnadar</a:t>
            </a:r>
            <a:r>
              <a:rPr lang="nb-NO" sz="4400" u="none" strike="noStrike" dirty="0">
                <a:solidFill>
                  <a:srgbClr val="222222"/>
                </a:solidFill>
                <a:effectLst/>
                <a:latin typeface="Europa-Light" panose="02000000000000000000" pitchFamily="2" charset="77"/>
              </a:rPr>
              <a:t> frivillige </a:t>
            </a:r>
            <a:r>
              <a:rPr lang="nb-NO" sz="4400" u="none" strike="noStrike" dirty="0" err="1">
                <a:solidFill>
                  <a:srgbClr val="222222"/>
                </a:solidFill>
                <a:effectLst/>
                <a:latin typeface="Europa-Light" panose="02000000000000000000" pitchFamily="2" charset="77"/>
              </a:rPr>
              <a:t>organisasjonar</a:t>
            </a:r>
            <a:r>
              <a:rPr lang="nb-NO" sz="4400" u="none" strike="noStrike" dirty="0">
                <a:solidFill>
                  <a:srgbClr val="222222"/>
                </a:solidFill>
                <a:effectLst/>
                <a:latin typeface="Europa-Light" panose="02000000000000000000" pitchFamily="2" charset="77"/>
              </a:rPr>
              <a:t> har hatt til </a:t>
            </a:r>
            <a:r>
              <a:rPr lang="nb-NO" sz="4400" u="none" strike="noStrike" dirty="0" err="1">
                <a:solidFill>
                  <a:srgbClr val="222222"/>
                </a:solidFill>
                <a:effectLst/>
                <a:latin typeface="Europa-Light" panose="02000000000000000000" pitchFamily="2" charset="77"/>
              </a:rPr>
              <a:t>meirverdiavgift</a:t>
            </a:r>
            <a:r>
              <a:rPr lang="nb-NO" sz="4400" u="none" strike="noStrike" dirty="0">
                <a:solidFill>
                  <a:srgbClr val="222222"/>
                </a:solidFill>
                <a:effectLst/>
                <a:latin typeface="Europa-Light" panose="02000000000000000000" pitchFamily="2" charset="77"/>
              </a:rPr>
              <a:t> ved kjøp av varer og tjenester. </a:t>
            </a:r>
            <a:endParaRPr lang="nb-NO" sz="4400" dirty="0">
              <a:latin typeface="Europa-Light" panose="02000000000000000000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064731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A3BC830-EF29-2ADE-6FEB-335A5CF29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6989" y="2673428"/>
            <a:ext cx="9305811" cy="1325563"/>
          </a:xfrm>
        </p:spPr>
        <p:txBody>
          <a:bodyPr>
            <a:normAutofit fontScale="90000"/>
          </a:bodyPr>
          <a:lstStyle/>
          <a:p>
            <a:r>
              <a:rPr lang="nb-NO" sz="6600" b="1" dirty="0">
                <a:solidFill>
                  <a:schemeClr val="tx1"/>
                </a:solidFill>
                <a:latin typeface="Europa-Bold" panose="02000000000000000000" pitchFamily="2" charset="77"/>
              </a:rPr>
              <a:t>Full momskompensasjon?</a:t>
            </a:r>
          </a:p>
        </p:txBody>
      </p:sp>
      <p:pic>
        <p:nvPicPr>
          <p:cNvPr id="5" name="Plassholder for innhold 4" descr="Et bilde som inneholder logo&#10;&#10;Automatisk generert beskrivelse">
            <a:extLst>
              <a:ext uri="{FF2B5EF4-FFF2-40B4-BE49-F238E27FC236}">
                <a16:creationId xmlns:a16="http://schemas.microsoft.com/office/drawing/2014/main" id="{A4D2F6D9-3E81-4685-BC1B-2DAF5D598C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2125" y="365125"/>
            <a:ext cx="1622425" cy="1622425"/>
          </a:xfrm>
        </p:spPr>
      </p:pic>
    </p:spTree>
    <p:extLst>
      <p:ext uri="{BB962C8B-B14F-4D97-AF65-F5344CB8AC3E}">
        <p14:creationId xmlns:p14="http://schemas.microsoft.com/office/powerpoint/2010/main" val="3963807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A3BC830-EF29-2ADE-6FEB-335A5CF29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737" y="3253340"/>
            <a:ext cx="7450507" cy="1325563"/>
          </a:xfrm>
        </p:spPr>
        <p:txBody>
          <a:bodyPr>
            <a:normAutofit fontScale="90000"/>
          </a:bodyPr>
          <a:lstStyle/>
          <a:p>
            <a:r>
              <a:rPr lang="nb-NO" sz="6600" dirty="0">
                <a:solidFill>
                  <a:schemeClr val="tx1"/>
                </a:solidFill>
                <a:latin typeface="Europa-Light" panose="02000000000000000000" pitchFamily="2" charset="77"/>
              </a:rPr>
              <a:t>I 2022 </a:t>
            </a:r>
            <a:r>
              <a:rPr lang="nb-NO" sz="6600" dirty="0" err="1">
                <a:solidFill>
                  <a:schemeClr val="tx1"/>
                </a:solidFill>
                <a:latin typeface="Europa-Light" panose="02000000000000000000" pitchFamily="2" charset="77"/>
              </a:rPr>
              <a:t>fekk</a:t>
            </a:r>
            <a:r>
              <a:rPr lang="nb-NO" sz="6600" dirty="0">
                <a:solidFill>
                  <a:schemeClr val="tx1"/>
                </a:solidFill>
                <a:latin typeface="Europa-Light" panose="02000000000000000000" pitchFamily="2" charset="77"/>
              </a:rPr>
              <a:t> NU-laga </a:t>
            </a:r>
            <a:br>
              <a:rPr lang="nb-NO" sz="6600" dirty="0">
                <a:solidFill>
                  <a:schemeClr val="tx1"/>
                </a:solidFill>
                <a:latin typeface="Europa-Light" panose="02000000000000000000" pitchFamily="2" charset="77"/>
              </a:rPr>
            </a:br>
            <a:r>
              <a:rPr lang="nb-NO" sz="6600" dirty="0">
                <a:solidFill>
                  <a:schemeClr val="tx1"/>
                </a:solidFill>
                <a:latin typeface="Europa-Light" panose="02000000000000000000" pitchFamily="2" charset="77"/>
              </a:rPr>
              <a:t>3 825 889 kroner</a:t>
            </a:r>
          </a:p>
        </p:txBody>
      </p:sp>
      <p:pic>
        <p:nvPicPr>
          <p:cNvPr id="5" name="Plassholder for innhold 4" descr="Et bilde som inneholder logo&#10;&#10;Automatisk generert beskrivelse">
            <a:extLst>
              <a:ext uri="{FF2B5EF4-FFF2-40B4-BE49-F238E27FC236}">
                <a16:creationId xmlns:a16="http://schemas.microsoft.com/office/drawing/2014/main" id="{A4D2F6D9-3E81-4685-BC1B-2DAF5D598C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2125" y="365125"/>
            <a:ext cx="1622425" cy="1622425"/>
          </a:xfrm>
        </p:spPr>
      </p:pic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746404C0-93E8-60BF-DF8E-D66B7EE467DF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054100" cy="190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4100">
                  <a:extLst>
                    <a:ext uri="{9D8B030D-6E8A-4147-A177-3AD203B41FA5}">
                      <a16:colId xmlns:a16="http://schemas.microsoft.com/office/drawing/2014/main" val="137713528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 dirty="0">
                          <a:effectLst/>
                        </a:rPr>
                        <a:t>3 825 889</a:t>
                      </a:r>
                      <a:endParaRPr lang="nb-N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93112915"/>
                  </a:ext>
                </a:extLst>
              </a:tr>
            </a:tbl>
          </a:graphicData>
        </a:graphic>
      </p:graphicFrame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C82B9E8B-7682-AA6C-B7ED-994F670CD46D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054100" cy="190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4100">
                  <a:extLst>
                    <a:ext uri="{9D8B030D-6E8A-4147-A177-3AD203B41FA5}">
                      <a16:colId xmlns:a16="http://schemas.microsoft.com/office/drawing/2014/main" val="49443907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 dirty="0">
                          <a:effectLst/>
                        </a:rPr>
                        <a:t>3 825 889</a:t>
                      </a:r>
                      <a:endParaRPr lang="nb-N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513470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5751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A3BC830-EF29-2ADE-6FEB-335A5CF29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779" y="365125"/>
            <a:ext cx="8858021" cy="1325563"/>
          </a:xfrm>
        </p:spPr>
        <p:txBody>
          <a:bodyPr/>
          <a:lstStyle/>
          <a:p>
            <a:r>
              <a:rPr lang="nb-NO" b="1" dirty="0">
                <a:solidFill>
                  <a:schemeClr val="tx1"/>
                </a:solidFill>
                <a:latin typeface="Europa-Bold" panose="02000000000000000000" pitchFamily="2" charset="77"/>
              </a:rPr>
              <a:t>Forenkla modell</a:t>
            </a:r>
          </a:p>
        </p:txBody>
      </p:sp>
      <p:pic>
        <p:nvPicPr>
          <p:cNvPr id="5" name="Plassholder for innhold 4" descr="Et bilde som inneholder logo&#10;&#10;Automatisk generert beskrivelse">
            <a:extLst>
              <a:ext uri="{FF2B5EF4-FFF2-40B4-BE49-F238E27FC236}">
                <a16:creationId xmlns:a16="http://schemas.microsoft.com/office/drawing/2014/main" id="{A4D2F6D9-3E81-4685-BC1B-2DAF5D598C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2125" y="365125"/>
            <a:ext cx="1622425" cy="1622425"/>
          </a:xfr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3180E4D8-CF85-8FC1-AAF8-13FD2757326D}"/>
              </a:ext>
            </a:extLst>
          </p:cNvPr>
          <p:cNvSpPr txBox="1"/>
          <p:nvPr/>
        </p:nvSpPr>
        <p:spPr>
          <a:xfrm>
            <a:off x="992459" y="2419815"/>
            <a:ext cx="1028142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u="none" strike="noStrike" dirty="0">
                <a:solidFill>
                  <a:srgbClr val="222222"/>
                </a:solidFill>
                <a:effectLst/>
                <a:latin typeface="Europa-Light" panose="02000000000000000000" pitchFamily="2" charset="77"/>
              </a:rPr>
              <a:t>Søknadsgrunnlaget er totale driftskostnader etter at </a:t>
            </a:r>
            <a:r>
              <a:rPr lang="nb-NO" sz="4000" u="none" strike="noStrike" dirty="0" err="1">
                <a:solidFill>
                  <a:srgbClr val="222222"/>
                </a:solidFill>
                <a:effectLst/>
                <a:latin typeface="Europa-Light" panose="02000000000000000000" pitchFamily="2" charset="77"/>
              </a:rPr>
              <a:t>avgrensingar</a:t>
            </a:r>
            <a:r>
              <a:rPr lang="nb-NO" sz="4000" u="none" strike="noStrike" dirty="0">
                <a:solidFill>
                  <a:srgbClr val="222222"/>
                </a:solidFill>
                <a:effectLst/>
                <a:latin typeface="Europa-Light" panose="02000000000000000000" pitchFamily="2" charset="77"/>
              </a:rPr>
              <a:t> og </a:t>
            </a:r>
            <a:r>
              <a:rPr lang="nb-NO" sz="4000" u="none" strike="noStrike" dirty="0" err="1">
                <a:solidFill>
                  <a:srgbClr val="222222"/>
                </a:solidFill>
                <a:effectLst/>
                <a:latin typeface="Europa-Light" panose="02000000000000000000" pitchFamily="2" charset="77"/>
              </a:rPr>
              <a:t>frådrag</a:t>
            </a:r>
            <a:r>
              <a:rPr lang="nb-NO" sz="4000" u="none" strike="noStrike" dirty="0">
                <a:solidFill>
                  <a:srgbClr val="222222"/>
                </a:solidFill>
                <a:effectLst/>
                <a:latin typeface="Europa-Light" panose="02000000000000000000" pitchFamily="2" charset="77"/>
              </a:rPr>
              <a:t> er </a:t>
            </a:r>
            <a:r>
              <a:rPr lang="nb-NO" sz="4000" u="none" strike="noStrike" dirty="0" err="1">
                <a:solidFill>
                  <a:srgbClr val="222222"/>
                </a:solidFill>
                <a:effectLst/>
                <a:latin typeface="Europa-Light" panose="02000000000000000000" pitchFamily="2" charset="77"/>
              </a:rPr>
              <a:t>trekt</a:t>
            </a:r>
            <a:r>
              <a:rPr lang="nb-NO" sz="4000" u="none" strike="noStrike" dirty="0">
                <a:solidFill>
                  <a:srgbClr val="222222"/>
                </a:solidFill>
                <a:effectLst/>
                <a:latin typeface="Europa-Light" panose="02000000000000000000" pitchFamily="2" charset="77"/>
              </a:rPr>
              <a:t> fra. </a:t>
            </a:r>
            <a:br>
              <a:rPr lang="nb-NO" sz="4000" u="none" strike="noStrike" dirty="0">
                <a:solidFill>
                  <a:srgbClr val="222222"/>
                </a:solidFill>
                <a:effectLst/>
                <a:latin typeface="Europa-Light" panose="02000000000000000000" pitchFamily="2" charset="77"/>
              </a:rPr>
            </a:br>
            <a:endParaRPr lang="nb-NO" sz="4000" u="none" strike="noStrike" dirty="0">
              <a:solidFill>
                <a:srgbClr val="222222"/>
              </a:solidFill>
              <a:effectLst/>
              <a:latin typeface="Europa-Light" panose="02000000000000000000" pitchFamily="2" charset="77"/>
            </a:endParaRPr>
          </a:p>
          <a:p>
            <a:r>
              <a:rPr lang="nb-NO" sz="4000" u="none" strike="noStrike" dirty="0">
                <a:solidFill>
                  <a:srgbClr val="222222"/>
                </a:solidFill>
                <a:effectLst/>
                <a:latin typeface="Europa-Light" panose="02000000000000000000" pitchFamily="2" charset="77"/>
              </a:rPr>
              <a:t>Søknadsbeløpet blir 8 prosent av søknadsgrunnlaget.</a:t>
            </a:r>
            <a:endParaRPr lang="nb-NO" sz="4000" dirty="0">
              <a:latin typeface="Europa-Light" panose="02000000000000000000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239750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A3BC830-EF29-2ADE-6FEB-335A5CF29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779" y="365125"/>
            <a:ext cx="8858021" cy="1325563"/>
          </a:xfrm>
        </p:spPr>
        <p:txBody>
          <a:bodyPr/>
          <a:lstStyle/>
          <a:p>
            <a:r>
              <a:rPr lang="nb-NO" b="1" dirty="0">
                <a:solidFill>
                  <a:schemeClr val="tx1"/>
                </a:solidFill>
                <a:latin typeface="Europa-Bold" panose="02000000000000000000" pitchFamily="2" charset="77"/>
              </a:rPr>
              <a:t>Dokumentert modell</a:t>
            </a:r>
          </a:p>
        </p:txBody>
      </p:sp>
      <p:pic>
        <p:nvPicPr>
          <p:cNvPr id="5" name="Plassholder for innhold 4" descr="Et bilde som inneholder logo&#10;&#10;Automatisk generert beskrivelse">
            <a:extLst>
              <a:ext uri="{FF2B5EF4-FFF2-40B4-BE49-F238E27FC236}">
                <a16:creationId xmlns:a16="http://schemas.microsoft.com/office/drawing/2014/main" id="{A4D2F6D9-3E81-4685-BC1B-2DAF5D598C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2125" y="365125"/>
            <a:ext cx="1622425" cy="1622425"/>
          </a:xfr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3180E4D8-CF85-8FC1-AAF8-13FD2757326D}"/>
              </a:ext>
            </a:extLst>
          </p:cNvPr>
          <p:cNvSpPr txBox="1"/>
          <p:nvPr/>
        </p:nvSpPr>
        <p:spPr>
          <a:xfrm>
            <a:off x="992459" y="2419815"/>
            <a:ext cx="1028142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b-NO" sz="4000" u="none" strike="noStrike" dirty="0">
                <a:solidFill>
                  <a:srgbClr val="222222"/>
                </a:solidFill>
                <a:effectLst/>
                <a:latin typeface="Europa-Light" panose="02000000000000000000" pitchFamily="2" charset="77"/>
              </a:rPr>
              <a:t>Dokumentert modell tar utgangspunkt </a:t>
            </a:r>
            <a:br>
              <a:rPr lang="nb-NO" sz="4000" u="none" strike="noStrike" dirty="0">
                <a:solidFill>
                  <a:srgbClr val="222222"/>
                </a:solidFill>
                <a:effectLst/>
                <a:latin typeface="Europa-Light" panose="02000000000000000000" pitchFamily="2" charset="77"/>
              </a:rPr>
            </a:br>
            <a:r>
              <a:rPr lang="nb-NO" sz="4000" u="none" strike="noStrike" dirty="0">
                <a:solidFill>
                  <a:srgbClr val="222222"/>
                </a:solidFill>
                <a:effectLst/>
                <a:latin typeface="Europa-Light" panose="02000000000000000000" pitchFamily="2" charset="77"/>
              </a:rPr>
              <a:t>i faktiske </a:t>
            </a:r>
            <a:r>
              <a:rPr lang="nb-NO" sz="4000" u="none" strike="noStrike" dirty="0" err="1">
                <a:solidFill>
                  <a:srgbClr val="222222"/>
                </a:solidFill>
                <a:effectLst/>
                <a:latin typeface="Europa-Light" panose="02000000000000000000" pitchFamily="2" charset="77"/>
              </a:rPr>
              <a:t>merverdiavgiftskostnader</a:t>
            </a:r>
            <a:r>
              <a:rPr lang="nb-NO" sz="4000" u="none" strike="noStrike" dirty="0">
                <a:solidFill>
                  <a:srgbClr val="222222"/>
                </a:solidFill>
                <a:effectLst/>
                <a:latin typeface="Europa-Light" panose="02000000000000000000" pitchFamily="2" charset="77"/>
              </a:rPr>
              <a:t> organisasjonen har hatt. </a:t>
            </a:r>
          </a:p>
          <a:p>
            <a:pPr algn="l"/>
            <a:endParaRPr lang="nb-NO" sz="4000" dirty="0">
              <a:solidFill>
                <a:srgbClr val="222222"/>
              </a:solidFill>
              <a:latin typeface="Europa-Light" panose="02000000000000000000" pitchFamily="2" charset="77"/>
            </a:endParaRPr>
          </a:p>
          <a:p>
            <a:pPr algn="l"/>
            <a:r>
              <a:rPr lang="nb-NO" sz="4000" u="none" strike="noStrike" dirty="0">
                <a:solidFill>
                  <a:srgbClr val="222222"/>
                </a:solidFill>
                <a:effectLst/>
                <a:latin typeface="Europa-Light" panose="02000000000000000000" pitchFamily="2" charset="77"/>
              </a:rPr>
              <a:t>Søknadsbeløpet er </a:t>
            </a:r>
            <a:r>
              <a:rPr lang="nb-NO" sz="4000" u="none" strike="noStrike" dirty="0" err="1">
                <a:solidFill>
                  <a:srgbClr val="222222"/>
                </a:solidFill>
                <a:effectLst/>
                <a:latin typeface="Europa-Light" panose="02000000000000000000" pitchFamily="2" charset="77"/>
              </a:rPr>
              <a:t>mva-kostnadane</a:t>
            </a:r>
            <a:r>
              <a:rPr lang="nb-NO" sz="4000" u="none" strike="noStrike" dirty="0">
                <a:solidFill>
                  <a:srgbClr val="222222"/>
                </a:solidFill>
                <a:effectLst/>
                <a:latin typeface="Europa-Light" panose="02000000000000000000" pitchFamily="2" charset="77"/>
              </a:rPr>
              <a:t> du har rett på å få kompensert etter </a:t>
            </a:r>
            <a:r>
              <a:rPr lang="nb-NO" sz="4000" u="none" strike="noStrike" dirty="0" err="1">
                <a:solidFill>
                  <a:srgbClr val="222222"/>
                </a:solidFill>
                <a:effectLst/>
                <a:latin typeface="Europa-Light" panose="02000000000000000000" pitchFamily="2" charset="77"/>
              </a:rPr>
              <a:t>avgrensingar</a:t>
            </a:r>
            <a:r>
              <a:rPr lang="nb-NO" sz="4000" u="none" strike="noStrike" dirty="0">
                <a:solidFill>
                  <a:srgbClr val="222222"/>
                </a:solidFill>
                <a:effectLst/>
                <a:latin typeface="Europa-Light" panose="02000000000000000000" pitchFamily="2" charset="7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10871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A3BC830-EF29-2ADE-6FEB-335A5CF29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779" y="365125"/>
            <a:ext cx="8858021" cy="1325563"/>
          </a:xfrm>
        </p:spPr>
        <p:txBody>
          <a:bodyPr/>
          <a:lstStyle/>
          <a:p>
            <a:r>
              <a:rPr lang="nn-NO" b="1" dirty="0">
                <a:solidFill>
                  <a:schemeClr val="tx1"/>
                </a:solidFill>
                <a:latin typeface="Europa-Bold" panose="02000000000000000000" pitchFamily="2" charset="77"/>
              </a:rPr>
              <a:t>NU har ny modell frå 2023</a:t>
            </a:r>
          </a:p>
        </p:txBody>
      </p:sp>
      <p:pic>
        <p:nvPicPr>
          <p:cNvPr id="5" name="Plassholder for innhold 4" descr="Et bilde som inneholder logo&#10;&#10;Automatisk generert beskrivelse">
            <a:extLst>
              <a:ext uri="{FF2B5EF4-FFF2-40B4-BE49-F238E27FC236}">
                <a16:creationId xmlns:a16="http://schemas.microsoft.com/office/drawing/2014/main" id="{A4D2F6D9-3E81-4685-BC1B-2DAF5D598C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2125" y="365125"/>
            <a:ext cx="1622425" cy="1622425"/>
          </a:xfrm>
        </p:spPr>
      </p:pic>
      <p:pic>
        <p:nvPicPr>
          <p:cNvPr id="4" name="Bilde 3" descr="Et bilde som inneholder logo&#10;&#10;Automatisk generert beskrivelse">
            <a:extLst>
              <a:ext uri="{FF2B5EF4-FFF2-40B4-BE49-F238E27FC236}">
                <a16:creationId xmlns:a16="http://schemas.microsoft.com/office/drawing/2014/main" id="{7563A859-4530-5F12-10E4-3341E27849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07934" y="2373084"/>
            <a:ext cx="4119791" cy="4119791"/>
          </a:xfrm>
          <a:prstGeom prst="rect">
            <a:avLst/>
          </a:prstGeom>
        </p:spPr>
      </p:pic>
      <p:sp>
        <p:nvSpPr>
          <p:cNvPr id="8" name="TekstSylinder 7">
            <a:extLst>
              <a:ext uri="{FF2B5EF4-FFF2-40B4-BE49-F238E27FC236}">
                <a16:creationId xmlns:a16="http://schemas.microsoft.com/office/drawing/2014/main" id="{17A20E66-16E4-8978-95CB-833A751B8AF8}"/>
              </a:ext>
            </a:extLst>
          </p:cNvPr>
          <p:cNvSpPr txBox="1"/>
          <p:nvPr/>
        </p:nvSpPr>
        <p:spPr>
          <a:xfrm>
            <a:off x="1037063" y="2774526"/>
            <a:ext cx="524107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b-NO" sz="4000" dirty="0">
                <a:solidFill>
                  <a:srgbClr val="222222"/>
                </a:solidFill>
                <a:latin typeface="Europa-Light" panose="02000000000000000000" pitchFamily="2" charset="77"/>
              </a:rPr>
              <a:t>Nytt skjema i mai med alle </a:t>
            </a:r>
            <a:r>
              <a:rPr lang="nb-NO" sz="4000" dirty="0" err="1">
                <a:solidFill>
                  <a:srgbClr val="222222"/>
                </a:solidFill>
                <a:latin typeface="Europa-Light" panose="02000000000000000000" pitchFamily="2" charset="77"/>
              </a:rPr>
              <a:t>mva-transaksjonar</a:t>
            </a:r>
            <a:endParaRPr lang="nb-NO" sz="4000" dirty="0">
              <a:solidFill>
                <a:srgbClr val="222222"/>
              </a:solidFill>
              <a:latin typeface="Europa-Light" panose="02000000000000000000" pitchFamily="2" charset="77"/>
            </a:endParaRPr>
          </a:p>
          <a:p>
            <a:pPr algn="l"/>
            <a:endParaRPr lang="nb-NO" sz="4000" u="none" strike="noStrike" dirty="0">
              <a:solidFill>
                <a:srgbClr val="222222"/>
              </a:solidFill>
              <a:effectLst/>
              <a:latin typeface="Europa-Light" panose="02000000000000000000" pitchFamily="2" charset="77"/>
            </a:endParaRPr>
          </a:p>
          <a:p>
            <a:pPr algn="l"/>
            <a:r>
              <a:rPr lang="nb-NO" sz="4000" dirty="0">
                <a:solidFill>
                  <a:srgbClr val="222222"/>
                </a:solidFill>
                <a:latin typeface="Europa-Light" panose="02000000000000000000" pitchFamily="2" charset="77"/>
              </a:rPr>
              <a:t>Søknadsfrist 15. juli</a:t>
            </a:r>
            <a:endParaRPr lang="nb-NO" sz="4000" u="none" strike="noStrike" dirty="0">
              <a:solidFill>
                <a:srgbClr val="222222"/>
              </a:solidFill>
              <a:effectLst/>
              <a:latin typeface="Europa-Light" panose="02000000000000000000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122580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ssholder for innhold 4" descr="Et bilde som inneholder bord&#10;&#10;Automatisk generert beskrivelse">
            <a:extLst>
              <a:ext uri="{FF2B5EF4-FFF2-40B4-BE49-F238E27FC236}">
                <a16:creationId xmlns:a16="http://schemas.microsoft.com/office/drawing/2014/main" id="{4BE10EC7-5701-8FAE-2D5F-AABFF96659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1078" y="917062"/>
            <a:ext cx="7994779" cy="5273153"/>
          </a:xfrm>
        </p:spPr>
      </p:pic>
    </p:spTree>
    <p:extLst>
      <p:ext uri="{BB962C8B-B14F-4D97-AF65-F5344CB8AC3E}">
        <p14:creationId xmlns:p14="http://schemas.microsoft.com/office/powerpoint/2010/main" val="4268515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 descr="Et bilde som inneholder bord&#10;&#10;Automatisk generert beskrivelse">
            <a:extLst>
              <a:ext uri="{FF2B5EF4-FFF2-40B4-BE49-F238E27FC236}">
                <a16:creationId xmlns:a16="http://schemas.microsoft.com/office/drawing/2014/main" id="{EA8FD10A-852F-48AC-EB88-357D225F19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338" y="759842"/>
            <a:ext cx="11551765" cy="5338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241314"/>
      </p:ext>
    </p:extLst>
  </p:cSld>
  <p:clrMapOvr>
    <a:masterClrMapping/>
  </p:clrMapOvr>
</p:sld>
</file>

<file path=ppt/theme/theme1.xml><?xml version="1.0" encoding="utf-8"?>
<a:theme xmlns:a="http://schemas.openxmlformats.org/drawingml/2006/main" name="FadeVTI">
  <a:themeElements>
    <a:clrScheme name="gradient">
      <a:dk1>
        <a:sysClr val="windowText" lastClr="000000"/>
      </a:dk1>
      <a:lt1>
        <a:sysClr val="window" lastClr="FFFFFF"/>
      </a:lt1>
      <a:dk2>
        <a:srgbClr val="203040"/>
      </a:dk2>
      <a:lt2>
        <a:srgbClr val="ECF0F0"/>
      </a:lt2>
      <a:accent1>
        <a:srgbClr val="00BAC8"/>
      </a:accent1>
      <a:accent2>
        <a:srgbClr val="794DFF"/>
      </a:accent2>
      <a:accent3>
        <a:srgbClr val="00D17D"/>
      </a:accent3>
      <a:accent4>
        <a:srgbClr val="E69500"/>
      </a:accent4>
      <a:accent5>
        <a:srgbClr val="FE5D21"/>
      </a:accent5>
      <a:accent6>
        <a:srgbClr val="DA2A69"/>
      </a:accent6>
      <a:hlink>
        <a:srgbClr val="3E8FF1"/>
      </a:hlink>
      <a:folHlink>
        <a:srgbClr val="939393"/>
      </a:folHlink>
    </a:clrScheme>
    <a:fontScheme name="Custom 49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deVTI" id="{1194088A-B135-4437-9FD8-7466BBC13A13}" vid="{B787DE2F-1995-45D8-A8E2-6B5CC521AC55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6fb933e-3f5d-4663-b0a0-25c9a45134cd" xsi:nil="true"/>
    <lcf76f155ced4ddcb4097134ff3c332f xmlns="ca3437b7-0d0b-4195-8069-0adabf19969f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C198BAAC472CA498DF4B7B5ADCED783" ma:contentTypeVersion="13" ma:contentTypeDescription="Opprett et nytt dokument." ma:contentTypeScope="" ma:versionID="1f3d546d05a5b2c78783ee5f6a8039c3">
  <xsd:schema xmlns:xsd="http://www.w3.org/2001/XMLSchema" xmlns:xs="http://www.w3.org/2001/XMLSchema" xmlns:p="http://schemas.microsoft.com/office/2006/metadata/properties" xmlns:ns2="ca3437b7-0d0b-4195-8069-0adabf19969f" xmlns:ns3="16fb933e-3f5d-4663-b0a0-25c9a45134cd" targetNamespace="http://schemas.microsoft.com/office/2006/metadata/properties" ma:root="true" ma:fieldsID="0a25d565da117517a6bab072bff3a073" ns2:_="" ns3:_="">
    <xsd:import namespace="ca3437b7-0d0b-4195-8069-0adabf19969f"/>
    <xsd:import namespace="16fb933e-3f5d-4663-b0a0-25c9a45134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3437b7-0d0b-4195-8069-0adabf1996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Bildemerkelapper" ma:readOnly="false" ma:fieldId="{5cf76f15-5ced-4ddc-b409-7134ff3c332f}" ma:taxonomyMulti="true" ma:sspId="b3bd50c8-a30d-4e34-9d7c-28f6904b2fa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fb933e-3f5d-4663-b0a0-25c9a45134c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a96500ae-9ae2-4510-8944-3456b588a096}" ma:internalName="TaxCatchAll" ma:showField="CatchAllData" ma:web="16fb933e-3f5d-4663-b0a0-25c9a45134c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C9AB08-86EE-42D0-AB07-1D7BB235657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BE030E1-A098-4AA0-8902-EC7D7F0C0F0F}">
  <ds:schemaRefs>
    <ds:schemaRef ds:uri="http://www.w3.org/XML/1998/namespace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16fb933e-3f5d-4663-b0a0-25c9a45134cd"/>
    <ds:schemaRef ds:uri="http://purl.org/dc/elements/1.1/"/>
    <ds:schemaRef ds:uri="http://schemas.microsoft.com/office/2006/documentManagement/types"/>
    <ds:schemaRef ds:uri="ca3437b7-0d0b-4195-8069-0adabf19969f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3F2E241A-738F-4D3E-B43F-9FBBD47D86C4}">
  <ds:schemaRefs>
    <ds:schemaRef ds:uri="16fb933e-3f5d-4663-b0a0-25c9a45134cd"/>
    <ds:schemaRef ds:uri="ca3437b7-0d0b-4195-8069-0adabf19969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832</TotalTime>
  <Words>155</Words>
  <Application>Microsoft Macintosh PowerPoint</Application>
  <PresentationFormat>Widescreen</PresentationFormat>
  <Paragraphs>25</Paragraphs>
  <Slides>18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7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18</vt:i4>
      </vt:variant>
    </vt:vector>
  </HeadingPairs>
  <TitlesOfParts>
    <vt:vector size="26" baseType="lpstr">
      <vt:lpstr>Aharoni</vt:lpstr>
      <vt:lpstr>Arial</vt:lpstr>
      <vt:lpstr>Avenir Next LT Pro</vt:lpstr>
      <vt:lpstr>Bagerich</vt:lpstr>
      <vt:lpstr>Calibri</vt:lpstr>
      <vt:lpstr>Europa-Bold</vt:lpstr>
      <vt:lpstr>Europa-Light</vt:lpstr>
      <vt:lpstr>FadeVTI</vt:lpstr>
      <vt:lpstr>Landsmøte 29.-30. april 2023  VELKOMEN!</vt:lpstr>
      <vt:lpstr>Momskompensasjon</vt:lpstr>
      <vt:lpstr>Full momskompensasjon?</vt:lpstr>
      <vt:lpstr>I 2022 fekk NU-laga  3 825 889 kroner</vt:lpstr>
      <vt:lpstr>Forenkla modell</vt:lpstr>
      <vt:lpstr>Dokumentert modell</vt:lpstr>
      <vt:lpstr>NU har ny modell frå 2023</vt:lpstr>
      <vt:lpstr>PowerPoint-presentasjon</vt:lpstr>
      <vt:lpstr>PowerPoint-presentasjon</vt:lpstr>
      <vt:lpstr>PowerPoint-presentasjon</vt:lpstr>
      <vt:lpstr>Finn alle transaksjonar med mva</vt:lpstr>
      <vt:lpstr>Finn alle transaksjonar med mva</vt:lpstr>
      <vt:lpstr>Har laget utleige? </vt:lpstr>
      <vt:lpstr>Har laget utleige? </vt:lpstr>
      <vt:lpstr>Fyll inn i skjema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Velkomen til Landsmøte 2023</dc:title>
  <dc:creator>Microsoft Office User</dc:creator>
  <cp:lastModifiedBy>Magni Hjertenes Flyum</cp:lastModifiedBy>
  <cp:revision>2</cp:revision>
  <dcterms:created xsi:type="dcterms:W3CDTF">2023-04-25T11:19:51Z</dcterms:created>
  <dcterms:modified xsi:type="dcterms:W3CDTF">2023-05-05T07:51:52Z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0x0101009C198BAAC472CA498DF4B7B5ADCED783</vt:lpwstr>
  </property>
  <property fmtid="{D5CDD505-2E9C-101B-9397-08002B2CF9AE}" pid="3" name="MediaServiceImageTags">
    <vt:lpwstr/>
  </property>
</Properties>
</file>